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1"/>
  </p:notesMasterIdLst>
  <p:sldIdLst>
    <p:sldId id="256" r:id="rId5"/>
    <p:sldId id="298" r:id="rId6"/>
    <p:sldId id="297" r:id="rId7"/>
    <p:sldId id="299" r:id="rId8"/>
    <p:sldId id="300" r:id="rId9"/>
    <p:sldId id="260" r:id="rId10"/>
    <p:sldId id="261" r:id="rId11"/>
    <p:sldId id="262" r:id="rId12"/>
    <p:sldId id="302" r:id="rId13"/>
    <p:sldId id="263" r:id="rId14"/>
    <p:sldId id="264" r:id="rId15"/>
    <p:sldId id="265" r:id="rId16"/>
    <p:sldId id="266" r:id="rId17"/>
    <p:sldId id="303" r:id="rId18"/>
    <p:sldId id="304" r:id="rId19"/>
    <p:sldId id="30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05E8F0-EF66-4146-8ED1-D748C07C1DD9}" v="19" dt="2024-05-02T11:27:13.7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2" autoAdjust="0"/>
    <p:restoredTop sz="95272" autoAdjust="0"/>
  </p:normalViewPr>
  <p:slideViewPr>
    <p:cSldViewPr snapToGrid="0" snapToObjects="1">
      <p:cViewPr varScale="1">
        <p:scale>
          <a:sx n="115" d="100"/>
          <a:sy n="115" d="100"/>
        </p:scale>
        <p:origin x="6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5/2/24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94" name="Google Shape;29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1_Title Slid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8505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2802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  <p:sldLayoutId id="214748367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png"/><Relationship Id="rId3" Type="http://schemas.openxmlformats.org/officeDocument/2006/relationships/hyperlink" Target="https://www.bnl.gov/instrumentation/quantum/" TargetMode="External"/><Relationship Id="rId7" Type="http://schemas.openxmlformats.org/officeDocument/2006/relationships/image" Target="../media/image30.jp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g"/><Relationship Id="rId11" Type="http://schemas.openxmlformats.org/officeDocument/2006/relationships/image" Target="../media/image34.png"/><Relationship Id="rId5" Type="http://schemas.openxmlformats.org/officeDocument/2006/relationships/hyperlink" Target="mailto:jmartinez1@bnl.gov" TargetMode="Externa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hyperlink" Target="mailto:quantumfacility@bnl.gov" TargetMode="External"/><Relationship Id="rId9" Type="http://schemas.openxmlformats.org/officeDocument/2006/relationships/image" Target="../media/image32.jp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541806"/>
            <a:ext cx="11138502" cy="1947460"/>
          </a:xfrm>
        </p:spPr>
        <p:txBody>
          <a:bodyPr>
            <a:normAutofit/>
          </a:bodyPr>
          <a:lstStyle/>
          <a:p>
            <a:r>
              <a:rPr lang="en-US" dirty="0"/>
              <a:t>EDIT School @ BNL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May 2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Piotr Maj, Arif Iqbal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2"/>
          <p:cNvSpPr txBox="1">
            <a:spLocks noGrp="1"/>
          </p:cNvSpPr>
          <p:nvPr>
            <p:ph type="body" idx="4294967295"/>
          </p:nvPr>
        </p:nvSpPr>
        <p:spPr>
          <a:xfrm>
            <a:off x="510756" y="867904"/>
            <a:ext cx="10926051" cy="5990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408" lvl="0" indent="-2164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b="1"/>
              <a:t>Lectures</a:t>
            </a:r>
            <a:r>
              <a:rPr lang="en-US" sz="2000"/>
              <a:t>: LArTPC principle and cryogenic system, LArTPC reconstruction, LArTPC cold Electronics</a:t>
            </a:r>
            <a:endParaRPr/>
          </a:p>
          <a:p>
            <a:pPr marL="216408" lvl="0" indent="-216408" algn="l" rtl="0">
              <a:lnSpc>
                <a:spcPct val="100000"/>
              </a:lnSpc>
              <a:spcBef>
                <a:spcPts val="15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Labs: Students divided into small groups between two test stands</a:t>
            </a:r>
            <a:endParaRPr/>
          </a:p>
          <a:p>
            <a:pPr marL="432816" lvl="1" indent="-216408" algn="l" rtl="0">
              <a:lnSpc>
                <a:spcPct val="100000"/>
              </a:lnSpc>
              <a:spcBef>
                <a:spcPts val="15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Local 260 L LAr system cryogenic operation</a:t>
            </a:r>
            <a:endParaRPr sz="2000"/>
          </a:p>
          <a:p>
            <a:pPr marL="432816" lvl="1" indent="-216408" algn="l" rtl="0">
              <a:lnSpc>
                <a:spcPct val="100000"/>
              </a:lnSpc>
              <a:spcBef>
                <a:spcPts val="15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Cryogenic system operation/monitoring</a:t>
            </a:r>
            <a:endParaRPr sz="2000"/>
          </a:p>
          <a:p>
            <a:pPr marL="890016" lvl="2" indent="-216408" algn="l" rtl="0">
              <a:lnSpc>
                <a:spcPct val="100000"/>
              </a:lnSpc>
              <a:spcBef>
                <a:spcPts val="15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Refilling LN2 dewar from 6000-gallon supply tank</a:t>
            </a:r>
            <a:endParaRPr/>
          </a:p>
          <a:p>
            <a:pPr marL="865632" lvl="3" indent="-216408" algn="l" rtl="0">
              <a:lnSpc>
                <a:spcPct val="100000"/>
              </a:lnSpc>
              <a:spcBef>
                <a:spcPts val="15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Change LN2 supply for 260-L system cryogenic operation</a:t>
            </a:r>
            <a:endParaRPr/>
          </a:p>
          <a:p>
            <a:pPr marL="865632" lvl="3" indent="-216408" algn="l" rtl="0">
              <a:lnSpc>
                <a:spcPct val="100000"/>
              </a:lnSpc>
              <a:spcBef>
                <a:spcPts val="15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Assembly for new inline filter</a:t>
            </a:r>
            <a:endParaRPr/>
          </a:p>
          <a:p>
            <a:pPr marL="865632" lvl="3" indent="-216408" algn="l" rtl="0">
              <a:lnSpc>
                <a:spcPct val="100000"/>
              </a:lnSpc>
              <a:spcBef>
                <a:spcPts val="15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Leak check the for new inline filter (follow with activation if time permits)</a:t>
            </a:r>
            <a:endParaRPr/>
          </a:p>
          <a:p>
            <a:pPr marL="865632" lvl="3" indent="-216408" algn="l" rtl="0">
              <a:lnSpc>
                <a:spcPct val="100000"/>
              </a:lnSpc>
              <a:spcBef>
                <a:spcPts val="15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LXe transfer(if time permits)</a:t>
            </a:r>
            <a:endParaRPr/>
          </a:p>
          <a:p>
            <a:pPr marL="432816" lvl="1" indent="-216408" algn="l" rtl="0">
              <a:lnSpc>
                <a:spcPct val="100000"/>
              </a:lnSpc>
              <a:spcBef>
                <a:spcPts val="15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Cold Electronics test stand (may be combined with other cryolectronics tests)</a:t>
            </a:r>
            <a:endParaRPr/>
          </a:p>
        </p:txBody>
      </p:sp>
      <p:sp>
        <p:nvSpPr>
          <p:cNvPr id="262" name="Google Shape;262;p42"/>
          <p:cNvSpPr txBox="1"/>
          <p:nvPr/>
        </p:nvSpPr>
        <p:spPr>
          <a:xfrm>
            <a:off x="2601432" y="14177"/>
            <a:ext cx="6989136" cy="69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Liquid Argon Detectors</a:t>
            </a:r>
            <a:endParaRPr/>
          </a:p>
        </p:txBody>
      </p:sp>
      <p:grpSp>
        <p:nvGrpSpPr>
          <p:cNvPr id="263" name="Google Shape;263;p42"/>
          <p:cNvGrpSpPr/>
          <p:nvPr/>
        </p:nvGrpSpPr>
        <p:grpSpPr>
          <a:xfrm>
            <a:off x="8313373" y="2475864"/>
            <a:ext cx="3139175" cy="2663205"/>
            <a:chOff x="305010" y="472551"/>
            <a:chExt cx="2277174" cy="2070617"/>
          </a:xfrm>
        </p:grpSpPr>
        <p:pic>
          <p:nvPicPr>
            <p:cNvPr id="264" name="Google Shape;264;p4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5010" y="472551"/>
              <a:ext cx="2277174" cy="17067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5" name="Google Shape;265;p42"/>
            <p:cNvSpPr/>
            <p:nvPr/>
          </p:nvSpPr>
          <p:spPr>
            <a:xfrm>
              <a:off x="398498" y="2244068"/>
              <a:ext cx="2087629" cy="29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-US" sz="900" i="1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NuSTEAM students visiting the LAr R&amp;D facilities (20-L cyrostat on left and 260-L on right) in July 2022.</a:t>
              </a:r>
              <a:endPara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3"/>
          <p:cNvSpPr txBox="1">
            <a:spLocks noGrp="1"/>
          </p:cNvSpPr>
          <p:nvPr>
            <p:ph type="title"/>
          </p:nvPr>
        </p:nvSpPr>
        <p:spPr>
          <a:xfrm>
            <a:off x="621119" y="1"/>
            <a:ext cx="11049000" cy="66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/>
              <a:t>Liquid Scintillator Detector</a:t>
            </a:r>
            <a:endParaRPr/>
          </a:p>
        </p:txBody>
      </p:sp>
      <p:sp>
        <p:nvSpPr>
          <p:cNvPr id="271" name="Google Shape;271;p43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500"/>
              <a:buFont typeface="Book Antiqua"/>
              <a:buNone/>
            </a:pPr>
            <a:fld id="{00000000-1234-1234-1234-123412341234}" type="slidenum">
              <a:rPr lang="en-US" smtClean="0"/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500"/>
                <a:buFont typeface="Book Antiqua"/>
                <a:buNone/>
              </a:pPr>
              <a:t>11</a:t>
            </a:fld>
            <a:endParaRPr sz="500" b="0" i="0" u="none" strike="noStrike" cap="none">
              <a:solidFill>
                <a:srgbClr val="0000FF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272" name="Google Shape;272;p43"/>
          <p:cNvPicPr preferRelativeResize="0"/>
          <p:nvPr/>
        </p:nvPicPr>
        <p:blipFill rotWithShape="1">
          <a:blip r:embed="rId3">
            <a:alphaModFix/>
          </a:blip>
          <a:srcRect l="-3710" r="8308"/>
          <a:stretch/>
        </p:blipFill>
        <p:spPr>
          <a:xfrm>
            <a:off x="8701381" y="858309"/>
            <a:ext cx="3255159" cy="227382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3"/>
          <p:cNvSpPr/>
          <p:nvPr/>
        </p:nvSpPr>
        <p:spPr>
          <a:xfrm>
            <a:off x="9007729" y="2885031"/>
            <a:ext cx="2853875" cy="276999"/>
          </a:xfrm>
          <a:prstGeom prst="rect">
            <a:avLst/>
          </a:prstGeom>
          <a:solidFill>
            <a:srgbClr val="0C0C0C">
              <a:alpha val="29803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Water-based liquid scintillator testbed</a:t>
            </a:r>
            <a:endParaRPr/>
          </a:p>
        </p:txBody>
      </p:sp>
      <p:sp>
        <p:nvSpPr>
          <p:cNvPr id="274" name="Google Shape;274;p43"/>
          <p:cNvSpPr txBox="1"/>
          <p:nvPr/>
        </p:nvSpPr>
        <p:spPr>
          <a:xfrm>
            <a:off x="506091" y="781413"/>
            <a:ext cx="8195290" cy="533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Two groups of student for hands-on-activities</a:t>
            </a:r>
            <a:endParaRPr/>
          </a:p>
          <a:p>
            <a:pPr marL="457200" marR="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Two lectures (one-hour each) to cover (1) nature of scintillator detector, and (2) scintillator-based particle experiments</a:t>
            </a:r>
            <a:endParaRPr/>
          </a:p>
          <a:p>
            <a:pPr marL="457200" marR="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Two lab courses (3-hour each)</a:t>
            </a:r>
            <a:endParaRPr/>
          </a:p>
          <a:p>
            <a:pPr marL="914400" marR="0" lvl="1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Lab-A: preparation and characterization of liquid scintillator; hand-on experience for students to prepare LS samples and measure their performances using benchtop instrument.</a:t>
            </a:r>
            <a:endParaRPr/>
          </a:p>
          <a:p>
            <a:pPr marL="914400" marR="0" lvl="1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Lab-B: data-taking and -analysis at 1-ton Testbed; students will observe the configuration and operation of a ton-scale detector and learn of DAQ and analysis tool to analyze muon and alpha events.</a:t>
            </a:r>
            <a:endParaRPr/>
          </a:p>
        </p:txBody>
      </p:sp>
      <p:grpSp>
        <p:nvGrpSpPr>
          <p:cNvPr id="275" name="Google Shape;275;p43"/>
          <p:cNvGrpSpPr/>
          <p:nvPr/>
        </p:nvGrpSpPr>
        <p:grpSpPr>
          <a:xfrm>
            <a:off x="8781015" y="3384045"/>
            <a:ext cx="3255158" cy="2556011"/>
            <a:chOff x="923025" y="113525"/>
            <a:chExt cx="2856600" cy="2432225"/>
          </a:xfrm>
        </p:grpSpPr>
        <p:pic>
          <p:nvPicPr>
            <p:cNvPr id="276" name="Google Shape;276;p4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39400" y="113525"/>
              <a:ext cx="2755126" cy="20629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7" name="Google Shape;277;p43"/>
            <p:cNvSpPr txBox="1"/>
            <p:nvPr/>
          </p:nvSpPr>
          <p:spPr>
            <a:xfrm>
              <a:off x="923025" y="2254150"/>
              <a:ext cx="2856600" cy="29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i="1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1000 L Sequential-Mixing Reactor System in Liquid Scintillator Production Facility (LSPF) at BNL.</a:t>
              </a:r>
              <a:endParaRPr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4"/>
          <p:cNvSpPr txBox="1"/>
          <p:nvPr/>
        </p:nvSpPr>
        <p:spPr>
          <a:xfrm>
            <a:off x="4088623" y="29676"/>
            <a:ext cx="401475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Radio Astronomy</a:t>
            </a:r>
            <a:endParaRPr/>
          </a:p>
        </p:txBody>
      </p:sp>
      <p:sp>
        <p:nvSpPr>
          <p:cNvPr id="283" name="Google Shape;283;p44"/>
          <p:cNvSpPr txBox="1"/>
          <p:nvPr/>
        </p:nvSpPr>
        <p:spPr>
          <a:xfrm>
            <a:off x="9068746" y="875891"/>
            <a:ext cx="2747747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Baryon Mapping Experiment (</a:t>
            </a: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BMX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located onsite at BNL is an </a:t>
            </a:r>
            <a:r>
              <a:rPr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ideal teaching telescope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It offers students the opportunity for </a:t>
            </a:r>
            <a:r>
              <a:rPr lang="en-US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hands on work with RF hardware and astrophysical data taken on location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/>
          </a:p>
        </p:txBody>
      </p:sp>
      <p:sp>
        <p:nvSpPr>
          <p:cNvPr id="284" name="Google Shape;284;p44"/>
          <p:cNvSpPr/>
          <p:nvPr/>
        </p:nvSpPr>
        <p:spPr>
          <a:xfrm>
            <a:off x="203599" y="3815081"/>
            <a:ext cx="11681235" cy="2965222"/>
          </a:xfrm>
          <a:prstGeom prst="rect">
            <a:avLst/>
          </a:prstGeom>
          <a:noFill/>
          <a:ln w="50800" cap="flat" cmpd="sng">
            <a:solidFill>
              <a:srgbClr val="0626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4"/>
          <p:cNvSpPr/>
          <p:nvPr/>
        </p:nvSpPr>
        <p:spPr>
          <a:xfrm>
            <a:off x="5697923" y="779299"/>
            <a:ext cx="6183770" cy="2965222"/>
          </a:xfrm>
          <a:prstGeom prst="rect">
            <a:avLst/>
          </a:prstGeom>
          <a:noFill/>
          <a:ln w="50800" cap="flat" cmpd="sng">
            <a:solidFill>
              <a:srgbClr val="0626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44"/>
          <p:cNvSpPr txBox="1"/>
          <p:nvPr/>
        </p:nvSpPr>
        <p:spPr>
          <a:xfrm>
            <a:off x="203574" y="1074205"/>
            <a:ext cx="5407321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Experiments to detect the 21cm transition line of neutral hydrogen across a wide range of redshifts are at the forefront of astrophysics and cosmology.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Lectures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will cover: (1) an overview of radio cosmology and the 21cm line in particular, (2) RF instrumentation for astronomy, and (3) drone beam calibration systems.</a:t>
            </a:r>
            <a:endParaRPr/>
          </a:p>
        </p:txBody>
      </p:sp>
      <p:pic>
        <p:nvPicPr>
          <p:cNvPr id="287" name="Google Shape;287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6779" y="1110315"/>
            <a:ext cx="3153111" cy="230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4" descr="A picture containing 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165" y="3883366"/>
            <a:ext cx="4323279" cy="279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34010" y="4346123"/>
            <a:ext cx="3465604" cy="233334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4"/>
          <p:cNvSpPr txBox="1"/>
          <p:nvPr/>
        </p:nvSpPr>
        <p:spPr>
          <a:xfrm>
            <a:off x="8450728" y="3955321"/>
            <a:ext cx="3225898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Laboratory activities 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include: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RF signal chain construction and measurements. Including use of RF components, signal generators and vector network analyzers.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analysis including RFI processing and astrophysical signal detection. (Milky Way seen in BMX data to left)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5"/>
          <p:cNvSpPr txBox="1"/>
          <p:nvPr/>
        </p:nvSpPr>
        <p:spPr>
          <a:xfrm>
            <a:off x="238349" y="88300"/>
            <a:ext cx="12052888" cy="6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QN: First Experimental Facility Open to the User Community 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45"/>
          <p:cNvSpPr txBox="1"/>
          <p:nvPr/>
        </p:nvSpPr>
        <p:spPr>
          <a:xfrm>
            <a:off x="7066430" y="766081"/>
            <a:ext cx="4695873" cy="313932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None/>
            </a:pPr>
            <a:r>
              <a:rPr lang="en-US" sz="16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https://www.bnl.gov/instrumentation/quantum/</a:t>
            </a:r>
            <a:endParaRPr sz="16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45"/>
          <p:cNvSpPr txBox="1"/>
          <p:nvPr/>
        </p:nvSpPr>
        <p:spPr>
          <a:xfrm>
            <a:off x="350103" y="836526"/>
            <a:ext cx="5746499" cy="253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Quantum technologies and the fabric of the quantum economy is enriched by allowing:</a:t>
            </a: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61644" marR="0" lvl="1" indent="-234949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Users to test, benchmark, validate, and develop new concepts and ideas, as well as software and devices.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1644" marR="0" lvl="1" indent="-23494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Accelerate the development of q. technology and the fabric of the q. economy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1644" marR="0" lvl="1" indent="-23494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Contribute to the development of a diverse quantum-smart workforce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5"/>
          <p:cNvSpPr txBox="1"/>
          <p:nvPr/>
        </p:nvSpPr>
        <p:spPr>
          <a:xfrm>
            <a:off x="4378092" y="6064646"/>
            <a:ext cx="2073003" cy="461665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r>
              <a:rPr lang="en-US" sz="12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quantumfacility@bnl.gov</a:t>
            </a:r>
            <a:endParaRPr sz="12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POC: </a:t>
            </a:r>
            <a:r>
              <a:rPr lang="en-US" sz="12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jmartinez1@bnl.gov</a:t>
            </a:r>
            <a:endParaRPr sz="12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45" descr="A person working on a machine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57" y="3585906"/>
            <a:ext cx="1761707" cy="239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5" descr="A person working on a computer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26750" y="4120932"/>
            <a:ext cx="2534057" cy="1689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5" descr="A picture containing indoor, cluttered, messy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72841" y="3740691"/>
            <a:ext cx="2208297" cy="147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5" descr="A close-up of a computer&#10;&#10;Description automatically generated with low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318069" y="5260605"/>
            <a:ext cx="1828898" cy="121926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5"/>
          <p:cNvSpPr txBox="1"/>
          <p:nvPr/>
        </p:nvSpPr>
        <p:spPr>
          <a:xfrm>
            <a:off x="7017244" y="4155519"/>
            <a:ext cx="4453626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have the legal framework in place that allows us collaboration with private sector, academia, and government.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are exploring collaborations with early users.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Increased involvement within the QED-C.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5" name="Google Shape;305;p45"/>
          <p:cNvGrpSpPr/>
          <p:nvPr/>
        </p:nvGrpSpPr>
        <p:grpSpPr>
          <a:xfrm>
            <a:off x="5921299" y="1517144"/>
            <a:ext cx="6089994" cy="1825431"/>
            <a:chOff x="4956241" y="1143000"/>
            <a:chExt cx="6978335" cy="2054442"/>
          </a:xfrm>
        </p:grpSpPr>
        <p:grpSp>
          <p:nvGrpSpPr>
            <p:cNvPr id="306" name="Google Shape;306;p45"/>
            <p:cNvGrpSpPr/>
            <p:nvPr/>
          </p:nvGrpSpPr>
          <p:grpSpPr>
            <a:xfrm>
              <a:off x="4956241" y="1756394"/>
              <a:ext cx="6978335" cy="754414"/>
              <a:chOff x="3240" y="537192"/>
              <a:chExt cx="6978335" cy="754414"/>
            </a:xfrm>
          </p:grpSpPr>
          <p:sp>
            <p:nvSpPr>
              <p:cNvPr id="307" name="Google Shape;307;p45"/>
              <p:cNvSpPr/>
              <p:nvPr/>
            </p:nvSpPr>
            <p:spPr>
              <a:xfrm>
                <a:off x="3240" y="537192"/>
                <a:ext cx="1886036" cy="754414"/>
              </a:xfrm>
              <a:prstGeom prst="chevron">
                <a:avLst>
                  <a:gd name="adj" fmla="val 50000"/>
                </a:avLst>
              </a:prstGeom>
              <a:solidFill>
                <a:srgbClr val="0F5C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45"/>
              <p:cNvSpPr txBox="1"/>
              <p:nvPr/>
            </p:nvSpPr>
            <p:spPr>
              <a:xfrm>
                <a:off x="380447" y="537192"/>
                <a:ext cx="1131622" cy="7544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4000" tIns="21325" rIns="21325" bIns="213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Arial"/>
                  <a:buNone/>
                </a:pPr>
                <a:r>
                  <a:rPr lang="en-US" sz="1600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User Submits Proposal</a:t>
                </a:r>
                <a:endParaRPr dirty="0"/>
              </a:p>
            </p:txBody>
          </p:sp>
          <p:sp>
            <p:nvSpPr>
              <p:cNvPr id="309" name="Google Shape;309;p45"/>
              <p:cNvSpPr/>
              <p:nvPr/>
            </p:nvSpPr>
            <p:spPr>
              <a:xfrm>
                <a:off x="1700673" y="537192"/>
                <a:ext cx="1886036" cy="754414"/>
              </a:xfrm>
              <a:prstGeom prst="chevron">
                <a:avLst>
                  <a:gd name="adj" fmla="val 50000"/>
                </a:avLst>
              </a:prstGeom>
              <a:solidFill>
                <a:srgbClr val="0F5C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45"/>
              <p:cNvSpPr txBox="1"/>
              <p:nvPr/>
            </p:nvSpPr>
            <p:spPr>
              <a:xfrm>
                <a:off x="2077880" y="537192"/>
                <a:ext cx="1131622" cy="7544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2000" tIns="24000" rIns="24000" bIns="24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</a:pPr>
                <a:r>
                  <a:rPr lang="en-US" sz="18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Review</a:t>
                </a:r>
                <a:endParaRPr/>
              </a:p>
            </p:txBody>
          </p:sp>
          <p:sp>
            <p:nvSpPr>
              <p:cNvPr id="311" name="Google Shape;311;p45"/>
              <p:cNvSpPr/>
              <p:nvPr/>
            </p:nvSpPr>
            <p:spPr>
              <a:xfrm>
                <a:off x="3398106" y="537192"/>
                <a:ext cx="1886036" cy="754414"/>
              </a:xfrm>
              <a:prstGeom prst="chevron">
                <a:avLst>
                  <a:gd name="adj" fmla="val 50000"/>
                </a:avLst>
              </a:prstGeom>
              <a:solidFill>
                <a:srgbClr val="0F5C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45"/>
              <p:cNvSpPr txBox="1"/>
              <p:nvPr/>
            </p:nvSpPr>
            <p:spPr>
              <a:xfrm>
                <a:off x="3775313" y="537192"/>
                <a:ext cx="1131622" cy="7544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4000" tIns="21325" rIns="21325" bIns="213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Arial"/>
                  <a:buNone/>
                </a:pPr>
                <a:r>
                  <a:rPr lang="en-US"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Access to Facility </a:t>
                </a:r>
                <a:endParaRPr/>
              </a:p>
            </p:txBody>
          </p:sp>
          <p:sp>
            <p:nvSpPr>
              <p:cNvPr id="313" name="Google Shape;313;p45"/>
              <p:cNvSpPr/>
              <p:nvPr/>
            </p:nvSpPr>
            <p:spPr>
              <a:xfrm>
                <a:off x="5095539" y="537192"/>
                <a:ext cx="1886036" cy="754414"/>
              </a:xfrm>
              <a:prstGeom prst="chevron">
                <a:avLst>
                  <a:gd name="adj" fmla="val 50000"/>
                </a:avLst>
              </a:prstGeom>
              <a:solidFill>
                <a:srgbClr val="0F5C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45"/>
              <p:cNvSpPr txBox="1"/>
              <p:nvPr/>
            </p:nvSpPr>
            <p:spPr>
              <a:xfrm>
                <a:off x="5472746" y="537192"/>
                <a:ext cx="1131622" cy="7544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4000" tIns="21325" rIns="21325" bIns="213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Arial"/>
                  <a:buNone/>
                </a:pPr>
                <a:r>
                  <a:rPr lang="en-US"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Execution</a:t>
                </a:r>
                <a:endParaRPr/>
              </a:p>
            </p:txBody>
          </p:sp>
        </p:grpSp>
        <p:pic>
          <p:nvPicPr>
            <p:cNvPr id="315" name="Google Shape;315;p45" descr="Group brainstorm outline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653434" y="2510808"/>
              <a:ext cx="579880" cy="579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p45" descr="Customer review with solid fill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041719" y="2542543"/>
              <a:ext cx="579880" cy="579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p45" descr="Remote work with solid fill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978696" y="2468120"/>
              <a:ext cx="579880" cy="579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45" descr="Cheers outline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046411" y="1228793"/>
              <a:ext cx="579880" cy="579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319;p45" descr="Network outline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9136525" y="2617562"/>
              <a:ext cx="579880" cy="579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Google Shape;320;p45" descr="Clipboard Partially Checked with solid fill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7093997" y="1143000"/>
              <a:ext cx="475326" cy="4753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p45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 rot="545663">
              <a:off x="9032221" y="1245223"/>
              <a:ext cx="1219200" cy="3349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7AD30-3A70-9A45-C949-954B1EF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collage of images of a factory&#10;&#10;Description automatically generated">
            <a:extLst>
              <a:ext uri="{FF2B5EF4-FFF2-40B4-BE49-F238E27FC236}">
                <a16:creationId xmlns:a16="http://schemas.microsoft.com/office/drawing/2014/main" id="{5069D782-02AB-3219-F908-24199F948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4516" y="1"/>
            <a:ext cx="12077489" cy="686360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C65BD-9BB0-9346-B0D8-2FEAE7D5BC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39624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1C216-B5E6-8ECA-94C9-6C3A694CB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collage of photos of people and activities&#10;&#10;Description automatically generated">
            <a:extLst>
              <a:ext uri="{FF2B5EF4-FFF2-40B4-BE49-F238E27FC236}">
                <a16:creationId xmlns:a16="http://schemas.microsoft.com/office/drawing/2014/main" id="{BBB03B87-2225-56FC-FFF1-1CC6FA194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085983" cy="683613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D6579-1721-B6A4-340D-C5B469741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73717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CE4CA-6B49-17BC-EDEB-BB98E364C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collage of a sign&#10;&#10;Description automatically generated">
            <a:extLst>
              <a:ext uri="{FF2B5EF4-FFF2-40B4-BE49-F238E27FC236}">
                <a16:creationId xmlns:a16="http://schemas.microsoft.com/office/drawing/2014/main" id="{6B22AA0A-E3E4-6DC9-29A8-869132721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531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0AA29-9D19-C644-1AB8-0A8803B4B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8681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182" y="227667"/>
            <a:ext cx="11049000" cy="1337866"/>
          </a:xfrm>
        </p:spPr>
        <p:txBody>
          <a:bodyPr>
            <a:normAutofit/>
          </a:bodyPr>
          <a:lstStyle/>
          <a:p>
            <a:r>
              <a:rPr lang="en-US" sz="4000" dirty="0"/>
              <a:t>EDIT School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818" y="1427356"/>
            <a:ext cx="9848841" cy="4471639"/>
          </a:xfrm>
        </p:spPr>
        <p:txBody>
          <a:bodyPr>
            <a:normAutofit/>
          </a:bodyPr>
          <a:lstStyle/>
          <a:p>
            <a:pPr marL="0" indent="0"/>
            <a:r>
              <a:rPr lang="en-US" sz="2400" dirty="0"/>
              <a:t>Excellence in Detector and Instrumentation Technology</a:t>
            </a:r>
          </a:p>
          <a:p>
            <a:pPr marL="0" indent="0"/>
            <a:endParaRPr lang="en-US" sz="2000" dirty="0"/>
          </a:p>
          <a:p>
            <a:pPr lvl="1">
              <a:lnSpc>
                <a:spcPct val="100000"/>
              </a:lnSpc>
            </a:pPr>
            <a:r>
              <a:rPr lang="en-US" sz="2000" dirty="0"/>
              <a:t>Enhance Skills in detector technologies and experimental methods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Geared towards students and young professionals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Hosted alternately in Europe, Asia and North America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Hands-on training in a variety of cutting-edge technologies and experimental techniques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Provides networking with experts, practical experience, and access to the latest technological advancements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A premier educational platform for budding professionals to advance their technical skills and professional networks in detector technology.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0680ED-6570-54B2-ED23-8435E8809D5B}"/>
              </a:ext>
            </a:extLst>
          </p:cNvPr>
          <p:cNvSpPr txBox="1"/>
          <p:nvPr/>
        </p:nvSpPr>
        <p:spPr>
          <a:xfrm>
            <a:off x="1817649" y="5519854"/>
            <a:ext cx="65903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Sponsors and/or Co-sponsors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International Committee for Future Accelerators (ICFA)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Department of Energy (DOE)</a:t>
            </a:r>
          </a:p>
        </p:txBody>
      </p:sp>
    </p:spTree>
    <p:extLst>
      <p:ext uri="{BB962C8B-B14F-4D97-AF65-F5344CB8AC3E}">
        <p14:creationId xmlns:p14="http://schemas.microsoft.com/office/powerpoint/2010/main" val="3625021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182" y="227666"/>
            <a:ext cx="11049000" cy="1088177"/>
          </a:xfrm>
        </p:spPr>
        <p:txBody>
          <a:bodyPr>
            <a:normAutofit/>
          </a:bodyPr>
          <a:lstStyle/>
          <a:p>
            <a:r>
              <a:rPr lang="en-US" sz="4000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 descr="A collage of several people&#10;&#10;Description automatically generated">
            <a:extLst>
              <a:ext uri="{FF2B5EF4-FFF2-40B4-BE49-F238E27FC236}">
                <a16:creationId xmlns:a16="http://schemas.microsoft.com/office/drawing/2014/main" id="{A7C4EBEB-BB5A-6FCA-090F-9D2BE343C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81"/>
            <a:ext cx="12194101" cy="685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69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182" y="227666"/>
            <a:ext cx="11049000" cy="1088177"/>
          </a:xfrm>
        </p:spPr>
        <p:txBody>
          <a:bodyPr>
            <a:normAutofit/>
          </a:bodyPr>
          <a:lstStyle/>
          <a:p>
            <a:r>
              <a:rPr lang="en-US" sz="4000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 descr="A group of pie charts&#10;&#10;Description automatically generated">
            <a:extLst>
              <a:ext uri="{FF2B5EF4-FFF2-40B4-BE49-F238E27FC236}">
                <a16:creationId xmlns:a16="http://schemas.microsoft.com/office/drawing/2014/main" id="{1DE0100C-E35B-A1A3-1132-B567F1816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0"/>
            <a:ext cx="12192000" cy="68537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4417D1-8E4F-7B26-3476-21A79570D144}"/>
              </a:ext>
            </a:extLst>
          </p:cNvPr>
          <p:cNvSpPr txBox="1"/>
          <p:nvPr/>
        </p:nvSpPr>
        <p:spPr>
          <a:xfrm>
            <a:off x="11188014" y="6316595"/>
            <a:ext cx="53191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450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182" y="227666"/>
            <a:ext cx="11049000" cy="1088177"/>
          </a:xfrm>
        </p:spPr>
        <p:txBody>
          <a:bodyPr>
            <a:normAutofit/>
          </a:bodyPr>
          <a:lstStyle/>
          <a:p>
            <a:r>
              <a:rPr lang="en-US" sz="4000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4417D1-8E4F-7B26-3476-21A79570D144}"/>
              </a:ext>
            </a:extLst>
          </p:cNvPr>
          <p:cNvSpPr txBox="1"/>
          <p:nvPr/>
        </p:nvSpPr>
        <p:spPr>
          <a:xfrm>
            <a:off x="11188014" y="6316595"/>
            <a:ext cx="53191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A close-up of a document&#10;&#10;Description automatically generated">
            <a:extLst>
              <a:ext uri="{FF2B5EF4-FFF2-40B4-BE49-F238E27FC236}">
                <a16:creationId xmlns:a16="http://schemas.microsoft.com/office/drawing/2014/main" id="{8A01328D-506D-C359-1216-A5C76E957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2"/>
            <a:ext cx="12192000" cy="68504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DAD9EF-1B6A-9336-8440-BF78AE7A86FF}"/>
              </a:ext>
            </a:extLst>
          </p:cNvPr>
          <p:cNvSpPr txBox="1"/>
          <p:nvPr/>
        </p:nvSpPr>
        <p:spPr>
          <a:xfrm>
            <a:off x="11324616" y="6302333"/>
            <a:ext cx="53191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059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9"/>
          <p:cNvSpPr txBox="1"/>
          <p:nvPr/>
        </p:nvSpPr>
        <p:spPr>
          <a:xfrm>
            <a:off x="1388260" y="17576"/>
            <a:ext cx="885370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Silicon Sensors: design and fabrication</a:t>
            </a:r>
            <a:endParaRPr/>
          </a:p>
        </p:txBody>
      </p:sp>
      <p:pic>
        <p:nvPicPr>
          <p:cNvPr id="209" name="Google Shape;209;p39" descr="A machine with a red and black objec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86624" y="3901211"/>
            <a:ext cx="2136531" cy="2848708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9"/>
          <p:cNvSpPr txBox="1"/>
          <p:nvPr/>
        </p:nvSpPr>
        <p:spPr>
          <a:xfrm>
            <a:off x="8198884" y="3981799"/>
            <a:ext cx="3797455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Tests: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Static characterization at the probe station of silicon devices (e.g., LGADs, microstrip, silicon drift detectors)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Current-voltage (I-V)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Capacitance-Voltage (C-V)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Stability tests</a:t>
            </a:r>
            <a:endParaRPr/>
          </a:p>
        </p:txBody>
      </p:sp>
      <p:grpSp>
        <p:nvGrpSpPr>
          <p:cNvPr id="211" name="Google Shape;211;p39"/>
          <p:cNvGrpSpPr/>
          <p:nvPr/>
        </p:nvGrpSpPr>
        <p:grpSpPr>
          <a:xfrm>
            <a:off x="329144" y="2673516"/>
            <a:ext cx="5483425" cy="4119824"/>
            <a:chOff x="6554499" y="2652765"/>
            <a:chExt cx="5483425" cy="4119824"/>
          </a:xfrm>
        </p:grpSpPr>
        <p:grpSp>
          <p:nvGrpSpPr>
            <p:cNvPr id="212" name="Google Shape;212;p39"/>
            <p:cNvGrpSpPr/>
            <p:nvPr/>
          </p:nvGrpSpPr>
          <p:grpSpPr>
            <a:xfrm>
              <a:off x="6681333" y="2729141"/>
              <a:ext cx="5240992" cy="2680527"/>
              <a:chOff x="1272619" y="4763"/>
              <a:chExt cx="9916997" cy="5670173"/>
            </a:xfrm>
          </p:grpSpPr>
          <p:pic>
            <p:nvPicPr>
              <p:cNvPr id="213" name="Google Shape;213;p39"/>
              <p:cNvPicPr preferRelativeResize="0"/>
              <p:nvPr/>
            </p:nvPicPr>
            <p:blipFill rotWithShape="1">
              <a:blip r:embed="rId4">
                <a:alphaModFix/>
              </a:blip>
              <a:srcRect l="10410" r="8153"/>
              <a:stretch/>
            </p:blipFill>
            <p:spPr>
              <a:xfrm>
                <a:off x="1272619" y="4763"/>
                <a:ext cx="9916997" cy="567017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4" name="Google Shape;214;p39"/>
              <p:cNvSpPr txBox="1"/>
              <p:nvPr/>
            </p:nvSpPr>
            <p:spPr>
              <a:xfrm>
                <a:off x="2036829" y="813731"/>
                <a:ext cx="1489510" cy="369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Diode @ GND</a:t>
                </a:r>
                <a:endParaRPr/>
              </a:p>
            </p:txBody>
          </p:sp>
          <p:sp>
            <p:nvSpPr>
              <p:cNvPr id="215" name="Google Shape;215;p39"/>
              <p:cNvSpPr txBox="1"/>
              <p:nvPr/>
            </p:nvSpPr>
            <p:spPr>
              <a:xfrm>
                <a:off x="5471602" y="813731"/>
                <a:ext cx="1258164" cy="369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Floating GR</a:t>
                </a:r>
                <a:endParaRPr/>
              </a:p>
            </p:txBody>
          </p:sp>
          <p:sp>
            <p:nvSpPr>
              <p:cNvPr id="216" name="Google Shape;216;p39"/>
              <p:cNvSpPr txBox="1"/>
              <p:nvPr/>
            </p:nvSpPr>
            <p:spPr>
              <a:xfrm>
                <a:off x="5356731" y="4244870"/>
                <a:ext cx="1487908" cy="369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Back @ -200V</a:t>
                </a:r>
                <a:endParaRPr/>
              </a:p>
            </p:txBody>
          </p:sp>
        </p:grpSp>
        <p:sp>
          <p:nvSpPr>
            <p:cNvPr id="217" name="Google Shape;217;p39"/>
            <p:cNvSpPr txBox="1"/>
            <p:nvPr/>
          </p:nvSpPr>
          <p:spPr>
            <a:xfrm>
              <a:off x="6630603" y="5516279"/>
              <a:ext cx="5407321" cy="120032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TCAD simulations: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Using SILVACO, the students will simulate the process flow to build, the physics and the electrical characteristics of  a few  silicon devices.</a:t>
              </a:r>
              <a:endParaRPr/>
            </a:p>
          </p:txBody>
        </p:sp>
        <p:sp>
          <p:nvSpPr>
            <p:cNvPr id="218" name="Google Shape;218;p39"/>
            <p:cNvSpPr/>
            <p:nvPr/>
          </p:nvSpPr>
          <p:spPr>
            <a:xfrm>
              <a:off x="6554499" y="2652765"/>
              <a:ext cx="5453283" cy="4119824"/>
            </a:xfrm>
            <a:prstGeom prst="rect">
              <a:avLst/>
            </a:prstGeom>
            <a:noFill/>
            <a:ln w="50800" cap="flat" cmpd="sng">
              <a:solidFill>
                <a:srgbClr val="06263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39"/>
          <p:cNvGrpSpPr/>
          <p:nvPr/>
        </p:nvGrpSpPr>
        <p:grpSpPr>
          <a:xfrm>
            <a:off x="5880753" y="791542"/>
            <a:ext cx="6251954" cy="2965222"/>
            <a:chOff x="203600" y="3815081"/>
            <a:chExt cx="6251954" cy="2965222"/>
          </a:xfrm>
        </p:grpSpPr>
        <p:pic>
          <p:nvPicPr>
            <p:cNvPr id="220" name="Google Shape;220;p39" descr="MA6 Mask aligner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88969" y="3925575"/>
              <a:ext cx="3238696" cy="27910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" name="Google Shape;221;p39"/>
            <p:cNvSpPr txBox="1"/>
            <p:nvPr/>
          </p:nvSpPr>
          <p:spPr>
            <a:xfrm>
              <a:off x="3497523" y="3887203"/>
              <a:ext cx="2958031" cy="289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Class-100 Clean Room</a:t>
              </a:r>
              <a:r>
                <a:rPr lang="en-US" sz="20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Students will go through the process steps to create a semiconductor sensor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Furnaces (oxidation and annealing)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Lithography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Sputtering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Etching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Cleaning</a:t>
              </a:r>
              <a:endParaRPr/>
            </a:p>
          </p:txBody>
        </p:sp>
        <p:sp>
          <p:nvSpPr>
            <p:cNvPr id="222" name="Google Shape;222;p39"/>
            <p:cNvSpPr/>
            <p:nvPr/>
          </p:nvSpPr>
          <p:spPr>
            <a:xfrm>
              <a:off x="203600" y="3815081"/>
              <a:ext cx="6183770" cy="2965222"/>
            </a:xfrm>
            <a:prstGeom prst="rect">
              <a:avLst/>
            </a:prstGeom>
            <a:noFill/>
            <a:ln w="50800" cap="flat" cmpd="sng">
              <a:solidFill>
                <a:srgbClr val="06263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3" name="Google Shape;223;p39"/>
          <p:cNvSpPr/>
          <p:nvPr/>
        </p:nvSpPr>
        <p:spPr>
          <a:xfrm>
            <a:off x="5910895" y="3842954"/>
            <a:ext cx="6183770" cy="2965222"/>
          </a:xfrm>
          <a:prstGeom prst="rect">
            <a:avLst/>
          </a:prstGeom>
          <a:noFill/>
          <a:ln w="50800" cap="flat" cmpd="sng">
            <a:solidFill>
              <a:srgbClr val="0626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39"/>
          <p:cNvSpPr txBox="1"/>
          <p:nvPr/>
        </p:nvSpPr>
        <p:spPr>
          <a:xfrm>
            <a:off x="271084" y="620366"/>
            <a:ext cx="5541485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lecture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will be given covering  an overview of the physics of silicon sensors and their scientific and industrial applications.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Laboratory sessions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include: test at the probe station, TCAD simulations, and clean room process overview.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0"/>
          <p:cNvSpPr/>
          <p:nvPr/>
        </p:nvSpPr>
        <p:spPr>
          <a:xfrm>
            <a:off x="6375467" y="813233"/>
            <a:ext cx="4925600" cy="34484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40"/>
          <p:cNvSpPr/>
          <p:nvPr/>
        </p:nvSpPr>
        <p:spPr>
          <a:xfrm>
            <a:off x="890800" y="4300067"/>
            <a:ext cx="10410400" cy="2522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0"/>
          <p:cNvSpPr/>
          <p:nvPr/>
        </p:nvSpPr>
        <p:spPr>
          <a:xfrm>
            <a:off x="890800" y="813233"/>
            <a:ext cx="5408000" cy="34484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40"/>
          <p:cNvSpPr txBox="1">
            <a:spLocks noGrp="1"/>
          </p:cNvSpPr>
          <p:nvPr>
            <p:ph type="title"/>
          </p:nvPr>
        </p:nvSpPr>
        <p:spPr>
          <a:xfrm>
            <a:off x="415600" y="7105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3600"/>
              <a:t>Silicon Sensors: testing</a:t>
            </a:r>
            <a:endParaRPr sz="3600"/>
          </a:p>
        </p:txBody>
      </p:sp>
      <p:pic>
        <p:nvPicPr>
          <p:cNvPr id="233" name="Google Shape;233;p40"/>
          <p:cNvPicPr preferRelativeResize="0"/>
          <p:nvPr/>
        </p:nvPicPr>
        <p:blipFill rotWithShape="1">
          <a:blip r:embed="rId3">
            <a:alphaModFix/>
          </a:blip>
          <a:srcRect t="16657" r="158" b="27964"/>
          <a:stretch/>
        </p:blipFill>
        <p:spPr>
          <a:xfrm>
            <a:off x="1033801" y="4379683"/>
            <a:ext cx="5680399" cy="2363568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40"/>
          <p:cNvSpPr txBox="1"/>
          <p:nvPr/>
        </p:nvSpPr>
        <p:spPr>
          <a:xfrm>
            <a:off x="920267" y="3336017"/>
            <a:ext cx="2730000" cy="8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Characterization at Betascope</a:t>
            </a:r>
            <a:endParaRPr sz="1333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Students will measure gain and time resolution of a silicon sensor using betas from a </a:t>
            </a:r>
            <a:r>
              <a:rPr lang="en-US" sz="1067" baseline="30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90</a:t>
            </a:r>
            <a:r>
              <a:rPr lang="en-US" sz="10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Sr source</a:t>
            </a:r>
            <a:endParaRPr sz="1067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5" name="Google Shape;235;p40"/>
          <p:cNvSpPr txBox="1"/>
          <p:nvPr/>
        </p:nvSpPr>
        <p:spPr>
          <a:xfrm>
            <a:off x="3726867" y="3336033"/>
            <a:ext cx="2572000" cy="8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Transient Current Technique</a:t>
            </a:r>
            <a:endParaRPr sz="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Students will map the response of the sensor using a focused IR laser with micrometric precision</a:t>
            </a:r>
            <a:endParaRPr sz="1067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6" name="Google Shape;236;p40"/>
          <p:cNvSpPr txBox="1"/>
          <p:nvPr/>
        </p:nvSpPr>
        <p:spPr>
          <a:xfrm>
            <a:off x="6714200" y="4379667"/>
            <a:ext cx="4504000" cy="2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Characterization at Test Beam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Measure s</a:t>
            </a:r>
            <a:r>
              <a:rPr lang="en-US" sz="10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pace and time resolution of an LGAD silicon sensor </a:t>
            </a:r>
            <a:r>
              <a:rPr lang="en-US" sz="10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 a real test beam facility. The sensor will be mounted on a custom made silicon telescope.</a:t>
            </a:r>
            <a:endParaRPr sz="1067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67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Students will set up the data taking from the accelerator control room, acquire data, and extrapolate the sensor space resolution by exploiting 4D data from the telescope.</a:t>
            </a:r>
            <a:endParaRPr sz="1067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7" name="Google Shape;237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9816" y="852067"/>
            <a:ext cx="2670901" cy="2483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0"/>
          <p:cNvPicPr preferRelativeResize="0"/>
          <p:nvPr/>
        </p:nvPicPr>
        <p:blipFill rotWithShape="1">
          <a:blip r:embed="rId5">
            <a:alphaModFix/>
          </a:blip>
          <a:srcRect l="13374" t="5778" b="18975"/>
          <a:stretch/>
        </p:blipFill>
        <p:spPr>
          <a:xfrm>
            <a:off x="3939801" y="852067"/>
            <a:ext cx="2146132" cy="2483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40"/>
          <p:cNvPicPr preferRelativeResize="0"/>
          <p:nvPr/>
        </p:nvPicPr>
        <p:blipFill rotWithShape="1">
          <a:blip r:embed="rId6">
            <a:alphaModFix/>
          </a:blip>
          <a:srcRect t="6984"/>
          <a:stretch/>
        </p:blipFill>
        <p:spPr>
          <a:xfrm>
            <a:off x="6440934" y="873633"/>
            <a:ext cx="2670868" cy="1603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40907" y="2477267"/>
            <a:ext cx="2670891" cy="17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0"/>
          <p:cNvSpPr txBox="1"/>
          <p:nvPr/>
        </p:nvSpPr>
        <p:spPr>
          <a:xfrm>
            <a:off x="9111800" y="878033"/>
            <a:ext cx="2089600" cy="33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Analysis</a:t>
            </a:r>
            <a:endParaRPr sz="16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None/>
            </a:pPr>
            <a:r>
              <a:rPr lang="en-US" sz="10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Students will analyze waveforms obtained in lab and at test-beam using a python3 framework.</a:t>
            </a:r>
            <a:endParaRPr sz="1067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333"/>
              </a:spcBef>
              <a:spcAft>
                <a:spcPts val="1333"/>
              </a:spcAft>
              <a:buNone/>
            </a:pPr>
            <a:r>
              <a:rPr lang="en-US" sz="10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will provide base functionalities (data loading, plotting, …); students will extrapolate physical quantities from waveform features</a:t>
            </a:r>
            <a:endParaRPr sz="10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"/>
          <p:cNvSpPr/>
          <p:nvPr/>
        </p:nvSpPr>
        <p:spPr>
          <a:xfrm>
            <a:off x="6375467" y="813233"/>
            <a:ext cx="4925600" cy="34484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1"/>
          <p:cNvSpPr/>
          <p:nvPr/>
        </p:nvSpPr>
        <p:spPr>
          <a:xfrm>
            <a:off x="890800" y="4300067"/>
            <a:ext cx="10410400" cy="2522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1"/>
          <p:cNvSpPr/>
          <p:nvPr/>
        </p:nvSpPr>
        <p:spPr>
          <a:xfrm>
            <a:off x="890800" y="813233"/>
            <a:ext cx="5408000" cy="34484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1"/>
          <p:cNvSpPr txBox="1">
            <a:spLocks noGrp="1"/>
          </p:cNvSpPr>
          <p:nvPr>
            <p:ph type="title"/>
          </p:nvPr>
        </p:nvSpPr>
        <p:spPr>
          <a:xfrm>
            <a:off x="415600" y="7105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3600"/>
              <a:t>ASIC design and testing</a:t>
            </a:r>
            <a:endParaRPr sz="3600"/>
          </a:p>
        </p:txBody>
      </p:sp>
      <p:sp>
        <p:nvSpPr>
          <p:cNvPr id="250" name="Google Shape;250;p41"/>
          <p:cNvSpPr txBox="1"/>
          <p:nvPr/>
        </p:nvSpPr>
        <p:spPr>
          <a:xfrm>
            <a:off x="907732" y="3157249"/>
            <a:ext cx="2923904" cy="106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 familiar with the off-the-shelf electronics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Students will get familiar with the functionality and capabilities of the Artix7 FPGA-based system</a:t>
            </a:r>
            <a:endParaRPr sz="1067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1" name="Google Shape;251;p41"/>
          <p:cNvSpPr txBox="1"/>
          <p:nvPr/>
        </p:nvSpPr>
        <p:spPr>
          <a:xfrm>
            <a:off x="3720599" y="3159910"/>
            <a:ext cx="2572000" cy="8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ASIC Board</a:t>
            </a:r>
            <a:endParaRPr sz="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Students will get familiar with the design considerations towards PCB design for an ASIC testing purposes</a:t>
            </a:r>
            <a:endParaRPr sz="1067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2" name="Google Shape;252;p41"/>
          <p:cNvSpPr txBox="1"/>
          <p:nvPr/>
        </p:nvSpPr>
        <p:spPr>
          <a:xfrm>
            <a:off x="990600" y="4261633"/>
            <a:ext cx="5308200" cy="21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Application Specific ADC testing system</a:t>
            </a:r>
            <a:endParaRPr sz="1333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None/>
            </a:pPr>
            <a:r>
              <a:rPr lang="en-US" sz="10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Students will prepare the ADC ASIC testing system starting from an empty project.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None/>
            </a:pPr>
            <a:r>
              <a:rPr lang="en-US" sz="10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Final system consists of an ADC PCB controlled by an FPGA and a Real-Time OS controlling FPGA and handling the data.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None/>
            </a:pPr>
            <a:r>
              <a:rPr lang="en-US" sz="1067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Students will prepare all necessary blocks for ADC control and data handling  as well as a dedicated user interface for data display.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6492949" y="851667"/>
            <a:ext cx="4725250" cy="33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Students will get familiar with the fast-prototyping platform and programming methods.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They will learn and implement basic structures on FPGA and Real-Time Operating System, including:</a:t>
            </a:r>
            <a:endParaRPr/>
          </a:p>
          <a:p>
            <a:pPr marL="285750" marR="0" lvl="0" indent="-285750" algn="l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counters, timing, generation and acquisition of real signals with high speed</a:t>
            </a:r>
            <a:endParaRPr/>
          </a:p>
          <a:p>
            <a:pPr marL="285750" marR="0" lvl="0" indent="-285750" algn="l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FPGA – RT communication methods, RT OS application design patterns</a:t>
            </a:r>
            <a:endParaRPr/>
          </a:p>
          <a:p>
            <a:pPr marL="285750" marR="0" lvl="0" indent="-285750" algn="l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GUI</a:t>
            </a:r>
            <a:endParaRPr/>
          </a:p>
        </p:txBody>
      </p:sp>
      <p:pic>
        <p:nvPicPr>
          <p:cNvPr id="254" name="Google Shape;254;p41" descr="sbRIO-96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600" y="944433"/>
            <a:ext cx="3096491" cy="232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6891" y="1252229"/>
            <a:ext cx="1647620" cy="175030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1"/>
          <p:cNvSpPr txBox="1"/>
          <p:nvPr/>
        </p:nvSpPr>
        <p:spPr>
          <a:xfrm>
            <a:off x="6416901" y="4506617"/>
            <a:ext cx="4842732" cy="21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rgbClr val="0081A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Application Specific Integrated Circuit design 101</a:t>
            </a:r>
            <a:endParaRPr sz="1333" b="1">
              <a:solidFill>
                <a:srgbClr val="0081A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None/>
            </a:pPr>
            <a:r>
              <a:rPr lang="en-US" sz="1067">
                <a:solidFill>
                  <a:srgbClr val="0081A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Students will gain basic understanding of microelectronics and its central role to detector systems.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None/>
            </a:pPr>
            <a:r>
              <a:rPr lang="en-US" sz="1067">
                <a:solidFill>
                  <a:srgbClr val="0081A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Students will have the opportunity to gain familiarity with desing tools and technology platforms.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None/>
            </a:pPr>
            <a:r>
              <a:rPr lang="en-US" sz="1067">
                <a:solidFill>
                  <a:srgbClr val="0081A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series of PC stations will be made available for small groups of students woirking with mentors.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None/>
            </a:pPr>
            <a:r>
              <a:rPr lang="en-US" sz="1067">
                <a:solidFill>
                  <a:srgbClr val="0081A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Lectures will preceed the hands-on-training.</a:t>
            </a:r>
            <a:endParaRPr sz="1067">
              <a:solidFill>
                <a:srgbClr val="0081A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182" y="227666"/>
            <a:ext cx="11049000" cy="1088177"/>
          </a:xfrm>
        </p:spPr>
        <p:txBody>
          <a:bodyPr>
            <a:normAutofit/>
          </a:bodyPr>
          <a:lstStyle/>
          <a:p>
            <a:r>
              <a:rPr lang="en-US" sz="4000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4417D1-8E4F-7B26-3476-21A79570D144}"/>
              </a:ext>
            </a:extLst>
          </p:cNvPr>
          <p:cNvSpPr txBox="1"/>
          <p:nvPr/>
        </p:nvSpPr>
        <p:spPr>
          <a:xfrm>
            <a:off x="11188014" y="6316595"/>
            <a:ext cx="53191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DAD9EF-1B6A-9336-8440-BF78AE7A86FF}"/>
              </a:ext>
            </a:extLst>
          </p:cNvPr>
          <p:cNvSpPr txBox="1"/>
          <p:nvPr/>
        </p:nvSpPr>
        <p:spPr>
          <a:xfrm>
            <a:off x="11324616" y="6302333"/>
            <a:ext cx="53191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A collage of different electronics&#10;&#10;Description automatically generated">
            <a:extLst>
              <a:ext uri="{FF2B5EF4-FFF2-40B4-BE49-F238E27FC236}">
                <a16:creationId xmlns:a16="http://schemas.microsoft.com/office/drawing/2014/main" id="{7C721C34-0B0D-0C44-A5AC-F68406DB4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6" y="-1"/>
            <a:ext cx="12178123" cy="68658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269809-BEEA-3653-3D69-A2FF3120C492}"/>
              </a:ext>
            </a:extLst>
          </p:cNvPr>
          <p:cNvSpPr txBox="1"/>
          <p:nvPr/>
        </p:nvSpPr>
        <p:spPr>
          <a:xfrm>
            <a:off x="11753386" y="6393110"/>
            <a:ext cx="3456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947051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183ff25-805e-473f-93d2-b295c6affb3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60A4CF4A3F574FA00B36D4A3138F0F" ma:contentTypeVersion="14" ma:contentTypeDescription="Create a new document." ma:contentTypeScope="" ma:versionID="be62ad12d859f3121f98900c8a01bc8e">
  <xsd:schema xmlns:xsd="http://www.w3.org/2001/XMLSchema" xmlns:xs="http://www.w3.org/2001/XMLSchema" xmlns:p="http://schemas.microsoft.com/office/2006/metadata/properties" xmlns:ns3="104742bd-0af4-45b3-a2f8-48932c9f0d65" xmlns:ns4="0183ff25-805e-473f-93d2-b295c6affb38" targetNamespace="http://schemas.microsoft.com/office/2006/metadata/properties" ma:root="true" ma:fieldsID="85ccb2c46ab236226802a54085ef2565" ns3:_="" ns4:_="">
    <xsd:import namespace="104742bd-0af4-45b3-a2f8-48932c9f0d65"/>
    <xsd:import namespace="0183ff25-805e-473f-93d2-b295c6affb3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_activity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42bd-0af4-45b3-a2f8-48932c9f0d6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83ff25-805e-473f-93d2-b295c6affb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36F42E-5F76-4C89-977E-9E566738798C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http://schemas.microsoft.com/office/infopath/2007/PartnerControls"/>
    <ds:schemaRef ds:uri="0183ff25-805e-473f-93d2-b295c6affb38"/>
    <ds:schemaRef ds:uri="http://www.w3.org/XML/1998/namespace"/>
    <ds:schemaRef ds:uri="http://schemas.openxmlformats.org/package/2006/metadata/core-properties"/>
    <ds:schemaRef ds:uri="104742bd-0af4-45b3-a2f8-48932c9f0d65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0CDA592-D4A0-407E-BE42-31F8430863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6D1124-7E5C-4FC0-9083-EBE6262F47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42bd-0af4-45b3-a2f8-48932c9f0d65"/>
    <ds:schemaRef ds:uri="0183ff25-805e-473f-93d2-b295c6affb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20759</TotalTime>
  <Words>1144</Words>
  <Application>Microsoft Macintosh PowerPoint</Application>
  <PresentationFormat>Widescreen</PresentationFormat>
  <Paragraphs>128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Book Antiqua</vt:lpstr>
      <vt:lpstr>Calibri</vt:lpstr>
      <vt:lpstr>Helvetica Neue</vt:lpstr>
      <vt:lpstr>Noto Sans Symbols</vt:lpstr>
      <vt:lpstr>BNL</vt:lpstr>
      <vt:lpstr>EDIT School @ BNL</vt:lpstr>
      <vt:lpstr>EDIT School</vt:lpstr>
      <vt:lpstr> </vt:lpstr>
      <vt:lpstr> </vt:lpstr>
      <vt:lpstr> </vt:lpstr>
      <vt:lpstr>PowerPoint Presentation</vt:lpstr>
      <vt:lpstr>Silicon Sensors: testing</vt:lpstr>
      <vt:lpstr>ASIC design and testing</vt:lpstr>
      <vt:lpstr> </vt:lpstr>
      <vt:lpstr>PowerPoint Presentation</vt:lpstr>
      <vt:lpstr>Liquid Scintillator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Soumyajit Mandal</dc:creator>
  <cp:keywords/>
  <dc:description/>
  <cp:lastModifiedBy>Iqbal, Md Arif</cp:lastModifiedBy>
  <cp:revision>36</cp:revision>
  <dcterms:created xsi:type="dcterms:W3CDTF">2023-05-04T22:15:10Z</dcterms:created>
  <dcterms:modified xsi:type="dcterms:W3CDTF">2024-05-02T14:21:06Z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0x0101004160A4CF4A3F574FA00B36D4A3138F0F</vt:lpwstr>
  </property>
</Properties>
</file>