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3" r:id="rId2"/>
    <p:sldId id="259" r:id="rId3"/>
    <p:sldId id="1198" r:id="rId4"/>
    <p:sldId id="1205" r:id="rId5"/>
    <p:sldId id="1232" r:id="rId6"/>
    <p:sldId id="1233" r:id="rId7"/>
    <p:sldId id="1234" r:id="rId8"/>
    <p:sldId id="298" r:id="rId9"/>
    <p:sldId id="1191" r:id="rId10"/>
    <p:sldId id="1229" r:id="rId11"/>
    <p:sldId id="1206" r:id="rId12"/>
    <p:sldId id="1203" r:id="rId13"/>
    <p:sldId id="1230" r:id="rId14"/>
    <p:sldId id="1201" r:id="rId15"/>
    <p:sldId id="1236" r:id="rId16"/>
    <p:sldId id="1237" r:id="rId17"/>
    <p:sldId id="300" r:id="rId18"/>
    <p:sldId id="1238" r:id="rId19"/>
    <p:sldId id="1239" r:id="rId20"/>
    <p:sldId id="1242" r:id="rId21"/>
    <p:sldId id="1241" r:id="rId22"/>
    <p:sldId id="12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 autoAdjust="0"/>
    <p:restoredTop sz="94674"/>
  </p:normalViewPr>
  <p:slideViewPr>
    <p:cSldViewPr snapToGrid="0">
      <p:cViewPr varScale="1">
        <p:scale>
          <a:sx n="124" d="100"/>
          <a:sy n="124" d="100"/>
        </p:scale>
        <p:origin x="6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50348-5B00-4868-9314-88ACB8B61775}" type="datetimeFigureOut">
              <a:t>5/1/24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08514-2DE3-4BDA-ACCB-506CDDD1E5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05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b9bda1c249_1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b9bda1c249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08514-2DE3-4BDA-ACCB-506CDDD1E5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1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08514-2DE3-4BDA-ACCB-506CDDD1E5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24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08514-2DE3-4BDA-ACCB-506CDDD1E516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687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08514-2DE3-4BDA-ACCB-506CDDD1E516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7851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08514-2DE3-4BDA-ACCB-506CDDD1E516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0321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08514-2DE3-4BDA-ACCB-506CDDD1E516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6567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08514-2DE3-4BDA-ACCB-506CDDD1E5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2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08514-2DE3-4BDA-ACCB-506CDDD1E5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49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Bessel filter – advantages of better phase response?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08514-2DE3-4BDA-ACCB-506CDDD1E516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0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08514-2DE3-4BDA-ACCB-506CDDD1E5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A63D-7D71-3199-E139-30AA10F5C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B0887-4D81-4EBB-EC61-68D9390A8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089AA-AB7E-8FA1-2D82-B43CA6934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4EE6-B24E-474E-9ACC-E39CB551F1C1}" type="datetime1">
              <a:rPr lang="en-US" smtClean="0"/>
              <a:t>5/1/24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9576-32DA-31F6-AE9F-B763835E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CA2FE-DBFA-914C-88EA-58667035A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53B-DF25-B242-8C62-C56DE0132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0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9CCF-B6E4-F848-8AF7-A07BBCF6E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687" y="2922252"/>
            <a:ext cx="10334625" cy="194746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Cryogenic Front-end ASICs for Low-Noise Charge and Light Readout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C9913-1CFD-E849-8BC3-3DEFEC5294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600" dirty="0"/>
              <a:t>May 1,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22B2E-4C7F-5E4F-B80E-F0D418C0DF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874" y="4555110"/>
            <a:ext cx="10769226" cy="473679"/>
          </a:xfrm>
        </p:spPr>
        <p:txBody>
          <a:bodyPr/>
          <a:lstStyle/>
          <a:p>
            <a:pPr algn="ctr"/>
            <a:r>
              <a:rPr lang="en-US" sz="1600" b="1" dirty="0"/>
              <a:t>Prashansa Mukim</a:t>
            </a:r>
            <a:r>
              <a:rPr lang="en-US" sz="1600" dirty="0"/>
              <a:t>, Grzegorz </a:t>
            </a:r>
            <a:r>
              <a:rPr lang="en-US" sz="1600" dirty="0" err="1"/>
              <a:t>Deptuch</a:t>
            </a:r>
            <a:r>
              <a:rPr lang="en-US" sz="1600" dirty="0"/>
              <a:t>, Gabriella </a:t>
            </a:r>
            <a:r>
              <a:rPr lang="en-US" sz="1600" dirty="0" err="1"/>
              <a:t>Carini</a:t>
            </a:r>
            <a:r>
              <a:rPr lang="en-US" sz="1600" dirty="0"/>
              <a:t>, Hucheng Cheng, Shanshan Gao, Dominik </a:t>
            </a:r>
            <a:r>
              <a:rPr lang="en-US" sz="1600" dirty="0" err="1"/>
              <a:t>Gorni</a:t>
            </a:r>
            <a:r>
              <a:rPr lang="en-US" sz="1600" dirty="0"/>
              <a:t>, Jay Hyun Jo, </a:t>
            </a:r>
            <a:r>
              <a:rPr lang="en-US" sz="1600" dirty="0" err="1"/>
              <a:t>Lingyun</a:t>
            </a:r>
            <a:r>
              <a:rPr lang="en-US" sz="1600" dirty="0"/>
              <a:t> Ke, Steven </a:t>
            </a:r>
            <a:r>
              <a:rPr lang="en-US" sz="1600" dirty="0" err="1"/>
              <a:t>Kettel</a:t>
            </a:r>
            <a:r>
              <a:rPr lang="en-US" sz="1600" dirty="0"/>
              <a:t>, Soumyajit Mandal, Xin Qian, Sergio </a:t>
            </a:r>
            <a:r>
              <a:rPr lang="en-US" sz="1600" dirty="0" err="1"/>
              <a:t>Rescia</a:t>
            </a:r>
            <a:r>
              <a:rPr lang="en-US" sz="1600" dirty="0"/>
              <a:t>, Vladimir Tishchenko, Chao Zhang </a:t>
            </a:r>
          </a:p>
        </p:txBody>
      </p:sp>
    </p:spTree>
    <p:extLst>
      <p:ext uri="{BB962C8B-B14F-4D97-AF65-F5344CB8AC3E}">
        <p14:creationId xmlns:p14="http://schemas.microsoft.com/office/powerpoint/2010/main" val="1421866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F9C9-0173-BD1C-831E-306862B7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985" y="110285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Usage, functionality and architecture</a:t>
            </a:r>
          </a:p>
        </p:txBody>
      </p:sp>
      <p:pic>
        <p:nvPicPr>
          <p:cNvPr id="6" name="Content Placeholder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56B6C6B-1D1C-B8B5-D35C-55CA558E5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57" y="1943135"/>
            <a:ext cx="6163175" cy="386617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A2855-9161-617C-7482-396D09333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/>
          </a:p>
        </p:txBody>
      </p:sp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504F8A62-010F-0AD1-C3B9-F587BE976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68" y="3588123"/>
            <a:ext cx="4240489" cy="2142563"/>
          </a:xfrm>
          <a:prstGeom prst="rect">
            <a:avLst/>
          </a:prstGeom>
        </p:spPr>
      </p:pic>
      <p:pic>
        <p:nvPicPr>
          <p:cNvPr id="8" name="Picture 7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4FBD57B8-FE9D-9D21-9791-7A52F2C87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6" y="1321845"/>
            <a:ext cx="4807130" cy="1561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85C3C3-BC9F-960D-5041-BE04DA68E80C}"/>
              </a:ext>
            </a:extLst>
          </p:cNvPr>
          <p:cNvSpPr txBox="1"/>
          <p:nvPr/>
        </p:nvSpPr>
        <p:spPr>
          <a:xfrm>
            <a:off x="7159214" y="5878285"/>
            <a:ext cx="347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Top-level block diagram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31662-37DA-EBB7-AE3A-DB4C29B983C1}"/>
              </a:ext>
            </a:extLst>
          </p:cNvPr>
          <p:cNvSpPr txBox="1"/>
          <p:nvPr/>
        </p:nvSpPr>
        <p:spPr>
          <a:xfrm>
            <a:off x="1124452" y="2900546"/>
            <a:ext cx="347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3-ASIC solution for DUNE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362A1-926E-804B-1306-7518A43431D7}"/>
              </a:ext>
            </a:extLst>
          </p:cNvPr>
          <p:cNvSpPr txBox="1"/>
          <p:nvPr/>
        </p:nvSpPr>
        <p:spPr>
          <a:xfrm>
            <a:off x="853985" y="5536155"/>
            <a:ext cx="3813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Overall channel response of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/>
              </a:rPr>
              <a:t>LArASIC</a:t>
            </a: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   (acts as an anti-aliasing filter)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943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93F3-E52C-A1A6-93DE-86F25044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24" y="288896"/>
            <a:ext cx="11049000" cy="85360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Core channel circuits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3967404-C98B-7DE2-B2B3-3C03DC41A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4" y="1967114"/>
            <a:ext cx="11313042" cy="27769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703B8A-7034-2AD9-FCD4-A35AB1E25EFD}"/>
              </a:ext>
            </a:extLst>
          </p:cNvPr>
          <p:cNvSpPr/>
          <p:nvPr/>
        </p:nvSpPr>
        <p:spPr>
          <a:xfrm>
            <a:off x="379834" y="1785257"/>
            <a:ext cx="5150109" cy="316992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450A81-65B6-46EF-38AE-6CE429C75394}"/>
              </a:ext>
            </a:extLst>
          </p:cNvPr>
          <p:cNvSpPr/>
          <p:nvPr/>
        </p:nvSpPr>
        <p:spPr>
          <a:xfrm>
            <a:off x="5582198" y="1789611"/>
            <a:ext cx="4040774" cy="316992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62010-1338-F61F-9465-F1760971DB65}"/>
              </a:ext>
            </a:extLst>
          </p:cNvPr>
          <p:cNvSpPr/>
          <p:nvPr/>
        </p:nvSpPr>
        <p:spPr>
          <a:xfrm>
            <a:off x="9675226" y="1788053"/>
            <a:ext cx="2189195" cy="316992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3DEF64-83CF-EC5C-984F-6E03325A8E62}"/>
              </a:ext>
            </a:extLst>
          </p:cNvPr>
          <p:cNvSpPr txBox="1"/>
          <p:nvPr/>
        </p:nvSpPr>
        <p:spPr>
          <a:xfrm>
            <a:off x="1420265" y="5033553"/>
            <a:ext cx="347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Amplification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4908C3-E2D2-91C4-8959-1CC030D73C1C}"/>
              </a:ext>
            </a:extLst>
          </p:cNvPr>
          <p:cNvSpPr txBox="1"/>
          <p:nvPr/>
        </p:nvSpPr>
        <p:spPr>
          <a:xfrm>
            <a:off x="5797524" y="5033552"/>
            <a:ext cx="347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Filtering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1A4A9A-8E93-219E-3615-BD4144184706}"/>
              </a:ext>
            </a:extLst>
          </p:cNvPr>
          <p:cNvSpPr txBox="1"/>
          <p:nvPr/>
        </p:nvSpPr>
        <p:spPr>
          <a:xfrm>
            <a:off x="9111135" y="5033552"/>
            <a:ext cx="3470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Output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drive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40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93F3-E52C-A1A6-93DE-86F25044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80" y="27403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Charge amplifier design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CF3DEE-8BB5-6947-BB84-57C1E098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580" y="4418206"/>
            <a:ext cx="5181600" cy="159197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Charge amplifiers use current-mirror based adaptive continuous reset (I</a:t>
            </a:r>
            <a:r>
              <a:rPr lang="en-US" sz="1400" baseline="-25000" dirty="0"/>
              <a:t>RQI</a:t>
            </a:r>
            <a:r>
              <a:rPr lang="en-US" sz="1400" dirty="0"/>
              <a:t> = 100 </a:t>
            </a:r>
            <a:r>
              <a:rPr lang="en-US" sz="1400" dirty="0" err="1"/>
              <a:t>pA</a:t>
            </a:r>
            <a:r>
              <a:rPr lang="en-US" sz="1400" dirty="0"/>
              <a:t>, 500 </a:t>
            </a:r>
            <a:r>
              <a:rPr lang="en-US" sz="1400" dirty="0" err="1"/>
              <a:t>pA</a:t>
            </a:r>
            <a:r>
              <a:rPr lang="en-US" sz="1400" dirty="0"/>
              <a:t>, 1 </a:t>
            </a:r>
            <a:r>
              <a:rPr lang="en-US" sz="1400" dirty="0" err="1"/>
              <a:t>nA</a:t>
            </a:r>
            <a:r>
              <a:rPr lang="en-US" sz="1400" dirty="0"/>
              <a:t> or 5 </a:t>
            </a:r>
            <a:r>
              <a:rPr lang="en-US" sz="1400" dirty="0" err="1"/>
              <a:t>nA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Pole-zero cancellation implemented in each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Charge gain provided by CSA</a:t>
            </a:r>
            <a:r>
              <a:rPr lang="en-US" sz="1400" baseline="-25000" dirty="0"/>
              <a:t>1</a:t>
            </a:r>
            <a:r>
              <a:rPr lang="en-US" sz="1400" dirty="0"/>
              <a:t> =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Charge gain (programmable) provided by CSA</a:t>
            </a:r>
            <a:r>
              <a:rPr lang="en-US" sz="1400" baseline="-25000" dirty="0"/>
              <a:t>2</a:t>
            </a:r>
            <a:r>
              <a:rPr lang="en-US" sz="1400" dirty="0"/>
              <a:t> = 3 or 5 or 9 or 16</a:t>
            </a:r>
            <a:endParaRPr lang="en-US" sz="1400" baseline="-250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333C5-E65B-B39B-48B6-90B945092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ED5E45B-695F-1840-9F95-D77C7A19718E}"/>
              </a:ext>
            </a:extLst>
          </p:cNvPr>
          <p:cNvSpPr txBox="1"/>
          <p:nvPr/>
        </p:nvSpPr>
        <p:spPr>
          <a:xfrm>
            <a:off x="6411820" y="5684040"/>
            <a:ext cx="5181600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</a:t>
            </a:r>
            <a:r>
              <a:rPr lang="en-US" sz="1400" baseline="-25000" dirty="0"/>
              <a:t>1</a:t>
            </a:r>
            <a:r>
              <a:rPr lang="en-US" sz="1400" dirty="0"/>
              <a:t> and A</a:t>
            </a:r>
            <a:r>
              <a:rPr lang="en-US" sz="1400" baseline="-25000" dirty="0"/>
              <a:t>2</a:t>
            </a:r>
            <a:r>
              <a:rPr lang="en-US" sz="1400" dirty="0"/>
              <a:t>: 3-stage amplifiers (&gt; 100 dB gain for each, at both room and </a:t>
            </a:r>
            <a:r>
              <a:rPr lang="en-US" sz="1400" dirty="0" err="1"/>
              <a:t>LAr</a:t>
            </a:r>
            <a:r>
              <a:rPr lang="en-US" sz="1400" dirty="0"/>
              <a:t> temperatures)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aseline="-25000" dirty="0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92222F2-97CC-5788-F99E-6165DC796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0" y="1261535"/>
            <a:ext cx="5114217" cy="28595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56E82A-D4DB-0BB8-ED1C-47289088519D}"/>
              </a:ext>
            </a:extLst>
          </p:cNvPr>
          <p:cNvSpPr txBox="1"/>
          <p:nvPr/>
        </p:nvSpPr>
        <p:spPr>
          <a:xfrm>
            <a:off x="8336130" y="1173960"/>
            <a:ext cx="178766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A</a:t>
            </a:r>
            <a:r>
              <a:rPr lang="en-US" sz="1200" b="1" baseline="-25000" dirty="0">
                <a:solidFill>
                  <a:srgbClr val="002060"/>
                </a:solidFill>
              </a:rPr>
              <a:t>1</a:t>
            </a:r>
            <a:r>
              <a:rPr lang="en-US" sz="1200" b="1" dirty="0">
                <a:solidFill>
                  <a:srgbClr val="002060"/>
                </a:solidFill>
              </a:rPr>
              <a:t> schematic diagram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EA75C1-349D-3C76-5946-561026B08ECD}"/>
              </a:ext>
            </a:extLst>
          </p:cNvPr>
          <p:cNvSpPr txBox="1"/>
          <p:nvPr/>
        </p:nvSpPr>
        <p:spPr>
          <a:xfrm>
            <a:off x="8191221" y="5334366"/>
            <a:ext cx="184537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A</a:t>
            </a:r>
            <a:r>
              <a:rPr lang="en-US" sz="1200" b="1" baseline="-25000" dirty="0">
                <a:solidFill>
                  <a:srgbClr val="002060"/>
                </a:solidFill>
              </a:rPr>
              <a:t>2</a:t>
            </a:r>
            <a:r>
              <a:rPr lang="en-US" sz="1200" b="1" dirty="0">
                <a:solidFill>
                  <a:srgbClr val="002060"/>
                </a:solidFill>
              </a:rPr>
              <a:t> schematic diagram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7D8D9-4079-4217-DC62-8FF39AA7E60D}"/>
              </a:ext>
            </a:extLst>
          </p:cNvPr>
          <p:cNvSpPr txBox="1"/>
          <p:nvPr/>
        </p:nvSpPr>
        <p:spPr>
          <a:xfrm>
            <a:off x="3410821" y="6431319"/>
            <a:ext cx="56509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Ref: G. De Geronimo et. al., Front-End ASIC for a GEM based Time Projection Chamber</a:t>
            </a:r>
          </a:p>
        </p:txBody>
      </p:sp>
      <p:pic>
        <p:nvPicPr>
          <p:cNvPr id="8" name="Picture 7" descr="A black screen with blue dots&#10;&#10;Description automatically generated">
            <a:extLst>
              <a:ext uri="{FF2B5EF4-FFF2-40B4-BE49-F238E27FC236}">
                <a16:creationId xmlns:a16="http://schemas.microsoft.com/office/drawing/2014/main" id="{14BC6C97-FF20-10BB-B7F6-D90ABBEA0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978" y="1489939"/>
            <a:ext cx="3679497" cy="37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6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044E-A464-7582-4521-48C78E8C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5733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Programmable 5-bit RQI subtraction implemented in CHARMS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882686-A7E9-4540-4D60-D7BA3F9E7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3" y="1594806"/>
            <a:ext cx="3058642" cy="4206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56EAB-019A-9A7F-8545-0BAB7402C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/>
          </a:p>
        </p:txBody>
      </p:sp>
      <p:pic>
        <p:nvPicPr>
          <p:cNvPr id="10" name="Content Placeholder 19">
            <a:extLst>
              <a:ext uri="{FF2B5EF4-FFF2-40B4-BE49-F238E27FC236}">
                <a16:creationId xmlns:a16="http://schemas.microsoft.com/office/drawing/2014/main" id="{B8370E9B-C4C2-FB83-67AA-0EEE57F1E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48" y="1619362"/>
            <a:ext cx="3724004" cy="23839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6A8666-D90F-A8B9-A49B-BD7D7AC93552}"/>
              </a:ext>
            </a:extLst>
          </p:cNvPr>
          <p:cNvSpPr txBox="1"/>
          <p:nvPr/>
        </p:nvSpPr>
        <p:spPr>
          <a:xfrm>
            <a:off x="9209333" y="4033752"/>
            <a:ext cx="2167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Baseline drift reduced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4FC29E-E272-C93F-572B-13AEACC6BEA2}"/>
              </a:ext>
            </a:extLst>
          </p:cNvPr>
          <p:cNvSpPr/>
          <p:nvPr/>
        </p:nvSpPr>
        <p:spPr>
          <a:xfrm>
            <a:off x="10772302" y="1619362"/>
            <a:ext cx="1209225" cy="20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B6EF9E-ADBB-F0D7-E673-0CA956D19B74}"/>
              </a:ext>
            </a:extLst>
          </p:cNvPr>
          <p:cNvSpPr txBox="1"/>
          <p:nvPr/>
        </p:nvSpPr>
        <p:spPr>
          <a:xfrm>
            <a:off x="9923494" y="2810370"/>
            <a:ext cx="1935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15x </a:t>
            </a:r>
            <a:r>
              <a:rPr lang="en-US" sz="1600" i="1" dirty="0"/>
              <a:t>I</a:t>
            </a:r>
            <a:r>
              <a:rPr lang="en-US" sz="1600" i="1" baseline="-25000" dirty="0"/>
              <a:t>RQI</a:t>
            </a:r>
            <a:r>
              <a:rPr lang="en-US" sz="1600" dirty="0"/>
              <a:t> subtraction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C5D31F-961D-B42F-FC7C-987E65D489CB}"/>
              </a:ext>
            </a:extLst>
          </p:cNvPr>
          <p:cNvSpPr txBox="1"/>
          <p:nvPr/>
        </p:nvSpPr>
        <p:spPr>
          <a:xfrm>
            <a:off x="4756116" y="4500713"/>
            <a:ext cx="64318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Programmable </a:t>
            </a:r>
            <a:r>
              <a:rPr lang="en-US" sz="1400" i="1" dirty="0"/>
              <a:t>I</a:t>
            </a:r>
            <a:r>
              <a:rPr lang="en-US" sz="1400" i="1" baseline="-25000" dirty="0"/>
              <a:t>RQI</a:t>
            </a:r>
            <a:r>
              <a:rPr lang="en-US" sz="1400" dirty="0"/>
              <a:t> subtraction provides immunity against process mismatches and layout induced non-ideality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For M</a:t>
            </a:r>
            <a:r>
              <a:rPr lang="en-US" sz="1400" baseline="-25000" dirty="0"/>
              <a:t>n1</a:t>
            </a:r>
            <a:r>
              <a:rPr lang="en-US" sz="1400" dirty="0"/>
              <a:t> and M</a:t>
            </a:r>
            <a:r>
              <a:rPr lang="en-US" sz="1400" baseline="-25000" dirty="0"/>
              <a:t>n3-sub</a:t>
            </a:r>
            <a:r>
              <a:rPr lang="en-US" sz="1400" dirty="0"/>
              <a:t> operating in deep-subthreshold (</a:t>
            </a:r>
            <a:r>
              <a:rPr lang="en-US" sz="1400" i="1" dirty="0"/>
              <a:t>I</a:t>
            </a:r>
            <a:r>
              <a:rPr lang="en-US" sz="1400" i="1" baseline="-25000" dirty="0"/>
              <a:t>RQI</a:t>
            </a:r>
            <a:r>
              <a:rPr lang="en-US" sz="1400" dirty="0"/>
              <a:t> </a:t>
            </a:r>
            <a:r>
              <a:rPr lang="en-US" sz="1400" dirty="0">
                <a:sym typeface="Symbol" panose="05050102010706020507" pitchFamily="18" charset="2"/>
              </a:rPr>
              <a:t> e</a:t>
            </a:r>
            <a:r>
              <a:rPr lang="en-US" sz="1400" baseline="30000" dirty="0">
                <a:sym typeface="Symbol" panose="05050102010706020507" pitchFamily="18" charset="2"/>
              </a:rPr>
              <a:t>(Vgs-Vth)(q/</a:t>
            </a:r>
            <a:r>
              <a:rPr lang="en-US" sz="1400" baseline="30000" dirty="0" err="1">
                <a:sym typeface="Symbol" panose="05050102010706020507" pitchFamily="18" charset="2"/>
              </a:rPr>
              <a:t>kT</a:t>
            </a:r>
            <a:r>
              <a:rPr lang="en-US" sz="1400" baseline="30000" dirty="0">
                <a:sym typeface="Symbol" panose="05050102010706020507" pitchFamily="18" charset="2"/>
              </a:rPr>
              <a:t>)</a:t>
            </a:r>
            <a:r>
              <a:rPr lang="en-US" sz="1400" dirty="0"/>
              <a:t>), variance in at LNT almost 10x higher than at 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Previously, with fixed </a:t>
            </a:r>
            <a:r>
              <a:rPr lang="en-US" sz="1400" i="1" dirty="0"/>
              <a:t>I</a:t>
            </a:r>
            <a:r>
              <a:rPr lang="en-US" sz="1400" i="1" baseline="-25000" dirty="0"/>
              <a:t>RQI</a:t>
            </a:r>
            <a:r>
              <a:rPr lang="en-US" sz="1400" dirty="0"/>
              <a:t> subtraction, even few-millivolts of </a:t>
            </a:r>
            <a:r>
              <a:rPr lang="en-US" sz="1400" i="1" dirty="0"/>
              <a:t>V</a:t>
            </a:r>
            <a:r>
              <a:rPr lang="en-US" sz="1400" i="1" baseline="-25000" dirty="0"/>
              <a:t>gs</a:t>
            </a:r>
            <a:r>
              <a:rPr lang="en-US" sz="1400" dirty="0"/>
              <a:t> difference at M</a:t>
            </a:r>
            <a:r>
              <a:rPr lang="en-US" sz="1400" baseline="-25000" dirty="0"/>
              <a:t>n1</a:t>
            </a:r>
            <a:r>
              <a:rPr lang="en-US" sz="1400" dirty="0"/>
              <a:t> and M</a:t>
            </a:r>
            <a:r>
              <a:rPr lang="en-US" sz="1400" baseline="-25000" dirty="0"/>
              <a:t>n3-sub</a:t>
            </a:r>
            <a:r>
              <a:rPr lang="en-US" sz="1400" dirty="0"/>
              <a:t> due to IR drop in ground rail was seen to cause subtraction to become &gt; 20x and make the second stage reset mechanism non-operational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DACF8C-9D41-546D-DEE7-CFAF67828D1D}"/>
              </a:ext>
            </a:extLst>
          </p:cNvPr>
          <p:cNvSpPr txBox="1"/>
          <p:nvPr/>
        </p:nvSpPr>
        <p:spPr>
          <a:xfrm>
            <a:off x="10996483" y="3170578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V</a:t>
            </a:r>
            <a:r>
              <a:rPr lang="en-US" sz="1200" b="1" i="1" baseline="-25000" dirty="0"/>
              <a:t>s3</a:t>
            </a:r>
            <a:r>
              <a:rPr lang="en-US" sz="1200" b="1" dirty="0"/>
              <a:t> </a:t>
            </a:r>
          </a:p>
        </p:txBody>
      </p:sp>
      <p:pic>
        <p:nvPicPr>
          <p:cNvPr id="5" name="Content Placeholder 20">
            <a:extLst>
              <a:ext uri="{FF2B5EF4-FFF2-40B4-BE49-F238E27FC236}">
                <a16:creationId xmlns:a16="http://schemas.microsoft.com/office/drawing/2014/main" id="{01E4F84F-5B55-37D3-BC5F-08E3B472B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25" y="1648050"/>
            <a:ext cx="3777750" cy="2418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A1F95-3FF4-B3A6-E2E4-5BD385E78CD5}"/>
              </a:ext>
            </a:extLst>
          </p:cNvPr>
          <p:cNvSpPr txBox="1"/>
          <p:nvPr/>
        </p:nvSpPr>
        <p:spPr>
          <a:xfrm>
            <a:off x="2292084" y="5493904"/>
            <a:ext cx="127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Current DAC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67DAF4-A257-AD3E-F179-398F38A7E1B0}"/>
              </a:ext>
            </a:extLst>
          </p:cNvPr>
          <p:cNvSpPr txBox="1"/>
          <p:nvPr/>
        </p:nvSpPr>
        <p:spPr>
          <a:xfrm>
            <a:off x="6857769" y="3032078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V</a:t>
            </a:r>
            <a:r>
              <a:rPr lang="en-US" sz="1200" b="1" i="1" baseline="-25000" dirty="0"/>
              <a:t>s3</a:t>
            </a:r>
            <a:r>
              <a:rPr lang="en-US" sz="1200" b="1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F4CEE7-D32D-031C-4282-138B7B793C00}"/>
              </a:ext>
            </a:extLst>
          </p:cNvPr>
          <p:cNvSpPr/>
          <p:nvPr/>
        </p:nvSpPr>
        <p:spPr>
          <a:xfrm>
            <a:off x="8591972" y="3412861"/>
            <a:ext cx="3236139" cy="39492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6949C9-FABC-AF3C-7E84-13CA7F800298}"/>
              </a:ext>
            </a:extLst>
          </p:cNvPr>
          <p:cNvSpPr txBox="1"/>
          <p:nvPr/>
        </p:nvSpPr>
        <p:spPr>
          <a:xfrm>
            <a:off x="6219934" y="2642067"/>
            <a:ext cx="1866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No I</a:t>
            </a:r>
            <a:r>
              <a:rPr lang="en-US" sz="1600" i="1" baseline="-25000" dirty="0"/>
              <a:t>RQI</a:t>
            </a:r>
            <a:r>
              <a:rPr lang="en-US" sz="1600" i="1" dirty="0"/>
              <a:t> subtraction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D61EB0-038A-DCAD-9244-41C3ED2949CA}"/>
              </a:ext>
            </a:extLst>
          </p:cNvPr>
          <p:cNvSpPr/>
          <p:nvPr/>
        </p:nvSpPr>
        <p:spPr>
          <a:xfrm>
            <a:off x="6802523" y="1592204"/>
            <a:ext cx="1209225" cy="20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74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B12B5-791B-CA44-8B58-4AEC378B1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756"/>
            <a:ext cx="11049000" cy="108781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Shaping filter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69FBC-959E-5949-98BA-D8D91E4B8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79811" y="1044969"/>
            <a:ext cx="3181172" cy="2967884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Implemented shaper is a 5</a:t>
            </a:r>
            <a:r>
              <a:rPr lang="en-US" sz="1600" baseline="30000" dirty="0"/>
              <a:t>th</a:t>
            </a:r>
            <a:r>
              <a:rPr lang="en-US" sz="1600" dirty="0"/>
              <a:t> order semi-gaussian filter with complex conjugate poles</a:t>
            </a:r>
          </a:p>
          <a:p>
            <a:r>
              <a:rPr lang="en-US" sz="1600" dirty="0"/>
              <a:t>Slows down the variations near signal peak</a:t>
            </a:r>
          </a:p>
          <a:p>
            <a:r>
              <a:rPr lang="en-US" sz="1600" dirty="0"/>
              <a:t>Semi-gaussian shaper has a faster drop-off and lower noise contribution than a CR-RC</a:t>
            </a:r>
            <a:r>
              <a:rPr lang="en-US" sz="1600" baseline="30000" dirty="0"/>
              <a:t>n</a:t>
            </a:r>
            <a:r>
              <a:rPr lang="en-US" sz="1600" dirty="0"/>
              <a:t> shaping filter</a:t>
            </a:r>
          </a:p>
          <a:p>
            <a:r>
              <a:rPr lang="en-US" sz="1600" dirty="0"/>
              <a:t>A</a:t>
            </a:r>
            <a:r>
              <a:rPr lang="en-US" sz="1600" baseline="-25000" dirty="0"/>
              <a:t>3</a:t>
            </a:r>
            <a:r>
              <a:rPr lang="en-US" sz="1600" dirty="0"/>
              <a:t>, A</a:t>
            </a:r>
            <a:r>
              <a:rPr lang="en-US" sz="1600" baseline="-25000" dirty="0"/>
              <a:t>4</a:t>
            </a:r>
            <a:r>
              <a:rPr lang="en-US" sz="1600" dirty="0"/>
              <a:t>, A</a:t>
            </a:r>
            <a:r>
              <a:rPr lang="en-US" sz="1600" baseline="-25000" dirty="0"/>
              <a:t>5</a:t>
            </a:r>
            <a:r>
              <a:rPr lang="en-US" sz="1600" dirty="0"/>
              <a:t> are two-stage miller compensated differential amplifiers</a:t>
            </a:r>
          </a:p>
          <a:p>
            <a:r>
              <a:rPr lang="en-US" sz="1600" i="1" dirty="0"/>
              <a:t>V</a:t>
            </a:r>
            <a:r>
              <a:rPr lang="en-US" sz="1600" i="1" baseline="-25000" dirty="0"/>
              <a:t>ref1</a:t>
            </a:r>
            <a:r>
              <a:rPr lang="en-US" sz="1600" dirty="0"/>
              <a:t>, </a:t>
            </a:r>
            <a:r>
              <a:rPr lang="en-US" sz="1600" i="1" dirty="0"/>
              <a:t>V</a:t>
            </a:r>
            <a:r>
              <a:rPr lang="en-US" sz="1600" i="1" baseline="-25000" dirty="0"/>
              <a:t>ref2</a:t>
            </a:r>
            <a:r>
              <a:rPr lang="en-US" sz="1600" dirty="0"/>
              <a:t>, </a:t>
            </a:r>
            <a:r>
              <a:rPr lang="en-US" sz="1600" i="1" dirty="0"/>
              <a:t>V</a:t>
            </a:r>
            <a:r>
              <a:rPr lang="en-US" sz="1600" i="1" baseline="-25000" dirty="0"/>
              <a:t>ref3</a:t>
            </a:r>
            <a:r>
              <a:rPr lang="en-US" sz="1600" dirty="0"/>
              <a:t> selected based on output baseline setting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7BC04-310D-6947-92A6-6E0575110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B8E899C-2D6F-FD49-9168-9A4E2E87BFB8}"/>
                  </a:ext>
                </a:extLst>
              </p:cNvPr>
              <p:cNvSpPr txBox="1"/>
              <p:nvPr/>
            </p:nvSpPr>
            <p:spPr>
              <a:xfrm>
                <a:off x="1309172" y="4738432"/>
                <a:ext cx="6096000" cy="59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B8E899C-2D6F-FD49-9168-9A4E2E87B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172" y="4738432"/>
                <a:ext cx="6096000" cy="597023"/>
              </a:xfrm>
              <a:prstGeom prst="rect">
                <a:avLst/>
              </a:prstGeom>
              <a:blipFill>
                <a:blip r:embed="rId3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07E400F-21B7-684D-86C7-0709F04B1CAD}"/>
                  </a:ext>
                </a:extLst>
              </p:cNvPr>
              <p:cNvSpPr txBox="1"/>
              <p:nvPr/>
            </p:nvSpPr>
            <p:spPr>
              <a:xfrm>
                <a:off x="-30175" y="5270165"/>
                <a:ext cx="8254963" cy="1000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07E400F-21B7-684D-86C7-0709F04B1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75" y="5270165"/>
                <a:ext cx="8254963" cy="10003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E07856F7-6E9D-4240-A6CE-8F5D9A6921BF}"/>
              </a:ext>
            </a:extLst>
          </p:cNvPr>
          <p:cNvSpPr txBox="1"/>
          <p:nvPr/>
        </p:nvSpPr>
        <p:spPr>
          <a:xfrm>
            <a:off x="3787559" y="6350830"/>
            <a:ext cx="1970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V</a:t>
            </a:r>
            <a:r>
              <a:rPr lang="en-US" sz="1600" i="1" baseline="-25000" dirty="0"/>
              <a:t>s3</a:t>
            </a:r>
            <a:r>
              <a:rPr lang="en-US" sz="1600" i="1" dirty="0"/>
              <a:t>(s)</a:t>
            </a:r>
            <a:r>
              <a:rPr lang="en-US" sz="1600" dirty="0"/>
              <a:t> is similar……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A0E81E8-82C5-1B46-8272-12AA39416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03" y="4070713"/>
            <a:ext cx="2656728" cy="21707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EA8313-B78F-CB40-AE1F-AC8DDC97902A}"/>
              </a:ext>
            </a:extLst>
          </p:cNvPr>
          <p:cNvSpPr txBox="1"/>
          <p:nvPr/>
        </p:nvSpPr>
        <p:spPr>
          <a:xfrm>
            <a:off x="8224788" y="6316595"/>
            <a:ext cx="38912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Ohkawa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M. Yoshizawa, K.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Husimi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</a:p>
          <a:p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Direct synthesis of the Gaussian filter for nuclear pulse amplifier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CBCAC9E-6196-FB20-B289-018828D17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70" y="1099444"/>
            <a:ext cx="6211598" cy="1993138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E4BE1EB-1E9C-1598-03E4-287353BD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7" y="3231943"/>
            <a:ext cx="2984547" cy="1485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2B92CF-F57B-9F7E-3240-00D9ACFD52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3242" y="3283642"/>
            <a:ext cx="3414348" cy="14320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5E891B-97B8-12A8-8753-DE3889AB6308}"/>
              </a:ext>
            </a:extLst>
          </p:cNvPr>
          <p:cNvSpPr/>
          <p:nvPr/>
        </p:nvSpPr>
        <p:spPr>
          <a:xfrm>
            <a:off x="4528457" y="3158458"/>
            <a:ext cx="714103" cy="257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13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06EC-D80D-0BFB-7BD0-5CA891534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255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Output buffer design – single ended (SE) buffer</a:t>
            </a:r>
          </a:p>
        </p:txBody>
      </p:sp>
      <p:pic>
        <p:nvPicPr>
          <p:cNvPr id="7" name="Content Placeholder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7E58433-7BB9-1EED-EBF1-F7412A1E94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86288"/>
            <a:ext cx="4429713" cy="404336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D42128-2FCF-E149-4377-6ED6DEDDF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2657" y="2147819"/>
            <a:ext cx="5181600" cy="4351338"/>
          </a:xfrm>
        </p:spPr>
        <p:txBody>
          <a:bodyPr>
            <a:normAutofit/>
          </a:bodyPr>
          <a:lstStyle/>
          <a:p>
            <a:r>
              <a:rPr lang="en-US" sz="1600" dirty="0"/>
              <a:t>Based on a folded-</a:t>
            </a:r>
            <a:r>
              <a:rPr lang="en-US" sz="1600" dirty="0" err="1"/>
              <a:t>cascode</a:t>
            </a:r>
            <a:r>
              <a:rPr lang="en-US" sz="1600" dirty="0"/>
              <a:t> current-mirror based operational transconductance amplifier</a:t>
            </a:r>
          </a:p>
          <a:p>
            <a:r>
              <a:rPr lang="en-US" sz="1600" dirty="0"/>
              <a:t>Comprises of parallel NMOS and PMOS input pairs to support rail-to-rail operation</a:t>
            </a:r>
          </a:p>
          <a:p>
            <a:r>
              <a:rPr lang="en-US" sz="1600" dirty="0"/>
              <a:t>Monticelli class-AB output stage used</a:t>
            </a:r>
          </a:p>
          <a:p>
            <a:r>
              <a:rPr lang="en-US" sz="1600" dirty="0"/>
              <a:t>High open-loop DC gain (118 dB at </a:t>
            </a:r>
            <a:r>
              <a:rPr lang="en-US" sz="1600" dirty="0" err="1"/>
              <a:t>LArT</a:t>
            </a:r>
            <a:r>
              <a:rPr lang="en-US" sz="1600" dirty="0"/>
              <a:t>) ensures minimal introduction of distortions in the output signal</a:t>
            </a:r>
          </a:p>
          <a:p>
            <a:r>
              <a:rPr lang="en-US" sz="1600" dirty="0"/>
              <a:t>Suitable to drive tens of pF of capacitance load (chip-to-chip trace)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2E9F6-FD81-8E60-C880-13355DC43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08013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06EC-D80D-0BFB-7BD0-5CA891534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255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Output buffer design – single ended (SEDC) buffer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D42128-2FCF-E149-4377-6ED6DEDDF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7163" y="1472979"/>
            <a:ext cx="2890349" cy="4577609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Simpler, more compact and power-efficient compared to resistor or 3-operational amplifier based SEDC designs</a:t>
            </a:r>
          </a:p>
          <a:p>
            <a:r>
              <a:rPr lang="en-US" sz="1600" dirty="0"/>
              <a:t>Circuit implementation similar to SE buffer, but core is fully-differential (inputs and outputs)</a:t>
            </a:r>
          </a:p>
          <a:p>
            <a:r>
              <a:rPr lang="en-US" sz="1600" dirty="0"/>
              <a:t>Noise transferred from common-mode input signal (</a:t>
            </a:r>
            <a:r>
              <a:rPr lang="en-US" sz="1600" i="1" dirty="0"/>
              <a:t>V</a:t>
            </a:r>
            <a:r>
              <a:rPr lang="en-US" sz="1600" i="1" baseline="-25000" dirty="0"/>
              <a:t>cm</a:t>
            </a:r>
            <a:r>
              <a:rPr lang="en-US" sz="1600" dirty="0"/>
              <a:t>) to the output with 6 dB gain</a:t>
            </a:r>
          </a:p>
          <a:p>
            <a:r>
              <a:rPr lang="en-US" sz="1600" dirty="0"/>
              <a:t>Global and local noise filtering implemented for </a:t>
            </a:r>
            <a:r>
              <a:rPr lang="en-US" sz="1600" i="1" dirty="0"/>
              <a:t>V</a:t>
            </a:r>
            <a:r>
              <a:rPr lang="en-US" sz="1600" i="1" baseline="-25000" dirty="0"/>
              <a:t>cm</a:t>
            </a:r>
          </a:p>
          <a:p>
            <a:r>
              <a:rPr lang="en-US" sz="1600" dirty="0"/>
              <a:t>Both common-mode and differential paths have high open loop DC voltage gains (&gt; 110 dB) and comparable bandwidths ( </a:t>
            </a:r>
            <a:r>
              <a:rPr lang="en-US" sz="1600" dirty="0">
                <a:sym typeface="Symbol" panose="05050102010706020507" pitchFamily="18" charset="2"/>
              </a:rPr>
              <a:t></a:t>
            </a:r>
            <a:r>
              <a:rPr lang="en-US" sz="1600" dirty="0"/>
              <a:t>100 MHz) at </a:t>
            </a:r>
            <a:r>
              <a:rPr lang="en-US" sz="1600" dirty="0" err="1"/>
              <a:t>LArT</a:t>
            </a: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2E9F6-FD81-8E60-C880-13355DC43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/>
          </a:p>
        </p:txBody>
      </p:sp>
      <p:pic>
        <p:nvPicPr>
          <p:cNvPr id="9" name="Content Placeholder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9DCAC80-CBCE-B53C-EEDC-FA80F267C1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85" y="1485384"/>
            <a:ext cx="3584433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0511E1-6871-48BC-15AB-44E8FE322073}"/>
              </a:ext>
            </a:extLst>
          </p:cNvPr>
          <p:cNvSpPr txBox="1"/>
          <p:nvPr/>
        </p:nvSpPr>
        <p:spPr>
          <a:xfrm>
            <a:off x="2775302" y="1205318"/>
            <a:ext cx="9060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Main loop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E07E16-0240-1208-2E62-E9621337B1A7}"/>
              </a:ext>
            </a:extLst>
          </p:cNvPr>
          <p:cNvSpPr txBox="1"/>
          <p:nvPr/>
        </p:nvSpPr>
        <p:spPr>
          <a:xfrm>
            <a:off x="2544930" y="5971770"/>
            <a:ext cx="9989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CMFB loop</a:t>
            </a:r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872D62E-A153-F54D-77FD-5612B72E7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050" y="1343817"/>
            <a:ext cx="1771889" cy="922542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682A34C-A8F6-CD4C-2BE4-957EC6F4A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58" y="2864685"/>
            <a:ext cx="3839742" cy="30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59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93F3-E52C-A1A6-93DE-86F25044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1470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Noise minimization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333C5-E65B-B39B-48B6-90B945092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/>
          </a:p>
        </p:txBody>
      </p:sp>
      <p:graphicFrame>
        <p:nvGraphicFramePr>
          <p:cNvPr id="42" name="Table 10">
            <a:extLst>
              <a:ext uri="{FF2B5EF4-FFF2-40B4-BE49-F238E27FC236}">
                <a16:creationId xmlns:a16="http://schemas.microsoft.com/office/drawing/2014/main" id="{44542032-AD45-A79A-4137-855E70AF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526350"/>
              </p:ext>
            </p:extLst>
          </p:nvPr>
        </p:nvGraphicFramePr>
        <p:xfrm>
          <a:off x="1190234" y="4356717"/>
          <a:ext cx="5599816" cy="1087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118">
                  <a:extLst>
                    <a:ext uri="{9D8B030D-6E8A-4147-A177-3AD203B41FA5}">
                      <a16:colId xmlns:a16="http://schemas.microsoft.com/office/drawing/2014/main" val="3612853857"/>
                    </a:ext>
                  </a:extLst>
                </a:gridCol>
                <a:gridCol w="1654085">
                  <a:extLst>
                    <a:ext uri="{9D8B030D-6E8A-4147-A177-3AD203B41FA5}">
                      <a16:colId xmlns:a16="http://schemas.microsoft.com/office/drawing/2014/main" val="645656467"/>
                    </a:ext>
                  </a:extLst>
                </a:gridCol>
                <a:gridCol w="1654085">
                  <a:extLst>
                    <a:ext uri="{9D8B030D-6E8A-4147-A177-3AD203B41FA5}">
                      <a16:colId xmlns:a16="http://schemas.microsoft.com/office/drawing/2014/main" val="1787973036"/>
                    </a:ext>
                  </a:extLst>
                </a:gridCol>
                <a:gridCol w="1405528">
                  <a:extLst>
                    <a:ext uri="{9D8B030D-6E8A-4147-A177-3AD203B41FA5}">
                      <a16:colId xmlns:a16="http://schemas.microsoft.com/office/drawing/2014/main" val="2768375274"/>
                    </a:ext>
                  </a:extLst>
                </a:gridCol>
              </a:tblGrid>
              <a:tr h="53879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Minimum allowable transistor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Input transistor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Input transistor width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560374"/>
                  </a:ext>
                </a:extLst>
              </a:tr>
              <a:tr h="224497">
                <a:tc>
                  <a:txBody>
                    <a:bodyPr/>
                    <a:lstStyle/>
                    <a:p>
                      <a:r>
                        <a:rPr lang="en-US" sz="1200" b="1" dirty="0"/>
                        <a:t>180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270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005682"/>
                  </a:ext>
                </a:extLst>
              </a:tr>
              <a:tr h="224497">
                <a:tc>
                  <a:txBody>
                    <a:bodyPr/>
                    <a:lstStyle/>
                    <a:p>
                      <a:r>
                        <a:rPr lang="en-US" sz="1200" b="1" dirty="0"/>
                        <a:t>65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280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31624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08A9A9-02EE-7948-B716-E81BBBFCADAA}"/>
                  </a:ext>
                </a:extLst>
              </p:cNvPr>
              <p:cNvSpPr txBox="1"/>
              <p:nvPr/>
            </p:nvSpPr>
            <p:spPr>
              <a:xfrm>
                <a:off x="957975" y="1508821"/>
                <a:ext cx="5045419" cy="627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𝐸𝑁𝐶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/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  <m:sup/>
                              </m:sSub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08A9A9-02EE-7948-B716-E81BBBFCA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975" y="1508821"/>
                <a:ext cx="5045419" cy="627416"/>
              </a:xfrm>
              <a:prstGeom prst="rect">
                <a:avLst/>
              </a:prstGeom>
              <a:blipFill>
                <a:blip r:embed="rId2"/>
                <a:stretch>
                  <a:fillRect l="-503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D1A3B8C-445F-4242-8857-2111D722C774}"/>
              </a:ext>
            </a:extLst>
          </p:cNvPr>
          <p:cNvSpPr txBox="1"/>
          <p:nvPr/>
        </p:nvSpPr>
        <p:spPr>
          <a:xfrm>
            <a:off x="6337300" y="1642165"/>
            <a:ext cx="5638800" cy="52322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(Sum of </a:t>
            </a:r>
            <a:r>
              <a:rPr lang="en-US" sz="1400" dirty="0">
                <a:solidFill>
                  <a:srgbClr val="FF0000"/>
                </a:solidFill>
              </a:rPr>
              <a:t>white series noise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B050"/>
                </a:solidFill>
              </a:rPr>
              <a:t>1/f series noise </a:t>
            </a:r>
            <a:r>
              <a:rPr lang="en-US" sz="1400" dirty="0"/>
              <a:t>and </a:t>
            </a:r>
            <a:r>
              <a:rPr lang="en-US" sz="1400" dirty="0">
                <a:solidFill>
                  <a:srgbClr val="0070C0"/>
                </a:solidFill>
              </a:rPr>
              <a:t>parallel noise </a:t>
            </a:r>
            <a:r>
              <a:rPr lang="en-US" sz="1400" dirty="0"/>
              <a:t>components)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F9D3A9B-96A7-C44A-8C1C-40C431713F70}"/>
              </a:ext>
            </a:extLst>
          </p:cNvPr>
          <p:cNvSpPr txBox="1"/>
          <p:nvPr/>
        </p:nvSpPr>
        <p:spPr>
          <a:xfrm>
            <a:off x="7448550" y="2406126"/>
            <a:ext cx="3416300" cy="9541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Input stage transistor sized to have C</a:t>
            </a:r>
            <a:r>
              <a:rPr lang="en-US" sz="1400" baseline="-25000" dirty="0"/>
              <a:t>g</a:t>
            </a:r>
            <a:r>
              <a:rPr lang="en-US" sz="1400" dirty="0"/>
              <a:t> ~ 40 pF, optimal choice for minimizing noise with </a:t>
            </a:r>
            <a:r>
              <a:rPr lang="en-US" sz="1400" dirty="0" err="1"/>
              <a:t>C</a:t>
            </a:r>
            <a:r>
              <a:rPr lang="en-US" sz="1400" baseline="-25000" dirty="0" err="1"/>
              <a:t>det</a:t>
            </a:r>
            <a:r>
              <a:rPr lang="en-US" sz="1400" dirty="0"/>
              <a:t> ~ 150 pF with given power budget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4325F8F-C36E-0D46-B3BA-056153B3C597}"/>
                  </a:ext>
                </a:extLst>
              </p:cNvPr>
              <p:cNvSpPr txBox="1"/>
              <p:nvPr/>
            </p:nvSpPr>
            <p:spPr>
              <a:xfrm>
                <a:off x="1190234" y="2446769"/>
                <a:ext cx="3989297" cy="674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𝐸𝑁𝐶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/>
                              </m:sSubSup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  <m:sup/>
                              </m:sSubSup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groupChr>
                        <m:groupChrPr>
                          <m:chr m:val="⇒"/>
                          <m:pos m:val="top"/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4325F8F-C36E-0D46-B3BA-056153B3C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234" y="2446769"/>
                <a:ext cx="3989297" cy="674159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993672D-E759-EC40-A93A-262213836463}"/>
                  </a:ext>
                </a:extLst>
              </p:cNvPr>
              <p:cNvSpPr txBox="1"/>
              <p:nvPr/>
            </p:nvSpPr>
            <p:spPr>
              <a:xfrm>
                <a:off x="1190234" y="3146539"/>
                <a:ext cx="4905766" cy="674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𝐸𝑁𝐶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𝑇𝑛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/>
                              </m:sSub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  <m:sup/>
                              </m:sSub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groupChr>
                        <m:groupChrPr>
                          <m:chr m:val="⇒"/>
                          <m:pos m:val="top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993672D-E759-EC40-A93A-262213836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234" y="3146539"/>
                <a:ext cx="4905766" cy="674159"/>
              </a:xfrm>
              <a:prstGeom prst="rect">
                <a:avLst/>
              </a:prstGeom>
              <a:blipFill>
                <a:blip r:embed="rId4"/>
                <a:stretch>
                  <a:fillRect l="-258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DA6C537E-1974-2D41-A3F8-75D8256B11D1}"/>
              </a:ext>
            </a:extLst>
          </p:cNvPr>
          <p:cNvSpPr txBox="1"/>
          <p:nvPr/>
        </p:nvSpPr>
        <p:spPr>
          <a:xfrm>
            <a:off x="3643117" y="6349917"/>
            <a:ext cx="43749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Ref: [1] Angelo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Rivetti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Front-End Electronics for Radiation Sensors</a:t>
            </a: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[2] Veljko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Radeka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Signal Processing for Particle Detectors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172888-5CCE-C0D9-5854-F8E09658CC00}"/>
              </a:ext>
            </a:extLst>
          </p:cNvPr>
          <p:cNvSpPr txBox="1"/>
          <p:nvPr/>
        </p:nvSpPr>
        <p:spPr>
          <a:xfrm>
            <a:off x="7372815" y="3638939"/>
            <a:ext cx="3738208" cy="267765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Input stage transistors for A</a:t>
            </a:r>
            <a:r>
              <a:rPr lang="en-US" sz="1400" b="1" baseline="-25000" dirty="0"/>
              <a:t>1</a:t>
            </a:r>
            <a:r>
              <a:rPr lang="en-US" sz="1400" b="1" dirty="0"/>
              <a:t> implemented using thick oxide (2.5 V) devices in 65 nm for CHARMS to limit leakage current and associated </a:t>
            </a:r>
            <a:r>
              <a:rPr lang="en-US" sz="1400" b="1" dirty="0">
                <a:solidFill>
                  <a:srgbClr val="0070C0"/>
                </a:solidFill>
              </a:rPr>
              <a:t>parallel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Thin oxide device of the same dimensions has a gate leakage current </a:t>
            </a:r>
            <a:r>
              <a:rPr lang="en-US" sz="1400" b="1"/>
              <a:t>of </a:t>
            </a:r>
            <a:r>
              <a:rPr lang="en-US" sz="1400" b="1">
                <a:sym typeface="Symbol" panose="05050102010706020507" pitchFamily="18" charset="2"/>
              </a:rPr>
              <a:t> </a:t>
            </a:r>
            <a:r>
              <a:rPr lang="en-US" sz="1400" b="1"/>
              <a:t>20 </a:t>
            </a:r>
            <a:r>
              <a:rPr lang="en-US" sz="1400" b="1" dirty="0" err="1"/>
              <a:t>nA</a:t>
            </a:r>
            <a:r>
              <a:rPr lang="en-US" sz="1400" b="1" dirty="0"/>
              <a:t>, contributing almost 200 electrons to the ENC for a 1µs peaking time and triangular weighting function!</a:t>
            </a:r>
          </a:p>
          <a:p>
            <a:pPr algn="ctr"/>
            <a:endParaRPr lang="en-US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72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8CC3A-6545-2EA7-24F8-09198115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LArASIC</a:t>
            </a:r>
            <a:r>
              <a:rPr lang="en-US" sz="3200" dirty="0"/>
              <a:t> measurement results [1]</a:t>
            </a:r>
          </a:p>
        </p:txBody>
      </p:sp>
      <p:pic>
        <p:nvPicPr>
          <p:cNvPr id="7" name="Content Placeholder 6" descr="A diagram of a radio component&#10;&#10;Description automatically generated">
            <a:extLst>
              <a:ext uri="{FF2B5EF4-FFF2-40B4-BE49-F238E27FC236}">
                <a16:creationId xmlns:a16="http://schemas.microsoft.com/office/drawing/2014/main" id="{C64A9064-EB39-F2CF-919E-2746B4CA20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300293"/>
            <a:ext cx="3063222" cy="232485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9E0B4-3BE8-246B-0B34-F5D1D6C88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3DF3FA-B988-B812-77F7-7004E6357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711" y="1130328"/>
            <a:ext cx="3990833" cy="2664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69E20F-5DFD-7764-8FE9-B3B2053B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782" y="1129618"/>
            <a:ext cx="2860271" cy="4851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9357EC-5AE1-A405-3D47-0EFDAEAADEB1}"/>
              </a:ext>
            </a:extLst>
          </p:cNvPr>
          <p:cNvSpPr txBox="1"/>
          <p:nvPr/>
        </p:nvSpPr>
        <p:spPr>
          <a:xfrm>
            <a:off x="1034443" y="3636413"/>
            <a:ext cx="2505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 setup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96C595-0FF2-6AFD-C734-F27BE98341CA}"/>
              </a:ext>
            </a:extLst>
          </p:cNvPr>
          <p:cNvSpPr txBox="1"/>
          <p:nvPr/>
        </p:nvSpPr>
        <p:spPr>
          <a:xfrm>
            <a:off x="4644468" y="3795113"/>
            <a:ext cx="2903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Oscilloscope outputs at 77 K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86E7EC-BDFA-E25F-E536-BD97C377EE48}"/>
              </a:ext>
            </a:extLst>
          </p:cNvPr>
          <p:cNvSpPr txBox="1"/>
          <p:nvPr/>
        </p:nvSpPr>
        <p:spPr>
          <a:xfrm>
            <a:off x="8705775" y="5947263"/>
            <a:ext cx="2937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Measured peaking times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7843FC-D9AF-62A1-C034-111696145022}"/>
              </a:ext>
            </a:extLst>
          </p:cNvPr>
          <p:cNvSpPr txBox="1"/>
          <p:nvPr/>
        </p:nvSpPr>
        <p:spPr>
          <a:xfrm>
            <a:off x="307542" y="4248040"/>
            <a:ext cx="82003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Test pulse charge inputs with programmable amplitudes provided either by on-chip 6-bit DAC or external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On-chip </a:t>
            </a:r>
            <a:r>
              <a:rPr lang="en-US" sz="1400" dirty="0" err="1"/>
              <a:t>MiM</a:t>
            </a:r>
            <a:r>
              <a:rPr lang="en-US" sz="1400" dirty="0"/>
              <a:t> capacitor calibrated to be 186 </a:t>
            </a:r>
            <a:r>
              <a:rPr lang="en-US" sz="1400" dirty="0" err="1"/>
              <a:t>fF</a:t>
            </a:r>
            <a:r>
              <a:rPr lang="en-US" sz="1400" dirty="0"/>
              <a:t> with less than 1% channel-to-channel dispersion at RT and LNT included in test input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Application of variable-amplitude voltage pulse injects known charge into the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Full-scale range of DAC programmable based on gain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Very small deviations seen between RT and LNT in the measured peaking time and channel gain (&lt; 2%)</a:t>
            </a:r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1B71E7-8AEA-64A1-A7E2-0410D9806E00}"/>
              </a:ext>
            </a:extLst>
          </p:cNvPr>
          <p:cNvSpPr/>
          <p:nvPr/>
        </p:nvSpPr>
        <p:spPr>
          <a:xfrm rot="5400000">
            <a:off x="9902590" y="4467457"/>
            <a:ext cx="98527" cy="3058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BF5FD7-99A5-D226-3392-A0674FBBF258}"/>
              </a:ext>
            </a:extLst>
          </p:cNvPr>
          <p:cNvSpPr/>
          <p:nvPr/>
        </p:nvSpPr>
        <p:spPr>
          <a:xfrm rot="5400000">
            <a:off x="9723913" y="-876918"/>
            <a:ext cx="64774" cy="3990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4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8CC3A-6545-2EA7-24F8-09198115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LArASIC</a:t>
            </a:r>
            <a:r>
              <a:rPr lang="en-US" sz="3200" dirty="0"/>
              <a:t> measurement results [2]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9E0B4-3BE8-246B-0B34-F5D1D6C88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9750F-361F-667A-41C5-639FAA5B6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18" y="1328707"/>
            <a:ext cx="3370072" cy="2155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0A56A0-FB62-FE7B-B60D-9EC23FA70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22" y="3718255"/>
            <a:ext cx="4034289" cy="24943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CD8D79-E9D7-316F-C7C8-A30AD4E72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865" y="1188919"/>
            <a:ext cx="3905349" cy="48529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53D5E3-8736-CC57-F41E-8880FD6108DB}"/>
              </a:ext>
            </a:extLst>
          </p:cNvPr>
          <p:cNvSpPr/>
          <p:nvPr/>
        </p:nvSpPr>
        <p:spPr>
          <a:xfrm>
            <a:off x="4960441" y="1114490"/>
            <a:ext cx="197057" cy="5114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89DE1D-C804-D946-6417-6F183ABE25DA}"/>
              </a:ext>
            </a:extLst>
          </p:cNvPr>
          <p:cNvSpPr/>
          <p:nvPr/>
        </p:nvSpPr>
        <p:spPr>
          <a:xfrm rot="5400000">
            <a:off x="7391219" y="3572605"/>
            <a:ext cx="197057" cy="5114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6D8335-BA63-DCA8-2216-771D31EA7CC8}"/>
              </a:ext>
            </a:extLst>
          </p:cNvPr>
          <p:cNvSpPr/>
          <p:nvPr/>
        </p:nvSpPr>
        <p:spPr>
          <a:xfrm>
            <a:off x="9022876" y="1147241"/>
            <a:ext cx="197057" cy="5114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1B8557-00B7-47B5-4C3E-BD37E148768C}"/>
              </a:ext>
            </a:extLst>
          </p:cNvPr>
          <p:cNvSpPr/>
          <p:nvPr/>
        </p:nvSpPr>
        <p:spPr>
          <a:xfrm rot="5400000">
            <a:off x="7543016" y="-1381172"/>
            <a:ext cx="197057" cy="5114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A5AB4E-2E66-4D74-1F04-233C607F7AC7}"/>
              </a:ext>
            </a:extLst>
          </p:cNvPr>
          <p:cNvSpPr/>
          <p:nvPr/>
        </p:nvSpPr>
        <p:spPr>
          <a:xfrm rot="5400000">
            <a:off x="2815527" y="3631141"/>
            <a:ext cx="121542" cy="5114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569494-2F4A-EE61-18FB-954CD3246B42}"/>
              </a:ext>
            </a:extLst>
          </p:cNvPr>
          <p:cNvSpPr/>
          <p:nvPr/>
        </p:nvSpPr>
        <p:spPr>
          <a:xfrm rot="5400000">
            <a:off x="3113479" y="973840"/>
            <a:ext cx="121543" cy="5114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2FEDCE-97F3-958B-1E4C-BD0063AABB6B}"/>
              </a:ext>
            </a:extLst>
          </p:cNvPr>
          <p:cNvSpPr/>
          <p:nvPr/>
        </p:nvSpPr>
        <p:spPr>
          <a:xfrm rot="5400000">
            <a:off x="2815526" y="-1235493"/>
            <a:ext cx="121543" cy="5114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67B239-A976-E209-2FC3-754440E45068}"/>
              </a:ext>
            </a:extLst>
          </p:cNvPr>
          <p:cNvSpPr/>
          <p:nvPr/>
        </p:nvSpPr>
        <p:spPr>
          <a:xfrm>
            <a:off x="945853" y="711427"/>
            <a:ext cx="54663" cy="2872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601F8A-C8C6-AC34-D22A-65C4468E266C}"/>
              </a:ext>
            </a:extLst>
          </p:cNvPr>
          <p:cNvSpPr/>
          <p:nvPr/>
        </p:nvSpPr>
        <p:spPr>
          <a:xfrm>
            <a:off x="4296278" y="1040552"/>
            <a:ext cx="77329" cy="2507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4CA15F-BFE7-FBE3-1020-4852F665A37E}"/>
              </a:ext>
            </a:extLst>
          </p:cNvPr>
          <p:cNvSpPr txBox="1"/>
          <p:nvPr/>
        </p:nvSpPr>
        <p:spPr>
          <a:xfrm>
            <a:off x="2148415" y="3432144"/>
            <a:ext cx="1515798" cy="379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linearity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622756-C8D0-DA8F-83BA-E0A9F8F2348B}"/>
              </a:ext>
            </a:extLst>
          </p:cNvPr>
          <p:cNvSpPr txBox="1"/>
          <p:nvPr/>
        </p:nvSpPr>
        <p:spPr>
          <a:xfrm>
            <a:off x="1959927" y="6108469"/>
            <a:ext cx="1724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crosstalk (mean: 0.04%)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9BA6F9-21DC-D79C-C921-55E04D6E5393}"/>
              </a:ext>
            </a:extLst>
          </p:cNvPr>
          <p:cNvSpPr txBox="1"/>
          <p:nvPr/>
        </p:nvSpPr>
        <p:spPr>
          <a:xfrm>
            <a:off x="6678561" y="6083517"/>
            <a:ext cx="1515798" cy="379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noise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1D87A6D-1C6B-ED69-3122-3028B687C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348" y="3131249"/>
            <a:ext cx="2628019" cy="132556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C5A419D-D312-42A8-5944-A60F36A02DA5}"/>
              </a:ext>
            </a:extLst>
          </p:cNvPr>
          <p:cNvSpPr/>
          <p:nvPr/>
        </p:nvSpPr>
        <p:spPr>
          <a:xfrm rot="5400000">
            <a:off x="10498410" y="2204849"/>
            <a:ext cx="142472" cy="2146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35E915-6076-32A2-CBE8-C40AE5201BBF}"/>
              </a:ext>
            </a:extLst>
          </p:cNvPr>
          <p:cNvSpPr txBox="1"/>
          <p:nvPr/>
        </p:nvSpPr>
        <p:spPr>
          <a:xfrm>
            <a:off x="9811747" y="4364341"/>
            <a:ext cx="1515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consumption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48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4"/>
          <p:cNvSpPr/>
          <p:nvPr/>
        </p:nvSpPr>
        <p:spPr>
          <a:xfrm rot="10800000" flipH="1">
            <a:off x="1180879" y="4782378"/>
            <a:ext cx="2072940" cy="742277"/>
          </a:xfrm>
          <a:prstGeom prst="bentArrow">
            <a:avLst>
              <a:gd name="adj1" fmla="val 23653"/>
              <a:gd name="adj2" fmla="val 25000"/>
              <a:gd name="adj3" fmla="val 50000"/>
              <a:gd name="adj4" fmla="val 875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67" tIns="91467" rIns="91467" bIns="91467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" name="Google Shape;165;p34"/>
          <p:cNvGrpSpPr/>
          <p:nvPr/>
        </p:nvGrpSpPr>
        <p:grpSpPr>
          <a:xfrm>
            <a:off x="1" y="487976"/>
            <a:ext cx="3263791" cy="5815617"/>
            <a:chOff x="7288728" y="165978"/>
            <a:chExt cx="3481635" cy="8480417"/>
          </a:xfrm>
        </p:grpSpPr>
        <p:sp>
          <p:nvSpPr>
            <p:cNvPr id="166" name="Google Shape;166;p34"/>
            <p:cNvSpPr/>
            <p:nvPr/>
          </p:nvSpPr>
          <p:spPr>
            <a:xfrm>
              <a:off x="7953911" y="222153"/>
              <a:ext cx="1303500" cy="842424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67" tIns="91467" rIns="91467" bIns="914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1100"/>
              </a:pPr>
              <a:endParaRPr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7" name="Google Shape;167;p34"/>
            <p:cNvGrpSpPr/>
            <p:nvPr/>
          </p:nvGrpSpPr>
          <p:grpSpPr>
            <a:xfrm>
              <a:off x="8559063" y="931765"/>
              <a:ext cx="2211300" cy="1170535"/>
              <a:chOff x="8664912" y="1465165"/>
              <a:chExt cx="2211300" cy="1170535"/>
            </a:xfrm>
          </p:grpSpPr>
          <p:sp>
            <p:nvSpPr>
              <p:cNvPr id="168" name="Google Shape;168;p34"/>
              <p:cNvSpPr/>
              <p:nvPr/>
            </p:nvSpPr>
            <p:spPr>
              <a:xfrm rot="10800000">
                <a:off x="9053996" y="2317700"/>
                <a:ext cx="826500" cy="318000"/>
              </a:xfrm>
              <a:prstGeom prst="bentArrow">
                <a:avLst>
                  <a:gd name="adj1" fmla="val 23653"/>
                  <a:gd name="adj2" fmla="val 27290"/>
                  <a:gd name="adj3" fmla="val 50000"/>
                  <a:gd name="adj4" fmla="val 84537"/>
                </a:avLst>
              </a:prstGeom>
              <a:solidFill>
                <a:srgbClr val="0000FF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67" tIns="91467" rIns="91467" bIns="91467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100"/>
                </a:pPr>
                <a:endParaRPr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9" name="Google Shape;169;p34"/>
              <p:cNvGrpSpPr/>
              <p:nvPr/>
            </p:nvGrpSpPr>
            <p:grpSpPr>
              <a:xfrm>
                <a:off x="8664912" y="1465165"/>
                <a:ext cx="2211300" cy="1082400"/>
                <a:chOff x="8030100" y="1652475"/>
                <a:chExt cx="2211300" cy="1082400"/>
              </a:xfrm>
            </p:grpSpPr>
            <p:sp>
              <p:nvSpPr>
                <p:cNvPr id="170" name="Google Shape;170;p34"/>
                <p:cNvSpPr/>
                <p:nvPr/>
              </p:nvSpPr>
              <p:spPr>
                <a:xfrm rot="10800000" flipH="1">
                  <a:off x="8030100" y="1652475"/>
                  <a:ext cx="2211300" cy="1082400"/>
                </a:xfrm>
                <a:prstGeom prst="bentArrow">
                  <a:avLst>
                    <a:gd name="adj1" fmla="val 23653"/>
                    <a:gd name="adj2" fmla="val 25000"/>
                    <a:gd name="adj3" fmla="val 50000"/>
                    <a:gd name="adj4" fmla="val 87500"/>
                  </a:avLst>
                </a:prstGeom>
                <a:solidFill>
                  <a:srgbClr val="0000FF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100"/>
                  </a:pPr>
                  <a:endParaRPr sz="146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34"/>
                <p:cNvSpPr txBox="1"/>
                <p:nvPr/>
              </p:nvSpPr>
              <p:spPr>
                <a:xfrm>
                  <a:off x="8670186" y="2315938"/>
                  <a:ext cx="1175400" cy="29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900"/>
                  </a:pPr>
                  <a:r>
                    <a:rPr lang="en" sz="1200" b="1">
                      <a:solidFill>
                        <a:srgbClr val="FFFFFF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HELIOS</a:t>
                  </a:r>
                  <a:endParaRPr sz="1200" b="1">
                    <a:solidFill>
                      <a:srgbClr val="FFFFFF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</p:grpSp>
        <p:grpSp>
          <p:nvGrpSpPr>
            <p:cNvPr id="172" name="Google Shape;172;p34"/>
            <p:cNvGrpSpPr/>
            <p:nvPr/>
          </p:nvGrpSpPr>
          <p:grpSpPr>
            <a:xfrm>
              <a:off x="8559063" y="1617565"/>
              <a:ext cx="2211300" cy="1170535"/>
              <a:chOff x="8664912" y="1465165"/>
              <a:chExt cx="2211300" cy="1170535"/>
            </a:xfrm>
          </p:grpSpPr>
          <p:sp>
            <p:nvSpPr>
              <p:cNvPr id="173" name="Google Shape;173;p34"/>
              <p:cNvSpPr/>
              <p:nvPr/>
            </p:nvSpPr>
            <p:spPr>
              <a:xfrm rot="10800000">
                <a:off x="9053996" y="2317700"/>
                <a:ext cx="826500" cy="318000"/>
              </a:xfrm>
              <a:prstGeom prst="bentArrow">
                <a:avLst>
                  <a:gd name="adj1" fmla="val 23653"/>
                  <a:gd name="adj2" fmla="val 27290"/>
                  <a:gd name="adj3" fmla="val 50000"/>
                  <a:gd name="adj4" fmla="val 84537"/>
                </a:avLst>
              </a:prstGeom>
              <a:solidFill>
                <a:srgbClr val="0000FF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67" tIns="91467" rIns="91467" bIns="91467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100"/>
                </a:pPr>
                <a:endParaRPr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34"/>
              <p:cNvGrpSpPr/>
              <p:nvPr/>
            </p:nvGrpSpPr>
            <p:grpSpPr>
              <a:xfrm>
                <a:off x="8664912" y="1465165"/>
                <a:ext cx="2211300" cy="1082400"/>
                <a:chOff x="8030100" y="1652475"/>
                <a:chExt cx="2211300" cy="1082400"/>
              </a:xfrm>
            </p:grpSpPr>
            <p:sp>
              <p:nvSpPr>
                <p:cNvPr id="175" name="Google Shape;175;p34"/>
                <p:cNvSpPr/>
                <p:nvPr/>
              </p:nvSpPr>
              <p:spPr>
                <a:xfrm rot="10800000" flipH="1">
                  <a:off x="8030100" y="1652475"/>
                  <a:ext cx="2211300" cy="1082400"/>
                </a:xfrm>
                <a:prstGeom prst="bentArrow">
                  <a:avLst>
                    <a:gd name="adj1" fmla="val 23653"/>
                    <a:gd name="adj2" fmla="val 25000"/>
                    <a:gd name="adj3" fmla="val 50000"/>
                    <a:gd name="adj4" fmla="val 87500"/>
                  </a:avLst>
                </a:prstGeom>
                <a:solidFill>
                  <a:srgbClr val="0000FF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100"/>
                  </a:pPr>
                  <a:endParaRPr sz="146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34"/>
                <p:cNvSpPr txBox="1"/>
                <p:nvPr/>
              </p:nvSpPr>
              <p:spPr>
                <a:xfrm>
                  <a:off x="8670186" y="2315938"/>
                  <a:ext cx="1175400" cy="29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900"/>
                  </a:pPr>
                  <a:r>
                    <a:rPr lang="en" sz="1200" b="1">
                      <a:solidFill>
                        <a:srgbClr val="FFFFFF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DZero</a:t>
                  </a:r>
                  <a:endParaRPr sz="1200" b="1">
                    <a:solidFill>
                      <a:srgbClr val="FFFFFF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</p:grpSp>
        <p:grpSp>
          <p:nvGrpSpPr>
            <p:cNvPr id="177" name="Google Shape;177;p34"/>
            <p:cNvGrpSpPr/>
            <p:nvPr/>
          </p:nvGrpSpPr>
          <p:grpSpPr>
            <a:xfrm>
              <a:off x="8559063" y="2303365"/>
              <a:ext cx="2211300" cy="1170535"/>
              <a:chOff x="8664912" y="1465165"/>
              <a:chExt cx="2211300" cy="1170535"/>
            </a:xfrm>
          </p:grpSpPr>
          <p:sp>
            <p:nvSpPr>
              <p:cNvPr id="178" name="Google Shape;178;p34"/>
              <p:cNvSpPr/>
              <p:nvPr/>
            </p:nvSpPr>
            <p:spPr>
              <a:xfrm rot="10800000">
                <a:off x="9053996" y="2317700"/>
                <a:ext cx="826500" cy="318000"/>
              </a:xfrm>
              <a:prstGeom prst="bentArrow">
                <a:avLst>
                  <a:gd name="adj1" fmla="val 23653"/>
                  <a:gd name="adj2" fmla="val 27290"/>
                  <a:gd name="adj3" fmla="val 50000"/>
                  <a:gd name="adj4" fmla="val 84537"/>
                </a:avLst>
              </a:prstGeom>
              <a:solidFill>
                <a:srgbClr val="0000FF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67" tIns="91467" rIns="91467" bIns="91467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100"/>
                </a:pPr>
                <a:endParaRPr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9" name="Google Shape;179;p34"/>
              <p:cNvGrpSpPr/>
              <p:nvPr/>
            </p:nvGrpSpPr>
            <p:grpSpPr>
              <a:xfrm>
                <a:off x="8664912" y="1465165"/>
                <a:ext cx="2211300" cy="1082400"/>
                <a:chOff x="8030100" y="1652475"/>
                <a:chExt cx="2211300" cy="1082400"/>
              </a:xfrm>
            </p:grpSpPr>
            <p:sp>
              <p:nvSpPr>
                <p:cNvPr id="180" name="Google Shape;180;p34"/>
                <p:cNvSpPr/>
                <p:nvPr/>
              </p:nvSpPr>
              <p:spPr>
                <a:xfrm rot="10800000" flipH="1">
                  <a:off x="8030100" y="1652475"/>
                  <a:ext cx="2211300" cy="1082400"/>
                </a:xfrm>
                <a:prstGeom prst="bentArrow">
                  <a:avLst>
                    <a:gd name="adj1" fmla="val 23653"/>
                    <a:gd name="adj2" fmla="val 25000"/>
                    <a:gd name="adj3" fmla="val 50000"/>
                    <a:gd name="adj4" fmla="val 87500"/>
                  </a:avLst>
                </a:prstGeom>
                <a:solidFill>
                  <a:srgbClr val="0000FF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100"/>
                  </a:pPr>
                  <a:endParaRPr sz="146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34"/>
                <p:cNvSpPr txBox="1"/>
                <p:nvPr/>
              </p:nvSpPr>
              <p:spPr>
                <a:xfrm>
                  <a:off x="8670186" y="2315938"/>
                  <a:ext cx="1175400" cy="29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900"/>
                  </a:pPr>
                  <a:r>
                    <a:rPr lang="en" sz="1200" b="1">
                      <a:solidFill>
                        <a:srgbClr val="FFFFFF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NA48/62</a:t>
                  </a:r>
                  <a:endParaRPr sz="1200" b="1">
                    <a:solidFill>
                      <a:srgbClr val="FFFFFF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</p:grpSp>
        <p:grpSp>
          <p:nvGrpSpPr>
            <p:cNvPr id="182" name="Google Shape;182;p34"/>
            <p:cNvGrpSpPr/>
            <p:nvPr/>
          </p:nvGrpSpPr>
          <p:grpSpPr>
            <a:xfrm>
              <a:off x="8559063" y="2989165"/>
              <a:ext cx="2211300" cy="1170535"/>
              <a:chOff x="8664912" y="1465165"/>
              <a:chExt cx="2211300" cy="1170535"/>
            </a:xfrm>
          </p:grpSpPr>
          <p:sp>
            <p:nvSpPr>
              <p:cNvPr id="183" name="Google Shape;183;p34"/>
              <p:cNvSpPr/>
              <p:nvPr/>
            </p:nvSpPr>
            <p:spPr>
              <a:xfrm rot="10800000">
                <a:off x="9053996" y="2317700"/>
                <a:ext cx="826500" cy="318000"/>
              </a:xfrm>
              <a:prstGeom prst="bentArrow">
                <a:avLst>
                  <a:gd name="adj1" fmla="val 23653"/>
                  <a:gd name="adj2" fmla="val 27290"/>
                  <a:gd name="adj3" fmla="val 50000"/>
                  <a:gd name="adj4" fmla="val 84537"/>
                </a:avLst>
              </a:prstGeom>
              <a:solidFill>
                <a:srgbClr val="0000FF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67" tIns="91467" rIns="91467" bIns="91467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100"/>
                </a:pPr>
                <a:endParaRPr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4" name="Google Shape;184;p34"/>
              <p:cNvGrpSpPr/>
              <p:nvPr/>
            </p:nvGrpSpPr>
            <p:grpSpPr>
              <a:xfrm>
                <a:off x="8664912" y="1465165"/>
                <a:ext cx="2211300" cy="1082400"/>
                <a:chOff x="8030100" y="1652475"/>
                <a:chExt cx="2211300" cy="1082400"/>
              </a:xfrm>
            </p:grpSpPr>
            <p:sp>
              <p:nvSpPr>
                <p:cNvPr id="185" name="Google Shape;185;p34"/>
                <p:cNvSpPr/>
                <p:nvPr/>
              </p:nvSpPr>
              <p:spPr>
                <a:xfrm rot="10800000" flipH="1">
                  <a:off x="8030100" y="1652475"/>
                  <a:ext cx="2211300" cy="1082400"/>
                </a:xfrm>
                <a:prstGeom prst="bentArrow">
                  <a:avLst>
                    <a:gd name="adj1" fmla="val 23653"/>
                    <a:gd name="adj2" fmla="val 25000"/>
                    <a:gd name="adj3" fmla="val 50000"/>
                    <a:gd name="adj4" fmla="val 87500"/>
                  </a:avLst>
                </a:prstGeom>
                <a:solidFill>
                  <a:srgbClr val="0000FF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100"/>
                  </a:pPr>
                  <a:endParaRPr sz="146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34"/>
                <p:cNvSpPr txBox="1"/>
                <p:nvPr/>
              </p:nvSpPr>
              <p:spPr>
                <a:xfrm>
                  <a:off x="8670186" y="2315938"/>
                  <a:ext cx="1175400" cy="29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900"/>
                  </a:pPr>
                  <a:r>
                    <a:rPr lang="en" sz="1200" b="1">
                      <a:solidFill>
                        <a:srgbClr val="FFFFFF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ATLAS</a:t>
                  </a:r>
                  <a:endParaRPr sz="1200" b="1">
                    <a:solidFill>
                      <a:srgbClr val="FFFFFF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</p:grpSp>
        <p:grpSp>
          <p:nvGrpSpPr>
            <p:cNvPr id="187" name="Google Shape;187;p34"/>
            <p:cNvGrpSpPr/>
            <p:nvPr/>
          </p:nvGrpSpPr>
          <p:grpSpPr>
            <a:xfrm>
              <a:off x="8559063" y="3674965"/>
              <a:ext cx="2211300" cy="1170535"/>
              <a:chOff x="8664912" y="1465165"/>
              <a:chExt cx="2211300" cy="1170535"/>
            </a:xfrm>
          </p:grpSpPr>
          <p:sp>
            <p:nvSpPr>
              <p:cNvPr id="188" name="Google Shape;188;p34"/>
              <p:cNvSpPr/>
              <p:nvPr/>
            </p:nvSpPr>
            <p:spPr>
              <a:xfrm rot="10800000">
                <a:off x="9053996" y="2317700"/>
                <a:ext cx="826500" cy="318000"/>
              </a:xfrm>
              <a:prstGeom prst="bentArrow">
                <a:avLst>
                  <a:gd name="adj1" fmla="val 23653"/>
                  <a:gd name="adj2" fmla="val 27290"/>
                  <a:gd name="adj3" fmla="val 50000"/>
                  <a:gd name="adj4" fmla="val 84537"/>
                </a:avLst>
              </a:prstGeom>
              <a:solidFill>
                <a:srgbClr val="0000FF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67" tIns="91467" rIns="91467" bIns="91467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100"/>
                </a:pPr>
                <a:endParaRPr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9" name="Google Shape;189;p34"/>
              <p:cNvGrpSpPr/>
              <p:nvPr/>
            </p:nvGrpSpPr>
            <p:grpSpPr>
              <a:xfrm>
                <a:off x="8664912" y="1465165"/>
                <a:ext cx="2211300" cy="1082400"/>
                <a:chOff x="8030100" y="1652475"/>
                <a:chExt cx="2211300" cy="1082400"/>
              </a:xfrm>
            </p:grpSpPr>
            <p:sp>
              <p:nvSpPr>
                <p:cNvPr id="190" name="Google Shape;190;p34"/>
                <p:cNvSpPr/>
                <p:nvPr/>
              </p:nvSpPr>
              <p:spPr>
                <a:xfrm rot="10800000" flipH="1">
                  <a:off x="8030100" y="1652475"/>
                  <a:ext cx="2211300" cy="1082400"/>
                </a:xfrm>
                <a:prstGeom prst="bentArrow">
                  <a:avLst>
                    <a:gd name="adj1" fmla="val 23653"/>
                    <a:gd name="adj2" fmla="val 25000"/>
                    <a:gd name="adj3" fmla="val 50000"/>
                    <a:gd name="adj4" fmla="val 87500"/>
                  </a:avLst>
                </a:prstGeom>
                <a:solidFill>
                  <a:srgbClr val="0000FF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100"/>
                  </a:pPr>
                  <a:endParaRPr sz="146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34"/>
                <p:cNvSpPr txBox="1"/>
                <p:nvPr/>
              </p:nvSpPr>
              <p:spPr>
                <a:xfrm>
                  <a:off x="8670186" y="2315938"/>
                  <a:ext cx="1175400" cy="29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900"/>
                  </a:pPr>
                  <a:r>
                    <a:rPr lang="en" sz="1200" b="1">
                      <a:solidFill>
                        <a:srgbClr val="FFFFFF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𝛍BooNE</a:t>
                  </a:r>
                  <a:endParaRPr sz="1200" b="1">
                    <a:solidFill>
                      <a:srgbClr val="FFFFFF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</p:grpSp>
        <p:grpSp>
          <p:nvGrpSpPr>
            <p:cNvPr id="192" name="Google Shape;192;p34"/>
            <p:cNvGrpSpPr/>
            <p:nvPr/>
          </p:nvGrpSpPr>
          <p:grpSpPr>
            <a:xfrm>
              <a:off x="8559063" y="5046565"/>
              <a:ext cx="2211300" cy="1170535"/>
              <a:chOff x="8664912" y="1465165"/>
              <a:chExt cx="2211300" cy="1170535"/>
            </a:xfrm>
          </p:grpSpPr>
          <p:sp>
            <p:nvSpPr>
              <p:cNvPr id="193" name="Google Shape;193;p34"/>
              <p:cNvSpPr/>
              <p:nvPr/>
            </p:nvSpPr>
            <p:spPr>
              <a:xfrm rot="10800000">
                <a:off x="9053996" y="2317700"/>
                <a:ext cx="826500" cy="318000"/>
              </a:xfrm>
              <a:prstGeom prst="bentArrow">
                <a:avLst>
                  <a:gd name="adj1" fmla="val 23653"/>
                  <a:gd name="adj2" fmla="val 27290"/>
                  <a:gd name="adj3" fmla="val 50000"/>
                  <a:gd name="adj4" fmla="val 84537"/>
                </a:avLst>
              </a:prstGeom>
              <a:solidFill>
                <a:srgbClr val="0000FF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67" tIns="91467" rIns="91467" bIns="91467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100"/>
                </a:pPr>
                <a:endParaRPr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4" name="Google Shape;194;p34"/>
              <p:cNvGrpSpPr/>
              <p:nvPr/>
            </p:nvGrpSpPr>
            <p:grpSpPr>
              <a:xfrm>
                <a:off x="8664912" y="1465165"/>
                <a:ext cx="2211300" cy="1082400"/>
                <a:chOff x="8030100" y="1652475"/>
                <a:chExt cx="2211300" cy="1082400"/>
              </a:xfrm>
            </p:grpSpPr>
            <p:sp>
              <p:nvSpPr>
                <p:cNvPr id="195" name="Google Shape;195;p34"/>
                <p:cNvSpPr/>
                <p:nvPr/>
              </p:nvSpPr>
              <p:spPr>
                <a:xfrm rot="10800000" flipH="1">
                  <a:off x="8030100" y="1652475"/>
                  <a:ext cx="2211300" cy="1082400"/>
                </a:xfrm>
                <a:prstGeom prst="bentArrow">
                  <a:avLst>
                    <a:gd name="adj1" fmla="val 23653"/>
                    <a:gd name="adj2" fmla="val 25000"/>
                    <a:gd name="adj3" fmla="val 50000"/>
                    <a:gd name="adj4" fmla="val 87500"/>
                  </a:avLst>
                </a:prstGeom>
                <a:solidFill>
                  <a:srgbClr val="0000FF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100"/>
                  </a:pPr>
                  <a:endParaRPr sz="146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196;p34"/>
                <p:cNvSpPr txBox="1"/>
                <p:nvPr/>
              </p:nvSpPr>
              <p:spPr>
                <a:xfrm>
                  <a:off x="8670186" y="2315938"/>
                  <a:ext cx="1175400" cy="29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900"/>
                  </a:pPr>
                  <a:r>
                    <a:rPr lang="en" sz="1200" b="1">
                      <a:solidFill>
                        <a:srgbClr val="FFFFFF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SBND</a:t>
                  </a:r>
                  <a:endParaRPr sz="1200" b="1">
                    <a:solidFill>
                      <a:srgbClr val="FFFFFF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</p:grpSp>
        <p:grpSp>
          <p:nvGrpSpPr>
            <p:cNvPr id="197" name="Google Shape;197;p34"/>
            <p:cNvGrpSpPr/>
            <p:nvPr/>
          </p:nvGrpSpPr>
          <p:grpSpPr>
            <a:xfrm>
              <a:off x="8559063" y="4360765"/>
              <a:ext cx="2211300" cy="1170535"/>
              <a:chOff x="8664912" y="1465165"/>
              <a:chExt cx="2211300" cy="1170535"/>
            </a:xfrm>
          </p:grpSpPr>
          <p:sp>
            <p:nvSpPr>
              <p:cNvPr id="198" name="Google Shape;198;p34"/>
              <p:cNvSpPr/>
              <p:nvPr/>
            </p:nvSpPr>
            <p:spPr>
              <a:xfrm rot="10800000">
                <a:off x="9053996" y="2317700"/>
                <a:ext cx="826500" cy="318000"/>
              </a:xfrm>
              <a:prstGeom prst="bentArrow">
                <a:avLst>
                  <a:gd name="adj1" fmla="val 23653"/>
                  <a:gd name="adj2" fmla="val 27290"/>
                  <a:gd name="adj3" fmla="val 50000"/>
                  <a:gd name="adj4" fmla="val 84537"/>
                </a:avLst>
              </a:prstGeom>
              <a:solidFill>
                <a:srgbClr val="0000FF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67" tIns="91467" rIns="91467" bIns="91467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100"/>
                </a:pPr>
                <a:endParaRPr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9" name="Google Shape;199;p34"/>
              <p:cNvGrpSpPr/>
              <p:nvPr/>
            </p:nvGrpSpPr>
            <p:grpSpPr>
              <a:xfrm>
                <a:off x="8664912" y="1465165"/>
                <a:ext cx="2211300" cy="1082400"/>
                <a:chOff x="8030100" y="1652475"/>
                <a:chExt cx="2211300" cy="1082400"/>
              </a:xfrm>
            </p:grpSpPr>
            <p:sp>
              <p:nvSpPr>
                <p:cNvPr id="200" name="Google Shape;200;p34"/>
                <p:cNvSpPr/>
                <p:nvPr/>
              </p:nvSpPr>
              <p:spPr>
                <a:xfrm rot="10800000" flipH="1">
                  <a:off x="8030100" y="1652475"/>
                  <a:ext cx="2211300" cy="1082400"/>
                </a:xfrm>
                <a:prstGeom prst="bentArrow">
                  <a:avLst>
                    <a:gd name="adj1" fmla="val 23653"/>
                    <a:gd name="adj2" fmla="val 25000"/>
                    <a:gd name="adj3" fmla="val 50000"/>
                    <a:gd name="adj4" fmla="val 87500"/>
                  </a:avLst>
                </a:prstGeom>
                <a:solidFill>
                  <a:srgbClr val="0000FF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100"/>
                  </a:pPr>
                  <a:endParaRPr sz="146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201;p34"/>
                <p:cNvSpPr txBox="1"/>
                <p:nvPr/>
              </p:nvSpPr>
              <p:spPr>
                <a:xfrm>
                  <a:off x="8514062" y="2303490"/>
                  <a:ext cx="1496400" cy="29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900"/>
                  </a:pPr>
                  <a:r>
                    <a:rPr lang="en" sz="1200" b="1">
                      <a:solidFill>
                        <a:srgbClr val="FFFFFF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ProtoDUNE</a:t>
                  </a:r>
                  <a:endParaRPr sz="1200" b="1">
                    <a:solidFill>
                      <a:srgbClr val="FFFFFF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</p:grpSp>
        <p:grpSp>
          <p:nvGrpSpPr>
            <p:cNvPr id="202" name="Google Shape;202;p34"/>
            <p:cNvGrpSpPr/>
            <p:nvPr/>
          </p:nvGrpSpPr>
          <p:grpSpPr>
            <a:xfrm>
              <a:off x="8559063" y="5732365"/>
              <a:ext cx="2211300" cy="1170535"/>
              <a:chOff x="8664912" y="1465165"/>
              <a:chExt cx="2211300" cy="1170535"/>
            </a:xfrm>
          </p:grpSpPr>
          <p:sp>
            <p:nvSpPr>
              <p:cNvPr id="203" name="Google Shape;203;p34"/>
              <p:cNvSpPr/>
              <p:nvPr/>
            </p:nvSpPr>
            <p:spPr>
              <a:xfrm rot="10800000">
                <a:off x="9053996" y="2317700"/>
                <a:ext cx="826500" cy="318000"/>
              </a:xfrm>
              <a:prstGeom prst="bentArrow">
                <a:avLst>
                  <a:gd name="adj1" fmla="val 23653"/>
                  <a:gd name="adj2" fmla="val 27290"/>
                  <a:gd name="adj3" fmla="val 50000"/>
                  <a:gd name="adj4" fmla="val 84537"/>
                </a:avLst>
              </a:prstGeom>
              <a:solidFill>
                <a:srgbClr val="0000FF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67" tIns="91467" rIns="91467" bIns="91467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100"/>
                </a:pPr>
                <a:endParaRPr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4" name="Google Shape;204;p34"/>
              <p:cNvGrpSpPr/>
              <p:nvPr/>
            </p:nvGrpSpPr>
            <p:grpSpPr>
              <a:xfrm>
                <a:off x="8664912" y="1465165"/>
                <a:ext cx="2211300" cy="1082400"/>
                <a:chOff x="8030100" y="1652475"/>
                <a:chExt cx="2211300" cy="1082400"/>
              </a:xfrm>
            </p:grpSpPr>
            <p:sp>
              <p:nvSpPr>
                <p:cNvPr id="205" name="Google Shape;205;p34"/>
                <p:cNvSpPr/>
                <p:nvPr/>
              </p:nvSpPr>
              <p:spPr>
                <a:xfrm rot="10800000" flipH="1">
                  <a:off x="8030100" y="1652475"/>
                  <a:ext cx="2211300" cy="1082400"/>
                </a:xfrm>
                <a:prstGeom prst="bentArrow">
                  <a:avLst>
                    <a:gd name="adj1" fmla="val 23653"/>
                    <a:gd name="adj2" fmla="val 25000"/>
                    <a:gd name="adj3" fmla="val 50000"/>
                    <a:gd name="adj4" fmla="val 87500"/>
                  </a:avLst>
                </a:prstGeom>
                <a:solidFill>
                  <a:srgbClr val="0000FF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100"/>
                  </a:pPr>
                  <a:endParaRPr sz="146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p34"/>
                <p:cNvSpPr txBox="1"/>
                <p:nvPr/>
              </p:nvSpPr>
              <p:spPr>
                <a:xfrm>
                  <a:off x="8670186" y="2315938"/>
                  <a:ext cx="1175400" cy="29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900"/>
                  </a:pPr>
                  <a:r>
                    <a:rPr lang="en" sz="1200" b="1">
                      <a:solidFill>
                        <a:srgbClr val="FFFFFF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DUNE</a:t>
                  </a:r>
                  <a:endParaRPr sz="1200" b="1">
                    <a:solidFill>
                      <a:srgbClr val="FFFFFF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</p:grpSp>
        <p:sp>
          <p:nvSpPr>
            <p:cNvPr id="207" name="Google Shape;207;p34"/>
            <p:cNvSpPr txBox="1"/>
            <p:nvPr/>
          </p:nvSpPr>
          <p:spPr>
            <a:xfrm rot="-5400000">
              <a:off x="5516251" y="3516050"/>
              <a:ext cx="6178796" cy="5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67" tIns="91467" rIns="91467" bIns="91467" anchor="t" anchorCtr="0">
              <a:noAutofit/>
            </a:bodyPr>
            <a:lstStyle/>
            <a:p>
              <a:pPr>
                <a:buClr>
                  <a:srgbClr val="000000"/>
                </a:buClr>
                <a:buSzPts val="1700"/>
              </a:pPr>
              <a:r>
                <a:rPr lang="en" sz="2267" b="1" i="1">
                  <a:solidFill>
                    <a:srgbClr val="FFFF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Noble Liquid R&amp;D at BNL</a:t>
              </a:r>
              <a:endParaRPr sz="2267" b="1" i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grpSp>
          <p:nvGrpSpPr>
            <p:cNvPr id="208" name="Google Shape;208;p34"/>
            <p:cNvGrpSpPr/>
            <p:nvPr/>
          </p:nvGrpSpPr>
          <p:grpSpPr>
            <a:xfrm>
              <a:off x="7288728" y="165978"/>
              <a:ext cx="3481635" cy="7570720"/>
              <a:chOff x="7288728" y="165978"/>
              <a:chExt cx="3481635" cy="7570720"/>
            </a:xfrm>
          </p:grpSpPr>
          <p:grpSp>
            <p:nvGrpSpPr>
              <p:cNvPr id="209" name="Google Shape;209;p34"/>
              <p:cNvGrpSpPr/>
              <p:nvPr/>
            </p:nvGrpSpPr>
            <p:grpSpPr>
              <a:xfrm>
                <a:off x="8559063" y="245965"/>
                <a:ext cx="2211300" cy="1170535"/>
                <a:chOff x="8664912" y="1465165"/>
                <a:chExt cx="2211300" cy="1170535"/>
              </a:xfrm>
            </p:grpSpPr>
            <p:sp>
              <p:nvSpPr>
                <p:cNvPr id="210" name="Google Shape;210;p34"/>
                <p:cNvSpPr/>
                <p:nvPr/>
              </p:nvSpPr>
              <p:spPr>
                <a:xfrm rot="10800000">
                  <a:off x="9053996" y="2317700"/>
                  <a:ext cx="826500" cy="318000"/>
                </a:xfrm>
                <a:prstGeom prst="bentArrow">
                  <a:avLst>
                    <a:gd name="adj1" fmla="val 23653"/>
                    <a:gd name="adj2" fmla="val 27290"/>
                    <a:gd name="adj3" fmla="val 50000"/>
                    <a:gd name="adj4" fmla="val 84537"/>
                  </a:avLst>
                </a:prstGeom>
                <a:solidFill>
                  <a:srgbClr val="0000FF"/>
                </a:solidFill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67" tIns="91467" rIns="91467" bIns="91467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100"/>
                  </a:pPr>
                  <a:endParaRPr sz="146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1" name="Google Shape;211;p34"/>
                <p:cNvGrpSpPr/>
                <p:nvPr/>
              </p:nvGrpSpPr>
              <p:grpSpPr>
                <a:xfrm>
                  <a:off x="8664912" y="1465165"/>
                  <a:ext cx="2211300" cy="1082400"/>
                  <a:chOff x="8030100" y="1652475"/>
                  <a:chExt cx="2211300" cy="1082400"/>
                </a:xfrm>
              </p:grpSpPr>
              <p:sp>
                <p:nvSpPr>
                  <p:cNvPr id="212" name="Google Shape;212;p34"/>
                  <p:cNvSpPr/>
                  <p:nvPr/>
                </p:nvSpPr>
                <p:spPr>
                  <a:xfrm rot="10800000" flipH="1">
                    <a:off x="8030100" y="1652475"/>
                    <a:ext cx="2211300" cy="1082400"/>
                  </a:xfrm>
                  <a:prstGeom prst="bentArrow">
                    <a:avLst>
                      <a:gd name="adj1" fmla="val 23653"/>
                      <a:gd name="adj2" fmla="val 25000"/>
                      <a:gd name="adj3" fmla="val 50000"/>
                      <a:gd name="adj4" fmla="val 87500"/>
                    </a:avLst>
                  </a:prstGeom>
                  <a:solidFill>
                    <a:srgbClr val="0000FF"/>
                  </a:solidFill>
                  <a:ln w="9525" cap="flat" cmpd="sng">
                    <a:solidFill>
                      <a:srgbClr val="0000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67" tIns="91467" rIns="91467" bIns="91467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100"/>
                    </a:pPr>
                    <a:endParaRPr sz="1467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Google Shape;213;p34"/>
                  <p:cNvSpPr txBox="1"/>
                  <p:nvPr/>
                </p:nvSpPr>
                <p:spPr>
                  <a:xfrm>
                    <a:off x="8670186" y="2315938"/>
                    <a:ext cx="1175400" cy="291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67" tIns="91467" rIns="91467" bIns="91467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900"/>
                    </a:pPr>
                    <a:r>
                      <a:rPr lang="en" sz="1200" b="1">
                        <a:solidFill>
                          <a:srgbClr val="FFFFFF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rPr>
                      <a:t>R806</a:t>
                    </a:r>
                    <a:endParaRPr sz="1200" b="1">
                      <a:solidFill>
                        <a:srgbClr val="FFFFFF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endParaRPr>
                  </a:p>
                </p:txBody>
              </p:sp>
            </p:grpSp>
          </p:grpSp>
          <p:sp>
            <p:nvSpPr>
              <p:cNvPr id="214" name="Google Shape;214;p34"/>
              <p:cNvSpPr txBox="1"/>
              <p:nvPr/>
            </p:nvSpPr>
            <p:spPr>
              <a:xfrm>
                <a:off x="7288728" y="585085"/>
                <a:ext cx="987000" cy="71516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67" tIns="91467" rIns="91467" bIns="91467" anchor="t" anchorCtr="0">
                <a:noAutofit/>
              </a:bodyPr>
              <a:lstStyle/>
              <a:p>
                <a:pPr algn="r">
                  <a:buClr>
                    <a:srgbClr val="000000"/>
                  </a:buClr>
                  <a:buSzPts val="900"/>
                </a:pPr>
                <a:r>
                  <a:rPr lang="en" sz="1200" dirty="0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1974</a:t>
                </a: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r>
                  <a:rPr lang="en" sz="1200" dirty="0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1980</a:t>
                </a: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r>
                  <a:rPr lang="en" sz="1200" dirty="0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1990</a:t>
                </a: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r>
                  <a:rPr lang="en" sz="1200" dirty="0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2000</a:t>
                </a: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r>
                  <a:rPr lang="en" sz="1200" dirty="0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2010</a:t>
                </a: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r>
                  <a:rPr lang="en" sz="1200" dirty="0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2020</a:t>
                </a: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r>
                  <a:rPr lang="en" sz="1200" dirty="0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2030</a:t>
                </a:r>
                <a:endParaRPr sz="1467" dirty="0"/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algn="r">
                  <a:buClr>
                    <a:srgbClr val="000000"/>
                  </a:buClr>
                  <a:buSzPts val="900"/>
                </a:pPr>
                <a:endParaRPr sz="1200" dirty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215" name="Google Shape;215;p34"/>
              <p:cNvSpPr/>
              <p:nvPr/>
            </p:nvSpPr>
            <p:spPr>
              <a:xfrm>
                <a:off x="8221575" y="165978"/>
                <a:ext cx="826500" cy="419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67" tIns="91467" rIns="91467" bIns="91467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100"/>
                </a:pPr>
                <a:endParaRPr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352152" y="12969"/>
            <a:ext cx="11706900" cy="798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n" sz="3200" dirty="0"/>
              <a:t>Long history of noble liquid detector R&amp;D at BNL</a:t>
            </a:r>
            <a:endParaRPr sz="3200" dirty="0"/>
          </a:p>
        </p:txBody>
      </p:sp>
      <p:sp>
        <p:nvSpPr>
          <p:cNvPr id="217" name="Google Shape;217;p34"/>
          <p:cNvSpPr txBox="1">
            <a:spLocks noGrp="1"/>
          </p:cNvSpPr>
          <p:nvPr>
            <p:ph type="sldNum" idx="12"/>
          </p:nvPr>
        </p:nvSpPr>
        <p:spPr>
          <a:xfrm>
            <a:off x="11568436" y="6303593"/>
            <a:ext cx="3243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800"/>
            </a:pPr>
            <a:fld id="{00000000-1234-1234-1234-123412341234}" type="slidenum">
              <a:rPr lang="en" smtClean="0"/>
              <a:pPr/>
              <a:t>2</a:t>
            </a:fld>
            <a:endParaRPr dirty="0"/>
          </a:p>
        </p:txBody>
      </p:sp>
      <p:sp>
        <p:nvSpPr>
          <p:cNvPr id="218" name="Google Shape;218;p34"/>
          <p:cNvSpPr txBox="1">
            <a:spLocks noGrp="1"/>
          </p:cNvSpPr>
          <p:nvPr>
            <p:ph type="body" idx="1"/>
          </p:nvPr>
        </p:nvSpPr>
        <p:spPr>
          <a:xfrm>
            <a:off x="5415517" y="900026"/>
            <a:ext cx="6643535" cy="5321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457189" indent="-372524">
              <a:spcBef>
                <a:spcPts val="0"/>
              </a:spcBef>
              <a:buClr>
                <a:srgbClr val="000000"/>
              </a:buClr>
              <a:buSzPts val="1800"/>
              <a:buChar char="●"/>
            </a:pPr>
            <a:r>
              <a:rPr lang="en" sz="2000" dirty="0"/>
              <a:t>BNL pioneered liquid argon based detector technology in 1974</a:t>
            </a:r>
          </a:p>
          <a:p>
            <a:pPr marL="914389" lvl="1" indent="-372524">
              <a:spcBef>
                <a:spcPts val="0"/>
              </a:spcBef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en" sz="1600" b="1" i="1" dirty="0"/>
              <a:t>Unique experience in cryogenic electronics and low-noise microelectronics</a:t>
            </a:r>
            <a:endParaRPr lang="en" sz="1600" dirty="0"/>
          </a:p>
          <a:p>
            <a:pPr marL="914389" lvl="1" indent="-372524">
              <a:spcBef>
                <a:spcPts val="0"/>
              </a:spcBef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en" sz="1600" b="1" i="1" dirty="0"/>
              <a:t>Strong collaboration between Physics and Instrumentation Departments at BNL for half a century</a:t>
            </a:r>
          </a:p>
          <a:p>
            <a:pPr marL="541865" lvl="1" indent="0"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endParaRPr sz="1600" dirty="0"/>
          </a:p>
          <a:p>
            <a:pPr marL="457189" indent="-372524">
              <a:spcBef>
                <a:spcPts val="0"/>
              </a:spcBef>
              <a:buSzPts val="1800"/>
              <a:buChar char="●"/>
            </a:pPr>
            <a:r>
              <a:rPr lang="en" sz="2000" dirty="0"/>
              <a:t>R&amp;D → Experiments → R&amp;D</a:t>
            </a:r>
          </a:p>
          <a:p>
            <a:pPr marL="914389" lvl="1" indent="-372524">
              <a:spcBef>
                <a:spcPts val="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" sz="1600" b="1" i="1" dirty="0"/>
              <a:t>Readout electronics</a:t>
            </a:r>
            <a:r>
              <a:rPr lang="en" sz="1600" dirty="0"/>
              <a:t> has always been an </a:t>
            </a:r>
            <a:r>
              <a:rPr lang="en" sz="1600" b="1" i="1" dirty="0"/>
              <a:t>integral</a:t>
            </a:r>
            <a:r>
              <a:rPr lang="en" sz="1600" dirty="0"/>
              <a:t> part of detector R&amp;D effort for </a:t>
            </a:r>
            <a:r>
              <a:rPr lang="en" sz="1600" b="1" i="1" dirty="0"/>
              <a:t>precision measurement</a:t>
            </a:r>
            <a:r>
              <a:rPr lang="en" sz="1600" dirty="0"/>
              <a:t> with noble liquid detector</a:t>
            </a:r>
            <a:endParaRPr sz="1600" dirty="0"/>
          </a:p>
          <a:p>
            <a:pPr marL="457189" indent="-220128">
              <a:spcBef>
                <a:spcPts val="1067"/>
              </a:spcBef>
              <a:buClr>
                <a:schemeClr val="dk1"/>
              </a:buClr>
              <a:buSzPts val="1800"/>
            </a:pPr>
            <a:endParaRPr sz="2400" dirty="0"/>
          </a:p>
        </p:txBody>
      </p:sp>
      <p:pic>
        <p:nvPicPr>
          <p:cNvPr id="219" name="Google Shape;219;p34"/>
          <p:cNvPicPr preferRelativeResize="0"/>
          <p:nvPr/>
        </p:nvPicPr>
        <p:blipFill rotWithShape="1">
          <a:blip r:embed="rId3">
            <a:alphaModFix/>
          </a:blip>
          <a:srcRect l="1548" r="1692"/>
          <a:stretch/>
        </p:blipFill>
        <p:spPr>
          <a:xfrm>
            <a:off x="5629639" y="3809399"/>
            <a:ext cx="6345000" cy="2210600"/>
          </a:xfrm>
          <a:prstGeom prst="rect">
            <a:avLst/>
          </a:prstGeom>
          <a:noFill/>
          <a:ln>
            <a:noFill/>
          </a:ln>
          <a:effectLst>
            <a:outerShdw blurRad="528638" dist="19050" dir="5400000" algn="bl" rotWithShape="0">
              <a:schemeClr val="dk1">
                <a:alpha val="49803"/>
              </a:schemeClr>
            </a:outerShdw>
          </a:effectLst>
        </p:spPr>
      </p:pic>
      <p:sp>
        <p:nvSpPr>
          <p:cNvPr id="220" name="Google Shape;220;p34"/>
          <p:cNvSpPr/>
          <p:nvPr/>
        </p:nvSpPr>
        <p:spPr>
          <a:xfrm rot="10800000">
            <a:off x="1545617" y="5367020"/>
            <a:ext cx="774787" cy="218075"/>
          </a:xfrm>
          <a:prstGeom prst="bentArrow">
            <a:avLst>
              <a:gd name="adj1" fmla="val 23653"/>
              <a:gd name="adj2" fmla="val 27290"/>
              <a:gd name="adj3" fmla="val 50000"/>
              <a:gd name="adj4" fmla="val 84537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67" tIns="91467" rIns="91467" bIns="91467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4"/>
          <p:cNvSpPr txBox="1"/>
          <p:nvPr/>
        </p:nvSpPr>
        <p:spPr>
          <a:xfrm>
            <a:off x="1097705" y="5217226"/>
            <a:ext cx="2431240" cy="245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67" tIns="91467" rIns="91467" bIns="91467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1050" b="1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FCC-ee, nEXO, PIONEER</a:t>
            </a:r>
            <a:endParaRPr sz="1050" b="1" dirty="0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2" name="Google Shape;222;p34"/>
          <p:cNvSpPr/>
          <p:nvPr/>
        </p:nvSpPr>
        <p:spPr>
          <a:xfrm>
            <a:off x="3464967" y="753267"/>
            <a:ext cx="1767200" cy="5948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4"/>
          <p:cNvSpPr/>
          <p:nvPr/>
        </p:nvSpPr>
        <p:spPr>
          <a:xfrm>
            <a:off x="3749101" y="1388989"/>
            <a:ext cx="1151400" cy="326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4"/>
          <p:cNvSpPr txBox="1"/>
          <p:nvPr/>
        </p:nvSpPr>
        <p:spPr>
          <a:xfrm>
            <a:off x="3817513" y="1415999"/>
            <a:ext cx="10092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67" tIns="91467" rIns="91467" bIns="91467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JFET FE</a:t>
            </a:r>
            <a:endParaRPr sz="1200" b="1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5" name="Google Shape;225;p34"/>
          <p:cNvSpPr/>
          <p:nvPr/>
        </p:nvSpPr>
        <p:spPr>
          <a:xfrm>
            <a:off x="4211876" y="1688088"/>
            <a:ext cx="236400" cy="65031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4"/>
          <p:cNvSpPr/>
          <p:nvPr/>
        </p:nvSpPr>
        <p:spPr>
          <a:xfrm>
            <a:off x="3746401" y="2338406"/>
            <a:ext cx="1151400" cy="326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4"/>
          <p:cNvSpPr txBox="1"/>
          <p:nvPr/>
        </p:nvSpPr>
        <p:spPr>
          <a:xfrm>
            <a:off x="3814813" y="2365417"/>
            <a:ext cx="10092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67" tIns="91467" rIns="91467" bIns="91467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JFET FE</a:t>
            </a:r>
            <a:endParaRPr sz="1200" b="1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8" name="Google Shape;228;p34"/>
          <p:cNvSpPr/>
          <p:nvPr/>
        </p:nvSpPr>
        <p:spPr>
          <a:xfrm>
            <a:off x="4209176" y="2657478"/>
            <a:ext cx="236400" cy="60803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4"/>
          <p:cNvSpPr/>
          <p:nvPr/>
        </p:nvSpPr>
        <p:spPr>
          <a:xfrm>
            <a:off x="3746401" y="3280731"/>
            <a:ext cx="1151400" cy="326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4"/>
          <p:cNvSpPr txBox="1"/>
          <p:nvPr/>
        </p:nvSpPr>
        <p:spPr>
          <a:xfrm>
            <a:off x="3814813" y="3307742"/>
            <a:ext cx="10092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67" tIns="91467" rIns="91467" bIns="91467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CMOS FE</a:t>
            </a:r>
            <a:endParaRPr sz="1200" b="1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1" name="Google Shape;231;p34"/>
          <p:cNvSpPr/>
          <p:nvPr/>
        </p:nvSpPr>
        <p:spPr>
          <a:xfrm>
            <a:off x="4209176" y="3579831"/>
            <a:ext cx="236400" cy="18482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4"/>
          <p:cNvSpPr/>
          <p:nvPr/>
        </p:nvSpPr>
        <p:spPr>
          <a:xfrm>
            <a:off x="3465127" y="3757078"/>
            <a:ext cx="1767000" cy="326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4"/>
          <p:cNvSpPr txBox="1"/>
          <p:nvPr/>
        </p:nvSpPr>
        <p:spPr>
          <a:xfrm>
            <a:off x="3412128" y="3784078"/>
            <a:ext cx="1893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67" tIns="91467" rIns="91467" bIns="91467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CMOS FE+ADC+FPGA</a:t>
            </a:r>
            <a:endParaRPr sz="1200" b="1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4" name="Google Shape;234;p34"/>
          <p:cNvSpPr/>
          <p:nvPr/>
        </p:nvSpPr>
        <p:spPr>
          <a:xfrm>
            <a:off x="4217151" y="4056178"/>
            <a:ext cx="236400" cy="16281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4"/>
          <p:cNvSpPr/>
          <p:nvPr/>
        </p:nvSpPr>
        <p:spPr>
          <a:xfrm>
            <a:off x="3465127" y="4226334"/>
            <a:ext cx="1767000" cy="326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4"/>
          <p:cNvSpPr txBox="1"/>
          <p:nvPr/>
        </p:nvSpPr>
        <p:spPr>
          <a:xfrm>
            <a:off x="3412128" y="4267510"/>
            <a:ext cx="1893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67" tIns="91467" rIns="91467" bIns="91467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CMOS FE+ADC+FPGA</a:t>
            </a:r>
            <a:endParaRPr sz="1200" b="1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7" name="Google Shape;237;p34"/>
          <p:cNvSpPr/>
          <p:nvPr/>
        </p:nvSpPr>
        <p:spPr>
          <a:xfrm>
            <a:off x="4225755" y="4537300"/>
            <a:ext cx="236400" cy="18759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4"/>
          <p:cNvSpPr/>
          <p:nvPr/>
        </p:nvSpPr>
        <p:spPr>
          <a:xfrm>
            <a:off x="3289763" y="4709763"/>
            <a:ext cx="2113800" cy="326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4"/>
          <p:cNvSpPr txBox="1"/>
          <p:nvPr/>
        </p:nvSpPr>
        <p:spPr>
          <a:xfrm>
            <a:off x="3247688" y="4736763"/>
            <a:ext cx="21558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67" tIns="91467" rIns="91467" bIns="91467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CMOS FE+ADC+COLDATA</a:t>
            </a:r>
            <a:endParaRPr sz="1200" b="1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0" name="Google Shape;240;p34"/>
          <p:cNvSpPr txBox="1"/>
          <p:nvPr/>
        </p:nvSpPr>
        <p:spPr>
          <a:xfrm>
            <a:off x="3426267" y="752633"/>
            <a:ext cx="1870800" cy="59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67" tIns="91467" rIns="91467" bIns="91467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 b="1" i="1" dirty="0">
                <a:latin typeface="Libre Franklin"/>
                <a:ea typeface="Libre Franklin"/>
                <a:cs typeface="Libre Franklin"/>
                <a:sym typeface="Libre Franklin"/>
              </a:rPr>
              <a:t>Advancement of Cold Electronics</a:t>
            </a:r>
            <a:endParaRPr sz="1600" b="1" i="1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1" name="Google Shape;241;p34"/>
          <p:cNvSpPr/>
          <p:nvPr/>
        </p:nvSpPr>
        <p:spPr>
          <a:xfrm>
            <a:off x="4243477" y="5044118"/>
            <a:ext cx="236400" cy="17360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4"/>
          <p:cNvSpPr/>
          <p:nvPr/>
        </p:nvSpPr>
        <p:spPr>
          <a:xfrm>
            <a:off x="3278451" y="5215433"/>
            <a:ext cx="2113800" cy="326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4"/>
          <p:cNvSpPr txBox="1"/>
          <p:nvPr/>
        </p:nvSpPr>
        <p:spPr>
          <a:xfrm>
            <a:off x="3265409" y="5243579"/>
            <a:ext cx="21558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67" tIns="91467" rIns="91467" bIns="91467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CMOS Cold Electronics?</a:t>
            </a:r>
            <a:endParaRPr sz="1200" b="1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5B33B75F-DF3F-CE27-1DFF-C018BA10CC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7"/>
          <a:stretch/>
        </p:blipFill>
        <p:spPr>
          <a:xfrm>
            <a:off x="1327530" y="3145592"/>
            <a:ext cx="4283236" cy="3171003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21D64C1-55FE-55FD-D195-15D23CE68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327466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CHARMS250 simulation results [1]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7F289-6852-2E63-D316-B7C2542A8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87EE2F-DE10-7907-D5ED-162BF165494E}"/>
              </a:ext>
            </a:extLst>
          </p:cNvPr>
          <p:cNvSpPr txBox="1"/>
          <p:nvPr/>
        </p:nvSpPr>
        <p:spPr>
          <a:xfrm>
            <a:off x="5079405" y="3573910"/>
            <a:ext cx="344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/>
              <a:t>I</a:t>
            </a:r>
            <a:r>
              <a:rPr lang="en-US" sz="1100" b="1" i="1" baseline="-25000" dirty="0"/>
              <a:t>in</a:t>
            </a:r>
            <a:r>
              <a:rPr lang="en-US" sz="1100" b="1" i="1" dirty="0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7426A7-B371-0C9F-CF27-B4D517D06A9E}"/>
              </a:ext>
            </a:extLst>
          </p:cNvPr>
          <p:cNvSpPr txBox="1"/>
          <p:nvPr/>
        </p:nvSpPr>
        <p:spPr>
          <a:xfrm>
            <a:off x="4889814" y="4749131"/>
            <a:ext cx="2760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/>
              <a:t>I</a:t>
            </a:r>
            <a:r>
              <a:rPr lang="en-US" sz="1100" b="1" i="1" baseline="-250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9A5DBA-B076-EEED-9CF9-2DF204AEFC3A}"/>
              </a:ext>
            </a:extLst>
          </p:cNvPr>
          <p:cNvSpPr txBox="1"/>
          <p:nvPr/>
        </p:nvSpPr>
        <p:spPr>
          <a:xfrm>
            <a:off x="4875028" y="5468999"/>
            <a:ext cx="2760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/>
              <a:t>I</a:t>
            </a:r>
            <a:r>
              <a:rPr lang="en-US" sz="1100" b="1" i="1" baseline="-250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893B5E-D211-0689-5161-F5D3FED4BEA3}"/>
              </a:ext>
            </a:extLst>
          </p:cNvPr>
          <p:cNvSpPr txBox="1"/>
          <p:nvPr/>
        </p:nvSpPr>
        <p:spPr>
          <a:xfrm>
            <a:off x="5179330" y="4039581"/>
            <a:ext cx="479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/>
              <a:t>V</a:t>
            </a:r>
            <a:r>
              <a:rPr lang="en-US" sz="1100" b="1" i="1" baseline="-25000" dirty="0"/>
              <a:t>out1</a:t>
            </a:r>
          </a:p>
        </p:txBody>
      </p:sp>
      <p:pic>
        <p:nvPicPr>
          <p:cNvPr id="14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A4C67046-EC2F-EC65-D877-F400BA05F6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74" y="3120296"/>
            <a:ext cx="5181600" cy="331831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B188FD-DB6D-F431-6FEB-93E92404B3C3}"/>
                  </a:ext>
                </a:extLst>
              </p:cNvPr>
              <p:cNvSpPr txBox="1"/>
              <p:nvPr/>
            </p:nvSpPr>
            <p:spPr>
              <a:xfrm>
                <a:off x="6107844" y="4018244"/>
                <a:ext cx="363881" cy="48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B188FD-DB6D-F431-6FEB-93E92404B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844" y="4018244"/>
                <a:ext cx="363881" cy="484428"/>
              </a:xfrm>
              <a:prstGeom prst="rect">
                <a:avLst/>
              </a:prstGeom>
              <a:blipFill>
                <a:blip r:embed="rId4"/>
                <a:stretch>
                  <a:fillRect l="-166667" t="-153846" r="-86667" b="-2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5794B9-0B53-E246-8D58-B958DD8223B6}"/>
                  </a:ext>
                </a:extLst>
              </p:cNvPr>
              <p:cNvSpPr txBox="1"/>
              <p:nvPr/>
            </p:nvSpPr>
            <p:spPr>
              <a:xfrm>
                <a:off x="5649693" y="4817772"/>
                <a:ext cx="781689" cy="385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𝑅𝑄𝐼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5794B9-0B53-E246-8D58-B958DD822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693" y="4817772"/>
                <a:ext cx="781689" cy="385875"/>
              </a:xfrm>
              <a:prstGeom prst="rect">
                <a:avLst/>
              </a:prstGeom>
              <a:blipFill>
                <a:blip r:embed="rId5"/>
                <a:stretch>
                  <a:fillRect l="-38095" t="-100000" r="-1587" b="-96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050774-E433-CCAB-A311-F2FA3AF396A6}"/>
                  </a:ext>
                </a:extLst>
              </p:cNvPr>
              <p:cNvSpPr txBox="1"/>
              <p:nvPr/>
            </p:nvSpPr>
            <p:spPr>
              <a:xfrm>
                <a:off x="5730799" y="5516459"/>
                <a:ext cx="999055" cy="385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20 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×16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𝑅𝑄𝐼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050774-E433-CCAB-A311-F2FA3AF39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799" y="5516459"/>
                <a:ext cx="999055" cy="385875"/>
              </a:xfrm>
              <a:prstGeom prst="rect">
                <a:avLst/>
              </a:prstGeom>
              <a:blipFill>
                <a:blip r:embed="rId6"/>
                <a:stretch>
                  <a:fillRect l="-20253" t="-100000" r="-1266" b="-96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4B0907-435A-1BF6-7A93-F377858C9FD4}"/>
              </a:ext>
            </a:extLst>
          </p:cNvPr>
          <p:cNvCxnSpPr>
            <a:cxnSpLocks/>
          </p:cNvCxnSpPr>
          <p:nvPr/>
        </p:nvCxnSpPr>
        <p:spPr>
          <a:xfrm>
            <a:off x="5184995" y="4899616"/>
            <a:ext cx="4455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0F8B787-0C90-6430-5792-14C82B38880A}"/>
              </a:ext>
            </a:extLst>
          </p:cNvPr>
          <p:cNvCxnSpPr>
            <a:cxnSpLocks/>
          </p:cNvCxnSpPr>
          <p:nvPr/>
        </p:nvCxnSpPr>
        <p:spPr>
          <a:xfrm>
            <a:off x="5202210" y="5624229"/>
            <a:ext cx="5462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F2749341-6BFB-C32F-5D16-FD322224FAC0}"/>
              </a:ext>
            </a:extLst>
          </p:cNvPr>
          <p:cNvCxnSpPr/>
          <p:nvPr/>
        </p:nvCxnSpPr>
        <p:spPr>
          <a:xfrm>
            <a:off x="5345099" y="3726282"/>
            <a:ext cx="701469" cy="50360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AEC9CBA-E514-A0CD-2286-797C36147162}"/>
              </a:ext>
            </a:extLst>
          </p:cNvPr>
          <p:cNvCxnSpPr>
            <a:cxnSpLocks/>
          </p:cNvCxnSpPr>
          <p:nvPr/>
        </p:nvCxnSpPr>
        <p:spPr>
          <a:xfrm>
            <a:off x="6521713" y="4214683"/>
            <a:ext cx="2119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9FC9C9C-EE66-CD29-B79A-302EE34DE27F}"/>
              </a:ext>
            </a:extLst>
          </p:cNvPr>
          <p:cNvCxnSpPr>
            <a:cxnSpLocks/>
          </p:cNvCxnSpPr>
          <p:nvPr/>
        </p:nvCxnSpPr>
        <p:spPr>
          <a:xfrm>
            <a:off x="6521713" y="5004602"/>
            <a:ext cx="2119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0EA01C9-5D9D-7D96-1290-14F50745B876}"/>
              </a:ext>
            </a:extLst>
          </p:cNvPr>
          <p:cNvCxnSpPr>
            <a:cxnSpLocks/>
          </p:cNvCxnSpPr>
          <p:nvPr/>
        </p:nvCxnSpPr>
        <p:spPr>
          <a:xfrm>
            <a:off x="6627668" y="5624229"/>
            <a:ext cx="2119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31F1EC4-64B7-A24C-BC06-69D88EBF98F5}"/>
              </a:ext>
            </a:extLst>
          </p:cNvPr>
          <p:cNvSpPr/>
          <p:nvPr/>
        </p:nvSpPr>
        <p:spPr>
          <a:xfrm>
            <a:off x="4510339" y="3131718"/>
            <a:ext cx="1160444" cy="251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47B4069-FC68-844F-84C7-B9B193E2CF70}"/>
              </a:ext>
            </a:extLst>
          </p:cNvPr>
          <p:cNvSpPr/>
          <p:nvPr/>
        </p:nvSpPr>
        <p:spPr>
          <a:xfrm>
            <a:off x="10371157" y="2994634"/>
            <a:ext cx="1160444" cy="251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yellow and green text&#10;&#10;Description automatically generated">
            <a:extLst>
              <a:ext uri="{FF2B5EF4-FFF2-40B4-BE49-F238E27FC236}">
                <a16:creationId xmlns:a16="http://schemas.microsoft.com/office/drawing/2014/main" id="{FD78EF64-AFB1-2098-98C3-2DB0DC2C5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32" y="873743"/>
            <a:ext cx="4097853" cy="229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4E081E-6462-826F-3EB2-8F53903225A4}"/>
              </a:ext>
            </a:extLst>
          </p:cNvPr>
          <p:cNvSpPr txBox="1"/>
          <p:nvPr/>
        </p:nvSpPr>
        <p:spPr>
          <a:xfrm>
            <a:off x="4037042" y="518726"/>
            <a:ext cx="3632543" cy="30777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CA</a:t>
            </a:r>
            <a:r>
              <a:rPr lang="en-US" sz="1400" b="1" baseline="-25000" dirty="0"/>
              <a:t>1</a:t>
            </a:r>
            <a:r>
              <a:rPr lang="en-US" sz="1400" b="1" dirty="0"/>
              <a:t> and CA</a:t>
            </a:r>
            <a:r>
              <a:rPr lang="en-US" sz="1400" b="1" baseline="-25000" dirty="0"/>
              <a:t>2</a:t>
            </a:r>
            <a:r>
              <a:rPr lang="en-US" sz="1400" b="1" dirty="0"/>
              <a:t> charge multiplication check </a:t>
            </a:r>
          </a:p>
        </p:txBody>
      </p:sp>
    </p:spTree>
    <p:extLst>
      <p:ext uri="{BB962C8B-B14F-4D97-AF65-F5344CB8AC3E}">
        <p14:creationId xmlns:p14="http://schemas.microsoft.com/office/powerpoint/2010/main" val="330096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1D64C1-55FE-55FD-D195-15D23CE68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327466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CHARMS250 simulation results [2]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7F289-6852-2E63-D316-B7C2542A8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47B4069-FC68-844F-84C7-B9B193E2CF70}"/>
              </a:ext>
            </a:extLst>
          </p:cNvPr>
          <p:cNvSpPr/>
          <p:nvPr/>
        </p:nvSpPr>
        <p:spPr>
          <a:xfrm>
            <a:off x="10283469" y="2314069"/>
            <a:ext cx="1160444" cy="251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4E081E-6462-826F-3EB2-8F53903225A4}"/>
              </a:ext>
            </a:extLst>
          </p:cNvPr>
          <p:cNvSpPr txBox="1"/>
          <p:nvPr/>
        </p:nvSpPr>
        <p:spPr>
          <a:xfrm>
            <a:off x="3094133" y="738824"/>
            <a:ext cx="5840914" cy="30777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Programmable gain, peaking time and linearity simulated at </a:t>
            </a:r>
            <a:r>
              <a:rPr lang="en-US" sz="1400" b="1" dirty="0" err="1"/>
              <a:t>LArT</a:t>
            </a:r>
            <a:r>
              <a:rPr lang="en-US" sz="1400" b="1" dirty="0"/>
              <a:t> </a:t>
            </a:r>
          </a:p>
        </p:txBody>
      </p:sp>
      <p:pic>
        <p:nvPicPr>
          <p:cNvPr id="27" name="Content Placeholder 30">
            <a:extLst>
              <a:ext uri="{FF2B5EF4-FFF2-40B4-BE49-F238E27FC236}">
                <a16:creationId xmlns:a16="http://schemas.microsoft.com/office/drawing/2014/main" id="{A2C1DF1F-BC46-6492-0AD6-EFC8132B8D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3" t="6650"/>
          <a:stretch/>
        </p:blipFill>
        <p:spPr>
          <a:xfrm>
            <a:off x="4596056" y="1592776"/>
            <a:ext cx="4137365" cy="3096491"/>
          </a:xfr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3C7421B-C10B-999A-90C2-4D61A5A1C5C9}"/>
              </a:ext>
            </a:extLst>
          </p:cNvPr>
          <p:cNvSpPr/>
          <p:nvPr/>
        </p:nvSpPr>
        <p:spPr>
          <a:xfrm>
            <a:off x="8330435" y="1538117"/>
            <a:ext cx="1209225" cy="20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ABE155-2A63-B3B2-761A-90B42ED807E5}"/>
              </a:ext>
            </a:extLst>
          </p:cNvPr>
          <p:cNvSpPr txBox="1"/>
          <p:nvPr/>
        </p:nvSpPr>
        <p:spPr>
          <a:xfrm>
            <a:off x="7939469" y="1736933"/>
            <a:ext cx="362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I</a:t>
            </a:r>
            <a:r>
              <a:rPr lang="en-US" sz="1200" b="1" i="1" baseline="-25000" dirty="0"/>
              <a:t>in</a:t>
            </a:r>
            <a:r>
              <a:rPr lang="en-US" sz="1200" b="1" i="1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925E6-DE0D-B967-DF7B-62E4B5A39EE9}"/>
              </a:ext>
            </a:extLst>
          </p:cNvPr>
          <p:cNvSpPr txBox="1"/>
          <p:nvPr/>
        </p:nvSpPr>
        <p:spPr>
          <a:xfrm>
            <a:off x="7967747" y="2171326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I</a:t>
            </a:r>
            <a:r>
              <a:rPr lang="en-US" sz="1200" b="1" i="1" baseline="-25000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7D8F61-BEF9-B996-9AD6-902F65298D7A}"/>
              </a:ext>
            </a:extLst>
          </p:cNvPr>
          <p:cNvSpPr txBox="1"/>
          <p:nvPr/>
        </p:nvSpPr>
        <p:spPr>
          <a:xfrm>
            <a:off x="7967747" y="2585673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I</a:t>
            </a:r>
            <a:r>
              <a:rPr lang="en-US" sz="1200" b="1" i="1" baseline="-25000" dirty="0"/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0D8C33-B320-6DF6-355E-92D9FEFAF6D3}"/>
              </a:ext>
            </a:extLst>
          </p:cNvPr>
          <p:cNvSpPr txBox="1"/>
          <p:nvPr/>
        </p:nvSpPr>
        <p:spPr>
          <a:xfrm>
            <a:off x="7902557" y="3099238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V</a:t>
            </a:r>
            <a:r>
              <a:rPr lang="en-US" sz="1200" b="1" i="1" baseline="-25000" dirty="0"/>
              <a:t>s1</a:t>
            </a:r>
            <a:r>
              <a:rPr lang="en-US" sz="1200" b="1" dirty="0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2BA793-2A96-B74E-E2A8-0364E84D3610}"/>
              </a:ext>
            </a:extLst>
          </p:cNvPr>
          <p:cNvSpPr txBox="1"/>
          <p:nvPr/>
        </p:nvSpPr>
        <p:spPr>
          <a:xfrm>
            <a:off x="7880753" y="3569299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V</a:t>
            </a:r>
            <a:r>
              <a:rPr lang="en-US" sz="1200" b="1" i="1" baseline="-25000" dirty="0"/>
              <a:t>s2</a:t>
            </a:r>
            <a:r>
              <a:rPr lang="en-US" sz="1200" b="1" i="1" dirty="0"/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CF75EB-3939-864E-F94F-FEC343E28C7A}"/>
              </a:ext>
            </a:extLst>
          </p:cNvPr>
          <p:cNvSpPr txBox="1"/>
          <p:nvPr/>
        </p:nvSpPr>
        <p:spPr>
          <a:xfrm>
            <a:off x="7880753" y="4047471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V</a:t>
            </a:r>
            <a:r>
              <a:rPr lang="en-US" sz="1200" b="1" i="1" baseline="-25000" dirty="0"/>
              <a:t>s3</a:t>
            </a:r>
            <a:r>
              <a:rPr lang="en-US" sz="1200" b="1" dirty="0"/>
              <a:t>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7B7DA1A-0A4F-FE6E-509E-840A2734D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791" y="2205743"/>
            <a:ext cx="3246321" cy="2063987"/>
          </a:xfrm>
          <a:prstGeom prst="rect">
            <a:avLst/>
          </a:prstGeom>
        </p:spPr>
      </p:pic>
      <p:pic>
        <p:nvPicPr>
          <p:cNvPr id="50" name="Content Placeholder 38">
            <a:extLst>
              <a:ext uri="{FF2B5EF4-FFF2-40B4-BE49-F238E27FC236}">
                <a16:creationId xmlns:a16="http://schemas.microsoft.com/office/drawing/2014/main" id="{D0C0AD24-DA06-F670-8411-8EEB99B042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9" t="6339"/>
          <a:stretch/>
        </p:blipFill>
        <p:spPr>
          <a:xfrm>
            <a:off x="437014" y="1538117"/>
            <a:ext cx="3957249" cy="310677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55A4423-9753-49E5-1B72-B62F3908FA1D}"/>
              </a:ext>
            </a:extLst>
          </p:cNvPr>
          <p:cNvSpPr/>
          <p:nvPr/>
        </p:nvSpPr>
        <p:spPr>
          <a:xfrm>
            <a:off x="3754533" y="1410750"/>
            <a:ext cx="1209225" cy="20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8C758A-E02A-A71B-7550-93BAE0CE047D}"/>
              </a:ext>
            </a:extLst>
          </p:cNvPr>
          <p:cNvSpPr txBox="1"/>
          <p:nvPr/>
        </p:nvSpPr>
        <p:spPr>
          <a:xfrm>
            <a:off x="3497445" y="1719801"/>
            <a:ext cx="362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I</a:t>
            </a:r>
            <a:r>
              <a:rPr lang="en-US" sz="1200" b="1" i="1" baseline="-25000" dirty="0"/>
              <a:t>in</a:t>
            </a:r>
            <a:r>
              <a:rPr lang="en-US" sz="1200" b="1" i="1" dirty="0"/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74E7B5-A0B9-820B-8CE2-F0857F8FF795}"/>
              </a:ext>
            </a:extLst>
          </p:cNvPr>
          <p:cNvSpPr txBox="1"/>
          <p:nvPr/>
        </p:nvSpPr>
        <p:spPr>
          <a:xfrm>
            <a:off x="3525723" y="2154194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I</a:t>
            </a:r>
            <a:r>
              <a:rPr lang="en-US" sz="1200" b="1" i="1" baseline="-25000" dirty="0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6FE817-63EB-97C3-E6A8-85B9C4E6825A}"/>
              </a:ext>
            </a:extLst>
          </p:cNvPr>
          <p:cNvSpPr txBox="1"/>
          <p:nvPr/>
        </p:nvSpPr>
        <p:spPr>
          <a:xfrm>
            <a:off x="3525723" y="2568541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I</a:t>
            </a:r>
            <a:r>
              <a:rPr lang="en-US" sz="1200" b="1" i="1" baseline="-25000" dirty="0"/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0AA305-312C-08CF-CDEF-80C6F06879E0}"/>
              </a:ext>
            </a:extLst>
          </p:cNvPr>
          <p:cNvSpPr txBox="1"/>
          <p:nvPr/>
        </p:nvSpPr>
        <p:spPr>
          <a:xfrm>
            <a:off x="3460533" y="308210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V</a:t>
            </a:r>
            <a:r>
              <a:rPr lang="en-US" sz="1200" b="1" i="1" baseline="-25000" dirty="0"/>
              <a:t>s1</a:t>
            </a:r>
            <a:r>
              <a:rPr lang="en-US" sz="1200" b="1" dirty="0"/>
              <a:t>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5E1B900-A71E-06E5-F658-721580910C7D}"/>
              </a:ext>
            </a:extLst>
          </p:cNvPr>
          <p:cNvSpPr txBox="1"/>
          <p:nvPr/>
        </p:nvSpPr>
        <p:spPr>
          <a:xfrm>
            <a:off x="3438729" y="3552167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V</a:t>
            </a:r>
            <a:r>
              <a:rPr lang="en-US" sz="1200" b="1" i="1" baseline="-25000" dirty="0"/>
              <a:t>s2</a:t>
            </a:r>
            <a:r>
              <a:rPr lang="en-US" sz="1200" b="1" i="1" dirty="0"/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3045F4-8605-3FD2-175F-638DFE263419}"/>
              </a:ext>
            </a:extLst>
          </p:cNvPr>
          <p:cNvSpPr txBox="1"/>
          <p:nvPr/>
        </p:nvSpPr>
        <p:spPr>
          <a:xfrm>
            <a:off x="3438729" y="4030339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V</a:t>
            </a:r>
            <a:r>
              <a:rPr lang="en-US" sz="1200" b="1" i="1" baseline="-25000" dirty="0"/>
              <a:t>s3</a:t>
            </a:r>
            <a:r>
              <a:rPr lang="en-US" sz="1200" b="1" dirty="0"/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D66267C-0917-D9F3-5C27-03D4F1E49014}"/>
              </a:ext>
            </a:extLst>
          </p:cNvPr>
          <p:cNvSpPr txBox="1"/>
          <p:nvPr/>
        </p:nvSpPr>
        <p:spPr>
          <a:xfrm>
            <a:off x="1319663" y="4725878"/>
            <a:ext cx="2434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Programmable gain</a:t>
            </a:r>
          </a:p>
          <a:p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(4.7 mV/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/>
              </a:rPr>
              <a:t>fC</a:t>
            </a: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, 7.8 mV/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/>
              </a:rPr>
              <a:t>fC</a:t>
            </a: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, 14 mV/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/>
              </a:rPr>
              <a:t>fC</a:t>
            </a: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, 25 mV/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/>
              </a:rPr>
              <a:t>fC</a:t>
            </a: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)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68D780-2A37-43B1-5932-DF9B1010D657}"/>
              </a:ext>
            </a:extLst>
          </p:cNvPr>
          <p:cNvSpPr txBox="1"/>
          <p:nvPr/>
        </p:nvSpPr>
        <p:spPr>
          <a:xfrm>
            <a:off x="5484236" y="4692142"/>
            <a:ext cx="2434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Programmable peaking time</a:t>
            </a: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 (0.25 µs, 0.5 µs, 1.0 µs, 2.0 µs)</a:t>
            </a:r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865F05F-64A8-22EA-89B2-60F18238C8AA}"/>
              </a:ext>
            </a:extLst>
          </p:cNvPr>
          <p:cNvSpPr txBox="1"/>
          <p:nvPr/>
        </p:nvSpPr>
        <p:spPr>
          <a:xfrm>
            <a:off x="9539660" y="4474343"/>
            <a:ext cx="2434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10 bits linearity for the shortest </a:t>
            </a: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 peaking time of 0.25 µs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26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5156B-D6E2-EBD1-9663-7142DEFB1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Plan for CHARMS10 (10 ns ≤ T</a:t>
            </a:r>
            <a:r>
              <a:rPr lang="en-US" sz="3200" baseline="-25000" dirty="0"/>
              <a:t>p</a:t>
            </a:r>
            <a:r>
              <a:rPr lang="en-US" sz="3200" dirty="0"/>
              <a:t> ≤ 250 ns)</a:t>
            </a:r>
          </a:p>
        </p:txBody>
      </p:sp>
      <p:pic>
        <p:nvPicPr>
          <p:cNvPr id="8" name="Content Placeholder 7" descr="A graph of a graph showing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5690F067-981D-A57C-DA9D-65882C8D21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3" t="5008"/>
          <a:stretch/>
        </p:blipFill>
        <p:spPr>
          <a:xfrm>
            <a:off x="6974958" y="2508308"/>
            <a:ext cx="4302642" cy="31521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746DE-E591-895E-BF28-4F7CDB970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181BA1-87C0-969D-0DEE-6BA2A2997C4B}"/>
              </a:ext>
            </a:extLst>
          </p:cNvPr>
          <p:cNvSpPr/>
          <p:nvPr/>
        </p:nvSpPr>
        <p:spPr>
          <a:xfrm>
            <a:off x="10209402" y="2342135"/>
            <a:ext cx="1216404" cy="166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041B62-6D71-5570-D426-592999011334}"/>
              </a:ext>
            </a:extLst>
          </p:cNvPr>
          <p:cNvSpPr txBox="1"/>
          <p:nvPr/>
        </p:nvSpPr>
        <p:spPr>
          <a:xfrm>
            <a:off x="10621871" y="2722749"/>
            <a:ext cx="362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I</a:t>
            </a:r>
            <a:r>
              <a:rPr lang="en-US" sz="1200" b="1" i="1" baseline="-25000" dirty="0"/>
              <a:t>in</a:t>
            </a:r>
            <a:r>
              <a:rPr lang="en-US" sz="1200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BA339-1C65-E5E7-DA27-A8FF253200DA}"/>
              </a:ext>
            </a:extLst>
          </p:cNvPr>
          <p:cNvSpPr txBox="1"/>
          <p:nvPr/>
        </p:nvSpPr>
        <p:spPr>
          <a:xfrm>
            <a:off x="10660343" y="3147523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I</a:t>
            </a:r>
            <a:r>
              <a:rPr lang="en-US" sz="1200" b="1" i="1" baseline="-25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B4F0D-81C5-C440-B2AD-C309E1E24087}"/>
              </a:ext>
            </a:extLst>
          </p:cNvPr>
          <p:cNvSpPr txBox="1"/>
          <p:nvPr/>
        </p:nvSpPr>
        <p:spPr>
          <a:xfrm>
            <a:off x="10677145" y="3549598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I</a:t>
            </a:r>
            <a:r>
              <a:rPr lang="en-US" sz="1200" b="1" i="1" baseline="-25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FBB6B8-D896-7359-888E-CBF1CECF9AA1}"/>
              </a:ext>
            </a:extLst>
          </p:cNvPr>
          <p:cNvSpPr txBox="1"/>
          <p:nvPr/>
        </p:nvSpPr>
        <p:spPr>
          <a:xfrm>
            <a:off x="10622442" y="4065683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V</a:t>
            </a:r>
            <a:r>
              <a:rPr lang="en-US" sz="1200" b="1" i="1" baseline="-25000" dirty="0"/>
              <a:t>s1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8DD50A-8833-58EE-CA53-3C15C3E6E350}"/>
              </a:ext>
            </a:extLst>
          </p:cNvPr>
          <p:cNvSpPr txBox="1"/>
          <p:nvPr/>
        </p:nvSpPr>
        <p:spPr>
          <a:xfrm>
            <a:off x="10621871" y="4534649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V</a:t>
            </a:r>
            <a:r>
              <a:rPr lang="en-US" sz="1200" b="1" i="1" baseline="-25000" dirty="0"/>
              <a:t>s2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357E48-B2BD-209D-3FD7-FDF86E5AAFE6}"/>
              </a:ext>
            </a:extLst>
          </p:cNvPr>
          <p:cNvSpPr txBox="1"/>
          <p:nvPr/>
        </p:nvSpPr>
        <p:spPr>
          <a:xfrm>
            <a:off x="10621871" y="5012821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V</a:t>
            </a:r>
            <a:r>
              <a:rPr lang="en-US" sz="1200" b="1" i="1" baseline="-25000" dirty="0"/>
              <a:t>s3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A109CB-6A89-25B4-856D-8CB6ECC87809}"/>
              </a:ext>
            </a:extLst>
          </p:cNvPr>
          <p:cNvSpPr txBox="1"/>
          <p:nvPr/>
        </p:nvSpPr>
        <p:spPr>
          <a:xfrm>
            <a:off x="6715125" y="1675686"/>
            <a:ext cx="490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Transient response for variable input charge (50 </a:t>
            </a:r>
            <a:r>
              <a:rPr lang="en-US" sz="1400" b="1" dirty="0" err="1"/>
              <a:t>fC</a:t>
            </a:r>
            <a:r>
              <a:rPr lang="en-US" sz="1400" b="1" dirty="0"/>
              <a:t> – 300 </a:t>
            </a:r>
            <a:r>
              <a:rPr lang="en-US" sz="1400" b="1" dirty="0" err="1"/>
              <a:t>fC</a:t>
            </a:r>
            <a:r>
              <a:rPr lang="en-US" sz="1400" b="1" dirty="0"/>
              <a:t>) with A</a:t>
            </a:r>
            <a:r>
              <a:rPr lang="en-US" sz="1400" b="1" baseline="-25000" dirty="0"/>
              <a:t>1</a:t>
            </a:r>
            <a:r>
              <a:rPr lang="en-US" sz="1400" b="1" dirty="0"/>
              <a:t>, A</a:t>
            </a:r>
            <a:r>
              <a:rPr lang="en-US" sz="1400" b="1" baseline="-25000" dirty="0"/>
              <a:t>2</a:t>
            </a:r>
            <a:r>
              <a:rPr lang="en-US" sz="1400" b="1" dirty="0"/>
              <a:t>, A</a:t>
            </a:r>
            <a:r>
              <a:rPr lang="en-US" sz="1400" b="1" baseline="-25000" dirty="0"/>
              <a:t>3</a:t>
            </a:r>
            <a:r>
              <a:rPr lang="en-US" sz="1400" b="1" dirty="0"/>
              <a:t> modeled as ideal VCVS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DDCF87-5CF3-815B-1DA4-1820109A9CF9}"/>
              </a:ext>
            </a:extLst>
          </p:cNvPr>
          <p:cNvSpPr txBox="1"/>
          <p:nvPr/>
        </p:nvSpPr>
        <p:spPr>
          <a:xfrm>
            <a:off x="630156" y="3692967"/>
            <a:ext cx="47687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Limited bandwidth of A</a:t>
            </a:r>
            <a:r>
              <a:rPr lang="en-US" sz="1400" baseline="-25000" dirty="0"/>
              <a:t>1</a:t>
            </a:r>
            <a:r>
              <a:rPr lang="en-US" sz="1400" dirty="0"/>
              <a:t> and A</a:t>
            </a:r>
            <a:r>
              <a:rPr lang="en-US" sz="1400" baseline="-25000" dirty="0"/>
              <a:t>2</a:t>
            </a:r>
            <a:r>
              <a:rPr lang="en-US" sz="1400" dirty="0"/>
              <a:t> disallows shaping times &lt; 250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Currently, amplifiers A</a:t>
            </a:r>
            <a:r>
              <a:rPr lang="en-US" sz="1400" baseline="-25000" dirty="0"/>
              <a:t>1</a:t>
            </a:r>
            <a:r>
              <a:rPr lang="en-US" sz="1400" dirty="0"/>
              <a:t> and A</a:t>
            </a:r>
            <a:r>
              <a:rPr lang="en-US" sz="1400" baseline="-25000" dirty="0"/>
              <a:t>2</a:t>
            </a:r>
            <a:r>
              <a:rPr lang="en-US" sz="1400" dirty="0"/>
              <a:t> implemented as 3-stage amplifiers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Difficult to achieve higher bandwidth without sacrificing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CHARMS10 will incorporate current increase and topology modification for A</a:t>
            </a:r>
            <a:r>
              <a:rPr lang="en-US" sz="1400" baseline="-25000" dirty="0"/>
              <a:t>1</a:t>
            </a:r>
            <a:r>
              <a:rPr lang="en-US" sz="1400" dirty="0"/>
              <a:t> and A</a:t>
            </a:r>
            <a:r>
              <a:rPr lang="en-US" sz="1400" baseline="-25000" dirty="0"/>
              <a:t>2 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6DAF23B-DDB9-1D03-B029-953C4813D2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8"/>
          <a:stretch/>
        </p:blipFill>
        <p:spPr>
          <a:xfrm>
            <a:off x="570706" y="1644361"/>
            <a:ext cx="5352020" cy="172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75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ED51B-093C-4F69-75BE-51A0DDFF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EA0A-81B5-40A0-8F6D-553B4533FDB7}" type="slidenum">
              <a:rPr lang="en-US" sz="900" spc="-1">
                <a:solidFill>
                  <a:srgbClr val="8B8B8B"/>
                </a:solidFill>
                <a:latin typeface="Calibri"/>
                <a:ea typeface="DejaVu Sans"/>
              </a:rPr>
              <a:pPr/>
              <a:t>3</a:t>
            </a:fld>
            <a:endParaRPr lang="en-US" sz="9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8CB463-7268-8ABD-861B-8D93AD227EEE}"/>
              </a:ext>
            </a:extLst>
          </p:cNvPr>
          <p:cNvSpPr txBox="1"/>
          <p:nvPr/>
        </p:nvSpPr>
        <p:spPr>
          <a:xfrm>
            <a:off x="884071" y="295489"/>
            <a:ext cx="10520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Three ASIC solution</a:t>
            </a:r>
            <a:endParaRPr lang="en-US" sz="32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6CCF0AF5-7985-4517-8E30-2B6B11882556}"/>
              </a:ext>
            </a:extLst>
          </p:cNvPr>
          <p:cNvSpPr txBox="1"/>
          <p:nvPr/>
        </p:nvSpPr>
        <p:spPr>
          <a:xfrm>
            <a:off x="1610360" y="6316595"/>
            <a:ext cx="4533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Lucida Handwriting" panose="03010101010101010101" pitchFamily="66" charset="0"/>
              </a:rPr>
              <a:t>About a decade of development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B1DB6F96-96D3-3BFC-577D-819E76D95685}"/>
              </a:ext>
            </a:extLst>
          </p:cNvPr>
          <p:cNvSpPr txBox="1"/>
          <p:nvPr/>
        </p:nvSpPr>
        <p:spPr>
          <a:xfrm>
            <a:off x="6674730" y="1322560"/>
            <a:ext cx="47295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70C0"/>
                </a:solidFill>
                <a:cs typeface="Calibri" panose="020F0502020204030204" pitchFamily="34" charset="0"/>
              </a:rPr>
              <a:t>3 ASICs vs. 1 ASIC solution:</a:t>
            </a:r>
          </a:p>
          <a:p>
            <a:pPr marL="142875" indent="-142875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Calibri" panose="020F0502020204030204" pitchFamily="34" charset="0"/>
              </a:rPr>
              <a:t>Initially two readout options were proposed:</a:t>
            </a:r>
          </a:p>
          <a:p>
            <a:pPr marL="371475" lvl="1" indent="-1428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Calibri" panose="020F0502020204030204" pitchFamily="34" charset="0"/>
              </a:rPr>
              <a:t>3 ASICs vs. 1 ASIC </a:t>
            </a:r>
            <a:br>
              <a:rPr lang="en-US" sz="16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00000"/>
                </a:solidFill>
                <a:cs typeface="Calibri" panose="020F0502020204030204" pitchFamily="34" charset="0"/>
              </a:rPr>
              <a:t>(idea of building 1 ASIC, combining FE/ADC/transmission brought in 2016 and included as parallel path of development)</a:t>
            </a:r>
          </a:p>
          <a:p>
            <a:pPr marL="142875" indent="-142875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Calibri" panose="020F0502020204030204" pitchFamily="34" charset="0"/>
              </a:rPr>
              <a:t>Evolutionary development </a:t>
            </a:r>
            <a:r>
              <a:rPr lang="en-US" sz="1600" dirty="0" err="1">
                <a:solidFill>
                  <a:srgbClr val="000000"/>
                </a:solidFill>
                <a:cs typeface="Calibri" panose="020F0502020204030204" pitchFamily="34" charset="0"/>
              </a:rPr>
              <a:t>MiCroBooNE</a:t>
            </a:r>
            <a:r>
              <a:rPr lang="en-US" sz="1600" dirty="0">
                <a:solidFill>
                  <a:srgbClr val="000000"/>
                </a:solidFill>
                <a:cs typeface="Calibri" panose="020F0502020204030204" pitchFamily="34" charset="0"/>
              </a:rPr>
              <a:t>→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0000"/>
                </a:solidFill>
                <a:cs typeface="Calibri" panose="020F0502020204030204" pitchFamily="34" charset="0"/>
              </a:rPr>
              <a:t>DUNE led to the 3 ASIC solution that:</a:t>
            </a:r>
          </a:p>
          <a:p>
            <a:pPr marL="371475" lvl="1" indent="-142875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Calibri" panose="020F0502020204030204" pitchFamily="34" charset="0"/>
              </a:rPr>
              <a:t>Helped perfect the FE (through multiple iterations)</a:t>
            </a:r>
          </a:p>
          <a:p>
            <a:pPr marL="371475" lvl="1" indent="-142875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Calibri" panose="020F0502020204030204" pitchFamily="34" charset="0"/>
              </a:rPr>
              <a:t>Allowed debugging (procedure for ADC calibration)</a:t>
            </a:r>
          </a:p>
          <a:p>
            <a:pPr marL="371475" lvl="1" indent="-1428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Calibri" panose="020F0502020204030204" pitchFamily="34" charset="0"/>
              </a:rPr>
              <a:t>Allowed independent optimization of each chip</a:t>
            </a:r>
          </a:p>
          <a:p>
            <a:pPr marL="371475" lvl="1" indent="-1428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Calibri" panose="020F0502020204030204" pitchFamily="34" charset="0"/>
              </a:rPr>
              <a:t>Disallowed analog – digital interfaces</a:t>
            </a:r>
          </a:p>
        </p:txBody>
      </p:sp>
      <p:pic>
        <p:nvPicPr>
          <p:cNvPr id="199" name="Picture 198">
            <a:extLst>
              <a:ext uri="{FF2B5EF4-FFF2-40B4-BE49-F238E27FC236}">
                <a16:creationId xmlns:a16="http://schemas.microsoft.com/office/drawing/2014/main" id="{BBADA967-793B-810C-C1AB-51DA367B8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2" y="1322560"/>
            <a:ext cx="6122026" cy="4920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00467-3D34-2C62-E2D5-B1B633388124}"/>
              </a:ext>
            </a:extLst>
          </p:cNvPr>
          <p:cNvSpPr txBox="1"/>
          <p:nvPr/>
        </p:nvSpPr>
        <p:spPr>
          <a:xfrm>
            <a:off x="6985098" y="4996831"/>
            <a:ext cx="4289543" cy="1077218"/>
          </a:xfrm>
          <a:prstGeom prst="rect">
            <a:avLst/>
          </a:prstGeom>
          <a:solidFill>
            <a:schemeClr val="bg2">
              <a:lumMod val="95000"/>
            </a:schemeClr>
          </a:solidFill>
          <a:ln w="38100"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/>
              <a:t>Currently in development: </a:t>
            </a:r>
            <a:r>
              <a:rPr lang="en-US" sz="1600" b="1" u="sng" dirty="0"/>
              <a:t>CHARMS</a:t>
            </a:r>
            <a:r>
              <a:rPr lang="en-US" sz="1600" b="1" dirty="0"/>
              <a:t> (</a:t>
            </a:r>
            <a:r>
              <a:rPr lang="en-US" sz="1600" b="1" u="sng" dirty="0" err="1"/>
              <a:t>CHAR</a:t>
            </a:r>
            <a:r>
              <a:rPr lang="en-US" sz="1600" b="1" dirty="0" err="1"/>
              <a:t>ge</a:t>
            </a:r>
            <a:r>
              <a:rPr lang="en-US" sz="1600" b="1" dirty="0"/>
              <a:t> </a:t>
            </a:r>
            <a:r>
              <a:rPr lang="en-US" sz="1600" b="1" dirty="0" err="1"/>
              <a:t>a</a:t>
            </a:r>
            <a:r>
              <a:rPr lang="en-US" sz="1600" b="1" u="sng" dirty="0" err="1"/>
              <a:t>M</a:t>
            </a:r>
            <a:r>
              <a:rPr lang="en-US" sz="1600" b="1" dirty="0" err="1"/>
              <a:t>plifer</a:t>
            </a:r>
            <a:r>
              <a:rPr lang="en-US" sz="1600" b="1" dirty="0"/>
              <a:t> + </a:t>
            </a:r>
            <a:r>
              <a:rPr lang="en-US" sz="1600" b="1" u="sng" dirty="0"/>
              <a:t>S</a:t>
            </a:r>
            <a:r>
              <a:rPr lang="en-US" sz="1600" b="1" dirty="0"/>
              <a:t>haper -&gt; </a:t>
            </a:r>
            <a:r>
              <a:rPr lang="en-US" sz="1600" b="1" dirty="0" err="1"/>
              <a:t>LArASIC</a:t>
            </a:r>
            <a:r>
              <a:rPr lang="en-US" sz="1600" b="1" dirty="0"/>
              <a:t> translated to 65 nm, shorter peaking times + additional features)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6DD225-5F76-F445-B5D1-BE7A13CAD774}"/>
              </a:ext>
            </a:extLst>
          </p:cNvPr>
          <p:cNvSpPr txBox="1"/>
          <p:nvPr/>
        </p:nvSpPr>
        <p:spPr>
          <a:xfrm>
            <a:off x="4489807" y="5697468"/>
            <a:ext cx="56507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89 K</a:t>
            </a:r>
          </a:p>
        </p:txBody>
      </p:sp>
    </p:spTree>
    <p:extLst>
      <p:ext uri="{BB962C8B-B14F-4D97-AF65-F5344CB8AC3E}">
        <p14:creationId xmlns:p14="http://schemas.microsoft.com/office/powerpoint/2010/main" val="1286525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876D-BEC9-AB17-4928-5E342149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6" y="-216145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Targets for CHARMS - DUNE [1]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D0E5B-BCEF-468F-ECD2-73F73D914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7325" y="1029506"/>
            <a:ext cx="3001022" cy="304821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FA499-8091-8CC2-FD4C-0FA857DE0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85EDF3-A396-FE45-F17D-D376B1CFF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649" y="2822415"/>
            <a:ext cx="4517328" cy="152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34EB0-DCD8-C40E-9EE8-211924D56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713" y="1153827"/>
            <a:ext cx="2498503" cy="1598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5424B7-D1B6-A184-275E-8EF2F2A32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661" y="1060191"/>
            <a:ext cx="2695353" cy="16710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6F47C5B-8093-A775-1064-F608658525D6}"/>
              </a:ext>
            </a:extLst>
          </p:cNvPr>
          <p:cNvSpPr/>
          <p:nvPr/>
        </p:nvSpPr>
        <p:spPr>
          <a:xfrm>
            <a:off x="5299923" y="1010582"/>
            <a:ext cx="2695353" cy="17702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C7B123C-6E19-B7E4-108C-D7E482E523B3}"/>
              </a:ext>
            </a:extLst>
          </p:cNvPr>
          <p:cNvSpPr/>
          <p:nvPr/>
        </p:nvSpPr>
        <p:spPr>
          <a:xfrm>
            <a:off x="6934089" y="3749247"/>
            <a:ext cx="238759" cy="326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A502AB-222B-5FB6-D05F-D8FE6FA378F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7053469" y="2780832"/>
            <a:ext cx="0" cy="9684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B6671C3-17CD-645A-2FA4-F164E480123C}"/>
              </a:ext>
            </a:extLst>
          </p:cNvPr>
          <p:cNvSpPr/>
          <p:nvPr/>
        </p:nvSpPr>
        <p:spPr>
          <a:xfrm>
            <a:off x="7353084" y="2035856"/>
            <a:ext cx="562922" cy="144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47F06A-B136-15E4-2D47-BBEEA1D5CC75}"/>
              </a:ext>
            </a:extLst>
          </p:cNvPr>
          <p:cNvCxnSpPr>
            <a:cxnSpLocks/>
          </p:cNvCxnSpPr>
          <p:nvPr/>
        </p:nvCxnSpPr>
        <p:spPr>
          <a:xfrm flipH="1">
            <a:off x="7439178" y="2012956"/>
            <a:ext cx="107123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A0339B1C-CD62-60B4-60FB-26F8C40DA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203817"/>
              </p:ext>
            </p:extLst>
          </p:nvPr>
        </p:nvGraphicFramePr>
        <p:xfrm>
          <a:off x="2469388" y="4636366"/>
          <a:ext cx="7128935" cy="19210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155">
                  <a:extLst>
                    <a:ext uri="{9D8B030D-6E8A-4147-A177-3AD203B41FA5}">
                      <a16:colId xmlns:a16="http://schemas.microsoft.com/office/drawing/2014/main" val="782314122"/>
                    </a:ext>
                  </a:extLst>
                </a:gridCol>
                <a:gridCol w="1308599">
                  <a:extLst>
                    <a:ext uri="{9D8B030D-6E8A-4147-A177-3AD203B41FA5}">
                      <a16:colId xmlns:a16="http://schemas.microsoft.com/office/drawing/2014/main" val="4040362626"/>
                    </a:ext>
                  </a:extLst>
                </a:gridCol>
                <a:gridCol w="1262811">
                  <a:extLst>
                    <a:ext uri="{9D8B030D-6E8A-4147-A177-3AD203B41FA5}">
                      <a16:colId xmlns:a16="http://schemas.microsoft.com/office/drawing/2014/main" val="2952440313"/>
                    </a:ext>
                  </a:extLst>
                </a:gridCol>
                <a:gridCol w="993060">
                  <a:extLst>
                    <a:ext uri="{9D8B030D-6E8A-4147-A177-3AD203B41FA5}">
                      <a16:colId xmlns:a16="http://schemas.microsoft.com/office/drawing/2014/main" val="3001830759"/>
                    </a:ext>
                  </a:extLst>
                </a:gridCol>
                <a:gridCol w="1188155">
                  <a:extLst>
                    <a:ext uri="{9D8B030D-6E8A-4147-A177-3AD203B41FA5}">
                      <a16:colId xmlns:a16="http://schemas.microsoft.com/office/drawing/2014/main" val="2106257456"/>
                    </a:ext>
                  </a:extLst>
                </a:gridCol>
                <a:gridCol w="1188155">
                  <a:extLst>
                    <a:ext uri="{9D8B030D-6E8A-4147-A177-3AD203B41FA5}">
                      <a16:colId xmlns:a16="http://schemas.microsoft.com/office/drawing/2014/main" val="1462561336"/>
                    </a:ext>
                  </a:extLst>
                </a:gridCol>
              </a:tblGrid>
              <a:tr h="5383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Detector Capacitance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Shaping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Noise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Dynamic 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55123"/>
                  </a:ext>
                </a:extLst>
              </a:tr>
              <a:tr h="66978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FD 3/4 charge readout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89 K – 300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 pF –  </a:t>
                      </a:r>
                    </a:p>
                    <a:p>
                      <a:pPr algn="ctr"/>
                      <a:r>
                        <a:rPr lang="en-US" sz="1400" dirty="0"/>
                        <a:t>200 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250 ns – </a:t>
                      </a:r>
                    </a:p>
                    <a:p>
                      <a:pPr algn="ctr"/>
                      <a:r>
                        <a:rPr lang="en-US" sz="1400" dirty="0"/>
                        <a:t>2 µs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500 e</a:t>
                      </a:r>
                      <a:r>
                        <a:rPr lang="en-US" sz="1400" baseline="30000" dirty="0"/>
                        <a:t>-</a:t>
                      </a:r>
                      <a:r>
                        <a:rPr lang="en-US" sz="1400" dirty="0"/>
                        <a:t> at </a:t>
                      </a:r>
                    </a:p>
                    <a:p>
                      <a:pPr algn="ctr"/>
                      <a:r>
                        <a:rPr lang="en-US" sz="1400" dirty="0"/>
                        <a:t>87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414471"/>
                  </a:ext>
                </a:extLst>
              </a:tr>
              <a:tr h="65118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FD 3/4 light 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89 K – 300 K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 ns – 250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056564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1231D5CB-BF0C-C6A7-23FC-AFBC0D86C8DB}"/>
              </a:ext>
            </a:extLst>
          </p:cNvPr>
          <p:cNvSpPr txBox="1"/>
          <p:nvPr/>
        </p:nvSpPr>
        <p:spPr>
          <a:xfrm>
            <a:off x="566401" y="954901"/>
            <a:ext cx="374903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Deep Underground Neutrino Experiment: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Major scientific experiment for studying neutrino/antineutrino oscillations, detect neutrinos emerging from exploding stars, search for signs of proton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DUNE far detector (FD) located 1.5 km underground in South Dakota will operate with an intense neutrino beam generated at Fermilab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FD will utilize four 10kTon liquid argon time projection chambers (TPCs) to detect ionization charge and scintillation light generated when incident neutrinos interact with argon atoms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62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876D-BEC9-AB17-4928-5E342149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6" y="-216145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Targets for CHARMS - </a:t>
            </a:r>
            <a:r>
              <a:rPr lang="en-US" sz="3200" dirty="0" err="1"/>
              <a:t>nEXO</a:t>
            </a:r>
            <a:r>
              <a:rPr lang="en-US" sz="3200" dirty="0"/>
              <a:t> 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FA499-8091-8CC2-FD4C-0FA857DE0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A0339B1C-CD62-60B4-60FB-26F8C40DA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940434"/>
              </p:ext>
            </p:extLst>
          </p:nvPr>
        </p:nvGraphicFramePr>
        <p:xfrm>
          <a:off x="445278" y="4846542"/>
          <a:ext cx="7128935" cy="12991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155">
                  <a:extLst>
                    <a:ext uri="{9D8B030D-6E8A-4147-A177-3AD203B41FA5}">
                      <a16:colId xmlns:a16="http://schemas.microsoft.com/office/drawing/2014/main" val="782314122"/>
                    </a:ext>
                  </a:extLst>
                </a:gridCol>
                <a:gridCol w="1308599">
                  <a:extLst>
                    <a:ext uri="{9D8B030D-6E8A-4147-A177-3AD203B41FA5}">
                      <a16:colId xmlns:a16="http://schemas.microsoft.com/office/drawing/2014/main" val="4040362626"/>
                    </a:ext>
                  </a:extLst>
                </a:gridCol>
                <a:gridCol w="1262811">
                  <a:extLst>
                    <a:ext uri="{9D8B030D-6E8A-4147-A177-3AD203B41FA5}">
                      <a16:colId xmlns:a16="http://schemas.microsoft.com/office/drawing/2014/main" val="2952440313"/>
                    </a:ext>
                  </a:extLst>
                </a:gridCol>
                <a:gridCol w="993060">
                  <a:extLst>
                    <a:ext uri="{9D8B030D-6E8A-4147-A177-3AD203B41FA5}">
                      <a16:colId xmlns:a16="http://schemas.microsoft.com/office/drawing/2014/main" val="3001830759"/>
                    </a:ext>
                  </a:extLst>
                </a:gridCol>
                <a:gridCol w="1188155">
                  <a:extLst>
                    <a:ext uri="{9D8B030D-6E8A-4147-A177-3AD203B41FA5}">
                      <a16:colId xmlns:a16="http://schemas.microsoft.com/office/drawing/2014/main" val="2106257456"/>
                    </a:ext>
                  </a:extLst>
                </a:gridCol>
                <a:gridCol w="1188155">
                  <a:extLst>
                    <a:ext uri="{9D8B030D-6E8A-4147-A177-3AD203B41FA5}">
                      <a16:colId xmlns:a16="http://schemas.microsoft.com/office/drawing/2014/main" val="1462561336"/>
                    </a:ext>
                  </a:extLst>
                </a:gridCol>
              </a:tblGrid>
              <a:tr h="5879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Detector Capacitance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Shaping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Noise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Dynamic 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55123"/>
                  </a:ext>
                </a:extLst>
              </a:tr>
              <a:tr h="7112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nEXO</a:t>
                      </a:r>
                      <a:r>
                        <a:rPr lang="en-US" sz="1400" b="1" dirty="0"/>
                        <a:t> light 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160 K – 300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5 </a:t>
                      </a:r>
                      <a:r>
                        <a:rPr lang="en-US" sz="1400" dirty="0" err="1"/>
                        <a:t>nF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µs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 pe</a:t>
                      </a:r>
                      <a:r>
                        <a:rPr lang="en-US" sz="1400" baseline="30000" dirty="0"/>
                        <a:t>-</a:t>
                      </a:r>
                      <a:r>
                        <a:rPr lang="en-US" sz="1400" dirty="0"/>
                        <a:t> at 160 K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10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41447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F86A40F7-4D18-B597-C06C-CC84C4A4AF47}"/>
              </a:ext>
            </a:extLst>
          </p:cNvPr>
          <p:cNvSpPr txBox="1"/>
          <p:nvPr/>
        </p:nvSpPr>
        <p:spPr>
          <a:xfrm>
            <a:off x="566401" y="954901"/>
            <a:ext cx="374903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Enriched Xenon Observatory Experiment: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Experiment for studying a rare nuclear decay called </a:t>
            </a:r>
            <a:r>
              <a:rPr lang="en-US" sz="1400" dirty="0" err="1"/>
              <a:t>neutrinoless</a:t>
            </a:r>
            <a:r>
              <a:rPr lang="en-US" sz="1400" dirty="0"/>
              <a:t> double beta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nEXO</a:t>
            </a:r>
            <a:r>
              <a:rPr lang="en-US" sz="1400" dirty="0"/>
              <a:t> will search for </a:t>
            </a:r>
            <a:r>
              <a:rPr lang="en-US" sz="1400" dirty="0" err="1"/>
              <a:t>neutrinoless</a:t>
            </a:r>
            <a:r>
              <a:rPr lang="en-US" sz="1400" dirty="0"/>
              <a:t> double beta decay in 5000 kg of the xenon-136 isotope (2 x 10</a:t>
            </a:r>
            <a:r>
              <a:rPr lang="en-US" sz="1400" baseline="30000" dirty="0"/>
              <a:t>28</a:t>
            </a:r>
            <a:r>
              <a:rPr lang="en-US" sz="1400" dirty="0"/>
              <a:t> nuclei), allowing potential observation of a few decays in the 10-year experiment span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Combination of ionization charge and scintillation light detected at the anode of the TPC used to reconstruct the kinetic energy of the electrons from the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Silicon photo-multipliers (</a:t>
            </a:r>
            <a:r>
              <a:rPr lang="en-US" sz="1400" dirty="0" err="1"/>
              <a:t>SiPMs</a:t>
            </a:r>
            <a:r>
              <a:rPr lang="en-US" sz="1400" dirty="0"/>
              <a:t>) used to convert the generated light signals to electrical signals</a:t>
            </a:r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79BF0B7-740B-435D-4F99-41DEFB13E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04" y="936522"/>
            <a:ext cx="5980162" cy="2244128"/>
          </a:xfrm>
          <a:prstGeom prst="rect">
            <a:avLst/>
          </a:prstGeom>
        </p:spPr>
      </p:pic>
      <p:pic>
        <p:nvPicPr>
          <p:cNvPr id="38" name="Picture 37" descr="Diagram, schematic&#10;&#10;Description automatically generated">
            <a:extLst>
              <a:ext uri="{FF2B5EF4-FFF2-40B4-BE49-F238E27FC236}">
                <a16:creationId xmlns:a16="http://schemas.microsoft.com/office/drawing/2014/main" id="{A69D0661-868F-EFE5-A513-DC058705B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40" y="3489327"/>
            <a:ext cx="3983160" cy="287404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F078CB7-5D19-73CB-F4E4-89C597F0C454}"/>
              </a:ext>
            </a:extLst>
          </p:cNvPr>
          <p:cNvSpPr txBox="1"/>
          <p:nvPr/>
        </p:nvSpPr>
        <p:spPr>
          <a:xfrm>
            <a:off x="7680960" y="6365937"/>
            <a:ext cx="4389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 radiopure 100-500 pF/100 V capacitor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2C6F7-52A1-9C47-BED9-4DE9A5489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93" y="2934087"/>
            <a:ext cx="2695797" cy="57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1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876D-BEC9-AB17-4928-5E342149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6" y="-216145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Targets for CHARMS - PIONEER [3]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FA499-8091-8CC2-FD4C-0FA857DE0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A0339B1C-CD62-60B4-60FB-26F8C40DA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912479"/>
              </p:ext>
            </p:extLst>
          </p:nvPr>
        </p:nvGraphicFramePr>
        <p:xfrm>
          <a:off x="373051" y="4268915"/>
          <a:ext cx="7128935" cy="12991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155">
                  <a:extLst>
                    <a:ext uri="{9D8B030D-6E8A-4147-A177-3AD203B41FA5}">
                      <a16:colId xmlns:a16="http://schemas.microsoft.com/office/drawing/2014/main" val="782314122"/>
                    </a:ext>
                  </a:extLst>
                </a:gridCol>
                <a:gridCol w="1308599">
                  <a:extLst>
                    <a:ext uri="{9D8B030D-6E8A-4147-A177-3AD203B41FA5}">
                      <a16:colId xmlns:a16="http://schemas.microsoft.com/office/drawing/2014/main" val="4040362626"/>
                    </a:ext>
                  </a:extLst>
                </a:gridCol>
                <a:gridCol w="1262811">
                  <a:extLst>
                    <a:ext uri="{9D8B030D-6E8A-4147-A177-3AD203B41FA5}">
                      <a16:colId xmlns:a16="http://schemas.microsoft.com/office/drawing/2014/main" val="2952440313"/>
                    </a:ext>
                  </a:extLst>
                </a:gridCol>
                <a:gridCol w="993060">
                  <a:extLst>
                    <a:ext uri="{9D8B030D-6E8A-4147-A177-3AD203B41FA5}">
                      <a16:colId xmlns:a16="http://schemas.microsoft.com/office/drawing/2014/main" val="3001830759"/>
                    </a:ext>
                  </a:extLst>
                </a:gridCol>
                <a:gridCol w="1188155">
                  <a:extLst>
                    <a:ext uri="{9D8B030D-6E8A-4147-A177-3AD203B41FA5}">
                      <a16:colId xmlns:a16="http://schemas.microsoft.com/office/drawing/2014/main" val="2106257456"/>
                    </a:ext>
                  </a:extLst>
                </a:gridCol>
                <a:gridCol w="1188155">
                  <a:extLst>
                    <a:ext uri="{9D8B030D-6E8A-4147-A177-3AD203B41FA5}">
                      <a16:colId xmlns:a16="http://schemas.microsoft.com/office/drawing/2014/main" val="1462561336"/>
                    </a:ext>
                  </a:extLst>
                </a:gridCol>
              </a:tblGrid>
              <a:tr h="5879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Detector Capacitance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Shaping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Noise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Dynamic 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55123"/>
                  </a:ext>
                </a:extLst>
              </a:tr>
              <a:tr h="7112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PIONEER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160 K – 300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 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570 e</a:t>
                      </a:r>
                      <a:r>
                        <a:rPr lang="en-US" sz="1400" baseline="30000" dirty="0"/>
                        <a:t>-</a:t>
                      </a:r>
                      <a:r>
                        <a:rPr lang="en-US" sz="1400" dirty="0"/>
                        <a:t> at </a:t>
                      </a:r>
                    </a:p>
                    <a:p>
                      <a:pPr algn="ctr"/>
                      <a:r>
                        <a:rPr lang="en-US" sz="1400" dirty="0"/>
                        <a:t>160 K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10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41447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F86A40F7-4D18-B597-C06C-CC84C4A4AF47}"/>
              </a:ext>
            </a:extLst>
          </p:cNvPr>
          <p:cNvSpPr txBox="1"/>
          <p:nvPr/>
        </p:nvSpPr>
        <p:spPr>
          <a:xfrm>
            <a:off x="1064367" y="1109418"/>
            <a:ext cx="374903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PIONEER: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Next generation rare pion decay experiment proposed at the Paul Scherrer Institute (PSI)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Aims to measure the charged-pion branching ratio to electrons vs. muons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Later phases will also study pion beta decay, aiming at an order of magnitude improvement in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Front-end peaking time of </a:t>
            </a:r>
            <a:r>
              <a:rPr lang="en-US" sz="1400" dirty="0">
                <a:sym typeface="Symbol" panose="05050102010706020507" pitchFamily="18" charset="2"/>
              </a:rPr>
              <a:t></a:t>
            </a:r>
            <a:r>
              <a:rPr lang="en-US" sz="1400" dirty="0"/>
              <a:t> 20 ns to allow identification of double hits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00C50FF2-6A87-1570-BF2B-D17B3B742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960" y="771841"/>
            <a:ext cx="4179760" cy="2415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7257A8-E901-C2E0-19CA-2CB12E4AA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869" y="3744093"/>
            <a:ext cx="3738487" cy="1449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A118FE-EEC7-3B9E-60CB-473B622B50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463"/>
          <a:stretch/>
        </p:blipFill>
        <p:spPr>
          <a:xfrm>
            <a:off x="4956091" y="1313695"/>
            <a:ext cx="2279817" cy="2299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910B96-5CD9-CED0-6FAA-D9AD094438D6}"/>
              </a:ext>
            </a:extLst>
          </p:cNvPr>
          <p:cNvSpPr txBox="1"/>
          <p:nvPr/>
        </p:nvSpPr>
        <p:spPr>
          <a:xfrm>
            <a:off x="8149716" y="5138106"/>
            <a:ext cx="347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LGAD strip target (ATAR)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77CBC-AE81-4AA9-B685-0C989BB11707}"/>
              </a:ext>
            </a:extLst>
          </p:cNvPr>
          <p:cNvSpPr txBox="1"/>
          <p:nvPr/>
        </p:nvSpPr>
        <p:spPr>
          <a:xfrm>
            <a:off x="4360607" y="3494685"/>
            <a:ext cx="347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755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876D-BEC9-AB17-4928-5E342149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6" y="-216145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Targets for CHARMS – FCC-</a:t>
            </a:r>
            <a:r>
              <a:rPr lang="en-US" sz="3200" dirty="0" err="1"/>
              <a:t>ee</a:t>
            </a:r>
            <a:r>
              <a:rPr lang="en-US" sz="3200" dirty="0"/>
              <a:t> [4]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FA499-8091-8CC2-FD4C-0FA857DE0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A0339B1C-CD62-60B4-60FB-26F8C40DA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304723"/>
              </p:ext>
            </p:extLst>
          </p:nvPr>
        </p:nvGraphicFramePr>
        <p:xfrm>
          <a:off x="1005786" y="4765392"/>
          <a:ext cx="7128935" cy="12991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155">
                  <a:extLst>
                    <a:ext uri="{9D8B030D-6E8A-4147-A177-3AD203B41FA5}">
                      <a16:colId xmlns:a16="http://schemas.microsoft.com/office/drawing/2014/main" val="782314122"/>
                    </a:ext>
                  </a:extLst>
                </a:gridCol>
                <a:gridCol w="1308599">
                  <a:extLst>
                    <a:ext uri="{9D8B030D-6E8A-4147-A177-3AD203B41FA5}">
                      <a16:colId xmlns:a16="http://schemas.microsoft.com/office/drawing/2014/main" val="4040362626"/>
                    </a:ext>
                  </a:extLst>
                </a:gridCol>
                <a:gridCol w="1262811">
                  <a:extLst>
                    <a:ext uri="{9D8B030D-6E8A-4147-A177-3AD203B41FA5}">
                      <a16:colId xmlns:a16="http://schemas.microsoft.com/office/drawing/2014/main" val="2952440313"/>
                    </a:ext>
                  </a:extLst>
                </a:gridCol>
                <a:gridCol w="993060">
                  <a:extLst>
                    <a:ext uri="{9D8B030D-6E8A-4147-A177-3AD203B41FA5}">
                      <a16:colId xmlns:a16="http://schemas.microsoft.com/office/drawing/2014/main" val="3001830759"/>
                    </a:ext>
                  </a:extLst>
                </a:gridCol>
                <a:gridCol w="1188155">
                  <a:extLst>
                    <a:ext uri="{9D8B030D-6E8A-4147-A177-3AD203B41FA5}">
                      <a16:colId xmlns:a16="http://schemas.microsoft.com/office/drawing/2014/main" val="2106257456"/>
                    </a:ext>
                  </a:extLst>
                </a:gridCol>
                <a:gridCol w="1188155">
                  <a:extLst>
                    <a:ext uri="{9D8B030D-6E8A-4147-A177-3AD203B41FA5}">
                      <a16:colId xmlns:a16="http://schemas.microsoft.com/office/drawing/2014/main" val="1462561336"/>
                    </a:ext>
                  </a:extLst>
                </a:gridCol>
              </a:tblGrid>
              <a:tr h="5879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Detector Capacitance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Shaping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Noise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Dynamic 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55123"/>
                  </a:ext>
                </a:extLst>
              </a:tr>
              <a:tr h="7112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Allegro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89K/160K – 300K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100 ns – 200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TBD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12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41447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F86A40F7-4D18-B597-C06C-CC84C4A4AF47}"/>
              </a:ext>
            </a:extLst>
          </p:cNvPr>
          <p:cNvSpPr txBox="1"/>
          <p:nvPr/>
        </p:nvSpPr>
        <p:spPr>
          <a:xfrm>
            <a:off x="1081784" y="1003719"/>
            <a:ext cx="37490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Electron-Positron Future Circular Collider</a:t>
            </a:r>
            <a:r>
              <a:rPr lang="en-US" sz="1600" b="1" dirty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Being constructed at CERN to serve as a general precision instrument for exploration of nature at the smallest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Optimized to study with high precision the Z bosons, W pairs, Higgs bosons and top quark 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ALLEGRO</a:t>
            </a:r>
            <a:r>
              <a:rPr lang="en-US" sz="1400" dirty="0"/>
              <a:t> </a:t>
            </a:r>
            <a:r>
              <a:rPr lang="en-US" sz="1400" b="1" dirty="0"/>
              <a:t>(A Lepton </a:t>
            </a:r>
            <a:r>
              <a:rPr lang="en-US" sz="1400" b="1" dirty="0" err="1"/>
              <a:t>coLlider</a:t>
            </a:r>
            <a:r>
              <a:rPr lang="en-US" sz="1400" b="1" dirty="0"/>
              <a:t> Experiment with Granular calorimetry Read-Out)</a:t>
            </a:r>
            <a:r>
              <a:rPr lang="en-US" sz="1400" dirty="0"/>
              <a:t>, one of the proposed detectors,  features a high granularity noble liquid electromagnetic calorimeter (ECAL) at its core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7" name="Google Shape;249;p35">
            <a:extLst>
              <a:ext uri="{FF2B5EF4-FFF2-40B4-BE49-F238E27FC236}">
                <a16:creationId xmlns:a16="http://schemas.microsoft.com/office/drawing/2014/main" id="{5BC9B2E3-0140-C93D-FB61-3F5F047CA1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8297" y="829220"/>
            <a:ext cx="2849717" cy="2281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5;p37">
            <a:extLst>
              <a:ext uri="{FF2B5EF4-FFF2-40B4-BE49-F238E27FC236}">
                <a16:creationId xmlns:a16="http://schemas.microsoft.com/office/drawing/2014/main" id="{9DC4A12E-0616-A433-FAAC-D23AA0EC49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2484" y="4113448"/>
            <a:ext cx="2791773" cy="207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B89EE5-B101-56CF-B08C-891416867133}"/>
              </a:ext>
            </a:extLst>
          </p:cNvPr>
          <p:cNvSpPr txBox="1"/>
          <p:nvPr/>
        </p:nvSpPr>
        <p:spPr>
          <a:xfrm>
            <a:off x="7933473" y="3181039"/>
            <a:ext cx="3470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ALLEGRO detector layout with ECAL as the core housed inside the solenoid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649E73-31AF-59F6-9935-F4ACD2E1ADFA}"/>
              </a:ext>
            </a:extLst>
          </p:cNvPr>
          <p:cNvSpPr txBox="1"/>
          <p:nvPr/>
        </p:nvSpPr>
        <p:spPr>
          <a:xfrm>
            <a:off x="8134721" y="6175991"/>
            <a:ext cx="3470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granularity noble liquid ECAL with PCB based electrodes 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970155-08ED-8E33-AB2F-6313AC5C6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809" y="1289345"/>
            <a:ext cx="2986414" cy="251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47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7DC9-E9C9-0F41-D32B-A3C409ECB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284787"/>
            <a:ext cx="11049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Planned specifications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F015F6-76E6-F505-94A5-BE5AB8FB0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522"/>
          <a:stretch/>
        </p:blipFill>
        <p:spPr>
          <a:xfrm>
            <a:off x="349835" y="947610"/>
            <a:ext cx="7075851" cy="39759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AB18D-5DD6-CCBE-B77C-23852A5F1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A4A75-A20C-372F-96D4-3BB57BFFAC89}"/>
              </a:ext>
            </a:extLst>
          </p:cNvPr>
          <p:cNvSpPr txBox="1"/>
          <p:nvPr/>
        </p:nvSpPr>
        <p:spPr>
          <a:xfrm>
            <a:off x="3146994" y="57827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LArASIC</a:t>
            </a:r>
            <a:r>
              <a:rPr lang="en-US" b="1" dirty="0"/>
              <a:t> (P5B)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9C558EC-95C3-1B43-4B21-7883C6156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372219"/>
              </p:ext>
            </p:extLst>
          </p:nvPr>
        </p:nvGraphicFramePr>
        <p:xfrm>
          <a:off x="7516113" y="989844"/>
          <a:ext cx="2169620" cy="3969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620">
                  <a:extLst>
                    <a:ext uri="{9D8B030D-6E8A-4147-A177-3AD203B41FA5}">
                      <a16:colId xmlns:a16="http://schemas.microsoft.com/office/drawing/2014/main" val="1872740194"/>
                    </a:ext>
                  </a:extLst>
                </a:gridCol>
              </a:tblGrid>
              <a:tr h="22804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1"/>
                          </a:solidFill>
                        </a:rPr>
                        <a:t>65 nm CMOS: 1-poly, 9-metal</a:t>
                      </a: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900973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353125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649010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312339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17997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741706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640802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558531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52571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1"/>
                          </a:solidFill>
                        </a:rPr>
                        <a:t> 250 ns – 2 µs</a:t>
                      </a: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103195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153124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491066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accent1"/>
                          </a:solidFill>
                        </a:rPr>
                        <a:t>TBD</a:t>
                      </a: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419932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accent1"/>
                          </a:solidFill>
                        </a:rPr>
                        <a:t>TBD</a:t>
                      </a: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0633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462232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437711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1"/>
                          </a:solidFill>
                        </a:rPr>
                        <a:t>I</a:t>
                      </a:r>
                      <a:r>
                        <a:rPr lang="en-US" sz="1100" b="1" baseline="30000" dirty="0">
                          <a:solidFill>
                            <a:schemeClr val="accent1"/>
                          </a:solidFill>
                        </a:rPr>
                        <a:t>2</a:t>
                      </a:r>
                      <a:r>
                        <a:rPr lang="en-US" sz="1100" b="1" dirty="0">
                          <a:solidFill>
                            <a:schemeClr val="accent1"/>
                          </a:solidFill>
                        </a:rPr>
                        <a:t>C interface</a:t>
                      </a: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285279"/>
                  </a:ext>
                </a:extLst>
              </a:tr>
            </a:tbl>
          </a:graphicData>
        </a:graphic>
      </p:graphicFrame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EC77CEBA-DE74-392C-65E8-79971AAED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4114" y="1274508"/>
            <a:ext cx="169816" cy="1698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BEFD6A1-AF02-CB46-B233-ADAA6FF69B9D}"/>
              </a:ext>
            </a:extLst>
          </p:cNvPr>
          <p:cNvSpPr txBox="1"/>
          <p:nvPr/>
        </p:nvSpPr>
        <p:spPr>
          <a:xfrm>
            <a:off x="7716081" y="585923"/>
            <a:ext cx="18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CHARMS250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4B0A73-93E3-C2C0-E3A2-B707E8CADBF3}"/>
              </a:ext>
            </a:extLst>
          </p:cNvPr>
          <p:cNvSpPr txBox="1"/>
          <p:nvPr/>
        </p:nvSpPr>
        <p:spPr>
          <a:xfrm>
            <a:off x="9782339" y="569112"/>
            <a:ext cx="18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CHARMS10</a:t>
            </a:r>
          </a:p>
        </p:txBody>
      </p:sp>
      <p:graphicFrame>
        <p:nvGraphicFramePr>
          <p:cNvPr id="52" name="Table 9">
            <a:extLst>
              <a:ext uri="{FF2B5EF4-FFF2-40B4-BE49-F238E27FC236}">
                <a16:creationId xmlns:a16="http://schemas.microsoft.com/office/drawing/2014/main" id="{638F46AC-76A2-F16B-7398-746DF133B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574261"/>
              </p:ext>
            </p:extLst>
          </p:nvPr>
        </p:nvGraphicFramePr>
        <p:xfrm>
          <a:off x="9718839" y="981250"/>
          <a:ext cx="2169620" cy="3969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620">
                  <a:extLst>
                    <a:ext uri="{9D8B030D-6E8A-4147-A177-3AD203B41FA5}">
                      <a16:colId xmlns:a16="http://schemas.microsoft.com/office/drawing/2014/main" val="1872740194"/>
                    </a:ext>
                  </a:extLst>
                </a:gridCol>
              </a:tblGrid>
              <a:tr h="22804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1"/>
                          </a:solidFill>
                        </a:rPr>
                        <a:t>65 nm CMOS: 1-poly, 9-metal</a:t>
                      </a: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900973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353125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649010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312339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17997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741706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640802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558531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52571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1"/>
                          </a:solidFill>
                        </a:rPr>
                        <a:t> 10 ns – 250 ns</a:t>
                      </a: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103195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153124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491066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accent1"/>
                          </a:solidFill>
                        </a:rPr>
                        <a:t>TBD</a:t>
                      </a: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419932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accent1"/>
                          </a:solidFill>
                        </a:rPr>
                        <a:t>TBD</a:t>
                      </a: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40633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462232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437711"/>
                  </a:ext>
                </a:extLst>
              </a:tr>
              <a:tr h="22804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1"/>
                          </a:solidFill>
                        </a:rPr>
                        <a:t>I</a:t>
                      </a:r>
                      <a:r>
                        <a:rPr lang="en-US" sz="1100" b="1" baseline="30000" dirty="0">
                          <a:solidFill>
                            <a:schemeClr val="accent1"/>
                          </a:solidFill>
                        </a:rPr>
                        <a:t>2</a:t>
                      </a:r>
                      <a:r>
                        <a:rPr lang="en-US" sz="1100" b="1" dirty="0">
                          <a:solidFill>
                            <a:schemeClr val="accent1"/>
                          </a:solidFill>
                        </a:rPr>
                        <a:t>C interface</a:t>
                      </a:r>
                    </a:p>
                  </a:txBody>
                  <a:tcPr>
                    <a:solidFill>
                      <a:srgbClr val="B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285279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18C1747C-54D0-CD4B-9B23-9A79AE0DCAB8}"/>
              </a:ext>
            </a:extLst>
          </p:cNvPr>
          <p:cNvSpPr/>
          <p:nvPr/>
        </p:nvSpPr>
        <p:spPr>
          <a:xfrm>
            <a:off x="3599096" y="1444088"/>
            <a:ext cx="2650733" cy="176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DF5F9ECA-DE97-FE94-89A6-00F08B78A7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9316" y="1506871"/>
            <a:ext cx="169816" cy="169816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96557700-3205-A63F-806D-3972D150D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4114" y="1740083"/>
            <a:ext cx="169816" cy="169816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264B4B50-8DF0-D156-4186-ECB1CF879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4114" y="1957859"/>
            <a:ext cx="169816" cy="169816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C0DEAB33-1E8C-5055-F9FD-C3CDBC728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9316" y="2190222"/>
            <a:ext cx="169816" cy="169816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4C3FFF7C-5EB0-4065-1E71-0C3D158CF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4114" y="2423434"/>
            <a:ext cx="169816" cy="169816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1BABF57D-9F68-3AD1-A856-C08546DBC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9316" y="2655797"/>
            <a:ext cx="169816" cy="169816"/>
          </a:xfrm>
          <a:prstGeom prst="rect">
            <a:avLst/>
          </a:prstGeom>
        </p:spPr>
      </p:pic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EC81B7CF-E4A1-1343-92AD-997DB0D50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4114" y="2889009"/>
            <a:ext cx="169816" cy="169816"/>
          </a:xfrm>
          <a:prstGeom prst="rect">
            <a:avLst/>
          </a:prstGeom>
        </p:spPr>
      </p:pic>
      <p:pic>
        <p:nvPicPr>
          <p:cNvPr id="28" name="Graphic 27" descr="Checkmark with solid fill">
            <a:extLst>
              <a:ext uri="{FF2B5EF4-FFF2-40B4-BE49-F238E27FC236}">
                <a16:creationId xmlns:a16="http://schemas.microsoft.com/office/drawing/2014/main" id="{D349981B-2533-502E-24D5-FBDA869CF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9316" y="3341359"/>
            <a:ext cx="169816" cy="169816"/>
          </a:xfrm>
          <a:prstGeom prst="rect">
            <a:avLst/>
          </a:prstGeom>
        </p:spPr>
      </p:pic>
      <p:pic>
        <p:nvPicPr>
          <p:cNvPr id="29" name="Graphic 28" descr="Checkmark with solid fill">
            <a:extLst>
              <a:ext uri="{FF2B5EF4-FFF2-40B4-BE49-F238E27FC236}">
                <a16:creationId xmlns:a16="http://schemas.microsoft.com/office/drawing/2014/main" id="{0D04DBD1-4DCF-57A1-0181-A6907C941D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4114" y="3574571"/>
            <a:ext cx="169816" cy="169816"/>
          </a:xfrm>
          <a:prstGeom prst="rect">
            <a:avLst/>
          </a:prstGeom>
        </p:spPr>
      </p:pic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5EDF53A6-034C-DDD1-13DC-566DE6FC5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4114" y="4234373"/>
            <a:ext cx="169816" cy="169816"/>
          </a:xfrm>
          <a:prstGeom prst="rect">
            <a:avLst/>
          </a:prstGeom>
        </p:spPr>
      </p:pic>
      <p:pic>
        <p:nvPicPr>
          <p:cNvPr id="31" name="Graphic 30" descr="Checkmark with solid fill">
            <a:extLst>
              <a:ext uri="{FF2B5EF4-FFF2-40B4-BE49-F238E27FC236}">
                <a16:creationId xmlns:a16="http://schemas.microsoft.com/office/drawing/2014/main" id="{ABE75CA7-635A-F8CF-E146-9A29E50A64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8912" y="4467585"/>
            <a:ext cx="169816" cy="169816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7639F137-0842-0DC9-7AB7-C1B218535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3145" y="1307650"/>
            <a:ext cx="169816" cy="169816"/>
          </a:xfrm>
          <a:prstGeom prst="rect">
            <a:avLst/>
          </a:prstGeom>
        </p:spPr>
      </p:pic>
      <p:pic>
        <p:nvPicPr>
          <p:cNvPr id="33" name="Graphic 32" descr="Checkmark with solid fill">
            <a:extLst>
              <a:ext uri="{FF2B5EF4-FFF2-40B4-BE49-F238E27FC236}">
                <a16:creationId xmlns:a16="http://schemas.microsoft.com/office/drawing/2014/main" id="{3F60C3D0-8D43-46FB-7FE9-354F188BF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347" y="1540013"/>
            <a:ext cx="169816" cy="169816"/>
          </a:xfrm>
          <a:prstGeom prst="rect">
            <a:avLst/>
          </a:prstGeom>
        </p:spPr>
      </p:pic>
      <p:pic>
        <p:nvPicPr>
          <p:cNvPr id="34" name="Graphic 33" descr="Checkmark with solid fill">
            <a:extLst>
              <a:ext uri="{FF2B5EF4-FFF2-40B4-BE49-F238E27FC236}">
                <a16:creationId xmlns:a16="http://schemas.microsoft.com/office/drawing/2014/main" id="{A2D70963-105A-F46B-1840-BA8060E869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3145" y="1773225"/>
            <a:ext cx="169816" cy="169816"/>
          </a:xfrm>
          <a:prstGeom prst="rect">
            <a:avLst/>
          </a:prstGeom>
        </p:spPr>
      </p:pic>
      <p:pic>
        <p:nvPicPr>
          <p:cNvPr id="36" name="Graphic 35" descr="Checkmark with solid fill">
            <a:extLst>
              <a:ext uri="{FF2B5EF4-FFF2-40B4-BE49-F238E27FC236}">
                <a16:creationId xmlns:a16="http://schemas.microsoft.com/office/drawing/2014/main" id="{032198FF-5D66-2A71-4AE7-C058AADAB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3145" y="1991001"/>
            <a:ext cx="169816" cy="169816"/>
          </a:xfrm>
          <a:prstGeom prst="rect">
            <a:avLst/>
          </a:prstGeom>
        </p:spPr>
      </p:pic>
      <p:pic>
        <p:nvPicPr>
          <p:cNvPr id="37" name="Graphic 36" descr="Checkmark with solid fill">
            <a:extLst>
              <a:ext uri="{FF2B5EF4-FFF2-40B4-BE49-F238E27FC236}">
                <a16:creationId xmlns:a16="http://schemas.microsoft.com/office/drawing/2014/main" id="{548CFBA5-8251-AFBD-EC02-64A06758B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347" y="2223364"/>
            <a:ext cx="169816" cy="169816"/>
          </a:xfrm>
          <a:prstGeom prst="rect">
            <a:avLst/>
          </a:prstGeom>
        </p:spPr>
      </p:pic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4638D7F6-B886-C7C4-1C0A-EDFE608CF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3145" y="2456576"/>
            <a:ext cx="169816" cy="169816"/>
          </a:xfrm>
          <a:prstGeom prst="rect">
            <a:avLst/>
          </a:prstGeom>
        </p:spPr>
      </p:pic>
      <p:pic>
        <p:nvPicPr>
          <p:cNvPr id="39" name="Graphic 38" descr="Checkmark with solid fill">
            <a:extLst>
              <a:ext uri="{FF2B5EF4-FFF2-40B4-BE49-F238E27FC236}">
                <a16:creationId xmlns:a16="http://schemas.microsoft.com/office/drawing/2014/main" id="{D8921D12-0DB9-0ADE-118A-43E2E26981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347" y="2688939"/>
            <a:ext cx="169816" cy="169816"/>
          </a:xfrm>
          <a:prstGeom prst="rect">
            <a:avLst/>
          </a:prstGeom>
        </p:spPr>
      </p:pic>
      <p:pic>
        <p:nvPicPr>
          <p:cNvPr id="40" name="Graphic 39" descr="Checkmark with solid fill">
            <a:extLst>
              <a:ext uri="{FF2B5EF4-FFF2-40B4-BE49-F238E27FC236}">
                <a16:creationId xmlns:a16="http://schemas.microsoft.com/office/drawing/2014/main" id="{64B4BE8D-DF5B-F65F-696B-16003151CC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3145" y="2922151"/>
            <a:ext cx="169816" cy="169816"/>
          </a:xfrm>
          <a:prstGeom prst="rect">
            <a:avLst/>
          </a:prstGeom>
        </p:spPr>
      </p:pic>
      <p:pic>
        <p:nvPicPr>
          <p:cNvPr id="41" name="Graphic 40" descr="Checkmark with solid fill">
            <a:extLst>
              <a:ext uri="{FF2B5EF4-FFF2-40B4-BE49-F238E27FC236}">
                <a16:creationId xmlns:a16="http://schemas.microsoft.com/office/drawing/2014/main" id="{D8DADCFE-B071-8E3D-E4B8-9851508B8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347" y="3374501"/>
            <a:ext cx="169816" cy="169816"/>
          </a:xfrm>
          <a:prstGeom prst="rect">
            <a:avLst/>
          </a:prstGeom>
        </p:spPr>
      </p:pic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49512A6A-3A34-3F9F-674B-007AC10A41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3145" y="3607713"/>
            <a:ext cx="169816" cy="169816"/>
          </a:xfrm>
          <a:prstGeom prst="rect">
            <a:avLst/>
          </a:prstGeom>
        </p:spPr>
      </p:pic>
      <p:pic>
        <p:nvPicPr>
          <p:cNvPr id="43" name="Graphic 42" descr="Checkmark with solid fill">
            <a:extLst>
              <a:ext uri="{FF2B5EF4-FFF2-40B4-BE49-F238E27FC236}">
                <a16:creationId xmlns:a16="http://schemas.microsoft.com/office/drawing/2014/main" id="{99922111-674F-1F5B-912F-757AD067E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3145" y="4267515"/>
            <a:ext cx="169816" cy="169816"/>
          </a:xfrm>
          <a:prstGeom prst="rect">
            <a:avLst/>
          </a:prstGeom>
        </p:spPr>
      </p:pic>
      <p:pic>
        <p:nvPicPr>
          <p:cNvPr id="44" name="Graphic 43" descr="Checkmark with solid fill">
            <a:extLst>
              <a:ext uri="{FF2B5EF4-FFF2-40B4-BE49-F238E27FC236}">
                <a16:creationId xmlns:a16="http://schemas.microsoft.com/office/drawing/2014/main" id="{3B044CC4-9E11-12DC-BDD5-BB481F040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7943" y="4500727"/>
            <a:ext cx="169816" cy="169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B1EC07-55C8-B666-B7CA-6C52A75AF4F1}"/>
              </a:ext>
            </a:extLst>
          </p:cNvPr>
          <p:cNvSpPr txBox="1"/>
          <p:nvPr/>
        </p:nvSpPr>
        <p:spPr>
          <a:xfrm>
            <a:off x="1665139" y="5068792"/>
            <a:ext cx="8861721" cy="1789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29146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●"/>
            </a:pPr>
            <a:r>
              <a:rPr lang="en-US" sz="1400" dirty="0"/>
              <a:t>Key features and challenges</a:t>
            </a:r>
          </a:p>
          <a:p>
            <a:pPr marL="685800" lvl="1" indent="-26828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○"/>
            </a:pPr>
            <a:r>
              <a:rPr lang="en-US" sz="1400" b="1" i="1" dirty="0"/>
              <a:t>65 nm </a:t>
            </a:r>
            <a:r>
              <a:rPr lang="en-US" sz="1400" dirty="0"/>
              <a:t>CMOS with </a:t>
            </a:r>
            <a:r>
              <a:rPr lang="en-US" sz="1400" b="1" i="1" dirty="0"/>
              <a:t>thick oxide </a:t>
            </a:r>
            <a:r>
              <a:rPr lang="en-US" sz="1400" dirty="0"/>
              <a:t>→ Max V</a:t>
            </a:r>
            <a:r>
              <a:rPr lang="en-US" sz="1400" baseline="-25000" dirty="0"/>
              <a:t>dd</a:t>
            </a:r>
            <a:r>
              <a:rPr lang="en-US" sz="1400" dirty="0"/>
              <a:t> (1.8 V, 2.5 V) to support extended </a:t>
            </a:r>
            <a:r>
              <a:rPr lang="en-US" sz="1400" b="1" i="1" dirty="0"/>
              <a:t>dynamic range</a:t>
            </a:r>
            <a:endParaRPr lang="en-US" sz="1400" dirty="0"/>
          </a:p>
          <a:p>
            <a:pPr marL="685800" lvl="1" indent="-26828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○"/>
            </a:pPr>
            <a:r>
              <a:rPr lang="en-US" sz="1400" b="1" i="1" dirty="0"/>
              <a:t>Fast</a:t>
            </a:r>
            <a:r>
              <a:rPr lang="en-US" sz="1400" dirty="0"/>
              <a:t> peaking time (in the order of 10 ns) → support signal processing with stringent </a:t>
            </a:r>
            <a:r>
              <a:rPr lang="en-US" sz="1400" b="1" i="1" dirty="0"/>
              <a:t>time resolution </a:t>
            </a:r>
          </a:p>
          <a:p>
            <a:pPr marL="685800" lvl="1" indent="-26828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○"/>
            </a:pPr>
            <a:r>
              <a:rPr lang="en-US" sz="1400" b="1" i="1" dirty="0"/>
              <a:t>Low</a:t>
            </a:r>
            <a:r>
              <a:rPr lang="en-US" sz="1400" dirty="0"/>
              <a:t> power consumption → support detector electrodes with </a:t>
            </a:r>
            <a:r>
              <a:rPr lang="en-US" sz="1400" b="1" i="1" dirty="0"/>
              <a:t>fine segmentations</a:t>
            </a:r>
          </a:p>
          <a:p>
            <a:pPr marL="685800" lvl="1" indent="-26828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○"/>
            </a:pPr>
            <a:r>
              <a:rPr lang="en-US" sz="1400" b="1" i="1" dirty="0"/>
              <a:t>Cryogenic</a:t>
            </a:r>
            <a:r>
              <a:rPr lang="en-US" sz="1400" dirty="0"/>
              <a:t> operation with </a:t>
            </a:r>
            <a:r>
              <a:rPr lang="en-US" sz="1400" b="1" i="1" dirty="0"/>
              <a:t>long lifetime </a:t>
            </a:r>
            <a:r>
              <a:rPr lang="en-US" sz="1400" dirty="0"/>
              <a:t>→ achieve optimum </a:t>
            </a:r>
            <a:r>
              <a:rPr lang="en-US" sz="1400" b="1" i="1" dirty="0"/>
              <a:t>SNR</a:t>
            </a:r>
            <a:endParaRPr lang="en-US" sz="1400" dirty="0"/>
          </a:p>
          <a:p>
            <a:pPr marL="685800" lvl="1" indent="-26828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○"/>
            </a:pPr>
            <a:r>
              <a:rPr lang="en-US" sz="1400" dirty="0"/>
              <a:t>Long term goals: fast front-end architecture (~</a:t>
            </a:r>
            <a:r>
              <a:rPr lang="en-US" sz="1400" b="1" i="1" dirty="0"/>
              <a:t>GHz</a:t>
            </a:r>
            <a:r>
              <a:rPr lang="en-US" sz="1400" dirty="0"/>
              <a:t> bandwidth), high</a:t>
            </a:r>
            <a:r>
              <a:rPr lang="en-US" sz="1400" b="1" i="1" dirty="0"/>
              <a:t> radiation </a:t>
            </a:r>
            <a:r>
              <a:rPr lang="en-US" sz="1400" dirty="0"/>
              <a:t>tolerance → </a:t>
            </a:r>
            <a:r>
              <a:rPr lang="en-US" sz="1400" b="1" i="1" dirty="0"/>
              <a:t>FCC-</a:t>
            </a:r>
            <a:r>
              <a:rPr lang="en-US" sz="1400" b="1" i="1" dirty="0" err="1"/>
              <a:t>hh</a:t>
            </a:r>
            <a:endParaRPr lang="en-US" sz="1400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59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ED51B-093C-4F69-75BE-51A0DDFF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EA0A-81B5-40A0-8F6D-553B4533FDB7}" type="slidenum">
              <a:rPr lang="en-US" sz="900" spc="-1">
                <a:solidFill>
                  <a:srgbClr val="8B8B8B"/>
                </a:solidFill>
                <a:latin typeface="Calibri"/>
                <a:ea typeface="DejaVu Sans"/>
              </a:rPr>
              <a:pPr/>
              <a:t>9</a:t>
            </a:fld>
            <a:endParaRPr lang="en-US" sz="9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8CB463-7268-8ABD-861B-8D93AD227EEE}"/>
              </a:ext>
            </a:extLst>
          </p:cNvPr>
          <p:cNvSpPr txBox="1"/>
          <p:nvPr/>
        </p:nvSpPr>
        <p:spPr>
          <a:xfrm>
            <a:off x="697328" y="110703"/>
            <a:ext cx="10577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cs typeface="Calibri Light" panose="020F0302020204030204" pitchFamily="34" charset="0"/>
              </a:rPr>
              <a:t>Status of ASICs</a:t>
            </a:r>
          </a:p>
        </p:txBody>
      </p:sp>
      <p:sp>
        <p:nvSpPr>
          <p:cNvPr id="2" name="Right Arrow 10">
            <a:extLst>
              <a:ext uri="{FF2B5EF4-FFF2-40B4-BE49-F238E27FC236}">
                <a16:creationId xmlns:a16="http://schemas.microsoft.com/office/drawing/2014/main" id="{89879F53-D079-176B-5AC8-66EF3CD2EE19}"/>
              </a:ext>
            </a:extLst>
          </p:cNvPr>
          <p:cNvSpPr/>
          <p:nvPr/>
        </p:nvSpPr>
        <p:spPr>
          <a:xfrm>
            <a:off x="8489532" y="1857235"/>
            <a:ext cx="464954" cy="239312"/>
          </a:xfrm>
          <a:prstGeom prst="rightArrow">
            <a:avLst>
              <a:gd name="adj1" fmla="val 25898"/>
              <a:gd name="adj2" fmla="val 78118"/>
            </a:avLst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900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53FCE5-E8AD-F53E-686B-2DFB2F29578A}"/>
              </a:ext>
            </a:extLst>
          </p:cNvPr>
          <p:cNvSpPr txBox="1"/>
          <p:nvPr/>
        </p:nvSpPr>
        <p:spPr>
          <a:xfrm>
            <a:off x="2977108" y="2527323"/>
            <a:ext cx="3009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400" b="1" kern="0" dirty="0">
                <a:solidFill>
                  <a:srgbClr val="000000"/>
                </a:solidFill>
              </a:rPr>
              <a:t>*</a:t>
            </a:r>
            <a:r>
              <a:rPr lang="en-US" sz="1400" kern="0" dirty="0">
                <a:solidFill>
                  <a:srgbClr val="000000"/>
                </a:solidFill>
              </a:rPr>
              <a:t>Only 1 out of 16 channels in each </a:t>
            </a:r>
          </a:p>
          <a:p>
            <a:pPr defTabSz="457200">
              <a:defRPr/>
            </a:pPr>
            <a:r>
              <a:rPr lang="en-US" sz="1400" kern="0" dirty="0">
                <a:solidFill>
                  <a:srgbClr val="000000"/>
                </a:solidFill>
              </a:rPr>
              <a:t>of the two chips are non-functional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AA57AE-2409-A848-BE5A-531FA76ED2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06803" y="1146421"/>
            <a:ext cx="2352272" cy="18622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F78BFA-4927-DEF4-A287-1183AC435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71" t="5411" r="7315" b="54889"/>
          <a:stretch/>
        </p:blipFill>
        <p:spPr>
          <a:xfrm rot="5400000">
            <a:off x="9072034" y="1216419"/>
            <a:ext cx="1677356" cy="16515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F427EE-0298-99B5-CEE9-FF0931120152}"/>
              </a:ext>
            </a:extLst>
          </p:cNvPr>
          <p:cNvSpPr txBox="1"/>
          <p:nvPr/>
        </p:nvSpPr>
        <p:spPr>
          <a:xfrm>
            <a:off x="449746" y="830735"/>
            <a:ext cx="10421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400" kern="0" dirty="0" err="1">
                <a:solidFill>
                  <a:srgbClr val="00B050"/>
                </a:solidFill>
              </a:rPr>
              <a:t>LArASIC</a:t>
            </a:r>
            <a:r>
              <a:rPr lang="en-US" sz="1400" kern="0" dirty="0">
                <a:solidFill>
                  <a:srgbClr val="00B050"/>
                </a:solidFill>
              </a:rPr>
              <a:t> MPW met all the DUNE requirements</a:t>
            </a:r>
            <a:r>
              <a:rPr lang="pl-PL" sz="1400" kern="0" dirty="0">
                <a:solidFill>
                  <a:srgbClr val="00B050"/>
                </a:solidFill>
              </a:rPr>
              <a:t> </a:t>
            </a:r>
            <a:r>
              <a:rPr lang="pl-PL" sz="1400" b="1" kern="0" dirty="0">
                <a:solidFill>
                  <a:srgbClr val="00B050"/>
                </a:solidFill>
              </a:rPr>
              <a:t>→</a:t>
            </a:r>
            <a:r>
              <a:rPr lang="pl-PL" sz="1400" kern="0" dirty="0">
                <a:solidFill>
                  <a:srgbClr val="00B050"/>
                </a:solidFill>
              </a:rPr>
              <a:t> </a:t>
            </a:r>
            <a:r>
              <a:rPr lang="en-US" sz="1400" kern="0" dirty="0">
                <a:solidFill>
                  <a:srgbClr val="00B050"/>
                </a:solidFill>
              </a:rPr>
              <a:t>f</a:t>
            </a:r>
            <a:r>
              <a:rPr lang="pl-PL" sz="1400" kern="0" dirty="0">
                <a:solidFill>
                  <a:srgbClr val="00B050"/>
                </a:solidFill>
              </a:rPr>
              <a:t>abricated ~1800 P5 and 1800 P5B (180 </a:t>
            </a:r>
            <a:r>
              <a:rPr lang="pl-PL" sz="1400" kern="0" dirty="0" err="1">
                <a:solidFill>
                  <a:srgbClr val="00B050"/>
                </a:solidFill>
              </a:rPr>
              <a:t>nm</a:t>
            </a:r>
            <a:r>
              <a:rPr lang="pl-PL" sz="1400" kern="0" dirty="0">
                <a:solidFill>
                  <a:srgbClr val="00B050"/>
                </a:solidFill>
              </a:rPr>
              <a:t>) chips (</a:t>
            </a:r>
            <a:r>
              <a:rPr lang="en-US" sz="1400" kern="0" dirty="0">
                <a:solidFill>
                  <a:srgbClr val="00B050"/>
                </a:solidFill>
              </a:rPr>
              <a:t>e</a:t>
            </a:r>
            <a:r>
              <a:rPr lang="pl-PL" sz="1400" kern="0" dirty="0">
                <a:solidFill>
                  <a:srgbClr val="00B050"/>
                </a:solidFill>
              </a:rPr>
              <a:t>ng. run) for ProtoDUNE II</a:t>
            </a:r>
            <a:endParaRPr lang="en-US" sz="1400" kern="0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37453D-5544-D99F-76EF-75CB537CA063}"/>
              </a:ext>
            </a:extLst>
          </p:cNvPr>
          <p:cNvSpPr txBox="1"/>
          <p:nvPr/>
        </p:nvSpPr>
        <p:spPr>
          <a:xfrm>
            <a:off x="526406" y="2560480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200" kern="0" dirty="0">
                <a:solidFill>
                  <a:srgbClr val="000000"/>
                </a:solidFill>
              </a:rPr>
              <a:t>P5B has improved input ESD </a:t>
            </a:r>
          </a:p>
          <a:p>
            <a:pPr defTabSz="457200">
              <a:defRPr/>
            </a:pPr>
            <a:r>
              <a:rPr lang="en-US" sz="1200" kern="0" dirty="0">
                <a:solidFill>
                  <a:srgbClr val="000000"/>
                </a:solidFill>
              </a:rPr>
              <a:t>protection compared to P5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E9AE552-9FA4-5A41-4B41-3569A63F90E3}"/>
              </a:ext>
            </a:extLst>
          </p:cNvPr>
          <p:cNvCxnSpPr>
            <a:cxnSpLocks/>
          </p:cNvCxnSpPr>
          <p:nvPr/>
        </p:nvCxnSpPr>
        <p:spPr>
          <a:xfrm>
            <a:off x="8359075" y="3294440"/>
            <a:ext cx="3594412" cy="6357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D88850D-BB68-1BC7-DE26-F1CE43926972}"/>
              </a:ext>
            </a:extLst>
          </p:cNvPr>
          <p:cNvSpPr/>
          <p:nvPr/>
        </p:nvSpPr>
        <p:spPr>
          <a:xfrm>
            <a:off x="490156" y="5706900"/>
            <a:ext cx="2828354" cy="461665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200" kern="0" dirty="0">
                <a:solidFill>
                  <a:srgbClr val="000000"/>
                </a:solidFill>
              </a:rPr>
              <a:t>24 FEMBs arrived at CERN for </a:t>
            </a:r>
            <a:r>
              <a:rPr lang="en-US" sz="1200" kern="0" dirty="0" err="1">
                <a:solidFill>
                  <a:srgbClr val="000000"/>
                </a:solidFill>
              </a:rPr>
              <a:t>ProtoDUNE</a:t>
            </a:r>
            <a:r>
              <a:rPr lang="en-US" sz="1200" kern="0" dirty="0">
                <a:solidFill>
                  <a:srgbClr val="000000"/>
                </a:solidFill>
              </a:rPr>
              <a:t>-II installation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D413D8-442C-329A-6AA9-CE4E9773EC1A}"/>
              </a:ext>
            </a:extLst>
          </p:cNvPr>
          <p:cNvSpPr/>
          <p:nvPr/>
        </p:nvSpPr>
        <p:spPr>
          <a:xfrm>
            <a:off x="1647728" y="3292044"/>
            <a:ext cx="27398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LArASIC</a:t>
            </a:r>
            <a:r>
              <a:rPr lang="en-US" sz="1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performance with differential interface </a:t>
            </a:r>
            <a:endParaRPr lang="en-US" sz="1000" b="1" kern="0" dirty="0">
              <a:solidFill>
                <a:srgbClr val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679CCB-45D2-CE66-92A2-C04FB641658F}"/>
              </a:ext>
            </a:extLst>
          </p:cNvPr>
          <p:cNvSpPr/>
          <p:nvPr/>
        </p:nvSpPr>
        <p:spPr>
          <a:xfrm>
            <a:off x="3068986" y="3011626"/>
            <a:ext cx="2937817" cy="230832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900" kern="0" dirty="0">
                <a:solidFill>
                  <a:srgbClr val="000000"/>
                </a:solidFill>
              </a:rPr>
              <a:t>&gt;1 year ago, now more statistics is available</a:t>
            </a:r>
            <a:endParaRPr lang="en-US" sz="900" kern="0" dirty="0">
              <a:solidFill>
                <a:srgbClr val="FF00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9EF2077-1CAE-8561-7919-B824F6E3D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5" y="1176288"/>
            <a:ext cx="5531388" cy="13618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C774868-1FF8-FB4C-95EB-9A2D85B4B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994" y="3568268"/>
            <a:ext cx="2136331" cy="21386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C023CA7-91BF-F841-828A-07DBEC89C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6174" y="3385483"/>
            <a:ext cx="2903150" cy="26152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46EE6AA-8709-B649-AE82-12869D690B07}"/>
              </a:ext>
            </a:extLst>
          </p:cNvPr>
          <p:cNvSpPr txBox="1"/>
          <p:nvPr/>
        </p:nvSpPr>
        <p:spPr>
          <a:xfrm>
            <a:off x="3913281" y="6094207"/>
            <a:ext cx="223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900" kern="0" dirty="0">
                <a:solidFill>
                  <a:srgbClr val="00B050"/>
                </a:solidFill>
              </a:rPr>
              <a:t>250 wafers </a:t>
            </a:r>
            <a:r>
              <a:rPr lang="en-US" sz="900" kern="0" dirty="0" err="1">
                <a:solidFill>
                  <a:srgbClr val="00B050"/>
                </a:solidFill>
              </a:rPr>
              <a:t>LArASIC</a:t>
            </a:r>
            <a:r>
              <a:rPr lang="en-US" sz="900" kern="0" dirty="0">
                <a:solidFill>
                  <a:srgbClr val="00B050"/>
                </a:solidFill>
              </a:rPr>
              <a:t> production run for DUNE </a:t>
            </a:r>
            <a:r>
              <a:rPr lang="pl-PL" sz="900" kern="0" dirty="0">
                <a:solidFill>
                  <a:srgbClr val="00B050"/>
                </a:solidFill>
              </a:rPr>
              <a:t>75k P5 and 75k P5B chips</a:t>
            </a:r>
            <a:endParaRPr lang="en-US" sz="900" kern="0" dirty="0">
              <a:solidFill>
                <a:srgbClr val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3851C1-BE69-D745-9A2A-6C2F2B1936A0}"/>
              </a:ext>
            </a:extLst>
          </p:cNvPr>
          <p:cNvSpPr/>
          <p:nvPr/>
        </p:nvSpPr>
        <p:spPr>
          <a:xfrm>
            <a:off x="6450615" y="4587907"/>
            <a:ext cx="1651540" cy="830997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200" kern="0" dirty="0">
                <a:solidFill>
                  <a:srgbClr val="000000"/>
                </a:solidFill>
              </a:rPr>
              <a:t>8” wafer with 610 </a:t>
            </a:r>
            <a:r>
              <a:rPr lang="en-US" sz="1200" kern="0" dirty="0" err="1">
                <a:solidFill>
                  <a:srgbClr val="000000"/>
                </a:solidFill>
              </a:rPr>
              <a:t>LArASICs</a:t>
            </a:r>
            <a:r>
              <a:rPr lang="en-US" sz="1200" kern="0" dirty="0">
                <a:solidFill>
                  <a:srgbClr val="000000"/>
                </a:solidFill>
              </a:rPr>
              <a:t> P5 and P5A(B) w. increased ESD protection</a:t>
            </a:r>
            <a:endParaRPr lang="en-US" sz="1200" kern="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44D69-DE72-999B-A7D7-00F148356604}"/>
              </a:ext>
            </a:extLst>
          </p:cNvPr>
          <p:cNvSpPr txBox="1"/>
          <p:nvPr/>
        </p:nvSpPr>
        <p:spPr>
          <a:xfrm>
            <a:off x="8468733" y="3633975"/>
            <a:ext cx="3484754" cy="267765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Schematic level simulations completed with both cryogenic and room temperature models with 6 </a:t>
            </a:r>
            <a:r>
              <a:rPr lang="en-US" sz="1400" dirty="0" err="1">
                <a:cs typeface="Arial"/>
              </a:rPr>
              <a:t>mW</a:t>
            </a:r>
            <a:r>
              <a:rPr lang="en-US" sz="1400" dirty="0">
                <a:cs typeface="Arial"/>
              </a:rPr>
              <a:t> power consumption and </a:t>
            </a:r>
            <a:r>
              <a:rPr lang="en-US" sz="1400" dirty="0"/>
              <a:t>programmable shaping times of </a:t>
            </a:r>
            <a:r>
              <a:rPr lang="en-US" sz="1400" b="1" dirty="0"/>
              <a:t>250 ns, 500 ns, 1 µs and 2 µs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Layout of the front-end chain has been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CHARMS250 to be fabricated at the end of this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Work on CHARMS10 to start next fiscal year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538461-A2BF-B400-70A1-CA03B64A425D}"/>
              </a:ext>
            </a:extLst>
          </p:cNvPr>
          <p:cNvCxnSpPr>
            <a:cxnSpLocks/>
          </p:cNvCxnSpPr>
          <p:nvPr/>
        </p:nvCxnSpPr>
        <p:spPr>
          <a:xfrm>
            <a:off x="8353567" y="3292044"/>
            <a:ext cx="5508" cy="3171495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83D96FD-EFD7-BECB-2139-BBFE6912A24E}"/>
              </a:ext>
            </a:extLst>
          </p:cNvPr>
          <p:cNvSpPr txBox="1"/>
          <p:nvPr/>
        </p:nvSpPr>
        <p:spPr>
          <a:xfrm>
            <a:off x="9632984" y="3303397"/>
            <a:ext cx="15667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rgbClr val="00B050"/>
                </a:solidFill>
              </a:rPr>
              <a:t>CHARMS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8759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22547</TotalTime>
  <Words>2125</Words>
  <Application>Microsoft Macintosh PowerPoint</Application>
  <PresentationFormat>Widescreen</PresentationFormat>
  <Paragraphs>342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Courier New</vt:lpstr>
      <vt:lpstr>Libre Franklin</vt:lpstr>
      <vt:lpstr>Lucida Handwriting</vt:lpstr>
      <vt:lpstr>BNL</vt:lpstr>
      <vt:lpstr>Cryogenic Front-end ASICs for Low-Noise Charge and Light Readout</vt:lpstr>
      <vt:lpstr>Long history of noble liquid detector R&amp;D at BNL</vt:lpstr>
      <vt:lpstr>PowerPoint Presentation</vt:lpstr>
      <vt:lpstr>Targets for CHARMS - DUNE [1]</vt:lpstr>
      <vt:lpstr>Targets for CHARMS - nEXO [2]</vt:lpstr>
      <vt:lpstr>Targets for CHARMS - PIONEER [3]</vt:lpstr>
      <vt:lpstr>Targets for CHARMS – FCC-ee [4]</vt:lpstr>
      <vt:lpstr>Planned specifications</vt:lpstr>
      <vt:lpstr>PowerPoint Presentation</vt:lpstr>
      <vt:lpstr>Usage, functionality and architecture</vt:lpstr>
      <vt:lpstr>Core channel circuits</vt:lpstr>
      <vt:lpstr>Charge amplifier design</vt:lpstr>
      <vt:lpstr>Programmable 5-bit RQI subtraction implemented in CHARMS</vt:lpstr>
      <vt:lpstr>Shaping filter design</vt:lpstr>
      <vt:lpstr>Output buffer design – single ended (SE) buffer</vt:lpstr>
      <vt:lpstr>Output buffer design – single ended (SEDC) buffer</vt:lpstr>
      <vt:lpstr>Noise minimization strategy</vt:lpstr>
      <vt:lpstr>LArASIC measurement results [1]</vt:lpstr>
      <vt:lpstr>LArASIC measurement results [2]</vt:lpstr>
      <vt:lpstr>CHARMS250 simulation results [1]</vt:lpstr>
      <vt:lpstr>CHARMS250 simulation results [2]</vt:lpstr>
      <vt:lpstr>Plan for CHARMS10 (10 ns ≤ Tp ≤ 250 ns)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Mukim, Prashansa</dc:creator>
  <cp:lastModifiedBy>Anil Mukim</cp:lastModifiedBy>
  <cp:revision>264</cp:revision>
  <dcterms:created xsi:type="dcterms:W3CDTF">2023-05-08T17:54:17Z</dcterms:created>
  <dcterms:modified xsi:type="dcterms:W3CDTF">2024-05-01T11:14:01Z</dcterms:modified>
</cp:coreProperties>
</file>