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554" r:id="rId5"/>
    <p:sldId id="522" r:id="rId6"/>
    <p:sldId id="334" r:id="rId7"/>
    <p:sldId id="344" r:id="rId8"/>
    <p:sldId id="555" r:id="rId9"/>
    <p:sldId id="556" r:id="rId10"/>
    <p:sldId id="563" r:id="rId11"/>
    <p:sldId id="564" r:id="rId12"/>
    <p:sldId id="565" r:id="rId13"/>
    <p:sldId id="569" r:id="rId14"/>
    <p:sldId id="570" r:id="rId15"/>
    <p:sldId id="572" r:id="rId16"/>
    <p:sldId id="573" r:id="rId17"/>
    <p:sldId id="574" r:id="rId18"/>
    <p:sldId id="566" r:id="rId19"/>
    <p:sldId id="567" r:id="rId20"/>
    <p:sldId id="568" r:id="rId21"/>
    <p:sldId id="558" r:id="rId22"/>
    <p:sldId id="557" r:id="rId23"/>
    <p:sldId id="553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00ACDB"/>
    <a:srgbClr val="A6A6A6"/>
    <a:srgbClr val="7F7F7F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FD060-E09E-7067-B04E-00A8A44F9672}"/>
              </a:ext>
            </a:extLst>
          </p:cNvPr>
          <p:cNvSpPr txBox="1"/>
          <p:nvPr userDrawn="1"/>
        </p:nvSpPr>
        <p:spPr>
          <a:xfrm>
            <a:off x="502920" y="5040923"/>
            <a:ext cx="456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Incremental Design and Safety Review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the EIC Tracking Detectors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March 20-21, 2024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esh/ism" TargetMode="External"/><Relationship Id="rId2" Type="http://schemas.openxmlformats.org/officeDocument/2006/relationships/hyperlink" Target="https://cs.lbl.gov/safety-and-health/resources/introduction-to-safety/overview-of-ism-integrated-safety-management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Requirement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https://arxiv.org/pdf/2103.05419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ic.jlab.org/Interfaces/Interfaces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605C-14FF-72CF-95A5-801CFFC13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 Systems Overview and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AB3B4-8DC5-1AF6-7BD1-C67DD68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Brian </a:t>
            </a:r>
            <a:r>
              <a:rPr lang="en-US" dirty="0" err="1"/>
              <a:t>Eng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A4188-0FA1-B5A7-B51F-5045A09122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20DE-D89D-2D9E-9C72-5FD5E853B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Jefferson 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39F22-FA97-3F37-DB7D-E2665FD6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L3 CAM</a:t>
            </a:r>
          </a:p>
        </p:txBody>
      </p:sp>
    </p:spTree>
    <p:extLst>
      <p:ext uri="{BB962C8B-B14F-4D97-AF65-F5344CB8AC3E}">
        <p14:creationId xmlns:p14="http://schemas.microsoft.com/office/powerpoint/2010/main" val="380076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266F-F0C4-1675-4FF1-79D3D9E8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D8DCF-DA30-1228-EC4C-E4ECC98553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MAPS (monolithic active pixel sensors) in 65 nm CMOS technology, developed with ALICE ITS3 collaboration, details in Laura’s talk</a:t>
            </a:r>
          </a:p>
          <a:p>
            <a:pPr lvl="1"/>
            <a:r>
              <a:rPr lang="en-US" dirty="0"/>
              <a:t>Inner Barrel: Directly use ITS3 wafer scale sensor</a:t>
            </a:r>
          </a:p>
          <a:p>
            <a:pPr lvl="1"/>
            <a:r>
              <a:rPr lang="en-US" dirty="0"/>
              <a:t>Outer Barrel: EIC Large Area Sensor (LAS), modification of ITS3 sensor</a:t>
            </a:r>
          </a:p>
          <a:p>
            <a:pPr lvl="1"/>
            <a:endParaRPr lang="en-US" dirty="0"/>
          </a:p>
          <a:p>
            <a:r>
              <a:rPr lang="en-US" dirty="0"/>
              <a:t>EIC Project, </a:t>
            </a:r>
            <a:r>
              <a:rPr lang="en-US" dirty="0" err="1"/>
              <a:t>ePIC</a:t>
            </a:r>
            <a:r>
              <a:rPr lang="en-US" dirty="0"/>
              <a:t> SVT Collaboration and CERN ALICE/ITS3 meeting in Q2 23</a:t>
            </a:r>
          </a:p>
          <a:p>
            <a:pPr lvl="1"/>
            <a:r>
              <a:rPr lang="en-US" dirty="0"/>
              <a:t>Path forward on collaboration (draft completed at BNL legal)</a:t>
            </a:r>
          </a:p>
          <a:p>
            <a:pPr lvl="1"/>
            <a:r>
              <a:rPr lang="en-US" dirty="0"/>
              <a:t>EIC has hired 2 engineers to work directly with ALICE team on sensor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7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B01A6B-A0E9-D94D-5680-5A91617F0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18089" y="930274"/>
            <a:ext cx="3065314" cy="266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C21FDE-27E8-17C7-89F3-75D8BDD7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– Inner and Outer Barrel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76F1-757D-368F-CDF0-D50B9F7C0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Inner: three layers of thin, bent, wafer scale ITS3 based sensors</a:t>
            </a:r>
          </a:p>
          <a:p>
            <a:r>
              <a:rPr lang="en-US" dirty="0"/>
              <a:t>ITS3 concept adapted to </a:t>
            </a:r>
            <a:r>
              <a:rPr lang="en-US" dirty="0" err="1"/>
              <a:t>ePIC</a:t>
            </a:r>
            <a:r>
              <a:rPr lang="en-US" dirty="0"/>
              <a:t> radii, details in Ernst’s talk</a:t>
            </a:r>
          </a:p>
          <a:p>
            <a:r>
              <a:rPr lang="en-US" dirty="0"/>
              <a:t>X/X0 % = 0.05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Outer: Traditional stave design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EAED232-2FC8-B8C5-81BA-5242EC1EF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526521"/>
              </p:ext>
            </p:extLst>
          </p:nvPr>
        </p:nvGraphicFramePr>
        <p:xfrm>
          <a:off x="1500898" y="2447133"/>
          <a:ext cx="586248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387">
                  <a:extLst>
                    <a:ext uri="{9D8B030D-6E8A-4147-A177-3AD203B41FA5}">
                      <a16:colId xmlns:a16="http://schemas.microsoft.com/office/drawing/2014/main" val="1060004752"/>
                    </a:ext>
                  </a:extLst>
                </a:gridCol>
                <a:gridCol w="1832561">
                  <a:extLst>
                    <a:ext uri="{9D8B030D-6E8A-4147-A177-3AD203B41FA5}">
                      <a16:colId xmlns:a16="http://schemas.microsoft.com/office/drawing/2014/main" val="1761269721"/>
                    </a:ext>
                  </a:extLst>
                </a:gridCol>
                <a:gridCol w="1803654">
                  <a:extLst>
                    <a:ext uri="{9D8B030D-6E8A-4147-A177-3AD203B41FA5}">
                      <a16:colId xmlns:a16="http://schemas.microsoft.com/office/drawing/2014/main" val="282726812"/>
                    </a:ext>
                  </a:extLst>
                </a:gridCol>
                <a:gridCol w="1289886">
                  <a:extLst>
                    <a:ext uri="{9D8B030D-6E8A-4147-A177-3AD203B41FA5}">
                      <a16:colId xmlns:a16="http://schemas.microsoft.com/office/drawing/2014/main" val="969880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3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38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54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0783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4ABB5B-40A5-4588-DEA0-918B549F6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8" t="3715" r="4656" b="9558"/>
          <a:stretch/>
        </p:blipFill>
        <p:spPr>
          <a:xfrm>
            <a:off x="9111727" y="3688222"/>
            <a:ext cx="2517290" cy="2454132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49138D2A-075C-5534-9003-BF604E8FB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764008"/>
              </p:ext>
            </p:extLst>
          </p:nvPr>
        </p:nvGraphicFramePr>
        <p:xfrm>
          <a:off x="1711772" y="4815206"/>
          <a:ext cx="544074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70">
                  <a:extLst>
                    <a:ext uri="{9D8B030D-6E8A-4147-A177-3AD203B41FA5}">
                      <a16:colId xmlns:a16="http://schemas.microsoft.com/office/drawing/2014/main" val="1060004752"/>
                    </a:ext>
                  </a:extLst>
                </a:gridCol>
                <a:gridCol w="1925917">
                  <a:extLst>
                    <a:ext uri="{9D8B030D-6E8A-4147-A177-3AD203B41FA5}">
                      <a16:colId xmlns:a16="http://schemas.microsoft.com/office/drawing/2014/main" val="1761269721"/>
                    </a:ext>
                  </a:extLst>
                </a:gridCol>
                <a:gridCol w="1666051">
                  <a:extLst>
                    <a:ext uri="{9D8B030D-6E8A-4147-A177-3AD203B41FA5}">
                      <a16:colId xmlns:a16="http://schemas.microsoft.com/office/drawing/2014/main" val="282726812"/>
                    </a:ext>
                  </a:extLst>
                </a:gridCol>
                <a:gridCol w="945502">
                  <a:extLst>
                    <a:ext uri="{9D8B030D-6E8A-4147-A177-3AD203B41FA5}">
                      <a16:colId xmlns:a16="http://schemas.microsoft.com/office/drawing/2014/main" val="969880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X/X0%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83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389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544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14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0531-9F78-C61C-FD9A-2114E999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Outer Barrel – MPGD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D488B-98C9-AE0E-F79E-4D8A1D86C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Times New Roman" panose="02020603050405020304" pitchFamily="18" charset="0"/>
              </a:rPr>
              <a:t>CyMBaL</a:t>
            </a:r>
            <a:endParaRPr lang="en-US" dirty="0"/>
          </a:p>
          <a:p>
            <a:pPr lvl="1"/>
            <a:r>
              <a:rPr lang="en-US" dirty="0"/>
              <a:t>Additional Tracking Points</a:t>
            </a:r>
          </a:p>
          <a:p>
            <a:r>
              <a:rPr lang="en-US" dirty="0"/>
              <a:t>Single Tile</a:t>
            </a:r>
          </a:p>
          <a:p>
            <a:pPr lvl="1"/>
            <a:r>
              <a:rPr lang="en-US" dirty="0"/>
              <a:t>65 x 46 cm</a:t>
            </a:r>
            <a:endParaRPr lang="en-US" baseline="30000" dirty="0"/>
          </a:p>
          <a:p>
            <a:pPr lvl="1"/>
            <a:r>
              <a:rPr lang="en-US" dirty="0"/>
              <a:t>Simplifies production</a:t>
            </a:r>
          </a:p>
          <a:p>
            <a:pPr lvl="1"/>
            <a:r>
              <a:rPr lang="en-US" dirty="0"/>
              <a:t>More details in Francesco’s talk</a:t>
            </a:r>
          </a:p>
          <a:p>
            <a:pPr lvl="1"/>
            <a:endParaRPr lang="en-US" dirty="0"/>
          </a:p>
          <a:p>
            <a:r>
              <a:rPr lang="en-US" dirty="0" err="1">
                <a:cs typeface="Times New Roman" panose="02020603050405020304" pitchFamily="18" charset="0"/>
              </a:rPr>
              <a:t>μ</a:t>
            </a:r>
            <a:r>
              <a:rPr lang="en-US" dirty="0" err="1"/>
              <a:t>RWELL</a:t>
            </a:r>
            <a:r>
              <a:rPr lang="en-US" dirty="0"/>
              <a:t>-BOT</a:t>
            </a:r>
          </a:p>
          <a:p>
            <a:pPr lvl="1"/>
            <a:r>
              <a:rPr lang="en-US" dirty="0"/>
              <a:t>Provides hits for DIRC</a:t>
            </a:r>
          </a:p>
          <a:p>
            <a:r>
              <a:rPr lang="en-US" dirty="0"/>
              <a:t>Single module design</a:t>
            </a:r>
          </a:p>
          <a:p>
            <a:pPr lvl="1"/>
            <a:r>
              <a:rPr lang="en-US" dirty="0"/>
              <a:t>24 modules in total</a:t>
            </a:r>
          </a:p>
          <a:p>
            <a:pPr lvl="1"/>
            <a:r>
              <a:rPr lang="en-US" dirty="0"/>
              <a:t>More details in Kondo’s talk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C05FB-0332-DBFB-6D37-5E2B2BD3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8" y="3837974"/>
            <a:ext cx="6425084" cy="2342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22C1B-EC57-4E8E-F7F4-43CF255E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356" y="1019015"/>
            <a:ext cx="5634037" cy="25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56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B289-2E36-0477-DD3A-F88C1124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Forward / Backward Disks – Silicon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17A92-DF14-FFE0-E68D-07426D835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Foundry rule/limitation, need to limit number of sizes (2-3 total)</a:t>
            </a:r>
          </a:p>
          <a:p>
            <a:pPr lvl="1"/>
            <a:r>
              <a:rPr lang="en-US" dirty="0"/>
              <a:t>Direct outcome from meeting with ALICE</a:t>
            </a:r>
          </a:p>
          <a:p>
            <a:pPr lvl="1"/>
            <a:r>
              <a:rPr lang="en-US" dirty="0"/>
              <a:t>More details in Ernst’s talk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FEFBA-6810-C383-2C0F-EEC2C46F07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576"/>
          <a:stretch/>
        </p:blipFill>
        <p:spPr>
          <a:xfrm>
            <a:off x="668806" y="2256827"/>
            <a:ext cx="3978498" cy="3624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1737E-A19D-1060-18FD-5F050128C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4" t="9726" r="17967" b="1896"/>
          <a:stretch/>
        </p:blipFill>
        <p:spPr>
          <a:xfrm>
            <a:off x="4729356" y="2604359"/>
            <a:ext cx="3585996" cy="327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788CD-41C8-DF2F-7478-D0385146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95" t="5133" r="16742" b="1896"/>
          <a:stretch/>
        </p:blipFill>
        <p:spPr>
          <a:xfrm>
            <a:off x="8428154" y="2407599"/>
            <a:ext cx="3533043" cy="34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7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F270-2DBB-CF50-EF09-F19385B4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Forward / Backward Disks – MPGD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A15C2-284C-7D74-5DE9-59A64F13E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cs typeface="Times New Roman" panose="02020603050405020304" pitchFamily="18" charset="0"/>
              </a:rPr>
              <a:t>μ</a:t>
            </a:r>
            <a:r>
              <a:rPr lang="en-US" dirty="0" err="1"/>
              <a:t>RWELL</a:t>
            </a:r>
            <a:r>
              <a:rPr lang="en-US" dirty="0"/>
              <a:t>-ECT</a:t>
            </a:r>
          </a:p>
          <a:p>
            <a:pPr lvl="1"/>
            <a:r>
              <a:rPr lang="en-US" dirty="0"/>
              <a:t>4 disks in total (8 half-disks)</a:t>
            </a:r>
          </a:p>
          <a:p>
            <a:pPr lvl="1"/>
            <a:r>
              <a:rPr lang="en-US" dirty="0"/>
              <a:t>Diameter ~100 cm with 2 cm overlap</a:t>
            </a:r>
          </a:p>
          <a:p>
            <a:pPr lvl="1"/>
            <a:r>
              <a:rPr lang="en-US" dirty="0"/>
              <a:t>More details in Annalisa’s talk</a:t>
            </a:r>
          </a:p>
        </p:txBody>
      </p:sp>
      <p:pic>
        <p:nvPicPr>
          <p:cNvPr id="5" name="Immagine 7" descr="Immagine che contiene rotondo&#10;&#10;Descrizione generata automaticamente">
            <a:extLst>
              <a:ext uri="{FF2B5EF4-FFF2-40B4-BE49-F238E27FC236}">
                <a16:creationId xmlns:a16="http://schemas.microsoft.com/office/drawing/2014/main" id="{54D9E546-B237-D54C-E549-08F33A12D1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85" y="2710925"/>
            <a:ext cx="6869325" cy="2763119"/>
          </a:xfrm>
          <a:prstGeom prst="rect">
            <a:avLst/>
          </a:prstGeom>
        </p:spPr>
      </p:pic>
      <p:pic>
        <p:nvPicPr>
          <p:cNvPr id="6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A52523DC-DA7A-0925-B728-560CFDFDC6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4490" y="2086369"/>
            <a:ext cx="5238713" cy="28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16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17A6-61A4-9BAF-08CE-3782C4C5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792F9-72FB-1BD9-A710-E062DC2DA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Service volume increases as get further</a:t>
            </a:r>
            <a:br>
              <a:rPr lang="en-US" sz="2400" dirty="0"/>
            </a:br>
            <a:r>
              <a:rPr lang="en-US" sz="2400" dirty="0"/>
              <a:t>from Interaction Point</a:t>
            </a:r>
          </a:p>
          <a:p>
            <a:pPr lvl="1"/>
            <a:r>
              <a:rPr lang="en-US" dirty="0"/>
              <a:t>More details in Roland’s talk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 = power</a:t>
            </a:r>
          </a:p>
          <a:p>
            <a:r>
              <a:rPr lang="en-US" sz="2400" dirty="0">
                <a:solidFill>
                  <a:srgbClr val="0432FF"/>
                </a:solidFill>
              </a:rPr>
              <a:t>BLUE</a:t>
            </a:r>
            <a:r>
              <a:rPr lang="en-US" sz="2400" dirty="0"/>
              <a:t> = cooling/gas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ORANGE</a:t>
            </a:r>
            <a:r>
              <a:rPr lang="en-US" sz="2400" dirty="0"/>
              <a:t> = signal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CBFC958B-402B-FD99-E6A0-E9B8FD456E0A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7D198-2758-19E2-0AC0-825FB3F300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373" y="1119436"/>
            <a:ext cx="4718997" cy="2416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F3A4C-9038-B740-D8DC-CC5FE37325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304" y="3396526"/>
            <a:ext cx="5750036" cy="2745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802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3C4A-8F39-8907-9B3A-4A7CBF64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9223F-E755-4FDA-E4E8-E8961D908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Assembled in stages</a:t>
            </a:r>
          </a:p>
          <a:p>
            <a:pPr lvl="1"/>
            <a:r>
              <a:rPr lang="en-US" dirty="0" err="1">
                <a:cs typeface="Times New Roman" panose="02020603050405020304" pitchFamily="18" charset="0"/>
              </a:rPr>
              <a:t>μ</a:t>
            </a:r>
            <a:r>
              <a:rPr lang="en-US" dirty="0" err="1"/>
              <a:t>RWELL</a:t>
            </a:r>
            <a:r>
              <a:rPr lang="en-US" dirty="0"/>
              <a:t>-BOT together with </a:t>
            </a:r>
            <a:r>
              <a:rPr lang="en-US" dirty="0" err="1"/>
              <a:t>hpDIRC</a:t>
            </a:r>
            <a:endParaRPr lang="en-US" dirty="0"/>
          </a:p>
          <a:p>
            <a:pPr lvl="1"/>
            <a:r>
              <a:rPr lang="en-US" dirty="0" err="1">
                <a:cs typeface="Times New Roman" panose="02020603050405020304" pitchFamily="18" charset="0"/>
              </a:rPr>
              <a:t>CyMBaL</a:t>
            </a:r>
            <a:r>
              <a:rPr lang="en-US" dirty="0">
                <a:cs typeface="Times New Roman" panose="02020603050405020304" pitchFamily="18" charset="0"/>
              </a:rPr>
              <a:t> with TOF</a:t>
            </a:r>
          </a:p>
          <a:p>
            <a:pPr lvl="1"/>
            <a:r>
              <a:rPr lang="en-US" dirty="0"/>
              <a:t>Silicon barrels and disk clamshell around beampipe (SVT is separate sub-assembly)</a:t>
            </a:r>
          </a:p>
          <a:p>
            <a:pPr lvl="1"/>
            <a:r>
              <a:rPr lang="en-US" dirty="0"/>
              <a:t>TOF assembly slides over SVT</a:t>
            </a:r>
          </a:p>
          <a:p>
            <a:pPr lvl="1"/>
            <a:r>
              <a:rPr lang="en-US" dirty="0" err="1">
                <a:cs typeface="Times New Roman" panose="02020603050405020304" pitchFamily="18" charset="0"/>
              </a:rPr>
              <a:t>μ</a:t>
            </a:r>
            <a:r>
              <a:rPr lang="en-US" dirty="0" err="1"/>
              <a:t>RWELL</a:t>
            </a:r>
            <a:r>
              <a:rPr lang="en-US" dirty="0"/>
              <a:t>-ECT are added as last step</a:t>
            </a:r>
          </a:p>
          <a:p>
            <a:pPr lvl="1"/>
            <a:endParaRPr lang="en-US" dirty="0"/>
          </a:p>
          <a:p>
            <a:r>
              <a:rPr lang="en-US" dirty="0"/>
              <a:t>More details in Roland’s and Andy’s talks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ED2E42-3FEE-7186-DBB9-38667CD9D38F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7F90F22-A0FE-6E08-F1BF-53FD8B2C9A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80" t="9112" b="12682"/>
          <a:stretch/>
        </p:blipFill>
        <p:spPr>
          <a:xfrm>
            <a:off x="4970033" y="1923980"/>
            <a:ext cx="7221967" cy="43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8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14F31-A25A-64B5-C722-7484718B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/ Schedule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B90EF6-97BB-8574-1619-408453455841}"/>
              </a:ext>
            </a:extLst>
          </p:cNvPr>
          <p:cNvSpPr txBox="1">
            <a:spLocks/>
          </p:cNvSpPr>
          <p:nvPr/>
        </p:nvSpPr>
        <p:spPr>
          <a:xfrm>
            <a:off x="8995809" y="1765058"/>
            <a:ext cx="2987593" cy="43772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Inner Barrel Silicon (ITS3)</a:t>
            </a:r>
          </a:p>
          <a:p>
            <a:pPr lvl="1"/>
            <a:r>
              <a:rPr lang="en-US" sz="1800" dirty="0"/>
              <a:t>2024-2026</a:t>
            </a:r>
            <a:endParaRPr lang="en-US" sz="1600" dirty="0"/>
          </a:p>
          <a:p>
            <a:r>
              <a:rPr lang="en-US" sz="2000" dirty="0"/>
              <a:t>Outer Barrel/Disk Silicon (LAS)</a:t>
            </a:r>
          </a:p>
          <a:p>
            <a:pPr lvl="1"/>
            <a:r>
              <a:rPr lang="en-US" sz="1800" dirty="0"/>
              <a:t>2025-2027</a:t>
            </a:r>
          </a:p>
          <a:p>
            <a:r>
              <a:rPr lang="en-US" sz="2000" dirty="0"/>
              <a:t>Stave/Disk Construction Complete</a:t>
            </a:r>
          </a:p>
          <a:p>
            <a:pPr lvl="1"/>
            <a:r>
              <a:rPr lang="en-US" sz="1600" dirty="0"/>
              <a:t>Q4 29</a:t>
            </a:r>
          </a:p>
          <a:p>
            <a:r>
              <a:rPr lang="en-US" sz="2000" dirty="0"/>
              <a:t>Ready for integration</a:t>
            </a:r>
          </a:p>
          <a:p>
            <a:pPr lvl="1"/>
            <a:r>
              <a:rPr lang="en-US" sz="1600" dirty="0"/>
              <a:t>Q2 30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920A1-8987-1B56-2587-9F5AEEF8BA66}"/>
              </a:ext>
            </a:extLst>
          </p:cNvPr>
          <p:cNvSpPr txBox="1"/>
          <p:nvPr/>
        </p:nvSpPr>
        <p:spPr>
          <a:xfrm>
            <a:off x="462579" y="1105296"/>
            <a:ext cx="871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/ Schedule is based on engineering estimates from detector experts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ED713-AD19-E116-6291-E728E4C80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579" y="1863968"/>
            <a:ext cx="8533231" cy="3916963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298B0802-48AD-A417-B586-34D6DEFAF4A4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55ECC5-2ED1-015D-9FEF-8675BBD77563}"/>
              </a:ext>
            </a:extLst>
          </p:cNvPr>
          <p:cNvCxnSpPr>
            <a:cxnSpLocks/>
          </p:cNvCxnSpPr>
          <p:nvPr/>
        </p:nvCxnSpPr>
        <p:spPr>
          <a:xfrm flipH="1">
            <a:off x="4337222" y="2335427"/>
            <a:ext cx="4841340" cy="16805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41E88B-B7CF-0BD1-6030-26B712F350DA}"/>
              </a:ext>
            </a:extLst>
          </p:cNvPr>
          <p:cNvCxnSpPr>
            <a:cxnSpLocks/>
          </p:cNvCxnSpPr>
          <p:nvPr/>
        </p:nvCxnSpPr>
        <p:spPr>
          <a:xfrm flipH="1">
            <a:off x="5053914" y="3534032"/>
            <a:ext cx="4124648" cy="4819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7A53B8-896A-8F3C-E312-BB6BB30C4916}"/>
              </a:ext>
            </a:extLst>
          </p:cNvPr>
          <p:cNvCxnSpPr>
            <a:cxnSpLocks/>
          </p:cNvCxnSpPr>
          <p:nvPr/>
        </p:nvCxnSpPr>
        <p:spPr>
          <a:xfrm flipH="1" flipV="1">
            <a:off x="5992009" y="4733365"/>
            <a:ext cx="3186553" cy="981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E137FA-6AF5-95F2-3959-DE0E1F044EA1}"/>
              </a:ext>
            </a:extLst>
          </p:cNvPr>
          <p:cNvCxnSpPr>
            <a:cxnSpLocks/>
          </p:cNvCxnSpPr>
          <p:nvPr/>
        </p:nvCxnSpPr>
        <p:spPr>
          <a:xfrm flipH="1" flipV="1">
            <a:off x="6239435" y="5195944"/>
            <a:ext cx="2939127" cy="2904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554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7292-D07F-8624-117E-D8BBA34B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CFD9B-4204-3ACC-E981-8A36560DF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Currently for the silicon trackers there is a planned engineering run during R&amp;D with the production run taking place during PED</a:t>
            </a:r>
          </a:p>
          <a:p>
            <a:r>
              <a:rPr lang="en-US" dirty="0"/>
              <a:t>Benefit from ALICE ER1 and ER2 runs and that the EIC runs would be based on the final ER3 design</a:t>
            </a:r>
          </a:p>
          <a:p>
            <a:r>
              <a:rPr lang="en-US" dirty="0"/>
              <a:t>However, if unforeseen issues arise another engineering run for the sensors might be needed</a:t>
            </a:r>
          </a:p>
          <a:p>
            <a:pPr lvl="1"/>
            <a:r>
              <a:rPr lang="en-US" dirty="0"/>
              <a:t>The risk register has a proposed risk (ID RT-6-10-014) if a second engineering run is needed which would use contingency</a:t>
            </a:r>
          </a:p>
          <a:p>
            <a:pPr lvl="1"/>
            <a:endParaRPr lang="en-US" dirty="0"/>
          </a:p>
          <a:p>
            <a:r>
              <a:rPr lang="en-US" dirty="0"/>
              <a:t>CD-3A Director’s Review </a:t>
            </a:r>
            <a:r>
              <a:rPr lang="en-US" u="sng" dirty="0"/>
              <a:t>comment</a:t>
            </a:r>
            <a:r>
              <a:rPr lang="en-US" dirty="0"/>
              <a:t>:</a:t>
            </a:r>
            <a:br>
              <a:rPr lang="en-US" dirty="0"/>
            </a:br>
            <a:r>
              <a:rPr lang="en-US" sz="1500" i="1" dirty="0"/>
              <a:t>“Upfront discussion of risks of R&amp;D not coming to a favorable conclusion, and mitigation plans in this case, should be more clearly documented and presented. Where appropriate, for example for the tracking detector, more detailed plans should be developed.”</a:t>
            </a:r>
          </a:p>
          <a:p>
            <a:pPr lvl="1"/>
            <a:r>
              <a:rPr lang="en-US" dirty="0"/>
              <a:t>Silicon detectors have external dependency on ITS3 sensors</a:t>
            </a:r>
          </a:p>
          <a:p>
            <a:pPr lvl="1"/>
            <a:endParaRPr lang="en-US" dirty="0"/>
          </a:p>
          <a:p>
            <a:r>
              <a:rPr lang="en-US" dirty="0"/>
              <a:t>See later talk for alternative layout discussion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802F50-0D16-06AA-AE63-B1906FFF598F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4</a:t>
            </a:r>
          </a:p>
        </p:txBody>
      </p:sp>
    </p:spTree>
    <p:extLst>
      <p:ext uri="{BB962C8B-B14F-4D97-AF65-F5344CB8AC3E}">
        <p14:creationId xmlns:p14="http://schemas.microsoft.com/office/powerpoint/2010/main" val="2128672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A0F8-2B8E-F8F3-2938-9A67636E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1FCE2-4089-18B9-A380-375B3FE85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Generally the tracking WBS is in the design phase and and such doesn’t have any safety issues</a:t>
            </a:r>
          </a:p>
          <a:p>
            <a:endParaRPr lang="en-US" dirty="0"/>
          </a:p>
          <a:p>
            <a:r>
              <a:rPr lang="en-US" dirty="0"/>
              <a:t>However, there are a few test stands being developed which follow their institution’s safety protocols</a:t>
            </a:r>
          </a:p>
          <a:p>
            <a:pPr lvl="1"/>
            <a:r>
              <a:rPr lang="en-US" dirty="0"/>
              <a:t>Protocols include required training</a:t>
            </a:r>
          </a:p>
          <a:p>
            <a:pPr lvl="1"/>
            <a:r>
              <a:rPr lang="en-US" dirty="0"/>
              <a:t>LBNL testing carbon foam cooling: </a:t>
            </a:r>
            <a:r>
              <a:rPr lang="en-US" dirty="0">
                <a:hlinkClick r:id="rId2"/>
              </a:rPr>
              <a:t>ISM</a:t>
            </a:r>
            <a:r>
              <a:rPr lang="en-US" dirty="0"/>
              <a:t>, documented in Work Planning &amp; Control</a:t>
            </a:r>
          </a:p>
          <a:p>
            <a:pPr lvl="1"/>
            <a:r>
              <a:rPr lang="en-US" dirty="0"/>
              <a:t>JLAB testing beampipe bake-out: </a:t>
            </a:r>
            <a:r>
              <a:rPr lang="en-US" dirty="0">
                <a:hlinkClick r:id="rId3"/>
              </a:rPr>
              <a:t>ISM</a:t>
            </a:r>
            <a:r>
              <a:rPr lang="en-US" dirty="0"/>
              <a:t>, Task List and </a:t>
            </a:r>
            <a:r>
              <a:rPr lang="en-US" dirty="0" err="1"/>
              <a:t>ePAS</a:t>
            </a:r>
            <a:r>
              <a:rPr lang="en-US" dirty="0"/>
              <a:t> (JLab-PR-725)</a:t>
            </a:r>
          </a:p>
          <a:p>
            <a:pPr lvl="1"/>
            <a:endParaRPr lang="en-US" dirty="0"/>
          </a:p>
          <a:p>
            <a:r>
              <a:rPr lang="en-US" dirty="0"/>
              <a:t>Equipment going in the BNL Experimental Hall must follow NEC/NFPA 70E, 2021 and electrical safety guidelines: DOE-HDBK-1092-2013</a:t>
            </a:r>
          </a:p>
          <a:p>
            <a:pPr lvl="1"/>
            <a:r>
              <a:rPr lang="en-US" dirty="0"/>
              <a:t>Defines voltage hazards, cable type requirements, circuit protection,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Equipment must be NRTL listed or approved by BNL Electrical Equipment Inspection program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86687C-8AF0-070E-5E2B-F20A4604A616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7</a:t>
            </a:r>
          </a:p>
        </p:txBody>
      </p:sp>
    </p:spTree>
    <p:extLst>
      <p:ext uri="{BB962C8B-B14F-4D97-AF65-F5344CB8AC3E}">
        <p14:creationId xmlns:p14="http://schemas.microsoft.com/office/powerpoint/2010/main" val="253773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/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dirty="0"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8B5D-143A-63BE-7C65-895DC106D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BD9F6-C435-2FC0-BA9A-DEA048F82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Recent design change to address performance issues, which has been incorporated into the </a:t>
            </a:r>
            <a:r>
              <a:rPr lang="en-US" dirty="0" err="1">
                <a:latin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</a:rPr>
              <a:t> collaboration’s latest models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Cost and schedule developed with input from </a:t>
            </a:r>
            <a:r>
              <a:rPr lang="en-US" dirty="0" err="1">
                <a:latin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</a:rPr>
              <a:t> collaborators and ALICE/ITS3 efforts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Scope change request for additional personnel based on discussions from CERN visit in progress.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</a:rPr>
              <a:t>racking WBS is in the final design stage no major ES&amp;H issues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Test stands follow the relevant institution’s policies.</a:t>
            </a:r>
            <a:endParaRPr lang="en-US" dirty="0"/>
          </a:p>
          <a:p>
            <a:r>
              <a:rPr lang="en-US" dirty="0">
                <a:effectLst/>
                <a:latin typeface="Arial" panose="020B0604020202020204" pitchFamily="34" charset="0"/>
              </a:rPr>
              <a:t>Proposed risk added to register for additional engineering runs of silicon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Tracking Detector Layout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https://eic.jlab.org/Requirements/index.html</a:t>
            </a:r>
            <a:endParaRPr lang="en-US" dirty="0"/>
          </a:p>
          <a:p>
            <a:r>
              <a:rPr lang="en-US" dirty="0"/>
              <a:t>Based physics in </a:t>
            </a:r>
            <a:r>
              <a:rPr lang="en-US" dirty="0">
                <a:hlinkClick r:id="rId4"/>
              </a:rPr>
              <a:t>Yellow Report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9C8105-EE94-B445-7E73-0988B673D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951195"/>
              </p:ext>
            </p:extLst>
          </p:nvPr>
        </p:nvGraphicFramePr>
        <p:xfrm>
          <a:off x="1988803" y="1833624"/>
          <a:ext cx="821439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131">
                  <a:extLst>
                    <a:ext uri="{9D8B030D-6E8A-4147-A177-3AD203B41FA5}">
                      <a16:colId xmlns:a16="http://schemas.microsoft.com/office/drawing/2014/main" val="1110428260"/>
                    </a:ext>
                  </a:extLst>
                </a:gridCol>
                <a:gridCol w="2738131">
                  <a:extLst>
                    <a:ext uri="{9D8B030D-6E8A-4147-A177-3AD203B41FA5}">
                      <a16:colId xmlns:a16="http://schemas.microsoft.com/office/drawing/2014/main" val="3629088605"/>
                    </a:ext>
                  </a:extLst>
                </a:gridCol>
                <a:gridCol w="2738131">
                  <a:extLst>
                    <a:ext uri="{9D8B030D-6E8A-4147-A177-3AD203B41FA5}">
                      <a16:colId xmlns:a16="http://schemas.microsoft.com/office/drawing/2014/main" val="264004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Momentum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883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Backward (-3.5 to -2.5)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~0.10%×p⊕2.0%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40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00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Backward (-2.5 to -1.0)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0.05%×p⊕1.0%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20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60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Barrel (-1.0 to 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~0.05%×p⊕0.5%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20/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5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79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Forward (1.0 to 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~0.05%×p⊕1.0%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20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588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Forward (2.5 to 3.5)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~0.10%×p⊕2.0%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~ 30/</a:t>
                      </a:r>
                      <a:r>
                        <a:rPr lang="en-US" dirty="0" err="1"/>
                        <a:t>pT</a:t>
                      </a:r>
                      <a:r>
                        <a:rPr lang="en-US" dirty="0"/>
                        <a:t> µm ⊕ 40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683172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5C28AB98-9BF6-85B2-F537-88BC0863BB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42" y="4174301"/>
            <a:ext cx="3805881" cy="2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C2E3-CC7F-559F-E0A9-29D16618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4504E-980F-6297-6AA9-51969086AE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https://eic.jlab.org/Interfaces/Interfaces.html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Outer barrel limited by DIRC</a:t>
            </a:r>
          </a:p>
          <a:p>
            <a:pPr lvl="1"/>
            <a:r>
              <a:rPr lang="en-US" dirty="0"/>
              <a:t>Disks limited by </a:t>
            </a:r>
            <a:r>
              <a:rPr lang="en-US" dirty="0" err="1"/>
              <a:t>pfRICH</a:t>
            </a:r>
            <a:r>
              <a:rPr lang="en-US" dirty="0"/>
              <a:t>/AC-LGAD</a:t>
            </a:r>
          </a:p>
          <a:p>
            <a:pPr lvl="1"/>
            <a:r>
              <a:rPr lang="en-US" dirty="0"/>
              <a:t>Inner Barrel first vertex layer</a:t>
            </a:r>
            <a:br>
              <a:rPr lang="en-US" dirty="0"/>
            </a:br>
            <a:r>
              <a:rPr lang="en-US" dirty="0"/>
              <a:t>5mm from beampipe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85D4DA-3B93-EE39-BCE6-74F9437E9804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2B6C9-F1A1-4081-87DA-33EEEC8CE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374" y="928511"/>
            <a:ext cx="4059729" cy="529601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49ED16-69AD-6A05-8407-4DBDE790B50A}"/>
              </a:ext>
            </a:extLst>
          </p:cNvPr>
          <p:cNvCxnSpPr>
            <a:cxnSpLocks/>
          </p:cNvCxnSpPr>
          <p:nvPr/>
        </p:nvCxnSpPr>
        <p:spPr>
          <a:xfrm>
            <a:off x="4337222" y="1952368"/>
            <a:ext cx="2827371" cy="4205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9CE655-46B8-B082-8F0D-311CB2676058}"/>
              </a:ext>
            </a:extLst>
          </p:cNvPr>
          <p:cNvCxnSpPr>
            <a:cxnSpLocks/>
          </p:cNvCxnSpPr>
          <p:nvPr/>
        </p:nvCxnSpPr>
        <p:spPr>
          <a:xfrm>
            <a:off x="5002306" y="2372941"/>
            <a:ext cx="2162287" cy="5316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432B0C-4FCD-7172-2A62-6EBFAB38394D}"/>
              </a:ext>
            </a:extLst>
          </p:cNvPr>
          <p:cNvCxnSpPr>
            <a:cxnSpLocks/>
          </p:cNvCxnSpPr>
          <p:nvPr/>
        </p:nvCxnSpPr>
        <p:spPr>
          <a:xfrm>
            <a:off x="4337222" y="2775473"/>
            <a:ext cx="2827371" cy="8745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42E7B58-CD79-3FCB-7288-C98DB91347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1" y="3241183"/>
            <a:ext cx="4682566" cy="2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0BA32-B9E3-63E9-2E5C-118C6BD6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Interfaces – Beam Pipe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63C32-F9A9-0451-BB38-0E8E26B96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Unique beampipe</a:t>
            </a:r>
          </a:p>
          <a:p>
            <a:pPr lvl="1"/>
            <a:r>
              <a:rPr lang="en-US" sz="2000" dirty="0"/>
              <a:t>Tapered beampipe, tracking detectors must be installed prior to beampipe installation in central detector</a:t>
            </a:r>
          </a:p>
          <a:p>
            <a:pPr lvl="1"/>
            <a:r>
              <a:rPr lang="en-US" sz="2000" dirty="0"/>
              <a:t>Beampipe exposed to ambient prior to installation</a:t>
            </a:r>
          </a:p>
          <a:p>
            <a:pPr lvl="1"/>
            <a:r>
              <a:rPr lang="en-US" sz="2000" dirty="0"/>
              <a:t>Need min 100°C in beampipe to break H</a:t>
            </a:r>
            <a:r>
              <a:rPr lang="en-US" sz="2000" baseline="-25000" dirty="0"/>
              <a:t>2</a:t>
            </a:r>
            <a:r>
              <a:rPr lang="en-US" sz="2000" dirty="0"/>
              <a:t>O bonds</a:t>
            </a:r>
          </a:p>
          <a:p>
            <a:pPr lvl="2"/>
            <a:r>
              <a:rPr lang="en-US" sz="1600" dirty="0"/>
              <a:t>Silicon detector limited to &lt;50°C due to CTE of materials</a:t>
            </a:r>
          </a:p>
          <a:p>
            <a:pPr lvl="2"/>
            <a:r>
              <a:rPr lang="en-US" sz="1600" dirty="0"/>
              <a:t>Additional details in Nicole’s talk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E3C33-C667-229A-140A-151D46BB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10" y="1803806"/>
            <a:ext cx="4905403" cy="1442766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42A5ED7-D56C-5683-D58E-CD7952A58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3" y="3547659"/>
            <a:ext cx="2910477" cy="2182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D3EA2-AFDA-0505-F18A-A8A4ECDDA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97" y="3769138"/>
            <a:ext cx="3581400" cy="1739900"/>
          </a:xfrm>
          <a:prstGeom prst="rect">
            <a:avLst/>
          </a:prstGeom>
        </p:spPr>
      </p:pic>
      <p:pic>
        <p:nvPicPr>
          <p:cNvPr id="7" name="Picture 1" descr="page12image96885456">
            <a:extLst>
              <a:ext uri="{FF2B5EF4-FFF2-40B4-BE49-F238E27FC236}">
                <a16:creationId xmlns:a16="http://schemas.microsoft.com/office/drawing/2014/main" id="{4B6C99CD-EA2E-8BE8-9248-3A4EB2110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3548" y="3723507"/>
            <a:ext cx="4605111" cy="183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01CDF6FB-08EA-C736-1A7F-17C25209976D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F2F57-E189-D2C0-A446-71FEA38FC347}"/>
              </a:ext>
            </a:extLst>
          </p:cNvPr>
          <p:cNvSpPr txBox="1"/>
          <p:nvPr/>
        </p:nvSpPr>
        <p:spPr>
          <a:xfrm>
            <a:off x="419439" y="5730517"/>
            <a:ext cx="2995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Only covers 1 m of 3 m beryllium section</a:t>
            </a:r>
          </a:p>
        </p:txBody>
      </p:sp>
    </p:spTree>
    <p:extLst>
      <p:ext uri="{BB962C8B-B14F-4D97-AF65-F5344CB8AC3E}">
        <p14:creationId xmlns:p14="http://schemas.microsoft.com/office/powerpoint/2010/main" val="250419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6218-BD1E-2DDF-C955-E6F897A3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Tracking Detector Layout Modifications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360F5-0726-F149-C8B9-E51B5F3807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number of hits in certain rapidity ranges</a:t>
            </a:r>
          </a:p>
          <a:p>
            <a:pPr lvl="1"/>
            <a:r>
              <a:rPr lang="en-US" dirty="0"/>
              <a:t>Need more planes</a:t>
            </a:r>
          </a:p>
          <a:p>
            <a:pPr lvl="1"/>
            <a:r>
              <a:rPr lang="en-US" dirty="0"/>
              <a:t>Red = Si Only, fast simulation</a:t>
            </a:r>
          </a:p>
          <a:p>
            <a:pPr lvl="1"/>
            <a:r>
              <a:rPr lang="en-US" dirty="0"/>
              <a:t>Blue = Previous layout, full simulation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Solve impact from 5 (2) </a:t>
            </a:r>
            <a:r>
              <a:rPr lang="en-US" dirty="0" err="1"/>
              <a:t>μs</a:t>
            </a:r>
            <a:r>
              <a:rPr lang="en-US" dirty="0"/>
              <a:t> MAPS frame accumulation time</a:t>
            </a:r>
          </a:p>
          <a:p>
            <a:pPr lvl="1"/>
            <a:r>
              <a:rPr lang="en-US" dirty="0"/>
              <a:t>Need enough hits from faster detectors to form a </a:t>
            </a:r>
            <a:r>
              <a:rPr lang="en-US" dirty="0" err="1"/>
              <a:t>tracklet</a:t>
            </a:r>
            <a:r>
              <a:rPr lang="en-US" dirty="0"/>
              <a:t> with a good pointing resolution, e.g. MPGDs</a:t>
            </a:r>
          </a:p>
          <a:p>
            <a:pPr lvl="1"/>
            <a:r>
              <a:rPr lang="en-US" dirty="0"/>
              <a:t>Need to utilize </a:t>
            </a:r>
            <a:r>
              <a:rPr lang="en-US" dirty="0" err="1"/>
              <a:t>ToF</a:t>
            </a:r>
            <a:r>
              <a:rPr lang="en-US" dirty="0"/>
              <a:t> and maybe Barrel-</a:t>
            </a:r>
            <a:r>
              <a:rPr lang="en-US" dirty="0" err="1"/>
              <a:t>ECal</a:t>
            </a:r>
            <a:r>
              <a:rPr lang="en-US" dirty="0"/>
              <a:t> </a:t>
            </a:r>
            <a:r>
              <a:rPr lang="en-US" dirty="0" err="1"/>
              <a:t>AstroPix</a:t>
            </a:r>
            <a:r>
              <a:rPr lang="en-US" dirty="0"/>
              <a:t> as possible </a:t>
            </a:r>
          </a:p>
          <a:p>
            <a:pPr lvl="2"/>
            <a:r>
              <a:rPr lang="en-US" dirty="0"/>
              <a:t>Note: Barrel </a:t>
            </a:r>
            <a:r>
              <a:rPr lang="en-US" dirty="0" err="1"/>
              <a:t>ToF</a:t>
            </a:r>
            <a:r>
              <a:rPr lang="en-US" dirty="0"/>
              <a:t> has good time resolution but not spatial resolution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Current layout finalized in Spring 2023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4CE4D5-FA21-7626-1994-B2C0C1F7D4B3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2,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0E111-D395-540B-BB8A-CD468E1508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456" y="1385676"/>
            <a:ext cx="2602522" cy="1826643"/>
          </a:xfrm>
          <a:prstGeom prst="rect">
            <a:avLst/>
          </a:prstGeom>
        </p:spPr>
      </p:pic>
      <p:pic>
        <p:nvPicPr>
          <p:cNvPr id="6" name="Picture 5" descr="A graph of a city&#10;&#10;Description automatically generated">
            <a:extLst>
              <a:ext uri="{FF2B5EF4-FFF2-40B4-BE49-F238E27FC236}">
                <a16:creationId xmlns:a16="http://schemas.microsoft.com/office/drawing/2014/main" id="{89234BA2-06B9-C14F-C993-B7AB7A0923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180" y="930274"/>
            <a:ext cx="3110166" cy="228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3086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12AB5730-DAE6-2B81-315B-BC8BD686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Tracking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F4A05-6082-A4EF-3B2F-79A0BEB207A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75713" y="930275"/>
            <a:ext cx="3316287" cy="52117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MPGD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BOT Length: 340 cm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BOT Radius: 72.5 cm</a:t>
            </a:r>
          </a:p>
          <a:p>
            <a:r>
              <a:rPr lang="en-US" dirty="0">
                <a:solidFill>
                  <a:schemeClr val="accent1"/>
                </a:solidFill>
              </a:rPr>
              <a:t>Silicon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Outer Length: 84 cm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Outer Radius: 42 cm</a:t>
            </a:r>
          </a:p>
          <a:p>
            <a:r>
              <a:rPr lang="en-US" dirty="0">
                <a:solidFill>
                  <a:srgbClr val="C00000"/>
                </a:solidFill>
              </a:rPr>
              <a:t>AC-LGAD</a:t>
            </a:r>
          </a:p>
          <a:p>
            <a:pPr lvl="1"/>
            <a:r>
              <a:rPr lang="en-US" dirty="0" err="1">
                <a:solidFill>
                  <a:srgbClr val="C00000"/>
                </a:solidFill>
              </a:rPr>
              <a:t>ToF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/>
              <a:t>Part of PID</a:t>
            </a:r>
          </a:p>
        </p:txBody>
      </p:sp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CD2A6A24-3835-7276-881A-458933878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77" y="1557912"/>
            <a:ext cx="8581696" cy="405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767DA5-193A-3D7F-A03E-D8003427B5FA}"/>
              </a:ext>
            </a:extLst>
          </p:cNvPr>
          <p:cNvSpPr txBox="1"/>
          <p:nvPr/>
        </p:nvSpPr>
        <p:spPr>
          <a:xfrm>
            <a:off x="750668" y="1244773"/>
            <a:ext cx="1677321" cy="369332"/>
          </a:xfrm>
          <a:prstGeom prst="rect">
            <a:avLst/>
          </a:prstGeom>
          <a:ln w="25400"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Times New Roman" panose="02020603050405020304" pitchFamily="18" charset="0"/>
              </a:rPr>
              <a:t>μRWELL</a:t>
            </a:r>
            <a:r>
              <a:rPr lang="en-US" dirty="0">
                <a:cs typeface="Times New Roman" panose="02020603050405020304" pitchFamily="18" charset="0"/>
              </a:rPr>
              <a:t>-ECT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CBD737-9D0C-66AB-AD2E-13B04B2BC53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589329" y="1614105"/>
            <a:ext cx="177382" cy="890739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6C96CC-A63A-14A2-BB3E-C3534B8FFD3C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589329" y="1614105"/>
            <a:ext cx="408378" cy="814393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5AD9A1-E42E-9E0E-4340-F5173E97C248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7546580" y="1614105"/>
            <a:ext cx="445833" cy="770050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F531F-FBD0-33AC-0A80-AEADB7E7B1E6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7546580" y="1614105"/>
            <a:ext cx="236925" cy="890739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999A4D-9CEC-9B1E-AA6C-775FD7C1CDCB}"/>
              </a:ext>
            </a:extLst>
          </p:cNvPr>
          <p:cNvSpPr txBox="1"/>
          <p:nvPr/>
        </p:nvSpPr>
        <p:spPr>
          <a:xfrm>
            <a:off x="2938469" y="1244773"/>
            <a:ext cx="1645920" cy="369332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Times New Roman" panose="02020603050405020304" pitchFamily="18" charset="0"/>
              </a:rPr>
              <a:t>μRWELL</a:t>
            </a:r>
            <a:r>
              <a:rPr lang="en-US" dirty="0">
                <a:cs typeface="Times New Roman" panose="02020603050405020304" pitchFamily="18" charset="0"/>
              </a:rPr>
              <a:t>-BOT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A98468-35B4-5F07-3299-9ED9731FC910}"/>
              </a:ext>
            </a:extLst>
          </p:cNvPr>
          <p:cNvSpPr txBox="1"/>
          <p:nvPr/>
        </p:nvSpPr>
        <p:spPr>
          <a:xfrm>
            <a:off x="5094869" y="1244773"/>
            <a:ext cx="1073541" cy="369332"/>
          </a:xfrm>
          <a:prstGeom prst="rect">
            <a:avLst/>
          </a:prstGeom>
          <a:ln w="25400"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Times New Roman" panose="02020603050405020304" pitchFamily="18" charset="0"/>
              </a:rPr>
              <a:t>CyMBaL</a:t>
            </a:r>
            <a:endParaRPr lang="en-US" dirty="0"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01EA8B-0DA2-FAFC-0C74-B4DEC6B0D336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5227234" y="1614105"/>
            <a:ext cx="404406" cy="659538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6346E9-4ABE-81E9-247C-9CE5B7AB72E7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665343" y="1614105"/>
            <a:ext cx="96086" cy="168043"/>
          </a:xfrm>
          <a:prstGeom prst="straightConnector1">
            <a:avLst/>
          </a:prstGeom>
          <a:ln w="254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415984-4858-7934-75C8-3244011F1CE4}"/>
              </a:ext>
            </a:extLst>
          </p:cNvPr>
          <p:cNvSpPr txBox="1"/>
          <p:nvPr/>
        </p:nvSpPr>
        <p:spPr>
          <a:xfrm>
            <a:off x="9529338" y="5467831"/>
            <a:ext cx="2031596" cy="369332"/>
          </a:xfrm>
          <a:prstGeom prst="rect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AC-LGAD Barrel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832BE9-EF17-C6CA-66CD-30C5DBE73840}"/>
              </a:ext>
            </a:extLst>
          </p:cNvPr>
          <p:cNvSpPr txBox="1"/>
          <p:nvPr/>
        </p:nvSpPr>
        <p:spPr>
          <a:xfrm>
            <a:off x="9383278" y="4518212"/>
            <a:ext cx="2177656" cy="369332"/>
          </a:xfrm>
          <a:prstGeom prst="rect">
            <a:avLst/>
          </a:prstGeom>
          <a:ln w="254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AC-LGAD Endcap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A89EC-A13D-395E-B733-BC1AC066B764}"/>
              </a:ext>
            </a:extLst>
          </p:cNvPr>
          <p:cNvSpPr txBox="1"/>
          <p:nvPr/>
        </p:nvSpPr>
        <p:spPr>
          <a:xfrm>
            <a:off x="3462223" y="5483979"/>
            <a:ext cx="1128055" cy="369332"/>
          </a:xfrm>
          <a:prstGeom prst="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SVT OB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D5332-B0A4-5800-9760-4058DA7E0ABD}"/>
              </a:ext>
            </a:extLst>
          </p:cNvPr>
          <p:cNvSpPr txBox="1"/>
          <p:nvPr/>
        </p:nvSpPr>
        <p:spPr>
          <a:xfrm>
            <a:off x="5285029" y="5461513"/>
            <a:ext cx="928974" cy="369332"/>
          </a:xfrm>
          <a:prstGeom prst="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SVT IB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52C479-7DC9-B529-4622-EFB4A6A8D979}"/>
              </a:ext>
            </a:extLst>
          </p:cNvPr>
          <p:cNvSpPr txBox="1"/>
          <p:nvPr/>
        </p:nvSpPr>
        <p:spPr>
          <a:xfrm>
            <a:off x="1182366" y="5467831"/>
            <a:ext cx="1590659" cy="369332"/>
          </a:xfrm>
          <a:prstGeom prst="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SVT Endcaps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2F36FB-3F80-4516-8412-EAE586D6187E}"/>
              </a:ext>
            </a:extLst>
          </p:cNvPr>
          <p:cNvSpPr txBox="1"/>
          <p:nvPr/>
        </p:nvSpPr>
        <p:spPr>
          <a:xfrm>
            <a:off x="6874444" y="5467831"/>
            <a:ext cx="1623888" cy="369332"/>
          </a:xfrm>
          <a:prstGeom prst="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SVT Endcaps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4EAB7D4-D222-36CD-12D2-708DB9AB94F8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4026251" y="4135337"/>
            <a:ext cx="435767" cy="134864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E96CC8-DF1F-8F29-ECD1-4CF7CD1C21A0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3856468" y="4518212"/>
            <a:ext cx="169783" cy="96576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A78135-8866-9853-38BF-E0C1702AD0CF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4840297" y="3623771"/>
            <a:ext cx="909219" cy="183774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760036-941E-6081-34FA-EBFEEDD451CC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4614635" y="3790476"/>
            <a:ext cx="1134881" cy="167103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BB7D83-BE2A-9240-BC5E-8FD46EE44819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5200372" y="3734283"/>
            <a:ext cx="2486016" cy="173354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FBB999-45DD-65AE-3C8E-1466177CA0CD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7403545" y="3831225"/>
            <a:ext cx="282843" cy="163660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0FCE63-E0D0-E0F2-A413-9B85E3681EE6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977696" y="4135337"/>
            <a:ext cx="225045" cy="133249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B666E9-E931-C4D8-ED0D-BEB3CCDEFC8D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1977696" y="3766005"/>
            <a:ext cx="2048555" cy="170182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16B10CE-B400-3D5C-DDB1-4C6750E64FFC}"/>
              </a:ext>
            </a:extLst>
          </p:cNvPr>
          <p:cNvSpPr txBox="1"/>
          <p:nvPr/>
        </p:nvSpPr>
        <p:spPr>
          <a:xfrm>
            <a:off x="6678890" y="1244773"/>
            <a:ext cx="1735380" cy="369332"/>
          </a:xfrm>
          <a:prstGeom prst="rect">
            <a:avLst/>
          </a:prstGeom>
          <a:ln w="25400"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cs typeface="Times New Roman" panose="02020603050405020304" pitchFamily="18" charset="0"/>
              </a:rPr>
              <a:t>μRWELL</a:t>
            </a:r>
            <a:r>
              <a:rPr lang="en-US" dirty="0">
                <a:cs typeface="Times New Roman" panose="02020603050405020304" pitchFamily="18" charset="0"/>
              </a:rPr>
              <a:t>-ECT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B446255-FCF2-E734-C0C3-D86D82507DC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447512" y="3937925"/>
            <a:ext cx="935766" cy="764953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3A5003-33C1-965C-E540-D4DFCD53B651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254115" y="4781133"/>
            <a:ext cx="1275223" cy="871364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56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66B0-EE7A-4806-F0C5-945C8768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– </a:t>
            </a:r>
            <a:r>
              <a:rPr lang="en-US" dirty="0" err="1"/>
              <a:t>Nhits</a:t>
            </a:r>
            <a:r>
              <a:rPr lang="en-US" dirty="0"/>
              <a:t> vs </a:t>
            </a:r>
            <a:r>
              <a:rPr lang="el-GR" dirty="0"/>
              <a:t>η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E6A36-0EFD-92D0-9B54-3DE4291AD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Only tracking detectors included, will improve further once calorimeters included which should remove dip at rapidity ±1, details in Matt’s talk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D648-E391-965B-38B5-0C164942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73" y="1840939"/>
            <a:ext cx="9499600" cy="215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F53D86-9C69-9BB0-3B2B-763EF43B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373" y="4123531"/>
            <a:ext cx="94742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115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767f846-2003-4795-b8a5-c12e60d56749"/>
    <ds:schemaRef ds:uri="http://schemas.openxmlformats.org/package/2006/metadata/core-properties"/>
    <ds:schemaRef ds:uri="3bfd71d5-c7ac-4dca-b865-a609d1eb407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1575</TotalTime>
  <Words>1301</Words>
  <Application>Microsoft Macintosh PowerPoint</Application>
  <PresentationFormat>Widescreen</PresentationFormat>
  <Paragraphs>219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BNL</vt:lpstr>
      <vt:lpstr>Tracking Systems Overview and Requirements</vt:lpstr>
      <vt:lpstr>Charge Questions Addressed</vt:lpstr>
      <vt:lpstr>Outline</vt:lpstr>
      <vt:lpstr>Requirements</vt:lpstr>
      <vt:lpstr>Interfaces</vt:lpstr>
      <vt:lpstr>Interfaces – Beam Pipe</vt:lpstr>
      <vt:lpstr>Tracking Detector Layout Modifications</vt:lpstr>
      <vt:lpstr>Overall Tracking Layout</vt:lpstr>
      <vt:lpstr>Simulation – Nhits vs η</vt:lpstr>
      <vt:lpstr>Silicon</vt:lpstr>
      <vt:lpstr>Silicon – Inner and Outer Barrel</vt:lpstr>
      <vt:lpstr>Outer Barrel – MPGD</vt:lpstr>
      <vt:lpstr>Forward / Backward Disks – Silicon</vt:lpstr>
      <vt:lpstr>Forward / Backward Disks – MPGD</vt:lpstr>
      <vt:lpstr>Services</vt:lpstr>
      <vt:lpstr>Integration</vt:lpstr>
      <vt:lpstr>Cost / Schedule</vt:lpstr>
      <vt:lpstr>Risks</vt:lpstr>
      <vt:lpstr>Safety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beng</cp:lastModifiedBy>
  <cp:revision>58</cp:revision>
  <dcterms:created xsi:type="dcterms:W3CDTF">2023-09-12T20:43:32Z</dcterms:created>
  <dcterms:modified xsi:type="dcterms:W3CDTF">2024-03-13T20:49:36Z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