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Lst>
  <p:notesMasterIdLst>
    <p:notesMasterId r:id="rId25"/>
  </p:notesMasterIdLst>
  <p:handoutMasterIdLst>
    <p:handoutMasterId r:id="rId26"/>
  </p:handoutMasterIdLst>
  <p:sldIdLst>
    <p:sldId id="554" r:id="rId5"/>
    <p:sldId id="522" r:id="rId6"/>
    <p:sldId id="562" r:id="rId7"/>
    <p:sldId id="334" r:id="rId8"/>
    <p:sldId id="557" r:id="rId9"/>
    <p:sldId id="565" r:id="rId10"/>
    <p:sldId id="563" r:id="rId11"/>
    <p:sldId id="564" r:id="rId12"/>
    <p:sldId id="556" r:id="rId13"/>
    <p:sldId id="566" r:id="rId14"/>
    <p:sldId id="571" r:id="rId15"/>
    <p:sldId id="561" r:id="rId16"/>
    <p:sldId id="560" r:id="rId17"/>
    <p:sldId id="568" r:id="rId18"/>
    <p:sldId id="558" r:id="rId19"/>
    <p:sldId id="570" r:id="rId20"/>
    <p:sldId id="569" r:id="rId21"/>
    <p:sldId id="572" r:id="rId22"/>
    <p:sldId id="573" r:id="rId23"/>
    <p:sldId id="5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BFBFBF"/>
    <a:srgbClr val="00ACDB"/>
    <a:srgbClr val="A6A6A6"/>
    <a:srgbClr val="7F7F7F"/>
    <a:srgbClr val="21A0FF"/>
    <a:srgbClr val="009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F6B566-8F4F-2297-E09A-EC0A5919D7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FEF84F-FF67-CFE6-EE39-7622459E9C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35C532-7310-4D0E-A33E-9CFB32DA3130}" type="datetimeFigureOut">
              <a:rPr lang="en-US" smtClean="0"/>
              <a:t>3/13/2024</a:t>
            </a:fld>
            <a:endParaRPr lang="en-US"/>
          </a:p>
        </p:txBody>
      </p:sp>
      <p:sp>
        <p:nvSpPr>
          <p:cNvPr id="4" name="Footer Placeholder 3">
            <a:extLst>
              <a:ext uri="{FF2B5EF4-FFF2-40B4-BE49-F238E27FC236}">
                <a16:creationId xmlns:a16="http://schemas.microsoft.com/office/drawing/2014/main" id="{933D95DF-83FA-FE96-2EE5-1174D2E87D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967F68-58BC-4765-5D43-302ABEE7BA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BC339-4610-4F10-854C-D2930A4EBF62}" type="slidenum">
              <a:rPr lang="en-US" smtClean="0"/>
              <a:t>‹#›</a:t>
            </a:fld>
            <a:endParaRPr lang="en-US"/>
          </a:p>
        </p:txBody>
      </p:sp>
    </p:spTree>
    <p:extLst>
      <p:ext uri="{BB962C8B-B14F-4D97-AF65-F5344CB8AC3E}">
        <p14:creationId xmlns:p14="http://schemas.microsoft.com/office/powerpoint/2010/main" val="388568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502920" y="1174478"/>
            <a:ext cx="10962105" cy="1240412"/>
          </a:xfrm>
          <a:prstGeom prst="rect">
            <a:avLst/>
          </a:prstGeom>
        </p:spPr>
        <p:txBody>
          <a:bodyPr anchor="b" anchorCtr="0"/>
          <a:lstStyle>
            <a:lvl1pPr algn="l">
              <a:lnSpc>
                <a:spcPct val="100000"/>
              </a:lnSpc>
              <a:defRPr sz="4000" b="1" i="0">
                <a:solidFill>
                  <a:schemeClr val="bg1"/>
                </a:solidFill>
                <a:latin typeface="+mn-lt"/>
                <a:cs typeface="Arial" panose="020B0604020202020204" pitchFamily="34" charset="0"/>
              </a:defRPr>
            </a:lvl1pPr>
          </a:lstStyle>
          <a:p>
            <a:r>
              <a:rPr lang="en-US"/>
              <a:t>Title from Agenda</a:t>
            </a:r>
            <a:br>
              <a:rPr lang="en-US"/>
            </a:br>
            <a:r>
              <a:rPr lang="en-US"/>
              <a:t>Continuation of Title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0"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Presenter Name</a:t>
            </a:r>
          </a:p>
        </p:txBody>
      </p:sp>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502920" y="2423582"/>
            <a:ext cx="10962105" cy="501650"/>
          </a:xfrm>
          <a:prstGeom prst="rect">
            <a:avLst/>
          </a:prstGeo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a:t>Secondary title if needed</a:t>
            </a:r>
            <a:endParaRPr lang="en-US"/>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0" y="4233687"/>
            <a:ext cx="10962105" cy="379542"/>
          </a:xfrm>
          <a:prstGeom prst="rect">
            <a:avLst/>
          </a:prstGeo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Organization</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0" y="3738425"/>
            <a:ext cx="10962105" cy="477838"/>
          </a:xfrm>
          <a:prstGeom prst="rect">
            <a:avLst/>
          </a:prstGeo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Project Role or Organizational Role</a:t>
            </a:r>
          </a:p>
        </p:txBody>
      </p:sp>
      <p:sp>
        <p:nvSpPr>
          <p:cNvPr id="4" name="TextBox 3">
            <a:extLst>
              <a:ext uri="{FF2B5EF4-FFF2-40B4-BE49-F238E27FC236}">
                <a16:creationId xmlns:a16="http://schemas.microsoft.com/office/drawing/2014/main" id="{3ACFD060-E09E-7067-B04E-00A8A44F9672}"/>
              </a:ext>
            </a:extLst>
          </p:cNvPr>
          <p:cNvSpPr txBox="1"/>
          <p:nvPr userDrawn="1"/>
        </p:nvSpPr>
        <p:spPr>
          <a:xfrm>
            <a:off x="502920" y="5040923"/>
            <a:ext cx="4564765" cy="1015663"/>
          </a:xfrm>
          <a:prstGeom prst="rect">
            <a:avLst/>
          </a:prstGeom>
          <a:noFill/>
        </p:spPr>
        <p:txBody>
          <a:bodyPr wrap="square" rtlCol="0">
            <a:spAutoFit/>
          </a:bodyPr>
          <a:lstStyle/>
          <a:p>
            <a:r>
              <a:rPr lang="en-US" sz="2000" dirty="0">
                <a:solidFill>
                  <a:schemeClr val="bg1"/>
                </a:solidFill>
              </a:rPr>
              <a:t>Incremental Design and Safety Review</a:t>
            </a:r>
            <a:br>
              <a:rPr lang="en-US" sz="2000" dirty="0">
                <a:solidFill>
                  <a:schemeClr val="bg1"/>
                </a:solidFill>
              </a:rPr>
            </a:br>
            <a:r>
              <a:rPr lang="en-US" sz="2000" dirty="0">
                <a:solidFill>
                  <a:schemeClr val="bg1"/>
                </a:solidFill>
              </a:rPr>
              <a:t>of the EIC Tracking Detectors</a:t>
            </a:r>
            <a:br>
              <a:rPr lang="en-US" sz="2000" dirty="0">
                <a:solidFill>
                  <a:schemeClr val="bg1"/>
                </a:solidFill>
              </a:rPr>
            </a:br>
            <a:r>
              <a:rPr lang="en-US" sz="2000" dirty="0">
                <a:solidFill>
                  <a:schemeClr val="bg1"/>
                </a:solidFill>
              </a:rPr>
              <a:t>March 20-21, 2024</a:t>
            </a:r>
          </a:p>
        </p:txBody>
      </p:sp>
    </p:spTree>
    <p:extLst>
      <p:ext uri="{BB962C8B-B14F-4D97-AF65-F5344CB8AC3E}">
        <p14:creationId xmlns:p14="http://schemas.microsoft.com/office/powerpoint/2010/main" val="3419946361"/>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nchor="ctr">
            <a:normAutofit/>
          </a:bodyPr>
          <a:lstStyle>
            <a:lvl1pPr marL="0" indent="0" algn="ctr">
              <a:buFontTx/>
              <a:buNone/>
              <a:defRPr sz="3600"/>
            </a:lvl1pPr>
            <a:lvl2pPr>
              <a:defRPr/>
            </a:lvl2pPr>
            <a:lvl3pPr>
              <a:defRPr/>
            </a:lvl3pPr>
            <a:lvl4pPr>
              <a:defRPr/>
            </a:lvl4pPr>
            <a:lvl5pPr>
              <a:defRPr/>
            </a:lvl5pPr>
          </a:lstStyle>
          <a:p>
            <a:pPr lvl="0"/>
            <a:r>
              <a:rPr lang="en-US"/>
              <a:t>Section Separator – Title Line 1</a:t>
            </a:r>
          </a:p>
          <a:p>
            <a:pPr lvl="0"/>
            <a:r>
              <a:rPr lang="en-US"/>
              <a:t>Section Separator – Title Line 2</a:t>
            </a:r>
          </a:p>
          <a:p>
            <a:pPr lvl="0"/>
            <a:r>
              <a:rPr lang="en-US"/>
              <a:t>Section Separator – Title Line 3</a:t>
            </a:r>
          </a:p>
        </p:txBody>
      </p:sp>
    </p:spTree>
    <p:extLst>
      <p:ext uri="{BB962C8B-B14F-4D97-AF65-F5344CB8AC3E}">
        <p14:creationId xmlns:p14="http://schemas.microsoft.com/office/powerpoint/2010/main" val="396628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77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ge">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92B54326-9283-87C5-2211-07467D152889}"/>
              </a:ext>
            </a:extLst>
          </p:cNvPr>
          <p:cNvSpPr>
            <a:spLocks noGrp="1"/>
          </p:cNvSpPr>
          <p:nvPr>
            <p:ph type="body" sz="quarter" idx="10" hasCustomPrompt="1"/>
          </p:nvPr>
        </p:nvSpPr>
        <p:spPr>
          <a:xfrm>
            <a:off x="461963" y="930274"/>
            <a:ext cx="11521440" cy="5212080"/>
          </a:xfrm>
        </p:spPr>
        <p:txBody>
          <a:bodyPr>
            <a:normAutofit/>
          </a:bodyPr>
          <a:lstStyle>
            <a:lvl1pPr marL="346075" indent="-346075">
              <a:buFont typeface="+mj-lt"/>
              <a:buAutoNum type="arabicPeriod"/>
              <a:defRPr sz="2000"/>
            </a:lvl1pPr>
            <a:lvl2pPr marL="684212" indent="-457200">
              <a:buFont typeface="+mj-lt"/>
              <a:buAutoNum type="alphaUcPeriod"/>
              <a:defRPr/>
            </a:lvl2pPr>
            <a:lvl3pPr marL="803275" indent="-342900">
              <a:buFont typeface="+mj-lt"/>
              <a:buAutoNum type="romanLcPeriod"/>
              <a:defRPr/>
            </a:lvl3pPr>
            <a:lvl4pPr marL="1030287" indent="-342900">
              <a:buFont typeface="+mj-lt"/>
              <a:buAutoNum type="alphaLcPeriod"/>
              <a:defRPr/>
            </a:lvl4pPr>
            <a:lvl5pPr marL="1257300" indent="-342900">
              <a:buFont typeface="+mj-lt"/>
              <a:buAutoNum type="arabicPeriod"/>
              <a:defRPr/>
            </a:lvl5pPr>
          </a:lstStyle>
          <a:p>
            <a:pPr lvl="0"/>
            <a:r>
              <a:rPr lang="en-US"/>
              <a:t>Charges – Arial 20</a:t>
            </a:r>
          </a:p>
        </p:txBody>
      </p:sp>
      <p:sp>
        <p:nvSpPr>
          <p:cNvPr id="2" name="Title 1">
            <a:extLst>
              <a:ext uri="{FF2B5EF4-FFF2-40B4-BE49-F238E27FC236}">
                <a16:creationId xmlns:a16="http://schemas.microsoft.com/office/drawing/2014/main" id="{37E601E0-56E9-DDEA-8450-036620793ECE}"/>
              </a:ext>
            </a:extLst>
          </p:cNvPr>
          <p:cNvSpPr>
            <a:spLocks noGrp="1"/>
          </p:cNvSpPr>
          <p:nvPr>
            <p:ph type="title" hasCustomPrompt="1"/>
          </p:nvPr>
        </p:nvSpPr>
        <p:spPr>
          <a:xfrm>
            <a:off x="461963" y="-16778"/>
            <a:ext cx="11499234" cy="402670"/>
          </a:xfrm>
        </p:spPr>
        <p:txBody>
          <a:bodyPr/>
          <a:lstStyle>
            <a:lvl1pPr>
              <a:defRPr/>
            </a:lvl1pPr>
          </a:lstStyle>
          <a:p>
            <a:r>
              <a:rPr lang="en-US" dirty="0"/>
              <a:t>Charge Questions Addressed</a:t>
            </a:r>
          </a:p>
        </p:txBody>
      </p:sp>
    </p:spTree>
    <p:extLst>
      <p:ext uri="{BB962C8B-B14F-4D97-AF65-F5344CB8AC3E}">
        <p14:creationId xmlns:p14="http://schemas.microsoft.com/office/powerpoint/2010/main" val="269555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1 – Bulleted]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Tree>
    <p:extLst>
      <p:ext uri="{BB962C8B-B14F-4D97-AF65-F5344CB8AC3E}">
        <p14:creationId xmlns:p14="http://schemas.microsoft.com/office/powerpoint/2010/main" val="314597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dirty="0"/>
              <a:t>Slide Title [Layout: Content 2 – Bulleted]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256032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
        <p:nvSpPr>
          <p:cNvPr id="3" name="Text Placeholder 4">
            <a:extLst>
              <a:ext uri="{FF2B5EF4-FFF2-40B4-BE49-F238E27FC236}">
                <a16:creationId xmlns:a16="http://schemas.microsoft.com/office/drawing/2014/main" id="{4ECC0389-6BCD-C4BC-4A17-EA2DACAE7E9B}"/>
              </a:ext>
            </a:extLst>
          </p:cNvPr>
          <p:cNvSpPr>
            <a:spLocks noGrp="1"/>
          </p:cNvSpPr>
          <p:nvPr>
            <p:ph type="body" sz="quarter" idx="11" hasCustomPrompt="1"/>
          </p:nvPr>
        </p:nvSpPr>
        <p:spPr>
          <a:xfrm>
            <a:off x="461963" y="3606002"/>
            <a:ext cx="11521440" cy="256032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Tree>
    <p:extLst>
      <p:ext uri="{BB962C8B-B14F-4D97-AF65-F5344CB8AC3E}">
        <p14:creationId xmlns:p14="http://schemas.microsoft.com/office/powerpoint/2010/main" val="372671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3 – Bulleted] </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566928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
        <p:nvSpPr>
          <p:cNvPr id="3" name="Text Placeholder 4">
            <a:extLst>
              <a:ext uri="{FF2B5EF4-FFF2-40B4-BE49-F238E27FC236}">
                <a16:creationId xmlns:a16="http://schemas.microsoft.com/office/drawing/2014/main" id="{1508D84F-3665-CC5D-F2A2-B3A6B09A700F}"/>
              </a:ext>
            </a:extLst>
          </p:cNvPr>
          <p:cNvSpPr>
            <a:spLocks noGrp="1"/>
          </p:cNvSpPr>
          <p:nvPr>
            <p:ph type="body" sz="quarter" idx="11" hasCustomPrompt="1"/>
          </p:nvPr>
        </p:nvSpPr>
        <p:spPr>
          <a:xfrm>
            <a:off x="6291917" y="930199"/>
            <a:ext cx="566928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Tree>
    <p:extLst>
      <p:ext uri="{BB962C8B-B14F-4D97-AF65-F5344CB8AC3E}">
        <p14:creationId xmlns:p14="http://schemas.microsoft.com/office/powerpoint/2010/main" val="226128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1 – Numbered]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Tree>
    <p:extLst>
      <p:ext uri="{BB962C8B-B14F-4D97-AF65-F5344CB8AC3E}">
        <p14:creationId xmlns:p14="http://schemas.microsoft.com/office/powerpoint/2010/main" val="5869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2 – Numbered]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256032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
        <p:nvSpPr>
          <p:cNvPr id="3" name="Text Placeholder 4">
            <a:extLst>
              <a:ext uri="{FF2B5EF4-FFF2-40B4-BE49-F238E27FC236}">
                <a16:creationId xmlns:a16="http://schemas.microsoft.com/office/drawing/2014/main" id="{41A4CDE2-F4A5-3B66-CC2E-03CEF69ADB2E}"/>
              </a:ext>
            </a:extLst>
          </p:cNvPr>
          <p:cNvSpPr>
            <a:spLocks noGrp="1"/>
          </p:cNvSpPr>
          <p:nvPr>
            <p:ph type="body" sz="quarter" idx="11" hasCustomPrompt="1"/>
          </p:nvPr>
        </p:nvSpPr>
        <p:spPr>
          <a:xfrm>
            <a:off x="461963" y="3600611"/>
            <a:ext cx="11521440" cy="256032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Tree>
    <p:extLst>
      <p:ext uri="{BB962C8B-B14F-4D97-AF65-F5344CB8AC3E}">
        <p14:creationId xmlns:p14="http://schemas.microsoft.com/office/powerpoint/2010/main" val="28183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3 – Numbered]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5669280" cy="521208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
        <p:nvSpPr>
          <p:cNvPr id="3" name="Text Placeholder 4">
            <a:extLst>
              <a:ext uri="{FF2B5EF4-FFF2-40B4-BE49-F238E27FC236}">
                <a16:creationId xmlns:a16="http://schemas.microsoft.com/office/drawing/2014/main" id="{6E5A896B-E227-B141-AB5C-4CC68DDA8338}"/>
              </a:ext>
            </a:extLst>
          </p:cNvPr>
          <p:cNvSpPr>
            <a:spLocks noGrp="1"/>
          </p:cNvSpPr>
          <p:nvPr>
            <p:ph type="body" sz="quarter" idx="11" hasCustomPrompt="1"/>
          </p:nvPr>
        </p:nvSpPr>
        <p:spPr>
          <a:xfrm>
            <a:off x="6291917" y="930274"/>
            <a:ext cx="5669280" cy="521208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Tree>
    <p:extLst>
      <p:ext uri="{BB962C8B-B14F-4D97-AF65-F5344CB8AC3E}">
        <p14:creationId xmlns:p14="http://schemas.microsoft.com/office/powerpoint/2010/main" val="57609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205F73-77C7-B0F0-5AC5-70E193F51141}"/>
              </a:ext>
            </a:extLst>
          </p:cNvPr>
          <p:cNvSpPr>
            <a:spLocks noGrp="1"/>
          </p:cNvSpPr>
          <p:nvPr>
            <p:ph type="title" hasCustomPrompt="1"/>
          </p:nvPr>
        </p:nvSpPr>
        <p:spPr>
          <a:xfrm>
            <a:off x="461963" y="-16778"/>
            <a:ext cx="11499234" cy="402670"/>
          </a:xfrm>
        </p:spPr>
        <p:txBody>
          <a:bodyPr/>
          <a:lstStyle>
            <a:lvl1pPr>
              <a:defRPr/>
            </a:lvl1pPr>
          </a:lstStyle>
          <a:p>
            <a:r>
              <a:rPr lang="en-US" dirty="0"/>
              <a:t>Title Only</a:t>
            </a:r>
          </a:p>
        </p:txBody>
      </p:sp>
    </p:spTree>
    <p:extLst>
      <p:ext uri="{BB962C8B-B14F-4D97-AF65-F5344CB8AC3E}">
        <p14:creationId xmlns:p14="http://schemas.microsoft.com/office/powerpoint/2010/main" val="119363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CFEFF2-44B8-687E-DAB3-7026DB467298}"/>
              </a:ext>
            </a:extLst>
          </p:cNvPr>
          <p:cNvSpPr txBox="1"/>
          <p:nvPr userDrawn="1"/>
        </p:nvSpPr>
        <p:spPr>
          <a:xfrm>
            <a:off x="365760" y="6490194"/>
            <a:ext cx="11043138" cy="307777"/>
          </a:xfrm>
          <a:prstGeom prst="rect">
            <a:avLst/>
          </a:prstGeom>
          <a:noFill/>
        </p:spPr>
        <p:txBody>
          <a:bodyPr wrap="square">
            <a:spAutoFit/>
          </a:bodyPr>
          <a:lstStyle/>
          <a:p>
            <a:pPr algn="l"/>
            <a:r>
              <a:rPr lang="en-US" sz="1400" dirty="0"/>
              <a:t>Tracking Detectors Review, March 20-21, 2024</a:t>
            </a:r>
          </a:p>
        </p:txBody>
      </p:sp>
      <p:sp>
        <p:nvSpPr>
          <p:cNvPr id="6" name="TextBox 5">
            <a:extLst>
              <a:ext uri="{FF2B5EF4-FFF2-40B4-BE49-F238E27FC236}">
                <a16:creationId xmlns:a16="http://schemas.microsoft.com/office/drawing/2014/main" id="{B4AB3137-4B00-CEAB-DCD1-3B470E06EA17}"/>
              </a:ext>
            </a:extLst>
          </p:cNvPr>
          <p:cNvSpPr txBox="1"/>
          <p:nvPr userDrawn="1"/>
        </p:nvSpPr>
        <p:spPr>
          <a:xfrm>
            <a:off x="11541499" y="6490193"/>
            <a:ext cx="513209" cy="307777"/>
          </a:xfrm>
          <a:prstGeom prst="rect">
            <a:avLst/>
          </a:prstGeom>
          <a:noFill/>
        </p:spPr>
        <p:txBody>
          <a:bodyPr wrap="square" anchor="ctr">
            <a:spAutoFit/>
          </a:bodyPr>
          <a:lstStyle/>
          <a:p>
            <a:pPr algn="r"/>
            <a:fld id="{E5E7E6BA-9547-40BA-BC84-EED48D8D50C1}" type="slidenum">
              <a:rPr lang="en-US" sz="1400" b="0" smtClean="0">
                <a:solidFill>
                  <a:schemeClr val="tx1"/>
                </a:solidFill>
              </a:rPr>
              <a:pPr algn="r"/>
              <a:t>‹#›</a:t>
            </a:fld>
            <a:endParaRPr lang="en-US" sz="1400" b="0" dirty="0">
              <a:solidFill>
                <a:schemeClr val="tx1"/>
              </a:solidFill>
            </a:endParaRPr>
          </a:p>
        </p:txBody>
      </p:sp>
      <p:cxnSp>
        <p:nvCxnSpPr>
          <p:cNvPr id="7" name="Straight Connector 6">
            <a:extLst>
              <a:ext uri="{FF2B5EF4-FFF2-40B4-BE49-F238E27FC236}">
                <a16:creationId xmlns:a16="http://schemas.microsoft.com/office/drawing/2014/main" id="{7893395C-F7F6-5A6A-DA24-169AA14F65DF}"/>
              </a:ext>
            </a:extLst>
          </p:cNvPr>
          <p:cNvCxnSpPr/>
          <p:nvPr userDrawn="1"/>
        </p:nvCxnSpPr>
        <p:spPr>
          <a:xfrm>
            <a:off x="461963" y="6260638"/>
            <a:ext cx="114992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9">
            <a:extLst>
              <a:ext uri="{FF2B5EF4-FFF2-40B4-BE49-F238E27FC236}">
                <a16:creationId xmlns:a16="http://schemas.microsoft.com/office/drawing/2014/main" id="{E7866077-7D9B-4430-B0C0-7F253295F396}"/>
              </a:ext>
            </a:extLst>
          </p:cNvPr>
          <p:cNvSpPr>
            <a:spLocks noGrp="1"/>
          </p:cNvSpPr>
          <p:nvPr>
            <p:ph type="title"/>
          </p:nvPr>
        </p:nvSpPr>
        <p:spPr>
          <a:xfrm>
            <a:off x="461963" y="-16778"/>
            <a:ext cx="11499234" cy="402670"/>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1">
            <a:extLst>
              <a:ext uri="{FF2B5EF4-FFF2-40B4-BE49-F238E27FC236}">
                <a16:creationId xmlns:a16="http://schemas.microsoft.com/office/drawing/2014/main" id="{ECB0C19D-3CAB-5E13-FAF8-C95DA56F6F93}"/>
              </a:ext>
            </a:extLst>
          </p:cNvPr>
          <p:cNvSpPr>
            <a:spLocks noGrp="1"/>
          </p:cNvSpPr>
          <p:nvPr>
            <p:ph type="body" idx="1"/>
          </p:nvPr>
        </p:nvSpPr>
        <p:spPr>
          <a:xfrm>
            <a:off x="299483" y="773283"/>
            <a:ext cx="1149862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9" r:id="rId1"/>
    <p:sldLayoutId id="2147483681" r:id="rId2"/>
    <p:sldLayoutId id="2147483682" r:id="rId3"/>
    <p:sldLayoutId id="2147483691" r:id="rId4"/>
    <p:sldLayoutId id="2147483690" r:id="rId5"/>
    <p:sldLayoutId id="2147483686" r:id="rId6"/>
    <p:sldLayoutId id="2147483692" r:id="rId7"/>
    <p:sldLayoutId id="2147483693" r:id="rId8"/>
    <p:sldLayoutId id="2147483699" r:id="rId9"/>
    <p:sldLayoutId id="2147483685" r:id="rId10"/>
    <p:sldLayoutId id="2147483700" r:id="rId11"/>
  </p:sldLayoutIdLst>
  <p:hf sldNum="0" hdr="0" ftr="0" dt="0"/>
  <p:txStyles>
    <p:titleStyle>
      <a:lvl1pPr algn="l" defTabSz="914400" rtl="0" eaLnBrk="1" latinLnBrk="0" hangingPunct="1">
        <a:lnSpc>
          <a:spcPct val="90000"/>
        </a:lnSpc>
        <a:spcBef>
          <a:spcPct val="0"/>
        </a:spcBef>
        <a:buNone/>
        <a:defRPr sz="3600" b="1" u="none"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460375" indent="-233363"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605C-14FF-72CF-95A5-801CFFC13F12}"/>
              </a:ext>
            </a:extLst>
          </p:cNvPr>
          <p:cNvSpPr>
            <a:spLocks noGrp="1"/>
          </p:cNvSpPr>
          <p:nvPr>
            <p:ph type="ctrTitle"/>
          </p:nvPr>
        </p:nvSpPr>
        <p:spPr/>
        <p:txBody>
          <a:bodyPr/>
          <a:lstStyle/>
          <a:p>
            <a:r>
              <a:rPr lang="en-US" dirty="0"/>
              <a:t>Detector Integration Status and CAD Design</a:t>
            </a:r>
          </a:p>
        </p:txBody>
      </p:sp>
      <p:sp>
        <p:nvSpPr>
          <p:cNvPr id="3" name="Text Placeholder 2">
            <a:extLst>
              <a:ext uri="{FF2B5EF4-FFF2-40B4-BE49-F238E27FC236}">
                <a16:creationId xmlns:a16="http://schemas.microsoft.com/office/drawing/2014/main" id="{E28AB3B4-8DC5-1AF6-7BD1-C67DD6872F0B}"/>
              </a:ext>
            </a:extLst>
          </p:cNvPr>
          <p:cNvSpPr>
            <a:spLocks noGrp="1"/>
          </p:cNvSpPr>
          <p:nvPr>
            <p:ph type="body" sz="quarter" idx="10"/>
          </p:nvPr>
        </p:nvSpPr>
        <p:spPr/>
        <p:txBody>
          <a:bodyPr/>
          <a:lstStyle/>
          <a:p>
            <a:r>
              <a:rPr lang="en-US" dirty="0"/>
              <a:t>Roland Wimmer</a:t>
            </a:r>
          </a:p>
        </p:txBody>
      </p:sp>
      <p:sp>
        <p:nvSpPr>
          <p:cNvPr id="5" name="Text Placeholder 4">
            <a:extLst>
              <a:ext uri="{FF2B5EF4-FFF2-40B4-BE49-F238E27FC236}">
                <a16:creationId xmlns:a16="http://schemas.microsoft.com/office/drawing/2014/main" id="{BA2B20DE-D89D-2D9E-9C72-5FD5E853B91F}"/>
              </a:ext>
            </a:extLst>
          </p:cNvPr>
          <p:cNvSpPr>
            <a:spLocks noGrp="1"/>
          </p:cNvSpPr>
          <p:nvPr>
            <p:ph type="body" sz="quarter" idx="12"/>
          </p:nvPr>
        </p:nvSpPr>
        <p:spPr/>
        <p:txBody>
          <a:bodyPr/>
          <a:lstStyle/>
          <a:p>
            <a:r>
              <a:rPr lang="en-US" dirty="0"/>
              <a:t>Brookhaven National Laboratory</a:t>
            </a:r>
          </a:p>
        </p:txBody>
      </p:sp>
      <p:sp>
        <p:nvSpPr>
          <p:cNvPr id="6" name="Text Placeholder 5">
            <a:extLst>
              <a:ext uri="{FF2B5EF4-FFF2-40B4-BE49-F238E27FC236}">
                <a16:creationId xmlns:a16="http://schemas.microsoft.com/office/drawing/2014/main" id="{C5A39F22-FA97-3F37-DB7D-E2665FD67C22}"/>
              </a:ext>
            </a:extLst>
          </p:cNvPr>
          <p:cNvSpPr>
            <a:spLocks noGrp="1"/>
          </p:cNvSpPr>
          <p:nvPr>
            <p:ph type="body" sz="quarter" idx="13"/>
          </p:nvPr>
        </p:nvSpPr>
        <p:spPr/>
        <p:txBody>
          <a:bodyPr>
            <a:normAutofit lnSpcReduction="10000"/>
          </a:bodyPr>
          <a:lstStyle/>
          <a:p>
            <a:r>
              <a:rPr lang="en-US" dirty="0"/>
              <a:t>Mechanical Engineer</a:t>
            </a:r>
          </a:p>
        </p:txBody>
      </p:sp>
    </p:spTree>
    <p:extLst>
      <p:ext uri="{BB962C8B-B14F-4D97-AF65-F5344CB8AC3E}">
        <p14:creationId xmlns:p14="http://schemas.microsoft.com/office/powerpoint/2010/main" val="380076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F2AF-0B39-253A-AD42-2FDDC0CAD696}"/>
              </a:ext>
            </a:extLst>
          </p:cNvPr>
          <p:cNvSpPr>
            <a:spLocks noGrp="1"/>
          </p:cNvSpPr>
          <p:nvPr>
            <p:ph type="title"/>
          </p:nvPr>
        </p:nvSpPr>
        <p:spPr/>
        <p:txBody>
          <a:bodyPr>
            <a:normAutofit fontScale="90000"/>
          </a:bodyPr>
          <a:lstStyle/>
          <a:p>
            <a:r>
              <a:rPr lang="en-US" dirty="0"/>
              <a:t>Support Structures</a:t>
            </a:r>
          </a:p>
        </p:txBody>
      </p:sp>
      <p:sp>
        <p:nvSpPr>
          <p:cNvPr id="3" name="Text Placeholder 2">
            <a:extLst>
              <a:ext uri="{FF2B5EF4-FFF2-40B4-BE49-F238E27FC236}">
                <a16:creationId xmlns:a16="http://schemas.microsoft.com/office/drawing/2014/main" id="{7F620577-D300-60EC-8C2F-F5AA104DDA4E}"/>
              </a:ext>
            </a:extLst>
          </p:cNvPr>
          <p:cNvSpPr>
            <a:spLocks noGrp="1"/>
          </p:cNvSpPr>
          <p:nvPr>
            <p:ph type="body" sz="quarter" idx="10"/>
          </p:nvPr>
        </p:nvSpPr>
        <p:spPr>
          <a:xfrm>
            <a:off x="461963" y="930274"/>
            <a:ext cx="4825758" cy="5347978"/>
          </a:xfrm>
        </p:spPr>
        <p:txBody>
          <a:bodyPr>
            <a:normAutofit lnSpcReduction="10000"/>
          </a:bodyPr>
          <a:lstStyle/>
          <a:p>
            <a:r>
              <a:rPr lang="en-US" sz="2400" dirty="0"/>
              <a:t>Current plan is to use barrel EMCAL for the support of th</a:t>
            </a:r>
            <a:r>
              <a:rPr lang="en-US" dirty="0"/>
              <a:t>e </a:t>
            </a:r>
            <a:r>
              <a:rPr lang="en-US" sz="2400" dirty="0"/>
              <a:t>Inner Detectors</a:t>
            </a:r>
          </a:p>
          <a:p>
            <a:r>
              <a:rPr lang="en-US" sz="2400" dirty="0"/>
              <a:t>Outer MPGDs and DIRC barboxes will be nested in the area between the rails</a:t>
            </a:r>
          </a:p>
          <a:p>
            <a:r>
              <a:rPr lang="en-US" sz="2400" dirty="0"/>
              <a:t>A carbon fiber support structure supported </a:t>
            </a:r>
            <a:r>
              <a:rPr lang="en-US" dirty="0"/>
              <a:t>from the</a:t>
            </a:r>
            <a:r>
              <a:rPr lang="en-US" sz="2400" dirty="0"/>
              <a:t> Barrel EMCAL will house and support all the inner detectors</a:t>
            </a:r>
          </a:p>
          <a:p>
            <a:r>
              <a:rPr lang="en-US" sz="2400" dirty="0"/>
              <a:t>Gaps between the EEEMCAL and the carbon fiber cylinder will allow for </a:t>
            </a:r>
            <a:r>
              <a:rPr lang="en-US" dirty="0"/>
              <a:t>s</a:t>
            </a:r>
            <a:r>
              <a:rPr lang="en-US" sz="2400" dirty="0"/>
              <a:t>ervices to be brought out</a:t>
            </a:r>
          </a:p>
        </p:txBody>
      </p:sp>
      <p:pic>
        <p:nvPicPr>
          <p:cNvPr id="21" name="Picture 20">
            <a:extLst>
              <a:ext uri="{FF2B5EF4-FFF2-40B4-BE49-F238E27FC236}">
                <a16:creationId xmlns:a16="http://schemas.microsoft.com/office/drawing/2014/main" id="{32992E19-BE54-169A-1E3B-DA75BF9D9B7D}"/>
              </a:ext>
            </a:extLst>
          </p:cNvPr>
          <p:cNvPicPr>
            <a:picLocks noChangeAspect="1"/>
          </p:cNvPicPr>
          <p:nvPr/>
        </p:nvPicPr>
        <p:blipFill>
          <a:blip r:embed="rId2"/>
          <a:stretch>
            <a:fillRect/>
          </a:stretch>
        </p:blipFill>
        <p:spPr>
          <a:xfrm>
            <a:off x="9351800" y="839921"/>
            <a:ext cx="1539442" cy="2880647"/>
          </a:xfrm>
          <a:prstGeom prst="rect">
            <a:avLst/>
          </a:prstGeom>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E31F9CA0-994D-3CC7-2769-27B26352068E}"/>
              </a:ext>
            </a:extLst>
          </p:cNvPr>
          <p:cNvSpPr/>
          <p:nvPr/>
        </p:nvSpPr>
        <p:spPr>
          <a:xfrm>
            <a:off x="9591460" y="1400807"/>
            <a:ext cx="652728" cy="56434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23" name="Straight Connector 22">
            <a:extLst>
              <a:ext uri="{FF2B5EF4-FFF2-40B4-BE49-F238E27FC236}">
                <a16:creationId xmlns:a16="http://schemas.microsoft.com/office/drawing/2014/main" id="{2BB8C3C1-ACFA-BDC6-43FF-A8F052B9BCEE}"/>
              </a:ext>
            </a:extLst>
          </p:cNvPr>
          <p:cNvCxnSpPr>
            <a:cxnSpLocks/>
          </p:cNvCxnSpPr>
          <p:nvPr/>
        </p:nvCxnSpPr>
        <p:spPr>
          <a:xfrm>
            <a:off x="8744621" y="961136"/>
            <a:ext cx="1456176" cy="439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DF625D-8CB0-4058-38F4-128537E2C64E}"/>
              </a:ext>
            </a:extLst>
          </p:cNvPr>
          <p:cNvCxnSpPr>
            <a:cxnSpLocks/>
          </p:cNvCxnSpPr>
          <p:nvPr/>
        </p:nvCxnSpPr>
        <p:spPr>
          <a:xfrm flipV="1">
            <a:off x="8744621" y="1959801"/>
            <a:ext cx="1484424" cy="17607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1E306F-7964-6967-CB59-8C48FF6EE692}"/>
              </a:ext>
            </a:extLst>
          </p:cNvPr>
          <p:cNvCxnSpPr>
            <a:cxnSpLocks/>
          </p:cNvCxnSpPr>
          <p:nvPr/>
        </p:nvCxnSpPr>
        <p:spPr>
          <a:xfrm>
            <a:off x="5468359" y="929370"/>
            <a:ext cx="4123101" cy="4691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DC8BEE-3C0F-299A-7863-F1A99F183DA1}"/>
              </a:ext>
            </a:extLst>
          </p:cNvPr>
          <p:cNvCxnSpPr>
            <a:cxnSpLocks/>
          </p:cNvCxnSpPr>
          <p:nvPr/>
        </p:nvCxnSpPr>
        <p:spPr>
          <a:xfrm flipV="1">
            <a:off x="5468359" y="1973726"/>
            <a:ext cx="4123101" cy="17468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12D23D11-3A96-CC89-C744-89B93935FA72}"/>
              </a:ext>
            </a:extLst>
          </p:cNvPr>
          <p:cNvPicPr>
            <a:picLocks noChangeAspect="1"/>
          </p:cNvPicPr>
          <p:nvPr/>
        </p:nvPicPr>
        <p:blipFill rotWithShape="1">
          <a:blip r:embed="rId3"/>
          <a:srcRect l="4916" t="5734" r="9610" b="7410"/>
          <a:stretch/>
        </p:blipFill>
        <p:spPr>
          <a:xfrm>
            <a:off x="5468359" y="946240"/>
            <a:ext cx="3276262" cy="2774327"/>
          </a:xfrm>
          <a:prstGeom prst="rect">
            <a:avLst/>
          </a:prstGeom>
          <a:ln w="38100">
            <a:solidFill>
              <a:srgbClr val="FF0000"/>
            </a:solidFill>
          </a:ln>
          <a:effectLst>
            <a:outerShdw blurRad="50800" dist="38100" dir="2700000" algn="tl" rotWithShape="0">
              <a:prstClr val="black">
                <a:alpha val="40000"/>
              </a:prstClr>
            </a:outerShdw>
          </a:effectLst>
        </p:spPr>
      </p:pic>
      <p:sp>
        <p:nvSpPr>
          <p:cNvPr id="28" name="Rectangle 27">
            <a:extLst>
              <a:ext uri="{FF2B5EF4-FFF2-40B4-BE49-F238E27FC236}">
                <a16:creationId xmlns:a16="http://schemas.microsoft.com/office/drawing/2014/main" id="{9201A6F2-3488-17A2-C1D4-B02FFD6024DD}"/>
              </a:ext>
            </a:extLst>
          </p:cNvPr>
          <p:cNvSpPr/>
          <p:nvPr/>
        </p:nvSpPr>
        <p:spPr>
          <a:xfrm>
            <a:off x="5631250" y="2042558"/>
            <a:ext cx="801487" cy="369985"/>
          </a:xfrm>
          <a:prstGeom prst="rect">
            <a:avLst/>
          </a:prstGeom>
          <a:solidFill>
            <a:schemeClr val="accent2">
              <a:lumMod val="20000"/>
              <a:lumOff val="80000"/>
            </a:schemeClr>
          </a:solid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Outer MPGDs</a:t>
            </a:r>
          </a:p>
        </p:txBody>
      </p:sp>
      <p:cxnSp>
        <p:nvCxnSpPr>
          <p:cNvPr id="29" name="Straight Arrow Connector 28">
            <a:extLst>
              <a:ext uri="{FF2B5EF4-FFF2-40B4-BE49-F238E27FC236}">
                <a16:creationId xmlns:a16="http://schemas.microsoft.com/office/drawing/2014/main" id="{5DE6C39C-9BB1-5B67-2E81-6F74080233C9}"/>
              </a:ext>
            </a:extLst>
          </p:cNvPr>
          <p:cNvCxnSpPr>
            <a:cxnSpLocks/>
            <a:stCxn id="31" idx="1"/>
          </p:cNvCxnSpPr>
          <p:nvPr/>
        </p:nvCxnSpPr>
        <p:spPr>
          <a:xfrm flipH="1">
            <a:off x="7070102" y="1264033"/>
            <a:ext cx="592676" cy="49796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B0C4452-A043-72A4-2F3E-ABF40724C8F1}"/>
              </a:ext>
            </a:extLst>
          </p:cNvPr>
          <p:cNvCxnSpPr>
            <a:cxnSpLocks/>
          </p:cNvCxnSpPr>
          <p:nvPr/>
        </p:nvCxnSpPr>
        <p:spPr>
          <a:xfrm flipV="1">
            <a:off x="6031993" y="1812632"/>
            <a:ext cx="182220" cy="22992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18DBBD5-4525-5DF2-39EC-6497183E07B7}"/>
              </a:ext>
            </a:extLst>
          </p:cNvPr>
          <p:cNvSpPr/>
          <p:nvPr/>
        </p:nvSpPr>
        <p:spPr>
          <a:xfrm>
            <a:off x="7662778" y="1044198"/>
            <a:ext cx="940653" cy="439670"/>
          </a:xfrm>
          <a:prstGeom prst="rect">
            <a:avLst/>
          </a:prstGeom>
          <a:solidFill>
            <a:schemeClr val="accent2">
              <a:lumMod val="20000"/>
              <a:lumOff val="80000"/>
            </a:schemeClr>
          </a:solid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DIRC Barboxes</a:t>
            </a:r>
          </a:p>
        </p:txBody>
      </p:sp>
      <p:pic>
        <p:nvPicPr>
          <p:cNvPr id="32" name="Picture 31">
            <a:extLst>
              <a:ext uri="{FF2B5EF4-FFF2-40B4-BE49-F238E27FC236}">
                <a16:creationId xmlns:a16="http://schemas.microsoft.com/office/drawing/2014/main" id="{A7C03BB4-9591-1EF6-51DE-A6C1FDD3423C}"/>
              </a:ext>
            </a:extLst>
          </p:cNvPr>
          <p:cNvPicPr>
            <a:picLocks noChangeAspect="1"/>
          </p:cNvPicPr>
          <p:nvPr/>
        </p:nvPicPr>
        <p:blipFill>
          <a:blip r:embed="rId4"/>
          <a:stretch>
            <a:fillRect/>
          </a:stretch>
        </p:blipFill>
        <p:spPr>
          <a:xfrm>
            <a:off x="5241984" y="3809288"/>
            <a:ext cx="3658379" cy="2396956"/>
          </a:xfrm>
          <a:prstGeom prst="rect">
            <a:avLst/>
          </a:prstGeom>
          <a:effectLst>
            <a:outerShdw blurRad="50800" dist="38100" dir="2700000" algn="tl" rotWithShape="0">
              <a:prstClr val="black">
                <a:alpha val="40000"/>
              </a:prstClr>
            </a:outerShdw>
          </a:effectLst>
        </p:spPr>
      </p:pic>
      <p:sp>
        <p:nvSpPr>
          <p:cNvPr id="33" name="Rectangle 32">
            <a:extLst>
              <a:ext uri="{FF2B5EF4-FFF2-40B4-BE49-F238E27FC236}">
                <a16:creationId xmlns:a16="http://schemas.microsoft.com/office/drawing/2014/main" id="{A8F8E7BA-09BA-49A1-EACC-6FA3AA541BD5}"/>
              </a:ext>
            </a:extLst>
          </p:cNvPr>
          <p:cNvSpPr/>
          <p:nvPr/>
        </p:nvSpPr>
        <p:spPr>
          <a:xfrm>
            <a:off x="5637860" y="2562000"/>
            <a:ext cx="1011819" cy="423463"/>
          </a:xfrm>
          <a:prstGeom prst="rect">
            <a:avLst/>
          </a:prstGeom>
          <a:solidFill>
            <a:schemeClr val="accent2">
              <a:lumMod val="20000"/>
              <a:lumOff val="80000"/>
            </a:schemeClr>
          </a:solid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CF Support Structure</a:t>
            </a:r>
          </a:p>
        </p:txBody>
      </p:sp>
      <p:cxnSp>
        <p:nvCxnSpPr>
          <p:cNvPr id="34" name="Straight Arrow Connector 33">
            <a:extLst>
              <a:ext uri="{FF2B5EF4-FFF2-40B4-BE49-F238E27FC236}">
                <a16:creationId xmlns:a16="http://schemas.microsoft.com/office/drawing/2014/main" id="{99C14481-C32D-F66A-DE5E-598666BDA913}"/>
              </a:ext>
            </a:extLst>
          </p:cNvPr>
          <p:cNvCxnSpPr>
            <a:cxnSpLocks/>
            <a:stCxn id="33" idx="3"/>
          </p:cNvCxnSpPr>
          <p:nvPr/>
        </p:nvCxnSpPr>
        <p:spPr>
          <a:xfrm flipV="1">
            <a:off x="6649679" y="2473279"/>
            <a:ext cx="494401" cy="30045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D53C82FF-F96D-C5E2-3979-2E90753CD6BE}"/>
              </a:ext>
            </a:extLst>
          </p:cNvPr>
          <p:cNvSpPr/>
          <p:nvPr/>
        </p:nvSpPr>
        <p:spPr>
          <a:xfrm>
            <a:off x="5637860" y="3096259"/>
            <a:ext cx="1289941" cy="423463"/>
          </a:xfrm>
          <a:prstGeom prst="rect">
            <a:avLst/>
          </a:prstGeom>
          <a:solidFill>
            <a:schemeClr val="accent2">
              <a:lumMod val="20000"/>
              <a:lumOff val="80000"/>
            </a:schemeClr>
          </a:solid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Rails to Support Inner Detectors</a:t>
            </a:r>
          </a:p>
        </p:txBody>
      </p:sp>
      <p:cxnSp>
        <p:nvCxnSpPr>
          <p:cNvPr id="36" name="Straight Arrow Connector 35">
            <a:extLst>
              <a:ext uri="{FF2B5EF4-FFF2-40B4-BE49-F238E27FC236}">
                <a16:creationId xmlns:a16="http://schemas.microsoft.com/office/drawing/2014/main" id="{D0B5BC0D-57F6-08B6-19DA-3DA7FFF65BA7}"/>
              </a:ext>
            </a:extLst>
          </p:cNvPr>
          <p:cNvCxnSpPr>
            <a:cxnSpLocks/>
            <a:stCxn id="35" idx="3"/>
          </p:cNvCxnSpPr>
          <p:nvPr/>
        </p:nvCxnSpPr>
        <p:spPr>
          <a:xfrm flipV="1">
            <a:off x="6927801" y="3224603"/>
            <a:ext cx="858738" cy="8338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0B67E13-DC6F-E39A-DDD2-C6F2344BE63D}"/>
              </a:ext>
            </a:extLst>
          </p:cNvPr>
          <p:cNvSpPr/>
          <p:nvPr/>
        </p:nvSpPr>
        <p:spPr>
          <a:xfrm>
            <a:off x="9772098" y="3224602"/>
            <a:ext cx="940653" cy="385863"/>
          </a:xfrm>
          <a:prstGeom prst="rect">
            <a:avLst/>
          </a:prstGeom>
          <a:solidFill>
            <a:schemeClr val="accent2">
              <a:lumMod val="20000"/>
              <a:lumOff val="80000"/>
            </a:schemeClr>
          </a:solid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Barrel EMCAL</a:t>
            </a:r>
          </a:p>
        </p:txBody>
      </p:sp>
      <p:pic>
        <p:nvPicPr>
          <p:cNvPr id="38" name="Picture 2">
            <a:extLst>
              <a:ext uri="{FF2B5EF4-FFF2-40B4-BE49-F238E27FC236}">
                <a16:creationId xmlns:a16="http://schemas.microsoft.com/office/drawing/2014/main" id="{0C2A74AF-8136-71EC-AA18-D8430FEA4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3107" y="3828186"/>
            <a:ext cx="2922056" cy="23808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2" name="Rectangle: Rounded Corners 3">
            <a:extLst>
              <a:ext uri="{FF2B5EF4-FFF2-40B4-BE49-F238E27FC236}">
                <a16:creationId xmlns:a16="http://schemas.microsoft.com/office/drawing/2014/main" id="{1299BBC5-F9DE-E496-4388-ADBC3EC14264}"/>
              </a:ext>
            </a:extLst>
          </p:cNvPr>
          <p:cNvSpPr/>
          <p:nvPr/>
        </p:nvSpPr>
        <p:spPr>
          <a:xfrm>
            <a:off x="10515600" y="415284"/>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3, 6</a:t>
            </a:r>
          </a:p>
        </p:txBody>
      </p:sp>
    </p:spTree>
    <p:extLst>
      <p:ext uri="{BB962C8B-B14F-4D97-AF65-F5344CB8AC3E}">
        <p14:creationId xmlns:p14="http://schemas.microsoft.com/office/powerpoint/2010/main" val="245754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D4FA-CDB0-AC06-4A50-86183EE4A5C2}"/>
              </a:ext>
            </a:extLst>
          </p:cNvPr>
          <p:cNvSpPr>
            <a:spLocks noGrp="1"/>
          </p:cNvSpPr>
          <p:nvPr>
            <p:ph type="title"/>
          </p:nvPr>
        </p:nvSpPr>
        <p:spPr/>
        <p:txBody>
          <a:bodyPr>
            <a:normAutofit fontScale="90000"/>
          </a:bodyPr>
          <a:lstStyle/>
          <a:p>
            <a:r>
              <a:rPr lang="en-US" dirty="0"/>
              <a:t>Inner Support Structures</a:t>
            </a:r>
          </a:p>
        </p:txBody>
      </p:sp>
      <p:sp>
        <p:nvSpPr>
          <p:cNvPr id="3" name="Text Placeholder 2">
            <a:extLst>
              <a:ext uri="{FF2B5EF4-FFF2-40B4-BE49-F238E27FC236}">
                <a16:creationId xmlns:a16="http://schemas.microsoft.com/office/drawing/2014/main" id="{DCA7B92E-6BF4-9F6B-6BDC-1407B1DCE1C4}"/>
              </a:ext>
            </a:extLst>
          </p:cNvPr>
          <p:cNvSpPr>
            <a:spLocks noGrp="1"/>
          </p:cNvSpPr>
          <p:nvPr>
            <p:ph type="body" sz="quarter" idx="10"/>
          </p:nvPr>
        </p:nvSpPr>
        <p:spPr/>
        <p:txBody>
          <a:bodyPr/>
          <a:lstStyle/>
          <a:p>
            <a:r>
              <a:rPr lang="en-US" dirty="0"/>
              <a:t>Will work with the carbon fiber tube to directly support the inner detectors.</a:t>
            </a:r>
          </a:p>
          <a:p>
            <a:r>
              <a:rPr lang="en-US" dirty="0"/>
              <a:t> Made up of two sub-assemblies that will be integrated together</a:t>
            </a:r>
          </a:p>
          <a:p>
            <a:endParaRPr lang="en-US" dirty="0"/>
          </a:p>
          <a:p>
            <a:endParaRPr lang="en-US" dirty="0"/>
          </a:p>
        </p:txBody>
      </p:sp>
      <p:sp>
        <p:nvSpPr>
          <p:cNvPr id="4" name="Rectangle: Rounded Corners 3">
            <a:extLst>
              <a:ext uri="{FF2B5EF4-FFF2-40B4-BE49-F238E27FC236}">
                <a16:creationId xmlns:a16="http://schemas.microsoft.com/office/drawing/2014/main" id="{426EA473-0420-6660-CA6C-05C5DDA0A534}"/>
              </a:ext>
            </a:extLst>
          </p:cNvPr>
          <p:cNvSpPr/>
          <p:nvPr/>
        </p:nvSpPr>
        <p:spPr>
          <a:xfrm>
            <a:off x="10515600" y="415284"/>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3, 6</a:t>
            </a:r>
          </a:p>
        </p:txBody>
      </p:sp>
      <p:pic>
        <p:nvPicPr>
          <p:cNvPr id="5" name="Content Placeholder 7">
            <a:extLst>
              <a:ext uri="{FF2B5EF4-FFF2-40B4-BE49-F238E27FC236}">
                <a16:creationId xmlns:a16="http://schemas.microsoft.com/office/drawing/2014/main" id="{812431D6-7FF7-040C-BB34-E0D980BF6565}"/>
              </a:ext>
            </a:extLst>
          </p:cNvPr>
          <p:cNvPicPr>
            <a:picLocks noChangeAspect="1"/>
          </p:cNvPicPr>
          <p:nvPr/>
        </p:nvPicPr>
        <p:blipFill rotWithShape="1">
          <a:blip r:embed="rId2"/>
          <a:srcRect t="6034" b="7236"/>
          <a:stretch/>
        </p:blipFill>
        <p:spPr>
          <a:xfrm>
            <a:off x="5736210" y="2083324"/>
            <a:ext cx="6290112" cy="3844402"/>
          </a:xfrm>
          <a:prstGeom prst="rect">
            <a:avLst/>
          </a:prstGeom>
        </p:spPr>
      </p:pic>
      <p:pic>
        <p:nvPicPr>
          <p:cNvPr id="6" name="Content Placeholder 5">
            <a:extLst>
              <a:ext uri="{FF2B5EF4-FFF2-40B4-BE49-F238E27FC236}">
                <a16:creationId xmlns:a16="http://schemas.microsoft.com/office/drawing/2014/main" id="{1A23DF0D-6734-083C-18AC-2F8A7DEB7C82}"/>
              </a:ext>
            </a:extLst>
          </p:cNvPr>
          <p:cNvPicPr>
            <a:picLocks noChangeAspect="1"/>
          </p:cNvPicPr>
          <p:nvPr/>
        </p:nvPicPr>
        <p:blipFill rotWithShape="1">
          <a:blip r:embed="rId3"/>
          <a:srcRect b="6318"/>
          <a:stretch/>
        </p:blipFill>
        <p:spPr>
          <a:xfrm>
            <a:off x="1108576" y="2901361"/>
            <a:ext cx="3548266" cy="3148913"/>
          </a:xfrm>
          <a:prstGeom prst="rect">
            <a:avLst/>
          </a:prstGeom>
        </p:spPr>
      </p:pic>
    </p:spTree>
    <p:extLst>
      <p:ext uri="{BB962C8B-B14F-4D97-AF65-F5344CB8AC3E}">
        <p14:creationId xmlns:p14="http://schemas.microsoft.com/office/powerpoint/2010/main" val="401390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ABE1-C246-C0F4-79AD-D50A5E15670F}"/>
              </a:ext>
            </a:extLst>
          </p:cNvPr>
          <p:cNvSpPr>
            <a:spLocks noGrp="1"/>
          </p:cNvSpPr>
          <p:nvPr>
            <p:ph type="title"/>
          </p:nvPr>
        </p:nvSpPr>
        <p:spPr/>
        <p:txBody>
          <a:bodyPr>
            <a:normAutofit fontScale="90000"/>
          </a:bodyPr>
          <a:lstStyle/>
          <a:p>
            <a:r>
              <a:rPr lang="en-US" dirty="0"/>
              <a:t>Services Routing </a:t>
            </a:r>
          </a:p>
        </p:txBody>
      </p:sp>
      <p:sp>
        <p:nvSpPr>
          <p:cNvPr id="3" name="Text Placeholder 2">
            <a:extLst>
              <a:ext uri="{FF2B5EF4-FFF2-40B4-BE49-F238E27FC236}">
                <a16:creationId xmlns:a16="http://schemas.microsoft.com/office/drawing/2014/main" id="{10AF4979-7676-551D-67B8-B4CDD9F81091}"/>
              </a:ext>
            </a:extLst>
          </p:cNvPr>
          <p:cNvSpPr>
            <a:spLocks noGrp="1"/>
          </p:cNvSpPr>
          <p:nvPr>
            <p:ph type="body" sz="quarter" idx="10"/>
          </p:nvPr>
        </p:nvSpPr>
        <p:spPr/>
        <p:txBody>
          <a:bodyPr/>
          <a:lstStyle/>
          <a:p>
            <a:r>
              <a:rPr lang="en-US" dirty="0"/>
              <a:t>Used 2 main paths for getting the services out from the inner trackers. </a:t>
            </a:r>
          </a:p>
          <a:p>
            <a:pPr lvl="1"/>
            <a:r>
              <a:rPr lang="en-US" dirty="0"/>
              <a:t>Red path on the electron end and orange path on the hadron end.</a:t>
            </a:r>
          </a:p>
          <a:p>
            <a:pPr lvl="1"/>
            <a:r>
              <a:rPr lang="en-US" dirty="0"/>
              <a:t>Used estimates from the subgroups to figure gaps needed at various bottle necks</a:t>
            </a:r>
          </a:p>
        </p:txBody>
      </p:sp>
      <p:cxnSp>
        <p:nvCxnSpPr>
          <p:cNvPr id="20" name="Straight Arrow Connector 19">
            <a:extLst>
              <a:ext uri="{FF2B5EF4-FFF2-40B4-BE49-F238E27FC236}">
                <a16:creationId xmlns:a16="http://schemas.microsoft.com/office/drawing/2014/main" id="{30E42124-A0AD-983D-03AF-97BDDFE04D3C}"/>
              </a:ext>
            </a:extLst>
          </p:cNvPr>
          <p:cNvCxnSpPr/>
          <p:nvPr/>
        </p:nvCxnSpPr>
        <p:spPr>
          <a:xfrm flipV="1">
            <a:off x="6861252" y="4114493"/>
            <a:ext cx="0" cy="196053"/>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BF3D40C0-40C4-0956-E57D-552327788AB9}"/>
              </a:ext>
            </a:extLst>
          </p:cNvPr>
          <p:cNvGrpSpPr/>
          <p:nvPr/>
        </p:nvGrpSpPr>
        <p:grpSpPr>
          <a:xfrm>
            <a:off x="3553905" y="2262433"/>
            <a:ext cx="8176132" cy="3960689"/>
            <a:chOff x="3382470" y="2214533"/>
            <a:chExt cx="8347567" cy="4055723"/>
          </a:xfrm>
          <a:effectLst>
            <a:outerShdw blurRad="50800" dist="38100" dir="2700000" algn="tl" rotWithShape="0">
              <a:prstClr val="black">
                <a:alpha val="40000"/>
              </a:prstClr>
            </a:outerShdw>
          </a:effectLst>
        </p:grpSpPr>
        <p:grpSp>
          <p:nvGrpSpPr>
            <p:cNvPr id="28" name="Group 27">
              <a:extLst>
                <a:ext uri="{FF2B5EF4-FFF2-40B4-BE49-F238E27FC236}">
                  <a16:creationId xmlns:a16="http://schemas.microsoft.com/office/drawing/2014/main" id="{F1AB58E9-97FA-2B33-1FA3-68AC14AD7D94}"/>
                </a:ext>
              </a:extLst>
            </p:cNvPr>
            <p:cNvGrpSpPr/>
            <p:nvPr/>
          </p:nvGrpSpPr>
          <p:grpSpPr>
            <a:xfrm>
              <a:off x="3382470" y="2214533"/>
              <a:ext cx="8347567" cy="4055723"/>
              <a:chOff x="3040012" y="1872003"/>
              <a:chExt cx="8347567" cy="4055723"/>
            </a:xfrm>
          </p:grpSpPr>
          <p:grpSp>
            <p:nvGrpSpPr>
              <p:cNvPr id="19" name="Group 18">
                <a:extLst>
                  <a:ext uri="{FF2B5EF4-FFF2-40B4-BE49-F238E27FC236}">
                    <a16:creationId xmlns:a16="http://schemas.microsoft.com/office/drawing/2014/main" id="{68B317B8-57EC-E758-9917-4B0D3306AAB4}"/>
                  </a:ext>
                </a:extLst>
              </p:cNvPr>
              <p:cNvGrpSpPr/>
              <p:nvPr/>
            </p:nvGrpSpPr>
            <p:grpSpPr>
              <a:xfrm>
                <a:off x="3040012" y="1872003"/>
                <a:ext cx="8347567" cy="4055723"/>
                <a:chOff x="381654" y="2919819"/>
                <a:chExt cx="6435987" cy="3126969"/>
              </a:xfrm>
            </p:grpSpPr>
            <p:pic>
              <p:nvPicPr>
                <p:cNvPr id="18" name="Picture 17">
                  <a:extLst>
                    <a:ext uri="{FF2B5EF4-FFF2-40B4-BE49-F238E27FC236}">
                      <a16:creationId xmlns:a16="http://schemas.microsoft.com/office/drawing/2014/main" id="{54121D25-984A-F515-6A3F-139E64AE946D}"/>
                    </a:ext>
                  </a:extLst>
                </p:cNvPr>
                <p:cNvPicPr>
                  <a:picLocks noChangeAspect="1"/>
                </p:cNvPicPr>
                <p:nvPr/>
              </p:nvPicPr>
              <p:blipFill>
                <a:blip r:embed="rId2"/>
                <a:stretch>
                  <a:fillRect/>
                </a:stretch>
              </p:blipFill>
              <p:spPr>
                <a:xfrm>
                  <a:off x="381654" y="2919819"/>
                  <a:ext cx="6435987" cy="3126969"/>
                </a:xfrm>
                <a:prstGeom prst="rect">
                  <a:avLst/>
                </a:prstGeom>
              </p:spPr>
            </p:pic>
            <p:cxnSp>
              <p:nvCxnSpPr>
                <p:cNvPr id="4" name="Straight Arrow Connector 3">
                  <a:extLst>
                    <a:ext uri="{FF2B5EF4-FFF2-40B4-BE49-F238E27FC236}">
                      <a16:creationId xmlns:a16="http://schemas.microsoft.com/office/drawing/2014/main" id="{04D6DA3E-1EDE-80F0-B6C1-5A20AE069D47}"/>
                    </a:ext>
                  </a:extLst>
                </p:cNvPr>
                <p:cNvCxnSpPr/>
                <p:nvPr/>
              </p:nvCxnSpPr>
              <p:spPr>
                <a:xfrm flipH="1" flipV="1">
                  <a:off x="2570202" y="4327481"/>
                  <a:ext cx="192142" cy="19856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B03ADB4D-B77D-FB86-A85B-F94EAB2262F9}"/>
                    </a:ext>
                  </a:extLst>
                </p:cNvPr>
                <p:cNvCxnSpPr/>
                <p:nvPr/>
              </p:nvCxnSpPr>
              <p:spPr>
                <a:xfrm flipH="1" flipV="1">
                  <a:off x="2228094" y="4018178"/>
                  <a:ext cx="295243" cy="30930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47972FF2-F4A7-E5E0-4842-A53561910916}"/>
                    </a:ext>
                  </a:extLst>
                </p:cNvPr>
                <p:cNvCxnSpPr/>
                <p:nvPr/>
              </p:nvCxnSpPr>
              <p:spPr>
                <a:xfrm flipH="1">
                  <a:off x="1153347" y="3933344"/>
                  <a:ext cx="1037256"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A5C68997-CB87-2C43-6815-323053F64E66}"/>
                    </a:ext>
                  </a:extLst>
                </p:cNvPr>
                <p:cNvCxnSpPr/>
                <p:nvPr/>
              </p:nvCxnSpPr>
              <p:spPr>
                <a:xfrm flipH="1" flipV="1">
                  <a:off x="864353" y="3734781"/>
                  <a:ext cx="276498" cy="19856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4677EF6-470C-708E-ADB2-EC26CF0A8819}"/>
                    </a:ext>
                  </a:extLst>
                </p:cNvPr>
                <p:cNvCxnSpPr/>
                <p:nvPr/>
              </p:nvCxnSpPr>
              <p:spPr>
                <a:xfrm flipV="1">
                  <a:off x="834672" y="3563598"/>
                  <a:ext cx="0" cy="17118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173B6962-3F71-CDC5-986E-1BA77BB48E70}"/>
                    </a:ext>
                  </a:extLst>
                </p:cNvPr>
                <p:cNvCxnSpPr/>
                <p:nvPr/>
              </p:nvCxnSpPr>
              <p:spPr>
                <a:xfrm flipH="1">
                  <a:off x="470696" y="3563598"/>
                  <a:ext cx="363976"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FD7E6C9-B848-D01A-5A0F-56646ECBDD5E}"/>
                    </a:ext>
                  </a:extLst>
                </p:cNvPr>
                <p:cNvCxnSpPr/>
                <p:nvPr/>
              </p:nvCxnSpPr>
              <p:spPr>
                <a:xfrm flipV="1">
                  <a:off x="3327836" y="4327481"/>
                  <a:ext cx="179646" cy="198562"/>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3F3160B-1C2F-5476-94B0-9BDF5E0FC7C3}"/>
                    </a:ext>
                  </a:extLst>
                </p:cNvPr>
                <p:cNvCxnSpPr/>
                <p:nvPr/>
              </p:nvCxnSpPr>
              <p:spPr>
                <a:xfrm flipV="1">
                  <a:off x="3565280" y="3976562"/>
                  <a:ext cx="293682" cy="350918"/>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72D26CF-61EC-5744-B59A-6C609F555056}"/>
                    </a:ext>
                  </a:extLst>
                </p:cNvPr>
                <p:cNvCxnSpPr/>
                <p:nvPr/>
              </p:nvCxnSpPr>
              <p:spPr>
                <a:xfrm>
                  <a:off x="3919103" y="3933344"/>
                  <a:ext cx="1742559" cy="0"/>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AF1051C-E8AB-31F0-306B-85CCDA5738C3}"/>
                    </a:ext>
                  </a:extLst>
                </p:cNvPr>
                <p:cNvCxnSpPr/>
                <p:nvPr/>
              </p:nvCxnSpPr>
              <p:spPr>
                <a:xfrm flipV="1">
                  <a:off x="5696030" y="3734781"/>
                  <a:ext cx="119893" cy="198562"/>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433892E-CAD5-AF8C-2896-9145FBD0CDEB}"/>
                    </a:ext>
                  </a:extLst>
                </p:cNvPr>
                <p:cNvCxnSpPr/>
                <p:nvPr/>
              </p:nvCxnSpPr>
              <p:spPr>
                <a:xfrm>
                  <a:off x="5815923" y="3729395"/>
                  <a:ext cx="548699" cy="0"/>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C3D773E-D049-4EAE-3E6B-94B7902BA25E}"/>
                    </a:ext>
                  </a:extLst>
                </p:cNvPr>
                <p:cNvCxnSpPr/>
                <p:nvPr/>
              </p:nvCxnSpPr>
              <p:spPr>
                <a:xfrm flipV="1">
                  <a:off x="6417735" y="3368517"/>
                  <a:ext cx="0" cy="366264"/>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A090CCB-71F7-DFA2-8F71-AFA53555D008}"/>
                    </a:ext>
                  </a:extLst>
                </p:cNvPr>
                <p:cNvCxnSpPr/>
                <p:nvPr/>
              </p:nvCxnSpPr>
              <p:spPr>
                <a:xfrm flipV="1">
                  <a:off x="6417735" y="3034035"/>
                  <a:ext cx="276497" cy="290556"/>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944F54D-844B-0575-5F6C-3E11453DAD5E}"/>
                    </a:ext>
                  </a:extLst>
                </p:cNvPr>
                <p:cNvCxnSpPr/>
                <p:nvPr/>
              </p:nvCxnSpPr>
              <p:spPr>
                <a:xfrm flipV="1">
                  <a:off x="2746724" y="4574648"/>
                  <a:ext cx="0" cy="15115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cxnSp>
            <p:nvCxnSpPr>
              <p:cNvPr id="21" name="Straight Arrow Connector 20">
                <a:extLst>
                  <a:ext uri="{FF2B5EF4-FFF2-40B4-BE49-F238E27FC236}">
                    <a16:creationId xmlns:a16="http://schemas.microsoft.com/office/drawing/2014/main" id="{8F424D8D-1136-5B27-6753-948AD48FE2DA}"/>
                  </a:ext>
                </a:extLst>
              </p:cNvPr>
              <p:cNvCxnSpPr>
                <a:cxnSpLocks/>
              </p:cNvCxnSpPr>
              <p:nvPr/>
            </p:nvCxnSpPr>
            <p:spPr>
              <a:xfrm flipH="1">
                <a:off x="3751868" y="2818007"/>
                <a:ext cx="867266"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2DE3E326-E59E-12F1-8D34-052B7CCC781E}"/>
                  </a:ext>
                </a:extLst>
              </p:cNvPr>
              <p:cNvCxnSpPr>
                <a:cxnSpLocks/>
              </p:cNvCxnSpPr>
              <p:nvPr/>
            </p:nvCxnSpPr>
            <p:spPr>
              <a:xfrm>
                <a:off x="9175073" y="2818007"/>
                <a:ext cx="913263" cy="0"/>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cxnSp>
          <p:nvCxnSpPr>
            <p:cNvPr id="22" name="Straight Arrow Connector 21">
              <a:extLst>
                <a:ext uri="{FF2B5EF4-FFF2-40B4-BE49-F238E27FC236}">
                  <a16:creationId xmlns:a16="http://schemas.microsoft.com/office/drawing/2014/main" id="{134F8556-6219-734F-2B57-9BF5D3547ED5}"/>
                </a:ext>
              </a:extLst>
            </p:cNvPr>
            <p:cNvCxnSpPr/>
            <p:nvPr/>
          </p:nvCxnSpPr>
          <p:spPr>
            <a:xfrm flipV="1">
              <a:off x="7203710" y="4360869"/>
              <a:ext cx="0" cy="196053"/>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25" name="Rectangle: Rounded Corners 3">
            <a:extLst>
              <a:ext uri="{FF2B5EF4-FFF2-40B4-BE49-F238E27FC236}">
                <a16:creationId xmlns:a16="http://schemas.microsoft.com/office/drawing/2014/main" id="{AF040519-802B-51BB-8FE9-AFFBAD9224A9}"/>
              </a:ext>
            </a:extLst>
          </p:cNvPr>
          <p:cNvSpPr/>
          <p:nvPr/>
        </p:nvSpPr>
        <p:spPr>
          <a:xfrm>
            <a:off x="10515600" y="415284"/>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3</a:t>
            </a:r>
          </a:p>
        </p:txBody>
      </p:sp>
    </p:spTree>
    <p:extLst>
      <p:ext uri="{BB962C8B-B14F-4D97-AF65-F5344CB8AC3E}">
        <p14:creationId xmlns:p14="http://schemas.microsoft.com/office/powerpoint/2010/main" val="286144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D85D-6F36-6764-8161-159DE64D6A98}"/>
              </a:ext>
            </a:extLst>
          </p:cNvPr>
          <p:cNvSpPr>
            <a:spLocks noGrp="1"/>
          </p:cNvSpPr>
          <p:nvPr>
            <p:ph type="title"/>
          </p:nvPr>
        </p:nvSpPr>
        <p:spPr/>
        <p:txBody>
          <a:bodyPr>
            <a:normAutofit fontScale="90000"/>
          </a:bodyPr>
          <a:lstStyle/>
          <a:p>
            <a:r>
              <a:rPr lang="en-US" dirty="0"/>
              <a:t>Services Space</a:t>
            </a:r>
          </a:p>
        </p:txBody>
      </p:sp>
      <p:sp>
        <p:nvSpPr>
          <p:cNvPr id="3" name="Text Placeholder 2">
            <a:extLst>
              <a:ext uri="{FF2B5EF4-FFF2-40B4-BE49-F238E27FC236}">
                <a16:creationId xmlns:a16="http://schemas.microsoft.com/office/drawing/2014/main" id="{E89BA338-CC1B-F02B-5262-DE40B045F860}"/>
              </a:ext>
            </a:extLst>
          </p:cNvPr>
          <p:cNvSpPr>
            <a:spLocks noGrp="1"/>
          </p:cNvSpPr>
          <p:nvPr>
            <p:ph type="body" sz="quarter" idx="10"/>
          </p:nvPr>
        </p:nvSpPr>
        <p:spPr>
          <a:xfrm>
            <a:off x="461963" y="930274"/>
            <a:ext cx="3570926" cy="5212080"/>
          </a:xfrm>
        </p:spPr>
        <p:txBody>
          <a:bodyPr/>
          <a:lstStyle/>
          <a:p>
            <a:r>
              <a:rPr lang="en-US" sz="2400" dirty="0"/>
              <a:t>Estimates for cabling, cooling, gas, etc. were collected from all the various subgroups</a:t>
            </a:r>
            <a:endParaRPr lang="en-US" dirty="0"/>
          </a:p>
          <a:p>
            <a:r>
              <a:rPr lang="en-US" sz="2400" dirty="0"/>
              <a:t>Looked into where bottlenecks might occur based off</a:t>
            </a:r>
            <a:r>
              <a:rPr lang="en-US" dirty="0"/>
              <a:t> the models</a:t>
            </a:r>
          </a:p>
          <a:p>
            <a:r>
              <a:rPr lang="en-US" sz="2400" dirty="0"/>
              <a:t>We compiled all the estimates and added space where needed</a:t>
            </a:r>
          </a:p>
        </p:txBody>
      </p:sp>
      <p:graphicFrame>
        <p:nvGraphicFramePr>
          <p:cNvPr id="6" name="Table 5">
            <a:extLst>
              <a:ext uri="{FF2B5EF4-FFF2-40B4-BE49-F238E27FC236}">
                <a16:creationId xmlns:a16="http://schemas.microsoft.com/office/drawing/2014/main" id="{B6A4DB63-CFB2-22F2-9971-DB1C4785CED7}"/>
              </a:ext>
            </a:extLst>
          </p:cNvPr>
          <p:cNvGraphicFramePr>
            <a:graphicFrameLocks noGrp="1"/>
          </p:cNvGraphicFramePr>
          <p:nvPr>
            <p:extLst>
              <p:ext uri="{D42A27DB-BD31-4B8C-83A1-F6EECF244321}">
                <p14:modId xmlns:p14="http://schemas.microsoft.com/office/powerpoint/2010/main" val="3275586235"/>
              </p:ext>
            </p:extLst>
          </p:nvPr>
        </p:nvGraphicFramePr>
        <p:xfrm>
          <a:off x="4032889" y="1429384"/>
          <a:ext cx="7802676" cy="4213860"/>
        </p:xfrm>
        <a:graphic>
          <a:graphicData uri="http://schemas.openxmlformats.org/drawingml/2006/table">
            <a:tbl>
              <a:tblPr>
                <a:effectLst>
                  <a:outerShdw blurRad="50800" dist="38100" dir="2700000" algn="tl" rotWithShape="0">
                    <a:prstClr val="black">
                      <a:alpha val="40000"/>
                    </a:prstClr>
                  </a:outerShdw>
                </a:effectLst>
              </a:tblPr>
              <a:tblGrid>
                <a:gridCol w="1264034">
                  <a:extLst>
                    <a:ext uri="{9D8B030D-6E8A-4147-A177-3AD203B41FA5}">
                      <a16:colId xmlns:a16="http://schemas.microsoft.com/office/drawing/2014/main" val="354726306"/>
                    </a:ext>
                  </a:extLst>
                </a:gridCol>
                <a:gridCol w="1045558">
                  <a:extLst>
                    <a:ext uri="{9D8B030D-6E8A-4147-A177-3AD203B41FA5}">
                      <a16:colId xmlns:a16="http://schemas.microsoft.com/office/drawing/2014/main" val="1059520819"/>
                    </a:ext>
                  </a:extLst>
                </a:gridCol>
                <a:gridCol w="1045558">
                  <a:extLst>
                    <a:ext uri="{9D8B030D-6E8A-4147-A177-3AD203B41FA5}">
                      <a16:colId xmlns:a16="http://schemas.microsoft.com/office/drawing/2014/main" val="424016670"/>
                    </a:ext>
                  </a:extLst>
                </a:gridCol>
                <a:gridCol w="1186007">
                  <a:extLst>
                    <a:ext uri="{9D8B030D-6E8A-4147-A177-3AD203B41FA5}">
                      <a16:colId xmlns:a16="http://schemas.microsoft.com/office/drawing/2014/main" val="302652793"/>
                    </a:ext>
                  </a:extLst>
                </a:gridCol>
                <a:gridCol w="1186007">
                  <a:extLst>
                    <a:ext uri="{9D8B030D-6E8A-4147-A177-3AD203B41FA5}">
                      <a16:colId xmlns:a16="http://schemas.microsoft.com/office/drawing/2014/main" val="602914327"/>
                    </a:ext>
                  </a:extLst>
                </a:gridCol>
                <a:gridCol w="1029954">
                  <a:extLst>
                    <a:ext uri="{9D8B030D-6E8A-4147-A177-3AD203B41FA5}">
                      <a16:colId xmlns:a16="http://schemas.microsoft.com/office/drawing/2014/main" val="4103511619"/>
                    </a:ext>
                  </a:extLst>
                </a:gridCol>
                <a:gridCol w="1045558">
                  <a:extLst>
                    <a:ext uri="{9D8B030D-6E8A-4147-A177-3AD203B41FA5}">
                      <a16:colId xmlns:a16="http://schemas.microsoft.com/office/drawing/2014/main" val="3155596579"/>
                    </a:ext>
                  </a:extLst>
                </a:gridCol>
              </a:tblGrid>
              <a:tr h="456964">
                <a:tc>
                  <a:txBody>
                    <a:bodyPr/>
                    <a:lstStyle/>
                    <a:p>
                      <a:pPr algn="ctr" fontAlgn="ctr"/>
                      <a:r>
                        <a:rPr lang="en-US" sz="1400" b="0" i="0" u="none" strike="noStrike">
                          <a:solidFill>
                            <a:srgbClr val="000000"/>
                          </a:solidFill>
                          <a:effectLst/>
                          <a:latin typeface="Calibri" panose="020F0502020204030204" pitchFamily="34" charset="0"/>
                        </a:rPr>
                        <a:t>Subsytem</a:t>
                      </a:r>
                    </a:p>
                  </a:txBody>
                  <a:tcPr marL="7620" marR="7620" marT="762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400" b="0" i="0" u="none" strike="noStrike">
                          <a:solidFill>
                            <a:srgbClr val="000000"/>
                          </a:solidFill>
                          <a:effectLst/>
                          <a:latin typeface="Calibri" panose="020F0502020204030204" pitchFamily="34" charset="0"/>
                        </a:rPr>
                        <a:t>Cross Area (cm^2)</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400" b="0" i="0" u="none" strike="noStrike">
                          <a:solidFill>
                            <a:srgbClr val="000000"/>
                          </a:solidFill>
                          <a:effectLst/>
                          <a:latin typeface="Calibri" panose="020F0502020204030204" pitchFamily="34" charset="0"/>
                        </a:rPr>
                        <a:t>+50% Packing for Bundles</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400" b="0" i="0" u="none" strike="noStrike">
                          <a:solidFill>
                            <a:srgbClr val="000000"/>
                          </a:solidFill>
                          <a:effectLst/>
                          <a:latin typeface="Calibri" panose="020F0502020204030204" pitchFamily="34" charset="0"/>
                        </a:rPr>
                        <a:t>+50% for MISC spacing needs</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400" b="0" i="0" u="none" strike="noStrike" dirty="0">
                          <a:solidFill>
                            <a:srgbClr val="000000"/>
                          </a:solidFill>
                          <a:effectLst/>
                          <a:latin typeface="Calibri" panose="020F0502020204030204" pitchFamily="34" charset="0"/>
                        </a:rPr>
                        <a:t>Used Space</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7620" marR="7620" marT="762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386469006"/>
                  </a:ext>
                </a:extLst>
              </a:tr>
              <a:tr h="252418">
                <a:tc gridSpan="7">
                  <a:txBody>
                    <a:bodyPr/>
                    <a:lstStyle/>
                    <a:p>
                      <a:pPr algn="ctr" fontAlgn="ctr"/>
                      <a:r>
                        <a:rPr lang="en-US" sz="1400" b="0" i="0" u="none" strike="noStrike">
                          <a:solidFill>
                            <a:srgbClr val="000000"/>
                          </a:solidFill>
                          <a:effectLst/>
                          <a:latin typeface="Calibri" panose="020F0502020204030204" pitchFamily="34" charset="0"/>
                        </a:rPr>
                        <a:t>Red Path IP to pfRICH Inner face</a:t>
                      </a:r>
                    </a:p>
                  </a:txBody>
                  <a:tcPr marL="7620" marR="7620" marT="762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715198"/>
                  </a:ext>
                </a:extLst>
              </a:tr>
              <a:tr h="252418">
                <a:tc>
                  <a:txBody>
                    <a:bodyPr/>
                    <a:lstStyle/>
                    <a:p>
                      <a:pPr algn="ctr" fontAlgn="ctr"/>
                      <a:r>
                        <a:rPr lang="en-US" sz="1400" b="0" i="0" u="none" strike="noStrike">
                          <a:solidFill>
                            <a:srgbClr val="000000"/>
                          </a:solidFill>
                          <a:effectLst/>
                          <a:latin typeface="Calibri" panose="020F0502020204030204" pitchFamily="34" charset="0"/>
                        </a:rPr>
                        <a:t>Total</a:t>
                      </a:r>
                    </a:p>
                  </a:txBody>
                  <a:tcPr marL="7620" marR="7620" marT="76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F9F"/>
                    </a:solidFill>
                  </a:tcPr>
                </a:tc>
                <a:tc>
                  <a:txBody>
                    <a:bodyPr/>
                    <a:lstStyle/>
                    <a:p>
                      <a:pPr algn="ctr" fontAlgn="b"/>
                      <a:r>
                        <a:rPr lang="en-US" sz="1400" b="0" i="0" u="none" strike="noStrike">
                          <a:solidFill>
                            <a:srgbClr val="000000"/>
                          </a:solidFill>
                          <a:effectLst/>
                          <a:latin typeface="Calibri" panose="020F0502020204030204" pitchFamily="34" charset="0"/>
                        </a:rPr>
                        <a:t>853.72</a:t>
                      </a:r>
                    </a:p>
                  </a:txBody>
                  <a:tcPr marL="7620" marR="7620" marT="762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F9F"/>
                    </a:solidFill>
                  </a:tcPr>
                </a:tc>
                <a:tc>
                  <a:txBody>
                    <a:bodyPr/>
                    <a:lstStyle/>
                    <a:p>
                      <a:pPr algn="ctr" fontAlgn="b"/>
                      <a:r>
                        <a:rPr lang="en-US" sz="1400" b="0" i="0" u="none" strike="noStrike">
                          <a:solidFill>
                            <a:srgbClr val="000000"/>
                          </a:solidFill>
                          <a:effectLst/>
                          <a:latin typeface="Calibri" panose="020F0502020204030204" pitchFamily="34" charset="0"/>
                        </a:rPr>
                        <a:t>1280.58</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F9F"/>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F9F"/>
                    </a:solidFill>
                  </a:tcPr>
                </a:tc>
                <a:tc>
                  <a:txBody>
                    <a:bodyPr/>
                    <a:lstStyle/>
                    <a:p>
                      <a:pPr algn="ctr" fontAlgn="b"/>
                      <a:r>
                        <a:rPr lang="en-US" sz="1400" b="0" i="0" u="none" strike="noStrike">
                          <a:solidFill>
                            <a:srgbClr val="000000"/>
                          </a:solidFill>
                          <a:effectLst/>
                          <a:latin typeface="Calibri" panose="020F0502020204030204" pitchFamily="34" charset="0"/>
                        </a:rPr>
                        <a:t>1800.00</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0" i="0" u="none" strike="noStrike">
                          <a:solidFill>
                            <a:srgbClr val="000000"/>
                          </a:solidFill>
                          <a:effectLst/>
                          <a:latin typeface="Calibri" panose="020F0502020204030204" pitchFamily="34" charset="0"/>
                        </a:rPr>
                        <a:t>Used space:</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F9F"/>
                    </a:solidFill>
                  </a:tcPr>
                </a:tc>
                <a:tc>
                  <a:txBody>
                    <a:bodyPr/>
                    <a:lstStyle/>
                    <a:p>
                      <a:pPr algn="ctr" fontAlgn="b"/>
                      <a:r>
                        <a:rPr lang="en-US" sz="1400" b="0" i="0" u="none" strike="noStrike">
                          <a:solidFill>
                            <a:srgbClr val="000000"/>
                          </a:solidFill>
                          <a:effectLst/>
                          <a:latin typeface="Calibri" panose="020F0502020204030204" pitchFamily="34" charset="0"/>
                        </a:rPr>
                        <a:t>71.14%</a:t>
                      </a:r>
                    </a:p>
                  </a:txBody>
                  <a:tcPr marL="7620" marR="7620" marT="76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F9F"/>
                    </a:solidFill>
                  </a:tcPr>
                </a:tc>
                <a:extLst>
                  <a:ext uri="{0D108BD9-81ED-4DB2-BD59-A6C34878D82A}">
                    <a16:rowId xmlns:a16="http://schemas.microsoft.com/office/drawing/2014/main" val="991678459"/>
                  </a:ext>
                </a:extLst>
              </a:tr>
              <a:tr h="252418">
                <a:tc gridSpan="7">
                  <a:txBody>
                    <a:bodyPr/>
                    <a:lstStyle/>
                    <a:p>
                      <a:pPr algn="ctr" fontAlgn="ctr"/>
                      <a:r>
                        <a:rPr lang="en-US" sz="1400" b="0" i="0" u="none" strike="noStrike" dirty="0">
                          <a:solidFill>
                            <a:srgbClr val="000000"/>
                          </a:solidFill>
                          <a:effectLst/>
                          <a:latin typeface="Calibri" panose="020F0502020204030204" pitchFamily="34" charset="0"/>
                        </a:rPr>
                        <a:t>Red Path From pfRICH to EEEMCAL Inner face</a:t>
                      </a:r>
                    </a:p>
                  </a:txBody>
                  <a:tcPr marL="7620" marR="7620" marT="762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5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3208505"/>
                  </a:ext>
                </a:extLst>
              </a:tr>
              <a:tr h="252418">
                <a:tc>
                  <a:txBody>
                    <a:bodyPr/>
                    <a:lstStyle/>
                    <a:p>
                      <a:pPr algn="ctr" fontAlgn="ctr"/>
                      <a:r>
                        <a:rPr lang="en-US" sz="1400" b="0" i="0" u="none" strike="noStrike">
                          <a:solidFill>
                            <a:srgbClr val="000000"/>
                          </a:solidFill>
                          <a:effectLst/>
                          <a:latin typeface="Calibri" panose="020F0502020204030204" pitchFamily="34" charset="0"/>
                        </a:rPr>
                        <a:t>Total</a:t>
                      </a:r>
                    </a:p>
                  </a:txBody>
                  <a:tcPr marL="7620" marR="7620" marT="762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9F9F"/>
                    </a:solidFill>
                  </a:tcPr>
                </a:tc>
                <a:tc>
                  <a:txBody>
                    <a:bodyPr/>
                    <a:lstStyle/>
                    <a:p>
                      <a:pPr algn="ctr" fontAlgn="b"/>
                      <a:r>
                        <a:rPr lang="en-US" sz="1400" b="0" i="0" u="none" strike="noStrike">
                          <a:solidFill>
                            <a:srgbClr val="000000"/>
                          </a:solidFill>
                          <a:effectLst/>
                          <a:latin typeface="Calibri" panose="020F0502020204030204" pitchFamily="34" charset="0"/>
                        </a:rPr>
                        <a:t>920.17</a:t>
                      </a:r>
                    </a:p>
                  </a:txBody>
                  <a:tcPr marL="7620" marR="7620" marT="762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F9F"/>
                    </a:solidFill>
                  </a:tcPr>
                </a:tc>
                <a:tc>
                  <a:txBody>
                    <a:bodyPr/>
                    <a:lstStyle/>
                    <a:p>
                      <a:pPr algn="ctr" fontAlgn="b"/>
                      <a:r>
                        <a:rPr lang="en-US" sz="1400" b="0" i="0" u="none" strike="noStrike">
                          <a:solidFill>
                            <a:srgbClr val="000000"/>
                          </a:solidFill>
                          <a:effectLst/>
                          <a:latin typeface="Calibri" panose="020F0502020204030204" pitchFamily="34" charset="0"/>
                        </a:rPr>
                        <a:t>1380.26</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F9F"/>
                    </a:solidFill>
                  </a:tcPr>
                </a:tc>
                <a:tc>
                  <a:txBody>
                    <a:bodyPr/>
                    <a:lstStyle/>
                    <a:p>
                      <a:pPr algn="ctr" fontAlgn="b"/>
                      <a:r>
                        <a:rPr lang="en-US" sz="1400" b="0" i="0" u="none" strike="noStrike">
                          <a:solidFill>
                            <a:srgbClr val="000000"/>
                          </a:solidFill>
                          <a:effectLst/>
                          <a:latin typeface="Calibri" panose="020F0502020204030204" pitchFamily="34" charset="0"/>
                        </a:rPr>
                        <a:t>1725.32</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F9F"/>
                    </a:solidFill>
                  </a:tcPr>
                </a:tc>
                <a:tc>
                  <a:txBody>
                    <a:bodyPr/>
                    <a:lstStyle/>
                    <a:p>
                      <a:pPr algn="ctr" fontAlgn="b"/>
                      <a:r>
                        <a:rPr lang="en-US" sz="1400" b="0" i="0" u="none" strike="noStrike">
                          <a:solidFill>
                            <a:srgbClr val="000000"/>
                          </a:solidFill>
                          <a:effectLst/>
                          <a:latin typeface="Calibri" panose="020F0502020204030204" pitchFamily="34" charset="0"/>
                        </a:rPr>
                        <a:t>2240.00</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0" i="0" u="none" strike="noStrike">
                          <a:solidFill>
                            <a:srgbClr val="000000"/>
                          </a:solidFill>
                          <a:effectLst/>
                          <a:latin typeface="Calibri" panose="020F0502020204030204" pitchFamily="34" charset="0"/>
                        </a:rPr>
                        <a:t>Used space:</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F9F"/>
                    </a:solidFill>
                  </a:tcPr>
                </a:tc>
                <a:tc>
                  <a:txBody>
                    <a:bodyPr/>
                    <a:lstStyle/>
                    <a:p>
                      <a:pPr algn="ctr" fontAlgn="b"/>
                      <a:r>
                        <a:rPr lang="en-US" sz="1400" b="0" i="0" u="none" strike="noStrike">
                          <a:solidFill>
                            <a:srgbClr val="000000"/>
                          </a:solidFill>
                          <a:effectLst/>
                          <a:latin typeface="Calibri" panose="020F0502020204030204" pitchFamily="34" charset="0"/>
                        </a:rPr>
                        <a:t>77.02%</a:t>
                      </a:r>
                    </a:p>
                  </a:txBody>
                  <a:tcPr marL="7620" marR="7620" marT="76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F9F"/>
                    </a:solidFill>
                  </a:tcPr>
                </a:tc>
                <a:extLst>
                  <a:ext uri="{0D108BD9-81ED-4DB2-BD59-A6C34878D82A}">
                    <a16:rowId xmlns:a16="http://schemas.microsoft.com/office/drawing/2014/main" val="2642882379"/>
                  </a:ext>
                </a:extLst>
              </a:tr>
              <a:tr h="252418">
                <a:tc gridSpan="7">
                  <a:txBody>
                    <a:bodyPr/>
                    <a:lstStyle/>
                    <a:p>
                      <a:pPr algn="ctr" fontAlgn="ctr"/>
                      <a:r>
                        <a:rPr lang="en-US" sz="1400" b="0" i="0" u="none" strike="noStrike">
                          <a:solidFill>
                            <a:srgbClr val="000000"/>
                          </a:solidFill>
                          <a:effectLst/>
                          <a:latin typeface="Calibri" panose="020F0502020204030204" pitchFamily="34" charset="0"/>
                        </a:rPr>
                        <a:t>Red Path From EEEMCAL to Flux Return Bars</a:t>
                      </a:r>
                    </a:p>
                  </a:txBody>
                  <a:tcPr marL="7620" marR="7620" marT="762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4044505"/>
                  </a:ext>
                </a:extLst>
              </a:tr>
              <a:tr h="252418">
                <a:tc>
                  <a:txBody>
                    <a:bodyPr/>
                    <a:lstStyle/>
                    <a:p>
                      <a:pPr algn="ctr" fontAlgn="ctr"/>
                      <a:r>
                        <a:rPr lang="en-US" sz="1400" b="0" i="0" u="none" strike="noStrike">
                          <a:solidFill>
                            <a:srgbClr val="000000"/>
                          </a:solidFill>
                          <a:effectLst/>
                          <a:latin typeface="Calibri" panose="020F0502020204030204" pitchFamily="34" charset="0"/>
                        </a:rPr>
                        <a:t>Total</a:t>
                      </a:r>
                    </a:p>
                  </a:txBody>
                  <a:tcPr marL="7620" marR="7620" marT="762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F9F"/>
                    </a:solidFill>
                  </a:tcPr>
                </a:tc>
                <a:tc>
                  <a:txBody>
                    <a:bodyPr/>
                    <a:lstStyle/>
                    <a:p>
                      <a:pPr algn="ctr" fontAlgn="b"/>
                      <a:r>
                        <a:rPr lang="en-US" sz="1400" b="0" i="0" u="none" strike="noStrike">
                          <a:solidFill>
                            <a:srgbClr val="000000"/>
                          </a:solidFill>
                          <a:effectLst/>
                          <a:latin typeface="Calibri" panose="020F0502020204030204" pitchFamily="34" charset="0"/>
                        </a:rPr>
                        <a:t>2497.31</a:t>
                      </a:r>
                    </a:p>
                  </a:txBody>
                  <a:tcPr marL="7620" marR="7620" marT="762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F9F"/>
                    </a:solidFill>
                  </a:tcPr>
                </a:tc>
                <a:tc>
                  <a:txBody>
                    <a:bodyPr/>
                    <a:lstStyle/>
                    <a:p>
                      <a:pPr algn="ctr" fontAlgn="b"/>
                      <a:r>
                        <a:rPr lang="en-US" sz="1400" b="0" i="0" u="none" strike="noStrike">
                          <a:solidFill>
                            <a:srgbClr val="000000"/>
                          </a:solidFill>
                          <a:effectLst/>
                          <a:latin typeface="Calibri" panose="020F0502020204030204" pitchFamily="34" charset="0"/>
                        </a:rPr>
                        <a:t>3745.97</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F9F"/>
                    </a:solidFill>
                  </a:tcPr>
                </a:tc>
                <a:tc>
                  <a:txBody>
                    <a:bodyPr/>
                    <a:lstStyle/>
                    <a:p>
                      <a:pPr algn="ctr" fontAlgn="b"/>
                      <a:r>
                        <a:rPr lang="en-US" sz="1400" b="0" i="0" u="none" strike="noStrike">
                          <a:solidFill>
                            <a:srgbClr val="000000"/>
                          </a:solidFill>
                          <a:effectLst/>
                          <a:latin typeface="Calibri" panose="020F0502020204030204" pitchFamily="34" charset="0"/>
                        </a:rPr>
                        <a:t>4096.57</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F9F"/>
                    </a:solidFill>
                  </a:tcPr>
                </a:tc>
                <a:tc>
                  <a:txBody>
                    <a:bodyPr/>
                    <a:lstStyle/>
                    <a:p>
                      <a:pPr algn="ctr" fontAlgn="b"/>
                      <a:r>
                        <a:rPr lang="en-US" sz="1400" b="0" i="0" u="none" strike="noStrike">
                          <a:solidFill>
                            <a:srgbClr val="000000"/>
                          </a:solidFill>
                          <a:effectLst/>
                          <a:latin typeface="Calibri" panose="020F0502020204030204" pitchFamily="34" charset="0"/>
                        </a:rPr>
                        <a:t>9650.97</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0" i="0" u="none" strike="noStrike" dirty="0">
                          <a:solidFill>
                            <a:srgbClr val="000000"/>
                          </a:solidFill>
                          <a:effectLst/>
                          <a:latin typeface="Calibri" panose="020F0502020204030204" pitchFamily="34" charset="0"/>
                        </a:rPr>
                        <a:t>Used space:</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F9F"/>
                    </a:solidFill>
                  </a:tcPr>
                </a:tc>
                <a:tc>
                  <a:txBody>
                    <a:bodyPr/>
                    <a:lstStyle/>
                    <a:p>
                      <a:pPr algn="ctr" fontAlgn="b"/>
                      <a:r>
                        <a:rPr lang="en-US" sz="1400" b="0" i="0" u="none" strike="noStrike">
                          <a:solidFill>
                            <a:srgbClr val="000000"/>
                          </a:solidFill>
                          <a:effectLst/>
                          <a:latin typeface="Calibri" panose="020F0502020204030204" pitchFamily="34" charset="0"/>
                        </a:rPr>
                        <a:t>42.45%</a:t>
                      </a:r>
                    </a:p>
                  </a:txBody>
                  <a:tcPr marL="7620" marR="7620" marT="76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F9F"/>
                    </a:solidFill>
                  </a:tcPr>
                </a:tc>
                <a:extLst>
                  <a:ext uri="{0D108BD9-81ED-4DB2-BD59-A6C34878D82A}">
                    <a16:rowId xmlns:a16="http://schemas.microsoft.com/office/drawing/2014/main" val="75251932"/>
                  </a:ext>
                </a:extLst>
              </a:tr>
              <a:tr h="252418">
                <a:tc gridSpan="7">
                  <a:txBody>
                    <a:bodyPr/>
                    <a:lstStyle/>
                    <a:p>
                      <a:pPr algn="ctr" fontAlgn="ctr"/>
                      <a:r>
                        <a:rPr lang="en-US" sz="1400" b="0" i="0" u="none" strike="noStrike" dirty="0">
                          <a:solidFill>
                            <a:srgbClr val="000000"/>
                          </a:solidFill>
                          <a:effectLst/>
                          <a:latin typeface="Calibri" panose="020F0502020204030204" pitchFamily="34" charset="0"/>
                        </a:rPr>
                        <a:t>Orange Path From IP to AC-LGAD Disk</a:t>
                      </a:r>
                    </a:p>
                  </a:txBody>
                  <a:tcPr marL="7620" marR="7620" marT="762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7726134"/>
                  </a:ext>
                </a:extLst>
              </a:tr>
              <a:tr h="252418">
                <a:tc>
                  <a:txBody>
                    <a:bodyPr/>
                    <a:lstStyle/>
                    <a:p>
                      <a:pPr algn="ctr" fontAlgn="ctr"/>
                      <a:r>
                        <a:rPr lang="en-US" sz="1400" b="0" i="0" u="none" strike="noStrike">
                          <a:solidFill>
                            <a:srgbClr val="000000"/>
                          </a:solidFill>
                          <a:effectLst/>
                          <a:latin typeface="Calibri" panose="020F0502020204030204" pitchFamily="34" charset="0"/>
                        </a:rPr>
                        <a:t>Total</a:t>
                      </a:r>
                    </a:p>
                  </a:txBody>
                  <a:tcPr marL="7620" marR="7620" marT="76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759.74</a:t>
                      </a:r>
                    </a:p>
                  </a:txBody>
                  <a:tcPr marL="7620" marR="7620" marT="762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1139.61</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1998.05</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0" i="0" u="none" strike="noStrike">
                          <a:solidFill>
                            <a:srgbClr val="000000"/>
                          </a:solidFill>
                          <a:effectLst/>
                          <a:latin typeface="Calibri" panose="020F0502020204030204" pitchFamily="34" charset="0"/>
                        </a:rPr>
                        <a:t>Used space:</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57.04%</a:t>
                      </a:r>
                    </a:p>
                  </a:txBody>
                  <a:tcPr marL="7620" marR="7620" marT="76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530858754"/>
                  </a:ext>
                </a:extLst>
              </a:tr>
              <a:tr h="252418">
                <a:tc gridSpan="7">
                  <a:txBody>
                    <a:bodyPr/>
                    <a:lstStyle/>
                    <a:p>
                      <a:pPr algn="ctr" fontAlgn="ctr"/>
                      <a:r>
                        <a:rPr lang="en-US" sz="1400" b="0" i="0" u="none" strike="noStrike">
                          <a:solidFill>
                            <a:srgbClr val="000000"/>
                          </a:solidFill>
                          <a:effectLst/>
                          <a:latin typeface="Calibri" panose="020F0502020204030204" pitchFamily="34" charset="0"/>
                        </a:rPr>
                        <a:t>Orange Path From AC-LGAD disk to Aerogel</a:t>
                      </a:r>
                    </a:p>
                  </a:txBody>
                  <a:tcPr marL="7620" marR="7620" marT="762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9557849"/>
                  </a:ext>
                </a:extLst>
              </a:tr>
              <a:tr h="252418">
                <a:tc>
                  <a:txBody>
                    <a:bodyPr/>
                    <a:lstStyle/>
                    <a:p>
                      <a:pPr algn="ctr" fontAlgn="ctr"/>
                      <a:r>
                        <a:rPr lang="en-US" sz="1400" b="0" i="0" u="none" strike="noStrike">
                          <a:solidFill>
                            <a:srgbClr val="000000"/>
                          </a:solidFill>
                          <a:effectLst/>
                          <a:latin typeface="Calibri" panose="020F0502020204030204" pitchFamily="34" charset="0"/>
                        </a:rPr>
                        <a:t>Total</a:t>
                      </a:r>
                    </a:p>
                  </a:txBody>
                  <a:tcPr marL="7620" marR="7620" marT="76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1559.01</a:t>
                      </a:r>
                    </a:p>
                  </a:txBody>
                  <a:tcPr marL="7620" marR="7620" marT="762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2338.51</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2937.96</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4084.07</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0" i="0" u="none" strike="noStrike">
                          <a:solidFill>
                            <a:srgbClr val="000000"/>
                          </a:solidFill>
                          <a:effectLst/>
                          <a:latin typeface="Calibri" panose="020F0502020204030204" pitchFamily="34" charset="0"/>
                        </a:rPr>
                        <a:t>Used space:</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71.94%</a:t>
                      </a:r>
                    </a:p>
                  </a:txBody>
                  <a:tcPr marL="7620" marR="7620" marT="76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432401166"/>
                  </a:ext>
                </a:extLst>
              </a:tr>
              <a:tr h="252418">
                <a:tc gridSpan="7">
                  <a:txBody>
                    <a:bodyPr/>
                    <a:lstStyle/>
                    <a:p>
                      <a:pPr algn="ctr" fontAlgn="ctr"/>
                      <a:r>
                        <a:rPr lang="en-US" sz="1400" b="0" i="0" u="none" strike="noStrike">
                          <a:solidFill>
                            <a:srgbClr val="000000"/>
                          </a:solidFill>
                          <a:effectLst/>
                          <a:latin typeface="Calibri" panose="020F0502020204030204" pitchFamily="34" charset="0"/>
                        </a:rPr>
                        <a:t>Orange Path From dRICH Aerogel to Dogbones</a:t>
                      </a:r>
                    </a:p>
                  </a:txBody>
                  <a:tcPr marL="7620" marR="7620" marT="762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3865858"/>
                  </a:ext>
                </a:extLst>
              </a:tr>
              <a:tr h="252418">
                <a:tc>
                  <a:txBody>
                    <a:bodyPr/>
                    <a:lstStyle/>
                    <a:p>
                      <a:pPr algn="ctr" fontAlgn="ctr"/>
                      <a:r>
                        <a:rPr lang="en-US" sz="1400" b="0" i="0" u="none" strike="noStrike">
                          <a:solidFill>
                            <a:srgbClr val="000000"/>
                          </a:solidFill>
                          <a:effectLst/>
                          <a:latin typeface="Calibri" panose="020F0502020204030204" pitchFamily="34" charset="0"/>
                        </a:rPr>
                        <a:t>Total</a:t>
                      </a:r>
                    </a:p>
                  </a:txBody>
                  <a:tcPr marL="7620" marR="7620" marT="76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1597.23</a:t>
                      </a:r>
                    </a:p>
                  </a:txBody>
                  <a:tcPr marL="7620" marR="7620" marT="762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2395.84</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3023.96</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4964.00</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0" i="0" u="none" strike="noStrike">
                          <a:solidFill>
                            <a:srgbClr val="000000"/>
                          </a:solidFill>
                          <a:effectLst/>
                          <a:latin typeface="Calibri" panose="020F0502020204030204" pitchFamily="34" charset="0"/>
                        </a:rPr>
                        <a:t>Used space:</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60.92%</a:t>
                      </a:r>
                    </a:p>
                  </a:txBody>
                  <a:tcPr marL="7620" marR="7620" marT="76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501157123"/>
                  </a:ext>
                </a:extLst>
              </a:tr>
              <a:tr h="252418">
                <a:tc gridSpan="7">
                  <a:txBody>
                    <a:bodyPr/>
                    <a:lstStyle/>
                    <a:p>
                      <a:pPr algn="ctr" fontAlgn="ctr"/>
                      <a:r>
                        <a:rPr lang="en-US" sz="1400" b="0" i="0" u="none" strike="noStrike" dirty="0">
                          <a:solidFill>
                            <a:srgbClr val="000000"/>
                          </a:solidFill>
                          <a:effectLst/>
                          <a:latin typeface="Calibri" panose="020F0502020204030204" pitchFamily="34" charset="0"/>
                        </a:rPr>
                        <a:t>Orange Path From 4 to 5</a:t>
                      </a:r>
                    </a:p>
                  </a:txBody>
                  <a:tcPr marL="7620" marR="7620" marT="762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2074517"/>
                  </a:ext>
                </a:extLst>
              </a:tr>
              <a:tr h="252418">
                <a:tc>
                  <a:txBody>
                    <a:bodyPr/>
                    <a:lstStyle/>
                    <a:p>
                      <a:pPr algn="ctr" fontAlgn="ctr"/>
                      <a:r>
                        <a:rPr lang="en-US" sz="1400" b="0" i="0" u="none" strike="noStrike">
                          <a:solidFill>
                            <a:srgbClr val="000000"/>
                          </a:solidFill>
                          <a:effectLst/>
                          <a:latin typeface="Calibri" panose="020F0502020204030204" pitchFamily="34" charset="0"/>
                        </a:rPr>
                        <a:t>Total</a:t>
                      </a:r>
                    </a:p>
                  </a:txBody>
                  <a:tcPr marL="7620" marR="7620" marT="762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2286.07</a:t>
                      </a:r>
                    </a:p>
                  </a:txBody>
                  <a:tcPr marL="7620" marR="7620" marT="762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3429.11</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4573.86</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a:solidFill>
                            <a:srgbClr val="000000"/>
                          </a:solidFill>
                          <a:effectLst/>
                          <a:latin typeface="Calibri" panose="020F0502020204030204" pitchFamily="34" charset="0"/>
                        </a:rPr>
                        <a:t>12189.38</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0" i="0" u="none" strike="noStrike">
                          <a:solidFill>
                            <a:srgbClr val="000000"/>
                          </a:solidFill>
                          <a:effectLst/>
                          <a:latin typeface="Calibri" panose="020F0502020204030204" pitchFamily="34" charset="0"/>
                        </a:rPr>
                        <a:t>Used space:</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0" i="0" u="none" strike="noStrike" dirty="0">
                          <a:solidFill>
                            <a:srgbClr val="000000"/>
                          </a:solidFill>
                          <a:effectLst/>
                          <a:latin typeface="Calibri" panose="020F0502020204030204" pitchFamily="34" charset="0"/>
                        </a:rPr>
                        <a:t>37.52%</a:t>
                      </a:r>
                    </a:p>
                  </a:txBody>
                  <a:tcPr marL="7620" marR="7620" marT="76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311190778"/>
                  </a:ext>
                </a:extLst>
              </a:tr>
            </a:tbl>
          </a:graphicData>
        </a:graphic>
      </p:graphicFrame>
      <p:sp>
        <p:nvSpPr>
          <p:cNvPr id="7" name="Rectangle: Rounded Corners 3">
            <a:extLst>
              <a:ext uri="{FF2B5EF4-FFF2-40B4-BE49-F238E27FC236}">
                <a16:creationId xmlns:a16="http://schemas.microsoft.com/office/drawing/2014/main" id="{AF132418-89E7-4AB2-8D07-1F759D763382}"/>
              </a:ext>
            </a:extLst>
          </p:cNvPr>
          <p:cNvSpPr/>
          <p:nvPr/>
        </p:nvSpPr>
        <p:spPr>
          <a:xfrm>
            <a:off x="10515600" y="415284"/>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3</a:t>
            </a:r>
          </a:p>
        </p:txBody>
      </p:sp>
    </p:spTree>
    <p:extLst>
      <p:ext uri="{BB962C8B-B14F-4D97-AF65-F5344CB8AC3E}">
        <p14:creationId xmlns:p14="http://schemas.microsoft.com/office/powerpoint/2010/main" val="3073799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7A0C45-FDE8-C4CD-1EDD-2296E59E9445}"/>
              </a:ext>
            </a:extLst>
          </p:cNvPr>
          <p:cNvPicPr>
            <a:picLocks noChangeAspect="1"/>
          </p:cNvPicPr>
          <p:nvPr/>
        </p:nvPicPr>
        <p:blipFill>
          <a:blip r:embed="rId2"/>
          <a:stretch>
            <a:fillRect/>
          </a:stretch>
        </p:blipFill>
        <p:spPr>
          <a:xfrm>
            <a:off x="6233367" y="3429000"/>
            <a:ext cx="5750036" cy="2745828"/>
          </a:xfrm>
          <a:prstGeom prst="rect">
            <a:avLst/>
          </a:prstGeom>
          <a:effectLst>
            <a:outerShdw blurRad="50800" dist="38100" dir="2700000" algn="tl" rotWithShape="0">
              <a:prstClr val="black">
                <a:alpha val="40000"/>
              </a:prstClr>
            </a:outerShdw>
          </a:effectLst>
        </p:spPr>
      </p:pic>
      <p:cxnSp>
        <p:nvCxnSpPr>
          <p:cNvPr id="4" name="Straight Connector 3">
            <a:extLst>
              <a:ext uri="{FF2B5EF4-FFF2-40B4-BE49-F238E27FC236}">
                <a16:creationId xmlns:a16="http://schemas.microsoft.com/office/drawing/2014/main" id="{D63E01FE-24EF-A289-7267-4F1903CB85FD}"/>
              </a:ext>
            </a:extLst>
          </p:cNvPr>
          <p:cNvCxnSpPr>
            <a:cxnSpLocks/>
          </p:cNvCxnSpPr>
          <p:nvPr/>
        </p:nvCxnSpPr>
        <p:spPr>
          <a:xfrm flipH="1" flipV="1">
            <a:off x="3105239" y="2953115"/>
            <a:ext cx="5190349" cy="996716"/>
          </a:xfrm>
          <a:prstGeom prst="line">
            <a:avLst/>
          </a:prstGeom>
          <a:ln w="38100">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B9BEAE-3092-31B4-AD42-6D22FFEF30CF}"/>
              </a:ext>
            </a:extLst>
          </p:cNvPr>
          <p:cNvCxnSpPr>
            <a:cxnSpLocks/>
          </p:cNvCxnSpPr>
          <p:nvPr/>
        </p:nvCxnSpPr>
        <p:spPr>
          <a:xfrm flipH="1">
            <a:off x="3105239" y="4355184"/>
            <a:ext cx="5190349" cy="1711756"/>
          </a:xfrm>
          <a:prstGeom prst="line">
            <a:avLst/>
          </a:prstGeom>
          <a:ln w="38100">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5891BB-B8A9-1EED-64B7-ED9F12FD8942}"/>
              </a:ext>
            </a:extLst>
          </p:cNvPr>
          <p:cNvSpPr>
            <a:spLocks noGrp="1"/>
          </p:cNvSpPr>
          <p:nvPr>
            <p:ph type="title"/>
          </p:nvPr>
        </p:nvSpPr>
        <p:spPr/>
        <p:txBody>
          <a:bodyPr>
            <a:normAutofit fontScale="90000"/>
          </a:bodyPr>
          <a:lstStyle/>
          <a:p>
            <a:r>
              <a:rPr lang="en-US" dirty="0"/>
              <a:t>Service Routing</a:t>
            </a:r>
          </a:p>
        </p:txBody>
      </p:sp>
      <p:sp>
        <p:nvSpPr>
          <p:cNvPr id="3" name="Text Placeholder 2">
            <a:extLst>
              <a:ext uri="{FF2B5EF4-FFF2-40B4-BE49-F238E27FC236}">
                <a16:creationId xmlns:a16="http://schemas.microsoft.com/office/drawing/2014/main" id="{6DDA0C01-FD4F-3926-47F2-2A9891ED28E8}"/>
              </a:ext>
            </a:extLst>
          </p:cNvPr>
          <p:cNvSpPr>
            <a:spLocks noGrp="1"/>
          </p:cNvSpPr>
          <p:nvPr>
            <p:ph type="body" sz="quarter" idx="10"/>
          </p:nvPr>
        </p:nvSpPr>
        <p:spPr>
          <a:xfrm>
            <a:off x="461963" y="930274"/>
            <a:ext cx="6890944" cy="5212080"/>
          </a:xfrm>
        </p:spPr>
        <p:txBody>
          <a:bodyPr/>
          <a:lstStyle/>
          <a:p>
            <a:r>
              <a:rPr lang="en-US" dirty="0"/>
              <a:t>Broke the services up into 3 separate categories- Power, Signal, Cooling &amp; gas</a:t>
            </a:r>
          </a:p>
          <a:p>
            <a:r>
              <a:rPr lang="en-US" dirty="0"/>
              <a:t>The volumes of the sections increase as they progress along the paths mentioned before</a:t>
            </a:r>
          </a:p>
        </p:txBody>
      </p:sp>
      <p:pic>
        <p:nvPicPr>
          <p:cNvPr id="7" name="Picture 6">
            <a:extLst>
              <a:ext uri="{FF2B5EF4-FFF2-40B4-BE49-F238E27FC236}">
                <a16:creationId xmlns:a16="http://schemas.microsoft.com/office/drawing/2014/main" id="{8B62FC17-1F63-7C25-5BD9-60F614D12D3D}"/>
              </a:ext>
            </a:extLst>
          </p:cNvPr>
          <p:cNvPicPr>
            <a:picLocks noChangeAspect="1"/>
          </p:cNvPicPr>
          <p:nvPr/>
        </p:nvPicPr>
        <p:blipFill rotWithShape="1">
          <a:blip r:embed="rId3"/>
          <a:srcRect l="14783" t="5335" r="17734" b="12738"/>
          <a:stretch/>
        </p:blipFill>
        <p:spPr>
          <a:xfrm>
            <a:off x="3105239" y="2953115"/>
            <a:ext cx="2639506" cy="3113825"/>
          </a:xfrm>
          <a:prstGeom prst="rect">
            <a:avLst/>
          </a:prstGeom>
          <a:ln w="38100">
            <a:solidFill>
              <a:srgbClr val="FFC000"/>
            </a:solidFill>
          </a:ln>
          <a:effectLst>
            <a:glow rad="63500">
              <a:schemeClr val="accent4">
                <a:satMod val="175000"/>
                <a:alpha val="40000"/>
              </a:schemeClr>
            </a:glow>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297B0035-D517-6D4D-37A8-6A4AF758175C}"/>
              </a:ext>
            </a:extLst>
          </p:cNvPr>
          <p:cNvPicPr>
            <a:picLocks noChangeAspect="1"/>
          </p:cNvPicPr>
          <p:nvPr/>
        </p:nvPicPr>
        <p:blipFill>
          <a:blip r:embed="rId4"/>
          <a:stretch>
            <a:fillRect/>
          </a:stretch>
        </p:blipFill>
        <p:spPr>
          <a:xfrm>
            <a:off x="7264406" y="930274"/>
            <a:ext cx="4718997" cy="2416878"/>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99F6402E-08C6-24B4-338F-1BBE20858044}"/>
              </a:ext>
            </a:extLst>
          </p:cNvPr>
          <p:cNvSpPr/>
          <p:nvPr/>
        </p:nvSpPr>
        <p:spPr>
          <a:xfrm>
            <a:off x="8295588" y="3949831"/>
            <a:ext cx="348791" cy="405353"/>
          </a:xfrm>
          <a:prstGeom prst="rect">
            <a:avLst/>
          </a:prstGeom>
          <a:noFill/>
          <a:ln w="38100">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180FEC6-2B86-B3F6-FB39-3A4879006B0B}"/>
              </a:ext>
            </a:extLst>
          </p:cNvPr>
          <p:cNvCxnSpPr>
            <a:cxnSpLocks/>
          </p:cNvCxnSpPr>
          <p:nvPr/>
        </p:nvCxnSpPr>
        <p:spPr>
          <a:xfrm flipH="1" flipV="1">
            <a:off x="5744745" y="2953115"/>
            <a:ext cx="2899634" cy="996716"/>
          </a:xfrm>
          <a:prstGeom prst="line">
            <a:avLst/>
          </a:prstGeom>
          <a:ln w="38100">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36CE4A-4326-F0D5-11A4-997D7A05A9B7}"/>
              </a:ext>
            </a:extLst>
          </p:cNvPr>
          <p:cNvCxnSpPr>
            <a:cxnSpLocks/>
          </p:cNvCxnSpPr>
          <p:nvPr/>
        </p:nvCxnSpPr>
        <p:spPr>
          <a:xfrm flipH="1">
            <a:off x="5749162" y="4354538"/>
            <a:ext cx="2899634" cy="1716819"/>
          </a:xfrm>
          <a:prstGeom prst="line">
            <a:avLst/>
          </a:prstGeom>
          <a:ln w="38100">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3460085-5E09-26A6-E30C-7444F858CE0D}"/>
              </a:ext>
            </a:extLst>
          </p:cNvPr>
          <p:cNvCxnSpPr>
            <a:cxnSpLocks/>
            <a:stCxn id="18" idx="1"/>
          </p:cNvCxnSpPr>
          <p:nvPr/>
        </p:nvCxnSpPr>
        <p:spPr>
          <a:xfrm flipH="1">
            <a:off x="4856861" y="3347152"/>
            <a:ext cx="592676" cy="497962"/>
          </a:xfrm>
          <a:prstGeom prst="straightConnector1">
            <a:avLst/>
          </a:prstGeom>
          <a:ln w="38100">
            <a:solidFill>
              <a:srgbClr val="0070C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E5DC894-A2AF-1F12-B541-9530537D80A5}"/>
              </a:ext>
            </a:extLst>
          </p:cNvPr>
          <p:cNvSpPr/>
          <p:nvPr/>
        </p:nvSpPr>
        <p:spPr>
          <a:xfrm>
            <a:off x="5449537" y="3127317"/>
            <a:ext cx="1116789" cy="439670"/>
          </a:xfrm>
          <a:prstGeom prst="rect">
            <a:avLst/>
          </a:prstGeom>
          <a:solidFill>
            <a:schemeClr val="bg2">
              <a:lumMod val="20000"/>
              <a:lumOff val="80000"/>
            </a:schemeClr>
          </a:solidFill>
          <a:ln w="28575">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Blue: Cooling &amp; Gas</a:t>
            </a:r>
          </a:p>
        </p:txBody>
      </p:sp>
      <p:cxnSp>
        <p:nvCxnSpPr>
          <p:cNvPr id="19" name="Straight Arrow Connector 18">
            <a:extLst>
              <a:ext uri="{FF2B5EF4-FFF2-40B4-BE49-F238E27FC236}">
                <a16:creationId xmlns:a16="http://schemas.microsoft.com/office/drawing/2014/main" id="{2B61E3FE-7C35-B65D-04D1-11A98A35094C}"/>
              </a:ext>
            </a:extLst>
          </p:cNvPr>
          <p:cNvCxnSpPr>
            <a:cxnSpLocks/>
            <a:stCxn id="20" idx="1"/>
          </p:cNvCxnSpPr>
          <p:nvPr/>
        </p:nvCxnSpPr>
        <p:spPr>
          <a:xfrm flipH="1">
            <a:off x="5032997" y="4494213"/>
            <a:ext cx="592677" cy="497962"/>
          </a:xfrm>
          <a:prstGeom prst="straightConnector1">
            <a:avLst/>
          </a:prstGeom>
          <a:ln w="38100">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294D0E8-C47A-443C-9ACA-45D4761F96C6}"/>
              </a:ext>
            </a:extLst>
          </p:cNvPr>
          <p:cNvSpPr/>
          <p:nvPr/>
        </p:nvSpPr>
        <p:spPr>
          <a:xfrm>
            <a:off x="5625674" y="4274378"/>
            <a:ext cx="821584" cy="439670"/>
          </a:xfrm>
          <a:prstGeom prst="rect">
            <a:avLst/>
          </a:prstGeom>
          <a:solidFill>
            <a:schemeClr val="accent2">
              <a:lumMod val="20000"/>
              <a:lumOff val="80000"/>
            </a:schemeClr>
          </a:solid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Orange: Signal</a:t>
            </a:r>
          </a:p>
        </p:txBody>
      </p:sp>
      <p:cxnSp>
        <p:nvCxnSpPr>
          <p:cNvPr id="21" name="Straight Arrow Connector 20">
            <a:extLst>
              <a:ext uri="{FF2B5EF4-FFF2-40B4-BE49-F238E27FC236}">
                <a16:creationId xmlns:a16="http://schemas.microsoft.com/office/drawing/2014/main" id="{DBB2D3AB-D3C5-00A0-A48E-E764F77A8066}"/>
              </a:ext>
            </a:extLst>
          </p:cNvPr>
          <p:cNvCxnSpPr>
            <a:cxnSpLocks/>
            <a:stCxn id="22" idx="0"/>
          </p:cNvCxnSpPr>
          <p:nvPr/>
        </p:nvCxnSpPr>
        <p:spPr>
          <a:xfrm flipV="1">
            <a:off x="3819843" y="4494213"/>
            <a:ext cx="648462" cy="811866"/>
          </a:xfrm>
          <a:prstGeom prst="straightConnector1">
            <a:avLst/>
          </a:prstGeom>
          <a:ln w="381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D44D09C-221B-F82D-DDC3-0FED00B2FFFD}"/>
              </a:ext>
            </a:extLst>
          </p:cNvPr>
          <p:cNvSpPr/>
          <p:nvPr/>
        </p:nvSpPr>
        <p:spPr>
          <a:xfrm>
            <a:off x="3489739" y="5306079"/>
            <a:ext cx="660207" cy="439670"/>
          </a:xfrm>
          <a:prstGeom prst="rect">
            <a:avLst/>
          </a:prstGeom>
          <a:solidFill>
            <a:schemeClr val="accent5">
              <a:lumMod val="20000"/>
              <a:lumOff val="80000"/>
            </a:schemeClr>
          </a:solid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Red: Power</a:t>
            </a:r>
          </a:p>
        </p:txBody>
      </p:sp>
      <p:sp>
        <p:nvSpPr>
          <p:cNvPr id="27" name="Rectangle: Rounded Corners 3">
            <a:extLst>
              <a:ext uri="{FF2B5EF4-FFF2-40B4-BE49-F238E27FC236}">
                <a16:creationId xmlns:a16="http://schemas.microsoft.com/office/drawing/2014/main" id="{BBECC167-26EE-86FD-B9A8-03ABF1390930}"/>
              </a:ext>
            </a:extLst>
          </p:cNvPr>
          <p:cNvSpPr/>
          <p:nvPr/>
        </p:nvSpPr>
        <p:spPr>
          <a:xfrm>
            <a:off x="10515600" y="415284"/>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3</a:t>
            </a:r>
          </a:p>
        </p:txBody>
      </p:sp>
    </p:spTree>
    <p:extLst>
      <p:ext uri="{BB962C8B-B14F-4D97-AF65-F5344CB8AC3E}">
        <p14:creationId xmlns:p14="http://schemas.microsoft.com/office/powerpoint/2010/main" val="3354234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C7EF1-CEB4-3078-14E5-78B88F1D3FB8}"/>
              </a:ext>
            </a:extLst>
          </p:cNvPr>
          <p:cNvSpPr>
            <a:spLocks noGrp="1"/>
          </p:cNvSpPr>
          <p:nvPr>
            <p:ph type="title"/>
          </p:nvPr>
        </p:nvSpPr>
        <p:spPr/>
        <p:txBody>
          <a:bodyPr>
            <a:normAutofit fontScale="90000"/>
          </a:bodyPr>
          <a:lstStyle/>
          <a:p>
            <a:r>
              <a:rPr lang="en-US" dirty="0"/>
              <a:t>Material Budget</a:t>
            </a:r>
          </a:p>
        </p:txBody>
      </p:sp>
      <p:sp>
        <p:nvSpPr>
          <p:cNvPr id="3" name="Text Placeholder 2">
            <a:extLst>
              <a:ext uri="{FF2B5EF4-FFF2-40B4-BE49-F238E27FC236}">
                <a16:creationId xmlns:a16="http://schemas.microsoft.com/office/drawing/2014/main" id="{174E2817-F11B-D279-D300-F231B7EE4A3A}"/>
              </a:ext>
            </a:extLst>
          </p:cNvPr>
          <p:cNvSpPr>
            <a:spLocks noGrp="1"/>
          </p:cNvSpPr>
          <p:nvPr>
            <p:ph type="body" sz="quarter" idx="10"/>
          </p:nvPr>
        </p:nvSpPr>
        <p:spPr/>
        <p:txBody>
          <a:bodyPr/>
          <a:lstStyle/>
          <a:p>
            <a:r>
              <a:rPr lang="en-US" dirty="0"/>
              <a:t>The Collaboration has been running simulations to account for the impact of the services on tracking</a:t>
            </a:r>
          </a:p>
          <a:p>
            <a:pPr lvl="1"/>
            <a:r>
              <a:rPr lang="en-US" dirty="0"/>
              <a:t>Below: Average total material particles will see leaving from IP </a:t>
            </a:r>
          </a:p>
          <a:p>
            <a:pPr lvl="1"/>
            <a:r>
              <a:rPr lang="en-US" dirty="0"/>
              <a:t>Using these simulations to optimize layouts </a:t>
            </a:r>
          </a:p>
        </p:txBody>
      </p:sp>
      <p:pic>
        <p:nvPicPr>
          <p:cNvPr id="4" name="Picture 3">
            <a:extLst>
              <a:ext uri="{FF2B5EF4-FFF2-40B4-BE49-F238E27FC236}">
                <a16:creationId xmlns:a16="http://schemas.microsoft.com/office/drawing/2014/main" id="{B8EE8886-40C4-5DB6-B9A5-83D27114CD37}"/>
              </a:ext>
            </a:extLst>
          </p:cNvPr>
          <p:cNvPicPr>
            <a:picLocks noChangeAspect="1"/>
          </p:cNvPicPr>
          <p:nvPr/>
        </p:nvPicPr>
        <p:blipFill>
          <a:blip r:embed="rId2"/>
          <a:stretch>
            <a:fillRect/>
          </a:stretch>
        </p:blipFill>
        <p:spPr>
          <a:xfrm>
            <a:off x="1637338" y="2568770"/>
            <a:ext cx="8917323" cy="3573584"/>
          </a:xfrm>
          <a:prstGeom prst="rect">
            <a:avLst/>
          </a:prstGeom>
          <a:effectLst>
            <a:outerShdw blurRad="50800" dist="38100" dir="2700000" algn="tl" rotWithShape="0">
              <a:prstClr val="black">
                <a:alpha val="40000"/>
              </a:prstClr>
            </a:outerShdw>
          </a:effectLst>
        </p:spPr>
      </p:pic>
      <p:sp>
        <p:nvSpPr>
          <p:cNvPr id="5" name="Rectangle: Rounded Corners 3">
            <a:extLst>
              <a:ext uri="{FF2B5EF4-FFF2-40B4-BE49-F238E27FC236}">
                <a16:creationId xmlns:a16="http://schemas.microsoft.com/office/drawing/2014/main" id="{523148BC-D3BF-8893-8737-627BDDDABA6F}"/>
              </a:ext>
            </a:extLst>
          </p:cNvPr>
          <p:cNvSpPr/>
          <p:nvPr/>
        </p:nvSpPr>
        <p:spPr>
          <a:xfrm>
            <a:off x="10515600" y="415284"/>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3</a:t>
            </a:r>
          </a:p>
        </p:txBody>
      </p:sp>
    </p:spTree>
    <p:extLst>
      <p:ext uri="{BB962C8B-B14F-4D97-AF65-F5344CB8AC3E}">
        <p14:creationId xmlns:p14="http://schemas.microsoft.com/office/powerpoint/2010/main" val="2988264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A043B-45F9-4D0F-B24E-AD06255C1C4E}"/>
              </a:ext>
            </a:extLst>
          </p:cNvPr>
          <p:cNvSpPr>
            <a:spLocks noGrp="1"/>
          </p:cNvSpPr>
          <p:nvPr>
            <p:ph type="title"/>
          </p:nvPr>
        </p:nvSpPr>
        <p:spPr/>
        <p:txBody>
          <a:bodyPr>
            <a:normAutofit fontScale="90000"/>
          </a:bodyPr>
          <a:lstStyle/>
          <a:p>
            <a:r>
              <a:rPr lang="en-US" sz="3600" dirty="0"/>
              <a:t>Detector Electronics Power &amp; Services</a:t>
            </a:r>
            <a:endParaRPr lang="en-US" dirty="0"/>
          </a:p>
        </p:txBody>
      </p:sp>
      <p:graphicFrame>
        <p:nvGraphicFramePr>
          <p:cNvPr id="7" name="Table 7">
            <a:extLst>
              <a:ext uri="{FF2B5EF4-FFF2-40B4-BE49-F238E27FC236}">
                <a16:creationId xmlns:a16="http://schemas.microsoft.com/office/drawing/2014/main" id="{60E82952-2BE1-0261-8357-185A9A0CEA8A}"/>
              </a:ext>
            </a:extLst>
          </p:cNvPr>
          <p:cNvGraphicFramePr>
            <a:graphicFrameLocks noGrp="1"/>
          </p:cNvGraphicFramePr>
          <p:nvPr>
            <p:extLst>
              <p:ext uri="{D42A27DB-BD31-4B8C-83A1-F6EECF244321}">
                <p14:modId xmlns:p14="http://schemas.microsoft.com/office/powerpoint/2010/main" val="3646609729"/>
              </p:ext>
            </p:extLst>
          </p:nvPr>
        </p:nvGraphicFramePr>
        <p:xfrm>
          <a:off x="626614" y="1051560"/>
          <a:ext cx="11334583" cy="4754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51567">
                  <a:extLst>
                    <a:ext uri="{9D8B030D-6E8A-4147-A177-3AD203B41FA5}">
                      <a16:colId xmlns:a16="http://schemas.microsoft.com/office/drawing/2014/main" val="346166491"/>
                    </a:ext>
                  </a:extLst>
                </a:gridCol>
                <a:gridCol w="783873">
                  <a:extLst>
                    <a:ext uri="{9D8B030D-6E8A-4147-A177-3AD203B41FA5}">
                      <a16:colId xmlns:a16="http://schemas.microsoft.com/office/drawing/2014/main" val="2848457352"/>
                    </a:ext>
                  </a:extLst>
                </a:gridCol>
                <a:gridCol w="759772">
                  <a:extLst>
                    <a:ext uri="{9D8B030D-6E8A-4147-A177-3AD203B41FA5}">
                      <a16:colId xmlns:a16="http://schemas.microsoft.com/office/drawing/2014/main" val="172102671"/>
                    </a:ext>
                  </a:extLst>
                </a:gridCol>
                <a:gridCol w="1081995">
                  <a:extLst>
                    <a:ext uri="{9D8B030D-6E8A-4147-A177-3AD203B41FA5}">
                      <a16:colId xmlns:a16="http://schemas.microsoft.com/office/drawing/2014/main" val="4280796814"/>
                    </a:ext>
                  </a:extLst>
                </a:gridCol>
                <a:gridCol w="1227991">
                  <a:extLst>
                    <a:ext uri="{9D8B030D-6E8A-4147-A177-3AD203B41FA5}">
                      <a16:colId xmlns:a16="http://schemas.microsoft.com/office/drawing/2014/main" val="645863879"/>
                    </a:ext>
                  </a:extLst>
                </a:gridCol>
                <a:gridCol w="1334287">
                  <a:extLst>
                    <a:ext uri="{9D8B030D-6E8A-4147-A177-3AD203B41FA5}">
                      <a16:colId xmlns:a16="http://schemas.microsoft.com/office/drawing/2014/main" val="1259348678"/>
                    </a:ext>
                  </a:extLst>
                </a:gridCol>
                <a:gridCol w="1350967">
                  <a:extLst>
                    <a:ext uri="{9D8B030D-6E8A-4147-A177-3AD203B41FA5}">
                      <a16:colId xmlns:a16="http://schemas.microsoft.com/office/drawing/2014/main" val="377526767"/>
                    </a:ext>
                  </a:extLst>
                </a:gridCol>
                <a:gridCol w="1042413">
                  <a:extLst>
                    <a:ext uri="{9D8B030D-6E8A-4147-A177-3AD203B41FA5}">
                      <a16:colId xmlns:a16="http://schemas.microsoft.com/office/drawing/2014/main" val="1385475605"/>
                    </a:ext>
                  </a:extLst>
                </a:gridCol>
                <a:gridCol w="1184181">
                  <a:extLst>
                    <a:ext uri="{9D8B030D-6E8A-4147-A177-3AD203B41FA5}">
                      <a16:colId xmlns:a16="http://schemas.microsoft.com/office/drawing/2014/main" val="60319903"/>
                    </a:ext>
                  </a:extLst>
                </a:gridCol>
                <a:gridCol w="1217537">
                  <a:extLst>
                    <a:ext uri="{9D8B030D-6E8A-4147-A177-3AD203B41FA5}">
                      <a16:colId xmlns:a16="http://schemas.microsoft.com/office/drawing/2014/main" val="3813898833"/>
                    </a:ext>
                  </a:extLst>
                </a:gridCol>
              </a:tblGrid>
              <a:tr h="614498">
                <a:tc>
                  <a:txBody>
                    <a:bodyPr/>
                    <a:lstStyle/>
                    <a:p>
                      <a:pPr algn="ctr"/>
                      <a:r>
                        <a:rPr lang="en-US" sz="1200" dirty="0"/>
                        <a:t>Detector</a:t>
                      </a:r>
                    </a:p>
                  </a:txBody>
                  <a:tcPr/>
                </a:tc>
                <a:tc>
                  <a:txBody>
                    <a:bodyPr/>
                    <a:lstStyle/>
                    <a:p>
                      <a:pPr algn="ctr"/>
                      <a:r>
                        <a:rPr lang="en-US" sz="1200" dirty="0"/>
                        <a:t>Type</a:t>
                      </a:r>
                    </a:p>
                  </a:txBody>
                  <a:tcPr/>
                </a:tc>
                <a:tc>
                  <a:txBody>
                    <a:bodyPr/>
                    <a:lstStyle/>
                    <a:p>
                      <a:pPr algn="ctr"/>
                      <a:r>
                        <a:rPr lang="en-US" sz="1200" dirty="0"/>
                        <a:t>Front End LV Power</a:t>
                      </a:r>
                    </a:p>
                  </a:txBody>
                  <a:tcPr/>
                </a:tc>
                <a:tc>
                  <a:txBody>
                    <a:bodyPr/>
                    <a:lstStyle/>
                    <a:p>
                      <a:pPr algn="ctr"/>
                      <a:r>
                        <a:rPr lang="en-US" sz="1200" dirty="0"/>
                        <a:t>HV Bias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LV Power Supply Type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HV Power Supply Type</a:t>
                      </a:r>
                    </a:p>
                  </a:txBody>
                  <a:tcPr/>
                </a:tc>
                <a:tc>
                  <a:txBody>
                    <a:bodyPr/>
                    <a:lstStyle/>
                    <a:p>
                      <a:pPr algn="ctr"/>
                      <a:r>
                        <a:rPr lang="en-US" sz="1200" dirty="0"/>
                        <a:t>Power Supply Location</a:t>
                      </a:r>
                    </a:p>
                  </a:txBody>
                  <a:tcPr/>
                </a:tc>
                <a:tc>
                  <a:txBody>
                    <a:bodyPr/>
                    <a:lstStyle/>
                    <a:p>
                      <a:pPr algn="ctr"/>
                      <a:r>
                        <a:rPr lang="en-US" sz="1200" b="1" i="0" dirty="0"/>
                        <a:t>LV Power Feed</a:t>
                      </a:r>
                    </a:p>
                  </a:txBody>
                  <a:tcPr/>
                </a:tc>
                <a:tc>
                  <a:txBody>
                    <a:bodyPr/>
                    <a:lstStyle/>
                    <a:p>
                      <a:pPr algn="ctr"/>
                      <a:r>
                        <a:rPr lang="en-US" sz="1200" b="1" i="0" dirty="0"/>
                        <a:t>LV Feed Cables  </a:t>
                      </a:r>
                      <a:r>
                        <a:rPr lang="en-US" sz="1100" b="1" i="0" dirty="0"/>
                        <a:t>(Tray Rated)</a:t>
                      </a:r>
                    </a:p>
                  </a:txBody>
                  <a:tcPr/>
                </a:tc>
                <a:tc>
                  <a:txBody>
                    <a:bodyPr/>
                    <a:lstStyle/>
                    <a:p>
                      <a:pPr algn="ctr"/>
                      <a:r>
                        <a:rPr lang="en-US" sz="1200" b="1" i="0" dirty="0"/>
                        <a:t>Cooling</a:t>
                      </a:r>
                    </a:p>
                    <a:p>
                      <a:pPr algn="ctr"/>
                      <a:r>
                        <a:rPr lang="en-US" sz="900" b="1" i="0" dirty="0"/>
                        <a:t>(Board Electronics)</a:t>
                      </a:r>
                    </a:p>
                  </a:txBody>
                  <a:tcPr/>
                </a:tc>
                <a:extLst>
                  <a:ext uri="{0D108BD9-81ED-4DB2-BD59-A6C34878D82A}">
                    <a16:rowId xmlns:a16="http://schemas.microsoft.com/office/drawing/2014/main" val="3747840762"/>
                  </a:ext>
                </a:extLst>
              </a:tr>
              <a:tr h="438927">
                <a:tc>
                  <a:txBody>
                    <a:bodyPr/>
                    <a:lstStyle/>
                    <a:p>
                      <a:r>
                        <a:rPr lang="en-US" sz="1200" b="1" dirty="0"/>
                        <a:t>EE </a:t>
                      </a:r>
                      <a:r>
                        <a:rPr lang="en-US" sz="1200" b="1" dirty="0" err="1"/>
                        <a:t>MPDG</a:t>
                      </a:r>
                      <a:r>
                        <a:rPr lang="en-US" sz="1200" b="1" dirty="0"/>
                        <a:t> Disk</a:t>
                      </a:r>
                    </a:p>
                  </a:txBody>
                  <a:tcPr/>
                </a:tc>
                <a:tc>
                  <a:txBody>
                    <a:bodyPr/>
                    <a:lstStyle/>
                    <a:p>
                      <a:r>
                        <a:rPr lang="en-US" sz="1100" b="1" dirty="0" err="1"/>
                        <a:t>uRWELL</a:t>
                      </a:r>
                      <a:endParaRPr lang="en-US" sz="1100" b="1" dirty="0"/>
                    </a:p>
                  </a:txBody>
                  <a:tcPr/>
                </a:tc>
                <a:tc>
                  <a:txBody>
                    <a:bodyPr/>
                    <a:lstStyle/>
                    <a:p>
                      <a:r>
                        <a:rPr lang="en-US" sz="1200" b="1" dirty="0"/>
                        <a:t>350W</a:t>
                      </a:r>
                    </a:p>
                  </a:txBody>
                  <a:tcPr/>
                </a:tc>
                <a:tc>
                  <a:txBody>
                    <a:bodyPr/>
                    <a:lstStyle/>
                    <a:p>
                      <a:r>
                        <a:rPr lang="en-US" sz="1200" b="1" dirty="0"/>
                        <a:t>1.5W@1.5kV</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ea typeface="Calibri" panose="020F0502020204030204" pitchFamily="34" charset="0"/>
                        </a:rPr>
                        <a:t>MDH-07/16</a:t>
                      </a:r>
                      <a:endParaRPr lang="en-US" sz="1200" b="1" dirty="0"/>
                    </a:p>
                  </a:txBody>
                  <a:tcPr/>
                </a:tc>
                <a:tc>
                  <a:txBody>
                    <a:bodyPr/>
                    <a:lstStyle/>
                    <a:p>
                      <a:r>
                        <a:rPr lang="en-US" sz="1200" b="1" dirty="0"/>
                        <a:t>CAEN A1515BV</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S. Platform, 19” rackmount</a:t>
                      </a:r>
                    </a:p>
                  </a:txBody>
                  <a:tcPr/>
                </a:tc>
                <a:tc>
                  <a:txBody>
                    <a:bodyPr/>
                    <a:lstStyle/>
                    <a:p>
                      <a:r>
                        <a:rPr lang="en-US" sz="1200" b="1" dirty="0"/>
                        <a:t>10V @ 315A</a:t>
                      </a:r>
                    </a:p>
                  </a:txBody>
                  <a:tcPr/>
                </a:tc>
                <a:tc>
                  <a:txBody>
                    <a:bodyPr/>
                    <a:lstStyle/>
                    <a:p>
                      <a:r>
                        <a:rPr lang="en-US" sz="1200" b="1" dirty="0"/>
                        <a:t>2x 10AWG</a:t>
                      </a:r>
                    </a:p>
                  </a:txBody>
                  <a:tcPr/>
                </a:tc>
                <a:tc>
                  <a:txBody>
                    <a:bodyPr/>
                    <a:lstStyle/>
                    <a:p>
                      <a:r>
                        <a:rPr lang="en-US" sz="1200" b="1" dirty="0"/>
                        <a:t>Liquid</a:t>
                      </a:r>
                    </a:p>
                  </a:txBody>
                  <a:tcPr/>
                </a:tc>
                <a:extLst>
                  <a:ext uri="{0D108BD9-81ED-4DB2-BD59-A6C34878D82A}">
                    <a16:rowId xmlns:a16="http://schemas.microsoft.com/office/drawing/2014/main" val="923178432"/>
                  </a:ext>
                </a:extLst>
              </a:tr>
              <a:tr h="438927">
                <a:tc>
                  <a:txBody>
                    <a:bodyPr/>
                    <a:lstStyle/>
                    <a:p>
                      <a:r>
                        <a:rPr lang="en-US" sz="1200" b="1" dirty="0"/>
                        <a:t>Outer Barrel </a:t>
                      </a:r>
                      <a:r>
                        <a:rPr lang="en-US" sz="1200" b="1" dirty="0" err="1"/>
                        <a:t>MPGD</a:t>
                      </a:r>
                      <a:endParaRPr lang="en-US" sz="1200" b="1" dirty="0"/>
                    </a:p>
                  </a:txBody>
                  <a:tcPr/>
                </a:tc>
                <a:tc>
                  <a:txBody>
                    <a:bodyPr/>
                    <a:lstStyle/>
                    <a:p>
                      <a:r>
                        <a:rPr lang="en-US" sz="1100" b="1" dirty="0" err="1"/>
                        <a:t>uRWELL</a:t>
                      </a:r>
                      <a:endParaRPr lang="en-US" sz="1100" b="1" dirty="0"/>
                    </a:p>
                  </a:txBody>
                  <a:tcPr/>
                </a:tc>
                <a:tc>
                  <a:txBody>
                    <a:bodyPr/>
                    <a:lstStyle/>
                    <a:p>
                      <a:r>
                        <a:rPr lang="en-US" sz="1200" b="1" dirty="0"/>
                        <a:t>1.6kW</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1.5W@1.5kV</a:t>
                      </a:r>
                    </a:p>
                    <a:p>
                      <a:endParaRPr lang="en-US" sz="1200" b="1" dirty="0"/>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ea typeface="Calibri" panose="020F0502020204030204" pitchFamily="34" charset="0"/>
                        </a:rPr>
                        <a:t>MDH-07/16</a:t>
                      </a:r>
                      <a:endParaRPr lang="en-US" sz="1200" b="1" dirty="0"/>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CAEN A1515BV</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S. Platform, 19” rackmount</a:t>
                      </a:r>
                    </a:p>
                  </a:txBody>
                  <a:tcPr/>
                </a:tc>
                <a:tc>
                  <a:txBody>
                    <a:bodyPr/>
                    <a:lstStyle/>
                    <a:p>
                      <a:r>
                        <a:rPr lang="en-US" sz="1200" b="1" dirty="0"/>
                        <a:t>10V @160A</a:t>
                      </a:r>
                    </a:p>
                  </a:txBody>
                  <a:tcPr/>
                </a:tc>
                <a:tc>
                  <a:txBody>
                    <a:bodyPr/>
                    <a:lstStyle/>
                    <a:p>
                      <a:r>
                        <a:rPr lang="en-US" sz="1200" b="1" dirty="0"/>
                        <a:t>12x 12AWG</a:t>
                      </a:r>
                    </a:p>
                  </a:txBody>
                  <a:tcPr/>
                </a:tc>
                <a:tc>
                  <a:txBody>
                    <a:bodyPr/>
                    <a:lstStyle/>
                    <a:p>
                      <a:r>
                        <a:rPr lang="en-US" sz="1200" b="1" dirty="0"/>
                        <a:t>Liquid</a:t>
                      </a:r>
                    </a:p>
                  </a:txBody>
                  <a:tcPr/>
                </a:tc>
                <a:extLst>
                  <a:ext uri="{0D108BD9-81ED-4DB2-BD59-A6C34878D82A}">
                    <a16:rowId xmlns:a16="http://schemas.microsoft.com/office/drawing/2014/main" val="2253012252"/>
                  </a:ext>
                </a:extLst>
              </a:tr>
              <a:tr h="438927">
                <a:tc>
                  <a:txBody>
                    <a:bodyPr/>
                    <a:lstStyle/>
                    <a:p>
                      <a:r>
                        <a:rPr lang="en-US" sz="1200" b="1" dirty="0"/>
                        <a:t>Inner Barrel </a:t>
                      </a:r>
                      <a:r>
                        <a:rPr lang="en-US" sz="1200" b="1" dirty="0" err="1"/>
                        <a:t>MPGD</a:t>
                      </a:r>
                      <a:endParaRPr lang="en-US" sz="1200" b="1" dirty="0"/>
                    </a:p>
                  </a:txBody>
                  <a:tcPr/>
                </a:tc>
                <a:tc>
                  <a:txBody>
                    <a:bodyPr/>
                    <a:lstStyle/>
                    <a:p>
                      <a:r>
                        <a:rPr lang="en-US" sz="1100" b="1" dirty="0" err="1"/>
                        <a:t>uRWELL</a:t>
                      </a:r>
                      <a:endParaRPr lang="en-US" sz="1100" b="1" dirty="0"/>
                    </a:p>
                  </a:txBody>
                  <a:tcPr/>
                </a:tc>
                <a:tc>
                  <a:txBody>
                    <a:bodyPr/>
                    <a:lstStyle/>
                    <a:p>
                      <a:r>
                        <a:rPr lang="en-US" sz="1200" b="1" dirty="0"/>
                        <a:t>700W</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1.5W@1.5kV</a:t>
                      </a:r>
                    </a:p>
                  </a:txBody>
                  <a:tcPr/>
                </a:tc>
                <a:tc>
                  <a:txBody>
                    <a:bodyPr/>
                    <a:lstStyle/>
                    <a:p>
                      <a:r>
                        <a:rPr lang="en-US" sz="1200" b="1" dirty="0">
                          <a:ea typeface="Calibri" panose="020F0502020204030204" pitchFamily="34" charset="0"/>
                        </a:rPr>
                        <a:t>MDH-07/16</a:t>
                      </a:r>
                      <a:endParaRPr lang="en-US" sz="1200" b="1" dirty="0"/>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CAEN A1515BV</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S. Platform, 19” rackmount</a:t>
                      </a:r>
                    </a:p>
                  </a:txBody>
                  <a:tcPr/>
                </a:tc>
                <a:tc>
                  <a:txBody>
                    <a:bodyPr/>
                    <a:lstStyle/>
                    <a:p>
                      <a:r>
                        <a:rPr lang="en-US" sz="1200" b="1" dirty="0"/>
                        <a:t>10V@120A</a:t>
                      </a:r>
                    </a:p>
                  </a:txBody>
                  <a:tcPr/>
                </a:tc>
                <a:tc>
                  <a:txBody>
                    <a:bodyPr/>
                    <a:lstStyle/>
                    <a:p>
                      <a:r>
                        <a:rPr lang="en-US" sz="1200" b="1" dirty="0"/>
                        <a:t>15x 12AWG</a:t>
                      </a:r>
                    </a:p>
                  </a:txBody>
                  <a:tcPr/>
                </a:tc>
                <a:tc>
                  <a:txBody>
                    <a:bodyPr/>
                    <a:lstStyle/>
                    <a:p>
                      <a:r>
                        <a:rPr lang="en-US" sz="1200" b="1" dirty="0"/>
                        <a:t>Liquid</a:t>
                      </a:r>
                    </a:p>
                  </a:txBody>
                  <a:tcPr/>
                </a:tc>
                <a:extLst>
                  <a:ext uri="{0D108BD9-81ED-4DB2-BD59-A6C34878D82A}">
                    <a16:rowId xmlns:a16="http://schemas.microsoft.com/office/drawing/2014/main" val="2942067234"/>
                  </a:ext>
                </a:extLst>
              </a:tr>
              <a:tr h="614498">
                <a:tc>
                  <a:txBody>
                    <a:bodyPr/>
                    <a:lstStyle/>
                    <a:p>
                      <a:r>
                        <a:rPr lang="en-US" sz="1200" b="1" dirty="0"/>
                        <a:t>MAPS Disk</a:t>
                      </a:r>
                    </a:p>
                  </a:txBody>
                  <a:tcPr/>
                </a:tc>
                <a:tc>
                  <a:txBody>
                    <a:bodyPr/>
                    <a:lstStyle/>
                    <a:p>
                      <a:r>
                        <a:rPr lang="en-US" sz="900" b="1" i="0" kern="1200" dirty="0">
                          <a:solidFill>
                            <a:schemeClr val="dk1"/>
                          </a:solidFill>
                          <a:effectLst/>
                          <a:latin typeface="+mn-lt"/>
                          <a:ea typeface="+mn-ea"/>
                          <a:cs typeface="+mn-cs"/>
                        </a:rPr>
                        <a:t>EIC-LAS</a:t>
                      </a:r>
                      <a:endParaRPr lang="en-US" sz="900" b="1" dirty="0"/>
                    </a:p>
                  </a:txBody>
                  <a:tcPr/>
                </a:tc>
                <a:tc>
                  <a:txBody>
                    <a:bodyPr/>
                    <a:lstStyle/>
                    <a:p>
                      <a:r>
                        <a:rPr lang="en-US" sz="1200" b="1" dirty="0"/>
                        <a:t>3kW</a:t>
                      </a:r>
                    </a:p>
                  </a:txBody>
                  <a:tcPr/>
                </a:tc>
                <a:tc>
                  <a:txBody>
                    <a:bodyPr/>
                    <a:lstStyle/>
                    <a:p>
                      <a:r>
                        <a:rPr lang="en-US" sz="1200" b="1" dirty="0"/>
                        <a:t>Derived from LV system</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i="0" kern="1200" dirty="0" err="1">
                          <a:solidFill>
                            <a:schemeClr val="dk1"/>
                          </a:solidFill>
                          <a:effectLst/>
                          <a:latin typeface="+mn-lt"/>
                          <a:ea typeface="+mn-ea"/>
                          <a:cs typeface="+mn-cs"/>
                        </a:rPr>
                        <a:t>MPV</a:t>
                      </a:r>
                      <a:r>
                        <a:rPr lang="en-US" sz="1200" b="1" i="0" kern="1200" dirty="0">
                          <a:solidFill>
                            <a:schemeClr val="dk1"/>
                          </a:solidFill>
                          <a:effectLst/>
                          <a:latin typeface="+mn-lt"/>
                          <a:ea typeface="+mn-ea"/>
                          <a:cs typeface="+mn-cs"/>
                        </a:rPr>
                        <a:t> 4018I</a:t>
                      </a:r>
                      <a:endParaRPr lang="en-US" sz="1200" b="1" dirty="0"/>
                    </a:p>
                  </a:txBody>
                  <a:tcPr/>
                </a:tc>
                <a:tc>
                  <a:txBody>
                    <a:bodyPr/>
                    <a:lstStyle/>
                    <a:p>
                      <a:r>
                        <a:rPr lang="en-US" sz="1200" b="1" dirty="0"/>
                        <a:t>N/A</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S. Platform, 19” rackmount</a:t>
                      </a:r>
                    </a:p>
                  </a:txBody>
                  <a:tcPr/>
                </a:tc>
                <a:tc>
                  <a:txBody>
                    <a:bodyPr/>
                    <a:lstStyle/>
                    <a:p>
                      <a:r>
                        <a:rPr lang="en-US" sz="1200" b="1" dirty="0"/>
                        <a:t>3.6V@ 960A</a:t>
                      </a:r>
                    </a:p>
                  </a:txBody>
                  <a:tcPr/>
                </a:tc>
                <a:tc>
                  <a:txBody>
                    <a:bodyPr/>
                    <a:lstStyle/>
                    <a:p>
                      <a:r>
                        <a:rPr lang="en-US" sz="1200" b="1" dirty="0"/>
                        <a:t>48x 10AWG</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Liquid</a:t>
                      </a:r>
                    </a:p>
                    <a:p>
                      <a:endParaRPr lang="en-US" sz="1200" b="1" dirty="0"/>
                    </a:p>
                  </a:txBody>
                  <a:tcPr/>
                </a:tc>
                <a:extLst>
                  <a:ext uri="{0D108BD9-81ED-4DB2-BD59-A6C34878D82A}">
                    <a16:rowId xmlns:a16="http://schemas.microsoft.com/office/drawing/2014/main" val="3267645590"/>
                  </a:ext>
                </a:extLst>
              </a:tr>
              <a:tr h="614498">
                <a:tc>
                  <a:txBody>
                    <a:bodyPr/>
                    <a:lstStyle/>
                    <a:p>
                      <a:r>
                        <a:rPr lang="en-US" sz="1200" b="1" dirty="0"/>
                        <a:t>MAPS </a:t>
                      </a:r>
                      <a:r>
                        <a:rPr lang="en-US" sz="1200" b="1" dirty="0" err="1"/>
                        <a:t>Sagita</a:t>
                      </a:r>
                      <a:r>
                        <a:rPr lang="en-US" sz="1200" b="1" dirty="0"/>
                        <a:t> Layer3</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900" b="1" i="0" kern="1200" dirty="0">
                          <a:solidFill>
                            <a:schemeClr val="dk1"/>
                          </a:solidFill>
                          <a:effectLst/>
                          <a:latin typeface="+mn-lt"/>
                          <a:ea typeface="+mn-ea"/>
                          <a:cs typeface="+mn-cs"/>
                        </a:rPr>
                        <a:t>EIC-LAS</a:t>
                      </a:r>
                      <a:endParaRPr lang="en-US" sz="900" b="1" dirty="0"/>
                    </a:p>
                    <a:p>
                      <a:endParaRPr lang="en-US" sz="900" b="1" dirty="0"/>
                    </a:p>
                  </a:txBody>
                  <a:tcPr/>
                </a:tc>
                <a:tc>
                  <a:txBody>
                    <a:bodyPr/>
                    <a:lstStyle/>
                    <a:p>
                      <a:r>
                        <a:rPr lang="en-US" sz="1200" b="1" dirty="0"/>
                        <a:t>680W</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Derived from LV system</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i="0" kern="1200" dirty="0" err="1">
                          <a:solidFill>
                            <a:schemeClr val="dk1"/>
                          </a:solidFill>
                          <a:effectLst/>
                          <a:latin typeface="+mn-lt"/>
                          <a:ea typeface="+mn-ea"/>
                          <a:cs typeface="+mn-cs"/>
                        </a:rPr>
                        <a:t>MPV</a:t>
                      </a:r>
                      <a:r>
                        <a:rPr lang="en-US" sz="1200" b="1" i="0" kern="1200" dirty="0">
                          <a:solidFill>
                            <a:schemeClr val="dk1"/>
                          </a:solidFill>
                          <a:effectLst/>
                          <a:latin typeface="+mn-lt"/>
                          <a:ea typeface="+mn-ea"/>
                          <a:cs typeface="+mn-cs"/>
                        </a:rPr>
                        <a:t> 4018I</a:t>
                      </a:r>
                      <a:endParaRPr lang="en-US" sz="1200" b="1" dirty="0"/>
                    </a:p>
                  </a:txBody>
                  <a:tcPr/>
                </a:tc>
                <a:tc>
                  <a:txBody>
                    <a:bodyPr/>
                    <a:lstStyle/>
                    <a:p>
                      <a:r>
                        <a:rPr lang="en-US" sz="1200" b="1" dirty="0"/>
                        <a:t>N/A</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S. Platform, 19” rackmount</a:t>
                      </a:r>
                    </a:p>
                  </a:txBody>
                  <a:tcPr/>
                </a:tc>
                <a:tc>
                  <a:txBody>
                    <a:bodyPr/>
                    <a:lstStyle/>
                    <a:p>
                      <a:r>
                        <a:rPr lang="en-US" sz="1200" b="1" dirty="0"/>
                        <a:t>2.4V@ 194A</a:t>
                      </a:r>
                    </a:p>
                  </a:txBody>
                  <a:tcPr/>
                </a:tc>
                <a:tc>
                  <a:txBody>
                    <a:bodyPr/>
                    <a:lstStyle/>
                    <a:p>
                      <a:r>
                        <a:rPr lang="en-US" sz="1200" b="1" dirty="0"/>
                        <a:t>16x  12AWG</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Liquid</a:t>
                      </a:r>
                    </a:p>
                    <a:p>
                      <a:endParaRPr lang="en-US" sz="1200" b="1" dirty="0"/>
                    </a:p>
                  </a:txBody>
                  <a:tcPr/>
                </a:tc>
                <a:extLst>
                  <a:ext uri="{0D108BD9-81ED-4DB2-BD59-A6C34878D82A}">
                    <a16:rowId xmlns:a16="http://schemas.microsoft.com/office/drawing/2014/main" val="4180495824"/>
                  </a:ext>
                </a:extLst>
              </a:tr>
              <a:tr h="614498">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MAPS </a:t>
                      </a:r>
                      <a:r>
                        <a:rPr lang="en-US" sz="1200" b="1" dirty="0" err="1"/>
                        <a:t>Sagita</a:t>
                      </a:r>
                      <a:r>
                        <a:rPr lang="en-US" sz="1200" b="1" dirty="0"/>
                        <a:t> Layer4</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900" b="1" i="0" kern="1200" dirty="0">
                          <a:solidFill>
                            <a:schemeClr val="dk1"/>
                          </a:solidFill>
                          <a:effectLst/>
                          <a:latin typeface="+mn-lt"/>
                          <a:ea typeface="+mn-ea"/>
                          <a:cs typeface="+mn-cs"/>
                        </a:rPr>
                        <a:t>EIC-LAS</a:t>
                      </a:r>
                      <a:endParaRPr lang="en-US" sz="900" b="1" dirty="0"/>
                    </a:p>
                    <a:p>
                      <a:endParaRPr lang="en-US" sz="900" b="1" dirty="0"/>
                    </a:p>
                  </a:txBody>
                  <a:tcPr/>
                </a:tc>
                <a:tc>
                  <a:txBody>
                    <a:bodyPr/>
                    <a:lstStyle/>
                    <a:p>
                      <a:r>
                        <a:rPr lang="en-US" sz="1200" b="1" dirty="0"/>
                        <a:t>1.4kW</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Derived from LV system</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i="0" kern="1200" dirty="0" err="1">
                          <a:solidFill>
                            <a:schemeClr val="dk1"/>
                          </a:solidFill>
                          <a:effectLst/>
                          <a:latin typeface="+mn-lt"/>
                          <a:ea typeface="+mn-ea"/>
                          <a:cs typeface="+mn-cs"/>
                        </a:rPr>
                        <a:t>MPV</a:t>
                      </a:r>
                      <a:r>
                        <a:rPr lang="en-US" sz="1200" b="1" i="0" kern="1200" dirty="0">
                          <a:solidFill>
                            <a:schemeClr val="dk1"/>
                          </a:solidFill>
                          <a:effectLst/>
                          <a:latin typeface="+mn-lt"/>
                          <a:ea typeface="+mn-ea"/>
                          <a:cs typeface="+mn-cs"/>
                        </a:rPr>
                        <a:t> 4018I</a:t>
                      </a:r>
                      <a:endParaRPr lang="en-US" sz="1200" b="1" dirty="0"/>
                    </a:p>
                    <a:p>
                      <a:endParaRPr lang="en-US" sz="1200" b="1" dirty="0"/>
                    </a:p>
                  </a:txBody>
                  <a:tcPr/>
                </a:tc>
                <a:tc>
                  <a:txBody>
                    <a:bodyPr/>
                    <a:lstStyle/>
                    <a:p>
                      <a:r>
                        <a:rPr lang="en-US" sz="1200" b="1" dirty="0"/>
                        <a:t>N/A</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S. Platform, 19” rackmount</a:t>
                      </a:r>
                    </a:p>
                  </a:txBody>
                  <a:tcPr/>
                </a:tc>
                <a:tc>
                  <a:txBody>
                    <a:bodyPr/>
                    <a:lstStyle/>
                    <a:p>
                      <a:r>
                        <a:rPr lang="en-US" sz="1200" b="1" dirty="0"/>
                        <a:t>4.8V @ 235A</a:t>
                      </a:r>
                    </a:p>
                  </a:txBody>
                  <a:tcPr/>
                </a:tc>
                <a:tc>
                  <a:txBody>
                    <a:bodyPr/>
                    <a:lstStyle/>
                    <a:p>
                      <a:r>
                        <a:rPr lang="en-US" sz="1200" b="1" dirty="0"/>
                        <a:t>18x 12AWG</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Liquid</a:t>
                      </a:r>
                    </a:p>
                    <a:p>
                      <a:endParaRPr lang="en-US" sz="1200" b="1" dirty="0"/>
                    </a:p>
                  </a:txBody>
                  <a:tcPr/>
                </a:tc>
                <a:extLst>
                  <a:ext uri="{0D108BD9-81ED-4DB2-BD59-A6C34878D82A}">
                    <a16:rowId xmlns:a16="http://schemas.microsoft.com/office/drawing/2014/main" val="433064744"/>
                  </a:ext>
                </a:extLst>
              </a:tr>
              <a:tr h="614498">
                <a:tc>
                  <a:txBody>
                    <a:bodyPr/>
                    <a:lstStyle/>
                    <a:p>
                      <a:r>
                        <a:rPr lang="en-US" sz="1200" b="1" dirty="0"/>
                        <a:t>MAPS Vertex</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900" b="1" i="0" kern="1200" dirty="0">
                          <a:solidFill>
                            <a:schemeClr val="dk1"/>
                          </a:solidFill>
                          <a:effectLst/>
                          <a:latin typeface="+mn-lt"/>
                          <a:ea typeface="+mn-ea"/>
                          <a:cs typeface="+mn-cs"/>
                        </a:rPr>
                        <a:t>EIC-LAS</a:t>
                      </a:r>
                      <a:endParaRPr lang="en-US" sz="900" b="1" dirty="0"/>
                    </a:p>
                    <a:p>
                      <a:endParaRPr lang="en-US" sz="900" b="1" dirty="0"/>
                    </a:p>
                  </a:txBody>
                  <a:tcPr/>
                </a:tc>
                <a:tc>
                  <a:txBody>
                    <a:bodyPr/>
                    <a:lstStyle/>
                    <a:p>
                      <a:r>
                        <a:rPr lang="en-US" sz="1200" b="1" dirty="0"/>
                        <a:t>200W</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Derived from LV system</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i="0" kern="1200" dirty="0" err="1">
                          <a:solidFill>
                            <a:schemeClr val="dk1"/>
                          </a:solidFill>
                          <a:effectLst/>
                          <a:latin typeface="+mn-lt"/>
                          <a:ea typeface="+mn-ea"/>
                          <a:cs typeface="+mn-cs"/>
                        </a:rPr>
                        <a:t>MPV</a:t>
                      </a:r>
                      <a:r>
                        <a:rPr lang="en-US" sz="1200" b="1" i="0" kern="1200" dirty="0">
                          <a:solidFill>
                            <a:schemeClr val="dk1"/>
                          </a:solidFill>
                          <a:effectLst/>
                          <a:latin typeface="+mn-lt"/>
                          <a:ea typeface="+mn-ea"/>
                          <a:cs typeface="+mn-cs"/>
                        </a:rPr>
                        <a:t> 4018I</a:t>
                      </a:r>
                      <a:endParaRPr lang="en-US" sz="1200" b="1" dirty="0"/>
                    </a:p>
                  </a:txBody>
                  <a:tcPr/>
                </a:tc>
                <a:tc>
                  <a:txBody>
                    <a:bodyPr/>
                    <a:lstStyle/>
                    <a:p>
                      <a:r>
                        <a:rPr lang="en-US" sz="1200" b="1" dirty="0"/>
                        <a:t>N/A</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S. Platform, 19” rackmount</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1.2V @ 60A</a:t>
                      </a:r>
                    </a:p>
                  </a:txBody>
                  <a:tcPr/>
                </a:tc>
                <a:tc>
                  <a:txBody>
                    <a:bodyPr/>
                    <a:lstStyle/>
                    <a:p>
                      <a:r>
                        <a:rPr lang="en-US" sz="1200" b="1" dirty="0"/>
                        <a:t>4x 12 AWG</a:t>
                      </a:r>
                    </a:p>
                  </a:txBody>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n-US" sz="1200" b="1" dirty="0"/>
                        <a:t>Liquid</a:t>
                      </a:r>
                    </a:p>
                    <a:p>
                      <a:endParaRPr lang="en-US" sz="1200" b="1" dirty="0"/>
                    </a:p>
                  </a:txBody>
                  <a:tcPr/>
                </a:tc>
                <a:extLst>
                  <a:ext uri="{0D108BD9-81ED-4DB2-BD59-A6C34878D82A}">
                    <a16:rowId xmlns:a16="http://schemas.microsoft.com/office/drawing/2014/main" val="705669957"/>
                  </a:ext>
                </a:extLst>
              </a:tr>
            </a:tbl>
          </a:graphicData>
        </a:graphic>
      </p:graphicFrame>
      <p:sp>
        <p:nvSpPr>
          <p:cNvPr id="8" name="Rectangle: Rounded Corners 3">
            <a:extLst>
              <a:ext uri="{FF2B5EF4-FFF2-40B4-BE49-F238E27FC236}">
                <a16:creationId xmlns:a16="http://schemas.microsoft.com/office/drawing/2014/main" id="{C0746688-7A42-A588-5930-61659AC9DE19}"/>
              </a:ext>
            </a:extLst>
          </p:cNvPr>
          <p:cNvSpPr/>
          <p:nvPr/>
        </p:nvSpPr>
        <p:spPr>
          <a:xfrm>
            <a:off x="10515600" y="415284"/>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3</a:t>
            </a:r>
          </a:p>
        </p:txBody>
      </p:sp>
    </p:spTree>
    <p:extLst>
      <p:ext uri="{BB962C8B-B14F-4D97-AF65-F5344CB8AC3E}">
        <p14:creationId xmlns:p14="http://schemas.microsoft.com/office/powerpoint/2010/main" val="2262238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BEF75-E90A-219F-6664-72A5E174B461}"/>
              </a:ext>
            </a:extLst>
          </p:cNvPr>
          <p:cNvSpPr>
            <a:spLocks noGrp="1"/>
          </p:cNvSpPr>
          <p:nvPr>
            <p:ph type="title"/>
          </p:nvPr>
        </p:nvSpPr>
        <p:spPr/>
        <p:txBody>
          <a:bodyPr>
            <a:normAutofit fontScale="90000"/>
          </a:bodyPr>
          <a:lstStyle/>
          <a:p>
            <a:r>
              <a:rPr lang="en-US" dirty="0"/>
              <a:t>Summary</a:t>
            </a:r>
          </a:p>
        </p:txBody>
      </p:sp>
      <p:sp>
        <p:nvSpPr>
          <p:cNvPr id="3" name="Text Placeholder 2">
            <a:extLst>
              <a:ext uri="{FF2B5EF4-FFF2-40B4-BE49-F238E27FC236}">
                <a16:creationId xmlns:a16="http://schemas.microsoft.com/office/drawing/2014/main" id="{75C5D9D9-221A-B066-CBAE-03F21A31F957}"/>
              </a:ext>
            </a:extLst>
          </p:cNvPr>
          <p:cNvSpPr>
            <a:spLocks noGrp="1"/>
          </p:cNvSpPr>
          <p:nvPr>
            <p:ph type="body" sz="quarter" idx="10"/>
          </p:nvPr>
        </p:nvSpPr>
        <p:spPr/>
        <p:txBody>
          <a:bodyPr/>
          <a:lstStyle/>
          <a:p>
            <a:pPr>
              <a:spcAft>
                <a:spcPts val="1800"/>
              </a:spcAft>
            </a:pPr>
            <a:r>
              <a:rPr lang="en-US" dirty="0"/>
              <a:t>The current designs for the detectors, their services, and their electronics are well developed </a:t>
            </a:r>
            <a:r>
              <a:rPr lang="en-US" dirty="0">
                <a:effectLst/>
              </a:rPr>
              <a:t>for the current phase of the project</a:t>
            </a:r>
          </a:p>
          <a:p>
            <a:pPr>
              <a:spcAft>
                <a:spcPts val="1800"/>
              </a:spcAft>
            </a:pPr>
            <a:r>
              <a:rPr lang="en-US" dirty="0"/>
              <a:t>These designs are all integrated into the larger detector model </a:t>
            </a:r>
            <a:endParaRPr lang="en-US" dirty="0">
              <a:effectLst/>
            </a:endParaRPr>
          </a:p>
          <a:p>
            <a:pPr>
              <a:spcAft>
                <a:spcPts val="1800"/>
              </a:spcAft>
            </a:pPr>
            <a:r>
              <a:rPr lang="en-US" dirty="0"/>
              <a:t>Services, electronics and readouts are integrated into the model along with sufficient contingency spacing should any adjustments be needed</a:t>
            </a:r>
          </a:p>
          <a:p>
            <a:r>
              <a:rPr lang="en-US" dirty="0"/>
              <a:t>Adjustments and optimizations are quickly worked into the larger integrated model to ensure that all components mesh</a:t>
            </a:r>
          </a:p>
          <a:p>
            <a:endParaRPr lang="en-US" dirty="0"/>
          </a:p>
        </p:txBody>
      </p:sp>
    </p:spTree>
    <p:extLst>
      <p:ext uri="{BB962C8B-B14F-4D97-AF65-F5344CB8AC3E}">
        <p14:creationId xmlns:p14="http://schemas.microsoft.com/office/powerpoint/2010/main" val="2738044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28D26-02EA-4004-7DED-9B3487FBE0A1}"/>
              </a:ext>
            </a:extLst>
          </p:cNvPr>
          <p:cNvSpPr txBox="1">
            <a:spLocks/>
          </p:cNvSpPr>
          <p:nvPr/>
        </p:nvSpPr>
        <p:spPr>
          <a:xfrm>
            <a:off x="461963" y="-16778"/>
            <a:ext cx="11499234" cy="402670"/>
          </a:xfrm>
          <a:prstGeom prst="rect">
            <a:avLst/>
          </a:prstGeom>
        </p:spPr>
        <p:txBody>
          <a:bodyPr>
            <a:normAutofit fontScale="75000" lnSpcReduction="20000"/>
          </a:bodyPr>
          <a:lstStyle>
            <a:lvl1pPr algn="l" defTabSz="914400" rtl="0" eaLnBrk="1" latinLnBrk="0" hangingPunct="1">
              <a:lnSpc>
                <a:spcPct val="90000"/>
              </a:lnSpc>
              <a:spcBef>
                <a:spcPct val="0"/>
              </a:spcBef>
              <a:buNone/>
              <a:defRPr sz="3600" b="1" u="none" kern="1200">
                <a:solidFill>
                  <a:schemeClr val="tx1"/>
                </a:solidFill>
                <a:latin typeface="+mn-lt"/>
                <a:ea typeface="+mj-ea"/>
                <a:cs typeface="+mj-cs"/>
              </a:defRPr>
            </a:lvl1pPr>
          </a:lstStyle>
          <a:p>
            <a:r>
              <a:rPr lang="en-US" dirty="0"/>
              <a:t>Backups</a:t>
            </a:r>
          </a:p>
        </p:txBody>
      </p:sp>
    </p:spTree>
    <p:extLst>
      <p:ext uri="{BB962C8B-B14F-4D97-AF65-F5344CB8AC3E}">
        <p14:creationId xmlns:p14="http://schemas.microsoft.com/office/powerpoint/2010/main" val="2455429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6E2F4D-1708-5E31-2D6A-7D4FD9E86F81}"/>
              </a:ext>
            </a:extLst>
          </p:cNvPr>
          <p:cNvPicPr>
            <a:picLocks noChangeAspect="1"/>
          </p:cNvPicPr>
          <p:nvPr/>
        </p:nvPicPr>
        <p:blipFill>
          <a:blip r:embed="rId2"/>
          <a:stretch>
            <a:fillRect/>
          </a:stretch>
        </p:blipFill>
        <p:spPr>
          <a:xfrm>
            <a:off x="2830420" y="471074"/>
            <a:ext cx="7233095" cy="5500960"/>
          </a:xfrm>
          <a:prstGeom prst="rect">
            <a:avLst/>
          </a:prstGeom>
        </p:spPr>
      </p:pic>
    </p:spTree>
    <p:extLst>
      <p:ext uri="{BB962C8B-B14F-4D97-AF65-F5344CB8AC3E}">
        <p14:creationId xmlns:p14="http://schemas.microsoft.com/office/powerpoint/2010/main" val="83294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63D8-F217-3D29-4B98-48BCEFD1E62F}"/>
              </a:ext>
            </a:extLst>
          </p:cNvPr>
          <p:cNvSpPr>
            <a:spLocks noGrp="1"/>
          </p:cNvSpPr>
          <p:nvPr>
            <p:ph type="body" sz="quarter" idx="10"/>
          </p:nvPr>
        </p:nvSpPr>
        <p:spPr/>
        <p:txBody>
          <a:bodyPr>
            <a:noAutofit/>
          </a:bodyPr>
          <a:lstStyle/>
          <a:p>
            <a:r>
              <a:rPr lang="en-US" dirty="0">
                <a:solidFill>
                  <a:srgbClr val="BFBFBF"/>
                </a:solidFill>
                <a:effectLst/>
              </a:rPr>
              <a:t>Are the technical performance requirements appropriately defined and complete for this stage of the project?</a:t>
            </a:r>
          </a:p>
          <a:p>
            <a:r>
              <a:rPr lang="en-US" dirty="0">
                <a:solidFill>
                  <a:srgbClr val="BFBFBF"/>
                </a:solidFill>
                <a:effectLst/>
              </a:rPr>
              <a:t>Are the plans for achieving detector performance and construction sufficiently developed and documented for the present phase of the project? </a:t>
            </a:r>
            <a:endParaRPr lang="en-US" dirty="0">
              <a:solidFill>
                <a:srgbClr val="BFBFBF"/>
              </a:solidFill>
            </a:endParaRPr>
          </a:p>
          <a:p>
            <a:r>
              <a:rPr lang="en-US" dirty="0">
                <a:effectLst/>
              </a:rPr>
              <a:t>Are the current designs and plans for detector, electronics readout, and services sufficiently developed to achieve the performance requirements?</a:t>
            </a:r>
          </a:p>
          <a:p>
            <a:r>
              <a:rPr lang="en-US" dirty="0">
                <a:solidFill>
                  <a:srgbClr val="BFBFBF"/>
                </a:solidFill>
                <a:effectLst/>
              </a:rPr>
              <a:t>Are plans in place to mitigate risk of cost increases, schedule delays, and technical problems?</a:t>
            </a:r>
          </a:p>
          <a:p>
            <a:r>
              <a:rPr lang="en-US" dirty="0">
                <a:solidFill>
                  <a:srgbClr val="BFBFBF"/>
                </a:solidFill>
                <a:effectLst/>
              </a:rPr>
              <a:t>Are the fabrication and assembly plans for the various tracking detector systems consistent with the overall project and detector schedule? </a:t>
            </a:r>
            <a:endParaRPr lang="en-US" dirty="0">
              <a:solidFill>
                <a:srgbClr val="BFBFBF"/>
              </a:solidFill>
            </a:endParaRPr>
          </a:p>
          <a:p>
            <a:r>
              <a:rPr lang="en-US" dirty="0">
                <a:effectLst/>
              </a:rPr>
              <a:t>Are the plans for detector integration in the EIC detector appropriately developed for the present phase of the project?</a:t>
            </a:r>
          </a:p>
          <a:p>
            <a:r>
              <a:rPr lang="en-US" dirty="0">
                <a:solidFill>
                  <a:srgbClr val="BFBFBF"/>
                </a:solidFill>
                <a:effectLst/>
              </a:rPr>
              <a:t>Have ES&amp;H and QA considerations been adequately incorporated into the designs at their present stage? </a:t>
            </a:r>
          </a:p>
        </p:txBody>
      </p:sp>
      <p:sp>
        <p:nvSpPr>
          <p:cNvPr id="4" name="Title 3">
            <a:extLst>
              <a:ext uri="{FF2B5EF4-FFF2-40B4-BE49-F238E27FC236}">
                <a16:creationId xmlns:a16="http://schemas.microsoft.com/office/drawing/2014/main" id="{2819DFDA-1E7E-AE1E-F508-DDE920617CF7}"/>
              </a:ext>
            </a:extLst>
          </p:cNvPr>
          <p:cNvSpPr>
            <a:spLocks noGrp="1"/>
          </p:cNvSpPr>
          <p:nvPr>
            <p:ph type="title"/>
          </p:nvPr>
        </p:nvSpPr>
        <p:spPr/>
        <p:txBody>
          <a:bodyPr>
            <a:normAutofit fontScale="90000"/>
          </a:bodyPr>
          <a:lstStyle/>
          <a:p>
            <a:r>
              <a:rPr lang="en-US" dirty="0"/>
              <a:t>Charge Questions Addressed</a:t>
            </a:r>
          </a:p>
        </p:txBody>
      </p:sp>
    </p:spTree>
    <p:extLst>
      <p:ext uri="{BB962C8B-B14F-4D97-AF65-F5344CB8AC3E}">
        <p14:creationId xmlns:p14="http://schemas.microsoft.com/office/powerpoint/2010/main" val="157883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FF4BA6-43DD-5002-7A0D-36209CA87D01}"/>
              </a:ext>
            </a:extLst>
          </p:cNvPr>
          <p:cNvPicPr>
            <a:picLocks noChangeAspect="1"/>
          </p:cNvPicPr>
          <p:nvPr/>
        </p:nvPicPr>
        <p:blipFill>
          <a:blip r:embed="rId2"/>
          <a:stretch>
            <a:fillRect/>
          </a:stretch>
        </p:blipFill>
        <p:spPr>
          <a:xfrm>
            <a:off x="2112073" y="1183894"/>
            <a:ext cx="7967853" cy="4490211"/>
          </a:xfrm>
          <a:prstGeom prst="rect">
            <a:avLst/>
          </a:prstGeom>
        </p:spPr>
      </p:pic>
    </p:spTree>
    <p:extLst>
      <p:ext uri="{BB962C8B-B14F-4D97-AF65-F5344CB8AC3E}">
        <p14:creationId xmlns:p14="http://schemas.microsoft.com/office/powerpoint/2010/main" val="31321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C5999-BE1F-C827-DF21-D13BBC553582}"/>
              </a:ext>
            </a:extLst>
          </p:cNvPr>
          <p:cNvSpPr>
            <a:spLocks noGrp="1"/>
          </p:cNvSpPr>
          <p:nvPr>
            <p:ph type="title"/>
          </p:nvPr>
        </p:nvSpPr>
        <p:spPr/>
        <p:txBody>
          <a:bodyPr>
            <a:normAutofit fontScale="90000"/>
          </a:bodyPr>
          <a:lstStyle/>
          <a:p>
            <a:r>
              <a:rPr lang="en-US" sz="3600" dirty="0"/>
              <a:t>EPIC </a:t>
            </a:r>
            <a:r>
              <a:rPr lang="en-US" dirty="0"/>
              <a:t>Integration, Installation and Infrastructure </a:t>
            </a:r>
            <a:r>
              <a:rPr lang="en-US" sz="3600" dirty="0"/>
              <a:t>Team:</a:t>
            </a:r>
            <a:endParaRPr lang="en-US" dirty="0"/>
          </a:p>
        </p:txBody>
      </p:sp>
      <p:sp>
        <p:nvSpPr>
          <p:cNvPr id="4" name="Content Placeholder 2">
            <a:extLst>
              <a:ext uri="{FF2B5EF4-FFF2-40B4-BE49-F238E27FC236}">
                <a16:creationId xmlns:a16="http://schemas.microsoft.com/office/drawing/2014/main" id="{51F382E8-C7A1-F161-13BF-7BDBFC7E6584}"/>
              </a:ext>
            </a:extLst>
          </p:cNvPr>
          <p:cNvSpPr>
            <a:spLocks noGrp="1"/>
          </p:cNvSpPr>
          <p:nvPr>
            <p:ph type="body" sz="quarter" idx="10"/>
          </p:nvPr>
        </p:nvSpPr>
        <p:spPr>
          <a:xfrm>
            <a:off x="461963" y="930275"/>
            <a:ext cx="11522075" cy="5211763"/>
          </a:xfrm>
          <a:solidFill>
            <a:schemeClr val="bg1"/>
          </a:solidFill>
        </p:spPr>
        <p:txBody>
          <a:bodyPr>
            <a:noAutofit/>
          </a:bodyPr>
          <a:lstStyle/>
          <a:p>
            <a:r>
              <a:rPr lang="en-US" sz="1600" dirty="0">
                <a:latin typeface="+mn-lt"/>
              </a:rPr>
              <a:t>Rahul Sharma (BNL) – Chief Mechanical Engineer</a:t>
            </a:r>
          </a:p>
          <a:p>
            <a:r>
              <a:rPr lang="en-US" sz="1600" dirty="0">
                <a:latin typeface="+mn-lt"/>
              </a:rPr>
              <a:t>Walt Akers (JLAB) – Systems Integration</a:t>
            </a:r>
          </a:p>
          <a:p>
            <a:r>
              <a:rPr lang="en-US" sz="1600" dirty="0">
                <a:latin typeface="+mn-lt"/>
              </a:rPr>
              <a:t>Roland Wimmer (BNL)– Mechanical Engineer </a:t>
            </a:r>
          </a:p>
          <a:p>
            <a:r>
              <a:rPr lang="en-US" sz="1600" dirty="0">
                <a:latin typeface="+mn-lt"/>
              </a:rPr>
              <a:t>Dan Cacace (BNL) – Mechanical Engineer </a:t>
            </a:r>
          </a:p>
          <a:p>
            <a:r>
              <a:rPr lang="en-US" sz="1600" dirty="0">
                <a:latin typeface="+mn-lt"/>
              </a:rPr>
              <a:t>Alex Eslinger (JLAB) – Mechanical Engineer – </a:t>
            </a:r>
            <a:r>
              <a:rPr lang="en-US" sz="1600" dirty="0" err="1">
                <a:latin typeface="+mn-lt"/>
              </a:rPr>
              <a:t>pfRICH</a:t>
            </a:r>
            <a:r>
              <a:rPr lang="en-US" sz="1600" dirty="0">
                <a:latin typeface="+mn-lt"/>
              </a:rPr>
              <a:t> and </a:t>
            </a:r>
            <a:r>
              <a:rPr lang="en-US" sz="1600" dirty="0" err="1">
                <a:latin typeface="+mn-lt"/>
              </a:rPr>
              <a:t>dRICH</a:t>
            </a:r>
            <a:r>
              <a:rPr lang="en-US" sz="1600" dirty="0">
                <a:latin typeface="+mn-lt"/>
              </a:rPr>
              <a:t> Design</a:t>
            </a:r>
          </a:p>
          <a:p>
            <a:r>
              <a:rPr lang="en-US" sz="1600" dirty="0">
                <a:latin typeface="+mn-lt"/>
              </a:rPr>
              <a:t>Ron Lassiter  (JLAB)– Forward Detectors - Mechanical Engineer </a:t>
            </a:r>
          </a:p>
          <a:p>
            <a:r>
              <a:rPr lang="en-US" sz="1600" dirty="0">
                <a:latin typeface="+mn-lt"/>
              </a:rPr>
              <a:t>Karim Hamdi (BNL)– Mechanical Designer</a:t>
            </a:r>
          </a:p>
          <a:p>
            <a:r>
              <a:rPr lang="en-US" sz="1600" dirty="0">
                <a:latin typeface="+mn-lt"/>
              </a:rPr>
              <a:t>Tim Camarda (BNL) – Electronics Engineer</a:t>
            </a:r>
          </a:p>
          <a:p>
            <a:r>
              <a:rPr lang="en-US" sz="1600" dirty="0">
                <a:latin typeface="+mn-lt"/>
              </a:rPr>
              <a:t>Jim Kelsey (MIT Bates) – Mechanical Engineer</a:t>
            </a:r>
          </a:p>
          <a:p>
            <a:r>
              <a:rPr lang="en-US" sz="1600" dirty="0">
                <a:latin typeface="+mn-lt"/>
              </a:rPr>
              <a:t>Avishay Mizrahi (MIT) – Mechanical Engineer - DIRC </a:t>
            </a:r>
          </a:p>
          <a:p>
            <a:r>
              <a:rPr lang="en-US" sz="1600" dirty="0">
                <a:latin typeface="+mn-lt"/>
              </a:rPr>
              <a:t>Joshua Crafts (CUA) – Postdoc - EEEMCAL</a:t>
            </a:r>
          </a:p>
          <a:p>
            <a:r>
              <a:rPr lang="en-US" sz="1600" dirty="0">
                <a:latin typeface="+mn-lt"/>
              </a:rPr>
              <a:t>Tom O’Connor and Kevin Bailey (ANL) – Barrel EMCAL Design</a:t>
            </a:r>
          </a:p>
          <a:p>
            <a:r>
              <a:rPr lang="en-US" sz="1600" dirty="0">
                <a:latin typeface="+mn-lt"/>
              </a:rPr>
              <a:t>Andreas Jung (Purdue University) – AC LGAD and Carbon Fiber Support Structure</a:t>
            </a:r>
          </a:p>
          <a:p>
            <a:r>
              <a:rPr lang="en-US" sz="1800" dirty="0">
                <a:effectLst/>
                <a:latin typeface="Aptos" panose="020B0004020202020204" pitchFamily="34" charset="0"/>
                <a:ea typeface="Aptos" panose="020B0004020202020204" pitchFamily="34" charset="0"/>
                <a:cs typeface="Aptos" panose="020B0004020202020204" pitchFamily="34" charset="0"/>
              </a:rPr>
              <a:t>Sushrut Karmarkar </a:t>
            </a:r>
            <a:r>
              <a:rPr lang="en-US" sz="1600" dirty="0"/>
              <a:t>(Purdue University) – AC LGAD and Carbon Fiber Support Structure</a:t>
            </a:r>
            <a:endParaRPr lang="en-US" sz="1600" dirty="0">
              <a:latin typeface="+mn-lt"/>
            </a:endParaRPr>
          </a:p>
          <a:p>
            <a:r>
              <a:rPr lang="en-US" sz="1600" dirty="0">
                <a:latin typeface="+mn-lt"/>
              </a:rPr>
              <a:t>Johnathan Smith (JLAB)</a:t>
            </a:r>
          </a:p>
          <a:p>
            <a:r>
              <a:rPr lang="en-US" sz="1600" dirty="0">
                <a:latin typeface="+mn-lt"/>
              </a:rPr>
              <a:t>Eric Anderssen and Joe Silber (LBNL) </a:t>
            </a:r>
          </a:p>
          <a:p>
            <a:r>
              <a:rPr lang="en-US" sz="1800" dirty="0">
                <a:solidFill>
                  <a:srgbClr val="000000"/>
                </a:solidFill>
                <a:effectLst/>
                <a:latin typeface="Aptos" panose="020B0004020202020204" pitchFamily="34" charset="0"/>
                <a:ea typeface="Aptos" panose="020B0004020202020204" pitchFamily="34" charset="0"/>
              </a:rPr>
              <a:t>Seung Joon Lee</a:t>
            </a:r>
            <a:r>
              <a:rPr lang="en-US" sz="1600" dirty="0">
                <a:solidFill>
                  <a:srgbClr val="000000"/>
                </a:solidFill>
                <a:effectLst/>
                <a:ea typeface="Aptos" panose="020B0004020202020204" pitchFamily="34" charset="0"/>
              </a:rPr>
              <a:t> (JLAB) - MPGDs</a:t>
            </a:r>
          </a:p>
          <a:p>
            <a:endParaRPr lang="en-US" sz="1800" dirty="0">
              <a:effectLst/>
              <a:latin typeface="Calibri" panose="020F0502020204030204" pitchFamily="34" charset="0"/>
              <a:ea typeface="Aptos" panose="020B0004020202020204" pitchFamily="34" charset="0"/>
            </a:endParaRPr>
          </a:p>
        </p:txBody>
      </p:sp>
      <p:sp>
        <p:nvSpPr>
          <p:cNvPr id="5" name="TextBox 4">
            <a:extLst>
              <a:ext uri="{FF2B5EF4-FFF2-40B4-BE49-F238E27FC236}">
                <a16:creationId xmlns:a16="http://schemas.microsoft.com/office/drawing/2014/main" id="{8D8C1B43-7B7E-0750-0D80-D129CEBAA2B7}"/>
              </a:ext>
            </a:extLst>
          </p:cNvPr>
          <p:cNvSpPr txBox="1"/>
          <p:nvPr/>
        </p:nvSpPr>
        <p:spPr>
          <a:xfrm>
            <a:off x="8279846" y="1980486"/>
            <a:ext cx="3681351" cy="2031325"/>
          </a:xfrm>
          <a:prstGeom prst="rect">
            <a:avLst/>
          </a:prstGeom>
          <a:noFill/>
        </p:spPr>
        <p:txBody>
          <a:bodyPr wrap="square" rtlCol="0">
            <a:spAutoFit/>
          </a:bodyPr>
          <a:lstStyle/>
          <a:p>
            <a:r>
              <a:rPr lang="en-US" dirty="0">
                <a:solidFill>
                  <a:srgbClr val="7030A0"/>
                </a:solidFill>
              </a:rPr>
              <a:t>Regular weekly engineering meetings are held to discuss and resolve engineering problems and check progress. Hope to add more Mechanical Engineers and Mechanical Designers to the group soon as the project evolves.</a:t>
            </a:r>
          </a:p>
        </p:txBody>
      </p:sp>
    </p:spTree>
    <p:extLst>
      <p:ext uri="{BB962C8B-B14F-4D97-AF65-F5344CB8AC3E}">
        <p14:creationId xmlns:p14="http://schemas.microsoft.com/office/powerpoint/2010/main" val="2257505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p:txBody>
          <a:bodyPr>
            <a:normAutofit fontScale="90000"/>
          </a:bodyPr>
          <a:lstStyle/>
          <a:p>
            <a:r>
              <a:rPr lang="en-US"/>
              <a:t>Outline</a:t>
            </a:r>
          </a:p>
        </p:txBody>
      </p:sp>
      <p:sp>
        <p:nvSpPr>
          <p:cNvPr id="3" name="Text Placeholder 2">
            <a:extLst>
              <a:ext uri="{FF2B5EF4-FFF2-40B4-BE49-F238E27FC236}">
                <a16:creationId xmlns:a16="http://schemas.microsoft.com/office/drawing/2014/main" id="{E636F969-3FD3-0ED4-3913-51867AB88D56}"/>
              </a:ext>
            </a:extLst>
          </p:cNvPr>
          <p:cNvSpPr>
            <a:spLocks noGrp="1"/>
          </p:cNvSpPr>
          <p:nvPr>
            <p:ph type="body" sz="quarter" idx="10"/>
          </p:nvPr>
        </p:nvSpPr>
        <p:spPr/>
        <p:txBody>
          <a:bodyPr/>
          <a:lstStyle/>
          <a:p>
            <a:r>
              <a:rPr lang="en-US" dirty="0"/>
              <a:t>Charge Questions</a:t>
            </a:r>
          </a:p>
          <a:p>
            <a:r>
              <a:rPr lang="en-US" dirty="0"/>
              <a:t>EPIC Engineering Team</a:t>
            </a:r>
          </a:p>
          <a:p>
            <a:r>
              <a:rPr lang="en-US" dirty="0"/>
              <a:t>Detector Integration </a:t>
            </a:r>
          </a:p>
          <a:p>
            <a:pPr lvl="1"/>
            <a:r>
              <a:rPr lang="en-US" dirty="0"/>
              <a:t>Detector overviews</a:t>
            </a:r>
          </a:p>
          <a:p>
            <a:pPr lvl="1"/>
            <a:r>
              <a:rPr lang="en-US" dirty="0"/>
              <a:t>Layout</a:t>
            </a:r>
          </a:p>
          <a:p>
            <a:pPr lvl="1"/>
            <a:r>
              <a:rPr lang="en-US" dirty="0"/>
              <a:t>Support Structures</a:t>
            </a:r>
          </a:p>
          <a:p>
            <a:r>
              <a:rPr lang="en-US" dirty="0"/>
              <a:t>Services</a:t>
            </a:r>
          </a:p>
          <a:p>
            <a:pPr lvl="1"/>
            <a:r>
              <a:rPr lang="en-US" dirty="0"/>
              <a:t>Routing</a:t>
            </a:r>
          </a:p>
          <a:p>
            <a:pPr lvl="1"/>
            <a:r>
              <a:rPr lang="en-US" dirty="0"/>
              <a:t>Layout</a:t>
            </a:r>
          </a:p>
          <a:p>
            <a:pPr lvl="1"/>
            <a:r>
              <a:rPr lang="en-US" dirty="0"/>
              <a:t>Space Envelopes </a:t>
            </a:r>
          </a:p>
          <a:p>
            <a:pPr lvl="1"/>
            <a:r>
              <a:rPr lang="en-US" dirty="0"/>
              <a:t>Material budgets</a:t>
            </a:r>
          </a:p>
          <a:p>
            <a:r>
              <a:rPr lang="en-US" dirty="0"/>
              <a:t>Summary</a:t>
            </a:r>
          </a:p>
          <a:p>
            <a:endParaRPr lang="en-US" dirty="0"/>
          </a:p>
        </p:txBody>
      </p:sp>
      <p:pic>
        <p:nvPicPr>
          <p:cNvPr id="4" name="Picture 3">
            <a:extLst>
              <a:ext uri="{FF2B5EF4-FFF2-40B4-BE49-F238E27FC236}">
                <a16:creationId xmlns:a16="http://schemas.microsoft.com/office/drawing/2014/main" id="{B4E1CFA6-A558-9076-A262-B21CAE8EE6C9}"/>
              </a:ext>
            </a:extLst>
          </p:cNvPr>
          <p:cNvPicPr>
            <a:picLocks noChangeAspect="1"/>
          </p:cNvPicPr>
          <p:nvPr/>
        </p:nvPicPr>
        <p:blipFill>
          <a:blip r:embed="rId2"/>
          <a:stretch>
            <a:fillRect/>
          </a:stretch>
        </p:blipFill>
        <p:spPr>
          <a:xfrm>
            <a:off x="5289939" y="1122379"/>
            <a:ext cx="6270415" cy="50199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6281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0BF3-74F5-B336-40CE-A7CA5CD05A1A}"/>
              </a:ext>
            </a:extLst>
          </p:cNvPr>
          <p:cNvSpPr>
            <a:spLocks noGrp="1"/>
          </p:cNvSpPr>
          <p:nvPr>
            <p:ph type="title"/>
          </p:nvPr>
        </p:nvSpPr>
        <p:spPr/>
        <p:txBody>
          <a:bodyPr>
            <a:normAutofit fontScale="90000"/>
          </a:bodyPr>
          <a:lstStyle/>
          <a:p>
            <a:r>
              <a:rPr lang="en-US" dirty="0"/>
              <a:t>Detector Integration</a:t>
            </a:r>
          </a:p>
        </p:txBody>
      </p:sp>
      <p:sp>
        <p:nvSpPr>
          <p:cNvPr id="3" name="Text Placeholder 2">
            <a:extLst>
              <a:ext uri="{FF2B5EF4-FFF2-40B4-BE49-F238E27FC236}">
                <a16:creationId xmlns:a16="http://schemas.microsoft.com/office/drawing/2014/main" id="{51BE568C-2606-7807-B79A-DB3F411F057F}"/>
              </a:ext>
            </a:extLst>
          </p:cNvPr>
          <p:cNvSpPr>
            <a:spLocks noGrp="1"/>
          </p:cNvSpPr>
          <p:nvPr>
            <p:ph type="body" sz="quarter" idx="10"/>
          </p:nvPr>
        </p:nvSpPr>
        <p:spPr/>
        <p:txBody>
          <a:bodyPr/>
          <a:lstStyle/>
          <a:p>
            <a:r>
              <a:rPr lang="en-US" dirty="0">
                <a:solidFill>
                  <a:srgbClr val="C00000"/>
                </a:solidFill>
              </a:rPr>
              <a:t>Red: </a:t>
            </a:r>
            <a:r>
              <a:rPr lang="en-US" dirty="0"/>
              <a:t>AC-LGAD </a:t>
            </a:r>
            <a:r>
              <a:rPr lang="en-US" dirty="0" err="1"/>
              <a:t>Tof</a:t>
            </a:r>
            <a:endParaRPr lang="en-US" dirty="0"/>
          </a:p>
          <a:p>
            <a:pPr lvl="1"/>
            <a:r>
              <a:rPr lang="en-US" dirty="0"/>
              <a:t>Main barrel</a:t>
            </a:r>
          </a:p>
          <a:p>
            <a:pPr lvl="1"/>
            <a:r>
              <a:rPr lang="en-US" dirty="0"/>
              <a:t>HE Disk</a:t>
            </a:r>
          </a:p>
          <a:p>
            <a:r>
              <a:rPr lang="en-US" dirty="0">
                <a:solidFill>
                  <a:srgbClr val="0070C0"/>
                </a:solidFill>
              </a:rPr>
              <a:t>Blue: </a:t>
            </a:r>
            <a:r>
              <a:rPr lang="en-US" dirty="0"/>
              <a:t>MPGDs</a:t>
            </a:r>
          </a:p>
          <a:p>
            <a:pPr lvl="1"/>
            <a:r>
              <a:rPr lang="en-US" dirty="0"/>
              <a:t>Outer MPGDs</a:t>
            </a:r>
          </a:p>
          <a:p>
            <a:pPr lvl="1"/>
            <a:r>
              <a:rPr lang="en-US" dirty="0"/>
              <a:t>Inner MPGD Barrel</a:t>
            </a:r>
          </a:p>
          <a:p>
            <a:pPr lvl="1"/>
            <a:r>
              <a:rPr lang="en-US" dirty="0"/>
              <a:t>(2) EE Disks</a:t>
            </a:r>
          </a:p>
          <a:p>
            <a:pPr lvl="1"/>
            <a:r>
              <a:rPr lang="en-US" dirty="0"/>
              <a:t>(2) HE Disks</a:t>
            </a:r>
          </a:p>
          <a:p>
            <a:r>
              <a:rPr lang="en-US" dirty="0">
                <a:solidFill>
                  <a:srgbClr val="009900"/>
                </a:solidFill>
              </a:rPr>
              <a:t>Green: </a:t>
            </a:r>
            <a:r>
              <a:rPr lang="en-US" dirty="0"/>
              <a:t>Silicon Trackers</a:t>
            </a:r>
          </a:p>
          <a:p>
            <a:pPr lvl="1"/>
            <a:r>
              <a:rPr lang="en-US" dirty="0"/>
              <a:t>(3) Inner barrels</a:t>
            </a:r>
          </a:p>
          <a:p>
            <a:pPr lvl="1"/>
            <a:r>
              <a:rPr lang="en-US" dirty="0"/>
              <a:t>(2) Outer barrels</a:t>
            </a:r>
          </a:p>
          <a:p>
            <a:pPr lvl="1"/>
            <a:r>
              <a:rPr lang="en-US" dirty="0"/>
              <a:t>(5) EE Disks</a:t>
            </a:r>
          </a:p>
          <a:p>
            <a:pPr lvl="1"/>
            <a:r>
              <a:rPr lang="en-US" dirty="0"/>
              <a:t>(5) HE Disks</a:t>
            </a:r>
          </a:p>
          <a:p>
            <a:pPr lvl="1"/>
            <a:endParaRPr lang="en-US" dirty="0"/>
          </a:p>
          <a:p>
            <a:endParaRPr lang="en-US" dirty="0">
              <a:solidFill>
                <a:srgbClr val="009900"/>
              </a:solidFill>
            </a:endParaRPr>
          </a:p>
        </p:txBody>
      </p:sp>
      <p:pic>
        <p:nvPicPr>
          <p:cNvPr id="5" name="Picture 4">
            <a:extLst>
              <a:ext uri="{FF2B5EF4-FFF2-40B4-BE49-F238E27FC236}">
                <a16:creationId xmlns:a16="http://schemas.microsoft.com/office/drawing/2014/main" id="{EDCECFCC-DF98-A6BF-1A5A-288EABED8318}"/>
              </a:ext>
            </a:extLst>
          </p:cNvPr>
          <p:cNvPicPr>
            <a:picLocks noChangeAspect="1"/>
          </p:cNvPicPr>
          <p:nvPr/>
        </p:nvPicPr>
        <p:blipFill rotWithShape="1">
          <a:blip r:embed="rId2"/>
          <a:srcRect t="-1935" b="-1"/>
          <a:stretch/>
        </p:blipFill>
        <p:spPr>
          <a:xfrm>
            <a:off x="6598754" y="3829879"/>
            <a:ext cx="5230803" cy="2312476"/>
          </a:xfrm>
          <a:prstGeom prst="rect">
            <a:avLst/>
          </a:prstGeom>
          <a:effectLst>
            <a:outerShdw blurRad="50800" dist="38100" dir="2700000" algn="tl" rotWithShape="0">
              <a:prstClr val="black">
                <a:alpha val="40000"/>
              </a:prstClr>
            </a:outerShdw>
          </a:effectLst>
        </p:spPr>
      </p:pic>
      <p:sp>
        <p:nvSpPr>
          <p:cNvPr id="7" name="Rectangle: Rounded Corners 3">
            <a:extLst>
              <a:ext uri="{FF2B5EF4-FFF2-40B4-BE49-F238E27FC236}">
                <a16:creationId xmlns:a16="http://schemas.microsoft.com/office/drawing/2014/main" id="{5315C0B6-5C6E-D4C7-7BC0-4187F81DC202}"/>
              </a:ext>
            </a:extLst>
          </p:cNvPr>
          <p:cNvSpPr/>
          <p:nvPr/>
        </p:nvSpPr>
        <p:spPr>
          <a:xfrm>
            <a:off x="10515600" y="415284"/>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3, 6</a:t>
            </a:r>
          </a:p>
        </p:txBody>
      </p:sp>
      <p:pic>
        <p:nvPicPr>
          <p:cNvPr id="11" name="Picture 10">
            <a:extLst>
              <a:ext uri="{FF2B5EF4-FFF2-40B4-BE49-F238E27FC236}">
                <a16:creationId xmlns:a16="http://schemas.microsoft.com/office/drawing/2014/main" id="{6C3A94D5-E58B-72F0-49EB-A06118A80619}"/>
              </a:ext>
            </a:extLst>
          </p:cNvPr>
          <p:cNvPicPr>
            <a:picLocks noChangeAspect="1"/>
          </p:cNvPicPr>
          <p:nvPr/>
        </p:nvPicPr>
        <p:blipFill>
          <a:blip r:embed="rId3"/>
          <a:stretch>
            <a:fillRect/>
          </a:stretch>
        </p:blipFill>
        <p:spPr>
          <a:xfrm>
            <a:off x="5882749" y="987272"/>
            <a:ext cx="5946808" cy="2785610"/>
          </a:xfrm>
          <a:prstGeom prst="rect">
            <a:avLst/>
          </a:prstGeom>
          <a:effectLst>
            <a:outerShdw blurRad="50800" dist="38100" dir="2700000" algn="tl" rotWithShape="0">
              <a:prstClr val="black">
                <a:alpha val="40000"/>
              </a:prstClr>
            </a:outerShdw>
          </a:effectLst>
        </p:spPr>
      </p:pic>
      <p:cxnSp>
        <p:nvCxnSpPr>
          <p:cNvPr id="9" name="Straight Arrow Connector 8">
            <a:extLst>
              <a:ext uri="{FF2B5EF4-FFF2-40B4-BE49-F238E27FC236}">
                <a16:creationId xmlns:a16="http://schemas.microsoft.com/office/drawing/2014/main" id="{EBBC23C4-101C-9746-A2C6-5FACA11DBC1B}"/>
              </a:ext>
            </a:extLst>
          </p:cNvPr>
          <p:cNvCxnSpPr>
            <a:cxnSpLocks/>
          </p:cNvCxnSpPr>
          <p:nvPr/>
        </p:nvCxnSpPr>
        <p:spPr>
          <a:xfrm>
            <a:off x="7633252" y="1416020"/>
            <a:ext cx="3701776" cy="0"/>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069836D-9490-7246-C22A-5624422F718C}"/>
              </a:ext>
            </a:extLst>
          </p:cNvPr>
          <p:cNvCxnSpPr>
            <a:cxnSpLocks/>
          </p:cNvCxnSpPr>
          <p:nvPr/>
        </p:nvCxnSpPr>
        <p:spPr>
          <a:xfrm>
            <a:off x="7553739" y="1515165"/>
            <a:ext cx="0" cy="1643270"/>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2065DDA-6F3B-C0AE-9A89-93B6EA5265BD}"/>
              </a:ext>
            </a:extLst>
          </p:cNvPr>
          <p:cNvSpPr/>
          <p:nvPr/>
        </p:nvSpPr>
        <p:spPr>
          <a:xfrm>
            <a:off x="9073323" y="1170604"/>
            <a:ext cx="967409" cy="250252"/>
          </a:xfrm>
          <a:prstGeom prst="rect">
            <a:avLst/>
          </a:prstGeom>
          <a:solidFill>
            <a:schemeClr val="accent4">
              <a:lumMod val="20000"/>
              <a:lumOff val="80000"/>
            </a:schemeClr>
          </a:solidFill>
          <a:ln w="28575">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344 cm</a:t>
            </a:r>
          </a:p>
        </p:txBody>
      </p:sp>
      <p:sp>
        <p:nvSpPr>
          <p:cNvPr id="17" name="Rectangle 16">
            <a:extLst>
              <a:ext uri="{FF2B5EF4-FFF2-40B4-BE49-F238E27FC236}">
                <a16:creationId xmlns:a16="http://schemas.microsoft.com/office/drawing/2014/main" id="{F6FFB393-CD33-046D-672E-CDCF2CF183F4}"/>
              </a:ext>
            </a:extLst>
          </p:cNvPr>
          <p:cNvSpPr/>
          <p:nvPr/>
        </p:nvSpPr>
        <p:spPr>
          <a:xfrm rot="16200000">
            <a:off x="6944908" y="2211673"/>
            <a:ext cx="967409" cy="250252"/>
          </a:xfrm>
          <a:prstGeom prst="rect">
            <a:avLst/>
          </a:prstGeom>
          <a:solidFill>
            <a:schemeClr val="accent4">
              <a:lumMod val="20000"/>
              <a:lumOff val="80000"/>
            </a:schemeClr>
          </a:solidFill>
          <a:ln w="28575">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150 cm</a:t>
            </a:r>
          </a:p>
        </p:txBody>
      </p:sp>
    </p:spTree>
    <p:extLst>
      <p:ext uri="{BB962C8B-B14F-4D97-AF65-F5344CB8AC3E}">
        <p14:creationId xmlns:p14="http://schemas.microsoft.com/office/powerpoint/2010/main" val="284848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0BF3-74F5-B336-40CE-A7CA5CD05A1A}"/>
              </a:ext>
            </a:extLst>
          </p:cNvPr>
          <p:cNvSpPr>
            <a:spLocks noGrp="1"/>
          </p:cNvSpPr>
          <p:nvPr>
            <p:ph type="title"/>
          </p:nvPr>
        </p:nvSpPr>
        <p:spPr/>
        <p:txBody>
          <a:bodyPr>
            <a:normAutofit fontScale="90000"/>
          </a:bodyPr>
          <a:lstStyle/>
          <a:p>
            <a:r>
              <a:rPr lang="en-US" dirty="0"/>
              <a:t>MPGD Overview</a:t>
            </a:r>
          </a:p>
        </p:txBody>
      </p:sp>
      <p:sp>
        <p:nvSpPr>
          <p:cNvPr id="3" name="Text Placeholder 2">
            <a:extLst>
              <a:ext uri="{FF2B5EF4-FFF2-40B4-BE49-F238E27FC236}">
                <a16:creationId xmlns:a16="http://schemas.microsoft.com/office/drawing/2014/main" id="{51BE568C-2606-7807-B79A-DB3F411F057F}"/>
              </a:ext>
            </a:extLst>
          </p:cNvPr>
          <p:cNvSpPr>
            <a:spLocks noGrp="1"/>
          </p:cNvSpPr>
          <p:nvPr>
            <p:ph type="body" sz="quarter" idx="10"/>
          </p:nvPr>
        </p:nvSpPr>
        <p:spPr/>
        <p:txBody>
          <a:bodyPr/>
          <a:lstStyle/>
          <a:p>
            <a:r>
              <a:rPr lang="en-US" dirty="0"/>
              <a:t>Outer MPGDs</a:t>
            </a:r>
          </a:p>
          <a:p>
            <a:pPr lvl="1"/>
            <a:r>
              <a:rPr lang="en-US" dirty="0"/>
              <a:t>(24) Modules, 12 sectors each broken in half</a:t>
            </a:r>
          </a:p>
          <a:p>
            <a:r>
              <a:rPr lang="en-US" dirty="0"/>
              <a:t>Inner MPGD Barrel</a:t>
            </a:r>
          </a:p>
          <a:p>
            <a:pPr lvl="1"/>
            <a:r>
              <a:rPr lang="en-US" dirty="0"/>
              <a:t>(32) Modules, (8) in azimuth and (4) in Z</a:t>
            </a:r>
          </a:p>
          <a:p>
            <a:r>
              <a:rPr lang="en-US" dirty="0"/>
              <a:t>(4) Disks</a:t>
            </a:r>
          </a:p>
          <a:p>
            <a:pPr lvl="1"/>
            <a:r>
              <a:rPr lang="en-US" dirty="0"/>
              <a:t>Likely to be segmented in quarters or halves</a:t>
            </a:r>
          </a:p>
          <a:p>
            <a:endParaRPr lang="en-US" dirty="0">
              <a:solidFill>
                <a:srgbClr val="009900"/>
              </a:solidFill>
            </a:endParaRPr>
          </a:p>
        </p:txBody>
      </p:sp>
      <p:pic>
        <p:nvPicPr>
          <p:cNvPr id="9" name="Picture 8">
            <a:extLst>
              <a:ext uri="{FF2B5EF4-FFF2-40B4-BE49-F238E27FC236}">
                <a16:creationId xmlns:a16="http://schemas.microsoft.com/office/drawing/2014/main" id="{26392C19-BD75-590F-195A-8F25934C60E5}"/>
              </a:ext>
            </a:extLst>
          </p:cNvPr>
          <p:cNvPicPr>
            <a:picLocks noChangeAspect="1"/>
          </p:cNvPicPr>
          <p:nvPr/>
        </p:nvPicPr>
        <p:blipFill>
          <a:blip r:embed="rId2"/>
          <a:stretch>
            <a:fillRect/>
          </a:stretch>
        </p:blipFill>
        <p:spPr>
          <a:xfrm>
            <a:off x="6796725" y="919935"/>
            <a:ext cx="5036609" cy="2553460"/>
          </a:xfrm>
          <a:prstGeom prst="rect">
            <a:avLst/>
          </a:prstGeom>
          <a:effectLst>
            <a:outerShdw blurRad="50800" dist="38100" dir="2700000" algn="tl" rotWithShape="0">
              <a:prstClr val="black">
                <a:alpha val="40000"/>
              </a:prstClr>
            </a:outerShdw>
          </a:effectLst>
        </p:spPr>
      </p:pic>
      <p:grpSp>
        <p:nvGrpSpPr>
          <p:cNvPr id="16" name="Group 15">
            <a:extLst>
              <a:ext uri="{FF2B5EF4-FFF2-40B4-BE49-F238E27FC236}">
                <a16:creationId xmlns:a16="http://schemas.microsoft.com/office/drawing/2014/main" id="{F302075B-8C9D-8D32-5216-8C5A34F2F608}"/>
              </a:ext>
            </a:extLst>
          </p:cNvPr>
          <p:cNvGrpSpPr/>
          <p:nvPr/>
        </p:nvGrpSpPr>
        <p:grpSpPr>
          <a:xfrm>
            <a:off x="461963" y="3326751"/>
            <a:ext cx="5643065" cy="2815603"/>
            <a:chOff x="358665" y="2891022"/>
            <a:chExt cx="5464013" cy="3446714"/>
          </a:xfrm>
          <a:effectLst>
            <a:outerShdw blurRad="50800" dist="38100" dir="2700000" algn="tl" rotWithShape="0">
              <a:prstClr val="black">
                <a:alpha val="40000"/>
              </a:prstClr>
            </a:outerShdw>
          </a:effectLst>
        </p:grpSpPr>
        <p:pic>
          <p:nvPicPr>
            <p:cNvPr id="13" name="Picture 12">
              <a:extLst>
                <a:ext uri="{FF2B5EF4-FFF2-40B4-BE49-F238E27FC236}">
                  <a16:creationId xmlns:a16="http://schemas.microsoft.com/office/drawing/2014/main" id="{A6866A50-9DD3-535C-34FA-C15968ACDA9A}"/>
                </a:ext>
              </a:extLst>
            </p:cNvPr>
            <p:cNvPicPr>
              <a:picLocks noChangeAspect="1"/>
            </p:cNvPicPr>
            <p:nvPr/>
          </p:nvPicPr>
          <p:blipFill>
            <a:blip r:embed="rId3"/>
            <a:stretch>
              <a:fillRect/>
            </a:stretch>
          </p:blipFill>
          <p:spPr>
            <a:xfrm>
              <a:off x="358665" y="2891022"/>
              <a:ext cx="5464013" cy="2301439"/>
            </a:xfrm>
            <a:prstGeom prst="rect">
              <a:avLst/>
            </a:prstGeom>
          </p:spPr>
        </p:pic>
        <p:pic>
          <p:nvPicPr>
            <p:cNvPr id="15" name="Picture 14">
              <a:extLst>
                <a:ext uri="{FF2B5EF4-FFF2-40B4-BE49-F238E27FC236}">
                  <a16:creationId xmlns:a16="http://schemas.microsoft.com/office/drawing/2014/main" id="{ED2FA192-6EB9-22E6-5D0A-3043C301CE9D}"/>
                </a:ext>
              </a:extLst>
            </p:cNvPr>
            <p:cNvPicPr>
              <a:picLocks noChangeAspect="1"/>
            </p:cNvPicPr>
            <p:nvPr/>
          </p:nvPicPr>
          <p:blipFill>
            <a:blip r:embed="rId4"/>
            <a:stretch>
              <a:fillRect/>
            </a:stretch>
          </p:blipFill>
          <p:spPr>
            <a:xfrm>
              <a:off x="358665" y="5194637"/>
              <a:ext cx="5464013" cy="1143099"/>
            </a:xfrm>
            <a:prstGeom prst="rect">
              <a:avLst/>
            </a:prstGeom>
          </p:spPr>
        </p:pic>
      </p:grpSp>
      <p:pic>
        <p:nvPicPr>
          <p:cNvPr id="20" name="Picture 19">
            <a:extLst>
              <a:ext uri="{FF2B5EF4-FFF2-40B4-BE49-F238E27FC236}">
                <a16:creationId xmlns:a16="http://schemas.microsoft.com/office/drawing/2014/main" id="{6F4A30DC-8774-4339-46F9-6B9E78B82479}"/>
              </a:ext>
            </a:extLst>
          </p:cNvPr>
          <p:cNvPicPr>
            <a:picLocks noChangeAspect="1"/>
          </p:cNvPicPr>
          <p:nvPr/>
        </p:nvPicPr>
        <p:blipFill>
          <a:blip r:embed="rId5"/>
          <a:stretch>
            <a:fillRect/>
          </a:stretch>
        </p:blipFill>
        <p:spPr>
          <a:xfrm>
            <a:off x="6796725" y="3505367"/>
            <a:ext cx="5036609" cy="2720040"/>
          </a:xfrm>
          <a:prstGeom prst="rect">
            <a:avLst/>
          </a:prstGeom>
          <a:effectLst>
            <a:outerShdw blurRad="50800" dist="38100" dir="2700000" algn="tl" rotWithShape="0">
              <a:prstClr val="black">
                <a:alpha val="40000"/>
              </a:prstClr>
            </a:outerShdw>
          </a:effectLst>
        </p:spPr>
      </p:pic>
      <p:sp>
        <p:nvSpPr>
          <p:cNvPr id="21" name="Rectangle: Rounded Corners 3">
            <a:extLst>
              <a:ext uri="{FF2B5EF4-FFF2-40B4-BE49-F238E27FC236}">
                <a16:creationId xmlns:a16="http://schemas.microsoft.com/office/drawing/2014/main" id="{27BF3A9A-8B07-74E2-599B-DC39EB7EEF77}"/>
              </a:ext>
            </a:extLst>
          </p:cNvPr>
          <p:cNvSpPr/>
          <p:nvPr/>
        </p:nvSpPr>
        <p:spPr>
          <a:xfrm>
            <a:off x="10515600" y="415284"/>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3, 6</a:t>
            </a:r>
          </a:p>
        </p:txBody>
      </p:sp>
      <p:cxnSp>
        <p:nvCxnSpPr>
          <p:cNvPr id="4" name="Straight Arrow Connector 3">
            <a:extLst>
              <a:ext uri="{FF2B5EF4-FFF2-40B4-BE49-F238E27FC236}">
                <a16:creationId xmlns:a16="http://schemas.microsoft.com/office/drawing/2014/main" id="{6E7BA30A-999E-51DA-6910-76FC510C7262}"/>
              </a:ext>
            </a:extLst>
          </p:cNvPr>
          <p:cNvCxnSpPr>
            <a:cxnSpLocks/>
          </p:cNvCxnSpPr>
          <p:nvPr/>
        </p:nvCxnSpPr>
        <p:spPr>
          <a:xfrm>
            <a:off x="7712765" y="1031710"/>
            <a:ext cx="3670851" cy="0"/>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3BFC3C5-5C51-83E1-178C-516EA25AFE90}"/>
              </a:ext>
            </a:extLst>
          </p:cNvPr>
          <p:cNvCxnSpPr>
            <a:cxnSpLocks/>
          </p:cNvCxnSpPr>
          <p:nvPr/>
        </p:nvCxnSpPr>
        <p:spPr>
          <a:xfrm>
            <a:off x="7695093" y="1117600"/>
            <a:ext cx="0" cy="2182191"/>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FDA4792-C81F-37F2-CDF3-21413C978730}"/>
              </a:ext>
            </a:extLst>
          </p:cNvPr>
          <p:cNvSpPr/>
          <p:nvPr/>
        </p:nvSpPr>
        <p:spPr>
          <a:xfrm>
            <a:off x="9121911" y="786294"/>
            <a:ext cx="967409" cy="250252"/>
          </a:xfrm>
          <a:prstGeom prst="rect">
            <a:avLst/>
          </a:prstGeom>
          <a:solidFill>
            <a:schemeClr val="accent4">
              <a:lumMod val="20000"/>
              <a:lumOff val="80000"/>
            </a:schemeClr>
          </a:solidFill>
          <a:ln w="28575">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344 cm</a:t>
            </a:r>
          </a:p>
        </p:txBody>
      </p:sp>
      <p:sp>
        <p:nvSpPr>
          <p:cNvPr id="7" name="Rectangle 6">
            <a:extLst>
              <a:ext uri="{FF2B5EF4-FFF2-40B4-BE49-F238E27FC236}">
                <a16:creationId xmlns:a16="http://schemas.microsoft.com/office/drawing/2014/main" id="{965CFD52-035F-D1CB-9B6B-895DFCBD1057}"/>
              </a:ext>
            </a:extLst>
          </p:cNvPr>
          <p:cNvSpPr/>
          <p:nvPr/>
        </p:nvSpPr>
        <p:spPr>
          <a:xfrm rot="16200000">
            <a:off x="7086262" y="2211673"/>
            <a:ext cx="967409" cy="250252"/>
          </a:xfrm>
          <a:prstGeom prst="rect">
            <a:avLst/>
          </a:prstGeom>
          <a:solidFill>
            <a:schemeClr val="accent4">
              <a:lumMod val="20000"/>
              <a:lumOff val="80000"/>
            </a:schemeClr>
          </a:solidFill>
          <a:ln w="28575">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150 cm</a:t>
            </a:r>
          </a:p>
        </p:txBody>
      </p:sp>
      <p:cxnSp>
        <p:nvCxnSpPr>
          <p:cNvPr id="14" name="Straight Arrow Connector 13">
            <a:extLst>
              <a:ext uri="{FF2B5EF4-FFF2-40B4-BE49-F238E27FC236}">
                <a16:creationId xmlns:a16="http://schemas.microsoft.com/office/drawing/2014/main" id="{FCE51EC3-4461-6350-3855-4023B49895DA}"/>
              </a:ext>
            </a:extLst>
          </p:cNvPr>
          <p:cNvCxnSpPr>
            <a:cxnSpLocks/>
          </p:cNvCxnSpPr>
          <p:nvPr/>
        </p:nvCxnSpPr>
        <p:spPr>
          <a:xfrm>
            <a:off x="11282157" y="1495402"/>
            <a:ext cx="0" cy="1429027"/>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73DC9B3-B433-3292-08F6-E7C327F849D7}"/>
              </a:ext>
            </a:extLst>
          </p:cNvPr>
          <p:cNvSpPr/>
          <p:nvPr/>
        </p:nvSpPr>
        <p:spPr>
          <a:xfrm rot="16200000">
            <a:off x="10923578" y="2083568"/>
            <a:ext cx="967409" cy="250252"/>
          </a:xfrm>
          <a:prstGeom prst="rect">
            <a:avLst/>
          </a:prstGeom>
          <a:solidFill>
            <a:schemeClr val="accent4">
              <a:lumMod val="20000"/>
              <a:lumOff val="80000"/>
            </a:schemeClr>
          </a:solidFill>
          <a:ln w="28575">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100 cm</a:t>
            </a:r>
          </a:p>
        </p:txBody>
      </p:sp>
      <p:cxnSp>
        <p:nvCxnSpPr>
          <p:cNvPr id="19" name="Straight Arrow Connector 18">
            <a:extLst>
              <a:ext uri="{FF2B5EF4-FFF2-40B4-BE49-F238E27FC236}">
                <a16:creationId xmlns:a16="http://schemas.microsoft.com/office/drawing/2014/main" id="{555D5635-4FFE-4AB5-0099-3E7A16CD765C}"/>
              </a:ext>
            </a:extLst>
          </p:cNvPr>
          <p:cNvCxnSpPr>
            <a:cxnSpLocks/>
          </p:cNvCxnSpPr>
          <p:nvPr/>
        </p:nvCxnSpPr>
        <p:spPr>
          <a:xfrm>
            <a:off x="8523829" y="1395014"/>
            <a:ext cx="2548361" cy="0"/>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581BE97-AF33-001F-7B61-0F9A79891824}"/>
              </a:ext>
            </a:extLst>
          </p:cNvPr>
          <p:cNvSpPr/>
          <p:nvPr/>
        </p:nvSpPr>
        <p:spPr>
          <a:xfrm>
            <a:off x="9240709" y="1404288"/>
            <a:ext cx="967409" cy="250252"/>
          </a:xfrm>
          <a:prstGeom prst="rect">
            <a:avLst/>
          </a:prstGeom>
          <a:solidFill>
            <a:schemeClr val="accent4">
              <a:lumMod val="20000"/>
              <a:lumOff val="80000"/>
            </a:schemeClr>
          </a:solidFill>
          <a:ln w="28575">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248 cm</a:t>
            </a:r>
          </a:p>
        </p:txBody>
      </p:sp>
      <p:sp>
        <p:nvSpPr>
          <p:cNvPr id="25" name="Rectangle 24">
            <a:extLst>
              <a:ext uri="{FF2B5EF4-FFF2-40B4-BE49-F238E27FC236}">
                <a16:creationId xmlns:a16="http://schemas.microsoft.com/office/drawing/2014/main" id="{265E207B-2F52-4389-AA67-A47BB5ED5DA4}"/>
              </a:ext>
            </a:extLst>
          </p:cNvPr>
          <p:cNvSpPr/>
          <p:nvPr/>
        </p:nvSpPr>
        <p:spPr>
          <a:xfrm>
            <a:off x="9497391" y="5933629"/>
            <a:ext cx="2274957" cy="250252"/>
          </a:xfrm>
          <a:prstGeom prst="rect">
            <a:avLst/>
          </a:prstGeom>
          <a:solidFill>
            <a:schemeClr val="accent4">
              <a:lumMod val="20000"/>
              <a:lumOff val="80000"/>
            </a:schemeClr>
          </a:solidFill>
          <a:ln w="28575">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Inner MPGD Barrel</a:t>
            </a:r>
          </a:p>
        </p:txBody>
      </p:sp>
    </p:spTree>
    <p:extLst>
      <p:ext uri="{BB962C8B-B14F-4D97-AF65-F5344CB8AC3E}">
        <p14:creationId xmlns:p14="http://schemas.microsoft.com/office/powerpoint/2010/main" val="347635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0BF3-74F5-B336-40CE-A7CA5CD05A1A}"/>
              </a:ext>
            </a:extLst>
          </p:cNvPr>
          <p:cNvSpPr>
            <a:spLocks noGrp="1"/>
          </p:cNvSpPr>
          <p:nvPr>
            <p:ph type="title"/>
          </p:nvPr>
        </p:nvSpPr>
        <p:spPr/>
        <p:txBody>
          <a:bodyPr>
            <a:normAutofit fontScale="90000"/>
          </a:bodyPr>
          <a:lstStyle/>
          <a:p>
            <a:r>
              <a:rPr lang="en-US" dirty="0"/>
              <a:t>Silicon Trackers Overview</a:t>
            </a:r>
          </a:p>
        </p:txBody>
      </p:sp>
      <p:sp>
        <p:nvSpPr>
          <p:cNvPr id="3" name="Text Placeholder 2">
            <a:extLst>
              <a:ext uri="{FF2B5EF4-FFF2-40B4-BE49-F238E27FC236}">
                <a16:creationId xmlns:a16="http://schemas.microsoft.com/office/drawing/2014/main" id="{51BE568C-2606-7807-B79A-DB3F411F057F}"/>
              </a:ext>
            </a:extLst>
          </p:cNvPr>
          <p:cNvSpPr>
            <a:spLocks noGrp="1"/>
          </p:cNvSpPr>
          <p:nvPr>
            <p:ph type="body" sz="quarter" idx="10"/>
          </p:nvPr>
        </p:nvSpPr>
        <p:spPr>
          <a:xfrm>
            <a:off x="461963" y="906170"/>
            <a:ext cx="5813066" cy="2176395"/>
          </a:xfrm>
        </p:spPr>
        <p:txBody>
          <a:bodyPr>
            <a:normAutofit/>
          </a:bodyPr>
          <a:lstStyle/>
          <a:p>
            <a:r>
              <a:rPr lang="en-US" dirty="0"/>
              <a:t>(3) Inner barrels</a:t>
            </a:r>
          </a:p>
          <a:p>
            <a:pPr lvl="1"/>
            <a:r>
              <a:rPr lang="en-US" dirty="0"/>
              <a:t>Innermost barrel sits right around beampipe</a:t>
            </a:r>
          </a:p>
          <a:p>
            <a:r>
              <a:rPr lang="en-US" dirty="0"/>
              <a:t>(2) Outer barrels</a:t>
            </a:r>
          </a:p>
          <a:p>
            <a:r>
              <a:rPr lang="en-US" dirty="0"/>
              <a:t>(5) EE Disks</a:t>
            </a:r>
          </a:p>
          <a:p>
            <a:r>
              <a:rPr lang="en-US" dirty="0"/>
              <a:t>(5) HE Disks</a:t>
            </a:r>
          </a:p>
          <a:p>
            <a:pPr lvl="1"/>
            <a:endParaRPr lang="en-US" dirty="0"/>
          </a:p>
          <a:p>
            <a:endParaRPr lang="en-US" dirty="0">
              <a:solidFill>
                <a:srgbClr val="009900"/>
              </a:solidFill>
            </a:endParaRPr>
          </a:p>
        </p:txBody>
      </p:sp>
      <p:pic>
        <p:nvPicPr>
          <p:cNvPr id="7" name="Picture 6">
            <a:extLst>
              <a:ext uri="{FF2B5EF4-FFF2-40B4-BE49-F238E27FC236}">
                <a16:creationId xmlns:a16="http://schemas.microsoft.com/office/drawing/2014/main" id="{C73F14DF-9332-27F1-0084-6BE315C7F188}"/>
              </a:ext>
            </a:extLst>
          </p:cNvPr>
          <p:cNvPicPr>
            <a:picLocks noChangeAspect="1"/>
          </p:cNvPicPr>
          <p:nvPr/>
        </p:nvPicPr>
        <p:blipFill>
          <a:blip r:embed="rId2"/>
          <a:stretch>
            <a:fillRect/>
          </a:stretch>
        </p:blipFill>
        <p:spPr>
          <a:xfrm>
            <a:off x="6556546" y="3323303"/>
            <a:ext cx="5404651" cy="281905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913806C3-AC0E-AEA6-978D-F0704893F8CB}"/>
              </a:ext>
            </a:extLst>
          </p:cNvPr>
          <p:cNvPicPr>
            <a:picLocks noChangeAspect="1"/>
          </p:cNvPicPr>
          <p:nvPr/>
        </p:nvPicPr>
        <p:blipFill rotWithShape="1">
          <a:blip r:embed="rId3"/>
          <a:srcRect l="2012" r="2433"/>
          <a:stretch/>
        </p:blipFill>
        <p:spPr>
          <a:xfrm>
            <a:off x="6556546" y="864285"/>
            <a:ext cx="5404651" cy="2349990"/>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CFD3CA77-8460-7030-33C2-A32EF7E60804}"/>
              </a:ext>
            </a:extLst>
          </p:cNvPr>
          <p:cNvPicPr>
            <a:picLocks noChangeAspect="1"/>
          </p:cNvPicPr>
          <p:nvPr/>
        </p:nvPicPr>
        <p:blipFill>
          <a:blip r:embed="rId4"/>
          <a:stretch>
            <a:fillRect/>
          </a:stretch>
        </p:blipFill>
        <p:spPr>
          <a:xfrm>
            <a:off x="461962" y="2875342"/>
            <a:ext cx="5727177" cy="3272673"/>
          </a:xfrm>
          <a:prstGeom prst="rect">
            <a:avLst/>
          </a:prstGeom>
          <a:effectLst>
            <a:outerShdw blurRad="50800" dist="38100" dir="2700000" algn="tl" rotWithShape="0">
              <a:prstClr val="black">
                <a:alpha val="40000"/>
              </a:prstClr>
            </a:outerShdw>
          </a:effectLst>
        </p:spPr>
      </p:pic>
      <p:cxnSp>
        <p:nvCxnSpPr>
          <p:cNvPr id="12" name="Straight Arrow Connector 11">
            <a:extLst>
              <a:ext uri="{FF2B5EF4-FFF2-40B4-BE49-F238E27FC236}">
                <a16:creationId xmlns:a16="http://schemas.microsoft.com/office/drawing/2014/main" id="{784E601A-D96B-0A37-4052-D8DA75BD4E52}"/>
              </a:ext>
            </a:extLst>
          </p:cNvPr>
          <p:cNvCxnSpPr>
            <a:cxnSpLocks/>
            <a:stCxn id="13" idx="1"/>
          </p:cNvCxnSpPr>
          <p:nvPr/>
        </p:nvCxnSpPr>
        <p:spPr>
          <a:xfrm flipH="1" flipV="1">
            <a:off x="9537029" y="5044053"/>
            <a:ext cx="372062" cy="43967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7E73A28-4DBA-67B0-261E-1A899F425E9F}"/>
              </a:ext>
            </a:extLst>
          </p:cNvPr>
          <p:cNvSpPr/>
          <p:nvPr/>
        </p:nvSpPr>
        <p:spPr>
          <a:xfrm>
            <a:off x="9909091" y="5263888"/>
            <a:ext cx="940653" cy="439670"/>
          </a:xfrm>
          <a:prstGeom prst="rect">
            <a:avLst/>
          </a:prstGeom>
          <a:solidFill>
            <a:schemeClr val="accent2">
              <a:lumMod val="20000"/>
              <a:lumOff val="80000"/>
            </a:schemeClr>
          </a:solid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Inner Barrels</a:t>
            </a:r>
          </a:p>
        </p:txBody>
      </p:sp>
      <p:cxnSp>
        <p:nvCxnSpPr>
          <p:cNvPr id="16" name="Straight Arrow Connector 15">
            <a:extLst>
              <a:ext uri="{FF2B5EF4-FFF2-40B4-BE49-F238E27FC236}">
                <a16:creationId xmlns:a16="http://schemas.microsoft.com/office/drawing/2014/main" id="{4434D6CF-0E4E-FDD8-9FE9-109F1DC115B7}"/>
              </a:ext>
            </a:extLst>
          </p:cNvPr>
          <p:cNvCxnSpPr>
            <a:cxnSpLocks/>
            <a:stCxn id="13" idx="0"/>
          </p:cNvCxnSpPr>
          <p:nvPr/>
        </p:nvCxnSpPr>
        <p:spPr>
          <a:xfrm flipH="1" flipV="1">
            <a:off x="9568070" y="4824218"/>
            <a:ext cx="811348" cy="43967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76A00B5-AD1C-2794-9AA8-CA7373AD478E}"/>
              </a:ext>
            </a:extLst>
          </p:cNvPr>
          <p:cNvSpPr/>
          <p:nvPr/>
        </p:nvSpPr>
        <p:spPr>
          <a:xfrm>
            <a:off x="10426107" y="3675105"/>
            <a:ext cx="940653" cy="439670"/>
          </a:xfrm>
          <a:prstGeom prst="rect">
            <a:avLst/>
          </a:prstGeom>
          <a:solidFill>
            <a:schemeClr val="accent2">
              <a:lumMod val="20000"/>
              <a:lumOff val="80000"/>
            </a:schemeClr>
          </a:solid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Outer Barrels</a:t>
            </a:r>
          </a:p>
        </p:txBody>
      </p:sp>
      <p:cxnSp>
        <p:nvCxnSpPr>
          <p:cNvPr id="19" name="Straight Arrow Connector 18">
            <a:extLst>
              <a:ext uri="{FF2B5EF4-FFF2-40B4-BE49-F238E27FC236}">
                <a16:creationId xmlns:a16="http://schemas.microsoft.com/office/drawing/2014/main" id="{0756E27F-5203-E0D8-123D-EC5EC8868453}"/>
              </a:ext>
            </a:extLst>
          </p:cNvPr>
          <p:cNvCxnSpPr>
            <a:cxnSpLocks/>
            <a:stCxn id="17" idx="1"/>
          </p:cNvCxnSpPr>
          <p:nvPr/>
        </p:nvCxnSpPr>
        <p:spPr>
          <a:xfrm flipH="1">
            <a:off x="9728462" y="3894940"/>
            <a:ext cx="697645" cy="1524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C57B1B7-2982-8A5B-1015-68D00BD8DF3B}"/>
              </a:ext>
            </a:extLst>
          </p:cNvPr>
          <p:cNvCxnSpPr>
            <a:cxnSpLocks/>
            <a:stCxn id="17" idx="1"/>
          </p:cNvCxnSpPr>
          <p:nvPr/>
        </p:nvCxnSpPr>
        <p:spPr>
          <a:xfrm flipH="1" flipV="1">
            <a:off x="9728462" y="3707030"/>
            <a:ext cx="697645" cy="18791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3EDAB4A-FFF5-716B-294F-F7FF7F2B4465}"/>
              </a:ext>
            </a:extLst>
          </p:cNvPr>
          <p:cNvCxnSpPr>
            <a:cxnSpLocks/>
            <a:stCxn id="13" idx="1"/>
          </p:cNvCxnSpPr>
          <p:nvPr/>
        </p:nvCxnSpPr>
        <p:spPr>
          <a:xfrm flipH="1" flipV="1">
            <a:off x="9537029" y="4863548"/>
            <a:ext cx="372062" cy="62017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3">
            <a:extLst>
              <a:ext uri="{FF2B5EF4-FFF2-40B4-BE49-F238E27FC236}">
                <a16:creationId xmlns:a16="http://schemas.microsoft.com/office/drawing/2014/main" id="{5A908F60-4681-3AB2-ECB2-6D664EA8FC56}"/>
              </a:ext>
            </a:extLst>
          </p:cNvPr>
          <p:cNvSpPr/>
          <p:nvPr/>
        </p:nvSpPr>
        <p:spPr>
          <a:xfrm>
            <a:off x="10515600" y="415284"/>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3, 6</a:t>
            </a:r>
          </a:p>
        </p:txBody>
      </p:sp>
      <p:cxnSp>
        <p:nvCxnSpPr>
          <p:cNvPr id="20" name="Straight Arrow Connector 19">
            <a:extLst>
              <a:ext uri="{FF2B5EF4-FFF2-40B4-BE49-F238E27FC236}">
                <a16:creationId xmlns:a16="http://schemas.microsoft.com/office/drawing/2014/main" id="{879DD9BD-942E-53A8-F17F-D0624187D319}"/>
              </a:ext>
            </a:extLst>
          </p:cNvPr>
          <p:cNvCxnSpPr>
            <a:cxnSpLocks/>
          </p:cNvCxnSpPr>
          <p:nvPr/>
        </p:nvCxnSpPr>
        <p:spPr>
          <a:xfrm>
            <a:off x="6745356" y="1026460"/>
            <a:ext cx="5066748" cy="0"/>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FCAE3C5-44EA-14E1-9B68-5014D6CF3AAD}"/>
              </a:ext>
            </a:extLst>
          </p:cNvPr>
          <p:cNvCxnSpPr>
            <a:cxnSpLocks/>
          </p:cNvCxnSpPr>
          <p:nvPr/>
        </p:nvCxnSpPr>
        <p:spPr>
          <a:xfrm>
            <a:off x="6659467" y="1104348"/>
            <a:ext cx="0" cy="1819563"/>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5B9F44B-6088-6573-53F2-B5120FB3582D}"/>
              </a:ext>
            </a:extLst>
          </p:cNvPr>
          <p:cNvSpPr/>
          <p:nvPr/>
        </p:nvSpPr>
        <p:spPr>
          <a:xfrm>
            <a:off x="8185427" y="781044"/>
            <a:ext cx="967409" cy="250252"/>
          </a:xfrm>
          <a:prstGeom prst="rect">
            <a:avLst/>
          </a:prstGeom>
          <a:solidFill>
            <a:schemeClr val="accent4">
              <a:lumMod val="20000"/>
              <a:lumOff val="80000"/>
            </a:schemeClr>
          </a:solidFill>
          <a:ln w="28575">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241 cm</a:t>
            </a:r>
          </a:p>
        </p:txBody>
      </p:sp>
      <p:sp>
        <p:nvSpPr>
          <p:cNvPr id="24" name="Rectangle 23">
            <a:extLst>
              <a:ext uri="{FF2B5EF4-FFF2-40B4-BE49-F238E27FC236}">
                <a16:creationId xmlns:a16="http://schemas.microsoft.com/office/drawing/2014/main" id="{29A5DA5F-0DFD-871A-9E78-C9E719E0C704}"/>
              </a:ext>
            </a:extLst>
          </p:cNvPr>
          <p:cNvSpPr/>
          <p:nvPr/>
        </p:nvSpPr>
        <p:spPr>
          <a:xfrm rot="16200000">
            <a:off x="6050636" y="1977149"/>
            <a:ext cx="967409" cy="250252"/>
          </a:xfrm>
          <a:prstGeom prst="rect">
            <a:avLst/>
          </a:prstGeom>
          <a:solidFill>
            <a:schemeClr val="accent4">
              <a:lumMod val="20000"/>
              <a:lumOff val="80000"/>
            </a:schemeClr>
          </a:solidFill>
          <a:ln w="28575">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86 cm</a:t>
            </a:r>
          </a:p>
        </p:txBody>
      </p:sp>
      <p:cxnSp>
        <p:nvCxnSpPr>
          <p:cNvPr id="28" name="Straight Arrow Connector 27">
            <a:extLst>
              <a:ext uri="{FF2B5EF4-FFF2-40B4-BE49-F238E27FC236}">
                <a16:creationId xmlns:a16="http://schemas.microsoft.com/office/drawing/2014/main" id="{E7937E2E-FA3B-615C-97E2-8F471C307809}"/>
              </a:ext>
            </a:extLst>
          </p:cNvPr>
          <p:cNvCxnSpPr>
            <a:cxnSpLocks/>
          </p:cNvCxnSpPr>
          <p:nvPr/>
        </p:nvCxnSpPr>
        <p:spPr>
          <a:xfrm>
            <a:off x="8083589" y="3008303"/>
            <a:ext cx="1784863" cy="8171"/>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797DAEE-08B3-0598-3BB9-1DABB64142C1}"/>
              </a:ext>
            </a:extLst>
          </p:cNvPr>
          <p:cNvSpPr/>
          <p:nvPr/>
        </p:nvSpPr>
        <p:spPr>
          <a:xfrm>
            <a:off x="8492315" y="3018537"/>
            <a:ext cx="967409" cy="250252"/>
          </a:xfrm>
          <a:prstGeom prst="rect">
            <a:avLst/>
          </a:prstGeom>
          <a:solidFill>
            <a:schemeClr val="accent4">
              <a:lumMod val="20000"/>
              <a:lumOff val="80000"/>
            </a:schemeClr>
          </a:solidFill>
          <a:ln w="28575">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84 cm</a:t>
            </a:r>
          </a:p>
        </p:txBody>
      </p:sp>
    </p:spTree>
    <p:extLst>
      <p:ext uri="{BB962C8B-B14F-4D97-AF65-F5344CB8AC3E}">
        <p14:creationId xmlns:p14="http://schemas.microsoft.com/office/powerpoint/2010/main" val="3704034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13906A71-09BD-A0FA-CB48-59CDB08315ED}"/>
              </a:ext>
            </a:extLst>
          </p:cNvPr>
          <p:cNvPicPr>
            <a:picLocks noChangeAspect="1"/>
          </p:cNvPicPr>
          <p:nvPr/>
        </p:nvPicPr>
        <p:blipFill rotWithShape="1">
          <a:blip r:embed="rId2"/>
          <a:srcRect t="9203" b="2383"/>
          <a:stretch/>
        </p:blipFill>
        <p:spPr>
          <a:xfrm>
            <a:off x="779429" y="2619360"/>
            <a:ext cx="4733318" cy="3530907"/>
          </a:xfrm>
          <a:prstGeom prst="rect">
            <a:avLst/>
          </a:prstGeom>
        </p:spPr>
      </p:pic>
      <p:sp>
        <p:nvSpPr>
          <p:cNvPr id="2" name="Title 1">
            <a:extLst>
              <a:ext uri="{FF2B5EF4-FFF2-40B4-BE49-F238E27FC236}">
                <a16:creationId xmlns:a16="http://schemas.microsoft.com/office/drawing/2014/main" id="{43AD0BF3-74F5-B336-40CE-A7CA5CD05A1A}"/>
              </a:ext>
            </a:extLst>
          </p:cNvPr>
          <p:cNvSpPr>
            <a:spLocks noGrp="1"/>
          </p:cNvSpPr>
          <p:nvPr>
            <p:ph type="title"/>
          </p:nvPr>
        </p:nvSpPr>
        <p:spPr/>
        <p:txBody>
          <a:bodyPr>
            <a:normAutofit fontScale="90000"/>
          </a:bodyPr>
          <a:lstStyle/>
          <a:p>
            <a:r>
              <a:rPr lang="en-US" dirty="0"/>
              <a:t>AC-LGAD </a:t>
            </a:r>
            <a:r>
              <a:rPr lang="en-US" dirty="0" err="1"/>
              <a:t>ToF</a:t>
            </a:r>
            <a:r>
              <a:rPr lang="en-US" dirty="0"/>
              <a:t> Overview</a:t>
            </a:r>
          </a:p>
        </p:txBody>
      </p:sp>
      <p:sp>
        <p:nvSpPr>
          <p:cNvPr id="3" name="Text Placeholder 2">
            <a:extLst>
              <a:ext uri="{FF2B5EF4-FFF2-40B4-BE49-F238E27FC236}">
                <a16:creationId xmlns:a16="http://schemas.microsoft.com/office/drawing/2014/main" id="{51BE568C-2606-7807-B79A-DB3F411F057F}"/>
              </a:ext>
            </a:extLst>
          </p:cNvPr>
          <p:cNvSpPr>
            <a:spLocks noGrp="1"/>
          </p:cNvSpPr>
          <p:nvPr>
            <p:ph type="body" sz="quarter" idx="10"/>
          </p:nvPr>
        </p:nvSpPr>
        <p:spPr/>
        <p:txBody>
          <a:bodyPr/>
          <a:lstStyle/>
          <a:p>
            <a:r>
              <a:rPr lang="en-US" dirty="0"/>
              <a:t>Main barrel</a:t>
            </a:r>
          </a:p>
          <a:p>
            <a:pPr lvl="1"/>
            <a:r>
              <a:rPr lang="en-US" dirty="0"/>
              <a:t>Made up of 144 staves </a:t>
            </a:r>
          </a:p>
          <a:p>
            <a:r>
              <a:rPr lang="en-US" dirty="0"/>
              <a:t>HE Disk </a:t>
            </a:r>
          </a:p>
          <a:p>
            <a:pPr lvl="1"/>
            <a:r>
              <a:rPr lang="en-US" dirty="0"/>
              <a:t>Only 1 disk in the forward direction </a:t>
            </a:r>
          </a:p>
          <a:p>
            <a:pPr lvl="1"/>
            <a:endParaRPr lang="en-US" dirty="0"/>
          </a:p>
          <a:p>
            <a:pPr lvl="1"/>
            <a:endParaRPr lang="en-US" dirty="0"/>
          </a:p>
          <a:p>
            <a:endParaRPr lang="en-US" dirty="0">
              <a:solidFill>
                <a:srgbClr val="009900"/>
              </a:solidFill>
            </a:endParaRPr>
          </a:p>
        </p:txBody>
      </p:sp>
      <p:pic>
        <p:nvPicPr>
          <p:cNvPr id="13" name="Picture 12">
            <a:extLst>
              <a:ext uri="{FF2B5EF4-FFF2-40B4-BE49-F238E27FC236}">
                <a16:creationId xmlns:a16="http://schemas.microsoft.com/office/drawing/2014/main" id="{F3EE2E23-5157-7080-CAB0-27724C560932}"/>
              </a:ext>
            </a:extLst>
          </p:cNvPr>
          <p:cNvPicPr>
            <a:picLocks noChangeAspect="1"/>
          </p:cNvPicPr>
          <p:nvPr/>
        </p:nvPicPr>
        <p:blipFill>
          <a:blip r:embed="rId3"/>
          <a:stretch>
            <a:fillRect/>
          </a:stretch>
        </p:blipFill>
        <p:spPr>
          <a:xfrm>
            <a:off x="5858392" y="4572000"/>
            <a:ext cx="5709242" cy="1248400"/>
          </a:xfrm>
          <a:prstGeom prst="rect">
            <a:avLst/>
          </a:prstGeom>
          <a:effectLst>
            <a:outerShdw blurRad="50800" dist="38100" dir="2700000" algn="tl" rotWithShape="0">
              <a:prstClr val="black">
                <a:alpha val="40000"/>
              </a:prstClr>
            </a:outerShdw>
          </a:effectLst>
        </p:spPr>
      </p:pic>
      <p:sp>
        <p:nvSpPr>
          <p:cNvPr id="14" name="Rectangle: Rounded Corners 3">
            <a:extLst>
              <a:ext uri="{FF2B5EF4-FFF2-40B4-BE49-F238E27FC236}">
                <a16:creationId xmlns:a16="http://schemas.microsoft.com/office/drawing/2014/main" id="{02793612-AD1C-2410-9F23-5C022917B5F8}"/>
              </a:ext>
            </a:extLst>
          </p:cNvPr>
          <p:cNvSpPr/>
          <p:nvPr/>
        </p:nvSpPr>
        <p:spPr>
          <a:xfrm>
            <a:off x="10515600" y="415284"/>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3, 6</a:t>
            </a:r>
          </a:p>
        </p:txBody>
      </p:sp>
      <p:grpSp>
        <p:nvGrpSpPr>
          <p:cNvPr id="15" name="Group 14">
            <a:extLst>
              <a:ext uri="{FF2B5EF4-FFF2-40B4-BE49-F238E27FC236}">
                <a16:creationId xmlns:a16="http://schemas.microsoft.com/office/drawing/2014/main" id="{AB1AEB38-9BA3-24AD-E8A4-680F2F043FDE}"/>
              </a:ext>
            </a:extLst>
          </p:cNvPr>
          <p:cNvGrpSpPr/>
          <p:nvPr/>
        </p:nvGrpSpPr>
        <p:grpSpPr>
          <a:xfrm>
            <a:off x="6760976" y="840843"/>
            <a:ext cx="4570044" cy="2724032"/>
            <a:chOff x="6760975" y="840843"/>
            <a:chExt cx="5013641" cy="2988444"/>
          </a:xfrm>
        </p:grpSpPr>
        <p:pic>
          <p:nvPicPr>
            <p:cNvPr id="7" name="Picture 6">
              <a:extLst>
                <a:ext uri="{FF2B5EF4-FFF2-40B4-BE49-F238E27FC236}">
                  <a16:creationId xmlns:a16="http://schemas.microsoft.com/office/drawing/2014/main" id="{5E24B447-B689-FBF6-1B22-A9E6F88D2A53}"/>
                </a:ext>
              </a:extLst>
            </p:cNvPr>
            <p:cNvPicPr>
              <a:picLocks noChangeAspect="1"/>
            </p:cNvPicPr>
            <p:nvPr/>
          </p:nvPicPr>
          <p:blipFill>
            <a:blip r:embed="rId4"/>
            <a:stretch>
              <a:fillRect/>
            </a:stretch>
          </p:blipFill>
          <p:spPr>
            <a:xfrm>
              <a:off x="6760975" y="930274"/>
              <a:ext cx="5013641" cy="2899013"/>
            </a:xfrm>
            <a:prstGeom prst="rect">
              <a:avLst/>
            </a:prstGeom>
            <a:effectLst>
              <a:outerShdw blurRad="50800" dist="38100" dir="2700000" algn="tl" rotWithShape="0">
                <a:prstClr val="black">
                  <a:alpha val="40000"/>
                </a:prstClr>
              </a:outerShdw>
            </a:effectLst>
          </p:spPr>
        </p:pic>
        <p:cxnSp>
          <p:nvCxnSpPr>
            <p:cNvPr id="4" name="Straight Arrow Connector 3">
              <a:extLst>
                <a:ext uri="{FF2B5EF4-FFF2-40B4-BE49-F238E27FC236}">
                  <a16:creationId xmlns:a16="http://schemas.microsoft.com/office/drawing/2014/main" id="{9C1C6839-3AE5-D57A-F2EF-955EE0BA06AA}"/>
                </a:ext>
              </a:extLst>
            </p:cNvPr>
            <p:cNvCxnSpPr>
              <a:cxnSpLocks/>
            </p:cNvCxnSpPr>
            <p:nvPr/>
          </p:nvCxnSpPr>
          <p:spPr>
            <a:xfrm>
              <a:off x="7787860" y="1093550"/>
              <a:ext cx="3701776" cy="0"/>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A0F14B1-A615-6526-1BA0-6046CD976E6D}"/>
                </a:ext>
              </a:extLst>
            </p:cNvPr>
            <p:cNvCxnSpPr>
              <a:cxnSpLocks/>
            </p:cNvCxnSpPr>
            <p:nvPr/>
          </p:nvCxnSpPr>
          <p:spPr>
            <a:xfrm>
              <a:off x="7726019" y="1091095"/>
              <a:ext cx="0" cy="2491409"/>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97C093E-5C32-43D4-F779-9F32E45F3E91}"/>
                </a:ext>
              </a:extLst>
            </p:cNvPr>
            <p:cNvSpPr/>
            <p:nvPr/>
          </p:nvSpPr>
          <p:spPr>
            <a:xfrm>
              <a:off x="9095410" y="840843"/>
              <a:ext cx="1210663" cy="250251"/>
            </a:xfrm>
            <a:prstGeom prst="rect">
              <a:avLst/>
            </a:prstGeom>
            <a:solidFill>
              <a:schemeClr val="accent4">
                <a:lumMod val="20000"/>
                <a:lumOff val="80000"/>
              </a:schemeClr>
            </a:solidFill>
            <a:ln w="28575">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289 cm</a:t>
              </a:r>
            </a:p>
          </p:txBody>
        </p:sp>
        <p:sp>
          <p:nvSpPr>
            <p:cNvPr id="8" name="Rectangle 7">
              <a:extLst>
                <a:ext uri="{FF2B5EF4-FFF2-40B4-BE49-F238E27FC236}">
                  <a16:creationId xmlns:a16="http://schemas.microsoft.com/office/drawing/2014/main" id="{B6B9C55B-DE9D-E475-4249-0778E3E00CAA}"/>
                </a:ext>
              </a:extLst>
            </p:cNvPr>
            <p:cNvSpPr/>
            <p:nvPr/>
          </p:nvSpPr>
          <p:spPr>
            <a:xfrm rot="16200000">
              <a:off x="6973638" y="2364055"/>
              <a:ext cx="1262323" cy="258068"/>
            </a:xfrm>
            <a:prstGeom prst="rect">
              <a:avLst/>
            </a:prstGeom>
            <a:solidFill>
              <a:schemeClr val="accent4">
                <a:lumMod val="20000"/>
                <a:lumOff val="80000"/>
              </a:schemeClr>
            </a:solidFill>
            <a:ln w="28575">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139 cm</a:t>
              </a:r>
            </a:p>
          </p:txBody>
        </p:sp>
        <p:cxnSp>
          <p:nvCxnSpPr>
            <p:cNvPr id="17" name="Straight Arrow Connector 16">
              <a:extLst>
                <a:ext uri="{FF2B5EF4-FFF2-40B4-BE49-F238E27FC236}">
                  <a16:creationId xmlns:a16="http://schemas.microsoft.com/office/drawing/2014/main" id="{24BE7982-4C2E-ED0E-1C46-3B9C50E148DB}"/>
                </a:ext>
              </a:extLst>
            </p:cNvPr>
            <p:cNvCxnSpPr>
              <a:cxnSpLocks/>
            </p:cNvCxnSpPr>
            <p:nvPr/>
          </p:nvCxnSpPr>
          <p:spPr>
            <a:xfrm>
              <a:off x="11489636" y="1453873"/>
              <a:ext cx="0" cy="1801744"/>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78B0586-46A0-ABB3-139F-92E51B2C592C}"/>
                </a:ext>
              </a:extLst>
            </p:cNvPr>
            <p:cNvSpPr/>
            <p:nvPr/>
          </p:nvSpPr>
          <p:spPr>
            <a:xfrm rot="16200000">
              <a:off x="10990950" y="2211674"/>
              <a:ext cx="1247622" cy="250251"/>
            </a:xfrm>
            <a:prstGeom prst="rect">
              <a:avLst/>
            </a:prstGeom>
            <a:solidFill>
              <a:schemeClr val="accent4">
                <a:lumMod val="20000"/>
                <a:lumOff val="80000"/>
              </a:schemeClr>
            </a:solidFill>
            <a:ln w="28575">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100 cm</a:t>
              </a:r>
            </a:p>
          </p:txBody>
        </p:sp>
      </p:grpSp>
    </p:spTree>
    <p:extLst>
      <p:ext uri="{BB962C8B-B14F-4D97-AF65-F5344CB8AC3E}">
        <p14:creationId xmlns:p14="http://schemas.microsoft.com/office/powerpoint/2010/main" val="69287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2EFA-D28D-06DF-1B3F-D40C9601D201}"/>
              </a:ext>
            </a:extLst>
          </p:cNvPr>
          <p:cNvSpPr>
            <a:spLocks noGrp="1"/>
          </p:cNvSpPr>
          <p:nvPr>
            <p:ph type="title"/>
          </p:nvPr>
        </p:nvSpPr>
        <p:spPr/>
        <p:txBody>
          <a:bodyPr>
            <a:normAutofit fontScale="90000"/>
          </a:bodyPr>
          <a:lstStyle/>
          <a:p>
            <a:r>
              <a:rPr lang="en-US" dirty="0"/>
              <a:t>Detector Integration Layout </a:t>
            </a:r>
          </a:p>
        </p:txBody>
      </p:sp>
      <p:sp>
        <p:nvSpPr>
          <p:cNvPr id="3" name="Text Placeholder 2">
            <a:extLst>
              <a:ext uri="{FF2B5EF4-FFF2-40B4-BE49-F238E27FC236}">
                <a16:creationId xmlns:a16="http://schemas.microsoft.com/office/drawing/2014/main" id="{9E0AA9F1-09C3-EBD5-E12C-B54BF900A558}"/>
              </a:ext>
            </a:extLst>
          </p:cNvPr>
          <p:cNvSpPr>
            <a:spLocks noGrp="1"/>
          </p:cNvSpPr>
          <p:nvPr>
            <p:ph type="body" sz="quarter" idx="10"/>
          </p:nvPr>
        </p:nvSpPr>
        <p:spPr/>
        <p:txBody>
          <a:bodyPr/>
          <a:lstStyle/>
          <a:p>
            <a:r>
              <a:rPr lang="en-US" dirty="0"/>
              <a:t>All the inner tracker space envelopes laid out together</a:t>
            </a:r>
          </a:p>
          <a:p>
            <a:pPr lvl="1"/>
            <a:r>
              <a:rPr lang="en-US" dirty="0"/>
              <a:t>Used for detectors, services, and electronics space envelopes </a:t>
            </a:r>
          </a:p>
        </p:txBody>
      </p:sp>
      <p:pic>
        <p:nvPicPr>
          <p:cNvPr id="4" name="Picture 3">
            <a:extLst>
              <a:ext uri="{FF2B5EF4-FFF2-40B4-BE49-F238E27FC236}">
                <a16:creationId xmlns:a16="http://schemas.microsoft.com/office/drawing/2014/main" id="{AB30E0F7-11AA-FC8C-3700-B5B95E4388C5}"/>
              </a:ext>
            </a:extLst>
          </p:cNvPr>
          <p:cNvPicPr>
            <a:picLocks noChangeAspect="1"/>
          </p:cNvPicPr>
          <p:nvPr/>
        </p:nvPicPr>
        <p:blipFill>
          <a:blip r:embed="rId2"/>
          <a:stretch>
            <a:fillRect/>
          </a:stretch>
        </p:blipFill>
        <p:spPr>
          <a:xfrm>
            <a:off x="906569" y="1677117"/>
            <a:ext cx="10378862" cy="5042643"/>
          </a:xfrm>
          <a:prstGeom prst="rect">
            <a:avLst/>
          </a:prstGeom>
          <a:effectLst>
            <a:outerShdw blurRad="50800" dist="38100" dir="2700000" algn="tl" rotWithShape="0">
              <a:prstClr val="black">
                <a:alpha val="40000"/>
              </a:prstClr>
            </a:outerShdw>
          </a:effectLst>
        </p:spPr>
      </p:pic>
      <p:sp>
        <p:nvSpPr>
          <p:cNvPr id="5" name="Rectangle: Rounded Corners 3">
            <a:extLst>
              <a:ext uri="{FF2B5EF4-FFF2-40B4-BE49-F238E27FC236}">
                <a16:creationId xmlns:a16="http://schemas.microsoft.com/office/drawing/2014/main" id="{008EF5A0-CD5F-D9B7-3D00-50ED098B10F7}"/>
              </a:ext>
            </a:extLst>
          </p:cNvPr>
          <p:cNvSpPr/>
          <p:nvPr/>
        </p:nvSpPr>
        <p:spPr>
          <a:xfrm>
            <a:off x="10515600" y="415284"/>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3, 6</a:t>
            </a:r>
          </a:p>
        </p:txBody>
      </p:sp>
    </p:spTree>
    <p:extLst>
      <p:ext uri="{BB962C8B-B14F-4D97-AF65-F5344CB8AC3E}">
        <p14:creationId xmlns:p14="http://schemas.microsoft.com/office/powerpoint/2010/main" val="220838161"/>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98D2554909C94BB45400E87C135FCB" ma:contentTypeVersion="11" ma:contentTypeDescription="Create a new document." ma:contentTypeScope="" ma:versionID="9712ab41627a533a3bfa1b03f1b83f33">
  <xsd:schema xmlns:xsd="http://www.w3.org/2001/XMLSchema" xmlns:xs="http://www.w3.org/2001/XMLSchema" xmlns:p="http://schemas.microsoft.com/office/2006/metadata/properties" xmlns:ns2="d767f846-2003-4795-b8a5-c12e60d56749" xmlns:ns3="3bfd71d5-c7ac-4dca-b865-a609d1eb4074" targetNamespace="http://schemas.microsoft.com/office/2006/metadata/properties" ma:root="true" ma:fieldsID="d38064be7588bf028e4b14846bf38c6b" ns2:_="" ns3:_="">
    <xsd:import namespace="d767f846-2003-4795-b8a5-c12e60d56749"/>
    <xsd:import namespace="3bfd71d5-c7ac-4dca-b865-a609d1eb40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67f846-2003-4795-b8a5-c12e60d56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omments" ma:index="18"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fd71d5-c7ac-4dca-b865-a609d1eb407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11a0df5-9a12-49e9-8865-351e10a89734}" ma:internalName="TaxCatchAll" ma:showField="CatchAllData" ma:web="dd7425a4-fa23-406d-b478-3c2992d2d4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67f846-2003-4795-b8a5-c12e60d56749">
      <Terms xmlns="http://schemas.microsoft.com/office/infopath/2007/PartnerControls"/>
    </lcf76f155ced4ddcb4097134ff3c332f>
    <TaxCatchAll xmlns="3bfd71d5-c7ac-4dca-b865-a609d1eb4074" xsi:nil="true"/>
    <Comments xmlns="d767f846-2003-4795-b8a5-c12e60d5674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2238CF-A64D-4ECD-9443-EBFB8B232D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67f846-2003-4795-b8a5-c12e60d56749"/>
    <ds:schemaRef ds:uri="3bfd71d5-c7ac-4dca-b865-a609d1eb4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5637A3-DEB1-4C7D-9F81-D2184D65C3B4}">
  <ds:schemaRef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d767f846-2003-4795-b8a5-c12e60d56749"/>
    <ds:schemaRef ds:uri="http://schemas.openxmlformats.org/package/2006/metadata/core-properties"/>
    <ds:schemaRef ds:uri="3bfd71d5-c7ac-4dca-b865-a609d1eb4074"/>
    <ds:schemaRef ds:uri="http://www.w3.org/XML/1998/namespace"/>
    <ds:schemaRef ds:uri="http://purl.org/dc/dcmitype/"/>
  </ds:schemaRefs>
</ds:datastoreItem>
</file>

<file path=customXml/itemProps3.xml><?xml version="1.0" encoding="utf-8"?>
<ds:datastoreItem xmlns:ds="http://schemas.openxmlformats.org/officeDocument/2006/customXml" ds:itemID="{0F209D19-ECD3-440E-A44C-BD3D2F2668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EIC Long Lead Procurement Widescreen PPT Template</Template>
  <TotalTime>813</TotalTime>
  <Words>1308</Words>
  <Application>Microsoft Office PowerPoint</Application>
  <PresentationFormat>Widescreen</PresentationFormat>
  <Paragraphs>285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Aptos</vt:lpstr>
      <vt:lpstr>Arial</vt:lpstr>
      <vt:lpstr>BNL</vt:lpstr>
      <vt:lpstr>Detector Integration Status and CAD Design</vt:lpstr>
      <vt:lpstr>Charge Questions Addressed</vt:lpstr>
      <vt:lpstr>EPIC Integration, Installation and Infrastructure Team:</vt:lpstr>
      <vt:lpstr>Outline</vt:lpstr>
      <vt:lpstr>Detector Integration</vt:lpstr>
      <vt:lpstr>MPGD Overview</vt:lpstr>
      <vt:lpstr>Silicon Trackers Overview</vt:lpstr>
      <vt:lpstr>AC-LGAD ToF Overview</vt:lpstr>
      <vt:lpstr>Detector Integration Layout </vt:lpstr>
      <vt:lpstr>Support Structures</vt:lpstr>
      <vt:lpstr>Inner Support Structures</vt:lpstr>
      <vt:lpstr>Services Routing </vt:lpstr>
      <vt:lpstr>Services Space</vt:lpstr>
      <vt:lpstr>Service Routing</vt:lpstr>
      <vt:lpstr>Material Budget</vt:lpstr>
      <vt:lpstr>Detector Electronics Power &amp; Services</vt:lpstr>
      <vt:lpstr>Summary</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&lt;LLP WBS – LLP Description&gt; CD-3A Director’s Review</dc:title>
  <dc:subject/>
  <dc:creator>ksmith@bnl.gov</dc:creator>
  <cp:keywords/>
  <dc:description/>
  <cp:lastModifiedBy>Wimmer, Roland</cp:lastModifiedBy>
  <cp:revision>40</cp:revision>
  <dcterms:created xsi:type="dcterms:W3CDTF">2023-09-12T20:43:32Z</dcterms:created>
  <dcterms:modified xsi:type="dcterms:W3CDTF">2024-03-13T19:17:27Z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0x0101005198D2554909C94BB45400E87C135FCB</vt:lpwstr>
  </property>
  <property fmtid="{D5CDD505-2E9C-101B-9397-08002B2CF9AE}" pid="3" name="MediaServiceImageTags">
    <vt:lpwstr/>
  </property>
</Properties>
</file>