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19"/>
  </p:notesMasterIdLst>
  <p:handoutMasterIdLst>
    <p:handoutMasterId r:id="rId20"/>
  </p:handoutMasterIdLst>
  <p:sldIdLst>
    <p:sldId id="554" r:id="rId5"/>
    <p:sldId id="522" r:id="rId6"/>
    <p:sldId id="334" r:id="rId7"/>
    <p:sldId id="555" r:id="rId8"/>
    <p:sldId id="556" r:id="rId9"/>
    <p:sldId id="564" r:id="rId10"/>
    <p:sldId id="557" r:id="rId11"/>
    <p:sldId id="558" r:id="rId12"/>
    <p:sldId id="559" r:id="rId13"/>
    <p:sldId id="560" r:id="rId14"/>
    <p:sldId id="561" r:id="rId15"/>
    <p:sldId id="562" r:id="rId16"/>
    <p:sldId id="563" r:id="rId17"/>
    <p:sldId id="338" r:id="rId18"/>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ndara" panose="020E0502030303020204" pitchFamily="34" charset="0"/>
      <p:regular r:id="rId25"/>
      <p:bold r:id="rId26"/>
      <p:italic r:id="rId27"/>
      <p:boldItalic r:id="rId28"/>
    </p:embeddedFont>
    <p:embeddedFont>
      <p:font typeface="Bookman Old Style" panose="02050604050505020204" pitchFamily="18" charset="0"/>
      <p:regular r:id="rId29"/>
      <p:bold r:id="rId30"/>
      <p:italic r:id="rId31"/>
      <p:boldItalic r:id="rId32"/>
    </p:embeddedFont>
    <p:embeddedFont>
      <p:font typeface="Franklin Gothic Book" panose="020B050302010202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0ACDB"/>
    <a:srgbClr val="A6A6A6"/>
    <a:srgbClr val="7F7F7F"/>
    <a:srgbClr val="21A0FF"/>
    <a:srgbClr val="009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01" d="100"/>
          <a:sy n="101" d="100"/>
        </p:scale>
        <p:origin x="126" y="1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35C532-7310-4D0E-A33E-9CFB32DA3130}" type="datetimeFigureOut">
              <a:rPr lang="en-US" smtClean="0"/>
              <a:t>3/13/2024</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873348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Organization</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a:t>
            </a:r>
          </a:p>
        </p:txBody>
      </p:sp>
      <p:sp>
        <p:nvSpPr>
          <p:cNvPr id="4" name="TextBox 3">
            <a:extLst>
              <a:ext uri="{FF2B5EF4-FFF2-40B4-BE49-F238E27FC236}">
                <a16:creationId xmlns:a16="http://schemas.microsoft.com/office/drawing/2014/main" id="{3ACFD060-E09E-7067-B04E-00A8A44F9672}"/>
              </a:ext>
            </a:extLst>
          </p:cNvPr>
          <p:cNvSpPr txBox="1"/>
          <p:nvPr userDrawn="1"/>
        </p:nvSpPr>
        <p:spPr>
          <a:xfrm>
            <a:off x="502920" y="5040923"/>
            <a:ext cx="4564765" cy="1015663"/>
          </a:xfrm>
          <a:prstGeom prst="rect">
            <a:avLst/>
          </a:prstGeom>
          <a:noFill/>
        </p:spPr>
        <p:txBody>
          <a:bodyPr wrap="square" rtlCol="0">
            <a:spAutoFit/>
          </a:bodyPr>
          <a:lstStyle/>
          <a:p>
            <a:r>
              <a:rPr lang="en-US" sz="2000" dirty="0">
                <a:solidFill>
                  <a:schemeClr val="bg1"/>
                </a:solidFill>
              </a:rPr>
              <a:t>Incremental Design and Safety Review</a:t>
            </a:r>
            <a:br>
              <a:rPr lang="en-US" sz="2000" dirty="0">
                <a:solidFill>
                  <a:schemeClr val="bg1"/>
                </a:solidFill>
              </a:rPr>
            </a:br>
            <a:r>
              <a:rPr lang="en-US" sz="2000" dirty="0">
                <a:solidFill>
                  <a:schemeClr val="bg1"/>
                </a:solidFill>
              </a:rPr>
              <a:t>of the EIC Tracking Detectors</a:t>
            </a:r>
            <a:br>
              <a:rPr lang="en-US" sz="2000" dirty="0">
                <a:solidFill>
                  <a:schemeClr val="bg1"/>
                </a:solidFill>
              </a:rPr>
            </a:br>
            <a:r>
              <a:rPr lang="en-US" sz="2000" dirty="0">
                <a:solidFill>
                  <a:schemeClr val="bg1"/>
                </a:solidFill>
              </a:rPr>
              <a:t>March 20-21, 2024</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36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396628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777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351390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g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2B54326-9283-87C5-2211-07467D152889}"/>
              </a:ext>
            </a:extLst>
          </p:cNvPr>
          <p:cNvSpPr>
            <a:spLocks noGrp="1"/>
          </p:cNvSpPr>
          <p:nvPr>
            <p:ph type="body" sz="quarter" idx="10" hasCustomPrompt="1"/>
          </p:nvPr>
        </p:nvSpPr>
        <p:spPr>
          <a:xfrm>
            <a:off x="461963" y="930274"/>
            <a:ext cx="11521440" cy="5212080"/>
          </a:xfrm>
        </p:spPr>
        <p:txBody>
          <a:bodyPr>
            <a:normAutofit/>
          </a:bodyPr>
          <a:lstStyle>
            <a:lvl1pPr marL="346075" indent="-346075">
              <a:buFont typeface="+mj-lt"/>
              <a:buAutoNum type="arabicPeriod"/>
              <a:defRPr sz="2000"/>
            </a:lvl1pPr>
            <a:lvl2pPr marL="684212" indent="-457200">
              <a:buFont typeface="+mj-lt"/>
              <a:buAutoNum type="alphaUcPeriod"/>
              <a:defRPr/>
            </a:lvl2pPr>
            <a:lvl3pPr marL="803275" indent="-342900">
              <a:buFont typeface="+mj-lt"/>
              <a:buAutoNum type="romanLcPeriod"/>
              <a:defRPr/>
            </a:lvl3pPr>
            <a:lvl4pPr marL="1030287" indent="-342900">
              <a:buFont typeface="+mj-lt"/>
              <a:buAutoNum type="alphaLcPeriod"/>
              <a:defRPr/>
            </a:lvl4pPr>
            <a:lvl5pPr marL="1257300" indent="-342900">
              <a:buFont typeface="+mj-lt"/>
              <a:buAutoNum type="arabicPeriod"/>
              <a:defRPr/>
            </a:lvl5pPr>
          </a:lstStyle>
          <a:p>
            <a:pPr lvl="0"/>
            <a:r>
              <a:rPr lang="en-US"/>
              <a:t>Charges – Arial 20</a:t>
            </a:r>
          </a:p>
        </p:txBody>
      </p:sp>
      <p:sp>
        <p:nvSpPr>
          <p:cNvPr id="2" name="Title 1">
            <a:extLst>
              <a:ext uri="{FF2B5EF4-FFF2-40B4-BE49-F238E27FC236}">
                <a16:creationId xmlns:a16="http://schemas.microsoft.com/office/drawing/2014/main" id="{37E601E0-56E9-DDEA-8450-036620793ECE}"/>
              </a:ext>
            </a:extLst>
          </p:cNvPr>
          <p:cNvSpPr>
            <a:spLocks noGrp="1"/>
          </p:cNvSpPr>
          <p:nvPr>
            <p:ph type="title" hasCustomPrompt="1"/>
          </p:nvPr>
        </p:nvSpPr>
        <p:spPr>
          <a:xfrm>
            <a:off x="461963" y="-16779"/>
            <a:ext cx="11499234" cy="813947"/>
          </a:xfrm>
        </p:spPr>
        <p:txBody>
          <a:bodyPr/>
          <a:lstStyle>
            <a:lvl1pPr>
              <a:defRPr/>
            </a:lvl1pPr>
          </a:lstStyle>
          <a:p>
            <a:r>
              <a:rPr lang="en-US" dirty="0"/>
              <a:t>Charge Questions Addressed</a:t>
            </a:r>
          </a:p>
        </p:txBody>
      </p:sp>
    </p:spTree>
    <p:extLst>
      <p:ext uri="{BB962C8B-B14F-4D97-AF65-F5344CB8AC3E}">
        <p14:creationId xmlns:p14="http://schemas.microsoft.com/office/powerpoint/2010/main" val="269555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a:xfrm>
            <a:off x="461963" y="-16779"/>
            <a:ext cx="11499234" cy="813948"/>
          </a:xfrm>
        </p:spPr>
        <p:txBody>
          <a:bodyPr anchor="b" anchorCtr="0"/>
          <a:lstStyle>
            <a:lvl1pPr>
              <a:defRPr b="1">
                <a:latin typeface="+mj-lt"/>
              </a:defRPr>
            </a:lvl1pPr>
          </a:lstStyle>
          <a:p>
            <a:r>
              <a:rPr lang="en-US" dirty="0"/>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14597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a:xfrm>
            <a:off x="461963" y="-16779"/>
            <a:ext cx="11499234" cy="813947"/>
          </a:xfrm>
        </p:spPr>
        <p:txBody>
          <a:bodyPr anchor="b" anchorCtr="0"/>
          <a:lstStyle>
            <a:lvl1pPr>
              <a:defRPr b="1">
                <a:latin typeface="+mj-lt"/>
              </a:defRPr>
            </a:lvl1pPr>
          </a:lstStyle>
          <a:p>
            <a:r>
              <a:rPr lang="en-US" dirty="0"/>
              <a:t>Slide Title [Layout: Content 2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
        <p:nvSpPr>
          <p:cNvPr id="3" name="Text Placeholder 4">
            <a:extLst>
              <a:ext uri="{FF2B5EF4-FFF2-40B4-BE49-F238E27FC236}">
                <a16:creationId xmlns:a16="http://schemas.microsoft.com/office/drawing/2014/main" id="{4ECC0389-6BCD-C4BC-4A17-EA2DACAE7E9B}"/>
              </a:ext>
            </a:extLst>
          </p:cNvPr>
          <p:cNvSpPr>
            <a:spLocks noGrp="1"/>
          </p:cNvSpPr>
          <p:nvPr>
            <p:ph type="body" sz="quarter" idx="11" hasCustomPrompt="1"/>
          </p:nvPr>
        </p:nvSpPr>
        <p:spPr>
          <a:xfrm>
            <a:off x="461963" y="3606002"/>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372671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a:xfrm>
            <a:off x="461963" y="-16779"/>
            <a:ext cx="11499234" cy="813947"/>
          </a:xfrm>
        </p:spPr>
        <p:txBody>
          <a:bodyPr anchor="b" anchorCtr="0"/>
          <a:lstStyle>
            <a:lvl1pPr>
              <a:defRPr b="1">
                <a:latin typeface="+mj-lt"/>
              </a:defRPr>
            </a:lvl1pPr>
          </a:lstStyle>
          <a:p>
            <a:r>
              <a:rPr lang="en-US" dirty="0"/>
              <a:t>Slide Title [Layout: Content 3 – Bulleted] </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Text Placeholder 4">
            <a:extLst>
              <a:ext uri="{FF2B5EF4-FFF2-40B4-BE49-F238E27FC236}">
                <a16:creationId xmlns:a16="http://schemas.microsoft.com/office/drawing/2014/main" id="{1508D84F-3665-CC5D-F2A2-B3A6B09A700F}"/>
              </a:ext>
            </a:extLst>
          </p:cNvPr>
          <p:cNvSpPr>
            <a:spLocks noGrp="1"/>
          </p:cNvSpPr>
          <p:nvPr>
            <p:ph type="body" sz="quarter" idx="11" hasCustomPrompt="1"/>
          </p:nvPr>
        </p:nvSpPr>
        <p:spPr>
          <a:xfrm>
            <a:off x="6291917" y="930199"/>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26128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1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a:xfrm>
            <a:off x="461963" y="-16779"/>
            <a:ext cx="11499234" cy="813947"/>
          </a:xfrm>
        </p:spPr>
        <p:txBody>
          <a:bodyPr anchor="b" anchorCtr="0"/>
          <a:lstStyle>
            <a:lvl1pPr>
              <a:defRPr b="1">
                <a:latin typeface="+mj-lt"/>
              </a:defRPr>
            </a:lvl1pPr>
          </a:lstStyle>
          <a:p>
            <a:r>
              <a:rPr lang="en-US" dirty="0"/>
              <a:t>Slide Title [Layout: Content 1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5869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2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a:xfrm>
            <a:off x="461963" y="-16779"/>
            <a:ext cx="11499234" cy="813947"/>
          </a:xfrm>
        </p:spPr>
        <p:txBody>
          <a:bodyPr anchor="b" anchorCtr="0"/>
          <a:lstStyle>
            <a:lvl1pPr>
              <a:defRPr b="1">
                <a:latin typeface="+mj-lt"/>
              </a:defRPr>
            </a:lvl1pPr>
          </a:lstStyle>
          <a:p>
            <a:r>
              <a:rPr lang="en-US" dirty="0"/>
              <a:t>Slide Title [Layout: Content 2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
        <p:nvSpPr>
          <p:cNvPr id="3" name="Text Placeholder 4">
            <a:extLst>
              <a:ext uri="{FF2B5EF4-FFF2-40B4-BE49-F238E27FC236}">
                <a16:creationId xmlns:a16="http://schemas.microsoft.com/office/drawing/2014/main" id="{41A4CDE2-F4A5-3B66-CC2E-03CEF69ADB2E}"/>
              </a:ext>
            </a:extLst>
          </p:cNvPr>
          <p:cNvSpPr>
            <a:spLocks noGrp="1"/>
          </p:cNvSpPr>
          <p:nvPr>
            <p:ph type="body" sz="quarter" idx="11" hasCustomPrompt="1"/>
          </p:nvPr>
        </p:nvSpPr>
        <p:spPr>
          <a:xfrm>
            <a:off x="461963" y="3600611"/>
            <a:ext cx="11521440" cy="256032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28183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3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a:xfrm>
            <a:off x="461963" y="-16779"/>
            <a:ext cx="11499234" cy="813947"/>
          </a:xfrm>
        </p:spPr>
        <p:txBody>
          <a:bodyPr anchor="b" anchorCtr="0"/>
          <a:lstStyle>
            <a:lvl1pPr>
              <a:defRPr b="1">
                <a:latin typeface="+mj-lt"/>
              </a:defRPr>
            </a:lvl1pPr>
          </a:lstStyle>
          <a:p>
            <a:r>
              <a:rPr lang="en-US" dirty="0"/>
              <a:t>Slide Title [Layout: Content 3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
        <p:nvSpPr>
          <p:cNvPr id="3" name="Text Placeholder 4">
            <a:extLst>
              <a:ext uri="{FF2B5EF4-FFF2-40B4-BE49-F238E27FC236}">
                <a16:creationId xmlns:a16="http://schemas.microsoft.com/office/drawing/2014/main" id="{6E5A896B-E227-B141-AB5C-4CC68DDA8338}"/>
              </a:ext>
            </a:extLst>
          </p:cNvPr>
          <p:cNvSpPr>
            <a:spLocks noGrp="1"/>
          </p:cNvSpPr>
          <p:nvPr>
            <p:ph type="body" sz="quarter" idx="11" hasCustomPrompt="1"/>
          </p:nvPr>
        </p:nvSpPr>
        <p:spPr>
          <a:xfrm>
            <a:off x="6291917" y="930274"/>
            <a:ext cx="5669280" cy="5212080"/>
          </a:xfrm>
        </p:spPr>
        <p:txBody>
          <a:bodyPr/>
          <a:lstStyle>
            <a:lvl1pPr marL="346075" indent="-346075">
              <a:buFont typeface="+mj-lt"/>
              <a:buAutoNum type="arabicPeriod"/>
              <a:defRPr/>
            </a:lvl1pPr>
            <a:lvl2pPr marL="574675" indent="-349250">
              <a:buFont typeface="+mj-lt"/>
              <a:buAutoNum type="alphaL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a:t>Level 1 – Arial 24</a:t>
            </a:r>
          </a:p>
          <a:p>
            <a:pPr lvl="1"/>
            <a:r>
              <a:rPr lang="en-US"/>
              <a:t>Level 2 – Arial 20</a:t>
            </a:r>
          </a:p>
          <a:p>
            <a:pPr lvl="2"/>
            <a:r>
              <a:rPr lang="en-US"/>
              <a:t>Level 3 – Arial 18</a:t>
            </a:r>
          </a:p>
          <a:p>
            <a:pPr lvl="3"/>
            <a:r>
              <a:rPr lang="en-US"/>
              <a:t>Level 4 – Arial 16</a:t>
            </a:r>
          </a:p>
        </p:txBody>
      </p:sp>
    </p:spTree>
    <p:extLst>
      <p:ext uri="{BB962C8B-B14F-4D97-AF65-F5344CB8AC3E}">
        <p14:creationId xmlns:p14="http://schemas.microsoft.com/office/powerpoint/2010/main" val="57609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205F73-77C7-B0F0-5AC5-70E193F51141}"/>
              </a:ext>
            </a:extLst>
          </p:cNvPr>
          <p:cNvSpPr>
            <a:spLocks noGrp="1"/>
          </p:cNvSpPr>
          <p:nvPr>
            <p:ph type="title" hasCustomPrompt="1"/>
          </p:nvPr>
        </p:nvSpPr>
        <p:spPr>
          <a:xfrm>
            <a:off x="461963" y="-16779"/>
            <a:ext cx="11499234" cy="813947"/>
          </a:xfrm>
        </p:spPr>
        <p:txBody>
          <a:bodyPr anchor="b" anchorCtr="0"/>
          <a:lstStyle>
            <a:lvl1pPr>
              <a:defRPr b="1">
                <a:latin typeface="+mj-lt"/>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307777"/>
          </a:xfrm>
          <a:prstGeom prst="rect">
            <a:avLst/>
          </a:prstGeom>
          <a:noFill/>
        </p:spPr>
        <p:txBody>
          <a:bodyPr wrap="square">
            <a:spAutoFit/>
          </a:bodyPr>
          <a:lstStyle/>
          <a:p>
            <a:pPr algn="l"/>
            <a:r>
              <a:rPr lang="en-US" sz="1400" dirty="0">
                <a:latin typeface="Arial" panose="020B0604020202020204" pitchFamily="34" charset="0"/>
                <a:cs typeface="Arial" panose="020B0604020202020204" pitchFamily="34" charset="0"/>
              </a:rPr>
              <a:t>Tracking Detectors Review, March 20-21, 2024</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latin typeface="Arial" panose="020B0604020202020204" pitchFamily="34" charset="0"/>
                <a:cs typeface="Arial" panose="020B0604020202020204" pitchFamily="34" charset="0"/>
              </a:rPr>
              <a:pPr algn="r"/>
              <a:t>‹#›</a:t>
            </a:fld>
            <a:endParaRPr lang="en-US" sz="1400" b="0" dirty="0">
              <a:solidFill>
                <a:schemeClr val="tx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16779"/>
            <a:ext cx="11499234" cy="813948"/>
          </a:xfrm>
          <a:prstGeom prst="rect">
            <a:avLst/>
          </a:prstGeom>
        </p:spPr>
        <p:txBody>
          <a:bodyPr vert="horz" lIns="91440" tIns="45720" rIns="91440" bIns="45720" rtlCol="0" anchor="b" anchorCtr="0">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299483" y="877073"/>
            <a:ext cx="11498620" cy="51540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1" r:id="rId2"/>
    <p:sldLayoutId id="2147483682" r:id="rId3"/>
    <p:sldLayoutId id="2147483691" r:id="rId4"/>
    <p:sldLayoutId id="2147483690" r:id="rId5"/>
    <p:sldLayoutId id="2147483686" r:id="rId6"/>
    <p:sldLayoutId id="2147483692" r:id="rId7"/>
    <p:sldLayoutId id="2147483693" r:id="rId8"/>
    <p:sldLayoutId id="2147483699" r:id="rId9"/>
    <p:sldLayoutId id="2147483685" r:id="rId10"/>
    <p:sldLayoutId id="2147483700" r:id="rId11"/>
    <p:sldLayoutId id="2147483701" r:id="rId12"/>
  </p:sldLayoutIdLst>
  <p:hf sldNum="0" hdr="0" ftr="0" dt="0"/>
  <p:txStyles>
    <p:titleStyle>
      <a:lvl1pPr algn="l" defTabSz="914400" rtl="0" eaLnBrk="1" latinLnBrk="0" hangingPunct="1">
        <a:lnSpc>
          <a:spcPct val="90000"/>
        </a:lnSpc>
        <a:spcBef>
          <a:spcPct val="0"/>
        </a:spcBef>
        <a:buNone/>
        <a:defRPr sz="3600" b="1" u="none"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605C-14FF-72CF-95A5-801CFFC13F12}"/>
              </a:ext>
            </a:extLst>
          </p:cNvPr>
          <p:cNvSpPr>
            <a:spLocks noGrp="1"/>
          </p:cNvSpPr>
          <p:nvPr>
            <p:ph type="ctrTitle"/>
          </p:nvPr>
        </p:nvSpPr>
        <p:spPr>
          <a:xfrm>
            <a:off x="502920" y="295275"/>
            <a:ext cx="10962105" cy="2119615"/>
          </a:xfrm>
        </p:spPr>
        <p:txBody>
          <a:bodyPr>
            <a:normAutofit/>
          </a:bodyPr>
          <a:lstStyle/>
          <a:p>
            <a:r>
              <a:rPr lang="en-US" dirty="0"/>
              <a:t>Flow of Requirements, Interfaces and System Engineering</a:t>
            </a:r>
          </a:p>
        </p:txBody>
      </p:sp>
      <p:sp>
        <p:nvSpPr>
          <p:cNvPr id="3" name="Text Placeholder 2">
            <a:extLst>
              <a:ext uri="{FF2B5EF4-FFF2-40B4-BE49-F238E27FC236}">
                <a16:creationId xmlns:a16="http://schemas.microsoft.com/office/drawing/2014/main" id="{E28AB3B4-8DC5-1AF6-7BD1-C67DD6872F0B}"/>
              </a:ext>
            </a:extLst>
          </p:cNvPr>
          <p:cNvSpPr>
            <a:spLocks noGrp="1"/>
          </p:cNvSpPr>
          <p:nvPr>
            <p:ph type="body" sz="quarter" idx="10"/>
          </p:nvPr>
        </p:nvSpPr>
        <p:spPr/>
        <p:txBody>
          <a:bodyPr/>
          <a:lstStyle/>
          <a:p>
            <a:r>
              <a:rPr lang="en-US" dirty="0"/>
              <a:t>Walt Akers</a:t>
            </a:r>
          </a:p>
        </p:txBody>
      </p:sp>
      <p:sp>
        <p:nvSpPr>
          <p:cNvPr id="5" name="Text Placeholder 4">
            <a:extLst>
              <a:ext uri="{FF2B5EF4-FFF2-40B4-BE49-F238E27FC236}">
                <a16:creationId xmlns:a16="http://schemas.microsoft.com/office/drawing/2014/main" id="{BA2B20DE-D89D-2D9E-9C72-5FD5E853B91F}"/>
              </a:ext>
            </a:extLst>
          </p:cNvPr>
          <p:cNvSpPr>
            <a:spLocks noGrp="1"/>
          </p:cNvSpPr>
          <p:nvPr>
            <p:ph type="body" sz="quarter" idx="12"/>
          </p:nvPr>
        </p:nvSpPr>
        <p:spPr/>
        <p:txBody>
          <a:bodyPr/>
          <a:lstStyle/>
          <a:p>
            <a:r>
              <a:rPr lang="en-US" dirty="0"/>
              <a:t>Thomas Jefferson National Accelerator Facility</a:t>
            </a:r>
          </a:p>
        </p:txBody>
      </p:sp>
      <p:sp>
        <p:nvSpPr>
          <p:cNvPr id="6" name="Text Placeholder 5">
            <a:extLst>
              <a:ext uri="{FF2B5EF4-FFF2-40B4-BE49-F238E27FC236}">
                <a16:creationId xmlns:a16="http://schemas.microsoft.com/office/drawing/2014/main" id="{C5A39F22-FA97-3F37-DB7D-E2665FD67C22}"/>
              </a:ext>
            </a:extLst>
          </p:cNvPr>
          <p:cNvSpPr>
            <a:spLocks noGrp="1"/>
          </p:cNvSpPr>
          <p:nvPr>
            <p:ph type="body" sz="quarter" idx="13"/>
          </p:nvPr>
        </p:nvSpPr>
        <p:spPr/>
        <p:txBody>
          <a:bodyPr>
            <a:normAutofit lnSpcReduction="10000"/>
          </a:bodyPr>
          <a:lstStyle/>
          <a:p>
            <a:r>
              <a:rPr lang="en-US" dirty="0"/>
              <a:t>Systems Engineer for Detector Systems</a:t>
            </a:r>
          </a:p>
        </p:txBody>
      </p:sp>
    </p:spTree>
    <p:extLst>
      <p:ext uri="{BB962C8B-B14F-4D97-AF65-F5344CB8AC3E}">
        <p14:creationId xmlns:p14="http://schemas.microsoft.com/office/powerpoint/2010/main" val="3800760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10</a:t>
            </a:fld>
            <a:endParaRPr lang="en-US" dirty="0">
              <a:latin typeface="Franklin Gothic Book" panose="020F0502020204030204"/>
            </a:endParaRPr>
          </a:p>
        </p:txBody>
      </p:sp>
      <p:sp>
        <p:nvSpPr>
          <p:cNvPr id="10" name="TextBox 9">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Interface Development</a:t>
            </a:r>
          </a:p>
        </p:txBody>
      </p:sp>
      <p:sp>
        <p:nvSpPr>
          <p:cNvPr id="11" name="TextBox 10">
            <a:extLst>
              <a:ext uri="{FF2B5EF4-FFF2-40B4-BE49-F238E27FC236}">
                <a16:creationId xmlns:a16="http://schemas.microsoft.com/office/drawing/2014/main" id="{AC0728BC-F77F-9B9C-4460-8518BDED4332}"/>
              </a:ext>
            </a:extLst>
          </p:cNvPr>
          <p:cNvSpPr txBox="1"/>
          <p:nvPr/>
        </p:nvSpPr>
        <p:spPr>
          <a:xfrm>
            <a:off x="5750352" y="1020020"/>
            <a:ext cx="6207186" cy="5386090"/>
          </a:xfrm>
          <a:prstGeom prst="rect">
            <a:avLst/>
          </a:prstGeom>
          <a:noFill/>
        </p:spPr>
        <p:txBody>
          <a:bodyPr wrap="square" rtlCol="0">
            <a:spAutoFit/>
          </a:bodyPr>
          <a:lstStyle/>
          <a:p>
            <a:pPr marL="173038" lvl="1">
              <a:spcBef>
                <a:spcPts val="600"/>
              </a:spcBef>
              <a:tabLst>
                <a:tab pos="401638" algn="l"/>
                <a:tab pos="5834063" algn="r"/>
              </a:tabLst>
            </a:pPr>
            <a:r>
              <a:rPr lang="en-US" b="1" dirty="0">
                <a:solidFill>
                  <a:srgbClr val="000000"/>
                </a:solidFill>
                <a:latin typeface="Candara" panose="020E0502030303020204" pitchFamily="34" charset="0"/>
              </a:rPr>
              <a:t>Interfaces fall into three distinct categories. </a:t>
            </a:r>
            <a:endParaRPr lang="en-US" b="1" dirty="0">
              <a:solidFill>
                <a:srgbClr val="E8E3CE">
                  <a:lumMod val="50000"/>
                </a:srgbClr>
              </a:solidFill>
              <a:latin typeface="Candara" panose="020E0502030303020204" pitchFamily="34" charset="0"/>
            </a:endParaRPr>
          </a:p>
          <a:p>
            <a:pPr marL="401638" lvl="1" indent="-228600">
              <a:spcBef>
                <a:spcPts val="600"/>
              </a:spcBef>
              <a:buFont typeface="+mj-lt"/>
              <a:buAutoNum type="arabicPeriod"/>
              <a:tabLst>
                <a:tab pos="401638" algn="l"/>
                <a:tab pos="5834063" algn="r"/>
              </a:tabLst>
            </a:pPr>
            <a:r>
              <a:rPr lang="en-US" b="1" dirty="0">
                <a:solidFill>
                  <a:srgbClr val="E8E3CE">
                    <a:lumMod val="50000"/>
                  </a:srgbClr>
                </a:solidFill>
                <a:latin typeface="Candara" panose="020E0502030303020204" pitchFamily="34" charset="0"/>
              </a:rPr>
              <a:t>Inward Facing Interfaces	</a:t>
            </a:r>
            <a:endParaRPr lang="en-US" sz="1400" i="1" dirty="0">
              <a:solidFill>
                <a:srgbClr val="000000">
                  <a:lumMod val="50000"/>
                  <a:lumOff val="50000"/>
                </a:srgbClr>
              </a:solidFill>
              <a:latin typeface="Candara" panose="020E0502030303020204" pitchFamily="34" charset="0"/>
            </a:endParaRPr>
          </a:p>
          <a:p>
            <a:pPr marL="401638" lvl="2">
              <a:tabLst>
                <a:tab pos="168275" algn="l"/>
              </a:tabLst>
            </a:pPr>
            <a:r>
              <a:rPr lang="en-US" b="1" dirty="0">
                <a:solidFill>
                  <a:srgbClr val="000000"/>
                </a:solidFill>
                <a:latin typeface="Candara" panose="020E0502030303020204" pitchFamily="34" charset="0"/>
              </a:rPr>
              <a:t>These are the connections that exist entirely within a sub-system and are used to exchange material, energy, information or support internally. They are private to the sub-system.</a:t>
            </a:r>
          </a:p>
          <a:p>
            <a:pPr marL="401638" lvl="1" indent="-228600">
              <a:spcBef>
                <a:spcPts val="600"/>
              </a:spcBef>
              <a:buFont typeface="+mj-lt"/>
              <a:buAutoNum type="arabicPeriod"/>
              <a:tabLst>
                <a:tab pos="401638" algn="l"/>
                <a:tab pos="5834063" algn="r"/>
              </a:tabLst>
            </a:pPr>
            <a:r>
              <a:rPr lang="en-US" b="1" dirty="0">
                <a:solidFill>
                  <a:srgbClr val="E8E3CE">
                    <a:lumMod val="50000"/>
                  </a:srgbClr>
                </a:solidFill>
                <a:latin typeface="Candara" panose="020E0502030303020204" pitchFamily="34" charset="0"/>
              </a:rPr>
              <a:t>Outward Facing Interfaces</a:t>
            </a:r>
            <a:endParaRPr lang="en-US" sz="1400" i="1" dirty="0">
              <a:solidFill>
                <a:srgbClr val="000000">
                  <a:lumMod val="50000"/>
                  <a:lumOff val="50000"/>
                </a:srgbClr>
              </a:solidFill>
              <a:latin typeface="Candara" panose="020E0502030303020204" pitchFamily="34" charset="0"/>
            </a:endParaRPr>
          </a:p>
          <a:p>
            <a:pPr marL="401638" lvl="2">
              <a:tabLst>
                <a:tab pos="168275" algn="l"/>
              </a:tabLst>
            </a:pPr>
            <a:r>
              <a:rPr lang="en-US" b="1" dirty="0">
                <a:solidFill>
                  <a:srgbClr val="000000"/>
                </a:solidFill>
                <a:latin typeface="Candara" panose="020E0502030303020204" pitchFamily="34" charset="0"/>
              </a:rPr>
              <a:t>These are the connections that are used to join sub-systems within the larger system. Because they cross sub-system boundaries, they must be well-defined and coordinated.</a:t>
            </a:r>
          </a:p>
          <a:p>
            <a:pPr marL="401638" lvl="1" indent="-228600">
              <a:spcBef>
                <a:spcPts val="600"/>
              </a:spcBef>
              <a:buFont typeface="+mj-lt"/>
              <a:buAutoNum type="arabicPeriod"/>
              <a:tabLst>
                <a:tab pos="401638" algn="l"/>
                <a:tab pos="5834063" algn="r"/>
              </a:tabLst>
            </a:pPr>
            <a:r>
              <a:rPr lang="en-US" b="1" dirty="0">
                <a:solidFill>
                  <a:srgbClr val="E8E3CE">
                    <a:lumMod val="50000"/>
                  </a:srgbClr>
                </a:solidFill>
                <a:latin typeface="Candara" panose="020E0502030303020204" pitchFamily="34" charset="0"/>
              </a:rPr>
              <a:t>External Interfaces	</a:t>
            </a:r>
            <a:endParaRPr lang="en-US" sz="1600" i="1" dirty="0">
              <a:solidFill>
                <a:srgbClr val="000000">
                  <a:lumMod val="50000"/>
                  <a:lumOff val="50000"/>
                </a:srgbClr>
              </a:solidFill>
              <a:latin typeface="Candara" panose="020E0502030303020204" pitchFamily="34" charset="0"/>
            </a:endParaRPr>
          </a:p>
          <a:p>
            <a:pPr marL="398463" indent="-1588">
              <a:spcBef>
                <a:spcPts val="600"/>
              </a:spcBef>
              <a:tabLst>
                <a:tab pos="398463" algn="l"/>
              </a:tabLst>
            </a:pPr>
            <a:r>
              <a:rPr lang="en-US" b="1" dirty="0">
                <a:solidFill>
                  <a:srgbClr val="000000"/>
                </a:solidFill>
                <a:latin typeface="Candara" panose="020E0502030303020204" pitchFamily="34" charset="0"/>
              </a:rPr>
              <a:t>These are connections that join the system or sub-systems to resources and services outside of the system. They must be </a:t>
            </a:r>
            <a:r>
              <a:rPr lang="en-US" b="1" dirty="0" err="1">
                <a:solidFill>
                  <a:srgbClr val="000000"/>
                </a:solidFill>
                <a:latin typeface="Candara" panose="020E0502030303020204" pitchFamily="34" charset="0"/>
              </a:rPr>
              <a:t>be</a:t>
            </a:r>
            <a:r>
              <a:rPr lang="en-US" b="1" dirty="0">
                <a:solidFill>
                  <a:srgbClr val="000000"/>
                </a:solidFill>
                <a:latin typeface="Candara" panose="020E0502030303020204" pitchFamily="34" charset="0"/>
              </a:rPr>
              <a:t> developed in coordination with resource providers, and accommodate changing conditions within the system AND in the external environment.</a:t>
            </a:r>
          </a:p>
          <a:p>
            <a:pPr marL="401638" lvl="2">
              <a:tabLst>
                <a:tab pos="168275" algn="l"/>
              </a:tabLst>
            </a:pPr>
            <a:endParaRPr lang="en-US" b="1" i="1" dirty="0">
              <a:solidFill>
                <a:srgbClr val="000000"/>
              </a:solidFill>
              <a:latin typeface="Candara" panose="020E0502030303020204" pitchFamily="34" charset="0"/>
            </a:endParaRPr>
          </a:p>
        </p:txBody>
      </p:sp>
      <p:sp>
        <p:nvSpPr>
          <p:cNvPr id="12"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rPr>
              <a:t>Hierarchy of Interfaces</a:t>
            </a:r>
          </a:p>
        </p:txBody>
      </p:sp>
      <p:pic>
        <p:nvPicPr>
          <p:cNvPr id="22" name="Inward">
            <a:extLst>
              <a:ext uri="{FF2B5EF4-FFF2-40B4-BE49-F238E27FC236}">
                <a16:creationId xmlns:a16="http://schemas.microsoft.com/office/drawing/2014/main" id="{8587446A-12E4-F8A8-26EC-AEF2E1D51649}"/>
              </a:ext>
            </a:extLst>
          </p:cNvPr>
          <p:cNvPicPr>
            <a:picLocks noChangeAspect="1"/>
          </p:cNvPicPr>
          <p:nvPr/>
        </p:nvPicPr>
        <p:blipFill>
          <a:blip r:embed="rId2"/>
          <a:srcRect/>
          <a:stretch/>
        </p:blipFill>
        <p:spPr>
          <a:xfrm>
            <a:off x="486047" y="1133352"/>
            <a:ext cx="4661071" cy="4571956"/>
          </a:xfrm>
          <a:prstGeom prst="rect">
            <a:avLst/>
          </a:prstGeom>
          <a:effectLst>
            <a:outerShdw blurRad="50800" dist="38100" dir="2700000" algn="tl" rotWithShape="0">
              <a:prstClr val="black">
                <a:alpha val="40000"/>
              </a:prstClr>
            </a:outerShdw>
          </a:effectLst>
        </p:spPr>
      </p:pic>
      <p:pic>
        <p:nvPicPr>
          <p:cNvPr id="23" name="Outward">
            <a:extLst>
              <a:ext uri="{FF2B5EF4-FFF2-40B4-BE49-F238E27FC236}">
                <a16:creationId xmlns:a16="http://schemas.microsoft.com/office/drawing/2014/main" id="{F21E3135-4B0E-16EC-3FEC-0CAD9D8CD23C}"/>
              </a:ext>
            </a:extLst>
          </p:cNvPr>
          <p:cNvPicPr>
            <a:picLocks noChangeAspect="1"/>
          </p:cNvPicPr>
          <p:nvPr/>
        </p:nvPicPr>
        <p:blipFill>
          <a:blip r:embed="rId3"/>
          <a:srcRect/>
          <a:stretch/>
        </p:blipFill>
        <p:spPr>
          <a:xfrm>
            <a:off x="489995" y="1133352"/>
            <a:ext cx="4657123" cy="4571956"/>
          </a:xfrm>
          <a:prstGeom prst="rect">
            <a:avLst/>
          </a:prstGeom>
          <a:effectLst/>
        </p:spPr>
      </p:pic>
      <p:pic>
        <p:nvPicPr>
          <p:cNvPr id="24" name="External">
            <a:extLst>
              <a:ext uri="{FF2B5EF4-FFF2-40B4-BE49-F238E27FC236}">
                <a16:creationId xmlns:a16="http://schemas.microsoft.com/office/drawing/2014/main" id="{A79DA523-05A7-9DF8-E5CD-AB6F241723E9}"/>
              </a:ext>
            </a:extLst>
          </p:cNvPr>
          <p:cNvPicPr>
            <a:picLocks noChangeAspect="1"/>
          </p:cNvPicPr>
          <p:nvPr/>
        </p:nvPicPr>
        <p:blipFill>
          <a:blip r:embed="rId4"/>
          <a:srcRect/>
          <a:stretch/>
        </p:blipFill>
        <p:spPr>
          <a:xfrm>
            <a:off x="489995" y="1133352"/>
            <a:ext cx="4657123" cy="4571955"/>
          </a:xfrm>
          <a:prstGeom prst="rect">
            <a:avLst/>
          </a:prstGeom>
          <a:effectLst/>
        </p:spPr>
      </p:pic>
    </p:spTree>
    <p:extLst>
      <p:ext uri="{BB962C8B-B14F-4D97-AF65-F5344CB8AC3E}">
        <p14:creationId xmlns:p14="http://schemas.microsoft.com/office/powerpoint/2010/main" val="113104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11</a:t>
            </a:fld>
            <a:endParaRPr lang="en-US" dirty="0">
              <a:latin typeface="Franklin Gothic Book" panose="020F0502020204030204"/>
            </a:endParaRPr>
          </a:p>
        </p:txBody>
      </p:sp>
      <p:sp>
        <p:nvSpPr>
          <p:cNvPr id="10" name="TextBox 9">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Interface Development</a:t>
            </a:r>
          </a:p>
        </p:txBody>
      </p:sp>
      <p:sp>
        <p:nvSpPr>
          <p:cNvPr id="11" name="TextBox 10">
            <a:extLst>
              <a:ext uri="{FF2B5EF4-FFF2-40B4-BE49-F238E27FC236}">
                <a16:creationId xmlns:a16="http://schemas.microsoft.com/office/drawing/2014/main" id="{AC0728BC-F77F-9B9C-4460-8518BDED4332}"/>
              </a:ext>
            </a:extLst>
          </p:cNvPr>
          <p:cNvSpPr txBox="1"/>
          <p:nvPr/>
        </p:nvSpPr>
        <p:spPr>
          <a:xfrm>
            <a:off x="5750352" y="869188"/>
            <a:ext cx="6207186" cy="5401479"/>
          </a:xfrm>
          <a:prstGeom prst="rect">
            <a:avLst/>
          </a:prstGeom>
          <a:noFill/>
        </p:spPr>
        <p:txBody>
          <a:bodyPr wrap="square" rtlCol="0">
            <a:spAutoFit/>
          </a:bodyPr>
          <a:lstStyle/>
          <a:p>
            <a:pPr marL="168275" indent="-168275">
              <a:spcBef>
                <a:spcPts val="600"/>
              </a:spcBef>
              <a:buFont typeface="Arial" panose="020B0604020202020204" pitchFamily="34" charset="0"/>
              <a:buChar char="•"/>
              <a:tabLst>
                <a:tab pos="168275" algn="l"/>
              </a:tabLst>
            </a:pPr>
            <a:r>
              <a:rPr lang="en-US" sz="1600" b="1" dirty="0">
                <a:solidFill>
                  <a:srgbClr val="000000"/>
                </a:solidFill>
                <a:latin typeface="Candara" panose="020E0502030303020204" pitchFamily="34" charset="0"/>
              </a:rPr>
              <a:t>Interfaces can be derived using an interrogative process that examines the stated requirements and identified dependencies. It is a three part process that includes:</a:t>
            </a:r>
          </a:p>
          <a:p>
            <a:pPr marL="347663" lvl="1" indent="-174625">
              <a:spcBef>
                <a:spcPts val="600"/>
              </a:spcBef>
              <a:buFont typeface="+mj-lt"/>
              <a:buAutoNum type="arabicPeriod"/>
              <a:tabLst>
                <a:tab pos="347663" algn="l"/>
                <a:tab pos="5834063" algn="r"/>
              </a:tabLst>
            </a:pPr>
            <a:r>
              <a:rPr lang="en-US" sz="1600" b="1" dirty="0">
                <a:solidFill>
                  <a:srgbClr val="E8E3CE">
                    <a:lumMod val="50000"/>
                  </a:srgbClr>
                </a:solidFill>
                <a:latin typeface="Candara" panose="020E0502030303020204" pitchFamily="34" charset="0"/>
              </a:rPr>
              <a:t>Interrogating Requirements</a:t>
            </a:r>
            <a:endParaRPr lang="en-US" sz="1400" i="1" dirty="0">
              <a:solidFill>
                <a:srgbClr val="000000">
                  <a:lumMod val="50000"/>
                  <a:lumOff val="50000"/>
                </a:srgbClr>
              </a:solidFill>
              <a:latin typeface="Candara" panose="020E0502030303020204" pitchFamily="34" charset="0"/>
            </a:endParaRPr>
          </a:p>
          <a:p>
            <a:pPr marL="347663" lvl="2">
              <a:tabLst>
                <a:tab pos="168275" algn="l"/>
              </a:tabLst>
            </a:pPr>
            <a:r>
              <a:rPr lang="en-US" sz="1600" b="1" dirty="0">
                <a:solidFill>
                  <a:srgbClr val="000000"/>
                </a:solidFill>
                <a:latin typeface="Candara" panose="020E0502030303020204" pitchFamily="34" charset="0"/>
              </a:rPr>
              <a:t>Identify relationships or dependencies that are represented by each requirement.  For each relationship, identify and document the type of interface that will be required to accommodate it.</a:t>
            </a:r>
          </a:p>
          <a:p>
            <a:pPr marL="347663" lvl="1" indent="-174625">
              <a:spcBef>
                <a:spcPts val="600"/>
              </a:spcBef>
              <a:buFont typeface="+mj-lt"/>
              <a:buAutoNum type="arabicPeriod"/>
              <a:tabLst>
                <a:tab pos="347663" algn="l"/>
                <a:tab pos="5834063" algn="r"/>
              </a:tabLst>
            </a:pPr>
            <a:r>
              <a:rPr lang="en-US" sz="1600" b="1" dirty="0">
                <a:solidFill>
                  <a:srgbClr val="E8E3CE">
                    <a:lumMod val="50000"/>
                  </a:srgbClr>
                </a:solidFill>
                <a:latin typeface="Candara" panose="020E0502030303020204" pitchFamily="34" charset="0"/>
              </a:rPr>
              <a:t>Interrogating Known Interfaces</a:t>
            </a:r>
            <a:endParaRPr lang="en-US" sz="1400" i="1" dirty="0">
              <a:solidFill>
                <a:srgbClr val="000000">
                  <a:lumMod val="50000"/>
                  <a:lumOff val="50000"/>
                </a:srgbClr>
              </a:solidFill>
              <a:latin typeface="Candara" panose="020E0502030303020204" pitchFamily="34" charset="0"/>
            </a:endParaRPr>
          </a:p>
          <a:p>
            <a:pPr marL="347663" lvl="2">
              <a:tabLst>
                <a:tab pos="168275" algn="l"/>
              </a:tabLst>
            </a:pPr>
            <a:r>
              <a:rPr lang="en-US" sz="1600" b="1" dirty="0">
                <a:solidFill>
                  <a:srgbClr val="000000"/>
                </a:solidFill>
                <a:latin typeface="Candara" panose="020E0502030303020204" pitchFamily="34" charset="0"/>
              </a:rPr>
              <a:t>Using a list of expected system interfaces (provided by an SME), confirm that each one is represented by an interface identified in the prior step.  If it is missing, then the reviewer should determine if the requirements need to be revised.</a:t>
            </a:r>
          </a:p>
          <a:p>
            <a:pPr marL="347663" lvl="1" indent="-174625">
              <a:spcBef>
                <a:spcPts val="600"/>
              </a:spcBef>
              <a:buFont typeface="+mj-lt"/>
              <a:buAutoNum type="arabicPeriod"/>
              <a:tabLst>
                <a:tab pos="347663" algn="l"/>
                <a:tab pos="5834063" algn="r"/>
              </a:tabLst>
            </a:pPr>
            <a:r>
              <a:rPr lang="en-US" sz="1600" b="1" dirty="0">
                <a:solidFill>
                  <a:srgbClr val="E8E3CE">
                    <a:lumMod val="50000"/>
                  </a:srgbClr>
                </a:solidFill>
                <a:latin typeface="Candara" panose="020E0502030303020204" pitchFamily="34" charset="0"/>
              </a:rPr>
              <a:t>Inter-System Interrogation</a:t>
            </a:r>
            <a:endParaRPr lang="en-US" sz="1600" i="1" dirty="0">
              <a:solidFill>
                <a:srgbClr val="000000">
                  <a:lumMod val="50000"/>
                  <a:lumOff val="50000"/>
                </a:srgbClr>
              </a:solidFill>
              <a:latin typeface="Candara" panose="020E0502030303020204" pitchFamily="34" charset="0"/>
            </a:endParaRPr>
          </a:p>
          <a:p>
            <a:pPr marL="347663" lvl="2">
              <a:tabLst>
                <a:tab pos="168275" algn="l"/>
              </a:tabLst>
            </a:pPr>
            <a:r>
              <a:rPr lang="en-US" sz="1600" b="1" dirty="0">
                <a:solidFill>
                  <a:srgbClr val="000000"/>
                </a:solidFill>
                <a:latin typeface="Candara" panose="020E0502030303020204" pitchFamily="34" charset="0"/>
              </a:rPr>
              <a:t>For each interface that extends outside of the local system, ensure that there is a corresponding interface on the external system.</a:t>
            </a:r>
          </a:p>
          <a:p>
            <a:pPr marL="168275" indent="-168275">
              <a:spcBef>
                <a:spcPts val="600"/>
              </a:spcBef>
              <a:buFont typeface="Arial" panose="020B0604020202020204" pitchFamily="34" charset="0"/>
              <a:buChar char="•"/>
              <a:tabLst>
                <a:tab pos="168275" algn="l"/>
              </a:tabLst>
            </a:pPr>
            <a:r>
              <a:rPr lang="en-US" sz="1600" b="1" dirty="0">
                <a:solidFill>
                  <a:srgbClr val="000000"/>
                </a:solidFill>
                <a:latin typeface="Candara" panose="020E0502030303020204" pitchFamily="34" charset="0"/>
              </a:rPr>
              <a:t>Documented interfaces </a:t>
            </a:r>
            <a:r>
              <a:rPr lang="en-US" sz="1600" b="1" dirty="0" smtClean="0">
                <a:solidFill>
                  <a:srgbClr val="000000"/>
                </a:solidFill>
                <a:latin typeface="Candara" panose="020E0502030303020204" pitchFamily="34" charset="0"/>
              </a:rPr>
              <a:t>are being </a:t>
            </a:r>
            <a:r>
              <a:rPr lang="en-US" sz="1600" b="1" dirty="0">
                <a:solidFill>
                  <a:srgbClr val="000000"/>
                </a:solidFill>
                <a:latin typeface="Candara" panose="020E0502030303020204" pitchFamily="34" charset="0"/>
              </a:rPr>
              <a:t>collected, reviewed and maintained as controlled documents by the project.</a:t>
            </a:r>
          </a:p>
          <a:p>
            <a:pPr marL="168275" indent="-168275">
              <a:spcBef>
                <a:spcPts val="600"/>
              </a:spcBef>
              <a:buFont typeface="Arial" panose="020B0604020202020204" pitchFamily="34" charset="0"/>
              <a:buChar char="•"/>
              <a:tabLst>
                <a:tab pos="168275" algn="l"/>
              </a:tabLst>
            </a:pPr>
            <a:r>
              <a:rPr lang="en-US" sz="1600" b="1" dirty="0">
                <a:solidFill>
                  <a:srgbClr val="000000"/>
                </a:solidFill>
                <a:latin typeface="Candara" panose="020E0502030303020204" pitchFamily="34" charset="0"/>
              </a:rPr>
              <a:t>Like requirements, detector interfaces will be made available to the user community to guide their decision making process.</a:t>
            </a:r>
          </a:p>
        </p:txBody>
      </p:sp>
      <p:sp>
        <p:nvSpPr>
          <p:cNvPr id="12"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rPr>
              <a:t>Deriving Interfaces</a:t>
            </a:r>
          </a:p>
        </p:txBody>
      </p:sp>
      <p:pic>
        <p:nvPicPr>
          <p:cNvPr id="9" name="Picture 8">
            <a:extLst>
              <a:ext uri="{FF2B5EF4-FFF2-40B4-BE49-F238E27FC236}">
                <a16:creationId xmlns:a16="http://schemas.microsoft.com/office/drawing/2014/main" id="{23B8DBE5-82EF-8720-EDBD-66DE3B8E7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38" y="873520"/>
            <a:ext cx="4602498" cy="4839391"/>
          </a:xfrm>
          <a:prstGeom prst="rect">
            <a:avLst/>
          </a:prstGeom>
        </p:spPr>
      </p:pic>
      <p:sp>
        <p:nvSpPr>
          <p:cNvPr id="14" name="TextBox 13">
            <a:extLst>
              <a:ext uri="{FF2B5EF4-FFF2-40B4-BE49-F238E27FC236}">
                <a16:creationId xmlns:a16="http://schemas.microsoft.com/office/drawing/2014/main" id="{6AD9D4C8-3B91-0741-5AC6-A73299CA32C8}"/>
              </a:ext>
            </a:extLst>
          </p:cNvPr>
          <p:cNvSpPr txBox="1"/>
          <p:nvPr/>
        </p:nvSpPr>
        <p:spPr>
          <a:xfrm>
            <a:off x="570398" y="5752534"/>
            <a:ext cx="4573950" cy="465205"/>
          </a:xfrm>
          <a:prstGeom prst="rect">
            <a:avLst/>
          </a:prstGeom>
          <a:noFill/>
        </p:spPr>
        <p:txBody>
          <a:bodyPr wrap="square" rtlCol="0">
            <a:spAutoFit/>
          </a:bodyPr>
          <a:lstStyle/>
          <a:p>
            <a:pPr>
              <a:tabLst>
                <a:tab pos="168275" algn="l"/>
              </a:tabLst>
            </a:pPr>
            <a:r>
              <a:rPr lang="en-US" sz="1200" i="1" dirty="0">
                <a:solidFill>
                  <a:schemeClr val="bg2">
                    <a:lumMod val="50000"/>
                  </a:schemeClr>
                </a:solidFill>
                <a:latin typeface="Candara" panose="020E0502030303020204" pitchFamily="34" charset="0"/>
              </a:rPr>
              <a:t>Visit https://eic.jlab.org/Documents/InterfaceInterrogation.pdf</a:t>
            </a:r>
          </a:p>
          <a:p>
            <a:pPr>
              <a:tabLst>
                <a:tab pos="168275" algn="l"/>
              </a:tabLst>
            </a:pPr>
            <a:r>
              <a:rPr lang="en-US" sz="1200" i="1" dirty="0">
                <a:solidFill>
                  <a:schemeClr val="bg2">
                    <a:lumMod val="50000"/>
                  </a:schemeClr>
                </a:solidFill>
                <a:latin typeface="Candara" panose="020E0502030303020204" pitchFamily="34" charset="0"/>
              </a:rPr>
              <a:t>for more details.</a:t>
            </a:r>
          </a:p>
        </p:txBody>
      </p:sp>
      <p:sp>
        <p:nvSpPr>
          <p:cNvPr id="16" name="Rectangle: Rounded Corners 3">
            <a:extLst>
              <a:ext uri="{FF2B5EF4-FFF2-40B4-BE49-F238E27FC236}">
                <a16:creationId xmlns:a16="http://schemas.microsoft.com/office/drawing/2014/main" id="{7496F768-7FCE-5601-37BC-43A0FB29D165}"/>
              </a:ext>
            </a:extLst>
          </p:cNvPr>
          <p:cNvSpPr/>
          <p:nvPr/>
        </p:nvSpPr>
        <p:spPr>
          <a:xfrm>
            <a:off x="10748682" y="492478"/>
            <a:ext cx="1233780" cy="28856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Charge </a:t>
            </a:r>
            <a:r>
              <a:rPr lang="en-US" sz="1600" dirty="0" smtClean="0"/>
              <a:t>1</a:t>
            </a:r>
            <a:endParaRPr lang="en-US" sz="1600" dirty="0"/>
          </a:p>
        </p:txBody>
      </p:sp>
    </p:spTree>
    <p:extLst>
      <p:ext uri="{BB962C8B-B14F-4D97-AF65-F5344CB8AC3E}">
        <p14:creationId xmlns:p14="http://schemas.microsoft.com/office/powerpoint/2010/main" val="419289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12</a:t>
            </a:fld>
            <a:endParaRPr lang="en-US" dirty="0">
              <a:latin typeface="Franklin Gothic Book" panose="020F0502020204030204"/>
            </a:endParaRPr>
          </a:p>
        </p:txBody>
      </p:sp>
      <p:sp>
        <p:nvSpPr>
          <p:cNvPr id="10" name="TextBox 9">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Current Activities</a:t>
            </a:r>
          </a:p>
        </p:txBody>
      </p:sp>
      <p:sp>
        <p:nvSpPr>
          <p:cNvPr id="11" name="TextBox 10">
            <a:extLst>
              <a:ext uri="{FF2B5EF4-FFF2-40B4-BE49-F238E27FC236}">
                <a16:creationId xmlns:a16="http://schemas.microsoft.com/office/drawing/2014/main" id="{AC0728BC-F77F-9B9C-4460-8518BDED4332}"/>
              </a:ext>
            </a:extLst>
          </p:cNvPr>
          <p:cNvSpPr txBox="1"/>
          <p:nvPr/>
        </p:nvSpPr>
        <p:spPr>
          <a:xfrm>
            <a:off x="5750352" y="869188"/>
            <a:ext cx="6207186" cy="4924425"/>
          </a:xfrm>
          <a:prstGeom prst="rect">
            <a:avLst/>
          </a:prstGeom>
          <a:noFill/>
        </p:spPr>
        <p:txBody>
          <a:bodyPr wrap="square" rtlCol="0">
            <a:spAutoFit/>
          </a:bodyPr>
          <a:lstStyle/>
          <a:p>
            <a:pPr marL="173038" lvl="1">
              <a:spcBef>
                <a:spcPts val="600"/>
              </a:spcBef>
              <a:tabLst>
                <a:tab pos="347663" algn="l"/>
                <a:tab pos="5834063" algn="r"/>
              </a:tabLst>
            </a:pPr>
            <a:r>
              <a:rPr lang="en-US" sz="1600" b="1" dirty="0">
                <a:solidFill>
                  <a:srgbClr val="E8E3CE">
                    <a:lumMod val="50000"/>
                  </a:srgbClr>
                </a:solidFill>
                <a:latin typeface="Candara" panose="020E0502030303020204" pitchFamily="34" charset="0"/>
              </a:rPr>
              <a:t>Detector Modeling</a:t>
            </a:r>
            <a:endParaRPr lang="en-US" sz="1400" i="1" dirty="0">
              <a:solidFill>
                <a:srgbClr val="000000">
                  <a:lumMod val="50000"/>
                  <a:lumOff val="50000"/>
                </a:srgbClr>
              </a:solidFill>
              <a:latin typeface="Candara" panose="020E0502030303020204" pitchFamily="34" charset="0"/>
            </a:endParaRPr>
          </a:p>
          <a:p>
            <a:pPr marL="347663" lvl="2">
              <a:tabLst>
                <a:tab pos="168275" algn="l"/>
              </a:tabLst>
            </a:pPr>
            <a:r>
              <a:rPr lang="en-US" sz="1600" b="1" dirty="0">
                <a:solidFill>
                  <a:srgbClr val="000000"/>
                </a:solidFill>
                <a:latin typeface="Candara" panose="020E0502030303020204" pitchFamily="34" charset="0"/>
              </a:rPr>
              <a:t>Our collaboration continues to enhance and improve the detector design through the use of shared models and collaborative tools.</a:t>
            </a:r>
          </a:p>
          <a:p>
            <a:pPr marL="633413" lvl="2" indent="-285750">
              <a:buFont typeface="Arial" panose="020B0604020202020204" pitchFamily="34" charset="0"/>
              <a:buChar char="•"/>
              <a:tabLst>
                <a:tab pos="168275" algn="l"/>
              </a:tabLst>
            </a:pPr>
            <a:r>
              <a:rPr lang="en-US" sz="1600" b="1" dirty="0">
                <a:solidFill>
                  <a:srgbClr val="000000"/>
                </a:solidFill>
                <a:latin typeface="Candara" panose="020E0502030303020204" pitchFamily="34" charset="0"/>
              </a:rPr>
              <a:t>The Detector Menagerie contains past and current revisions of the detector models that allow users to see how sub-systems relate to one another.</a:t>
            </a:r>
          </a:p>
          <a:p>
            <a:pPr marL="633413" lvl="2" indent="-285750">
              <a:buFont typeface="Arial" panose="020B0604020202020204" pitchFamily="34" charset="0"/>
              <a:buChar char="•"/>
              <a:tabLst>
                <a:tab pos="168275" algn="l"/>
              </a:tabLst>
            </a:pPr>
            <a:r>
              <a:rPr lang="en-US" sz="1600" b="1" dirty="0">
                <a:solidFill>
                  <a:srgbClr val="000000"/>
                </a:solidFill>
                <a:latin typeface="Candara" panose="020E0502030303020204" pitchFamily="34" charset="0"/>
              </a:rPr>
              <a:t>The EIC Detector Geometry database provides a central repository for users to see the parameters  that define the configuration and spatial envelope of each detector.</a:t>
            </a:r>
          </a:p>
          <a:p>
            <a:pPr marL="173038" lvl="1">
              <a:spcBef>
                <a:spcPts val="600"/>
              </a:spcBef>
              <a:tabLst>
                <a:tab pos="347663" algn="l"/>
                <a:tab pos="5834063" algn="r"/>
              </a:tabLst>
            </a:pPr>
            <a:r>
              <a:rPr lang="en-US" sz="1600" b="1" dirty="0">
                <a:solidFill>
                  <a:srgbClr val="E8E3CE">
                    <a:lumMod val="50000"/>
                  </a:srgbClr>
                </a:solidFill>
                <a:latin typeface="Candara" panose="020E0502030303020204" pitchFamily="34" charset="0"/>
              </a:rPr>
              <a:t>Requirement Development</a:t>
            </a:r>
            <a:endParaRPr lang="en-US" sz="1400" i="1" dirty="0">
              <a:solidFill>
                <a:srgbClr val="000000">
                  <a:lumMod val="50000"/>
                  <a:lumOff val="50000"/>
                </a:srgbClr>
              </a:solidFill>
              <a:latin typeface="Candara" panose="020E0502030303020204" pitchFamily="34" charset="0"/>
            </a:endParaRPr>
          </a:p>
          <a:p>
            <a:pPr marL="347663" lvl="2">
              <a:tabLst>
                <a:tab pos="168275" algn="l"/>
              </a:tabLst>
            </a:pPr>
            <a:r>
              <a:rPr lang="en-US" sz="1600" b="1" dirty="0">
                <a:solidFill>
                  <a:srgbClr val="000000"/>
                </a:solidFill>
                <a:latin typeface="Candara" panose="020E0502030303020204" pitchFamily="34" charset="0"/>
              </a:rPr>
              <a:t>We have collected an initial set of requirements for all detector sub-systems. We are currently reviewing relationships to ensure that we have a consistent hierarchy, and updating as necessary.</a:t>
            </a:r>
          </a:p>
          <a:p>
            <a:pPr marL="173038" lvl="1">
              <a:spcBef>
                <a:spcPts val="600"/>
              </a:spcBef>
              <a:tabLst>
                <a:tab pos="347663" algn="l"/>
                <a:tab pos="5834063" algn="r"/>
              </a:tabLst>
            </a:pPr>
            <a:r>
              <a:rPr lang="en-US" sz="1600" b="1" dirty="0">
                <a:solidFill>
                  <a:srgbClr val="E8E3CE">
                    <a:lumMod val="50000"/>
                  </a:srgbClr>
                </a:solidFill>
                <a:latin typeface="Candara" panose="020E0502030303020204" pitchFamily="34" charset="0"/>
              </a:rPr>
              <a:t>Interface Development</a:t>
            </a:r>
            <a:endParaRPr lang="en-US" sz="1400" i="1" dirty="0">
              <a:solidFill>
                <a:srgbClr val="000000">
                  <a:lumMod val="50000"/>
                  <a:lumOff val="50000"/>
                </a:srgbClr>
              </a:solidFill>
              <a:latin typeface="Candara" panose="020E0502030303020204" pitchFamily="34" charset="0"/>
            </a:endParaRPr>
          </a:p>
          <a:p>
            <a:pPr marL="347663" lvl="2">
              <a:tabLst>
                <a:tab pos="168275" algn="l"/>
              </a:tabLst>
            </a:pPr>
            <a:r>
              <a:rPr lang="en-US" sz="1600" b="1" dirty="0">
                <a:solidFill>
                  <a:srgbClr val="000000"/>
                </a:solidFill>
                <a:latin typeface="Candara" panose="020E0502030303020204" pitchFamily="34" charset="0"/>
              </a:rPr>
              <a:t>We have collected interfaces for all detector </a:t>
            </a:r>
            <a:r>
              <a:rPr lang="en-US" sz="1600" b="1" dirty="0" smtClean="0">
                <a:solidFill>
                  <a:srgbClr val="000000"/>
                </a:solidFill>
                <a:latin typeface="Candara" panose="020E0502030303020204" pitchFamily="34" charset="0"/>
              </a:rPr>
              <a:t>subsystems and </a:t>
            </a:r>
            <a:r>
              <a:rPr lang="en-US" sz="1600" b="1" dirty="0">
                <a:solidFill>
                  <a:srgbClr val="000000"/>
                </a:solidFill>
                <a:latin typeface="Candara" panose="020E0502030303020204" pitchFamily="34" charset="0"/>
              </a:rPr>
              <a:t>are </a:t>
            </a:r>
            <a:r>
              <a:rPr lang="en-US" sz="1600" b="1" dirty="0" smtClean="0">
                <a:solidFill>
                  <a:srgbClr val="000000"/>
                </a:solidFill>
                <a:latin typeface="Candara" panose="020E0502030303020204" pitchFamily="34" charset="0"/>
              </a:rPr>
              <a:t>organizing </a:t>
            </a:r>
            <a:r>
              <a:rPr lang="en-US" sz="1600" b="1" dirty="0">
                <a:solidFill>
                  <a:srgbClr val="000000"/>
                </a:solidFill>
                <a:latin typeface="Candara" panose="020E0502030303020204" pitchFamily="34" charset="0"/>
              </a:rPr>
              <a:t>them into a standard </a:t>
            </a:r>
            <a:r>
              <a:rPr lang="en-US" sz="1600" b="1" dirty="0" smtClean="0">
                <a:solidFill>
                  <a:srgbClr val="000000"/>
                </a:solidFill>
                <a:latin typeface="Candara" panose="020E0502030303020204" pitchFamily="34" charset="0"/>
              </a:rPr>
              <a:t>format. They will be made </a:t>
            </a:r>
            <a:r>
              <a:rPr lang="en-US" sz="1600" b="1" dirty="0">
                <a:solidFill>
                  <a:srgbClr val="000000"/>
                </a:solidFill>
                <a:latin typeface="Candara" panose="020E0502030303020204" pitchFamily="34" charset="0"/>
              </a:rPr>
              <a:t>available to our collaborators for review and </a:t>
            </a:r>
            <a:r>
              <a:rPr lang="en-US" sz="1600" b="1" dirty="0" smtClean="0">
                <a:solidFill>
                  <a:srgbClr val="000000"/>
                </a:solidFill>
                <a:latin typeface="Candara" panose="020E0502030303020204" pitchFamily="34" charset="0"/>
              </a:rPr>
              <a:t>comment, and </a:t>
            </a:r>
            <a:r>
              <a:rPr lang="en-US" sz="1600" b="1" dirty="0">
                <a:solidFill>
                  <a:srgbClr val="000000"/>
                </a:solidFill>
                <a:latin typeface="Candara" panose="020E0502030303020204" pitchFamily="34" charset="0"/>
              </a:rPr>
              <a:t>will form the basis of our interface control documents.</a:t>
            </a:r>
          </a:p>
        </p:txBody>
      </p:sp>
      <p:sp>
        <p:nvSpPr>
          <p:cNvPr id="12"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rPr>
              <a:t>Where Are We Now?</a:t>
            </a:r>
          </a:p>
        </p:txBody>
      </p:sp>
      <p:sp>
        <p:nvSpPr>
          <p:cNvPr id="8" name="TextBox 7">
            <a:extLst>
              <a:ext uri="{FF2B5EF4-FFF2-40B4-BE49-F238E27FC236}">
                <a16:creationId xmlns:a16="http://schemas.microsoft.com/office/drawing/2014/main" id="{010D0CA0-783D-7FE2-5E9C-C721C52147BE}"/>
              </a:ext>
            </a:extLst>
          </p:cNvPr>
          <p:cNvSpPr txBox="1"/>
          <p:nvPr/>
        </p:nvSpPr>
        <p:spPr>
          <a:xfrm>
            <a:off x="515486" y="5365746"/>
            <a:ext cx="3603107" cy="900246"/>
          </a:xfrm>
          <a:prstGeom prst="rect">
            <a:avLst/>
          </a:prstGeom>
          <a:noFill/>
        </p:spPr>
        <p:txBody>
          <a:bodyPr wrap="square" rtlCol="0">
            <a:spAutoFit/>
          </a:bodyPr>
          <a:lstStyle/>
          <a:p>
            <a:pPr>
              <a:tabLst>
                <a:tab pos="126206" algn="l"/>
              </a:tabLst>
            </a:pPr>
            <a:r>
              <a:rPr lang="en-US" sz="1050" i="1" dirty="0">
                <a:solidFill>
                  <a:schemeClr val="bg2">
                    <a:lumMod val="50000"/>
                  </a:schemeClr>
                </a:solidFill>
                <a:latin typeface="Candara" panose="020E0502030303020204" pitchFamily="34" charset="0"/>
              </a:rPr>
              <a:t>Visit </a:t>
            </a:r>
          </a:p>
          <a:p>
            <a:pPr>
              <a:tabLst>
                <a:tab pos="126206" algn="l"/>
              </a:tabLst>
            </a:pPr>
            <a:r>
              <a:rPr lang="en-US" sz="1050" i="1" dirty="0">
                <a:solidFill>
                  <a:schemeClr val="bg2">
                    <a:lumMod val="50000"/>
                  </a:schemeClr>
                </a:solidFill>
                <a:latin typeface="Candara" panose="020E0502030303020204" pitchFamily="34" charset="0"/>
              </a:rPr>
              <a:t>	https://eic.jlab.org/Menagerie ,</a:t>
            </a:r>
          </a:p>
          <a:p>
            <a:pPr>
              <a:tabLst>
                <a:tab pos="126206" algn="l"/>
              </a:tabLst>
            </a:pPr>
            <a:r>
              <a:rPr lang="en-US" sz="1050" i="1" dirty="0">
                <a:solidFill>
                  <a:schemeClr val="bg2">
                    <a:lumMod val="50000"/>
                  </a:schemeClr>
                </a:solidFill>
                <a:latin typeface="Candara" panose="020E0502030303020204" pitchFamily="34" charset="0"/>
              </a:rPr>
              <a:t>	https://eic.jlab.org/Geometry/Detector , and</a:t>
            </a:r>
          </a:p>
          <a:p>
            <a:pPr>
              <a:tabLst>
                <a:tab pos="126206" algn="l"/>
              </a:tabLst>
            </a:pPr>
            <a:r>
              <a:rPr lang="en-US" sz="1050" i="1" dirty="0">
                <a:solidFill>
                  <a:schemeClr val="bg2">
                    <a:lumMod val="50000"/>
                  </a:schemeClr>
                </a:solidFill>
                <a:latin typeface="Candara" panose="020E0502030303020204" pitchFamily="34" charset="0"/>
              </a:rPr>
              <a:t>	https://eic.jlab.org/Interfaces/Interfaces.html </a:t>
            </a:r>
          </a:p>
          <a:p>
            <a:pPr>
              <a:tabLst>
                <a:tab pos="126206" algn="l"/>
              </a:tabLst>
            </a:pPr>
            <a:r>
              <a:rPr lang="en-US" sz="1050" i="1" dirty="0">
                <a:solidFill>
                  <a:schemeClr val="bg2">
                    <a:lumMod val="50000"/>
                  </a:schemeClr>
                </a:solidFill>
                <a:latin typeface="Candara" panose="020E0502030303020204" pitchFamily="34" charset="0"/>
              </a:rPr>
              <a:t>	for more details.</a:t>
            </a:r>
          </a:p>
        </p:txBody>
      </p:sp>
      <p:pic>
        <p:nvPicPr>
          <p:cNvPr id="15" name="Picture 14">
            <a:extLst>
              <a:ext uri="{FF2B5EF4-FFF2-40B4-BE49-F238E27FC236}">
                <a16:creationId xmlns:a16="http://schemas.microsoft.com/office/drawing/2014/main" id="{6227B271-A354-057E-08F3-4C90E2F9D6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4606" y="919839"/>
            <a:ext cx="2827869" cy="2590306"/>
          </a:xfrm>
          <a:prstGeom prst="rect">
            <a:avLst/>
          </a:prstGeom>
          <a:ln>
            <a:solidFill>
              <a:schemeClr val="bg1">
                <a:lumMod val="50000"/>
              </a:schemeClr>
            </a:solidFill>
          </a:ln>
        </p:spPr>
      </p:pic>
      <p:pic>
        <p:nvPicPr>
          <p:cNvPr id="16" name="Picture 15">
            <a:extLst>
              <a:ext uri="{FF2B5EF4-FFF2-40B4-BE49-F238E27FC236}">
                <a16:creationId xmlns:a16="http://schemas.microsoft.com/office/drawing/2014/main" id="{A7ED6479-A26E-3835-09A5-A71E938B7A3A}"/>
              </a:ext>
            </a:extLst>
          </p:cNvPr>
          <p:cNvPicPr>
            <a:picLocks noChangeAspect="1"/>
          </p:cNvPicPr>
          <p:nvPr/>
        </p:nvPicPr>
        <p:blipFill>
          <a:blip r:embed="rId3"/>
          <a:srcRect/>
          <a:stretch/>
        </p:blipFill>
        <p:spPr>
          <a:xfrm>
            <a:off x="1301367" y="1742250"/>
            <a:ext cx="2948271" cy="3066203"/>
          </a:xfrm>
          <a:prstGeom prst="rect">
            <a:avLst/>
          </a:prstGeom>
          <a:noFill/>
          <a:ln>
            <a:solidFill>
              <a:schemeClr val="bg1">
                <a:lumMod val="50000"/>
              </a:schemeClr>
            </a:solidFill>
          </a:ln>
        </p:spPr>
      </p:pic>
      <p:pic>
        <p:nvPicPr>
          <p:cNvPr id="17" name="Picture 16">
            <a:extLst>
              <a:ext uri="{FF2B5EF4-FFF2-40B4-BE49-F238E27FC236}">
                <a16:creationId xmlns:a16="http://schemas.microsoft.com/office/drawing/2014/main" id="{32606630-F11F-3C71-4EC3-EF330DFE68EE}"/>
              </a:ext>
            </a:extLst>
          </p:cNvPr>
          <p:cNvPicPr>
            <a:picLocks noChangeAspect="1"/>
          </p:cNvPicPr>
          <p:nvPr/>
        </p:nvPicPr>
        <p:blipFill>
          <a:blip r:embed="rId4"/>
          <a:srcRect/>
          <a:stretch/>
        </p:blipFill>
        <p:spPr>
          <a:xfrm>
            <a:off x="2099454" y="2708488"/>
            <a:ext cx="3160713" cy="2733518"/>
          </a:xfrm>
          <a:prstGeom prst="rect">
            <a:avLst/>
          </a:prstGeom>
          <a:ln>
            <a:solidFill>
              <a:schemeClr val="bg1">
                <a:lumMod val="50000"/>
              </a:schemeClr>
            </a:solidFill>
          </a:ln>
        </p:spPr>
      </p:pic>
      <p:sp>
        <p:nvSpPr>
          <p:cNvPr id="14" name="Rectangle: Rounded Corners 3">
            <a:extLst>
              <a:ext uri="{FF2B5EF4-FFF2-40B4-BE49-F238E27FC236}">
                <a16:creationId xmlns:a16="http://schemas.microsoft.com/office/drawing/2014/main" id="{7496F768-7FCE-5601-37BC-43A0FB29D165}"/>
              </a:ext>
            </a:extLst>
          </p:cNvPr>
          <p:cNvSpPr/>
          <p:nvPr/>
        </p:nvSpPr>
        <p:spPr>
          <a:xfrm>
            <a:off x="10748682" y="492478"/>
            <a:ext cx="1233780" cy="28856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Charge </a:t>
            </a:r>
            <a:r>
              <a:rPr lang="en-US" sz="1600" dirty="0" smtClean="0"/>
              <a:t>1</a:t>
            </a:r>
            <a:endParaRPr lang="en-US" sz="1600" dirty="0"/>
          </a:p>
        </p:txBody>
      </p:sp>
    </p:spTree>
    <p:extLst>
      <p:ext uri="{BB962C8B-B14F-4D97-AF65-F5344CB8AC3E}">
        <p14:creationId xmlns:p14="http://schemas.microsoft.com/office/powerpoint/2010/main" val="2146424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13</a:t>
            </a:fld>
            <a:endParaRPr lang="en-US" dirty="0">
              <a:latin typeface="Franklin Gothic Book" panose="020F0502020204030204"/>
            </a:endParaRPr>
          </a:p>
        </p:txBody>
      </p:sp>
      <p:sp>
        <p:nvSpPr>
          <p:cNvPr id="10" name="TextBox 9">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Future Activities</a:t>
            </a:r>
          </a:p>
        </p:txBody>
      </p:sp>
      <p:sp>
        <p:nvSpPr>
          <p:cNvPr id="12"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rPr>
              <a:t>Where Are We Going?</a:t>
            </a:r>
          </a:p>
        </p:txBody>
      </p:sp>
      <p:sp>
        <p:nvSpPr>
          <p:cNvPr id="14" name="Rectangle 13">
            <a:extLst>
              <a:ext uri="{FF2B5EF4-FFF2-40B4-BE49-F238E27FC236}">
                <a16:creationId xmlns:a16="http://schemas.microsoft.com/office/drawing/2014/main" id="{4A128B08-3C08-0521-8A61-8B46B2336B7E}"/>
              </a:ext>
            </a:extLst>
          </p:cNvPr>
          <p:cNvSpPr/>
          <p:nvPr/>
        </p:nvSpPr>
        <p:spPr>
          <a:xfrm>
            <a:off x="421777" y="978195"/>
            <a:ext cx="11535761" cy="5006114"/>
          </a:xfrm>
          <a:prstGeom prst="rect">
            <a:avLst/>
          </a:prstGeom>
        </p:spPr>
        <p:txBody>
          <a:bodyPr wrap="square">
            <a:spAutoFit/>
          </a:bodyPr>
          <a:lstStyle/>
          <a:p>
            <a:pPr>
              <a:spcBef>
                <a:spcPts val="900"/>
              </a:spcBef>
            </a:pPr>
            <a:r>
              <a:rPr lang="en-US" b="1" dirty="0">
                <a:solidFill>
                  <a:srgbClr val="E8E3CE">
                    <a:lumMod val="50000"/>
                  </a:srgbClr>
                </a:solidFill>
                <a:latin typeface="+mj-lt"/>
              </a:rPr>
              <a:t>Requirements:</a:t>
            </a:r>
          </a:p>
          <a:p>
            <a:pPr marL="285750" indent="-285750">
              <a:spcBef>
                <a:spcPts val="600"/>
              </a:spcBef>
              <a:buFont typeface="Arial" panose="020B0604020202020204" pitchFamily="34" charset="0"/>
              <a:buChar char="•"/>
            </a:pPr>
            <a:r>
              <a:rPr lang="en-US" sz="1600" b="1" dirty="0">
                <a:solidFill>
                  <a:srgbClr val="000000"/>
                </a:solidFill>
                <a:latin typeface="Candara" panose="020E0502030303020204" pitchFamily="34" charset="0"/>
              </a:rPr>
              <a:t>We will continue to refine our requirements to ensure that they are internally consistent and fully adequate to support detailed design.</a:t>
            </a:r>
          </a:p>
          <a:p>
            <a:pPr>
              <a:spcBef>
                <a:spcPts val="900"/>
              </a:spcBef>
            </a:pPr>
            <a:r>
              <a:rPr lang="en-US" b="1" dirty="0">
                <a:solidFill>
                  <a:srgbClr val="E8E3CE">
                    <a:lumMod val="50000"/>
                  </a:srgbClr>
                </a:solidFill>
                <a:latin typeface="+mj-lt"/>
              </a:rPr>
              <a:t>Interfaces:</a:t>
            </a:r>
          </a:p>
          <a:p>
            <a:pPr marL="285750" indent="-285750">
              <a:spcBef>
                <a:spcPts val="600"/>
              </a:spcBef>
              <a:buFont typeface="Arial" panose="020B0604020202020204" pitchFamily="34" charset="0"/>
              <a:buChar char="•"/>
            </a:pPr>
            <a:r>
              <a:rPr lang="en-US" sz="1600" b="1" dirty="0">
                <a:solidFill>
                  <a:srgbClr val="000000"/>
                </a:solidFill>
                <a:latin typeface="Candara" panose="020E0502030303020204" pitchFamily="34" charset="0"/>
              </a:rPr>
              <a:t>By CD-2 we will finalize our interface definitions and map them to our requirements.</a:t>
            </a:r>
          </a:p>
          <a:p>
            <a:pPr marL="285750" indent="-285750">
              <a:spcBef>
                <a:spcPts val="600"/>
              </a:spcBef>
              <a:buFont typeface="Arial" panose="020B0604020202020204" pitchFamily="34" charset="0"/>
              <a:buChar char="•"/>
            </a:pPr>
            <a:r>
              <a:rPr lang="en-US" sz="1600" b="1" dirty="0">
                <a:solidFill>
                  <a:srgbClr val="000000"/>
                </a:solidFill>
                <a:latin typeface="Candara" panose="020E0502030303020204" pitchFamily="34" charset="0"/>
              </a:rPr>
              <a:t>We are developing a general approach to Interface Control Documents that can follow directly from the collected sets of interfaces. These will provide a complete specification for all interfaces, and will be the foundation for detailed design outside of the detector.</a:t>
            </a:r>
          </a:p>
          <a:p>
            <a:pPr>
              <a:spcBef>
                <a:spcPts val="900"/>
              </a:spcBef>
            </a:pPr>
            <a:r>
              <a:rPr lang="en-US" b="1" dirty="0">
                <a:solidFill>
                  <a:srgbClr val="E8E3CE">
                    <a:lumMod val="50000"/>
                  </a:srgbClr>
                </a:solidFill>
                <a:latin typeface="+mj-lt"/>
              </a:rPr>
              <a:t>Systems Engineering Database Management:</a:t>
            </a:r>
          </a:p>
          <a:p>
            <a:pPr marL="285750" indent="-285750">
              <a:spcBef>
                <a:spcPts val="600"/>
              </a:spcBef>
              <a:buFont typeface="Arial" panose="020B0604020202020204" pitchFamily="34" charset="0"/>
              <a:buChar char="•"/>
            </a:pPr>
            <a:r>
              <a:rPr lang="en-US" sz="1600" b="1" dirty="0">
                <a:solidFill>
                  <a:srgbClr val="000000"/>
                </a:solidFill>
                <a:latin typeface="Candara" panose="020E0502030303020204" pitchFamily="34" charset="0"/>
              </a:rPr>
              <a:t>We will continue to incorporate information into the </a:t>
            </a:r>
            <a:r>
              <a:rPr lang="en-US" sz="1600" b="1" dirty="0" err="1">
                <a:solidFill>
                  <a:srgbClr val="000000"/>
                </a:solidFill>
                <a:latin typeface="Candara" panose="020E0502030303020204" pitchFamily="34" charset="0"/>
              </a:rPr>
              <a:t>Visure</a:t>
            </a:r>
            <a:r>
              <a:rPr lang="en-US" sz="1600" b="1" dirty="0">
                <a:solidFill>
                  <a:srgbClr val="000000"/>
                </a:solidFill>
                <a:latin typeface="Candara" panose="020E0502030303020204" pitchFamily="34" charset="0"/>
              </a:rPr>
              <a:t> database so that the impact of requirement and interface changes can be detected across the project.</a:t>
            </a:r>
          </a:p>
          <a:p>
            <a:pPr>
              <a:spcBef>
                <a:spcPts val="900"/>
              </a:spcBef>
            </a:pPr>
            <a:r>
              <a:rPr lang="en-US" b="1" dirty="0">
                <a:solidFill>
                  <a:srgbClr val="E8E3CE">
                    <a:lumMod val="50000"/>
                  </a:srgbClr>
                </a:solidFill>
                <a:latin typeface="+mj-lt"/>
              </a:rPr>
              <a:t>Communications and Collaboration</a:t>
            </a:r>
          </a:p>
          <a:p>
            <a:pPr marL="285750" indent="-285750">
              <a:spcBef>
                <a:spcPts val="600"/>
              </a:spcBef>
              <a:buFont typeface="Arial" panose="020B0604020202020204" pitchFamily="34" charset="0"/>
              <a:buChar char="•"/>
            </a:pPr>
            <a:r>
              <a:rPr lang="en-US" sz="1600" b="1" dirty="0">
                <a:solidFill>
                  <a:srgbClr val="000000"/>
                </a:solidFill>
                <a:latin typeface="Candara" panose="020E0502030303020204" pitchFamily="34" charset="0"/>
              </a:rPr>
              <a:t>Effective communications and collaboration with our research partners remains a high priority.</a:t>
            </a:r>
          </a:p>
          <a:p>
            <a:pPr marL="285750" indent="-285750">
              <a:spcBef>
                <a:spcPts val="600"/>
              </a:spcBef>
              <a:buFont typeface="Arial" panose="020B0604020202020204" pitchFamily="34" charset="0"/>
              <a:buChar char="•"/>
            </a:pPr>
            <a:r>
              <a:rPr lang="en-US" sz="1600" b="1" dirty="0">
                <a:solidFill>
                  <a:srgbClr val="000000"/>
                </a:solidFill>
                <a:latin typeface="Candara" panose="020E0502030303020204" pitchFamily="34" charset="0"/>
              </a:rPr>
              <a:t>We will continue to look for ways to improve the distribution of accurate, up-to-date information to our users and collaborators.</a:t>
            </a:r>
          </a:p>
          <a:p>
            <a:pPr>
              <a:lnSpc>
                <a:spcPct val="110000"/>
              </a:lnSpc>
            </a:pPr>
            <a:endParaRPr lang="en-US" b="1" dirty="0">
              <a:solidFill>
                <a:srgbClr val="000000"/>
              </a:solidFill>
              <a:latin typeface="Candara" panose="020E0502030303020204" pitchFamily="34" charset="0"/>
            </a:endParaRPr>
          </a:p>
        </p:txBody>
      </p:sp>
      <p:sp>
        <p:nvSpPr>
          <p:cNvPr id="7" name="Rectangle: Rounded Corners 3">
            <a:extLst>
              <a:ext uri="{FF2B5EF4-FFF2-40B4-BE49-F238E27FC236}">
                <a16:creationId xmlns:a16="http://schemas.microsoft.com/office/drawing/2014/main" id="{7496F768-7FCE-5601-37BC-43A0FB29D165}"/>
              </a:ext>
            </a:extLst>
          </p:cNvPr>
          <p:cNvSpPr/>
          <p:nvPr/>
        </p:nvSpPr>
        <p:spPr>
          <a:xfrm>
            <a:off x="10748682" y="492478"/>
            <a:ext cx="1233780" cy="28856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Charge </a:t>
            </a:r>
            <a:r>
              <a:rPr lang="en-US" sz="1600" dirty="0" smtClean="0"/>
              <a:t>1</a:t>
            </a:r>
            <a:endParaRPr lang="en-US" sz="1600" dirty="0"/>
          </a:p>
        </p:txBody>
      </p:sp>
    </p:spTree>
    <p:extLst>
      <p:ext uri="{BB962C8B-B14F-4D97-AF65-F5344CB8AC3E}">
        <p14:creationId xmlns:p14="http://schemas.microsoft.com/office/powerpoint/2010/main" val="3195728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39789-231B-0304-92A4-BE07F30A6C01}"/>
              </a:ext>
            </a:extLst>
          </p:cNvPr>
          <p:cNvSpPr>
            <a:spLocks noGrp="1"/>
          </p:cNvSpPr>
          <p:nvPr>
            <p:ph type="body" sz="quarter" idx="10"/>
          </p:nvPr>
        </p:nvSpPr>
        <p:spPr/>
        <p:txBody>
          <a:bodyPr/>
          <a:lstStyle/>
          <a:p>
            <a:r>
              <a:rPr lang="en-US" dirty="0"/>
              <a:t>Questions?</a:t>
            </a:r>
          </a:p>
        </p:txBody>
      </p:sp>
    </p:spTree>
    <p:extLst>
      <p:ext uri="{BB962C8B-B14F-4D97-AF65-F5344CB8AC3E}">
        <p14:creationId xmlns:p14="http://schemas.microsoft.com/office/powerpoint/2010/main" val="4269384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C363D8-F217-3D29-4B98-48BCEFD1E62F}"/>
              </a:ext>
            </a:extLst>
          </p:cNvPr>
          <p:cNvSpPr>
            <a:spLocks noGrp="1"/>
          </p:cNvSpPr>
          <p:nvPr>
            <p:ph type="body" sz="quarter" idx="10"/>
          </p:nvPr>
        </p:nvSpPr>
        <p:spPr/>
        <p:txBody>
          <a:bodyPr>
            <a:noAutofit/>
          </a:bodyPr>
          <a:lstStyle/>
          <a:p>
            <a:r>
              <a:rPr lang="en-US" dirty="0">
                <a:effectLst/>
              </a:rPr>
              <a:t>Are the technical performance requirements appropriately defined and complete for this stage of the project?</a:t>
            </a:r>
          </a:p>
          <a:p>
            <a:r>
              <a:rPr lang="en-US" dirty="0">
                <a:solidFill>
                  <a:srgbClr val="BFBFBF"/>
                </a:solidFill>
                <a:effectLst/>
              </a:rPr>
              <a:t>Are the plans for achieving detector performance and construction sufficiently developed and documented for the present phase of the project? </a:t>
            </a:r>
            <a:endParaRPr lang="en-US" dirty="0">
              <a:solidFill>
                <a:srgbClr val="BFBFBF"/>
              </a:solidFill>
            </a:endParaRPr>
          </a:p>
          <a:p>
            <a:r>
              <a:rPr lang="en-US" dirty="0">
                <a:solidFill>
                  <a:srgbClr val="BFBFBF"/>
                </a:solidFill>
                <a:effectLst/>
              </a:rPr>
              <a:t>Are the current designs and plans for detector, electronics readout, and services sufficiently developed to achieve the performance requirements?</a:t>
            </a:r>
          </a:p>
          <a:p>
            <a:r>
              <a:rPr lang="en-US" dirty="0">
                <a:solidFill>
                  <a:srgbClr val="BFBFBF"/>
                </a:solidFill>
                <a:effectLst/>
              </a:rPr>
              <a:t>Are plans in place to mitigate risk of cost increases, schedule delays, and technical problems?</a:t>
            </a:r>
          </a:p>
          <a:p>
            <a:r>
              <a:rPr lang="en-US" dirty="0">
                <a:solidFill>
                  <a:srgbClr val="BFBFBF"/>
                </a:solidFill>
                <a:effectLst/>
              </a:rPr>
              <a:t>Are the fabrication and assembly plans for the various tracking detector systems consistent with the overall project and detector schedule? </a:t>
            </a:r>
            <a:endParaRPr lang="en-US" dirty="0">
              <a:solidFill>
                <a:srgbClr val="BFBFBF"/>
              </a:solidFill>
            </a:endParaRPr>
          </a:p>
          <a:p>
            <a:r>
              <a:rPr lang="en-US" dirty="0">
                <a:solidFill>
                  <a:srgbClr val="BFBFBF"/>
                </a:solidFill>
                <a:effectLst/>
              </a:rPr>
              <a:t>Are the plans for detector integration in the EIC detector appropriately developed for the present phase of the project?</a:t>
            </a:r>
          </a:p>
          <a:p>
            <a:r>
              <a:rPr lang="en-US" dirty="0">
                <a:solidFill>
                  <a:srgbClr val="BFBFBF"/>
                </a:solidFill>
                <a:effectLst/>
              </a:rPr>
              <a:t>Have ES&amp;H and QA considerations been adequately incorporated into the designs at their present stage? </a:t>
            </a:r>
          </a:p>
        </p:txBody>
      </p:sp>
      <p:sp>
        <p:nvSpPr>
          <p:cNvPr id="4" name="Title 3">
            <a:extLst>
              <a:ext uri="{FF2B5EF4-FFF2-40B4-BE49-F238E27FC236}">
                <a16:creationId xmlns:a16="http://schemas.microsoft.com/office/drawing/2014/main" id="{2819DFDA-1E7E-AE1E-F508-DDE920617CF7}"/>
              </a:ext>
            </a:extLst>
          </p:cNvPr>
          <p:cNvSpPr>
            <a:spLocks noGrp="1"/>
          </p:cNvSpPr>
          <p:nvPr>
            <p:ph type="title"/>
          </p:nvPr>
        </p:nvSpPr>
        <p:spPr>
          <a:xfrm>
            <a:off x="461963" y="-16779"/>
            <a:ext cx="11499234" cy="813947"/>
          </a:xfrm>
        </p:spPr>
        <p:txBody>
          <a:bodyPr anchor="b" anchorCtr="0">
            <a:normAutofit/>
          </a:bodyPr>
          <a:lstStyle/>
          <a:p>
            <a:r>
              <a:rPr lang="en-US" b="0" dirty="0"/>
              <a:t>Charge Questions Addressed</a:t>
            </a:r>
          </a:p>
        </p:txBody>
      </p:sp>
    </p:spTree>
    <p:extLst>
      <p:ext uri="{BB962C8B-B14F-4D97-AF65-F5344CB8AC3E}">
        <p14:creationId xmlns:p14="http://schemas.microsoft.com/office/powerpoint/2010/main" val="157883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16779"/>
            <a:ext cx="11499234" cy="826403"/>
          </a:xfrm>
        </p:spPr>
        <p:txBody>
          <a:bodyPr anchor="b" anchorCtr="0">
            <a:normAutofit/>
          </a:bodyPr>
          <a:lstStyle/>
          <a:p>
            <a:r>
              <a:rPr lang="en-US" b="0" dirty="0"/>
              <a:t>Outline</a:t>
            </a:r>
          </a:p>
        </p:txBody>
      </p:sp>
      <p:sp>
        <p:nvSpPr>
          <p:cNvPr id="7" name="Rectangle 6">
            <a:extLst>
              <a:ext uri="{FF2B5EF4-FFF2-40B4-BE49-F238E27FC236}">
                <a16:creationId xmlns:a16="http://schemas.microsoft.com/office/drawing/2014/main" id="{DC690951-DABD-49BB-E4D5-97E9077AB592}"/>
              </a:ext>
            </a:extLst>
          </p:cNvPr>
          <p:cNvSpPr/>
          <p:nvPr/>
        </p:nvSpPr>
        <p:spPr>
          <a:xfrm>
            <a:off x="461963" y="879962"/>
            <a:ext cx="11499234" cy="5287601"/>
          </a:xfrm>
          <a:prstGeom prst="rect">
            <a:avLst/>
          </a:prstGeom>
        </p:spPr>
        <p:txBody>
          <a:bodyPr wrap="square">
            <a:spAutoFit/>
          </a:bodyPr>
          <a:lstStyle/>
          <a:p>
            <a:r>
              <a:rPr lang="en-US" sz="2200" b="1" dirty="0">
                <a:solidFill>
                  <a:srgbClr val="E8E3CE">
                    <a:lumMod val="50000"/>
                  </a:srgbClr>
                </a:solidFill>
                <a:latin typeface="+mj-lt"/>
              </a:rPr>
              <a:t>Systems Engineering:</a:t>
            </a:r>
          </a:p>
          <a:p>
            <a:pPr marL="285750" indent="-285750">
              <a:lnSpc>
                <a:spcPct val="110000"/>
              </a:lnSpc>
              <a:buFont typeface="Arial" panose="020B0604020202020204" pitchFamily="34" charset="0"/>
              <a:buChar char="•"/>
            </a:pPr>
            <a:r>
              <a:rPr lang="en-US" dirty="0">
                <a:solidFill>
                  <a:srgbClr val="000000"/>
                </a:solidFill>
              </a:rPr>
              <a:t>Framing the detector systems to create a hierarchy of sub-systems, requirements and interfaces.</a:t>
            </a:r>
            <a:endParaRPr lang="en-US" i="1" dirty="0">
              <a:solidFill>
                <a:srgbClr val="857659"/>
              </a:solidFill>
            </a:endParaRPr>
          </a:p>
          <a:p>
            <a:pPr>
              <a:lnSpc>
                <a:spcPct val="120000"/>
              </a:lnSpc>
              <a:spcBef>
                <a:spcPts val="1200"/>
              </a:spcBef>
            </a:pPr>
            <a:r>
              <a:rPr lang="en-US" sz="2200" b="1" dirty="0">
                <a:solidFill>
                  <a:srgbClr val="E8E3CE">
                    <a:lumMod val="50000"/>
                  </a:srgbClr>
                </a:solidFill>
                <a:latin typeface="+mj-lt"/>
              </a:rPr>
              <a:t>Requirements Development:</a:t>
            </a:r>
          </a:p>
          <a:p>
            <a:pPr marL="285750" indent="-285750">
              <a:lnSpc>
                <a:spcPct val="110000"/>
              </a:lnSpc>
              <a:buFont typeface="Arial" panose="020B0604020202020204" pitchFamily="34" charset="0"/>
              <a:buChar char="•"/>
            </a:pPr>
            <a:r>
              <a:rPr lang="en-US" dirty="0">
                <a:solidFill>
                  <a:srgbClr val="000000"/>
                </a:solidFill>
              </a:rPr>
              <a:t>Types of requirements and their hierarchy</a:t>
            </a:r>
          </a:p>
          <a:p>
            <a:pPr marL="285750" indent="-285750">
              <a:lnSpc>
                <a:spcPct val="110000"/>
              </a:lnSpc>
              <a:buFont typeface="Arial" panose="020B0604020202020204" pitchFamily="34" charset="0"/>
              <a:buChar char="•"/>
            </a:pPr>
            <a:r>
              <a:rPr lang="en-US" dirty="0">
                <a:solidFill>
                  <a:srgbClr val="000000"/>
                </a:solidFill>
              </a:rPr>
              <a:t>How requirements are managed and coordinated</a:t>
            </a:r>
          </a:p>
          <a:p>
            <a:pPr>
              <a:lnSpc>
                <a:spcPct val="120000"/>
              </a:lnSpc>
              <a:spcBef>
                <a:spcPts val="1200"/>
              </a:spcBef>
            </a:pPr>
            <a:r>
              <a:rPr lang="en-US" sz="2200" b="1" dirty="0">
                <a:solidFill>
                  <a:srgbClr val="E8E3CE">
                    <a:lumMod val="50000"/>
                  </a:srgbClr>
                </a:solidFill>
                <a:latin typeface="+mj-lt"/>
              </a:rPr>
              <a:t>System Interfaces:</a:t>
            </a:r>
          </a:p>
          <a:p>
            <a:pPr marL="285750" indent="-285750">
              <a:lnSpc>
                <a:spcPct val="110000"/>
              </a:lnSpc>
              <a:buFont typeface="Arial" panose="020B0604020202020204" pitchFamily="34" charset="0"/>
              <a:buChar char="•"/>
            </a:pPr>
            <a:r>
              <a:rPr lang="en-US" dirty="0">
                <a:solidFill>
                  <a:srgbClr val="000000"/>
                </a:solidFill>
              </a:rPr>
              <a:t>Hierarchy and relationships of interfaces</a:t>
            </a:r>
          </a:p>
          <a:p>
            <a:pPr marL="285750" indent="-285750">
              <a:lnSpc>
                <a:spcPct val="110000"/>
              </a:lnSpc>
              <a:buFont typeface="Arial" panose="020B0604020202020204" pitchFamily="34" charset="0"/>
              <a:buChar char="•"/>
            </a:pPr>
            <a:r>
              <a:rPr lang="en-US" dirty="0">
                <a:solidFill>
                  <a:srgbClr val="000000"/>
                </a:solidFill>
              </a:rPr>
              <a:t>How interfaces are being derived</a:t>
            </a:r>
          </a:p>
          <a:p>
            <a:pPr marL="285750" indent="-285750">
              <a:lnSpc>
                <a:spcPct val="110000"/>
              </a:lnSpc>
              <a:buFont typeface="Arial" panose="020B0604020202020204" pitchFamily="34" charset="0"/>
              <a:buChar char="•"/>
            </a:pPr>
            <a:r>
              <a:rPr lang="en-US" dirty="0">
                <a:solidFill>
                  <a:srgbClr val="000000"/>
                </a:solidFill>
              </a:rPr>
              <a:t>The types of interfaces that are being developed within our system</a:t>
            </a:r>
          </a:p>
          <a:p>
            <a:pPr>
              <a:lnSpc>
                <a:spcPct val="120000"/>
              </a:lnSpc>
              <a:spcBef>
                <a:spcPts val="1200"/>
              </a:spcBef>
            </a:pPr>
            <a:r>
              <a:rPr lang="en-US" sz="2200" b="1" dirty="0">
                <a:solidFill>
                  <a:srgbClr val="E8E3CE">
                    <a:lumMod val="50000"/>
                  </a:srgbClr>
                </a:solidFill>
                <a:latin typeface="+mj-lt"/>
              </a:rPr>
              <a:t>Where We Are Now:</a:t>
            </a:r>
          </a:p>
          <a:p>
            <a:pPr marL="285750" indent="-285750">
              <a:lnSpc>
                <a:spcPct val="110000"/>
              </a:lnSpc>
              <a:buFont typeface="Arial" panose="020B0604020202020204" pitchFamily="34" charset="0"/>
              <a:buChar char="•"/>
            </a:pPr>
            <a:r>
              <a:rPr lang="en-US" dirty="0">
                <a:solidFill>
                  <a:srgbClr val="000000"/>
                </a:solidFill>
              </a:rPr>
              <a:t>Current state of requirements and interfaces</a:t>
            </a:r>
            <a:endParaRPr lang="en-US" i="1" dirty="0">
              <a:solidFill>
                <a:srgbClr val="000000"/>
              </a:solidFill>
            </a:endParaRPr>
          </a:p>
          <a:p>
            <a:pPr>
              <a:lnSpc>
                <a:spcPct val="120000"/>
              </a:lnSpc>
              <a:spcBef>
                <a:spcPts val="1200"/>
              </a:spcBef>
            </a:pPr>
            <a:r>
              <a:rPr lang="en-US" sz="2200" b="1" dirty="0">
                <a:solidFill>
                  <a:srgbClr val="E8E3CE">
                    <a:lumMod val="50000"/>
                  </a:srgbClr>
                </a:solidFill>
                <a:latin typeface="+mj-lt"/>
              </a:rPr>
              <a:t>Where We Are Going:</a:t>
            </a:r>
          </a:p>
          <a:p>
            <a:pPr marL="285750" indent="-285750">
              <a:lnSpc>
                <a:spcPct val="110000"/>
              </a:lnSpc>
              <a:buFont typeface="Arial" panose="020B0604020202020204" pitchFamily="34" charset="0"/>
              <a:buChar char="•"/>
            </a:pPr>
            <a:r>
              <a:rPr lang="en-US" dirty="0">
                <a:solidFill>
                  <a:srgbClr val="000000"/>
                </a:solidFill>
              </a:rPr>
              <a:t>Revising and finalizing data, and the development of Interface Control Documents</a:t>
            </a:r>
            <a:endParaRPr lang="en-US" i="1" dirty="0">
              <a:solidFill>
                <a:srgbClr val="000000"/>
              </a:solidFill>
            </a:endParaRPr>
          </a:p>
        </p:txBody>
      </p:sp>
    </p:spTree>
    <p:extLst>
      <p:ext uri="{BB962C8B-B14F-4D97-AF65-F5344CB8AC3E}">
        <p14:creationId xmlns:p14="http://schemas.microsoft.com/office/powerpoint/2010/main" val="3296281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4</a:t>
            </a:fld>
            <a:endParaRPr lang="en-US" dirty="0">
              <a:latin typeface="Franklin Gothic Book" panose="020F0502020204030204"/>
            </a:endParaRPr>
          </a:p>
        </p:txBody>
      </p:sp>
      <p:sp>
        <p:nvSpPr>
          <p:cNvPr id="9" name="TextBox 8">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Systems Engineering</a:t>
            </a:r>
          </a:p>
        </p:txBody>
      </p:sp>
      <p:pic>
        <p:nvPicPr>
          <p:cNvPr id="2" name="Everything">
            <a:extLst>
              <a:ext uri="{FF2B5EF4-FFF2-40B4-BE49-F238E27FC236}">
                <a16:creationId xmlns:a16="http://schemas.microsoft.com/office/drawing/2014/main" id="{581FAEB2-9A77-BA93-8F9E-3FF9FA6AA0B2}"/>
              </a:ext>
            </a:extLst>
          </p:cNvPr>
          <p:cNvPicPr>
            <a:picLocks noChangeAspect="1"/>
          </p:cNvPicPr>
          <p:nvPr/>
        </p:nvPicPr>
        <p:blipFill>
          <a:blip r:embed="rId2"/>
          <a:srcRect/>
          <a:stretch/>
        </p:blipFill>
        <p:spPr>
          <a:xfrm>
            <a:off x="489207" y="1145041"/>
            <a:ext cx="4661071" cy="4572031"/>
          </a:xfrm>
          <a:prstGeom prst="rect">
            <a:avLst/>
          </a:prstGeom>
          <a:effectLst>
            <a:outerShdw blurRad="50800" dist="38100" dir="2700000" algn="tl" rotWithShape="0">
              <a:prstClr val="black">
                <a:alpha val="40000"/>
              </a:prstClr>
            </a:outerShdw>
          </a:effectLst>
        </p:spPr>
      </p:pic>
      <p:pic>
        <p:nvPicPr>
          <p:cNvPr id="11" name="System">
            <a:extLst>
              <a:ext uri="{FF2B5EF4-FFF2-40B4-BE49-F238E27FC236}">
                <a16:creationId xmlns:a16="http://schemas.microsoft.com/office/drawing/2014/main" id="{8C1623E4-E9BE-88E2-5B35-7A461291F8B1}"/>
              </a:ext>
            </a:extLst>
          </p:cNvPr>
          <p:cNvPicPr>
            <a:picLocks noChangeAspect="1"/>
          </p:cNvPicPr>
          <p:nvPr/>
        </p:nvPicPr>
        <p:blipFill>
          <a:blip r:embed="rId3"/>
          <a:srcRect/>
          <a:stretch/>
        </p:blipFill>
        <p:spPr>
          <a:xfrm>
            <a:off x="493077" y="1145041"/>
            <a:ext cx="4653328" cy="4572031"/>
          </a:xfrm>
          <a:prstGeom prst="rect">
            <a:avLst/>
          </a:prstGeom>
        </p:spPr>
      </p:pic>
      <p:pic>
        <p:nvPicPr>
          <p:cNvPr id="12" name="SubSystem">
            <a:extLst>
              <a:ext uri="{FF2B5EF4-FFF2-40B4-BE49-F238E27FC236}">
                <a16:creationId xmlns:a16="http://schemas.microsoft.com/office/drawing/2014/main" id="{D59F6D4F-98DA-6DE2-CB44-9C8F2EA91403}"/>
              </a:ext>
            </a:extLst>
          </p:cNvPr>
          <p:cNvPicPr>
            <a:picLocks noChangeAspect="1"/>
          </p:cNvPicPr>
          <p:nvPr/>
        </p:nvPicPr>
        <p:blipFill>
          <a:blip r:embed="rId4"/>
          <a:srcRect/>
          <a:stretch/>
        </p:blipFill>
        <p:spPr>
          <a:xfrm>
            <a:off x="489207" y="1145077"/>
            <a:ext cx="4661071" cy="4571956"/>
          </a:xfrm>
          <a:prstGeom prst="rect">
            <a:avLst/>
          </a:prstGeom>
        </p:spPr>
      </p:pic>
      <p:pic>
        <p:nvPicPr>
          <p:cNvPr id="14" name="Components">
            <a:extLst>
              <a:ext uri="{FF2B5EF4-FFF2-40B4-BE49-F238E27FC236}">
                <a16:creationId xmlns:a16="http://schemas.microsoft.com/office/drawing/2014/main" id="{A14A55E3-4425-ECF1-3A75-8E6A91A2C30B}"/>
              </a:ext>
            </a:extLst>
          </p:cNvPr>
          <p:cNvPicPr>
            <a:picLocks noChangeAspect="1"/>
          </p:cNvPicPr>
          <p:nvPr/>
        </p:nvPicPr>
        <p:blipFill>
          <a:blip r:embed="rId5"/>
          <a:srcRect/>
          <a:stretch/>
        </p:blipFill>
        <p:spPr>
          <a:xfrm>
            <a:off x="489207" y="1145077"/>
            <a:ext cx="4661071" cy="4571956"/>
          </a:xfrm>
          <a:prstGeom prst="rect">
            <a:avLst/>
          </a:prstGeom>
          <a:effectLst/>
        </p:spPr>
      </p:pic>
      <p:sp>
        <p:nvSpPr>
          <p:cNvPr id="3" name="TextBox 2">
            <a:extLst>
              <a:ext uri="{FF2B5EF4-FFF2-40B4-BE49-F238E27FC236}">
                <a16:creationId xmlns:a16="http://schemas.microsoft.com/office/drawing/2014/main" id="{AC0728BC-F77F-9B9C-4460-8518BDED4332}"/>
              </a:ext>
            </a:extLst>
          </p:cNvPr>
          <p:cNvSpPr txBox="1"/>
          <p:nvPr/>
        </p:nvSpPr>
        <p:spPr>
          <a:xfrm>
            <a:off x="5401594" y="1356124"/>
            <a:ext cx="6555944" cy="4816703"/>
          </a:xfrm>
          <a:prstGeom prst="rect">
            <a:avLst/>
          </a:prstGeom>
          <a:noFill/>
        </p:spPr>
        <p:txBody>
          <a:bodyPr wrap="square" rtlCol="0">
            <a:spAutoFit/>
          </a:bodyPr>
          <a:lstStyle/>
          <a:p>
            <a:pPr marL="126206" indent="-126206">
              <a:spcBef>
                <a:spcPts val="450"/>
              </a:spcBef>
              <a:buFont typeface="Arial" panose="020B0604020202020204" pitchFamily="34" charset="0"/>
              <a:buChar char="•"/>
              <a:tabLst>
                <a:tab pos="126206" algn="l"/>
              </a:tabLst>
            </a:pPr>
            <a:r>
              <a:rPr lang="en-US" sz="1400" b="1" i="1" dirty="0">
                <a:solidFill>
                  <a:srgbClr val="000000"/>
                </a:solidFill>
              </a:rPr>
              <a:t>System Framing </a:t>
            </a:r>
            <a:r>
              <a:rPr lang="en-US" sz="1400" b="1" dirty="0">
                <a:solidFill>
                  <a:srgbClr val="000000"/>
                </a:solidFill>
              </a:rPr>
              <a:t>is the process of establishing what elements are within your system and which are not.</a:t>
            </a:r>
          </a:p>
          <a:p>
            <a:pPr marL="127397" indent="-127397">
              <a:spcBef>
                <a:spcPts val="900"/>
              </a:spcBef>
              <a:buFont typeface="Arial" panose="020B0604020202020204" pitchFamily="34" charset="0"/>
              <a:buChar char="•"/>
              <a:tabLst>
                <a:tab pos="126206" algn="l"/>
              </a:tabLst>
            </a:pPr>
            <a:r>
              <a:rPr lang="en-US" sz="1400" b="1" dirty="0">
                <a:solidFill>
                  <a:srgbClr val="958646"/>
                </a:solidFill>
                <a:latin typeface="+mj-lt"/>
              </a:rPr>
              <a:t>The Environment</a:t>
            </a:r>
          </a:p>
          <a:p>
            <a:pPr marL="127397">
              <a:spcBef>
                <a:spcPts val="450"/>
              </a:spcBef>
              <a:tabLst>
                <a:tab pos="126206" algn="l"/>
              </a:tabLst>
            </a:pPr>
            <a:r>
              <a:rPr lang="en-US" sz="1400" b="1" dirty="0"/>
              <a:t>Everything outside of your system’s boundary is in the environment.  You cannot necessarily control the environment, but you have to accommodate it and coordinate with it to share resources.</a:t>
            </a:r>
          </a:p>
          <a:p>
            <a:pPr marL="127397" indent="-127397">
              <a:spcBef>
                <a:spcPts val="900"/>
              </a:spcBef>
              <a:buFont typeface="Arial" panose="020B0604020202020204" pitchFamily="34" charset="0"/>
              <a:buChar char="•"/>
              <a:tabLst>
                <a:tab pos="126206" algn="l"/>
              </a:tabLst>
            </a:pPr>
            <a:r>
              <a:rPr lang="en-US" sz="1400" b="1" dirty="0">
                <a:solidFill>
                  <a:srgbClr val="958646"/>
                </a:solidFill>
                <a:latin typeface="+mj-lt"/>
              </a:rPr>
              <a:t>The System</a:t>
            </a:r>
          </a:p>
          <a:p>
            <a:pPr marL="127397">
              <a:spcBef>
                <a:spcPts val="450"/>
              </a:spcBef>
              <a:tabLst>
                <a:tab pos="126206" algn="l"/>
              </a:tabLst>
            </a:pPr>
            <a:r>
              <a:rPr lang="en-US" sz="1400" b="1" dirty="0"/>
              <a:t>Everything inside your system’s boundary is part of your system – a collection of related entities that work together to achieve a function or purpose.</a:t>
            </a:r>
          </a:p>
          <a:p>
            <a:pPr marL="127397" indent="-127397">
              <a:spcBef>
                <a:spcPts val="900"/>
              </a:spcBef>
              <a:buFont typeface="Arial" panose="020B0604020202020204" pitchFamily="34" charset="0"/>
              <a:buChar char="•"/>
              <a:tabLst>
                <a:tab pos="126206" algn="l"/>
              </a:tabLst>
            </a:pPr>
            <a:r>
              <a:rPr lang="en-US" sz="1400" b="1" dirty="0">
                <a:solidFill>
                  <a:srgbClr val="958646"/>
                </a:solidFill>
                <a:latin typeface="+mj-lt"/>
              </a:rPr>
              <a:t>Systems Are Recursive</a:t>
            </a:r>
          </a:p>
          <a:p>
            <a:pPr marL="126206">
              <a:spcBef>
                <a:spcPts val="450"/>
              </a:spcBef>
              <a:tabLst>
                <a:tab pos="126206" algn="l"/>
              </a:tabLst>
            </a:pPr>
            <a:r>
              <a:rPr lang="en-US" sz="1400" b="1" dirty="0"/>
              <a:t>The complete Electron Ion Collider can be considered a single large system that consists of the detector, the electron storage ring, and other sub-systems.</a:t>
            </a:r>
          </a:p>
          <a:p>
            <a:pPr marL="126206">
              <a:spcBef>
                <a:spcPts val="450"/>
              </a:spcBef>
              <a:tabLst>
                <a:tab pos="126206" algn="l"/>
              </a:tabLst>
            </a:pPr>
            <a:r>
              <a:rPr lang="en-US" sz="1400" b="1" dirty="0"/>
              <a:t>Likewise, the detector can be considered a single system consisting of hadron calorimeters, electron calorimeters, trackers, and particle identifiers.</a:t>
            </a:r>
          </a:p>
          <a:p>
            <a:pPr marL="126206">
              <a:spcBef>
                <a:spcPts val="450"/>
              </a:spcBef>
              <a:tabLst>
                <a:tab pos="126206" algn="l"/>
              </a:tabLst>
            </a:pPr>
            <a:r>
              <a:rPr lang="en-US" sz="1400" b="1" dirty="0"/>
              <a:t>The way you bound your system depends on the problem you’re trying to solve.</a:t>
            </a:r>
          </a:p>
          <a:p>
            <a:pPr marL="127397" indent="-127397">
              <a:spcBef>
                <a:spcPts val="900"/>
              </a:spcBef>
              <a:buFont typeface="Arial" panose="020B0604020202020204" pitchFamily="34" charset="0"/>
              <a:buChar char="•"/>
              <a:tabLst>
                <a:tab pos="126206" algn="l"/>
              </a:tabLst>
            </a:pPr>
            <a:r>
              <a:rPr lang="en-US" sz="1400" b="1" dirty="0">
                <a:solidFill>
                  <a:srgbClr val="958646"/>
                </a:solidFill>
                <a:latin typeface="+mj-lt"/>
              </a:rPr>
              <a:t>Components and Devices</a:t>
            </a:r>
          </a:p>
          <a:p>
            <a:pPr marL="126206">
              <a:spcBef>
                <a:spcPts val="450"/>
              </a:spcBef>
              <a:tabLst>
                <a:tab pos="126206" algn="l"/>
              </a:tabLst>
            </a:pPr>
            <a:r>
              <a:rPr lang="en-US" sz="1400" b="1" dirty="0"/>
              <a:t>These are parts of a sub-system or system,  but they are not systems by themselves.</a:t>
            </a:r>
          </a:p>
        </p:txBody>
      </p:sp>
      <p:sp>
        <p:nvSpPr>
          <p:cNvPr id="4" name="Title 1">
            <a:extLst>
              <a:ext uri="{FF2B5EF4-FFF2-40B4-BE49-F238E27FC236}">
                <a16:creationId xmlns:a16="http://schemas.microsoft.com/office/drawing/2014/main" id="{730E483F-1F19-9275-2C2D-7279B83C79F2}"/>
              </a:ext>
            </a:extLst>
          </p:cNvPr>
          <p:cNvSpPr txBox="1">
            <a:spLocks noChangeAspect="1"/>
          </p:cNvSpPr>
          <p:nvPr/>
        </p:nvSpPr>
        <p:spPr>
          <a:xfrm>
            <a:off x="5446892" y="910581"/>
            <a:ext cx="6479258" cy="445543"/>
          </a:xfrm>
          <a:prstGeom prst="rect">
            <a:avLst/>
          </a:prstGeom>
        </p:spPr>
        <p:txBody>
          <a:bodyP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2400" dirty="0">
                <a:solidFill>
                  <a:srgbClr val="000000">
                    <a:lumMod val="75000"/>
                    <a:lumOff val="25000"/>
                  </a:srgbClr>
                </a:solidFill>
              </a:rPr>
              <a:t>Framing the System</a:t>
            </a:r>
          </a:p>
        </p:txBody>
      </p:sp>
      <p:sp>
        <p:nvSpPr>
          <p:cNvPr id="5"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rPr>
              <a:t>The System Hierarchy</a:t>
            </a:r>
          </a:p>
        </p:txBody>
      </p:sp>
    </p:spTree>
    <p:extLst>
      <p:ext uri="{BB962C8B-B14F-4D97-AF65-F5344CB8AC3E}">
        <p14:creationId xmlns:p14="http://schemas.microsoft.com/office/powerpoint/2010/main" val="258103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verything">
            <a:extLst>
              <a:ext uri="{FF2B5EF4-FFF2-40B4-BE49-F238E27FC236}">
                <a16:creationId xmlns:a16="http://schemas.microsoft.com/office/drawing/2014/main" id="{8587446A-12E4-F8A8-26EC-AEF2E1D51649}"/>
              </a:ext>
            </a:extLst>
          </p:cNvPr>
          <p:cNvPicPr>
            <a:picLocks noChangeAspect="1"/>
          </p:cNvPicPr>
          <p:nvPr/>
        </p:nvPicPr>
        <p:blipFill>
          <a:blip r:embed="rId2"/>
          <a:srcRect/>
          <a:stretch/>
        </p:blipFill>
        <p:spPr>
          <a:xfrm>
            <a:off x="489207" y="1145040"/>
            <a:ext cx="4661071" cy="4572030"/>
          </a:xfrm>
          <a:prstGeom prst="rect">
            <a:avLst/>
          </a:prstGeom>
          <a:effectLst>
            <a:outerShdw blurRad="50800" dist="38100" dir="2700000" algn="tl" rotWithShape="0">
              <a:prstClr val="black">
                <a:alpha val="40000"/>
              </a:prstClr>
            </a:outerShdw>
          </a:effectLst>
        </p:spPr>
      </p:pic>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5</a:t>
            </a:fld>
            <a:endParaRPr lang="en-US" dirty="0">
              <a:latin typeface="Franklin Gothic Book" panose="020F0502020204030204"/>
            </a:endParaRPr>
          </a:p>
        </p:txBody>
      </p:sp>
      <p:sp>
        <p:nvSpPr>
          <p:cNvPr id="9" name="TextBox 8">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Requirements Development</a:t>
            </a:r>
          </a:p>
        </p:txBody>
      </p:sp>
      <p:sp>
        <p:nvSpPr>
          <p:cNvPr id="3" name="TextBox 2">
            <a:extLst>
              <a:ext uri="{FF2B5EF4-FFF2-40B4-BE49-F238E27FC236}">
                <a16:creationId xmlns:a16="http://schemas.microsoft.com/office/drawing/2014/main" id="{AC0728BC-F77F-9B9C-4460-8518BDED4332}"/>
              </a:ext>
            </a:extLst>
          </p:cNvPr>
          <p:cNvSpPr txBox="1"/>
          <p:nvPr/>
        </p:nvSpPr>
        <p:spPr>
          <a:xfrm>
            <a:off x="5401594" y="1180279"/>
            <a:ext cx="6555944" cy="4247317"/>
          </a:xfrm>
          <a:prstGeom prst="rect">
            <a:avLst/>
          </a:prstGeom>
          <a:noFill/>
        </p:spPr>
        <p:txBody>
          <a:bodyPr wrap="square" rtlCol="0">
            <a:spAutoFit/>
          </a:bodyPr>
          <a:lstStyle/>
          <a:p>
            <a:pPr marL="173038" lvl="1">
              <a:spcBef>
                <a:spcPts val="600"/>
              </a:spcBef>
              <a:tabLst>
                <a:tab pos="401638" algn="l"/>
                <a:tab pos="5834063" algn="r"/>
              </a:tabLst>
            </a:pPr>
            <a:r>
              <a:rPr lang="en-US" sz="1700" b="1" dirty="0">
                <a:solidFill>
                  <a:srgbClr val="000000"/>
                </a:solidFill>
                <a:latin typeface="Candara" panose="020E0502030303020204" pitchFamily="34" charset="0"/>
              </a:rPr>
              <a:t>Requirements exist in a hierarchy and should have traceability from top to bottom; i.e. no orphaned requirements.</a:t>
            </a:r>
            <a:endParaRPr lang="en-US" sz="1700" b="1" dirty="0">
              <a:solidFill>
                <a:srgbClr val="E8E3CE">
                  <a:lumMod val="50000"/>
                </a:srgbClr>
              </a:solidFill>
              <a:latin typeface="Candara" panose="020E0502030303020204" pitchFamily="34" charset="0"/>
            </a:endParaRPr>
          </a:p>
          <a:p>
            <a:pPr marL="401638" lvl="1" indent="-228600">
              <a:spcBef>
                <a:spcPts val="600"/>
              </a:spcBef>
              <a:buFont typeface="+mj-lt"/>
              <a:buAutoNum type="arabicPeriod"/>
              <a:tabLst>
                <a:tab pos="401638" algn="l"/>
                <a:tab pos="6342063" algn="r"/>
              </a:tabLst>
            </a:pPr>
            <a:r>
              <a:rPr lang="en-US" sz="1700" b="1" dirty="0">
                <a:solidFill>
                  <a:srgbClr val="E8E3CE">
                    <a:lumMod val="50000"/>
                  </a:srgbClr>
                </a:solidFill>
                <a:latin typeface="Candara" panose="020E0502030303020204" pitchFamily="34" charset="0"/>
              </a:rPr>
              <a:t>General Requirements	</a:t>
            </a:r>
            <a:r>
              <a:rPr lang="en-US" sz="1700" i="1" dirty="0">
                <a:solidFill>
                  <a:srgbClr val="000000">
                    <a:lumMod val="50000"/>
                    <a:lumOff val="50000"/>
                  </a:srgbClr>
                </a:solidFill>
                <a:latin typeface="Candara" panose="020E0502030303020204" pitchFamily="34" charset="0"/>
              </a:rPr>
              <a:t>What is it?</a:t>
            </a:r>
          </a:p>
          <a:p>
            <a:pPr marL="401638" lvl="2">
              <a:tabLst>
                <a:tab pos="168275" algn="l"/>
              </a:tabLst>
            </a:pPr>
            <a:r>
              <a:rPr lang="en-US" sz="1700" b="1" dirty="0">
                <a:solidFill>
                  <a:srgbClr val="000000"/>
                </a:solidFill>
                <a:latin typeface="Candara" panose="020E0502030303020204" pitchFamily="34" charset="0"/>
              </a:rPr>
              <a:t>These are the highest level requirements that define the function or purpose of the sub-system with respect to the overall system.</a:t>
            </a:r>
          </a:p>
          <a:p>
            <a:pPr marL="401638" lvl="1" indent="-228600">
              <a:spcBef>
                <a:spcPts val="600"/>
              </a:spcBef>
              <a:buFont typeface="+mj-lt"/>
              <a:buAutoNum type="arabicPeriod"/>
              <a:tabLst>
                <a:tab pos="401638" algn="l"/>
                <a:tab pos="6342063" algn="r"/>
              </a:tabLst>
            </a:pPr>
            <a:r>
              <a:rPr lang="en-US" sz="1700" b="1" dirty="0">
                <a:solidFill>
                  <a:srgbClr val="E8E3CE">
                    <a:lumMod val="50000"/>
                  </a:srgbClr>
                </a:solidFill>
                <a:latin typeface="Candara" panose="020E0502030303020204" pitchFamily="34" charset="0"/>
              </a:rPr>
              <a:t>Functional Requirements	</a:t>
            </a:r>
            <a:r>
              <a:rPr lang="en-US" sz="1700" i="1" dirty="0">
                <a:solidFill>
                  <a:srgbClr val="000000">
                    <a:lumMod val="50000"/>
                    <a:lumOff val="50000"/>
                  </a:srgbClr>
                </a:solidFill>
                <a:latin typeface="Candara" panose="020E0502030303020204" pitchFamily="34" charset="0"/>
              </a:rPr>
              <a:t>What does it do?</a:t>
            </a:r>
          </a:p>
          <a:p>
            <a:pPr marL="401638" lvl="2">
              <a:tabLst>
                <a:tab pos="168275" algn="l"/>
              </a:tabLst>
            </a:pPr>
            <a:r>
              <a:rPr lang="en-US" sz="1700" b="1" dirty="0">
                <a:solidFill>
                  <a:srgbClr val="000000"/>
                </a:solidFill>
                <a:latin typeface="Candara" panose="020E0502030303020204" pitchFamily="34" charset="0"/>
              </a:rPr>
              <a:t>These requirements identify the features and capabilities that the sub-system must have in order to satisfy its general requirements.</a:t>
            </a:r>
          </a:p>
          <a:p>
            <a:pPr marL="401638" lvl="1" indent="-228600">
              <a:spcBef>
                <a:spcPts val="600"/>
              </a:spcBef>
              <a:buFont typeface="+mj-lt"/>
              <a:buAutoNum type="arabicPeriod"/>
              <a:tabLst>
                <a:tab pos="401638" algn="l"/>
                <a:tab pos="6342063" algn="r"/>
              </a:tabLst>
            </a:pPr>
            <a:r>
              <a:rPr lang="en-US" sz="1700" b="1" dirty="0">
                <a:solidFill>
                  <a:srgbClr val="E8E3CE">
                    <a:lumMod val="50000"/>
                  </a:srgbClr>
                </a:solidFill>
                <a:latin typeface="Candara" panose="020E0502030303020204" pitchFamily="34" charset="0"/>
              </a:rPr>
              <a:t>Performance Requirements	</a:t>
            </a:r>
            <a:r>
              <a:rPr lang="en-US" sz="1700" i="1" dirty="0">
                <a:solidFill>
                  <a:srgbClr val="000000">
                    <a:lumMod val="50000"/>
                    <a:lumOff val="50000"/>
                  </a:srgbClr>
                </a:solidFill>
                <a:latin typeface="Candara" panose="020E0502030303020204" pitchFamily="34" charset="0"/>
              </a:rPr>
              <a:t>How well does it do it?</a:t>
            </a:r>
          </a:p>
          <a:p>
            <a:pPr marL="401638" lvl="2">
              <a:tabLst>
                <a:tab pos="168275" algn="l"/>
              </a:tabLst>
            </a:pPr>
            <a:r>
              <a:rPr lang="en-US" sz="1700" b="1" dirty="0">
                <a:solidFill>
                  <a:srgbClr val="000000"/>
                </a:solidFill>
              </a:rPr>
              <a:t>These requirements quantify the performance levels that must be met by the sub-system during operation.  These requirements provide the </a:t>
            </a:r>
            <a:r>
              <a:rPr lang="en-US" sz="1700" b="1" i="1" u="sng" dirty="0">
                <a:solidFill>
                  <a:srgbClr val="000000"/>
                </a:solidFill>
              </a:rPr>
              <a:t>minimal critical specification</a:t>
            </a:r>
            <a:r>
              <a:rPr lang="en-US" sz="1700" b="1" i="1" u="sng" baseline="30000" dirty="0">
                <a:solidFill>
                  <a:srgbClr val="000000"/>
                </a:solidFill>
              </a:rPr>
              <a:t>1</a:t>
            </a:r>
            <a:r>
              <a:rPr lang="en-US" sz="1700" b="1" i="1" dirty="0">
                <a:solidFill>
                  <a:srgbClr val="000000"/>
                </a:solidFill>
              </a:rPr>
              <a:t> </a:t>
            </a:r>
            <a:r>
              <a:rPr lang="en-US" sz="1700" b="1" dirty="0">
                <a:solidFill>
                  <a:srgbClr val="000000"/>
                </a:solidFill>
              </a:rPr>
              <a:t>that the engineering staff will use to design the system.</a:t>
            </a:r>
            <a:endParaRPr lang="en-US" sz="1700" b="1" i="1" dirty="0">
              <a:solidFill>
                <a:srgbClr val="000000"/>
              </a:solidFill>
            </a:endParaRPr>
          </a:p>
        </p:txBody>
      </p:sp>
      <p:sp>
        <p:nvSpPr>
          <p:cNvPr id="5"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rPr>
              <a:t>Defining Requirement Levels and Structure</a:t>
            </a:r>
          </a:p>
        </p:txBody>
      </p:sp>
      <p:sp>
        <p:nvSpPr>
          <p:cNvPr id="16" name="TextBox 15">
            <a:extLst>
              <a:ext uri="{FF2B5EF4-FFF2-40B4-BE49-F238E27FC236}">
                <a16:creationId xmlns:a16="http://schemas.microsoft.com/office/drawing/2014/main" id="{EEE59853-10E0-13A9-80B4-42E3061FC8BB}"/>
              </a:ext>
            </a:extLst>
          </p:cNvPr>
          <p:cNvSpPr txBox="1"/>
          <p:nvPr/>
        </p:nvSpPr>
        <p:spPr>
          <a:xfrm>
            <a:off x="7455877" y="5561762"/>
            <a:ext cx="4501661" cy="646331"/>
          </a:xfrm>
          <a:prstGeom prst="rect">
            <a:avLst/>
          </a:prstGeom>
          <a:noFill/>
        </p:spPr>
        <p:txBody>
          <a:bodyPr wrap="square" rtlCol="0">
            <a:spAutoFit/>
          </a:bodyPr>
          <a:lstStyle/>
          <a:p>
            <a:pPr algn="r">
              <a:tabLst>
                <a:tab pos="168275" algn="l"/>
              </a:tabLst>
            </a:pPr>
            <a:r>
              <a:rPr lang="en-US" sz="1200" baseline="30000" dirty="0">
                <a:solidFill>
                  <a:srgbClr val="000000"/>
                </a:solidFill>
                <a:latin typeface="Candara" panose="020E0502030303020204" pitchFamily="34" charset="0"/>
              </a:rPr>
              <a:t>1</a:t>
            </a:r>
            <a:r>
              <a:rPr lang="en-US" sz="1200" dirty="0">
                <a:solidFill>
                  <a:srgbClr val="000000"/>
                </a:solidFill>
                <a:latin typeface="Candara" panose="020E0502030303020204" pitchFamily="34" charset="0"/>
              </a:rPr>
              <a:t> The minimum set of core requirements with which an operable unit can produce a satisfactory result without external control of its internal functions. (</a:t>
            </a:r>
            <a:r>
              <a:rPr lang="en-US" sz="1200" dirty="0" err="1">
                <a:solidFill>
                  <a:srgbClr val="000000"/>
                </a:solidFill>
                <a:latin typeface="Candara" panose="020E0502030303020204" pitchFamily="34" charset="0"/>
              </a:rPr>
              <a:t>Herbst</a:t>
            </a:r>
            <a:r>
              <a:rPr lang="en-US" sz="1200" dirty="0">
                <a:solidFill>
                  <a:srgbClr val="000000"/>
                </a:solidFill>
                <a:latin typeface="Candara" panose="020E0502030303020204" pitchFamily="34" charset="0"/>
              </a:rPr>
              <a:t>, Socio-Technical Design, 1974)</a:t>
            </a:r>
          </a:p>
        </p:txBody>
      </p:sp>
    </p:spTree>
    <p:extLst>
      <p:ext uri="{BB962C8B-B14F-4D97-AF65-F5344CB8AC3E}">
        <p14:creationId xmlns:p14="http://schemas.microsoft.com/office/powerpoint/2010/main" val="2786510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6</a:t>
            </a:fld>
            <a:endParaRPr lang="en-US" dirty="0">
              <a:latin typeface="Franklin Gothic Book" panose="020F0502020204030204"/>
            </a:endParaRPr>
          </a:p>
        </p:txBody>
      </p:sp>
      <p:sp>
        <p:nvSpPr>
          <p:cNvPr id="9" name="TextBox 8">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Requirements Development</a:t>
            </a:r>
          </a:p>
        </p:txBody>
      </p:sp>
      <p:sp>
        <p:nvSpPr>
          <p:cNvPr id="3" name="TextBox 2">
            <a:extLst>
              <a:ext uri="{FF2B5EF4-FFF2-40B4-BE49-F238E27FC236}">
                <a16:creationId xmlns:a16="http://schemas.microsoft.com/office/drawing/2014/main" id="{AC0728BC-F77F-9B9C-4460-8518BDED4332}"/>
              </a:ext>
            </a:extLst>
          </p:cNvPr>
          <p:cNvSpPr txBox="1"/>
          <p:nvPr/>
        </p:nvSpPr>
        <p:spPr>
          <a:xfrm>
            <a:off x="7216588" y="983049"/>
            <a:ext cx="4740950" cy="3985706"/>
          </a:xfrm>
          <a:prstGeom prst="rect">
            <a:avLst/>
          </a:prstGeom>
          <a:noFill/>
        </p:spPr>
        <p:txBody>
          <a:bodyPr wrap="square" rtlCol="0">
            <a:spAutoFit/>
          </a:bodyPr>
          <a:lstStyle/>
          <a:p>
            <a:pPr marL="173038" lvl="1">
              <a:spcBef>
                <a:spcPts val="600"/>
              </a:spcBef>
              <a:tabLst>
                <a:tab pos="401638" algn="l"/>
                <a:tab pos="5834063" algn="r"/>
              </a:tabLst>
            </a:pPr>
            <a:r>
              <a:rPr lang="en-US" sz="1700" b="1" dirty="0" smtClean="0">
                <a:solidFill>
                  <a:srgbClr val="000000"/>
                </a:solidFill>
                <a:latin typeface="Candara" panose="020E0502030303020204" pitchFamily="34" charset="0"/>
              </a:rPr>
              <a:t>An example from the tracking system requirements.</a:t>
            </a:r>
            <a:endParaRPr lang="en-US" sz="1700" b="1" dirty="0">
              <a:solidFill>
                <a:srgbClr val="E8E3CE">
                  <a:lumMod val="50000"/>
                </a:srgbClr>
              </a:solidFill>
              <a:latin typeface="Candara" panose="020E0502030303020204" pitchFamily="34" charset="0"/>
            </a:endParaRPr>
          </a:p>
          <a:p>
            <a:pPr marL="173038" lvl="1">
              <a:spcBef>
                <a:spcPts val="600"/>
              </a:spcBef>
              <a:tabLst>
                <a:tab pos="401638" algn="l"/>
                <a:tab pos="6342063" algn="r"/>
              </a:tabLst>
            </a:pPr>
            <a:r>
              <a:rPr lang="en-US" sz="1700" b="1" dirty="0" smtClean="0">
                <a:solidFill>
                  <a:srgbClr val="E8E3CE">
                    <a:lumMod val="50000"/>
                  </a:srgbClr>
                </a:solidFill>
                <a:latin typeface="Candara" panose="020E0502030303020204" pitchFamily="34" charset="0"/>
              </a:rPr>
              <a:t>General Requirement</a:t>
            </a:r>
            <a:endParaRPr lang="en-US" sz="1700" i="1" dirty="0">
              <a:solidFill>
                <a:srgbClr val="000000">
                  <a:lumMod val="50000"/>
                  <a:lumOff val="50000"/>
                </a:srgbClr>
              </a:solidFill>
              <a:latin typeface="Candara" panose="020E0502030303020204" pitchFamily="34" charset="0"/>
            </a:endParaRPr>
          </a:p>
          <a:p>
            <a:pPr marL="401638" lvl="2">
              <a:tabLst>
                <a:tab pos="168275" algn="l"/>
              </a:tabLst>
            </a:pPr>
            <a:r>
              <a:rPr lang="en-US" sz="1700" b="1" dirty="0" smtClean="0">
                <a:solidFill>
                  <a:srgbClr val="000000"/>
                </a:solidFill>
                <a:latin typeface="Candara" panose="020E0502030303020204" pitchFamily="34" charset="0"/>
              </a:rPr>
              <a:t>Specifies that the tracking system must have the ability to measure vertex coordinates in the barrel region.</a:t>
            </a:r>
            <a:endParaRPr lang="en-US" sz="1700" b="1" dirty="0">
              <a:solidFill>
                <a:srgbClr val="000000"/>
              </a:solidFill>
              <a:latin typeface="Candara" panose="020E0502030303020204" pitchFamily="34" charset="0"/>
            </a:endParaRPr>
          </a:p>
          <a:p>
            <a:pPr marL="173038" lvl="1">
              <a:spcBef>
                <a:spcPts val="600"/>
              </a:spcBef>
              <a:tabLst>
                <a:tab pos="401638" algn="l"/>
                <a:tab pos="6342063" algn="r"/>
              </a:tabLst>
            </a:pPr>
            <a:r>
              <a:rPr lang="en-US" sz="1700" b="1" dirty="0">
                <a:solidFill>
                  <a:srgbClr val="E8E3CE">
                    <a:lumMod val="50000"/>
                  </a:srgbClr>
                </a:solidFill>
                <a:latin typeface="Candara" panose="020E0502030303020204" pitchFamily="34" charset="0"/>
              </a:rPr>
              <a:t>Functional </a:t>
            </a:r>
            <a:r>
              <a:rPr lang="en-US" sz="1700" b="1" dirty="0" smtClean="0">
                <a:solidFill>
                  <a:srgbClr val="E8E3CE">
                    <a:lumMod val="50000"/>
                  </a:srgbClr>
                </a:solidFill>
                <a:latin typeface="Candara" panose="020E0502030303020204" pitchFamily="34" charset="0"/>
              </a:rPr>
              <a:t>Requirement</a:t>
            </a:r>
            <a:r>
              <a:rPr lang="en-US" sz="1700" b="1" dirty="0">
                <a:solidFill>
                  <a:srgbClr val="E8E3CE">
                    <a:lumMod val="50000"/>
                  </a:srgbClr>
                </a:solidFill>
                <a:latin typeface="Candara" panose="020E0502030303020204" pitchFamily="34" charset="0"/>
              </a:rPr>
              <a:t>	</a:t>
            </a:r>
            <a:endParaRPr lang="en-US" sz="1700" i="1" dirty="0" smtClean="0">
              <a:solidFill>
                <a:srgbClr val="000000">
                  <a:lumMod val="50000"/>
                  <a:lumOff val="50000"/>
                </a:srgbClr>
              </a:solidFill>
              <a:latin typeface="Candara" panose="020E0502030303020204" pitchFamily="34" charset="0"/>
            </a:endParaRPr>
          </a:p>
          <a:p>
            <a:pPr marL="401638" lvl="2">
              <a:tabLst>
                <a:tab pos="168275" algn="l"/>
              </a:tabLst>
            </a:pPr>
            <a:r>
              <a:rPr lang="en-US" sz="1700" b="1" dirty="0" smtClean="0">
                <a:solidFill>
                  <a:srgbClr val="000000"/>
                </a:solidFill>
                <a:latin typeface="Candara" panose="020E0502030303020204" pitchFamily="34" charset="0"/>
              </a:rPr>
              <a:t>When performing measurements, the tracking system must provide good impact parameter resolution for heavy flavor measurements.</a:t>
            </a:r>
          </a:p>
          <a:p>
            <a:pPr marL="173038" lvl="1">
              <a:spcBef>
                <a:spcPts val="600"/>
              </a:spcBef>
              <a:tabLst>
                <a:tab pos="401638" algn="l"/>
                <a:tab pos="6342063" algn="r"/>
              </a:tabLst>
            </a:pPr>
            <a:r>
              <a:rPr lang="en-US" sz="1700" b="1" dirty="0" smtClean="0">
                <a:solidFill>
                  <a:srgbClr val="E8E3CE">
                    <a:lumMod val="50000"/>
                  </a:srgbClr>
                </a:solidFill>
                <a:latin typeface="Candara" panose="020E0502030303020204" pitchFamily="34" charset="0"/>
              </a:rPr>
              <a:t>Performance </a:t>
            </a:r>
            <a:r>
              <a:rPr lang="en-US" sz="1700" b="1" dirty="0">
                <a:solidFill>
                  <a:srgbClr val="E8E3CE">
                    <a:lumMod val="50000"/>
                  </a:srgbClr>
                </a:solidFill>
                <a:latin typeface="Candara" panose="020E0502030303020204" pitchFamily="34" charset="0"/>
              </a:rPr>
              <a:t>Requirements	</a:t>
            </a:r>
          </a:p>
          <a:p>
            <a:pPr marL="401638" lvl="2">
              <a:tabLst>
                <a:tab pos="168275" algn="l"/>
              </a:tabLst>
            </a:pPr>
            <a:r>
              <a:rPr lang="en-US" sz="1700" b="1" dirty="0" smtClean="0">
                <a:solidFill>
                  <a:srgbClr val="000000"/>
                </a:solidFill>
              </a:rPr>
              <a:t>Must perform the measurements to the specified resolution.</a:t>
            </a:r>
            <a:endParaRPr lang="en-US" sz="1700" b="1" i="1" dirty="0">
              <a:solidFill>
                <a:srgbClr val="000000"/>
              </a:solidFill>
            </a:endParaRPr>
          </a:p>
        </p:txBody>
      </p:sp>
      <p:sp>
        <p:nvSpPr>
          <p:cNvPr id="5"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smtClean="0">
                <a:solidFill>
                  <a:srgbClr val="000000">
                    <a:lumMod val="75000"/>
                    <a:lumOff val="25000"/>
                  </a:srgbClr>
                </a:solidFill>
              </a:rPr>
              <a:t>A Concrete Example</a:t>
            </a:r>
            <a:endParaRPr lang="en-US" sz="3200" dirty="0">
              <a:solidFill>
                <a:srgbClr val="000000">
                  <a:lumMod val="75000"/>
                  <a:lumOff val="25000"/>
                </a:srgb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371" y="956674"/>
            <a:ext cx="6609747" cy="3461132"/>
          </a:xfrm>
          <a:prstGeom prst="rect">
            <a:avLst/>
          </a:prstGeom>
        </p:spPr>
      </p:pic>
      <p:sp>
        <p:nvSpPr>
          <p:cNvPr id="10" name="TextBox 9">
            <a:extLst>
              <a:ext uri="{FF2B5EF4-FFF2-40B4-BE49-F238E27FC236}">
                <a16:creationId xmlns:a16="http://schemas.microsoft.com/office/drawing/2014/main" id="{AC0728BC-F77F-9B9C-4460-8518BDED4332}"/>
              </a:ext>
            </a:extLst>
          </p:cNvPr>
          <p:cNvSpPr txBox="1"/>
          <p:nvPr/>
        </p:nvSpPr>
        <p:spPr>
          <a:xfrm>
            <a:off x="440650" y="5237696"/>
            <a:ext cx="11516888" cy="692497"/>
          </a:xfrm>
          <a:prstGeom prst="rect">
            <a:avLst/>
          </a:prstGeom>
          <a:noFill/>
        </p:spPr>
        <p:txBody>
          <a:bodyPr wrap="square" rtlCol="0">
            <a:spAutoFit/>
          </a:bodyPr>
          <a:lstStyle/>
          <a:p>
            <a:pPr marL="173038" lvl="1">
              <a:spcBef>
                <a:spcPts val="600"/>
              </a:spcBef>
              <a:tabLst>
                <a:tab pos="401638" algn="l"/>
                <a:tab pos="5834063" algn="r"/>
              </a:tabLst>
            </a:pPr>
            <a:r>
              <a:rPr lang="en-US" sz="1700" b="1" dirty="0">
                <a:solidFill>
                  <a:srgbClr val="000000"/>
                </a:solidFill>
                <a:latin typeface="Candara" panose="020E0502030303020204" pitchFamily="34" charset="0"/>
              </a:rPr>
              <a:t>When properly satisfied, these requirements will assure that the tracking detector will </a:t>
            </a:r>
            <a:r>
              <a:rPr lang="en-US" sz="1700" b="1" dirty="0" smtClean="0">
                <a:solidFill>
                  <a:srgbClr val="000000"/>
                </a:solidFill>
                <a:latin typeface="Candara" panose="020E0502030303020204" pitchFamily="34" charset="0"/>
              </a:rPr>
              <a:t>have the </a:t>
            </a:r>
            <a:r>
              <a:rPr lang="en-US" sz="1700" b="1" dirty="0">
                <a:solidFill>
                  <a:srgbClr val="000000"/>
                </a:solidFill>
                <a:latin typeface="Candara" panose="020E0502030303020204" pitchFamily="34" charset="0"/>
              </a:rPr>
              <a:t>ability to tag</a:t>
            </a:r>
          </a:p>
          <a:p>
            <a:pPr marL="173038" lvl="1">
              <a:spcBef>
                <a:spcPts val="600"/>
              </a:spcBef>
              <a:tabLst>
                <a:tab pos="401638" algn="l"/>
                <a:tab pos="5834063" algn="r"/>
              </a:tabLst>
            </a:pPr>
            <a:r>
              <a:rPr lang="en-US" sz="1700" b="1" dirty="0">
                <a:solidFill>
                  <a:srgbClr val="000000"/>
                </a:solidFill>
                <a:latin typeface="Candara" panose="020E0502030303020204" pitchFamily="34" charset="0"/>
              </a:rPr>
              <a:t>reactions with heavy-flavor particles in EIC, and </a:t>
            </a:r>
            <a:r>
              <a:rPr lang="en-US" sz="1700" b="1" dirty="0" smtClean="0">
                <a:solidFill>
                  <a:srgbClr val="000000"/>
                </a:solidFill>
                <a:latin typeface="Candara" panose="020E0502030303020204" pitchFamily="34" charset="0"/>
              </a:rPr>
              <a:t>have the </a:t>
            </a:r>
            <a:r>
              <a:rPr lang="en-US" sz="1700" b="1" dirty="0">
                <a:solidFill>
                  <a:srgbClr val="000000"/>
                </a:solidFill>
                <a:latin typeface="Candara" panose="020E0502030303020204" pitchFamily="34" charset="0"/>
              </a:rPr>
              <a:t>vertex resolution to properly identify them</a:t>
            </a:r>
            <a:r>
              <a:rPr lang="en-US" sz="1700" b="1" dirty="0" smtClean="0">
                <a:solidFill>
                  <a:srgbClr val="000000"/>
                </a:solidFill>
                <a:latin typeface="Candara" panose="020E0502030303020204" pitchFamily="34" charset="0"/>
              </a:rPr>
              <a:t>.</a:t>
            </a:r>
            <a:endParaRPr lang="en-US" sz="1700" b="1" dirty="0">
              <a:solidFill>
                <a:srgbClr val="E8E3CE">
                  <a:lumMod val="50000"/>
                </a:srgbClr>
              </a:solidFill>
              <a:latin typeface="Candara" panose="020E0502030303020204" pitchFamily="34" charset="0"/>
            </a:endParaRPr>
          </a:p>
        </p:txBody>
      </p:sp>
    </p:spTree>
    <p:extLst>
      <p:ext uri="{BB962C8B-B14F-4D97-AF65-F5344CB8AC3E}">
        <p14:creationId xmlns:p14="http://schemas.microsoft.com/office/powerpoint/2010/main" val="3560914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7</a:t>
            </a:fld>
            <a:endParaRPr lang="en-US" dirty="0">
              <a:latin typeface="Franklin Gothic Book" panose="020F0502020204030204"/>
            </a:endParaRPr>
          </a:p>
        </p:txBody>
      </p:sp>
      <p:sp>
        <p:nvSpPr>
          <p:cNvPr id="9" name="TextBox 8">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Requirements Development</a:t>
            </a:r>
          </a:p>
        </p:txBody>
      </p:sp>
      <p:sp>
        <p:nvSpPr>
          <p:cNvPr id="3" name="TextBox 2">
            <a:extLst>
              <a:ext uri="{FF2B5EF4-FFF2-40B4-BE49-F238E27FC236}">
                <a16:creationId xmlns:a16="http://schemas.microsoft.com/office/drawing/2014/main" id="{AC0728BC-F77F-9B9C-4460-8518BDED4332}"/>
              </a:ext>
            </a:extLst>
          </p:cNvPr>
          <p:cNvSpPr txBox="1"/>
          <p:nvPr/>
        </p:nvSpPr>
        <p:spPr>
          <a:xfrm>
            <a:off x="7924800" y="1180279"/>
            <a:ext cx="4032737" cy="4431983"/>
          </a:xfrm>
          <a:prstGeom prst="rect">
            <a:avLst/>
          </a:prstGeom>
          <a:noFill/>
        </p:spPr>
        <p:txBody>
          <a:bodyPr wrap="square" rtlCol="0">
            <a:spAutoFit/>
          </a:bodyPr>
          <a:lstStyle/>
          <a:p>
            <a:pPr marL="168275" indent="-168275">
              <a:spcBef>
                <a:spcPts val="1200"/>
              </a:spcBef>
              <a:buFont typeface="Arial" panose="020B0604020202020204" pitchFamily="34" charset="0"/>
              <a:buChar char="•"/>
              <a:tabLst>
                <a:tab pos="168275" algn="l"/>
              </a:tabLst>
            </a:pPr>
            <a:r>
              <a:rPr lang="en-US" b="1" dirty="0">
                <a:solidFill>
                  <a:srgbClr val="000000"/>
                </a:solidFill>
                <a:latin typeface="Candara" panose="020E0502030303020204" pitchFamily="34" charset="0"/>
              </a:rPr>
              <a:t>Requirements are developed in narrative form and then submitted for approval by the project.</a:t>
            </a:r>
          </a:p>
          <a:p>
            <a:pPr marL="168275" indent="-168275">
              <a:spcBef>
                <a:spcPts val="1200"/>
              </a:spcBef>
              <a:buFont typeface="Arial" panose="020B0604020202020204" pitchFamily="34" charset="0"/>
              <a:buChar char="•"/>
              <a:tabLst>
                <a:tab pos="168275" algn="l"/>
              </a:tabLst>
            </a:pPr>
            <a:r>
              <a:rPr lang="en-US" b="1" dirty="0">
                <a:solidFill>
                  <a:srgbClr val="000000"/>
                </a:solidFill>
                <a:latin typeface="Candara" panose="020E0502030303020204" pitchFamily="34" charset="0"/>
              </a:rPr>
              <a:t>Once approved, requirements become controlled documents in the EIC Document and Record Center.</a:t>
            </a:r>
          </a:p>
          <a:p>
            <a:pPr marL="168275" indent="-168275">
              <a:spcBef>
                <a:spcPts val="1200"/>
              </a:spcBef>
              <a:buFont typeface="Arial" panose="020B0604020202020204" pitchFamily="34" charset="0"/>
              <a:buChar char="•"/>
              <a:tabLst>
                <a:tab pos="168275" algn="l"/>
              </a:tabLst>
            </a:pPr>
            <a:r>
              <a:rPr lang="en-US" b="1" dirty="0">
                <a:solidFill>
                  <a:srgbClr val="000000"/>
                </a:solidFill>
                <a:latin typeface="Candara" panose="020E0502030303020204" pitchFamily="34" charset="0"/>
              </a:rPr>
              <a:t>The requirement line items are integrated into </a:t>
            </a:r>
            <a:r>
              <a:rPr lang="en-US" b="1" dirty="0" err="1">
                <a:solidFill>
                  <a:srgbClr val="000000"/>
                </a:solidFill>
                <a:latin typeface="Candara" panose="020E0502030303020204" pitchFamily="34" charset="0"/>
              </a:rPr>
              <a:t>Visure</a:t>
            </a:r>
            <a:r>
              <a:rPr lang="en-US" b="1" dirty="0">
                <a:solidFill>
                  <a:srgbClr val="000000"/>
                </a:solidFill>
                <a:latin typeface="Candara" panose="020E0502030303020204" pitchFamily="34" charset="0"/>
              </a:rPr>
              <a:t>, a software package that allows them to be linked and related to one another.</a:t>
            </a:r>
          </a:p>
          <a:p>
            <a:pPr marL="168275" indent="-168275">
              <a:spcBef>
                <a:spcPts val="1200"/>
              </a:spcBef>
              <a:buFont typeface="Arial" panose="020B0604020202020204" pitchFamily="34" charset="0"/>
              <a:buChar char="•"/>
              <a:tabLst>
                <a:tab pos="168275" algn="l"/>
              </a:tabLst>
            </a:pPr>
            <a:r>
              <a:rPr lang="en-US" b="1" dirty="0">
                <a:solidFill>
                  <a:srgbClr val="000000"/>
                </a:solidFill>
                <a:latin typeface="Candara" panose="020E0502030303020204" pitchFamily="34" charset="0"/>
              </a:rPr>
              <a:t>Joel Watkins of Jefferson Lab is our </a:t>
            </a:r>
            <a:r>
              <a:rPr lang="en-US" b="1" dirty="0" err="1">
                <a:solidFill>
                  <a:srgbClr val="000000"/>
                </a:solidFill>
                <a:latin typeface="Candara" panose="020E0502030303020204" pitchFamily="34" charset="0"/>
              </a:rPr>
              <a:t>Visure</a:t>
            </a:r>
            <a:r>
              <a:rPr lang="en-US" b="1" dirty="0">
                <a:solidFill>
                  <a:srgbClr val="000000"/>
                </a:solidFill>
                <a:latin typeface="Candara" panose="020E0502030303020204" pitchFamily="34" charset="0"/>
              </a:rPr>
              <a:t> Data Coordinator and is supporting the entire EIC Systems Engineering Group.</a:t>
            </a:r>
          </a:p>
        </p:txBody>
      </p:sp>
      <p:sp>
        <p:nvSpPr>
          <p:cNvPr id="5"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rPr>
              <a:t>Managing and Coordinating Requirements</a:t>
            </a:r>
          </a:p>
        </p:txBody>
      </p:sp>
      <p:pic>
        <p:nvPicPr>
          <p:cNvPr id="8" name="Picture 7">
            <a:extLst>
              <a:ext uri="{FF2B5EF4-FFF2-40B4-BE49-F238E27FC236}">
                <a16:creationId xmlns:a16="http://schemas.microsoft.com/office/drawing/2014/main" id="{5FB61C26-DAA3-25D8-3D73-2CBE34207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77" y="986660"/>
            <a:ext cx="7292599" cy="5142615"/>
          </a:xfrm>
          <a:prstGeom prst="rect">
            <a:avLst/>
          </a:prstGeom>
        </p:spPr>
      </p:pic>
      <p:sp>
        <p:nvSpPr>
          <p:cNvPr id="10" name="Rectangle: Rounded Corners 3">
            <a:extLst>
              <a:ext uri="{FF2B5EF4-FFF2-40B4-BE49-F238E27FC236}">
                <a16:creationId xmlns:a16="http://schemas.microsoft.com/office/drawing/2014/main" id="{7496F768-7FCE-5601-37BC-43A0FB29D165}"/>
              </a:ext>
            </a:extLst>
          </p:cNvPr>
          <p:cNvSpPr/>
          <p:nvPr/>
        </p:nvSpPr>
        <p:spPr>
          <a:xfrm>
            <a:off x="10748682" y="492478"/>
            <a:ext cx="1233780" cy="28856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Charge </a:t>
            </a:r>
            <a:r>
              <a:rPr lang="en-US" sz="1600" dirty="0" smtClean="0"/>
              <a:t>1</a:t>
            </a:r>
            <a:endParaRPr lang="en-US" sz="1600" dirty="0"/>
          </a:p>
        </p:txBody>
      </p:sp>
    </p:spTree>
    <p:extLst>
      <p:ext uri="{BB962C8B-B14F-4D97-AF65-F5344CB8AC3E}">
        <p14:creationId xmlns:p14="http://schemas.microsoft.com/office/powerpoint/2010/main" val="207056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8</a:t>
            </a:fld>
            <a:endParaRPr lang="en-US" dirty="0">
              <a:latin typeface="Franklin Gothic Book" panose="020F0502020204030204"/>
            </a:endParaRPr>
          </a:p>
        </p:txBody>
      </p:sp>
      <p:sp>
        <p:nvSpPr>
          <p:cNvPr id="9" name="TextBox 8">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Requirements Development</a:t>
            </a:r>
          </a:p>
        </p:txBody>
      </p:sp>
      <p:sp>
        <p:nvSpPr>
          <p:cNvPr id="3" name="TextBox 2">
            <a:extLst>
              <a:ext uri="{FF2B5EF4-FFF2-40B4-BE49-F238E27FC236}">
                <a16:creationId xmlns:a16="http://schemas.microsoft.com/office/drawing/2014/main" id="{AC0728BC-F77F-9B9C-4460-8518BDED4332}"/>
              </a:ext>
            </a:extLst>
          </p:cNvPr>
          <p:cNvSpPr txBox="1"/>
          <p:nvPr/>
        </p:nvSpPr>
        <p:spPr>
          <a:xfrm>
            <a:off x="7924800" y="1180279"/>
            <a:ext cx="4032737" cy="3724096"/>
          </a:xfrm>
          <a:prstGeom prst="rect">
            <a:avLst/>
          </a:prstGeom>
          <a:noFill/>
        </p:spPr>
        <p:txBody>
          <a:bodyPr wrap="square" rtlCol="0">
            <a:spAutoFit/>
          </a:bodyPr>
          <a:lstStyle/>
          <a:p>
            <a:pPr marL="168275" indent="-168275">
              <a:spcBef>
                <a:spcPts val="1200"/>
              </a:spcBef>
              <a:buFont typeface="Arial" panose="020B0604020202020204" pitchFamily="34" charset="0"/>
              <a:buChar char="•"/>
              <a:tabLst>
                <a:tab pos="168275" algn="l"/>
              </a:tabLst>
            </a:pPr>
            <a:r>
              <a:rPr lang="en-US" b="1" dirty="0">
                <a:solidFill>
                  <a:srgbClr val="000000"/>
                </a:solidFill>
                <a:latin typeface="Candara" panose="020E0502030303020204" pitchFamily="34" charset="0"/>
              </a:rPr>
              <a:t>Once validated and approved, EIC detector requirements are placed on a reference page where they can be accessed by the user community.</a:t>
            </a:r>
          </a:p>
          <a:p>
            <a:pPr marL="168275" indent="-168275">
              <a:spcBef>
                <a:spcPts val="1200"/>
              </a:spcBef>
              <a:buFont typeface="Arial" panose="020B0604020202020204" pitchFamily="34" charset="0"/>
              <a:buChar char="•"/>
              <a:tabLst>
                <a:tab pos="168275" algn="l"/>
              </a:tabLst>
            </a:pPr>
            <a:r>
              <a:rPr lang="en-US" b="1" dirty="0">
                <a:solidFill>
                  <a:srgbClr val="000000"/>
                </a:solidFill>
                <a:latin typeface="Candara" panose="020E0502030303020204" pitchFamily="34" charset="0"/>
              </a:rPr>
              <a:t>In addition to the current requirements, older versions will be maintained in an archive  to allow researchers to see changes that were introduced over time.</a:t>
            </a:r>
          </a:p>
          <a:p>
            <a:pPr marL="168275" indent="-168275">
              <a:spcBef>
                <a:spcPts val="1200"/>
              </a:spcBef>
              <a:buFont typeface="Arial" panose="020B0604020202020204" pitchFamily="34" charset="0"/>
              <a:buChar char="•"/>
              <a:tabLst>
                <a:tab pos="168275" algn="l"/>
              </a:tabLst>
            </a:pPr>
            <a:r>
              <a:rPr lang="en-US" b="1" dirty="0">
                <a:solidFill>
                  <a:srgbClr val="000000"/>
                </a:solidFill>
                <a:latin typeface="Candara" panose="020E0502030303020204" pitchFamily="34" charset="0"/>
              </a:rPr>
              <a:t>A comment log will be included to document what updates were made and the rationale for the decision.</a:t>
            </a:r>
          </a:p>
        </p:txBody>
      </p:sp>
      <p:sp>
        <p:nvSpPr>
          <p:cNvPr id="5"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tabLst>
                <a:tab pos="3375025" algn="l"/>
              </a:tabLst>
            </a:pPr>
            <a:r>
              <a:rPr lang="en-US" sz="3200" dirty="0">
                <a:solidFill>
                  <a:srgbClr val="000000">
                    <a:lumMod val="75000"/>
                    <a:lumOff val="25000"/>
                  </a:srgbClr>
                </a:solidFill>
              </a:rPr>
              <a:t>Sharing Requirements with Collaborators</a:t>
            </a:r>
          </a:p>
        </p:txBody>
      </p:sp>
      <p:pic>
        <p:nvPicPr>
          <p:cNvPr id="2" name="Picture 1"/>
          <p:cNvPicPr>
            <a:picLocks noChangeAspect="1"/>
          </p:cNvPicPr>
          <p:nvPr/>
        </p:nvPicPr>
        <p:blipFill>
          <a:blip r:embed="rId2"/>
          <a:stretch>
            <a:fillRect/>
          </a:stretch>
        </p:blipFill>
        <p:spPr>
          <a:xfrm>
            <a:off x="454732" y="843195"/>
            <a:ext cx="7180980" cy="5139104"/>
          </a:xfrm>
          <a:prstGeom prst="rect">
            <a:avLst/>
          </a:prstGeom>
        </p:spPr>
      </p:pic>
      <p:sp>
        <p:nvSpPr>
          <p:cNvPr id="10" name="Rectangle: Rounded Corners 3">
            <a:extLst>
              <a:ext uri="{FF2B5EF4-FFF2-40B4-BE49-F238E27FC236}">
                <a16:creationId xmlns:a16="http://schemas.microsoft.com/office/drawing/2014/main" id="{7496F768-7FCE-5601-37BC-43A0FB29D165}"/>
              </a:ext>
            </a:extLst>
          </p:cNvPr>
          <p:cNvSpPr/>
          <p:nvPr/>
        </p:nvSpPr>
        <p:spPr>
          <a:xfrm>
            <a:off x="10748682" y="492478"/>
            <a:ext cx="1233780" cy="28856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Charge </a:t>
            </a:r>
            <a:r>
              <a:rPr lang="en-US" sz="1600" dirty="0" smtClean="0"/>
              <a:t>1</a:t>
            </a:r>
            <a:endParaRPr lang="en-US" sz="1600" dirty="0"/>
          </a:p>
        </p:txBody>
      </p:sp>
    </p:spTree>
    <p:extLst>
      <p:ext uri="{BB962C8B-B14F-4D97-AF65-F5344CB8AC3E}">
        <p14:creationId xmlns:p14="http://schemas.microsoft.com/office/powerpoint/2010/main" val="1681396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9</a:t>
            </a:fld>
            <a:endParaRPr lang="en-US" dirty="0">
              <a:latin typeface="Franklin Gothic Book" panose="020F0502020204030204"/>
            </a:endParaRPr>
          </a:p>
        </p:txBody>
      </p:sp>
      <p:sp>
        <p:nvSpPr>
          <p:cNvPr id="9" name="TextBox 8">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Interface Development</a:t>
            </a:r>
          </a:p>
        </p:txBody>
      </p:sp>
      <p:sp>
        <p:nvSpPr>
          <p:cNvPr id="3" name="TextBox 2">
            <a:extLst>
              <a:ext uri="{FF2B5EF4-FFF2-40B4-BE49-F238E27FC236}">
                <a16:creationId xmlns:a16="http://schemas.microsoft.com/office/drawing/2014/main" id="{AC0728BC-F77F-9B9C-4460-8518BDED4332}"/>
              </a:ext>
            </a:extLst>
          </p:cNvPr>
          <p:cNvSpPr txBox="1"/>
          <p:nvPr/>
        </p:nvSpPr>
        <p:spPr>
          <a:xfrm>
            <a:off x="7924800" y="1020020"/>
            <a:ext cx="4032737" cy="5262979"/>
          </a:xfrm>
          <a:prstGeom prst="rect">
            <a:avLst/>
          </a:prstGeom>
          <a:noFill/>
        </p:spPr>
        <p:txBody>
          <a:bodyPr wrap="square" rtlCol="0">
            <a:spAutoFit/>
          </a:bodyPr>
          <a:lstStyle/>
          <a:p>
            <a:pPr marL="168275" indent="-168275">
              <a:spcBef>
                <a:spcPts val="1200"/>
              </a:spcBef>
              <a:buFont typeface="Arial" panose="020B0604020202020204" pitchFamily="34" charset="0"/>
              <a:buChar char="•"/>
              <a:tabLst>
                <a:tab pos="168275" algn="l"/>
              </a:tabLst>
            </a:pPr>
            <a:r>
              <a:rPr lang="en-US" b="1" dirty="0">
                <a:latin typeface="Candara" panose="020E0502030303020204" pitchFamily="34" charset="0"/>
              </a:rPr>
              <a:t>Properly written requirements will identify the dependencies that exist between two sub-systems.</a:t>
            </a:r>
          </a:p>
          <a:p>
            <a:pPr marL="168275" indent="-168275">
              <a:spcBef>
                <a:spcPts val="1200"/>
              </a:spcBef>
              <a:buFont typeface="Arial" panose="020B0604020202020204" pitchFamily="34" charset="0"/>
              <a:buChar char="•"/>
              <a:tabLst>
                <a:tab pos="168275" algn="l"/>
              </a:tabLst>
            </a:pPr>
            <a:r>
              <a:rPr lang="en-US" b="1" dirty="0">
                <a:latin typeface="Candara" panose="020E0502030303020204" pitchFamily="34" charset="0"/>
              </a:rPr>
              <a:t>Dependencies are satisfied by interfaces that conduct material, energy, or information, or provide static support.</a:t>
            </a:r>
          </a:p>
          <a:p>
            <a:pPr marL="168275" indent="-168275">
              <a:spcBef>
                <a:spcPts val="1200"/>
              </a:spcBef>
              <a:buFont typeface="Arial" panose="020B0604020202020204" pitchFamily="34" charset="0"/>
              <a:buChar char="•"/>
              <a:tabLst>
                <a:tab pos="168275" algn="l"/>
              </a:tabLst>
            </a:pPr>
            <a:r>
              <a:rPr lang="en-US" b="1" dirty="0">
                <a:latin typeface="Candara" panose="020E0502030303020204" pitchFamily="34" charset="0"/>
              </a:rPr>
              <a:t>As shown in the figure at left, interfaces between systems are defined at the highest level.  The system that is providing the resource can then decide how best to satisfy the requirement.</a:t>
            </a:r>
          </a:p>
          <a:p>
            <a:pPr marL="168275" indent="-168275">
              <a:spcBef>
                <a:spcPts val="1200"/>
              </a:spcBef>
              <a:buFont typeface="Arial" panose="020B0604020202020204" pitchFamily="34" charset="0"/>
              <a:buChar char="•"/>
              <a:tabLst>
                <a:tab pos="168275" algn="l"/>
              </a:tabLst>
            </a:pPr>
            <a:r>
              <a:rPr lang="en-US" b="1" dirty="0">
                <a:latin typeface="Candara" panose="020E0502030303020204" pitchFamily="34" charset="0"/>
              </a:rPr>
              <a:t>This minimizes the amount of information that one system must have about the internal functions or configuration of another.</a:t>
            </a:r>
          </a:p>
        </p:txBody>
      </p:sp>
      <p:sp>
        <p:nvSpPr>
          <p:cNvPr id="5"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rPr>
              <a:t>Relating Requirements to Interfaces</a:t>
            </a:r>
          </a:p>
        </p:txBody>
      </p:sp>
      <p:pic>
        <p:nvPicPr>
          <p:cNvPr id="7" name="Picture 6">
            <a:extLst>
              <a:ext uri="{FF2B5EF4-FFF2-40B4-BE49-F238E27FC236}">
                <a16:creationId xmlns:a16="http://schemas.microsoft.com/office/drawing/2014/main" id="{537F5EBE-22EE-1F16-D24B-990249DBE0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5476" y="1064108"/>
            <a:ext cx="7322211" cy="3652531"/>
          </a:xfrm>
          <a:prstGeom prst="rect">
            <a:avLst/>
          </a:prstGeom>
        </p:spPr>
      </p:pic>
      <p:sp>
        <p:nvSpPr>
          <p:cNvPr id="8" name="Rectangle 7">
            <a:extLst>
              <a:ext uri="{FF2B5EF4-FFF2-40B4-BE49-F238E27FC236}">
                <a16:creationId xmlns:a16="http://schemas.microsoft.com/office/drawing/2014/main" id="{742AB0E8-A61A-C984-C055-AD91C88116DE}"/>
              </a:ext>
            </a:extLst>
          </p:cNvPr>
          <p:cNvSpPr/>
          <p:nvPr/>
        </p:nvSpPr>
        <p:spPr>
          <a:xfrm>
            <a:off x="639062" y="5063939"/>
            <a:ext cx="6272870" cy="1024134"/>
          </a:xfrm>
          <a:prstGeom prst="rect">
            <a:avLst/>
          </a:prstGeom>
        </p:spPr>
        <p:txBody>
          <a:bodyPr wrap="square">
            <a:spAutoFit/>
          </a:bodyPr>
          <a:lstStyle/>
          <a:p>
            <a:pPr algn="just">
              <a:spcAft>
                <a:spcPts val="600"/>
              </a:spcAft>
            </a:pPr>
            <a:r>
              <a:rPr lang="en-US" sz="1100" i="1" dirty="0">
                <a:latin typeface="Calibri" panose="020F0502020204030204" pitchFamily="34" charset="0"/>
                <a:ea typeface="Times New Roman" panose="02020603050405020304" pitchFamily="18" charset="0"/>
                <a:cs typeface="Times New Roman" panose="02020603050405020304" pitchFamily="18" charset="0"/>
              </a:rPr>
              <a:t>“An interface is a defined relationship between two otherwise distinct entities that exists in order to satisfy a dependency or requirement. Interfaces may be between a human and a machine, between two components, or between a system and its external environment. In each case, though, an interface defines an essential relationship between the connected entities.” </a:t>
            </a:r>
          </a:p>
          <a:p>
            <a:pPr algn="r">
              <a:spcAft>
                <a:spcPts val="600"/>
              </a:spcAft>
            </a:pPr>
            <a:r>
              <a:rPr lang="en-US" sz="1100" i="1" dirty="0">
                <a:latin typeface="Calibri" panose="020F0502020204030204" pitchFamily="34" charset="0"/>
                <a:ea typeface="Times New Roman" panose="02020603050405020304" pitchFamily="18" charset="0"/>
                <a:cs typeface="Times New Roman" panose="02020603050405020304" pitchFamily="18" charset="0"/>
              </a:rPr>
              <a:t>(Akers, </a:t>
            </a:r>
            <a:r>
              <a:rPr lang="en-US" sz="1100" i="1" dirty="0" err="1">
                <a:latin typeface="Calibri" panose="020F0502020204030204" pitchFamily="34" charset="0"/>
                <a:ea typeface="Times New Roman" panose="02020603050405020304" pitchFamily="18" charset="0"/>
                <a:cs typeface="Times New Roman" panose="02020603050405020304" pitchFamily="18" charset="0"/>
              </a:rPr>
              <a:t>Aschenauer</a:t>
            </a:r>
            <a:r>
              <a:rPr lang="en-US" sz="1100" i="1" dirty="0">
                <a:latin typeface="Calibri" panose="020F0502020204030204" pitchFamily="34" charset="0"/>
                <a:ea typeface="Times New Roman" panose="02020603050405020304" pitchFamily="18" charset="0"/>
                <a:cs typeface="Times New Roman" panose="02020603050405020304" pitchFamily="18" charset="0"/>
              </a:rPr>
              <a:t> &amp; Ent, Deriving Preliminary Interfaces Using System Requirements, 2022)</a:t>
            </a:r>
          </a:p>
        </p:txBody>
      </p:sp>
    </p:spTree>
    <p:extLst>
      <p:ext uri="{BB962C8B-B14F-4D97-AF65-F5344CB8AC3E}">
        <p14:creationId xmlns:p14="http://schemas.microsoft.com/office/powerpoint/2010/main" val="3124791443"/>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Wal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1" ma:contentTypeDescription="Create a new document." ma:contentTypeScope="" ma:versionID="9712ab41627a533a3bfa1b03f1b83f33">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d38064be7588bf028e4b14846bf38c6b"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Comments" ma:index="18" nillable="true" ma:displayName="Comments"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Comments xmlns="d767f846-2003-4795-b8a5-c12e60d56749" xsi:nil="true"/>
  </documentManagement>
</p:properties>
</file>

<file path=customXml/itemProps1.xml><?xml version="1.0" encoding="utf-8"?>
<ds:datastoreItem xmlns:ds="http://schemas.openxmlformats.org/officeDocument/2006/customXml" ds:itemID="{892238CF-A64D-4ECD-9443-EBFB8B232D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765637A3-DEB1-4C7D-9F81-D2184D65C3B4}">
  <ds:schemaRefs>
    <ds:schemaRef ds:uri="d767f846-2003-4795-b8a5-c12e60d56749"/>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3bfd71d5-c7ac-4dca-b865-a609d1eb407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811</TotalTime>
  <Words>1674</Words>
  <Application>Microsoft Office PowerPoint</Application>
  <PresentationFormat>Widescreen</PresentationFormat>
  <Paragraphs>146</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Times New Roman</vt:lpstr>
      <vt:lpstr>Candara</vt:lpstr>
      <vt:lpstr>Bookman Old Style</vt:lpstr>
      <vt:lpstr>Arial</vt:lpstr>
      <vt:lpstr>Franklin Gothic Book</vt:lpstr>
      <vt:lpstr>BNL</vt:lpstr>
      <vt:lpstr>Flow of Requirements, Interfaces and System Engineering</vt:lpstr>
      <vt:lpstr>Charge Questions Addressed</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Walt Akers</cp:lastModifiedBy>
  <cp:revision>53</cp:revision>
  <dcterms:created xsi:type="dcterms:W3CDTF">2023-09-12T20:43:32Z</dcterms:created>
  <dcterms:modified xsi:type="dcterms:W3CDTF">2024-03-13T18:13:19Z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0x0101005198D2554909C94BB45400E87C135FCB</vt:lpwstr>
  </property>
  <property fmtid="{D5CDD505-2E9C-101B-9397-08002B2CF9AE}" pid="3" name="MediaServiceImageTags">
    <vt:lpwstr/>
  </property>
</Properties>
</file>