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4"/>
  </p:sldMasterIdLst>
  <p:notesMasterIdLst>
    <p:notesMasterId r:id="rId28"/>
  </p:notesMasterIdLst>
  <p:handoutMasterIdLst>
    <p:handoutMasterId r:id="rId29"/>
  </p:handoutMasterIdLst>
  <p:sldIdLst>
    <p:sldId id="520" r:id="rId5"/>
    <p:sldId id="522" r:id="rId6"/>
    <p:sldId id="334" r:id="rId7"/>
    <p:sldId id="344" r:id="rId8"/>
    <p:sldId id="572" r:id="rId9"/>
    <p:sldId id="563" r:id="rId10"/>
    <p:sldId id="574" r:id="rId11"/>
    <p:sldId id="560" r:id="rId12"/>
    <p:sldId id="571" r:id="rId13"/>
    <p:sldId id="575" r:id="rId14"/>
    <p:sldId id="569" r:id="rId15"/>
    <p:sldId id="576" r:id="rId16"/>
    <p:sldId id="555" r:id="rId17"/>
    <p:sldId id="557" r:id="rId18"/>
    <p:sldId id="577" r:id="rId19"/>
    <p:sldId id="564" r:id="rId20"/>
    <p:sldId id="338" r:id="rId21"/>
    <p:sldId id="760" r:id="rId22"/>
    <p:sldId id="570" r:id="rId23"/>
    <p:sldId id="578" r:id="rId24"/>
    <p:sldId id="556" r:id="rId25"/>
    <p:sldId id="735" r:id="rId26"/>
    <p:sldId id="736" r:id="rId27"/>
  </p:sldIdLst>
  <p:sldSz cx="12192000" cy="6858000"/>
  <p:notesSz cx="6858000" cy="9144000"/>
  <p:embeddedFontLst>
    <p:embeddedFont>
      <p:font typeface="Cambria Math" panose="02040503050406030204" pitchFamily="18" charset="0"/>
      <p:regular r:id="rId30"/>
    </p:embeddedFont>
    <p:embeddedFont>
      <p:font typeface="Century Gothic" panose="020B050202020202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A6"/>
    <a:srgbClr val="7F7F7F"/>
    <a:srgbClr val="4371C5"/>
    <a:srgbClr val="EAEAF5"/>
    <a:srgbClr val="CFD5EA"/>
    <a:srgbClr val="0081FC"/>
    <a:srgbClr val="BFBFBF"/>
    <a:srgbClr val="00ACDB"/>
    <a:srgbClr val="21A0FF"/>
    <a:srgbClr val="009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Stile chiaro 3 - Color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Stile chiaro 2 - Color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Stile medio 1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Stile medio 3 - Color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6"/>
    <p:restoredTop sz="92212"/>
  </p:normalViewPr>
  <p:slideViewPr>
    <p:cSldViewPr snapToGrid="0">
      <p:cViewPr varScale="1">
        <p:scale>
          <a:sx n="53" d="100"/>
          <a:sy n="53" d="100"/>
        </p:scale>
        <p:origin x="168" y="1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F6B566-8F4F-2297-E09A-EC0A5919D7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EF84F-FF67-CFE6-EE39-7622459E9C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35C532-7310-4D0E-A33E-9CFB32DA3130}" type="datetimeFigureOut">
              <a:rPr lang="en-US" smtClean="0"/>
              <a:t>3/13/24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95DF-83FA-FE96-2EE5-1174D2E87D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67F68-58BC-4765-5D43-302ABEE7B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FBC339-4610-4F10-854C-D2930A4EBF6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88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3/13/24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56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65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54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466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71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2642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>
                <a:effectLst/>
                <a:latin typeface="Helvetica" pitchFamily="2" charset="0"/>
              </a:rPr>
              <a:t>The idea </a:t>
            </a:r>
            <a:r>
              <a:rPr lang="it-IT" err="1">
                <a:effectLst/>
                <a:latin typeface="Helvetica" pitchFamily="2" charset="0"/>
              </a:rPr>
              <a:t>developed</a:t>
            </a:r>
            <a:r>
              <a:rPr lang="it-IT">
                <a:effectLst/>
                <a:latin typeface="Helvetica" pitchFamily="2" charset="0"/>
              </a:rPr>
              <a:t> for the ATLAS </a:t>
            </a:r>
            <a:r>
              <a:rPr lang="it-IT" err="1">
                <a:effectLst/>
                <a:latin typeface="Helvetica" pitchFamily="2" charset="0"/>
              </a:rPr>
              <a:t>MicroMegas</a:t>
            </a:r>
            <a:r>
              <a:rPr lang="it-IT">
                <a:effectLst/>
                <a:latin typeface="Helvetica" pitchFamily="2" charset="0"/>
              </a:rPr>
              <a:t> of the New Small </a:t>
            </a:r>
            <a:r>
              <a:rPr lang="it-IT" err="1">
                <a:effectLst/>
                <a:latin typeface="Helvetica" pitchFamily="2" charset="0"/>
              </a:rPr>
              <a:t>Wheels</a:t>
            </a:r>
            <a:r>
              <a:rPr lang="it-IT">
                <a:effectLst/>
                <a:latin typeface="Helvetica" pitchFamily="2" charset="0"/>
              </a:rPr>
              <a:t> [</a:t>
            </a:r>
            <a:r>
              <a:rPr lang="it-IT">
                <a:solidFill>
                  <a:srgbClr val="0000FF"/>
                </a:solidFill>
                <a:effectLst/>
                <a:latin typeface="Helvetica" pitchFamily="2" charset="0"/>
              </a:rPr>
              <a:t>10</a:t>
            </a:r>
            <a:r>
              <a:rPr lang="it-IT">
                <a:effectLst/>
                <a:latin typeface="Helvetica" pitchFamily="2" charset="0"/>
              </a:rPr>
              <a:t>, </a:t>
            </a:r>
            <a:r>
              <a:rPr lang="it-IT">
                <a:solidFill>
                  <a:srgbClr val="0000FF"/>
                </a:solidFill>
                <a:effectLst/>
                <a:latin typeface="Helvetica" pitchFamily="2" charset="0"/>
              </a:rPr>
              <a:t>11</a:t>
            </a:r>
            <a:r>
              <a:rPr lang="it-IT">
                <a:effectLst/>
                <a:latin typeface="Helvetica" pitchFamily="2" charset="0"/>
              </a:rPr>
              <a:t>], and </a:t>
            </a:r>
            <a:r>
              <a:rPr lang="it-IT" err="1">
                <a:effectLst/>
                <a:latin typeface="Helvetica" pitchFamily="2" charset="0"/>
              </a:rPr>
              <a:t>also</a:t>
            </a:r>
            <a:r>
              <a:rPr lang="it-IT">
                <a:effectLst/>
                <a:latin typeface="Helvetica" pitchFamily="2" charset="0"/>
              </a:rPr>
              <a:t> </a:t>
            </a:r>
            <a:r>
              <a:rPr lang="it-IT" err="1">
                <a:effectLst/>
                <a:latin typeface="Helvetica" pitchFamily="2" charset="0"/>
              </a:rPr>
              <a:t>implemented</a:t>
            </a:r>
            <a:r>
              <a:rPr lang="it-IT">
                <a:effectLst/>
                <a:latin typeface="Helvetica" pitchFamily="2" charset="0"/>
              </a:rPr>
              <a:t> on the BESIII </a:t>
            </a:r>
            <a:r>
              <a:rPr lang="it-IT" err="1">
                <a:effectLst/>
                <a:latin typeface="Helvetica" pitchFamily="2" charset="0"/>
              </a:rPr>
              <a:t>cylindrical</a:t>
            </a:r>
            <a:r>
              <a:rPr lang="it-IT">
                <a:effectLst/>
                <a:latin typeface="Helvetica" pitchFamily="2" charset="0"/>
              </a:rPr>
              <a:t> GEM [</a:t>
            </a:r>
            <a:r>
              <a:rPr lang="it-IT">
                <a:solidFill>
                  <a:srgbClr val="0000FF"/>
                </a:solidFill>
                <a:effectLst/>
                <a:latin typeface="Helvetica" pitchFamily="2" charset="0"/>
              </a:rPr>
              <a:t>12</a:t>
            </a:r>
            <a:r>
              <a:rPr lang="it-IT">
                <a:effectLst/>
                <a:latin typeface="Helvetica" pitchFamily="2" charset="0"/>
              </a:rPr>
              <a:t>, </a:t>
            </a:r>
            <a:r>
              <a:rPr lang="it-IT">
                <a:solidFill>
                  <a:srgbClr val="0000FF"/>
                </a:solidFill>
                <a:effectLst/>
                <a:latin typeface="Helvetica" pitchFamily="2" charset="0"/>
              </a:rPr>
              <a:t>13</a:t>
            </a:r>
            <a:r>
              <a:rPr lang="it-IT">
                <a:effectLst/>
                <a:latin typeface="Helvetica" pitchFamily="2" charset="0"/>
              </a:rPr>
              <a:t>], </a:t>
            </a:r>
            <a:r>
              <a:rPr lang="it-IT" err="1">
                <a:effectLst/>
                <a:latin typeface="Helvetica" pitchFamily="2" charset="0"/>
              </a:rPr>
              <a:t>is</a:t>
            </a:r>
            <a:r>
              <a:rPr lang="it-IT">
                <a:effectLst/>
                <a:latin typeface="Helvetica" pitchFamily="2" charset="0"/>
              </a:rPr>
              <a:t> to </a:t>
            </a:r>
            <a:r>
              <a:rPr lang="it-IT" err="1">
                <a:effectLst/>
                <a:latin typeface="Helvetica" pitchFamily="2" charset="0"/>
              </a:rPr>
              <a:t>reconstruct</a:t>
            </a:r>
            <a:r>
              <a:rPr lang="it-IT">
                <a:effectLst/>
                <a:latin typeface="Helvetica" pitchFamily="2" charset="0"/>
              </a:rPr>
              <a:t> a track </a:t>
            </a:r>
            <a:r>
              <a:rPr lang="it-IT" err="1">
                <a:effectLst/>
                <a:latin typeface="Helvetica" pitchFamily="2" charset="0"/>
              </a:rPr>
              <a:t>segment</a:t>
            </a:r>
            <a:r>
              <a:rPr lang="it-IT">
                <a:effectLst/>
                <a:latin typeface="Helvetica" pitchFamily="2" charset="0"/>
              </a:rPr>
              <a:t> inside the detector </a:t>
            </a:r>
            <a:r>
              <a:rPr lang="it-IT" err="1">
                <a:effectLst/>
                <a:latin typeface="Helvetica" pitchFamily="2" charset="0"/>
              </a:rPr>
              <a:t>conversion</a:t>
            </a:r>
            <a:r>
              <a:rPr lang="it-IT">
                <a:effectLst/>
                <a:latin typeface="Helvetica" pitchFamily="2" charset="0"/>
              </a:rPr>
              <a:t> gap </a:t>
            </a:r>
            <a:r>
              <a:rPr lang="it-IT" err="1">
                <a:effectLst/>
                <a:latin typeface="Helvetica" pitchFamily="2" charset="0"/>
              </a:rPr>
              <a:t>rather</a:t>
            </a:r>
            <a:r>
              <a:rPr lang="it-IT">
                <a:effectLst/>
                <a:latin typeface="Helvetica" pitchFamily="2" charset="0"/>
              </a:rPr>
              <a:t> </a:t>
            </a:r>
            <a:r>
              <a:rPr lang="it-IT" err="1">
                <a:effectLst/>
                <a:latin typeface="Helvetica" pitchFamily="2" charset="0"/>
              </a:rPr>
              <a:t>than</a:t>
            </a:r>
            <a:r>
              <a:rPr lang="it-IT">
                <a:effectLst/>
                <a:latin typeface="Helvetica" pitchFamily="2" charset="0"/>
              </a:rPr>
              <a:t> a single hit </a:t>
            </a:r>
            <a:r>
              <a:rPr lang="it-IT" err="1">
                <a:effectLst/>
                <a:latin typeface="Helvetica" pitchFamily="2" charset="0"/>
              </a:rPr>
              <a:t>exploiting</a:t>
            </a:r>
            <a:r>
              <a:rPr lang="it-IT">
                <a:effectLst/>
                <a:latin typeface="Helvetica" pitchFamily="2" charset="0"/>
              </a:rPr>
              <a:t> the </a:t>
            </a:r>
            <a:r>
              <a:rPr lang="it-IT" err="1">
                <a:effectLst/>
                <a:latin typeface="Helvetica" pitchFamily="2" charset="0"/>
              </a:rPr>
              <a:t>analog</a:t>
            </a:r>
            <a:r>
              <a:rPr lang="it-IT">
                <a:effectLst/>
                <a:latin typeface="Helvetica" pitchFamily="2" charset="0"/>
              </a:rPr>
              <a:t> </a:t>
            </a:r>
            <a:r>
              <a:rPr lang="it-IT" err="1">
                <a:effectLst/>
                <a:latin typeface="Helvetica" pitchFamily="2" charset="0"/>
              </a:rPr>
              <a:t>readout</a:t>
            </a:r>
            <a:r>
              <a:rPr lang="it-IT">
                <a:effectLst/>
                <a:latin typeface="Helvetica" pitchFamily="2" charset="0"/>
              </a:rPr>
              <a:t> of the </a:t>
            </a:r>
            <a:r>
              <a:rPr lang="it-IT" err="1">
                <a:effectLst/>
                <a:latin typeface="Helvetica" pitchFamily="2" charset="0"/>
              </a:rPr>
              <a:t>signals</a:t>
            </a:r>
            <a:r>
              <a:rPr lang="it-IT">
                <a:effectLst/>
                <a:latin typeface="Helvetica" pitchFamily="2" charset="0"/>
              </a:rPr>
              <a:t>.</a:t>
            </a:r>
          </a:p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EFDE0-AEF1-404B-8329-E9D5A5C6DBAD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4545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0" y="1174478"/>
            <a:ext cx="10962105" cy="1240412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4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Title from Agenda</a:t>
            </a:r>
            <a:br>
              <a:rPr lang="en-US"/>
            </a:br>
            <a:r>
              <a:rPr lang="en-US"/>
              <a:t>Continuation of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19" y="5074920"/>
            <a:ext cx="4564765" cy="1019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Incremental Design and Safety Review</a:t>
            </a:r>
            <a:br>
              <a:rPr lang="en-US" dirty="0"/>
            </a:br>
            <a:r>
              <a:rPr lang="en-US" dirty="0"/>
              <a:t>of the EIC Tracking Detectors</a:t>
            </a:r>
          </a:p>
          <a:p>
            <a:r>
              <a:rPr lang="en-US" dirty="0"/>
              <a:t>March 20-21, 2024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0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2423582"/>
            <a:ext cx="10962105" cy="5016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/>
              <a:t>Secondary title if needed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2920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3738425"/>
            <a:ext cx="10962105" cy="477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Role or Organizational Role</a:t>
            </a:r>
          </a:p>
        </p:txBody>
      </p:sp>
    </p:spTree>
    <p:extLst>
      <p:ext uri="{BB962C8B-B14F-4D97-AF65-F5344CB8AC3E}">
        <p14:creationId xmlns:p14="http://schemas.microsoft.com/office/powerpoint/2010/main" val="341994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36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Section Separator – Title Line 1</a:t>
            </a:r>
          </a:p>
          <a:p>
            <a:pPr lvl="0"/>
            <a:r>
              <a:rPr lang="en-US"/>
              <a:t>Section Separator – Title Line 2</a:t>
            </a:r>
          </a:p>
          <a:p>
            <a:pPr lvl="0"/>
            <a:r>
              <a:rPr lang="en-US"/>
              <a:t>Section Separator – Title Line 3</a:t>
            </a:r>
          </a:p>
        </p:txBody>
      </p:sp>
    </p:spTree>
    <p:extLst>
      <p:ext uri="{BB962C8B-B14F-4D97-AF65-F5344CB8AC3E}">
        <p14:creationId xmlns:p14="http://schemas.microsoft.com/office/powerpoint/2010/main" val="3966283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777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96056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2B54326-9283-87C5-2211-07467D1528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>
            <a:normAutofit/>
          </a:bodyPr>
          <a:lstStyle>
            <a:lvl1pPr marL="346075" indent="-346075">
              <a:buFont typeface="+mj-lt"/>
              <a:buAutoNum type="arabicPeriod"/>
              <a:defRPr sz="2000"/>
            </a:lvl1pPr>
            <a:lvl2pPr marL="684212" indent="-457200">
              <a:buFont typeface="+mj-lt"/>
              <a:buAutoNum type="alphaUcPeriod"/>
              <a:defRPr/>
            </a:lvl2pPr>
            <a:lvl3pPr marL="803275" indent="-342900">
              <a:buFont typeface="+mj-lt"/>
              <a:buAutoNum type="romanLcPeriod"/>
              <a:defRPr/>
            </a:lvl3pPr>
            <a:lvl4pPr marL="1030287" indent="-342900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Charges – Arial 20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E601E0-56E9-DDEA-8450-036620793E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-16778"/>
            <a:ext cx="11499234" cy="40267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Charge Questions Addressed</a:t>
            </a:r>
          </a:p>
        </p:txBody>
      </p:sp>
    </p:spTree>
    <p:extLst>
      <p:ext uri="{BB962C8B-B14F-4D97-AF65-F5344CB8AC3E}">
        <p14:creationId xmlns:p14="http://schemas.microsoft.com/office/powerpoint/2010/main" val="2695555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145978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 [Layout: Content 2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256032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ECC0389-6BCD-C4BC-4A17-EA2DACAE7E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3606002"/>
            <a:ext cx="11521440" cy="256032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726713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3 – Bulleted]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566928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508D84F-3665-CC5D-F2A2-B3A6B09A70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1917" y="930199"/>
            <a:ext cx="566928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2261282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58694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2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256032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1A4CDE2-F4A5-3B66-CC2E-03CEF69ADB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3600611"/>
            <a:ext cx="11521440" cy="256032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281835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3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566928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E5A896B-E227-B141-AB5C-4CC68DDA83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1917" y="930274"/>
            <a:ext cx="566928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576095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6205F73-77C7-B0F0-5AC5-70E193F51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-16778"/>
            <a:ext cx="11499234" cy="40267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1193633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BCFEFF2-44B8-687E-DAB3-7026DB467298}"/>
              </a:ext>
            </a:extLst>
          </p:cNvPr>
          <p:cNvSpPr txBox="1"/>
          <p:nvPr userDrawn="1"/>
        </p:nvSpPr>
        <p:spPr>
          <a:xfrm>
            <a:off x="365760" y="6490194"/>
            <a:ext cx="11043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Tracking Detectors Review, March 20-21,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B3137-4B00-CEAB-DCD1-3B470E06EA17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‹N›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3395C-F7F6-5A6A-DA24-169AA14F65DF}"/>
              </a:ext>
            </a:extLst>
          </p:cNvPr>
          <p:cNvCxnSpPr/>
          <p:nvPr userDrawn="1"/>
        </p:nvCxnSpPr>
        <p:spPr>
          <a:xfrm>
            <a:off x="461963" y="6260638"/>
            <a:ext cx="114992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-16778"/>
            <a:ext cx="11499234" cy="402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9483" y="773283"/>
            <a:ext cx="1149862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1" r:id="rId2"/>
    <p:sldLayoutId id="2147483682" r:id="rId3"/>
    <p:sldLayoutId id="2147483691" r:id="rId4"/>
    <p:sldLayoutId id="2147483690" r:id="rId5"/>
    <p:sldLayoutId id="2147483686" r:id="rId6"/>
    <p:sldLayoutId id="2147483692" r:id="rId7"/>
    <p:sldLayoutId id="2147483693" r:id="rId8"/>
    <p:sldLayoutId id="2147483699" r:id="rId9"/>
    <p:sldLayoutId id="2147483685" r:id="rId10"/>
    <p:sldLayoutId id="2147483700" r:id="rId11"/>
    <p:sldLayoutId id="214748370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336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1413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ic.jlab.org/Geometry/Detector/Detector-20240117135224.htm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F5B5-4B25-C469-87BE-41A75A712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920" y="1174478"/>
            <a:ext cx="10962105" cy="1240412"/>
          </a:xfrm>
        </p:spPr>
        <p:txBody>
          <a:bodyPr anchor="b">
            <a:normAutofit/>
          </a:bodyPr>
          <a:lstStyle/>
          <a:p>
            <a:r>
              <a:rPr lang="en-US" dirty="0"/>
              <a:t>MPGD ENDCAP Trackers (ECT)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984CA-F83A-B1FD-C7E1-1E5A30ADD3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20" y="5074920"/>
            <a:ext cx="4572514" cy="1019620"/>
          </a:xfrm>
        </p:spPr>
        <p:txBody>
          <a:bodyPr anchor="ctr">
            <a:noAutofit/>
          </a:bodyPr>
          <a:lstStyle/>
          <a:p>
            <a:r>
              <a:rPr lang="en-US" dirty="0"/>
              <a:t>Incremental Design and Safety Review</a:t>
            </a:r>
            <a:br>
              <a:rPr lang="en-US" dirty="0"/>
            </a:br>
            <a:r>
              <a:rPr lang="en-US" dirty="0"/>
              <a:t>of the EIC Tracking Detectors</a:t>
            </a:r>
            <a:br>
              <a:rPr lang="en-US" dirty="0"/>
            </a:br>
            <a:r>
              <a:rPr lang="en-US" dirty="0"/>
              <a:t>March 20-21, 2024</a:t>
            </a:r>
            <a:endParaRPr lang="en-US" dirty="0"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A2A0F-F73E-004D-868A-1A4D79DBE1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920" y="3288714"/>
            <a:ext cx="10962105" cy="448978"/>
          </a:xfrm>
        </p:spPr>
        <p:txBody>
          <a:bodyPr anchor="ctr"/>
          <a:lstStyle/>
          <a:p>
            <a:r>
              <a:rPr lang="en-US" dirty="0"/>
              <a:t>Annalisa D’Angelo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Placeholder 37">
                <a:extLst>
                  <a:ext uri="{FF2B5EF4-FFF2-40B4-BE49-F238E27FC236}">
                    <a16:creationId xmlns:a16="http://schemas.microsoft.com/office/drawing/2014/main" id="{FAF653A7-2B0F-68CE-0090-41475B373628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502920" y="2423582"/>
                <a:ext cx="10962105" cy="50165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GEM -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 err="1"/>
                  <a:t>Rwell</a:t>
                </a:r>
                <a:r>
                  <a:rPr lang="en-US" dirty="0"/>
                  <a:t> technology</a:t>
                </a:r>
              </a:p>
            </p:txBody>
          </p:sp>
        </mc:Choice>
        <mc:Fallback xmlns="">
          <p:sp>
            <p:nvSpPr>
              <p:cNvPr id="38" name="Text Placeholder 37">
                <a:extLst>
                  <a:ext uri="{FF2B5EF4-FFF2-40B4-BE49-F238E27FC236}">
                    <a16:creationId xmlns:a16="http://schemas.microsoft.com/office/drawing/2014/main" id="{FAF653A7-2B0F-68CE-0090-41475B3736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502920" y="2423582"/>
                <a:ext cx="10962105" cy="501650"/>
              </a:xfrm>
              <a:blipFill>
                <a:blip r:embed="rId2"/>
                <a:stretch>
                  <a:fillRect l="-1157" t="-20000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D13EC63-917B-D26C-12EF-6465F0A65A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920" y="3738425"/>
            <a:ext cx="10962105" cy="477838"/>
          </a:xfrm>
        </p:spPr>
        <p:txBody>
          <a:bodyPr anchor="ctr">
            <a:normAutofit lnSpcReduction="10000"/>
          </a:bodyPr>
          <a:lstStyle/>
          <a:p>
            <a:r>
              <a:rPr lang="en-US" dirty="0"/>
              <a:t>ECT project coordinator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9F9BCA35-7A99-0C8E-7748-03C873765E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9588" y="0"/>
            <a:ext cx="11171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BBE3774C-2516-9CB3-B645-D2CAB59FAA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CD6E31E-5FA0-E462-B840-FB7111893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56" y="366273"/>
            <a:ext cx="958265" cy="56140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53597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228" y="230011"/>
            <a:ext cx="11499234" cy="402670"/>
          </a:xfrm>
        </p:spPr>
        <p:txBody>
          <a:bodyPr>
            <a:normAutofit fontScale="90000"/>
          </a:bodyPr>
          <a:lstStyle/>
          <a:p>
            <a:r>
              <a:rPr lang="en-US" dirty="0"/>
              <a:t>D</a:t>
            </a:r>
            <a:r>
              <a:rPr lang="en-US" dirty="0">
                <a:effectLst/>
              </a:rPr>
              <a:t>etector Technology</a:t>
            </a: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4CEC91FE-671E-384D-6E84-D292110661CB}"/>
                  </a:ext>
                </a:extLst>
              </p:cNvPr>
              <p:cNvSpPr txBox="1"/>
              <p:nvPr/>
            </p:nvSpPr>
            <p:spPr>
              <a:xfrm>
                <a:off x="918068" y="944161"/>
                <a:ext cx="601942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400" dirty="0">
                    <a:solidFill>
                      <a:srgbClr val="C00000"/>
                    </a:solidFill>
                    <a:effectLst/>
                  </a:rPr>
                  <a:t>GEM -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400" dirty="0" err="1">
                    <a:solidFill>
                      <a:srgbClr val="C00000"/>
                    </a:solidFill>
                    <a:effectLst/>
                  </a:rPr>
                  <a:t>Rwell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</a:rPr>
                  <a:t>  Technology</a:t>
                </a: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4CEC91FE-671E-384D-6E84-D292110661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068" y="944161"/>
                <a:ext cx="6019423" cy="461665"/>
              </a:xfrm>
              <a:prstGeom prst="rect">
                <a:avLst/>
              </a:prstGeom>
              <a:blipFill>
                <a:blip r:embed="rId3"/>
                <a:stretch>
                  <a:fillRect l="-1684"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C4AF0E7-9E0C-984A-D060-03D931D07008}"/>
              </a:ext>
            </a:extLst>
          </p:cNvPr>
          <p:cNvSpPr txBox="1"/>
          <p:nvPr/>
        </p:nvSpPr>
        <p:spPr>
          <a:xfrm>
            <a:off x="389882" y="5889045"/>
            <a:ext cx="11592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All R&amp;D Studies for EIC disks performed within eRD108 and in synergic collaboration with INFN-LNF and JLAB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784817D8-3692-F57D-BFDA-A17EA5428797}"/>
                  </a:ext>
                </a:extLst>
              </p:cNvPr>
              <p:cNvSpPr txBox="1"/>
              <p:nvPr/>
            </p:nvSpPr>
            <p:spPr>
              <a:xfrm>
                <a:off x="339567" y="3675806"/>
                <a:ext cx="11408223" cy="2118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GEM-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 err="1"/>
                  <a:t>Rwell</a:t>
                </a:r>
                <a:r>
                  <a:rPr lang="en-US" dirty="0"/>
                  <a:t> hybrid configuration has been chosen to increase the gain in the 10 000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US" dirty="0"/>
                  <a:t> 20 000 range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cs typeface="Arial" panose="020B0604020202020204" pitchFamily="34" charset="0"/>
                  </a:rPr>
                  <a:t>2D strip read-out using a “COMPASS-like” scheme</a:t>
                </a:r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500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pitch guarantees a spatial resolution better than 150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 (no need of capacitive sharing)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Technological solutions exist to retain 150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position resolution also for inclined/curved tracks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&lt;25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deg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⁡)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A gas gap lager than 3 mm is compatible with single detector efficiency larger than 96%</a:t>
                </a: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784817D8-3692-F57D-BFDA-A17EA54287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67" y="3675806"/>
                <a:ext cx="11408223" cy="2118465"/>
              </a:xfrm>
              <a:prstGeom prst="rect">
                <a:avLst/>
              </a:prstGeom>
              <a:blipFill>
                <a:blip r:embed="rId4"/>
                <a:stretch>
                  <a:fillRect l="-334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uppo 37">
            <a:extLst>
              <a:ext uri="{FF2B5EF4-FFF2-40B4-BE49-F238E27FC236}">
                <a16:creationId xmlns:a16="http://schemas.microsoft.com/office/drawing/2014/main" id="{3B13301E-B5AA-D4D8-4F9A-C707024FE991}"/>
              </a:ext>
            </a:extLst>
          </p:cNvPr>
          <p:cNvGrpSpPr/>
          <p:nvPr/>
        </p:nvGrpSpPr>
        <p:grpSpPr>
          <a:xfrm>
            <a:off x="505751" y="1514147"/>
            <a:ext cx="6566796" cy="1993048"/>
            <a:chOff x="3599324" y="2452924"/>
            <a:chExt cx="6566796" cy="1993048"/>
          </a:xfrm>
        </p:grpSpPr>
        <p:pic>
          <p:nvPicPr>
            <p:cNvPr id="19" name="Immagine 18" descr="Immagine che contiene schermata, linea, Rettangolo, Policromia&#10;&#10;Descrizione generata automaticamente">
              <a:extLst>
                <a:ext uri="{FF2B5EF4-FFF2-40B4-BE49-F238E27FC236}">
                  <a16:creationId xmlns:a16="http://schemas.microsoft.com/office/drawing/2014/main" id="{E909DC3A-835F-0BDA-C615-2339B0A91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43506" y="2817265"/>
              <a:ext cx="6122614" cy="1166606"/>
            </a:xfrm>
            <a:prstGeom prst="rect">
              <a:avLst/>
            </a:prstGeom>
          </p:spPr>
        </p:pic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6C01BCA1-3E4B-4DB4-E28D-1B90F1A65B4C}"/>
                </a:ext>
              </a:extLst>
            </p:cNvPr>
            <p:cNvSpPr txBox="1"/>
            <p:nvPr/>
          </p:nvSpPr>
          <p:spPr>
            <a:xfrm>
              <a:off x="3599324" y="4076640"/>
              <a:ext cx="1420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PCB read-out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CasellaDiTesto 20">
                  <a:extLst>
                    <a:ext uri="{FF2B5EF4-FFF2-40B4-BE49-F238E27FC236}">
                      <a16:creationId xmlns:a16="http://schemas.microsoft.com/office/drawing/2014/main" id="{BFBB1EAC-C4C9-016B-EE43-D6316321C530}"/>
                    </a:ext>
                  </a:extLst>
                </p:cNvPr>
                <p:cNvSpPr txBox="1"/>
                <p:nvPr/>
              </p:nvSpPr>
              <p:spPr>
                <a:xfrm>
                  <a:off x="5681577" y="4040499"/>
                  <a:ext cx="10475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</m:oMath>
                  </a14:m>
                  <a:r>
                    <a:rPr lang="en-US" dirty="0"/>
                    <a:t>Rwell</a:t>
                  </a:r>
                </a:p>
              </p:txBody>
            </p:sp>
          </mc:Choice>
          <mc:Fallback xmlns="">
            <p:sp>
              <p:nvSpPr>
                <p:cNvPr id="21" name="CasellaDiTesto 20">
                  <a:extLst>
                    <a:ext uri="{FF2B5EF4-FFF2-40B4-BE49-F238E27FC236}">
                      <a16:creationId xmlns:a16="http://schemas.microsoft.com/office/drawing/2014/main" id="{BFBB1EAC-C4C9-016B-EE43-D6316321C5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1577" y="4040499"/>
                  <a:ext cx="1047531" cy="369332"/>
                </a:xfrm>
                <a:prstGeom prst="rect">
                  <a:avLst/>
                </a:prstGeom>
                <a:blipFill>
                  <a:blip r:embed="rId6"/>
                  <a:stretch>
                    <a:fillRect t="-10000" r="-9639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A109A20B-4ECC-2F00-8BDC-C2BFC4A4AB42}"/>
                </a:ext>
              </a:extLst>
            </p:cNvPr>
            <p:cNvSpPr txBox="1"/>
            <p:nvPr/>
          </p:nvSpPr>
          <p:spPr>
            <a:xfrm>
              <a:off x="6938704" y="4061696"/>
              <a:ext cx="6399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GEM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D1B27ED1-CC0E-A4AE-B097-01DF5F6CEF84}"/>
                </a:ext>
              </a:extLst>
            </p:cNvPr>
            <p:cNvSpPr txBox="1"/>
            <p:nvPr/>
          </p:nvSpPr>
          <p:spPr>
            <a:xfrm>
              <a:off x="8074704" y="4013625"/>
              <a:ext cx="946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cathode</a:t>
              </a:r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53C37030-82BD-50D4-1CAE-C190BDD2A8AB}"/>
                </a:ext>
              </a:extLst>
            </p:cNvPr>
            <p:cNvSpPr/>
            <p:nvPr/>
          </p:nvSpPr>
          <p:spPr>
            <a:xfrm>
              <a:off x="4472725" y="2889802"/>
              <a:ext cx="5309228" cy="5391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3 mm gas gap </a:t>
              </a:r>
            </a:p>
          </p:txBody>
        </p: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60E3B45C-71A9-4A41-3253-655AE112E0B3}"/>
                </a:ext>
              </a:extLst>
            </p:cNvPr>
            <p:cNvSpPr/>
            <p:nvPr/>
          </p:nvSpPr>
          <p:spPr>
            <a:xfrm>
              <a:off x="4146698" y="2889802"/>
              <a:ext cx="326027" cy="799696"/>
            </a:xfrm>
            <a:prstGeom prst="rect">
              <a:avLst/>
            </a:prstGeom>
            <a:solidFill>
              <a:srgbClr val="7F7F7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E358C7F5-F2D6-E61B-2D9B-B49E22FBD919}"/>
                </a:ext>
              </a:extLst>
            </p:cNvPr>
            <p:cNvSpPr/>
            <p:nvPr/>
          </p:nvSpPr>
          <p:spPr>
            <a:xfrm>
              <a:off x="9789720" y="2878990"/>
              <a:ext cx="326027" cy="799696"/>
            </a:xfrm>
            <a:prstGeom prst="rect">
              <a:avLst/>
            </a:prstGeom>
            <a:solidFill>
              <a:srgbClr val="7F7F7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64660517-8861-86C9-1798-3FC0A81C2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46697" y="2452924"/>
              <a:ext cx="6019423" cy="438045"/>
            </a:xfrm>
            <a:prstGeom prst="rect">
              <a:avLst/>
            </a:prstGeom>
          </p:spPr>
        </p:pic>
        <p:cxnSp>
          <p:nvCxnSpPr>
            <p:cNvPr id="30" name="Connettore 2 29">
              <a:extLst>
                <a:ext uri="{FF2B5EF4-FFF2-40B4-BE49-F238E27FC236}">
                  <a16:creationId xmlns:a16="http://schemas.microsoft.com/office/drawing/2014/main" id="{AED70B84-36E1-2230-D05B-15DBE539A5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27181" y="3945573"/>
              <a:ext cx="276167" cy="21704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lg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2 31">
              <a:extLst>
                <a:ext uri="{FF2B5EF4-FFF2-40B4-BE49-F238E27FC236}">
                  <a16:creationId xmlns:a16="http://schemas.microsoft.com/office/drawing/2014/main" id="{A3BCC8AA-2FED-52BE-F743-18E626E848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91448" y="2912128"/>
              <a:ext cx="313253" cy="58527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w="lg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Immagine 38" descr="Immagine che contiene testo, schermata, elettronica, schermo&#10;&#10;Descrizione generata automaticamente">
            <a:extLst>
              <a:ext uri="{FF2B5EF4-FFF2-40B4-BE49-F238E27FC236}">
                <a16:creationId xmlns:a16="http://schemas.microsoft.com/office/drawing/2014/main" id="{3668978B-4CDD-EBF8-5E3B-624A44BDE4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5692" y="1038575"/>
            <a:ext cx="3926340" cy="220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309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3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BA07DBE-8797-6417-A076-98DA6A1E2DF1}"/>
              </a:ext>
            </a:extLst>
          </p:cNvPr>
          <p:cNvSpPr txBox="1">
            <a:spLocks/>
          </p:cNvSpPr>
          <p:nvPr/>
        </p:nvSpPr>
        <p:spPr>
          <a:xfrm>
            <a:off x="614363" y="285211"/>
            <a:ext cx="11499234" cy="402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Detector, Electronics Readout, and Services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D1780F0E-4CED-39E0-2E55-EAD76F94F4E1}"/>
                  </a:ext>
                </a:extLst>
              </p:cNvPr>
              <p:cNvSpPr txBox="1"/>
              <p:nvPr/>
            </p:nvSpPr>
            <p:spPr>
              <a:xfrm>
                <a:off x="4013687" y="3345704"/>
                <a:ext cx="8581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&gt;1.99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D1780F0E-4CED-39E0-2E55-EAD76F94F4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3687" y="3345704"/>
                <a:ext cx="858120" cy="276999"/>
              </a:xfrm>
              <a:prstGeom prst="rect">
                <a:avLst/>
              </a:prstGeom>
              <a:blipFill>
                <a:blip r:embed="rId2"/>
                <a:stretch>
                  <a:fillRect l="-1449" t="-26087" r="-15942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7A7E118-F0FE-1317-3C84-C1981F419C6A}"/>
              </a:ext>
            </a:extLst>
          </p:cNvPr>
          <p:cNvSpPr txBox="1"/>
          <p:nvPr/>
        </p:nvSpPr>
        <p:spPr>
          <a:xfrm>
            <a:off x="2202457" y="500595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525 mm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8C48869E-190F-4F99-B8B9-F8FA69DC0A3E}"/>
              </a:ext>
            </a:extLst>
          </p:cNvPr>
          <p:cNvCxnSpPr>
            <a:cxnSpLocks/>
          </p:cNvCxnSpPr>
          <p:nvPr/>
        </p:nvCxnSpPr>
        <p:spPr>
          <a:xfrm>
            <a:off x="1700663" y="2057754"/>
            <a:ext cx="0" cy="3586817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D935DB1-155D-B642-8C2F-49094797CC54}"/>
              </a:ext>
            </a:extLst>
          </p:cNvPr>
          <p:cNvSpPr txBox="1"/>
          <p:nvPr/>
        </p:nvSpPr>
        <p:spPr>
          <a:xfrm>
            <a:off x="1700663" y="2328425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1000 mm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40A1205E-5C1D-BBE8-AE75-3100AC126F86}"/>
              </a:ext>
            </a:extLst>
          </p:cNvPr>
          <p:cNvCxnSpPr>
            <a:cxnSpLocks/>
          </p:cNvCxnSpPr>
          <p:nvPr/>
        </p:nvCxnSpPr>
        <p:spPr>
          <a:xfrm>
            <a:off x="2634567" y="5882824"/>
            <a:ext cx="1999907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48C2D5E0-7A36-0692-5E90-C61609A5CCC0}"/>
              </a:ext>
            </a:extLst>
          </p:cNvPr>
          <p:cNvGrpSpPr/>
          <p:nvPr/>
        </p:nvGrpSpPr>
        <p:grpSpPr>
          <a:xfrm>
            <a:off x="2680854" y="1943668"/>
            <a:ext cx="3805766" cy="3809083"/>
            <a:chOff x="1287231" y="715097"/>
            <a:chExt cx="3805766" cy="3809083"/>
          </a:xfrm>
        </p:grpSpPr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F36FB940-0924-2628-B3C7-D538AA04A8BA}"/>
                </a:ext>
              </a:extLst>
            </p:cNvPr>
            <p:cNvGrpSpPr/>
            <p:nvPr/>
          </p:nvGrpSpPr>
          <p:grpSpPr>
            <a:xfrm>
              <a:off x="1287231" y="715097"/>
              <a:ext cx="3805766" cy="3809083"/>
              <a:chOff x="1909506" y="1150988"/>
              <a:chExt cx="3805766" cy="3809083"/>
            </a:xfrm>
          </p:grpSpPr>
          <p:sp>
            <p:nvSpPr>
              <p:cNvPr id="15" name="Corda 14">
                <a:extLst>
                  <a:ext uri="{FF2B5EF4-FFF2-40B4-BE49-F238E27FC236}">
                    <a16:creationId xmlns:a16="http://schemas.microsoft.com/office/drawing/2014/main" id="{D1A44BC3-B0A8-F93D-E7D0-11CFC5493589}"/>
                  </a:ext>
                </a:extLst>
              </p:cNvPr>
              <p:cNvSpPr/>
              <p:nvPr/>
            </p:nvSpPr>
            <p:spPr>
              <a:xfrm>
                <a:off x="1909506" y="1150988"/>
                <a:ext cx="3805766" cy="3809083"/>
              </a:xfrm>
              <a:prstGeom prst="chord">
                <a:avLst>
                  <a:gd name="adj1" fmla="val 5320018"/>
                  <a:gd name="adj2" fmla="val 16249683"/>
                </a:avLst>
              </a:prstGeom>
              <a:solidFill>
                <a:srgbClr val="4371C5">
                  <a:alpha val="48648"/>
                </a:srgbClr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" name="Oval 6">
                <a:extLst>
                  <a:ext uri="{FF2B5EF4-FFF2-40B4-BE49-F238E27FC236}">
                    <a16:creationId xmlns:a16="http://schemas.microsoft.com/office/drawing/2014/main" id="{4944D94A-4A38-BEA2-4FC6-2121A2F263C0}"/>
                  </a:ext>
                </a:extLst>
              </p:cNvPr>
              <p:cNvSpPr/>
              <p:nvPr/>
            </p:nvSpPr>
            <p:spPr>
              <a:xfrm>
                <a:off x="3586111" y="2877105"/>
                <a:ext cx="386411" cy="3933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1198A864-66E6-412B-D702-6AD29C93EB43}"/>
                </a:ext>
              </a:extLst>
            </p:cNvPr>
            <p:cNvSpPr/>
            <p:nvPr/>
          </p:nvSpPr>
          <p:spPr>
            <a:xfrm>
              <a:off x="3152677" y="2443284"/>
              <a:ext cx="151719" cy="412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272D6766-46F6-11E9-5026-5258A353BD08}"/>
              </a:ext>
            </a:extLst>
          </p:cNvPr>
          <p:cNvGrpSpPr/>
          <p:nvPr/>
        </p:nvGrpSpPr>
        <p:grpSpPr>
          <a:xfrm>
            <a:off x="5181794" y="1943668"/>
            <a:ext cx="3805766" cy="3809083"/>
            <a:chOff x="3772209" y="731904"/>
            <a:chExt cx="3805766" cy="3809083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F1B6B5E4-2F07-AC7A-E1BC-9C12807037CB}"/>
                </a:ext>
              </a:extLst>
            </p:cNvPr>
            <p:cNvGrpSpPr/>
            <p:nvPr/>
          </p:nvGrpSpPr>
          <p:grpSpPr>
            <a:xfrm>
              <a:off x="3772209" y="731904"/>
              <a:ext cx="3805766" cy="3809083"/>
              <a:chOff x="3784346" y="763565"/>
              <a:chExt cx="3805766" cy="3809083"/>
            </a:xfrm>
          </p:grpSpPr>
          <p:sp>
            <p:nvSpPr>
              <p:cNvPr id="20" name="Corda 19">
                <a:extLst>
                  <a:ext uri="{FF2B5EF4-FFF2-40B4-BE49-F238E27FC236}">
                    <a16:creationId xmlns:a16="http://schemas.microsoft.com/office/drawing/2014/main" id="{8F309524-A369-09F1-A666-CF47E6A1D491}"/>
                  </a:ext>
                </a:extLst>
              </p:cNvPr>
              <p:cNvSpPr/>
              <p:nvPr/>
            </p:nvSpPr>
            <p:spPr>
              <a:xfrm rot="10800000">
                <a:off x="3784346" y="763565"/>
                <a:ext cx="3805766" cy="3809083"/>
              </a:xfrm>
              <a:prstGeom prst="chord">
                <a:avLst>
                  <a:gd name="adj1" fmla="val 5285647"/>
                  <a:gd name="adj2" fmla="val 16282274"/>
                </a:avLst>
              </a:prstGeom>
              <a:solidFill>
                <a:schemeClr val="accent5">
                  <a:lumMod val="60000"/>
                  <a:lumOff val="40000"/>
                  <a:alpha val="51817"/>
                </a:schemeClr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" name="Oval 6">
                <a:extLst>
                  <a:ext uri="{FF2B5EF4-FFF2-40B4-BE49-F238E27FC236}">
                    <a16:creationId xmlns:a16="http://schemas.microsoft.com/office/drawing/2014/main" id="{33FE94AD-5FA5-E63C-C18B-650ACCA259AE}"/>
                  </a:ext>
                </a:extLst>
              </p:cNvPr>
              <p:cNvSpPr/>
              <p:nvPr/>
            </p:nvSpPr>
            <p:spPr>
              <a:xfrm>
                <a:off x="5481887" y="2493446"/>
                <a:ext cx="365474" cy="3933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2C0B3F43-DB6C-8B98-456B-6DBF9FC4A9B1}"/>
                </a:ext>
              </a:extLst>
            </p:cNvPr>
            <p:cNvSpPr/>
            <p:nvPr/>
          </p:nvSpPr>
          <p:spPr>
            <a:xfrm>
              <a:off x="5574762" y="2458021"/>
              <a:ext cx="106984" cy="3933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996D051A-EEEE-C47A-0C74-E6AAA732AD36}"/>
              </a:ext>
            </a:extLst>
          </p:cNvPr>
          <p:cNvCxnSpPr>
            <a:cxnSpLocks/>
          </p:cNvCxnSpPr>
          <p:nvPr/>
        </p:nvCxnSpPr>
        <p:spPr>
          <a:xfrm>
            <a:off x="6937541" y="5882824"/>
            <a:ext cx="1999907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E32C2B4-79CE-AED1-3F5C-183401B5790B}"/>
              </a:ext>
            </a:extLst>
          </p:cNvPr>
          <p:cNvSpPr txBox="1"/>
          <p:nvPr/>
        </p:nvSpPr>
        <p:spPr>
          <a:xfrm>
            <a:off x="8083485" y="5459905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525 mm</a:t>
            </a:r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D70B98A7-E5AA-E630-BFDE-B82D59EFF7E1}"/>
              </a:ext>
            </a:extLst>
          </p:cNvPr>
          <p:cNvCxnSpPr/>
          <p:nvPr/>
        </p:nvCxnSpPr>
        <p:spPr>
          <a:xfrm>
            <a:off x="9360314" y="2144355"/>
            <a:ext cx="0" cy="3500216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FB61330-63F7-6101-0A61-DF16A9EF6E3E}"/>
              </a:ext>
            </a:extLst>
          </p:cNvPr>
          <p:cNvSpPr txBox="1"/>
          <p:nvPr/>
        </p:nvSpPr>
        <p:spPr>
          <a:xfrm>
            <a:off x="9417003" y="2057754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1000 mm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080C677-D361-364E-30CB-C1E462A40C05}"/>
              </a:ext>
            </a:extLst>
          </p:cNvPr>
          <p:cNvSpPr txBox="1"/>
          <p:nvPr/>
        </p:nvSpPr>
        <p:spPr>
          <a:xfrm>
            <a:off x="433650" y="870604"/>
            <a:ext cx="116799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effectLst/>
              </a:rPr>
              <a:t>Are the current designs and plans for detector, electronics readout, and services sufficiently developed to achieve the performance requirements?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9986FBA3-EE01-A82C-247E-36B0A13381AB}"/>
              </a:ext>
            </a:extLst>
          </p:cNvPr>
          <p:cNvSpPr txBox="1"/>
          <p:nvPr/>
        </p:nvSpPr>
        <p:spPr>
          <a:xfrm>
            <a:off x="5699279" y="5932036"/>
            <a:ext cx="5814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two half disks will have 2 cm of active area overlap</a:t>
            </a:r>
          </a:p>
          <a:p>
            <a:endParaRPr lang="en-US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620B6D72-08A1-4D0E-7D96-61EA953F5FD1}"/>
              </a:ext>
            </a:extLst>
          </p:cNvPr>
          <p:cNvSpPr txBox="1"/>
          <p:nvPr/>
        </p:nvSpPr>
        <p:spPr>
          <a:xfrm>
            <a:off x="3934418" y="1223897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MPDG Endcaps semi-detectors overlap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D113DC77-9DEE-0E92-19D1-B9204BBDE4C3}"/>
              </a:ext>
            </a:extLst>
          </p:cNvPr>
          <p:cNvSpPr txBox="1"/>
          <p:nvPr/>
        </p:nvSpPr>
        <p:spPr>
          <a:xfrm>
            <a:off x="433650" y="1499059"/>
            <a:ext cx="6250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split may be mounted to be either horizontal or vertical </a:t>
            </a:r>
          </a:p>
        </p:txBody>
      </p:sp>
    </p:spTree>
    <p:extLst>
      <p:ext uri="{BB962C8B-B14F-4D97-AF65-F5344CB8AC3E}">
        <p14:creationId xmlns:p14="http://schemas.microsoft.com/office/powerpoint/2010/main" val="284112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0255 L 0.10065 0.00255 " pathEditMode="relative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-0.10612 0.003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3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BA07DBE-8797-6417-A076-98DA6A1E2DF1}"/>
              </a:ext>
            </a:extLst>
          </p:cNvPr>
          <p:cNvSpPr txBox="1">
            <a:spLocks/>
          </p:cNvSpPr>
          <p:nvPr/>
        </p:nvSpPr>
        <p:spPr>
          <a:xfrm>
            <a:off x="614363" y="235866"/>
            <a:ext cx="11499234" cy="402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Detector, Electronics Readout, and Services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D1780F0E-4CED-39E0-2E55-EAD76F94F4E1}"/>
                  </a:ext>
                </a:extLst>
              </p:cNvPr>
              <p:cNvSpPr txBox="1"/>
              <p:nvPr/>
            </p:nvSpPr>
            <p:spPr>
              <a:xfrm>
                <a:off x="4013687" y="3345704"/>
                <a:ext cx="8581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&gt;1.99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D1780F0E-4CED-39E0-2E55-EAD76F94F4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3687" y="3345704"/>
                <a:ext cx="858120" cy="276999"/>
              </a:xfrm>
              <a:prstGeom prst="rect">
                <a:avLst/>
              </a:prstGeom>
              <a:blipFill>
                <a:blip r:embed="rId2"/>
                <a:stretch>
                  <a:fillRect l="-1449" t="-26087" r="-15942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8C48869E-190F-4F99-B8B9-F8FA69DC0A3E}"/>
              </a:ext>
            </a:extLst>
          </p:cNvPr>
          <p:cNvCxnSpPr/>
          <p:nvPr/>
        </p:nvCxnSpPr>
        <p:spPr>
          <a:xfrm>
            <a:off x="1362836" y="1872595"/>
            <a:ext cx="0" cy="3500216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D935DB1-155D-B642-8C2F-49094797CC54}"/>
              </a:ext>
            </a:extLst>
          </p:cNvPr>
          <p:cNvSpPr txBox="1"/>
          <p:nvPr/>
        </p:nvSpPr>
        <p:spPr>
          <a:xfrm>
            <a:off x="799086" y="5698158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1000 mm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080C677-D361-364E-30CB-C1E462A40C05}"/>
              </a:ext>
            </a:extLst>
          </p:cNvPr>
          <p:cNvSpPr txBox="1"/>
          <p:nvPr/>
        </p:nvSpPr>
        <p:spPr>
          <a:xfrm>
            <a:off x="433650" y="870604"/>
            <a:ext cx="116799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effectLst/>
              </a:rPr>
              <a:t>Are the current designs and plans for detector, electronics readout, and services sufficiently developed to achieve the performance requirements?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9986FBA3-EE01-A82C-247E-36B0A13381AB}"/>
              </a:ext>
            </a:extLst>
          </p:cNvPr>
          <p:cNvSpPr txBox="1"/>
          <p:nvPr/>
        </p:nvSpPr>
        <p:spPr>
          <a:xfrm>
            <a:off x="3941996" y="4523088"/>
            <a:ext cx="7695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two disks are mounted facing each another 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FEBs are connected perpendicularly to the disks and will not overlap the active area 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620B6D72-08A1-4D0E-7D96-61EA953F5FD1}"/>
              </a:ext>
            </a:extLst>
          </p:cNvPr>
          <p:cNvSpPr txBox="1"/>
          <p:nvPr/>
        </p:nvSpPr>
        <p:spPr>
          <a:xfrm>
            <a:off x="4757304" y="1321934"/>
            <a:ext cx="6099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MPGD Endcaps configuration</a:t>
            </a:r>
          </a:p>
        </p:txBody>
      </p:sp>
      <p:pic>
        <p:nvPicPr>
          <p:cNvPr id="2" name="Immagine 1" descr="Immagine che contiene cerchio, edificio, rotondo&#10;&#10;Descrizione generata automaticamente">
            <a:extLst>
              <a:ext uri="{FF2B5EF4-FFF2-40B4-BE49-F238E27FC236}">
                <a16:creationId xmlns:a16="http://schemas.microsoft.com/office/drawing/2014/main" id="{CF68D3C3-D1E7-FA72-6622-067D2369A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0636" y="2514618"/>
            <a:ext cx="4003560" cy="2216170"/>
          </a:xfrm>
          <a:prstGeom prst="rect">
            <a:avLst/>
          </a:prstGeom>
        </p:spPr>
      </p:pic>
      <p:pic>
        <p:nvPicPr>
          <p:cNvPr id="8" name="Immagine 7" descr="Immagine che contiene rotondo&#10;&#10;Descrizione generata automaticamente">
            <a:extLst>
              <a:ext uri="{FF2B5EF4-FFF2-40B4-BE49-F238E27FC236}">
                <a16:creationId xmlns:a16="http://schemas.microsoft.com/office/drawing/2014/main" id="{46A1E788-FA2E-D2C4-6DDA-ECF59AC2C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1807" y="1872595"/>
            <a:ext cx="5870852" cy="2361493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28A50B8-8438-1604-E46A-ED859ACFE711}"/>
              </a:ext>
            </a:extLst>
          </p:cNvPr>
          <p:cNvSpPr txBox="1"/>
          <p:nvPr/>
        </p:nvSpPr>
        <p:spPr>
          <a:xfrm>
            <a:off x="4842325" y="3967517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 Seung Joon Lee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FEACB177-3CD8-E9A1-6139-2004B3CDB5FD}"/>
              </a:ext>
            </a:extLst>
          </p:cNvPr>
          <p:cNvSpPr txBox="1"/>
          <p:nvPr/>
        </p:nvSpPr>
        <p:spPr>
          <a:xfrm>
            <a:off x="1610391" y="5341062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 Seung Joon Lee</a:t>
            </a:r>
          </a:p>
        </p:txBody>
      </p:sp>
    </p:spTree>
    <p:extLst>
      <p:ext uri="{BB962C8B-B14F-4D97-AF65-F5344CB8AC3E}">
        <p14:creationId xmlns:p14="http://schemas.microsoft.com/office/powerpoint/2010/main" val="2678323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228" y="217169"/>
            <a:ext cx="11499234" cy="402670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Services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7782" y="1230636"/>
            <a:ext cx="11521440" cy="5212080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For each endcap disk (4 disks in total):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16 HV cables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4 gas inlets and 4 gas outlets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32 data cables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32 low voltage cables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2 temperature sensors cables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2 humidity sensors cables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2 inlet and 2 outlet cooling hoses  (dry-air or liquid)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Space for 32 RDO cards </a:t>
            </a:r>
            <a:endParaRPr lang="it-IT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3</a:t>
            </a:r>
          </a:p>
        </p:txBody>
      </p:sp>
      <p:pic>
        <p:nvPicPr>
          <p:cNvPr id="6" name="Immagine 5" descr="Immagine che contiene Rettangolo, design&#10;&#10;Descrizione generata automaticamente">
            <a:extLst>
              <a:ext uri="{FF2B5EF4-FFF2-40B4-BE49-F238E27FC236}">
                <a16:creationId xmlns:a16="http://schemas.microsoft.com/office/drawing/2014/main" id="{3E3DF810-8BBA-B90B-CCB6-6E60CC03B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8502" y="2207947"/>
            <a:ext cx="5443863" cy="2442106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D930188B-2E0C-E4DD-0921-B85287C950F3}"/>
              </a:ext>
            </a:extLst>
          </p:cNvPr>
          <p:cNvCxnSpPr/>
          <p:nvPr/>
        </p:nvCxnSpPr>
        <p:spPr>
          <a:xfrm flipV="1">
            <a:off x="7962884" y="4276215"/>
            <a:ext cx="224726" cy="1046136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A77464CE-70D7-BD8C-016D-465144BB3402}"/>
              </a:ext>
            </a:extLst>
          </p:cNvPr>
          <p:cNvCxnSpPr>
            <a:cxnSpLocks/>
          </p:cNvCxnSpPr>
          <p:nvPr/>
        </p:nvCxnSpPr>
        <p:spPr>
          <a:xfrm flipV="1">
            <a:off x="7962884" y="4276215"/>
            <a:ext cx="2820692" cy="1046136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D2D8B91-BA71-CB0A-457C-FD7F4DFC08C3}"/>
              </a:ext>
            </a:extLst>
          </p:cNvPr>
          <p:cNvSpPr txBox="1"/>
          <p:nvPr/>
        </p:nvSpPr>
        <p:spPr>
          <a:xfrm>
            <a:off x="7704144" y="544269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4 disks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B5D2BED-C771-505D-0F69-738BA6FFB0EF}"/>
              </a:ext>
            </a:extLst>
          </p:cNvPr>
          <p:cNvSpPr txBox="1"/>
          <p:nvPr/>
        </p:nvSpPr>
        <p:spPr>
          <a:xfrm>
            <a:off x="4536241" y="861304"/>
            <a:ext cx="6853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Electronics Readout based on SALSA ASIC developed at </a:t>
            </a:r>
            <a:r>
              <a:rPr lang="en-US" dirty="0" err="1">
                <a:solidFill>
                  <a:srgbClr val="0070C0"/>
                </a:solidFill>
              </a:rPr>
              <a:t>Saclay</a:t>
            </a:r>
            <a:r>
              <a:rPr lang="en-US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CC7FF2E-8BE9-2648-B8C6-38A1629C79D5}"/>
              </a:ext>
            </a:extLst>
          </p:cNvPr>
          <p:cNvSpPr txBox="1"/>
          <p:nvPr/>
        </p:nvSpPr>
        <p:spPr>
          <a:xfrm>
            <a:off x="3869455" y="5930330"/>
            <a:ext cx="818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All the service requirements have been communicated to the Integration group</a:t>
            </a:r>
          </a:p>
        </p:txBody>
      </p:sp>
    </p:spTree>
    <p:extLst>
      <p:ext uri="{BB962C8B-B14F-4D97-AF65-F5344CB8AC3E}">
        <p14:creationId xmlns:p14="http://schemas.microsoft.com/office/powerpoint/2010/main" val="1907678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182478"/>
            <a:ext cx="11499234" cy="402670"/>
          </a:xfrm>
        </p:spPr>
        <p:txBody>
          <a:bodyPr>
            <a:normAutofit fontScale="90000"/>
          </a:bodyPr>
          <a:lstStyle/>
          <a:p>
            <a:r>
              <a:rPr lang="en-US" dirty="0"/>
              <a:t>F</a:t>
            </a:r>
            <a:r>
              <a:rPr lang="en-US" dirty="0">
                <a:effectLst/>
              </a:rPr>
              <a:t>abrication and Assembly </a:t>
            </a:r>
            <a:r>
              <a:rPr lang="en-US" dirty="0"/>
              <a:t>P</a:t>
            </a:r>
            <a:r>
              <a:rPr lang="en-US" dirty="0">
                <a:effectLst/>
              </a:rPr>
              <a:t>lans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effectLst/>
              </a:rPr>
              <a:t>Are the fabrication and assembly plans for the various tracking detector systems consistent with the overall project and detector schedule? </a:t>
            </a:r>
            <a:endParaRPr lang="en-US" dirty="0"/>
          </a:p>
          <a:p>
            <a:r>
              <a:rPr lang="en-US" sz="2000" dirty="0"/>
              <a:t>Design by end of 2024</a:t>
            </a:r>
          </a:p>
          <a:p>
            <a:r>
              <a:rPr lang="en-US" sz="2000" dirty="0"/>
              <a:t>2025 - 2026  pre-production and  Engineering Test Article</a:t>
            </a:r>
          </a:p>
          <a:p>
            <a:r>
              <a:rPr lang="en-US" sz="2000" dirty="0"/>
              <a:t>2027 - 2029 production &amp; QA</a:t>
            </a:r>
          </a:p>
          <a:p>
            <a:r>
              <a:rPr lang="en-US" sz="2000" dirty="0"/>
              <a:t>2030 Commissioning &amp; Installation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5</a:t>
            </a:r>
          </a:p>
        </p:txBody>
      </p:sp>
      <p:pic>
        <p:nvPicPr>
          <p:cNvPr id="5" name="Immagine 4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B2CD8D22-6969-E7EB-BABE-36B29B88C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63" y="3175804"/>
            <a:ext cx="6305538" cy="3115780"/>
          </a:xfrm>
          <a:prstGeom prst="rect">
            <a:avLst/>
          </a:prstGeom>
        </p:spPr>
      </p:pic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350AF115-41D9-FAFA-AC2D-6688DBF46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189336"/>
              </p:ext>
            </p:extLst>
          </p:nvPr>
        </p:nvGraphicFramePr>
        <p:xfrm>
          <a:off x="7019602" y="3814531"/>
          <a:ext cx="4711700" cy="1838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5710">
                  <a:extLst>
                    <a:ext uri="{9D8B030D-6E8A-4147-A177-3AD203B41FA5}">
                      <a16:colId xmlns:a16="http://schemas.microsoft.com/office/drawing/2014/main" val="201910796"/>
                    </a:ext>
                  </a:extLst>
                </a:gridCol>
                <a:gridCol w="875710">
                  <a:extLst>
                    <a:ext uri="{9D8B030D-6E8A-4147-A177-3AD203B41FA5}">
                      <a16:colId xmlns:a16="http://schemas.microsoft.com/office/drawing/2014/main" val="1205707762"/>
                    </a:ext>
                  </a:extLst>
                </a:gridCol>
                <a:gridCol w="1865643">
                  <a:extLst>
                    <a:ext uri="{9D8B030D-6E8A-4147-A177-3AD203B41FA5}">
                      <a16:colId xmlns:a16="http://schemas.microsoft.com/office/drawing/2014/main" val="3902651746"/>
                    </a:ext>
                  </a:extLst>
                </a:gridCol>
                <a:gridCol w="1094637">
                  <a:extLst>
                    <a:ext uri="{9D8B030D-6E8A-4147-A177-3AD203B41FA5}">
                      <a16:colId xmlns:a16="http://schemas.microsoft.com/office/drawing/2014/main" val="3869054045"/>
                    </a:ext>
                  </a:extLst>
                </a:gridCol>
              </a:tblGrid>
              <a:tr h="323850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 dirty="0">
                          <a:effectLst/>
                        </a:rPr>
                        <a:t>MPGD Timeline</a:t>
                      </a:r>
                      <a:endParaRPr lang="it-IT" sz="1600" b="0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 dirty="0">
                          <a:effectLst/>
                        </a:rPr>
                        <a:t>DURATION </a:t>
                      </a:r>
                    </a:p>
                    <a:p>
                      <a:pPr algn="ctr" rtl="0" fontAlgn="ctr"/>
                      <a:r>
                        <a:rPr lang="it-IT" sz="1000" u="none" strike="noStrike" dirty="0">
                          <a:effectLst/>
                        </a:rPr>
                        <a:t>(</a:t>
                      </a:r>
                      <a:r>
                        <a:rPr lang="it-IT" sz="1000" u="none" strike="noStrike" dirty="0" err="1">
                          <a:effectLst/>
                        </a:rPr>
                        <a:t>years</a:t>
                      </a:r>
                      <a:r>
                        <a:rPr lang="it-IT" sz="1000" u="none" strike="noStrike" dirty="0">
                          <a:effectLst/>
                        </a:rPr>
                        <a:t>)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42978259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>
                          <a:effectLst/>
                        </a:rPr>
                        <a:t>START DATE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>
                          <a:effectLst/>
                        </a:rPr>
                        <a:t>END DATE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 dirty="0">
                          <a:effectLst/>
                        </a:rPr>
                        <a:t>DESCRIPTION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5293305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3/1/24</a:t>
                      </a:r>
                      <a:endParaRPr lang="it-IT" sz="10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12/31/24</a:t>
                      </a:r>
                      <a:endParaRPr lang="it-IT" sz="10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000" u="none" strike="noStrike">
                          <a:solidFill>
                            <a:schemeClr val="tx1"/>
                          </a:solidFill>
                          <a:effectLst/>
                        </a:rPr>
                        <a:t>Detectors Overall Design</a:t>
                      </a:r>
                      <a:endParaRPr lang="it-IT" sz="10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&lt;1</a:t>
                      </a: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52721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>
                          <a:effectLst/>
                        </a:rPr>
                        <a:t>1/1/25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 dirty="0">
                          <a:effectLst/>
                        </a:rPr>
                        <a:t>12/31/26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000" u="none" strike="noStrike">
                          <a:effectLst/>
                        </a:rPr>
                        <a:t>Pre - Production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 dirty="0">
                          <a:effectLst/>
                        </a:rPr>
                        <a:t>2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562181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 dirty="0">
                          <a:effectLst/>
                        </a:rPr>
                        <a:t>1/1/27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 dirty="0">
                          <a:effectLst/>
                        </a:rPr>
                        <a:t>31/12/29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000" u="none" strike="noStrike" dirty="0">
                          <a:effectLst/>
                        </a:rPr>
                        <a:t>Production &amp; QA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 dirty="0">
                          <a:effectLst/>
                        </a:rPr>
                        <a:t>3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33350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 dirty="0">
                          <a:effectLst/>
                        </a:rPr>
                        <a:t>1/1/30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 dirty="0">
                          <a:effectLst/>
                        </a:rPr>
                        <a:t>6/1/30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noProof="0" dirty="0">
                          <a:effectLst/>
                        </a:rPr>
                        <a:t>Commissioning </a:t>
                      </a:r>
                      <a:r>
                        <a:rPr lang="it-IT" sz="1000" u="none" strike="noStrike" dirty="0">
                          <a:effectLst/>
                        </a:rPr>
                        <a:t>&amp;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l" rtl="0" fontAlgn="ctr"/>
                      <a:r>
                        <a:rPr lang="it-IT" sz="1000" u="none" strike="noStrike" dirty="0">
                          <a:effectLst/>
                        </a:rPr>
                        <a:t>Installation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 dirty="0">
                          <a:effectLst/>
                        </a:rPr>
                        <a:t>0.5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127734"/>
                  </a:ext>
                </a:extLst>
              </a:tr>
            </a:tbl>
          </a:graphicData>
        </a:graphic>
      </p:graphicFrame>
      <p:sp>
        <p:nvSpPr>
          <p:cNvPr id="7" name="Rettangolo 6">
            <a:extLst>
              <a:ext uri="{FF2B5EF4-FFF2-40B4-BE49-F238E27FC236}">
                <a16:creationId xmlns:a16="http://schemas.microsoft.com/office/drawing/2014/main" id="{BD89F08C-0508-8C94-DE75-45294943D8AC}"/>
              </a:ext>
            </a:extLst>
          </p:cNvPr>
          <p:cNvSpPr/>
          <p:nvPr/>
        </p:nvSpPr>
        <p:spPr>
          <a:xfrm>
            <a:off x="2647508" y="3195086"/>
            <a:ext cx="350874" cy="2126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F2383CA-C7AF-562F-1D98-63E2211E1747}"/>
              </a:ext>
            </a:extLst>
          </p:cNvPr>
          <p:cNvSpPr/>
          <p:nvPr/>
        </p:nvSpPr>
        <p:spPr>
          <a:xfrm>
            <a:off x="2998382" y="3195087"/>
            <a:ext cx="659218" cy="2126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DC4DE16-DA95-D94D-9B18-1780B5F827BF}"/>
              </a:ext>
            </a:extLst>
          </p:cNvPr>
          <p:cNvSpPr/>
          <p:nvPr/>
        </p:nvSpPr>
        <p:spPr>
          <a:xfrm>
            <a:off x="3657600" y="3195086"/>
            <a:ext cx="978195" cy="2126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37D526A3-E42E-138F-0F98-26E82E772D0F}"/>
              </a:ext>
            </a:extLst>
          </p:cNvPr>
          <p:cNvSpPr/>
          <p:nvPr/>
        </p:nvSpPr>
        <p:spPr>
          <a:xfrm>
            <a:off x="4635795" y="3195086"/>
            <a:ext cx="244549" cy="2126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619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213949"/>
            <a:ext cx="11499234" cy="402670"/>
          </a:xfrm>
        </p:spPr>
        <p:txBody>
          <a:bodyPr>
            <a:normAutofit fontScale="90000"/>
          </a:bodyPr>
          <a:lstStyle/>
          <a:p>
            <a:r>
              <a:rPr lang="en-US" dirty="0"/>
              <a:t>Involved Institutions &amp; Workforce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C00000"/>
                </a:solidFill>
              </a:rPr>
              <a:t>INFN Workforce: </a:t>
            </a:r>
          </a:p>
          <a:p>
            <a:r>
              <a:rPr lang="en-US" sz="2200" b="1" dirty="0"/>
              <a:t>Roma Tor </a:t>
            </a:r>
            <a:r>
              <a:rPr lang="en-US" sz="2200" b="1" dirty="0" err="1"/>
              <a:t>Vergata</a:t>
            </a:r>
            <a:endParaRPr lang="en-US" sz="2200" b="1" dirty="0"/>
          </a:p>
          <a:p>
            <a:pPr marL="0" indent="0">
              <a:buNone/>
            </a:pPr>
            <a:r>
              <a:rPr lang="en-US" sz="2200" dirty="0">
                <a:solidFill>
                  <a:srgbClr val="0070C0"/>
                </a:solidFill>
              </a:rPr>
              <a:t>Coordinator</a:t>
            </a:r>
            <a:r>
              <a:rPr lang="en-US" sz="2200" b="1" dirty="0">
                <a:solidFill>
                  <a:srgbClr val="0070C0"/>
                </a:solidFill>
              </a:rPr>
              <a:t>: </a:t>
            </a:r>
            <a:r>
              <a:rPr lang="en-US" sz="2200" dirty="0"/>
              <a:t>A. D’Angelo, 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70C0"/>
                </a:solidFill>
              </a:rPr>
              <a:t>Detector Hardware and QA: </a:t>
            </a:r>
            <a:r>
              <a:rPr lang="en-US" sz="2200" dirty="0"/>
              <a:t>E. </a:t>
            </a:r>
            <a:r>
              <a:rPr lang="en-US" sz="2200" dirty="0" err="1"/>
              <a:t>Sidoretti</a:t>
            </a:r>
            <a:r>
              <a:rPr lang="en-US" sz="2200" dirty="0"/>
              <a:t> (PhD) A. </a:t>
            </a:r>
            <a:r>
              <a:rPr lang="en-US" sz="2200" dirty="0" err="1"/>
              <a:t>Fantini</a:t>
            </a:r>
            <a:r>
              <a:rPr lang="en-US" sz="2200" dirty="0"/>
              <a:t>, L. Lanza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70C0"/>
                </a:solidFill>
              </a:rPr>
              <a:t>Simulation &amp; Reconstruction: </a:t>
            </a:r>
            <a:r>
              <a:rPr lang="en-US" sz="2200" dirty="0"/>
              <a:t>L. Lanza, A. </a:t>
            </a:r>
            <a:r>
              <a:rPr lang="en-US" sz="2200" dirty="0" err="1"/>
              <a:t>Fantini</a:t>
            </a:r>
            <a:r>
              <a:rPr lang="en-US" sz="2200" dirty="0"/>
              <a:t>, R. Di Salvo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70C0"/>
                </a:solidFill>
              </a:rPr>
              <a:t>FEB Electronics: </a:t>
            </a:r>
            <a:r>
              <a:rPr lang="en-US" sz="2200" dirty="0"/>
              <a:t>R. </a:t>
            </a:r>
            <a:r>
              <a:rPr lang="en-US" sz="2200" dirty="0" err="1"/>
              <a:t>Ammendola</a:t>
            </a:r>
            <a:endParaRPr lang="en-US" sz="2200" dirty="0"/>
          </a:p>
          <a:p>
            <a:r>
              <a:rPr lang="en-US" sz="2200" b="1" dirty="0"/>
              <a:t>Genova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70C0"/>
                </a:solidFill>
              </a:rPr>
              <a:t>FEB Electronics: </a:t>
            </a:r>
            <a:r>
              <a:rPr lang="en-US" sz="2200" dirty="0"/>
              <a:t>Paolo </a:t>
            </a:r>
            <a:r>
              <a:rPr lang="en-US" sz="2200" dirty="0" err="1"/>
              <a:t>Musico</a:t>
            </a:r>
            <a:r>
              <a:rPr lang="en-US" sz="2200" dirty="0"/>
              <a:t>, M. </a:t>
            </a:r>
            <a:r>
              <a:rPr lang="en-US" sz="2200" dirty="0" err="1"/>
              <a:t>Battaglieri</a:t>
            </a:r>
            <a:r>
              <a:rPr lang="en-US" sz="2200" dirty="0"/>
              <a:t> (streaming </a:t>
            </a:r>
            <a:r>
              <a:rPr lang="en-US" sz="2200" dirty="0" err="1"/>
              <a:t>ro</a:t>
            </a:r>
            <a:r>
              <a:rPr lang="en-US" sz="2200" dirty="0"/>
              <a:t>)</a:t>
            </a:r>
          </a:p>
          <a:p>
            <a:r>
              <a:rPr lang="en-US" sz="2200" b="1" dirty="0"/>
              <a:t>Catania 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70C0"/>
                </a:solidFill>
              </a:rPr>
              <a:t>Simulation &amp; Reconstruction: </a:t>
            </a:r>
            <a:r>
              <a:rPr lang="en-US" sz="2200" dirty="0" err="1"/>
              <a:t>Mariagela</a:t>
            </a:r>
            <a:r>
              <a:rPr lang="en-US" sz="2200" dirty="0"/>
              <a:t> Bondi’ </a:t>
            </a:r>
          </a:p>
          <a:p>
            <a:pPr marL="0" indent="0">
              <a:buNone/>
            </a:pPr>
            <a:endParaRPr lang="en-US" sz="22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0070C0"/>
                </a:solidFill>
              </a:rPr>
              <a:t>The work will be performed in </a:t>
            </a:r>
            <a:r>
              <a:rPr lang="en-US" sz="2200" b="1" dirty="0">
                <a:solidFill>
                  <a:srgbClr val="0070C0"/>
                </a:solidFill>
              </a:rPr>
              <a:t>close connection </a:t>
            </a:r>
            <a:r>
              <a:rPr lang="en-US" sz="2200" dirty="0">
                <a:solidFill>
                  <a:srgbClr val="0070C0"/>
                </a:solidFill>
              </a:rPr>
              <a:t>with:</a:t>
            </a:r>
          </a:p>
          <a:p>
            <a:pPr marL="0" indent="0">
              <a:buNone/>
            </a:pPr>
            <a:r>
              <a:rPr lang="en-US" sz="2200" dirty="0"/>
              <a:t> the group of </a:t>
            </a:r>
            <a:r>
              <a:rPr lang="en-US" sz="2200" dirty="0">
                <a:solidFill>
                  <a:srgbClr val="C00000"/>
                </a:solidFill>
              </a:rPr>
              <a:t>Gianni </a:t>
            </a:r>
            <a:r>
              <a:rPr lang="en-US" sz="2200" dirty="0" err="1">
                <a:solidFill>
                  <a:srgbClr val="C00000"/>
                </a:solidFill>
              </a:rPr>
              <a:t>Bencivenni</a:t>
            </a:r>
            <a:r>
              <a:rPr lang="en-US" sz="2200" dirty="0">
                <a:solidFill>
                  <a:srgbClr val="C00000"/>
                </a:solidFill>
              </a:rPr>
              <a:t> @ INFN LNF </a:t>
            </a:r>
            <a:r>
              <a:rPr lang="en-US" sz="2200" dirty="0"/>
              <a:t>and with the </a:t>
            </a:r>
            <a:r>
              <a:rPr lang="en-US" sz="2200" dirty="0" err="1"/>
              <a:t>JLab</a:t>
            </a:r>
            <a:r>
              <a:rPr lang="en-US" sz="2200" dirty="0"/>
              <a:t> detector group (</a:t>
            </a:r>
            <a:r>
              <a:rPr lang="en-US" sz="2200" dirty="0">
                <a:solidFill>
                  <a:srgbClr val="C00000"/>
                </a:solidFill>
              </a:rPr>
              <a:t>Kondo </a:t>
            </a:r>
            <a:r>
              <a:rPr lang="en-US" sz="2200" dirty="0" err="1">
                <a:solidFill>
                  <a:srgbClr val="C00000"/>
                </a:solidFill>
              </a:rPr>
              <a:t>Gnanvo</a:t>
            </a:r>
            <a:r>
              <a:rPr lang="en-US" sz="2200" dirty="0">
                <a:solidFill>
                  <a:srgbClr val="C00000"/>
                </a:solidFill>
              </a:rPr>
              <a:t>, Seung Joon Lee</a:t>
            </a:r>
            <a:r>
              <a:rPr lang="en-US" sz="2200" dirty="0"/>
              <a:t>)</a:t>
            </a:r>
          </a:p>
          <a:p>
            <a:pPr marL="0" indent="0">
              <a:buNone/>
            </a:pPr>
            <a:r>
              <a:rPr lang="en-US" sz="2200" dirty="0"/>
              <a:t> </a:t>
            </a:r>
          </a:p>
          <a:p>
            <a:pPr marL="0" indent="0">
              <a:buNone/>
            </a:pPr>
            <a:r>
              <a:rPr lang="en-US" sz="2200" b="1" dirty="0"/>
              <a:t>Interest in the project </a:t>
            </a:r>
            <a:r>
              <a:rPr lang="en-US" sz="2200" dirty="0"/>
              <a:t>has been expressed also by: </a:t>
            </a:r>
          </a:p>
          <a:p>
            <a:pPr marL="0" indent="0">
              <a:buNone/>
            </a:pPr>
            <a:r>
              <a:rPr lang="en-US" sz="2200" b="1" dirty="0">
                <a:solidFill>
                  <a:srgbClr val="C00000"/>
                </a:solidFill>
              </a:rPr>
              <a:t>BNL </a:t>
            </a:r>
            <a:r>
              <a:rPr lang="en-US" sz="2200" dirty="0"/>
              <a:t>(A. Kiselev et al.), </a:t>
            </a:r>
            <a:r>
              <a:rPr lang="en-US" sz="2200" b="1" dirty="0">
                <a:solidFill>
                  <a:srgbClr val="C00000"/>
                </a:solidFill>
              </a:rPr>
              <a:t>Florida Tech</a:t>
            </a:r>
            <a:r>
              <a:rPr lang="en-US" sz="2200" dirty="0"/>
              <a:t>.(M. </a:t>
            </a:r>
            <a:r>
              <a:rPr lang="en-US" sz="2200" dirty="0" err="1"/>
              <a:t>Hohlmann</a:t>
            </a:r>
            <a:r>
              <a:rPr lang="en-US" sz="2200" dirty="0"/>
              <a:t> et al.), </a:t>
            </a:r>
            <a:r>
              <a:rPr lang="en-US" sz="2200" b="1" dirty="0">
                <a:solidFill>
                  <a:srgbClr val="C00000"/>
                </a:solidFill>
              </a:rPr>
              <a:t>Temple U.</a:t>
            </a:r>
            <a:r>
              <a:rPr lang="en-US" sz="2200" dirty="0"/>
              <a:t> (M. </a:t>
            </a:r>
            <a:r>
              <a:rPr lang="en-US" sz="2200" dirty="0" err="1"/>
              <a:t>Posik</a:t>
            </a:r>
            <a:r>
              <a:rPr lang="en-US" sz="2200" dirty="0"/>
              <a:t>, et al.)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5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298D080-C63B-16C2-0C31-40C1AEFC6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9161" y="1094699"/>
            <a:ext cx="3752624" cy="281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29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022" y="881341"/>
            <a:ext cx="11521440" cy="5212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assigned envelope will include the detectors and the FEB electronics. </a:t>
            </a:r>
          </a:p>
          <a:p>
            <a:pPr marL="0" indent="0">
              <a:buNone/>
            </a:pPr>
            <a:r>
              <a:rPr lang="en-US" dirty="0"/>
              <a:t>The disks will be attached together and to the support frame under design.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6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BA07DBE-8797-6417-A076-98DA6A1E2DF1}"/>
              </a:ext>
            </a:extLst>
          </p:cNvPr>
          <p:cNvSpPr txBox="1">
            <a:spLocks/>
          </p:cNvSpPr>
          <p:nvPr/>
        </p:nvSpPr>
        <p:spPr>
          <a:xfrm>
            <a:off x="483228" y="325376"/>
            <a:ext cx="11499234" cy="402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D</a:t>
            </a:r>
            <a:r>
              <a:rPr lang="en-US" dirty="0">
                <a:effectLst/>
              </a:rPr>
              <a:t>etector </a:t>
            </a:r>
            <a:r>
              <a:rPr lang="en-US" dirty="0"/>
              <a:t>I</a:t>
            </a:r>
            <a:r>
              <a:rPr lang="en-US" dirty="0">
                <a:effectLst/>
              </a:rPr>
              <a:t>ntegration in </a:t>
            </a:r>
            <a:r>
              <a:rPr lang="en-US" dirty="0" err="1">
                <a:effectLst/>
              </a:rPr>
              <a:t>ePIC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D1780F0E-4CED-39E0-2E55-EAD76F94F4E1}"/>
                  </a:ext>
                </a:extLst>
              </p:cNvPr>
              <p:cNvSpPr txBox="1"/>
              <p:nvPr/>
            </p:nvSpPr>
            <p:spPr>
              <a:xfrm>
                <a:off x="4013687" y="3345704"/>
                <a:ext cx="8581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&gt;1.99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D1780F0E-4CED-39E0-2E55-EAD76F94F4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3687" y="3345704"/>
                <a:ext cx="858120" cy="276999"/>
              </a:xfrm>
              <a:prstGeom prst="rect">
                <a:avLst/>
              </a:prstGeom>
              <a:blipFill>
                <a:blip r:embed="rId2"/>
                <a:stretch>
                  <a:fillRect l="-1449" t="-26087" r="-15942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6D610014-2A3D-E17D-1BA6-AE6059ED30B6}"/>
                  </a:ext>
                </a:extLst>
              </p:cNvPr>
              <p:cNvSpPr txBox="1"/>
              <p:nvPr/>
            </p:nvSpPr>
            <p:spPr>
              <a:xfrm>
                <a:off x="987195" y="3368370"/>
                <a:ext cx="8581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&gt;1.72</a:t>
                </a: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6D610014-2A3D-E17D-1BA6-AE6059ED30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195" y="3368370"/>
                <a:ext cx="858120" cy="276999"/>
              </a:xfrm>
              <a:prstGeom prst="rect">
                <a:avLst/>
              </a:prstGeom>
              <a:blipFill>
                <a:blip r:embed="rId3"/>
                <a:stretch>
                  <a:fillRect l="-1449" t="-26087" r="-14493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magine 1" descr="Immagine che contiene cerchio, edificio, rotondo&#10;&#10;Descrizione generata automaticamente">
            <a:extLst>
              <a:ext uri="{FF2B5EF4-FFF2-40B4-BE49-F238E27FC236}">
                <a16:creationId xmlns:a16="http://schemas.microsoft.com/office/drawing/2014/main" id="{3680997C-2432-138F-1FA0-E21067348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1878" y="2732251"/>
            <a:ext cx="4390952" cy="2430611"/>
          </a:xfrm>
          <a:prstGeom prst="rect">
            <a:avLst/>
          </a:prstGeom>
        </p:spPr>
      </p:pic>
      <p:pic>
        <p:nvPicPr>
          <p:cNvPr id="8" name="Immagine 7" descr="Immagine che contiene cerchio, edificio, rotondo&#10;&#10;Descrizione generata automaticamente">
            <a:extLst>
              <a:ext uri="{FF2B5EF4-FFF2-40B4-BE49-F238E27FC236}">
                <a16:creationId xmlns:a16="http://schemas.microsoft.com/office/drawing/2014/main" id="{90F14542-FAD1-7FF0-4164-E03BF1D1A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209313" y="2719172"/>
            <a:ext cx="4390952" cy="243061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CEB1EA5-1C00-4CD1-DBC0-BEB54DD4B9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8393" y="1853981"/>
            <a:ext cx="5169195" cy="4289052"/>
          </a:xfrm>
          <a:prstGeom prst="rect">
            <a:avLst/>
          </a:prstGeom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4169CD91-F05B-3AC4-63E1-6428101466A4}"/>
              </a:ext>
            </a:extLst>
          </p:cNvPr>
          <p:cNvCxnSpPr/>
          <p:nvPr/>
        </p:nvCxnSpPr>
        <p:spPr>
          <a:xfrm>
            <a:off x="3452660" y="3785191"/>
            <a:ext cx="651507" cy="91440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1848FA72-92E3-C35A-3848-1BAB18C1C179}"/>
              </a:ext>
            </a:extLst>
          </p:cNvPr>
          <p:cNvCxnSpPr>
            <a:cxnSpLocks/>
          </p:cNvCxnSpPr>
          <p:nvPr/>
        </p:nvCxnSpPr>
        <p:spPr>
          <a:xfrm flipH="1" flipV="1">
            <a:off x="8527312" y="3253563"/>
            <a:ext cx="861237" cy="144602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283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0BB29826-2F6C-8103-319A-54187D4A856B}"/>
                  </a:ext>
                </a:extLst>
              </p:cNvPr>
              <p:cNvSpPr txBox="1"/>
              <p:nvPr/>
            </p:nvSpPr>
            <p:spPr>
              <a:xfrm>
                <a:off x="816048" y="997157"/>
                <a:ext cx="10348138" cy="47089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Geometrical Acceptance and Technical Performances of hybrid GEM-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000" dirty="0" err="1"/>
                  <a:t>Rwell</a:t>
                </a:r>
                <a:r>
                  <a:rPr lang="en-US" sz="2000" dirty="0"/>
                  <a:t> endcap trackers have been defined.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effectLst/>
                  </a:rPr>
                  <a:t>A detector layout compliant with requirements has been identified.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effectLst/>
                  </a:rPr>
                  <a:t>Readout  Electronics is based on SALSA ASIC developed </a:t>
                </a:r>
                <a:r>
                  <a:rPr lang="en-US" sz="2000" dirty="0"/>
                  <a:t>at</a:t>
                </a:r>
                <a:r>
                  <a:rPr lang="en-US" sz="2000" dirty="0">
                    <a:effectLst/>
                  </a:rPr>
                  <a:t> </a:t>
                </a:r>
                <a:r>
                  <a:rPr lang="en-US" sz="2000" dirty="0" err="1">
                    <a:effectLst/>
                  </a:rPr>
                  <a:t>Saclay</a:t>
                </a:r>
                <a:r>
                  <a:rPr lang="en-US" sz="2000" dirty="0">
                    <a:effectLst/>
                  </a:rPr>
                  <a:t>.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effectLst/>
                  </a:rPr>
                  <a:t>Production timeline is consistent with the overall </a:t>
                </a:r>
                <a:r>
                  <a:rPr lang="en-US" sz="2000" dirty="0" err="1">
                    <a:effectLst/>
                  </a:rPr>
                  <a:t>ePIC</a:t>
                </a:r>
                <a:r>
                  <a:rPr lang="en-US" sz="2000" dirty="0">
                    <a:effectLst/>
                  </a:rPr>
                  <a:t> detector schedule.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 </a:t>
                </a:r>
                <a:r>
                  <a:rPr lang="en-US" sz="2000" dirty="0">
                    <a:effectLst/>
                  </a:rPr>
                  <a:t>two disk couples are rigidly connected and attached to the inner tracker support via multiple points (~ 6 points/disk).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US" sz="2000" dirty="0">
                  <a:effectLst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INFN workforce and laboratories are involved in the construction +  BNL, Florida Tech and Temple U. have expressed their interest in the project</a:t>
                </a:r>
                <a:endParaRPr lang="en-US" sz="2000" dirty="0">
                  <a:effectLst/>
                </a:endParaRPr>
              </a:p>
              <a:p>
                <a:pPr marL="342900" indent="-342900">
                  <a:buFont typeface="+mj-lt"/>
                  <a:buAutoNum type="arabicPeriod"/>
                </a:pPr>
                <a:endParaRPr lang="en-US" sz="2000" dirty="0">
                  <a:effectLst/>
                </a:endParaRP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0BB29826-2F6C-8103-319A-54187D4A85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048" y="997157"/>
                <a:ext cx="10348138" cy="4708981"/>
              </a:xfrm>
              <a:prstGeom prst="rect">
                <a:avLst/>
              </a:prstGeom>
              <a:blipFill>
                <a:blip r:embed="rId2"/>
                <a:stretch>
                  <a:fillRect l="-491" t="-806" r="-1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id="{312FADF7-BDB4-EA14-11A5-ADE155901311}"/>
              </a:ext>
            </a:extLst>
          </p:cNvPr>
          <p:cNvSpPr txBox="1">
            <a:spLocks/>
          </p:cNvSpPr>
          <p:nvPr/>
        </p:nvSpPr>
        <p:spPr>
          <a:xfrm>
            <a:off x="614363" y="135622"/>
            <a:ext cx="11499234" cy="402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269384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639789-231B-0304-92A4-BE07F30A6C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Back-up Slides</a:t>
            </a:r>
          </a:p>
        </p:txBody>
      </p:sp>
    </p:spTree>
    <p:extLst>
      <p:ext uri="{BB962C8B-B14F-4D97-AF65-F5344CB8AC3E}">
        <p14:creationId xmlns:p14="http://schemas.microsoft.com/office/powerpoint/2010/main" val="1998456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213949"/>
            <a:ext cx="11499234" cy="402670"/>
          </a:xfrm>
        </p:spPr>
        <p:txBody>
          <a:bodyPr>
            <a:normAutofit fontScale="90000"/>
          </a:bodyPr>
          <a:lstStyle/>
          <a:p>
            <a:r>
              <a:rPr lang="en-US" dirty="0"/>
              <a:t>T</a:t>
            </a:r>
            <a:r>
              <a:rPr lang="en-US" dirty="0">
                <a:effectLst/>
              </a:rPr>
              <a:t>echnical performance requirements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36F969-3FD3-0ED4-3913-51867AB88D56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600" dirty="0">
                    <a:solidFill>
                      <a:srgbClr val="0070C0"/>
                    </a:solidFill>
                    <a:effectLst/>
                  </a:rPr>
                  <a:t>Are the technical performance requirements appropriately defined and complete for this stage of the project?</a:t>
                </a:r>
              </a:p>
              <a:p>
                <a:r>
                  <a:rPr lang="en-US" b="1" dirty="0">
                    <a:solidFill>
                      <a:srgbClr val="C00000"/>
                    </a:solidFill>
                  </a:rPr>
                  <a:t>Rate Capability</a:t>
                </a:r>
                <a:endParaRPr lang="en-US" dirty="0">
                  <a:solidFill>
                    <a:srgbClr val="C00000"/>
                  </a:solidFill>
                </a:endParaRPr>
              </a:p>
              <a:p>
                <a:pPr lvl="1"/>
                <a:r>
                  <a:rPr lang="en-US" dirty="0"/>
                  <a:t>Not critical ~ 1 kHz/cm</a:t>
                </a:r>
                <a:r>
                  <a:rPr lang="en-US" baseline="30000" dirty="0"/>
                  <a:t>2 </a:t>
                </a:r>
                <a:r>
                  <a:rPr lang="en-US" dirty="0"/>
                  <a:t>or less</a:t>
                </a:r>
              </a:p>
              <a:p>
                <a:r>
                  <a:rPr lang="en-US" b="1" dirty="0">
                    <a:solidFill>
                      <a:srgbClr val="C00000"/>
                    </a:solidFill>
                  </a:rPr>
                  <a:t>Radiation Hardness</a:t>
                </a:r>
              </a:p>
              <a:p>
                <a:pPr lvl="1"/>
                <a:r>
                  <a:rPr lang="en-US" dirty="0"/>
                  <a:t>Not critical for the detectors</a:t>
                </a:r>
              </a:p>
              <a:p>
                <a:pPr lvl="1"/>
                <a:r>
                  <a:rPr lang="en-US" dirty="0"/>
                  <a:t>Important for FEBs and RDO electronics boards</a:t>
                </a:r>
              </a:p>
              <a:p>
                <a:r>
                  <a:rPr lang="en-US" b="1" dirty="0">
                    <a:solidFill>
                      <a:srgbClr val="C00000"/>
                    </a:solidFill>
                  </a:rPr>
                  <a:t>Temperature Stability</a:t>
                </a:r>
              </a:p>
              <a:p>
                <a:pPr lvl="1"/>
                <a:r>
                  <a:rPr lang="en-US" dirty="0"/>
                  <a:t>Not critical for the detector performances</a:t>
                </a:r>
              </a:p>
              <a:p>
                <a:pPr lvl="1"/>
                <a:r>
                  <a:rPr lang="en-US" dirty="0"/>
                  <a:t>Detector calibration should consider gas pressure variations</a:t>
                </a:r>
              </a:p>
              <a:p>
                <a:r>
                  <a:rPr lang="en-US" b="1" dirty="0">
                    <a:solidFill>
                      <a:srgbClr val="C00000"/>
                    </a:solidFill>
                  </a:rPr>
                  <a:t>Electronics power consumption and cooling </a:t>
                </a:r>
              </a:p>
              <a:p>
                <a:pPr lvl="1"/>
                <a:r>
                  <a:rPr lang="en-US" dirty="0"/>
                  <a:t>SALSA ASIC consumption </a:t>
                </a:r>
                <a:r>
                  <a:rPr lang="it-IT" dirty="0">
                    <a:effectLst/>
                    <a:latin typeface="Helvetica" pitchFamily="2" charset="0"/>
                  </a:rPr>
                  <a:t>~ 15 </a:t>
                </a:r>
                <a:r>
                  <a:rPr lang="it-IT" dirty="0" err="1">
                    <a:effectLst/>
                    <a:latin typeface="Helvetica" pitchFamily="2" charset="0"/>
                  </a:rPr>
                  <a:t>mW</a:t>
                </a:r>
                <a:r>
                  <a:rPr lang="it-IT" dirty="0">
                    <a:effectLst/>
                    <a:latin typeface="Helvetica" pitchFamily="2" charset="0"/>
                  </a:rPr>
                  <a:t>/</a:t>
                </a:r>
                <a:r>
                  <a:rPr lang="it-IT" dirty="0" err="1">
                    <a:effectLst/>
                    <a:latin typeface="Helvetica" pitchFamily="2" charset="0"/>
                  </a:rPr>
                  <a:t>channel</a:t>
                </a:r>
                <a:r>
                  <a:rPr lang="it-IT" dirty="0">
                    <a:effectLst/>
                    <a:latin typeface="Helvetica" pitchFamily="2" charset="0"/>
                  </a:rPr>
                  <a:t> </a:t>
                </a:r>
                <a:r>
                  <a:rPr lang="it-IT" dirty="0" err="1">
                    <a:effectLst/>
                    <a:latin typeface="Helvetica" pitchFamily="2" charset="0"/>
                  </a:rPr>
                  <a:t>at</a:t>
                </a:r>
                <a:r>
                  <a:rPr lang="it-IT" dirty="0">
                    <a:effectLst/>
                    <a:latin typeface="Helvetica" pitchFamily="2" charset="0"/>
                  </a:rPr>
                  <a:t> 1.2V </a:t>
                </a:r>
                <a14:m>
                  <m:oMath xmlns:m="http://schemas.openxmlformats.org/officeDocument/2006/math">
                    <m:r>
                      <a:rPr lang="it-IT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dirty="0">
                    <a:effectLst/>
                    <a:latin typeface="Helvetica" pitchFamily="2" charset="0"/>
                  </a:rPr>
                  <a:t> 60 </a:t>
                </a:r>
                <a:r>
                  <a:rPr lang="it-IT" dirty="0" err="1">
                    <a:effectLst/>
                    <a:latin typeface="Helvetica" pitchFamily="2" charset="0"/>
                  </a:rPr>
                  <a:t>W</a:t>
                </a:r>
                <a:r>
                  <a:rPr lang="it-IT" dirty="0">
                    <a:effectLst/>
                    <a:latin typeface="Helvetica" pitchFamily="2" charset="0"/>
                  </a:rPr>
                  <a:t>/disk</a:t>
                </a:r>
              </a:p>
              <a:p>
                <a:pPr lvl="1"/>
                <a:r>
                  <a:rPr lang="en-US" dirty="0"/>
                  <a:t>Air vs liquid cooling is under study at </a:t>
                </a:r>
                <a:r>
                  <a:rPr lang="en-US" dirty="0" err="1"/>
                  <a:t>Saclay</a:t>
                </a:r>
                <a:r>
                  <a:rPr lang="en-US" dirty="0"/>
                  <a:t> – </a:t>
                </a:r>
                <a:r>
                  <a:rPr lang="en-US" dirty="0">
                    <a:solidFill>
                      <a:srgbClr val="0070C0"/>
                    </a:solidFill>
                  </a:rPr>
                  <a:t>see Irakli’s  talk</a:t>
                </a:r>
                <a:endParaRPr lang="en-US" dirty="0">
                  <a:solidFill>
                    <a:srgbClr val="0070C0"/>
                  </a:solidFill>
                  <a:effectLst/>
                </a:endParaRP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36F969-3FD3-0ED4-3913-51867AB88D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blipFill>
                <a:blip r:embed="rId2"/>
                <a:stretch>
                  <a:fillRect l="-991" t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1</a:t>
            </a:r>
          </a:p>
        </p:txBody>
      </p:sp>
      <p:pic>
        <p:nvPicPr>
          <p:cNvPr id="6" name="Immagine 5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01A02198-94FB-6BF2-0642-8B36E1292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660" y="1325426"/>
            <a:ext cx="3738780" cy="314497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BD7F63B-19C3-A31A-CD10-8DC9EE80811C}"/>
              </a:ext>
            </a:extLst>
          </p:cNvPr>
          <p:cNvSpPr txBox="1"/>
          <p:nvPr/>
        </p:nvSpPr>
        <p:spPr>
          <a:xfrm>
            <a:off x="8676635" y="4444546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MPGD Endcaps</a:t>
            </a:r>
          </a:p>
        </p:txBody>
      </p:sp>
    </p:spTree>
    <p:extLst>
      <p:ext uri="{BB962C8B-B14F-4D97-AF65-F5344CB8AC3E}">
        <p14:creationId xmlns:p14="http://schemas.microsoft.com/office/powerpoint/2010/main" val="2161804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C363D8-F217-3D29-4B98-48BCEFD1E6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1099607"/>
            <a:ext cx="11521440" cy="5212080"/>
          </a:xfrm>
        </p:spPr>
        <p:txBody>
          <a:bodyPr>
            <a:noAutofit/>
          </a:bodyPr>
          <a:lstStyle/>
          <a:p>
            <a:r>
              <a:rPr lang="en-US" dirty="0">
                <a:effectLst/>
              </a:rPr>
              <a:t>Are the technical performance requirements appropriately defined and complete for this stage of the project?</a:t>
            </a:r>
          </a:p>
          <a:p>
            <a:r>
              <a:rPr lang="en-US" dirty="0">
                <a:effectLst/>
              </a:rPr>
              <a:t>Are the plans for achieving detector performance and construction sufficiently developed and documented for the present phase of the project? </a:t>
            </a:r>
            <a:endParaRPr lang="en-US" dirty="0"/>
          </a:p>
          <a:p>
            <a:r>
              <a:rPr lang="en-US" dirty="0">
                <a:effectLst/>
              </a:rPr>
              <a:t>Are the current designs and plans for detector, electronics readout, and services sufficiently developed to achieve the performance requirements?</a:t>
            </a:r>
          </a:p>
          <a:p>
            <a:r>
              <a:rPr lang="en-US" dirty="0">
                <a:solidFill>
                  <a:srgbClr val="A6A6A6"/>
                </a:solidFill>
                <a:effectLst/>
              </a:rPr>
              <a:t>Are plans in place to mitigate risk of cost increases, schedule delays, and technical problems?</a:t>
            </a:r>
          </a:p>
          <a:p>
            <a:r>
              <a:rPr lang="en-US" dirty="0">
                <a:effectLst/>
              </a:rPr>
              <a:t>Are the fabrication and assembly plans for the various tracking detector systems consistent with the overall project and detector schedule? </a:t>
            </a:r>
            <a:endParaRPr lang="en-US" dirty="0"/>
          </a:p>
          <a:p>
            <a:r>
              <a:rPr lang="en-US" dirty="0">
                <a:effectLst/>
              </a:rPr>
              <a:t>Are the plans for detector integration in the EIC detector appropriately developed for the present phase of the project?</a:t>
            </a:r>
          </a:p>
          <a:p>
            <a:r>
              <a:rPr lang="en-US" dirty="0">
                <a:solidFill>
                  <a:srgbClr val="A6A6A6"/>
                </a:solidFill>
                <a:effectLst/>
              </a:rPr>
              <a:t>Have ES&amp;H and QA considerations been adequately incorporated into the designs at their present stage?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19DFDA-1E7E-AE1E-F508-DDE920617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69" y="254156"/>
            <a:ext cx="11499234" cy="402670"/>
          </a:xfrm>
        </p:spPr>
        <p:txBody>
          <a:bodyPr>
            <a:normAutofit fontScale="90000"/>
          </a:bodyPr>
          <a:lstStyle/>
          <a:p>
            <a:r>
              <a:rPr lang="en-US" dirty="0"/>
              <a:t>Charge Questions Addressed</a:t>
            </a:r>
          </a:p>
        </p:txBody>
      </p:sp>
    </p:spTree>
    <p:extLst>
      <p:ext uri="{BB962C8B-B14F-4D97-AF65-F5344CB8AC3E}">
        <p14:creationId xmlns:p14="http://schemas.microsoft.com/office/powerpoint/2010/main" val="157883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</a:t>
            </a:r>
            <a:r>
              <a:rPr lang="en-US" dirty="0">
                <a:effectLst/>
              </a:rPr>
              <a:t>etector performance and construction plans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36F969-3FD3-0ED4-3913-51867AB88D56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545850" y="5357321"/>
                <a:ext cx="11521440" cy="906801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  <a:effectLst/>
                  </a:rPr>
                  <a:t>(X, Y) readout is preferred vs (R,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  <a:effectLst/>
                  </a:rPr>
                  <a:t>) </a:t>
                </a:r>
                <a:r>
                  <a:rPr lang="en-US" dirty="0">
                    <a:solidFill>
                      <a:srgbClr val="0070C0"/>
                    </a:solidFill>
                    <a:effectLst/>
                  </a:rPr>
                  <a:t>– no FEB on the active area</a:t>
                </a:r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500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pitch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better than 150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intrinsic position resolution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36F969-3FD3-0ED4-3913-51867AB88D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545850" y="5357321"/>
                <a:ext cx="11521440" cy="906801"/>
              </a:xfrm>
              <a:blipFill>
                <a:blip r:embed="rId3"/>
                <a:stretch>
                  <a:fillRect l="-771" t="-4110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2</a:t>
            </a:r>
          </a:p>
        </p:txBody>
      </p:sp>
      <p:graphicFrame>
        <p:nvGraphicFramePr>
          <p:cNvPr id="169" name="Tabella 168">
            <a:extLst>
              <a:ext uri="{FF2B5EF4-FFF2-40B4-BE49-F238E27FC236}">
                <a16:creationId xmlns:a16="http://schemas.microsoft.com/office/drawing/2014/main" id="{196A0554-01B8-B925-8127-455243C15232}"/>
              </a:ext>
            </a:extLst>
          </p:cNvPr>
          <p:cNvGraphicFramePr>
            <a:graphicFrameLocks noGrp="1"/>
          </p:cNvGraphicFramePr>
          <p:nvPr/>
        </p:nvGraphicFramePr>
        <p:xfrm>
          <a:off x="351886" y="3349629"/>
          <a:ext cx="6243681" cy="192024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587140">
                  <a:extLst>
                    <a:ext uri="{9D8B030D-6E8A-4147-A177-3AD203B41FA5}">
                      <a16:colId xmlns:a16="http://schemas.microsoft.com/office/drawing/2014/main" val="175600883"/>
                    </a:ext>
                  </a:extLst>
                </a:gridCol>
                <a:gridCol w="3656541">
                  <a:extLst>
                    <a:ext uri="{9D8B030D-6E8A-4147-A177-3AD203B41FA5}">
                      <a16:colId xmlns:a16="http://schemas.microsoft.com/office/drawing/2014/main" val="3630520888"/>
                    </a:ext>
                  </a:extLst>
                </a:gridCol>
              </a:tblGrid>
              <a:tr h="271150">
                <a:tc>
                  <a:txBody>
                    <a:bodyPr/>
                    <a:lstStyle/>
                    <a:p>
                      <a:r>
                        <a:rPr lang="en-US" dirty="0"/>
                        <a:t>PROs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686377"/>
                  </a:ext>
                </a:extLst>
              </a:tr>
              <a:tr h="271150">
                <a:tc>
                  <a:txBody>
                    <a:bodyPr/>
                    <a:lstStyle/>
                    <a:p>
                      <a:r>
                        <a:rPr lang="en-US" sz="1400" dirty="0"/>
                        <a:t>Direct radial and azimuthal information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The linear density of the azimuthal strips increases by a factor 10 on the inner hole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7750083"/>
                  </a:ext>
                </a:extLst>
              </a:tr>
              <a:tr h="27115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The radial readout hybrid FE overlaps the active area or long flex cables should be used.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3811048"/>
                  </a:ext>
                </a:extLst>
              </a:tr>
              <a:tr h="27115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Radial strip length varies by a factor 10.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6798839"/>
                  </a:ext>
                </a:extLst>
              </a:tr>
            </a:tbl>
          </a:graphicData>
        </a:graphic>
      </p:graphicFrame>
      <p:graphicFrame>
        <p:nvGraphicFramePr>
          <p:cNvPr id="170" name="Tabella 169">
            <a:extLst>
              <a:ext uri="{FF2B5EF4-FFF2-40B4-BE49-F238E27FC236}">
                <a16:creationId xmlns:a16="http://schemas.microsoft.com/office/drawing/2014/main" id="{DB576B91-44CA-7CA1-188E-C42962CC8E1B}"/>
              </a:ext>
            </a:extLst>
          </p:cNvPr>
          <p:cNvGraphicFramePr>
            <a:graphicFrameLocks noGrp="1"/>
          </p:cNvGraphicFramePr>
          <p:nvPr/>
        </p:nvGraphicFramePr>
        <p:xfrm>
          <a:off x="6690947" y="3446177"/>
          <a:ext cx="5413362" cy="182880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456065">
                  <a:extLst>
                    <a:ext uri="{9D8B030D-6E8A-4147-A177-3AD203B41FA5}">
                      <a16:colId xmlns:a16="http://schemas.microsoft.com/office/drawing/2014/main" val="175600883"/>
                    </a:ext>
                  </a:extLst>
                </a:gridCol>
                <a:gridCol w="2957297">
                  <a:extLst>
                    <a:ext uri="{9D8B030D-6E8A-4147-A177-3AD203B41FA5}">
                      <a16:colId xmlns:a16="http://schemas.microsoft.com/office/drawing/2014/main" val="3630520888"/>
                    </a:ext>
                  </a:extLst>
                </a:gridCol>
              </a:tblGrid>
              <a:tr h="271150">
                <a:tc>
                  <a:txBody>
                    <a:bodyPr/>
                    <a:lstStyle/>
                    <a:p>
                      <a:r>
                        <a:rPr lang="en-US" dirty="0"/>
                        <a:t>PROs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686377"/>
                  </a:ext>
                </a:extLst>
              </a:tr>
              <a:tr h="271150">
                <a:tc>
                  <a:txBody>
                    <a:bodyPr/>
                    <a:lstStyle/>
                    <a:p>
                      <a:r>
                        <a:rPr lang="en-US" sz="1400" dirty="0"/>
                        <a:t>The strip length does not vary much along the active area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Alignment is critical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7750083"/>
                  </a:ext>
                </a:extLst>
              </a:tr>
              <a:tr h="271150">
                <a:tc>
                  <a:txBody>
                    <a:bodyPr/>
                    <a:lstStyle/>
                    <a:p>
                      <a:r>
                        <a:rPr lang="en-US" sz="1400" b="1" dirty="0"/>
                        <a:t>All readout FE hybrids may be located outside the active area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Routes to read-out connectors must be accurately studied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3811048"/>
                  </a:ext>
                </a:extLst>
              </a:tr>
            </a:tbl>
          </a:graphicData>
        </a:graphic>
      </p:graphicFrame>
      <p:grpSp>
        <p:nvGrpSpPr>
          <p:cNvPr id="16" name="Gruppo 15">
            <a:extLst>
              <a:ext uri="{FF2B5EF4-FFF2-40B4-BE49-F238E27FC236}">
                <a16:creationId xmlns:a16="http://schemas.microsoft.com/office/drawing/2014/main" id="{AECB9B89-35E9-1783-10C0-3AFB12A2A458}"/>
              </a:ext>
            </a:extLst>
          </p:cNvPr>
          <p:cNvGrpSpPr/>
          <p:nvPr/>
        </p:nvGrpSpPr>
        <p:grpSpPr>
          <a:xfrm>
            <a:off x="1994790" y="1798152"/>
            <a:ext cx="2984589" cy="2891965"/>
            <a:chOff x="1906896" y="1265166"/>
            <a:chExt cx="2984589" cy="2891965"/>
          </a:xfrm>
        </p:grpSpPr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18A24D63-C37E-4832-C499-56FC2F72585C}"/>
                </a:ext>
              </a:extLst>
            </p:cNvPr>
            <p:cNvGrpSpPr/>
            <p:nvPr/>
          </p:nvGrpSpPr>
          <p:grpSpPr>
            <a:xfrm>
              <a:off x="1906896" y="1265166"/>
              <a:ext cx="2984589" cy="2891965"/>
              <a:chOff x="1906896" y="1265166"/>
              <a:chExt cx="2984589" cy="2891965"/>
            </a:xfrm>
          </p:grpSpPr>
          <p:sp>
            <p:nvSpPr>
              <p:cNvPr id="106" name="Torta 105">
                <a:extLst>
                  <a:ext uri="{FF2B5EF4-FFF2-40B4-BE49-F238E27FC236}">
                    <a16:creationId xmlns:a16="http://schemas.microsoft.com/office/drawing/2014/main" id="{501C1FE2-C50B-04BD-CF0C-58BF98843390}"/>
                  </a:ext>
                </a:extLst>
              </p:cNvPr>
              <p:cNvSpPr/>
              <p:nvPr/>
            </p:nvSpPr>
            <p:spPr>
              <a:xfrm rot="10800000">
                <a:off x="1911765" y="1275187"/>
                <a:ext cx="2977995" cy="2881944"/>
              </a:xfrm>
              <a:prstGeom prst="pie">
                <a:avLst>
                  <a:gd name="adj1" fmla="val 21587496"/>
                  <a:gd name="adj2" fmla="val 5478427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Arco 6">
                <a:extLst>
                  <a:ext uri="{FF2B5EF4-FFF2-40B4-BE49-F238E27FC236}">
                    <a16:creationId xmlns:a16="http://schemas.microsoft.com/office/drawing/2014/main" id="{C5FCE249-9546-8CE6-A16A-24FBA79EFD19}"/>
                  </a:ext>
                </a:extLst>
              </p:cNvPr>
              <p:cNvSpPr/>
              <p:nvPr/>
            </p:nvSpPr>
            <p:spPr>
              <a:xfrm>
                <a:off x="1906896" y="1265166"/>
                <a:ext cx="2984589" cy="2799481"/>
              </a:xfrm>
              <a:prstGeom prst="arc">
                <a:avLst>
                  <a:gd name="adj1" fmla="val 10665262"/>
                  <a:gd name="adj2" fmla="val 16289711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" name="Gruppo 11">
                <a:extLst>
                  <a:ext uri="{FF2B5EF4-FFF2-40B4-BE49-F238E27FC236}">
                    <a16:creationId xmlns:a16="http://schemas.microsoft.com/office/drawing/2014/main" id="{1AB0FFA4-A0C9-CE53-9058-CDE2062DD0D8}"/>
                  </a:ext>
                </a:extLst>
              </p:cNvPr>
              <p:cNvGrpSpPr/>
              <p:nvPr/>
            </p:nvGrpSpPr>
            <p:grpSpPr>
              <a:xfrm>
                <a:off x="1911760" y="1265166"/>
                <a:ext cx="1640309" cy="1597238"/>
                <a:chOff x="1911760" y="1265166"/>
                <a:chExt cx="1640309" cy="1597238"/>
              </a:xfrm>
            </p:grpSpPr>
            <p:cxnSp>
              <p:nvCxnSpPr>
                <p:cNvPr id="81" name="Connettore 1 80">
                  <a:extLst>
                    <a:ext uri="{FF2B5EF4-FFF2-40B4-BE49-F238E27FC236}">
                      <a16:creationId xmlns:a16="http://schemas.microsoft.com/office/drawing/2014/main" id="{1A5BC31A-89C9-2279-6C1C-6E76E2D8D9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11760" y="2548666"/>
                  <a:ext cx="1498192" cy="169238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Connettore 1 81">
                  <a:extLst>
                    <a:ext uri="{FF2B5EF4-FFF2-40B4-BE49-F238E27FC236}">
                      <a16:creationId xmlns:a16="http://schemas.microsoft.com/office/drawing/2014/main" id="{EBFEEDC9-47BB-3D7C-752A-331D9AF5AB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31111" y="2467079"/>
                  <a:ext cx="1466342" cy="250825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Connettore 1 82">
                  <a:extLst>
                    <a:ext uri="{FF2B5EF4-FFF2-40B4-BE49-F238E27FC236}">
                      <a16:creationId xmlns:a16="http://schemas.microsoft.com/office/drawing/2014/main" id="{714A7792-CF8F-A3A2-B9A9-9662107F63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64816" y="2357497"/>
                  <a:ext cx="1432637" cy="363898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Connettore 1 84">
                  <a:extLst>
                    <a:ext uri="{FF2B5EF4-FFF2-40B4-BE49-F238E27FC236}">
                      <a16:creationId xmlns:a16="http://schemas.microsoft.com/office/drawing/2014/main" id="{FF4D53F8-301D-7109-98D4-9ACB21302D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11630" y="2158874"/>
                  <a:ext cx="1385823" cy="564260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Connettore 1 85">
                  <a:extLst>
                    <a:ext uri="{FF2B5EF4-FFF2-40B4-BE49-F238E27FC236}">
                      <a16:creationId xmlns:a16="http://schemas.microsoft.com/office/drawing/2014/main" id="{ADDD659F-18BE-545D-EA26-AA8CA1E30A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64484" y="2059550"/>
                  <a:ext cx="1332969" cy="671525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Connettore 1 86">
                  <a:extLst>
                    <a:ext uri="{FF2B5EF4-FFF2-40B4-BE49-F238E27FC236}">
                      <a16:creationId xmlns:a16="http://schemas.microsoft.com/office/drawing/2014/main" id="{32EE2FE3-2477-5FC5-8E85-3CA1A498A6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17338" y="1983569"/>
                  <a:ext cx="1280115" cy="739565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Connettore 1 87">
                  <a:extLst>
                    <a:ext uri="{FF2B5EF4-FFF2-40B4-BE49-F238E27FC236}">
                      <a16:creationId xmlns:a16="http://schemas.microsoft.com/office/drawing/2014/main" id="{56EBAD67-EEAB-A493-8DAE-4767374D8A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72306" y="1901064"/>
                  <a:ext cx="1219640" cy="820331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Connettore 1 88">
                  <a:extLst>
                    <a:ext uri="{FF2B5EF4-FFF2-40B4-BE49-F238E27FC236}">
                      <a16:creationId xmlns:a16="http://schemas.microsoft.com/office/drawing/2014/main" id="{495BC35B-0603-78C9-2BBE-E2614647C2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36377" y="1815541"/>
                  <a:ext cx="1168829" cy="923347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Connettore 1 90">
                  <a:extLst>
                    <a:ext uri="{FF2B5EF4-FFF2-40B4-BE49-F238E27FC236}">
                      <a16:creationId xmlns:a16="http://schemas.microsoft.com/office/drawing/2014/main" id="{CE70FFFD-D537-3D3A-EFAC-AEBB3C9FA6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96145" y="1749819"/>
                  <a:ext cx="1101308" cy="975105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Connettore 1 91">
                  <a:extLst>
                    <a:ext uri="{FF2B5EF4-FFF2-40B4-BE49-F238E27FC236}">
                      <a16:creationId xmlns:a16="http://schemas.microsoft.com/office/drawing/2014/main" id="{363CD803-5DC5-7ED9-1F8C-D9C3D76EF7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67341" y="1672903"/>
                  <a:ext cx="1042611" cy="1062723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Connettore 1 92">
                  <a:extLst>
                    <a:ext uri="{FF2B5EF4-FFF2-40B4-BE49-F238E27FC236}">
                      <a16:creationId xmlns:a16="http://schemas.microsoft.com/office/drawing/2014/main" id="{AC7FED5B-CD78-03F8-ADB2-0960FBA939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39554" y="1605777"/>
                  <a:ext cx="963436" cy="1123576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Connettore 1 93">
                  <a:extLst>
                    <a:ext uri="{FF2B5EF4-FFF2-40B4-BE49-F238E27FC236}">
                      <a16:creationId xmlns:a16="http://schemas.microsoft.com/office/drawing/2014/main" id="{0522975F-9130-E70D-3262-24926B7C31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20343" y="1550497"/>
                  <a:ext cx="882647" cy="1178856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Connettore 1 94">
                  <a:extLst>
                    <a:ext uri="{FF2B5EF4-FFF2-40B4-BE49-F238E27FC236}">
                      <a16:creationId xmlns:a16="http://schemas.microsoft.com/office/drawing/2014/main" id="{F15C0484-BC4D-6FA0-CFC1-1A14DE0F44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06286" y="1489992"/>
                  <a:ext cx="796704" cy="1239361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Connettore 1 95">
                  <a:extLst>
                    <a:ext uri="{FF2B5EF4-FFF2-40B4-BE49-F238E27FC236}">
                      <a16:creationId xmlns:a16="http://schemas.microsoft.com/office/drawing/2014/main" id="{55183257-FFF6-F394-78F3-3668E6B813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90001" y="1442822"/>
                  <a:ext cx="712988" cy="1286531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Connettore 1 96">
                  <a:extLst>
                    <a:ext uri="{FF2B5EF4-FFF2-40B4-BE49-F238E27FC236}">
                      <a16:creationId xmlns:a16="http://schemas.microsoft.com/office/drawing/2014/main" id="{A2A30DB4-B019-BF48-11FB-267EFB2F93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86966" y="1401414"/>
                  <a:ext cx="616023" cy="1327608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Connettore 1 97">
                  <a:extLst>
                    <a:ext uri="{FF2B5EF4-FFF2-40B4-BE49-F238E27FC236}">
                      <a16:creationId xmlns:a16="http://schemas.microsoft.com/office/drawing/2014/main" id="{88784108-27A1-74C7-35FC-65F1EA76CF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78358" y="1365212"/>
                  <a:ext cx="522404" cy="1365863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Connettore 1 98">
                  <a:extLst>
                    <a:ext uri="{FF2B5EF4-FFF2-40B4-BE49-F238E27FC236}">
                      <a16:creationId xmlns:a16="http://schemas.microsoft.com/office/drawing/2014/main" id="{125F9061-4B78-18A1-CB6D-2FFF4234A0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62850" y="1337047"/>
                  <a:ext cx="440140" cy="1391975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Connettore 1 99">
                  <a:extLst>
                    <a:ext uri="{FF2B5EF4-FFF2-40B4-BE49-F238E27FC236}">
                      <a16:creationId xmlns:a16="http://schemas.microsoft.com/office/drawing/2014/main" id="{63F66D35-7BFA-27EB-5153-7181D0CDE0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52014" y="1313730"/>
                  <a:ext cx="357938" cy="1409404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Connettore 1 100">
                  <a:extLst>
                    <a:ext uri="{FF2B5EF4-FFF2-40B4-BE49-F238E27FC236}">
                      <a16:creationId xmlns:a16="http://schemas.microsoft.com/office/drawing/2014/main" id="{97A2CA9B-4F5F-3507-8AAA-7488A448E1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43428" y="1296170"/>
                  <a:ext cx="259562" cy="1429530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Connettore 1 101">
                  <a:extLst>
                    <a:ext uri="{FF2B5EF4-FFF2-40B4-BE49-F238E27FC236}">
                      <a16:creationId xmlns:a16="http://schemas.microsoft.com/office/drawing/2014/main" id="{8069268F-8C2F-9E34-1E1A-22DA4C0A9D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26630" y="1282003"/>
                  <a:ext cx="183322" cy="1438909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Connettore 1 102">
                  <a:extLst>
                    <a:ext uri="{FF2B5EF4-FFF2-40B4-BE49-F238E27FC236}">
                      <a16:creationId xmlns:a16="http://schemas.microsoft.com/office/drawing/2014/main" id="{B1802270-9DF9-1440-FD0D-266E67C3AF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0089" y="1268290"/>
                  <a:ext cx="102901" cy="1459438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Connettore 1 103">
                  <a:extLst>
                    <a:ext uri="{FF2B5EF4-FFF2-40B4-BE49-F238E27FC236}">
                      <a16:creationId xmlns:a16="http://schemas.microsoft.com/office/drawing/2014/main" id="{BD83EB76-ACED-BDA5-37EC-0DC15D304B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82077" y="1271636"/>
                  <a:ext cx="20912" cy="1453288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Connettore 1 104">
                  <a:extLst>
                    <a:ext uri="{FF2B5EF4-FFF2-40B4-BE49-F238E27FC236}">
                      <a16:creationId xmlns:a16="http://schemas.microsoft.com/office/drawing/2014/main" id="{27A8AF31-579C-18FF-B6B0-846C085E37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402978" y="1271636"/>
                  <a:ext cx="39598" cy="1448013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Connettore 1 83">
                  <a:extLst>
                    <a:ext uri="{FF2B5EF4-FFF2-40B4-BE49-F238E27FC236}">
                      <a16:creationId xmlns:a16="http://schemas.microsoft.com/office/drawing/2014/main" id="{A87F1E84-97B6-963D-7606-F51D78E426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84138" y="2261360"/>
                  <a:ext cx="1416623" cy="464616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Connettore 1 89">
                  <a:extLst>
                    <a:ext uri="{FF2B5EF4-FFF2-40B4-BE49-F238E27FC236}">
                      <a16:creationId xmlns:a16="http://schemas.microsoft.com/office/drawing/2014/main" id="{CB94BDF7-762F-1D0E-C636-B28F246F1A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26969" y="2620065"/>
                  <a:ext cx="1476020" cy="109288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7" name="Torta 106">
                  <a:extLst>
                    <a:ext uri="{FF2B5EF4-FFF2-40B4-BE49-F238E27FC236}">
                      <a16:creationId xmlns:a16="http://schemas.microsoft.com/office/drawing/2014/main" id="{E14A9796-32C9-DF9B-9AEE-FAFD2193F432}"/>
                    </a:ext>
                  </a:extLst>
                </p:cNvPr>
                <p:cNvSpPr/>
                <p:nvPr/>
              </p:nvSpPr>
              <p:spPr>
                <a:xfrm rot="10800000">
                  <a:off x="3249457" y="2569918"/>
                  <a:ext cx="302612" cy="292486"/>
                </a:xfrm>
                <a:prstGeom prst="pie">
                  <a:avLst>
                    <a:gd name="adj1" fmla="val 21589756"/>
                    <a:gd name="adj2" fmla="val 5546584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" name="Ovale 5">
                  <a:extLst>
                    <a:ext uri="{FF2B5EF4-FFF2-40B4-BE49-F238E27FC236}">
                      <a16:creationId xmlns:a16="http://schemas.microsoft.com/office/drawing/2014/main" id="{1E36B7DC-6566-6C17-0B54-C3E61F4A041D}"/>
                    </a:ext>
                  </a:extLst>
                </p:cNvPr>
                <p:cNvSpPr/>
                <p:nvPr/>
              </p:nvSpPr>
              <p:spPr>
                <a:xfrm>
                  <a:off x="3270105" y="2589941"/>
                  <a:ext cx="246185" cy="24012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" name="Connettore 1 8">
                  <a:extLst>
                    <a:ext uri="{FF2B5EF4-FFF2-40B4-BE49-F238E27FC236}">
                      <a16:creationId xmlns:a16="http://schemas.microsoft.com/office/drawing/2014/main" id="{E78ECB06-8A43-5F89-FC29-91281DB5D33E}"/>
                    </a:ext>
                  </a:extLst>
                </p:cNvPr>
                <p:cNvCxnSpPr>
                  <a:cxnSpLocks/>
                  <a:endCxn id="107" idx="1"/>
                </p:cNvCxnSpPr>
                <p:nvPr/>
              </p:nvCxnSpPr>
              <p:spPr>
                <a:xfrm flipH="1">
                  <a:off x="3400763" y="1265166"/>
                  <a:ext cx="41813" cy="130475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6" name="Arco 75">
              <a:extLst>
                <a:ext uri="{FF2B5EF4-FFF2-40B4-BE49-F238E27FC236}">
                  <a16:creationId xmlns:a16="http://schemas.microsoft.com/office/drawing/2014/main" id="{1EA3211C-0936-A1D7-F150-5C1E01475799}"/>
                </a:ext>
              </a:extLst>
            </p:cNvPr>
            <p:cNvSpPr/>
            <p:nvPr/>
          </p:nvSpPr>
          <p:spPr>
            <a:xfrm rot="19224839">
              <a:off x="1984816" y="1427493"/>
              <a:ext cx="2570577" cy="2314470"/>
            </a:xfrm>
            <a:prstGeom prst="arc">
              <a:avLst>
                <a:gd name="adj1" fmla="val 12805334"/>
                <a:gd name="adj2" fmla="val 18998150"/>
              </a:avLst>
            </a:prstGeom>
            <a:noFill/>
            <a:ln w="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Arco 76">
              <a:extLst>
                <a:ext uri="{FF2B5EF4-FFF2-40B4-BE49-F238E27FC236}">
                  <a16:creationId xmlns:a16="http://schemas.microsoft.com/office/drawing/2014/main" id="{A3BF1E24-066B-1C38-A803-5BC57B61ED90}"/>
                </a:ext>
              </a:extLst>
            </p:cNvPr>
            <p:cNvSpPr/>
            <p:nvPr/>
          </p:nvSpPr>
          <p:spPr>
            <a:xfrm rot="18631532">
              <a:off x="2162166" y="1491967"/>
              <a:ext cx="2338185" cy="2282633"/>
            </a:xfrm>
            <a:prstGeom prst="arc">
              <a:avLst>
                <a:gd name="adj1" fmla="val 13531798"/>
                <a:gd name="adj2" fmla="val 19452072"/>
              </a:avLst>
            </a:prstGeom>
            <a:noFill/>
            <a:ln w="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1" name="Gruppo 180">
            <a:extLst>
              <a:ext uri="{FF2B5EF4-FFF2-40B4-BE49-F238E27FC236}">
                <a16:creationId xmlns:a16="http://schemas.microsoft.com/office/drawing/2014/main" id="{49BA6838-E7DE-6266-69A1-8248103E6BB4}"/>
              </a:ext>
            </a:extLst>
          </p:cNvPr>
          <p:cNvGrpSpPr/>
          <p:nvPr/>
        </p:nvGrpSpPr>
        <p:grpSpPr>
          <a:xfrm>
            <a:off x="8340013" y="1821114"/>
            <a:ext cx="3055431" cy="3069428"/>
            <a:chOff x="7359902" y="1259289"/>
            <a:chExt cx="3271456" cy="3308399"/>
          </a:xfrm>
        </p:grpSpPr>
        <p:sp>
          <p:nvSpPr>
            <p:cNvPr id="167" name="Torta 166">
              <a:extLst>
                <a:ext uri="{FF2B5EF4-FFF2-40B4-BE49-F238E27FC236}">
                  <a16:creationId xmlns:a16="http://schemas.microsoft.com/office/drawing/2014/main" id="{5E83E8CC-5E9B-1C92-EB27-539D8EF530E4}"/>
                </a:ext>
              </a:extLst>
            </p:cNvPr>
            <p:cNvSpPr/>
            <p:nvPr/>
          </p:nvSpPr>
          <p:spPr>
            <a:xfrm>
              <a:off x="7376034" y="1268290"/>
              <a:ext cx="3255324" cy="3299398"/>
            </a:xfrm>
            <a:prstGeom prst="pie">
              <a:avLst>
                <a:gd name="adj1" fmla="val 10773094"/>
                <a:gd name="adj2" fmla="val 16230796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72" name="Gruppo 171">
              <a:extLst>
                <a:ext uri="{FF2B5EF4-FFF2-40B4-BE49-F238E27FC236}">
                  <a16:creationId xmlns:a16="http://schemas.microsoft.com/office/drawing/2014/main" id="{B4071315-5425-B860-B924-2140A73D53F7}"/>
                </a:ext>
              </a:extLst>
            </p:cNvPr>
            <p:cNvGrpSpPr/>
            <p:nvPr/>
          </p:nvGrpSpPr>
          <p:grpSpPr>
            <a:xfrm>
              <a:off x="7359902" y="1275380"/>
              <a:ext cx="1805437" cy="1802538"/>
              <a:chOff x="7359902" y="1275380"/>
              <a:chExt cx="1805437" cy="1802538"/>
            </a:xfrm>
          </p:grpSpPr>
          <p:sp>
            <p:nvSpPr>
              <p:cNvPr id="168" name="Torta 167">
                <a:extLst>
                  <a:ext uri="{FF2B5EF4-FFF2-40B4-BE49-F238E27FC236}">
                    <a16:creationId xmlns:a16="http://schemas.microsoft.com/office/drawing/2014/main" id="{0484E706-F5A0-95A9-18B0-3B3BC0D26567}"/>
                  </a:ext>
                </a:extLst>
              </p:cNvPr>
              <p:cNvSpPr/>
              <p:nvPr/>
            </p:nvSpPr>
            <p:spPr>
              <a:xfrm>
                <a:off x="8842053" y="2758059"/>
                <a:ext cx="323286" cy="319859"/>
              </a:xfrm>
              <a:prstGeom prst="pie">
                <a:avLst>
                  <a:gd name="adj1" fmla="val 10755844"/>
                  <a:gd name="adj2" fmla="val 16335167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2" name="Connettore 1 111">
                <a:extLst>
                  <a:ext uri="{FF2B5EF4-FFF2-40B4-BE49-F238E27FC236}">
                    <a16:creationId xmlns:a16="http://schemas.microsoft.com/office/drawing/2014/main" id="{661E717B-AC6A-2F03-C1F9-4B9E42F2AA8F}"/>
                  </a:ext>
                </a:extLst>
              </p:cNvPr>
              <p:cNvCxnSpPr/>
              <p:nvPr/>
            </p:nvCxnSpPr>
            <p:spPr>
              <a:xfrm>
                <a:off x="8952037" y="1275380"/>
                <a:ext cx="0" cy="1489769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nettore 1 112">
                <a:extLst>
                  <a:ext uri="{FF2B5EF4-FFF2-40B4-BE49-F238E27FC236}">
                    <a16:creationId xmlns:a16="http://schemas.microsoft.com/office/drawing/2014/main" id="{4CED961D-85A2-F5B4-D691-3F22824D8B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00378" y="1281292"/>
                <a:ext cx="0" cy="1529027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nettore 1 113">
                <a:extLst>
                  <a:ext uri="{FF2B5EF4-FFF2-40B4-BE49-F238E27FC236}">
                    <a16:creationId xmlns:a16="http://schemas.microsoft.com/office/drawing/2014/main" id="{B3C5093A-270C-F6D6-B5E9-F74C3EA56681}"/>
                  </a:ext>
                </a:extLst>
              </p:cNvPr>
              <p:cNvCxnSpPr>
                <a:cxnSpLocks/>
                <a:endCxn id="168" idx="2"/>
              </p:cNvCxnSpPr>
              <p:nvPr/>
            </p:nvCxnSpPr>
            <p:spPr>
              <a:xfrm>
                <a:off x="8842053" y="1281292"/>
                <a:ext cx="0" cy="1636697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Connettore 1 114">
                <a:extLst>
                  <a:ext uri="{FF2B5EF4-FFF2-40B4-BE49-F238E27FC236}">
                    <a16:creationId xmlns:a16="http://schemas.microsoft.com/office/drawing/2014/main" id="{F8C4B577-0AB6-3FD4-AB36-D85C6B9C36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654" y="1281292"/>
                <a:ext cx="0" cy="1651191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Connettore 1 115">
                <a:extLst>
                  <a:ext uri="{FF2B5EF4-FFF2-40B4-BE49-F238E27FC236}">
                    <a16:creationId xmlns:a16="http://schemas.microsoft.com/office/drawing/2014/main" id="{B81E1D2A-D1A0-7151-FCBE-0E68FE79A8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24385" y="1281292"/>
                <a:ext cx="0" cy="1651191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nettore 1 116">
                <a:extLst>
                  <a:ext uri="{FF2B5EF4-FFF2-40B4-BE49-F238E27FC236}">
                    <a16:creationId xmlns:a16="http://schemas.microsoft.com/office/drawing/2014/main" id="{A8A67428-4715-D65E-CD75-DD2C3EF33C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4792" y="1282324"/>
                <a:ext cx="0" cy="1650159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nettore 1 117">
                <a:extLst>
                  <a:ext uri="{FF2B5EF4-FFF2-40B4-BE49-F238E27FC236}">
                    <a16:creationId xmlns:a16="http://schemas.microsoft.com/office/drawing/2014/main" id="{2223DE70-3F82-C9F9-79E8-F738783F2B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94523" y="1292001"/>
                <a:ext cx="0" cy="1640482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nettore 1 118">
                <a:extLst>
                  <a:ext uri="{FF2B5EF4-FFF2-40B4-BE49-F238E27FC236}">
                    <a16:creationId xmlns:a16="http://schemas.microsoft.com/office/drawing/2014/main" id="{F494E7C4-D7F8-3F07-ADA5-838FED14BA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33382" y="1337979"/>
                <a:ext cx="3097" cy="1580009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Connettore 1 119">
                <a:extLst>
                  <a:ext uri="{FF2B5EF4-FFF2-40B4-BE49-F238E27FC236}">
                    <a16:creationId xmlns:a16="http://schemas.microsoft.com/office/drawing/2014/main" id="{DED944E1-9E78-0D04-2E35-7E1EF7A12D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60410" y="1356548"/>
                <a:ext cx="8446" cy="1575935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Connettore 1 120">
                <a:extLst>
                  <a:ext uri="{FF2B5EF4-FFF2-40B4-BE49-F238E27FC236}">
                    <a16:creationId xmlns:a16="http://schemas.microsoft.com/office/drawing/2014/main" id="{9BB12EB5-3872-E200-6D11-50F26CD1E7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95883" y="1356548"/>
                <a:ext cx="0" cy="1575935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Connettore 1 121">
                <a:extLst>
                  <a:ext uri="{FF2B5EF4-FFF2-40B4-BE49-F238E27FC236}">
                    <a16:creationId xmlns:a16="http://schemas.microsoft.com/office/drawing/2014/main" id="{0BF07D28-BE31-E7FF-C519-A2FA056675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39707" y="1410830"/>
                <a:ext cx="0" cy="1507158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nettore 1 122">
                <a:extLst>
                  <a:ext uri="{FF2B5EF4-FFF2-40B4-BE49-F238E27FC236}">
                    <a16:creationId xmlns:a16="http://schemas.microsoft.com/office/drawing/2014/main" id="{ED10AD6D-7EE4-3866-7389-DE7B8FBF0D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76568" y="1446663"/>
                <a:ext cx="0" cy="1471325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Connettore 1 123">
                <a:extLst>
                  <a:ext uri="{FF2B5EF4-FFF2-40B4-BE49-F238E27FC236}">
                    <a16:creationId xmlns:a16="http://schemas.microsoft.com/office/drawing/2014/main" id="{FB8A96B3-D015-AA72-713F-7D890CCDCD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15157" y="1475484"/>
                <a:ext cx="0" cy="1442504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nettore 1 124">
                <a:extLst>
                  <a:ext uri="{FF2B5EF4-FFF2-40B4-BE49-F238E27FC236}">
                    <a16:creationId xmlns:a16="http://schemas.microsoft.com/office/drawing/2014/main" id="{26D81896-D983-380A-F096-842AC02BD6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52018" y="1509869"/>
                <a:ext cx="0" cy="1408119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Connettore 1 125">
                <a:extLst>
                  <a:ext uri="{FF2B5EF4-FFF2-40B4-BE49-F238E27FC236}">
                    <a16:creationId xmlns:a16="http://schemas.microsoft.com/office/drawing/2014/main" id="{2BFB09BD-0FF1-44C2-DF60-4820377990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80269" y="1557859"/>
                <a:ext cx="0" cy="1393683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Connettore 1 126">
                <a:extLst>
                  <a:ext uri="{FF2B5EF4-FFF2-40B4-BE49-F238E27FC236}">
                    <a16:creationId xmlns:a16="http://schemas.microsoft.com/office/drawing/2014/main" id="{589472DF-897F-6DC6-7B2F-BF09BCBBD9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08520" y="1615501"/>
                <a:ext cx="0" cy="1336041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Connettore 1 127">
                <a:extLst>
                  <a:ext uri="{FF2B5EF4-FFF2-40B4-BE49-F238E27FC236}">
                    <a16:creationId xmlns:a16="http://schemas.microsoft.com/office/drawing/2014/main" id="{337639F7-F0E7-5B87-3C4C-10992DF71B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36771" y="1664496"/>
                <a:ext cx="0" cy="1287046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Connettore 1 128">
                <a:extLst>
                  <a:ext uri="{FF2B5EF4-FFF2-40B4-BE49-F238E27FC236}">
                    <a16:creationId xmlns:a16="http://schemas.microsoft.com/office/drawing/2014/main" id="{E89F49AC-9F1F-CB86-12C3-B9BDAAD3A3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67892" y="1736549"/>
                <a:ext cx="0" cy="1214993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Connettore 1 129">
                <a:extLst>
                  <a:ext uri="{FF2B5EF4-FFF2-40B4-BE49-F238E27FC236}">
                    <a16:creationId xmlns:a16="http://schemas.microsoft.com/office/drawing/2014/main" id="{AFA3A0C3-DE83-428B-F074-41DF125AA1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99013" y="1799955"/>
                <a:ext cx="0" cy="1151587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Connettore 1 130">
                <a:extLst>
                  <a:ext uri="{FF2B5EF4-FFF2-40B4-BE49-F238E27FC236}">
                    <a16:creationId xmlns:a16="http://schemas.microsoft.com/office/drawing/2014/main" id="{72D70A70-BE81-7972-F579-1B5B637C62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27264" y="1891746"/>
                <a:ext cx="0" cy="1059796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nettore 1 131">
                <a:extLst>
                  <a:ext uri="{FF2B5EF4-FFF2-40B4-BE49-F238E27FC236}">
                    <a16:creationId xmlns:a16="http://schemas.microsoft.com/office/drawing/2014/main" id="{6BDADB65-C25A-8651-308F-68197B794C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58385" y="1983537"/>
                <a:ext cx="0" cy="968005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nettore 1 132">
                <a:extLst>
                  <a:ext uri="{FF2B5EF4-FFF2-40B4-BE49-F238E27FC236}">
                    <a16:creationId xmlns:a16="http://schemas.microsoft.com/office/drawing/2014/main" id="{94D76DFD-C835-6574-908E-23B88C89AD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89107" y="2079708"/>
                <a:ext cx="6139" cy="852775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nettore 1 133">
                <a:extLst>
                  <a:ext uri="{FF2B5EF4-FFF2-40B4-BE49-F238E27FC236}">
                    <a16:creationId xmlns:a16="http://schemas.microsoft.com/office/drawing/2014/main" id="{19968099-56BD-78E4-EC7F-51A7723472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1974" y="2213928"/>
                <a:ext cx="0" cy="722020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nettore 1 134">
                <a:extLst>
                  <a:ext uri="{FF2B5EF4-FFF2-40B4-BE49-F238E27FC236}">
                    <a16:creationId xmlns:a16="http://schemas.microsoft.com/office/drawing/2014/main" id="{185A455B-BB8D-E653-FEA2-DCAE61C5EE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3228" y="2338708"/>
                <a:ext cx="0" cy="612834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nettore 1 135">
                <a:extLst>
                  <a:ext uri="{FF2B5EF4-FFF2-40B4-BE49-F238E27FC236}">
                    <a16:creationId xmlns:a16="http://schemas.microsoft.com/office/drawing/2014/main" id="{B6616049-E727-398A-01B7-9C93BBCD66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7251" y="2544446"/>
                <a:ext cx="0" cy="407096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nettore 1 138">
                <a:extLst>
                  <a:ext uri="{FF2B5EF4-FFF2-40B4-BE49-F238E27FC236}">
                    <a16:creationId xmlns:a16="http://schemas.microsoft.com/office/drawing/2014/main" id="{ED6C1A74-F277-EDF0-8606-3BA16051A8CA}"/>
                  </a:ext>
                </a:extLst>
              </p:cNvPr>
              <p:cNvCxnSpPr>
                <a:cxnSpLocks/>
                <a:stCxn id="167" idx="2"/>
              </p:cNvCxnSpPr>
              <p:nvPr/>
            </p:nvCxnSpPr>
            <p:spPr>
              <a:xfrm flipV="1">
                <a:off x="7376034" y="2917988"/>
                <a:ext cx="1633255" cy="1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nettore 1 139">
                <a:extLst>
                  <a:ext uri="{FF2B5EF4-FFF2-40B4-BE49-F238E27FC236}">
                    <a16:creationId xmlns:a16="http://schemas.microsoft.com/office/drawing/2014/main" id="{1CEB390A-D80D-4228-DCC4-807E7E362B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1685" y="2853376"/>
                <a:ext cx="1478150" cy="2541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nettore 1 141">
                <a:extLst>
                  <a:ext uri="{FF2B5EF4-FFF2-40B4-BE49-F238E27FC236}">
                    <a16:creationId xmlns:a16="http://schemas.microsoft.com/office/drawing/2014/main" id="{EA867FDE-238B-2D20-B484-24D51617D9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59902" y="2794021"/>
                <a:ext cx="1540476" cy="13125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Connettore 1 142">
                <a:extLst>
                  <a:ext uri="{FF2B5EF4-FFF2-40B4-BE49-F238E27FC236}">
                    <a16:creationId xmlns:a16="http://schemas.microsoft.com/office/drawing/2014/main" id="{EF25AA0E-BE94-0254-EEE7-FD52D490C7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76034" y="2731009"/>
                <a:ext cx="1642011" cy="8237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Connettore 1 143">
                <a:extLst>
                  <a:ext uri="{FF2B5EF4-FFF2-40B4-BE49-F238E27FC236}">
                    <a16:creationId xmlns:a16="http://schemas.microsoft.com/office/drawing/2014/main" id="{96ACF684-75FD-0ED3-0A49-5F21467CB5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4151" y="2664907"/>
                <a:ext cx="1623895" cy="11327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Connettore 1 144">
                <a:extLst>
                  <a:ext uri="{FF2B5EF4-FFF2-40B4-BE49-F238E27FC236}">
                    <a16:creationId xmlns:a16="http://schemas.microsoft.com/office/drawing/2014/main" id="{A5E4EDDC-842A-B2CC-06AF-37C5794312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03209" y="2604468"/>
                <a:ext cx="1623895" cy="11327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nettore 1 145">
                <a:extLst>
                  <a:ext uri="{FF2B5EF4-FFF2-40B4-BE49-F238E27FC236}">
                    <a16:creationId xmlns:a16="http://schemas.microsoft.com/office/drawing/2014/main" id="{B7CDC642-52D9-B54C-80AC-BAE6F7A38D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9701" y="2540953"/>
                <a:ext cx="1607403" cy="16174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nettore 1 146">
                <a:extLst>
                  <a:ext uri="{FF2B5EF4-FFF2-40B4-BE49-F238E27FC236}">
                    <a16:creationId xmlns:a16="http://schemas.microsoft.com/office/drawing/2014/main" id="{D533D0AA-5525-C920-7868-2B123D548A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26513" y="2473933"/>
                <a:ext cx="1600591" cy="14715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Connettore 1 147">
                <a:extLst>
                  <a:ext uri="{FF2B5EF4-FFF2-40B4-BE49-F238E27FC236}">
                    <a16:creationId xmlns:a16="http://schemas.microsoft.com/office/drawing/2014/main" id="{A40D8A19-8C80-2B8C-35A2-5AC868B60E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57186" y="2418344"/>
                <a:ext cx="1569918" cy="11327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nettore 1 148">
                <a:extLst>
                  <a:ext uri="{FF2B5EF4-FFF2-40B4-BE49-F238E27FC236}">
                    <a16:creationId xmlns:a16="http://schemas.microsoft.com/office/drawing/2014/main" id="{C8EB2674-F655-74FF-3778-1B4007FBFC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3228" y="2355626"/>
                <a:ext cx="1569918" cy="11327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nettore 1 149">
                <a:extLst>
                  <a:ext uri="{FF2B5EF4-FFF2-40B4-BE49-F238E27FC236}">
                    <a16:creationId xmlns:a16="http://schemas.microsoft.com/office/drawing/2014/main" id="{9E9BB1D3-E25C-96AA-0F9C-B278A3B012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91609" y="2289268"/>
                <a:ext cx="1541536" cy="11325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nettore 1 150">
                <a:extLst>
                  <a:ext uri="{FF2B5EF4-FFF2-40B4-BE49-F238E27FC236}">
                    <a16:creationId xmlns:a16="http://schemas.microsoft.com/office/drawing/2014/main" id="{D550A0D5-B3B6-FD6C-3393-BB1F302D34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17487" y="2229512"/>
                <a:ext cx="1515659" cy="12415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nettore 1 151">
                <a:extLst>
                  <a:ext uri="{FF2B5EF4-FFF2-40B4-BE49-F238E27FC236}">
                    <a16:creationId xmlns:a16="http://schemas.microsoft.com/office/drawing/2014/main" id="{674F7B78-AAD9-477A-AA5B-6B8F7E75F1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49275" y="2161600"/>
                <a:ext cx="1477829" cy="18694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nettore 1 152">
                <a:extLst>
                  <a:ext uri="{FF2B5EF4-FFF2-40B4-BE49-F238E27FC236}">
                    <a16:creationId xmlns:a16="http://schemas.microsoft.com/office/drawing/2014/main" id="{E0DB3130-0EC4-3F55-BCA1-824479F0BA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89107" y="2097528"/>
                <a:ext cx="1428938" cy="19921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nettore 1 153">
                <a:extLst>
                  <a:ext uri="{FF2B5EF4-FFF2-40B4-BE49-F238E27FC236}">
                    <a16:creationId xmlns:a16="http://schemas.microsoft.com/office/drawing/2014/main" id="{3F4CDAC5-4098-7664-D2DD-AA583CB822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2387" y="2030857"/>
                <a:ext cx="1404717" cy="21836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onnettore 1 154">
                <a:extLst>
                  <a:ext uri="{FF2B5EF4-FFF2-40B4-BE49-F238E27FC236}">
                    <a16:creationId xmlns:a16="http://schemas.microsoft.com/office/drawing/2014/main" id="{9E616C3C-3953-C40E-52C8-98458F2FB5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70073" y="1953336"/>
                <a:ext cx="1357031" cy="22488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nettore 1 155">
                <a:extLst>
                  <a:ext uri="{FF2B5EF4-FFF2-40B4-BE49-F238E27FC236}">
                    <a16:creationId xmlns:a16="http://schemas.microsoft.com/office/drawing/2014/main" id="{B7DCFA2E-F325-4E86-1E4D-3C06B39BCD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25539" y="1884440"/>
                <a:ext cx="1301565" cy="23298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onnettore 1 156">
                <a:extLst>
                  <a:ext uri="{FF2B5EF4-FFF2-40B4-BE49-F238E27FC236}">
                    <a16:creationId xmlns:a16="http://schemas.microsoft.com/office/drawing/2014/main" id="{D34B7AE7-89A9-2C01-4C7A-0575EF36D4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64663" y="1826579"/>
                <a:ext cx="1262441" cy="15864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onnettore 1 157">
                <a:extLst>
                  <a:ext uri="{FF2B5EF4-FFF2-40B4-BE49-F238E27FC236}">
                    <a16:creationId xmlns:a16="http://schemas.microsoft.com/office/drawing/2014/main" id="{ED9340A5-41D6-5ED7-2029-F8EDF7B6C7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31738" y="1762697"/>
                <a:ext cx="1195366" cy="18156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onnettore 1 158">
                <a:extLst>
                  <a:ext uri="{FF2B5EF4-FFF2-40B4-BE49-F238E27FC236}">
                    <a16:creationId xmlns:a16="http://schemas.microsoft.com/office/drawing/2014/main" id="{79A82A37-4AF1-9207-A8F9-2DED26066A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93717" y="1699915"/>
                <a:ext cx="1133387" cy="13664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onnettore 1 159">
                <a:extLst>
                  <a:ext uri="{FF2B5EF4-FFF2-40B4-BE49-F238E27FC236}">
                    <a16:creationId xmlns:a16="http://schemas.microsoft.com/office/drawing/2014/main" id="{D8FD09A4-DD47-D12C-849C-B98027CE4F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73476" y="1630932"/>
                <a:ext cx="1053628" cy="17580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nettore 1 160">
                <a:extLst>
                  <a:ext uri="{FF2B5EF4-FFF2-40B4-BE49-F238E27FC236}">
                    <a16:creationId xmlns:a16="http://schemas.microsoft.com/office/drawing/2014/main" id="{B9792601-0C09-02D6-7CA6-0ED5D2D972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63196" y="1568262"/>
                <a:ext cx="963908" cy="21280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onnettore 1 161">
                <a:extLst>
                  <a:ext uri="{FF2B5EF4-FFF2-40B4-BE49-F238E27FC236}">
                    <a16:creationId xmlns:a16="http://schemas.microsoft.com/office/drawing/2014/main" id="{A7979DB8-956F-A654-DB66-CF92030F8C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52018" y="1513229"/>
                <a:ext cx="875086" cy="8541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nettore 1 162">
                <a:extLst>
                  <a:ext uri="{FF2B5EF4-FFF2-40B4-BE49-F238E27FC236}">
                    <a16:creationId xmlns:a16="http://schemas.microsoft.com/office/drawing/2014/main" id="{95AC81A4-865F-5C55-7DC1-CF4AC7762E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75316" y="1449010"/>
                <a:ext cx="751788" cy="15621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onnettore 1 163">
                <a:extLst>
                  <a:ext uri="{FF2B5EF4-FFF2-40B4-BE49-F238E27FC236}">
                    <a16:creationId xmlns:a16="http://schemas.microsoft.com/office/drawing/2014/main" id="{AB103EFD-3BCC-389F-4431-AE510FA003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67901" y="1397861"/>
                <a:ext cx="659203" cy="11995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Connettore 1 164">
                <a:extLst>
                  <a:ext uri="{FF2B5EF4-FFF2-40B4-BE49-F238E27FC236}">
                    <a16:creationId xmlns:a16="http://schemas.microsoft.com/office/drawing/2014/main" id="{3821A912-D1CD-596E-1F0B-71596A9082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24546" y="1348084"/>
                <a:ext cx="502558" cy="17101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Connettore 1 165">
                <a:extLst>
                  <a:ext uri="{FF2B5EF4-FFF2-40B4-BE49-F238E27FC236}">
                    <a16:creationId xmlns:a16="http://schemas.microsoft.com/office/drawing/2014/main" id="{441454AE-FEB7-8E61-2713-78DAF5F306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2567" y="1306472"/>
                <a:ext cx="374537" cy="13115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3" name="Arco 172">
              <a:extLst>
                <a:ext uri="{FF2B5EF4-FFF2-40B4-BE49-F238E27FC236}">
                  <a16:creationId xmlns:a16="http://schemas.microsoft.com/office/drawing/2014/main" id="{8C6AA91F-88B7-58E3-6BF8-DF108012DAA3}"/>
                </a:ext>
              </a:extLst>
            </p:cNvPr>
            <p:cNvSpPr/>
            <p:nvPr/>
          </p:nvSpPr>
          <p:spPr>
            <a:xfrm>
              <a:off x="7364422" y="1259289"/>
              <a:ext cx="3255323" cy="3299398"/>
            </a:xfrm>
            <a:prstGeom prst="arc">
              <a:avLst>
                <a:gd name="adj1" fmla="val 10744211"/>
                <a:gd name="adj2" fmla="val 16229128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e 173">
              <a:extLst>
                <a:ext uri="{FF2B5EF4-FFF2-40B4-BE49-F238E27FC236}">
                  <a16:creationId xmlns:a16="http://schemas.microsoft.com/office/drawing/2014/main" id="{C0BB1AD6-EE62-08AC-B77B-4D0A374B9238}"/>
                </a:ext>
              </a:extLst>
            </p:cNvPr>
            <p:cNvSpPr/>
            <p:nvPr/>
          </p:nvSpPr>
          <p:spPr>
            <a:xfrm>
              <a:off x="8858216" y="2731009"/>
              <a:ext cx="332049" cy="3127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Arco 174">
              <a:extLst>
                <a:ext uri="{FF2B5EF4-FFF2-40B4-BE49-F238E27FC236}">
                  <a16:creationId xmlns:a16="http://schemas.microsoft.com/office/drawing/2014/main" id="{8CB6F5B7-ECB0-BB6F-2A3F-520473244E3B}"/>
                </a:ext>
              </a:extLst>
            </p:cNvPr>
            <p:cNvSpPr/>
            <p:nvPr/>
          </p:nvSpPr>
          <p:spPr>
            <a:xfrm>
              <a:off x="8851446" y="2735143"/>
              <a:ext cx="312535" cy="323177"/>
            </a:xfrm>
            <a:prstGeom prst="arc">
              <a:avLst>
                <a:gd name="adj1" fmla="val 9971999"/>
                <a:gd name="adj2" fmla="val 16232868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7" name="Connettore 1 176">
              <a:extLst>
                <a:ext uri="{FF2B5EF4-FFF2-40B4-BE49-F238E27FC236}">
                  <a16:creationId xmlns:a16="http://schemas.microsoft.com/office/drawing/2014/main" id="{B71193C3-74B5-AC55-376B-B9AC9E7AF7F2}"/>
                </a:ext>
              </a:extLst>
            </p:cNvPr>
            <p:cNvCxnSpPr>
              <a:stCxn id="167" idx="3"/>
              <a:endCxn id="175" idx="2"/>
            </p:cNvCxnSpPr>
            <p:nvPr/>
          </p:nvCxnSpPr>
          <p:spPr>
            <a:xfrm>
              <a:off x="9003696" y="1268290"/>
              <a:ext cx="5562" cy="146686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178">
              <a:extLst>
                <a:ext uri="{FF2B5EF4-FFF2-40B4-BE49-F238E27FC236}">
                  <a16:creationId xmlns:a16="http://schemas.microsoft.com/office/drawing/2014/main" id="{55C3E13B-A719-C865-18E8-0D6BEEF50B07}"/>
                </a:ext>
              </a:extLst>
            </p:cNvPr>
            <p:cNvCxnSpPr>
              <a:cxnSpLocks/>
              <a:endCxn id="175" idx="0"/>
            </p:cNvCxnSpPr>
            <p:nvPr/>
          </p:nvCxnSpPr>
          <p:spPr>
            <a:xfrm flipV="1">
              <a:off x="7374676" y="2934075"/>
              <a:ext cx="1481000" cy="11928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CasellaDiTesto 182">
                <a:extLst>
                  <a:ext uri="{FF2B5EF4-FFF2-40B4-BE49-F238E27FC236}">
                    <a16:creationId xmlns:a16="http://schemas.microsoft.com/office/drawing/2014/main" id="{145D7337-A353-8F86-48E0-D66B5226AF69}"/>
                  </a:ext>
                </a:extLst>
              </p:cNvPr>
              <p:cNvSpPr txBox="1"/>
              <p:nvPr/>
            </p:nvSpPr>
            <p:spPr>
              <a:xfrm>
                <a:off x="5103321" y="2273326"/>
                <a:ext cx="237141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C00000"/>
                    </a:solidFill>
                    <a:effectLst/>
                  </a:rPr>
                  <a:t>(R,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effectLst/>
                  </a:rPr>
                  <a:t>) vs (X, Y) </a:t>
                </a:r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3" name="CasellaDiTesto 182">
                <a:extLst>
                  <a:ext uri="{FF2B5EF4-FFF2-40B4-BE49-F238E27FC236}">
                    <a16:creationId xmlns:a16="http://schemas.microsoft.com/office/drawing/2014/main" id="{145D7337-A353-8F86-48E0-D66B5226A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3321" y="2273326"/>
                <a:ext cx="2371417" cy="461665"/>
              </a:xfrm>
              <a:prstGeom prst="rect">
                <a:avLst/>
              </a:prstGeom>
              <a:blipFill>
                <a:blip r:embed="rId4"/>
                <a:stretch>
                  <a:fillRect l="-3723"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5" name="CasellaDiTesto 184">
            <a:extLst>
              <a:ext uri="{FF2B5EF4-FFF2-40B4-BE49-F238E27FC236}">
                <a16:creationId xmlns:a16="http://schemas.microsoft.com/office/drawing/2014/main" id="{159F9EFF-E030-5776-6D48-315AAED49FDA}"/>
              </a:ext>
            </a:extLst>
          </p:cNvPr>
          <p:cNvSpPr txBox="1"/>
          <p:nvPr/>
        </p:nvSpPr>
        <p:spPr>
          <a:xfrm>
            <a:off x="413795" y="846218"/>
            <a:ext cx="1150915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70C0"/>
                </a:solidFill>
                <a:effectLst/>
              </a:rPr>
              <a:t>Are the plans for achieving detector performance and construction sufficiently developed and documented for the present phase of the project? </a:t>
            </a:r>
            <a:endParaRPr lang="en-US" sz="2600" dirty="0">
              <a:solidFill>
                <a:srgbClr val="0070C0"/>
              </a:solidFill>
            </a:endParaRPr>
          </a:p>
        </p:txBody>
      </p:sp>
      <p:sp>
        <p:nvSpPr>
          <p:cNvPr id="186" name="Rettangolo 185">
            <a:extLst>
              <a:ext uri="{FF2B5EF4-FFF2-40B4-BE49-F238E27FC236}">
                <a16:creationId xmlns:a16="http://schemas.microsoft.com/office/drawing/2014/main" id="{3F72FCB2-032E-6075-4792-A59F7D751423}"/>
              </a:ext>
            </a:extLst>
          </p:cNvPr>
          <p:cNvSpPr/>
          <p:nvPr/>
        </p:nvSpPr>
        <p:spPr>
          <a:xfrm>
            <a:off x="3577492" y="1801559"/>
            <a:ext cx="119584" cy="4354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Rettangolo 186">
            <a:extLst>
              <a:ext uri="{FF2B5EF4-FFF2-40B4-BE49-F238E27FC236}">
                <a16:creationId xmlns:a16="http://schemas.microsoft.com/office/drawing/2014/main" id="{47D4E665-049D-790E-53EB-5D37C4F83552}"/>
              </a:ext>
            </a:extLst>
          </p:cNvPr>
          <p:cNvSpPr/>
          <p:nvPr/>
        </p:nvSpPr>
        <p:spPr>
          <a:xfrm>
            <a:off x="3582506" y="2307869"/>
            <a:ext cx="119584" cy="4354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Rettangolo 187">
            <a:extLst>
              <a:ext uri="{FF2B5EF4-FFF2-40B4-BE49-F238E27FC236}">
                <a16:creationId xmlns:a16="http://schemas.microsoft.com/office/drawing/2014/main" id="{00263068-9F03-B10B-4372-F2C011325B22}"/>
              </a:ext>
            </a:extLst>
          </p:cNvPr>
          <p:cNvSpPr/>
          <p:nvPr/>
        </p:nvSpPr>
        <p:spPr>
          <a:xfrm rot="2881102">
            <a:off x="2313616" y="1885133"/>
            <a:ext cx="119584" cy="4354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Rettangolo 188">
            <a:extLst>
              <a:ext uri="{FF2B5EF4-FFF2-40B4-BE49-F238E27FC236}">
                <a16:creationId xmlns:a16="http://schemas.microsoft.com/office/drawing/2014/main" id="{152C815B-5629-7167-2504-E2AB5C15C4A0}"/>
              </a:ext>
            </a:extLst>
          </p:cNvPr>
          <p:cNvSpPr/>
          <p:nvPr/>
        </p:nvSpPr>
        <p:spPr>
          <a:xfrm rot="2881102">
            <a:off x="8704888" y="1937501"/>
            <a:ext cx="119584" cy="4354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Rettangolo 189">
            <a:extLst>
              <a:ext uri="{FF2B5EF4-FFF2-40B4-BE49-F238E27FC236}">
                <a16:creationId xmlns:a16="http://schemas.microsoft.com/office/drawing/2014/main" id="{32BF7A91-9DF9-1D01-187B-E3F843E2BA9C}"/>
              </a:ext>
            </a:extLst>
          </p:cNvPr>
          <p:cNvSpPr/>
          <p:nvPr/>
        </p:nvSpPr>
        <p:spPr>
          <a:xfrm rot="3927968">
            <a:off x="2760069" y="1593691"/>
            <a:ext cx="120610" cy="4354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Rettangolo 190">
            <a:extLst>
              <a:ext uri="{FF2B5EF4-FFF2-40B4-BE49-F238E27FC236}">
                <a16:creationId xmlns:a16="http://schemas.microsoft.com/office/drawing/2014/main" id="{33CDB8CA-308B-8B58-3B92-E4ED8BDA4F0A}"/>
              </a:ext>
            </a:extLst>
          </p:cNvPr>
          <p:cNvSpPr/>
          <p:nvPr/>
        </p:nvSpPr>
        <p:spPr>
          <a:xfrm rot="3927968">
            <a:off x="9131395" y="1656552"/>
            <a:ext cx="113788" cy="4354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Rettangolo 191">
            <a:extLst>
              <a:ext uri="{FF2B5EF4-FFF2-40B4-BE49-F238E27FC236}">
                <a16:creationId xmlns:a16="http://schemas.microsoft.com/office/drawing/2014/main" id="{735CED11-ED0B-2C80-C101-939F2059FC30}"/>
              </a:ext>
            </a:extLst>
          </p:cNvPr>
          <p:cNvSpPr/>
          <p:nvPr/>
        </p:nvSpPr>
        <p:spPr>
          <a:xfrm rot="1968128">
            <a:off x="1975127" y="2303707"/>
            <a:ext cx="119584" cy="4354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ttangolo 192">
            <a:extLst>
              <a:ext uri="{FF2B5EF4-FFF2-40B4-BE49-F238E27FC236}">
                <a16:creationId xmlns:a16="http://schemas.microsoft.com/office/drawing/2014/main" id="{3EFC0BAD-97CD-57FA-8536-BC7C42350A5F}"/>
              </a:ext>
            </a:extLst>
          </p:cNvPr>
          <p:cNvSpPr/>
          <p:nvPr/>
        </p:nvSpPr>
        <p:spPr>
          <a:xfrm rot="1878796">
            <a:off x="8387270" y="2333935"/>
            <a:ext cx="119584" cy="4354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ttangolo 193">
            <a:extLst>
              <a:ext uri="{FF2B5EF4-FFF2-40B4-BE49-F238E27FC236}">
                <a16:creationId xmlns:a16="http://schemas.microsoft.com/office/drawing/2014/main" id="{57DDC581-4237-3C54-3462-6C96B1D59F11}"/>
              </a:ext>
            </a:extLst>
          </p:cNvPr>
          <p:cNvSpPr/>
          <p:nvPr/>
        </p:nvSpPr>
        <p:spPr>
          <a:xfrm rot="4974796">
            <a:off x="9595300" y="1513504"/>
            <a:ext cx="113788" cy="4354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ttangolo 194">
            <a:extLst>
              <a:ext uri="{FF2B5EF4-FFF2-40B4-BE49-F238E27FC236}">
                <a16:creationId xmlns:a16="http://schemas.microsoft.com/office/drawing/2014/main" id="{96FD75A3-9C74-663E-3E9B-CC6FB431F1CB}"/>
              </a:ext>
            </a:extLst>
          </p:cNvPr>
          <p:cNvSpPr/>
          <p:nvPr/>
        </p:nvSpPr>
        <p:spPr>
          <a:xfrm rot="933626">
            <a:off x="8204027" y="2807193"/>
            <a:ext cx="119584" cy="4354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28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228" y="312976"/>
            <a:ext cx="11499234" cy="402670"/>
          </a:xfrm>
        </p:spPr>
        <p:txBody>
          <a:bodyPr>
            <a:normAutofit fontScale="90000"/>
          </a:bodyPr>
          <a:lstStyle/>
          <a:p>
            <a:r>
              <a:rPr lang="en-US" dirty="0"/>
              <a:t>R</a:t>
            </a:r>
            <a:r>
              <a:rPr lang="en-US" dirty="0">
                <a:effectLst/>
              </a:rPr>
              <a:t>isks </a:t>
            </a:r>
            <a:r>
              <a:rPr lang="en-US" dirty="0"/>
              <a:t>M</a:t>
            </a:r>
            <a:r>
              <a:rPr lang="en-US" dirty="0">
                <a:effectLst/>
              </a:rPr>
              <a:t>itigation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36F969-3FD3-0ED4-3913-51867AB88D56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600" dirty="0">
                    <a:solidFill>
                      <a:srgbClr val="0070C0"/>
                    </a:solidFill>
                    <a:effectLst/>
                  </a:rPr>
                  <a:t>Are plans in place to mitigate risk of cost increases, schedule delays, and technical problems?</a:t>
                </a:r>
              </a:p>
              <a:p>
                <a:pPr marL="0" indent="0">
                  <a:buNone/>
                </a:pPr>
                <a:endParaRPr lang="en-US" dirty="0">
                  <a:effectLst/>
                </a:endParaRPr>
              </a:p>
              <a:p>
                <a:pPr marL="0" indent="0">
                  <a:buNone/>
                </a:pPr>
                <a:r>
                  <a:rPr lang="en-US" dirty="0">
                    <a:effectLst/>
                  </a:rPr>
                  <a:t>Main risk is related to CERN being the unique producer of </a:t>
                </a:r>
                <a14:m>
                  <m:oMath xmlns:m="http://schemas.openxmlformats.org/officeDocument/2006/math">
                    <m:r>
                      <a:rPr lang="en-US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-</a:t>
                </a:r>
                <a:r>
                  <a:rPr lang="en-US" dirty="0" err="1"/>
                  <a:t>Rwell</a:t>
                </a:r>
                <a:r>
                  <a:rPr lang="en-US" dirty="0"/>
                  <a:t> detector layer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rgbClr val="C00000"/>
                    </a:solidFill>
                  </a:rPr>
                  <a:t>Risk Mitigation: accurate planning </a:t>
                </a:r>
              </a:p>
              <a:p>
                <a:pPr lvl="1"/>
                <a:r>
                  <a:rPr lang="en-US" dirty="0"/>
                  <a:t>Early procurement</a:t>
                </a:r>
              </a:p>
              <a:p>
                <a:pPr lvl="1"/>
                <a:r>
                  <a:rPr lang="en-US" dirty="0"/>
                  <a:t>In-house detector assembly</a:t>
                </a:r>
              </a:p>
              <a:p>
                <a:pPr lvl="1"/>
                <a:r>
                  <a:rPr lang="en-US" dirty="0"/>
                  <a:t>Technology transfer to external manufactures</a:t>
                </a:r>
              </a:p>
              <a:p>
                <a:pPr lvl="1"/>
                <a:r>
                  <a:rPr lang="en-US" dirty="0"/>
                  <a:t>Person at CERN to supervise the </a:t>
                </a:r>
                <a14:m>
                  <m:oMath xmlns:m="http://schemas.openxmlformats.org/officeDocument/2006/math">
                    <m:r>
                      <a:rPr lang="en-US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-</a:t>
                </a:r>
                <a:r>
                  <a:rPr lang="en-US" dirty="0" err="1"/>
                  <a:t>Rwell</a:t>
                </a:r>
                <a:r>
                  <a:rPr lang="en-US" dirty="0"/>
                  <a:t> /GEM foils production </a:t>
                </a:r>
              </a:p>
              <a:p>
                <a:pPr lvl="1"/>
                <a:r>
                  <a:rPr lang="en-US" dirty="0"/>
                  <a:t>Continuous QA tests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36F969-3FD3-0ED4-3913-51867AB88D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blipFill>
                <a:blip r:embed="rId3"/>
                <a:stretch>
                  <a:fillRect l="-991" t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4</a:t>
            </a:r>
          </a:p>
        </p:txBody>
      </p:sp>
    </p:spTree>
    <p:extLst>
      <p:ext uri="{BB962C8B-B14F-4D97-AF65-F5344CB8AC3E}">
        <p14:creationId xmlns:p14="http://schemas.microsoft.com/office/powerpoint/2010/main" val="3130944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id="{A1F237FD-8DB2-B369-6068-31C335AA8137}"/>
              </a:ext>
            </a:extLst>
          </p:cNvPr>
          <p:cNvSpPr/>
          <p:nvPr/>
        </p:nvSpPr>
        <p:spPr>
          <a:xfrm>
            <a:off x="273697" y="785572"/>
            <a:ext cx="11735544" cy="1986936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5" name="Immagine 24" descr="Immagine che contiene linea, diagramma, Diagramma, testo&#10;&#10;Descrizione generata automaticamente">
            <a:extLst>
              <a:ext uri="{FF2B5EF4-FFF2-40B4-BE49-F238E27FC236}">
                <a16:creationId xmlns:a16="http://schemas.microsoft.com/office/drawing/2014/main" id="{9EE6CCD2-FF11-1388-BD31-F433386BB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60" y="2951307"/>
            <a:ext cx="5610997" cy="23966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1">
                <a:extLst>
                  <a:ext uri="{FF2B5EF4-FFF2-40B4-BE49-F238E27FC236}">
                    <a16:creationId xmlns:a16="http://schemas.microsoft.com/office/drawing/2014/main" id="{AD30C9C6-AB2D-110D-6D81-AB8FB1EC9A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229975"/>
                <a:ext cx="11226800" cy="527988"/>
              </a:xfrm>
              <a:prstGeom prst="rect">
                <a:avLst/>
              </a:prstGeom>
            </p:spPr>
            <p:txBody>
              <a:bodyPr vert="horz" lIns="121920" tIns="60960" rIns="121920" bIns="60960" rtlCol="0" anchor="ctr">
                <a:no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118530" lvl="3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𝐒𝐩𝐚𝐭𝐢𝐚𝐥</m:t>
                      </m:r>
                      <m:r>
                        <a:rPr lang="it-IT" sz="36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36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𝐑𝐞𝐬𝐨𝐥𝐮𝐭𝐢𝐨𝐧</m:t>
                      </m:r>
                    </m:oMath>
                  </m:oMathPara>
                </a14:m>
                <a:endParaRPr lang="en-US" sz="3600" b="1" dirty="0">
                  <a:solidFill>
                    <a:srgbClr val="C00000"/>
                  </a:solidFill>
                </a:endParaRPr>
              </a:p>
              <a:p>
                <a:pPr marL="10584" lvl="3" algn="ctr">
                  <a:lnSpc>
                    <a:spcPct val="90000"/>
                  </a:lnSpc>
                  <a:spcBef>
                    <a:spcPct val="0"/>
                  </a:spcBef>
                  <a:spcAft>
                    <a:spcPts val="800"/>
                  </a:spcAft>
                  <a:defRPr/>
                </a:pPr>
                <a:endParaRPr lang="it-IT" sz="2400" b="1" i="1" dirty="0">
                  <a:solidFill>
                    <a:srgbClr val="C00000"/>
                  </a:solidFill>
                  <a:latin typeface="+mj-lt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6" name="Titolo 1">
                <a:extLst>
                  <a:ext uri="{FF2B5EF4-FFF2-40B4-BE49-F238E27FC236}">
                    <a16:creationId xmlns:a16="http://schemas.microsoft.com/office/drawing/2014/main" id="{AD30C9C6-AB2D-110D-6D81-AB8FB1EC9A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29975"/>
                <a:ext cx="11226800" cy="527988"/>
              </a:xfrm>
              <a:prstGeom prst="rect">
                <a:avLst/>
              </a:prstGeom>
              <a:blipFill>
                <a:blip r:embed="rId4"/>
                <a:stretch>
                  <a:fillRect t="-40476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C87B9CFE-79A2-EC42-881B-2940EC70C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201" y="947400"/>
            <a:ext cx="907195" cy="1635713"/>
          </a:xfrm>
          <a:prstGeom prst="rect">
            <a:avLst/>
          </a:prstGeom>
        </p:spPr>
      </p:pic>
      <p:pic>
        <p:nvPicPr>
          <p:cNvPr id="10" name="Immagine 9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8A045657-B9D2-B84B-7F57-1ED7170AF9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3899" y="1283283"/>
            <a:ext cx="2060888" cy="13103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58D15F5B-8451-9C99-FF2A-70D764C0F085}"/>
                  </a:ext>
                </a:extLst>
              </p:cNvPr>
              <p:cNvSpPr txBox="1"/>
              <p:nvPr/>
            </p:nvSpPr>
            <p:spPr>
              <a:xfrm>
                <a:off x="4664787" y="1419584"/>
                <a:ext cx="2069213" cy="859100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h𝑖𝑡</m:t>
                          </m:r>
                        </m:sub>
                      </m:sSub>
                      <m:r>
                        <a:rPr lang="it-IT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·</m:t>
                              </m:r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58D15F5B-8451-9C99-FF2A-70D764C0F0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4787" y="1419584"/>
                <a:ext cx="2069213" cy="859100"/>
              </a:xfrm>
              <a:prstGeom prst="roundRect">
                <a:avLst/>
              </a:prstGeom>
              <a:blipFill>
                <a:blip r:embed="rId7"/>
                <a:stretch>
                  <a:fillRect t="-71014" b="-53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0B14ABE-9EC8-E2EA-60F4-38BC8E9E0C3F}"/>
              </a:ext>
            </a:extLst>
          </p:cNvPr>
          <p:cNvSpPr txBox="1"/>
          <p:nvPr/>
        </p:nvSpPr>
        <p:spPr>
          <a:xfrm>
            <a:off x="6803443" y="898966"/>
            <a:ext cx="5175379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70C0"/>
                </a:solidFill>
              </a:rPr>
              <a:t>Charge Centroid (CC)reconstruction method </a:t>
            </a:r>
          </a:p>
          <a:p>
            <a:pPr algn="just"/>
            <a:endParaRPr lang="en-US" dirty="0">
              <a:solidFill>
                <a:srgbClr val="7E7E7E"/>
              </a:solidFill>
            </a:endParaRPr>
          </a:p>
          <a:p>
            <a:pPr algn="just"/>
            <a:r>
              <a:rPr lang="en-US" dirty="0"/>
              <a:t>The track position is determined as a weighted average of fired strips</a:t>
            </a:r>
          </a:p>
          <a:p>
            <a:pPr algn="just"/>
            <a:r>
              <a:rPr lang="en-US" dirty="0">
                <a:solidFill>
                  <a:srgbClr val="7E7E7E"/>
                </a:solidFill>
              </a:rPr>
              <a:t> 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GOOD FOR ORTHOGONAL TRACKS</a:t>
            </a:r>
          </a:p>
        </p:txBody>
      </p:sp>
      <p:sp>
        <p:nvSpPr>
          <p:cNvPr id="15" name="Freccia giù 14">
            <a:extLst>
              <a:ext uri="{FF2B5EF4-FFF2-40B4-BE49-F238E27FC236}">
                <a16:creationId xmlns:a16="http://schemas.microsoft.com/office/drawing/2014/main" id="{E589B00E-E064-6201-1716-FAE1B2215305}"/>
              </a:ext>
            </a:extLst>
          </p:cNvPr>
          <p:cNvSpPr/>
          <p:nvPr/>
        </p:nvSpPr>
        <p:spPr>
          <a:xfrm>
            <a:off x="9164340" y="1283837"/>
            <a:ext cx="240000" cy="192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Freccia giù 15">
            <a:extLst>
              <a:ext uri="{FF2B5EF4-FFF2-40B4-BE49-F238E27FC236}">
                <a16:creationId xmlns:a16="http://schemas.microsoft.com/office/drawing/2014/main" id="{E98547CD-BDFF-7B71-4DE3-AC80C4CE8F17}"/>
              </a:ext>
            </a:extLst>
          </p:cNvPr>
          <p:cNvSpPr/>
          <p:nvPr/>
        </p:nvSpPr>
        <p:spPr>
          <a:xfrm>
            <a:off x="9162108" y="2148811"/>
            <a:ext cx="240000" cy="192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A2A981BE-2BEB-EB4C-F557-C73CC890509C}"/>
                  </a:ext>
                </a:extLst>
              </p:cNvPr>
              <p:cNvSpPr txBox="1"/>
              <p:nvPr/>
            </p:nvSpPr>
            <p:spPr>
              <a:xfrm>
                <a:off x="6529744" y="3103215"/>
                <a:ext cx="5449077" cy="175432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70C0"/>
                    </a:solidFill>
                  </a:rPr>
                  <a:t>Bended tracks</a:t>
                </a:r>
              </a:p>
              <a:p>
                <a:pPr algn="ctr"/>
                <a:endParaRPr lang="en-US" dirty="0"/>
              </a:p>
              <a:p>
                <a:pPr algn="ctr"/>
                <a:r>
                  <a:rPr lang="en-US" dirty="0"/>
                  <a:t>the Charge Centroid method gives a </a:t>
                </a:r>
                <a:r>
                  <a:rPr lang="en-US" dirty="0">
                    <a:solidFill>
                      <a:srgbClr val="FF0000"/>
                    </a:solidFill>
                  </a:rPr>
                  <a:t>very broad spatial distribution </a:t>
                </a:r>
                <a:r>
                  <a:rPr lang="en-US" dirty="0"/>
                  <a:t>on the anode-strip plane. </a:t>
                </a:r>
              </a:p>
              <a:p>
                <a:pPr algn="ctr"/>
                <a:endParaRPr lang="en-US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it-IT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𝑻𝑷𝑪</m:t>
                      </m:r>
                      <m:r>
                        <a:rPr lang="it-IT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𝒓𝒆𝒄𝒐𝒏𝒔𝒕𝒓𝒖𝒄𝒕𝒊𝒐𝒏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A2A981BE-2BEB-EB4C-F557-C73CC89050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9744" y="3103215"/>
                <a:ext cx="5449077" cy="1754326"/>
              </a:xfrm>
              <a:prstGeom prst="rect">
                <a:avLst/>
              </a:prstGeom>
              <a:blipFill>
                <a:blip r:embed="rId8"/>
                <a:stretch>
                  <a:fillRect t="-1439" b="-35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57CEFD79-4AB6-9DDE-729D-FCCBED3BCD5D}"/>
                  </a:ext>
                </a:extLst>
              </p:cNvPr>
              <p:cNvSpPr txBox="1"/>
              <p:nvPr/>
            </p:nvSpPr>
            <p:spPr>
              <a:xfrm>
                <a:off x="228421" y="5307974"/>
                <a:ext cx="12257672" cy="871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dirty="0"/>
                  <a:t>The spatial resolution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dirty="0"/>
                  <a:t>is strongly dependent on the impinging angle of the track   =&gt; 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dirty="0"/>
                  <a:t>A not uniform resolution in the solid angle covered by the apparatus     =&gt;    Large systematical errors.</a:t>
                </a:r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57CEFD79-4AB6-9DDE-729D-FCCBED3BCD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21" y="5307974"/>
                <a:ext cx="12257672" cy="871970"/>
              </a:xfrm>
              <a:prstGeom prst="rect">
                <a:avLst/>
              </a:prstGeom>
              <a:blipFill>
                <a:blip r:embed="rId9"/>
                <a:stretch>
                  <a:fillRect l="-414" b="-10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Freccia giù 27">
            <a:extLst>
              <a:ext uri="{FF2B5EF4-FFF2-40B4-BE49-F238E27FC236}">
                <a16:creationId xmlns:a16="http://schemas.microsoft.com/office/drawing/2014/main" id="{0CF8AA91-299C-13F5-E4B9-D7AF82834BFE}"/>
              </a:ext>
            </a:extLst>
          </p:cNvPr>
          <p:cNvSpPr/>
          <p:nvPr/>
        </p:nvSpPr>
        <p:spPr>
          <a:xfrm>
            <a:off x="9162108" y="3477219"/>
            <a:ext cx="240000" cy="192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B95542BD-0B64-2F4D-A46F-8BFCB2A02E8E}"/>
              </a:ext>
            </a:extLst>
          </p:cNvPr>
          <p:cNvSpPr/>
          <p:nvPr/>
        </p:nvSpPr>
        <p:spPr>
          <a:xfrm>
            <a:off x="273697" y="2991337"/>
            <a:ext cx="11735544" cy="2356665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Freccia giù 31">
            <a:extLst>
              <a:ext uri="{FF2B5EF4-FFF2-40B4-BE49-F238E27FC236}">
                <a16:creationId xmlns:a16="http://schemas.microsoft.com/office/drawing/2014/main" id="{37B2F8EE-7C77-FACB-1132-507C9ECD5BDF}"/>
              </a:ext>
            </a:extLst>
          </p:cNvPr>
          <p:cNvSpPr/>
          <p:nvPr/>
        </p:nvSpPr>
        <p:spPr>
          <a:xfrm>
            <a:off x="9134282" y="4380032"/>
            <a:ext cx="240000" cy="192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" name="Straight Connector 31">
            <a:extLst>
              <a:ext uri="{FF2B5EF4-FFF2-40B4-BE49-F238E27FC236}">
                <a16:creationId xmlns:a16="http://schemas.microsoft.com/office/drawing/2014/main" id="{D86E49CE-E6FD-BCC4-8797-273F2DFE501B}"/>
              </a:ext>
            </a:extLst>
          </p:cNvPr>
          <p:cNvCxnSpPr/>
          <p:nvPr/>
        </p:nvCxnSpPr>
        <p:spPr>
          <a:xfrm>
            <a:off x="-1" y="787085"/>
            <a:ext cx="12192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34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428FE0A9-FAE5-D452-86A3-1763B7AD0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9311" y="3008826"/>
            <a:ext cx="3860800" cy="29887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olo 1">
                <a:extLst>
                  <a:ext uri="{FF2B5EF4-FFF2-40B4-BE49-F238E27FC236}">
                    <a16:creationId xmlns:a16="http://schemas.microsoft.com/office/drawing/2014/main" id="{D430C7D4-D863-BBE9-B99C-439E478BBB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217574"/>
                <a:ext cx="11226800" cy="527988"/>
              </a:xfrm>
              <a:prstGeom prst="rect">
                <a:avLst/>
              </a:prstGeom>
            </p:spPr>
            <p:txBody>
              <a:bodyPr vert="horz" lIns="121920" tIns="60960" rIns="121920" bIns="60960" rtlCol="0" anchor="ctr">
                <a:no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118530" lvl="3" algn="ctr"/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sz="3600" b="1" dirty="0">
                    <a:solidFill>
                      <a:srgbClr val="C00000"/>
                    </a:solidFill>
                  </a:rPr>
                  <a:t>TPC reconstruction</a:t>
                </a:r>
              </a:p>
              <a:p>
                <a:pPr marL="10584" lvl="3" algn="ctr">
                  <a:lnSpc>
                    <a:spcPct val="90000"/>
                  </a:lnSpc>
                  <a:spcBef>
                    <a:spcPct val="0"/>
                  </a:spcBef>
                  <a:spcAft>
                    <a:spcPts val="800"/>
                  </a:spcAft>
                  <a:defRPr/>
                </a:pPr>
                <a:endParaRPr lang="en-US" sz="3600" b="1" i="1" dirty="0">
                  <a:solidFill>
                    <a:srgbClr val="C00000"/>
                  </a:solidFill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5" name="Titolo 1">
                <a:extLst>
                  <a:ext uri="{FF2B5EF4-FFF2-40B4-BE49-F238E27FC236}">
                    <a16:creationId xmlns:a16="http://schemas.microsoft.com/office/drawing/2014/main" id="{D430C7D4-D863-BBE9-B99C-439E478BBB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17574"/>
                <a:ext cx="11226800" cy="527988"/>
              </a:xfrm>
              <a:prstGeom prst="rect">
                <a:avLst/>
              </a:prstGeom>
              <a:blipFill>
                <a:blip r:embed="rId4"/>
                <a:stretch>
                  <a:fillRect t="-73810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id="{BA76EC81-DDBE-9E4F-A277-D99AA5F5E2EB}"/>
              </a:ext>
            </a:extLst>
          </p:cNvPr>
          <p:cNvSpPr txBox="1"/>
          <p:nvPr/>
        </p:nvSpPr>
        <p:spPr>
          <a:xfrm>
            <a:off x="2563529" y="777518"/>
            <a:ext cx="2907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 possible solution :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AAC0C4C-C2E9-0273-CDA2-54F9849E8562}"/>
              </a:ext>
            </a:extLst>
          </p:cNvPr>
          <p:cNvSpPr txBox="1"/>
          <p:nvPr/>
        </p:nvSpPr>
        <p:spPr>
          <a:xfrm>
            <a:off x="191890" y="1101864"/>
            <a:ext cx="11793895" cy="2062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867" dirty="0"/>
              <a:t>The electrons created by the ionizing particle drift towards the amplification region</a:t>
            </a:r>
            <a:endParaRPr lang="en-US" sz="667" dirty="0"/>
          </a:p>
          <a:p>
            <a:pPr marL="380990" indent="-380990" algn="just">
              <a:buFont typeface="Wingdings" pitchFamily="2" charset="2"/>
              <a:buChar char="Ø"/>
            </a:pPr>
            <a:r>
              <a:rPr lang="en-US" sz="1867" dirty="0"/>
              <a:t>In the </a:t>
            </a:r>
            <a:r>
              <a:rPr lang="en-US" sz="1867" dirty="0" err="1"/>
              <a:t>μTPC</a:t>
            </a:r>
            <a:r>
              <a:rPr lang="en-US" sz="1867" dirty="0"/>
              <a:t> mode from the </a:t>
            </a:r>
            <a:r>
              <a:rPr lang="en-US" sz="1867" b="1" dirty="0"/>
              <a:t>knowledge of the drift time </a:t>
            </a:r>
            <a:r>
              <a:rPr lang="en-US" sz="1867" dirty="0"/>
              <a:t>and the </a:t>
            </a:r>
            <a:r>
              <a:rPr lang="en-US" sz="1867" b="1" dirty="0"/>
              <a:t>measurement of the arrival time of electrons</a:t>
            </a:r>
            <a:r>
              <a:rPr lang="en-US" sz="1867" dirty="0"/>
              <a:t>, the </a:t>
            </a:r>
            <a:r>
              <a:rPr lang="en-US" sz="1867" b="1" dirty="0"/>
              <a:t>track segment in the gas gap is reconstructed </a:t>
            </a:r>
          </a:p>
          <a:p>
            <a:pPr algn="just"/>
            <a:endParaRPr lang="en-US" sz="667" b="1" dirty="0"/>
          </a:p>
          <a:p>
            <a:pPr marL="380990" indent="-380990" algn="just">
              <a:buFont typeface="Wingdings" pitchFamily="2" charset="2"/>
              <a:buChar char="Ø"/>
            </a:pPr>
            <a:r>
              <a:rPr lang="en-US" sz="1867" dirty="0"/>
              <a:t>The </a:t>
            </a:r>
            <a:r>
              <a:rPr lang="en-US" sz="1867" b="1" dirty="0"/>
              <a:t>fit of the analog signal </a:t>
            </a:r>
            <a:r>
              <a:rPr lang="en-US" sz="1867" dirty="0"/>
              <a:t>gives </a:t>
            </a:r>
            <a:r>
              <a:rPr lang="en-US" sz="1867" b="1" dirty="0"/>
              <a:t>the arrival time of drifting electrons</a:t>
            </a:r>
            <a:r>
              <a:rPr lang="en-US" sz="1867" dirty="0"/>
              <a:t>. </a:t>
            </a:r>
            <a:endParaRPr lang="en-US" dirty="0"/>
          </a:p>
          <a:p>
            <a:pPr marL="380990" indent="-380990" algn="just">
              <a:buFont typeface="Wingdings" pitchFamily="2" charset="2"/>
              <a:buChar char="Ø"/>
            </a:pPr>
            <a:r>
              <a:rPr lang="en-US" sz="1867" dirty="0"/>
              <a:t>By the knowledge of </a:t>
            </a:r>
            <a:r>
              <a:rPr lang="en-US" sz="1867" b="1" dirty="0"/>
              <a:t>the drift velocity, </a:t>
            </a:r>
            <a:r>
              <a:rPr lang="en-US" sz="1867" dirty="0"/>
              <a:t>the 3D trajectory of the ionizing particle in the</a:t>
            </a:r>
            <a:r>
              <a:rPr lang="en-US" sz="1867" b="1" dirty="0"/>
              <a:t> drift gap </a:t>
            </a:r>
            <a:r>
              <a:rPr lang="en-US" sz="1867" dirty="0"/>
              <a:t>is reconstructed. </a:t>
            </a:r>
          </a:p>
        </p:txBody>
      </p:sp>
      <p:pic>
        <p:nvPicPr>
          <p:cNvPr id="17" name="Immagine 16" descr="Immagine che contiene linea, Diagramma, testo, diagramma&#10;&#10;Descrizione generata automaticamente">
            <a:extLst>
              <a:ext uri="{FF2B5EF4-FFF2-40B4-BE49-F238E27FC236}">
                <a16:creationId xmlns:a16="http://schemas.microsoft.com/office/drawing/2014/main" id="{BC2E9FEE-8B83-D14F-9F90-2FC574C0D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291" y="3241724"/>
            <a:ext cx="7062620" cy="24118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FDFA06F-8E4C-3096-FBBA-639C7C6FD6D9}"/>
              </a:ext>
            </a:extLst>
          </p:cNvPr>
          <p:cNvSpPr txBox="1"/>
          <p:nvPr/>
        </p:nvSpPr>
        <p:spPr>
          <a:xfrm>
            <a:off x="558585" y="5686661"/>
            <a:ext cx="34585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Integrated charge as a function of the</a:t>
            </a:r>
          </a:p>
          <a:p>
            <a:r>
              <a:rPr lang="en-US" sz="1400" dirty="0"/>
              <a:t>sampling time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A21567D-AE6F-06A4-31FB-FE6A9723511A}"/>
              </a:ext>
            </a:extLst>
          </p:cNvPr>
          <p:cNvSpPr txBox="1"/>
          <p:nvPr/>
        </p:nvSpPr>
        <p:spPr>
          <a:xfrm>
            <a:off x="4017132" y="5697761"/>
            <a:ext cx="3860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Example of a track reconstruction using the TPC algorithm.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B76B28A4-C7F1-E988-F7FD-150C89B213AA}"/>
                  </a:ext>
                </a:extLst>
              </p:cNvPr>
              <p:cNvSpPr txBox="1"/>
              <p:nvPr/>
            </p:nvSpPr>
            <p:spPr>
              <a:xfrm>
                <a:off x="8038843" y="5759293"/>
                <a:ext cx="406173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Comparison of the </a:t>
                </a:r>
                <a:r>
                  <a:rPr lang="en-US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CC</a:t>
                </a:r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and </a:t>
                </a:r>
                <a14:m>
                  <m:oMath xmlns:m="http://schemas.openxmlformats.org/officeDocument/2006/math">
                    <m:r>
                      <a:rPr lang="en-US" sz="1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sz="1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𝑻𝑷𝑪</m:t>
                    </m:r>
                    <m:r>
                      <a:rPr lang="en-US" sz="1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reconstruction algorithms in function of the impinging angle </a:t>
                </a:r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B76B28A4-C7F1-E988-F7FD-150C89B21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8843" y="5759293"/>
                <a:ext cx="4061736" cy="523220"/>
              </a:xfrm>
              <a:prstGeom prst="rect">
                <a:avLst/>
              </a:prstGeom>
              <a:blipFill>
                <a:blip r:embed="rId6"/>
                <a:stretch>
                  <a:fillRect l="-625" t="-2381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3E044116-DFA7-866F-7449-77C80225DA52}"/>
                  </a:ext>
                </a:extLst>
              </p:cNvPr>
              <p:cNvSpPr txBox="1"/>
              <p:nvPr/>
            </p:nvSpPr>
            <p:spPr>
              <a:xfrm>
                <a:off x="8853904" y="2985482"/>
                <a:ext cx="2202024" cy="2974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1333" dirty="0">
                    <a:solidFill>
                      <a:prstClr val="black"/>
                    </a:solidFill>
                    <a:latin typeface="Helvetica" pitchFamily="2" charset="0"/>
                  </a:rPr>
                  <a:t>drift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3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1333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= 1 </m:t>
                    </m:r>
                    <m:r>
                      <a:rPr lang="en-US" sz="1333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𝑘𝑉</m:t>
                    </m:r>
                    <m:r>
                      <a:rPr lang="en-US" sz="1333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333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endParaRPr lang="en-US" sz="1333" dirty="0">
                  <a:solidFill>
                    <a:prstClr val="black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3E044116-DFA7-866F-7449-77C80225DA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3904" y="2985482"/>
                <a:ext cx="2202024" cy="297454"/>
              </a:xfrm>
              <a:prstGeom prst="rect">
                <a:avLst/>
              </a:prstGeom>
              <a:blipFill>
                <a:blip r:embed="rId7"/>
                <a:stretch>
                  <a:fillRect t="-4167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Straight Connector 31">
            <a:extLst>
              <a:ext uri="{FF2B5EF4-FFF2-40B4-BE49-F238E27FC236}">
                <a16:creationId xmlns:a16="http://schemas.microsoft.com/office/drawing/2014/main" id="{CC74EEFB-6A4B-91D8-9AE8-41F54D5B4889}"/>
              </a:ext>
            </a:extLst>
          </p:cNvPr>
          <p:cNvCxnSpPr/>
          <p:nvPr/>
        </p:nvCxnSpPr>
        <p:spPr>
          <a:xfrm>
            <a:off x="-1" y="787085"/>
            <a:ext cx="12192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992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206862"/>
            <a:ext cx="11499234" cy="402670"/>
          </a:xfrm>
        </p:spPr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36F969-3FD3-0ED4-3913-51867AB88D56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461963" y="930273"/>
                <a:ext cx="11595358" cy="5374833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>
                  <a:buNone/>
                </a:pPr>
                <a:r>
                  <a:rPr lang="en-US" sz="2900" dirty="0"/>
                  <a:t>T</a:t>
                </a:r>
                <a:r>
                  <a:rPr lang="en-US" sz="2900" dirty="0">
                    <a:effectLst/>
                  </a:rPr>
                  <a:t>echnical performance requirements </a:t>
                </a:r>
              </a:p>
              <a:p>
                <a:pPr lvl="1"/>
                <a:r>
                  <a:rPr lang="en-US" dirty="0"/>
                  <a:t>Scope of the MPGD Endcap Trackers Detector </a:t>
                </a:r>
              </a:p>
              <a:p>
                <a:pPr lvl="1"/>
                <a:r>
                  <a:rPr lang="en-US" dirty="0"/>
                  <a:t>Detector Geometry: Envelope and Active Regions</a:t>
                </a:r>
              </a:p>
              <a:p>
                <a:pPr lvl="1"/>
                <a:r>
                  <a:rPr lang="en-US" dirty="0"/>
                  <a:t>Pseudo-rapidity coverage: effective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𝜼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ranges</a:t>
                </a:r>
              </a:p>
              <a:p>
                <a:pPr lvl="1"/>
                <a:r>
                  <a:rPr lang="en-US" dirty="0"/>
                  <a:t>List of T</a:t>
                </a:r>
                <a:r>
                  <a:rPr lang="en-US" dirty="0">
                    <a:effectLst/>
                  </a:rPr>
                  <a:t>echnical </a:t>
                </a:r>
                <a:r>
                  <a:rPr lang="en-US" dirty="0"/>
                  <a:t>P</a:t>
                </a:r>
                <a:r>
                  <a:rPr lang="en-US" dirty="0">
                    <a:effectLst/>
                  </a:rPr>
                  <a:t>erformance Characteristics</a:t>
                </a:r>
                <a:endParaRPr lang="en-US" dirty="0"/>
              </a:p>
              <a:p>
                <a:pPr marL="287338" lvl="1" indent="0">
                  <a:buNone/>
                </a:pPr>
                <a:r>
                  <a:rPr lang="en-US" dirty="0"/>
                  <a:t> </a:t>
                </a:r>
              </a:p>
              <a:p>
                <a:pPr marL="9525" lvl="1" indent="0">
                  <a:buNone/>
                </a:pPr>
                <a:r>
                  <a:rPr lang="en-US" sz="2900" dirty="0"/>
                  <a:t>Detector Performances and Production Plans</a:t>
                </a:r>
              </a:p>
              <a:p>
                <a:pPr lvl="1"/>
                <a:r>
                  <a:rPr lang="en-US" dirty="0"/>
                  <a:t>(X,Y) readout – 500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m pitch</a:t>
                </a:r>
              </a:p>
              <a:p>
                <a:pPr lvl="1"/>
                <a:r>
                  <a:rPr lang="en-US" dirty="0"/>
                  <a:t>Detector technology</a:t>
                </a:r>
              </a:p>
              <a:p>
                <a:pPr lvl="1"/>
                <a:endParaRPr lang="en-US" dirty="0"/>
              </a:p>
              <a:p>
                <a:pPr marL="52388" lvl="1" indent="0">
                  <a:buNone/>
                </a:pPr>
                <a:r>
                  <a:rPr lang="en-US" sz="2900" dirty="0"/>
                  <a:t>Detector, Electronics Read-out and Services</a:t>
                </a:r>
              </a:p>
              <a:p>
                <a:pPr lvl="1"/>
                <a:r>
                  <a:rPr lang="en-US" dirty="0"/>
                  <a:t>MPGD semi-disks endcap configuration</a:t>
                </a:r>
              </a:p>
              <a:p>
                <a:pPr lvl="1"/>
                <a:r>
                  <a:rPr lang="en-US" dirty="0"/>
                  <a:t>Electronic FEBs configuration</a:t>
                </a:r>
              </a:p>
              <a:p>
                <a:pPr lvl="1"/>
                <a:r>
                  <a:rPr lang="en-US" dirty="0"/>
                  <a:t>Services</a:t>
                </a:r>
              </a:p>
              <a:p>
                <a:pPr marL="287338" lvl="1" indent="0">
                  <a:buNone/>
                </a:pPr>
                <a:endParaRPr lang="en-US" dirty="0"/>
              </a:p>
              <a:p>
                <a:pPr marL="52388" lvl="1" indent="0">
                  <a:buNone/>
                </a:pPr>
                <a:r>
                  <a:rPr lang="en-US" sz="2900" dirty="0"/>
                  <a:t>F</a:t>
                </a:r>
                <a:r>
                  <a:rPr lang="en-US" sz="2900" dirty="0">
                    <a:effectLst/>
                  </a:rPr>
                  <a:t>abrication and Assembly </a:t>
                </a:r>
                <a:r>
                  <a:rPr lang="en-US" sz="2900" dirty="0"/>
                  <a:t>P</a:t>
                </a:r>
                <a:r>
                  <a:rPr lang="en-US" sz="2900" dirty="0">
                    <a:effectLst/>
                  </a:rPr>
                  <a:t>lans</a:t>
                </a:r>
              </a:p>
              <a:p>
                <a:pPr lvl="1"/>
                <a:r>
                  <a:rPr lang="en-US" sz="2100" dirty="0">
                    <a:effectLst/>
                  </a:rPr>
                  <a:t>Timeline</a:t>
                </a:r>
              </a:p>
              <a:p>
                <a:pPr lvl="1"/>
                <a:r>
                  <a:rPr lang="en-US" sz="2100" dirty="0"/>
                  <a:t>Workforce</a:t>
                </a:r>
              </a:p>
              <a:p>
                <a:pPr lvl="1"/>
                <a:endParaRPr lang="en-US" sz="2100" dirty="0"/>
              </a:p>
              <a:p>
                <a:pPr marL="52388" lvl="1" indent="0">
                  <a:buNone/>
                </a:pPr>
                <a:r>
                  <a:rPr lang="en-US" sz="2900" dirty="0"/>
                  <a:t>Detector Integration in </a:t>
                </a:r>
                <a:r>
                  <a:rPr lang="en-US" sz="2900" dirty="0" err="1"/>
                  <a:t>ePIC</a:t>
                </a:r>
                <a:endParaRPr lang="en-US" sz="2900" dirty="0">
                  <a:effectLst/>
                </a:endParaRPr>
              </a:p>
              <a:p>
                <a:pPr marL="287338" lvl="1" indent="0">
                  <a:buNone/>
                </a:pPr>
                <a:endParaRPr lang="en-US" sz="2100" dirty="0"/>
              </a:p>
              <a:p>
                <a:pPr marL="0" indent="0">
                  <a:buNone/>
                </a:pPr>
                <a:r>
                  <a:rPr lang="en-US" sz="2900" dirty="0"/>
                  <a:t> Summary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36F969-3FD3-0ED4-3913-51867AB88D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461963" y="930273"/>
                <a:ext cx="11595358" cy="5374833"/>
              </a:xfrm>
              <a:blipFill>
                <a:blip r:embed="rId2"/>
                <a:stretch>
                  <a:fillRect l="-438" t="-1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C9070C-B632-45A3-6662-9B9ABE668398}"/>
              </a:ext>
            </a:extLst>
          </p:cNvPr>
          <p:cNvSpPr/>
          <p:nvPr/>
        </p:nvSpPr>
        <p:spPr>
          <a:xfrm>
            <a:off x="7432157" y="1273359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1</a:t>
            </a:r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E811D179-D399-7D53-CD2F-064E2409FA1E}"/>
              </a:ext>
            </a:extLst>
          </p:cNvPr>
          <p:cNvSpPr/>
          <p:nvPr/>
        </p:nvSpPr>
        <p:spPr>
          <a:xfrm>
            <a:off x="7432157" y="2451510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2</a:t>
            </a:r>
          </a:p>
        </p:txBody>
      </p:sp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15B57F4B-40CA-98F5-DADB-B849BE2020EF}"/>
              </a:ext>
            </a:extLst>
          </p:cNvPr>
          <p:cNvSpPr/>
          <p:nvPr/>
        </p:nvSpPr>
        <p:spPr>
          <a:xfrm>
            <a:off x="7432157" y="3481097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3</a:t>
            </a:r>
          </a:p>
        </p:txBody>
      </p:sp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0F04BA1A-DF87-281E-A226-F82FFCCDA1A6}"/>
              </a:ext>
            </a:extLst>
          </p:cNvPr>
          <p:cNvSpPr/>
          <p:nvPr/>
        </p:nvSpPr>
        <p:spPr>
          <a:xfrm>
            <a:off x="7432157" y="4414982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5</a:t>
            </a:r>
          </a:p>
        </p:txBody>
      </p:sp>
      <p:sp>
        <p:nvSpPr>
          <p:cNvPr id="10" name="Rectangle: Rounded Corners 3">
            <a:extLst>
              <a:ext uri="{FF2B5EF4-FFF2-40B4-BE49-F238E27FC236}">
                <a16:creationId xmlns:a16="http://schemas.microsoft.com/office/drawing/2014/main" id="{3C77DD0F-65E4-3D79-17DC-DFE98E690151}"/>
              </a:ext>
            </a:extLst>
          </p:cNvPr>
          <p:cNvSpPr/>
          <p:nvPr/>
        </p:nvSpPr>
        <p:spPr>
          <a:xfrm>
            <a:off x="7432157" y="5130570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6</a:t>
            </a:r>
          </a:p>
        </p:txBody>
      </p:sp>
    </p:spTree>
    <p:extLst>
      <p:ext uri="{BB962C8B-B14F-4D97-AF65-F5344CB8AC3E}">
        <p14:creationId xmlns:p14="http://schemas.microsoft.com/office/powerpoint/2010/main" val="3296281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228" y="251654"/>
            <a:ext cx="11499234" cy="402670"/>
          </a:xfrm>
        </p:spPr>
        <p:txBody>
          <a:bodyPr>
            <a:normAutofit fontScale="90000"/>
          </a:bodyPr>
          <a:lstStyle/>
          <a:p>
            <a:r>
              <a:rPr lang="en-US" dirty="0"/>
              <a:t>Scope of the MPGD Endcap Trackers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>
                <a:solidFill>
                  <a:srgbClr val="0070C0"/>
                </a:solidFill>
                <a:effectLst/>
              </a:rPr>
              <a:t>Are the technical performance requirements appropriately defined and complete for this stage of the project?</a:t>
            </a:r>
          </a:p>
          <a:p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1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D3F1A20-362A-1A3E-D98A-0CB0911A06C9}"/>
              </a:ext>
            </a:extLst>
          </p:cNvPr>
          <p:cNvSpPr txBox="1"/>
          <p:nvPr/>
        </p:nvSpPr>
        <p:spPr>
          <a:xfrm>
            <a:off x="461963" y="1883836"/>
            <a:ext cx="1149923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</a:rPr>
              <a:t>In May 2023, MC simulations showed that the </a:t>
            </a:r>
            <a:r>
              <a:rPr lang="en-US" sz="2200" b="1" dirty="0">
                <a:effectLst/>
              </a:rPr>
              <a:t>tracking</a:t>
            </a:r>
            <a:r>
              <a:rPr lang="en-US" sz="2200" dirty="0">
                <a:effectLst/>
              </a:rPr>
              <a:t> configuration in the </a:t>
            </a:r>
            <a:r>
              <a:rPr lang="en-US" sz="2200" b="1" dirty="0">
                <a:effectLst/>
              </a:rPr>
              <a:t>endcap</a:t>
            </a:r>
            <a:r>
              <a:rPr lang="en-US" sz="2200" dirty="0">
                <a:effectLst/>
              </a:rPr>
              <a:t> regions of the </a:t>
            </a:r>
            <a:r>
              <a:rPr lang="en-US" sz="2200" dirty="0" err="1">
                <a:effectLst/>
              </a:rPr>
              <a:t>ePIC</a:t>
            </a:r>
            <a:r>
              <a:rPr lang="en-US" sz="2200" dirty="0">
                <a:effectLst/>
              </a:rPr>
              <a:t> detector, which will experience the </a:t>
            </a:r>
            <a:r>
              <a:rPr lang="en-US" sz="2200" b="1" dirty="0">
                <a:effectLst/>
              </a:rPr>
              <a:t>highest backgrounds </a:t>
            </a:r>
            <a:r>
              <a:rPr lang="en-US" sz="2200" dirty="0">
                <a:effectLst/>
              </a:rPr>
              <a:t>in the experiment, </a:t>
            </a:r>
            <a:r>
              <a:rPr lang="en-US" sz="2200" b="1" dirty="0">
                <a:effectLst/>
              </a:rPr>
              <a:t>would not provide enough hit points </a:t>
            </a:r>
            <a:r>
              <a:rPr lang="en-US" sz="2200" dirty="0">
                <a:effectLst/>
              </a:rPr>
              <a:t>in the |</a:t>
            </a:r>
            <a:r>
              <a:rPr lang="en-US" sz="2200" dirty="0" err="1">
                <a:effectLst/>
              </a:rPr>
              <a:t>η</a:t>
            </a:r>
            <a:r>
              <a:rPr lang="en-US" sz="2200" dirty="0">
                <a:effectLst/>
              </a:rPr>
              <a:t>| &gt; 2 region for good pattern recognition.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2A17DD0-9998-1CB1-C061-71E46A57DB46}"/>
              </a:ext>
            </a:extLst>
          </p:cNvPr>
          <p:cNvSpPr txBox="1"/>
          <p:nvPr/>
        </p:nvSpPr>
        <p:spPr>
          <a:xfrm>
            <a:off x="4367131" y="5859140"/>
            <a:ext cx="4919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effectLst/>
                <a:latin typeface="Helvetica" pitchFamily="2" charset="0"/>
              </a:rPr>
              <a:t>ePIC</a:t>
            </a:r>
            <a:r>
              <a:rPr lang="en-US" dirty="0">
                <a:solidFill>
                  <a:srgbClr val="0070C0"/>
                </a:solidFill>
                <a:effectLst/>
                <a:latin typeface="Helvetica" pitchFamily="2" charset="0"/>
              </a:rPr>
              <a:t> tracker geometry before June 2023</a:t>
            </a:r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0F8A738D-E165-3F2C-1DDD-89727610C6BE}"/>
              </a:ext>
            </a:extLst>
          </p:cNvPr>
          <p:cNvGrpSpPr/>
          <p:nvPr/>
        </p:nvGrpSpPr>
        <p:grpSpPr>
          <a:xfrm>
            <a:off x="2235417" y="2959584"/>
            <a:ext cx="3847919" cy="2857123"/>
            <a:chOff x="335555" y="3211435"/>
            <a:chExt cx="3847919" cy="2857123"/>
          </a:xfrm>
        </p:grpSpPr>
        <p:pic>
          <p:nvPicPr>
            <p:cNvPr id="25" name="Picture 4" descr="A graph with lines and numbers&#10;&#10;Description automatically generated">
              <a:extLst>
                <a:ext uri="{FF2B5EF4-FFF2-40B4-BE49-F238E27FC236}">
                  <a16:creationId xmlns:a16="http://schemas.microsoft.com/office/drawing/2014/main" id="{DB3F2CB1-42C9-1EC7-00AA-DFA8D55326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760"/>
            <a:stretch/>
          </p:blipFill>
          <p:spPr>
            <a:xfrm>
              <a:off x="335555" y="3211435"/>
              <a:ext cx="3847919" cy="2857123"/>
            </a:xfrm>
            <a:prstGeom prst="rect">
              <a:avLst/>
            </a:prstGeom>
          </p:spPr>
        </p:pic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67DBF1D3-46FE-B7D9-948E-5B597E850C3F}"/>
                </a:ext>
              </a:extLst>
            </p:cNvPr>
            <p:cNvSpPr/>
            <p:nvPr/>
          </p:nvSpPr>
          <p:spPr>
            <a:xfrm>
              <a:off x="3352438" y="3802483"/>
              <a:ext cx="726431" cy="1738055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8A1020FD-B88A-B91D-55A6-86C8475255A9}"/>
                </a:ext>
              </a:extLst>
            </p:cNvPr>
            <p:cNvSpPr/>
            <p:nvPr/>
          </p:nvSpPr>
          <p:spPr>
            <a:xfrm>
              <a:off x="818498" y="3802484"/>
              <a:ext cx="726431" cy="173805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57F4F663-FADE-E4A3-9CB5-7257989E3D17}"/>
              </a:ext>
            </a:extLst>
          </p:cNvPr>
          <p:cNvGrpSpPr/>
          <p:nvPr/>
        </p:nvGrpSpPr>
        <p:grpSpPr>
          <a:xfrm>
            <a:off x="6546384" y="3065606"/>
            <a:ext cx="3749436" cy="2751101"/>
            <a:chOff x="4179649" y="3130441"/>
            <a:chExt cx="3749436" cy="2751101"/>
          </a:xfrm>
        </p:grpSpPr>
        <p:pic>
          <p:nvPicPr>
            <p:cNvPr id="26" name="Picture 6" descr="A graph of a city&#10;&#10;Description automatically generated">
              <a:extLst>
                <a:ext uri="{FF2B5EF4-FFF2-40B4-BE49-F238E27FC236}">
                  <a16:creationId xmlns:a16="http://schemas.microsoft.com/office/drawing/2014/main" id="{1E6E2345-842D-FB7B-7F78-1D29AD1657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708"/>
            <a:stretch/>
          </p:blipFill>
          <p:spPr>
            <a:xfrm>
              <a:off x="4179649" y="3130441"/>
              <a:ext cx="3749436" cy="27511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pic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45CBF156-D892-7CFE-7D8D-151E6B4EF8F8}"/>
                </a:ext>
              </a:extLst>
            </p:cNvPr>
            <p:cNvSpPr/>
            <p:nvPr/>
          </p:nvSpPr>
          <p:spPr>
            <a:xfrm>
              <a:off x="7101471" y="3464650"/>
              <a:ext cx="726431" cy="1682709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30868A8B-19B1-3551-9967-691E03C80F63}"/>
                </a:ext>
              </a:extLst>
            </p:cNvPr>
            <p:cNvSpPr/>
            <p:nvPr/>
          </p:nvSpPr>
          <p:spPr>
            <a:xfrm>
              <a:off x="4407298" y="3464651"/>
              <a:ext cx="726431" cy="1682709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C7D7D0C8-A03B-C74F-311C-680870BB8EF3}"/>
              </a:ext>
            </a:extLst>
          </p:cNvPr>
          <p:cNvSpPr txBox="1"/>
          <p:nvPr/>
        </p:nvSpPr>
        <p:spPr>
          <a:xfrm>
            <a:off x="7350461" y="4905807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Previous Configuration</a:t>
            </a:r>
          </a:p>
        </p:txBody>
      </p:sp>
      <p:sp>
        <p:nvSpPr>
          <p:cNvPr id="32" name="Ovale 31">
            <a:extLst>
              <a:ext uri="{FF2B5EF4-FFF2-40B4-BE49-F238E27FC236}">
                <a16:creationId xmlns:a16="http://schemas.microsoft.com/office/drawing/2014/main" id="{E184E3ED-56F7-F4BD-6803-B1DDFA4BC6C9}"/>
              </a:ext>
            </a:extLst>
          </p:cNvPr>
          <p:cNvSpPr/>
          <p:nvPr/>
        </p:nvSpPr>
        <p:spPr>
          <a:xfrm>
            <a:off x="6826860" y="4486940"/>
            <a:ext cx="275689" cy="23391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53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228" y="251654"/>
            <a:ext cx="11499234" cy="402670"/>
          </a:xfrm>
        </p:spPr>
        <p:txBody>
          <a:bodyPr>
            <a:normAutofit fontScale="90000"/>
          </a:bodyPr>
          <a:lstStyle/>
          <a:p>
            <a:r>
              <a:rPr lang="en-US" dirty="0"/>
              <a:t>Scope of the MPGD Endcap Trackers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1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D3F1A20-362A-1A3E-D98A-0CB0911A06C9}"/>
              </a:ext>
            </a:extLst>
          </p:cNvPr>
          <p:cNvSpPr txBox="1"/>
          <p:nvPr/>
        </p:nvSpPr>
        <p:spPr>
          <a:xfrm>
            <a:off x="600186" y="1172730"/>
            <a:ext cx="1149923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dirty="0"/>
              <a:t>Adding </a:t>
            </a:r>
            <a:r>
              <a:rPr lang="en-US" sz="2200" b="1" dirty="0"/>
              <a:t>two MPGD Endcap Tracking (ECT) disks </a:t>
            </a:r>
            <a:r>
              <a:rPr lang="en-US" sz="2200" dirty="0"/>
              <a:t>both in the </a:t>
            </a:r>
            <a:r>
              <a:rPr lang="en-US" sz="2200" b="1" dirty="0"/>
              <a:t>hadronic</a:t>
            </a:r>
            <a:r>
              <a:rPr lang="en-US" sz="2200" dirty="0"/>
              <a:t> and in the </a:t>
            </a:r>
            <a:r>
              <a:rPr lang="en-US" sz="2200" b="1" dirty="0"/>
              <a:t>leptonic regions </a:t>
            </a:r>
            <a:r>
              <a:rPr lang="en-US" sz="2200" dirty="0"/>
              <a:t>increased the number of hits in the </a:t>
            </a:r>
            <a:r>
              <a:rPr lang="en-US" sz="2200" dirty="0">
                <a:solidFill>
                  <a:srgbClr val="C00000"/>
                </a:solidFill>
              </a:rPr>
              <a:t>|</a:t>
            </a:r>
            <a:r>
              <a:rPr lang="en-US" sz="2200" dirty="0" err="1">
                <a:solidFill>
                  <a:srgbClr val="C00000"/>
                </a:solidFill>
              </a:rPr>
              <a:t>η</a:t>
            </a:r>
            <a:r>
              <a:rPr lang="en-US" sz="2200" dirty="0">
                <a:solidFill>
                  <a:srgbClr val="C00000"/>
                </a:solidFill>
              </a:rPr>
              <a:t>| &gt; 2 </a:t>
            </a:r>
            <a:r>
              <a:rPr lang="en-US" sz="2200" dirty="0"/>
              <a:t>region to improve pattern recognition.</a:t>
            </a:r>
            <a:endParaRPr lang="en-US" sz="2200" dirty="0">
              <a:effectLst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2E7138BC-45AF-4E53-3BE7-BBB6731E10C0}"/>
              </a:ext>
            </a:extLst>
          </p:cNvPr>
          <p:cNvGrpSpPr/>
          <p:nvPr/>
        </p:nvGrpSpPr>
        <p:grpSpPr>
          <a:xfrm>
            <a:off x="717492" y="2280726"/>
            <a:ext cx="6629400" cy="3225800"/>
            <a:chOff x="3233640" y="3123470"/>
            <a:chExt cx="6629400" cy="3225800"/>
          </a:xfrm>
        </p:grpSpPr>
        <p:pic>
          <p:nvPicPr>
            <p:cNvPr id="9" name="Immagine 8" descr="Immagine che contiene schermata, testo, design&#10;&#10;Descrizione generata automaticamente">
              <a:extLst>
                <a:ext uri="{FF2B5EF4-FFF2-40B4-BE49-F238E27FC236}">
                  <a16:creationId xmlns:a16="http://schemas.microsoft.com/office/drawing/2014/main" id="{0FF5D3C7-BD47-62FA-5963-28288EEAC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33640" y="3123470"/>
              <a:ext cx="6629400" cy="3225800"/>
            </a:xfrm>
            <a:prstGeom prst="rect">
              <a:avLst/>
            </a:prstGeom>
          </p:spPr>
        </p:pic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E26BF005-E467-03C0-430B-E154C753116A}"/>
                </a:ext>
              </a:extLst>
            </p:cNvPr>
            <p:cNvSpPr/>
            <p:nvPr/>
          </p:nvSpPr>
          <p:spPr>
            <a:xfrm>
              <a:off x="7652797" y="3451779"/>
              <a:ext cx="509286" cy="184346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BB9AED3A-292A-2B47-5E69-698AE7C3E137}"/>
                </a:ext>
              </a:extLst>
            </p:cNvPr>
            <p:cNvSpPr/>
            <p:nvPr/>
          </p:nvSpPr>
          <p:spPr>
            <a:xfrm>
              <a:off x="3937321" y="3687538"/>
              <a:ext cx="509286" cy="184346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2A17DD0-9998-1CB1-C061-71E46A57DB46}"/>
              </a:ext>
            </a:extLst>
          </p:cNvPr>
          <p:cNvSpPr txBox="1"/>
          <p:nvPr/>
        </p:nvSpPr>
        <p:spPr>
          <a:xfrm>
            <a:off x="4634307" y="5685270"/>
            <a:ext cx="34309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effectLst/>
                <a:latin typeface="Helvetica" pitchFamily="2" charset="0"/>
              </a:rPr>
              <a:t> Present </a:t>
            </a:r>
            <a:r>
              <a:rPr lang="en-US" dirty="0" err="1">
                <a:solidFill>
                  <a:srgbClr val="0070C0"/>
                </a:solidFill>
                <a:effectLst/>
                <a:latin typeface="Helvetica" pitchFamily="2" charset="0"/>
              </a:rPr>
              <a:t>ePIC</a:t>
            </a:r>
            <a:r>
              <a:rPr lang="en-US" dirty="0">
                <a:solidFill>
                  <a:srgbClr val="0070C0"/>
                </a:solidFill>
                <a:effectLst/>
                <a:latin typeface="Helvetica" pitchFamily="2" charset="0"/>
              </a:rPr>
              <a:t> tracker geometry</a:t>
            </a:r>
          </a:p>
        </p:txBody>
      </p:sp>
      <p:pic>
        <p:nvPicPr>
          <p:cNvPr id="12" name="Picture 8" descr="A graph of a city&#10;&#10;Description automatically generated">
            <a:extLst>
              <a:ext uri="{FF2B5EF4-FFF2-40B4-BE49-F238E27FC236}">
                <a16:creationId xmlns:a16="http://schemas.microsoft.com/office/drawing/2014/main" id="{667176B4-562F-8831-5257-EF26E0B002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259"/>
          <a:stretch/>
        </p:blipFill>
        <p:spPr>
          <a:xfrm>
            <a:off x="7688246" y="2460892"/>
            <a:ext cx="3911914" cy="286546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13" name="Ovale 12">
            <a:extLst>
              <a:ext uri="{FF2B5EF4-FFF2-40B4-BE49-F238E27FC236}">
                <a16:creationId xmlns:a16="http://schemas.microsoft.com/office/drawing/2014/main" id="{BAC8E457-C748-8031-B9F4-0F9C6915D384}"/>
              </a:ext>
            </a:extLst>
          </p:cNvPr>
          <p:cNvSpPr/>
          <p:nvPr/>
        </p:nvSpPr>
        <p:spPr>
          <a:xfrm>
            <a:off x="7921681" y="3659710"/>
            <a:ext cx="275689" cy="23391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62173D4-D663-5D69-3046-49D257164F73}"/>
              </a:ext>
            </a:extLst>
          </p:cNvPr>
          <p:cNvSpPr txBox="1"/>
          <p:nvPr/>
        </p:nvSpPr>
        <p:spPr>
          <a:xfrm>
            <a:off x="8583837" y="4083163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Present Configuration</a:t>
            </a:r>
          </a:p>
        </p:txBody>
      </p:sp>
    </p:spTree>
    <p:extLst>
      <p:ext uri="{BB962C8B-B14F-4D97-AF65-F5344CB8AC3E}">
        <p14:creationId xmlns:p14="http://schemas.microsoft.com/office/powerpoint/2010/main" val="1450161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1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BA07DBE-8797-6417-A076-98DA6A1E2DF1}"/>
              </a:ext>
            </a:extLst>
          </p:cNvPr>
          <p:cNvSpPr txBox="1">
            <a:spLocks/>
          </p:cNvSpPr>
          <p:nvPr/>
        </p:nvSpPr>
        <p:spPr>
          <a:xfrm>
            <a:off x="444945" y="313386"/>
            <a:ext cx="11499234" cy="402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Detector Geometry: Envelope and Active Regions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F5E7F3ED-0F78-E072-3347-A2658B4EEC9A}"/>
                  </a:ext>
                </a:extLst>
              </p:cNvPr>
              <p:cNvSpPr txBox="1"/>
              <p:nvPr/>
            </p:nvSpPr>
            <p:spPr>
              <a:xfrm>
                <a:off x="2879558" y="4339095"/>
                <a:ext cx="2969317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C00000"/>
                    </a:solidFill>
                  </a:rPr>
                  <a:t>50 cm external radius </a:t>
                </a: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>
                    <a:solidFill>
                      <a:srgbClr val="0070C0"/>
                    </a:solidFill>
                  </a:rPr>
                  <a:t>45  cm of active area</a:t>
                </a:r>
              </a:p>
              <a:p>
                <a:endParaRPr lang="en-US" dirty="0"/>
              </a:p>
              <a:p>
                <a:r>
                  <a:rPr lang="en-US" dirty="0"/>
                  <a:t>considering a 5 cm outer ring for gas frames and services location.</a:t>
                </a: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F5E7F3ED-0F78-E072-3347-A2658B4EEC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558" y="4339095"/>
                <a:ext cx="2969317" cy="1754326"/>
              </a:xfrm>
              <a:prstGeom prst="rect">
                <a:avLst/>
              </a:prstGeom>
              <a:blipFill>
                <a:blip r:embed="rId3"/>
                <a:stretch>
                  <a:fillRect l="-1702" t="-1429" b="-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CF8AF5A-E7B1-C101-1406-3374A7E95D30}"/>
              </a:ext>
            </a:extLst>
          </p:cNvPr>
          <p:cNvSpPr txBox="1"/>
          <p:nvPr/>
        </p:nvSpPr>
        <p:spPr>
          <a:xfrm>
            <a:off x="444945" y="1137718"/>
            <a:ext cx="4147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Endcaps Envelope Dimensions -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FCFCF5A-C09A-4CC9-7578-F06438B630B9}"/>
              </a:ext>
            </a:extLst>
          </p:cNvPr>
          <p:cNvSpPr txBox="1"/>
          <p:nvPr/>
        </p:nvSpPr>
        <p:spPr>
          <a:xfrm>
            <a:off x="3006359" y="3820638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Disks Outer Radius</a:t>
            </a:r>
          </a:p>
        </p:txBody>
      </p:sp>
      <p:graphicFrame>
        <p:nvGraphicFramePr>
          <p:cNvPr id="35" name="Tabella 34">
            <a:extLst>
              <a:ext uri="{FF2B5EF4-FFF2-40B4-BE49-F238E27FC236}">
                <a16:creationId xmlns:a16="http://schemas.microsoft.com/office/drawing/2014/main" id="{3D55DC62-730B-6A12-24B5-72D20C3B7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642710"/>
              </p:ext>
            </p:extLst>
          </p:nvPr>
        </p:nvGraphicFramePr>
        <p:xfrm>
          <a:off x="444945" y="1544250"/>
          <a:ext cx="11231534" cy="19423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35561">
                  <a:extLst>
                    <a:ext uri="{9D8B030D-6E8A-4147-A177-3AD203B41FA5}">
                      <a16:colId xmlns:a16="http://schemas.microsoft.com/office/drawing/2014/main" val="681789117"/>
                    </a:ext>
                  </a:extLst>
                </a:gridCol>
                <a:gridCol w="1290941">
                  <a:extLst>
                    <a:ext uri="{9D8B030D-6E8A-4147-A177-3AD203B41FA5}">
                      <a16:colId xmlns:a16="http://schemas.microsoft.com/office/drawing/2014/main" val="1244792399"/>
                    </a:ext>
                  </a:extLst>
                </a:gridCol>
                <a:gridCol w="1290941">
                  <a:extLst>
                    <a:ext uri="{9D8B030D-6E8A-4147-A177-3AD203B41FA5}">
                      <a16:colId xmlns:a16="http://schemas.microsoft.com/office/drawing/2014/main" val="2356981917"/>
                    </a:ext>
                  </a:extLst>
                </a:gridCol>
                <a:gridCol w="1461083">
                  <a:extLst>
                    <a:ext uri="{9D8B030D-6E8A-4147-A177-3AD203B41FA5}">
                      <a16:colId xmlns:a16="http://schemas.microsoft.com/office/drawing/2014/main" val="4188192701"/>
                    </a:ext>
                  </a:extLst>
                </a:gridCol>
                <a:gridCol w="1461083">
                  <a:extLst>
                    <a:ext uri="{9D8B030D-6E8A-4147-A177-3AD203B41FA5}">
                      <a16:colId xmlns:a16="http://schemas.microsoft.com/office/drawing/2014/main" val="1891474066"/>
                    </a:ext>
                  </a:extLst>
                </a:gridCol>
                <a:gridCol w="1265218">
                  <a:extLst>
                    <a:ext uri="{9D8B030D-6E8A-4147-A177-3AD203B41FA5}">
                      <a16:colId xmlns:a16="http://schemas.microsoft.com/office/drawing/2014/main" val="677608806"/>
                    </a:ext>
                  </a:extLst>
                </a:gridCol>
                <a:gridCol w="1419427">
                  <a:extLst>
                    <a:ext uri="{9D8B030D-6E8A-4147-A177-3AD203B41FA5}">
                      <a16:colId xmlns:a16="http://schemas.microsoft.com/office/drawing/2014/main" val="3352429223"/>
                    </a:ext>
                  </a:extLst>
                </a:gridCol>
                <a:gridCol w="1507280">
                  <a:extLst>
                    <a:ext uri="{9D8B030D-6E8A-4147-A177-3AD203B41FA5}">
                      <a16:colId xmlns:a16="http://schemas.microsoft.com/office/drawing/2014/main" val="1543929053"/>
                    </a:ext>
                  </a:extLst>
                </a:gridCol>
              </a:tblGrid>
              <a:tr h="65932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MPGD Disk</a:t>
                      </a:r>
                    </a:p>
                  </a:txBody>
                  <a:tcPr anchor="ctr">
                    <a:solidFill>
                      <a:srgbClr val="437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Max Z Pos (cm)</a:t>
                      </a:r>
                    </a:p>
                  </a:txBody>
                  <a:tcPr anchor="ctr">
                    <a:solidFill>
                      <a:srgbClr val="437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Disk Outer Radius (cm)</a:t>
                      </a:r>
                    </a:p>
                  </a:txBody>
                  <a:tcPr anchor="ctr">
                    <a:solidFill>
                      <a:srgbClr val="437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Outer Active Reg. radius</a:t>
                      </a:r>
                    </a:p>
                    <a:p>
                      <a:pPr algn="ctr"/>
                      <a:r>
                        <a:rPr lang="en-US" sz="1200" dirty="0"/>
                        <a:t>(cm)</a:t>
                      </a:r>
                    </a:p>
                  </a:txBody>
                  <a:tcPr anchor="ctr">
                    <a:solidFill>
                      <a:srgbClr val="4371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Calculated Beam pipes radii (mm)</a:t>
                      </a:r>
                    </a:p>
                  </a:txBody>
                  <a:tcPr anchor="ctr">
                    <a:solidFill>
                      <a:srgbClr val="437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 Offset (mm)</a:t>
                      </a:r>
                    </a:p>
                  </a:txBody>
                  <a:tcPr anchor="ctr">
                    <a:solidFill>
                      <a:srgbClr val="437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Disk Inner Radius (cm)</a:t>
                      </a:r>
                    </a:p>
                  </a:txBody>
                  <a:tcPr anchor="ctr">
                    <a:solidFill>
                      <a:srgbClr val="437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Inner Active Reg. radius (cm)</a:t>
                      </a:r>
                    </a:p>
                  </a:txBody>
                  <a:tcPr anchor="ctr">
                    <a:solidFill>
                      <a:srgbClr val="437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5437468"/>
                  </a:ext>
                </a:extLst>
              </a:tr>
              <a:tr h="3694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HD MPGD 2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163.5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50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45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55.8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22.5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9.5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806716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HD MPGD 1</a:t>
                      </a: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150.5</a:t>
                      </a: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50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45</a:t>
                      </a: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53.1</a:t>
                      </a: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19.9</a:t>
                      </a: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9.5</a:t>
                      </a: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729490"/>
                  </a:ext>
                </a:extLst>
              </a:tr>
              <a:tr h="2011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LD MPGD 1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-112.5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50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45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37.7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-3.1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4.5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6.0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2295721"/>
                  </a:ext>
                </a:extLst>
              </a:tr>
              <a:tr h="3192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LD MPGD 2</a:t>
                      </a: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-122.5</a:t>
                      </a: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45</a:t>
                      </a: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39.2</a:t>
                      </a: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-3.4</a:t>
                      </a: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4.5</a:t>
                      </a: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6.0</a:t>
                      </a: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244830"/>
                  </a:ext>
                </a:extLst>
              </a:tr>
            </a:tbl>
          </a:graphicData>
        </a:graphic>
      </p:graphicFrame>
      <p:grpSp>
        <p:nvGrpSpPr>
          <p:cNvPr id="51" name="Gruppo 50">
            <a:extLst>
              <a:ext uri="{FF2B5EF4-FFF2-40B4-BE49-F238E27FC236}">
                <a16:creationId xmlns:a16="http://schemas.microsoft.com/office/drawing/2014/main" id="{735EC707-9244-692B-4AE6-44F62253932C}"/>
              </a:ext>
            </a:extLst>
          </p:cNvPr>
          <p:cNvGrpSpPr/>
          <p:nvPr/>
        </p:nvGrpSpPr>
        <p:grpSpPr>
          <a:xfrm>
            <a:off x="6039716" y="3649544"/>
            <a:ext cx="2168703" cy="2544173"/>
            <a:chOff x="6371782" y="3532149"/>
            <a:chExt cx="2206647" cy="2684120"/>
          </a:xfrm>
        </p:grpSpPr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2D6FA7AE-39A9-91FA-3E94-3A35B962C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71782" y="3532149"/>
              <a:ext cx="2131340" cy="2684120"/>
            </a:xfrm>
            <a:prstGeom prst="rect">
              <a:avLst/>
            </a:prstGeom>
          </p:spPr>
        </p:pic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7B78D686-8A6F-EDAB-C75A-032BB07053E6}"/>
                </a:ext>
              </a:extLst>
            </p:cNvPr>
            <p:cNvSpPr txBox="1"/>
            <p:nvPr/>
          </p:nvSpPr>
          <p:spPr>
            <a:xfrm>
              <a:off x="7547378" y="4277258"/>
              <a:ext cx="10310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</a:rPr>
                <a:t>Calculated</a:t>
              </a:r>
            </a:p>
            <a:p>
              <a:r>
                <a:rPr lang="en-US" sz="1400" dirty="0">
                  <a:solidFill>
                    <a:srgbClr val="FFFF00"/>
                  </a:solidFill>
                </a:rPr>
                <a:t>Radii</a:t>
              </a:r>
            </a:p>
          </p:txBody>
        </p:sp>
        <p:cxnSp>
          <p:nvCxnSpPr>
            <p:cNvPr id="40" name="Connettore 2 39">
              <a:extLst>
                <a:ext uri="{FF2B5EF4-FFF2-40B4-BE49-F238E27FC236}">
                  <a16:creationId xmlns:a16="http://schemas.microsoft.com/office/drawing/2014/main" id="{D3ECA27D-93FF-C77B-04F5-FA331D32C3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73340" y="4821173"/>
              <a:ext cx="288036" cy="410192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2 40">
              <a:extLst>
                <a:ext uri="{FF2B5EF4-FFF2-40B4-BE49-F238E27FC236}">
                  <a16:creationId xmlns:a16="http://schemas.microsoft.com/office/drawing/2014/main" id="{48675359-F39D-957C-08A8-5603325390DE}"/>
                </a:ext>
              </a:extLst>
            </p:cNvPr>
            <p:cNvCxnSpPr/>
            <p:nvPr/>
          </p:nvCxnSpPr>
          <p:spPr>
            <a:xfrm flipH="1" flipV="1">
              <a:off x="7657309" y="4207291"/>
              <a:ext cx="192024" cy="98543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2 44">
              <a:extLst>
                <a:ext uri="{FF2B5EF4-FFF2-40B4-BE49-F238E27FC236}">
                  <a16:creationId xmlns:a16="http://schemas.microsoft.com/office/drawing/2014/main" id="{FD68AF24-8EFB-0F3A-8EB2-06DC3A93DA1D}"/>
                </a:ext>
              </a:extLst>
            </p:cNvPr>
            <p:cNvCxnSpPr/>
            <p:nvPr/>
          </p:nvCxnSpPr>
          <p:spPr>
            <a:xfrm flipV="1">
              <a:off x="8210540" y="3630168"/>
              <a:ext cx="0" cy="626394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28A4103D-B302-3B28-97F4-DA3D30A099AD}"/>
              </a:ext>
            </a:extLst>
          </p:cNvPr>
          <p:cNvSpPr txBox="1"/>
          <p:nvPr/>
        </p:nvSpPr>
        <p:spPr>
          <a:xfrm>
            <a:off x="8239682" y="3692764"/>
            <a:ext cx="3524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Disks Inner Radius </a:t>
            </a:r>
          </a:p>
          <a:p>
            <a:r>
              <a:rPr lang="en-US" dirty="0"/>
              <a:t>different for the two HD and LD regions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C0690C9F-BDBC-870C-992A-F0EFB384259A}"/>
                  </a:ext>
                </a:extLst>
              </p:cNvPr>
              <p:cNvSpPr txBox="1"/>
              <p:nvPr/>
            </p:nvSpPr>
            <p:spPr>
              <a:xfrm>
                <a:off x="8313694" y="4603774"/>
                <a:ext cx="3736099" cy="1661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4450" indent="-44450">
                  <a:buFont typeface="Arial" panose="020B0604020202020204" pitchFamily="34" charset="0"/>
                  <a:buChar char="•"/>
                </a:pPr>
                <a:r>
                  <a:rPr lang="en-US" sz="1700" dirty="0">
                    <a:solidFill>
                      <a:srgbClr val="C00000"/>
                    </a:solidFill>
                  </a:rPr>
                  <a:t>HD: 8 cm inner radius  </a:t>
                </a:r>
              </a:p>
              <a:p>
                <a14:m>
                  <m:oMath xmlns:m="http://schemas.openxmlformats.org/officeDocument/2006/math">
                    <m:r>
                      <a:rPr lang="en-US" sz="17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700" dirty="0"/>
                  <a:t> </a:t>
                </a:r>
                <a:r>
                  <a:rPr lang="en-US" sz="1700" b="1" dirty="0">
                    <a:solidFill>
                      <a:srgbClr val="0070C0"/>
                    </a:solidFill>
                  </a:rPr>
                  <a:t>9.5 cm radius of active area</a:t>
                </a:r>
              </a:p>
              <a:p>
                <a:endParaRPr lang="en-US" sz="1700" dirty="0"/>
              </a:p>
              <a:p>
                <a:pPr marL="44450" indent="-44450">
                  <a:buFont typeface="Arial" panose="020B0604020202020204" pitchFamily="34" charset="0"/>
                  <a:buChar char="•"/>
                </a:pPr>
                <a:r>
                  <a:rPr lang="en-US" sz="1700" dirty="0">
                    <a:solidFill>
                      <a:srgbClr val="C00000"/>
                    </a:solidFill>
                  </a:rPr>
                  <a:t>LD: 4.5 cm inner radius  </a:t>
                </a:r>
              </a:p>
              <a:p>
                <a14:m>
                  <m:oMath xmlns:m="http://schemas.openxmlformats.org/officeDocument/2006/math">
                    <m:r>
                      <a:rPr lang="en-US" sz="17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7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700" b="1" dirty="0">
                    <a:solidFill>
                      <a:srgbClr val="0070C0"/>
                    </a:solidFill>
                  </a:rPr>
                  <a:t>6 cm radius of active area</a:t>
                </a:r>
              </a:p>
              <a:p>
                <a:r>
                  <a:rPr lang="en-US" sz="1700" dirty="0"/>
                  <a:t>considering 1.5 cm gas frame</a:t>
                </a:r>
              </a:p>
            </p:txBody>
          </p:sp>
        </mc:Choice>
        <mc:Fallback xmlns="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C0690C9F-BDBC-870C-992A-F0EFB38425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3694" y="4603774"/>
                <a:ext cx="3736099" cy="1661993"/>
              </a:xfrm>
              <a:prstGeom prst="rect">
                <a:avLst/>
              </a:prstGeom>
              <a:blipFill>
                <a:blip r:embed="rId5"/>
                <a:stretch>
                  <a:fillRect l="-1017" t="-1515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Gruppo 48">
            <a:extLst>
              <a:ext uri="{FF2B5EF4-FFF2-40B4-BE49-F238E27FC236}">
                <a16:creationId xmlns:a16="http://schemas.microsoft.com/office/drawing/2014/main" id="{657E275D-4458-C4EB-57B7-4880F5D07F3F}"/>
              </a:ext>
            </a:extLst>
          </p:cNvPr>
          <p:cNvGrpSpPr/>
          <p:nvPr/>
        </p:nvGrpSpPr>
        <p:grpSpPr>
          <a:xfrm>
            <a:off x="427622" y="3725100"/>
            <a:ext cx="2396709" cy="2366159"/>
            <a:chOff x="404227" y="3872424"/>
            <a:chExt cx="2396709" cy="2366159"/>
          </a:xfrm>
        </p:grpSpPr>
        <p:grpSp>
          <p:nvGrpSpPr>
            <p:cNvPr id="48" name="Gruppo 47">
              <a:extLst>
                <a:ext uri="{FF2B5EF4-FFF2-40B4-BE49-F238E27FC236}">
                  <a16:creationId xmlns:a16="http://schemas.microsoft.com/office/drawing/2014/main" id="{926F477F-B1A7-211C-4EE5-F250F5910DE1}"/>
                </a:ext>
              </a:extLst>
            </p:cNvPr>
            <p:cNvGrpSpPr/>
            <p:nvPr/>
          </p:nvGrpSpPr>
          <p:grpSpPr>
            <a:xfrm>
              <a:off x="404227" y="3872424"/>
              <a:ext cx="2396709" cy="2366159"/>
              <a:chOff x="404227" y="3872424"/>
              <a:chExt cx="2396709" cy="2366159"/>
            </a:xfrm>
          </p:grpSpPr>
          <p:sp>
            <p:nvSpPr>
              <p:cNvPr id="12" name="Ovale 11">
                <a:extLst>
                  <a:ext uri="{FF2B5EF4-FFF2-40B4-BE49-F238E27FC236}">
                    <a16:creationId xmlns:a16="http://schemas.microsoft.com/office/drawing/2014/main" id="{447DC179-87BC-7348-82E5-6B2C987D24CA}"/>
                  </a:ext>
                </a:extLst>
              </p:cNvPr>
              <p:cNvSpPr/>
              <p:nvPr/>
            </p:nvSpPr>
            <p:spPr>
              <a:xfrm>
                <a:off x="404227" y="3872424"/>
                <a:ext cx="2396709" cy="236615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R 14">
                <a:extLst>
                  <a:ext uri="{FF2B5EF4-FFF2-40B4-BE49-F238E27FC236}">
                    <a16:creationId xmlns:a16="http://schemas.microsoft.com/office/drawing/2014/main" id="{F2765EEB-71B5-AF70-9B2B-00F34E800BD4}"/>
                  </a:ext>
                </a:extLst>
              </p:cNvPr>
              <p:cNvSpPr/>
              <p:nvPr/>
            </p:nvSpPr>
            <p:spPr>
              <a:xfrm>
                <a:off x="521055" y="3983118"/>
                <a:ext cx="2163052" cy="2161249"/>
              </a:xfrm>
              <a:prstGeom prst="flowChartOr">
                <a:avLst/>
              </a:prstGeom>
              <a:gradFill flip="none" rotWithShape="1">
                <a:gsLst>
                  <a:gs pos="0">
                    <a:srgbClr val="0081FC">
                      <a:tint val="66000"/>
                      <a:satMod val="160000"/>
                    </a:srgbClr>
                  </a:gs>
                  <a:gs pos="50000">
                    <a:srgbClr val="0081FC">
                      <a:tint val="44500"/>
                      <a:satMod val="160000"/>
                    </a:srgbClr>
                  </a:gs>
                  <a:gs pos="100000">
                    <a:srgbClr val="0081F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Ovale 45">
              <a:extLst>
                <a:ext uri="{FF2B5EF4-FFF2-40B4-BE49-F238E27FC236}">
                  <a16:creationId xmlns:a16="http://schemas.microsoft.com/office/drawing/2014/main" id="{2429267B-C5D9-3378-9B30-E2112617B8BA}"/>
                </a:ext>
              </a:extLst>
            </p:cNvPr>
            <p:cNvSpPr/>
            <p:nvPr/>
          </p:nvSpPr>
          <p:spPr>
            <a:xfrm>
              <a:off x="1465450" y="4902393"/>
              <a:ext cx="274261" cy="29247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3453C0EE-7EDC-D35A-F484-3DAD4CB8D51F}"/>
                </a:ext>
              </a:extLst>
            </p:cNvPr>
            <p:cNvSpPr/>
            <p:nvPr/>
          </p:nvSpPr>
          <p:spPr>
            <a:xfrm>
              <a:off x="1498307" y="4936936"/>
              <a:ext cx="216305" cy="217049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1CE00DA8-F62D-A327-F6AA-56F9E7C9C928}"/>
              </a:ext>
            </a:extLst>
          </p:cNvPr>
          <p:cNvSpPr txBox="1"/>
          <p:nvPr/>
        </p:nvSpPr>
        <p:spPr>
          <a:xfrm>
            <a:off x="4436743" y="1150306"/>
            <a:ext cx="50273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Beam Pipes Envelope Radii and Offsets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3AEEE1A-D0B1-40E6-0AAD-99BDC17CB0AA}"/>
              </a:ext>
            </a:extLst>
          </p:cNvPr>
          <p:cNvSpPr txBox="1"/>
          <p:nvPr/>
        </p:nvSpPr>
        <p:spPr>
          <a:xfrm>
            <a:off x="330771" y="788044"/>
            <a:ext cx="11861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/>
              <a:t>The geometrical </a:t>
            </a:r>
            <a:r>
              <a:rPr lang="en-US" sz="1800" dirty="0">
                <a:solidFill>
                  <a:srgbClr val="FF0000"/>
                </a:solidFill>
              </a:rPr>
              <a:t>envelopes</a:t>
            </a:r>
            <a:r>
              <a:rPr lang="en-US" sz="1800" dirty="0"/>
              <a:t> are available at: </a:t>
            </a:r>
            <a:r>
              <a:rPr lang="en-US" sz="1800" dirty="0">
                <a:hlinkClick r:id="rId6"/>
              </a:rPr>
              <a:t>https://eic.jlab.org/Geometry/Detector/Detector-20240117135224.html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13195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o 17">
            <a:extLst>
              <a:ext uri="{FF2B5EF4-FFF2-40B4-BE49-F238E27FC236}">
                <a16:creationId xmlns:a16="http://schemas.microsoft.com/office/drawing/2014/main" id="{73BF6D42-7177-B23A-79B0-C5615C2343C4}"/>
              </a:ext>
            </a:extLst>
          </p:cNvPr>
          <p:cNvGrpSpPr/>
          <p:nvPr/>
        </p:nvGrpSpPr>
        <p:grpSpPr>
          <a:xfrm>
            <a:off x="1397349" y="2817098"/>
            <a:ext cx="4357266" cy="3400736"/>
            <a:chOff x="1397349" y="2817098"/>
            <a:chExt cx="4357266" cy="3400736"/>
          </a:xfrm>
        </p:grpSpPr>
        <p:pic>
          <p:nvPicPr>
            <p:cNvPr id="9" name="Immagine 8" descr="Immagine che contiene schermata, Rettangolo&#10;&#10;Descrizione generata automaticamente">
              <a:extLst>
                <a:ext uri="{FF2B5EF4-FFF2-40B4-BE49-F238E27FC236}">
                  <a16:creationId xmlns:a16="http://schemas.microsoft.com/office/drawing/2014/main" id="{4EA1E079-BAD6-AF3C-4EF8-23F062F08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7349" y="2817098"/>
              <a:ext cx="4357266" cy="3400736"/>
            </a:xfrm>
            <a:prstGeom prst="rect">
              <a:avLst/>
            </a:prstGeom>
          </p:spPr>
        </p:pic>
        <p:cxnSp>
          <p:nvCxnSpPr>
            <p:cNvPr id="11" name="Connettore 1 10">
              <a:extLst>
                <a:ext uri="{FF2B5EF4-FFF2-40B4-BE49-F238E27FC236}">
                  <a16:creationId xmlns:a16="http://schemas.microsoft.com/office/drawing/2014/main" id="{98D2C149-C5A5-3F16-EA83-D6894B063F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1908" y="3801638"/>
              <a:ext cx="2132342" cy="7102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>
              <a:extLst>
                <a:ext uri="{FF2B5EF4-FFF2-40B4-BE49-F238E27FC236}">
                  <a16:creationId xmlns:a16="http://schemas.microsoft.com/office/drawing/2014/main" id="{9A83E547-3260-5E6A-F74A-69BF2F416D91}"/>
                </a:ext>
              </a:extLst>
            </p:cNvPr>
            <p:cNvCxnSpPr>
              <a:cxnSpLocks/>
            </p:cNvCxnSpPr>
            <p:nvPr/>
          </p:nvCxnSpPr>
          <p:spPr>
            <a:xfrm>
              <a:off x="3460956" y="4517466"/>
              <a:ext cx="2090432" cy="6033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>
              <a:extLst>
                <a:ext uri="{FF2B5EF4-FFF2-40B4-BE49-F238E27FC236}">
                  <a16:creationId xmlns:a16="http://schemas.microsoft.com/office/drawing/2014/main" id="{07059B6C-C80D-45D4-C312-B4DEA43DF5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69406" y="3832422"/>
              <a:ext cx="1679130" cy="6885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>
              <a:extLst>
                <a:ext uri="{FF2B5EF4-FFF2-40B4-BE49-F238E27FC236}">
                  <a16:creationId xmlns:a16="http://schemas.microsoft.com/office/drawing/2014/main" id="{F9D52F98-8493-3006-0671-43243FAEB5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97158" y="4506229"/>
              <a:ext cx="1663798" cy="6832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CasellaDiTesto 5">
                  <a:extLst>
                    <a:ext uri="{FF2B5EF4-FFF2-40B4-BE49-F238E27FC236}">
                      <a16:creationId xmlns:a16="http://schemas.microsoft.com/office/drawing/2014/main" id="{6D610014-2A3D-E17D-1BA6-AE6059ED30B6}"/>
                    </a:ext>
                  </a:extLst>
                </p:cNvPr>
                <p:cNvSpPr txBox="1"/>
                <p:nvPr/>
              </p:nvSpPr>
              <p:spPr>
                <a:xfrm>
                  <a:off x="1718176" y="4028275"/>
                  <a:ext cx="1718416" cy="24334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</a:rPr>
                    <a:t>-3.61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−1.72</m:t>
                      </m:r>
                    </m:oMath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CasellaDiTesto 5">
                  <a:extLst>
                    <a:ext uri="{FF2B5EF4-FFF2-40B4-BE49-F238E27FC236}">
                      <a16:creationId xmlns:a16="http://schemas.microsoft.com/office/drawing/2014/main" id="{6D610014-2A3D-E17D-1BA6-AE6059ED30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8176" y="4028275"/>
                  <a:ext cx="1718416" cy="243346"/>
                </a:xfrm>
                <a:prstGeom prst="rect">
                  <a:avLst/>
                </a:prstGeom>
                <a:blipFill>
                  <a:blip r:embed="rId3"/>
                  <a:stretch>
                    <a:fillRect l="-8824" t="-30000" r="-8088" b="-7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Connettore 1 7">
              <a:extLst>
                <a:ext uri="{FF2B5EF4-FFF2-40B4-BE49-F238E27FC236}">
                  <a16:creationId xmlns:a16="http://schemas.microsoft.com/office/drawing/2014/main" id="{F1AFD25A-6AC6-4CF1-D2D5-D418622C0E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1908" y="4355472"/>
              <a:ext cx="2109821" cy="1589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>
              <a:extLst>
                <a:ext uri="{FF2B5EF4-FFF2-40B4-BE49-F238E27FC236}">
                  <a16:creationId xmlns:a16="http://schemas.microsoft.com/office/drawing/2014/main" id="{82602F33-1A8C-C17D-7A4A-AA4A6F16EC89}"/>
                </a:ext>
              </a:extLst>
            </p:cNvPr>
            <p:cNvCxnSpPr>
              <a:cxnSpLocks/>
            </p:cNvCxnSpPr>
            <p:nvPr/>
          </p:nvCxnSpPr>
          <p:spPr>
            <a:xfrm>
              <a:off x="3451432" y="4515302"/>
              <a:ext cx="2083711" cy="298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>
              <a:extLst>
                <a:ext uri="{FF2B5EF4-FFF2-40B4-BE49-F238E27FC236}">
                  <a16:creationId xmlns:a16="http://schemas.microsoft.com/office/drawing/2014/main" id="{833126BC-0944-61BD-0841-9A832CF45C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4168" y="4520926"/>
              <a:ext cx="1667739" cy="1118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1 29">
              <a:extLst>
                <a:ext uri="{FF2B5EF4-FFF2-40B4-BE49-F238E27FC236}">
                  <a16:creationId xmlns:a16="http://schemas.microsoft.com/office/drawing/2014/main" id="{9AA6C73F-865D-BEFE-7F44-64E04FC06CAA}"/>
                </a:ext>
              </a:extLst>
            </p:cNvPr>
            <p:cNvCxnSpPr>
              <a:cxnSpLocks/>
            </p:cNvCxnSpPr>
            <p:nvPr/>
          </p:nvCxnSpPr>
          <p:spPr>
            <a:xfrm>
              <a:off x="1774168" y="4448960"/>
              <a:ext cx="1667739" cy="654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CasellaDiTesto 47">
                  <a:extLst>
                    <a:ext uri="{FF2B5EF4-FFF2-40B4-BE49-F238E27FC236}">
                      <a16:creationId xmlns:a16="http://schemas.microsoft.com/office/drawing/2014/main" id="{D26AC4ED-D7C7-BB9D-1FF7-942579F56EF6}"/>
                    </a:ext>
                  </a:extLst>
                </p:cNvPr>
                <p:cNvSpPr txBox="1"/>
                <p:nvPr/>
              </p:nvSpPr>
              <p:spPr>
                <a:xfrm>
                  <a:off x="4001704" y="4528459"/>
                  <a:ext cx="1430227" cy="24334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b="0" dirty="0">
                      <a:solidFill>
                        <a:schemeClr val="bg1"/>
                      </a:solidFill>
                    </a:rPr>
                    <a:t>1.99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m:rPr>
                          <m:sty m:val="p"/>
                        </m:rPr>
                        <a:rPr lang="el-G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η</m:t>
                      </m:r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</m:oMath>
                  </a14:m>
                  <a:r>
                    <a:rPr lang="en-US" dirty="0">
                      <a:solidFill>
                        <a:schemeClr val="bg1"/>
                      </a:solidFill>
                    </a:rPr>
                    <a:t>3.44</a:t>
                  </a:r>
                </a:p>
              </p:txBody>
            </p:sp>
          </mc:Choice>
          <mc:Fallback xmlns="">
            <p:sp>
              <p:nvSpPr>
                <p:cNvPr id="48" name="CasellaDiTesto 47">
                  <a:extLst>
                    <a:ext uri="{FF2B5EF4-FFF2-40B4-BE49-F238E27FC236}">
                      <a16:creationId xmlns:a16="http://schemas.microsoft.com/office/drawing/2014/main" id="{D26AC4ED-D7C7-BB9D-1FF7-942579F56E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1704" y="4528459"/>
                  <a:ext cx="1430227" cy="243346"/>
                </a:xfrm>
                <a:prstGeom prst="rect">
                  <a:avLst/>
                </a:prstGeom>
                <a:blipFill>
                  <a:blip r:embed="rId4"/>
                  <a:stretch>
                    <a:fillRect l="-9649" t="-30000" r="-14035" b="-7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itle 1">
                <a:extLst>
                  <a:ext uri="{FF2B5EF4-FFF2-40B4-BE49-F238E27FC236}">
                    <a16:creationId xmlns:a16="http://schemas.microsoft.com/office/drawing/2014/main" id="{1BA07DBE-8797-6417-A076-98DA6A1E2D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4363" y="303399"/>
                <a:ext cx="11499234" cy="40267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75000" lnSpcReduction="2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600" b="1" u="none" kern="1200">
                    <a:solidFill>
                      <a:schemeClr val="tx1"/>
                    </a:solidFill>
                    <a:latin typeface="+mn-lt"/>
                    <a:ea typeface="+mj-ea"/>
                    <a:cs typeface="+mj-cs"/>
                  </a:defRPr>
                </a:lvl1pPr>
              </a:lstStyle>
              <a:p>
                <a:r>
                  <a:rPr lang="en-US" dirty="0"/>
                  <a:t>Pseudo-rapidity coverage: effective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𝜼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ranges</a:t>
                </a:r>
              </a:p>
            </p:txBody>
          </p:sp>
        </mc:Choice>
        <mc:Fallback xmlns="">
          <p:sp>
            <p:nvSpPr>
              <p:cNvPr id="24" name="Title 1">
                <a:extLst>
                  <a:ext uri="{FF2B5EF4-FFF2-40B4-BE49-F238E27FC236}">
                    <a16:creationId xmlns:a16="http://schemas.microsoft.com/office/drawing/2014/main" id="{1BA07DBE-8797-6417-A076-98DA6A1E2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363" y="303399"/>
                <a:ext cx="11499234" cy="402670"/>
              </a:xfrm>
              <a:prstGeom prst="rect">
                <a:avLst/>
              </a:prstGeom>
              <a:blipFill>
                <a:blip r:embed="rId5"/>
                <a:stretch>
                  <a:fillRect l="-993" t="-40625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3" name="Tabella 52">
                <a:extLst>
                  <a:ext uri="{FF2B5EF4-FFF2-40B4-BE49-F238E27FC236}">
                    <a16:creationId xmlns:a16="http://schemas.microsoft.com/office/drawing/2014/main" id="{71D0B868-E2F9-A7E5-C3E2-C8B5ED593D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21781977"/>
                  </p:ext>
                </p:extLst>
              </p:nvPr>
            </p:nvGraphicFramePr>
            <p:xfrm>
              <a:off x="704549" y="910438"/>
              <a:ext cx="11031815" cy="1968876"/>
            </p:xfrm>
            <a:graphic>
              <a:graphicData uri="http://schemas.openxmlformats.org/drawingml/2006/table">
                <a:tbl>
                  <a:tblPr firstRow="1" bandRow="1">
                    <a:tableStyleId>{912C8C85-51F0-491E-9774-3900AFEF0FD7}</a:tableStyleId>
                  </a:tblPr>
                  <a:tblGrid>
                    <a:gridCol w="1210765">
                      <a:extLst>
                        <a:ext uri="{9D8B030D-6E8A-4147-A177-3AD203B41FA5}">
                          <a16:colId xmlns:a16="http://schemas.microsoft.com/office/drawing/2014/main" val="525135941"/>
                        </a:ext>
                      </a:extLst>
                    </a:gridCol>
                    <a:gridCol w="978730">
                      <a:extLst>
                        <a:ext uri="{9D8B030D-6E8A-4147-A177-3AD203B41FA5}">
                          <a16:colId xmlns:a16="http://schemas.microsoft.com/office/drawing/2014/main" val="1518875165"/>
                        </a:ext>
                      </a:extLst>
                    </a:gridCol>
                    <a:gridCol w="1670907">
                      <a:extLst>
                        <a:ext uri="{9D8B030D-6E8A-4147-A177-3AD203B41FA5}">
                          <a16:colId xmlns:a16="http://schemas.microsoft.com/office/drawing/2014/main" val="687139175"/>
                        </a:ext>
                      </a:extLst>
                    </a:gridCol>
                    <a:gridCol w="1265284">
                      <a:extLst>
                        <a:ext uri="{9D8B030D-6E8A-4147-A177-3AD203B41FA5}">
                          <a16:colId xmlns:a16="http://schemas.microsoft.com/office/drawing/2014/main" val="905898588"/>
                        </a:ext>
                      </a:extLst>
                    </a:gridCol>
                    <a:gridCol w="1282473">
                      <a:extLst>
                        <a:ext uri="{9D8B030D-6E8A-4147-A177-3AD203B41FA5}">
                          <a16:colId xmlns:a16="http://schemas.microsoft.com/office/drawing/2014/main" val="2318687417"/>
                        </a:ext>
                      </a:extLst>
                    </a:gridCol>
                    <a:gridCol w="1841642">
                      <a:extLst>
                        <a:ext uri="{9D8B030D-6E8A-4147-A177-3AD203B41FA5}">
                          <a16:colId xmlns:a16="http://schemas.microsoft.com/office/drawing/2014/main" val="4212965782"/>
                        </a:ext>
                      </a:extLst>
                    </a:gridCol>
                    <a:gridCol w="1391007">
                      <a:extLst>
                        <a:ext uri="{9D8B030D-6E8A-4147-A177-3AD203B41FA5}">
                          <a16:colId xmlns:a16="http://schemas.microsoft.com/office/drawing/2014/main" val="2490093217"/>
                        </a:ext>
                      </a:extLst>
                    </a:gridCol>
                    <a:gridCol w="1391007">
                      <a:extLst>
                        <a:ext uri="{9D8B030D-6E8A-4147-A177-3AD203B41FA5}">
                          <a16:colId xmlns:a16="http://schemas.microsoft.com/office/drawing/2014/main" val="191834808"/>
                        </a:ext>
                      </a:extLst>
                    </a:gridCol>
                  </a:tblGrid>
                  <a:tr h="362679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+mn-lt"/>
                            </a:rPr>
                            <a:t>Component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Z (cm)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Inner Active Reg. Radius (cm)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</m:d>
                            </m:oMath>
                          </a14:m>
                          <a:r>
                            <a:rPr lang="en-US" sz="1400" dirty="0">
                              <a:latin typeface="+mn-lt"/>
                            </a:rPr>
                            <a:t> min</a:t>
                          </a:r>
                        </a:p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(deg)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𝜼</m:t>
                                  </m:r>
                                </m:e>
                              </m:d>
                            </m:oMath>
                          </a14:m>
                          <a:r>
                            <a:rPr lang="en-US" sz="1400" dirty="0">
                              <a:latin typeface="+mn-lt"/>
                            </a:rPr>
                            <a:t> max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Outer Active Reg. Radius (cm)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</m:d>
                            </m:oMath>
                          </a14:m>
                          <a:r>
                            <a:rPr lang="en-US" sz="1400" dirty="0">
                              <a:latin typeface="+mn-lt"/>
                            </a:rPr>
                            <a:t> max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𝜼</m:t>
                                  </m:r>
                                </m:e>
                              </m:d>
                            </m:oMath>
                          </a14:m>
                          <a:r>
                            <a:rPr lang="en-US" sz="1400" dirty="0">
                              <a:latin typeface="+mn-lt"/>
                            </a:rPr>
                            <a:t> min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29500166"/>
                      </a:ext>
                    </a:extLst>
                  </a:tr>
                  <a:tr h="362679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+mn-lt"/>
                            </a:rPr>
                            <a:t>HD MPGD 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162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9.5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3.35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+mn-lt"/>
                            </a:rPr>
                            <a:t>3.53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45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15.52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solidFill>
                                <a:srgbClr val="C00000"/>
                              </a:solidFill>
                              <a:latin typeface="+mn-lt"/>
                            </a:rPr>
                            <a:t>1.99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16230555"/>
                      </a:ext>
                    </a:extLst>
                  </a:tr>
                  <a:tr h="36267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HD MPGD 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148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9.5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3.67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rgbClr val="C00000"/>
                              </a:solidFill>
                              <a:latin typeface="+mn-lt"/>
                            </a:rPr>
                            <a:t>3.44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45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16.91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1.9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4966758"/>
                      </a:ext>
                    </a:extLst>
                  </a:tr>
                  <a:tr h="36267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LD MPGD 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-111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3.09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3.61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45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22.07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1.63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13781940"/>
                      </a:ext>
                    </a:extLst>
                  </a:tr>
                  <a:tr h="36267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LD MPGD 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-121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2.83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3.69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45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20.40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1.72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2725036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3" name="Tabella 52">
                <a:extLst>
                  <a:ext uri="{FF2B5EF4-FFF2-40B4-BE49-F238E27FC236}">
                    <a16:creationId xmlns:a16="http://schemas.microsoft.com/office/drawing/2014/main" id="{71D0B868-E2F9-A7E5-C3E2-C8B5ED593D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21781977"/>
                  </p:ext>
                </p:extLst>
              </p:nvPr>
            </p:nvGraphicFramePr>
            <p:xfrm>
              <a:off x="704549" y="910438"/>
              <a:ext cx="11031815" cy="1968876"/>
            </p:xfrm>
            <a:graphic>
              <a:graphicData uri="http://schemas.openxmlformats.org/drawingml/2006/table">
                <a:tbl>
                  <a:tblPr firstRow="1" bandRow="1">
                    <a:tableStyleId>{912C8C85-51F0-491E-9774-3900AFEF0FD7}</a:tableStyleId>
                  </a:tblPr>
                  <a:tblGrid>
                    <a:gridCol w="1210765">
                      <a:extLst>
                        <a:ext uri="{9D8B030D-6E8A-4147-A177-3AD203B41FA5}">
                          <a16:colId xmlns:a16="http://schemas.microsoft.com/office/drawing/2014/main" val="525135941"/>
                        </a:ext>
                      </a:extLst>
                    </a:gridCol>
                    <a:gridCol w="978730">
                      <a:extLst>
                        <a:ext uri="{9D8B030D-6E8A-4147-A177-3AD203B41FA5}">
                          <a16:colId xmlns:a16="http://schemas.microsoft.com/office/drawing/2014/main" val="1518875165"/>
                        </a:ext>
                      </a:extLst>
                    </a:gridCol>
                    <a:gridCol w="1670907">
                      <a:extLst>
                        <a:ext uri="{9D8B030D-6E8A-4147-A177-3AD203B41FA5}">
                          <a16:colId xmlns:a16="http://schemas.microsoft.com/office/drawing/2014/main" val="687139175"/>
                        </a:ext>
                      </a:extLst>
                    </a:gridCol>
                    <a:gridCol w="1265284">
                      <a:extLst>
                        <a:ext uri="{9D8B030D-6E8A-4147-A177-3AD203B41FA5}">
                          <a16:colId xmlns:a16="http://schemas.microsoft.com/office/drawing/2014/main" val="905898588"/>
                        </a:ext>
                      </a:extLst>
                    </a:gridCol>
                    <a:gridCol w="1282473">
                      <a:extLst>
                        <a:ext uri="{9D8B030D-6E8A-4147-A177-3AD203B41FA5}">
                          <a16:colId xmlns:a16="http://schemas.microsoft.com/office/drawing/2014/main" val="2318687417"/>
                        </a:ext>
                      </a:extLst>
                    </a:gridCol>
                    <a:gridCol w="1841642">
                      <a:extLst>
                        <a:ext uri="{9D8B030D-6E8A-4147-A177-3AD203B41FA5}">
                          <a16:colId xmlns:a16="http://schemas.microsoft.com/office/drawing/2014/main" val="4212965782"/>
                        </a:ext>
                      </a:extLst>
                    </a:gridCol>
                    <a:gridCol w="1391007">
                      <a:extLst>
                        <a:ext uri="{9D8B030D-6E8A-4147-A177-3AD203B41FA5}">
                          <a16:colId xmlns:a16="http://schemas.microsoft.com/office/drawing/2014/main" val="2490093217"/>
                        </a:ext>
                      </a:extLst>
                    </a:gridCol>
                    <a:gridCol w="1391007">
                      <a:extLst>
                        <a:ext uri="{9D8B030D-6E8A-4147-A177-3AD203B41FA5}">
                          <a16:colId xmlns:a16="http://schemas.microsoft.com/office/drawing/2014/main" val="191834808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+mn-lt"/>
                            </a:rPr>
                            <a:t>Component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Z (cm)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Inner Active Reg. Radius (cm)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5000" t="-2439" r="-467000" b="-2853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00990" t="-2439" r="-362376" b="-2853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Outer Active Reg. Radius (cm)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598165" t="-2439" r="-101835" b="-2853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91818" t="-2439" r="-909" b="-28536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9500166"/>
                      </a:ext>
                    </a:extLst>
                  </a:tr>
                  <a:tr h="362679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+mn-lt"/>
                            </a:rPr>
                            <a:t>HD MPGD 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162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9.5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3.35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latin typeface="+mn-lt"/>
                            </a:rPr>
                            <a:t>3.53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45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15.52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i="0" dirty="0">
                              <a:solidFill>
                                <a:srgbClr val="C00000"/>
                              </a:solidFill>
                              <a:latin typeface="+mn-lt"/>
                            </a:rPr>
                            <a:t>1.99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16230555"/>
                      </a:ext>
                    </a:extLst>
                  </a:tr>
                  <a:tr h="36267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HD MPGD 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148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9.5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3.67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rgbClr val="C00000"/>
                              </a:solidFill>
                              <a:latin typeface="+mn-lt"/>
                            </a:rPr>
                            <a:t>3.44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45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16.91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1.9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4966758"/>
                      </a:ext>
                    </a:extLst>
                  </a:tr>
                  <a:tr h="36267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LD MPGD 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-111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3.09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3.61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45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22.07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1.63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13781940"/>
                      </a:ext>
                    </a:extLst>
                  </a:tr>
                  <a:tr h="36267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LD MPGD 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-121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2.83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3.69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45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latin typeface="+mn-lt"/>
                            </a:rPr>
                            <a:t>20.40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1.72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2725036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3C6A0E0A-1AF1-A29F-F8C7-F97A95870AED}"/>
                  </a:ext>
                </a:extLst>
              </p:cNvPr>
              <p:cNvSpPr txBox="1"/>
              <p:nvPr/>
            </p:nvSpPr>
            <p:spPr>
              <a:xfrm>
                <a:off x="6096000" y="4982878"/>
                <a:ext cx="564036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</a:rPr>
                  <a:t>The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𝜼</m:t>
                    </m:r>
                  </m:oMath>
                </a14:m>
                <a:r>
                  <a:rPr lang="en-US" sz="2000" b="1" dirty="0">
                    <a:solidFill>
                      <a:schemeClr val="tx1"/>
                    </a:solidFill>
                  </a:rPr>
                  <a:t> range </a:t>
                </a:r>
                <a:r>
                  <a:rPr lang="en-US" sz="2000" dirty="0">
                    <a:solidFill>
                      <a:schemeClr val="tx1"/>
                    </a:solidFill>
                  </a:rPr>
                  <a:t>covered by the MPGD Endcap tracking disks is 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compliant</a:t>
                </a:r>
                <a:r>
                  <a:rPr lang="en-US" sz="2000" dirty="0">
                    <a:solidFill>
                      <a:schemeClr val="tx1"/>
                    </a:solidFill>
                  </a:rPr>
                  <a:t> with requirements</a:t>
                </a:r>
                <a:r>
                  <a:rPr lang="en-US" sz="2000" dirty="0">
                    <a:solidFill>
                      <a:srgbClr val="0070C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3C6A0E0A-1AF1-A29F-F8C7-F97A95870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982878"/>
                <a:ext cx="5640364" cy="707886"/>
              </a:xfrm>
              <a:prstGeom prst="rect">
                <a:avLst/>
              </a:prstGeom>
              <a:blipFill>
                <a:blip r:embed="rId7"/>
                <a:stretch>
                  <a:fillRect l="-1124" t="-5263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718513D-203F-1480-632B-172FC2BB1527}"/>
                  </a:ext>
                </a:extLst>
              </p:cNvPr>
              <p:cNvSpPr txBox="1"/>
              <p:nvPr/>
            </p:nvSpPr>
            <p:spPr>
              <a:xfrm>
                <a:off x="6075442" y="3299511"/>
                <a:ext cx="5800469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C00000"/>
                    </a:solidFill>
                  </a:rPr>
                  <a:t>The minimum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value is not larger than 2</a:t>
                </a:r>
              </a:p>
              <a:p>
                <a:r>
                  <a:rPr lang="en-US" dirty="0"/>
                  <a:t>it is limited by the outer HD disk location/dimensions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C00000"/>
                    </a:solidFill>
                  </a:rPr>
                  <a:t>The maximum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value is not less than 3.44</a:t>
                </a:r>
              </a:p>
              <a:p>
                <a:r>
                  <a:rPr lang="en-US" dirty="0"/>
                  <a:t>it is limited by the inner HD disk location/dimensions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718513D-203F-1480-632B-172FC2BB1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5442" y="3299511"/>
                <a:ext cx="5800469" cy="1754326"/>
              </a:xfrm>
              <a:prstGeom prst="rect">
                <a:avLst/>
              </a:prstGeom>
              <a:blipFill>
                <a:blip r:embed="rId8"/>
                <a:stretch>
                  <a:fillRect l="-873" t="-1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0819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228" y="251654"/>
            <a:ext cx="11499234" cy="402670"/>
          </a:xfrm>
        </p:spPr>
        <p:txBody>
          <a:bodyPr>
            <a:normAutofit fontScale="90000"/>
          </a:bodyPr>
          <a:lstStyle/>
          <a:p>
            <a:r>
              <a:rPr lang="en-US" dirty="0"/>
              <a:t>T</a:t>
            </a:r>
            <a:r>
              <a:rPr lang="en-US" dirty="0">
                <a:effectLst/>
              </a:rPr>
              <a:t>echnical </a:t>
            </a:r>
            <a:r>
              <a:rPr lang="en-US" dirty="0"/>
              <a:t>P</a:t>
            </a:r>
            <a:r>
              <a:rPr lang="en-US" dirty="0">
                <a:effectLst/>
              </a:rPr>
              <a:t>erformance </a:t>
            </a:r>
            <a:r>
              <a:rPr lang="en-US" dirty="0"/>
              <a:t>R</a:t>
            </a:r>
            <a:r>
              <a:rPr lang="en-US" dirty="0">
                <a:effectLst/>
              </a:rPr>
              <a:t>equirements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36F969-3FD3-0ED4-3913-51867AB88D56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rgbClr val="C00000"/>
                    </a:solidFill>
                  </a:rPr>
                  <a:t>Time resolution </a:t>
                </a:r>
                <a:r>
                  <a:rPr lang="en-US" dirty="0"/>
                  <a:t>10 ns time to provide tracking timing </a:t>
                </a:r>
              </a:p>
              <a:p>
                <a:pPr lvl="1"/>
                <a:r>
                  <a:rPr lang="en-US" dirty="0"/>
                  <a:t>Fast rise time ~ 20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US" dirty="0"/>
                  <a:t> 50 ns</a:t>
                </a:r>
              </a:p>
              <a:p>
                <a:pPr lvl="1"/>
                <a:r>
                  <a:rPr lang="en-US" dirty="0"/>
                  <a:t>Peaking time 50 ns </a:t>
                </a:r>
              </a:p>
              <a:p>
                <a:pPr lvl="1"/>
                <a:r>
                  <a:rPr lang="en-US" dirty="0"/>
                  <a:t>Sampling faster than 50 MHz</a:t>
                </a:r>
              </a:p>
              <a:p>
                <a:pPr marL="287338" lvl="1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rgbClr val="C00000"/>
                    </a:solidFill>
                  </a:rPr>
                  <a:t>Low material budget</a:t>
                </a:r>
              </a:p>
              <a:p>
                <a:pPr lvl="1"/>
                <a:r>
                  <a:rPr lang="en-US" dirty="0"/>
                  <a:t>1-2 % X</a:t>
                </a:r>
                <a:r>
                  <a:rPr lang="en-US" baseline="-25000" dirty="0"/>
                  <a:t>0  </a:t>
                </a:r>
                <a:r>
                  <a:rPr lang="en-US" dirty="0"/>
                  <a:t>- it will be the minimum compatible with the chosen technology</a:t>
                </a:r>
              </a:p>
              <a:p>
                <a:pPr lvl="1"/>
                <a:endParaRPr lang="en-US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rgbClr val="C00000"/>
                    </a:solidFill>
                  </a:rPr>
                  <a:t>Spatial resolution: 150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b="1" dirty="0">
                    <a:solidFill>
                      <a:srgbClr val="C00000"/>
                    </a:solidFill>
                  </a:rPr>
                  <a:t>m or better</a:t>
                </a:r>
              </a:p>
              <a:p>
                <a:pPr lvl="1"/>
                <a:r>
                  <a:rPr lang="en-US" dirty="0"/>
                  <a:t>&lt;150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m intrinsic spatial resolution for perpendicular tracks</a:t>
                </a:r>
              </a:p>
              <a:p>
                <a:pPr lvl="1"/>
                <a:r>
                  <a:rPr lang="en-US" dirty="0"/>
                  <a:t>Technological optimizations to retain 150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m resolution for inclined/curved tracks</a:t>
                </a:r>
              </a:p>
              <a:p>
                <a:pPr marL="287338" lvl="1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rgbClr val="C00000"/>
                    </a:solidFill>
                  </a:rPr>
                  <a:t>High Efficiency</a:t>
                </a:r>
              </a:p>
              <a:p>
                <a:pPr lvl="1"/>
                <a:r>
                  <a:rPr lang="en-US" dirty="0"/>
                  <a:t>Single detector efficiency ~ 96 –97 %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92 –94 % combined efficiency for two disks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36F969-3FD3-0ED4-3913-51867AB88D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blipFill>
                <a:blip r:embed="rId2"/>
                <a:stretch>
                  <a:fillRect l="-881" t="-1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1</a:t>
            </a:r>
          </a:p>
        </p:txBody>
      </p:sp>
    </p:spTree>
    <p:extLst>
      <p:ext uri="{BB962C8B-B14F-4D97-AF65-F5344CB8AC3E}">
        <p14:creationId xmlns:p14="http://schemas.microsoft.com/office/powerpoint/2010/main" val="1486728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228" y="291824"/>
            <a:ext cx="11499234" cy="402670"/>
          </a:xfrm>
        </p:spPr>
        <p:txBody>
          <a:bodyPr>
            <a:normAutofit fontScale="90000"/>
          </a:bodyPr>
          <a:lstStyle/>
          <a:p>
            <a:r>
              <a:rPr lang="en-US" dirty="0"/>
              <a:t>D</a:t>
            </a:r>
            <a:r>
              <a:rPr lang="en-US" dirty="0">
                <a:effectLst/>
              </a:rPr>
              <a:t>etector performance and construction plans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36F969-3FD3-0ED4-3913-51867AB88D56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1350690" y="4914136"/>
                <a:ext cx="9490620" cy="906801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  <a:effectLst/>
                  </a:rPr>
                  <a:t>(X, Y) readout is preferred vs (R,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  <a:effectLst/>
                  </a:rPr>
                  <a:t>) </a:t>
                </a:r>
                <a:r>
                  <a:rPr lang="en-US" dirty="0">
                    <a:solidFill>
                      <a:srgbClr val="0070C0"/>
                    </a:solidFill>
                    <a:effectLst/>
                  </a:rPr>
                  <a:t>– </a:t>
                </a:r>
                <a:r>
                  <a:rPr lang="en-US" dirty="0">
                    <a:effectLst/>
                  </a:rPr>
                  <a:t>no FEB on the active area</a:t>
                </a:r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500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pitch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better than 150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intrinsic position resolution </a:t>
                </a:r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36F969-3FD3-0ED4-3913-51867AB88D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1350690" y="4914136"/>
                <a:ext cx="9490620" cy="906801"/>
              </a:xfrm>
              <a:blipFill>
                <a:blip r:embed="rId3"/>
                <a:stretch>
                  <a:fillRect l="-936" t="-4110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2</a:t>
            </a:r>
          </a:p>
        </p:txBody>
      </p:sp>
      <p:graphicFrame>
        <p:nvGraphicFramePr>
          <p:cNvPr id="170" name="Tabella 169">
            <a:extLst>
              <a:ext uri="{FF2B5EF4-FFF2-40B4-BE49-F238E27FC236}">
                <a16:creationId xmlns:a16="http://schemas.microsoft.com/office/drawing/2014/main" id="{DB576B91-44CA-7CA1-188E-C42962CC8E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483957"/>
              </p:ext>
            </p:extLst>
          </p:nvPr>
        </p:nvGraphicFramePr>
        <p:xfrm>
          <a:off x="1684212" y="2670309"/>
          <a:ext cx="5413362" cy="182880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456065">
                  <a:extLst>
                    <a:ext uri="{9D8B030D-6E8A-4147-A177-3AD203B41FA5}">
                      <a16:colId xmlns:a16="http://schemas.microsoft.com/office/drawing/2014/main" val="175600883"/>
                    </a:ext>
                  </a:extLst>
                </a:gridCol>
                <a:gridCol w="2957297">
                  <a:extLst>
                    <a:ext uri="{9D8B030D-6E8A-4147-A177-3AD203B41FA5}">
                      <a16:colId xmlns:a16="http://schemas.microsoft.com/office/drawing/2014/main" val="3630520888"/>
                    </a:ext>
                  </a:extLst>
                </a:gridCol>
              </a:tblGrid>
              <a:tr h="271150">
                <a:tc>
                  <a:txBody>
                    <a:bodyPr/>
                    <a:lstStyle/>
                    <a:p>
                      <a:r>
                        <a:rPr lang="en-US" dirty="0"/>
                        <a:t>PROs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686377"/>
                  </a:ext>
                </a:extLst>
              </a:tr>
              <a:tr h="271150">
                <a:tc>
                  <a:txBody>
                    <a:bodyPr/>
                    <a:lstStyle/>
                    <a:p>
                      <a:r>
                        <a:rPr lang="en-US" sz="1400" dirty="0"/>
                        <a:t>The strip length does not vary much along the active area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Alignment is critical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7750083"/>
                  </a:ext>
                </a:extLst>
              </a:tr>
              <a:tr h="271150">
                <a:tc>
                  <a:txBody>
                    <a:bodyPr/>
                    <a:lstStyle/>
                    <a:p>
                      <a:r>
                        <a:rPr lang="en-US" sz="1400" b="1" dirty="0"/>
                        <a:t>All readout FE hybrids may be located outside the active area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Routes to read-out connectors must be accurately studied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3811048"/>
                  </a:ext>
                </a:extLst>
              </a:tr>
            </a:tbl>
          </a:graphicData>
        </a:graphic>
      </p:graphicFrame>
      <p:sp>
        <p:nvSpPr>
          <p:cNvPr id="183" name="CasellaDiTesto 182">
            <a:extLst>
              <a:ext uri="{FF2B5EF4-FFF2-40B4-BE49-F238E27FC236}">
                <a16:creationId xmlns:a16="http://schemas.microsoft.com/office/drawing/2014/main" id="{145D7337-A353-8F86-48E0-D66B5226AF69}"/>
              </a:ext>
            </a:extLst>
          </p:cNvPr>
          <p:cNvSpPr txBox="1"/>
          <p:nvPr/>
        </p:nvSpPr>
        <p:spPr>
          <a:xfrm>
            <a:off x="2389072" y="1968799"/>
            <a:ext cx="3649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effectLst/>
              </a:rPr>
              <a:t>(X, Y) read-out geometry 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85" name="CasellaDiTesto 184">
            <a:extLst>
              <a:ext uri="{FF2B5EF4-FFF2-40B4-BE49-F238E27FC236}">
                <a16:creationId xmlns:a16="http://schemas.microsoft.com/office/drawing/2014/main" id="{159F9EFF-E030-5776-6D48-315AAED49FDA}"/>
              </a:ext>
            </a:extLst>
          </p:cNvPr>
          <p:cNvSpPr txBox="1"/>
          <p:nvPr/>
        </p:nvSpPr>
        <p:spPr>
          <a:xfrm>
            <a:off x="413795" y="846218"/>
            <a:ext cx="1150915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70C0"/>
                </a:solidFill>
                <a:effectLst/>
              </a:rPr>
              <a:t>Are the plans for achieving detector performance and construction sufficiently developed and documented for the present phase of the project? </a:t>
            </a:r>
            <a:endParaRPr lang="en-US" sz="2600" dirty="0">
              <a:solidFill>
                <a:srgbClr val="0070C0"/>
              </a:solidFill>
            </a:endParaRPr>
          </a:p>
        </p:txBody>
      </p:sp>
      <p:grpSp>
        <p:nvGrpSpPr>
          <p:cNvPr id="196" name="Gruppo 195">
            <a:extLst>
              <a:ext uri="{FF2B5EF4-FFF2-40B4-BE49-F238E27FC236}">
                <a16:creationId xmlns:a16="http://schemas.microsoft.com/office/drawing/2014/main" id="{B51D76FD-2B83-A449-966C-770F752DFCA7}"/>
              </a:ext>
            </a:extLst>
          </p:cNvPr>
          <p:cNvGrpSpPr/>
          <p:nvPr/>
        </p:nvGrpSpPr>
        <p:grpSpPr>
          <a:xfrm>
            <a:off x="7803222" y="2056489"/>
            <a:ext cx="4388778" cy="4509687"/>
            <a:chOff x="8204027" y="1674323"/>
            <a:chExt cx="3198951" cy="3230032"/>
          </a:xfrm>
        </p:grpSpPr>
        <p:grpSp>
          <p:nvGrpSpPr>
            <p:cNvPr id="181" name="Gruppo 180">
              <a:extLst>
                <a:ext uri="{FF2B5EF4-FFF2-40B4-BE49-F238E27FC236}">
                  <a16:creationId xmlns:a16="http://schemas.microsoft.com/office/drawing/2014/main" id="{49BA6838-E7DE-6266-69A1-8248103E6BB4}"/>
                </a:ext>
              </a:extLst>
            </p:cNvPr>
            <p:cNvGrpSpPr/>
            <p:nvPr/>
          </p:nvGrpSpPr>
          <p:grpSpPr>
            <a:xfrm>
              <a:off x="8347547" y="1834927"/>
              <a:ext cx="3055431" cy="3069428"/>
              <a:chOff x="7359902" y="1259289"/>
              <a:chExt cx="3271456" cy="3308399"/>
            </a:xfrm>
          </p:grpSpPr>
          <p:sp>
            <p:nvSpPr>
              <p:cNvPr id="167" name="Torta 166">
                <a:extLst>
                  <a:ext uri="{FF2B5EF4-FFF2-40B4-BE49-F238E27FC236}">
                    <a16:creationId xmlns:a16="http://schemas.microsoft.com/office/drawing/2014/main" id="{5E83E8CC-5E9B-1C92-EB27-539D8EF530E4}"/>
                  </a:ext>
                </a:extLst>
              </p:cNvPr>
              <p:cNvSpPr/>
              <p:nvPr/>
            </p:nvSpPr>
            <p:spPr>
              <a:xfrm>
                <a:off x="7376034" y="1268290"/>
                <a:ext cx="3255324" cy="3299398"/>
              </a:xfrm>
              <a:prstGeom prst="pie">
                <a:avLst>
                  <a:gd name="adj1" fmla="val 10773094"/>
                  <a:gd name="adj2" fmla="val 16230796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72" name="Gruppo 171">
                <a:extLst>
                  <a:ext uri="{FF2B5EF4-FFF2-40B4-BE49-F238E27FC236}">
                    <a16:creationId xmlns:a16="http://schemas.microsoft.com/office/drawing/2014/main" id="{B4071315-5425-B860-B924-2140A73D53F7}"/>
                  </a:ext>
                </a:extLst>
              </p:cNvPr>
              <p:cNvGrpSpPr/>
              <p:nvPr/>
            </p:nvGrpSpPr>
            <p:grpSpPr>
              <a:xfrm>
                <a:off x="7359902" y="1275380"/>
                <a:ext cx="1805437" cy="1802538"/>
                <a:chOff x="7359902" y="1275380"/>
                <a:chExt cx="1805437" cy="1802538"/>
              </a:xfrm>
            </p:grpSpPr>
            <p:sp>
              <p:nvSpPr>
                <p:cNvPr id="168" name="Torta 167">
                  <a:extLst>
                    <a:ext uri="{FF2B5EF4-FFF2-40B4-BE49-F238E27FC236}">
                      <a16:creationId xmlns:a16="http://schemas.microsoft.com/office/drawing/2014/main" id="{0484E706-F5A0-95A9-18B0-3B3BC0D26567}"/>
                    </a:ext>
                  </a:extLst>
                </p:cNvPr>
                <p:cNvSpPr/>
                <p:nvPr/>
              </p:nvSpPr>
              <p:spPr>
                <a:xfrm>
                  <a:off x="8842053" y="2758059"/>
                  <a:ext cx="323286" cy="319859"/>
                </a:xfrm>
                <a:prstGeom prst="pie">
                  <a:avLst>
                    <a:gd name="adj1" fmla="val 10755844"/>
                    <a:gd name="adj2" fmla="val 16335167"/>
                  </a:avLst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12" name="Connettore 1 111">
                  <a:extLst>
                    <a:ext uri="{FF2B5EF4-FFF2-40B4-BE49-F238E27FC236}">
                      <a16:creationId xmlns:a16="http://schemas.microsoft.com/office/drawing/2014/main" id="{661E717B-AC6A-2F03-C1F9-4B9E42F2AA8F}"/>
                    </a:ext>
                  </a:extLst>
                </p:cNvPr>
                <p:cNvCxnSpPr/>
                <p:nvPr/>
              </p:nvCxnSpPr>
              <p:spPr>
                <a:xfrm>
                  <a:off x="8952037" y="1275380"/>
                  <a:ext cx="0" cy="1489769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Connettore 1 112">
                  <a:extLst>
                    <a:ext uri="{FF2B5EF4-FFF2-40B4-BE49-F238E27FC236}">
                      <a16:creationId xmlns:a16="http://schemas.microsoft.com/office/drawing/2014/main" id="{4CED961D-85A2-F5B4-D691-3F22824D8B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00378" y="1281292"/>
                  <a:ext cx="0" cy="1529027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Connettore 1 113">
                  <a:extLst>
                    <a:ext uri="{FF2B5EF4-FFF2-40B4-BE49-F238E27FC236}">
                      <a16:creationId xmlns:a16="http://schemas.microsoft.com/office/drawing/2014/main" id="{B3C5093A-270C-F6D6-B5E9-F74C3EA56681}"/>
                    </a:ext>
                  </a:extLst>
                </p:cNvPr>
                <p:cNvCxnSpPr>
                  <a:cxnSpLocks/>
                  <a:endCxn id="168" idx="2"/>
                </p:cNvCxnSpPr>
                <p:nvPr/>
              </p:nvCxnSpPr>
              <p:spPr>
                <a:xfrm>
                  <a:off x="8842053" y="1281292"/>
                  <a:ext cx="0" cy="1636697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Connettore 1 114">
                  <a:extLst>
                    <a:ext uri="{FF2B5EF4-FFF2-40B4-BE49-F238E27FC236}">
                      <a16:creationId xmlns:a16="http://schemas.microsoft.com/office/drawing/2014/main" id="{F8C4B577-0AB6-3FD4-AB36-D85C6B9C36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84654" y="1281292"/>
                  <a:ext cx="0" cy="1651191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Connettore 1 115">
                  <a:extLst>
                    <a:ext uri="{FF2B5EF4-FFF2-40B4-BE49-F238E27FC236}">
                      <a16:creationId xmlns:a16="http://schemas.microsoft.com/office/drawing/2014/main" id="{B81E1D2A-D1A0-7151-FCBE-0E68FE79A8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24385" y="1281292"/>
                  <a:ext cx="0" cy="1651191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Connettore 1 116">
                  <a:extLst>
                    <a:ext uri="{FF2B5EF4-FFF2-40B4-BE49-F238E27FC236}">
                      <a16:creationId xmlns:a16="http://schemas.microsoft.com/office/drawing/2014/main" id="{A8A67428-4715-D65E-CD75-DD2C3EF33C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4792" y="1282324"/>
                  <a:ext cx="0" cy="1650159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Connettore 1 117">
                  <a:extLst>
                    <a:ext uri="{FF2B5EF4-FFF2-40B4-BE49-F238E27FC236}">
                      <a16:creationId xmlns:a16="http://schemas.microsoft.com/office/drawing/2014/main" id="{2223DE70-3F82-C9F9-79E8-F738783F2B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94523" y="1292001"/>
                  <a:ext cx="0" cy="1640482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Connettore 1 118">
                  <a:extLst>
                    <a:ext uri="{FF2B5EF4-FFF2-40B4-BE49-F238E27FC236}">
                      <a16:creationId xmlns:a16="http://schemas.microsoft.com/office/drawing/2014/main" id="{F494E7C4-D7F8-3F07-ADA5-838FED14BA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533382" y="1337979"/>
                  <a:ext cx="3097" cy="1580009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Connettore 1 119">
                  <a:extLst>
                    <a:ext uri="{FF2B5EF4-FFF2-40B4-BE49-F238E27FC236}">
                      <a16:creationId xmlns:a16="http://schemas.microsoft.com/office/drawing/2014/main" id="{DED944E1-9E78-0D04-2E35-7E1EF7A12D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460410" y="1356548"/>
                  <a:ext cx="8446" cy="1575935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Connettore 1 120">
                  <a:extLst>
                    <a:ext uri="{FF2B5EF4-FFF2-40B4-BE49-F238E27FC236}">
                      <a16:creationId xmlns:a16="http://schemas.microsoft.com/office/drawing/2014/main" id="{9BB12EB5-3872-E200-6D11-50F26CD1E7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95883" y="1356548"/>
                  <a:ext cx="0" cy="1575935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Connettore 1 121">
                  <a:extLst>
                    <a:ext uri="{FF2B5EF4-FFF2-40B4-BE49-F238E27FC236}">
                      <a16:creationId xmlns:a16="http://schemas.microsoft.com/office/drawing/2014/main" id="{0BF07D28-BE31-E7FF-C519-A2FA056675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39707" y="1410830"/>
                  <a:ext cx="0" cy="1507158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Connettore 1 122">
                  <a:extLst>
                    <a:ext uri="{FF2B5EF4-FFF2-40B4-BE49-F238E27FC236}">
                      <a16:creationId xmlns:a16="http://schemas.microsoft.com/office/drawing/2014/main" id="{ED10AD6D-7EE4-3866-7389-DE7B8FBF0D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76568" y="1446663"/>
                  <a:ext cx="0" cy="1471325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Connettore 1 123">
                  <a:extLst>
                    <a:ext uri="{FF2B5EF4-FFF2-40B4-BE49-F238E27FC236}">
                      <a16:creationId xmlns:a16="http://schemas.microsoft.com/office/drawing/2014/main" id="{FB8A96B3-D015-AA72-713F-7D890CCDCD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15157" y="1475484"/>
                  <a:ext cx="0" cy="1442504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Connettore 1 124">
                  <a:extLst>
                    <a:ext uri="{FF2B5EF4-FFF2-40B4-BE49-F238E27FC236}">
                      <a16:creationId xmlns:a16="http://schemas.microsoft.com/office/drawing/2014/main" id="{26D81896-D983-380A-F096-842AC02BD6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52018" y="1509869"/>
                  <a:ext cx="0" cy="1408119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Connettore 1 125">
                  <a:extLst>
                    <a:ext uri="{FF2B5EF4-FFF2-40B4-BE49-F238E27FC236}">
                      <a16:creationId xmlns:a16="http://schemas.microsoft.com/office/drawing/2014/main" id="{2BFB09BD-0FF1-44C2-DF60-4820377990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80269" y="1557859"/>
                  <a:ext cx="0" cy="1393683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Connettore 1 126">
                  <a:extLst>
                    <a:ext uri="{FF2B5EF4-FFF2-40B4-BE49-F238E27FC236}">
                      <a16:creationId xmlns:a16="http://schemas.microsoft.com/office/drawing/2014/main" id="{589472DF-897F-6DC6-7B2F-BF09BCBBD9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08520" y="1615501"/>
                  <a:ext cx="0" cy="1336041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Connettore 1 127">
                  <a:extLst>
                    <a:ext uri="{FF2B5EF4-FFF2-40B4-BE49-F238E27FC236}">
                      <a16:creationId xmlns:a16="http://schemas.microsoft.com/office/drawing/2014/main" id="{337639F7-F0E7-5B87-3C4C-10992DF71B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36771" y="1664496"/>
                  <a:ext cx="0" cy="1287046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Connettore 1 128">
                  <a:extLst>
                    <a:ext uri="{FF2B5EF4-FFF2-40B4-BE49-F238E27FC236}">
                      <a16:creationId xmlns:a16="http://schemas.microsoft.com/office/drawing/2014/main" id="{E89F49AC-9F1F-CB86-12C3-B9BDAAD3A3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67892" y="1736549"/>
                  <a:ext cx="0" cy="1214993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Connettore 1 129">
                  <a:extLst>
                    <a:ext uri="{FF2B5EF4-FFF2-40B4-BE49-F238E27FC236}">
                      <a16:creationId xmlns:a16="http://schemas.microsoft.com/office/drawing/2014/main" id="{AFA3A0C3-DE83-428B-F074-41DF125AA1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013" y="1799955"/>
                  <a:ext cx="0" cy="1151587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Connettore 1 130">
                  <a:extLst>
                    <a:ext uri="{FF2B5EF4-FFF2-40B4-BE49-F238E27FC236}">
                      <a16:creationId xmlns:a16="http://schemas.microsoft.com/office/drawing/2014/main" id="{72D70A70-BE81-7972-F579-1B5B637C62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7264" y="1891746"/>
                  <a:ext cx="0" cy="1059796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Connettore 1 131">
                  <a:extLst>
                    <a:ext uri="{FF2B5EF4-FFF2-40B4-BE49-F238E27FC236}">
                      <a16:creationId xmlns:a16="http://schemas.microsoft.com/office/drawing/2014/main" id="{6BDADB65-C25A-8651-308F-68197B794C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385" y="1983537"/>
                  <a:ext cx="0" cy="968005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Connettore 1 132">
                  <a:extLst>
                    <a:ext uri="{FF2B5EF4-FFF2-40B4-BE49-F238E27FC236}">
                      <a16:creationId xmlns:a16="http://schemas.microsoft.com/office/drawing/2014/main" id="{94D76DFD-C835-6574-908E-23B88C89AD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589107" y="2079708"/>
                  <a:ext cx="6139" cy="852775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Connettore 1 133">
                  <a:extLst>
                    <a:ext uri="{FF2B5EF4-FFF2-40B4-BE49-F238E27FC236}">
                      <a16:creationId xmlns:a16="http://schemas.microsoft.com/office/drawing/2014/main" id="{19968099-56BD-78E4-EC7F-51A7723472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21974" y="2213928"/>
                  <a:ext cx="0" cy="722020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Connettore 1 134">
                  <a:extLst>
                    <a:ext uri="{FF2B5EF4-FFF2-40B4-BE49-F238E27FC236}">
                      <a16:creationId xmlns:a16="http://schemas.microsoft.com/office/drawing/2014/main" id="{185A455B-BB8D-E653-FEA2-DCAE61C5EE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63228" y="2338708"/>
                  <a:ext cx="0" cy="612834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Connettore 1 135">
                  <a:extLst>
                    <a:ext uri="{FF2B5EF4-FFF2-40B4-BE49-F238E27FC236}">
                      <a16:creationId xmlns:a16="http://schemas.microsoft.com/office/drawing/2014/main" id="{B6616049-E727-398A-01B7-9C93BBCD66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17251" y="2544446"/>
                  <a:ext cx="0" cy="407096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Connettore 1 138">
                  <a:extLst>
                    <a:ext uri="{FF2B5EF4-FFF2-40B4-BE49-F238E27FC236}">
                      <a16:creationId xmlns:a16="http://schemas.microsoft.com/office/drawing/2014/main" id="{ED6C1A74-F277-EDF0-8606-3BA16051A8CA}"/>
                    </a:ext>
                  </a:extLst>
                </p:cNvPr>
                <p:cNvCxnSpPr>
                  <a:cxnSpLocks/>
                  <a:stCxn id="167" idx="2"/>
                </p:cNvCxnSpPr>
                <p:nvPr/>
              </p:nvCxnSpPr>
              <p:spPr>
                <a:xfrm flipV="1">
                  <a:off x="7376034" y="2917988"/>
                  <a:ext cx="1633255" cy="1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Connettore 1 139">
                  <a:extLst>
                    <a:ext uri="{FF2B5EF4-FFF2-40B4-BE49-F238E27FC236}">
                      <a16:creationId xmlns:a16="http://schemas.microsoft.com/office/drawing/2014/main" id="{1CEB390A-D80D-4228-DCC4-807E7E362B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61685" y="2853376"/>
                  <a:ext cx="1478150" cy="2541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Connettore 1 141">
                  <a:extLst>
                    <a:ext uri="{FF2B5EF4-FFF2-40B4-BE49-F238E27FC236}">
                      <a16:creationId xmlns:a16="http://schemas.microsoft.com/office/drawing/2014/main" id="{EA867FDE-238B-2D20-B484-24D51617D9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59902" y="2794021"/>
                  <a:ext cx="1540476" cy="13125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Connettore 1 142">
                  <a:extLst>
                    <a:ext uri="{FF2B5EF4-FFF2-40B4-BE49-F238E27FC236}">
                      <a16:creationId xmlns:a16="http://schemas.microsoft.com/office/drawing/2014/main" id="{EF25AA0E-BE94-0254-EEE7-FD52D490C7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034" y="2731009"/>
                  <a:ext cx="1642011" cy="8237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Connettore 1 143">
                  <a:extLst>
                    <a:ext uri="{FF2B5EF4-FFF2-40B4-BE49-F238E27FC236}">
                      <a16:creationId xmlns:a16="http://schemas.microsoft.com/office/drawing/2014/main" id="{96ACF684-75FD-0ED3-0A49-5F21467CB5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94151" y="2664907"/>
                  <a:ext cx="1623895" cy="11327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Connettore 1 144">
                  <a:extLst>
                    <a:ext uri="{FF2B5EF4-FFF2-40B4-BE49-F238E27FC236}">
                      <a16:creationId xmlns:a16="http://schemas.microsoft.com/office/drawing/2014/main" id="{A5E4EDDC-842A-B2CC-06AF-37C5794312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03209" y="2604468"/>
                  <a:ext cx="1623895" cy="11327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Connettore 1 145">
                  <a:extLst>
                    <a:ext uri="{FF2B5EF4-FFF2-40B4-BE49-F238E27FC236}">
                      <a16:creationId xmlns:a16="http://schemas.microsoft.com/office/drawing/2014/main" id="{B7CDC642-52D9-B54C-80AC-BAE6F7A38D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19701" y="2540953"/>
                  <a:ext cx="1607403" cy="16174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Connettore 1 146">
                  <a:extLst>
                    <a:ext uri="{FF2B5EF4-FFF2-40B4-BE49-F238E27FC236}">
                      <a16:creationId xmlns:a16="http://schemas.microsoft.com/office/drawing/2014/main" id="{D533D0AA-5525-C920-7868-2B123D548A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26513" y="2473933"/>
                  <a:ext cx="1600591" cy="14715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Connettore 1 147">
                  <a:extLst>
                    <a:ext uri="{FF2B5EF4-FFF2-40B4-BE49-F238E27FC236}">
                      <a16:creationId xmlns:a16="http://schemas.microsoft.com/office/drawing/2014/main" id="{A40D8A19-8C80-2B8C-35A2-5AC868B60E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57186" y="2418344"/>
                  <a:ext cx="1569918" cy="11327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Connettore 1 148">
                  <a:extLst>
                    <a:ext uri="{FF2B5EF4-FFF2-40B4-BE49-F238E27FC236}">
                      <a16:creationId xmlns:a16="http://schemas.microsoft.com/office/drawing/2014/main" id="{C8EB2674-F655-74FF-3778-1B4007FBFC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63228" y="2355626"/>
                  <a:ext cx="1569918" cy="11327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Connettore 1 149">
                  <a:extLst>
                    <a:ext uri="{FF2B5EF4-FFF2-40B4-BE49-F238E27FC236}">
                      <a16:creationId xmlns:a16="http://schemas.microsoft.com/office/drawing/2014/main" id="{9E9BB1D3-E25C-96AA-0F9C-B278A3B012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91609" y="2289268"/>
                  <a:ext cx="1541536" cy="11325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Connettore 1 150">
                  <a:extLst>
                    <a:ext uri="{FF2B5EF4-FFF2-40B4-BE49-F238E27FC236}">
                      <a16:creationId xmlns:a16="http://schemas.microsoft.com/office/drawing/2014/main" id="{D550A0D5-B3B6-FD6C-3393-BB1F302D34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87" y="2229512"/>
                  <a:ext cx="1515659" cy="12415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Connettore 1 151">
                  <a:extLst>
                    <a:ext uri="{FF2B5EF4-FFF2-40B4-BE49-F238E27FC236}">
                      <a16:creationId xmlns:a16="http://schemas.microsoft.com/office/drawing/2014/main" id="{674F7B78-AAD9-477A-AA5B-6B8F7E75F1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49275" y="2161600"/>
                  <a:ext cx="1477829" cy="18694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Connettore 1 152">
                  <a:extLst>
                    <a:ext uri="{FF2B5EF4-FFF2-40B4-BE49-F238E27FC236}">
                      <a16:creationId xmlns:a16="http://schemas.microsoft.com/office/drawing/2014/main" id="{E0DB3130-0EC4-3F55-BCA1-824479F0BA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9107" y="2097528"/>
                  <a:ext cx="1428938" cy="19921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Connettore 1 153">
                  <a:extLst>
                    <a:ext uri="{FF2B5EF4-FFF2-40B4-BE49-F238E27FC236}">
                      <a16:creationId xmlns:a16="http://schemas.microsoft.com/office/drawing/2014/main" id="{3F4CDAC5-4098-7664-D2DD-AA583CB822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22387" y="2030857"/>
                  <a:ext cx="1404717" cy="21836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Connettore 1 154">
                  <a:extLst>
                    <a:ext uri="{FF2B5EF4-FFF2-40B4-BE49-F238E27FC236}">
                      <a16:creationId xmlns:a16="http://schemas.microsoft.com/office/drawing/2014/main" id="{9E616C3C-3953-C40E-52C8-98458F2FB5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70073" y="1953336"/>
                  <a:ext cx="1357031" cy="22488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Connettore 1 155">
                  <a:extLst>
                    <a:ext uri="{FF2B5EF4-FFF2-40B4-BE49-F238E27FC236}">
                      <a16:creationId xmlns:a16="http://schemas.microsoft.com/office/drawing/2014/main" id="{B7DCFA2E-F325-4E86-1E4D-3C06B39BCD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5539" y="1884440"/>
                  <a:ext cx="1301565" cy="23298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Connettore 1 156">
                  <a:extLst>
                    <a:ext uri="{FF2B5EF4-FFF2-40B4-BE49-F238E27FC236}">
                      <a16:creationId xmlns:a16="http://schemas.microsoft.com/office/drawing/2014/main" id="{D34B7AE7-89A9-2C01-4C7A-0575EF36D4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64663" y="1826579"/>
                  <a:ext cx="1262441" cy="15864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Connettore 1 157">
                  <a:extLst>
                    <a:ext uri="{FF2B5EF4-FFF2-40B4-BE49-F238E27FC236}">
                      <a16:creationId xmlns:a16="http://schemas.microsoft.com/office/drawing/2014/main" id="{ED9340A5-41D6-5ED7-2029-F8EDF7B6C7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31738" y="1762697"/>
                  <a:ext cx="1195366" cy="18156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Connettore 1 158">
                  <a:extLst>
                    <a:ext uri="{FF2B5EF4-FFF2-40B4-BE49-F238E27FC236}">
                      <a16:creationId xmlns:a16="http://schemas.microsoft.com/office/drawing/2014/main" id="{79A82A37-4AF1-9207-A8F9-2DED26066A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93717" y="1699915"/>
                  <a:ext cx="1133387" cy="13664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Connettore 1 159">
                  <a:extLst>
                    <a:ext uri="{FF2B5EF4-FFF2-40B4-BE49-F238E27FC236}">
                      <a16:creationId xmlns:a16="http://schemas.microsoft.com/office/drawing/2014/main" id="{D8FD09A4-DD47-D12C-849C-B98027CE4F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73476" y="1630932"/>
                  <a:ext cx="1053628" cy="17580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Connettore 1 160">
                  <a:extLst>
                    <a:ext uri="{FF2B5EF4-FFF2-40B4-BE49-F238E27FC236}">
                      <a16:creationId xmlns:a16="http://schemas.microsoft.com/office/drawing/2014/main" id="{B9792601-0C09-02D6-7CA6-0ED5D2D972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63196" y="1568262"/>
                  <a:ext cx="963908" cy="21280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Connettore 1 161">
                  <a:extLst>
                    <a:ext uri="{FF2B5EF4-FFF2-40B4-BE49-F238E27FC236}">
                      <a16:creationId xmlns:a16="http://schemas.microsoft.com/office/drawing/2014/main" id="{A7979DB8-956F-A654-DB66-CF92030F8C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52018" y="1513229"/>
                  <a:ext cx="875086" cy="8541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Connettore 1 162">
                  <a:extLst>
                    <a:ext uri="{FF2B5EF4-FFF2-40B4-BE49-F238E27FC236}">
                      <a16:creationId xmlns:a16="http://schemas.microsoft.com/office/drawing/2014/main" id="{95AC81A4-865F-5C55-7DC1-CF4AC7762E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75316" y="1449010"/>
                  <a:ext cx="751788" cy="15621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Connettore 1 163">
                  <a:extLst>
                    <a:ext uri="{FF2B5EF4-FFF2-40B4-BE49-F238E27FC236}">
                      <a16:creationId xmlns:a16="http://schemas.microsoft.com/office/drawing/2014/main" id="{AB103EFD-3BCC-389F-4431-AE510FA003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67901" y="1397861"/>
                  <a:ext cx="659203" cy="11995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Connettore 1 164">
                  <a:extLst>
                    <a:ext uri="{FF2B5EF4-FFF2-40B4-BE49-F238E27FC236}">
                      <a16:creationId xmlns:a16="http://schemas.microsoft.com/office/drawing/2014/main" id="{3821A912-D1CD-596E-1F0B-71596A9082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24546" y="1348084"/>
                  <a:ext cx="502558" cy="17101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Connettore 1 165">
                  <a:extLst>
                    <a:ext uri="{FF2B5EF4-FFF2-40B4-BE49-F238E27FC236}">
                      <a16:creationId xmlns:a16="http://schemas.microsoft.com/office/drawing/2014/main" id="{441454AE-FEB7-8E61-2713-78DAF5F306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2567" y="1306472"/>
                  <a:ext cx="374537" cy="13115"/>
                </a:xfrm>
                <a:prstGeom prst="lin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3" name="Arco 172">
                <a:extLst>
                  <a:ext uri="{FF2B5EF4-FFF2-40B4-BE49-F238E27FC236}">
                    <a16:creationId xmlns:a16="http://schemas.microsoft.com/office/drawing/2014/main" id="{8C6AA91F-88B7-58E3-6BF8-DF108012DAA3}"/>
                  </a:ext>
                </a:extLst>
              </p:cNvPr>
              <p:cNvSpPr/>
              <p:nvPr/>
            </p:nvSpPr>
            <p:spPr>
              <a:xfrm>
                <a:off x="7364422" y="1259289"/>
                <a:ext cx="3255323" cy="3299398"/>
              </a:xfrm>
              <a:prstGeom prst="arc">
                <a:avLst>
                  <a:gd name="adj1" fmla="val 10744211"/>
                  <a:gd name="adj2" fmla="val 16229128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e 173">
                <a:extLst>
                  <a:ext uri="{FF2B5EF4-FFF2-40B4-BE49-F238E27FC236}">
                    <a16:creationId xmlns:a16="http://schemas.microsoft.com/office/drawing/2014/main" id="{C0BB1AD6-EE62-08AC-B77B-4D0A374B9238}"/>
                  </a:ext>
                </a:extLst>
              </p:cNvPr>
              <p:cNvSpPr/>
              <p:nvPr/>
            </p:nvSpPr>
            <p:spPr>
              <a:xfrm>
                <a:off x="8858216" y="2731009"/>
                <a:ext cx="332049" cy="3127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Arco 174">
                <a:extLst>
                  <a:ext uri="{FF2B5EF4-FFF2-40B4-BE49-F238E27FC236}">
                    <a16:creationId xmlns:a16="http://schemas.microsoft.com/office/drawing/2014/main" id="{8CB6F5B7-ECB0-BB6F-2A3F-520473244E3B}"/>
                  </a:ext>
                </a:extLst>
              </p:cNvPr>
              <p:cNvSpPr/>
              <p:nvPr/>
            </p:nvSpPr>
            <p:spPr>
              <a:xfrm>
                <a:off x="8851446" y="2735143"/>
                <a:ext cx="312535" cy="323177"/>
              </a:xfrm>
              <a:prstGeom prst="arc">
                <a:avLst>
                  <a:gd name="adj1" fmla="val 9971999"/>
                  <a:gd name="adj2" fmla="val 16232868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7" name="Connettore 1 176">
                <a:extLst>
                  <a:ext uri="{FF2B5EF4-FFF2-40B4-BE49-F238E27FC236}">
                    <a16:creationId xmlns:a16="http://schemas.microsoft.com/office/drawing/2014/main" id="{B71193C3-74B5-AC55-376B-B9AC9E7AF7F2}"/>
                  </a:ext>
                </a:extLst>
              </p:cNvPr>
              <p:cNvCxnSpPr>
                <a:stCxn id="167" idx="3"/>
                <a:endCxn id="175" idx="2"/>
              </p:cNvCxnSpPr>
              <p:nvPr/>
            </p:nvCxnSpPr>
            <p:spPr>
              <a:xfrm>
                <a:off x="9003696" y="1268290"/>
                <a:ext cx="5562" cy="146686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Connettore 1 178">
                <a:extLst>
                  <a:ext uri="{FF2B5EF4-FFF2-40B4-BE49-F238E27FC236}">
                    <a16:creationId xmlns:a16="http://schemas.microsoft.com/office/drawing/2014/main" id="{55C3E13B-A719-C865-18E8-0D6BEEF50B07}"/>
                  </a:ext>
                </a:extLst>
              </p:cNvPr>
              <p:cNvCxnSpPr>
                <a:cxnSpLocks/>
                <a:endCxn id="175" idx="0"/>
              </p:cNvCxnSpPr>
              <p:nvPr/>
            </p:nvCxnSpPr>
            <p:spPr>
              <a:xfrm flipV="1">
                <a:off x="7374676" y="2934075"/>
                <a:ext cx="1481000" cy="11928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9" name="Rettangolo 188">
              <a:extLst>
                <a:ext uri="{FF2B5EF4-FFF2-40B4-BE49-F238E27FC236}">
                  <a16:creationId xmlns:a16="http://schemas.microsoft.com/office/drawing/2014/main" id="{152C815B-5629-7167-2504-E2AB5C15C4A0}"/>
                </a:ext>
              </a:extLst>
            </p:cNvPr>
            <p:cNvSpPr/>
            <p:nvPr/>
          </p:nvSpPr>
          <p:spPr>
            <a:xfrm rot="2881102">
              <a:off x="8704888" y="1937501"/>
              <a:ext cx="119584" cy="43542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ttangolo 190">
              <a:extLst>
                <a:ext uri="{FF2B5EF4-FFF2-40B4-BE49-F238E27FC236}">
                  <a16:creationId xmlns:a16="http://schemas.microsoft.com/office/drawing/2014/main" id="{33CDB8CA-308B-8B58-3B92-E4ED8BDA4F0A}"/>
                </a:ext>
              </a:extLst>
            </p:cNvPr>
            <p:cNvSpPr/>
            <p:nvPr/>
          </p:nvSpPr>
          <p:spPr>
            <a:xfrm rot="3927968">
              <a:off x="9131395" y="1656552"/>
              <a:ext cx="113788" cy="43542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ttangolo 192">
              <a:extLst>
                <a:ext uri="{FF2B5EF4-FFF2-40B4-BE49-F238E27FC236}">
                  <a16:creationId xmlns:a16="http://schemas.microsoft.com/office/drawing/2014/main" id="{3EFC0BAD-97CD-57FA-8536-BC7C42350A5F}"/>
                </a:ext>
              </a:extLst>
            </p:cNvPr>
            <p:cNvSpPr/>
            <p:nvPr/>
          </p:nvSpPr>
          <p:spPr>
            <a:xfrm rot="1878796">
              <a:off x="8387270" y="2333935"/>
              <a:ext cx="119584" cy="43542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ttangolo 193">
              <a:extLst>
                <a:ext uri="{FF2B5EF4-FFF2-40B4-BE49-F238E27FC236}">
                  <a16:creationId xmlns:a16="http://schemas.microsoft.com/office/drawing/2014/main" id="{57DDC581-4237-3C54-3462-6C96B1D59F11}"/>
                </a:ext>
              </a:extLst>
            </p:cNvPr>
            <p:cNvSpPr/>
            <p:nvPr/>
          </p:nvSpPr>
          <p:spPr>
            <a:xfrm rot="4974796">
              <a:off x="9595300" y="1513504"/>
              <a:ext cx="113788" cy="43542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ttangolo 194">
              <a:extLst>
                <a:ext uri="{FF2B5EF4-FFF2-40B4-BE49-F238E27FC236}">
                  <a16:creationId xmlns:a16="http://schemas.microsoft.com/office/drawing/2014/main" id="{96FD75A3-9C74-663E-3E9B-CC6FB431F1CB}"/>
                </a:ext>
              </a:extLst>
            </p:cNvPr>
            <p:cNvSpPr/>
            <p:nvPr/>
          </p:nvSpPr>
          <p:spPr>
            <a:xfrm rot="933626">
              <a:off x="8204027" y="2807193"/>
              <a:ext cx="119584" cy="43542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2080444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767f846-2003-4795-b8a5-c12e60d56749">
      <Terms xmlns="http://schemas.microsoft.com/office/infopath/2007/PartnerControls"/>
    </lcf76f155ced4ddcb4097134ff3c332f>
    <TaxCatchAll xmlns="3bfd71d5-c7ac-4dca-b865-a609d1eb4074" xsi:nil="true"/>
    <Comments xmlns="d767f846-2003-4795-b8a5-c12e60d5674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98D2554909C94BB45400E87C135FCB" ma:contentTypeVersion="11" ma:contentTypeDescription="Create a new document." ma:contentTypeScope="" ma:versionID="9712ab41627a533a3bfa1b03f1b83f33">
  <xsd:schema xmlns:xsd="http://www.w3.org/2001/XMLSchema" xmlns:xs="http://www.w3.org/2001/XMLSchema" xmlns:p="http://schemas.microsoft.com/office/2006/metadata/properties" xmlns:ns2="d767f846-2003-4795-b8a5-c12e60d56749" xmlns:ns3="3bfd71d5-c7ac-4dca-b865-a609d1eb4074" targetNamespace="http://schemas.microsoft.com/office/2006/metadata/properties" ma:root="true" ma:fieldsID="d38064be7588bf028e4b14846bf38c6b" ns2:_="" ns3:_="">
    <xsd:import namespace="d767f846-2003-4795-b8a5-c12e60d56749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Comme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67f846-2003-4795-b8a5-c12e60d567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8" nillable="true" ma:displayName="Comments" ma:format="Dropdown" ma:internalName="Comment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c11a0df5-9a12-49e9-8865-351e10a89734}" ma:internalName="TaxCatchAll" ma:showField="CatchAllData" ma:web="dd7425a4-fa23-406d-b478-3c2992d2d4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65637A3-DEB1-4C7D-9F81-D2184D65C3B4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d767f846-2003-4795-b8a5-c12e60d56749"/>
    <ds:schemaRef ds:uri="http://schemas.openxmlformats.org/package/2006/metadata/core-properties"/>
    <ds:schemaRef ds:uri="3bfd71d5-c7ac-4dca-b865-a609d1eb4074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2238CF-A64D-4ECD-9443-EBFB8B232D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67f846-2003-4795-b8a5-c12e60d56749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9306</TotalTime>
  <Words>2243</Words>
  <Application>Microsoft Macintosh PowerPoint</Application>
  <PresentationFormat>Widescreen</PresentationFormat>
  <Paragraphs>389</Paragraphs>
  <Slides>23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0" baseType="lpstr">
      <vt:lpstr>Helvetica</vt:lpstr>
      <vt:lpstr>Cambria Math</vt:lpstr>
      <vt:lpstr>Century Gothic</vt:lpstr>
      <vt:lpstr>Calibri</vt:lpstr>
      <vt:lpstr>Wingdings</vt:lpstr>
      <vt:lpstr>Arial</vt:lpstr>
      <vt:lpstr>BNL</vt:lpstr>
      <vt:lpstr>MPGD ENDCAP Trackers (ECT)</vt:lpstr>
      <vt:lpstr>Charge Questions Addressed</vt:lpstr>
      <vt:lpstr>Outline</vt:lpstr>
      <vt:lpstr>Scope of the MPGD Endcap Trackers </vt:lpstr>
      <vt:lpstr>Scope of the MPGD Endcap Trackers </vt:lpstr>
      <vt:lpstr>Presentazione standard di PowerPoint</vt:lpstr>
      <vt:lpstr>Presentazione standard di PowerPoint</vt:lpstr>
      <vt:lpstr>Technical Performance Requirements</vt:lpstr>
      <vt:lpstr>Detector performance and construction plans </vt:lpstr>
      <vt:lpstr>Detector Technology</vt:lpstr>
      <vt:lpstr>Presentazione standard di PowerPoint</vt:lpstr>
      <vt:lpstr>Presentazione standard di PowerPoint</vt:lpstr>
      <vt:lpstr>Services </vt:lpstr>
      <vt:lpstr>Fabrication and Assembly Plans </vt:lpstr>
      <vt:lpstr>Involved Institutions &amp; Workforce</vt:lpstr>
      <vt:lpstr>Presentazione standard di PowerPoint</vt:lpstr>
      <vt:lpstr>Presentazione standard di PowerPoint</vt:lpstr>
      <vt:lpstr>Presentazione standard di PowerPoint</vt:lpstr>
      <vt:lpstr>Technical performance requirements</vt:lpstr>
      <vt:lpstr>Detector performance and construction plans </vt:lpstr>
      <vt:lpstr>Risks Mitigation</vt:lpstr>
      <vt:lpstr>Presentazione standard di PowerPoint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ksmith@bnl.gov</dc:creator>
  <cp:keywords/>
  <dc:description/>
  <cp:lastModifiedBy>Annalisa D'Angelo</cp:lastModifiedBy>
  <cp:revision>79</cp:revision>
  <dcterms:created xsi:type="dcterms:W3CDTF">2023-09-12T20:43:32Z</dcterms:created>
  <dcterms:modified xsi:type="dcterms:W3CDTF">2024-03-13T15:21:40Z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0x0101005198D2554909C94BB45400E87C135FCB</vt:lpwstr>
  </property>
  <property fmtid="{D5CDD505-2E9C-101B-9397-08002B2CF9AE}" pid="3" name="MediaServiceImageTags">
    <vt:lpwstr/>
  </property>
</Properties>
</file>