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1"/>
  </p:notesMasterIdLst>
  <p:sldIdLst>
    <p:sldId id="261" r:id="rId2"/>
    <p:sldId id="491" r:id="rId3"/>
    <p:sldId id="563" r:id="rId4"/>
    <p:sldId id="528" r:id="rId5"/>
    <p:sldId id="527" r:id="rId6"/>
    <p:sldId id="557" r:id="rId7"/>
    <p:sldId id="558" r:id="rId8"/>
    <p:sldId id="530" r:id="rId9"/>
    <p:sldId id="532" r:id="rId10"/>
    <p:sldId id="562" r:id="rId11"/>
    <p:sldId id="540" r:id="rId12"/>
    <p:sldId id="533" r:id="rId13"/>
    <p:sldId id="575" r:id="rId14"/>
    <p:sldId id="544" r:id="rId15"/>
    <p:sldId id="564" r:id="rId16"/>
    <p:sldId id="543" r:id="rId17"/>
    <p:sldId id="546" r:id="rId18"/>
    <p:sldId id="541" r:id="rId19"/>
    <p:sldId id="548" r:id="rId20"/>
    <p:sldId id="560" r:id="rId21"/>
    <p:sldId id="578" r:id="rId22"/>
    <p:sldId id="576" r:id="rId23"/>
    <p:sldId id="582" r:id="rId24"/>
    <p:sldId id="581" r:id="rId25"/>
    <p:sldId id="574" r:id="rId26"/>
    <p:sldId id="580" r:id="rId27"/>
    <p:sldId id="579" r:id="rId28"/>
    <p:sldId id="571" r:id="rId29"/>
    <p:sldId id="572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FCC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95" autoAdjust="0"/>
    <p:restoredTop sz="96869" autoAdjust="0"/>
  </p:normalViewPr>
  <p:slideViewPr>
    <p:cSldViewPr>
      <p:cViewPr varScale="1">
        <p:scale>
          <a:sx n="115" d="100"/>
          <a:sy n="115" d="100"/>
        </p:scale>
        <p:origin x="126" y="3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4" d="100"/>
          <a:sy n="54" d="100"/>
        </p:scale>
        <p:origin x="2820" y="84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LocalUsers\mandjavi\project\Eic\ChargeDep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44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 smtClean="0"/>
              <a:t>Energy deposit</a:t>
            </a:r>
            <a:r>
              <a:rPr lang="en-US" sz="1400" baseline="0" dirty="0" smtClean="0"/>
              <a:t> </a:t>
            </a:r>
            <a:r>
              <a:rPr lang="en-US" sz="1400" dirty="0" smtClean="0"/>
              <a:t>in </a:t>
            </a:r>
            <a:r>
              <a:rPr lang="en-US" sz="1400" dirty="0" err="1" smtClean="0"/>
              <a:t>CyMBaL</a:t>
            </a:r>
            <a:r>
              <a:rPr lang="en-US" sz="1400" baseline="0" dirty="0" smtClean="0"/>
              <a:t> tracker</a:t>
            </a:r>
            <a:endParaRPr lang="fr-FR" sz="14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44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Feuil1!$D$1</c:f>
              <c:strCache>
                <c:ptCount val="1"/>
                <c:pt idx="0">
                  <c:v>Prob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Feuil1!$G$2:$G$1002</c:f>
              <c:numCache>
                <c:formatCode>0.000</c:formatCode>
                <c:ptCount val="1001"/>
                <c:pt idx="0">
                  <c:v>5.0000000000000001E-3</c:v>
                </c:pt>
                <c:pt idx="1">
                  <c:v>1.4999999999999999E-2</c:v>
                </c:pt>
                <c:pt idx="2">
                  <c:v>2.4999999999999998E-2</c:v>
                </c:pt>
                <c:pt idx="3">
                  <c:v>3.5000000000000003E-2</c:v>
                </c:pt>
                <c:pt idx="4">
                  <c:v>4.4999999999999998E-2</c:v>
                </c:pt>
                <c:pt idx="5">
                  <c:v>5.5E-2</c:v>
                </c:pt>
                <c:pt idx="6">
                  <c:v>6.4999999999999988E-2</c:v>
                </c:pt>
                <c:pt idx="7">
                  <c:v>7.4999999999999997E-2</c:v>
                </c:pt>
                <c:pt idx="8">
                  <c:v>8.4999999999999992E-2</c:v>
                </c:pt>
                <c:pt idx="9">
                  <c:v>9.5000000000000001E-2</c:v>
                </c:pt>
                <c:pt idx="10">
                  <c:v>0.10500000000000001</c:v>
                </c:pt>
                <c:pt idx="11">
                  <c:v>0.115</c:v>
                </c:pt>
                <c:pt idx="12">
                  <c:v>0.125</c:v>
                </c:pt>
                <c:pt idx="13">
                  <c:v>0.13500000000000001</c:v>
                </c:pt>
                <c:pt idx="14">
                  <c:v>0.14499999999999999</c:v>
                </c:pt>
                <c:pt idx="15">
                  <c:v>0.155</c:v>
                </c:pt>
                <c:pt idx="16">
                  <c:v>0.16500000000000001</c:v>
                </c:pt>
                <c:pt idx="17">
                  <c:v>0.17499999999999999</c:v>
                </c:pt>
                <c:pt idx="18">
                  <c:v>0.185</c:v>
                </c:pt>
                <c:pt idx="19">
                  <c:v>0.19500000000000003</c:v>
                </c:pt>
                <c:pt idx="20">
                  <c:v>0.20499999999999999</c:v>
                </c:pt>
                <c:pt idx="21">
                  <c:v>0.215</c:v>
                </c:pt>
                <c:pt idx="22">
                  <c:v>0.22500000000000001</c:v>
                </c:pt>
                <c:pt idx="23">
                  <c:v>0.23499999999999999</c:v>
                </c:pt>
                <c:pt idx="24">
                  <c:v>0.245</c:v>
                </c:pt>
                <c:pt idx="25">
                  <c:v>0.255</c:v>
                </c:pt>
                <c:pt idx="26">
                  <c:v>0.26500000000000001</c:v>
                </c:pt>
                <c:pt idx="27">
                  <c:v>0.27500000000000002</c:v>
                </c:pt>
                <c:pt idx="28">
                  <c:v>0.28500000000000003</c:v>
                </c:pt>
                <c:pt idx="29">
                  <c:v>0.29499999999999998</c:v>
                </c:pt>
                <c:pt idx="30">
                  <c:v>0.30499999999999999</c:v>
                </c:pt>
                <c:pt idx="31">
                  <c:v>0.315</c:v>
                </c:pt>
                <c:pt idx="32">
                  <c:v>0.32500000000000001</c:v>
                </c:pt>
                <c:pt idx="33">
                  <c:v>0.33500000000000002</c:v>
                </c:pt>
                <c:pt idx="34">
                  <c:v>0.34499999999999997</c:v>
                </c:pt>
                <c:pt idx="35">
                  <c:v>0.35499999999999998</c:v>
                </c:pt>
                <c:pt idx="36">
                  <c:v>0.36499999999999999</c:v>
                </c:pt>
                <c:pt idx="37">
                  <c:v>0.375</c:v>
                </c:pt>
                <c:pt idx="38">
                  <c:v>0.38500000000000001</c:v>
                </c:pt>
                <c:pt idx="39">
                  <c:v>0.39499999999999996</c:v>
                </c:pt>
                <c:pt idx="40">
                  <c:v>0.40499999999999997</c:v>
                </c:pt>
                <c:pt idx="41">
                  <c:v>0.41499999999999998</c:v>
                </c:pt>
                <c:pt idx="42">
                  <c:v>0.42500000000000004</c:v>
                </c:pt>
                <c:pt idx="43">
                  <c:v>0.435</c:v>
                </c:pt>
                <c:pt idx="44">
                  <c:v>0.44499999999999995</c:v>
                </c:pt>
                <c:pt idx="45">
                  <c:v>0.45500000000000002</c:v>
                </c:pt>
                <c:pt idx="46">
                  <c:v>0.46499999999999997</c:v>
                </c:pt>
                <c:pt idx="47">
                  <c:v>0.47499999999999998</c:v>
                </c:pt>
                <c:pt idx="48">
                  <c:v>0.48500000000000004</c:v>
                </c:pt>
                <c:pt idx="49">
                  <c:v>0.495</c:v>
                </c:pt>
                <c:pt idx="50">
                  <c:v>0.505</c:v>
                </c:pt>
                <c:pt idx="51">
                  <c:v>0.51500000000000001</c:v>
                </c:pt>
                <c:pt idx="52">
                  <c:v>0.52500000000000002</c:v>
                </c:pt>
                <c:pt idx="53">
                  <c:v>0.53500000000000003</c:v>
                </c:pt>
                <c:pt idx="54">
                  <c:v>0.54500000000000004</c:v>
                </c:pt>
                <c:pt idx="55">
                  <c:v>0.55499999999999994</c:v>
                </c:pt>
                <c:pt idx="56">
                  <c:v>0.56499999999999995</c:v>
                </c:pt>
                <c:pt idx="57">
                  <c:v>0.57499999999999996</c:v>
                </c:pt>
                <c:pt idx="58">
                  <c:v>0.58499999999999996</c:v>
                </c:pt>
                <c:pt idx="59">
                  <c:v>0.59500000000000008</c:v>
                </c:pt>
                <c:pt idx="60">
                  <c:v>0.60500000000000009</c:v>
                </c:pt>
                <c:pt idx="61">
                  <c:v>0.6150000000000001</c:v>
                </c:pt>
                <c:pt idx="62">
                  <c:v>0.625</c:v>
                </c:pt>
                <c:pt idx="63">
                  <c:v>0.6349999999999999</c:v>
                </c:pt>
                <c:pt idx="64">
                  <c:v>0.64499999999999991</c:v>
                </c:pt>
                <c:pt idx="65">
                  <c:v>0.65500000000000003</c:v>
                </c:pt>
                <c:pt idx="66">
                  <c:v>0.66500000000000004</c:v>
                </c:pt>
                <c:pt idx="67">
                  <c:v>0.67500000000000004</c:v>
                </c:pt>
                <c:pt idx="68">
                  <c:v>0.68499999999999994</c:v>
                </c:pt>
                <c:pt idx="69">
                  <c:v>0.69499999999999995</c:v>
                </c:pt>
                <c:pt idx="70">
                  <c:v>0.70499999999999996</c:v>
                </c:pt>
                <c:pt idx="71">
                  <c:v>0.71500000000000008</c:v>
                </c:pt>
                <c:pt idx="72">
                  <c:v>0.72500000000000009</c:v>
                </c:pt>
                <c:pt idx="73">
                  <c:v>0.73499999999999999</c:v>
                </c:pt>
                <c:pt idx="74">
                  <c:v>0.745</c:v>
                </c:pt>
                <c:pt idx="75">
                  <c:v>0.75499999999999989</c:v>
                </c:pt>
                <c:pt idx="76">
                  <c:v>0.7649999999999999</c:v>
                </c:pt>
                <c:pt idx="77">
                  <c:v>0.77500000000000002</c:v>
                </c:pt>
                <c:pt idx="78">
                  <c:v>0.78500000000000003</c:v>
                </c:pt>
                <c:pt idx="79">
                  <c:v>0.79500000000000004</c:v>
                </c:pt>
                <c:pt idx="80">
                  <c:v>0.80500000000000005</c:v>
                </c:pt>
                <c:pt idx="81">
                  <c:v>0.81500000000000006</c:v>
                </c:pt>
                <c:pt idx="82">
                  <c:v>0.82499999999999996</c:v>
                </c:pt>
                <c:pt idx="83">
                  <c:v>0.83500000000000008</c:v>
                </c:pt>
                <c:pt idx="84">
                  <c:v>0.84499999999999997</c:v>
                </c:pt>
                <c:pt idx="85">
                  <c:v>0.85499999999999998</c:v>
                </c:pt>
                <c:pt idx="86">
                  <c:v>0.86499999999999999</c:v>
                </c:pt>
                <c:pt idx="87">
                  <c:v>0.875</c:v>
                </c:pt>
                <c:pt idx="88">
                  <c:v>0.88500000000000001</c:v>
                </c:pt>
                <c:pt idx="89">
                  <c:v>0.89500000000000002</c:v>
                </c:pt>
                <c:pt idx="90">
                  <c:v>0.90500000000000003</c:v>
                </c:pt>
                <c:pt idx="91">
                  <c:v>0.91500000000000004</c:v>
                </c:pt>
                <c:pt idx="92">
                  <c:v>0.92500000000000004</c:v>
                </c:pt>
                <c:pt idx="93">
                  <c:v>0.93500000000000005</c:v>
                </c:pt>
                <c:pt idx="94">
                  <c:v>0.94499999999999995</c:v>
                </c:pt>
                <c:pt idx="95">
                  <c:v>0.95499999999999996</c:v>
                </c:pt>
                <c:pt idx="96">
                  <c:v>0.96500000000000008</c:v>
                </c:pt>
                <c:pt idx="97">
                  <c:v>0.97499999999999998</c:v>
                </c:pt>
                <c:pt idx="98">
                  <c:v>0.98500000000000021</c:v>
                </c:pt>
                <c:pt idx="99">
                  <c:v>0.995</c:v>
                </c:pt>
                <c:pt idx="100">
                  <c:v>1.0049999999999999</c:v>
                </c:pt>
                <c:pt idx="101">
                  <c:v>1.0150000000000001</c:v>
                </c:pt>
                <c:pt idx="102">
                  <c:v>1.0249999999999999</c:v>
                </c:pt>
                <c:pt idx="103">
                  <c:v>1.0350000000000001</c:v>
                </c:pt>
                <c:pt idx="104">
                  <c:v>1.0449999999999999</c:v>
                </c:pt>
                <c:pt idx="105">
                  <c:v>1.0550000000000002</c:v>
                </c:pt>
                <c:pt idx="106">
                  <c:v>1.0649999999999999</c:v>
                </c:pt>
                <c:pt idx="107">
                  <c:v>1.075</c:v>
                </c:pt>
                <c:pt idx="108">
                  <c:v>1.085</c:v>
                </c:pt>
                <c:pt idx="109">
                  <c:v>1.095</c:v>
                </c:pt>
                <c:pt idx="110">
                  <c:v>1.105</c:v>
                </c:pt>
                <c:pt idx="111">
                  <c:v>1.115</c:v>
                </c:pt>
                <c:pt idx="112">
                  <c:v>1.1250000000000002</c:v>
                </c:pt>
                <c:pt idx="113">
                  <c:v>1.135</c:v>
                </c:pt>
                <c:pt idx="114">
                  <c:v>1.145</c:v>
                </c:pt>
                <c:pt idx="115">
                  <c:v>1.155</c:v>
                </c:pt>
                <c:pt idx="116">
                  <c:v>1.165</c:v>
                </c:pt>
                <c:pt idx="117">
                  <c:v>1.175</c:v>
                </c:pt>
                <c:pt idx="118">
                  <c:v>1.1850000000000001</c:v>
                </c:pt>
                <c:pt idx="119">
                  <c:v>1.1950000000000001</c:v>
                </c:pt>
                <c:pt idx="120">
                  <c:v>1.2049999999999998</c:v>
                </c:pt>
                <c:pt idx="121">
                  <c:v>1.2149999999999999</c:v>
                </c:pt>
                <c:pt idx="122">
                  <c:v>1.2249999999999999</c:v>
                </c:pt>
                <c:pt idx="123">
                  <c:v>1.2349999999999999</c:v>
                </c:pt>
                <c:pt idx="124">
                  <c:v>1.2450000000000001</c:v>
                </c:pt>
                <c:pt idx="125">
                  <c:v>1.2550000000000001</c:v>
                </c:pt>
                <c:pt idx="126">
                  <c:v>1.2650000000000001</c:v>
                </c:pt>
                <c:pt idx="127">
                  <c:v>1.2750000000000001</c:v>
                </c:pt>
                <c:pt idx="128">
                  <c:v>1.2849999999999999</c:v>
                </c:pt>
                <c:pt idx="129">
                  <c:v>1.2950000000000002</c:v>
                </c:pt>
                <c:pt idx="130">
                  <c:v>1.3049999999999999</c:v>
                </c:pt>
                <c:pt idx="131">
                  <c:v>1.3149999999999999</c:v>
                </c:pt>
                <c:pt idx="132">
                  <c:v>1.325</c:v>
                </c:pt>
                <c:pt idx="133">
                  <c:v>1.3349999999999997</c:v>
                </c:pt>
                <c:pt idx="134">
                  <c:v>1.345</c:v>
                </c:pt>
                <c:pt idx="135">
                  <c:v>1.3549999999999998</c:v>
                </c:pt>
                <c:pt idx="136">
                  <c:v>1.3650000000000002</c:v>
                </c:pt>
                <c:pt idx="137">
                  <c:v>1.375</c:v>
                </c:pt>
                <c:pt idx="138">
                  <c:v>1.3850000000000002</c:v>
                </c:pt>
                <c:pt idx="139">
                  <c:v>1.395</c:v>
                </c:pt>
                <c:pt idx="140">
                  <c:v>1.405</c:v>
                </c:pt>
                <c:pt idx="141">
                  <c:v>1.415</c:v>
                </c:pt>
                <c:pt idx="142">
                  <c:v>1.4249999999999998</c:v>
                </c:pt>
                <c:pt idx="143">
                  <c:v>1.4350000000000001</c:v>
                </c:pt>
                <c:pt idx="144">
                  <c:v>1.4449999999999998</c:v>
                </c:pt>
                <c:pt idx="145">
                  <c:v>1.4550000000000001</c:v>
                </c:pt>
                <c:pt idx="146">
                  <c:v>1.4649999999999999</c:v>
                </c:pt>
                <c:pt idx="147">
                  <c:v>1.4749999999999999</c:v>
                </c:pt>
                <c:pt idx="148">
                  <c:v>1.4850000000000001</c:v>
                </c:pt>
                <c:pt idx="149">
                  <c:v>1.4950000000000001</c:v>
                </c:pt>
                <c:pt idx="150">
                  <c:v>1.5050000000000001</c:v>
                </c:pt>
                <c:pt idx="151">
                  <c:v>1.5149999999999999</c:v>
                </c:pt>
                <c:pt idx="152">
                  <c:v>1.5250000000000001</c:v>
                </c:pt>
                <c:pt idx="153">
                  <c:v>1.5349999999999999</c:v>
                </c:pt>
                <c:pt idx="154">
                  <c:v>1.5449999999999999</c:v>
                </c:pt>
                <c:pt idx="155">
                  <c:v>1.5549999999999999</c:v>
                </c:pt>
                <c:pt idx="156">
                  <c:v>1.5649999999999999</c:v>
                </c:pt>
                <c:pt idx="157">
                  <c:v>1.575</c:v>
                </c:pt>
                <c:pt idx="158">
                  <c:v>1.585</c:v>
                </c:pt>
                <c:pt idx="159">
                  <c:v>1.595</c:v>
                </c:pt>
                <c:pt idx="160">
                  <c:v>1.605</c:v>
                </c:pt>
                <c:pt idx="161">
                  <c:v>1.615</c:v>
                </c:pt>
                <c:pt idx="162">
                  <c:v>1.625</c:v>
                </c:pt>
                <c:pt idx="163">
                  <c:v>1.635</c:v>
                </c:pt>
                <c:pt idx="164">
                  <c:v>1.645</c:v>
                </c:pt>
                <c:pt idx="165">
                  <c:v>1.655</c:v>
                </c:pt>
                <c:pt idx="166">
                  <c:v>1.665</c:v>
                </c:pt>
                <c:pt idx="167">
                  <c:v>1.675</c:v>
                </c:pt>
                <c:pt idx="168">
                  <c:v>1.6849999999999998</c:v>
                </c:pt>
                <c:pt idx="169">
                  <c:v>1.6950000000000001</c:v>
                </c:pt>
                <c:pt idx="170">
                  <c:v>1.7049999999999998</c:v>
                </c:pt>
                <c:pt idx="171">
                  <c:v>1.7150000000000001</c:v>
                </c:pt>
                <c:pt idx="172">
                  <c:v>1.7249999999999999</c:v>
                </c:pt>
                <c:pt idx="173">
                  <c:v>1.7350000000000001</c:v>
                </c:pt>
                <c:pt idx="174">
                  <c:v>1.7450000000000001</c:v>
                </c:pt>
                <c:pt idx="175">
                  <c:v>1.7549999999999999</c:v>
                </c:pt>
                <c:pt idx="176">
                  <c:v>1.7650000000000001</c:v>
                </c:pt>
                <c:pt idx="177">
                  <c:v>1.7749999999999999</c:v>
                </c:pt>
                <c:pt idx="178">
                  <c:v>1.7850000000000001</c:v>
                </c:pt>
                <c:pt idx="179">
                  <c:v>1.7949999999999999</c:v>
                </c:pt>
                <c:pt idx="180">
                  <c:v>1.8050000000000002</c:v>
                </c:pt>
                <c:pt idx="181">
                  <c:v>1.8149999999999999</c:v>
                </c:pt>
                <c:pt idx="182">
                  <c:v>1.825</c:v>
                </c:pt>
                <c:pt idx="183">
                  <c:v>1.835</c:v>
                </c:pt>
                <c:pt idx="184">
                  <c:v>1.8449999999999998</c:v>
                </c:pt>
                <c:pt idx="185">
                  <c:v>1.8550000000000002</c:v>
                </c:pt>
                <c:pt idx="186">
                  <c:v>1.865</c:v>
                </c:pt>
                <c:pt idx="187">
                  <c:v>1.8750000000000002</c:v>
                </c:pt>
                <c:pt idx="188">
                  <c:v>1.885</c:v>
                </c:pt>
                <c:pt idx="189">
                  <c:v>1.895</c:v>
                </c:pt>
                <c:pt idx="190">
                  <c:v>1.905</c:v>
                </c:pt>
                <c:pt idx="191">
                  <c:v>1.9149999999999998</c:v>
                </c:pt>
                <c:pt idx="192">
                  <c:v>1.9250000000000003</c:v>
                </c:pt>
                <c:pt idx="193">
                  <c:v>1.9350000000000001</c:v>
                </c:pt>
                <c:pt idx="194">
                  <c:v>1.9450000000000001</c:v>
                </c:pt>
                <c:pt idx="195">
                  <c:v>1.9549999999999996</c:v>
                </c:pt>
                <c:pt idx="196">
                  <c:v>1.9649999999999996</c:v>
                </c:pt>
                <c:pt idx="197">
                  <c:v>1.9750000000000001</c:v>
                </c:pt>
                <c:pt idx="198">
                  <c:v>1.9850000000000003</c:v>
                </c:pt>
                <c:pt idx="199">
                  <c:v>1.9949999999999999</c:v>
                </c:pt>
                <c:pt idx="200">
                  <c:v>2.0049999999999999</c:v>
                </c:pt>
                <c:pt idx="201">
                  <c:v>2.0150000000000001</c:v>
                </c:pt>
                <c:pt idx="202">
                  <c:v>2.0249999999999999</c:v>
                </c:pt>
                <c:pt idx="203">
                  <c:v>2.0349999999999997</c:v>
                </c:pt>
                <c:pt idx="204">
                  <c:v>2.0449999999999999</c:v>
                </c:pt>
                <c:pt idx="205">
                  <c:v>2.0550000000000002</c:v>
                </c:pt>
                <c:pt idx="206">
                  <c:v>2.0649999999999999</c:v>
                </c:pt>
                <c:pt idx="207">
                  <c:v>2.0750000000000002</c:v>
                </c:pt>
                <c:pt idx="208">
                  <c:v>2.085</c:v>
                </c:pt>
                <c:pt idx="209">
                  <c:v>2.0949999999999998</c:v>
                </c:pt>
                <c:pt idx="210">
                  <c:v>2.105</c:v>
                </c:pt>
                <c:pt idx="211">
                  <c:v>2.1150000000000002</c:v>
                </c:pt>
                <c:pt idx="212">
                  <c:v>2.125</c:v>
                </c:pt>
                <c:pt idx="213">
                  <c:v>2.1349999999999998</c:v>
                </c:pt>
                <c:pt idx="214">
                  <c:v>2.1449999999999996</c:v>
                </c:pt>
                <c:pt idx="215">
                  <c:v>2.1550000000000002</c:v>
                </c:pt>
                <c:pt idx="216">
                  <c:v>2.165</c:v>
                </c:pt>
                <c:pt idx="217">
                  <c:v>2.1749999999999998</c:v>
                </c:pt>
                <c:pt idx="218">
                  <c:v>2.1850000000000001</c:v>
                </c:pt>
                <c:pt idx="219">
                  <c:v>2.1950000000000003</c:v>
                </c:pt>
                <c:pt idx="220">
                  <c:v>2.2050000000000001</c:v>
                </c:pt>
                <c:pt idx="221">
                  <c:v>2.2149999999999999</c:v>
                </c:pt>
                <c:pt idx="222">
                  <c:v>2.2250000000000001</c:v>
                </c:pt>
                <c:pt idx="223">
                  <c:v>2.2349999999999999</c:v>
                </c:pt>
                <c:pt idx="224">
                  <c:v>2.2450000000000001</c:v>
                </c:pt>
                <c:pt idx="225">
                  <c:v>2.2549999999999999</c:v>
                </c:pt>
                <c:pt idx="226">
                  <c:v>2.2650000000000001</c:v>
                </c:pt>
                <c:pt idx="227">
                  <c:v>2.2749999999999995</c:v>
                </c:pt>
                <c:pt idx="228">
                  <c:v>2.2850000000000001</c:v>
                </c:pt>
                <c:pt idx="229">
                  <c:v>2.2950000000000004</c:v>
                </c:pt>
                <c:pt idx="230">
                  <c:v>2.3049999999999997</c:v>
                </c:pt>
                <c:pt idx="231">
                  <c:v>2.3149999999999999</c:v>
                </c:pt>
                <c:pt idx="232">
                  <c:v>2.3250000000000002</c:v>
                </c:pt>
                <c:pt idx="233">
                  <c:v>2.3350000000000004</c:v>
                </c:pt>
                <c:pt idx="234">
                  <c:v>2.3449999999999998</c:v>
                </c:pt>
                <c:pt idx="235">
                  <c:v>2.355</c:v>
                </c:pt>
                <c:pt idx="236">
                  <c:v>2.3649999999999998</c:v>
                </c:pt>
                <c:pt idx="237">
                  <c:v>2.375</c:v>
                </c:pt>
                <c:pt idx="238">
                  <c:v>2.3849999999999998</c:v>
                </c:pt>
                <c:pt idx="239">
                  <c:v>2.395</c:v>
                </c:pt>
                <c:pt idx="240">
                  <c:v>2.4049999999999998</c:v>
                </c:pt>
                <c:pt idx="241">
                  <c:v>2.415</c:v>
                </c:pt>
                <c:pt idx="242">
                  <c:v>2.4250000000000003</c:v>
                </c:pt>
                <c:pt idx="243">
                  <c:v>2.4350000000000001</c:v>
                </c:pt>
                <c:pt idx="244">
                  <c:v>2.4449999999999998</c:v>
                </c:pt>
                <c:pt idx="245">
                  <c:v>2.4549999999999996</c:v>
                </c:pt>
                <c:pt idx="246">
                  <c:v>2.4650000000000003</c:v>
                </c:pt>
                <c:pt idx="247">
                  <c:v>2.4750000000000001</c:v>
                </c:pt>
                <c:pt idx="248">
                  <c:v>2.4849999999999999</c:v>
                </c:pt>
                <c:pt idx="249">
                  <c:v>2.4949999999999997</c:v>
                </c:pt>
                <c:pt idx="250">
                  <c:v>2.5050000000000003</c:v>
                </c:pt>
                <c:pt idx="251">
                  <c:v>2.5149999999999997</c:v>
                </c:pt>
                <c:pt idx="252">
                  <c:v>2.5249999999999999</c:v>
                </c:pt>
                <c:pt idx="253">
                  <c:v>2.5350000000000001</c:v>
                </c:pt>
                <c:pt idx="254">
                  <c:v>2.5450000000000004</c:v>
                </c:pt>
                <c:pt idx="255">
                  <c:v>2.5550000000000002</c:v>
                </c:pt>
                <c:pt idx="256">
                  <c:v>2.5649999999999999</c:v>
                </c:pt>
                <c:pt idx="257">
                  <c:v>2.5750000000000002</c:v>
                </c:pt>
                <c:pt idx="258">
                  <c:v>2.5849999999999995</c:v>
                </c:pt>
                <c:pt idx="259">
                  <c:v>2.5950000000000002</c:v>
                </c:pt>
                <c:pt idx="260">
                  <c:v>2.605</c:v>
                </c:pt>
                <c:pt idx="261">
                  <c:v>2.6150000000000002</c:v>
                </c:pt>
                <c:pt idx="262">
                  <c:v>2.6249999999999996</c:v>
                </c:pt>
                <c:pt idx="263">
                  <c:v>2.6350000000000002</c:v>
                </c:pt>
                <c:pt idx="264">
                  <c:v>2.645</c:v>
                </c:pt>
                <c:pt idx="265">
                  <c:v>2.6549999999999998</c:v>
                </c:pt>
                <c:pt idx="266">
                  <c:v>2.665</c:v>
                </c:pt>
                <c:pt idx="267">
                  <c:v>2.6749999999999998</c:v>
                </c:pt>
                <c:pt idx="268">
                  <c:v>2.6850000000000005</c:v>
                </c:pt>
                <c:pt idx="269">
                  <c:v>2.6949999999999998</c:v>
                </c:pt>
                <c:pt idx="270">
                  <c:v>2.7050000000000001</c:v>
                </c:pt>
                <c:pt idx="271">
                  <c:v>2.7149999999999999</c:v>
                </c:pt>
                <c:pt idx="272">
                  <c:v>2.7250000000000001</c:v>
                </c:pt>
                <c:pt idx="273">
                  <c:v>2.7349999999999999</c:v>
                </c:pt>
                <c:pt idx="274">
                  <c:v>2.7450000000000001</c:v>
                </c:pt>
                <c:pt idx="275">
                  <c:v>2.7549999999999999</c:v>
                </c:pt>
                <c:pt idx="276">
                  <c:v>2.7650000000000001</c:v>
                </c:pt>
                <c:pt idx="277">
                  <c:v>2.7749999999999999</c:v>
                </c:pt>
                <c:pt idx="278">
                  <c:v>2.7850000000000001</c:v>
                </c:pt>
                <c:pt idx="279">
                  <c:v>2.7949999999999999</c:v>
                </c:pt>
                <c:pt idx="280">
                  <c:v>2.8049999999999997</c:v>
                </c:pt>
                <c:pt idx="281">
                  <c:v>2.8150000000000004</c:v>
                </c:pt>
                <c:pt idx="282">
                  <c:v>2.8250000000000002</c:v>
                </c:pt>
                <c:pt idx="283">
                  <c:v>2.835</c:v>
                </c:pt>
                <c:pt idx="284">
                  <c:v>2.8449999999999998</c:v>
                </c:pt>
                <c:pt idx="285">
                  <c:v>2.8550000000000004</c:v>
                </c:pt>
                <c:pt idx="286">
                  <c:v>2.8649999999999998</c:v>
                </c:pt>
                <c:pt idx="287">
                  <c:v>2.875</c:v>
                </c:pt>
                <c:pt idx="288">
                  <c:v>2.8849999999999998</c:v>
                </c:pt>
                <c:pt idx="289">
                  <c:v>2.895</c:v>
                </c:pt>
                <c:pt idx="290">
                  <c:v>2.9050000000000002</c:v>
                </c:pt>
                <c:pt idx="291">
                  <c:v>2.915</c:v>
                </c:pt>
                <c:pt idx="292">
                  <c:v>2.9250000000000003</c:v>
                </c:pt>
                <c:pt idx="293">
                  <c:v>2.9349999999999996</c:v>
                </c:pt>
                <c:pt idx="294">
                  <c:v>2.9450000000000003</c:v>
                </c:pt>
                <c:pt idx="295">
                  <c:v>2.9550000000000001</c:v>
                </c:pt>
                <c:pt idx="296">
                  <c:v>2.9650000000000003</c:v>
                </c:pt>
                <c:pt idx="297">
                  <c:v>2.9749999999999996</c:v>
                </c:pt>
                <c:pt idx="298">
                  <c:v>2.9849999999999999</c:v>
                </c:pt>
                <c:pt idx="299">
                  <c:v>2.9950000000000001</c:v>
                </c:pt>
                <c:pt idx="300">
                  <c:v>3.0049999999999999</c:v>
                </c:pt>
                <c:pt idx="301">
                  <c:v>3.0149999999999997</c:v>
                </c:pt>
                <c:pt idx="302">
                  <c:v>3.0249999999999999</c:v>
                </c:pt>
                <c:pt idx="303">
                  <c:v>3.0350000000000006</c:v>
                </c:pt>
                <c:pt idx="304">
                  <c:v>3.0449999999999999</c:v>
                </c:pt>
                <c:pt idx="305">
                  <c:v>3.0550000000000002</c:v>
                </c:pt>
                <c:pt idx="306">
                  <c:v>3.0649999999999999</c:v>
                </c:pt>
                <c:pt idx="307">
                  <c:v>3.0750000000000002</c:v>
                </c:pt>
                <c:pt idx="308">
                  <c:v>3.085</c:v>
                </c:pt>
                <c:pt idx="309">
                  <c:v>3.0950000000000002</c:v>
                </c:pt>
                <c:pt idx="310">
                  <c:v>3.105</c:v>
                </c:pt>
                <c:pt idx="311">
                  <c:v>3.1149999999999998</c:v>
                </c:pt>
                <c:pt idx="312">
                  <c:v>3.125</c:v>
                </c:pt>
                <c:pt idx="313">
                  <c:v>3.1350000000000002</c:v>
                </c:pt>
                <c:pt idx="314">
                  <c:v>3.1449999999999996</c:v>
                </c:pt>
                <c:pt idx="315">
                  <c:v>3.1549999999999998</c:v>
                </c:pt>
                <c:pt idx="316">
                  <c:v>3.1650000000000005</c:v>
                </c:pt>
                <c:pt idx="317">
                  <c:v>3.1750000000000003</c:v>
                </c:pt>
                <c:pt idx="318">
                  <c:v>3.1850000000000001</c:v>
                </c:pt>
                <c:pt idx="319">
                  <c:v>3.1949999999999998</c:v>
                </c:pt>
                <c:pt idx="320">
                  <c:v>3.2050000000000001</c:v>
                </c:pt>
                <c:pt idx="321">
                  <c:v>3.2149999999999999</c:v>
                </c:pt>
                <c:pt idx="322">
                  <c:v>3.2250000000000001</c:v>
                </c:pt>
                <c:pt idx="323">
                  <c:v>3.2349999999999999</c:v>
                </c:pt>
                <c:pt idx="324">
                  <c:v>3.2450000000000001</c:v>
                </c:pt>
                <c:pt idx="325">
                  <c:v>3.2549999999999999</c:v>
                </c:pt>
                <c:pt idx="326">
                  <c:v>3.2650000000000001</c:v>
                </c:pt>
                <c:pt idx="327">
                  <c:v>3.2750000000000004</c:v>
                </c:pt>
                <c:pt idx="328">
                  <c:v>3.2849999999999997</c:v>
                </c:pt>
                <c:pt idx="329">
                  <c:v>3.2949999999999999</c:v>
                </c:pt>
                <c:pt idx="330">
                  <c:v>3.3050000000000002</c:v>
                </c:pt>
                <c:pt idx="331">
                  <c:v>3.3150000000000004</c:v>
                </c:pt>
                <c:pt idx="332">
                  <c:v>3.3249999999999997</c:v>
                </c:pt>
                <c:pt idx="333">
                  <c:v>3.335</c:v>
                </c:pt>
                <c:pt idx="334">
                  <c:v>3.3450000000000002</c:v>
                </c:pt>
                <c:pt idx="335">
                  <c:v>3.355</c:v>
                </c:pt>
                <c:pt idx="336">
                  <c:v>3.3649999999999998</c:v>
                </c:pt>
                <c:pt idx="337">
                  <c:v>3.375</c:v>
                </c:pt>
                <c:pt idx="338">
                  <c:v>3.3849999999999998</c:v>
                </c:pt>
                <c:pt idx="339">
                  <c:v>3.395</c:v>
                </c:pt>
                <c:pt idx="340">
                  <c:v>3.4050000000000002</c:v>
                </c:pt>
                <c:pt idx="341">
                  <c:v>3.415</c:v>
                </c:pt>
                <c:pt idx="342">
                  <c:v>3.4249999999999998</c:v>
                </c:pt>
                <c:pt idx="343">
                  <c:v>3.4350000000000001</c:v>
                </c:pt>
                <c:pt idx="344">
                  <c:v>3.4450000000000003</c:v>
                </c:pt>
                <c:pt idx="345">
                  <c:v>3.4549999999999996</c:v>
                </c:pt>
                <c:pt idx="346">
                  <c:v>3.4649999999999999</c:v>
                </c:pt>
                <c:pt idx="347">
                  <c:v>3.4750000000000001</c:v>
                </c:pt>
                <c:pt idx="348">
                  <c:v>3.4850000000000003</c:v>
                </c:pt>
                <c:pt idx="349">
                  <c:v>3.4949999999999997</c:v>
                </c:pt>
                <c:pt idx="350">
                  <c:v>3.5049999999999999</c:v>
                </c:pt>
                <c:pt idx="351">
                  <c:v>3.5149999999999997</c:v>
                </c:pt>
                <c:pt idx="352">
                  <c:v>3.5249999999999999</c:v>
                </c:pt>
                <c:pt idx="353">
                  <c:v>3.5350000000000001</c:v>
                </c:pt>
                <c:pt idx="354">
                  <c:v>3.5449999999999999</c:v>
                </c:pt>
                <c:pt idx="355">
                  <c:v>3.5550000000000002</c:v>
                </c:pt>
                <c:pt idx="356">
                  <c:v>3.5649999999999999</c:v>
                </c:pt>
                <c:pt idx="357">
                  <c:v>3.5750000000000002</c:v>
                </c:pt>
                <c:pt idx="358">
                  <c:v>3.585</c:v>
                </c:pt>
                <c:pt idx="359">
                  <c:v>3.5949999999999998</c:v>
                </c:pt>
                <c:pt idx="360">
                  <c:v>3.6049999999999995</c:v>
                </c:pt>
                <c:pt idx="361">
                  <c:v>3.6150000000000002</c:v>
                </c:pt>
                <c:pt idx="362">
                  <c:v>3.625</c:v>
                </c:pt>
                <c:pt idx="363">
                  <c:v>3.6349999999999998</c:v>
                </c:pt>
                <c:pt idx="364">
                  <c:v>3.645</c:v>
                </c:pt>
                <c:pt idx="365">
                  <c:v>3.6550000000000002</c:v>
                </c:pt>
                <c:pt idx="366">
                  <c:v>3.665</c:v>
                </c:pt>
                <c:pt idx="367">
                  <c:v>3.6749999999999998</c:v>
                </c:pt>
                <c:pt idx="368">
                  <c:v>3.6850000000000001</c:v>
                </c:pt>
                <c:pt idx="369">
                  <c:v>3.6950000000000003</c:v>
                </c:pt>
                <c:pt idx="370">
                  <c:v>3.7050000000000001</c:v>
                </c:pt>
                <c:pt idx="371">
                  <c:v>3.7149999999999999</c:v>
                </c:pt>
                <c:pt idx="372">
                  <c:v>3.7250000000000001</c:v>
                </c:pt>
                <c:pt idx="373">
                  <c:v>3.7349999999999994</c:v>
                </c:pt>
                <c:pt idx="374">
                  <c:v>3.7450000000000001</c:v>
                </c:pt>
                <c:pt idx="375">
                  <c:v>3.7549999999999999</c:v>
                </c:pt>
                <c:pt idx="376">
                  <c:v>3.7650000000000001</c:v>
                </c:pt>
                <c:pt idx="377">
                  <c:v>3.7749999999999999</c:v>
                </c:pt>
                <c:pt idx="378">
                  <c:v>3.7850000000000001</c:v>
                </c:pt>
                <c:pt idx="379">
                  <c:v>3.7950000000000004</c:v>
                </c:pt>
                <c:pt idx="380">
                  <c:v>3.8049999999999997</c:v>
                </c:pt>
                <c:pt idx="381">
                  <c:v>3.8149999999999999</c:v>
                </c:pt>
                <c:pt idx="382">
                  <c:v>3.8249999999999997</c:v>
                </c:pt>
                <c:pt idx="383">
                  <c:v>3.835</c:v>
                </c:pt>
                <c:pt idx="384">
                  <c:v>3.8449999999999993</c:v>
                </c:pt>
                <c:pt idx="385">
                  <c:v>3.8550000000000004</c:v>
                </c:pt>
                <c:pt idx="386">
                  <c:v>3.8650000000000002</c:v>
                </c:pt>
                <c:pt idx="387">
                  <c:v>3.875</c:v>
                </c:pt>
                <c:pt idx="388">
                  <c:v>3.8849999999999998</c:v>
                </c:pt>
                <c:pt idx="389">
                  <c:v>3.895</c:v>
                </c:pt>
                <c:pt idx="390">
                  <c:v>3.9050000000000002</c:v>
                </c:pt>
                <c:pt idx="391">
                  <c:v>3.915</c:v>
                </c:pt>
                <c:pt idx="392">
                  <c:v>3.9249999999999998</c:v>
                </c:pt>
                <c:pt idx="393">
                  <c:v>3.9349999999999992</c:v>
                </c:pt>
                <c:pt idx="394">
                  <c:v>3.9450000000000007</c:v>
                </c:pt>
                <c:pt idx="395">
                  <c:v>3.9550000000000001</c:v>
                </c:pt>
                <c:pt idx="396">
                  <c:v>3.9649999999999999</c:v>
                </c:pt>
                <c:pt idx="397">
                  <c:v>3.9750000000000001</c:v>
                </c:pt>
                <c:pt idx="398">
                  <c:v>3.9849999999999999</c:v>
                </c:pt>
                <c:pt idx="399">
                  <c:v>3.9950000000000001</c:v>
                </c:pt>
                <c:pt idx="400">
                  <c:v>4.0049999999999999</c:v>
                </c:pt>
                <c:pt idx="401">
                  <c:v>4.0149999999999997</c:v>
                </c:pt>
                <c:pt idx="402">
                  <c:v>4.0250000000000004</c:v>
                </c:pt>
                <c:pt idx="403">
                  <c:v>4.0350000000000001</c:v>
                </c:pt>
                <c:pt idx="404">
                  <c:v>4.0449999999999999</c:v>
                </c:pt>
                <c:pt idx="405">
                  <c:v>4.0550000000000006</c:v>
                </c:pt>
                <c:pt idx="406">
                  <c:v>4.0650000000000004</c:v>
                </c:pt>
                <c:pt idx="407">
                  <c:v>4.0749999999999993</c:v>
                </c:pt>
                <c:pt idx="408">
                  <c:v>4.085</c:v>
                </c:pt>
                <c:pt idx="409">
                  <c:v>4.0949999999999998</c:v>
                </c:pt>
                <c:pt idx="410">
                  <c:v>4.1049999999999995</c:v>
                </c:pt>
                <c:pt idx="411">
                  <c:v>4.1150000000000002</c:v>
                </c:pt>
                <c:pt idx="412">
                  <c:v>4.125</c:v>
                </c:pt>
                <c:pt idx="413">
                  <c:v>4.1349999999999998</c:v>
                </c:pt>
                <c:pt idx="414">
                  <c:v>4.1450000000000005</c:v>
                </c:pt>
                <c:pt idx="415">
                  <c:v>4.1550000000000002</c:v>
                </c:pt>
                <c:pt idx="416">
                  <c:v>4.165</c:v>
                </c:pt>
                <c:pt idx="417">
                  <c:v>4.1749999999999998</c:v>
                </c:pt>
                <c:pt idx="418">
                  <c:v>4.1849999999999996</c:v>
                </c:pt>
                <c:pt idx="419">
                  <c:v>4.1950000000000003</c:v>
                </c:pt>
                <c:pt idx="420">
                  <c:v>4.2050000000000001</c:v>
                </c:pt>
                <c:pt idx="421">
                  <c:v>4.2149999999999999</c:v>
                </c:pt>
                <c:pt idx="422">
                  <c:v>4.2250000000000005</c:v>
                </c:pt>
                <c:pt idx="423">
                  <c:v>4.2350000000000003</c:v>
                </c:pt>
                <c:pt idx="424">
                  <c:v>4.2449999999999992</c:v>
                </c:pt>
                <c:pt idx="425">
                  <c:v>4.2549999999999999</c:v>
                </c:pt>
                <c:pt idx="426">
                  <c:v>4.2649999999999997</c:v>
                </c:pt>
                <c:pt idx="427">
                  <c:v>4.2750000000000004</c:v>
                </c:pt>
                <c:pt idx="428">
                  <c:v>4.2850000000000001</c:v>
                </c:pt>
                <c:pt idx="429">
                  <c:v>4.2949999999999999</c:v>
                </c:pt>
                <c:pt idx="430">
                  <c:v>4.3050000000000006</c:v>
                </c:pt>
                <c:pt idx="431">
                  <c:v>4.3150000000000004</c:v>
                </c:pt>
                <c:pt idx="432">
                  <c:v>4.3250000000000002</c:v>
                </c:pt>
                <c:pt idx="433">
                  <c:v>4.335</c:v>
                </c:pt>
                <c:pt idx="434">
                  <c:v>4.3449999999999998</c:v>
                </c:pt>
                <c:pt idx="435">
                  <c:v>4.3549999999999995</c:v>
                </c:pt>
                <c:pt idx="436">
                  <c:v>4.3650000000000002</c:v>
                </c:pt>
                <c:pt idx="437">
                  <c:v>4.3749999999999991</c:v>
                </c:pt>
                <c:pt idx="438">
                  <c:v>4.3849999999999998</c:v>
                </c:pt>
                <c:pt idx="439">
                  <c:v>4.3950000000000005</c:v>
                </c:pt>
                <c:pt idx="440">
                  <c:v>4.4050000000000002</c:v>
                </c:pt>
                <c:pt idx="441">
                  <c:v>4.415</c:v>
                </c:pt>
                <c:pt idx="442">
                  <c:v>4.4249999999999998</c:v>
                </c:pt>
                <c:pt idx="443">
                  <c:v>4.4349999999999996</c:v>
                </c:pt>
                <c:pt idx="444">
                  <c:v>4.4450000000000003</c:v>
                </c:pt>
                <c:pt idx="445">
                  <c:v>4.4550000000000001</c:v>
                </c:pt>
                <c:pt idx="446">
                  <c:v>4.464999999999999</c:v>
                </c:pt>
                <c:pt idx="447">
                  <c:v>4.4750000000000005</c:v>
                </c:pt>
                <c:pt idx="448">
                  <c:v>4.4850000000000003</c:v>
                </c:pt>
                <c:pt idx="449">
                  <c:v>4.4950000000000001</c:v>
                </c:pt>
                <c:pt idx="450">
                  <c:v>4.5049999999999999</c:v>
                </c:pt>
                <c:pt idx="451">
                  <c:v>4.5149999999999997</c:v>
                </c:pt>
                <c:pt idx="452">
                  <c:v>4.5249999999999995</c:v>
                </c:pt>
                <c:pt idx="453">
                  <c:v>4.5350000000000001</c:v>
                </c:pt>
                <c:pt idx="454">
                  <c:v>4.5449999999999999</c:v>
                </c:pt>
                <c:pt idx="455">
                  <c:v>4.5549999999999997</c:v>
                </c:pt>
                <c:pt idx="456">
                  <c:v>4.5650000000000004</c:v>
                </c:pt>
                <c:pt idx="457">
                  <c:v>4.5750000000000002</c:v>
                </c:pt>
                <c:pt idx="458">
                  <c:v>4.5850000000000009</c:v>
                </c:pt>
                <c:pt idx="459">
                  <c:v>4.5949999999999998</c:v>
                </c:pt>
                <c:pt idx="460">
                  <c:v>4.6049999999999995</c:v>
                </c:pt>
                <c:pt idx="461">
                  <c:v>4.6150000000000002</c:v>
                </c:pt>
                <c:pt idx="462">
                  <c:v>4.625</c:v>
                </c:pt>
                <c:pt idx="463">
                  <c:v>4.6349999999999998</c:v>
                </c:pt>
                <c:pt idx="464">
                  <c:v>4.6450000000000005</c:v>
                </c:pt>
                <c:pt idx="465">
                  <c:v>4.6550000000000002</c:v>
                </c:pt>
                <c:pt idx="466">
                  <c:v>4.665</c:v>
                </c:pt>
                <c:pt idx="467">
                  <c:v>4.6750000000000007</c:v>
                </c:pt>
                <c:pt idx="468">
                  <c:v>4.6849999999999996</c:v>
                </c:pt>
                <c:pt idx="469">
                  <c:v>4.6949999999999994</c:v>
                </c:pt>
                <c:pt idx="470">
                  <c:v>4.7050000000000001</c:v>
                </c:pt>
                <c:pt idx="471">
                  <c:v>4.7149999999999999</c:v>
                </c:pt>
                <c:pt idx="472">
                  <c:v>4.7249999999999996</c:v>
                </c:pt>
                <c:pt idx="473">
                  <c:v>4.7350000000000003</c:v>
                </c:pt>
                <c:pt idx="474">
                  <c:v>4.7450000000000001</c:v>
                </c:pt>
                <c:pt idx="475">
                  <c:v>4.7550000000000008</c:v>
                </c:pt>
                <c:pt idx="476">
                  <c:v>4.7650000000000006</c:v>
                </c:pt>
                <c:pt idx="477">
                  <c:v>4.7749999999999995</c:v>
                </c:pt>
                <c:pt idx="478">
                  <c:v>4.7850000000000001</c:v>
                </c:pt>
                <c:pt idx="479">
                  <c:v>4.7949999999999999</c:v>
                </c:pt>
                <c:pt idx="480">
                  <c:v>4.8049999999999997</c:v>
                </c:pt>
                <c:pt idx="481">
                  <c:v>4.8149999999999995</c:v>
                </c:pt>
                <c:pt idx="482">
                  <c:v>4.8250000000000002</c:v>
                </c:pt>
                <c:pt idx="483">
                  <c:v>4.835</c:v>
                </c:pt>
                <c:pt idx="484">
                  <c:v>4.8450000000000006</c:v>
                </c:pt>
                <c:pt idx="485">
                  <c:v>4.8549999999999995</c:v>
                </c:pt>
                <c:pt idx="486">
                  <c:v>4.8650000000000002</c:v>
                </c:pt>
                <c:pt idx="487">
                  <c:v>4.875</c:v>
                </c:pt>
                <c:pt idx="488">
                  <c:v>4.8849999999999998</c:v>
                </c:pt>
                <c:pt idx="489">
                  <c:v>4.8950000000000005</c:v>
                </c:pt>
                <c:pt idx="490">
                  <c:v>4.9049999999999994</c:v>
                </c:pt>
                <c:pt idx="491">
                  <c:v>4.915</c:v>
                </c:pt>
                <c:pt idx="492">
                  <c:v>4.9250000000000007</c:v>
                </c:pt>
                <c:pt idx="493">
                  <c:v>4.9350000000000005</c:v>
                </c:pt>
                <c:pt idx="494">
                  <c:v>4.9449999999999994</c:v>
                </c:pt>
                <c:pt idx="495">
                  <c:v>4.9550000000000001</c:v>
                </c:pt>
                <c:pt idx="496">
                  <c:v>4.9649999999999999</c:v>
                </c:pt>
                <c:pt idx="497">
                  <c:v>4.9749999999999996</c:v>
                </c:pt>
                <c:pt idx="498">
                  <c:v>4.9849999999999994</c:v>
                </c:pt>
                <c:pt idx="499">
                  <c:v>4.9949999999999992</c:v>
                </c:pt>
                <c:pt idx="500">
                  <c:v>5.0050000000000008</c:v>
                </c:pt>
                <c:pt idx="501">
                  <c:v>5.0150000000000006</c:v>
                </c:pt>
                <c:pt idx="502">
                  <c:v>5.0250000000000004</c:v>
                </c:pt>
                <c:pt idx="503">
                  <c:v>5.0350000000000001</c:v>
                </c:pt>
                <c:pt idx="504">
                  <c:v>5.0449999999999999</c:v>
                </c:pt>
                <c:pt idx="505">
                  <c:v>5.0549999999999997</c:v>
                </c:pt>
                <c:pt idx="506">
                  <c:v>5.0650000000000004</c:v>
                </c:pt>
                <c:pt idx="507">
                  <c:v>5.0749999999999993</c:v>
                </c:pt>
                <c:pt idx="508">
                  <c:v>5.0849999999999991</c:v>
                </c:pt>
                <c:pt idx="509">
                  <c:v>5.0950000000000006</c:v>
                </c:pt>
                <c:pt idx="510">
                  <c:v>5.1050000000000004</c:v>
                </c:pt>
                <c:pt idx="511">
                  <c:v>5.1149999999999993</c:v>
                </c:pt>
                <c:pt idx="512">
                  <c:v>5.125</c:v>
                </c:pt>
                <c:pt idx="513">
                  <c:v>5.1349999999999998</c:v>
                </c:pt>
                <c:pt idx="514">
                  <c:v>5.1450000000000005</c:v>
                </c:pt>
                <c:pt idx="515">
                  <c:v>5.1550000000000002</c:v>
                </c:pt>
                <c:pt idx="516">
                  <c:v>5.1649999999999991</c:v>
                </c:pt>
                <c:pt idx="517">
                  <c:v>5.1749999999999998</c:v>
                </c:pt>
                <c:pt idx="518">
                  <c:v>5.1850000000000005</c:v>
                </c:pt>
                <c:pt idx="519">
                  <c:v>5.1950000000000003</c:v>
                </c:pt>
                <c:pt idx="520">
                  <c:v>5.2050000000000001</c:v>
                </c:pt>
                <c:pt idx="521">
                  <c:v>5.2149999999999999</c:v>
                </c:pt>
                <c:pt idx="522">
                  <c:v>5.2249999999999996</c:v>
                </c:pt>
                <c:pt idx="523">
                  <c:v>5.2350000000000003</c:v>
                </c:pt>
                <c:pt idx="524">
                  <c:v>5.2449999999999992</c:v>
                </c:pt>
                <c:pt idx="525">
                  <c:v>5.254999999999999</c:v>
                </c:pt>
                <c:pt idx="526">
                  <c:v>5.2650000000000006</c:v>
                </c:pt>
                <c:pt idx="527">
                  <c:v>5.2750000000000004</c:v>
                </c:pt>
                <c:pt idx="528">
                  <c:v>5.285000000000001</c:v>
                </c:pt>
                <c:pt idx="529">
                  <c:v>5.2949999999999999</c:v>
                </c:pt>
                <c:pt idx="530">
                  <c:v>5.3049999999999997</c:v>
                </c:pt>
                <c:pt idx="531">
                  <c:v>5.3150000000000004</c:v>
                </c:pt>
                <c:pt idx="532">
                  <c:v>5.3250000000000002</c:v>
                </c:pt>
                <c:pt idx="533">
                  <c:v>5.3349999999999991</c:v>
                </c:pt>
                <c:pt idx="534">
                  <c:v>5.3449999999999998</c:v>
                </c:pt>
                <c:pt idx="535">
                  <c:v>5.3550000000000004</c:v>
                </c:pt>
                <c:pt idx="536">
                  <c:v>5.3650000000000002</c:v>
                </c:pt>
                <c:pt idx="537">
                  <c:v>5.375</c:v>
                </c:pt>
                <c:pt idx="538">
                  <c:v>5.3849999999999998</c:v>
                </c:pt>
                <c:pt idx="539">
                  <c:v>5.3949999999999996</c:v>
                </c:pt>
                <c:pt idx="540">
                  <c:v>5.4050000000000002</c:v>
                </c:pt>
                <c:pt idx="541">
                  <c:v>5.415</c:v>
                </c:pt>
                <c:pt idx="542">
                  <c:v>5.4249999999999998</c:v>
                </c:pt>
                <c:pt idx="543">
                  <c:v>5.4349999999999996</c:v>
                </c:pt>
                <c:pt idx="544">
                  <c:v>5.4450000000000003</c:v>
                </c:pt>
                <c:pt idx="545">
                  <c:v>5.455000000000001</c:v>
                </c:pt>
                <c:pt idx="546">
                  <c:v>5.4649999999999999</c:v>
                </c:pt>
                <c:pt idx="547">
                  <c:v>5.4749999999999996</c:v>
                </c:pt>
                <c:pt idx="548">
                  <c:v>5.4850000000000003</c:v>
                </c:pt>
                <c:pt idx="549">
                  <c:v>5.4950000000000001</c:v>
                </c:pt>
                <c:pt idx="550">
                  <c:v>5.5049999999999999</c:v>
                </c:pt>
                <c:pt idx="551">
                  <c:v>5.5149999999999997</c:v>
                </c:pt>
                <c:pt idx="552">
                  <c:v>5.5249999999999995</c:v>
                </c:pt>
                <c:pt idx="553">
                  <c:v>5.5350000000000001</c:v>
                </c:pt>
                <c:pt idx="554">
                  <c:v>5.5450000000000008</c:v>
                </c:pt>
                <c:pt idx="555">
                  <c:v>5.5549999999999997</c:v>
                </c:pt>
                <c:pt idx="556">
                  <c:v>5.5650000000000004</c:v>
                </c:pt>
                <c:pt idx="557">
                  <c:v>5.5750000000000002</c:v>
                </c:pt>
                <c:pt idx="558">
                  <c:v>5.585</c:v>
                </c:pt>
                <c:pt idx="559">
                  <c:v>5.5949999999999998</c:v>
                </c:pt>
                <c:pt idx="560">
                  <c:v>5.6049999999999995</c:v>
                </c:pt>
                <c:pt idx="561">
                  <c:v>5.6149999999999993</c:v>
                </c:pt>
                <c:pt idx="562">
                  <c:v>5.6250000000000009</c:v>
                </c:pt>
                <c:pt idx="563">
                  <c:v>5.6350000000000007</c:v>
                </c:pt>
                <c:pt idx="564">
                  <c:v>5.6449999999999996</c:v>
                </c:pt>
                <c:pt idx="565">
                  <c:v>5.6550000000000002</c:v>
                </c:pt>
                <c:pt idx="566">
                  <c:v>5.665</c:v>
                </c:pt>
                <c:pt idx="567">
                  <c:v>5.6749999999999998</c:v>
                </c:pt>
                <c:pt idx="568">
                  <c:v>5.6849999999999996</c:v>
                </c:pt>
                <c:pt idx="569">
                  <c:v>5.6949999999999994</c:v>
                </c:pt>
                <c:pt idx="570">
                  <c:v>5.7050000000000001</c:v>
                </c:pt>
                <c:pt idx="571">
                  <c:v>5.7150000000000007</c:v>
                </c:pt>
                <c:pt idx="572">
                  <c:v>5.7249999999999996</c:v>
                </c:pt>
                <c:pt idx="573">
                  <c:v>5.7350000000000003</c:v>
                </c:pt>
                <c:pt idx="574">
                  <c:v>5.7450000000000001</c:v>
                </c:pt>
                <c:pt idx="575">
                  <c:v>5.7549999999999999</c:v>
                </c:pt>
                <c:pt idx="576">
                  <c:v>5.7650000000000006</c:v>
                </c:pt>
                <c:pt idx="577">
                  <c:v>5.7749999999999995</c:v>
                </c:pt>
                <c:pt idx="578">
                  <c:v>5.7849999999999993</c:v>
                </c:pt>
                <c:pt idx="579">
                  <c:v>5.7950000000000008</c:v>
                </c:pt>
                <c:pt idx="580">
                  <c:v>5.8050000000000006</c:v>
                </c:pt>
                <c:pt idx="581">
                  <c:v>5.8149999999999995</c:v>
                </c:pt>
                <c:pt idx="582">
                  <c:v>5.8250000000000002</c:v>
                </c:pt>
                <c:pt idx="583">
                  <c:v>5.835</c:v>
                </c:pt>
                <c:pt idx="584">
                  <c:v>5.8450000000000006</c:v>
                </c:pt>
                <c:pt idx="585">
                  <c:v>5.8549999999999995</c:v>
                </c:pt>
                <c:pt idx="586">
                  <c:v>5.8649999999999993</c:v>
                </c:pt>
                <c:pt idx="587">
                  <c:v>5.875</c:v>
                </c:pt>
                <c:pt idx="588">
                  <c:v>5.8850000000000007</c:v>
                </c:pt>
                <c:pt idx="589">
                  <c:v>5.8950000000000005</c:v>
                </c:pt>
                <c:pt idx="590">
                  <c:v>5.9050000000000002</c:v>
                </c:pt>
                <c:pt idx="591">
                  <c:v>5.915</c:v>
                </c:pt>
                <c:pt idx="592">
                  <c:v>5.9249999999999998</c:v>
                </c:pt>
                <c:pt idx="593">
                  <c:v>5.9350000000000005</c:v>
                </c:pt>
                <c:pt idx="594">
                  <c:v>5.9449999999999994</c:v>
                </c:pt>
                <c:pt idx="595">
                  <c:v>5.9549999999999992</c:v>
                </c:pt>
                <c:pt idx="596">
                  <c:v>5.9649999999999999</c:v>
                </c:pt>
                <c:pt idx="597">
                  <c:v>5.9750000000000005</c:v>
                </c:pt>
                <c:pt idx="598">
                  <c:v>5.9849999999999994</c:v>
                </c:pt>
                <c:pt idx="599">
                  <c:v>5.9950000000000001</c:v>
                </c:pt>
                <c:pt idx="600">
                  <c:v>6.0049999999999999</c:v>
                </c:pt>
                <c:pt idx="601">
                  <c:v>6.0150000000000006</c:v>
                </c:pt>
                <c:pt idx="602">
                  <c:v>6.0250000000000004</c:v>
                </c:pt>
                <c:pt idx="603">
                  <c:v>6.0349999999999993</c:v>
                </c:pt>
                <c:pt idx="604">
                  <c:v>6.0449999999999999</c:v>
                </c:pt>
                <c:pt idx="605">
                  <c:v>6.0549999999999997</c:v>
                </c:pt>
                <c:pt idx="606">
                  <c:v>6.0650000000000004</c:v>
                </c:pt>
                <c:pt idx="607">
                  <c:v>6.0750000000000002</c:v>
                </c:pt>
                <c:pt idx="608">
                  <c:v>6.085</c:v>
                </c:pt>
                <c:pt idx="609">
                  <c:v>6.0949999999999998</c:v>
                </c:pt>
                <c:pt idx="610">
                  <c:v>6.1050000000000004</c:v>
                </c:pt>
                <c:pt idx="611">
                  <c:v>6.1150000000000002</c:v>
                </c:pt>
                <c:pt idx="612">
                  <c:v>6.125</c:v>
                </c:pt>
                <c:pt idx="613">
                  <c:v>6.1349999999999998</c:v>
                </c:pt>
                <c:pt idx="614">
                  <c:v>6.1449999999999996</c:v>
                </c:pt>
                <c:pt idx="615">
                  <c:v>6.1550000000000011</c:v>
                </c:pt>
                <c:pt idx="616">
                  <c:v>6.165</c:v>
                </c:pt>
                <c:pt idx="617">
                  <c:v>6.1749999999999998</c:v>
                </c:pt>
                <c:pt idx="618">
                  <c:v>6.1850000000000005</c:v>
                </c:pt>
                <c:pt idx="619">
                  <c:v>6.1950000000000003</c:v>
                </c:pt>
                <c:pt idx="620">
                  <c:v>6.2049999999999992</c:v>
                </c:pt>
                <c:pt idx="621">
                  <c:v>6.2149999999999999</c:v>
                </c:pt>
                <c:pt idx="622">
                  <c:v>6.2249999999999996</c:v>
                </c:pt>
                <c:pt idx="623">
                  <c:v>6.2349999999999994</c:v>
                </c:pt>
                <c:pt idx="624">
                  <c:v>6.245000000000001</c:v>
                </c:pt>
                <c:pt idx="625">
                  <c:v>6.2549999999999999</c:v>
                </c:pt>
                <c:pt idx="626">
                  <c:v>6.2649999999999997</c:v>
                </c:pt>
                <c:pt idx="627">
                  <c:v>6.2750000000000004</c:v>
                </c:pt>
                <c:pt idx="628">
                  <c:v>6.2850000000000001</c:v>
                </c:pt>
                <c:pt idx="629">
                  <c:v>6.2949999999999999</c:v>
                </c:pt>
                <c:pt idx="630">
                  <c:v>6.3049999999999997</c:v>
                </c:pt>
                <c:pt idx="631">
                  <c:v>6.3149999999999995</c:v>
                </c:pt>
                <c:pt idx="632">
                  <c:v>6.3250000000000002</c:v>
                </c:pt>
                <c:pt idx="633">
                  <c:v>6.335</c:v>
                </c:pt>
                <c:pt idx="634">
                  <c:v>6.3449999999999998</c:v>
                </c:pt>
                <c:pt idx="635">
                  <c:v>6.3550000000000004</c:v>
                </c:pt>
                <c:pt idx="636">
                  <c:v>6.3650000000000002</c:v>
                </c:pt>
                <c:pt idx="637">
                  <c:v>6.375</c:v>
                </c:pt>
                <c:pt idx="638">
                  <c:v>6.3849999999999998</c:v>
                </c:pt>
                <c:pt idx="639">
                  <c:v>6.3949999999999996</c:v>
                </c:pt>
                <c:pt idx="640">
                  <c:v>6.4049999999999994</c:v>
                </c:pt>
                <c:pt idx="641">
                  <c:v>6.4150000000000009</c:v>
                </c:pt>
                <c:pt idx="642">
                  <c:v>6.4249999999999998</c:v>
                </c:pt>
                <c:pt idx="643">
                  <c:v>6.4350000000000005</c:v>
                </c:pt>
                <c:pt idx="644">
                  <c:v>6.4450000000000003</c:v>
                </c:pt>
                <c:pt idx="645">
                  <c:v>6.4550000000000001</c:v>
                </c:pt>
                <c:pt idx="646">
                  <c:v>6.4649999999999999</c:v>
                </c:pt>
                <c:pt idx="647">
                  <c:v>6.4749999999999996</c:v>
                </c:pt>
                <c:pt idx="648">
                  <c:v>6.4849999999999994</c:v>
                </c:pt>
                <c:pt idx="649">
                  <c:v>6.4950000000000001</c:v>
                </c:pt>
                <c:pt idx="650">
                  <c:v>6.5050000000000008</c:v>
                </c:pt>
                <c:pt idx="651">
                  <c:v>6.5149999999999997</c:v>
                </c:pt>
                <c:pt idx="652">
                  <c:v>6.5250000000000004</c:v>
                </c:pt>
                <c:pt idx="653">
                  <c:v>6.5350000000000001</c:v>
                </c:pt>
                <c:pt idx="654">
                  <c:v>6.5449999999999999</c:v>
                </c:pt>
                <c:pt idx="655">
                  <c:v>6.5549999999999997</c:v>
                </c:pt>
                <c:pt idx="656">
                  <c:v>6.5649999999999995</c:v>
                </c:pt>
                <c:pt idx="657">
                  <c:v>6.5750000000000002</c:v>
                </c:pt>
                <c:pt idx="658">
                  <c:v>6.585</c:v>
                </c:pt>
                <c:pt idx="659">
                  <c:v>6.5949999999999998</c:v>
                </c:pt>
                <c:pt idx="660">
                  <c:v>6.6050000000000004</c:v>
                </c:pt>
                <c:pt idx="661">
                  <c:v>6.6150000000000002</c:v>
                </c:pt>
                <c:pt idx="662">
                  <c:v>6.625</c:v>
                </c:pt>
                <c:pt idx="663">
                  <c:v>6.6350000000000007</c:v>
                </c:pt>
                <c:pt idx="664">
                  <c:v>6.6449999999999996</c:v>
                </c:pt>
                <c:pt idx="665">
                  <c:v>6.6549999999999994</c:v>
                </c:pt>
                <c:pt idx="666">
                  <c:v>6.665</c:v>
                </c:pt>
                <c:pt idx="667">
                  <c:v>6.6749999999999998</c:v>
                </c:pt>
                <c:pt idx="668">
                  <c:v>6.6849999999999996</c:v>
                </c:pt>
                <c:pt idx="669">
                  <c:v>6.6950000000000003</c:v>
                </c:pt>
                <c:pt idx="670">
                  <c:v>6.7050000000000001</c:v>
                </c:pt>
                <c:pt idx="671">
                  <c:v>6.7150000000000007</c:v>
                </c:pt>
                <c:pt idx="672">
                  <c:v>6.7249999999999996</c:v>
                </c:pt>
                <c:pt idx="673">
                  <c:v>6.7349999999999994</c:v>
                </c:pt>
                <c:pt idx="674">
                  <c:v>6.7450000000000001</c:v>
                </c:pt>
                <c:pt idx="675">
                  <c:v>6.7549999999999999</c:v>
                </c:pt>
                <c:pt idx="676">
                  <c:v>6.7649999999999997</c:v>
                </c:pt>
                <c:pt idx="677">
                  <c:v>6.7750000000000004</c:v>
                </c:pt>
                <c:pt idx="678">
                  <c:v>6.7850000000000001</c:v>
                </c:pt>
                <c:pt idx="679">
                  <c:v>6.7949999999999999</c:v>
                </c:pt>
                <c:pt idx="680">
                  <c:v>6.8050000000000006</c:v>
                </c:pt>
                <c:pt idx="681">
                  <c:v>6.8149999999999995</c:v>
                </c:pt>
                <c:pt idx="682">
                  <c:v>6.8249999999999993</c:v>
                </c:pt>
                <c:pt idx="683">
                  <c:v>6.835</c:v>
                </c:pt>
                <c:pt idx="684">
                  <c:v>6.8449999999999998</c:v>
                </c:pt>
                <c:pt idx="685">
                  <c:v>6.8550000000000004</c:v>
                </c:pt>
                <c:pt idx="686">
                  <c:v>6.8650000000000002</c:v>
                </c:pt>
                <c:pt idx="687">
                  <c:v>6.875</c:v>
                </c:pt>
                <c:pt idx="688">
                  <c:v>6.8850000000000007</c:v>
                </c:pt>
                <c:pt idx="689">
                  <c:v>6.8950000000000005</c:v>
                </c:pt>
                <c:pt idx="690">
                  <c:v>6.9049999999999994</c:v>
                </c:pt>
                <c:pt idx="691">
                  <c:v>6.915</c:v>
                </c:pt>
                <c:pt idx="692">
                  <c:v>6.9249999999999998</c:v>
                </c:pt>
                <c:pt idx="693">
                  <c:v>6.9349999999999996</c:v>
                </c:pt>
                <c:pt idx="694">
                  <c:v>6.9450000000000003</c:v>
                </c:pt>
                <c:pt idx="695">
                  <c:v>6.9550000000000001</c:v>
                </c:pt>
                <c:pt idx="696">
                  <c:v>6.9649999999999999</c:v>
                </c:pt>
                <c:pt idx="697">
                  <c:v>6.9750000000000005</c:v>
                </c:pt>
                <c:pt idx="698">
                  <c:v>6.9850000000000003</c:v>
                </c:pt>
                <c:pt idx="699">
                  <c:v>6.9950000000000001</c:v>
                </c:pt>
                <c:pt idx="700">
                  <c:v>7.0049999999999999</c:v>
                </c:pt>
                <c:pt idx="701">
                  <c:v>7.0149999999999997</c:v>
                </c:pt>
                <c:pt idx="702">
                  <c:v>7.0250000000000004</c:v>
                </c:pt>
                <c:pt idx="703">
                  <c:v>7.0350000000000001</c:v>
                </c:pt>
                <c:pt idx="704">
                  <c:v>7.0449999999999999</c:v>
                </c:pt>
                <c:pt idx="705">
                  <c:v>7.0550000000000006</c:v>
                </c:pt>
                <c:pt idx="706">
                  <c:v>7.0650000000000004</c:v>
                </c:pt>
                <c:pt idx="707">
                  <c:v>7.0749999999999993</c:v>
                </c:pt>
                <c:pt idx="708">
                  <c:v>7.085</c:v>
                </c:pt>
                <c:pt idx="709">
                  <c:v>7.0949999999999998</c:v>
                </c:pt>
                <c:pt idx="710">
                  <c:v>7.1049999999999995</c:v>
                </c:pt>
                <c:pt idx="711">
                  <c:v>7.1150000000000002</c:v>
                </c:pt>
                <c:pt idx="712">
                  <c:v>7.125</c:v>
                </c:pt>
                <c:pt idx="713">
                  <c:v>7.1350000000000007</c:v>
                </c:pt>
                <c:pt idx="714">
                  <c:v>7.1450000000000005</c:v>
                </c:pt>
                <c:pt idx="715">
                  <c:v>7.1550000000000002</c:v>
                </c:pt>
                <c:pt idx="716">
                  <c:v>7.165</c:v>
                </c:pt>
                <c:pt idx="717">
                  <c:v>7.1749999999999998</c:v>
                </c:pt>
                <c:pt idx="718">
                  <c:v>7.1849999999999996</c:v>
                </c:pt>
                <c:pt idx="719">
                  <c:v>7.1950000000000003</c:v>
                </c:pt>
                <c:pt idx="720">
                  <c:v>7.2049999999999992</c:v>
                </c:pt>
                <c:pt idx="721">
                  <c:v>7.2149999999999999</c:v>
                </c:pt>
                <c:pt idx="722">
                  <c:v>7.2250000000000005</c:v>
                </c:pt>
                <c:pt idx="723">
                  <c:v>7.2350000000000003</c:v>
                </c:pt>
                <c:pt idx="724">
                  <c:v>7.2450000000000001</c:v>
                </c:pt>
                <c:pt idx="725">
                  <c:v>7.2549999999999999</c:v>
                </c:pt>
                <c:pt idx="726">
                  <c:v>7.2649999999999997</c:v>
                </c:pt>
                <c:pt idx="727">
                  <c:v>7.2750000000000004</c:v>
                </c:pt>
                <c:pt idx="728">
                  <c:v>7.2850000000000001</c:v>
                </c:pt>
                <c:pt idx="729">
                  <c:v>7.294999999999999</c:v>
                </c:pt>
                <c:pt idx="730">
                  <c:v>7.3050000000000006</c:v>
                </c:pt>
                <c:pt idx="731">
                  <c:v>7.3150000000000004</c:v>
                </c:pt>
                <c:pt idx="732">
                  <c:v>7.3250000000000002</c:v>
                </c:pt>
                <c:pt idx="733">
                  <c:v>7.335</c:v>
                </c:pt>
                <c:pt idx="734">
                  <c:v>7.3449999999999998</c:v>
                </c:pt>
                <c:pt idx="735">
                  <c:v>7.3549999999999995</c:v>
                </c:pt>
                <c:pt idx="736">
                  <c:v>7.3650000000000002</c:v>
                </c:pt>
                <c:pt idx="737">
                  <c:v>7.375</c:v>
                </c:pt>
                <c:pt idx="738">
                  <c:v>7.3849999999999989</c:v>
                </c:pt>
                <c:pt idx="739">
                  <c:v>7.3950000000000005</c:v>
                </c:pt>
                <c:pt idx="740">
                  <c:v>7.4050000000000002</c:v>
                </c:pt>
                <c:pt idx="741">
                  <c:v>7.4150000000000009</c:v>
                </c:pt>
                <c:pt idx="742">
                  <c:v>7.4249999999999998</c:v>
                </c:pt>
                <c:pt idx="743">
                  <c:v>7.4349999999999996</c:v>
                </c:pt>
                <c:pt idx="744">
                  <c:v>7.4450000000000003</c:v>
                </c:pt>
                <c:pt idx="745">
                  <c:v>7.4550000000000001</c:v>
                </c:pt>
                <c:pt idx="746">
                  <c:v>7.4649999999999999</c:v>
                </c:pt>
                <c:pt idx="747">
                  <c:v>7.4749999999999996</c:v>
                </c:pt>
                <c:pt idx="748">
                  <c:v>7.4850000000000003</c:v>
                </c:pt>
                <c:pt idx="749">
                  <c:v>7.4950000000000001</c:v>
                </c:pt>
                <c:pt idx="750">
                  <c:v>7.5050000000000008</c:v>
                </c:pt>
                <c:pt idx="751">
                  <c:v>7.5149999999999997</c:v>
                </c:pt>
                <c:pt idx="752">
                  <c:v>7.5249999999999995</c:v>
                </c:pt>
                <c:pt idx="753">
                  <c:v>7.5350000000000001</c:v>
                </c:pt>
                <c:pt idx="754">
                  <c:v>7.5449999999999999</c:v>
                </c:pt>
                <c:pt idx="755">
                  <c:v>7.5549999999999997</c:v>
                </c:pt>
                <c:pt idx="756">
                  <c:v>7.5650000000000004</c:v>
                </c:pt>
                <c:pt idx="757">
                  <c:v>7.5750000000000002</c:v>
                </c:pt>
                <c:pt idx="758">
                  <c:v>7.5850000000000009</c:v>
                </c:pt>
                <c:pt idx="759">
                  <c:v>7.5949999999999998</c:v>
                </c:pt>
                <c:pt idx="760">
                  <c:v>7.6049999999999995</c:v>
                </c:pt>
                <c:pt idx="761">
                  <c:v>7.6150000000000002</c:v>
                </c:pt>
                <c:pt idx="762">
                  <c:v>7.625</c:v>
                </c:pt>
                <c:pt idx="763">
                  <c:v>7.6350000000000007</c:v>
                </c:pt>
                <c:pt idx="764">
                  <c:v>7.6450000000000005</c:v>
                </c:pt>
                <c:pt idx="765">
                  <c:v>7.6550000000000002</c:v>
                </c:pt>
                <c:pt idx="766">
                  <c:v>7.665</c:v>
                </c:pt>
                <c:pt idx="767">
                  <c:v>7.6750000000000007</c:v>
                </c:pt>
                <c:pt idx="768">
                  <c:v>7.6849999999999996</c:v>
                </c:pt>
                <c:pt idx="769">
                  <c:v>7.6950000000000003</c:v>
                </c:pt>
                <c:pt idx="770">
                  <c:v>7.7050000000000001</c:v>
                </c:pt>
                <c:pt idx="771">
                  <c:v>7.7149999999999999</c:v>
                </c:pt>
                <c:pt idx="772">
                  <c:v>7.7250000000000005</c:v>
                </c:pt>
                <c:pt idx="773">
                  <c:v>7.7349999999999994</c:v>
                </c:pt>
                <c:pt idx="774">
                  <c:v>7.7449999999999992</c:v>
                </c:pt>
                <c:pt idx="775">
                  <c:v>7.7549999999999999</c:v>
                </c:pt>
                <c:pt idx="776">
                  <c:v>7.7649999999999997</c:v>
                </c:pt>
                <c:pt idx="777">
                  <c:v>7.7749999999999986</c:v>
                </c:pt>
                <c:pt idx="778">
                  <c:v>7.7849999999999993</c:v>
                </c:pt>
                <c:pt idx="779">
                  <c:v>7.7950000000000008</c:v>
                </c:pt>
                <c:pt idx="780">
                  <c:v>7.8050000000000006</c:v>
                </c:pt>
                <c:pt idx="781">
                  <c:v>7.8150000000000004</c:v>
                </c:pt>
                <c:pt idx="782">
                  <c:v>7.8250000000000002</c:v>
                </c:pt>
                <c:pt idx="783">
                  <c:v>7.835</c:v>
                </c:pt>
                <c:pt idx="784">
                  <c:v>7.8449999999999998</c:v>
                </c:pt>
                <c:pt idx="785">
                  <c:v>7.8550000000000004</c:v>
                </c:pt>
                <c:pt idx="786">
                  <c:v>7.8650000000000002</c:v>
                </c:pt>
                <c:pt idx="787">
                  <c:v>7.875</c:v>
                </c:pt>
                <c:pt idx="788">
                  <c:v>7.8849999999999998</c:v>
                </c:pt>
                <c:pt idx="789">
                  <c:v>7.8949999999999996</c:v>
                </c:pt>
                <c:pt idx="790">
                  <c:v>7.9049999999999985</c:v>
                </c:pt>
                <c:pt idx="791">
                  <c:v>7.915</c:v>
                </c:pt>
                <c:pt idx="792">
                  <c:v>7.9249999999999998</c:v>
                </c:pt>
                <c:pt idx="793">
                  <c:v>7.9349999999999996</c:v>
                </c:pt>
                <c:pt idx="794">
                  <c:v>7.9449999999999985</c:v>
                </c:pt>
                <c:pt idx="795">
                  <c:v>7.9549999999999983</c:v>
                </c:pt>
                <c:pt idx="796">
                  <c:v>7.9650000000000016</c:v>
                </c:pt>
                <c:pt idx="797">
                  <c:v>7.9750000000000014</c:v>
                </c:pt>
                <c:pt idx="798">
                  <c:v>7.9850000000000012</c:v>
                </c:pt>
                <c:pt idx="799">
                  <c:v>7.9950000000000001</c:v>
                </c:pt>
                <c:pt idx="800">
                  <c:v>8.0050000000000008</c:v>
                </c:pt>
                <c:pt idx="801">
                  <c:v>8.0149999999999988</c:v>
                </c:pt>
                <c:pt idx="802">
                  <c:v>8.0250000000000004</c:v>
                </c:pt>
                <c:pt idx="803">
                  <c:v>8.0350000000000001</c:v>
                </c:pt>
                <c:pt idx="804">
                  <c:v>8.0449999999999999</c:v>
                </c:pt>
                <c:pt idx="805">
                  <c:v>8.0549999999999997</c:v>
                </c:pt>
                <c:pt idx="806">
                  <c:v>8.0649999999999995</c:v>
                </c:pt>
                <c:pt idx="807">
                  <c:v>8.0750000000000011</c:v>
                </c:pt>
                <c:pt idx="808">
                  <c:v>8.0850000000000009</c:v>
                </c:pt>
                <c:pt idx="809">
                  <c:v>8.0950000000000006</c:v>
                </c:pt>
                <c:pt idx="810">
                  <c:v>8.1049999999999986</c:v>
                </c:pt>
                <c:pt idx="811">
                  <c:v>8.1149999999999984</c:v>
                </c:pt>
                <c:pt idx="812">
                  <c:v>8.1249999999999982</c:v>
                </c:pt>
                <c:pt idx="813">
                  <c:v>8.1349999999999998</c:v>
                </c:pt>
                <c:pt idx="814">
                  <c:v>8.1450000000000014</c:v>
                </c:pt>
                <c:pt idx="815">
                  <c:v>8.1550000000000011</c:v>
                </c:pt>
                <c:pt idx="816">
                  <c:v>8.1650000000000009</c:v>
                </c:pt>
                <c:pt idx="817">
                  <c:v>8.1750000000000007</c:v>
                </c:pt>
                <c:pt idx="818">
                  <c:v>8.1849999999999987</c:v>
                </c:pt>
                <c:pt idx="819">
                  <c:v>8.1950000000000003</c:v>
                </c:pt>
                <c:pt idx="820">
                  <c:v>8.2050000000000001</c:v>
                </c:pt>
                <c:pt idx="821">
                  <c:v>8.2149999999999999</c:v>
                </c:pt>
                <c:pt idx="822">
                  <c:v>8.2249999999999996</c:v>
                </c:pt>
                <c:pt idx="823">
                  <c:v>8.2349999999999994</c:v>
                </c:pt>
                <c:pt idx="824">
                  <c:v>8.245000000000001</c:v>
                </c:pt>
                <c:pt idx="825">
                  <c:v>8.2550000000000008</c:v>
                </c:pt>
                <c:pt idx="826">
                  <c:v>8.2650000000000006</c:v>
                </c:pt>
                <c:pt idx="827">
                  <c:v>8.2749999999999986</c:v>
                </c:pt>
                <c:pt idx="828">
                  <c:v>8.2849999999999984</c:v>
                </c:pt>
                <c:pt idx="829">
                  <c:v>8.2949999999999982</c:v>
                </c:pt>
                <c:pt idx="830">
                  <c:v>8.3049999999999997</c:v>
                </c:pt>
                <c:pt idx="831">
                  <c:v>8.3149999999999995</c:v>
                </c:pt>
                <c:pt idx="832">
                  <c:v>8.3250000000000011</c:v>
                </c:pt>
                <c:pt idx="833">
                  <c:v>8.3350000000000009</c:v>
                </c:pt>
                <c:pt idx="834">
                  <c:v>8.3450000000000006</c:v>
                </c:pt>
                <c:pt idx="835">
                  <c:v>8.3550000000000004</c:v>
                </c:pt>
                <c:pt idx="836">
                  <c:v>8.3650000000000002</c:v>
                </c:pt>
                <c:pt idx="837">
                  <c:v>8.375</c:v>
                </c:pt>
                <c:pt idx="838">
                  <c:v>8.3849999999999998</c:v>
                </c:pt>
                <c:pt idx="839">
                  <c:v>8.3949999999999996</c:v>
                </c:pt>
                <c:pt idx="840">
                  <c:v>8.4049999999999994</c:v>
                </c:pt>
                <c:pt idx="841">
                  <c:v>8.4150000000000009</c:v>
                </c:pt>
                <c:pt idx="842">
                  <c:v>8.4250000000000007</c:v>
                </c:pt>
                <c:pt idx="843">
                  <c:v>8.4350000000000005</c:v>
                </c:pt>
                <c:pt idx="844">
                  <c:v>8.4449999999999985</c:v>
                </c:pt>
                <c:pt idx="845">
                  <c:v>8.4549999999999983</c:v>
                </c:pt>
                <c:pt idx="846">
                  <c:v>8.4649999999999981</c:v>
                </c:pt>
                <c:pt idx="847">
                  <c:v>8.4749999999999996</c:v>
                </c:pt>
                <c:pt idx="848">
                  <c:v>8.4849999999999994</c:v>
                </c:pt>
                <c:pt idx="849">
                  <c:v>8.495000000000001</c:v>
                </c:pt>
                <c:pt idx="850">
                  <c:v>8.5050000000000008</c:v>
                </c:pt>
                <c:pt idx="851">
                  <c:v>8.5150000000000006</c:v>
                </c:pt>
                <c:pt idx="852">
                  <c:v>8.5250000000000021</c:v>
                </c:pt>
                <c:pt idx="853">
                  <c:v>8.5350000000000001</c:v>
                </c:pt>
                <c:pt idx="854">
                  <c:v>8.5449999999999999</c:v>
                </c:pt>
                <c:pt idx="855">
                  <c:v>8.5549999999999997</c:v>
                </c:pt>
                <c:pt idx="856">
                  <c:v>8.5649999999999995</c:v>
                </c:pt>
                <c:pt idx="857">
                  <c:v>8.5749999999999993</c:v>
                </c:pt>
                <c:pt idx="858">
                  <c:v>8.5850000000000009</c:v>
                </c:pt>
                <c:pt idx="859">
                  <c:v>8.5950000000000006</c:v>
                </c:pt>
                <c:pt idx="860">
                  <c:v>8.6050000000000004</c:v>
                </c:pt>
                <c:pt idx="861">
                  <c:v>8.6150000000000002</c:v>
                </c:pt>
                <c:pt idx="862">
                  <c:v>8.6249999999999982</c:v>
                </c:pt>
                <c:pt idx="863">
                  <c:v>8.6349999999999998</c:v>
                </c:pt>
                <c:pt idx="864">
                  <c:v>8.6449999999999996</c:v>
                </c:pt>
                <c:pt idx="865">
                  <c:v>8.6549999999999994</c:v>
                </c:pt>
                <c:pt idx="866">
                  <c:v>8.6649999999999991</c:v>
                </c:pt>
                <c:pt idx="867">
                  <c:v>8.6750000000000007</c:v>
                </c:pt>
                <c:pt idx="868">
                  <c:v>8.6850000000000005</c:v>
                </c:pt>
                <c:pt idx="869">
                  <c:v>8.6950000000000021</c:v>
                </c:pt>
                <c:pt idx="870">
                  <c:v>8.7050000000000001</c:v>
                </c:pt>
                <c:pt idx="871">
                  <c:v>8.7149999999999999</c:v>
                </c:pt>
                <c:pt idx="872">
                  <c:v>8.7249999999999996</c:v>
                </c:pt>
                <c:pt idx="873">
                  <c:v>8.7349999999999994</c:v>
                </c:pt>
                <c:pt idx="874">
                  <c:v>8.7449999999999992</c:v>
                </c:pt>
                <c:pt idx="875">
                  <c:v>8.7550000000000008</c:v>
                </c:pt>
                <c:pt idx="876">
                  <c:v>8.7650000000000006</c:v>
                </c:pt>
                <c:pt idx="877">
                  <c:v>8.7750000000000004</c:v>
                </c:pt>
                <c:pt idx="878">
                  <c:v>8.7850000000000001</c:v>
                </c:pt>
                <c:pt idx="879">
                  <c:v>8.7949999999999982</c:v>
                </c:pt>
                <c:pt idx="880">
                  <c:v>8.8049999999999997</c:v>
                </c:pt>
                <c:pt idx="881">
                  <c:v>8.8149999999999995</c:v>
                </c:pt>
                <c:pt idx="882">
                  <c:v>8.8249999999999993</c:v>
                </c:pt>
                <c:pt idx="883">
                  <c:v>8.8349999999999991</c:v>
                </c:pt>
                <c:pt idx="884">
                  <c:v>8.8449999999999989</c:v>
                </c:pt>
                <c:pt idx="885">
                  <c:v>8.8550000000000004</c:v>
                </c:pt>
                <c:pt idx="886">
                  <c:v>8.865000000000002</c:v>
                </c:pt>
                <c:pt idx="887">
                  <c:v>8.8750000000000018</c:v>
                </c:pt>
                <c:pt idx="888">
                  <c:v>8.8849999999999998</c:v>
                </c:pt>
                <c:pt idx="889">
                  <c:v>8.8949999999999996</c:v>
                </c:pt>
                <c:pt idx="890">
                  <c:v>8.9049999999999994</c:v>
                </c:pt>
                <c:pt idx="891">
                  <c:v>8.9150000000000009</c:v>
                </c:pt>
                <c:pt idx="892">
                  <c:v>8.9250000000000007</c:v>
                </c:pt>
                <c:pt idx="893">
                  <c:v>8.9350000000000005</c:v>
                </c:pt>
                <c:pt idx="894">
                  <c:v>8.9450000000000003</c:v>
                </c:pt>
                <c:pt idx="895">
                  <c:v>8.9550000000000001</c:v>
                </c:pt>
                <c:pt idx="896">
                  <c:v>8.9649999999999999</c:v>
                </c:pt>
                <c:pt idx="897">
                  <c:v>8.9749999999999996</c:v>
                </c:pt>
                <c:pt idx="898">
                  <c:v>8.9849999999999994</c:v>
                </c:pt>
                <c:pt idx="899">
                  <c:v>8.9949999999999992</c:v>
                </c:pt>
                <c:pt idx="900">
                  <c:v>9.004999999999999</c:v>
                </c:pt>
                <c:pt idx="901">
                  <c:v>9.0149999999999988</c:v>
                </c:pt>
                <c:pt idx="902">
                  <c:v>9.0250000000000004</c:v>
                </c:pt>
                <c:pt idx="903">
                  <c:v>9.0350000000000019</c:v>
                </c:pt>
                <c:pt idx="904">
                  <c:v>9.0450000000000017</c:v>
                </c:pt>
                <c:pt idx="905">
                  <c:v>9.0549999999999997</c:v>
                </c:pt>
                <c:pt idx="906">
                  <c:v>9.0649999999999995</c:v>
                </c:pt>
                <c:pt idx="907">
                  <c:v>9.0749999999999993</c:v>
                </c:pt>
                <c:pt idx="908">
                  <c:v>9.0850000000000009</c:v>
                </c:pt>
                <c:pt idx="909">
                  <c:v>9.0950000000000006</c:v>
                </c:pt>
                <c:pt idx="910">
                  <c:v>9.1050000000000004</c:v>
                </c:pt>
                <c:pt idx="911">
                  <c:v>9.1150000000000002</c:v>
                </c:pt>
                <c:pt idx="912">
                  <c:v>9.125</c:v>
                </c:pt>
                <c:pt idx="913">
                  <c:v>9.1349999999999998</c:v>
                </c:pt>
                <c:pt idx="914">
                  <c:v>9.1449999999999996</c:v>
                </c:pt>
                <c:pt idx="915">
                  <c:v>9.1549999999999994</c:v>
                </c:pt>
                <c:pt idx="916">
                  <c:v>9.1649999999999991</c:v>
                </c:pt>
                <c:pt idx="917">
                  <c:v>9.1749999999999989</c:v>
                </c:pt>
                <c:pt idx="918">
                  <c:v>9.1849999999999987</c:v>
                </c:pt>
                <c:pt idx="919">
                  <c:v>9.1950000000000003</c:v>
                </c:pt>
                <c:pt idx="920">
                  <c:v>9.2050000000000018</c:v>
                </c:pt>
                <c:pt idx="921">
                  <c:v>9.2150000000000016</c:v>
                </c:pt>
                <c:pt idx="922">
                  <c:v>9.2250000000000014</c:v>
                </c:pt>
                <c:pt idx="923">
                  <c:v>9.2349999999999994</c:v>
                </c:pt>
                <c:pt idx="924">
                  <c:v>9.2449999999999992</c:v>
                </c:pt>
                <c:pt idx="925">
                  <c:v>9.2550000000000008</c:v>
                </c:pt>
                <c:pt idx="926">
                  <c:v>9.2650000000000006</c:v>
                </c:pt>
                <c:pt idx="927">
                  <c:v>9.2750000000000004</c:v>
                </c:pt>
                <c:pt idx="928">
                  <c:v>9.2850000000000001</c:v>
                </c:pt>
                <c:pt idx="929">
                  <c:v>9.2949999999999999</c:v>
                </c:pt>
                <c:pt idx="930">
                  <c:v>9.3049999999999997</c:v>
                </c:pt>
                <c:pt idx="931">
                  <c:v>9.3149999999999995</c:v>
                </c:pt>
                <c:pt idx="932">
                  <c:v>9.3249999999999993</c:v>
                </c:pt>
                <c:pt idx="933">
                  <c:v>9.3349999999999991</c:v>
                </c:pt>
                <c:pt idx="934">
                  <c:v>9.3449999999999989</c:v>
                </c:pt>
                <c:pt idx="935">
                  <c:v>9.3549999999999986</c:v>
                </c:pt>
                <c:pt idx="936">
                  <c:v>9.3650000000000002</c:v>
                </c:pt>
                <c:pt idx="937">
                  <c:v>9.375</c:v>
                </c:pt>
                <c:pt idx="938">
                  <c:v>9.3850000000000016</c:v>
                </c:pt>
                <c:pt idx="939">
                  <c:v>9.3950000000000014</c:v>
                </c:pt>
                <c:pt idx="940">
                  <c:v>9.4049999999999994</c:v>
                </c:pt>
                <c:pt idx="941">
                  <c:v>9.4149999999999991</c:v>
                </c:pt>
                <c:pt idx="942">
                  <c:v>9.4250000000000007</c:v>
                </c:pt>
                <c:pt idx="943">
                  <c:v>9.4350000000000005</c:v>
                </c:pt>
                <c:pt idx="944">
                  <c:v>9.4450000000000003</c:v>
                </c:pt>
                <c:pt idx="945">
                  <c:v>9.4550000000000001</c:v>
                </c:pt>
                <c:pt idx="946">
                  <c:v>9.4649999999999999</c:v>
                </c:pt>
                <c:pt idx="947">
                  <c:v>9.4750000000000014</c:v>
                </c:pt>
                <c:pt idx="948">
                  <c:v>9.4850000000000012</c:v>
                </c:pt>
                <c:pt idx="949">
                  <c:v>9.4949999999999992</c:v>
                </c:pt>
                <c:pt idx="950">
                  <c:v>9.504999999999999</c:v>
                </c:pt>
                <c:pt idx="951">
                  <c:v>9.5149999999999988</c:v>
                </c:pt>
                <c:pt idx="952">
                  <c:v>9.5249999999999986</c:v>
                </c:pt>
                <c:pt idx="953">
                  <c:v>9.5350000000000001</c:v>
                </c:pt>
                <c:pt idx="954">
                  <c:v>9.5449999999999999</c:v>
                </c:pt>
                <c:pt idx="955">
                  <c:v>9.5550000000000015</c:v>
                </c:pt>
                <c:pt idx="956">
                  <c:v>9.5650000000000013</c:v>
                </c:pt>
                <c:pt idx="957">
                  <c:v>9.5749999999999993</c:v>
                </c:pt>
                <c:pt idx="958">
                  <c:v>9.5849999999999991</c:v>
                </c:pt>
                <c:pt idx="959">
                  <c:v>9.5950000000000006</c:v>
                </c:pt>
                <c:pt idx="960">
                  <c:v>9.6050000000000004</c:v>
                </c:pt>
                <c:pt idx="961">
                  <c:v>9.6150000000000002</c:v>
                </c:pt>
                <c:pt idx="962">
                  <c:v>9.625</c:v>
                </c:pt>
                <c:pt idx="963">
                  <c:v>9.6349999999999998</c:v>
                </c:pt>
                <c:pt idx="964">
                  <c:v>9.6450000000000014</c:v>
                </c:pt>
                <c:pt idx="965">
                  <c:v>9.6550000000000011</c:v>
                </c:pt>
                <c:pt idx="966">
                  <c:v>9.6649999999999991</c:v>
                </c:pt>
                <c:pt idx="967">
                  <c:v>9.6749999999999989</c:v>
                </c:pt>
                <c:pt idx="968">
                  <c:v>9.6849999999999987</c:v>
                </c:pt>
                <c:pt idx="969">
                  <c:v>9.6949999999999985</c:v>
                </c:pt>
                <c:pt idx="970">
                  <c:v>9.7050000000000001</c:v>
                </c:pt>
                <c:pt idx="971">
                  <c:v>9.7149999999999999</c:v>
                </c:pt>
                <c:pt idx="972">
                  <c:v>9.7249999999999996</c:v>
                </c:pt>
                <c:pt idx="973">
                  <c:v>9.7350000000000012</c:v>
                </c:pt>
                <c:pt idx="974">
                  <c:v>9.745000000000001</c:v>
                </c:pt>
                <c:pt idx="975">
                  <c:v>9.754999999999999</c:v>
                </c:pt>
                <c:pt idx="976">
                  <c:v>9.7650000000000006</c:v>
                </c:pt>
                <c:pt idx="977">
                  <c:v>9.7750000000000004</c:v>
                </c:pt>
                <c:pt idx="978">
                  <c:v>9.7850000000000001</c:v>
                </c:pt>
                <c:pt idx="979">
                  <c:v>9.7949999999999999</c:v>
                </c:pt>
                <c:pt idx="980">
                  <c:v>9.8049999999999997</c:v>
                </c:pt>
                <c:pt idx="981">
                  <c:v>9.8150000000000013</c:v>
                </c:pt>
                <c:pt idx="982">
                  <c:v>9.8250000000000011</c:v>
                </c:pt>
                <c:pt idx="983">
                  <c:v>9.8350000000000009</c:v>
                </c:pt>
                <c:pt idx="984">
                  <c:v>9.8449999999999989</c:v>
                </c:pt>
                <c:pt idx="985">
                  <c:v>9.8549999999999986</c:v>
                </c:pt>
                <c:pt idx="986">
                  <c:v>9.8649999999999984</c:v>
                </c:pt>
                <c:pt idx="987">
                  <c:v>9.875</c:v>
                </c:pt>
                <c:pt idx="988">
                  <c:v>9.8849999999999998</c:v>
                </c:pt>
                <c:pt idx="989">
                  <c:v>9.8949999999999996</c:v>
                </c:pt>
                <c:pt idx="990">
                  <c:v>9.9049999999999994</c:v>
                </c:pt>
                <c:pt idx="991">
                  <c:v>9.9150000000000009</c:v>
                </c:pt>
                <c:pt idx="992">
                  <c:v>9.9250000000000007</c:v>
                </c:pt>
                <c:pt idx="993">
                  <c:v>9.9350000000000005</c:v>
                </c:pt>
                <c:pt idx="994">
                  <c:v>9.9450000000000003</c:v>
                </c:pt>
                <c:pt idx="995">
                  <c:v>9.9550000000000001</c:v>
                </c:pt>
                <c:pt idx="996">
                  <c:v>9.9649999999999999</c:v>
                </c:pt>
                <c:pt idx="997">
                  <c:v>9.9749999999999996</c:v>
                </c:pt>
                <c:pt idx="998">
                  <c:v>9.9850000000000012</c:v>
                </c:pt>
              </c:numCache>
            </c:numRef>
          </c:xVal>
          <c:yVal>
            <c:numRef>
              <c:f>Feuil1!$D$2:$D$1002</c:f>
              <c:numCache>
                <c:formatCode>General</c:formatCode>
                <c:ptCount val="1001"/>
                <c:pt idx="0">
                  <c:v>1</c:v>
                </c:pt>
                <c:pt idx="1">
                  <c:v>0.997784763056908</c:v>
                </c:pt>
                <c:pt idx="2">
                  <c:v>0.99432407508403819</c:v>
                </c:pt>
                <c:pt idx="3">
                  <c:v>0.99064126845617617</c:v>
                </c:pt>
                <c:pt idx="4">
                  <c:v>0.98698226025563474</c:v>
                </c:pt>
                <c:pt idx="5">
                  <c:v>0.98325383997540827</c:v>
                </c:pt>
                <c:pt idx="6">
                  <c:v>0.97943815879500629</c:v>
                </c:pt>
                <c:pt idx="7">
                  <c:v>0.97546977103929711</c:v>
                </c:pt>
                <c:pt idx="8">
                  <c:v>0.97158666098148683</c:v>
                </c:pt>
                <c:pt idx="9">
                  <c:v>0.96748539867323768</c:v>
                </c:pt>
                <c:pt idx="10">
                  <c:v>0.96312235366446197</c:v>
                </c:pt>
                <c:pt idx="11">
                  <c:v>0.95869187977827797</c:v>
                </c:pt>
                <c:pt idx="12">
                  <c:v>0.95400160639384413</c:v>
                </c:pt>
                <c:pt idx="13">
                  <c:v>0.94939661070730907</c:v>
                </c:pt>
                <c:pt idx="14">
                  <c:v>0.94469443810921494</c:v>
                </c:pt>
                <c:pt idx="15">
                  <c:v>0.93991492062232884</c:v>
                </c:pt>
                <c:pt idx="16">
                  <c:v>0.93515523515820997</c:v>
                </c:pt>
                <c:pt idx="17">
                  <c:v>0.93010600216169048</c:v>
                </c:pt>
                <c:pt idx="18">
                  <c:v>0.92524319017918233</c:v>
                </c:pt>
                <c:pt idx="19">
                  <c:v>0.92026336926234786</c:v>
                </c:pt>
                <c:pt idx="20">
                  <c:v>0.91522405227721204</c:v>
                </c:pt>
                <c:pt idx="21">
                  <c:v>0.90991501978244271</c:v>
                </c:pt>
                <c:pt idx="22">
                  <c:v>0.90469919779467911</c:v>
                </c:pt>
                <c:pt idx="23">
                  <c:v>0.89949527502057569</c:v>
                </c:pt>
                <c:pt idx="24">
                  <c:v>0.8941763265144228</c:v>
                </c:pt>
                <c:pt idx="25">
                  <c:v>0.88889704205380426</c:v>
                </c:pt>
                <c:pt idx="26">
                  <c:v>0.8834868662429225</c:v>
                </c:pt>
                <c:pt idx="27">
                  <c:v>0.87823931301873137</c:v>
                </c:pt>
                <c:pt idx="28">
                  <c:v>0.87268436344164924</c:v>
                </c:pt>
                <c:pt idx="29">
                  <c:v>0.86735153251955932</c:v>
                </c:pt>
                <c:pt idx="30">
                  <c:v>0.8619016926631432</c:v>
                </c:pt>
                <c:pt idx="31">
                  <c:v>0.85646375202038727</c:v>
                </c:pt>
                <c:pt idx="32">
                  <c:v>0.85069461659741985</c:v>
                </c:pt>
                <c:pt idx="33">
                  <c:v>0.8450464565133321</c:v>
                </c:pt>
                <c:pt idx="34">
                  <c:v>0.83942209485656494</c:v>
                </c:pt>
                <c:pt idx="35">
                  <c:v>0.83344868959909568</c:v>
                </c:pt>
                <c:pt idx="36">
                  <c:v>0.82764187333287054</c:v>
                </c:pt>
                <c:pt idx="37">
                  <c:v>0.82176366178468374</c:v>
                </c:pt>
                <c:pt idx="38">
                  <c:v>0.81593503029341474</c:v>
                </c:pt>
                <c:pt idx="39">
                  <c:v>0.80990807857447422</c:v>
                </c:pt>
                <c:pt idx="40">
                  <c:v>0.80390690848513091</c:v>
                </c:pt>
                <c:pt idx="41">
                  <c:v>0.7979235872162781</c:v>
                </c:pt>
                <c:pt idx="42">
                  <c:v>0.79167055043779189</c:v>
                </c:pt>
                <c:pt idx="43">
                  <c:v>0.78558211944827316</c:v>
                </c:pt>
                <c:pt idx="44">
                  <c:v>0.77961664699991073</c:v>
                </c:pt>
                <c:pt idx="45">
                  <c:v>0.77350045117851796</c:v>
                </c:pt>
                <c:pt idx="46">
                  <c:v>0.76738425535712518</c:v>
                </c:pt>
                <c:pt idx="47">
                  <c:v>0.76109948734221144</c:v>
                </c:pt>
                <c:pt idx="48">
                  <c:v>0.75499717393675569</c:v>
                </c:pt>
                <c:pt idx="49">
                  <c:v>0.74882743165389154</c:v>
                </c:pt>
                <c:pt idx="50">
                  <c:v>0.74264380695509036</c:v>
                </c:pt>
                <c:pt idx="51">
                  <c:v>0.73643241742441523</c:v>
                </c:pt>
                <c:pt idx="52">
                  <c:v>0.73051255862841735</c:v>
                </c:pt>
                <c:pt idx="53">
                  <c:v>0.72440231241385467</c:v>
                </c:pt>
                <c:pt idx="54">
                  <c:v>0.71821670451277675</c:v>
                </c:pt>
                <c:pt idx="55">
                  <c:v>0.71204299582535924</c:v>
                </c:pt>
                <c:pt idx="56">
                  <c:v>0.70603190972463237</c:v>
                </c:pt>
                <c:pt idx="57">
                  <c:v>0.70008626929903717</c:v>
                </c:pt>
                <c:pt idx="58">
                  <c:v>0.69399387190496498</c:v>
                </c:pt>
                <c:pt idx="59">
                  <c:v>0.68800261782700523</c:v>
                </c:pt>
                <c:pt idx="60">
                  <c:v>0.68178131228494654</c:v>
                </c:pt>
                <c:pt idx="61">
                  <c:v>0.67580592382520055</c:v>
                </c:pt>
                <c:pt idx="62">
                  <c:v>0.66992771227701364</c:v>
                </c:pt>
                <c:pt idx="63">
                  <c:v>0.66406734954931723</c:v>
                </c:pt>
                <c:pt idx="64">
                  <c:v>0.65822880204666478</c:v>
                </c:pt>
                <c:pt idx="65">
                  <c:v>0.6525112298828919</c:v>
                </c:pt>
                <c:pt idx="66">
                  <c:v>0.64674209445992448</c:v>
                </c:pt>
                <c:pt idx="67">
                  <c:v>0.64116334645552175</c:v>
                </c:pt>
                <c:pt idx="68">
                  <c:v>0.63544180788719551</c:v>
                </c:pt>
                <c:pt idx="69">
                  <c:v>0.62986107668051605</c:v>
                </c:pt>
                <c:pt idx="70">
                  <c:v>0.62427637906928313</c:v>
                </c:pt>
                <c:pt idx="71">
                  <c:v>0.61871151348081743</c:v>
                </c:pt>
                <c:pt idx="72">
                  <c:v>0.61319027834243955</c:v>
                </c:pt>
                <c:pt idx="73">
                  <c:v>0.60763334556308068</c:v>
                </c:pt>
                <c:pt idx="74">
                  <c:v>0.60216764008845081</c:v>
                </c:pt>
                <c:pt idx="75">
                  <c:v>0.5967059010183744</c:v>
                </c:pt>
                <c:pt idx="76">
                  <c:v>0.59149404543516415</c:v>
                </c:pt>
                <c:pt idx="77">
                  <c:v>0.58630400507699787</c:v>
                </c:pt>
                <c:pt idx="78">
                  <c:v>0.58117346078713294</c:v>
                </c:pt>
                <c:pt idx="79">
                  <c:v>0.57618769026346839</c:v>
                </c:pt>
                <c:pt idx="80">
                  <c:v>0.57113449086239554</c:v>
                </c:pt>
                <c:pt idx="81">
                  <c:v>0.56617251876605157</c:v>
                </c:pt>
                <c:pt idx="82">
                  <c:v>0.56124029470385828</c:v>
                </c:pt>
                <c:pt idx="83">
                  <c:v>0.55603637192975497</c:v>
                </c:pt>
                <c:pt idx="84">
                  <c:v>0.55126478725197581</c:v>
                </c:pt>
                <c:pt idx="85">
                  <c:v>0.54628298313286461</c:v>
                </c:pt>
                <c:pt idx="86">
                  <c:v>0.54137059109343855</c:v>
                </c:pt>
                <c:pt idx="87">
                  <c:v>0.53670213293404856</c:v>
                </c:pt>
                <c:pt idx="88">
                  <c:v>0.53213481809077112</c:v>
                </c:pt>
                <c:pt idx="89">
                  <c:v>0.52741083026763314</c:v>
                </c:pt>
                <c:pt idx="90">
                  <c:v>0.52272254008547603</c:v>
                </c:pt>
                <c:pt idx="91">
                  <c:v>0.51841105833589496</c:v>
                </c:pt>
                <c:pt idx="92">
                  <c:v>0.51393893720189987</c:v>
                </c:pt>
                <c:pt idx="93">
                  <c:v>0.50969290112745047</c:v>
                </c:pt>
                <c:pt idx="94">
                  <c:v>0.50530605769135428</c:v>
                </c:pt>
                <c:pt idx="95">
                  <c:v>0.50099060953721974</c:v>
                </c:pt>
                <c:pt idx="96">
                  <c:v>0.49676837189009093</c:v>
                </c:pt>
                <c:pt idx="97">
                  <c:v>0.49257191587255944</c:v>
                </c:pt>
                <c:pt idx="98">
                  <c:v>0.48836752704592107</c:v>
                </c:pt>
                <c:pt idx="99">
                  <c:v>0.48431782799686657</c:v>
                </c:pt>
                <c:pt idx="100">
                  <c:v>0.47859628942854027</c:v>
                </c:pt>
                <c:pt idx="101">
                  <c:v>0.47310876872886648</c:v>
                </c:pt>
                <c:pt idx="102">
                  <c:v>0.4676767776929408</c:v>
                </c:pt>
                <c:pt idx="103">
                  <c:v>0.46214760974545599</c:v>
                </c:pt>
                <c:pt idx="104">
                  <c:v>0.45673545073229743</c:v>
                </c:pt>
                <c:pt idx="105">
                  <c:v>0.45140658621476099</c:v>
                </c:pt>
                <c:pt idx="106">
                  <c:v>0.446311739565877</c:v>
                </c:pt>
                <c:pt idx="107">
                  <c:v>0.44101857268932143</c:v>
                </c:pt>
                <c:pt idx="108">
                  <c:v>0.43609031503168166</c:v>
                </c:pt>
                <c:pt idx="109">
                  <c:v>0.43121560383551322</c:v>
                </c:pt>
                <c:pt idx="110">
                  <c:v>0.42648764960782176</c:v>
                </c:pt>
                <c:pt idx="111">
                  <c:v>0.42157922397294911</c:v>
                </c:pt>
                <c:pt idx="112">
                  <c:v>0.4168076392951699</c:v>
                </c:pt>
                <c:pt idx="113">
                  <c:v>0.41209356748341547</c:v>
                </c:pt>
                <c:pt idx="114">
                  <c:v>0.40735569724434045</c:v>
                </c:pt>
                <c:pt idx="115">
                  <c:v>0.4029133241444961</c:v>
                </c:pt>
                <c:pt idx="116">
                  <c:v>0.39864150644044938</c:v>
                </c:pt>
                <c:pt idx="117">
                  <c:v>0.39408609081083223</c:v>
                </c:pt>
                <c:pt idx="118">
                  <c:v>0.38968139855424555</c:v>
                </c:pt>
                <c:pt idx="119">
                  <c:v>0.38549485854809762</c:v>
                </c:pt>
                <c:pt idx="120">
                  <c:v>0.38128848651918251</c:v>
                </c:pt>
                <c:pt idx="121">
                  <c:v>0.37721300584053069</c:v>
                </c:pt>
                <c:pt idx="122">
                  <c:v>0.37314347476870902</c:v>
                </c:pt>
                <c:pt idx="123">
                  <c:v>0.3691631877993396</c:v>
                </c:pt>
                <c:pt idx="124">
                  <c:v>0.36519480004363047</c:v>
                </c:pt>
                <c:pt idx="125">
                  <c:v>0.36121847947881447</c:v>
                </c:pt>
                <c:pt idx="126">
                  <c:v>0.35731752060051364</c:v>
                </c:pt>
                <c:pt idx="127">
                  <c:v>0.35363471397265162</c:v>
                </c:pt>
                <c:pt idx="128">
                  <c:v>0.34991620970380877</c:v>
                </c:pt>
                <c:pt idx="129">
                  <c:v>0.34621753745773298</c:v>
                </c:pt>
                <c:pt idx="130">
                  <c:v>0.34257241167312857</c:v>
                </c:pt>
                <c:pt idx="131">
                  <c:v>0.33910379089115195</c:v>
                </c:pt>
                <c:pt idx="132">
                  <c:v>0.33557765724315053</c:v>
                </c:pt>
                <c:pt idx="133">
                  <c:v>0.33204359078604223</c:v>
                </c:pt>
                <c:pt idx="134">
                  <c:v>0.32857298680178887</c:v>
                </c:pt>
                <c:pt idx="135">
                  <c:v>0.32525508939284264</c:v>
                </c:pt>
                <c:pt idx="136">
                  <c:v>0.32201255367041159</c:v>
                </c:pt>
                <c:pt idx="137">
                  <c:v>0.31883348042083554</c:v>
                </c:pt>
                <c:pt idx="138">
                  <c:v>0.31554929745059346</c:v>
                </c:pt>
                <c:pt idx="139">
                  <c:v>0.31230081212133232</c:v>
                </c:pt>
                <c:pt idx="140">
                  <c:v>0.30925461342429622</c:v>
                </c:pt>
                <c:pt idx="141">
                  <c:v>0.30611322101797772</c:v>
                </c:pt>
                <c:pt idx="142">
                  <c:v>0.30304917350045119</c:v>
                </c:pt>
                <c:pt idx="143">
                  <c:v>0.30009221890586729</c:v>
                </c:pt>
                <c:pt idx="144">
                  <c:v>0.29728003807748371</c:v>
                </c:pt>
                <c:pt idx="145">
                  <c:v>0.29433498269656011</c:v>
                </c:pt>
                <c:pt idx="146">
                  <c:v>0.29128085119041719</c:v>
                </c:pt>
                <c:pt idx="147">
                  <c:v>0.28845280474381985</c:v>
                </c:pt>
                <c:pt idx="148">
                  <c:v>0.28563269110632938</c:v>
                </c:pt>
                <c:pt idx="149">
                  <c:v>0.28289190555990756</c:v>
                </c:pt>
                <c:pt idx="150">
                  <c:v>0.28017293523852965</c:v>
                </c:pt>
                <c:pt idx="151">
                  <c:v>0.27732505676916519</c:v>
                </c:pt>
                <c:pt idx="152">
                  <c:v>0.2746259184705544</c:v>
                </c:pt>
                <c:pt idx="153">
                  <c:v>0.27189504893551619</c:v>
                </c:pt>
                <c:pt idx="154">
                  <c:v>0.26932481878489195</c:v>
                </c:pt>
                <c:pt idx="155">
                  <c:v>0.26674467262288415</c:v>
                </c:pt>
                <c:pt idx="156">
                  <c:v>0.2641585768540462</c:v>
                </c:pt>
                <c:pt idx="157">
                  <c:v>0.26150306900552323</c:v>
                </c:pt>
                <c:pt idx="158">
                  <c:v>0.25902604936190465</c:v>
                </c:pt>
                <c:pt idx="159">
                  <c:v>0.25666603865261239</c:v>
                </c:pt>
                <c:pt idx="160">
                  <c:v>0.25402639642230307</c:v>
                </c:pt>
                <c:pt idx="161">
                  <c:v>0.25156524239689826</c:v>
                </c:pt>
                <c:pt idx="162">
                  <c:v>0.24915168522613465</c:v>
                </c:pt>
                <c:pt idx="163">
                  <c:v>0.24686108659652742</c:v>
                </c:pt>
                <c:pt idx="164">
                  <c:v>0.24451099189861869</c:v>
                </c:pt>
                <c:pt idx="165">
                  <c:v>0.24214106517794282</c:v>
                </c:pt>
                <c:pt idx="166">
                  <c:v>0.23998730750542902</c:v>
                </c:pt>
                <c:pt idx="167">
                  <c:v>0.23775818814639998</c:v>
                </c:pt>
                <c:pt idx="168">
                  <c:v>0.23561236328299304</c:v>
                </c:pt>
                <c:pt idx="169">
                  <c:v>0.23342489117177506</c:v>
                </c:pt>
                <c:pt idx="170">
                  <c:v>0.23129493192658185</c:v>
                </c:pt>
                <c:pt idx="171">
                  <c:v>0.22903408133112538</c:v>
                </c:pt>
                <c:pt idx="172">
                  <c:v>0.22697948377244737</c:v>
                </c:pt>
                <c:pt idx="173">
                  <c:v>0.22509544160956696</c:v>
                </c:pt>
                <c:pt idx="174">
                  <c:v>0.22305076006227256</c:v>
                </c:pt>
                <c:pt idx="175">
                  <c:v>0.22109135621287693</c:v>
                </c:pt>
                <c:pt idx="176">
                  <c:v>0.21926482691602131</c:v>
                </c:pt>
                <c:pt idx="177">
                  <c:v>0.2173926839668012</c:v>
                </c:pt>
                <c:pt idx="178">
                  <c:v>0.2155721042767757</c:v>
                </c:pt>
                <c:pt idx="179">
                  <c:v>0.21363451565242397</c:v>
                </c:pt>
                <c:pt idx="180">
                  <c:v>0.21185161680565609</c:v>
                </c:pt>
                <c:pt idx="181">
                  <c:v>0.20999732267692645</c:v>
                </c:pt>
                <c:pt idx="182">
                  <c:v>0.20816881017779409</c:v>
                </c:pt>
                <c:pt idx="183">
                  <c:v>0.20631451604906442</c:v>
                </c:pt>
                <c:pt idx="184">
                  <c:v>0.20453161720229654</c:v>
                </c:pt>
                <c:pt idx="185">
                  <c:v>0.20289944172855912</c:v>
                </c:pt>
                <c:pt idx="186">
                  <c:v>0.2011006772635775</c:v>
                </c:pt>
                <c:pt idx="187">
                  <c:v>0.19935744246234394</c:v>
                </c:pt>
                <c:pt idx="188">
                  <c:v>0.19764395569526114</c:v>
                </c:pt>
                <c:pt idx="189">
                  <c:v>0.19599591460330995</c:v>
                </c:pt>
                <c:pt idx="190">
                  <c:v>0.19436175592729579</c:v>
                </c:pt>
                <c:pt idx="191">
                  <c:v>0.19275337888087896</c:v>
                </c:pt>
                <c:pt idx="192">
                  <c:v>0.19112715301397165</c:v>
                </c:pt>
                <c:pt idx="193">
                  <c:v>0.18953662478804525</c:v>
                </c:pt>
                <c:pt idx="194">
                  <c:v>0.18793419734845856</c:v>
                </c:pt>
                <c:pt idx="195">
                  <c:v>0.18645472845002825</c:v>
                </c:pt>
                <c:pt idx="196">
                  <c:v>0.18487213303320874</c:v>
                </c:pt>
                <c:pt idx="197">
                  <c:v>0.1832776384027289</c:v>
                </c:pt>
                <c:pt idx="198">
                  <c:v>0.18179221989746844</c:v>
                </c:pt>
                <c:pt idx="199">
                  <c:v>0.18031076779676142</c:v>
                </c:pt>
                <c:pt idx="200">
                  <c:v>0.17894632463038068</c:v>
                </c:pt>
                <c:pt idx="201">
                  <c:v>0.17747280533878054</c:v>
                </c:pt>
                <c:pt idx="202">
                  <c:v>0.17586046188781024</c:v>
                </c:pt>
                <c:pt idx="203">
                  <c:v>0.17448213630549247</c:v>
                </c:pt>
                <c:pt idx="204">
                  <c:v>0.17316528999375291</c:v>
                </c:pt>
                <c:pt idx="205">
                  <c:v>0.17180481323192559</c:v>
                </c:pt>
                <c:pt idx="206">
                  <c:v>0.17056531180897797</c:v>
                </c:pt>
                <c:pt idx="207">
                  <c:v>0.16923656628357808</c:v>
                </c:pt>
                <c:pt idx="208">
                  <c:v>0.16795938401737284</c:v>
                </c:pt>
                <c:pt idx="209">
                  <c:v>0.16669211776255119</c:v>
                </c:pt>
                <c:pt idx="210">
                  <c:v>0.16531180897795672</c:v>
                </c:pt>
                <c:pt idx="211">
                  <c:v>0.16411593800509683</c:v>
                </c:pt>
                <c:pt idx="212">
                  <c:v>0.16277727646831339</c:v>
                </c:pt>
                <c:pt idx="213">
                  <c:v>0.16150207740438485</c:v>
                </c:pt>
                <c:pt idx="214">
                  <c:v>0.16023877755411664</c:v>
                </c:pt>
                <c:pt idx="215">
                  <c:v>0.15895961208563467</c:v>
                </c:pt>
                <c:pt idx="216">
                  <c:v>0.15780142195603242</c:v>
                </c:pt>
                <c:pt idx="217">
                  <c:v>0.15669082868107131</c:v>
                </c:pt>
                <c:pt idx="218">
                  <c:v>0.15549892411276489</c:v>
                </c:pt>
                <c:pt idx="219">
                  <c:v>0.15434271718543932</c:v>
                </c:pt>
                <c:pt idx="220">
                  <c:v>0.15320237587632751</c:v>
                </c:pt>
                <c:pt idx="221">
                  <c:v>0.15209178260136644</c:v>
                </c:pt>
                <c:pt idx="222">
                  <c:v>0.15088004601029281</c:v>
                </c:pt>
                <c:pt idx="223">
                  <c:v>0.14977540234216188</c:v>
                </c:pt>
                <c:pt idx="224">
                  <c:v>0.14866480906720081</c:v>
                </c:pt>
                <c:pt idx="225">
                  <c:v>0.14758991343322062</c:v>
                </c:pt>
                <c:pt idx="226">
                  <c:v>0.14650708499013357</c:v>
                </c:pt>
                <c:pt idx="227">
                  <c:v>0.14538062609695876</c:v>
                </c:pt>
                <c:pt idx="228">
                  <c:v>0.14428391523793468</c:v>
                </c:pt>
                <c:pt idx="229">
                  <c:v>0.14322488522216822</c:v>
                </c:pt>
                <c:pt idx="230">
                  <c:v>0.14223725048836355</c:v>
                </c:pt>
                <c:pt idx="231">
                  <c:v>0.14121788451813141</c:v>
                </c:pt>
                <c:pt idx="232">
                  <c:v>0.14020843455928286</c:v>
                </c:pt>
                <c:pt idx="233">
                  <c:v>0.13918510218449731</c:v>
                </c:pt>
                <c:pt idx="234">
                  <c:v>0.13825101391216396</c:v>
                </c:pt>
                <c:pt idx="235">
                  <c:v>0.13738435451723899</c:v>
                </c:pt>
                <c:pt idx="236">
                  <c:v>0.13642646781758505</c:v>
                </c:pt>
                <c:pt idx="237">
                  <c:v>0.13551816117484902</c:v>
                </c:pt>
                <c:pt idx="238">
                  <c:v>0.13458803930706911</c:v>
                </c:pt>
                <c:pt idx="239">
                  <c:v>0.13367576625977967</c:v>
                </c:pt>
                <c:pt idx="240">
                  <c:v>0.1327753924261505</c:v>
                </c:pt>
                <c:pt idx="241">
                  <c:v>0.13188691780618164</c:v>
                </c:pt>
                <c:pt idx="242">
                  <c:v>0.13095679593840173</c:v>
                </c:pt>
                <c:pt idx="243">
                  <c:v>0.12999494283419438</c:v>
                </c:pt>
                <c:pt idx="244">
                  <c:v>0.12915208186659</c:v>
                </c:pt>
                <c:pt idx="245">
                  <c:v>0.12824377522385397</c:v>
                </c:pt>
                <c:pt idx="246">
                  <c:v>0.12738504863803585</c:v>
                </c:pt>
                <c:pt idx="247">
                  <c:v>0.12652433884994099</c:v>
                </c:pt>
                <c:pt idx="248">
                  <c:v>0.12571915872559422</c:v>
                </c:pt>
                <c:pt idx="249">
                  <c:v>0.12484853292611579</c:v>
                </c:pt>
                <c:pt idx="250">
                  <c:v>0.12403343679038543</c:v>
                </c:pt>
                <c:pt idx="251">
                  <c:v>0.12319255902505775</c:v>
                </c:pt>
                <c:pt idx="252">
                  <c:v>0.12236953008022053</c:v>
                </c:pt>
                <c:pt idx="253">
                  <c:v>0.12162979563100539</c:v>
                </c:pt>
                <c:pt idx="254">
                  <c:v>0.12087419556357651</c:v>
                </c:pt>
                <c:pt idx="255">
                  <c:v>0.12016024274395867</c:v>
                </c:pt>
                <c:pt idx="256">
                  <c:v>0.11944034031751069</c:v>
                </c:pt>
                <c:pt idx="257">
                  <c:v>0.11864309300227077</c:v>
                </c:pt>
                <c:pt idx="258">
                  <c:v>0.11785774490069115</c:v>
                </c:pt>
                <c:pt idx="259">
                  <c:v>0.11705058157406764</c:v>
                </c:pt>
                <c:pt idx="260">
                  <c:v>0.11631877993395937</c:v>
                </c:pt>
                <c:pt idx="261">
                  <c:v>0.1155532638551469</c:v>
                </c:pt>
                <c:pt idx="262">
                  <c:v>0.1148551766537428</c:v>
                </c:pt>
                <c:pt idx="263">
                  <c:v>0.11413130782274138</c:v>
                </c:pt>
                <c:pt idx="264">
                  <c:v>0.11344511983499757</c:v>
                </c:pt>
                <c:pt idx="265">
                  <c:v>0.11273116701537973</c:v>
                </c:pt>
                <c:pt idx="266">
                  <c:v>0.11202118060031532</c:v>
                </c:pt>
                <c:pt idx="267">
                  <c:v>0.11135085823078525</c:v>
                </c:pt>
                <c:pt idx="268">
                  <c:v>0.11065277102938115</c:v>
                </c:pt>
                <c:pt idx="269">
                  <c:v>0.10999434787351135</c:v>
                </c:pt>
                <c:pt idx="270">
                  <c:v>0.10926849584023322</c:v>
                </c:pt>
                <c:pt idx="271">
                  <c:v>0.10863188790940732</c:v>
                </c:pt>
                <c:pt idx="272">
                  <c:v>0.10796553194443068</c:v>
                </c:pt>
                <c:pt idx="273">
                  <c:v>0.10728331036124029</c:v>
                </c:pt>
                <c:pt idx="274">
                  <c:v>0.10666256804862811</c:v>
                </c:pt>
                <c:pt idx="275">
                  <c:v>0.1060735569724434</c:v>
                </c:pt>
                <c:pt idx="276">
                  <c:v>0.10547066348032168</c:v>
                </c:pt>
                <c:pt idx="277">
                  <c:v>0.10482810594266562</c:v>
                </c:pt>
                <c:pt idx="278">
                  <c:v>0.10420538042777673</c:v>
                </c:pt>
                <c:pt idx="279">
                  <c:v>0.1035767053060577</c:v>
                </c:pt>
                <c:pt idx="280">
                  <c:v>0.10300752625264013</c:v>
                </c:pt>
                <c:pt idx="281">
                  <c:v>0.10242644798556229</c:v>
                </c:pt>
                <c:pt idx="282">
                  <c:v>0.10186123533669816</c:v>
                </c:pt>
                <c:pt idx="283">
                  <c:v>0.10125239223774629</c:v>
                </c:pt>
                <c:pt idx="284">
                  <c:v>0.10062768352058069</c:v>
                </c:pt>
                <c:pt idx="285">
                  <c:v>9.9991075589754772E-2</c:v>
                </c:pt>
                <c:pt idx="286">
                  <c:v>9.940206451357006E-2</c:v>
                </c:pt>
                <c:pt idx="287">
                  <c:v>9.8779338998681174E-2</c:v>
                </c:pt>
                <c:pt idx="288">
                  <c:v>9.8212143147540329E-2</c:v>
                </c:pt>
                <c:pt idx="289">
                  <c:v>9.7591400834928163E-2</c:v>
                </c:pt>
                <c:pt idx="290">
                  <c:v>9.7049986613384626E-2</c:v>
                </c:pt>
                <c:pt idx="291">
                  <c:v>9.6457009132646487E-2</c:v>
                </c:pt>
                <c:pt idx="292">
                  <c:v>9.5945342945253698E-2</c:v>
                </c:pt>
                <c:pt idx="293">
                  <c:v>9.5411861532817041E-2</c:v>
                </c:pt>
                <c:pt idx="294">
                  <c:v>9.4914077761361265E-2</c:v>
                </c:pt>
                <c:pt idx="295">
                  <c:v>9.4366713932987595E-2</c:v>
                </c:pt>
                <c:pt idx="296">
                  <c:v>9.3902644600236007E-2</c:v>
                </c:pt>
                <c:pt idx="297">
                  <c:v>9.336123037869247E-2</c:v>
                </c:pt>
                <c:pt idx="298">
                  <c:v>9.283369857308596E-2</c:v>
                </c:pt>
                <c:pt idx="299">
                  <c:v>9.2343847610737051E-2</c:v>
                </c:pt>
                <c:pt idx="300">
                  <c:v>9.1848047041558009E-2</c:v>
                </c:pt>
                <c:pt idx="301">
                  <c:v>9.1280851190417164E-2</c:v>
                </c:pt>
                <c:pt idx="302">
                  <c:v>9.0773151407577815E-2</c:v>
                </c:pt>
                <c:pt idx="303">
                  <c:v>9.0269418029291892E-2</c:v>
                </c:pt>
                <c:pt idx="304">
                  <c:v>8.9805348696540305E-2</c:v>
                </c:pt>
                <c:pt idx="305">
                  <c:v>8.9369044195662731E-2</c:v>
                </c:pt>
                <c:pt idx="306">
                  <c:v>8.8891092446974129E-2</c:v>
                </c:pt>
                <c:pt idx="307">
                  <c:v>8.8387359068688207E-2</c:v>
                </c:pt>
                <c:pt idx="308">
                  <c:v>8.7941138556427059E-2</c:v>
                </c:pt>
                <c:pt idx="309">
                  <c:v>8.7490951639612485E-2</c:v>
                </c:pt>
                <c:pt idx="310">
                  <c:v>8.701498309320059E-2</c:v>
                </c:pt>
                <c:pt idx="311">
                  <c:v>8.657867859232303E-2</c:v>
                </c:pt>
                <c:pt idx="312">
                  <c:v>8.6116592461848149E-2</c:v>
                </c:pt>
                <c:pt idx="313">
                  <c:v>8.5660455938203414E-2</c:v>
                </c:pt>
                <c:pt idx="314">
                  <c:v>8.5232084246432721E-2</c:v>
                </c:pt>
                <c:pt idx="315">
                  <c:v>8.476801491368112E-2</c:v>
                </c:pt>
                <c:pt idx="316">
                  <c:v>8.4349559233294E-2</c:v>
                </c:pt>
                <c:pt idx="317">
                  <c:v>8.3871607484605398E-2</c:v>
                </c:pt>
                <c:pt idx="318">
                  <c:v>8.3391672533640063E-2</c:v>
                </c:pt>
                <c:pt idx="319">
                  <c:v>8.2927603200888475E-2</c:v>
                </c:pt>
                <c:pt idx="320">
                  <c:v>8.2523029936438369E-2</c:v>
                </c:pt>
                <c:pt idx="321">
                  <c:v>8.1590924866381753E-2</c:v>
                </c:pt>
                <c:pt idx="322">
                  <c:v>8.1208166826975514E-2</c:v>
                </c:pt>
                <c:pt idx="323">
                  <c:v>8.0767895921544514E-2</c:v>
                </c:pt>
                <c:pt idx="324">
                  <c:v>8.0305809791069646E-2</c:v>
                </c:pt>
                <c:pt idx="325">
                  <c:v>7.9911152538003113E-2</c:v>
                </c:pt>
                <c:pt idx="326">
                  <c:v>7.9500629666722861E-2</c:v>
                </c:pt>
                <c:pt idx="327">
                  <c:v>7.9107955615933048E-2</c:v>
                </c:pt>
                <c:pt idx="328">
                  <c:v>7.874701280157069E-2</c:v>
                </c:pt>
                <c:pt idx="329">
                  <c:v>7.8318641109799997E-2</c:v>
                </c:pt>
                <c:pt idx="330">
                  <c:v>7.7912084643073171E-2</c:v>
                </c:pt>
                <c:pt idx="331">
                  <c:v>7.7509494580899785E-2</c:v>
                </c:pt>
                <c:pt idx="332">
                  <c:v>7.7093022102789371E-2</c:v>
                </c:pt>
                <c:pt idx="333">
                  <c:v>7.6716213670213293E-2</c:v>
                </c:pt>
                <c:pt idx="334">
                  <c:v>7.6359237260404375E-2</c:v>
                </c:pt>
                <c:pt idx="335">
                  <c:v>7.6004244052872177E-2</c:v>
                </c:pt>
                <c:pt idx="336">
                  <c:v>7.5637351631679672E-2</c:v>
                </c:pt>
                <c:pt idx="337">
                  <c:v>7.5272442412763887E-2</c:v>
                </c:pt>
                <c:pt idx="338">
                  <c:v>7.4955130048489291E-2</c:v>
                </c:pt>
                <c:pt idx="339">
                  <c:v>7.4582288020466653E-2</c:v>
                </c:pt>
                <c:pt idx="340">
                  <c:v>7.4211429194720721E-2</c:v>
                </c:pt>
                <c:pt idx="341">
                  <c:v>7.3888167223615978E-2</c:v>
                </c:pt>
                <c:pt idx="342">
                  <c:v>7.3515325195593326E-2</c:v>
                </c:pt>
                <c:pt idx="343">
                  <c:v>7.313058395391038E-2</c:v>
                </c:pt>
                <c:pt idx="344">
                  <c:v>7.2781540353208329E-2</c:v>
                </c:pt>
                <c:pt idx="345">
                  <c:v>7.2462244786657012E-2</c:v>
                </c:pt>
                <c:pt idx="346">
                  <c:v>7.2113201185954962E-2</c:v>
                </c:pt>
                <c:pt idx="347">
                  <c:v>7.1706644719228135E-2</c:v>
                </c:pt>
                <c:pt idx="348">
                  <c:v>7.1369500332186378E-2</c:v>
                </c:pt>
                <c:pt idx="349">
                  <c:v>7.1042271956528208E-2</c:v>
                </c:pt>
                <c:pt idx="350">
                  <c:v>7.0732892401360478E-2</c:v>
                </c:pt>
                <c:pt idx="351">
                  <c:v>7.0415580037085881E-2</c:v>
                </c:pt>
                <c:pt idx="352">
                  <c:v>7.0090334863704418E-2</c:v>
                </c:pt>
                <c:pt idx="353">
                  <c:v>6.9761123285769527E-2</c:v>
                </c:pt>
                <c:pt idx="354">
                  <c:v>6.9433894910111357E-2</c:v>
                </c:pt>
                <c:pt idx="355">
                  <c:v>6.9116582545836761E-2</c:v>
                </c:pt>
                <c:pt idx="356">
                  <c:v>6.8755639731474416E-2</c:v>
                </c:pt>
                <c:pt idx="357">
                  <c:v>6.8426428153539526E-2</c:v>
                </c:pt>
                <c:pt idx="358">
                  <c:v>6.8119031800648502E-2</c:v>
                </c:pt>
                <c:pt idx="359">
                  <c:v>6.7807669043204066E-2</c:v>
                </c:pt>
                <c:pt idx="360">
                  <c:v>6.7480440667545882E-2</c:v>
                </c:pt>
                <c:pt idx="361">
                  <c:v>6.7145279482780845E-2</c:v>
                </c:pt>
                <c:pt idx="362">
                  <c:v>6.6859698354933716E-2</c:v>
                </c:pt>
                <c:pt idx="363">
                  <c:v>6.6593949249853734E-2</c:v>
                </c:pt>
                <c:pt idx="364">
                  <c:v>6.6296468908346312E-2</c:v>
                </c:pt>
                <c:pt idx="365">
                  <c:v>6.6004938173669023E-2</c:v>
                </c:pt>
                <c:pt idx="366">
                  <c:v>6.5719357045821894E-2</c:v>
                </c:pt>
                <c:pt idx="367">
                  <c:v>6.5388162265610283E-2</c:v>
                </c:pt>
                <c:pt idx="368">
                  <c:v>6.5054984283121953E-2</c:v>
                </c:pt>
                <c:pt idx="369">
                  <c:v>6.4723789502910356E-2</c:v>
                </c:pt>
                <c:pt idx="370">
                  <c:v>6.4434241970509787E-2</c:v>
                </c:pt>
                <c:pt idx="371">
                  <c:v>6.4124862415342057E-2</c:v>
                </c:pt>
                <c:pt idx="372">
                  <c:v>6.3837298085218208E-2</c:v>
                </c:pt>
                <c:pt idx="373">
                  <c:v>6.3518002518666891E-2</c:v>
                </c:pt>
                <c:pt idx="374">
                  <c:v>6.3210606165775882E-2</c:v>
                </c:pt>
                <c:pt idx="375">
                  <c:v>6.2921058633375312E-2</c:v>
                </c:pt>
                <c:pt idx="376">
                  <c:v>6.2589863853163702E-2</c:v>
                </c:pt>
                <c:pt idx="377">
                  <c:v>6.2288417107102839E-2</c:v>
                </c:pt>
                <c:pt idx="378">
                  <c:v>6.2018701597469431E-2</c:v>
                </c:pt>
                <c:pt idx="379">
                  <c:v>6.1729154065068868E-2</c:v>
                </c:pt>
                <c:pt idx="380">
                  <c:v>6.1465388162265613E-2</c:v>
                </c:pt>
                <c:pt idx="381">
                  <c:v>6.1163941416204744E-2</c:v>
                </c:pt>
                <c:pt idx="382">
                  <c:v>6.0852578658760301E-2</c:v>
                </c:pt>
                <c:pt idx="383">
                  <c:v>6.0555098317252871E-2</c:v>
                </c:pt>
                <c:pt idx="384">
                  <c:v>6.029331561672633E-2</c:v>
                </c:pt>
                <c:pt idx="385">
                  <c:v>6.0013684095709341E-2</c:v>
                </c:pt>
                <c:pt idx="386">
                  <c:v>5.9759834204289666E-2</c:v>
                </c:pt>
                <c:pt idx="387">
                  <c:v>5.9476236278719251E-2</c:v>
                </c:pt>
                <c:pt idx="388">
                  <c:v>5.9218419982746143E-2</c:v>
                </c:pt>
                <c:pt idx="389">
                  <c:v>5.891499003440856E-2</c:v>
                </c:pt>
                <c:pt idx="390">
                  <c:v>5.8637341715668291E-2</c:v>
                </c:pt>
                <c:pt idx="391">
                  <c:v>5.8337878171884142E-2</c:v>
                </c:pt>
                <c:pt idx="392">
                  <c:v>5.807807867363432E-2</c:v>
                </c:pt>
                <c:pt idx="393">
                  <c:v>5.7826211984491359E-2</c:v>
                </c:pt>
                <c:pt idx="394">
                  <c:v>5.753666445209079E-2</c:v>
                </c:pt>
                <c:pt idx="395">
                  <c:v>5.7322478606205443E-2</c:v>
                </c:pt>
                <c:pt idx="396">
                  <c:v>5.7078544726169349E-2</c:v>
                </c:pt>
                <c:pt idx="397">
                  <c:v>5.6806846014259227E-2</c:v>
                </c:pt>
                <c:pt idx="398">
                  <c:v>5.6552996122839552E-2</c:v>
                </c:pt>
                <c:pt idx="399">
                  <c:v>5.6313028647356884E-2</c:v>
                </c:pt>
                <c:pt idx="400">
                  <c:v>5.6025464317233035E-2</c:v>
                </c:pt>
                <c:pt idx="401">
                  <c:v>5.5779547234920228E-2</c:v>
                </c:pt>
                <c:pt idx="402">
                  <c:v>5.5523714141223833E-2</c:v>
                </c:pt>
                <c:pt idx="403">
                  <c:v>5.5275813856634305E-2</c:v>
                </c:pt>
                <c:pt idx="404">
                  <c:v>5.5069560819855819E-2</c:v>
                </c:pt>
                <c:pt idx="405">
                  <c:v>5.4795878905668984E-2</c:v>
                </c:pt>
                <c:pt idx="406">
                  <c:v>5.4528146598312295E-2</c:v>
                </c:pt>
                <c:pt idx="407">
                  <c:v>5.4304044741043361E-2</c:v>
                </c:pt>
                <c:pt idx="408">
                  <c:v>5.405416125417712E-2</c:v>
                </c:pt>
                <c:pt idx="409">
                  <c:v>5.3818160183247893E-2</c:v>
                </c:pt>
                <c:pt idx="410">
                  <c:v>5.3603974337362539E-2</c:v>
                </c:pt>
                <c:pt idx="411">
                  <c:v>5.3421519727904647E-2</c:v>
                </c:pt>
                <c:pt idx="412">
                  <c:v>5.3153787420547959E-2</c:v>
                </c:pt>
                <c:pt idx="413">
                  <c:v>5.2935635170109178E-2</c:v>
                </c:pt>
                <c:pt idx="414">
                  <c:v>5.2719466121947105E-2</c:v>
                </c:pt>
                <c:pt idx="415">
                  <c:v>5.2497347466954891E-2</c:v>
                </c:pt>
                <c:pt idx="416">
                  <c:v>5.2281178418792824E-2</c:v>
                </c:pt>
                <c:pt idx="417">
                  <c:v>5.2074925382014338E-2</c:v>
                </c:pt>
                <c:pt idx="418">
                  <c:v>5.1888504368003012E-2</c:v>
                </c:pt>
                <c:pt idx="419">
                  <c:v>5.1672335319840945E-2</c:v>
                </c:pt>
                <c:pt idx="420">
                  <c:v>5.1458149473955599E-2</c:v>
                </c:pt>
                <c:pt idx="421">
                  <c:v>5.1234047616686665E-2</c:v>
                </c:pt>
                <c:pt idx="422">
                  <c:v>5.1017878568524598E-2</c:v>
                </c:pt>
                <c:pt idx="423">
                  <c:v>5.0823524745406405E-2</c:v>
                </c:pt>
                <c:pt idx="424">
                  <c:v>5.0599422888137478E-2</c:v>
                </c:pt>
                <c:pt idx="425">
                  <c:v>5.0345572996717804E-2</c:v>
                </c:pt>
                <c:pt idx="426">
                  <c:v>5.0123454341725583E-2</c:v>
                </c:pt>
                <c:pt idx="427">
                  <c:v>4.9937033327714257E-2</c:v>
                </c:pt>
                <c:pt idx="428">
                  <c:v>4.9732763493212491E-2</c:v>
                </c:pt>
                <c:pt idx="429">
                  <c:v>4.9486846410899676E-2</c:v>
                </c:pt>
                <c:pt idx="430">
                  <c:v>4.9280593374121197E-2</c:v>
                </c:pt>
                <c:pt idx="431">
                  <c:v>4.908227314644957E-2</c:v>
                </c:pt>
                <c:pt idx="432">
                  <c:v>4.8889902525608098E-2</c:v>
                </c:pt>
                <c:pt idx="433">
                  <c:v>4.8667783870615884E-2</c:v>
                </c:pt>
                <c:pt idx="434">
                  <c:v>4.8501194879371719E-2</c:v>
                </c:pt>
                <c:pt idx="435">
                  <c:v>4.8294941842593232E-2</c:v>
                </c:pt>
                <c:pt idx="436">
                  <c:v>4.8138268862732654E-2</c:v>
                </c:pt>
                <c:pt idx="437">
                  <c:v>4.790425099408014E-2</c:v>
                </c:pt>
                <c:pt idx="438">
                  <c:v>4.7674199529981059E-2</c:v>
                </c:pt>
                <c:pt idx="439">
                  <c:v>4.746596329092586E-2</c:v>
                </c:pt>
                <c:pt idx="440">
                  <c:v>4.7235911826826779E-2</c:v>
                </c:pt>
                <c:pt idx="441">
                  <c:v>4.7013793171834559E-2</c:v>
                </c:pt>
                <c:pt idx="442">
                  <c:v>4.6843237776036967E-2</c:v>
                </c:pt>
                <c:pt idx="443">
                  <c:v>4.6633018334705047E-2</c:v>
                </c:pt>
                <c:pt idx="444">
                  <c:v>4.6440647713863574E-2</c:v>
                </c:pt>
                <c:pt idx="445">
                  <c:v>4.6224478665701507E-2</c:v>
                </c:pt>
                <c:pt idx="446">
                  <c:v>4.6042024056243615E-2</c:v>
                </c:pt>
                <c:pt idx="447">
                  <c:v>4.5865519053615876E-2</c:v>
                </c:pt>
                <c:pt idx="448">
                  <c:v>4.5708846073755291E-2</c:v>
                </c:pt>
                <c:pt idx="449">
                  <c:v>4.5518458655190538E-2</c:v>
                </c:pt>
                <c:pt idx="450">
                  <c:v>4.5332037641179213E-2</c:v>
                </c:pt>
                <c:pt idx="451">
                  <c:v>4.5127767806677439E-2</c:v>
                </c:pt>
                <c:pt idx="452">
                  <c:v>4.4923497972175673E-2</c:v>
                </c:pt>
                <c:pt idx="453">
                  <c:v>4.472914414905748E-2</c:v>
                </c:pt>
                <c:pt idx="454">
                  <c:v>4.4509008696341987E-2</c:v>
                </c:pt>
                <c:pt idx="455">
                  <c:v>4.4348369311927968E-2</c:v>
                </c:pt>
                <c:pt idx="456">
                  <c:v>4.4177813916130376E-2</c:v>
                </c:pt>
                <c:pt idx="457">
                  <c:v>4.3975527283905323E-2</c:v>
                </c:pt>
                <c:pt idx="458">
                  <c:v>4.3801005483554298E-2</c:v>
                </c:pt>
                <c:pt idx="459">
                  <c:v>4.3620534076373119E-2</c:v>
                </c:pt>
                <c:pt idx="460">
                  <c:v>4.3428163455531646E-2</c:v>
                </c:pt>
                <c:pt idx="461">
                  <c:v>4.3217944014199726E-2</c:v>
                </c:pt>
                <c:pt idx="462">
                  <c:v>4.303350620246512E-2</c:v>
                </c:pt>
                <c:pt idx="463">
                  <c:v>4.2837169177070214E-2</c:v>
                </c:pt>
                <c:pt idx="464">
                  <c:v>4.2662647376719189E-2</c:v>
                </c:pt>
                <c:pt idx="465">
                  <c:v>4.2468293553601003E-2</c:v>
                </c:pt>
                <c:pt idx="466">
                  <c:v>4.2287822146419823E-2</c:v>
                </c:pt>
                <c:pt idx="467">
                  <c:v>4.2099417930131784E-2</c:v>
                </c:pt>
                <c:pt idx="468">
                  <c:v>4.1893164893353298E-2</c:v>
                </c:pt>
                <c:pt idx="469">
                  <c:v>4.1732525508939286E-2</c:v>
                </c:pt>
                <c:pt idx="470">
                  <c:v>4.1558003708588261E-2</c:v>
                </c:pt>
                <c:pt idx="471">
                  <c:v>4.1339851458149474E-2</c:v>
                </c:pt>
                <c:pt idx="472">
                  <c:v>4.1147480837308001E-2</c:v>
                </c:pt>
                <c:pt idx="473">
                  <c:v>4.0992791059724136E-2</c:v>
                </c:pt>
                <c:pt idx="474">
                  <c:v>4.0822235663926544E-2</c:v>
                </c:pt>
                <c:pt idx="475">
                  <c:v>4.0679445100002973E-2</c:v>
                </c:pt>
                <c:pt idx="476">
                  <c:v>4.049699049054508E-2</c:v>
                </c:pt>
                <c:pt idx="477">
                  <c:v>4.0332384701577635E-2</c:v>
                </c:pt>
                <c:pt idx="478">
                  <c:v>4.0147946889843029E-2</c:v>
                </c:pt>
                <c:pt idx="479">
                  <c:v>3.9983341100875584E-2</c:v>
                </c:pt>
                <c:pt idx="480">
                  <c:v>3.9830634525568433E-2</c:v>
                </c:pt>
                <c:pt idx="481">
                  <c:v>3.9673961545707855E-2</c:v>
                </c:pt>
                <c:pt idx="482">
                  <c:v>3.9495473340803396E-2</c:v>
                </c:pt>
                <c:pt idx="483">
                  <c:v>3.9350699574603111E-2</c:v>
                </c:pt>
                <c:pt idx="484">
                  <c:v>3.9186093785635666E-2</c:v>
                </c:pt>
                <c:pt idx="485">
                  <c:v>3.899173996251748E-2</c:v>
                </c:pt>
                <c:pt idx="486">
                  <c:v>3.8833083780380181E-2</c:v>
                </c:pt>
                <c:pt idx="487">
                  <c:v>3.8640713159538709E-2</c:v>
                </c:pt>
                <c:pt idx="488">
                  <c:v>3.8501889000168571E-2</c:v>
                </c:pt>
                <c:pt idx="489">
                  <c:v>3.8365048043075153E-2</c:v>
                </c:pt>
                <c:pt idx="490">
                  <c:v>3.8178627029063827E-2</c:v>
                </c:pt>
                <c:pt idx="491">
                  <c:v>3.8039802869693697E-2</c:v>
                </c:pt>
                <c:pt idx="492">
                  <c:v>3.7897012305770125E-2</c:v>
                </c:pt>
                <c:pt idx="493">
                  <c:v>3.773240651680268E-2</c:v>
                </c:pt>
                <c:pt idx="494">
                  <c:v>3.7569783930111955E-2</c:v>
                </c:pt>
                <c:pt idx="495">
                  <c:v>3.7417077354804804E-2</c:v>
                </c:pt>
                <c:pt idx="496">
                  <c:v>3.7260404374944225E-2</c:v>
                </c:pt>
                <c:pt idx="497">
                  <c:v>3.7085882574593193E-2</c:v>
                </c:pt>
                <c:pt idx="498">
                  <c:v>3.6927226392455902E-2</c:v>
                </c:pt>
                <c:pt idx="499">
                  <c:v>3.6780469423978897E-2</c:v>
                </c:pt>
                <c:pt idx="500">
                  <c:v>3.6647594871438913E-2</c:v>
                </c:pt>
                <c:pt idx="501">
                  <c:v>3.6504804307515348E-2</c:v>
                </c:pt>
                <c:pt idx="502">
                  <c:v>3.6350114529931483E-2</c:v>
                </c:pt>
                <c:pt idx="503">
                  <c:v>3.6171626325027025E-2</c:v>
                </c:pt>
                <c:pt idx="504">
                  <c:v>3.602486935655002E-2</c:v>
                </c:pt>
                <c:pt idx="505">
                  <c:v>3.5846381151645561E-2</c:v>
                </c:pt>
                <c:pt idx="506">
                  <c:v>3.571747300365901E-2</c:v>
                </c:pt>
                <c:pt idx="507">
                  <c:v>3.5586581653395739E-2</c:v>
                </c:pt>
                <c:pt idx="508">
                  <c:v>3.5471555921346196E-2</c:v>
                </c:pt>
                <c:pt idx="509">
                  <c:v>3.5320832548315764E-2</c:v>
                </c:pt>
                <c:pt idx="510">
                  <c:v>3.5160193163901753E-2</c:v>
                </c:pt>
                <c:pt idx="511">
                  <c:v>3.5021369004531615E-2</c:v>
                </c:pt>
                <c:pt idx="512">
                  <c:v>3.487857844060805E-2</c:v>
                </c:pt>
                <c:pt idx="513">
                  <c:v>3.4761569506281793E-2</c:v>
                </c:pt>
                <c:pt idx="514">
                  <c:v>3.4614812537804796E-2</c:v>
                </c:pt>
                <c:pt idx="515">
                  <c:v>3.4468055569327791E-2</c:v>
                </c:pt>
                <c:pt idx="516">
                  <c:v>3.4323281803127513E-2</c:v>
                </c:pt>
                <c:pt idx="517">
                  <c:v>3.4186440846034089E-2</c:v>
                </c:pt>
                <c:pt idx="518">
                  <c:v>3.4037700675280377E-2</c:v>
                </c:pt>
                <c:pt idx="519">
                  <c:v>3.3894910111356806E-2</c:v>
                </c:pt>
                <c:pt idx="520">
                  <c:v>3.3734270726942794E-2</c:v>
                </c:pt>
                <c:pt idx="521">
                  <c:v>3.3605362578956244E-2</c:v>
                </c:pt>
                <c:pt idx="522">
                  <c:v>3.348042083552312E-2</c:v>
                </c:pt>
                <c:pt idx="523">
                  <c:v>3.3321764653385821E-2</c:v>
                </c:pt>
                <c:pt idx="524">
                  <c:v>3.3157158864418376E-2</c:v>
                </c:pt>
                <c:pt idx="525">
                  <c:v>3.2990569873174218E-2</c:v>
                </c:pt>
                <c:pt idx="526">
                  <c:v>3.2847779309250646E-2</c:v>
                </c:pt>
                <c:pt idx="527">
                  <c:v>3.2708955149880509E-2</c:v>
                </c:pt>
                <c:pt idx="528">
                  <c:v>3.2548315765466497E-2</c:v>
                </c:pt>
                <c:pt idx="529">
                  <c:v>3.24134580106498E-2</c:v>
                </c:pt>
                <c:pt idx="530">
                  <c:v>3.2284549862663242E-2</c:v>
                </c:pt>
                <c:pt idx="531">
                  <c:v>3.2137792894186244E-2</c:v>
                </c:pt>
                <c:pt idx="532">
                  <c:v>3.199301912798596E-2</c:v>
                </c:pt>
                <c:pt idx="533">
                  <c:v>3.1848245361785675E-2</c:v>
                </c:pt>
                <c:pt idx="534">
                  <c:v>3.1671740359157929E-2</c:v>
                </c:pt>
                <c:pt idx="535">
                  <c:v>3.156464743621526E-2</c:v>
                </c:pt>
                <c:pt idx="536">
                  <c:v>3.1419873670014975E-2</c:v>
                </c:pt>
                <c:pt idx="537">
                  <c:v>3.1300881533411998E-2</c:v>
                </c:pt>
                <c:pt idx="538">
                  <c:v>3.1158090969488433E-2</c:v>
                </c:pt>
                <c:pt idx="539">
                  <c:v>3.103909883288546E-2</c:v>
                </c:pt>
                <c:pt idx="540">
                  <c:v>3.0922089898559203E-2</c:v>
                </c:pt>
                <c:pt idx="541">
                  <c:v>3.0793181750572649E-2</c:v>
                </c:pt>
                <c:pt idx="542">
                  <c:v>3.0652374388925797E-2</c:v>
                </c:pt>
                <c:pt idx="543">
                  <c:v>3.0517516634109097E-2</c:v>
                </c:pt>
                <c:pt idx="544">
                  <c:v>3.0356877249695081E-2</c:v>
                </c:pt>
                <c:pt idx="545">
                  <c:v>3.0231935506261961E-2</c:v>
                </c:pt>
                <c:pt idx="546">
                  <c:v>3.0110960167382274E-2</c:v>
                </c:pt>
                <c:pt idx="547">
                  <c:v>2.998205201939572E-2</c:v>
                </c:pt>
                <c:pt idx="548">
                  <c:v>2.9872975894176326E-2</c:v>
                </c:pt>
                <c:pt idx="549">
                  <c:v>2.9726218925699328E-2</c:v>
                </c:pt>
                <c:pt idx="550">
                  <c:v>2.9603260384542921E-2</c:v>
                </c:pt>
                <c:pt idx="551">
                  <c:v>2.9484268247939947E-2</c:v>
                </c:pt>
                <c:pt idx="552">
                  <c:v>2.935734330223011E-2</c:v>
                </c:pt>
                <c:pt idx="553">
                  <c:v>2.9228435154243556E-2</c:v>
                </c:pt>
                <c:pt idx="554">
                  <c:v>2.9107459815363869E-2</c:v>
                </c:pt>
                <c:pt idx="555">
                  <c:v>2.8990450881037612E-2</c:v>
                </c:pt>
                <c:pt idx="556">
                  <c:v>2.8867492339881205E-2</c:v>
                </c:pt>
                <c:pt idx="557">
                  <c:v>2.8742550596448084E-2</c:v>
                </c:pt>
                <c:pt idx="558">
                  <c:v>2.8659256100826005E-2</c:v>
                </c:pt>
                <c:pt idx="559">
                  <c:v>2.8556129582436762E-2</c:v>
                </c:pt>
                <c:pt idx="560">
                  <c:v>2.8421271827620057E-2</c:v>
                </c:pt>
                <c:pt idx="561">
                  <c:v>2.8292363679633503E-2</c:v>
                </c:pt>
                <c:pt idx="562">
                  <c:v>2.8193203565797693E-2</c:v>
                </c:pt>
                <c:pt idx="563">
                  <c:v>2.8066278620087856E-2</c:v>
                </c:pt>
                <c:pt idx="564">
                  <c:v>2.7959185697145179E-2</c:v>
                </c:pt>
                <c:pt idx="565">
                  <c:v>2.7844159965095639E-2</c:v>
                </c:pt>
                <c:pt idx="566">
                  <c:v>2.7758882267196843E-2</c:v>
                </c:pt>
                <c:pt idx="567">
                  <c:v>2.7631957321487006E-2</c:v>
                </c:pt>
                <c:pt idx="568">
                  <c:v>2.7507015578053885E-2</c:v>
                </c:pt>
                <c:pt idx="569">
                  <c:v>2.7380090632344044E-2</c:v>
                </c:pt>
                <c:pt idx="570">
                  <c:v>2.7278947316231518E-2</c:v>
                </c:pt>
                <c:pt idx="571">
                  <c:v>2.7173837595565561E-2</c:v>
                </c:pt>
                <c:pt idx="572">
                  <c:v>2.7052862256685871E-2</c:v>
                </c:pt>
                <c:pt idx="573">
                  <c:v>2.6947752536019911E-2</c:v>
                </c:pt>
                <c:pt idx="574">
                  <c:v>2.6846609219907384E-2</c:v>
                </c:pt>
                <c:pt idx="575">
                  <c:v>2.6749432308348291E-2</c:v>
                </c:pt>
                <c:pt idx="576">
                  <c:v>2.6644322587682331E-2</c:v>
                </c:pt>
                <c:pt idx="577">
                  <c:v>2.6525330451079358E-2</c:v>
                </c:pt>
                <c:pt idx="578">
                  <c:v>2.6386506291709223E-2</c:v>
                </c:pt>
                <c:pt idx="579">
                  <c:v>2.628337977331998E-2</c:v>
                </c:pt>
                <c:pt idx="580">
                  <c:v>2.6192152468591034E-2</c:v>
                </c:pt>
                <c:pt idx="581">
                  <c:v>2.607910993881821E-2</c:v>
                </c:pt>
                <c:pt idx="582">
                  <c:v>2.5993832240919411E-2</c:v>
                </c:pt>
                <c:pt idx="583">
                  <c:v>2.5880789711146587E-2</c:v>
                </c:pt>
                <c:pt idx="584">
                  <c:v>2.576378077682033E-2</c:v>
                </c:pt>
                <c:pt idx="585">
                  <c:v>2.5676519876644818E-2</c:v>
                </c:pt>
                <c:pt idx="586">
                  <c:v>2.5551578133211697E-2</c:v>
                </c:pt>
                <c:pt idx="587">
                  <c:v>2.5430602794332006E-2</c:v>
                </c:pt>
                <c:pt idx="588">
                  <c:v>2.5333425882772913E-2</c:v>
                </c:pt>
                <c:pt idx="589">
                  <c:v>2.5238232173490534E-2</c:v>
                </c:pt>
                <c:pt idx="590">
                  <c:v>2.5145021666484874E-2</c:v>
                </c:pt>
                <c:pt idx="591">
                  <c:v>2.5041895148095631E-2</c:v>
                </c:pt>
                <c:pt idx="592">
                  <c:v>2.4934802225152954E-2</c:v>
                </c:pt>
                <c:pt idx="593">
                  <c:v>2.4849524527254158E-2</c:v>
                </c:pt>
                <c:pt idx="594">
                  <c:v>2.4740448402034765E-2</c:v>
                </c:pt>
                <c:pt idx="595">
                  <c:v>2.4657153906412686E-2</c:v>
                </c:pt>
                <c:pt idx="596">
                  <c:v>2.4544111376639862E-2</c:v>
                </c:pt>
                <c:pt idx="597">
                  <c:v>2.4446934465080766E-2</c:v>
                </c:pt>
                <c:pt idx="598">
                  <c:v>2.4359673564905253E-2</c:v>
                </c:pt>
                <c:pt idx="599">
                  <c:v>2.426646305789959E-2</c:v>
                </c:pt>
                <c:pt idx="600">
                  <c:v>2.4145487719019903E-2</c:v>
                </c:pt>
                <c:pt idx="601">
                  <c:v>2.4038394796077226E-2</c:v>
                </c:pt>
                <c:pt idx="602">
                  <c:v>2.3933285075411266E-2</c:v>
                </c:pt>
                <c:pt idx="603">
                  <c:v>2.383214175929874E-2</c:v>
                </c:pt>
                <c:pt idx="604">
                  <c:v>2.3738931252293077E-2</c:v>
                </c:pt>
                <c:pt idx="605">
                  <c:v>2.3633821531627117E-2</c:v>
                </c:pt>
                <c:pt idx="606">
                  <c:v>2.3502930181363849E-2</c:v>
                </c:pt>
                <c:pt idx="607">
                  <c:v>2.341765248346505E-2</c:v>
                </c:pt>
                <c:pt idx="608">
                  <c:v>2.3332374785566254E-2</c:v>
                </c:pt>
                <c:pt idx="609">
                  <c:v>2.3227265064900294E-2</c:v>
                </c:pt>
                <c:pt idx="610">
                  <c:v>2.3145953771554931E-2</c:v>
                </c:pt>
                <c:pt idx="611">
                  <c:v>2.3058692871379415E-2</c:v>
                </c:pt>
                <c:pt idx="612">
                  <c:v>2.2971431971203903E-2</c:v>
                </c:pt>
                <c:pt idx="613">
                  <c:v>2.2880204666474956E-2</c:v>
                </c:pt>
                <c:pt idx="614">
                  <c:v>2.277906135036243E-2</c:v>
                </c:pt>
                <c:pt idx="615">
                  <c:v>2.2677918034249903E-2</c:v>
                </c:pt>
                <c:pt idx="616">
                  <c:v>2.2598589943181254E-2</c:v>
                </c:pt>
                <c:pt idx="617">
                  <c:v>2.2511329043005741E-2</c:v>
                </c:pt>
                <c:pt idx="618">
                  <c:v>2.2410185726893215E-2</c:v>
                </c:pt>
                <c:pt idx="619">
                  <c:v>2.2318958422164269E-2</c:v>
                </c:pt>
                <c:pt idx="620">
                  <c:v>2.2253512747032633E-2</c:v>
                </c:pt>
                <c:pt idx="621">
                  <c:v>2.2154352633196824E-2</c:v>
                </c:pt>
                <c:pt idx="622">
                  <c:v>2.204527650797743E-2</c:v>
                </c:pt>
                <c:pt idx="623">
                  <c:v>2.193620038275804E-2</c:v>
                </c:pt>
                <c:pt idx="624">
                  <c:v>2.1844973078029094E-2</c:v>
                </c:pt>
                <c:pt idx="625">
                  <c:v>2.1763661784683728E-2</c:v>
                </c:pt>
                <c:pt idx="626">
                  <c:v>2.1658552064017768E-2</c:v>
                </c:pt>
                <c:pt idx="627">
                  <c:v>2.1541543129691514E-2</c:v>
                </c:pt>
                <c:pt idx="628">
                  <c:v>2.1448332622685851E-2</c:v>
                </c:pt>
                <c:pt idx="629">
                  <c:v>2.1345206104296608E-2</c:v>
                </c:pt>
                <c:pt idx="630">
                  <c:v>2.1240096383630648E-2</c:v>
                </c:pt>
                <c:pt idx="631">
                  <c:v>2.1166717899392149E-2</c:v>
                </c:pt>
                <c:pt idx="632">
                  <c:v>2.1101272224260514E-2</c:v>
                </c:pt>
                <c:pt idx="633">
                  <c:v>2.1027893740022015E-2</c:v>
                </c:pt>
                <c:pt idx="634">
                  <c:v>2.0938649637569785E-2</c:v>
                </c:pt>
                <c:pt idx="635">
                  <c:v>2.0841472726010689E-2</c:v>
                </c:pt>
                <c:pt idx="636">
                  <c:v>2.0742312612174879E-2</c:v>
                </c:pt>
                <c:pt idx="637">
                  <c:v>2.0649102105169216E-2</c:v>
                </c:pt>
                <c:pt idx="638">
                  <c:v>2.0549941991333406E-2</c:v>
                </c:pt>
                <c:pt idx="639">
                  <c:v>2.0454748282051027E-2</c:v>
                </c:pt>
                <c:pt idx="640">
                  <c:v>2.0331789740894623E-2</c:v>
                </c:pt>
                <c:pt idx="641">
                  <c:v>2.0220730413398516E-2</c:v>
                </c:pt>
                <c:pt idx="642">
                  <c:v>2.0111654288179123E-2</c:v>
                </c:pt>
                <c:pt idx="643">
                  <c:v>2.004422541077077E-2</c:v>
                </c:pt>
                <c:pt idx="644">
                  <c:v>1.9952998106041824E-2</c:v>
                </c:pt>
                <c:pt idx="645">
                  <c:v>1.9841938778545717E-2</c:v>
                </c:pt>
                <c:pt idx="646">
                  <c:v>1.9758644282923638E-2</c:v>
                </c:pt>
                <c:pt idx="647">
                  <c:v>1.9665433775917975E-2</c:v>
                </c:pt>
                <c:pt idx="648">
                  <c:v>1.9576189673465746E-2</c:v>
                </c:pt>
                <c:pt idx="649">
                  <c:v>1.9490911975566946E-2</c:v>
                </c:pt>
                <c:pt idx="650">
                  <c:v>1.9393735064007853E-2</c:v>
                </c:pt>
                <c:pt idx="651">
                  <c:v>1.9304490961555624E-2</c:v>
                </c:pt>
                <c:pt idx="652">
                  <c:v>1.9231112477317125E-2</c:v>
                </c:pt>
                <c:pt idx="653">
                  <c:v>1.9139885172588179E-2</c:v>
                </c:pt>
                <c:pt idx="654">
                  <c:v>1.9054607474689379E-2</c:v>
                </c:pt>
                <c:pt idx="655">
                  <c:v>1.8979245788174164E-2</c:v>
                </c:pt>
                <c:pt idx="656">
                  <c:v>1.8882068876615071E-2</c:v>
                </c:pt>
                <c:pt idx="657">
                  <c:v>1.8816623201483435E-2</c:v>
                </c:pt>
                <c:pt idx="658">
                  <c:v>1.8733328705861356E-2</c:v>
                </c:pt>
                <c:pt idx="659">
                  <c:v>1.8654000614792707E-2</c:v>
                </c:pt>
                <c:pt idx="660">
                  <c:v>1.8574672523724058E-2</c:v>
                </c:pt>
                <c:pt idx="661">
                  <c:v>1.8501294039485559E-2</c:v>
                </c:pt>
                <c:pt idx="662">
                  <c:v>1.8402133925649745E-2</c:v>
                </c:pt>
                <c:pt idx="663">
                  <c:v>1.8320822632304383E-2</c:v>
                </c:pt>
                <c:pt idx="664">
                  <c:v>1.8243477743512451E-2</c:v>
                </c:pt>
                <c:pt idx="665">
                  <c:v>1.8152250438783504E-2</c:v>
                </c:pt>
                <c:pt idx="666">
                  <c:v>1.8059039931777841E-2</c:v>
                </c:pt>
                <c:pt idx="667">
                  <c:v>1.7985661447539342E-2</c:v>
                </c:pt>
                <c:pt idx="668">
                  <c:v>1.790831655874741E-2</c:v>
                </c:pt>
                <c:pt idx="669">
                  <c:v>1.781312284946503E-2</c:v>
                </c:pt>
                <c:pt idx="670">
                  <c:v>1.769809711741549E-2</c:v>
                </c:pt>
                <c:pt idx="671">
                  <c:v>1.7618769026346841E-2</c:v>
                </c:pt>
                <c:pt idx="672">
                  <c:v>1.7545390542108342E-2</c:v>
                </c:pt>
                <c:pt idx="673">
                  <c:v>1.7479944866976706E-2</c:v>
                </c:pt>
                <c:pt idx="674">
                  <c:v>1.7396650371354627E-2</c:v>
                </c:pt>
                <c:pt idx="675">
                  <c:v>1.7337154303053139E-2</c:v>
                </c:pt>
                <c:pt idx="676">
                  <c:v>1.7249893402877626E-2</c:v>
                </c:pt>
                <c:pt idx="677">
                  <c:v>1.7186430930022707E-2</c:v>
                </c:pt>
                <c:pt idx="678">
                  <c:v>1.7109086041230775E-2</c:v>
                </c:pt>
                <c:pt idx="679">
                  <c:v>1.7019841938778545E-2</c:v>
                </c:pt>
                <c:pt idx="680">
                  <c:v>1.6942497049986613E-2</c:v>
                </c:pt>
                <c:pt idx="681">
                  <c:v>1.686515216119468E-2</c:v>
                </c:pt>
                <c:pt idx="682">
                  <c:v>1.6811605699723342E-2</c:v>
                </c:pt>
                <c:pt idx="683">
                  <c:v>1.6712445585887532E-2</c:v>
                </c:pt>
                <c:pt idx="684">
                  <c:v>1.6619235078881869E-2</c:v>
                </c:pt>
                <c:pt idx="685">
                  <c:v>1.6522058167322776E-2</c:v>
                </c:pt>
                <c:pt idx="686">
                  <c:v>1.6438763671700694E-2</c:v>
                </c:pt>
                <c:pt idx="687">
                  <c:v>1.6363401985185478E-2</c:v>
                </c:pt>
                <c:pt idx="688">
                  <c:v>1.6293989905500413E-2</c:v>
                </c:pt>
                <c:pt idx="689">
                  <c:v>1.6188880184834453E-2</c:v>
                </c:pt>
                <c:pt idx="690">
                  <c:v>1.6115501700595954E-2</c:v>
                </c:pt>
                <c:pt idx="691">
                  <c:v>1.6040140014080734E-2</c:v>
                </c:pt>
                <c:pt idx="692">
                  <c:v>1.5960811923012089E-2</c:v>
                </c:pt>
                <c:pt idx="693">
                  <c:v>1.5867601416006426E-2</c:v>
                </c:pt>
                <c:pt idx="694">
                  <c:v>1.580215574087479E-2</c:v>
                </c:pt>
                <c:pt idx="695">
                  <c:v>1.5732743661189721E-2</c:v>
                </c:pt>
                <c:pt idx="696">
                  <c:v>1.5653415570121076E-2</c:v>
                </c:pt>
                <c:pt idx="697">
                  <c:v>1.5578053883605858E-2</c:v>
                </c:pt>
                <c:pt idx="698">
                  <c:v>1.5510625006197508E-2</c:v>
                </c:pt>
                <c:pt idx="699">
                  <c:v>1.5445179331065872E-2</c:v>
                </c:pt>
                <c:pt idx="700">
                  <c:v>1.5381716858210954E-2</c:v>
                </c:pt>
                <c:pt idx="701">
                  <c:v>1.5316271183079318E-2</c:v>
                </c:pt>
                <c:pt idx="702">
                  <c:v>1.52528087102244E-2</c:v>
                </c:pt>
                <c:pt idx="703">
                  <c:v>1.519529584419963E-2</c:v>
                </c:pt>
                <c:pt idx="704">
                  <c:v>1.5129850169067994E-2</c:v>
                </c:pt>
                <c:pt idx="705">
                  <c:v>1.504853887572263E-2</c:v>
                </c:pt>
                <c:pt idx="706">
                  <c:v>1.4981109998314278E-2</c:v>
                </c:pt>
                <c:pt idx="707">
                  <c:v>1.4919630727736076E-2</c:v>
                </c:pt>
                <c:pt idx="708">
                  <c:v>1.4848235445774292E-2</c:v>
                </c:pt>
                <c:pt idx="709">
                  <c:v>1.4772873759259076E-2</c:v>
                </c:pt>
                <c:pt idx="710">
                  <c:v>1.4701478477297292E-2</c:v>
                </c:pt>
                <c:pt idx="711">
                  <c:v>1.4630083195335509E-2</c:v>
                </c:pt>
                <c:pt idx="712">
                  <c:v>1.4574553531587455E-2</c:v>
                </c:pt>
                <c:pt idx="713">
                  <c:v>1.4491259035965372E-2</c:v>
                </c:pt>
                <c:pt idx="714">
                  <c:v>1.441986375400359E-2</c:v>
                </c:pt>
                <c:pt idx="715">
                  <c:v>1.4332602853828076E-2</c:v>
                </c:pt>
                <c:pt idx="716">
                  <c:v>1.4269140380973157E-2</c:v>
                </c:pt>
                <c:pt idx="717">
                  <c:v>1.4193778694457941E-2</c:v>
                </c:pt>
                <c:pt idx="718">
                  <c:v>1.4108500996559144E-2</c:v>
                </c:pt>
                <c:pt idx="719">
                  <c:v>1.403710571459736E-2</c:v>
                </c:pt>
                <c:pt idx="720">
                  <c:v>1.3973643241742441E-2</c:v>
                </c:pt>
                <c:pt idx="721">
                  <c:v>1.3916130375717671E-2</c:v>
                </c:pt>
                <c:pt idx="722">
                  <c:v>1.3854651105139469E-2</c:v>
                </c:pt>
                <c:pt idx="723">
                  <c:v>1.3789205430007834E-2</c:v>
                </c:pt>
                <c:pt idx="724">
                  <c:v>1.371781014804605E-2</c:v>
                </c:pt>
                <c:pt idx="725">
                  <c:v>1.3642448461530834E-2</c:v>
                </c:pt>
                <c:pt idx="726">
                  <c:v>1.3582952393229347E-2</c:v>
                </c:pt>
                <c:pt idx="727">
                  <c:v>1.3507590706714132E-2</c:v>
                </c:pt>
                <c:pt idx="728">
                  <c:v>1.3454044245242793E-2</c:v>
                </c:pt>
                <c:pt idx="729">
                  <c:v>1.3370749749620712E-2</c:v>
                </c:pt>
                <c:pt idx="730">
                  <c:v>1.3303320872212362E-2</c:v>
                </c:pt>
                <c:pt idx="731">
                  <c:v>1.3249774410741023E-2</c:v>
                </c:pt>
                <c:pt idx="732">
                  <c:v>1.3184328735609388E-2</c:v>
                </c:pt>
                <c:pt idx="733">
                  <c:v>1.3112933453647604E-2</c:v>
                </c:pt>
                <c:pt idx="734">
                  <c:v>1.3043521373962537E-2</c:v>
                </c:pt>
                <c:pt idx="735">
                  <c:v>1.2950310866956876E-2</c:v>
                </c:pt>
                <c:pt idx="736">
                  <c:v>1.287494918044166E-2</c:v>
                </c:pt>
                <c:pt idx="737">
                  <c:v>1.2809503505310025E-2</c:v>
                </c:pt>
                <c:pt idx="738">
                  <c:v>1.2732158616518092E-2</c:v>
                </c:pt>
                <c:pt idx="739">
                  <c:v>1.265481372772616E-2</c:v>
                </c:pt>
                <c:pt idx="740">
                  <c:v>1.2589368052594524E-2</c:v>
                </c:pt>
                <c:pt idx="741">
                  <c:v>1.2535821591123186E-2</c:v>
                </c:pt>
                <c:pt idx="742">
                  <c:v>1.2468392713714836E-2</c:v>
                </c:pt>
                <c:pt idx="743">
                  <c:v>1.2396997431753052E-2</c:v>
                </c:pt>
                <c:pt idx="744">
                  <c:v>1.234543417255843E-2</c:v>
                </c:pt>
                <c:pt idx="745">
                  <c:v>1.2279988497426795E-2</c:v>
                </c:pt>
                <c:pt idx="746">
                  <c:v>1.2210576417741727E-2</c:v>
                </c:pt>
                <c:pt idx="747">
                  <c:v>1.2145130742610092E-2</c:v>
                </c:pt>
                <c:pt idx="748">
                  <c:v>1.2073735460648308E-2</c:v>
                </c:pt>
                <c:pt idx="749">
                  <c:v>1.1998373774133092E-2</c:v>
                </c:pt>
                <c:pt idx="750">
                  <c:v>1.1924995289894593E-2</c:v>
                </c:pt>
                <c:pt idx="751">
                  <c:v>1.1845667198825944E-2</c:v>
                </c:pt>
                <c:pt idx="752">
                  <c:v>1.1772288714587444E-2</c:v>
                </c:pt>
                <c:pt idx="753">
                  <c:v>1.1690977421242079E-2</c:v>
                </c:pt>
                <c:pt idx="754">
                  <c:v>1.1615615734726864E-2</c:v>
                </c:pt>
                <c:pt idx="755">
                  <c:v>1.156008607097881E-2</c:v>
                </c:pt>
                <c:pt idx="756">
                  <c:v>1.1508522811784189E-2</c:v>
                </c:pt>
                <c:pt idx="757">
                  <c:v>1.1437127529822405E-2</c:v>
                </c:pt>
                <c:pt idx="758">
                  <c:v>1.138159786607435E-2</c:v>
                </c:pt>
                <c:pt idx="759">
                  <c:v>1.1310202584112566E-2</c:v>
                </c:pt>
                <c:pt idx="760">
                  <c:v>1.1252689718087796E-2</c:v>
                </c:pt>
                <c:pt idx="761">
                  <c:v>1.1203109661169891E-2</c:v>
                </c:pt>
                <c:pt idx="762">
                  <c:v>1.1153529604251986E-2</c:v>
                </c:pt>
                <c:pt idx="763">
                  <c:v>1.1084117524566919E-2</c:v>
                </c:pt>
                <c:pt idx="764">
                  <c:v>1.1038503872202446E-2</c:v>
                </c:pt>
                <c:pt idx="765">
                  <c:v>1.0980991006177675E-2</c:v>
                </c:pt>
                <c:pt idx="766">
                  <c:v>1.0927444544706337E-2</c:v>
                </c:pt>
                <c:pt idx="767">
                  <c:v>1.0873898083235E-2</c:v>
                </c:pt>
                <c:pt idx="768">
                  <c:v>1.0796553194443068E-2</c:v>
                </c:pt>
                <c:pt idx="769">
                  <c:v>1.0735073923864864E-2</c:v>
                </c:pt>
                <c:pt idx="770">
                  <c:v>1.0671611451009946E-2</c:v>
                </c:pt>
                <c:pt idx="771">
                  <c:v>1.0610132180431744E-2</c:v>
                </c:pt>
                <c:pt idx="772">
                  <c:v>1.0556585718960405E-2</c:v>
                </c:pt>
                <c:pt idx="773">
                  <c:v>1.0469324818784893E-2</c:v>
                </c:pt>
                <c:pt idx="774">
                  <c:v>1.0409828750483406E-2</c:v>
                </c:pt>
                <c:pt idx="775">
                  <c:v>1.0340416670798339E-2</c:v>
                </c:pt>
                <c:pt idx="776">
                  <c:v>1.0284887007050283E-2</c:v>
                </c:pt>
                <c:pt idx="777">
                  <c:v>1.0209525320535068E-2</c:v>
                </c:pt>
                <c:pt idx="778">
                  <c:v>1.0152012454510298E-2</c:v>
                </c:pt>
                <c:pt idx="779">
                  <c:v>1.0092516386208811E-2</c:v>
                </c:pt>
                <c:pt idx="780">
                  <c:v>1.0054835542951203E-2</c:v>
                </c:pt>
                <c:pt idx="781">
                  <c:v>9.9913730700962843E-3</c:v>
                </c:pt>
                <c:pt idx="782">
                  <c:v>9.9060953721974866E-3</c:v>
                </c:pt>
                <c:pt idx="783">
                  <c:v>9.8307336856822709E-3</c:v>
                </c:pt>
                <c:pt idx="784">
                  <c:v>9.7672712128273522E-3</c:v>
                </c:pt>
                <c:pt idx="785">
                  <c:v>9.7057919422491503E-3</c:v>
                </c:pt>
                <c:pt idx="786">
                  <c:v>9.6502622785010952E-3</c:v>
                </c:pt>
                <c:pt idx="787">
                  <c:v>9.5967158170297585E-3</c:v>
                </c:pt>
                <c:pt idx="788">
                  <c:v>9.5411861532817034E-3</c:v>
                </c:pt>
                <c:pt idx="789">
                  <c:v>9.48565648953365E-3</c:v>
                </c:pt>
                <c:pt idx="790">
                  <c:v>9.4142612075718661E-3</c:v>
                </c:pt>
                <c:pt idx="791">
                  <c:v>9.3448491278867989E-3</c:v>
                </c:pt>
                <c:pt idx="792">
                  <c:v>9.285353059585312E-3</c:v>
                </c:pt>
                <c:pt idx="793">
                  <c:v>9.2318065981139754E-3</c:v>
                </c:pt>
                <c:pt idx="794">
                  <c:v>9.1643777207056232E-3</c:v>
                </c:pt>
                <c:pt idx="795">
                  <c:v>9.1227304728945836E-3</c:v>
                </c:pt>
                <c:pt idx="796">
                  <c:v>9.071167213699962E-3</c:v>
                </c:pt>
                <c:pt idx="797">
                  <c:v>8.9997719317381781E-3</c:v>
                </c:pt>
                <c:pt idx="798">
                  <c:v>8.9303598520531109E-3</c:v>
                </c:pt>
                <c:pt idx="799">
                  <c:v>8.8787965928584893E-3</c:v>
                </c:pt>
                <c:pt idx="800">
                  <c:v>8.8232669291104342E-3</c:v>
                </c:pt>
                <c:pt idx="801">
                  <c:v>8.7617876585322323E-3</c:v>
                </c:pt>
                <c:pt idx="802">
                  <c:v>8.6864259720170166E-3</c:v>
                </c:pt>
                <c:pt idx="803">
                  <c:v>8.6546947355895573E-3</c:v>
                </c:pt>
                <c:pt idx="804">
                  <c:v>8.5892490604579218E-3</c:v>
                </c:pt>
                <c:pt idx="805">
                  <c:v>8.5357025989865835E-3</c:v>
                </c:pt>
                <c:pt idx="806">
                  <c:v>8.4504249010877858E-3</c:v>
                </c:pt>
                <c:pt idx="807">
                  <c:v>8.4067944510000294E-3</c:v>
                </c:pt>
                <c:pt idx="808">
                  <c:v>8.3254831576546652E-3</c:v>
                </c:pt>
                <c:pt idx="809">
                  <c:v>8.2719366961833268E-3</c:v>
                </c:pt>
                <c:pt idx="810">
                  <c:v>8.2084742233284082E-3</c:v>
                </c:pt>
                <c:pt idx="811">
                  <c:v>8.1529445595803548E-3</c:v>
                </c:pt>
                <c:pt idx="812">
                  <c:v>8.1033645026624499E-3</c:v>
                </c:pt>
                <c:pt idx="813">
                  <c:v>8.043868434360963E-3</c:v>
                </c:pt>
                <c:pt idx="814">
                  <c:v>7.9764395569526109E-3</c:v>
                </c:pt>
                <c:pt idx="815">
                  <c:v>7.9328091068648545E-3</c:v>
                </c:pt>
                <c:pt idx="816">
                  <c:v>7.8693466340099359E-3</c:v>
                </c:pt>
                <c:pt idx="817">
                  <c:v>7.821749779368746E-3</c:v>
                </c:pt>
                <c:pt idx="818">
                  <c:v>7.7483712951302471E-3</c:v>
                </c:pt>
                <c:pt idx="819">
                  <c:v>7.714656856426071E-3</c:v>
                </c:pt>
                <c:pt idx="820">
                  <c:v>7.6571439904013008E-3</c:v>
                </c:pt>
                <c:pt idx="821">
                  <c:v>7.6055807312066792E-3</c:v>
                </c:pt>
                <c:pt idx="822">
                  <c:v>7.5599670788422061E-3</c:v>
                </c:pt>
                <c:pt idx="823">
                  <c:v>7.5064206173708686E-3</c:v>
                </c:pt>
                <c:pt idx="824">
                  <c:v>7.4508909536228143E-3</c:v>
                </c:pt>
                <c:pt idx="825">
                  <c:v>7.3874284807678957E-3</c:v>
                </c:pt>
                <c:pt idx="826">
                  <c:v>7.3398316261267067E-3</c:v>
                </c:pt>
                <c:pt idx="827">
                  <c:v>7.2783523555485039E-3</c:v>
                </c:pt>
                <c:pt idx="828">
                  <c:v>7.2307555009073149E-3</c:v>
                </c:pt>
                <c:pt idx="829">
                  <c:v>7.1791922417126933E-3</c:v>
                </c:pt>
                <c:pt idx="830">
                  <c:v>7.1296121847947884E-3</c:v>
                </c:pt>
                <c:pt idx="831">
                  <c:v>7.0800321278768827E-3</c:v>
                </c:pt>
                <c:pt idx="832">
                  <c:v>7.0284688686822611E-3</c:v>
                </c:pt>
                <c:pt idx="833">
                  <c:v>6.9769056094876394E-3</c:v>
                </c:pt>
                <c:pt idx="834">
                  <c:v>6.899560720695707E-3</c:v>
                </c:pt>
                <c:pt idx="835">
                  <c:v>6.851963866054518E-3</c:v>
                </c:pt>
                <c:pt idx="836">
                  <c:v>6.7944510000297479E-3</c:v>
                </c:pt>
                <c:pt idx="837">
                  <c:v>6.7428877408351262E-3</c:v>
                </c:pt>
                <c:pt idx="838">
                  <c:v>6.6952908861939373E-3</c:v>
                </c:pt>
                <c:pt idx="839">
                  <c:v>6.6377780201691671E-3</c:v>
                </c:pt>
                <c:pt idx="840">
                  <c:v>6.5981139746348425E-3</c:v>
                </c:pt>
                <c:pt idx="841">
                  <c:v>6.5386179063333565E-3</c:v>
                </c:pt>
                <c:pt idx="842">
                  <c:v>6.4930042539688834E-3</c:v>
                </c:pt>
                <c:pt idx="843">
                  <c:v>6.4513570061578429E-3</c:v>
                </c:pt>
                <c:pt idx="844">
                  <c:v>6.3918609378563569E-3</c:v>
                </c:pt>
                <c:pt idx="845">
                  <c:v>6.3422808809384511E-3</c:v>
                </c:pt>
                <c:pt idx="846">
                  <c:v>6.3006336331274107E-3</c:v>
                </c:pt>
                <c:pt idx="847">
                  <c:v>6.2411375648259246E-3</c:v>
                </c:pt>
                <c:pt idx="848">
                  <c:v>6.1756918896942892E-3</c:v>
                </c:pt>
                <c:pt idx="849">
                  <c:v>6.1360278441599655E-3</c:v>
                </c:pt>
                <c:pt idx="850">
                  <c:v>6.0745485735817627E-3</c:v>
                </c:pt>
                <c:pt idx="851">
                  <c:v>6.0289349212172896E-3</c:v>
                </c:pt>
                <c:pt idx="852">
                  <c:v>5.9853044711295333E-3</c:v>
                </c:pt>
                <c:pt idx="853">
                  <c:v>5.9258084028280464E-3</c:v>
                </c:pt>
                <c:pt idx="854">
                  <c:v>5.8504467163128307E-3</c:v>
                </c:pt>
                <c:pt idx="855">
                  <c:v>5.8028498616716408E-3</c:v>
                </c:pt>
                <c:pt idx="856">
                  <c:v>5.7493034002003033E-3</c:v>
                </c:pt>
                <c:pt idx="857">
                  <c:v>5.705672950112547E-3</c:v>
                </c:pt>
                <c:pt idx="858">
                  <c:v>5.669975309131655E-3</c:v>
                </c:pt>
                <c:pt idx="859">
                  <c:v>5.622378454490466E-3</c:v>
                </c:pt>
                <c:pt idx="860">
                  <c:v>5.5866808135095741E-3</c:v>
                </c:pt>
                <c:pt idx="861">
                  <c:v>5.5331343520382366E-3</c:v>
                </c:pt>
                <c:pt idx="862">
                  <c:v>5.4815710928436149E-3</c:v>
                </c:pt>
                <c:pt idx="863">
                  <c:v>5.4399238450325745E-3</c:v>
                </c:pt>
                <c:pt idx="864">
                  <c:v>5.3804277767310876E-3</c:v>
                </c:pt>
                <c:pt idx="865">
                  <c:v>5.3268813152597501E-3</c:v>
                </c:pt>
                <c:pt idx="866">
                  <c:v>5.2792844606185611E-3</c:v>
                </c:pt>
                <c:pt idx="867">
                  <c:v>5.2197883923170742E-3</c:v>
                </c:pt>
                <c:pt idx="868">
                  <c:v>5.162275526292304E-3</c:v>
                </c:pt>
                <c:pt idx="869">
                  <c:v>5.0988130534373854E-3</c:v>
                </c:pt>
                <c:pt idx="870">
                  <c:v>5.0274177714756015E-3</c:v>
                </c:pt>
                <c:pt idx="871">
                  <c:v>4.985770523664561E-3</c:v>
                </c:pt>
                <c:pt idx="872">
                  <c:v>4.938173669023372E-3</c:v>
                </c:pt>
                <c:pt idx="873">
                  <c:v>4.8806608029986018E-3</c:v>
                </c:pt>
                <c:pt idx="874">
                  <c:v>4.8310807460806961E-3</c:v>
                </c:pt>
                <c:pt idx="875">
                  <c:v>4.807282318760102E-3</c:v>
                </c:pt>
                <c:pt idx="876">
                  <c:v>4.7398534413517508E-3</c:v>
                </c:pt>
                <c:pt idx="877">
                  <c:v>4.6803573730502639E-3</c:v>
                </c:pt>
                <c:pt idx="878">
                  <c:v>4.6208613047487778E-3</c:v>
                </c:pt>
                <c:pt idx="879">
                  <c:v>4.5811972592144532E-3</c:v>
                </c:pt>
                <c:pt idx="880">
                  <c:v>4.5494660227869939E-3</c:v>
                </c:pt>
                <c:pt idx="881">
                  <c:v>4.5018691681458049E-3</c:v>
                </c:pt>
                <c:pt idx="882">
                  <c:v>4.4701379317183456E-3</c:v>
                </c:pt>
                <c:pt idx="883">
                  <c:v>4.4225410770771566E-3</c:v>
                </c:pt>
                <c:pt idx="884">
                  <c:v>4.359078604222238E-3</c:v>
                </c:pt>
                <c:pt idx="885">
                  <c:v>4.3015657381974678E-3</c:v>
                </c:pt>
                <c:pt idx="886">
                  <c:v>4.2420696698959809E-3</c:v>
                </c:pt>
                <c:pt idx="887">
                  <c:v>4.2083552311918057E-3</c:v>
                </c:pt>
                <c:pt idx="888">
                  <c:v>4.1587751742739E-3</c:v>
                </c:pt>
                <c:pt idx="889">
                  <c:v>4.1171279264628595E-3</c:v>
                </c:pt>
                <c:pt idx="890">
                  <c:v>4.0734974763751031E-3</c:v>
                </c:pt>
                <c:pt idx="891">
                  <c:v>4.0120182057969004E-3</c:v>
                </c:pt>
                <c:pt idx="892">
                  <c:v>3.9545053397721302E-3</c:v>
                </c:pt>
                <c:pt idx="893">
                  <c:v>3.898975676024076E-3</c:v>
                </c:pt>
                <c:pt idx="894">
                  <c:v>3.8731940464267652E-3</c:v>
                </c:pt>
                <c:pt idx="895">
                  <c:v>3.8315467986157247E-3</c:v>
                </c:pt>
                <c:pt idx="896">
                  <c:v>3.7780003371443872E-3</c:v>
                </c:pt>
                <c:pt idx="897">
                  <c:v>3.7383362916100626E-3</c:v>
                </c:pt>
                <c:pt idx="898">
                  <c:v>3.7125546620127522E-3</c:v>
                </c:pt>
                <c:pt idx="899">
                  <c:v>3.6748738187551439E-3</c:v>
                </c:pt>
                <c:pt idx="900">
                  <c:v>3.6371929754975361E-3</c:v>
                </c:pt>
                <c:pt idx="901">
                  <c:v>3.5796801094727655E-3</c:v>
                </c:pt>
                <c:pt idx="902">
                  <c:v>3.5519152775987388E-3</c:v>
                </c:pt>
                <c:pt idx="903">
                  <c:v>3.5182008388945632E-3</c:v>
                </c:pt>
                <c:pt idx="904">
                  <c:v>3.4646543774232252E-3</c:v>
                </c:pt>
                <c:pt idx="905">
                  <c:v>3.4170575227820362E-3</c:v>
                </c:pt>
                <c:pt idx="906">
                  <c:v>3.3833430840778606E-3</c:v>
                </c:pt>
                <c:pt idx="907">
                  <c:v>3.3436790385435364E-3</c:v>
                </c:pt>
                <c:pt idx="908">
                  <c:v>3.3040149930092118E-3</c:v>
                </c:pt>
                <c:pt idx="909">
                  <c:v>3.2465021269844417E-3</c:v>
                </c:pt>
                <c:pt idx="910">
                  <c:v>3.1969220700665364E-3</c:v>
                </c:pt>
                <c:pt idx="911">
                  <c:v>3.1552748222554959E-3</c:v>
                </c:pt>
                <c:pt idx="912">
                  <c:v>3.1096611698910232E-3</c:v>
                </c:pt>
                <c:pt idx="913">
                  <c:v>3.071980326633415E-3</c:v>
                </c:pt>
                <c:pt idx="914">
                  <c:v>3.0342994833758071E-3</c:v>
                </c:pt>
                <c:pt idx="915">
                  <c:v>2.9867026287346177E-3</c:v>
                </c:pt>
                <c:pt idx="916">
                  <c:v>2.9450553809235772E-3</c:v>
                </c:pt>
                <c:pt idx="917">
                  <c:v>2.8815929080686586E-3</c:v>
                </c:pt>
                <c:pt idx="918">
                  <c:v>2.8399456602576181E-3</c:v>
                </c:pt>
                <c:pt idx="919">
                  <c:v>2.7883824010629965E-3</c:v>
                </c:pt>
                <c:pt idx="920">
                  <c:v>2.7368191418683748E-3</c:v>
                </c:pt>
                <c:pt idx="921">
                  <c:v>2.6892222872271858E-3</c:v>
                </c:pt>
                <c:pt idx="922">
                  <c:v>2.6574910507997265E-3</c:v>
                </c:pt>
                <c:pt idx="923">
                  <c:v>2.6317094212024157E-3</c:v>
                </c:pt>
                <c:pt idx="924">
                  <c:v>2.5900621733913752E-3</c:v>
                </c:pt>
                <c:pt idx="925">
                  <c:v>2.5464317233036184E-3</c:v>
                </c:pt>
                <c:pt idx="926">
                  <c:v>2.516683689152875E-3</c:v>
                </c:pt>
                <c:pt idx="927">
                  <c:v>2.486935655002132E-3</c:v>
                </c:pt>
                <c:pt idx="928">
                  <c:v>2.4452884071910915E-3</c:v>
                </c:pt>
                <c:pt idx="929">
                  <c:v>2.4016579571033347E-3</c:v>
                </c:pt>
                <c:pt idx="930">
                  <c:v>2.3580275070155779E-3</c:v>
                </c:pt>
                <c:pt idx="931">
                  <c:v>2.3282794728648349E-3</c:v>
                </c:pt>
                <c:pt idx="932">
                  <c:v>2.2846490227770781E-3</c:v>
                </c:pt>
                <c:pt idx="933">
                  <c:v>2.2449849772427539E-3</c:v>
                </c:pt>
                <c:pt idx="934">
                  <c:v>2.2152369430920105E-3</c:v>
                </c:pt>
                <c:pt idx="935">
                  <c:v>2.1636736838973893E-3</c:v>
                </c:pt>
                <c:pt idx="936">
                  <c:v>2.1220264360863488E-3</c:v>
                </c:pt>
                <c:pt idx="937">
                  <c:v>2.096244806489038E-3</c:v>
                </c:pt>
                <c:pt idx="938">
                  <c:v>2.0506311541245649E-3</c:v>
                </c:pt>
                <c:pt idx="939">
                  <c:v>2.0188999176971056E-3</c:v>
                </c:pt>
                <c:pt idx="940">
                  <c:v>1.9832022767162136E-3</c:v>
                </c:pt>
                <c:pt idx="941">
                  <c:v>1.9574206471189028E-3</c:v>
                </c:pt>
                <c:pt idx="942">
                  <c:v>1.9197398038612948E-3</c:v>
                </c:pt>
                <c:pt idx="943">
                  <c:v>1.8880085674338354E-3</c:v>
                </c:pt>
                <c:pt idx="944">
                  <c:v>1.8344621059624977E-3</c:v>
                </c:pt>
                <c:pt idx="945">
                  <c:v>1.7947980604281733E-3</c:v>
                </c:pt>
                <c:pt idx="946">
                  <c:v>1.7571172171705653E-3</c:v>
                </c:pt>
                <c:pt idx="947">
                  <c:v>1.7253859807431059E-3</c:v>
                </c:pt>
                <c:pt idx="948">
                  <c:v>1.689688339762214E-3</c:v>
                </c:pt>
                <c:pt idx="949">
                  <c:v>1.6559739010580383E-3</c:v>
                </c:pt>
                <c:pt idx="950">
                  <c:v>1.6222594623538627E-3</c:v>
                </c:pt>
                <c:pt idx="951">
                  <c:v>1.5766458099893898E-3</c:v>
                </c:pt>
                <c:pt idx="952">
                  <c:v>1.5449145735619305E-3</c:v>
                </c:pt>
                <c:pt idx="953">
                  <c:v>1.5072337303043224E-3</c:v>
                </c:pt>
                <c:pt idx="954">
                  <c:v>1.4715360893234304E-3</c:v>
                </c:pt>
                <c:pt idx="955">
                  <c:v>1.4398048528959711E-3</c:v>
                </c:pt>
                <c:pt idx="956">
                  <c:v>1.3961744028082143E-3</c:v>
                </c:pt>
                <c:pt idx="957">
                  <c:v>1.3485775481670253E-3</c:v>
                </c:pt>
                <c:pt idx="958">
                  <c:v>1.3247791208464308E-3</c:v>
                </c:pt>
                <c:pt idx="959">
                  <c:v>1.281148670758674E-3</c:v>
                </c:pt>
                <c:pt idx="960">
                  <c:v>1.2514006366079308E-3</c:v>
                </c:pt>
                <c:pt idx="961">
                  <c:v>1.22561900701062E-3</c:v>
                </c:pt>
                <c:pt idx="962">
                  <c:v>1.1839717591995795E-3</c:v>
                </c:pt>
                <c:pt idx="963">
                  <c:v>1.160173331878985E-3</c:v>
                </c:pt>
                <c:pt idx="964">
                  <c:v>1.140341309111823E-3</c:v>
                </c:pt>
                <c:pt idx="965">
                  <c:v>1.0986940613007825E-3</c:v>
                </c:pt>
                <c:pt idx="966">
                  <c:v>1.0689460271500393E-3</c:v>
                </c:pt>
                <c:pt idx="967">
                  <c:v>1.0352315884458636E-3</c:v>
                </c:pt>
                <c:pt idx="968">
                  <c:v>1.001517149741688E-3</c:v>
                </c:pt>
                <c:pt idx="969">
                  <c:v>9.7375231786766094E-4</c:v>
                </c:pt>
                <c:pt idx="970">
                  <c:v>9.3408827233333667E-4</c:v>
                </c:pt>
                <c:pt idx="971">
                  <c:v>9.0235703590587724E-4</c:v>
                </c:pt>
                <c:pt idx="972">
                  <c:v>8.706257994784178E-4</c:v>
                </c:pt>
                <c:pt idx="973">
                  <c:v>8.4286096760439078E-4</c:v>
                </c:pt>
                <c:pt idx="974">
                  <c:v>8.1509613573036387E-4</c:v>
                </c:pt>
                <c:pt idx="975">
                  <c:v>7.9724731523991789E-4</c:v>
                </c:pt>
                <c:pt idx="976">
                  <c:v>7.4766725832201258E-4</c:v>
                </c:pt>
                <c:pt idx="977">
                  <c:v>7.1196961734112073E-4</c:v>
                </c:pt>
                <c:pt idx="978">
                  <c:v>6.7230557180679646E-4</c:v>
                </c:pt>
                <c:pt idx="979">
                  <c:v>6.3264152627247219E-4</c:v>
                </c:pt>
                <c:pt idx="980">
                  <c:v>6.0884309895187759E-4</c:v>
                </c:pt>
                <c:pt idx="981">
                  <c:v>5.6719585114083711E-4</c:v>
                </c:pt>
                <c:pt idx="982">
                  <c:v>5.3546461471337767E-4</c:v>
                </c:pt>
                <c:pt idx="983">
                  <c:v>5.0175017600920203E-4</c:v>
                </c:pt>
                <c:pt idx="984">
                  <c:v>4.7200214185845886E-4</c:v>
                </c:pt>
                <c:pt idx="985">
                  <c:v>4.3035489404741838E-4</c:v>
                </c:pt>
                <c:pt idx="986">
                  <c:v>4.0259006217339136E-4</c:v>
                </c:pt>
                <c:pt idx="987">
                  <c:v>3.768084325760806E-4</c:v>
                </c:pt>
                <c:pt idx="988">
                  <c:v>3.4507719614862117E-4</c:v>
                </c:pt>
                <c:pt idx="989">
                  <c:v>3.2326197110474282E-4</c:v>
                </c:pt>
                <c:pt idx="990">
                  <c:v>2.8954753240056718E-4</c:v>
                </c:pt>
                <c:pt idx="991">
                  <c:v>2.5384989141967533E-4</c:v>
                </c:pt>
                <c:pt idx="992">
                  <c:v>2.2013545271549971E-4</c:v>
                </c:pt>
                <c:pt idx="993">
                  <c:v>1.8245460945789165E-4</c:v>
                </c:pt>
                <c:pt idx="994">
                  <c:v>1.3882415937013497E-4</c:v>
                </c:pt>
                <c:pt idx="995">
                  <c:v>1.2097533887968904E-4</c:v>
                </c:pt>
                <c:pt idx="996">
                  <c:v>7.1395281961783691E-5</c:v>
                </c:pt>
                <c:pt idx="997">
                  <c:v>4.9580056917905342E-5</c:v>
                </c:pt>
                <c:pt idx="998">
                  <c:v>2.5781629597310778E-5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708-4780-ADF9-99749357CF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2503648"/>
        <c:axId val="472505944"/>
      </c:scatterChart>
      <c:valAx>
        <c:axId val="472503648"/>
        <c:scaling>
          <c:orientation val="minMax"/>
          <c:max val="12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Energy (KeV)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0"/>
        <c:majorTickMark val="out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72505944"/>
        <c:crossesAt val="1.0000000000000004E-5"/>
        <c:crossBetween val="midCat"/>
      </c:valAx>
      <c:valAx>
        <c:axId val="472505944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0" i="0" baseline="0" noProof="0" dirty="0" smtClean="0">
                    <a:effectLst/>
                  </a:rPr>
                  <a:t>Probability (E ≥ Energy)</a:t>
                </a:r>
                <a:endParaRPr lang="en-US" sz="1200" noProof="0" dirty="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.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72503648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0CDDFE-CCD8-4ED9-9C80-7112BF3977F1}" type="datetimeFigureOut">
              <a:rPr lang="fr-FR" smtClean="0"/>
              <a:t>13/03/2024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F2050F-C8CF-4592-AFFB-E34ACB8E75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4232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2050F-C8CF-4592-AFFB-E34ACB8E754C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2081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7329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 smtClean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noProof="0" dirty="0" smtClean="0"/>
              <a:t>Modifier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</a:p>
          <a:p>
            <a:pPr lvl="3"/>
            <a:r>
              <a:rPr lang="fr-FR" noProof="0" dirty="0" smtClean="0"/>
              <a:t>Quatrième niveau</a:t>
            </a:r>
          </a:p>
          <a:p>
            <a:pPr lvl="4"/>
            <a:r>
              <a:rPr lang="fr-FR" noProof="0" dirty="0" smtClean="0"/>
              <a:t>Cinquième niveau</a:t>
            </a:r>
            <a:endParaRPr lang="fr-FR" noProof="0" dirty="0"/>
          </a:p>
        </p:txBody>
      </p:sp>
      <p:sp>
        <p:nvSpPr>
          <p:cNvPr id="11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47828" y="6597352"/>
            <a:ext cx="3096344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r-FR" smtClean="0"/>
              <a:t>irakli.mandjavidze@cea.fr</a:t>
            </a:r>
            <a:endParaRPr lang="fr-FR" dirty="0" smtClean="0"/>
          </a:p>
        </p:txBody>
      </p:sp>
      <p:sp>
        <p:nvSpPr>
          <p:cNvPr id="1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3352" y="6598800"/>
            <a:ext cx="3096344" cy="25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 dirty="0" smtClean="0"/>
              <a:t>Tracking Detectors Review, March 20-21, 2024</a:t>
            </a:r>
            <a:endParaRPr lang="en-US" dirty="0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416480" y="6597352"/>
            <a:ext cx="1775520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BA007-6205-4C6B-BC33-417A4DE9964F}" type="slidenum">
              <a:rPr lang="fr-FR" smtClean="0"/>
              <a:t>‹N°›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5359" y="6453336"/>
            <a:ext cx="1212000" cy="1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30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1" y="1988841"/>
            <a:ext cx="10515600" cy="144016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47828" y="6597352"/>
            <a:ext cx="3096344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r-FR" smtClean="0"/>
              <a:t>irakli.mandjavidze@cea.fr</a:t>
            </a:r>
            <a:endParaRPr lang="fr-FR" dirty="0" smtClean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3352" y="6598800"/>
            <a:ext cx="3096344" cy="25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 dirty="0" smtClean="0"/>
              <a:t>Tracking Detectors Review, March 20-21, 2024</a:t>
            </a:r>
            <a:endParaRPr lang="en-US" dirty="0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416480" y="6597352"/>
            <a:ext cx="1775520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BA007-6205-4C6B-BC33-417A4DE9964F}" type="slidenum">
              <a:rPr lang="fr-FR" smtClean="0"/>
              <a:t>‹N°›</a:t>
            </a:fld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5359" y="6453336"/>
            <a:ext cx="1212000" cy="1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36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99455" y="2"/>
            <a:ext cx="10154345" cy="620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35360" y="692697"/>
            <a:ext cx="11521280" cy="5760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16880" y="0"/>
            <a:ext cx="775120" cy="54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219106" cy="687801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2251" cy="540000"/>
          </a:xfrm>
          <a:prstGeom prst="rect">
            <a:avLst/>
          </a:prstGeom>
        </p:spPr>
      </p:pic>
      <p:sp>
        <p:nvSpPr>
          <p:cNvPr id="1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47828" y="6597352"/>
            <a:ext cx="3096344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r-FR" smtClean="0"/>
              <a:t>irakli.mandjavidze@cea.fr</a:t>
            </a:r>
            <a:endParaRPr lang="fr-FR" dirty="0" smtClean="0"/>
          </a:p>
        </p:txBody>
      </p:sp>
      <p:sp>
        <p:nvSpPr>
          <p:cNvPr id="1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3352" y="6598800"/>
            <a:ext cx="3096344" cy="25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 dirty="0" smtClean="0"/>
              <a:t>Tracking Detectors Review, March 20-21, 2024</a:t>
            </a:r>
            <a:endParaRPr lang="en-US" dirty="0"/>
          </a:p>
        </p:txBody>
      </p:sp>
      <p:sp>
        <p:nvSpPr>
          <p:cNvPr id="1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416480" y="6597352"/>
            <a:ext cx="1775520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BA007-6205-4C6B-BC33-417A4DE9964F}" type="slidenum">
              <a:rPr lang="fr-FR" smtClean="0"/>
              <a:t>‹N°›</a:t>
            </a:fld>
            <a:endParaRPr lang="fr-FR"/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35359" y="6453336"/>
            <a:ext cx="1212000" cy="1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3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0000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32" indent="-28574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→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21" indent="-28574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■"/>
        <a:defRPr sz="1400" kern="1200">
          <a:solidFill>
            <a:srgbClr val="0000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→"/>
        <a:defRPr sz="1000" kern="1200">
          <a:solidFill>
            <a:srgbClr val="0000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18118/contributions/72179/attachments/45781/77366/221221_MpgdDataCol_IM.pdf" TargetMode="External"/><Relationship Id="rId7" Type="http://schemas.openxmlformats.org/officeDocument/2006/relationships/hyperlink" Target="https://indico.bnl.gov/event/21104/contributions/83856/attachments/51197/87574/231127_IM_Mpgd_VtrxPlus.pdf" TargetMode="External"/><Relationship Id="rId2" Type="http://schemas.openxmlformats.org/officeDocument/2006/relationships/hyperlink" Target="https://indico.bnl.gov/event/20965/contributions/82420/attachments/50649/86604/231026_IM_CyMBal_ExpectedSignal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bnl.gov/event/22316/contributions/87363/attachments/52727/90159/240215_IM_MpgdPower.pdf" TargetMode="External"/><Relationship Id="rId5" Type="http://schemas.openxmlformats.org/officeDocument/2006/relationships/hyperlink" Target="https://indico.bnl.gov/event/22053/contributions/86152/attachments/52272/89395/SALSA_EPIC_electronics_DAQ_20240125.pdf" TargetMode="External"/><Relationship Id="rId4" Type="http://schemas.openxmlformats.org/officeDocument/2006/relationships/hyperlink" Target="https://indico.bnl.gov/event/16040/contributions/64090/attachments/41290/69185/220520_MpgdTrack_CalibRates_IM.pdf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5" y="-5242"/>
            <a:ext cx="12174649" cy="6868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32013" y="548680"/>
            <a:ext cx="11013140" cy="2961283"/>
          </a:xfrm>
        </p:spPr>
        <p:txBody>
          <a:bodyPr>
            <a:no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</a:rPr>
              <a:t>MPGD </a:t>
            </a:r>
            <a:r>
              <a:rPr lang="en-US" sz="4800" dirty="0" smtClean="0">
                <a:solidFill>
                  <a:schemeClr val="bg1"/>
                </a:solidFill>
              </a:rPr>
              <a:t>readout electronics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23392" y="3501008"/>
            <a:ext cx="10044608" cy="2736304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I. Mandjavidze</a:t>
            </a:r>
          </a:p>
          <a:p>
            <a:pPr algn="l"/>
            <a:r>
              <a:rPr lang="en-US" sz="2000" dirty="0" err="1">
                <a:solidFill>
                  <a:schemeClr val="bg1"/>
                </a:solidFill>
              </a:rPr>
              <a:t>Irfu</a:t>
            </a:r>
            <a:r>
              <a:rPr lang="en-US" sz="2000" dirty="0">
                <a:solidFill>
                  <a:schemeClr val="bg1"/>
                </a:solidFill>
              </a:rPr>
              <a:t>, CEA Saclay</a:t>
            </a:r>
            <a:endParaRPr lang="en-US" sz="2000" dirty="0" smtClean="0">
              <a:solidFill>
                <a:schemeClr val="bg1"/>
              </a:solidFill>
            </a:endParaRPr>
          </a:p>
          <a:p>
            <a:pPr algn="l"/>
            <a:endParaRPr lang="en-US" sz="1800" dirty="0" smtClean="0">
              <a:solidFill>
                <a:schemeClr val="bg1"/>
              </a:solidFill>
            </a:endParaRPr>
          </a:p>
          <a:p>
            <a:pPr algn="l"/>
            <a:endParaRPr lang="en-US" sz="1800" dirty="0" smtClean="0">
              <a:solidFill>
                <a:schemeClr val="bg1"/>
              </a:solidFill>
            </a:endParaRPr>
          </a:p>
          <a:p>
            <a:pPr algn="l"/>
            <a:r>
              <a:rPr lang="en-US" sz="1800" dirty="0" smtClean="0">
                <a:solidFill>
                  <a:schemeClr val="bg1"/>
                </a:solidFill>
              </a:rPr>
              <a:t/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Incremental Design and Safety Review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of the EIC Tracking Detectors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March 20-21, 2024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623392" y="404664"/>
            <a:ext cx="1510588" cy="720000"/>
          </a:xfrm>
          <a:prstGeom prst="rect">
            <a:avLst/>
          </a:prstGeom>
          <a:ln w="0">
            <a:noFill/>
          </a:ln>
        </p:spPr>
      </p:pic>
      <p:pic>
        <p:nvPicPr>
          <p:cNvPr id="10" name="Picture 5"/>
          <p:cNvPicPr/>
          <p:nvPr/>
        </p:nvPicPr>
        <p:blipFill>
          <a:blip r:embed="rId4"/>
          <a:stretch/>
        </p:blipFill>
        <p:spPr>
          <a:xfrm>
            <a:off x="10026720" y="473040"/>
            <a:ext cx="1629720" cy="454680"/>
          </a:xfrm>
          <a:prstGeom prst="rect">
            <a:avLst/>
          </a:prstGeom>
          <a:ln w="0">
            <a:noFill/>
          </a:ln>
        </p:spPr>
      </p:pic>
      <p:pic>
        <p:nvPicPr>
          <p:cNvPr id="11" name="Picture 7"/>
          <p:cNvPicPr/>
          <p:nvPr/>
        </p:nvPicPr>
        <p:blipFill>
          <a:blip r:embed="rId5"/>
          <a:stretch/>
        </p:blipFill>
        <p:spPr>
          <a:xfrm>
            <a:off x="7566480" y="473040"/>
            <a:ext cx="1784880" cy="454680"/>
          </a:xfrm>
          <a:prstGeom prst="rect">
            <a:avLst/>
          </a:prstGeom>
          <a:ln w="0">
            <a:noFill/>
          </a:ln>
        </p:spPr>
      </p:pic>
      <p:pic>
        <p:nvPicPr>
          <p:cNvPr id="12" name="Picture 9"/>
          <p:cNvPicPr/>
          <p:nvPr/>
        </p:nvPicPr>
        <p:blipFill>
          <a:blip r:embed="rId6"/>
          <a:stretch/>
        </p:blipFill>
        <p:spPr>
          <a:xfrm>
            <a:off x="5068080" y="473040"/>
            <a:ext cx="1823040" cy="4546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04758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age 1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43" y="1848891"/>
            <a:ext cx="530270" cy="540000"/>
          </a:xfrm>
          <a:prstGeom prst="rect">
            <a:avLst/>
          </a:prstGeom>
        </p:spPr>
      </p:pic>
      <p:pic>
        <p:nvPicPr>
          <p:cNvPr id="176" name="Image 1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938572" y="1858621"/>
            <a:ext cx="628051" cy="530270"/>
          </a:xfrm>
          <a:prstGeom prst="rect">
            <a:avLst/>
          </a:prstGeom>
        </p:spPr>
      </p:pic>
      <p:pic>
        <p:nvPicPr>
          <p:cNvPr id="177" name="Image 17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777" y="2458264"/>
            <a:ext cx="719776" cy="530270"/>
          </a:xfrm>
          <a:prstGeom prst="rect">
            <a:avLst/>
          </a:prstGeom>
        </p:spPr>
      </p:pic>
      <p:pic>
        <p:nvPicPr>
          <p:cNvPr id="178" name="Image 17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808" y="2458264"/>
            <a:ext cx="799304" cy="530270"/>
          </a:xfrm>
          <a:prstGeom prst="rect">
            <a:avLst/>
          </a:prstGeom>
        </p:spPr>
      </p:pic>
      <p:pic>
        <p:nvPicPr>
          <p:cNvPr id="171" name="Image 17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3690" y="2654870"/>
            <a:ext cx="3848637" cy="638264"/>
          </a:xfrm>
          <a:prstGeom prst="rect">
            <a:avLst/>
          </a:prstGeom>
        </p:spPr>
      </p:pic>
      <p:pic>
        <p:nvPicPr>
          <p:cNvPr id="49" name="Picture 42" descr="de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22" y="864318"/>
            <a:ext cx="1212974" cy="88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631504" y="836712"/>
            <a:ext cx="2592288" cy="259228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FEB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256-channel FEB </a:t>
            </a:r>
            <a:r>
              <a:rPr lang="en-US" dirty="0"/>
              <a:t>with optical interface: aimed </a:t>
            </a:r>
            <a:r>
              <a:rPr lang="en-US" dirty="0" smtClean="0">
                <a:solidFill>
                  <a:srgbClr val="FF0000"/>
                </a:solidFill>
              </a:rPr>
              <a:t>baseline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5360" y="3717032"/>
            <a:ext cx="11521280" cy="2736304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/>
              <a:t>FEB</a:t>
            </a:r>
          </a:p>
          <a:p>
            <a:pPr lvl="1"/>
            <a:r>
              <a:rPr lang="en-US" sz="1600" dirty="0"/>
              <a:t>ASICs directly connected to 4-lane bidirectional parallel optic </a:t>
            </a:r>
            <a:r>
              <a:rPr lang="en-US" sz="1600" dirty="0" err="1"/>
              <a:t>FireFly</a:t>
            </a:r>
            <a:r>
              <a:rPr lang="en-US" sz="1600" dirty="0"/>
              <a:t> </a:t>
            </a:r>
            <a:r>
              <a:rPr lang="en-US" sz="1600" dirty="0" smtClean="0"/>
              <a:t>transceivers from </a:t>
            </a:r>
            <a:r>
              <a:rPr lang="en-US" sz="1600" dirty="0" err="1" smtClean="0"/>
              <a:t>Samtec</a:t>
            </a:r>
            <a:endParaRPr lang="en-US" sz="1600" dirty="0"/>
          </a:p>
          <a:p>
            <a:pPr lvl="2"/>
            <a:r>
              <a:rPr lang="en-US" sz="1400" dirty="0"/>
              <a:t>Single 1 </a:t>
            </a:r>
            <a:r>
              <a:rPr lang="en-US" sz="1400" dirty="0" err="1"/>
              <a:t>Gbit</a:t>
            </a:r>
            <a:r>
              <a:rPr lang="en-US" sz="1400" dirty="0"/>
              <a:t>/s </a:t>
            </a:r>
            <a:r>
              <a:rPr lang="en-US" sz="1400" dirty="0" smtClean="0"/>
              <a:t>Rx </a:t>
            </a:r>
            <a:r>
              <a:rPr lang="en-US" sz="1400" dirty="0"/>
              <a:t>line encoding clock, sync run-control and asynchronous slow control and monitoring commands</a:t>
            </a:r>
          </a:p>
          <a:p>
            <a:pPr lvl="2"/>
            <a:r>
              <a:rPr lang="en-US" sz="1400" dirty="0"/>
              <a:t>Single </a:t>
            </a:r>
            <a:r>
              <a:rPr lang="en-US" sz="1400" dirty="0" smtClean="0"/>
              <a:t>1 </a:t>
            </a:r>
            <a:r>
              <a:rPr lang="en-US" sz="1400" dirty="0" err="1" smtClean="0"/>
              <a:t>Gbit</a:t>
            </a:r>
            <a:r>
              <a:rPr lang="en-US" sz="1400" dirty="0" smtClean="0"/>
              <a:t>/s </a:t>
            </a:r>
            <a:r>
              <a:rPr lang="en-US" sz="1400" dirty="0" err="1" smtClean="0"/>
              <a:t>Tx</a:t>
            </a:r>
            <a:r>
              <a:rPr lang="en-US" sz="1400" dirty="0" smtClean="0"/>
              <a:t> </a:t>
            </a:r>
            <a:r>
              <a:rPr lang="en-US" sz="1400" dirty="0"/>
              <a:t>line for physics, calibration, control and monitoring data </a:t>
            </a:r>
          </a:p>
          <a:p>
            <a:pPr lvl="1"/>
            <a:r>
              <a:rPr lang="en-US" sz="1600" dirty="0"/>
              <a:t>Low active component count</a:t>
            </a:r>
          </a:p>
          <a:p>
            <a:pPr lvl="2"/>
            <a:r>
              <a:rPr lang="en-US" sz="1400" dirty="0"/>
              <a:t>Easier to adapt to challenging on-detector environment</a:t>
            </a:r>
          </a:p>
          <a:p>
            <a:pPr lvl="2"/>
            <a:r>
              <a:rPr lang="en-US" sz="1400" dirty="0" err="1"/>
              <a:t>Samtec</a:t>
            </a:r>
            <a:r>
              <a:rPr lang="en-US" sz="1400" dirty="0"/>
              <a:t> </a:t>
            </a:r>
            <a:r>
              <a:rPr lang="en-US" sz="1400" dirty="0" err="1"/>
              <a:t>FireFly</a:t>
            </a:r>
            <a:r>
              <a:rPr lang="en-US" sz="1400" dirty="0"/>
              <a:t> : reported to stand TID of 50-100 </a:t>
            </a:r>
            <a:r>
              <a:rPr lang="en-US" sz="1400" dirty="0" err="1"/>
              <a:t>krad</a:t>
            </a:r>
            <a:r>
              <a:rPr lang="en-US" sz="1400" dirty="0"/>
              <a:t> and neutron </a:t>
            </a:r>
            <a:r>
              <a:rPr lang="en-US" sz="1400" dirty="0" err="1"/>
              <a:t>fluence</a:t>
            </a:r>
            <a:r>
              <a:rPr lang="en-US" sz="1400" dirty="0"/>
              <a:t> of at least 5x</a:t>
            </a:r>
            <a:r>
              <a:rPr lang="pt-BR" sz="1400" dirty="0"/>
              <a:t>10</a:t>
            </a:r>
            <a:r>
              <a:rPr lang="pt-BR" sz="1400" baseline="30000" dirty="0"/>
              <a:t>11</a:t>
            </a:r>
            <a:r>
              <a:rPr lang="pt-BR" sz="1400" dirty="0"/>
              <a:t> n</a:t>
            </a:r>
            <a:r>
              <a:rPr lang="pt-BR" sz="1400" baseline="-25000" dirty="0"/>
              <a:t>eq</a:t>
            </a:r>
            <a:r>
              <a:rPr lang="pt-BR" sz="1400" dirty="0"/>
              <a:t> / cm</a:t>
            </a:r>
            <a:r>
              <a:rPr lang="pt-BR" sz="1400" baseline="30000" dirty="0"/>
              <a:t>2</a:t>
            </a:r>
            <a:r>
              <a:rPr lang="en-US" sz="1400" dirty="0"/>
              <a:t> </a:t>
            </a:r>
          </a:p>
          <a:p>
            <a:r>
              <a:rPr lang="en-US" sz="1800" dirty="0" smtClean="0"/>
              <a:t>RDO</a:t>
            </a:r>
          </a:p>
          <a:p>
            <a:pPr lvl="1"/>
            <a:r>
              <a:rPr lang="en-US" sz="1600" dirty="0" smtClean="0"/>
              <a:t>Based on </a:t>
            </a:r>
            <a:r>
              <a:rPr lang="en-US" sz="1600" dirty="0">
                <a:solidFill>
                  <a:srgbClr val="FF0000"/>
                </a:solidFill>
              </a:rPr>
              <a:t>common </a:t>
            </a:r>
            <a:r>
              <a:rPr lang="en-US" sz="1600" dirty="0" err="1" smtClean="0">
                <a:solidFill>
                  <a:srgbClr val="FF0000"/>
                </a:solidFill>
              </a:rPr>
              <a:t>ePIC</a:t>
            </a:r>
            <a:r>
              <a:rPr lang="en-US" sz="1600" dirty="0" smtClean="0">
                <a:solidFill>
                  <a:srgbClr val="FF0000"/>
                </a:solidFill>
              </a:rPr>
              <a:t> design </a:t>
            </a:r>
            <a:r>
              <a:rPr lang="en-US" sz="1600" dirty="0">
                <a:solidFill>
                  <a:srgbClr val="FF0000"/>
                </a:solidFill>
              </a:rPr>
              <a:t>with minimal </a:t>
            </a:r>
            <a:r>
              <a:rPr lang="en-US" sz="1600" dirty="0" smtClean="0">
                <a:solidFill>
                  <a:srgbClr val="FF0000"/>
                </a:solidFill>
              </a:rPr>
              <a:t>adaptation for MPGDs</a:t>
            </a:r>
            <a:endParaRPr lang="en-US" sz="1600" dirty="0">
              <a:solidFill>
                <a:srgbClr val="FF0000"/>
              </a:solidFill>
            </a:endParaRPr>
          </a:p>
          <a:p>
            <a:pPr lvl="1"/>
            <a:r>
              <a:rPr lang="en-US" sz="1600" dirty="0"/>
              <a:t>Can be placed anywhere in experimental hall with no particular environmental restrictions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Optimal </a:t>
            </a:r>
            <a:r>
              <a:rPr lang="en-US" sz="1800" dirty="0">
                <a:solidFill>
                  <a:srgbClr val="FF0000"/>
                </a:solidFill>
              </a:rPr>
              <a:t>tradeoff between </a:t>
            </a:r>
            <a:r>
              <a:rPr lang="en-US" sz="1800" dirty="0" smtClean="0">
                <a:solidFill>
                  <a:srgbClr val="FF0000"/>
                </a:solidFill>
              </a:rPr>
              <a:t>complexity </a:t>
            </a:r>
            <a:r>
              <a:rPr lang="en-US" sz="1800" dirty="0">
                <a:solidFill>
                  <a:srgbClr val="FF0000"/>
                </a:solidFill>
              </a:rPr>
              <a:t>of </a:t>
            </a:r>
            <a:r>
              <a:rPr lang="en-US" sz="1800" dirty="0" smtClean="0">
                <a:solidFill>
                  <a:srgbClr val="FF0000"/>
                </a:solidFill>
              </a:rPr>
              <a:t>the on-detector </a:t>
            </a:r>
            <a:r>
              <a:rPr lang="en-US" sz="1800" dirty="0">
                <a:solidFill>
                  <a:srgbClr val="FF0000"/>
                </a:solidFill>
              </a:rPr>
              <a:t>electronics and its power </a:t>
            </a:r>
            <a:r>
              <a:rPr lang="en-US" sz="1800" dirty="0" smtClean="0">
                <a:solidFill>
                  <a:srgbClr val="FF0000"/>
                </a:solidFill>
              </a:rPr>
              <a:t>consumption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fr-FR" smtClean="0"/>
              <a:t>irakli.mandjavidze@cea.fr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Tracking Detectors Review, March 20-21, 2024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7BA007-6205-4C6B-BC33-417A4DE9964F}" type="slidenum">
              <a:rPr lang="fr-FR" smtClean="0"/>
              <a:t>10</a:t>
            </a:fld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9047007" y="1124744"/>
            <a:ext cx="631772" cy="165618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FPGA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50787" y="1772836"/>
            <a:ext cx="432000" cy="36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E/O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112224" y="836712"/>
            <a:ext cx="2203401" cy="210338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n-US" sz="2000" b="1" dirty="0" smtClean="0">
                <a:solidFill>
                  <a:schemeClr val="tx1"/>
                </a:solidFill>
              </a:rPr>
              <a:t>RDO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35" name="Connecteur droit avec flèche 34"/>
          <p:cNvCxnSpPr/>
          <p:nvPr/>
        </p:nvCxnSpPr>
        <p:spPr>
          <a:xfrm flipV="1">
            <a:off x="10182787" y="1949312"/>
            <a:ext cx="780910" cy="7049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775520" y="1124784"/>
            <a:ext cx="648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ASIC </a:t>
            </a:r>
            <a:r>
              <a:rPr lang="en-US" sz="1400" dirty="0" smtClean="0">
                <a:solidFill>
                  <a:schemeClr val="tx1"/>
                </a:solidFill>
              </a:rPr>
              <a:t>4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75520" y="1556832"/>
            <a:ext cx="648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ASIC </a:t>
            </a:r>
            <a:r>
              <a:rPr lang="en-US" sz="1400" dirty="0" smtClean="0">
                <a:solidFill>
                  <a:schemeClr val="tx1"/>
                </a:solidFill>
              </a:rPr>
              <a:t>3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67808" y="1996651"/>
            <a:ext cx="648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ASIC 2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10358786" y="1956361"/>
            <a:ext cx="1413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To / from DAM</a:t>
            </a:r>
          </a:p>
        </p:txBody>
      </p:sp>
      <p:sp>
        <p:nvSpPr>
          <p:cNvPr id="74" name="ZoneTexte 73"/>
          <p:cNvSpPr txBox="1"/>
          <p:nvPr/>
        </p:nvSpPr>
        <p:spPr>
          <a:xfrm>
            <a:off x="1567760" y="489760"/>
            <a:ext cx="12037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On-detector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775520" y="2420928"/>
            <a:ext cx="648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ASIC 1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8" name="ZoneTexte 67"/>
          <p:cNvSpPr txBox="1"/>
          <p:nvPr/>
        </p:nvSpPr>
        <p:spPr>
          <a:xfrm>
            <a:off x="4188408" y="1745895"/>
            <a:ext cx="2810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Embedded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clock</a:t>
            </a:r>
            <a:r>
              <a:rPr lang="en-US" sz="1600" dirty="0" smtClean="0"/>
              <a:t>,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FF33CC"/>
                </a:solidFill>
              </a:rPr>
              <a:t>synch</a:t>
            </a:r>
            <a:r>
              <a:rPr lang="en-US" sz="1600" dirty="0" smtClean="0"/>
              <a:t>,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/>
              <a:t>control</a:t>
            </a:r>
          </a:p>
        </p:txBody>
      </p:sp>
      <p:sp>
        <p:nvSpPr>
          <p:cNvPr id="79" name="Rectangle 78"/>
          <p:cNvSpPr/>
          <p:nvPr/>
        </p:nvSpPr>
        <p:spPr>
          <a:xfrm>
            <a:off x="3525772" y="1124744"/>
            <a:ext cx="540000" cy="1656184"/>
          </a:xfrm>
          <a:prstGeom prst="rect">
            <a:avLst/>
          </a:prstGeom>
          <a:solidFill>
            <a:schemeClr val="bg1"/>
          </a:solidFill>
          <a:ln w="254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cap="small" dirty="0" smtClean="0">
                <a:solidFill>
                  <a:schemeClr val="tx1"/>
                </a:solidFill>
              </a:rPr>
              <a:t>O     F</a:t>
            </a:r>
            <a:br>
              <a:rPr lang="en-US" sz="1400" cap="small" dirty="0" smtClean="0">
                <a:solidFill>
                  <a:schemeClr val="tx1"/>
                </a:solidFill>
              </a:rPr>
            </a:br>
            <a:r>
              <a:rPr lang="en-US" sz="1400" cap="small" dirty="0" smtClean="0">
                <a:solidFill>
                  <a:schemeClr val="tx1"/>
                </a:solidFill>
              </a:rPr>
              <a:t>p      </a:t>
            </a:r>
            <a:r>
              <a:rPr lang="en-US" sz="1400" cap="small" dirty="0" err="1" smtClean="0">
                <a:solidFill>
                  <a:schemeClr val="tx1"/>
                </a:solidFill>
              </a:rPr>
              <a:t>i</a:t>
            </a:r>
            <a:r>
              <a:rPr lang="en-US" sz="1400" cap="small" dirty="0" smtClean="0">
                <a:solidFill>
                  <a:schemeClr val="tx1"/>
                </a:solidFill>
              </a:rPr>
              <a:t/>
            </a:r>
            <a:br>
              <a:rPr lang="en-US" sz="1400" cap="small" dirty="0" smtClean="0">
                <a:solidFill>
                  <a:schemeClr val="tx1"/>
                </a:solidFill>
              </a:rPr>
            </a:br>
            <a:r>
              <a:rPr lang="en-US" sz="1400" cap="small" dirty="0" smtClean="0">
                <a:solidFill>
                  <a:schemeClr val="tx1"/>
                </a:solidFill>
              </a:rPr>
              <a:t>t      r</a:t>
            </a:r>
            <a:br>
              <a:rPr lang="en-US" sz="1400" cap="small" dirty="0" smtClean="0">
                <a:solidFill>
                  <a:schemeClr val="tx1"/>
                </a:solidFill>
              </a:rPr>
            </a:br>
            <a:r>
              <a:rPr lang="en-US" sz="1400" cap="small" dirty="0" err="1" smtClean="0">
                <a:solidFill>
                  <a:schemeClr val="tx1"/>
                </a:solidFill>
              </a:rPr>
              <a:t>i</a:t>
            </a:r>
            <a:r>
              <a:rPr lang="en-US" sz="1400" cap="small" dirty="0" smtClean="0">
                <a:solidFill>
                  <a:schemeClr val="tx1"/>
                </a:solidFill>
              </a:rPr>
              <a:t>      e</a:t>
            </a:r>
            <a:br>
              <a:rPr lang="en-US" sz="1400" cap="small" dirty="0" smtClean="0">
                <a:solidFill>
                  <a:schemeClr val="tx1"/>
                </a:solidFill>
              </a:rPr>
            </a:br>
            <a:r>
              <a:rPr lang="en-US" sz="1400" cap="small" dirty="0" smtClean="0">
                <a:solidFill>
                  <a:schemeClr val="tx1"/>
                </a:solidFill>
              </a:rPr>
              <a:t>c     F</a:t>
            </a:r>
          </a:p>
          <a:p>
            <a:pPr algn="ctr"/>
            <a:r>
              <a:rPr lang="en-US" sz="1400" cap="small" dirty="0" smtClean="0">
                <a:solidFill>
                  <a:schemeClr val="tx1"/>
                </a:solidFill>
              </a:rPr>
              <a:t>a     l</a:t>
            </a:r>
          </a:p>
          <a:p>
            <a:pPr algn="ctr"/>
            <a:r>
              <a:rPr lang="en-US" sz="1400" cap="small" dirty="0" smtClean="0">
                <a:solidFill>
                  <a:schemeClr val="tx1"/>
                </a:solidFill>
              </a:rPr>
              <a:t>l     y</a:t>
            </a:r>
          </a:p>
        </p:txBody>
      </p:sp>
      <p:sp>
        <p:nvSpPr>
          <p:cNvPr id="80" name="Rectangle 79"/>
          <p:cNvSpPr/>
          <p:nvPr/>
        </p:nvSpPr>
        <p:spPr>
          <a:xfrm>
            <a:off x="8256240" y="1124744"/>
            <a:ext cx="504056" cy="1656184"/>
          </a:xfrm>
          <a:prstGeom prst="rect">
            <a:avLst/>
          </a:prstGeom>
          <a:solidFill>
            <a:schemeClr val="bg1"/>
          </a:solidFill>
          <a:ln w="254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cap="small" dirty="0">
                <a:solidFill>
                  <a:schemeClr val="tx1"/>
                </a:solidFill>
              </a:rPr>
              <a:t>O     F</a:t>
            </a:r>
            <a:br>
              <a:rPr lang="en-US" sz="1400" cap="small" dirty="0">
                <a:solidFill>
                  <a:schemeClr val="tx1"/>
                </a:solidFill>
              </a:rPr>
            </a:br>
            <a:r>
              <a:rPr lang="en-US" sz="1400" cap="small" dirty="0">
                <a:solidFill>
                  <a:schemeClr val="tx1"/>
                </a:solidFill>
              </a:rPr>
              <a:t>p      </a:t>
            </a:r>
            <a:r>
              <a:rPr lang="en-US" sz="1400" cap="small" dirty="0" err="1">
                <a:solidFill>
                  <a:schemeClr val="tx1"/>
                </a:solidFill>
              </a:rPr>
              <a:t>i</a:t>
            </a:r>
            <a:r>
              <a:rPr lang="en-US" sz="1400" cap="small" dirty="0">
                <a:solidFill>
                  <a:schemeClr val="tx1"/>
                </a:solidFill>
              </a:rPr>
              <a:t/>
            </a:r>
            <a:br>
              <a:rPr lang="en-US" sz="1400" cap="small" dirty="0">
                <a:solidFill>
                  <a:schemeClr val="tx1"/>
                </a:solidFill>
              </a:rPr>
            </a:br>
            <a:r>
              <a:rPr lang="en-US" sz="1400" cap="small" dirty="0">
                <a:solidFill>
                  <a:schemeClr val="tx1"/>
                </a:solidFill>
              </a:rPr>
              <a:t>t      r</a:t>
            </a:r>
            <a:br>
              <a:rPr lang="en-US" sz="1400" cap="small" dirty="0">
                <a:solidFill>
                  <a:schemeClr val="tx1"/>
                </a:solidFill>
              </a:rPr>
            </a:br>
            <a:r>
              <a:rPr lang="en-US" sz="1400" cap="small" dirty="0" err="1">
                <a:solidFill>
                  <a:schemeClr val="tx1"/>
                </a:solidFill>
              </a:rPr>
              <a:t>i</a:t>
            </a:r>
            <a:r>
              <a:rPr lang="en-US" sz="1400" cap="small" dirty="0">
                <a:solidFill>
                  <a:schemeClr val="tx1"/>
                </a:solidFill>
              </a:rPr>
              <a:t>      e</a:t>
            </a:r>
            <a:br>
              <a:rPr lang="en-US" sz="1400" cap="small" dirty="0">
                <a:solidFill>
                  <a:schemeClr val="tx1"/>
                </a:solidFill>
              </a:rPr>
            </a:br>
            <a:r>
              <a:rPr lang="en-US" sz="1400" cap="small" dirty="0">
                <a:solidFill>
                  <a:schemeClr val="tx1"/>
                </a:solidFill>
              </a:rPr>
              <a:t>c     F</a:t>
            </a:r>
          </a:p>
          <a:p>
            <a:pPr algn="ctr"/>
            <a:r>
              <a:rPr lang="en-US" sz="1400" cap="small" dirty="0">
                <a:solidFill>
                  <a:schemeClr val="tx1"/>
                </a:solidFill>
              </a:rPr>
              <a:t>a     l</a:t>
            </a:r>
          </a:p>
          <a:p>
            <a:pPr algn="ctr"/>
            <a:r>
              <a:rPr lang="en-US" sz="1400" cap="small" dirty="0">
                <a:solidFill>
                  <a:schemeClr val="tx1"/>
                </a:solidFill>
              </a:rPr>
              <a:t>l     y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4916672" y="3111633"/>
            <a:ext cx="25026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4-Tx and 4-Rx optical </a:t>
            </a:r>
            <a:r>
              <a:rPr lang="en-US" sz="1600" dirty="0" err="1" smtClean="0"/>
              <a:t>FireFly</a:t>
            </a:r>
            <a:endParaRPr lang="en-US" sz="1600" dirty="0" smtClean="0"/>
          </a:p>
        </p:txBody>
      </p:sp>
      <p:grpSp>
        <p:nvGrpSpPr>
          <p:cNvPr id="13" name="Groupe 12"/>
          <p:cNvGrpSpPr/>
          <p:nvPr/>
        </p:nvGrpSpPr>
        <p:grpSpPr>
          <a:xfrm>
            <a:off x="2423592" y="1268800"/>
            <a:ext cx="1109892" cy="1368152"/>
            <a:chOff x="2423592" y="1268800"/>
            <a:chExt cx="1152128" cy="1368152"/>
          </a:xfrm>
        </p:grpSpPr>
        <p:grpSp>
          <p:nvGrpSpPr>
            <p:cNvPr id="7" name="Groupe 6"/>
            <p:cNvGrpSpPr/>
            <p:nvPr/>
          </p:nvGrpSpPr>
          <p:grpSpPr>
            <a:xfrm>
              <a:off x="2423592" y="1268800"/>
              <a:ext cx="1152128" cy="72008"/>
              <a:chOff x="2423592" y="1196752"/>
              <a:chExt cx="1368000" cy="72008"/>
            </a:xfrm>
          </p:grpSpPr>
          <p:grpSp>
            <p:nvGrpSpPr>
              <p:cNvPr id="93" name="Groupe 92"/>
              <p:cNvGrpSpPr/>
              <p:nvPr/>
            </p:nvGrpSpPr>
            <p:grpSpPr>
              <a:xfrm>
                <a:off x="2423592" y="1268760"/>
                <a:ext cx="1368000" cy="0"/>
                <a:chOff x="5519936" y="908720"/>
                <a:chExt cx="2664295" cy="0"/>
              </a:xfrm>
            </p:grpSpPr>
            <p:cxnSp>
              <p:nvCxnSpPr>
                <p:cNvPr id="94" name="Connecteur droit avec flèche 93"/>
                <p:cNvCxnSpPr/>
                <p:nvPr/>
              </p:nvCxnSpPr>
              <p:spPr>
                <a:xfrm flipH="1">
                  <a:off x="5519936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FF0000">
                      <a:alpha val="63000"/>
                    </a:srgbClr>
                  </a:solidFill>
                  <a:prstDash val="lg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Connecteur droit avec flèche 94"/>
                <p:cNvCxnSpPr/>
                <p:nvPr/>
              </p:nvCxnSpPr>
              <p:spPr>
                <a:xfrm flipH="1">
                  <a:off x="5735960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7030A0">
                      <a:alpha val="63000"/>
                    </a:srgbClr>
                  </a:solidFill>
                  <a:prstDash val="lg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Connecteur droit avec flèche 95"/>
                <p:cNvCxnSpPr/>
                <p:nvPr/>
              </p:nvCxnSpPr>
              <p:spPr>
                <a:xfrm flipH="1">
                  <a:off x="5879976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chemeClr val="tx1">
                      <a:alpha val="63000"/>
                    </a:scheme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Groupe 96"/>
              <p:cNvGrpSpPr/>
              <p:nvPr/>
            </p:nvGrpSpPr>
            <p:grpSpPr>
              <a:xfrm>
                <a:off x="2423592" y="1196752"/>
                <a:ext cx="1368000" cy="0"/>
                <a:chOff x="6528048" y="908720"/>
                <a:chExt cx="2664295" cy="0"/>
              </a:xfrm>
            </p:grpSpPr>
            <p:cxnSp>
              <p:nvCxnSpPr>
                <p:cNvPr id="98" name="Connecteur droit avec flèche 97"/>
                <p:cNvCxnSpPr/>
                <p:nvPr/>
              </p:nvCxnSpPr>
              <p:spPr>
                <a:xfrm>
                  <a:off x="6888088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FF0000">
                      <a:alpha val="63000"/>
                    </a:srgbClr>
                  </a:solidFill>
                  <a:prstDash val="lg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Connecteur droit avec flèche 98"/>
                <p:cNvCxnSpPr/>
                <p:nvPr/>
              </p:nvCxnSpPr>
              <p:spPr>
                <a:xfrm>
                  <a:off x="6672064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7030A0">
                      <a:alpha val="63000"/>
                    </a:srgbClr>
                  </a:solidFill>
                  <a:prstDash val="lg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Connecteur droit avec flèche 99"/>
                <p:cNvCxnSpPr/>
                <p:nvPr/>
              </p:nvCxnSpPr>
              <p:spPr>
                <a:xfrm>
                  <a:off x="6528048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chemeClr val="tx1">
                      <a:alpha val="63000"/>
                    </a:scheme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Connecteur droit avec flèche 100"/>
                <p:cNvCxnSpPr/>
                <p:nvPr/>
              </p:nvCxnSpPr>
              <p:spPr>
                <a:xfrm>
                  <a:off x="6600056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0070C0">
                      <a:alpha val="63000"/>
                    </a:srgb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2" name="Groupe 101"/>
            <p:cNvGrpSpPr/>
            <p:nvPr/>
          </p:nvGrpSpPr>
          <p:grpSpPr>
            <a:xfrm>
              <a:off x="2423592" y="1700848"/>
              <a:ext cx="1152128" cy="72008"/>
              <a:chOff x="2423592" y="1196752"/>
              <a:chExt cx="1368000" cy="72008"/>
            </a:xfrm>
          </p:grpSpPr>
          <p:grpSp>
            <p:nvGrpSpPr>
              <p:cNvPr id="103" name="Groupe 102"/>
              <p:cNvGrpSpPr/>
              <p:nvPr/>
            </p:nvGrpSpPr>
            <p:grpSpPr>
              <a:xfrm>
                <a:off x="2423592" y="1268760"/>
                <a:ext cx="1368000" cy="0"/>
                <a:chOff x="5519936" y="908720"/>
                <a:chExt cx="2664295" cy="0"/>
              </a:xfrm>
            </p:grpSpPr>
            <p:cxnSp>
              <p:nvCxnSpPr>
                <p:cNvPr id="109" name="Connecteur droit avec flèche 108"/>
                <p:cNvCxnSpPr/>
                <p:nvPr/>
              </p:nvCxnSpPr>
              <p:spPr>
                <a:xfrm flipH="1">
                  <a:off x="5519936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FF0000">
                      <a:alpha val="63000"/>
                    </a:srgbClr>
                  </a:solidFill>
                  <a:prstDash val="lg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Connecteur droit avec flèche 109"/>
                <p:cNvCxnSpPr/>
                <p:nvPr/>
              </p:nvCxnSpPr>
              <p:spPr>
                <a:xfrm flipH="1">
                  <a:off x="5735960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7030A0">
                      <a:alpha val="63000"/>
                    </a:srgbClr>
                  </a:solidFill>
                  <a:prstDash val="lg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Connecteur droit avec flèche 110"/>
                <p:cNvCxnSpPr/>
                <p:nvPr/>
              </p:nvCxnSpPr>
              <p:spPr>
                <a:xfrm flipH="1">
                  <a:off x="5879976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chemeClr val="tx1">
                      <a:alpha val="63000"/>
                    </a:scheme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" name="Groupe 103"/>
              <p:cNvGrpSpPr/>
              <p:nvPr/>
            </p:nvGrpSpPr>
            <p:grpSpPr>
              <a:xfrm>
                <a:off x="2423592" y="1196752"/>
                <a:ext cx="1368000" cy="0"/>
                <a:chOff x="6528048" y="908720"/>
                <a:chExt cx="2664295" cy="0"/>
              </a:xfrm>
            </p:grpSpPr>
            <p:cxnSp>
              <p:nvCxnSpPr>
                <p:cNvPr id="105" name="Connecteur droit avec flèche 104"/>
                <p:cNvCxnSpPr/>
                <p:nvPr/>
              </p:nvCxnSpPr>
              <p:spPr>
                <a:xfrm>
                  <a:off x="6888088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FF0000">
                      <a:alpha val="63000"/>
                    </a:srgbClr>
                  </a:solidFill>
                  <a:prstDash val="lg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Connecteur droit avec flèche 105"/>
                <p:cNvCxnSpPr/>
                <p:nvPr/>
              </p:nvCxnSpPr>
              <p:spPr>
                <a:xfrm>
                  <a:off x="6672064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7030A0">
                      <a:alpha val="63000"/>
                    </a:srgbClr>
                  </a:solidFill>
                  <a:prstDash val="lg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Connecteur droit avec flèche 106"/>
                <p:cNvCxnSpPr/>
                <p:nvPr/>
              </p:nvCxnSpPr>
              <p:spPr>
                <a:xfrm>
                  <a:off x="6528048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chemeClr val="tx1">
                      <a:alpha val="63000"/>
                    </a:scheme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Connecteur droit avec flèche 107"/>
                <p:cNvCxnSpPr/>
                <p:nvPr/>
              </p:nvCxnSpPr>
              <p:spPr>
                <a:xfrm>
                  <a:off x="6600056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0070C0">
                      <a:alpha val="63000"/>
                    </a:srgb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2" name="Groupe 111"/>
            <p:cNvGrpSpPr/>
            <p:nvPr/>
          </p:nvGrpSpPr>
          <p:grpSpPr>
            <a:xfrm>
              <a:off x="2423592" y="2132896"/>
              <a:ext cx="1152128" cy="72008"/>
              <a:chOff x="2423592" y="1196752"/>
              <a:chExt cx="1368000" cy="72008"/>
            </a:xfrm>
          </p:grpSpPr>
          <p:grpSp>
            <p:nvGrpSpPr>
              <p:cNvPr id="113" name="Groupe 112"/>
              <p:cNvGrpSpPr/>
              <p:nvPr/>
            </p:nvGrpSpPr>
            <p:grpSpPr>
              <a:xfrm>
                <a:off x="2423592" y="1268760"/>
                <a:ext cx="1368000" cy="0"/>
                <a:chOff x="5519936" y="908720"/>
                <a:chExt cx="2664295" cy="0"/>
              </a:xfrm>
            </p:grpSpPr>
            <p:cxnSp>
              <p:nvCxnSpPr>
                <p:cNvPr id="119" name="Connecteur droit avec flèche 118"/>
                <p:cNvCxnSpPr/>
                <p:nvPr/>
              </p:nvCxnSpPr>
              <p:spPr>
                <a:xfrm flipH="1">
                  <a:off x="5519936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FF0000">
                      <a:alpha val="63000"/>
                    </a:srgbClr>
                  </a:solidFill>
                  <a:prstDash val="lg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Connecteur droit avec flèche 119"/>
                <p:cNvCxnSpPr/>
                <p:nvPr/>
              </p:nvCxnSpPr>
              <p:spPr>
                <a:xfrm flipH="1">
                  <a:off x="5735960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7030A0">
                      <a:alpha val="63000"/>
                    </a:srgbClr>
                  </a:solidFill>
                  <a:prstDash val="lg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Connecteur droit avec flèche 120"/>
                <p:cNvCxnSpPr/>
                <p:nvPr/>
              </p:nvCxnSpPr>
              <p:spPr>
                <a:xfrm flipH="1">
                  <a:off x="5879976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chemeClr val="tx1">
                      <a:alpha val="63000"/>
                    </a:scheme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" name="Groupe 113"/>
              <p:cNvGrpSpPr/>
              <p:nvPr/>
            </p:nvGrpSpPr>
            <p:grpSpPr>
              <a:xfrm>
                <a:off x="2423592" y="1196752"/>
                <a:ext cx="1368000" cy="0"/>
                <a:chOff x="6528048" y="908720"/>
                <a:chExt cx="2664295" cy="0"/>
              </a:xfrm>
            </p:grpSpPr>
            <p:cxnSp>
              <p:nvCxnSpPr>
                <p:cNvPr id="115" name="Connecteur droit avec flèche 114"/>
                <p:cNvCxnSpPr/>
                <p:nvPr/>
              </p:nvCxnSpPr>
              <p:spPr>
                <a:xfrm>
                  <a:off x="6888088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FF0000">
                      <a:alpha val="63000"/>
                    </a:srgbClr>
                  </a:solidFill>
                  <a:prstDash val="lg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Connecteur droit avec flèche 115"/>
                <p:cNvCxnSpPr/>
                <p:nvPr/>
              </p:nvCxnSpPr>
              <p:spPr>
                <a:xfrm>
                  <a:off x="6672064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7030A0">
                      <a:alpha val="63000"/>
                    </a:srgbClr>
                  </a:solidFill>
                  <a:prstDash val="lg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Connecteur droit avec flèche 116"/>
                <p:cNvCxnSpPr/>
                <p:nvPr/>
              </p:nvCxnSpPr>
              <p:spPr>
                <a:xfrm>
                  <a:off x="6528048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chemeClr val="tx1">
                      <a:alpha val="63000"/>
                    </a:scheme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Connecteur droit avec flèche 117"/>
                <p:cNvCxnSpPr/>
                <p:nvPr/>
              </p:nvCxnSpPr>
              <p:spPr>
                <a:xfrm>
                  <a:off x="6600056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0070C0">
                      <a:alpha val="63000"/>
                    </a:srgb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2" name="Groupe 121"/>
            <p:cNvGrpSpPr/>
            <p:nvPr/>
          </p:nvGrpSpPr>
          <p:grpSpPr>
            <a:xfrm>
              <a:off x="2423592" y="2564944"/>
              <a:ext cx="1152128" cy="72008"/>
              <a:chOff x="2423592" y="1196752"/>
              <a:chExt cx="1368000" cy="72008"/>
            </a:xfrm>
          </p:grpSpPr>
          <p:grpSp>
            <p:nvGrpSpPr>
              <p:cNvPr id="123" name="Groupe 122"/>
              <p:cNvGrpSpPr/>
              <p:nvPr/>
            </p:nvGrpSpPr>
            <p:grpSpPr>
              <a:xfrm>
                <a:off x="2423592" y="1268760"/>
                <a:ext cx="1368000" cy="0"/>
                <a:chOff x="5519936" y="908720"/>
                <a:chExt cx="2664295" cy="0"/>
              </a:xfrm>
            </p:grpSpPr>
            <p:cxnSp>
              <p:nvCxnSpPr>
                <p:cNvPr id="129" name="Connecteur droit avec flèche 128"/>
                <p:cNvCxnSpPr/>
                <p:nvPr/>
              </p:nvCxnSpPr>
              <p:spPr>
                <a:xfrm flipH="1">
                  <a:off x="5519936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FF0000">
                      <a:alpha val="63000"/>
                    </a:srgbClr>
                  </a:solidFill>
                  <a:prstDash val="lg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Connecteur droit avec flèche 129"/>
                <p:cNvCxnSpPr/>
                <p:nvPr/>
              </p:nvCxnSpPr>
              <p:spPr>
                <a:xfrm flipH="1">
                  <a:off x="5735960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7030A0">
                      <a:alpha val="63000"/>
                    </a:srgbClr>
                  </a:solidFill>
                  <a:prstDash val="lg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Connecteur droit avec flèche 130"/>
                <p:cNvCxnSpPr/>
                <p:nvPr/>
              </p:nvCxnSpPr>
              <p:spPr>
                <a:xfrm flipH="1">
                  <a:off x="5879976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chemeClr val="tx1">
                      <a:alpha val="63000"/>
                    </a:scheme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e 123"/>
              <p:cNvGrpSpPr/>
              <p:nvPr/>
            </p:nvGrpSpPr>
            <p:grpSpPr>
              <a:xfrm>
                <a:off x="2423592" y="1196752"/>
                <a:ext cx="1368000" cy="0"/>
                <a:chOff x="6528048" y="908720"/>
                <a:chExt cx="2664295" cy="0"/>
              </a:xfrm>
            </p:grpSpPr>
            <p:cxnSp>
              <p:nvCxnSpPr>
                <p:cNvPr id="125" name="Connecteur droit avec flèche 124"/>
                <p:cNvCxnSpPr/>
                <p:nvPr/>
              </p:nvCxnSpPr>
              <p:spPr>
                <a:xfrm>
                  <a:off x="6888088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FF0000">
                      <a:alpha val="63000"/>
                    </a:srgbClr>
                  </a:solidFill>
                  <a:prstDash val="lg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Connecteur droit avec flèche 125"/>
                <p:cNvCxnSpPr/>
                <p:nvPr/>
              </p:nvCxnSpPr>
              <p:spPr>
                <a:xfrm>
                  <a:off x="6672064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7030A0">
                      <a:alpha val="63000"/>
                    </a:srgbClr>
                  </a:solidFill>
                  <a:prstDash val="lg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Connecteur droit avec flèche 126"/>
                <p:cNvCxnSpPr/>
                <p:nvPr/>
              </p:nvCxnSpPr>
              <p:spPr>
                <a:xfrm>
                  <a:off x="6528048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chemeClr val="tx1">
                      <a:alpha val="63000"/>
                    </a:scheme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Connecteur droit avec flèche 127"/>
                <p:cNvCxnSpPr/>
                <p:nvPr/>
              </p:nvCxnSpPr>
              <p:spPr>
                <a:xfrm>
                  <a:off x="6600056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0070C0">
                      <a:alpha val="63000"/>
                    </a:srgb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8" name="Groupe 17"/>
          <p:cNvGrpSpPr/>
          <p:nvPr/>
        </p:nvGrpSpPr>
        <p:grpSpPr>
          <a:xfrm>
            <a:off x="4079776" y="1268760"/>
            <a:ext cx="4176464" cy="1368152"/>
            <a:chOff x="4079776" y="1268760"/>
            <a:chExt cx="1368000" cy="1368152"/>
          </a:xfrm>
        </p:grpSpPr>
        <p:grpSp>
          <p:nvGrpSpPr>
            <p:cNvPr id="59" name="Groupe 58"/>
            <p:cNvGrpSpPr/>
            <p:nvPr/>
          </p:nvGrpSpPr>
          <p:grpSpPr>
            <a:xfrm>
              <a:off x="4079776" y="1340768"/>
              <a:ext cx="1368000" cy="0"/>
              <a:chOff x="5519936" y="908720"/>
              <a:chExt cx="2664295" cy="0"/>
            </a:xfrm>
          </p:grpSpPr>
          <p:cxnSp>
            <p:nvCxnSpPr>
              <p:cNvPr id="62" name="Connecteur droit avec flèche 61"/>
              <p:cNvCxnSpPr/>
              <p:nvPr/>
            </p:nvCxnSpPr>
            <p:spPr>
              <a:xfrm flipH="1">
                <a:off x="5519936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FF0000">
                    <a:alpha val="63000"/>
                  </a:srgbClr>
                </a:solidFill>
                <a:prstDash val="lg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cteur droit avec flèche 62"/>
              <p:cNvCxnSpPr/>
              <p:nvPr/>
            </p:nvCxnSpPr>
            <p:spPr>
              <a:xfrm flipH="1">
                <a:off x="5735960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7030A0">
                    <a:alpha val="63000"/>
                  </a:srgbClr>
                </a:solidFill>
                <a:prstDash val="lg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necteur droit avec flèche 64"/>
              <p:cNvCxnSpPr/>
              <p:nvPr/>
            </p:nvCxnSpPr>
            <p:spPr>
              <a:xfrm flipH="1">
                <a:off x="5879976" y="908720"/>
                <a:ext cx="2304255" cy="0"/>
              </a:xfrm>
              <a:prstGeom prst="straightConnector1">
                <a:avLst/>
              </a:prstGeom>
              <a:ln w="19050">
                <a:solidFill>
                  <a:schemeClr val="tx1">
                    <a:alpha val="63000"/>
                  </a:schemeClr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" name="Groupe 83"/>
            <p:cNvGrpSpPr/>
            <p:nvPr/>
          </p:nvGrpSpPr>
          <p:grpSpPr>
            <a:xfrm>
              <a:off x="4079776" y="1268760"/>
              <a:ext cx="1368000" cy="0"/>
              <a:chOff x="6528048" y="908720"/>
              <a:chExt cx="2664295" cy="0"/>
            </a:xfrm>
          </p:grpSpPr>
          <p:cxnSp>
            <p:nvCxnSpPr>
              <p:cNvPr id="85" name="Connecteur droit avec flèche 84"/>
              <p:cNvCxnSpPr/>
              <p:nvPr/>
            </p:nvCxnSpPr>
            <p:spPr>
              <a:xfrm>
                <a:off x="6888088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FF0000">
                    <a:alpha val="63000"/>
                  </a:srgbClr>
                </a:solidFill>
                <a:prstDash val="lg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necteur droit avec flèche 85"/>
              <p:cNvCxnSpPr/>
              <p:nvPr/>
            </p:nvCxnSpPr>
            <p:spPr>
              <a:xfrm>
                <a:off x="6672064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7030A0">
                    <a:alpha val="63000"/>
                  </a:srgbClr>
                </a:solidFill>
                <a:prstDash val="lg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necteur droit avec flèche 86"/>
              <p:cNvCxnSpPr/>
              <p:nvPr/>
            </p:nvCxnSpPr>
            <p:spPr>
              <a:xfrm>
                <a:off x="6528048" y="908720"/>
                <a:ext cx="2304255" cy="0"/>
              </a:xfrm>
              <a:prstGeom prst="straightConnector1">
                <a:avLst/>
              </a:prstGeom>
              <a:ln w="19050">
                <a:solidFill>
                  <a:schemeClr val="tx1">
                    <a:alpha val="63000"/>
                  </a:schemeClr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necteur droit avec flèche 87"/>
              <p:cNvCxnSpPr/>
              <p:nvPr/>
            </p:nvCxnSpPr>
            <p:spPr>
              <a:xfrm>
                <a:off x="6600056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0070C0">
                    <a:alpha val="63000"/>
                  </a:srgbClr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3" name="Groupe 132"/>
            <p:cNvGrpSpPr/>
            <p:nvPr/>
          </p:nvGrpSpPr>
          <p:grpSpPr>
            <a:xfrm>
              <a:off x="4079776" y="1772816"/>
              <a:ext cx="1368000" cy="0"/>
              <a:chOff x="5519936" y="908720"/>
              <a:chExt cx="2664295" cy="0"/>
            </a:xfrm>
          </p:grpSpPr>
          <p:cxnSp>
            <p:nvCxnSpPr>
              <p:cNvPr id="139" name="Connecteur droit avec flèche 138"/>
              <p:cNvCxnSpPr/>
              <p:nvPr/>
            </p:nvCxnSpPr>
            <p:spPr>
              <a:xfrm flipH="1">
                <a:off x="5519936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FF0000">
                    <a:alpha val="63000"/>
                  </a:srgbClr>
                </a:solidFill>
                <a:prstDash val="lg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Connecteur droit avec flèche 139"/>
              <p:cNvCxnSpPr/>
              <p:nvPr/>
            </p:nvCxnSpPr>
            <p:spPr>
              <a:xfrm flipH="1">
                <a:off x="5735960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7030A0">
                    <a:alpha val="63000"/>
                  </a:srgbClr>
                </a:solidFill>
                <a:prstDash val="lg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Connecteur droit avec flèche 140"/>
              <p:cNvCxnSpPr/>
              <p:nvPr/>
            </p:nvCxnSpPr>
            <p:spPr>
              <a:xfrm flipH="1">
                <a:off x="5879976" y="908720"/>
                <a:ext cx="2304255" cy="0"/>
              </a:xfrm>
              <a:prstGeom prst="straightConnector1">
                <a:avLst/>
              </a:prstGeom>
              <a:ln w="19050">
                <a:solidFill>
                  <a:schemeClr val="tx1">
                    <a:alpha val="63000"/>
                  </a:schemeClr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4" name="Groupe 133"/>
            <p:cNvGrpSpPr/>
            <p:nvPr/>
          </p:nvGrpSpPr>
          <p:grpSpPr>
            <a:xfrm>
              <a:off x="4079776" y="1700808"/>
              <a:ext cx="1368000" cy="0"/>
              <a:chOff x="6528048" y="908720"/>
              <a:chExt cx="2664295" cy="0"/>
            </a:xfrm>
          </p:grpSpPr>
          <p:cxnSp>
            <p:nvCxnSpPr>
              <p:cNvPr id="135" name="Connecteur droit avec flèche 134"/>
              <p:cNvCxnSpPr/>
              <p:nvPr/>
            </p:nvCxnSpPr>
            <p:spPr>
              <a:xfrm>
                <a:off x="6888088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FF0000">
                    <a:alpha val="63000"/>
                  </a:srgbClr>
                </a:solidFill>
                <a:prstDash val="lg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onnecteur droit avec flèche 135"/>
              <p:cNvCxnSpPr/>
              <p:nvPr/>
            </p:nvCxnSpPr>
            <p:spPr>
              <a:xfrm>
                <a:off x="6672064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7030A0">
                    <a:alpha val="63000"/>
                  </a:srgbClr>
                </a:solidFill>
                <a:prstDash val="lg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Connecteur droit avec flèche 136"/>
              <p:cNvCxnSpPr/>
              <p:nvPr/>
            </p:nvCxnSpPr>
            <p:spPr>
              <a:xfrm>
                <a:off x="6528048" y="908720"/>
                <a:ext cx="2304255" cy="0"/>
              </a:xfrm>
              <a:prstGeom prst="straightConnector1">
                <a:avLst/>
              </a:prstGeom>
              <a:ln w="19050">
                <a:solidFill>
                  <a:schemeClr val="tx1">
                    <a:alpha val="63000"/>
                  </a:schemeClr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Connecteur droit avec flèche 137"/>
              <p:cNvCxnSpPr/>
              <p:nvPr/>
            </p:nvCxnSpPr>
            <p:spPr>
              <a:xfrm>
                <a:off x="6600056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0070C0">
                    <a:alpha val="63000"/>
                  </a:srgbClr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" name="Groupe 142"/>
            <p:cNvGrpSpPr/>
            <p:nvPr/>
          </p:nvGrpSpPr>
          <p:grpSpPr>
            <a:xfrm>
              <a:off x="4079776" y="2204864"/>
              <a:ext cx="1368000" cy="0"/>
              <a:chOff x="5519936" y="908720"/>
              <a:chExt cx="2664295" cy="0"/>
            </a:xfrm>
          </p:grpSpPr>
          <p:cxnSp>
            <p:nvCxnSpPr>
              <p:cNvPr id="149" name="Connecteur droit avec flèche 148"/>
              <p:cNvCxnSpPr/>
              <p:nvPr/>
            </p:nvCxnSpPr>
            <p:spPr>
              <a:xfrm flipH="1">
                <a:off x="5519936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FF0000">
                    <a:alpha val="63000"/>
                  </a:srgbClr>
                </a:solidFill>
                <a:prstDash val="lg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Connecteur droit avec flèche 149"/>
              <p:cNvCxnSpPr/>
              <p:nvPr/>
            </p:nvCxnSpPr>
            <p:spPr>
              <a:xfrm flipH="1">
                <a:off x="5735960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7030A0">
                    <a:alpha val="63000"/>
                  </a:srgbClr>
                </a:solidFill>
                <a:prstDash val="lg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onnecteur droit avec flèche 150"/>
              <p:cNvCxnSpPr/>
              <p:nvPr/>
            </p:nvCxnSpPr>
            <p:spPr>
              <a:xfrm flipH="1">
                <a:off x="5879976" y="908720"/>
                <a:ext cx="2304255" cy="0"/>
              </a:xfrm>
              <a:prstGeom prst="straightConnector1">
                <a:avLst/>
              </a:prstGeom>
              <a:ln w="19050">
                <a:solidFill>
                  <a:schemeClr val="tx1">
                    <a:alpha val="63000"/>
                  </a:schemeClr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oupe 143"/>
            <p:cNvGrpSpPr/>
            <p:nvPr/>
          </p:nvGrpSpPr>
          <p:grpSpPr>
            <a:xfrm>
              <a:off x="4079776" y="2132856"/>
              <a:ext cx="1368000" cy="0"/>
              <a:chOff x="6528048" y="908720"/>
              <a:chExt cx="2664295" cy="0"/>
            </a:xfrm>
          </p:grpSpPr>
          <p:cxnSp>
            <p:nvCxnSpPr>
              <p:cNvPr id="145" name="Connecteur droit avec flèche 144"/>
              <p:cNvCxnSpPr/>
              <p:nvPr/>
            </p:nvCxnSpPr>
            <p:spPr>
              <a:xfrm>
                <a:off x="6888088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FF0000">
                    <a:alpha val="63000"/>
                  </a:srgbClr>
                </a:solidFill>
                <a:prstDash val="lg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necteur droit avec flèche 145"/>
              <p:cNvCxnSpPr/>
              <p:nvPr/>
            </p:nvCxnSpPr>
            <p:spPr>
              <a:xfrm>
                <a:off x="6672064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7030A0">
                    <a:alpha val="63000"/>
                  </a:srgbClr>
                </a:solidFill>
                <a:prstDash val="lg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Connecteur droit avec flèche 146"/>
              <p:cNvCxnSpPr/>
              <p:nvPr/>
            </p:nvCxnSpPr>
            <p:spPr>
              <a:xfrm>
                <a:off x="6528048" y="908720"/>
                <a:ext cx="2304255" cy="0"/>
              </a:xfrm>
              <a:prstGeom prst="straightConnector1">
                <a:avLst/>
              </a:prstGeom>
              <a:ln w="19050">
                <a:solidFill>
                  <a:schemeClr val="tx1">
                    <a:alpha val="63000"/>
                  </a:schemeClr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Connecteur droit avec flèche 147"/>
              <p:cNvCxnSpPr/>
              <p:nvPr/>
            </p:nvCxnSpPr>
            <p:spPr>
              <a:xfrm>
                <a:off x="6600056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0070C0">
                    <a:alpha val="63000"/>
                  </a:srgbClr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Groupe 152"/>
            <p:cNvGrpSpPr/>
            <p:nvPr/>
          </p:nvGrpSpPr>
          <p:grpSpPr>
            <a:xfrm>
              <a:off x="4079776" y="2636912"/>
              <a:ext cx="1368000" cy="0"/>
              <a:chOff x="5519936" y="908720"/>
              <a:chExt cx="2664295" cy="0"/>
            </a:xfrm>
          </p:grpSpPr>
          <p:cxnSp>
            <p:nvCxnSpPr>
              <p:cNvPr id="159" name="Connecteur droit avec flèche 158"/>
              <p:cNvCxnSpPr/>
              <p:nvPr/>
            </p:nvCxnSpPr>
            <p:spPr>
              <a:xfrm flipH="1">
                <a:off x="5519936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FF0000">
                    <a:alpha val="63000"/>
                  </a:srgbClr>
                </a:solidFill>
                <a:prstDash val="lg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onnecteur droit avec flèche 159"/>
              <p:cNvCxnSpPr/>
              <p:nvPr/>
            </p:nvCxnSpPr>
            <p:spPr>
              <a:xfrm flipH="1">
                <a:off x="5735960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7030A0">
                    <a:alpha val="63000"/>
                  </a:srgbClr>
                </a:solidFill>
                <a:prstDash val="lg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onnecteur droit avec flèche 160"/>
              <p:cNvCxnSpPr/>
              <p:nvPr/>
            </p:nvCxnSpPr>
            <p:spPr>
              <a:xfrm flipH="1">
                <a:off x="5879976" y="908720"/>
                <a:ext cx="2304255" cy="0"/>
              </a:xfrm>
              <a:prstGeom prst="straightConnector1">
                <a:avLst/>
              </a:prstGeom>
              <a:ln w="19050">
                <a:solidFill>
                  <a:schemeClr val="tx1">
                    <a:alpha val="63000"/>
                  </a:schemeClr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Groupe 153"/>
            <p:cNvGrpSpPr/>
            <p:nvPr/>
          </p:nvGrpSpPr>
          <p:grpSpPr>
            <a:xfrm>
              <a:off x="4079776" y="2564904"/>
              <a:ext cx="1368000" cy="0"/>
              <a:chOff x="6528048" y="908720"/>
              <a:chExt cx="2664295" cy="0"/>
            </a:xfrm>
          </p:grpSpPr>
          <p:cxnSp>
            <p:nvCxnSpPr>
              <p:cNvPr id="155" name="Connecteur droit avec flèche 154"/>
              <p:cNvCxnSpPr/>
              <p:nvPr/>
            </p:nvCxnSpPr>
            <p:spPr>
              <a:xfrm>
                <a:off x="6888088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FF0000">
                    <a:alpha val="63000"/>
                  </a:srgbClr>
                </a:solidFill>
                <a:prstDash val="lg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onnecteur droit avec flèche 155"/>
              <p:cNvCxnSpPr/>
              <p:nvPr/>
            </p:nvCxnSpPr>
            <p:spPr>
              <a:xfrm>
                <a:off x="6672064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7030A0">
                    <a:alpha val="63000"/>
                  </a:srgbClr>
                </a:solidFill>
                <a:prstDash val="lg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onnecteur droit avec flèche 156"/>
              <p:cNvCxnSpPr/>
              <p:nvPr/>
            </p:nvCxnSpPr>
            <p:spPr>
              <a:xfrm>
                <a:off x="6528048" y="908720"/>
                <a:ext cx="2304255" cy="0"/>
              </a:xfrm>
              <a:prstGeom prst="straightConnector1">
                <a:avLst/>
              </a:prstGeom>
              <a:ln w="19050">
                <a:solidFill>
                  <a:schemeClr val="tx1">
                    <a:alpha val="63000"/>
                  </a:schemeClr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onnecteur droit avec flèche 157"/>
              <p:cNvCxnSpPr/>
              <p:nvPr/>
            </p:nvCxnSpPr>
            <p:spPr>
              <a:xfrm>
                <a:off x="6600056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0070C0">
                    <a:alpha val="63000"/>
                  </a:srgbClr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2" name="Ellipse 161"/>
          <p:cNvSpPr>
            <a:spLocks noChangeAspect="1"/>
          </p:cNvSpPr>
          <p:nvPr/>
        </p:nvSpPr>
        <p:spPr>
          <a:xfrm>
            <a:off x="6146894" y="1196752"/>
            <a:ext cx="72000" cy="72000"/>
          </a:xfrm>
          <a:prstGeom prst="ellipse">
            <a:avLst/>
          </a:prstGeom>
          <a:noFill/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Ellipse 162"/>
          <p:cNvSpPr>
            <a:spLocks noChangeAspect="1"/>
          </p:cNvSpPr>
          <p:nvPr/>
        </p:nvSpPr>
        <p:spPr>
          <a:xfrm>
            <a:off x="6146894" y="1340768"/>
            <a:ext cx="72000" cy="72000"/>
          </a:xfrm>
          <a:prstGeom prst="ellipse">
            <a:avLst/>
          </a:prstGeom>
          <a:noFill/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4" name="Ellipse 163"/>
          <p:cNvSpPr>
            <a:spLocks noChangeAspect="1"/>
          </p:cNvSpPr>
          <p:nvPr/>
        </p:nvSpPr>
        <p:spPr>
          <a:xfrm>
            <a:off x="6146894" y="1628808"/>
            <a:ext cx="72000" cy="72000"/>
          </a:xfrm>
          <a:prstGeom prst="ellipse">
            <a:avLst/>
          </a:prstGeom>
          <a:noFill/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Ellipse 164"/>
          <p:cNvSpPr>
            <a:spLocks noChangeAspect="1"/>
          </p:cNvSpPr>
          <p:nvPr/>
        </p:nvSpPr>
        <p:spPr>
          <a:xfrm>
            <a:off x="6146894" y="1772824"/>
            <a:ext cx="72000" cy="72000"/>
          </a:xfrm>
          <a:prstGeom prst="ellipse">
            <a:avLst/>
          </a:prstGeom>
          <a:noFill/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6" name="Ellipse 165"/>
          <p:cNvSpPr>
            <a:spLocks noChangeAspect="1"/>
          </p:cNvSpPr>
          <p:nvPr/>
        </p:nvSpPr>
        <p:spPr>
          <a:xfrm>
            <a:off x="6146894" y="2060856"/>
            <a:ext cx="72000" cy="72000"/>
          </a:xfrm>
          <a:prstGeom prst="ellipse">
            <a:avLst/>
          </a:prstGeom>
          <a:noFill/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7" name="Ellipse 166"/>
          <p:cNvSpPr>
            <a:spLocks noChangeAspect="1"/>
          </p:cNvSpPr>
          <p:nvPr/>
        </p:nvSpPr>
        <p:spPr>
          <a:xfrm>
            <a:off x="6146894" y="2204872"/>
            <a:ext cx="72000" cy="72000"/>
          </a:xfrm>
          <a:prstGeom prst="ellipse">
            <a:avLst/>
          </a:prstGeom>
          <a:noFill/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8" name="Ellipse 167"/>
          <p:cNvSpPr>
            <a:spLocks noChangeAspect="1"/>
          </p:cNvSpPr>
          <p:nvPr/>
        </p:nvSpPr>
        <p:spPr>
          <a:xfrm>
            <a:off x="6146894" y="2492904"/>
            <a:ext cx="72000" cy="72000"/>
          </a:xfrm>
          <a:prstGeom prst="ellipse">
            <a:avLst/>
          </a:prstGeom>
          <a:noFill/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9" name="Ellipse 168"/>
          <p:cNvSpPr>
            <a:spLocks noChangeAspect="1"/>
          </p:cNvSpPr>
          <p:nvPr/>
        </p:nvSpPr>
        <p:spPr>
          <a:xfrm>
            <a:off x="6146894" y="2636920"/>
            <a:ext cx="72000" cy="72000"/>
          </a:xfrm>
          <a:prstGeom prst="ellipse">
            <a:avLst/>
          </a:prstGeom>
          <a:noFill/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ZoneTexte 169"/>
          <p:cNvSpPr txBox="1"/>
          <p:nvPr/>
        </p:nvSpPr>
        <p:spPr>
          <a:xfrm>
            <a:off x="4403042" y="812871"/>
            <a:ext cx="3703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Optical fibers with no </a:t>
            </a:r>
            <a:r>
              <a:rPr lang="en-US" sz="1600" dirty="0"/>
              <a:t>restriction on </a:t>
            </a:r>
            <a:r>
              <a:rPr lang="en-US" sz="1600" dirty="0" smtClean="0"/>
              <a:t>length</a:t>
            </a:r>
            <a:endParaRPr lang="en-US" sz="1600" dirty="0"/>
          </a:p>
        </p:txBody>
      </p:sp>
      <p:sp>
        <p:nvSpPr>
          <p:cNvPr id="172" name="Ellipse 171"/>
          <p:cNvSpPr>
            <a:spLocks noChangeAspect="1"/>
          </p:cNvSpPr>
          <p:nvPr/>
        </p:nvSpPr>
        <p:spPr>
          <a:xfrm>
            <a:off x="10495661" y="1812361"/>
            <a:ext cx="144000" cy="144000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3" name="Rectangle 172"/>
          <p:cNvSpPr/>
          <p:nvPr/>
        </p:nvSpPr>
        <p:spPr>
          <a:xfrm>
            <a:off x="1775520" y="3060811"/>
            <a:ext cx="2304256" cy="31421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Power distribution</a:t>
            </a:r>
          </a:p>
        </p:txBody>
      </p:sp>
      <p:pic>
        <p:nvPicPr>
          <p:cNvPr id="179" name="Image 1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458326" y="584744"/>
            <a:ext cx="582078" cy="540000"/>
          </a:xfrm>
          <a:prstGeom prst="rect">
            <a:avLst/>
          </a:prstGeom>
        </p:spPr>
      </p:pic>
      <p:sp>
        <p:nvSpPr>
          <p:cNvPr id="180" name="ZoneTexte 179"/>
          <p:cNvSpPr txBox="1"/>
          <p:nvPr/>
        </p:nvSpPr>
        <p:spPr>
          <a:xfrm>
            <a:off x="8535673" y="508454"/>
            <a:ext cx="1843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Low restriction area</a:t>
            </a:r>
          </a:p>
        </p:txBody>
      </p:sp>
      <p:sp>
        <p:nvSpPr>
          <p:cNvPr id="181" name="ZoneTexte 180"/>
          <p:cNvSpPr txBox="1"/>
          <p:nvPr/>
        </p:nvSpPr>
        <p:spPr>
          <a:xfrm>
            <a:off x="2099520" y="2774458"/>
            <a:ext cx="52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2">
                    <a:lumMod val="50000"/>
                  </a:schemeClr>
                </a:solidFill>
              </a:rPr>
              <a:t>1.2V</a:t>
            </a:r>
            <a:endParaRPr lang="en-US" sz="1400" b="1" baseline="30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2" name="ZoneTexte 181"/>
          <p:cNvSpPr txBox="1"/>
          <p:nvPr/>
        </p:nvSpPr>
        <p:spPr>
          <a:xfrm>
            <a:off x="3275535" y="2774458"/>
            <a:ext cx="52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2">
                    <a:lumMod val="50000"/>
                  </a:schemeClr>
                </a:solidFill>
              </a:rPr>
              <a:t>3.3V</a:t>
            </a:r>
            <a:endParaRPr lang="en-US" sz="1400" b="1" baseline="300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83" name="Connecteur droit avec flèche 182"/>
          <p:cNvCxnSpPr/>
          <p:nvPr/>
        </p:nvCxnSpPr>
        <p:spPr>
          <a:xfrm>
            <a:off x="2099520" y="2780928"/>
            <a:ext cx="0" cy="279883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Connecteur droit avec flèche 183"/>
          <p:cNvCxnSpPr/>
          <p:nvPr/>
        </p:nvCxnSpPr>
        <p:spPr>
          <a:xfrm>
            <a:off x="3795772" y="2780928"/>
            <a:ext cx="0" cy="279883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Connecteur droit avec flèche 184"/>
          <p:cNvCxnSpPr/>
          <p:nvPr/>
        </p:nvCxnSpPr>
        <p:spPr>
          <a:xfrm>
            <a:off x="811577" y="3242541"/>
            <a:ext cx="963943" cy="0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ZoneTexte 185"/>
          <p:cNvSpPr txBox="1"/>
          <p:nvPr/>
        </p:nvSpPr>
        <p:spPr>
          <a:xfrm>
            <a:off x="775793" y="2947804"/>
            <a:ext cx="779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2">
                    <a:lumMod val="50000"/>
                  </a:schemeClr>
                </a:solidFill>
              </a:rPr>
              <a:t>V</a:t>
            </a:r>
            <a:r>
              <a:rPr lang="en-US" sz="1400" b="1" cap="small" baseline="-25000" dirty="0" smtClean="0">
                <a:solidFill>
                  <a:schemeClr val="accent2">
                    <a:lumMod val="50000"/>
                  </a:schemeClr>
                </a:solidFill>
              </a:rPr>
              <a:t>in</a:t>
            </a:r>
            <a:r>
              <a:rPr lang="en-US" sz="1400" b="1" dirty="0" smtClean="0">
                <a:solidFill>
                  <a:schemeClr val="accent2">
                    <a:lumMod val="50000"/>
                  </a:schemeClr>
                </a:solidFill>
              </a:rPr>
              <a:t>=12V</a:t>
            </a:r>
            <a:endParaRPr lang="en-US" sz="1400" b="1" baseline="30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7" name="ZoneTexte 186"/>
          <p:cNvSpPr txBox="1"/>
          <p:nvPr/>
        </p:nvSpPr>
        <p:spPr>
          <a:xfrm>
            <a:off x="7340352" y="1412776"/>
            <a:ext cx="5713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70C0"/>
                </a:solidFill>
              </a:rPr>
              <a:t>Data</a:t>
            </a:r>
          </a:p>
        </p:txBody>
      </p:sp>
      <p:sp>
        <p:nvSpPr>
          <p:cNvPr id="188" name="Rectangle: Rounded Corners 1"/>
          <p:cNvSpPr/>
          <p:nvPr/>
        </p:nvSpPr>
        <p:spPr>
          <a:xfrm>
            <a:off x="10427297" y="6498000"/>
            <a:ext cx="1440000" cy="360000"/>
          </a:xfrm>
          <a:prstGeom prst="roundRect">
            <a:avLst>
              <a:gd name="adj" fmla="val 16667"/>
            </a:avLst>
          </a:prstGeom>
          <a:solidFill>
            <a:srgbClr val="DA3525"/>
          </a:solidFill>
          <a:ln w="25400" cap="flat" cmpd="sng" algn="ctr">
            <a:noFill/>
            <a:prstDash val="solid"/>
            <a:miter/>
          </a:ln>
          <a:effectLst/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</a:rPr>
              <a:t>Charges 2, 3</a:t>
            </a:r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42" name="Groupe 141"/>
          <p:cNvGrpSpPr/>
          <p:nvPr/>
        </p:nvGrpSpPr>
        <p:grpSpPr>
          <a:xfrm>
            <a:off x="8760296" y="1268760"/>
            <a:ext cx="288032" cy="1368152"/>
            <a:chOff x="4079776" y="1268760"/>
            <a:chExt cx="1368000" cy="1368152"/>
          </a:xfrm>
        </p:grpSpPr>
        <p:grpSp>
          <p:nvGrpSpPr>
            <p:cNvPr id="152" name="Groupe 151"/>
            <p:cNvGrpSpPr/>
            <p:nvPr/>
          </p:nvGrpSpPr>
          <p:grpSpPr>
            <a:xfrm>
              <a:off x="4079776" y="1340768"/>
              <a:ext cx="1368000" cy="0"/>
              <a:chOff x="5519936" y="908720"/>
              <a:chExt cx="2664295" cy="0"/>
            </a:xfrm>
          </p:grpSpPr>
          <p:cxnSp>
            <p:nvCxnSpPr>
              <p:cNvPr id="220" name="Connecteur droit avec flèche 219"/>
              <p:cNvCxnSpPr/>
              <p:nvPr/>
            </p:nvCxnSpPr>
            <p:spPr>
              <a:xfrm flipH="1">
                <a:off x="5519936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FF0000">
                    <a:alpha val="63000"/>
                  </a:srgbClr>
                </a:solidFill>
                <a:prstDash val="lg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Connecteur droit avec flèche 220"/>
              <p:cNvCxnSpPr/>
              <p:nvPr/>
            </p:nvCxnSpPr>
            <p:spPr>
              <a:xfrm flipH="1">
                <a:off x="5735960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7030A0">
                    <a:alpha val="63000"/>
                  </a:srgbClr>
                </a:solidFill>
                <a:prstDash val="lg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Connecteur droit avec flèche 221"/>
              <p:cNvCxnSpPr/>
              <p:nvPr/>
            </p:nvCxnSpPr>
            <p:spPr>
              <a:xfrm flipH="1">
                <a:off x="5879976" y="908720"/>
                <a:ext cx="2304255" cy="0"/>
              </a:xfrm>
              <a:prstGeom prst="straightConnector1">
                <a:avLst/>
              </a:prstGeom>
              <a:ln w="19050">
                <a:solidFill>
                  <a:schemeClr val="tx1">
                    <a:alpha val="63000"/>
                  </a:schemeClr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4" name="Groupe 173"/>
            <p:cNvGrpSpPr/>
            <p:nvPr/>
          </p:nvGrpSpPr>
          <p:grpSpPr>
            <a:xfrm>
              <a:off x="4079776" y="1268760"/>
              <a:ext cx="1368000" cy="0"/>
              <a:chOff x="6528048" y="908720"/>
              <a:chExt cx="2664295" cy="0"/>
            </a:xfrm>
          </p:grpSpPr>
          <p:cxnSp>
            <p:nvCxnSpPr>
              <p:cNvPr id="216" name="Connecteur droit avec flèche 215"/>
              <p:cNvCxnSpPr/>
              <p:nvPr/>
            </p:nvCxnSpPr>
            <p:spPr>
              <a:xfrm>
                <a:off x="6888088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FF0000">
                    <a:alpha val="63000"/>
                  </a:srgbClr>
                </a:solidFill>
                <a:prstDash val="lg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Connecteur droit avec flèche 216"/>
              <p:cNvCxnSpPr/>
              <p:nvPr/>
            </p:nvCxnSpPr>
            <p:spPr>
              <a:xfrm>
                <a:off x="6672064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7030A0">
                    <a:alpha val="63000"/>
                  </a:srgbClr>
                </a:solidFill>
                <a:prstDash val="lg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Connecteur droit avec flèche 217"/>
              <p:cNvCxnSpPr/>
              <p:nvPr/>
            </p:nvCxnSpPr>
            <p:spPr>
              <a:xfrm>
                <a:off x="6528048" y="908720"/>
                <a:ext cx="2304255" cy="0"/>
              </a:xfrm>
              <a:prstGeom prst="straightConnector1">
                <a:avLst/>
              </a:prstGeom>
              <a:ln w="19050">
                <a:solidFill>
                  <a:schemeClr val="tx1">
                    <a:alpha val="63000"/>
                  </a:schemeClr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Connecteur droit avec flèche 218"/>
              <p:cNvCxnSpPr/>
              <p:nvPr/>
            </p:nvCxnSpPr>
            <p:spPr>
              <a:xfrm>
                <a:off x="6600056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0070C0">
                    <a:alpha val="63000"/>
                  </a:srgbClr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9" name="Groupe 188"/>
            <p:cNvGrpSpPr/>
            <p:nvPr/>
          </p:nvGrpSpPr>
          <p:grpSpPr>
            <a:xfrm>
              <a:off x="4079776" y="1772816"/>
              <a:ext cx="1368000" cy="0"/>
              <a:chOff x="5519936" y="908720"/>
              <a:chExt cx="2664295" cy="0"/>
            </a:xfrm>
          </p:grpSpPr>
          <p:cxnSp>
            <p:nvCxnSpPr>
              <p:cNvPr id="213" name="Connecteur droit avec flèche 212"/>
              <p:cNvCxnSpPr/>
              <p:nvPr/>
            </p:nvCxnSpPr>
            <p:spPr>
              <a:xfrm flipH="1">
                <a:off x="5519936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FF0000">
                    <a:alpha val="63000"/>
                  </a:srgbClr>
                </a:solidFill>
                <a:prstDash val="lg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Connecteur droit avec flèche 213"/>
              <p:cNvCxnSpPr/>
              <p:nvPr/>
            </p:nvCxnSpPr>
            <p:spPr>
              <a:xfrm flipH="1">
                <a:off x="5735960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7030A0">
                    <a:alpha val="63000"/>
                  </a:srgbClr>
                </a:solidFill>
                <a:prstDash val="lg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Connecteur droit avec flèche 214"/>
              <p:cNvCxnSpPr/>
              <p:nvPr/>
            </p:nvCxnSpPr>
            <p:spPr>
              <a:xfrm flipH="1">
                <a:off x="5879976" y="908720"/>
                <a:ext cx="2304255" cy="0"/>
              </a:xfrm>
              <a:prstGeom prst="straightConnector1">
                <a:avLst/>
              </a:prstGeom>
              <a:ln w="19050">
                <a:solidFill>
                  <a:schemeClr val="tx1">
                    <a:alpha val="63000"/>
                  </a:schemeClr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0" name="Groupe 189"/>
            <p:cNvGrpSpPr/>
            <p:nvPr/>
          </p:nvGrpSpPr>
          <p:grpSpPr>
            <a:xfrm>
              <a:off x="4079776" y="1700808"/>
              <a:ext cx="1368000" cy="0"/>
              <a:chOff x="6528048" y="908720"/>
              <a:chExt cx="2664295" cy="0"/>
            </a:xfrm>
          </p:grpSpPr>
          <p:cxnSp>
            <p:nvCxnSpPr>
              <p:cNvPr id="209" name="Connecteur droit avec flèche 208"/>
              <p:cNvCxnSpPr/>
              <p:nvPr/>
            </p:nvCxnSpPr>
            <p:spPr>
              <a:xfrm>
                <a:off x="6888088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FF0000">
                    <a:alpha val="63000"/>
                  </a:srgbClr>
                </a:solidFill>
                <a:prstDash val="lg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Connecteur droit avec flèche 209"/>
              <p:cNvCxnSpPr/>
              <p:nvPr/>
            </p:nvCxnSpPr>
            <p:spPr>
              <a:xfrm>
                <a:off x="6672064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7030A0">
                    <a:alpha val="63000"/>
                  </a:srgbClr>
                </a:solidFill>
                <a:prstDash val="lg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Connecteur droit avec flèche 210"/>
              <p:cNvCxnSpPr/>
              <p:nvPr/>
            </p:nvCxnSpPr>
            <p:spPr>
              <a:xfrm>
                <a:off x="6528048" y="908720"/>
                <a:ext cx="2304255" cy="0"/>
              </a:xfrm>
              <a:prstGeom prst="straightConnector1">
                <a:avLst/>
              </a:prstGeom>
              <a:ln w="19050">
                <a:solidFill>
                  <a:schemeClr val="tx1">
                    <a:alpha val="63000"/>
                  </a:schemeClr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Connecteur droit avec flèche 211"/>
              <p:cNvCxnSpPr/>
              <p:nvPr/>
            </p:nvCxnSpPr>
            <p:spPr>
              <a:xfrm>
                <a:off x="6600056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0070C0">
                    <a:alpha val="63000"/>
                  </a:srgbClr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1" name="Groupe 190"/>
            <p:cNvGrpSpPr/>
            <p:nvPr/>
          </p:nvGrpSpPr>
          <p:grpSpPr>
            <a:xfrm>
              <a:off x="4079776" y="2204864"/>
              <a:ext cx="1368000" cy="0"/>
              <a:chOff x="5519936" y="908720"/>
              <a:chExt cx="2664295" cy="0"/>
            </a:xfrm>
          </p:grpSpPr>
          <p:cxnSp>
            <p:nvCxnSpPr>
              <p:cNvPr id="206" name="Connecteur droit avec flèche 205"/>
              <p:cNvCxnSpPr/>
              <p:nvPr/>
            </p:nvCxnSpPr>
            <p:spPr>
              <a:xfrm flipH="1">
                <a:off x="5519936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FF0000">
                    <a:alpha val="63000"/>
                  </a:srgbClr>
                </a:solidFill>
                <a:prstDash val="lg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Connecteur droit avec flèche 206"/>
              <p:cNvCxnSpPr/>
              <p:nvPr/>
            </p:nvCxnSpPr>
            <p:spPr>
              <a:xfrm flipH="1">
                <a:off x="5735960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7030A0">
                    <a:alpha val="63000"/>
                  </a:srgbClr>
                </a:solidFill>
                <a:prstDash val="lg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Connecteur droit avec flèche 207"/>
              <p:cNvCxnSpPr/>
              <p:nvPr/>
            </p:nvCxnSpPr>
            <p:spPr>
              <a:xfrm flipH="1">
                <a:off x="5879976" y="908720"/>
                <a:ext cx="2304255" cy="0"/>
              </a:xfrm>
              <a:prstGeom prst="straightConnector1">
                <a:avLst/>
              </a:prstGeom>
              <a:ln w="19050">
                <a:solidFill>
                  <a:schemeClr val="tx1">
                    <a:alpha val="63000"/>
                  </a:schemeClr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2" name="Groupe 191"/>
            <p:cNvGrpSpPr/>
            <p:nvPr/>
          </p:nvGrpSpPr>
          <p:grpSpPr>
            <a:xfrm>
              <a:off x="4079776" y="2132856"/>
              <a:ext cx="1368000" cy="0"/>
              <a:chOff x="6528048" y="908720"/>
              <a:chExt cx="2664295" cy="0"/>
            </a:xfrm>
          </p:grpSpPr>
          <p:cxnSp>
            <p:nvCxnSpPr>
              <p:cNvPr id="202" name="Connecteur droit avec flèche 201"/>
              <p:cNvCxnSpPr/>
              <p:nvPr/>
            </p:nvCxnSpPr>
            <p:spPr>
              <a:xfrm>
                <a:off x="6888088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FF0000">
                    <a:alpha val="63000"/>
                  </a:srgbClr>
                </a:solidFill>
                <a:prstDash val="lg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onnecteur droit avec flèche 202"/>
              <p:cNvCxnSpPr/>
              <p:nvPr/>
            </p:nvCxnSpPr>
            <p:spPr>
              <a:xfrm>
                <a:off x="6672064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7030A0">
                    <a:alpha val="63000"/>
                  </a:srgbClr>
                </a:solidFill>
                <a:prstDash val="lg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Connecteur droit avec flèche 203"/>
              <p:cNvCxnSpPr/>
              <p:nvPr/>
            </p:nvCxnSpPr>
            <p:spPr>
              <a:xfrm>
                <a:off x="6528048" y="908720"/>
                <a:ext cx="2304255" cy="0"/>
              </a:xfrm>
              <a:prstGeom prst="straightConnector1">
                <a:avLst/>
              </a:prstGeom>
              <a:ln w="19050">
                <a:solidFill>
                  <a:schemeClr val="tx1">
                    <a:alpha val="63000"/>
                  </a:schemeClr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Connecteur droit avec flèche 204"/>
              <p:cNvCxnSpPr/>
              <p:nvPr/>
            </p:nvCxnSpPr>
            <p:spPr>
              <a:xfrm>
                <a:off x="6600056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0070C0">
                    <a:alpha val="63000"/>
                  </a:srgbClr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3" name="Groupe 192"/>
            <p:cNvGrpSpPr/>
            <p:nvPr/>
          </p:nvGrpSpPr>
          <p:grpSpPr>
            <a:xfrm>
              <a:off x="4079776" y="2636912"/>
              <a:ext cx="1368000" cy="0"/>
              <a:chOff x="5519936" y="908720"/>
              <a:chExt cx="2664295" cy="0"/>
            </a:xfrm>
          </p:grpSpPr>
          <p:cxnSp>
            <p:nvCxnSpPr>
              <p:cNvPr id="199" name="Connecteur droit avec flèche 198"/>
              <p:cNvCxnSpPr/>
              <p:nvPr/>
            </p:nvCxnSpPr>
            <p:spPr>
              <a:xfrm flipH="1">
                <a:off x="5519936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FF0000">
                    <a:alpha val="63000"/>
                  </a:srgbClr>
                </a:solidFill>
                <a:prstDash val="lg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onnecteur droit avec flèche 199"/>
              <p:cNvCxnSpPr/>
              <p:nvPr/>
            </p:nvCxnSpPr>
            <p:spPr>
              <a:xfrm flipH="1">
                <a:off x="5735960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7030A0">
                    <a:alpha val="63000"/>
                  </a:srgbClr>
                </a:solidFill>
                <a:prstDash val="lg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onnecteur droit avec flèche 200"/>
              <p:cNvCxnSpPr/>
              <p:nvPr/>
            </p:nvCxnSpPr>
            <p:spPr>
              <a:xfrm flipH="1">
                <a:off x="5879976" y="908720"/>
                <a:ext cx="2304255" cy="0"/>
              </a:xfrm>
              <a:prstGeom prst="straightConnector1">
                <a:avLst/>
              </a:prstGeom>
              <a:ln w="19050">
                <a:solidFill>
                  <a:schemeClr val="tx1">
                    <a:alpha val="63000"/>
                  </a:schemeClr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4" name="Groupe 193"/>
            <p:cNvGrpSpPr/>
            <p:nvPr/>
          </p:nvGrpSpPr>
          <p:grpSpPr>
            <a:xfrm>
              <a:off x="4079776" y="2564904"/>
              <a:ext cx="1368000" cy="0"/>
              <a:chOff x="6528048" y="908720"/>
              <a:chExt cx="2664295" cy="0"/>
            </a:xfrm>
          </p:grpSpPr>
          <p:cxnSp>
            <p:nvCxnSpPr>
              <p:cNvPr id="195" name="Connecteur droit avec flèche 194"/>
              <p:cNvCxnSpPr/>
              <p:nvPr/>
            </p:nvCxnSpPr>
            <p:spPr>
              <a:xfrm>
                <a:off x="6888088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FF0000">
                    <a:alpha val="63000"/>
                  </a:srgbClr>
                </a:solidFill>
                <a:prstDash val="lg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Connecteur droit avec flèche 195"/>
              <p:cNvCxnSpPr/>
              <p:nvPr/>
            </p:nvCxnSpPr>
            <p:spPr>
              <a:xfrm>
                <a:off x="6672064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7030A0">
                    <a:alpha val="63000"/>
                  </a:srgbClr>
                </a:solidFill>
                <a:prstDash val="lg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Connecteur droit avec flèche 196"/>
              <p:cNvCxnSpPr/>
              <p:nvPr/>
            </p:nvCxnSpPr>
            <p:spPr>
              <a:xfrm>
                <a:off x="6528048" y="908720"/>
                <a:ext cx="2304255" cy="0"/>
              </a:xfrm>
              <a:prstGeom prst="straightConnector1">
                <a:avLst/>
              </a:prstGeom>
              <a:ln w="19050">
                <a:solidFill>
                  <a:schemeClr val="tx1">
                    <a:alpha val="63000"/>
                  </a:schemeClr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Connecteur droit avec flèche 197"/>
              <p:cNvCxnSpPr/>
              <p:nvPr/>
            </p:nvCxnSpPr>
            <p:spPr>
              <a:xfrm>
                <a:off x="6600056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0070C0">
                    <a:alpha val="63000"/>
                  </a:srgbClr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2" name="Connecteur droit 11"/>
          <p:cNvCxnSpPr/>
          <p:nvPr/>
        </p:nvCxnSpPr>
        <p:spPr>
          <a:xfrm flipV="1">
            <a:off x="8904312" y="836712"/>
            <a:ext cx="0" cy="2088232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ZoneTexte 222"/>
          <p:cNvSpPr txBox="1"/>
          <p:nvPr/>
        </p:nvSpPr>
        <p:spPr>
          <a:xfrm>
            <a:off x="8184232" y="836712"/>
            <a:ext cx="636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Adapt</a:t>
            </a:r>
            <a:endParaRPr lang="en-US" sz="1400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56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872" y="918012"/>
            <a:ext cx="6218538" cy="3960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 of </a:t>
            </a:r>
            <a:r>
              <a:rPr lang="en-US" dirty="0" err="1" smtClean="0"/>
              <a:t>CyMBaL</a:t>
            </a:r>
            <a:r>
              <a:rPr lang="en-US" dirty="0" smtClean="0"/>
              <a:t> configuration under study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1800" dirty="0" smtClean="0">
              <a:solidFill>
                <a:srgbClr val="FF0000"/>
              </a:solidFill>
            </a:endParaRPr>
          </a:p>
          <a:p>
            <a:endParaRPr lang="en-US" sz="1800" dirty="0">
              <a:solidFill>
                <a:srgbClr val="FF0000"/>
              </a:solidFill>
            </a:endParaRPr>
          </a:p>
          <a:p>
            <a:r>
              <a:rPr lang="en-US" sz="1800" dirty="0" smtClean="0">
                <a:solidFill>
                  <a:srgbClr val="FF0000"/>
                </a:solidFill>
              </a:rPr>
              <a:t>32K channels</a:t>
            </a:r>
          </a:p>
          <a:p>
            <a:pPr lvl="4"/>
            <a:endParaRPr lang="en-US" dirty="0"/>
          </a:p>
          <a:p>
            <a:r>
              <a:rPr lang="en-US" sz="1800" dirty="0" smtClean="0">
                <a:solidFill>
                  <a:srgbClr val="FF0000"/>
                </a:solidFill>
              </a:rPr>
              <a:t>128</a:t>
            </a:r>
            <a:r>
              <a:rPr lang="en-US" sz="1800" dirty="0" smtClean="0"/>
              <a:t> 256-channel </a:t>
            </a:r>
            <a:r>
              <a:rPr lang="en-US" sz="1800" dirty="0" smtClean="0">
                <a:solidFill>
                  <a:srgbClr val="FF0000"/>
                </a:solidFill>
              </a:rPr>
              <a:t>FEB</a:t>
            </a:r>
            <a:r>
              <a:rPr lang="en-US" sz="1800" dirty="0" smtClean="0"/>
              <a:t>s</a:t>
            </a:r>
          </a:p>
          <a:p>
            <a:pPr lvl="1"/>
            <a:r>
              <a:rPr lang="en-US" sz="1600" dirty="0" smtClean="0"/>
              <a:t>4 Salsa ASICs per FEB</a:t>
            </a:r>
          </a:p>
          <a:p>
            <a:pPr lvl="4"/>
            <a:endParaRPr lang="en-US" dirty="0" smtClean="0"/>
          </a:p>
          <a:p>
            <a:r>
              <a:rPr lang="en-US" sz="1800" dirty="0" smtClean="0">
                <a:solidFill>
                  <a:srgbClr val="FF0000"/>
                </a:solidFill>
              </a:rPr>
              <a:t>32</a:t>
            </a:r>
            <a:r>
              <a:rPr lang="en-US" sz="1800" dirty="0" smtClean="0"/>
              <a:t> 1024-channel </a:t>
            </a:r>
            <a:r>
              <a:rPr lang="en-US" sz="1800" dirty="0" smtClean="0">
                <a:solidFill>
                  <a:srgbClr val="FF0000"/>
                </a:solidFill>
              </a:rPr>
              <a:t>RDO</a:t>
            </a:r>
            <a:r>
              <a:rPr lang="en-US" sz="1800" dirty="0" smtClean="0"/>
              <a:t>s</a:t>
            </a:r>
          </a:p>
          <a:p>
            <a:pPr lvl="1"/>
            <a:r>
              <a:rPr lang="en-US" sz="1600" dirty="0" smtClean="0"/>
              <a:t>4 FEBs per RDO</a:t>
            </a:r>
            <a:endParaRPr lang="en-US" sz="1600" dirty="0"/>
          </a:p>
          <a:p>
            <a:pPr lvl="4"/>
            <a:endParaRPr lang="en-US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fr-FR" smtClean="0"/>
              <a:t>irakli.mandjavidze@cea.fr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Tracking Detectors Review, March 20-21, 2024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7BA007-6205-4C6B-BC33-417A4DE9964F}" type="slidenum">
              <a:rPr lang="en-US" smtClean="0"/>
              <a:t>11</a:t>
            </a:fld>
            <a:endParaRPr lang="en-US" dirty="0"/>
          </a:p>
        </p:txBody>
      </p:sp>
      <p:sp>
        <p:nvSpPr>
          <p:cNvPr id="18" name="ZoneTexte 17"/>
          <p:cNvSpPr txBox="1"/>
          <p:nvPr/>
        </p:nvSpPr>
        <p:spPr>
          <a:xfrm>
            <a:off x="5375920" y="548680"/>
            <a:ext cx="1649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256-channel FEBs</a:t>
            </a:r>
            <a:endParaRPr lang="en-US" sz="1600" dirty="0"/>
          </a:p>
        </p:txBody>
      </p:sp>
      <p:cxnSp>
        <p:nvCxnSpPr>
          <p:cNvPr id="14" name="Connecteur droit avec flèche 13"/>
          <p:cNvCxnSpPr>
            <a:stCxn id="18" idx="2"/>
          </p:cNvCxnSpPr>
          <p:nvPr/>
        </p:nvCxnSpPr>
        <p:spPr>
          <a:xfrm flipH="1">
            <a:off x="5807968" y="887234"/>
            <a:ext cx="392858" cy="430026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8832304" y="1053108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32-channel µcoaxial cables</a:t>
            </a:r>
            <a:endParaRPr lang="en-US" sz="1600" dirty="0"/>
          </a:p>
        </p:txBody>
      </p:sp>
      <p:cxnSp>
        <p:nvCxnSpPr>
          <p:cNvPr id="24" name="Connecteur droit avec flèche 23"/>
          <p:cNvCxnSpPr>
            <a:stCxn id="23" idx="2"/>
          </p:cNvCxnSpPr>
          <p:nvPr/>
        </p:nvCxnSpPr>
        <p:spPr>
          <a:xfrm>
            <a:off x="10056440" y="1391662"/>
            <a:ext cx="216024" cy="171934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"/>
          <p:cNvSpPr/>
          <p:nvPr/>
        </p:nvSpPr>
        <p:spPr>
          <a:xfrm>
            <a:off x="10427297" y="6498000"/>
            <a:ext cx="1440000" cy="360000"/>
          </a:xfrm>
          <a:prstGeom prst="roundRect">
            <a:avLst>
              <a:gd name="adj" fmla="val 16667"/>
            </a:avLst>
          </a:prstGeom>
          <a:solidFill>
            <a:srgbClr val="DA3525"/>
          </a:solidFill>
          <a:ln w="25400" cap="flat" cmpd="sng" algn="ctr">
            <a:noFill/>
            <a:prstDash val="solid"/>
            <a:miter/>
          </a:ln>
          <a:effectLst/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</a:rPr>
              <a:t>Charges 2, 3</a:t>
            </a:r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97" name="Groupe 96"/>
          <p:cNvGrpSpPr/>
          <p:nvPr/>
        </p:nvGrpSpPr>
        <p:grpSpPr>
          <a:xfrm>
            <a:off x="299356" y="4509120"/>
            <a:ext cx="3621504" cy="1800200"/>
            <a:chOff x="875420" y="4725144"/>
            <a:chExt cx="3621504" cy="1800200"/>
          </a:xfrm>
        </p:grpSpPr>
        <p:grpSp>
          <p:nvGrpSpPr>
            <p:cNvPr id="75" name="Groupe 74"/>
            <p:cNvGrpSpPr/>
            <p:nvPr/>
          </p:nvGrpSpPr>
          <p:grpSpPr>
            <a:xfrm rot="5400000">
              <a:off x="2333582" y="5769260"/>
              <a:ext cx="756084" cy="756084"/>
              <a:chOff x="2207568" y="5337212"/>
              <a:chExt cx="756084" cy="756084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2207568" y="5337212"/>
                <a:ext cx="756084" cy="756084"/>
              </a:xfrm>
              <a:prstGeom prst="rect">
                <a:avLst/>
              </a:prstGeom>
              <a:noFill/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9" name="Rectangle 48"/>
              <p:cNvSpPr>
                <a:spLocks noChangeAspect="1"/>
              </p:cNvSpPr>
              <p:nvPr/>
            </p:nvSpPr>
            <p:spPr>
              <a:xfrm>
                <a:off x="2423592" y="5571254"/>
                <a:ext cx="288000" cy="2880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2747628" y="5643246"/>
                <a:ext cx="144016" cy="14401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22" name="Groupe 21"/>
              <p:cNvGrpSpPr/>
              <p:nvPr/>
            </p:nvGrpSpPr>
            <p:grpSpPr>
              <a:xfrm>
                <a:off x="2243572" y="5373216"/>
                <a:ext cx="144016" cy="684076"/>
                <a:chOff x="2243572" y="5373216"/>
                <a:chExt cx="144016" cy="684076"/>
              </a:xfrm>
            </p:grpSpPr>
            <p:sp>
              <p:nvSpPr>
                <p:cNvPr id="54" name="Rectangle 53"/>
                <p:cNvSpPr/>
                <p:nvPr/>
              </p:nvSpPr>
              <p:spPr>
                <a:xfrm>
                  <a:off x="2243572" y="5373216"/>
                  <a:ext cx="144016" cy="144016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FFCC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2243572" y="5553236"/>
                  <a:ext cx="144016" cy="144016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FFCC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" name="Rectangle 55"/>
                <p:cNvSpPr/>
                <p:nvPr/>
              </p:nvSpPr>
              <p:spPr>
                <a:xfrm>
                  <a:off x="2243572" y="5733256"/>
                  <a:ext cx="144016" cy="144016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FFCC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>
                  <a:off x="2243572" y="5913276"/>
                  <a:ext cx="144016" cy="144016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FFCC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grpSp>
          <p:nvGrpSpPr>
            <p:cNvPr id="84" name="Groupe 83"/>
            <p:cNvGrpSpPr/>
            <p:nvPr/>
          </p:nvGrpSpPr>
          <p:grpSpPr>
            <a:xfrm>
              <a:off x="1127448" y="5049180"/>
              <a:ext cx="3168352" cy="504056"/>
              <a:chOff x="1127448" y="5049180"/>
              <a:chExt cx="3168352" cy="504056"/>
            </a:xfrm>
          </p:grpSpPr>
          <p:grpSp>
            <p:nvGrpSpPr>
              <p:cNvPr id="58" name="Groupe 57"/>
              <p:cNvGrpSpPr/>
              <p:nvPr/>
            </p:nvGrpSpPr>
            <p:grpSpPr>
              <a:xfrm rot="5400000">
                <a:off x="3683732" y="4941168"/>
                <a:ext cx="504056" cy="720080"/>
                <a:chOff x="1559496" y="3969060"/>
                <a:chExt cx="504056" cy="720080"/>
              </a:xfrm>
            </p:grpSpPr>
            <p:sp>
              <p:nvSpPr>
                <p:cNvPr id="8" name="Rectangle 7"/>
                <p:cNvSpPr/>
                <p:nvPr/>
              </p:nvSpPr>
              <p:spPr>
                <a:xfrm>
                  <a:off x="1559496" y="3969060"/>
                  <a:ext cx="504056" cy="720080"/>
                </a:xfrm>
                <a:prstGeom prst="rect">
                  <a:avLst/>
                </a:prstGeom>
                <a:noFill/>
                <a:ln w="190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grpSp>
              <p:nvGrpSpPr>
                <p:cNvPr id="10" name="Groupe 9"/>
                <p:cNvGrpSpPr/>
                <p:nvPr/>
              </p:nvGrpSpPr>
              <p:grpSpPr>
                <a:xfrm>
                  <a:off x="1631503" y="3987062"/>
                  <a:ext cx="144016" cy="684076"/>
                  <a:chOff x="1019436" y="4221088"/>
                  <a:chExt cx="144016" cy="684076"/>
                </a:xfrm>
              </p:grpSpPr>
              <p:sp>
                <p:nvSpPr>
                  <p:cNvPr id="7" name="Rectangle 6"/>
                  <p:cNvSpPr/>
                  <p:nvPr/>
                </p:nvSpPr>
                <p:spPr>
                  <a:xfrm>
                    <a:off x="1019436" y="4221088"/>
                    <a:ext cx="144016" cy="144016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9" name="Rectangle 18"/>
                  <p:cNvSpPr/>
                  <p:nvPr/>
                </p:nvSpPr>
                <p:spPr>
                  <a:xfrm>
                    <a:off x="1019436" y="4401108"/>
                    <a:ext cx="144016" cy="144016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" name="Rectangle 19"/>
                  <p:cNvSpPr/>
                  <p:nvPr/>
                </p:nvSpPr>
                <p:spPr>
                  <a:xfrm>
                    <a:off x="1019436" y="4581128"/>
                    <a:ext cx="144016" cy="144016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1" name="Rectangle 20"/>
                  <p:cNvSpPr/>
                  <p:nvPr/>
                </p:nvSpPr>
                <p:spPr>
                  <a:xfrm>
                    <a:off x="1019436" y="4761148"/>
                    <a:ext cx="144016" cy="144016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53" name="Rectangle 52"/>
                <p:cNvSpPr/>
                <p:nvPr/>
              </p:nvSpPr>
              <p:spPr>
                <a:xfrm>
                  <a:off x="1847528" y="4257092"/>
                  <a:ext cx="144016" cy="144016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FFCC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59" name="Groupe 58"/>
              <p:cNvGrpSpPr/>
              <p:nvPr/>
            </p:nvGrpSpPr>
            <p:grpSpPr>
              <a:xfrm rot="5400000">
                <a:off x="2867642" y="4941168"/>
                <a:ext cx="504056" cy="720080"/>
                <a:chOff x="1559496" y="3969060"/>
                <a:chExt cx="504056" cy="720080"/>
              </a:xfrm>
            </p:grpSpPr>
            <p:sp>
              <p:nvSpPr>
                <p:cNvPr id="60" name="Rectangle 59"/>
                <p:cNvSpPr/>
                <p:nvPr/>
              </p:nvSpPr>
              <p:spPr>
                <a:xfrm>
                  <a:off x="1559496" y="3969060"/>
                  <a:ext cx="504056" cy="720080"/>
                </a:xfrm>
                <a:prstGeom prst="rect">
                  <a:avLst/>
                </a:prstGeom>
                <a:noFill/>
                <a:ln w="190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grpSp>
              <p:nvGrpSpPr>
                <p:cNvPr id="61" name="Groupe 60"/>
                <p:cNvGrpSpPr/>
                <p:nvPr/>
              </p:nvGrpSpPr>
              <p:grpSpPr>
                <a:xfrm>
                  <a:off x="1631503" y="3987062"/>
                  <a:ext cx="144016" cy="684076"/>
                  <a:chOff x="1019436" y="4221088"/>
                  <a:chExt cx="144016" cy="684076"/>
                </a:xfrm>
              </p:grpSpPr>
              <p:sp>
                <p:nvSpPr>
                  <p:cNvPr id="63" name="Rectangle 62"/>
                  <p:cNvSpPr/>
                  <p:nvPr/>
                </p:nvSpPr>
                <p:spPr>
                  <a:xfrm>
                    <a:off x="1019436" y="4221088"/>
                    <a:ext cx="144016" cy="144016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4" name="Rectangle 63"/>
                  <p:cNvSpPr/>
                  <p:nvPr/>
                </p:nvSpPr>
                <p:spPr>
                  <a:xfrm>
                    <a:off x="1019436" y="4401108"/>
                    <a:ext cx="144016" cy="144016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5" name="Rectangle 64"/>
                  <p:cNvSpPr/>
                  <p:nvPr/>
                </p:nvSpPr>
                <p:spPr>
                  <a:xfrm>
                    <a:off x="1019436" y="4581128"/>
                    <a:ext cx="144016" cy="144016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6" name="Rectangle 65"/>
                  <p:cNvSpPr/>
                  <p:nvPr/>
                </p:nvSpPr>
                <p:spPr>
                  <a:xfrm>
                    <a:off x="1019436" y="4761148"/>
                    <a:ext cx="144016" cy="144016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62" name="Rectangle 61"/>
                <p:cNvSpPr/>
                <p:nvPr/>
              </p:nvSpPr>
              <p:spPr>
                <a:xfrm>
                  <a:off x="1847528" y="4257092"/>
                  <a:ext cx="144016" cy="144016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FFCC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67" name="Groupe 66"/>
              <p:cNvGrpSpPr/>
              <p:nvPr/>
            </p:nvGrpSpPr>
            <p:grpSpPr>
              <a:xfrm rot="5400000">
                <a:off x="2051551" y="4941168"/>
                <a:ext cx="504056" cy="720080"/>
                <a:chOff x="1559496" y="3969060"/>
                <a:chExt cx="504056" cy="720080"/>
              </a:xfrm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1559496" y="3969060"/>
                  <a:ext cx="504056" cy="720080"/>
                </a:xfrm>
                <a:prstGeom prst="rect">
                  <a:avLst/>
                </a:prstGeom>
                <a:noFill/>
                <a:ln w="190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grpSp>
              <p:nvGrpSpPr>
                <p:cNvPr id="69" name="Groupe 68"/>
                <p:cNvGrpSpPr/>
                <p:nvPr/>
              </p:nvGrpSpPr>
              <p:grpSpPr>
                <a:xfrm>
                  <a:off x="1631503" y="3987062"/>
                  <a:ext cx="144016" cy="684076"/>
                  <a:chOff x="1019436" y="4221088"/>
                  <a:chExt cx="144016" cy="684076"/>
                </a:xfrm>
              </p:grpSpPr>
              <p:sp>
                <p:nvSpPr>
                  <p:cNvPr id="71" name="Rectangle 70"/>
                  <p:cNvSpPr/>
                  <p:nvPr/>
                </p:nvSpPr>
                <p:spPr>
                  <a:xfrm>
                    <a:off x="1019436" y="4221088"/>
                    <a:ext cx="144016" cy="144016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2" name="Rectangle 71"/>
                  <p:cNvSpPr/>
                  <p:nvPr/>
                </p:nvSpPr>
                <p:spPr>
                  <a:xfrm>
                    <a:off x="1019436" y="4401108"/>
                    <a:ext cx="144016" cy="144016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3" name="Rectangle 72"/>
                  <p:cNvSpPr/>
                  <p:nvPr/>
                </p:nvSpPr>
                <p:spPr>
                  <a:xfrm>
                    <a:off x="1019436" y="4581128"/>
                    <a:ext cx="144016" cy="144016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4" name="Rectangle 73"/>
                  <p:cNvSpPr/>
                  <p:nvPr/>
                </p:nvSpPr>
                <p:spPr>
                  <a:xfrm>
                    <a:off x="1019436" y="4761148"/>
                    <a:ext cx="144016" cy="144016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70" name="Rectangle 69"/>
                <p:cNvSpPr/>
                <p:nvPr/>
              </p:nvSpPr>
              <p:spPr>
                <a:xfrm>
                  <a:off x="1847528" y="4257092"/>
                  <a:ext cx="144016" cy="144016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FFCC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76" name="Groupe 75"/>
              <p:cNvGrpSpPr/>
              <p:nvPr/>
            </p:nvGrpSpPr>
            <p:grpSpPr>
              <a:xfrm rot="5400000">
                <a:off x="1235460" y="4941168"/>
                <a:ext cx="504056" cy="720080"/>
                <a:chOff x="1559496" y="3969060"/>
                <a:chExt cx="504056" cy="720080"/>
              </a:xfrm>
            </p:grpSpPr>
            <p:sp>
              <p:nvSpPr>
                <p:cNvPr id="77" name="Rectangle 76"/>
                <p:cNvSpPr/>
                <p:nvPr/>
              </p:nvSpPr>
              <p:spPr>
                <a:xfrm>
                  <a:off x="1559496" y="3969060"/>
                  <a:ext cx="504056" cy="720080"/>
                </a:xfrm>
                <a:prstGeom prst="rect">
                  <a:avLst/>
                </a:prstGeom>
                <a:noFill/>
                <a:ln w="190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grpSp>
              <p:nvGrpSpPr>
                <p:cNvPr id="78" name="Groupe 77"/>
                <p:cNvGrpSpPr/>
                <p:nvPr/>
              </p:nvGrpSpPr>
              <p:grpSpPr>
                <a:xfrm>
                  <a:off x="1631503" y="3987062"/>
                  <a:ext cx="144016" cy="684076"/>
                  <a:chOff x="1019436" y="4221088"/>
                  <a:chExt cx="144016" cy="684076"/>
                </a:xfrm>
              </p:grpSpPr>
              <p:sp>
                <p:nvSpPr>
                  <p:cNvPr id="80" name="Rectangle 79"/>
                  <p:cNvSpPr/>
                  <p:nvPr/>
                </p:nvSpPr>
                <p:spPr>
                  <a:xfrm>
                    <a:off x="1019436" y="4221088"/>
                    <a:ext cx="144016" cy="144016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81" name="Rectangle 80"/>
                  <p:cNvSpPr/>
                  <p:nvPr/>
                </p:nvSpPr>
                <p:spPr>
                  <a:xfrm>
                    <a:off x="1019436" y="4401108"/>
                    <a:ext cx="144016" cy="144016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82" name="Rectangle 81"/>
                  <p:cNvSpPr/>
                  <p:nvPr/>
                </p:nvSpPr>
                <p:spPr>
                  <a:xfrm>
                    <a:off x="1019436" y="4581128"/>
                    <a:ext cx="144016" cy="144016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83" name="Rectangle 82"/>
                  <p:cNvSpPr/>
                  <p:nvPr/>
                </p:nvSpPr>
                <p:spPr>
                  <a:xfrm>
                    <a:off x="1019436" y="4761148"/>
                    <a:ext cx="144016" cy="144016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79" name="Rectangle 78"/>
                <p:cNvSpPr/>
                <p:nvPr/>
              </p:nvSpPr>
              <p:spPr>
                <a:xfrm>
                  <a:off x="1847528" y="4257092"/>
                  <a:ext cx="144016" cy="144016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FFCC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cxnSp>
          <p:nvCxnSpPr>
            <p:cNvPr id="86" name="Connecteur droit avec flèche 85"/>
            <p:cNvCxnSpPr>
              <a:stCxn id="53" idx="3"/>
              <a:endCxn id="54" idx="1"/>
            </p:cNvCxnSpPr>
            <p:nvPr/>
          </p:nvCxnSpPr>
          <p:spPr>
            <a:xfrm flipH="1">
              <a:off x="2981654" y="5481228"/>
              <a:ext cx="954106" cy="324036"/>
            </a:xfrm>
            <a:prstGeom prst="straightConnector1">
              <a:avLst/>
            </a:prstGeom>
            <a:ln>
              <a:solidFill>
                <a:srgbClr val="FF99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avec flèche 86"/>
            <p:cNvCxnSpPr>
              <a:stCxn id="62" idx="3"/>
              <a:endCxn id="55" idx="1"/>
            </p:cNvCxnSpPr>
            <p:nvPr/>
          </p:nvCxnSpPr>
          <p:spPr>
            <a:xfrm flipH="1">
              <a:off x="2801634" y="5481228"/>
              <a:ext cx="318036" cy="324036"/>
            </a:xfrm>
            <a:prstGeom prst="straightConnector1">
              <a:avLst/>
            </a:prstGeom>
            <a:ln>
              <a:solidFill>
                <a:srgbClr val="FF99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avec flèche 89"/>
            <p:cNvCxnSpPr>
              <a:stCxn id="70" idx="3"/>
              <a:endCxn id="56" idx="1"/>
            </p:cNvCxnSpPr>
            <p:nvPr/>
          </p:nvCxnSpPr>
          <p:spPr>
            <a:xfrm>
              <a:off x="2303579" y="5481228"/>
              <a:ext cx="318035" cy="324036"/>
            </a:xfrm>
            <a:prstGeom prst="straightConnector1">
              <a:avLst/>
            </a:prstGeom>
            <a:ln>
              <a:solidFill>
                <a:srgbClr val="FF99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cteur droit avec flèche 92"/>
            <p:cNvCxnSpPr>
              <a:stCxn id="79" idx="3"/>
              <a:endCxn id="57" idx="1"/>
            </p:cNvCxnSpPr>
            <p:nvPr/>
          </p:nvCxnSpPr>
          <p:spPr>
            <a:xfrm>
              <a:off x="1487488" y="5481228"/>
              <a:ext cx="954106" cy="324036"/>
            </a:xfrm>
            <a:prstGeom prst="straightConnector1">
              <a:avLst/>
            </a:prstGeom>
            <a:ln>
              <a:solidFill>
                <a:srgbClr val="FF99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ZoneTexte 95"/>
            <p:cNvSpPr txBox="1"/>
            <p:nvPr/>
          </p:nvSpPr>
          <p:spPr>
            <a:xfrm>
              <a:off x="875420" y="4725144"/>
              <a:ext cx="36215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</a:rPr>
                <a:t>16 Salsa-s, 4 FEBs, 1 RD0 = 1024 channels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582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FEBs, Salsa-s and RDOs for MPGDs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Estimates of operational quantities for MPGDs assuming 256-channel FEBs</a:t>
            </a:r>
          </a:p>
          <a:p>
            <a:pPr lvl="2"/>
            <a:endParaRPr lang="en-US" sz="1400" dirty="0" smtClean="0"/>
          </a:p>
          <a:p>
            <a:endParaRPr lang="en-US" sz="1800" dirty="0"/>
          </a:p>
          <a:p>
            <a:endParaRPr lang="en-US" sz="1800" dirty="0" smtClean="0"/>
          </a:p>
          <a:p>
            <a:pPr lvl="4"/>
            <a:endParaRPr lang="en-US" sz="1000" dirty="0"/>
          </a:p>
          <a:p>
            <a:pPr lvl="4"/>
            <a:endParaRPr lang="en-US" sz="1000" dirty="0" smtClean="0"/>
          </a:p>
          <a:p>
            <a:pPr lvl="4"/>
            <a:endParaRPr lang="en-US" sz="1000" dirty="0"/>
          </a:p>
          <a:p>
            <a:pPr lvl="4"/>
            <a:endParaRPr lang="en-US" sz="1000" dirty="0" smtClean="0"/>
          </a:p>
          <a:p>
            <a:pPr lvl="4"/>
            <a:endParaRPr lang="en-US" sz="1000" dirty="0" smtClean="0"/>
          </a:p>
          <a:p>
            <a:pPr lvl="4"/>
            <a:endParaRPr lang="en-US" sz="1000" dirty="0" smtClean="0"/>
          </a:p>
          <a:p>
            <a:pPr lvl="4"/>
            <a:endParaRPr lang="en-US" sz="1000" dirty="0" smtClean="0"/>
          </a:p>
          <a:p>
            <a:pPr lvl="4"/>
            <a:endParaRPr lang="en-US" sz="1000" dirty="0" smtClean="0"/>
          </a:p>
          <a:p>
            <a:r>
              <a:rPr lang="en-US" sz="1800" dirty="0" smtClean="0"/>
              <a:t>Production quantities</a:t>
            </a:r>
          </a:p>
          <a:p>
            <a:pPr lvl="2"/>
            <a:r>
              <a:rPr lang="en-US" sz="1400" dirty="0"/>
              <a:t>I</a:t>
            </a:r>
            <a:r>
              <a:rPr lang="en-US" sz="1400" dirty="0" smtClean="0"/>
              <a:t>ncluding prototyping, test-bench and quality assurance needs</a:t>
            </a:r>
          </a:p>
          <a:p>
            <a:pPr lvl="1"/>
            <a:r>
              <a:rPr lang="en-US" sz="1600" dirty="0" smtClean="0"/>
              <a:t>750 FEBs</a:t>
            </a:r>
          </a:p>
          <a:p>
            <a:pPr lvl="1"/>
            <a:r>
              <a:rPr lang="en-US" sz="1600" dirty="0" smtClean="0"/>
              <a:t>4 000 Salsa-s</a:t>
            </a:r>
          </a:p>
          <a:p>
            <a:pPr lvl="1"/>
            <a:r>
              <a:rPr lang="en-US" sz="1600" dirty="0" smtClean="0"/>
              <a:t>200 RDOs</a:t>
            </a:r>
          </a:p>
          <a:p>
            <a:pPr lvl="4"/>
            <a:endParaRPr lang="en-US" sz="1000" dirty="0" smtClean="0"/>
          </a:p>
          <a:p>
            <a:pPr lvl="4"/>
            <a:endParaRPr lang="en-US" sz="1000" dirty="0"/>
          </a:p>
          <a:p>
            <a:pPr lvl="4"/>
            <a:endParaRPr lang="en-US" sz="1000" dirty="0" smtClean="0"/>
          </a:p>
          <a:p>
            <a:r>
              <a:rPr lang="en-US" sz="1800" dirty="0" smtClean="0"/>
              <a:t>Work in progress to understand impact of mechanical constraints on FEB design</a:t>
            </a:r>
          </a:p>
          <a:p>
            <a:pPr lvl="1"/>
            <a:r>
              <a:rPr lang="en-US" sz="1600" dirty="0" smtClean="0"/>
              <a:t>Possibility to use the same form factor and ASIC integration level for all MPGDs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fr-FR" smtClean="0"/>
              <a:t>irakli.mandjavidze@cea.fr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Tracking Detectors Review, March 20-21, 2024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7BA007-6205-4C6B-BC33-417A4DE9964F}" type="slidenum">
              <a:rPr lang="fr-FR" smtClean="0"/>
              <a:t>12</a:t>
            </a:fld>
            <a:endParaRPr lang="fr-FR" dirty="0"/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623304"/>
              </p:ext>
            </p:extLst>
          </p:nvPr>
        </p:nvGraphicFramePr>
        <p:xfrm>
          <a:off x="730795" y="1167840"/>
          <a:ext cx="9685685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1897">
                  <a:extLst>
                    <a:ext uri="{9D8B030D-6E8A-4147-A177-3AD203B41FA5}">
                      <a16:colId xmlns:a16="http://schemas.microsoft.com/office/drawing/2014/main" val="330194903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24018827"/>
                    </a:ext>
                  </a:extLst>
                </a:gridCol>
                <a:gridCol w="554435">
                  <a:extLst>
                    <a:ext uri="{9D8B030D-6E8A-4147-A177-3AD203B41FA5}">
                      <a16:colId xmlns:a16="http://schemas.microsoft.com/office/drawing/2014/main" val="562151193"/>
                    </a:ext>
                  </a:extLst>
                </a:gridCol>
                <a:gridCol w="1296297">
                  <a:extLst>
                    <a:ext uri="{9D8B030D-6E8A-4147-A177-3AD203B41FA5}">
                      <a16:colId xmlns:a16="http://schemas.microsoft.com/office/drawing/2014/main" val="4262904712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832896625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242493569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032022642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2003995549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917430878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638298835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317670639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4094615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noProof="0" dirty="0" err="1" smtClean="0"/>
                        <a:t>CyMBaL</a:t>
                      </a:r>
                      <a:endParaRPr lang="en-US" sz="1600" noProof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µ</a:t>
                      </a:r>
                      <a:r>
                        <a:rPr lang="en-US" sz="1600" noProof="0" dirty="0" err="1" smtClean="0"/>
                        <a:t>RWell</a:t>
                      </a:r>
                      <a:r>
                        <a:rPr lang="en-US" sz="1600" noProof="0" dirty="0" smtClean="0"/>
                        <a:t>-BOT</a:t>
                      </a:r>
                      <a:endParaRPr lang="en-US" sz="1600" noProof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µ</a:t>
                      </a:r>
                      <a:r>
                        <a:rPr lang="en-US" sz="1600" noProof="0" dirty="0" err="1" smtClean="0"/>
                        <a:t>RWell</a:t>
                      </a:r>
                      <a:r>
                        <a:rPr lang="en-US" sz="1600" noProof="0" dirty="0" smtClean="0"/>
                        <a:t>-ECT</a:t>
                      </a:r>
                      <a:endParaRPr lang="en-US" sz="1600" noProof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Total</a:t>
                      </a:r>
                      <a:endParaRPr lang="en-US" sz="16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9559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Tile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Sub-detector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Module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Sub-detector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½ disk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Sub-detector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MPGDs</a:t>
                      </a:r>
                      <a:endParaRPr lang="en-US" sz="16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931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 smtClean="0"/>
                        <a:t>FEB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noProof="0" dirty="0" smtClean="0"/>
                        <a:t>4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noProof="0" dirty="0" smtClean="0"/>
                        <a:t>128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noProof="0" dirty="0" smtClean="0"/>
                        <a:t>16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noProof="0" dirty="0" smtClean="0"/>
                        <a:t>384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noProof="0" dirty="0" smtClean="0"/>
                        <a:t>16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noProof="0" dirty="0" smtClean="0"/>
                        <a:t>128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noProof="0" dirty="0" smtClean="0"/>
                        <a:t>640</a:t>
                      </a:r>
                      <a:endParaRPr lang="en-US" sz="1600" b="1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6024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 smtClean="0"/>
                        <a:t>Salsa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noProof="0" dirty="0" smtClean="0"/>
                        <a:t>16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noProof="0" dirty="0" smtClean="0"/>
                        <a:t>512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noProof="0" dirty="0" smtClean="0"/>
                        <a:t>64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noProof="0" dirty="0" smtClean="0"/>
                        <a:t>1 536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noProof="0" dirty="0" smtClean="0"/>
                        <a:t>64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noProof="0" dirty="0" smtClean="0"/>
                        <a:t>512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noProof="0" dirty="0" smtClean="0"/>
                        <a:t>2 536</a:t>
                      </a:r>
                      <a:endParaRPr lang="en-US" sz="1600" b="1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243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 smtClean="0"/>
                        <a:t>RDO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noProof="0" dirty="0" smtClean="0"/>
                        <a:t>1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noProof="0" dirty="0" smtClean="0"/>
                        <a:t>32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noProof="0" dirty="0" smtClean="0"/>
                        <a:t>4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noProof="0" dirty="0" smtClean="0"/>
                        <a:t>96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noProof="0" dirty="0" smtClean="0"/>
                        <a:t>4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noProof="0" dirty="0" smtClean="0"/>
                        <a:t>32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noProof="0" dirty="0" smtClean="0"/>
                        <a:t>160</a:t>
                      </a:r>
                      <a:endParaRPr lang="en-US" sz="1600" b="1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0894450"/>
                  </a:ext>
                </a:extLst>
              </a:tr>
            </a:tbl>
          </a:graphicData>
        </a:graphic>
      </p:graphicFrame>
      <p:sp>
        <p:nvSpPr>
          <p:cNvPr id="8" name="Rectangle: Rounded Corners 1"/>
          <p:cNvSpPr/>
          <p:nvPr/>
        </p:nvSpPr>
        <p:spPr>
          <a:xfrm>
            <a:off x="10427297" y="6498000"/>
            <a:ext cx="1440000" cy="360000"/>
          </a:xfrm>
          <a:prstGeom prst="roundRect">
            <a:avLst>
              <a:gd name="adj" fmla="val 16667"/>
            </a:avLst>
          </a:prstGeom>
          <a:solidFill>
            <a:srgbClr val="DA3525"/>
          </a:solidFill>
          <a:ln w="25400" cap="flat" cmpd="sng" algn="ctr">
            <a:noFill/>
            <a:prstDash val="solid"/>
            <a:miter/>
          </a:ln>
          <a:effectLst/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</a:rPr>
              <a:t>Charge </a:t>
            </a:r>
            <a:r>
              <a:rPr kumimoji="0" lang="en-US" sz="14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</a:rPr>
              <a:t>5</a:t>
            </a:r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413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Feasibility studies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5360" y="692696"/>
            <a:ext cx="11521280" cy="583264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Salsa and clock management </a:t>
            </a:r>
            <a:r>
              <a:rPr lang="en-US" dirty="0" err="1" smtClean="0"/>
              <a:t>Prisme</a:t>
            </a:r>
            <a:r>
              <a:rPr lang="en-US" dirty="0" smtClean="0"/>
              <a:t> IP prototypes developed</a:t>
            </a:r>
            <a:endParaRPr lang="en-US" sz="1800" dirty="0" smtClean="0"/>
          </a:p>
          <a:p>
            <a:pPr lvl="1"/>
            <a:r>
              <a:rPr lang="en-US" dirty="0" smtClean="0"/>
              <a:t>Analog channel and clock synthesizer validated</a:t>
            </a:r>
          </a:p>
          <a:p>
            <a:pPr lvl="4"/>
            <a:endParaRPr lang="en-US" dirty="0" smtClean="0"/>
          </a:p>
          <a:p>
            <a:pPr lvl="4"/>
            <a:endParaRPr lang="en-US" dirty="0"/>
          </a:p>
          <a:p>
            <a:r>
              <a:rPr lang="en-US" sz="1800" dirty="0" smtClean="0"/>
              <a:t>Several alternative </a:t>
            </a:r>
            <a:r>
              <a:rPr lang="en-US" dirty="0"/>
              <a:t>FEB </a:t>
            </a:r>
            <a:r>
              <a:rPr lang="en-US" sz="1800" dirty="0" smtClean="0"/>
              <a:t>options have </a:t>
            </a:r>
            <a:r>
              <a:rPr lang="en-US" dirty="0" smtClean="0"/>
              <a:t>been evaluated</a:t>
            </a:r>
          </a:p>
          <a:p>
            <a:pPr lvl="1"/>
            <a:r>
              <a:rPr lang="en-US" dirty="0" smtClean="0"/>
              <a:t>Passive electrical RDO interface, VTRX+ optical RDO interface, merged FEB/RDO</a:t>
            </a:r>
          </a:p>
          <a:p>
            <a:pPr lvl="4"/>
            <a:endParaRPr lang="en-US" dirty="0" smtClean="0"/>
          </a:p>
          <a:p>
            <a:pPr lvl="4"/>
            <a:endParaRPr lang="en-US" dirty="0"/>
          </a:p>
          <a:p>
            <a:r>
              <a:rPr lang="en-US" dirty="0"/>
              <a:t>Data collection and calibration protocols elaborated</a:t>
            </a:r>
          </a:p>
          <a:p>
            <a:pPr lvl="1"/>
            <a:r>
              <a:rPr lang="en-US" dirty="0" smtClean="0"/>
              <a:t>Physics and calibration data throughput estimated</a:t>
            </a:r>
          </a:p>
          <a:p>
            <a:pPr lvl="2"/>
            <a:r>
              <a:rPr lang="en-US" dirty="0" smtClean="0"/>
              <a:t>On-line periodic calibration is possible</a:t>
            </a:r>
          </a:p>
          <a:p>
            <a:pPr lvl="1"/>
            <a:r>
              <a:rPr lang="en-US" dirty="0"/>
              <a:t>FEB – RDO </a:t>
            </a:r>
            <a:r>
              <a:rPr lang="en-US" dirty="0" smtClean="0"/>
              <a:t>link </a:t>
            </a:r>
            <a:r>
              <a:rPr lang="en-US" dirty="0"/>
              <a:t>occupancy </a:t>
            </a:r>
            <a:r>
              <a:rPr lang="en-US" dirty="0" smtClean="0"/>
              <a:t>is </a:t>
            </a:r>
            <a:r>
              <a:rPr lang="en-US" dirty="0"/>
              <a:t>~30 </a:t>
            </a:r>
            <a:r>
              <a:rPr lang="en-US" dirty="0" smtClean="0"/>
              <a:t>% : comfortable safety margin</a:t>
            </a:r>
          </a:p>
          <a:p>
            <a:pPr lvl="4"/>
            <a:endParaRPr lang="en-US" dirty="0" smtClean="0"/>
          </a:p>
          <a:p>
            <a:pPr lvl="4"/>
            <a:endParaRPr lang="en-US" dirty="0"/>
          </a:p>
          <a:p>
            <a:r>
              <a:rPr lang="en-US" dirty="0" smtClean="0"/>
              <a:t>LV power requirements estimated and power distribution schemes compared</a:t>
            </a:r>
          </a:p>
          <a:p>
            <a:pPr lvl="1"/>
            <a:r>
              <a:rPr lang="en-US" i="1" dirty="0" smtClean="0"/>
              <a:t>e.g.</a:t>
            </a:r>
            <a:r>
              <a:rPr lang="en-US" dirty="0" smtClean="0"/>
              <a:t> Baseline FEB with </a:t>
            </a:r>
            <a:r>
              <a:rPr lang="en-US" dirty="0" err="1" smtClean="0"/>
              <a:t>FireFly</a:t>
            </a:r>
            <a:r>
              <a:rPr lang="en-US" dirty="0" smtClean="0"/>
              <a:t> optical interface requires : ~9W or 35 </a:t>
            </a:r>
            <a:r>
              <a:rPr lang="en-US" dirty="0" err="1" smtClean="0"/>
              <a:t>mW</a:t>
            </a:r>
            <a:r>
              <a:rPr lang="en-US" dirty="0" smtClean="0"/>
              <a:t> / channel</a:t>
            </a:r>
          </a:p>
          <a:p>
            <a:pPr lvl="4"/>
            <a:endParaRPr lang="en-US" dirty="0" smtClean="0"/>
          </a:p>
          <a:p>
            <a:pPr lvl="4"/>
            <a:endParaRPr lang="en-US" dirty="0"/>
          </a:p>
          <a:p>
            <a:r>
              <a:rPr lang="en-US" dirty="0" smtClean="0"/>
              <a:t>Detector – FEB connectivity studies on-going</a:t>
            </a:r>
          </a:p>
          <a:p>
            <a:pPr lvl="1"/>
            <a:r>
              <a:rPr lang="en-US" dirty="0" smtClean="0"/>
              <a:t>Compact and low-cost micro-coaxial cable assemblies from KEL under evaluation</a:t>
            </a:r>
          </a:p>
          <a:p>
            <a:pPr lvl="4"/>
            <a:endParaRPr lang="en-US" dirty="0" smtClean="0"/>
          </a:p>
          <a:p>
            <a:pPr lvl="4"/>
            <a:endParaRPr lang="en-US" dirty="0"/>
          </a:p>
          <a:p>
            <a:r>
              <a:rPr lang="en-US" dirty="0" smtClean="0"/>
              <a:t>R&amp;D on </a:t>
            </a:r>
            <a:r>
              <a:rPr lang="en-US" dirty="0" err="1" smtClean="0"/>
              <a:t>Samtec</a:t>
            </a:r>
            <a:r>
              <a:rPr lang="en-US" dirty="0" smtClean="0"/>
              <a:t> </a:t>
            </a:r>
            <a:r>
              <a:rPr lang="en-US" dirty="0" err="1" smtClean="0"/>
              <a:t>FireFly</a:t>
            </a:r>
            <a:r>
              <a:rPr lang="en-US" dirty="0" smtClean="0"/>
              <a:t> optical transceivers</a:t>
            </a:r>
          </a:p>
          <a:p>
            <a:pPr lvl="1"/>
            <a:r>
              <a:rPr lang="en-US" dirty="0" smtClean="0"/>
              <a:t>In close contact with </a:t>
            </a:r>
            <a:r>
              <a:rPr lang="en-US" dirty="0" err="1" smtClean="0"/>
              <a:t>Samtec</a:t>
            </a:r>
            <a:r>
              <a:rPr lang="en-US" dirty="0" smtClean="0"/>
              <a:t> optical division</a:t>
            </a:r>
          </a:p>
          <a:p>
            <a:pPr lvl="2"/>
            <a:r>
              <a:rPr lang="en-US" dirty="0" smtClean="0"/>
              <a:t>Bilateral NDA between </a:t>
            </a:r>
            <a:r>
              <a:rPr lang="en-US" dirty="0" err="1" smtClean="0"/>
              <a:t>Samtec</a:t>
            </a:r>
            <a:r>
              <a:rPr lang="en-US" dirty="0" smtClean="0"/>
              <a:t> and </a:t>
            </a:r>
            <a:r>
              <a:rPr lang="en-US" dirty="0" err="1" smtClean="0"/>
              <a:t>Irfu</a:t>
            </a:r>
            <a:r>
              <a:rPr lang="en-US" dirty="0" smtClean="0"/>
              <a:t>, CEA Saclay renewed</a:t>
            </a:r>
            <a:endParaRPr lang="en-US" sz="1000" dirty="0"/>
          </a:p>
          <a:p>
            <a:pPr lvl="4"/>
            <a:endParaRPr lang="en-US" sz="1000" dirty="0" smtClean="0"/>
          </a:p>
          <a:p>
            <a:pPr lvl="4"/>
            <a:endParaRPr lang="en-US" sz="1000" dirty="0"/>
          </a:p>
          <a:p>
            <a:pPr lvl="4"/>
            <a:endParaRPr lang="en-US" sz="1000" dirty="0" smtClean="0"/>
          </a:p>
          <a:p>
            <a:pPr lvl="4"/>
            <a:endParaRPr lang="en-US" sz="1000" dirty="0"/>
          </a:p>
          <a:p>
            <a:pPr lvl="4"/>
            <a:endParaRPr lang="en-US" sz="1000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fr-FR" smtClean="0"/>
              <a:t>irakli.mandjavidze@cea.fr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Tracking Detectors Review, March 20-21, 2024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7BA007-6205-4C6B-BC33-417A4DE9964F}" type="slidenum">
              <a:rPr lang="fr-FR" smtClean="0"/>
              <a:t>13</a:t>
            </a:fld>
            <a:endParaRPr lang="fr-FR"/>
          </a:p>
        </p:txBody>
      </p:sp>
      <p:sp>
        <p:nvSpPr>
          <p:cNvPr id="30" name="Rectangle: Rounded Corners 1"/>
          <p:cNvSpPr/>
          <p:nvPr/>
        </p:nvSpPr>
        <p:spPr>
          <a:xfrm>
            <a:off x="10427297" y="6498000"/>
            <a:ext cx="1440000" cy="360000"/>
          </a:xfrm>
          <a:prstGeom prst="roundRect">
            <a:avLst>
              <a:gd name="adj" fmla="val 16667"/>
            </a:avLst>
          </a:prstGeom>
          <a:solidFill>
            <a:srgbClr val="DA3525"/>
          </a:solidFill>
          <a:ln w="25400" cap="flat" cmpd="sng" algn="ctr">
            <a:noFill/>
            <a:prstDash val="solid"/>
            <a:miter/>
          </a:ln>
          <a:effectLst/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</a:rPr>
              <a:t>Charges 2, 3, 4</a:t>
            </a:r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ZoneTexte 6"/>
          <p:cNvSpPr txBox="1"/>
          <p:nvPr/>
        </p:nvSpPr>
        <p:spPr>
          <a:xfrm rot="18020940">
            <a:off x="8346273" y="1811628"/>
            <a:ext cx="3419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More info in links on Outlook page</a:t>
            </a:r>
            <a:br>
              <a:rPr lang="en-US" dirty="0" smtClean="0"/>
            </a:br>
            <a:r>
              <a:rPr lang="en-US" dirty="0" smtClean="0"/>
              <a:t>and in backup slides</a:t>
            </a:r>
            <a:endParaRPr lang="en-US" dirty="0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6340" y="4041068"/>
            <a:ext cx="2408726" cy="1800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1651848">
            <a:off x="9417066" y="4958868"/>
            <a:ext cx="13837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USLS00-40-A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 rot="19636602">
            <a:off x="9883498" y="4284909"/>
            <a:ext cx="2076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 smtClean="0"/>
              <a:t>USLS20-40-x-C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3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Design and production strategy </a:t>
            </a:r>
            <a:endParaRPr lang="en-US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Salsa will be produced and tested in quantities that will cover the needs of all </a:t>
            </a:r>
            <a:r>
              <a:rPr lang="en-US" sz="1800" dirty="0" err="1" smtClean="0"/>
              <a:t>ePIC</a:t>
            </a:r>
            <a:r>
              <a:rPr lang="en-US" sz="1800" dirty="0" smtClean="0"/>
              <a:t> MPGDs</a:t>
            </a:r>
          </a:p>
          <a:p>
            <a:pPr lvl="4"/>
            <a:endParaRPr lang="en-US" sz="1000" dirty="0" smtClean="0"/>
          </a:p>
          <a:p>
            <a:pPr lvl="4"/>
            <a:endParaRPr lang="en-US" sz="1000" dirty="0" smtClean="0"/>
          </a:p>
          <a:p>
            <a:r>
              <a:rPr lang="en-US" sz="1800" dirty="0" smtClean="0"/>
              <a:t>The FEB design will be shared with all MPGD groups</a:t>
            </a:r>
          </a:p>
          <a:p>
            <a:pPr lvl="1"/>
            <a:r>
              <a:rPr lang="en-US" sz="1600" dirty="0" smtClean="0"/>
              <a:t>If needed, FEB design adaptation for a particular geometry will be under sub-detector responsibility</a:t>
            </a:r>
          </a:p>
          <a:p>
            <a:pPr lvl="4"/>
            <a:endParaRPr lang="en-US" sz="1000" dirty="0" smtClean="0"/>
          </a:p>
          <a:p>
            <a:pPr lvl="4"/>
            <a:endParaRPr lang="en-US" sz="1000" dirty="0" smtClean="0"/>
          </a:p>
          <a:p>
            <a:r>
              <a:rPr lang="en-US" sz="1800" dirty="0" smtClean="0"/>
              <a:t>Common effort to adapt RDO-s and DAM-s to MPGD readout</a:t>
            </a:r>
          </a:p>
          <a:p>
            <a:pPr lvl="1"/>
            <a:r>
              <a:rPr lang="en-US" sz="1600" dirty="0" smtClean="0"/>
              <a:t>Firmware and Software</a:t>
            </a:r>
          </a:p>
          <a:p>
            <a:pPr lvl="1"/>
            <a:r>
              <a:rPr lang="en-US" dirty="0" smtClean="0"/>
              <a:t>And partially RDO hardware</a:t>
            </a:r>
          </a:p>
          <a:p>
            <a:pPr lvl="4"/>
            <a:endParaRPr lang="en-US" sz="1000" dirty="0" smtClean="0"/>
          </a:p>
          <a:p>
            <a:pPr lvl="4"/>
            <a:endParaRPr lang="en-US" sz="1000" dirty="0" smtClean="0"/>
          </a:p>
          <a:p>
            <a:r>
              <a:rPr lang="fr-FR" sz="1800" dirty="0" smtClean="0"/>
              <a:t>Common effort on services</a:t>
            </a:r>
          </a:p>
          <a:p>
            <a:pPr lvl="1"/>
            <a:r>
              <a:rPr lang="en-US" sz="1600" dirty="0" smtClean="0"/>
              <a:t>LV and HV distribution, interlock, slow control and cooling</a:t>
            </a:r>
          </a:p>
          <a:p>
            <a:pPr lvl="2"/>
            <a:r>
              <a:rPr lang="en-US" sz="1400" dirty="0" smtClean="0"/>
              <a:t>Common concern of several sub-detector systems in magnetic field</a:t>
            </a:r>
          </a:p>
          <a:p>
            <a:pPr lvl="4"/>
            <a:endParaRPr lang="en-US" sz="1000" dirty="0" smtClean="0"/>
          </a:p>
          <a:p>
            <a:pPr lvl="4"/>
            <a:endParaRPr lang="en-US" sz="1000" dirty="0" smtClean="0"/>
          </a:p>
          <a:p>
            <a:r>
              <a:rPr lang="en-US" sz="1800" dirty="0" smtClean="0"/>
              <a:t>FEB and RDO production and qualification tests will be shared between several sites</a:t>
            </a:r>
          </a:p>
          <a:p>
            <a:pPr lvl="1"/>
            <a:r>
              <a:rPr lang="en-US" sz="1600" dirty="0" smtClean="0"/>
              <a:t>Faster completion track</a:t>
            </a:r>
          </a:p>
          <a:p>
            <a:pPr lvl="2"/>
            <a:r>
              <a:rPr lang="en-US" sz="1400" dirty="0" smtClean="0"/>
              <a:t>Especially in case of different FEB form factors</a:t>
            </a:r>
          </a:p>
          <a:p>
            <a:pPr lvl="1"/>
            <a:r>
              <a:rPr lang="en-US" sz="1600" dirty="0"/>
              <a:t>L</a:t>
            </a:r>
            <a:r>
              <a:rPr lang="en-US" sz="1600" dirty="0" smtClean="0"/>
              <a:t>ower </a:t>
            </a:r>
            <a:r>
              <a:rPr lang="en-US" sz="1600" dirty="0"/>
              <a:t>risk associated with </a:t>
            </a:r>
            <a:r>
              <a:rPr lang="en-US" sz="1600" dirty="0" smtClean="0"/>
              <a:t>procurement and task execution delays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fr-FR" smtClean="0"/>
              <a:t>irakli.mandjavidze@cea.fr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Tracking Detectors Review, March 20-21, 2024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7BA007-6205-4C6B-BC33-417A4DE9964F}" type="slidenum">
              <a:rPr lang="en-US" smtClean="0"/>
              <a:t>14</a:t>
            </a:fld>
            <a:endParaRPr lang="en-US" dirty="0"/>
          </a:p>
        </p:txBody>
      </p:sp>
      <p:sp>
        <p:nvSpPr>
          <p:cNvPr id="7" name="Rectangle: Rounded Corners 1"/>
          <p:cNvSpPr/>
          <p:nvPr/>
        </p:nvSpPr>
        <p:spPr>
          <a:xfrm>
            <a:off x="10427297" y="6498000"/>
            <a:ext cx="1440000" cy="360000"/>
          </a:xfrm>
          <a:prstGeom prst="roundRect">
            <a:avLst>
              <a:gd name="adj" fmla="val 16667"/>
            </a:avLst>
          </a:prstGeom>
          <a:solidFill>
            <a:srgbClr val="DA3525"/>
          </a:solidFill>
          <a:ln w="25400" cap="flat" cmpd="sng" algn="ctr">
            <a:noFill/>
            <a:prstDash val="solid"/>
            <a:miter/>
          </a:ln>
          <a:effectLst/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</a:rPr>
              <a:t>Charges 4, </a:t>
            </a:r>
            <a:r>
              <a:rPr lang="en-US" sz="1400" spc="-1" dirty="0" smtClean="0">
                <a:solidFill>
                  <a:srgbClr val="FFFFFF"/>
                </a:solidFill>
                <a:latin typeface="Arial"/>
                <a:ea typeface="DejaVu Sans"/>
              </a:rPr>
              <a:t>5</a:t>
            </a:r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748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Connecteur en angle 22"/>
          <p:cNvCxnSpPr>
            <a:stCxn id="375" idx="1"/>
          </p:cNvCxnSpPr>
          <p:nvPr/>
        </p:nvCxnSpPr>
        <p:spPr>
          <a:xfrm rot="10800000">
            <a:off x="4799856" y="2276873"/>
            <a:ext cx="108012" cy="882083"/>
          </a:xfrm>
          <a:prstGeom prst="bentConnector2">
            <a:avLst/>
          </a:prstGeom>
          <a:ln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Planning</a:t>
            </a:r>
            <a:endParaRPr lang="en-US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35360" y="5805264"/>
            <a:ext cx="11521280" cy="648072"/>
          </a:xfrm>
        </p:spPr>
        <p:txBody>
          <a:bodyPr>
            <a:normAutofit/>
          </a:bodyPr>
          <a:lstStyle/>
          <a:p>
            <a:r>
              <a:rPr lang="en-US" dirty="0" smtClean="0"/>
              <a:t>Tight schedule mainly driven by Salsa development phases</a:t>
            </a:r>
          </a:p>
          <a:p>
            <a:pPr lvl="1"/>
            <a:r>
              <a:rPr lang="en-US" dirty="0" smtClean="0"/>
              <a:t>With ~6-9-month contingency </a:t>
            </a:r>
            <a:endParaRPr lang="en-US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fr-FR" smtClean="0"/>
              <a:t>irakli.mandjavidze@cea.fr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Tracking Detectors Review, March 20-21, 2024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7BA007-6205-4C6B-BC33-417A4DE9964F}" type="slidenum">
              <a:rPr lang="en-US" smtClean="0"/>
              <a:t>15</a:t>
            </a:fld>
            <a:endParaRPr lang="en-US" dirty="0"/>
          </a:p>
        </p:txBody>
      </p:sp>
      <p:grpSp>
        <p:nvGrpSpPr>
          <p:cNvPr id="18" name="Groupe 17"/>
          <p:cNvGrpSpPr/>
          <p:nvPr/>
        </p:nvGrpSpPr>
        <p:grpSpPr>
          <a:xfrm>
            <a:off x="2171564" y="944724"/>
            <a:ext cx="1296096" cy="216024"/>
            <a:chOff x="1703512" y="1016732"/>
            <a:chExt cx="1296096" cy="216024"/>
          </a:xfrm>
        </p:grpSpPr>
        <p:sp>
          <p:nvSpPr>
            <p:cNvPr id="325" name="Rectangle 324"/>
            <p:cNvSpPr/>
            <p:nvPr/>
          </p:nvSpPr>
          <p:spPr>
            <a:xfrm>
              <a:off x="1703512" y="1016732"/>
              <a:ext cx="432000" cy="2160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Q2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26" name="Rectangle 325"/>
            <p:cNvSpPr/>
            <p:nvPr/>
          </p:nvSpPr>
          <p:spPr>
            <a:xfrm>
              <a:off x="2135560" y="1016732"/>
              <a:ext cx="432000" cy="2160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Q3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27" name="Rectangle 326"/>
            <p:cNvSpPr/>
            <p:nvPr/>
          </p:nvSpPr>
          <p:spPr>
            <a:xfrm>
              <a:off x="2567608" y="1016732"/>
              <a:ext cx="432000" cy="2160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Q4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3467708" y="1160748"/>
            <a:ext cx="1728144" cy="216024"/>
            <a:chOff x="2999656" y="1232756"/>
            <a:chExt cx="1728144" cy="216024"/>
          </a:xfrm>
        </p:grpSpPr>
        <p:sp>
          <p:nvSpPr>
            <p:cNvPr id="328" name="Rectangle 327"/>
            <p:cNvSpPr/>
            <p:nvPr/>
          </p:nvSpPr>
          <p:spPr>
            <a:xfrm>
              <a:off x="2999656" y="1232756"/>
              <a:ext cx="432000" cy="2160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Q1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29" name="Rectangle 328"/>
            <p:cNvSpPr/>
            <p:nvPr/>
          </p:nvSpPr>
          <p:spPr>
            <a:xfrm>
              <a:off x="3431704" y="1232756"/>
              <a:ext cx="432000" cy="2160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Q2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30" name="Rectangle 329"/>
            <p:cNvSpPr/>
            <p:nvPr/>
          </p:nvSpPr>
          <p:spPr>
            <a:xfrm>
              <a:off x="3863752" y="1232756"/>
              <a:ext cx="432000" cy="2160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Q3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31" name="Rectangle 330"/>
            <p:cNvSpPr/>
            <p:nvPr/>
          </p:nvSpPr>
          <p:spPr>
            <a:xfrm>
              <a:off x="4295800" y="1232756"/>
              <a:ext cx="432000" cy="2160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Q4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5195900" y="944724"/>
            <a:ext cx="1728144" cy="216024"/>
            <a:chOff x="4727848" y="1016732"/>
            <a:chExt cx="1728144" cy="216024"/>
          </a:xfrm>
        </p:grpSpPr>
        <p:sp>
          <p:nvSpPr>
            <p:cNvPr id="344" name="Rectangle 343"/>
            <p:cNvSpPr/>
            <p:nvPr/>
          </p:nvSpPr>
          <p:spPr>
            <a:xfrm>
              <a:off x="4727848" y="1016732"/>
              <a:ext cx="432000" cy="2160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Q1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45" name="Rectangle 344"/>
            <p:cNvSpPr/>
            <p:nvPr/>
          </p:nvSpPr>
          <p:spPr>
            <a:xfrm>
              <a:off x="5159896" y="1016732"/>
              <a:ext cx="432000" cy="2160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Q2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46" name="Rectangle 345"/>
            <p:cNvSpPr/>
            <p:nvPr/>
          </p:nvSpPr>
          <p:spPr>
            <a:xfrm>
              <a:off x="5591944" y="1016732"/>
              <a:ext cx="432000" cy="2160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Q3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47" name="Rectangle 346"/>
            <p:cNvSpPr/>
            <p:nvPr/>
          </p:nvSpPr>
          <p:spPr>
            <a:xfrm>
              <a:off x="6023992" y="1016732"/>
              <a:ext cx="432000" cy="2160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Q4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6924092" y="1160748"/>
            <a:ext cx="1728144" cy="216024"/>
            <a:chOff x="6456040" y="1232756"/>
            <a:chExt cx="1728144" cy="216024"/>
          </a:xfrm>
        </p:grpSpPr>
        <p:sp>
          <p:nvSpPr>
            <p:cNvPr id="348" name="Rectangle 347"/>
            <p:cNvSpPr/>
            <p:nvPr/>
          </p:nvSpPr>
          <p:spPr>
            <a:xfrm>
              <a:off x="6456040" y="1232756"/>
              <a:ext cx="432000" cy="2160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Q1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49" name="Rectangle 348"/>
            <p:cNvSpPr/>
            <p:nvPr/>
          </p:nvSpPr>
          <p:spPr>
            <a:xfrm>
              <a:off x="6888088" y="1232756"/>
              <a:ext cx="432000" cy="2160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Q2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50" name="Rectangle 349"/>
            <p:cNvSpPr/>
            <p:nvPr/>
          </p:nvSpPr>
          <p:spPr>
            <a:xfrm>
              <a:off x="7320136" y="1232756"/>
              <a:ext cx="432000" cy="2160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Q3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51" name="Rectangle 350"/>
            <p:cNvSpPr/>
            <p:nvPr/>
          </p:nvSpPr>
          <p:spPr>
            <a:xfrm>
              <a:off x="7752184" y="1232756"/>
              <a:ext cx="432000" cy="2160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Q4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8652284" y="944724"/>
            <a:ext cx="1728144" cy="216024"/>
            <a:chOff x="8184232" y="1016732"/>
            <a:chExt cx="1728144" cy="216024"/>
          </a:xfrm>
        </p:grpSpPr>
        <p:sp>
          <p:nvSpPr>
            <p:cNvPr id="352" name="Rectangle 351"/>
            <p:cNvSpPr/>
            <p:nvPr/>
          </p:nvSpPr>
          <p:spPr>
            <a:xfrm>
              <a:off x="8184232" y="1016732"/>
              <a:ext cx="432000" cy="2160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Q1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53" name="Rectangle 352"/>
            <p:cNvSpPr/>
            <p:nvPr/>
          </p:nvSpPr>
          <p:spPr>
            <a:xfrm>
              <a:off x="8616280" y="1016732"/>
              <a:ext cx="432000" cy="2160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Q2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54" name="Rectangle 353"/>
            <p:cNvSpPr/>
            <p:nvPr/>
          </p:nvSpPr>
          <p:spPr>
            <a:xfrm>
              <a:off x="9048328" y="1016732"/>
              <a:ext cx="432000" cy="2160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Q3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55" name="Rectangle 354"/>
            <p:cNvSpPr/>
            <p:nvPr/>
          </p:nvSpPr>
          <p:spPr>
            <a:xfrm>
              <a:off x="9480376" y="1016732"/>
              <a:ext cx="432000" cy="2160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Q4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2493241" y="62068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2024</a:t>
            </a:r>
            <a:endParaRPr lang="en-US" dirty="0"/>
          </a:p>
        </p:txBody>
      </p:sp>
      <p:sp>
        <p:nvSpPr>
          <p:cNvPr id="360" name="ZoneTexte 359"/>
          <p:cNvSpPr txBox="1"/>
          <p:nvPr/>
        </p:nvSpPr>
        <p:spPr>
          <a:xfrm>
            <a:off x="4005409" y="62068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2025</a:t>
            </a:r>
            <a:endParaRPr lang="en-US" dirty="0"/>
          </a:p>
        </p:txBody>
      </p:sp>
      <p:sp>
        <p:nvSpPr>
          <p:cNvPr id="361" name="ZoneTexte 360"/>
          <p:cNvSpPr txBox="1"/>
          <p:nvPr/>
        </p:nvSpPr>
        <p:spPr>
          <a:xfrm>
            <a:off x="5733601" y="62068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2026</a:t>
            </a:r>
            <a:endParaRPr lang="en-US" dirty="0"/>
          </a:p>
        </p:txBody>
      </p:sp>
      <p:sp>
        <p:nvSpPr>
          <p:cNvPr id="362" name="ZoneTexte 361"/>
          <p:cNvSpPr txBox="1"/>
          <p:nvPr/>
        </p:nvSpPr>
        <p:spPr>
          <a:xfrm>
            <a:off x="7461793" y="62068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2027</a:t>
            </a:r>
            <a:endParaRPr lang="en-US" dirty="0"/>
          </a:p>
        </p:txBody>
      </p:sp>
      <p:sp>
        <p:nvSpPr>
          <p:cNvPr id="363" name="ZoneTexte 362"/>
          <p:cNvSpPr txBox="1"/>
          <p:nvPr/>
        </p:nvSpPr>
        <p:spPr>
          <a:xfrm>
            <a:off x="9189985" y="62068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2028</a:t>
            </a:r>
            <a:endParaRPr lang="en-US" dirty="0"/>
          </a:p>
        </p:txBody>
      </p:sp>
      <p:sp>
        <p:nvSpPr>
          <p:cNvPr id="372" name="ZoneTexte 371"/>
          <p:cNvSpPr txBox="1"/>
          <p:nvPr/>
        </p:nvSpPr>
        <p:spPr>
          <a:xfrm>
            <a:off x="545614" y="1804158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33CC"/>
                </a:solidFill>
              </a:rPr>
              <a:t>Salsa</a:t>
            </a:r>
            <a:endParaRPr lang="en-US" dirty="0">
              <a:solidFill>
                <a:srgbClr val="FF33CC"/>
              </a:solidFill>
            </a:endParaRPr>
          </a:p>
        </p:txBody>
      </p:sp>
      <p:sp>
        <p:nvSpPr>
          <p:cNvPr id="373" name="ZoneTexte 372"/>
          <p:cNvSpPr txBox="1"/>
          <p:nvPr/>
        </p:nvSpPr>
        <p:spPr>
          <a:xfrm>
            <a:off x="545614" y="2830272"/>
            <a:ext cx="527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FEB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20" name="Connecteur droit avec flèche 19"/>
          <p:cNvCxnSpPr>
            <a:stCxn id="378" idx="1"/>
          </p:cNvCxnSpPr>
          <p:nvPr/>
        </p:nvCxnSpPr>
        <p:spPr>
          <a:xfrm flipH="1">
            <a:off x="6996106" y="1690065"/>
            <a:ext cx="88870" cy="2879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" name="ZoneTexte 377"/>
          <p:cNvSpPr txBox="1"/>
          <p:nvPr/>
        </p:nvSpPr>
        <p:spPr>
          <a:xfrm>
            <a:off x="7032104" y="1520788"/>
            <a:ext cx="1181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Prod review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80" name="ZoneTexte 379"/>
          <p:cNvSpPr txBox="1"/>
          <p:nvPr/>
        </p:nvSpPr>
        <p:spPr>
          <a:xfrm>
            <a:off x="8400256" y="2564904"/>
            <a:ext cx="1181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Prod review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84" name="ZoneTexte 383"/>
          <p:cNvSpPr txBox="1"/>
          <p:nvPr/>
        </p:nvSpPr>
        <p:spPr>
          <a:xfrm>
            <a:off x="545614" y="3717032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RDO</a:t>
            </a:r>
            <a:endParaRPr lang="en-US" dirty="0"/>
          </a:p>
        </p:txBody>
      </p:sp>
      <p:grpSp>
        <p:nvGrpSpPr>
          <p:cNvPr id="9" name="Groupe 8"/>
          <p:cNvGrpSpPr/>
          <p:nvPr/>
        </p:nvGrpSpPr>
        <p:grpSpPr>
          <a:xfrm>
            <a:off x="2351584" y="3753037"/>
            <a:ext cx="6372708" cy="288000"/>
            <a:chOff x="2351584" y="3392996"/>
            <a:chExt cx="6372708" cy="288000"/>
          </a:xfrm>
        </p:grpSpPr>
        <p:sp>
          <p:nvSpPr>
            <p:cNvPr id="385" name="Rectangle 384"/>
            <p:cNvSpPr/>
            <p:nvPr/>
          </p:nvSpPr>
          <p:spPr>
            <a:xfrm>
              <a:off x="6492044" y="3392996"/>
              <a:ext cx="1188132" cy="288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Valid. w/ DAM 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86" name="Rectangle 385"/>
            <p:cNvSpPr/>
            <p:nvPr/>
          </p:nvSpPr>
          <p:spPr>
            <a:xfrm>
              <a:off x="2351584" y="3392996"/>
              <a:ext cx="3528392" cy="288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FEB interface / adaptation </a:t>
              </a:r>
              <a:r>
                <a:rPr lang="en-US" sz="1600" dirty="0" err="1" smtClean="0">
                  <a:solidFill>
                    <a:schemeClr val="tx1"/>
                  </a:solidFill>
                </a:rPr>
                <a:t>hw</a:t>
              </a:r>
              <a:r>
                <a:rPr lang="en-US" sz="1600" dirty="0" smtClean="0">
                  <a:solidFill>
                    <a:schemeClr val="tx1"/>
                  </a:solidFill>
                </a:rPr>
                <a:t> / </a:t>
              </a:r>
              <a:r>
                <a:rPr lang="en-US" sz="1600" dirty="0" err="1" smtClean="0">
                  <a:solidFill>
                    <a:schemeClr val="tx1"/>
                  </a:solidFill>
                </a:rPr>
                <a:t>fw</a:t>
              </a:r>
              <a:r>
                <a:rPr lang="en-US" sz="1600" dirty="0" smtClean="0">
                  <a:solidFill>
                    <a:schemeClr val="tx1"/>
                  </a:solidFill>
                </a:rPr>
                <a:t> / </a:t>
              </a:r>
              <a:r>
                <a:rPr lang="en-US" sz="1600" dirty="0" err="1" smtClean="0">
                  <a:solidFill>
                    <a:schemeClr val="tx1"/>
                  </a:solidFill>
                </a:rPr>
                <a:t>sw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87" name="Rectangle 386"/>
            <p:cNvSpPr/>
            <p:nvPr/>
          </p:nvSpPr>
          <p:spPr>
            <a:xfrm>
              <a:off x="7680176" y="3392996"/>
              <a:ext cx="1044116" cy="288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Prod.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388" name="ZoneTexte 387"/>
          <p:cNvSpPr txBox="1"/>
          <p:nvPr/>
        </p:nvSpPr>
        <p:spPr>
          <a:xfrm>
            <a:off x="545614" y="4473116"/>
            <a:ext cx="948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Services</a:t>
            </a:r>
            <a:endParaRPr lang="en-US" dirty="0"/>
          </a:p>
        </p:txBody>
      </p:sp>
      <p:sp>
        <p:nvSpPr>
          <p:cNvPr id="374" name="Rectangle 373"/>
          <p:cNvSpPr/>
          <p:nvPr/>
        </p:nvSpPr>
        <p:spPr>
          <a:xfrm>
            <a:off x="2171564" y="2726923"/>
            <a:ext cx="3024336" cy="288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</a:rPr>
              <a:t>Det</a:t>
            </a:r>
            <a:r>
              <a:rPr lang="en-US" sz="1600" dirty="0" smtClean="0">
                <a:solidFill>
                  <a:schemeClr val="tx1"/>
                </a:solidFill>
              </a:rPr>
              <a:t> interface / comp / form factor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75" name="Rectangle 374"/>
          <p:cNvSpPr/>
          <p:nvPr/>
        </p:nvSpPr>
        <p:spPr>
          <a:xfrm>
            <a:off x="4907868" y="3014955"/>
            <a:ext cx="2016224" cy="288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Proto w/ Salsa 2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76" name="Rectangle 375"/>
          <p:cNvSpPr/>
          <p:nvPr/>
        </p:nvSpPr>
        <p:spPr>
          <a:xfrm>
            <a:off x="6492044" y="2726923"/>
            <a:ext cx="1728192" cy="288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Pre-series w/ Salsa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79" name="Connecteur droit avec flèche 378"/>
          <p:cNvCxnSpPr/>
          <p:nvPr/>
        </p:nvCxnSpPr>
        <p:spPr>
          <a:xfrm flipH="1">
            <a:off x="8256240" y="2726922"/>
            <a:ext cx="216024" cy="288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3" name="Rectangle 382"/>
          <p:cNvSpPr/>
          <p:nvPr/>
        </p:nvSpPr>
        <p:spPr>
          <a:xfrm>
            <a:off x="7608168" y="3014955"/>
            <a:ext cx="612068" cy="288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Tender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89" name="Rectangle 388"/>
          <p:cNvSpPr/>
          <p:nvPr/>
        </p:nvSpPr>
        <p:spPr>
          <a:xfrm>
            <a:off x="9192344" y="3014955"/>
            <a:ext cx="243644" cy="28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90" name="Rectangle 389"/>
          <p:cNvSpPr/>
          <p:nvPr/>
        </p:nvSpPr>
        <p:spPr>
          <a:xfrm>
            <a:off x="8220236" y="3014955"/>
            <a:ext cx="252028" cy="28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77" name="Rectangle 376"/>
          <p:cNvSpPr/>
          <p:nvPr/>
        </p:nvSpPr>
        <p:spPr>
          <a:xfrm>
            <a:off x="8364252" y="3014955"/>
            <a:ext cx="972108" cy="28800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Prod.</a:t>
            </a: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2171564" y="1700808"/>
            <a:ext cx="6228692" cy="576032"/>
            <a:chOff x="2171564" y="1700808"/>
            <a:chExt cx="6228692" cy="576032"/>
          </a:xfrm>
        </p:grpSpPr>
        <p:sp>
          <p:nvSpPr>
            <p:cNvPr id="366" name="Rectangle 365"/>
            <p:cNvSpPr/>
            <p:nvPr/>
          </p:nvSpPr>
          <p:spPr>
            <a:xfrm>
              <a:off x="2171564" y="1700808"/>
              <a:ext cx="1296144" cy="288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Salsa 1: 4-ch.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69" name="Rectangle 368"/>
            <p:cNvSpPr/>
            <p:nvPr/>
          </p:nvSpPr>
          <p:spPr>
            <a:xfrm>
              <a:off x="2639616" y="1988840"/>
              <a:ext cx="2556284" cy="288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Salsa 2: 32-ch., final package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70" name="Rectangle 369"/>
            <p:cNvSpPr/>
            <p:nvPr/>
          </p:nvSpPr>
          <p:spPr>
            <a:xfrm>
              <a:off x="4799856" y="1700808"/>
              <a:ext cx="2124236" cy="288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Salsa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81" name="Rectangle 380"/>
            <p:cNvSpPr/>
            <p:nvPr/>
          </p:nvSpPr>
          <p:spPr>
            <a:xfrm>
              <a:off x="8220236" y="1988840"/>
              <a:ext cx="180020" cy="28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6456040" y="1988840"/>
              <a:ext cx="612068" cy="288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33C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Tender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71" name="Rectangle 370"/>
            <p:cNvSpPr/>
            <p:nvPr/>
          </p:nvSpPr>
          <p:spPr>
            <a:xfrm>
              <a:off x="7068108" y="1988840"/>
              <a:ext cx="1152128" cy="288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Production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394" name="ZoneTexte 393"/>
          <p:cNvSpPr txBox="1"/>
          <p:nvPr/>
        </p:nvSpPr>
        <p:spPr>
          <a:xfrm>
            <a:off x="545614" y="5332550"/>
            <a:ext cx="851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System</a:t>
            </a:r>
            <a:endParaRPr lang="en-US" dirty="0"/>
          </a:p>
        </p:txBody>
      </p:sp>
      <p:grpSp>
        <p:nvGrpSpPr>
          <p:cNvPr id="16" name="Groupe 15"/>
          <p:cNvGrpSpPr/>
          <p:nvPr/>
        </p:nvGrpSpPr>
        <p:grpSpPr>
          <a:xfrm>
            <a:off x="7392144" y="5229200"/>
            <a:ext cx="2484276" cy="576032"/>
            <a:chOff x="7392144" y="5229200"/>
            <a:chExt cx="2484276" cy="576032"/>
          </a:xfrm>
        </p:grpSpPr>
        <p:sp>
          <p:nvSpPr>
            <p:cNvPr id="395" name="Rectangle 394"/>
            <p:cNvSpPr/>
            <p:nvPr/>
          </p:nvSpPr>
          <p:spPr>
            <a:xfrm>
              <a:off x="7392144" y="5229200"/>
              <a:ext cx="2124236" cy="288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600" dirty="0" err="1" smtClean="0">
                  <a:solidFill>
                    <a:schemeClr val="tx1"/>
                  </a:solidFill>
                </a:rPr>
                <a:t>Det</a:t>
              </a:r>
              <a:r>
                <a:rPr lang="en-US" sz="1600" dirty="0" smtClean="0">
                  <a:solidFill>
                    <a:schemeClr val="tx1"/>
                  </a:solidFill>
                </a:rPr>
                <a:t>/FEB proto/RDO/DAM   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97" name="Rectangle 396"/>
            <p:cNvSpPr/>
            <p:nvPr/>
          </p:nvSpPr>
          <p:spPr>
            <a:xfrm>
              <a:off x="8904312" y="5517232"/>
              <a:ext cx="972108" cy="288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Shipment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74" name="ZoneTexte 73"/>
          <p:cNvSpPr txBox="1"/>
          <p:nvPr/>
        </p:nvSpPr>
        <p:spPr>
          <a:xfrm>
            <a:off x="9876420" y="5481228"/>
            <a:ext cx="22608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70C0"/>
                </a:solidFill>
                <a:sym typeface="Wingdings 3" panose="05040102010807070707" pitchFamily="18" charset="2"/>
              </a:rPr>
              <a:t> </a:t>
            </a:r>
            <a:r>
              <a:rPr lang="en-US" sz="1600" dirty="0" smtClean="0">
                <a:solidFill>
                  <a:srgbClr val="0070C0"/>
                </a:solidFill>
              </a:rPr>
              <a:t>Ready for deployment</a:t>
            </a:r>
            <a:endParaRPr lang="en-US" sz="1600" dirty="0">
              <a:solidFill>
                <a:srgbClr val="0070C0"/>
              </a:solidFill>
            </a:endParaRPr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6492044" y="3320988"/>
            <a:ext cx="0" cy="4320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avec flèche 85"/>
          <p:cNvCxnSpPr/>
          <p:nvPr/>
        </p:nvCxnSpPr>
        <p:spPr>
          <a:xfrm>
            <a:off x="6492044" y="4041068"/>
            <a:ext cx="0" cy="4320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/>
          <p:cNvCxnSpPr/>
          <p:nvPr/>
        </p:nvCxnSpPr>
        <p:spPr>
          <a:xfrm>
            <a:off x="7392144" y="4041068"/>
            <a:ext cx="0" cy="11881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e 11"/>
          <p:cNvGrpSpPr/>
          <p:nvPr/>
        </p:nvGrpSpPr>
        <p:grpSpPr>
          <a:xfrm>
            <a:off x="2351584" y="4491119"/>
            <a:ext cx="6084676" cy="288000"/>
            <a:chOff x="2351584" y="4221088"/>
            <a:chExt cx="6084676" cy="288000"/>
          </a:xfrm>
        </p:grpSpPr>
        <p:sp>
          <p:nvSpPr>
            <p:cNvPr id="391" name="Rectangle 390"/>
            <p:cNvSpPr/>
            <p:nvPr/>
          </p:nvSpPr>
          <p:spPr>
            <a:xfrm>
              <a:off x="2351584" y="4221088"/>
              <a:ext cx="3924436" cy="288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Keep-in zones, HV-LV dist., interlocks, cooling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92" name="Rectangle 391"/>
            <p:cNvSpPr/>
            <p:nvPr/>
          </p:nvSpPr>
          <p:spPr>
            <a:xfrm>
              <a:off x="6492044" y="4221088"/>
              <a:ext cx="900100" cy="288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Validation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93" name="Rectangle 392"/>
            <p:cNvSpPr/>
            <p:nvPr/>
          </p:nvSpPr>
          <p:spPr>
            <a:xfrm>
              <a:off x="7392144" y="4221088"/>
              <a:ext cx="1044116" cy="288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Prod.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90" name="ZoneTexte 89"/>
          <p:cNvSpPr txBox="1"/>
          <p:nvPr/>
        </p:nvSpPr>
        <p:spPr>
          <a:xfrm>
            <a:off x="7356140" y="4941168"/>
            <a:ext cx="25796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70C0"/>
                </a:solidFill>
              </a:rPr>
              <a:t>Present in each MPGD group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91" name="Rectangle: Rounded Corners 1"/>
          <p:cNvSpPr/>
          <p:nvPr/>
        </p:nvSpPr>
        <p:spPr>
          <a:xfrm>
            <a:off x="10427297" y="6498000"/>
            <a:ext cx="1440000" cy="360000"/>
          </a:xfrm>
          <a:prstGeom prst="roundRect">
            <a:avLst>
              <a:gd name="adj" fmla="val 16667"/>
            </a:avLst>
          </a:prstGeom>
          <a:solidFill>
            <a:srgbClr val="DA3525"/>
          </a:solidFill>
          <a:ln w="25400" cap="flat" cmpd="sng" algn="ctr">
            <a:noFill/>
            <a:prstDash val="solid"/>
            <a:miter/>
          </a:ln>
          <a:effectLst/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</a:rPr>
              <a:t>Charges 4, 5</a:t>
            </a:r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423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Quality assurance</a:t>
            </a:r>
            <a:endParaRPr lang="en-US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35360" y="692697"/>
            <a:ext cx="11521280" cy="572463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</a:t>
            </a:r>
            <a:r>
              <a:rPr lang="en-US" sz="1800" dirty="0" smtClean="0"/>
              <a:t>xpertise at Saclay in large scale production of ASICs and frontend boards</a:t>
            </a:r>
          </a:p>
          <a:p>
            <a:pPr lvl="1"/>
            <a:r>
              <a:rPr lang="en-US" sz="1600" dirty="0" smtClean="0"/>
              <a:t>In-house : automated ASIC tester robots and FE production test benches</a:t>
            </a:r>
          </a:p>
          <a:p>
            <a:pPr lvl="1"/>
            <a:r>
              <a:rPr lang="en-US" sz="1600" dirty="0" smtClean="0"/>
              <a:t>In industry : providing turn-key test benches</a:t>
            </a:r>
          </a:p>
          <a:p>
            <a:pPr lvl="2"/>
            <a:r>
              <a:rPr lang="en-US" dirty="0" smtClean="0"/>
              <a:t>Ex: </a:t>
            </a:r>
            <a:r>
              <a:rPr lang="en-US" dirty="0"/>
              <a:t>40 000 Rafael </a:t>
            </a:r>
            <a:r>
              <a:rPr lang="en-US" dirty="0" smtClean="0"/>
              <a:t>and </a:t>
            </a:r>
            <a:r>
              <a:rPr lang="en-US" dirty="0"/>
              <a:t>80 000 </a:t>
            </a:r>
            <a:r>
              <a:rPr lang="en-US" dirty="0" err="1"/>
              <a:t>Catia</a:t>
            </a:r>
            <a:r>
              <a:rPr lang="en-US" dirty="0"/>
              <a:t> </a:t>
            </a:r>
            <a:r>
              <a:rPr lang="en-US" dirty="0" smtClean="0"/>
              <a:t>ASICs for CMS Ph2 upgrade</a:t>
            </a:r>
          </a:p>
          <a:p>
            <a:pPr lvl="2"/>
            <a:r>
              <a:rPr lang="en-US" dirty="0" smtClean="0"/>
              <a:t>Ex: </a:t>
            </a:r>
            <a:r>
              <a:rPr lang="en-US" dirty="0"/>
              <a:t>700 Alice </a:t>
            </a:r>
            <a:r>
              <a:rPr lang="en-US" dirty="0" smtClean="0"/>
              <a:t>Solar</a:t>
            </a:r>
            <a:r>
              <a:rPr lang="en-US" dirty="0"/>
              <a:t>, </a:t>
            </a:r>
            <a:r>
              <a:rPr lang="en-US" dirty="0" smtClean="0"/>
              <a:t>170 LTDB Atlas, 150 </a:t>
            </a:r>
            <a:r>
              <a:rPr lang="en-US" dirty="0"/>
              <a:t>Clas12 </a:t>
            </a:r>
            <a:r>
              <a:rPr lang="en-US" dirty="0" smtClean="0"/>
              <a:t>FEU boards</a:t>
            </a:r>
          </a:p>
          <a:p>
            <a:pPr lvl="4"/>
            <a:endParaRPr lang="en-US" sz="1000" dirty="0"/>
          </a:p>
          <a:p>
            <a:r>
              <a:rPr lang="en-US" sz="1800" dirty="0" smtClean="0"/>
              <a:t>Rich set of equipment for Salsa and FEB test benches </a:t>
            </a:r>
          </a:p>
          <a:p>
            <a:pPr lvl="1"/>
            <a:r>
              <a:rPr lang="en-US" sz="1600" dirty="0" smtClean="0"/>
              <a:t>High-end </a:t>
            </a:r>
            <a:r>
              <a:rPr lang="en-US" sz="1600" dirty="0" err="1"/>
              <a:t>LeCroy</a:t>
            </a:r>
            <a:r>
              <a:rPr lang="en-US" sz="1600" dirty="0"/>
              <a:t> and </a:t>
            </a:r>
            <a:r>
              <a:rPr lang="en-US" sz="1600" dirty="0" err="1"/>
              <a:t>Tectronix</a:t>
            </a:r>
            <a:r>
              <a:rPr lang="en-US" sz="1600" dirty="0"/>
              <a:t> </a:t>
            </a:r>
            <a:r>
              <a:rPr lang="en-US" sz="1600" dirty="0" smtClean="0"/>
              <a:t>oscilloscopes</a:t>
            </a:r>
          </a:p>
          <a:p>
            <a:pPr lvl="1"/>
            <a:r>
              <a:rPr lang="en-US" sz="1600" dirty="0" smtClean="0"/>
              <a:t>High performance phase noise analyzer</a:t>
            </a:r>
          </a:p>
          <a:p>
            <a:pPr lvl="1"/>
            <a:r>
              <a:rPr lang="en-US" sz="1600" dirty="0" smtClean="0"/>
              <a:t>Low jitter precision clock sources</a:t>
            </a:r>
          </a:p>
          <a:p>
            <a:pPr lvl="1"/>
            <a:r>
              <a:rPr lang="en-US" sz="1600" dirty="0" smtClean="0"/>
              <a:t>Climate chamber</a:t>
            </a:r>
          </a:p>
          <a:p>
            <a:pPr lvl="1"/>
            <a:r>
              <a:rPr lang="en-US" sz="1600" dirty="0" smtClean="0"/>
              <a:t>Bonding machines</a:t>
            </a:r>
          </a:p>
          <a:p>
            <a:pPr lvl="4"/>
            <a:endParaRPr lang="en-US" sz="1000" dirty="0"/>
          </a:p>
          <a:p>
            <a:r>
              <a:rPr lang="en-US" sz="1800" dirty="0" smtClean="0"/>
              <a:t>Expertise in system-level design, production, </a:t>
            </a:r>
            <a:r>
              <a:rPr lang="en-US" dirty="0" smtClean="0"/>
              <a:t>commissioning, maintenance</a:t>
            </a:r>
            <a:endParaRPr lang="en-US" sz="1800" dirty="0" smtClean="0"/>
          </a:p>
          <a:p>
            <a:pPr lvl="1"/>
            <a:r>
              <a:rPr lang="en-US" sz="1600" dirty="0" smtClean="0"/>
              <a:t>Detector – readout electronics – acquisition software – analysis</a:t>
            </a:r>
          </a:p>
          <a:p>
            <a:pPr lvl="2"/>
            <a:r>
              <a:rPr lang="en-US" sz="1400" dirty="0" smtClean="0"/>
              <a:t>Clas12 MVT, T2K TPCs, </a:t>
            </a:r>
            <a:r>
              <a:rPr lang="en-US" sz="1400" dirty="0" err="1" smtClean="0"/>
              <a:t>Asacusa</a:t>
            </a:r>
            <a:r>
              <a:rPr lang="en-US" sz="1400" dirty="0" smtClean="0"/>
              <a:t> tracker, …</a:t>
            </a:r>
          </a:p>
          <a:p>
            <a:pPr lvl="1"/>
            <a:r>
              <a:rPr lang="en-US" dirty="0" smtClean="0"/>
              <a:t>Respecting ES&amp;H regulations of host labs </a:t>
            </a:r>
            <a:r>
              <a:rPr lang="en-US" dirty="0"/>
              <a:t>(</a:t>
            </a:r>
            <a:r>
              <a:rPr lang="en-US" dirty="0" smtClean="0"/>
              <a:t>BNL, CERN, </a:t>
            </a:r>
            <a:r>
              <a:rPr lang="en-US" dirty="0" err="1" smtClean="0"/>
              <a:t>JLab</a:t>
            </a:r>
            <a:r>
              <a:rPr lang="en-US" dirty="0" smtClean="0"/>
              <a:t>, J-PARC)</a:t>
            </a:r>
          </a:p>
          <a:p>
            <a:pPr lvl="4"/>
            <a:endParaRPr lang="en-US" sz="1000" dirty="0"/>
          </a:p>
          <a:p>
            <a:r>
              <a:rPr lang="en-US" sz="1800" dirty="0" smtClean="0"/>
              <a:t>Expertise in radiation hard ASIC design and validation techniques</a:t>
            </a:r>
          </a:p>
          <a:p>
            <a:pPr lvl="1"/>
            <a:r>
              <a:rPr lang="en-US" sz="1600" dirty="0" smtClean="0"/>
              <a:t>Access to CERN, French and European radiation source facilities</a:t>
            </a:r>
          </a:p>
          <a:p>
            <a:r>
              <a:rPr lang="en-US" sz="1800" dirty="0" smtClean="0"/>
              <a:t>Access to high magnetic field facilities</a:t>
            </a:r>
          </a:p>
          <a:p>
            <a:pPr lvl="1"/>
            <a:r>
              <a:rPr lang="en-US" sz="1600" dirty="0" smtClean="0"/>
              <a:t>At CERN and at Saclay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fr-FR" smtClean="0"/>
              <a:t>irakli.mandjavidze@cea.fr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Tracking Detectors Review, March 20-21, 2024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7BA007-6205-4C6B-BC33-417A4DE9964F}" type="slidenum">
              <a:rPr lang="en-US" smtClean="0"/>
              <a:t>16</a:t>
            </a:fld>
            <a:endParaRPr lang="en-US" dirty="0"/>
          </a:p>
        </p:txBody>
      </p:sp>
      <p:pic>
        <p:nvPicPr>
          <p:cNvPr id="7" name="IMG_9752.jpeg" descr="IMG_9752.jpeg"/>
          <p:cNvPicPr>
            <a:picLocks noChangeAspect="1"/>
          </p:cNvPicPr>
          <p:nvPr/>
        </p:nvPicPr>
        <p:blipFill>
          <a:blip r:embed="rId2">
            <a:extLst/>
          </a:blip>
          <a:srcRect l="7437" t="7936"/>
          <a:stretch>
            <a:fillRect/>
          </a:stretch>
        </p:blipFill>
        <p:spPr>
          <a:xfrm>
            <a:off x="7824192" y="2744924"/>
            <a:ext cx="2413023" cy="180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3024" y="2744656"/>
            <a:ext cx="1503615" cy="1800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4052" y="576065"/>
            <a:ext cx="2568293" cy="1800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194" y="4760680"/>
            <a:ext cx="2399637" cy="1800000"/>
          </a:xfrm>
          <a:prstGeom prst="rect">
            <a:avLst/>
          </a:prstGeom>
        </p:spPr>
      </p:pic>
      <p:sp>
        <p:nvSpPr>
          <p:cNvPr id="12" name="Rectangle: Rounded Corners 1"/>
          <p:cNvSpPr/>
          <p:nvPr/>
        </p:nvSpPr>
        <p:spPr>
          <a:xfrm>
            <a:off x="10427297" y="6498000"/>
            <a:ext cx="1440000" cy="360000"/>
          </a:xfrm>
          <a:prstGeom prst="roundRect">
            <a:avLst>
              <a:gd name="adj" fmla="val 16667"/>
            </a:avLst>
          </a:prstGeom>
          <a:solidFill>
            <a:srgbClr val="DA3525"/>
          </a:solidFill>
          <a:ln w="25400" cap="flat" cmpd="sng" algn="ctr">
            <a:noFill/>
            <a:prstDash val="solid"/>
            <a:miter/>
          </a:ln>
          <a:effectLst/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</a:rPr>
              <a:t>Charge </a:t>
            </a:r>
            <a:r>
              <a:rPr lang="en-US" sz="1400" spc="-1" dirty="0">
                <a:solidFill>
                  <a:srgbClr val="FFFFFF"/>
                </a:solidFill>
                <a:latin typeface="Arial"/>
                <a:ea typeface="DejaVu Sans"/>
              </a:rPr>
              <a:t>7</a:t>
            </a:r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823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Identified risks and their mitigation</a:t>
            </a:r>
            <a:endParaRPr lang="en-US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spc="-1" dirty="0">
                <a:latin typeface="Arial"/>
              </a:rPr>
              <a:t>U</a:t>
            </a:r>
            <a:r>
              <a:rPr lang="en-US" sz="1800" spc="-1" dirty="0" smtClean="0">
                <a:latin typeface="Arial"/>
              </a:rPr>
              <a:t>nexpected Salsa behavior </a:t>
            </a:r>
            <a:r>
              <a:rPr lang="en-US" sz="1800" spc="-1" dirty="0">
                <a:latin typeface="Arial"/>
              </a:rPr>
              <a:t>or </a:t>
            </a:r>
            <a:r>
              <a:rPr lang="en-US" sz="1800" spc="-1" dirty="0" smtClean="0">
                <a:latin typeface="Arial"/>
              </a:rPr>
              <a:t>performances issues</a:t>
            </a:r>
          </a:p>
          <a:p>
            <a:pPr lvl="1"/>
            <a:r>
              <a:rPr lang="en-US" sz="1600" spc="-1" dirty="0" smtClean="0">
                <a:latin typeface="Arial"/>
              </a:rPr>
              <a:t>Diagnostic-correction-production-validation cycle may require 1 year</a:t>
            </a:r>
          </a:p>
          <a:p>
            <a:pPr lvl="4"/>
            <a:endParaRPr lang="en-US" sz="800" spc="-1" dirty="0" smtClean="0">
              <a:latin typeface="Arial"/>
            </a:endParaRPr>
          </a:p>
          <a:p>
            <a:r>
              <a:rPr lang="en-US" sz="1800" spc="-1" dirty="0" smtClean="0">
                <a:latin typeface="Arial"/>
              </a:rPr>
              <a:t>Delays in mass-production of FEBs and RDOs</a:t>
            </a:r>
          </a:p>
          <a:p>
            <a:pPr lvl="1"/>
            <a:r>
              <a:rPr lang="en-US" sz="1600" spc="-1" dirty="0" smtClean="0">
                <a:latin typeface="Arial"/>
              </a:rPr>
              <a:t> At least two production and validation sites</a:t>
            </a:r>
          </a:p>
          <a:p>
            <a:pPr lvl="4"/>
            <a:endParaRPr lang="en-US" spc="-1" dirty="0">
              <a:latin typeface="Arial"/>
            </a:endParaRPr>
          </a:p>
          <a:p>
            <a:r>
              <a:rPr lang="en-US" sz="1800" spc="-1" dirty="0" smtClean="0">
                <a:latin typeface="Arial"/>
              </a:rPr>
              <a:t>Component procurement delays</a:t>
            </a:r>
          </a:p>
          <a:p>
            <a:pPr lvl="1"/>
            <a:r>
              <a:rPr lang="en-US" sz="1600" spc="-1" dirty="0" smtClean="0">
                <a:latin typeface="Arial"/>
              </a:rPr>
              <a:t>Usual practice of anticipated acquisition of long lead time components of choice</a:t>
            </a:r>
          </a:p>
          <a:p>
            <a:pPr lvl="1"/>
            <a:r>
              <a:rPr lang="en-US" sz="1600" spc="-1" dirty="0" smtClean="0">
                <a:latin typeface="Arial"/>
              </a:rPr>
              <a:t>Establishing privileged partnership with manufacturers</a:t>
            </a:r>
          </a:p>
          <a:p>
            <a:pPr lvl="2"/>
            <a:r>
              <a:rPr lang="en-US" sz="1400" i="1" spc="-1" dirty="0" smtClean="0">
                <a:latin typeface="Arial"/>
              </a:rPr>
              <a:t>e.g.</a:t>
            </a:r>
            <a:r>
              <a:rPr lang="en-US" sz="1400" spc="-1" dirty="0" smtClean="0">
                <a:latin typeface="Arial"/>
              </a:rPr>
              <a:t> </a:t>
            </a:r>
            <a:r>
              <a:rPr lang="en-US" sz="1400" spc="-1" dirty="0" err="1" smtClean="0">
                <a:latin typeface="Arial"/>
              </a:rPr>
              <a:t>Irfu</a:t>
            </a:r>
            <a:r>
              <a:rPr lang="en-US" sz="1400" spc="-1" dirty="0" smtClean="0">
                <a:latin typeface="Arial"/>
              </a:rPr>
              <a:t> CEA Saclay has renewed bilateral NDA with </a:t>
            </a:r>
            <a:r>
              <a:rPr lang="en-US" sz="1400" spc="-1" dirty="0" err="1" smtClean="0">
                <a:latin typeface="Arial"/>
              </a:rPr>
              <a:t>Samtec</a:t>
            </a:r>
            <a:r>
              <a:rPr lang="en-US" sz="1400" spc="-1" dirty="0" smtClean="0">
                <a:latin typeface="Arial"/>
              </a:rPr>
              <a:t> optical division</a:t>
            </a:r>
          </a:p>
          <a:p>
            <a:pPr lvl="4"/>
            <a:endParaRPr lang="en-US" spc="-1" dirty="0">
              <a:latin typeface="Arial"/>
            </a:endParaRPr>
          </a:p>
          <a:p>
            <a:r>
              <a:rPr lang="en-US" sz="1800" spc="-1" dirty="0" smtClean="0">
                <a:latin typeface="Arial"/>
              </a:rPr>
              <a:t>Radiation impact on COTS components</a:t>
            </a:r>
          </a:p>
          <a:p>
            <a:pPr lvl="1"/>
            <a:r>
              <a:rPr lang="en-US" sz="1600" spc="-1" dirty="0" smtClean="0">
                <a:latin typeface="Arial"/>
              </a:rPr>
              <a:t>Use of components from the list of components proven for radiation tolerance</a:t>
            </a:r>
          </a:p>
          <a:p>
            <a:pPr lvl="1"/>
            <a:r>
              <a:rPr lang="en-US" sz="1600" spc="-1" dirty="0" smtClean="0">
                <a:latin typeface="Arial"/>
              </a:rPr>
              <a:t>Validation of components in radiation facilities for </a:t>
            </a:r>
            <a:r>
              <a:rPr lang="en-US" sz="1600" spc="-1" dirty="0" err="1" smtClean="0">
                <a:latin typeface="Arial"/>
              </a:rPr>
              <a:t>ePIC</a:t>
            </a:r>
            <a:r>
              <a:rPr lang="en-US" sz="1600" spc="-1" dirty="0" smtClean="0">
                <a:latin typeface="Arial"/>
              </a:rPr>
              <a:t>-like ionization doses and particle fluxes</a:t>
            </a:r>
          </a:p>
          <a:p>
            <a:pPr lvl="4"/>
            <a:endParaRPr lang="en-US" spc="-1" dirty="0">
              <a:latin typeface="Arial"/>
            </a:endParaRPr>
          </a:p>
          <a:p>
            <a:pPr lvl="1"/>
            <a:r>
              <a:rPr lang="en-US" sz="1600" spc="-1" dirty="0" smtClean="0">
                <a:latin typeface="Arial"/>
              </a:rPr>
              <a:t>SEU : implementing error detection and recovery mechanisms adopted by </a:t>
            </a:r>
            <a:r>
              <a:rPr lang="en-US" sz="1600" spc="-1" dirty="0" err="1" smtClean="0">
                <a:latin typeface="Arial"/>
              </a:rPr>
              <a:t>ePIC</a:t>
            </a:r>
            <a:r>
              <a:rPr lang="en-US" sz="1600" spc="-1" dirty="0" smtClean="0">
                <a:latin typeface="Arial"/>
              </a:rPr>
              <a:t> collaboration</a:t>
            </a:r>
          </a:p>
          <a:p>
            <a:pPr lvl="4"/>
            <a:endParaRPr lang="en-US" spc="-1" dirty="0">
              <a:latin typeface="Arial"/>
            </a:endParaRPr>
          </a:p>
          <a:p>
            <a:r>
              <a:rPr lang="en-US" spc="-1" dirty="0" smtClean="0">
                <a:latin typeface="Arial"/>
              </a:rPr>
              <a:t>Noise impact on data volume</a:t>
            </a:r>
          </a:p>
          <a:p>
            <a:pPr lvl="1"/>
            <a:r>
              <a:rPr lang="en-US" spc="-1" dirty="0" smtClean="0">
                <a:latin typeface="Arial"/>
              </a:rPr>
              <a:t>On-line coherent noise subtraction</a:t>
            </a:r>
          </a:p>
          <a:p>
            <a:pPr lvl="1"/>
            <a:r>
              <a:rPr lang="en-US" spc="-1" dirty="0" smtClean="0">
                <a:latin typeface="Arial"/>
              </a:rPr>
              <a:t>Enough bandwidth to readout signal shapes and apply </a:t>
            </a:r>
            <a:r>
              <a:rPr lang="en-US" spc="-1" dirty="0">
                <a:latin typeface="Arial"/>
              </a:rPr>
              <a:t>more sophisticated </a:t>
            </a:r>
            <a:r>
              <a:rPr lang="en-US" spc="-1" dirty="0" smtClean="0">
                <a:latin typeface="Arial"/>
              </a:rPr>
              <a:t>discrimination </a:t>
            </a:r>
            <a:r>
              <a:rPr lang="en-US" spc="-1" dirty="0">
                <a:latin typeface="Arial"/>
              </a:rPr>
              <a:t>algorithms </a:t>
            </a:r>
            <a:r>
              <a:rPr lang="en-US" spc="-1" dirty="0" smtClean="0">
                <a:latin typeface="Arial"/>
              </a:rPr>
              <a:t>on-line</a:t>
            </a:r>
            <a:endParaRPr lang="en-US" dirty="0" smtClean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fr-FR" smtClean="0"/>
              <a:t>irakli.mandjavidze@cea.fr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Tracking Detectors Review, March 20-21, 2024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7BA007-6205-4C6B-BC33-417A4DE9964F}" type="slidenum">
              <a:rPr lang="en-US" smtClean="0"/>
              <a:t>17</a:t>
            </a:fld>
            <a:endParaRPr lang="en-US" dirty="0"/>
          </a:p>
        </p:txBody>
      </p:sp>
      <p:sp>
        <p:nvSpPr>
          <p:cNvPr id="7" name="Rectangle: Rounded Corners 1"/>
          <p:cNvSpPr/>
          <p:nvPr/>
        </p:nvSpPr>
        <p:spPr>
          <a:xfrm>
            <a:off x="10427297" y="6498000"/>
            <a:ext cx="1440000" cy="360000"/>
          </a:xfrm>
          <a:prstGeom prst="roundRect">
            <a:avLst>
              <a:gd name="adj" fmla="val 16667"/>
            </a:avLst>
          </a:prstGeom>
          <a:solidFill>
            <a:srgbClr val="DA3525"/>
          </a:solidFill>
          <a:ln w="25400" cap="flat" cmpd="sng" algn="ctr">
            <a:noFill/>
            <a:prstDash val="solid"/>
            <a:miter/>
          </a:ln>
          <a:effectLst/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</a:rPr>
              <a:t>Charge </a:t>
            </a:r>
            <a:r>
              <a:rPr lang="en-US" sz="1400" spc="-1" dirty="0">
                <a:solidFill>
                  <a:srgbClr val="FFFFFF"/>
                </a:solidFill>
                <a:latin typeface="Arial"/>
                <a:ea typeface="DejaVu Sans"/>
              </a:rPr>
              <a:t>4</a:t>
            </a:r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728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Envisaged solutions for the </a:t>
            </a:r>
            <a:r>
              <a:rPr lang="en-US" sz="1800" dirty="0" err="1" smtClean="0"/>
              <a:t>ePIC</a:t>
            </a:r>
            <a:r>
              <a:rPr lang="en-US" sz="1800" dirty="0" smtClean="0"/>
              <a:t> MPGD readout are viable and cover performance requirements</a:t>
            </a:r>
          </a:p>
          <a:p>
            <a:r>
              <a:rPr lang="en-US" sz="1800" dirty="0" smtClean="0"/>
              <a:t>Engaged groups have necessary experience for large scale system design, production and commissioning</a:t>
            </a:r>
          </a:p>
          <a:p>
            <a:r>
              <a:rPr lang="en-US" sz="1800" dirty="0" smtClean="0"/>
              <a:t>R&amp;Ds are on-going</a:t>
            </a:r>
          </a:p>
          <a:p>
            <a:pPr lvl="1"/>
            <a:r>
              <a:rPr lang="en-US" sz="1600" dirty="0" smtClean="0"/>
              <a:t>Detector – FEB connectivity</a:t>
            </a:r>
          </a:p>
          <a:p>
            <a:pPr lvl="1"/>
            <a:r>
              <a:rPr lang="en-US" sz="1600" dirty="0" smtClean="0"/>
              <a:t>Integrated ASIC interface</a:t>
            </a:r>
          </a:p>
          <a:p>
            <a:pPr lvl="1"/>
            <a:r>
              <a:rPr lang="en-US" sz="1600" dirty="0" smtClean="0"/>
              <a:t>COTS components validation for </a:t>
            </a:r>
            <a:r>
              <a:rPr lang="en-US" sz="1600" dirty="0" err="1" smtClean="0"/>
              <a:t>ePIC</a:t>
            </a:r>
            <a:r>
              <a:rPr lang="en-US" sz="1600" dirty="0" smtClean="0"/>
              <a:t> environment</a:t>
            </a:r>
          </a:p>
          <a:p>
            <a:r>
              <a:rPr lang="en-US" sz="1800" dirty="0" smtClean="0"/>
              <a:t>Design of Salsa ASIC drives current planning</a:t>
            </a:r>
            <a:endParaRPr lang="en-US" sz="1600" dirty="0"/>
          </a:p>
          <a:p>
            <a:pPr lvl="4"/>
            <a:endParaRPr lang="en-US" sz="800" dirty="0" smtClean="0"/>
          </a:p>
          <a:p>
            <a:r>
              <a:rPr lang="en-US" sz="1800" dirty="0" smtClean="0"/>
              <a:t>Closely following and contributing to collaboration-wide efforts</a:t>
            </a:r>
          </a:p>
          <a:p>
            <a:pPr lvl="1"/>
            <a:r>
              <a:rPr lang="en-US" sz="1600" dirty="0" smtClean="0"/>
              <a:t>Precise identification of keep-in-out zones between the sub-detectors</a:t>
            </a:r>
          </a:p>
          <a:p>
            <a:pPr lvl="1"/>
            <a:r>
              <a:rPr lang="en-US" sz="1600" dirty="0" smtClean="0"/>
              <a:t>Efficient low form factor magnetic-field tolerant powering means</a:t>
            </a:r>
          </a:p>
          <a:p>
            <a:pPr lvl="1"/>
            <a:r>
              <a:rPr lang="en-US" sz="1600" dirty="0" smtClean="0"/>
              <a:t>Defining of run-control state machine and set of rules that detector partitions need to obey</a:t>
            </a:r>
          </a:p>
          <a:p>
            <a:pPr lvl="1"/>
            <a:r>
              <a:rPr lang="en-US" sz="1600" dirty="0" smtClean="0"/>
              <a:t>Error detection and recovery strategy</a:t>
            </a:r>
          </a:p>
          <a:p>
            <a:pPr lvl="4"/>
            <a:endParaRPr lang="en-US" sz="1000" dirty="0"/>
          </a:p>
          <a:p>
            <a:r>
              <a:rPr lang="en-US" sz="1800" dirty="0" smtClean="0"/>
              <a:t>Pursuing discussions within </a:t>
            </a:r>
            <a:r>
              <a:rPr lang="en-US" dirty="0"/>
              <a:t>the MPGD DSC </a:t>
            </a:r>
            <a:r>
              <a:rPr lang="en-US" dirty="0" smtClean="0"/>
              <a:t>to identify second site for </a:t>
            </a:r>
            <a:r>
              <a:rPr lang="en-US" sz="1800" dirty="0" smtClean="0"/>
              <a:t>FEB design and production</a:t>
            </a:r>
          </a:p>
          <a:p>
            <a:pPr lvl="1"/>
            <a:r>
              <a:rPr lang="en-US" sz="1600" dirty="0" smtClean="0"/>
              <a:t>In addition to </a:t>
            </a:r>
            <a:r>
              <a:rPr lang="en-US" sz="1600" dirty="0" err="1" smtClean="0"/>
              <a:t>Irfu</a:t>
            </a:r>
            <a:r>
              <a:rPr lang="en-US" sz="1600" dirty="0" smtClean="0"/>
              <a:t>, CEA Saclay</a:t>
            </a:r>
          </a:p>
          <a:p>
            <a:pPr lvl="4"/>
            <a:endParaRPr lang="en-US" sz="1000" dirty="0"/>
          </a:p>
          <a:p>
            <a:r>
              <a:rPr lang="en-US" sz="1800" dirty="0" smtClean="0"/>
              <a:t>Planning is compatible with the overall </a:t>
            </a:r>
            <a:r>
              <a:rPr lang="en-US" sz="1800" dirty="0" err="1" smtClean="0"/>
              <a:t>ePIC</a:t>
            </a:r>
            <a:r>
              <a:rPr lang="en-US" sz="1800" dirty="0" smtClean="0"/>
              <a:t> installation schedule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fr-FR" smtClean="0"/>
              <a:t>irakli.mandjavidze@cea.fr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Tracking Detectors Review, March 20-21, 2024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7BA007-6205-4C6B-BC33-417A4DE9964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58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Backup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fr-FR" smtClean="0"/>
              <a:t>irakli.mandjavidze@cea.fr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Tracking Detectors Review, March 20-21, 2024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7BA007-6205-4C6B-BC33-417A4DE9964F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800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5360" y="692696"/>
            <a:ext cx="11521280" cy="5904655"/>
          </a:xfrm>
        </p:spPr>
        <p:txBody>
          <a:bodyPr>
            <a:normAutofit/>
          </a:bodyPr>
          <a:lstStyle/>
          <a:p>
            <a:r>
              <a:rPr lang="en-US" dirty="0" smtClean="0"/>
              <a:t>Requirements</a:t>
            </a:r>
          </a:p>
          <a:p>
            <a:r>
              <a:rPr lang="en-US" dirty="0" smtClean="0"/>
              <a:t>Readout architecture</a:t>
            </a:r>
          </a:p>
          <a:p>
            <a:pPr lvl="1"/>
            <a:r>
              <a:rPr lang="en-US" dirty="0" smtClean="0"/>
              <a:t>Salsa ASIC</a:t>
            </a:r>
          </a:p>
          <a:p>
            <a:pPr lvl="1"/>
            <a:r>
              <a:rPr lang="en-US" dirty="0" smtClean="0"/>
              <a:t>FEB</a:t>
            </a:r>
          </a:p>
          <a:p>
            <a:pPr lvl="1"/>
            <a:r>
              <a:rPr lang="en-US" dirty="0" smtClean="0"/>
              <a:t>System </a:t>
            </a:r>
            <a:r>
              <a:rPr lang="en-US" dirty="0" smtClean="0"/>
              <a:t>scale</a:t>
            </a:r>
          </a:p>
          <a:p>
            <a:r>
              <a:rPr lang="en-US" dirty="0" smtClean="0"/>
              <a:t>Organization</a:t>
            </a:r>
          </a:p>
          <a:p>
            <a:pPr lvl="1"/>
            <a:r>
              <a:rPr lang="en-US" dirty="0" smtClean="0"/>
              <a:t>Production strategy</a:t>
            </a:r>
          </a:p>
          <a:p>
            <a:pPr lvl="1"/>
            <a:r>
              <a:rPr lang="en-US" dirty="0" smtClean="0"/>
              <a:t>Planning</a:t>
            </a:r>
          </a:p>
          <a:p>
            <a:pPr lvl="1"/>
            <a:r>
              <a:rPr lang="en-US" dirty="0" smtClean="0"/>
              <a:t>QA and risk mitigation</a:t>
            </a:r>
          </a:p>
          <a:p>
            <a:r>
              <a:rPr lang="en-US" dirty="0" smtClean="0"/>
              <a:t>Summary</a:t>
            </a:r>
          </a:p>
          <a:p>
            <a:pPr lvl="4"/>
            <a:endParaRPr lang="en-US" sz="800" dirty="0" smtClean="0"/>
          </a:p>
          <a:p>
            <a:r>
              <a:rPr lang="en-US" dirty="0" smtClean="0"/>
              <a:t>References</a:t>
            </a:r>
          </a:p>
          <a:p>
            <a:pPr lvl="1"/>
            <a:r>
              <a:rPr lang="en-US" sz="1200" dirty="0"/>
              <a:t>Signal - </a:t>
            </a:r>
            <a:r>
              <a:rPr lang="en-US" sz="1200" dirty="0">
                <a:hlinkClick r:id="rId2"/>
              </a:rPr>
              <a:t>https://indico.bnl.gov/event/20965/contributions/82420/attachments/50649/86604/231026_IM_CyMBal_ExpectedSignal.pdf</a:t>
            </a:r>
            <a:endParaRPr lang="en-US" sz="1200" dirty="0"/>
          </a:p>
          <a:p>
            <a:pPr lvl="1"/>
            <a:r>
              <a:rPr lang="en-US" sz="1200" dirty="0"/>
              <a:t>Data collection - </a:t>
            </a:r>
            <a:r>
              <a:rPr lang="en-US" sz="1200" dirty="0">
                <a:hlinkClick r:id="rId3"/>
              </a:rPr>
              <a:t>https://indico.bnl.gov/event/18118/contributions/72179/attachments/45781/77366/221221_MpgdDataCol_IM.pdf</a:t>
            </a:r>
            <a:endParaRPr lang="en-US" sz="1200" dirty="0"/>
          </a:p>
          <a:p>
            <a:pPr lvl="1"/>
            <a:r>
              <a:rPr lang="en-US" sz="1200" dirty="0"/>
              <a:t>Calibration </a:t>
            </a:r>
            <a:r>
              <a:rPr lang="en-US" sz="1200" dirty="0"/>
              <a:t>- </a:t>
            </a:r>
            <a:r>
              <a:rPr lang="en-US" sz="1200" dirty="0">
                <a:hlinkClick r:id="rId4"/>
              </a:rPr>
              <a:t>https://indico.bnl.gov/event/16040/contributions/64090/attachments/41290/69185/220520_MpgdTrack_CalibRates_IM.pdf</a:t>
            </a:r>
            <a:endParaRPr lang="en-US" sz="1200" dirty="0"/>
          </a:p>
          <a:p>
            <a:pPr lvl="1"/>
            <a:r>
              <a:rPr lang="en-US" sz="1200" dirty="0" smtClean="0"/>
              <a:t>Salsa </a:t>
            </a:r>
            <a:r>
              <a:rPr lang="en-US" sz="1200" dirty="0"/>
              <a:t>- </a:t>
            </a:r>
            <a:r>
              <a:rPr lang="en-US" sz="1200" dirty="0">
                <a:hlinkClick r:id="rId5"/>
              </a:rPr>
              <a:t>https://indico.bnl.gov/event/22053/contributions/86152/attachments/52272/89395/SALSA_EPIC_electronics_DAQ_20240125.pdf</a:t>
            </a:r>
            <a:endParaRPr lang="en-US" sz="1200" dirty="0"/>
          </a:p>
          <a:p>
            <a:pPr lvl="1"/>
            <a:r>
              <a:rPr lang="en-US" sz="1200" dirty="0"/>
              <a:t>MPGD LV - </a:t>
            </a:r>
            <a:r>
              <a:rPr lang="en-US" sz="1200" dirty="0">
                <a:hlinkClick r:id="rId6"/>
              </a:rPr>
              <a:t>https://indico.bnl.gov/event/22316/contributions/87363/attachments/52727/90159/240215_IM_MpgdPower.pdf</a:t>
            </a:r>
            <a:endParaRPr lang="en-US" sz="1200" dirty="0"/>
          </a:p>
          <a:p>
            <a:pPr lvl="1"/>
            <a:r>
              <a:rPr lang="en-US" sz="1200" dirty="0" smtClean="0"/>
              <a:t>FEB </a:t>
            </a:r>
            <a:r>
              <a:rPr lang="en-US" sz="1200" dirty="0"/>
              <a:t>options - </a:t>
            </a:r>
            <a:r>
              <a:rPr lang="en-US" sz="1200" dirty="0">
                <a:hlinkClick r:id="rId7"/>
              </a:rPr>
              <a:t>https://indico.bnl.gov/event/21104/contributions/83856/attachments/51197/87574/231127_IM_Mpgd_VtrxPlus.pdf</a:t>
            </a:r>
            <a:endParaRPr lang="en-US" sz="1200" dirty="0"/>
          </a:p>
          <a:p>
            <a:pPr lvl="1"/>
            <a:r>
              <a:rPr lang="en-US" sz="1200" dirty="0" smtClean="0"/>
              <a:t>Detailed </a:t>
            </a:r>
            <a:r>
              <a:rPr lang="en-US" sz="1200" dirty="0"/>
              <a:t>study of FEB organization options and their powering </a:t>
            </a:r>
            <a:r>
              <a:rPr lang="en-US" sz="1200" dirty="0" smtClean="0"/>
              <a:t>schemes – provided in support material</a:t>
            </a:r>
            <a:endParaRPr lang="en-US" sz="1200" dirty="0"/>
          </a:p>
          <a:p>
            <a:pPr lvl="1"/>
            <a:r>
              <a:rPr lang="en-US" sz="1200" dirty="0" smtClean="0"/>
              <a:t>Run </a:t>
            </a:r>
            <a:r>
              <a:rPr lang="en-US" sz="1200" dirty="0"/>
              <a:t>control state machine and proposal of synchronous </a:t>
            </a:r>
            <a:r>
              <a:rPr lang="en-US" sz="1200" dirty="0" smtClean="0"/>
              <a:t>commands – provided in support material</a:t>
            </a:r>
            <a:endParaRPr lang="en-US" sz="1200" dirty="0" smtClean="0"/>
          </a:p>
          <a:p>
            <a:pPr lvl="1"/>
            <a:r>
              <a:rPr lang="en-US" sz="1200" dirty="0" smtClean="0"/>
              <a:t>Salsa and </a:t>
            </a:r>
            <a:r>
              <a:rPr lang="en-US" sz="1200" dirty="0" err="1" smtClean="0"/>
              <a:t>Prisme</a:t>
            </a:r>
            <a:r>
              <a:rPr lang="en-US" sz="1200" dirty="0" smtClean="0"/>
              <a:t> PLL IP </a:t>
            </a:r>
            <a:r>
              <a:rPr lang="en-US" sz="1200" dirty="0" smtClean="0"/>
              <a:t>– proposals, provided in </a:t>
            </a:r>
            <a:r>
              <a:rPr lang="en-US" sz="1200" dirty="0"/>
              <a:t>support </a:t>
            </a:r>
            <a:r>
              <a:rPr lang="en-US" sz="1200" dirty="0" smtClean="0"/>
              <a:t>material</a:t>
            </a:r>
            <a:endParaRPr lang="en-US" sz="12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fr-FR" smtClean="0"/>
              <a:t>irakli.mandjavidze@cea.fr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Tracking Detectors Review, March 20-21, 2024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7BA007-6205-4C6B-BC33-417A4DE9964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772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Readout strategy: signal shape sampling</a:t>
            </a:r>
            <a:endParaRPr lang="en-US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35360" y="4725144"/>
            <a:ext cx="11521280" cy="172819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ADC clock is derived from bunch crossing clock and is its (sub)multiple (e.g. ~50 MHz)</a:t>
            </a:r>
          </a:p>
          <a:p>
            <a:pPr lvl="1"/>
            <a:r>
              <a:rPr lang="en-US" dirty="0"/>
              <a:t>Known frequency and phase relationship exists between the two clocks</a:t>
            </a:r>
          </a:p>
          <a:p>
            <a:pPr lvl="4"/>
            <a:endParaRPr lang="en-US" dirty="0"/>
          </a:p>
          <a:p>
            <a:r>
              <a:rPr lang="en-US" dirty="0"/>
              <a:t>Signal above threshold is tagged by a timestamp relative to revolution tick</a:t>
            </a:r>
          </a:p>
          <a:p>
            <a:pPr lvl="1"/>
            <a:r>
              <a:rPr lang="en-US" dirty="0"/>
              <a:t>Max (as on example) or time of arrival (fitting samples on rising edge)</a:t>
            </a:r>
          </a:p>
          <a:p>
            <a:pPr lvl="1"/>
            <a:r>
              <a:rPr lang="en-US" dirty="0"/>
              <a:t>Timing association with data from other sources </a:t>
            </a:r>
            <a:r>
              <a:rPr lang="en-US" dirty="0" smtClean="0"/>
              <a:t>possible</a:t>
            </a:r>
            <a:endParaRPr lang="en-US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fr-FR" smtClean="0"/>
              <a:t>irakli.mandjavidze@cea.fr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Tracking Detectors Review, March 20-21, 2024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7BA007-6205-4C6B-BC33-417A4DE9964F}" type="slidenum">
              <a:rPr lang="en-US" smtClean="0"/>
              <a:t>20</a:t>
            </a:fld>
            <a:endParaRPr lang="en-US" dirty="0"/>
          </a:p>
        </p:txBody>
      </p:sp>
      <p:grpSp>
        <p:nvGrpSpPr>
          <p:cNvPr id="8" name="Groupe 7"/>
          <p:cNvGrpSpPr>
            <a:grpSpLocks/>
          </p:cNvGrpSpPr>
          <p:nvPr/>
        </p:nvGrpSpPr>
        <p:grpSpPr>
          <a:xfrm>
            <a:off x="874098" y="4297454"/>
            <a:ext cx="2772000" cy="179980"/>
            <a:chOff x="2280152" y="1447468"/>
            <a:chExt cx="7776288" cy="1008112"/>
          </a:xfrm>
        </p:grpSpPr>
        <p:sp>
          <p:nvSpPr>
            <p:cNvPr id="7" name="Rectangle 6"/>
            <p:cNvSpPr/>
            <p:nvPr/>
          </p:nvSpPr>
          <p:spPr>
            <a:xfrm>
              <a:off x="2280152" y="1447468"/>
              <a:ext cx="5184000" cy="1008112"/>
            </a:xfrm>
            <a:prstGeom prst="rect">
              <a:avLst/>
            </a:prstGeom>
            <a:pattFill prst="dkVert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7464440" y="1447468"/>
              <a:ext cx="2592000" cy="1008000"/>
            </a:xfrm>
            <a:prstGeom prst="rect">
              <a:avLst/>
            </a:prstGeom>
            <a:pattFill prst="dkVert">
              <a:fgClr>
                <a:srgbClr val="00B050"/>
              </a:fgClr>
              <a:bgClr>
                <a:schemeClr val="bg1"/>
              </a:bgClr>
            </a:patt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2" name="Groupe 71"/>
          <p:cNvGrpSpPr>
            <a:grpSpLocks/>
          </p:cNvGrpSpPr>
          <p:nvPr/>
        </p:nvGrpSpPr>
        <p:grpSpPr>
          <a:xfrm>
            <a:off x="3646098" y="4297454"/>
            <a:ext cx="2772000" cy="179980"/>
            <a:chOff x="2280152" y="1447468"/>
            <a:chExt cx="7776288" cy="1008112"/>
          </a:xfrm>
        </p:grpSpPr>
        <p:sp>
          <p:nvSpPr>
            <p:cNvPr id="73" name="Rectangle 72"/>
            <p:cNvSpPr/>
            <p:nvPr/>
          </p:nvSpPr>
          <p:spPr>
            <a:xfrm>
              <a:off x="2280152" y="1447468"/>
              <a:ext cx="5184000" cy="1008112"/>
            </a:xfrm>
            <a:prstGeom prst="rect">
              <a:avLst/>
            </a:prstGeom>
            <a:pattFill prst="dkVert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7464440" y="1447468"/>
              <a:ext cx="2592000" cy="1008000"/>
            </a:xfrm>
            <a:prstGeom prst="rect">
              <a:avLst/>
            </a:prstGeom>
            <a:pattFill prst="dkVert">
              <a:fgClr>
                <a:srgbClr val="00B050"/>
              </a:fgClr>
              <a:bgClr>
                <a:schemeClr val="bg1"/>
              </a:bgClr>
            </a:patt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5" name="Groupe 74"/>
          <p:cNvGrpSpPr>
            <a:grpSpLocks/>
          </p:cNvGrpSpPr>
          <p:nvPr/>
        </p:nvGrpSpPr>
        <p:grpSpPr>
          <a:xfrm>
            <a:off x="6418098" y="4297434"/>
            <a:ext cx="2772000" cy="179980"/>
            <a:chOff x="2280152" y="1447468"/>
            <a:chExt cx="7776288" cy="1008112"/>
          </a:xfrm>
        </p:grpSpPr>
        <p:sp>
          <p:nvSpPr>
            <p:cNvPr id="76" name="Rectangle 75"/>
            <p:cNvSpPr/>
            <p:nvPr/>
          </p:nvSpPr>
          <p:spPr>
            <a:xfrm>
              <a:off x="2280152" y="1447468"/>
              <a:ext cx="5184000" cy="1008112"/>
            </a:xfrm>
            <a:prstGeom prst="rect">
              <a:avLst/>
            </a:prstGeom>
            <a:pattFill prst="dkVert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7464440" y="1447468"/>
              <a:ext cx="2592000" cy="1008000"/>
            </a:xfrm>
            <a:prstGeom prst="rect">
              <a:avLst/>
            </a:prstGeom>
            <a:pattFill prst="dkVert">
              <a:fgClr>
                <a:srgbClr val="00B050"/>
              </a:fgClr>
              <a:bgClr>
                <a:schemeClr val="bg1"/>
              </a:bgClr>
            </a:patt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8" name="Groupe 77"/>
          <p:cNvGrpSpPr>
            <a:grpSpLocks/>
          </p:cNvGrpSpPr>
          <p:nvPr/>
        </p:nvGrpSpPr>
        <p:grpSpPr>
          <a:xfrm>
            <a:off x="9190098" y="4297434"/>
            <a:ext cx="2772000" cy="179980"/>
            <a:chOff x="2280152" y="1447468"/>
            <a:chExt cx="7776288" cy="1008112"/>
          </a:xfrm>
        </p:grpSpPr>
        <p:sp>
          <p:nvSpPr>
            <p:cNvPr id="79" name="Rectangle 78"/>
            <p:cNvSpPr/>
            <p:nvPr/>
          </p:nvSpPr>
          <p:spPr>
            <a:xfrm>
              <a:off x="2280152" y="1447468"/>
              <a:ext cx="5184000" cy="1008112"/>
            </a:xfrm>
            <a:prstGeom prst="rect">
              <a:avLst/>
            </a:prstGeom>
            <a:pattFill prst="dkVert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7464440" y="1447468"/>
              <a:ext cx="2592000" cy="1008000"/>
            </a:xfrm>
            <a:prstGeom prst="rect">
              <a:avLst/>
            </a:prstGeom>
            <a:pattFill prst="dkVert">
              <a:fgClr>
                <a:srgbClr val="00B050"/>
              </a:fgClr>
              <a:bgClr>
                <a:schemeClr val="bg1"/>
              </a:bgClr>
            </a:patt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81" name="Connecteur droit 80"/>
          <p:cNvCxnSpPr/>
          <p:nvPr/>
        </p:nvCxnSpPr>
        <p:spPr>
          <a:xfrm>
            <a:off x="874098" y="4149136"/>
            <a:ext cx="0" cy="504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82"/>
          <p:cNvCxnSpPr/>
          <p:nvPr/>
        </p:nvCxnSpPr>
        <p:spPr>
          <a:xfrm>
            <a:off x="3646098" y="3572700"/>
            <a:ext cx="0" cy="108043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83"/>
          <p:cNvCxnSpPr/>
          <p:nvPr/>
        </p:nvCxnSpPr>
        <p:spPr>
          <a:xfrm>
            <a:off x="6418098" y="4149136"/>
            <a:ext cx="0" cy="504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84"/>
          <p:cNvCxnSpPr/>
          <p:nvPr/>
        </p:nvCxnSpPr>
        <p:spPr>
          <a:xfrm>
            <a:off x="9190098" y="4149136"/>
            <a:ext cx="0" cy="504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85"/>
          <p:cNvCxnSpPr/>
          <p:nvPr/>
        </p:nvCxnSpPr>
        <p:spPr>
          <a:xfrm>
            <a:off x="11962098" y="4149136"/>
            <a:ext cx="0" cy="504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e 32"/>
          <p:cNvGrpSpPr/>
          <p:nvPr/>
        </p:nvGrpSpPr>
        <p:grpSpPr>
          <a:xfrm>
            <a:off x="875938" y="2600928"/>
            <a:ext cx="11160280" cy="180000"/>
            <a:chOff x="337200" y="3932945"/>
            <a:chExt cx="11160280" cy="360484"/>
          </a:xfrm>
        </p:grpSpPr>
        <p:grpSp>
          <p:nvGrpSpPr>
            <p:cNvPr id="34" name="Groupe 33"/>
            <p:cNvGrpSpPr/>
            <p:nvPr/>
          </p:nvGrpSpPr>
          <p:grpSpPr>
            <a:xfrm>
              <a:off x="337200" y="3932945"/>
              <a:ext cx="5758800" cy="360373"/>
              <a:chOff x="337200" y="3932945"/>
              <a:chExt cx="5758800" cy="360373"/>
            </a:xfrm>
          </p:grpSpPr>
          <p:grpSp>
            <p:nvGrpSpPr>
              <p:cNvPr id="66" name="Groupe 65"/>
              <p:cNvGrpSpPr/>
              <p:nvPr/>
            </p:nvGrpSpPr>
            <p:grpSpPr>
              <a:xfrm>
                <a:off x="337200" y="3932945"/>
                <a:ext cx="2878480" cy="360262"/>
                <a:chOff x="337200" y="3932945"/>
                <a:chExt cx="2878480" cy="360262"/>
              </a:xfrm>
            </p:grpSpPr>
            <p:grpSp>
              <p:nvGrpSpPr>
                <p:cNvPr id="103" name="Groupe 102"/>
                <p:cNvGrpSpPr/>
                <p:nvPr/>
              </p:nvGrpSpPr>
              <p:grpSpPr>
                <a:xfrm>
                  <a:off x="337200" y="3932945"/>
                  <a:ext cx="1438320" cy="360151"/>
                  <a:chOff x="337200" y="3932945"/>
                  <a:chExt cx="1438320" cy="360151"/>
                </a:xfrm>
              </p:grpSpPr>
              <p:grpSp>
                <p:nvGrpSpPr>
                  <p:cNvPr id="111" name="Groupe 110"/>
                  <p:cNvGrpSpPr/>
                  <p:nvPr/>
                </p:nvGrpSpPr>
                <p:grpSpPr>
                  <a:xfrm>
                    <a:off x="337200" y="3932945"/>
                    <a:ext cx="719160" cy="360151"/>
                    <a:chOff x="337200" y="3932449"/>
                    <a:chExt cx="719160" cy="360151"/>
                  </a:xfrm>
                </p:grpSpPr>
                <p:cxnSp>
                  <p:nvCxnSpPr>
                    <p:cNvPr id="115" name="Connecteur en angle 114"/>
                    <p:cNvCxnSpPr/>
                    <p:nvPr/>
                  </p:nvCxnSpPr>
                  <p:spPr>
                    <a:xfrm flipV="1">
                      <a:off x="337200" y="3932449"/>
                      <a:ext cx="360000" cy="360151"/>
                    </a:xfrm>
                    <a:prstGeom prst="bentConnector3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6" name="Connecteur en angle 115"/>
                    <p:cNvCxnSpPr/>
                    <p:nvPr/>
                  </p:nvCxnSpPr>
                  <p:spPr>
                    <a:xfrm>
                      <a:off x="696360" y="3932449"/>
                      <a:ext cx="360000" cy="360151"/>
                    </a:xfrm>
                    <a:prstGeom prst="bentConnector3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2" name="Groupe 111"/>
                  <p:cNvGrpSpPr/>
                  <p:nvPr/>
                </p:nvGrpSpPr>
                <p:grpSpPr>
                  <a:xfrm>
                    <a:off x="1056360" y="3932945"/>
                    <a:ext cx="719160" cy="360151"/>
                    <a:chOff x="337200" y="3932449"/>
                    <a:chExt cx="719160" cy="360151"/>
                  </a:xfrm>
                </p:grpSpPr>
                <p:cxnSp>
                  <p:nvCxnSpPr>
                    <p:cNvPr id="113" name="Connecteur en angle 112"/>
                    <p:cNvCxnSpPr/>
                    <p:nvPr/>
                  </p:nvCxnSpPr>
                  <p:spPr>
                    <a:xfrm flipV="1">
                      <a:off x="337200" y="3932449"/>
                      <a:ext cx="360000" cy="360151"/>
                    </a:xfrm>
                    <a:prstGeom prst="bentConnector3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" name="Connecteur en angle 113"/>
                    <p:cNvCxnSpPr/>
                    <p:nvPr/>
                  </p:nvCxnSpPr>
                  <p:spPr>
                    <a:xfrm>
                      <a:off x="696360" y="3932449"/>
                      <a:ext cx="360000" cy="360151"/>
                    </a:xfrm>
                    <a:prstGeom prst="bentConnector3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04" name="Groupe 103"/>
                <p:cNvGrpSpPr/>
                <p:nvPr/>
              </p:nvGrpSpPr>
              <p:grpSpPr>
                <a:xfrm>
                  <a:off x="1777360" y="3933056"/>
                  <a:ext cx="1438320" cy="360151"/>
                  <a:chOff x="337200" y="3932945"/>
                  <a:chExt cx="1438320" cy="360151"/>
                </a:xfrm>
              </p:grpSpPr>
              <p:grpSp>
                <p:nvGrpSpPr>
                  <p:cNvPr id="105" name="Groupe 104"/>
                  <p:cNvGrpSpPr/>
                  <p:nvPr/>
                </p:nvGrpSpPr>
                <p:grpSpPr>
                  <a:xfrm>
                    <a:off x="337200" y="3932945"/>
                    <a:ext cx="719160" cy="360151"/>
                    <a:chOff x="337200" y="3932449"/>
                    <a:chExt cx="719160" cy="360151"/>
                  </a:xfrm>
                </p:grpSpPr>
                <p:cxnSp>
                  <p:nvCxnSpPr>
                    <p:cNvPr id="109" name="Connecteur en angle 108"/>
                    <p:cNvCxnSpPr/>
                    <p:nvPr/>
                  </p:nvCxnSpPr>
                  <p:spPr>
                    <a:xfrm flipV="1">
                      <a:off x="337200" y="3932449"/>
                      <a:ext cx="360000" cy="360151"/>
                    </a:xfrm>
                    <a:prstGeom prst="bentConnector3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0" name="Connecteur en angle 109"/>
                    <p:cNvCxnSpPr/>
                    <p:nvPr/>
                  </p:nvCxnSpPr>
                  <p:spPr>
                    <a:xfrm>
                      <a:off x="696360" y="3932449"/>
                      <a:ext cx="360000" cy="360151"/>
                    </a:xfrm>
                    <a:prstGeom prst="bentConnector3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06" name="Groupe 105"/>
                  <p:cNvGrpSpPr/>
                  <p:nvPr/>
                </p:nvGrpSpPr>
                <p:grpSpPr>
                  <a:xfrm>
                    <a:off x="1056360" y="3932945"/>
                    <a:ext cx="719160" cy="360151"/>
                    <a:chOff x="337200" y="3932449"/>
                    <a:chExt cx="719160" cy="360151"/>
                  </a:xfrm>
                </p:grpSpPr>
                <p:cxnSp>
                  <p:nvCxnSpPr>
                    <p:cNvPr id="107" name="Connecteur en angle 106"/>
                    <p:cNvCxnSpPr/>
                    <p:nvPr/>
                  </p:nvCxnSpPr>
                  <p:spPr>
                    <a:xfrm flipV="1">
                      <a:off x="337200" y="3932449"/>
                      <a:ext cx="360000" cy="360151"/>
                    </a:xfrm>
                    <a:prstGeom prst="bentConnector3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8" name="Connecteur en angle 107"/>
                    <p:cNvCxnSpPr/>
                    <p:nvPr/>
                  </p:nvCxnSpPr>
                  <p:spPr>
                    <a:xfrm>
                      <a:off x="696360" y="3932449"/>
                      <a:ext cx="360000" cy="360151"/>
                    </a:xfrm>
                    <a:prstGeom prst="bentConnector3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67" name="Groupe 66"/>
              <p:cNvGrpSpPr/>
              <p:nvPr/>
            </p:nvGrpSpPr>
            <p:grpSpPr>
              <a:xfrm>
                <a:off x="3217520" y="3933056"/>
                <a:ext cx="2878480" cy="360262"/>
                <a:chOff x="337200" y="3932945"/>
                <a:chExt cx="2878480" cy="360262"/>
              </a:xfrm>
            </p:grpSpPr>
            <p:grpSp>
              <p:nvGrpSpPr>
                <p:cNvPr id="68" name="Groupe 67"/>
                <p:cNvGrpSpPr/>
                <p:nvPr/>
              </p:nvGrpSpPr>
              <p:grpSpPr>
                <a:xfrm>
                  <a:off x="337200" y="3932945"/>
                  <a:ext cx="1438320" cy="360151"/>
                  <a:chOff x="337200" y="3932945"/>
                  <a:chExt cx="1438320" cy="360151"/>
                </a:xfrm>
              </p:grpSpPr>
              <p:grpSp>
                <p:nvGrpSpPr>
                  <p:cNvPr id="97" name="Groupe 96"/>
                  <p:cNvGrpSpPr/>
                  <p:nvPr/>
                </p:nvGrpSpPr>
                <p:grpSpPr>
                  <a:xfrm>
                    <a:off x="337200" y="3932945"/>
                    <a:ext cx="719160" cy="360151"/>
                    <a:chOff x="337200" y="3932449"/>
                    <a:chExt cx="719160" cy="360151"/>
                  </a:xfrm>
                </p:grpSpPr>
                <p:cxnSp>
                  <p:nvCxnSpPr>
                    <p:cNvPr id="101" name="Connecteur en angle 100"/>
                    <p:cNvCxnSpPr/>
                    <p:nvPr/>
                  </p:nvCxnSpPr>
                  <p:spPr>
                    <a:xfrm flipV="1">
                      <a:off x="337200" y="3932449"/>
                      <a:ext cx="360000" cy="360151"/>
                    </a:xfrm>
                    <a:prstGeom prst="bentConnector3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2" name="Connecteur en angle 101"/>
                    <p:cNvCxnSpPr/>
                    <p:nvPr/>
                  </p:nvCxnSpPr>
                  <p:spPr>
                    <a:xfrm>
                      <a:off x="696360" y="3932449"/>
                      <a:ext cx="360000" cy="360151"/>
                    </a:xfrm>
                    <a:prstGeom prst="bentConnector3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98" name="Groupe 97"/>
                  <p:cNvGrpSpPr/>
                  <p:nvPr/>
                </p:nvGrpSpPr>
                <p:grpSpPr>
                  <a:xfrm>
                    <a:off x="1056360" y="3932945"/>
                    <a:ext cx="719160" cy="360151"/>
                    <a:chOff x="337200" y="3932449"/>
                    <a:chExt cx="719160" cy="360151"/>
                  </a:xfrm>
                </p:grpSpPr>
                <p:cxnSp>
                  <p:nvCxnSpPr>
                    <p:cNvPr id="99" name="Connecteur en angle 98"/>
                    <p:cNvCxnSpPr/>
                    <p:nvPr/>
                  </p:nvCxnSpPr>
                  <p:spPr>
                    <a:xfrm flipV="1">
                      <a:off x="337200" y="3932449"/>
                      <a:ext cx="360000" cy="360151"/>
                    </a:xfrm>
                    <a:prstGeom prst="bentConnector3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0" name="Connecteur en angle 99"/>
                    <p:cNvCxnSpPr/>
                    <p:nvPr/>
                  </p:nvCxnSpPr>
                  <p:spPr>
                    <a:xfrm>
                      <a:off x="696360" y="3932449"/>
                      <a:ext cx="360000" cy="360151"/>
                    </a:xfrm>
                    <a:prstGeom prst="bentConnector3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69" name="Groupe 68"/>
                <p:cNvGrpSpPr/>
                <p:nvPr/>
              </p:nvGrpSpPr>
              <p:grpSpPr>
                <a:xfrm>
                  <a:off x="1777360" y="3933056"/>
                  <a:ext cx="1438320" cy="360151"/>
                  <a:chOff x="337200" y="3932945"/>
                  <a:chExt cx="1438320" cy="360151"/>
                </a:xfrm>
              </p:grpSpPr>
              <p:grpSp>
                <p:nvGrpSpPr>
                  <p:cNvPr id="71" name="Groupe 70"/>
                  <p:cNvGrpSpPr/>
                  <p:nvPr/>
                </p:nvGrpSpPr>
                <p:grpSpPr>
                  <a:xfrm>
                    <a:off x="337200" y="3932945"/>
                    <a:ext cx="719160" cy="360151"/>
                    <a:chOff x="337200" y="3932449"/>
                    <a:chExt cx="719160" cy="360151"/>
                  </a:xfrm>
                </p:grpSpPr>
                <p:cxnSp>
                  <p:nvCxnSpPr>
                    <p:cNvPr id="95" name="Connecteur en angle 94"/>
                    <p:cNvCxnSpPr/>
                    <p:nvPr/>
                  </p:nvCxnSpPr>
                  <p:spPr>
                    <a:xfrm flipV="1">
                      <a:off x="337200" y="3932449"/>
                      <a:ext cx="360000" cy="360151"/>
                    </a:xfrm>
                    <a:prstGeom prst="bentConnector3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" name="Connecteur en angle 95"/>
                    <p:cNvCxnSpPr/>
                    <p:nvPr/>
                  </p:nvCxnSpPr>
                  <p:spPr>
                    <a:xfrm>
                      <a:off x="696360" y="3932449"/>
                      <a:ext cx="360000" cy="360151"/>
                    </a:xfrm>
                    <a:prstGeom prst="bentConnector3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82" name="Groupe 81"/>
                  <p:cNvGrpSpPr/>
                  <p:nvPr/>
                </p:nvGrpSpPr>
                <p:grpSpPr>
                  <a:xfrm>
                    <a:off x="1056360" y="3932945"/>
                    <a:ext cx="719160" cy="360151"/>
                    <a:chOff x="337200" y="3932449"/>
                    <a:chExt cx="719160" cy="360151"/>
                  </a:xfrm>
                </p:grpSpPr>
                <p:cxnSp>
                  <p:nvCxnSpPr>
                    <p:cNvPr id="93" name="Connecteur en angle 92"/>
                    <p:cNvCxnSpPr/>
                    <p:nvPr/>
                  </p:nvCxnSpPr>
                  <p:spPr>
                    <a:xfrm flipV="1">
                      <a:off x="337200" y="3932449"/>
                      <a:ext cx="360000" cy="360151"/>
                    </a:xfrm>
                    <a:prstGeom prst="bentConnector3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" name="Connecteur en angle 93"/>
                    <p:cNvCxnSpPr/>
                    <p:nvPr/>
                  </p:nvCxnSpPr>
                  <p:spPr>
                    <a:xfrm>
                      <a:off x="696360" y="3932449"/>
                      <a:ext cx="360000" cy="360151"/>
                    </a:xfrm>
                    <a:prstGeom prst="bentConnector3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35" name="Groupe 34"/>
            <p:cNvGrpSpPr/>
            <p:nvPr/>
          </p:nvGrpSpPr>
          <p:grpSpPr>
            <a:xfrm>
              <a:off x="6097840" y="3933056"/>
              <a:ext cx="5399640" cy="360373"/>
              <a:chOff x="337200" y="3932945"/>
              <a:chExt cx="5399640" cy="360373"/>
            </a:xfrm>
          </p:grpSpPr>
          <p:grpSp>
            <p:nvGrpSpPr>
              <p:cNvPr id="36" name="Groupe 35"/>
              <p:cNvGrpSpPr/>
              <p:nvPr/>
            </p:nvGrpSpPr>
            <p:grpSpPr>
              <a:xfrm>
                <a:off x="337200" y="3932945"/>
                <a:ext cx="2878480" cy="360262"/>
                <a:chOff x="337200" y="3932945"/>
                <a:chExt cx="2878480" cy="360262"/>
              </a:xfrm>
            </p:grpSpPr>
            <p:grpSp>
              <p:nvGrpSpPr>
                <p:cNvPr id="52" name="Groupe 51"/>
                <p:cNvGrpSpPr/>
                <p:nvPr/>
              </p:nvGrpSpPr>
              <p:grpSpPr>
                <a:xfrm>
                  <a:off x="337200" y="3932945"/>
                  <a:ext cx="1438320" cy="360151"/>
                  <a:chOff x="337200" y="3932945"/>
                  <a:chExt cx="1438320" cy="360151"/>
                </a:xfrm>
              </p:grpSpPr>
              <p:grpSp>
                <p:nvGrpSpPr>
                  <p:cNvPr id="60" name="Groupe 59"/>
                  <p:cNvGrpSpPr/>
                  <p:nvPr/>
                </p:nvGrpSpPr>
                <p:grpSpPr>
                  <a:xfrm>
                    <a:off x="337200" y="3932945"/>
                    <a:ext cx="719160" cy="360151"/>
                    <a:chOff x="337200" y="3932449"/>
                    <a:chExt cx="719160" cy="360151"/>
                  </a:xfrm>
                </p:grpSpPr>
                <p:cxnSp>
                  <p:nvCxnSpPr>
                    <p:cNvPr id="64" name="Connecteur en angle 63"/>
                    <p:cNvCxnSpPr/>
                    <p:nvPr/>
                  </p:nvCxnSpPr>
                  <p:spPr>
                    <a:xfrm flipV="1">
                      <a:off x="337200" y="3932449"/>
                      <a:ext cx="360000" cy="360151"/>
                    </a:xfrm>
                    <a:prstGeom prst="bentConnector3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" name="Connecteur en angle 64"/>
                    <p:cNvCxnSpPr/>
                    <p:nvPr/>
                  </p:nvCxnSpPr>
                  <p:spPr>
                    <a:xfrm>
                      <a:off x="696360" y="3932449"/>
                      <a:ext cx="360000" cy="360151"/>
                    </a:xfrm>
                    <a:prstGeom prst="bentConnector3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1" name="Groupe 60"/>
                  <p:cNvGrpSpPr/>
                  <p:nvPr/>
                </p:nvGrpSpPr>
                <p:grpSpPr>
                  <a:xfrm>
                    <a:off x="1056360" y="3932945"/>
                    <a:ext cx="719160" cy="360151"/>
                    <a:chOff x="337200" y="3932449"/>
                    <a:chExt cx="719160" cy="360151"/>
                  </a:xfrm>
                </p:grpSpPr>
                <p:cxnSp>
                  <p:nvCxnSpPr>
                    <p:cNvPr id="62" name="Connecteur en angle 61"/>
                    <p:cNvCxnSpPr/>
                    <p:nvPr/>
                  </p:nvCxnSpPr>
                  <p:spPr>
                    <a:xfrm flipV="1">
                      <a:off x="337200" y="3932449"/>
                      <a:ext cx="360000" cy="360151"/>
                    </a:xfrm>
                    <a:prstGeom prst="bentConnector3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Connecteur en angle 62"/>
                    <p:cNvCxnSpPr/>
                    <p:nvPr/>
                  </p:nvCxnSpPr>
                  <p:spPr>
                    <a:xfrm>
                      <a:off x="696360" y="3932449"/>
                      <a:ext cx="360000" cy="360151"/>
                    </a:xfrm>
                    <a:prstGeom prst="bentConnector3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53" name="Groupe 52"/>
                <p:cNvGrpSpPr/>
                <p:nvPr/>
              </p:nvGrpSpPr>
              <p:grpSpPr>
                <a:xfrm>
                  <a:off x="1777360" y="3933056"/>
                  <a:ext cx="1438320" cy="360151"/>
                  <a:chOff x="337200" y="3932945"/>
                  <a:chExt cx="1438320" cy="360151"/>
                </a:xfrm>
              </p:grpSpPr>
              <p:grpSp>
                <p:nvGrpSpPr>
                  <p:cNvPr id="54" name="Groupe 53"/>
                  <p:cNvGrpSpPr/>
                  <p:nvPr/>
                </p:nvGrpSpPr>
                <p:grpSpPr>
                  <a:xfrm>
                    <a:off x="337200" y="3932945"/>
                    <a:ext cx="719160" cy="360151"/>
                    <a:chOff x="337200" y="3932449"/>
                    <a:chExt cx="719160" cy="360151"/>
                  </a:xfrm>
                </p:grpSpPr>
                <p:cxnSp>
                  <p:nvCxnSpPr>
                    <p:cNvPr id="58" name="Connecteur en angle 57"/>
                    <p:cNvCxnSpPr/>
                    <p:nvPr/>
                  </p:nvCxnSpPr>
                  <p:spPr>
                    <a:xfrm flipV="1">
                      <a:off x="337200" y="3932449"/>
                      <a:ext cx="360000" cy="360151"/>
                    </a:xfrm>
                    <a:prstGeom prst="bentConnector3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Connecteur en angle 58"/>
                    <p:cNvCxnSpPr/>
                    <p:nvPr/>
                  </p:nvCxnSpPr>
                  <p:spPr>
                    <a:xfrm>
                      <a:off x="696360" y="3932449"/>
                      <a:ext cx="360000" cy="360151"/>
                    </a:xfrm>
                    <a:prstGeom prst="bentConnector3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5" name="Groupe 54"/>
                  <p:cNvGrpSpPr/>
                  <p:nvPr/>
                </p:nvGrpSpPr>
                <p:grpSpPr>
                  <a:xfrm>
                    <a:off x="1056360" y="3932945"/>
                    <a:ext cx="719160" cy="360151"/>
                    <a:chOff x="337200" y="3932449"/>
                    <a:chExt cx="719160" cy="360151"/>
                  </a:xfrm>
                </p:grpSpPr>
                <p:cxnSp>
                  <p:nvCxnSpPr>
                    <p:cNvPr id="56" name="Connecteur en angle 55"/>
                    <p:cNvCxnSpPr/>
                    <p:nvPr/>
                  </p:nvCxnSpPr>
                  <p:spPr>
                    <a:xfrm flipV="1">
                      <a:off x="337200" y="3932449"/>
                      <a:ext cx="360000" cy="360151"/>
                    </a:xfrm>
                    <a:prstGeom prst="bentConnector3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Connecteur en angle 56"/>
                    <p:cNvCxnSpPr/>
                    <p:nvPr/>
                  </p:nvCxnSpPr>
                  <p:spPr>
                    <a:xfrm>
                      <a:off x="696360" y="3932449"/>
                      <a:ext cx="360000" cy="360151"/>
                    </a:xfrm>
                    <a:prstGeom prst="bentConnector3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37" name="Groupe 36"/>
              <p:cNvGrpSpPr/>
              <p:nvPr/>
            </p:nvGrpSpPr>
            <p:grpSpPr>
              <a:xfrm>
                <a:off x="3217520" y="3933056"/>
                <a:ext cx="2519320" cy="360262"/>
                <a:chOff x="337200" y="3932945"/>
                <a:chExt cx="2519320" cy="360262"/>
              </a:xfrm>
            </p:grpSpPr>
            <p:grpSp>
              <p:nvGrpSpPr>
                <p:cNvPr id="38" name="Groupe 37"/>
                <p:cNvGrpSpPr/>
                <p:nvPr/>
              </p:nvGrpSpPr>
              <p:grpSpPr>
                <a:xfrm>
                  <a:off x="337200" y="3932945"/>
                  <a:ext cx="1438320" cy="360151"/>
                  <a:chOff x="337200" y="3932945"/>
                  <a:chExt cx="1438320" cy="360151"/>
                </a:xfrm>
              </p:grpSpPr>
              <p:grpSp>
                <p:nvGrpSpPr>
                  <p:cNvPr id="46" name="Groupe 45"/>
                  <p:cNvGrpSpPr/>
                  <p:nvPr/>
                </p:nvGrpSpPr>
                <p:grpSpPr>
                  <a:xfrm>
                    <a:off x="337200" y="3932945"/>
                    <a:ext cx="719160" cy="360151"/>
                    <a:chOff x="337200" y="3932449"/>
                    <a:chExt cx="719160" cy="360151"/>
                  </a:xfrm>
                </p:grpSpPr>
                <p:cxnSp>
                  <p:nvCxnSpPr>
                    <p:cNvPr id="50" name="Connecteur en angle 49"/>
                    <p:cNvCxnSpPr/>
                    <p:nvPr/>
                  </p:nvCxnSpPr>
                  <p:spPr>
                    <a:xfrm flipV="1">
                      <a:off x="337200" y="3932449"/>
                      <a:ext cx="360000" cy="360151"/>
                    </a:xfrm>
                    <a:prstGeom prst="bentConnector3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Connecteur en angle 50"/>
                    <p:cNvCxnSpPr/>
                    <p:nvPr/>
                  </p:nvCxnSpPr>
                  <p:spPr>
                    <a:xfrm>
                      <a:off x="696360" y="3932449"/>
                      <a:ext cx="360000" cy="360151"/>
                    </a:xfrm>
                    <a:prstGeom prst="bentConnector3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7" name="Groupe 46"/>
                  <p:cNvGrpSpPr/>
                  <p:nvPr/>
                </p:nvGrpSpPr>
                <p:grpSpPr>
                  <a:xfrm>
                    <a:off x="1056360" y="3932945"/>
                    <a:ext cx="719160" cy="360151"/>
                    <a:chOff x="337200" y="3932449"/>
                    <a:chExt cx="719160" cy="360151"/>
                  </a:xfrm>
                </p:grpSpPr>
                <p:cxnSp>
                  <p:nvCxnSpPr>
                    <p:cNvPr id="48" name="Connecteur en angle 47"/>
                    <p:cNvCxnSpPr/>
                    <p:nvPr/>
                  </p:nvCxnSpPr>
                  <p:spPr>
                    <a:xfrm flipV="1">
                      <a:off x="337200" y="3932449"/>
                      <a:ext cx="360000" cy="360151"/>
                    </a:xfrm>
                    <a:prstGeom prst="bentConnector3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Connecteur en angle 48"/>
                    <p:cNvCxnSpPr/>
                    <p:nvPr/>
                  </p:nvCxnSpPr>
                  <p:spPr>
                    <a:xfrm>
                      <a:off x="696360" y="3932449"/>
                      <a:ext cx="360000" cy="360151"/>
                    </a:xfrm>
                    <a:prstGeom prst="bentConnector3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9" name="Groupe 38"/>
                <p:cNvGrpSpPr/>
                <p:nvPr/>
              </p:nvGrpSpPr>
              <p:grpSpPr>
                <a:xfrm>
                  <a:off x="1777360" y="3933056"/>
                  <a:ext cx="1079160" cy="360151"/>
                  <a:chOff x="337200" y="3932945"/>
                  <a:chExt cx="1079160" cy="360151"/>
                </a:xfrm>
              </p:grpSpPr>
              <p:grpSp>
                <p:nvGrpSpPr>
                  <p:cNvPr id="40" name="Groupe 39"/>
                  <p:cNvGrpSpPr/>
                  <p:nvPr/>
                </p:nvGrpSpPr>
                <p:grpSpPr>
                  <a:xfrm>
                    <a:off x="337200" y="3932945"/>
                    <a:ext cx="719160" cy="360151"/>
                    <a:chOff x="337200" y="3932449"/>
                    <a:chExt cx="719160" cy="360151"/>
                  </a:xfrm>
                </p:grpSpPr>
                <p:cxnSp>
                  <p:nvCxnSpPr>
                    <p:cNvPr id="44" name="Connecteur en angle 43"/>
                    <p:cNvCxnSpPr/>
                    <p:nvPr/>
                  </p:nvCxnSpPr>
                  <p:spPr>
                    <a:xfrm flipV="1">
                      <a:off x="337200" y="3932449"/>
                      <a:ext cx="360000" cy="360151"/>
                    </a:xfrm>
                    <a:prstGeom prst="bentConnector3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Connecteur en angle 44"/>
                    <p:cNvCxnSpPr/>
                    <p:nvPr/>
                  </p:nvCxnSpPr>
                  <p:spPr>
                    <a:xfrm>
                      <a:off x="696360" y="3932449"/>
                      <a:ext cx="360000" cy="360151"/>
                    </a:xfrm>
                    <a:prstGeom prst="bentConnector3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42" name="Connecteur en angle 41"/>
                  <p:cNvCxnSpPr/>
                  <p:nvPr/>
                </p:nvCxnSpPr>
                <p:spPr>
                  <a:xfrm flipV="1">
                    <a:off x="1056360" y="3932945"/>
                    <a:ext cx="360000" cy="360151"/>
                  </a:xfrm>
                  <a:prstGeom prst="bent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cxnSp>
        <p:nvCxnSpPr>
          <p:cNvPr id="215" name="Connecteur droit 214"/>
          <p:cNvCxnSpPr/>
          <p:nvPr/>
        </p:nvCxnSpPr>
        <p:spPr>
          <a:xfrm>
            <a:off x="11865010" y="1557288"/>
            <a:ext cx="0" cy="2375768"/>
          </a:xfrm>
          <a:prstGeom prst="line">
            <a:avLst/>
          </a:prstGeom>
          <a:ln w="2222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Connecteur droit 217"/>
          <p:cNvCxnSpPr/>
          <p:nvPr/>
        </p:nvCxnSpPr>
        <p:spPr>
          <a:xfrm>
            <a:off x="1057442" y="1628800"/>
            <a:ext cx="0" cy="2232248"/>
          </a:xfrm>
          <a:prstGeom prst="line">
            <a:avLst/>
          </a:prstGeom>
          <a:ln w="2222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ZoneTexte 218"/>
          <p:cNvSpPr txBox="1"/>
          <p:nvPr/>
        </p:nvSpPr>
        <p:spPr>
          <a:xfrm>
            <a:off x="191344" y="2924944"/>
            <a:ext cx="10929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BX counter</a:t>
            </a:r>
            <a:endParaRPr lang="en-US" sz="1600" dirty="0"/>
          </a:p>
        </p:txBody>
      </p:sp>
      <p:grpSp>
        <p:nvGrpSpPr>
          <p:cNvPr id="117" name="Groupe 116"/>
          <p:cNvGrpSpPr/>
          <p:nvPr/>
        </p:nvGrpSpPr>
        <p:grpSpPr>
          <a:xfrm>
            <a:off x="1090122" y="3268275"/>
            <a:ext cx="2878978" cy="178636"/>
            <a:chOff x="551384" y="4508898"/>
            <a:chExt cx="2878978" cy="360262"/>
          </a:xfrm>
        </p:grpSpPr>
        <p:grpSp>
          <p:nvGrpSpPr>
            <p:cNvPr id="118" name="Groupe 117"/>
            <p:cNvGrpSpPr/>
            <p:nvPr/>
          </p:nvGrpSpPr>
          <p:grpSpPr>
            <a:xfrm>
              <a:off x="551384" y="4508898"/>
              <a:ext cx="1438818" cy="360262"/>
              <a:chOff x="5593286" y="4509009"/>
              <a:chExt cx="1438818" cy="360262"/>
            </a:xfrm>
          </p:grpSpPr>
          <p:grpSp>
            <p:nvGrpSpPr>
              <p:cNvPr id="130" name="Groupe 129"/>
              <p:cNvGrpSpPr/>
              <p:nvPr/>
            </p:nvGrpSpPr>
            <p:grpSpPr>
              <a:xfrm>
                <a:off x="5593286" y="4509009"/>
                <a:ext cx="1438818" cy="360151"/>
                <a:chOff x="5555960" y="3933056"/>
                <a:chExt cx="1438818" cy="360151"/>
              </a:xfrm>
            </p:grpSpPr>
            <p:cxnSp>
              <p:nvCxnSpPr>
                <p:cNvPr id="136" name="Connecteur droit 135"/>
                <p:cNvCxnSpPr/>
                <p:nvPr/>
              </p:nvCxnSpPr>
              <p:spPr>
                <a:xfrm flipH="1" flipV="1">
                  <a:off x="5555960" y="3933056"/>
                  <a:ext cx="180000" cy="360151"/>
                </a:xfrm>
                <a:prstGeom prst="line">
                  <a:avLst/>
                </a:prstGeom>
                <a:ln w="254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Connecteur droit 136"/>
                <p:cNvCxnSpPr/>
                <p:nvPr/>
              </p:nvCxnSpPr>
              <p:spPr>
                <a:xfrm flipV="1">
                  <a:off x="5735960" y="4293096"/>
                  <a:ext cx="540000" cy="0"/>
                </a:xfrm>
                <a:prstGeom prst="line">
                  <a:avLst/>
                </a:prstGeom>
                <a:ln w="254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Connecteur droit 137"/>
                <p:cNvCxnSpPr/>
                <p:nvPr/>
              </p:nvCxnSpPr>
              <p:spPr>
                <a:xfrm flipV="1">
                  <a:off x="6276040" y="3933056"/>
                  <a:ext cx="180000" cy="360151"/>
                </a:xfrm>
                <a:prstGeom prst="line">
                  <a:avLst/>
                </a:prstGeom>
                <a:ln w="254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Connecteur droit 138"/>
                <p:cNvCxnSpPr/>
                <p:nvPr/>
              </p:nvCxnSpPr>
              <p:spPr>
                <a:xfrm flipV="1">
                  <a:off x="6456040" y="3933056"/>
                  <a:ext cx="538738" cy="0"/>
                </a:xfrm>
                <a:prstGeom prst="line">
                  <a:avLst/>
                </a:prstGeom>
                <a:ln w="254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" name="Groupe 130"/>
              <p:cNvGrpSpPr/>
              <p:nvPr/>
            </p:nvGrpSpPr>
            <p:grpSpPr>
              <a:xfrm flipV="1">
                <a:off x="5593286" y="4509120"/>
                <a:ext cx="1438818" cy="360151"/>
                <a:chOff x="5555960" y="3933056"/>
                <a:chExt cx="1438818" cy="360151"/>
              </a:xfrm>
            </p:grpSpPr>
            <p:cxnSp>
              <p:nvCxnSpPr>
                <p:cNvPr id="132" name="Connecteur droit 131"/>
                <p:cNvCxnSpPr/>
                <p:nvPr/>
              </p:nvCxnSpPr>
              <p:spPr>
                <a:xfrm flipH="1" flipV="1">
                  <a:off x="5555960" y="3933056"/>
                  <a:ext cx="180000" cy="360151"/>
                </a:xfrm>
                <a:prstGeom prst="line">
                  <a:avLst/>
                </a:prstGeom>
                <a:ln w="254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Connecteur droit 132"/>
                <p:cNvCxnSpPr/>
                <p:nvPr/>
              </p:nvCxnSpPr>
              <p:spPr>
                <a:xfrm flipV="1">
                  <a:off x="5735960" y="4293096"/>
                  <a:ext cx="540000" cy="0"/>
                </a:xfrm>
                <a:prstGeom prst="line">
                  <a:avLst/>
                </a:prstGeom>
                <a:ln w="254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Connecteur droit 133"/>
                <p:cNvCxnSpPr/>
                <p:nvPr/>
              </p:nvCxnSpPr>
              <p:spPr>
                <a:xfrm flipV="1">
                  <a:off x="6276040" y="3933056"/>
                  <a:ext cx="180000" cy="360151"/>
                </a:xfrm>
                <a:prstGeom prst="line">
                  <a:avLst/>
                </a:prstGeom>
                <a:ln w="254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Connecteur droit 134"/>
                <p:cNvCxnSpPr/>
                <p:nvPr/>
              </p:nvCxnSpPr>
              <p:spPr>
                <a:xfrm flipV="1">
                  <a:off x="6456040" y="3933056"/>
                  <a:ext cx="538738" cy="0"/>
                </a:xfrm>
                <a:prstGeom prst="line">
                  <a:avLst/>
                </a:prstGeom>
                <a:ln w="254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9" name="Groupe 118"/>
            <p:cNvGrpSpPr/>
            <p:nvPr/>
          </p:nvGrpSpPr>
          <p:grpSpPr>
            <a:xfrm>
              <a:off x="1991544" y="4508898"/>
              <a:ext cx="1438818" cy="360262"/>
              <a:chOff x="5593286" y="4509009"/>
              <a:chExt cx="1438818" cy="360262"/>
            </a:xfrm>
          </p:grpSpPr>
          <p:grpSp>
            <p:nvGrpSpPr>
              <p:cNvPr id="120" name="Groupe 119"/>
              <p:cNvGrpSpPr/>
              <p:nvPr/>
            </p:nvGrpSpPr>
            <p:grpSpPr>
              <a:xfrm>
                <a:off x="5593286" y="4509009"/>
                <a:ext cx="1438818" cy="360151"/>
                <a:chOff x="5555960" y="3933056"/>
                <a:chExt cx="1438818" cy="360151"/>
              </a:xfrm>
            </p:grpSpPr>
            <p:cxnSp>
              <p:nvCxnSpPr>
                <p:cNvPr id="126" name="Connecteur droit 125"/>
                <p:cNvCxnSpPr/>
                <p:nvPr/>
              </p:nvCxnSpPr>
              <p:spPr>
                <a:xfrm flipH="1" flipV="1">
                  <a:off x="5555960" y="3933056"/>
                  <a:ext cx="180000" cy="360151"/>
                </a:xfrm>
                <a:prstGeom prst="line">
                  <a:avLst/>
                </a:prstGeom>
                <a:ln w="254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Connecteur droit 126"/>
                <p:cNvCxnSpPr/>
                <p:nvPr/>
              </p:nvCxnSpPr>
              <p:spPr>
                <a:xfrm flipV="1">
                  <a:off x="5735960" y="4293096"/>
                  <a:ext cx="540000" cy="0"/>
                </a:xfrm>
                <a:prstGeom prst="line">
                  <a:avLst/>
                </a:prstGeom>
                <a:ln w="254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Connecteur droit 127"/>
                <p:cNvCxnSpPr/>
                <p:nvPr/>
              </p:nvCxnSpPr>
              <p:spPr>
                <a:xfrm flipV="1">
                  <a:off x="6276040" y="3933056"/>
                  <a:ext cx="180000" cy="360151"/>
                </a:xfrm>
                <a:prstGeom prst="line">
                  <a:avLst/>
                </a:prstGeom>
                <a:ln w="254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Connecteur droit 128"/>
                <p:cNvCxnSpPr/>
                <p:nvPr/>
              </p:nvCxnSpPr>
              <p:spPr>
                <a:xfrm flipV="1">
                  <a:off x="6456040" y="3933056"/>
                  <a:ext cx="538738" cy="0"/>
                </a:xfrm>
                <a:prstGeom prst="line">
                  <a:avLst/>
                </a:prstGeom>
                <a:ln w="254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e 120"/>
              <p:cNvGrpSpPr/>
              <p:nvPr/>
            </p:nvGrpSpPr>
            <p:grpSpPr>
              <a:xfrm flipV="1">
                <a:off x="5593286" y="4509120"/>
                <a:ext cx="1438818" cy="360151"/>
                <a:chOff x="5555960" y="3933056"/>
                <a:chExt cx="1438818" cy="360151"/>
              </a:xfrm>
            </p:grpSpPr>
            <p:cxnSp>
              <p:nvCxnSpPr>
                <p:cNvPr id="122" name="Connecteur droit 121"/>
                <p:cNvCxnSpPr/>
                <p:nvPr/>
              </p:nvCxnSpPr>
              <p:spPr>
                <a:xfrm flipH="1" flipV="1">
                  <a:off x="5555960" y="3933056"/>
                  <a:ext cx="180000" cy="360151"/>
                </a:xfrm>
                <a:prstGeom prst="line">
                  <a:avLst/>
                </a:prstGeom>
                <a:ln w="254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Connecteur droit 122"/>
                <p:cNvCxnSpPr/>
                <p:nvPr/>
              </p:nvCxnSpPr>
              <p:spPr>
                <a:xfrm flipV="1">
                  <a:off x="5735960" y="4293096"/>
                  <a:ext cx="540000" cy="0"/>
                </a:xfrm>
                <a:prstGeom prst="line">
                  <a:avLst/>
                </a:prstGeom>
                <a:ln w="254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Connecteur droit 123"/>
                <p:cNvCxnSpPr/>
                <p:nvPr/>
              </p:nvCxnSpPr>
              <p:spPr>
                <a:xfrm flipV="1">
                  <a:off x="6276040" y="3933056"/>
                  <a:ext cx="180000" cy="360151"/>
                </a:xfrm>
                <a:prstGeom prst="line">
                  <a:avLst/>
                </a:prstGeom>
                <a:ln w="254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Connecteur droit 124"/>
                <p:cNvCxnSpPr/>
                <p:nvPr/>
              </p:nvCxnSpPr>
              <p:spPr>
                <a:xfrm flipV="1">
                  <a:off x="6456040" y="3933056"/>
                  <a:ext cx="538738" cy="0"/>
                </a:xfrm>
                <a:prstGeom prst="line">
                  <a:avLst/>
                </a:prstGeom>
                <a:ln w="254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40" name="Groupe 139"/>
          <p:cNvGrpSpPr/>
          <p:nvPr/>
        </p:nvGrpSpPr>
        <p:grpSpPr>
          <a:xfrm>
            <a:off x="3970442" y="3268385"/>
            <a:ext cx="1438818" cy="178636"/>
            <a:chOff x="5593286" y="4509009"/>
            <a:chExt cx="1438818" cy="360262"/>
          </a:xfrm>
        </p:grpSpPr>
        <p:grpSp>
          <p:nvGrpSpPr>
            <p:cNvPr id="141" name="Groupe 140"/>
            <p:cNvGrpSpPr/>
            <p:nvPr/>
          </p:nvGrpSpPr>
          <p:grpSpPr>
            <a:xfrm>
              <a:off x="5593286" y="4509009"/>
              <a:ext cx="1438818" cy="360151"/>
              <a:chOff x="5555960" y="3933056"/>
              <a:chExt cx="1438818" cy="360151"/>
            </a:xfrm>
          </p:grpSpPr>
          <p:cxnSp>
            <p:nvCxnSpPr>
              <p:cNvPr id="147" name="Connecteur droit 146"/>
              <p:cNvCxnSpPr/>
              <p:nvPr/>
            </p:nvCxnSpPr>
            <p:spPr>
              <a:xfrm flipH="1" flipV="1">
                <a:off x="5555960" y="3933056"/>
                <a:ext cx="180000" cy="360151"/>
              </a:xfrm>
              <a:prstGeom prst="line">
                <a:avLst/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Connecteur droit 147"/>
              <p:cNvCxnSpPr/>
              <p:nvPr/>
            </p:nvCxnSpPr>
            <p:spPr>
              <a:xfrm flipV="1">
                <a:off x="5735960" y="4293096"/>
                <a:ext cx="540000" cy="0"/>
              </a:xfrm>
              <a:prstGeom prst="line">
                <a:avLst/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Connecteur droit 148"/>
              <p:cNvCxnSpPr/>
              <p:nvPr/>
            </p:nvCxnSpPr>
            <p:spPr>
              <a:xfrm flipV="1">
                <a:off x="6276040" y="3933056"/>
                <a:ext cx="180000" cy="360151"/>
              </a:xfrm>
              <a:prstGeom prst="line">
                <a:avLst/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Connecteur droit 149"/>
              <p:cNvCxnSpPr/>
              <p:nvPr/>
            </p:nvCxnSpPr>
            <p:spPr>
              <a:xfrm flipV="1">
                <a:off x="6456040" y="3933056"/>
                <a:ext cx="538738" cy="0"/>
              </a:xfrm>
              <a:prstGeom prst="line">
                <a:avLst/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2" name="Groupe 141"/>
            <p:cNvGrpSpPr/>
            <p:nvPr/>
          </p:nvGrpSpPr>
          <p:grpSpPr>
            <a:xfrm flipV="1">
              <a:off x="5593286" y="4509120"/>
              <a:ext cx="1438818" cy="360151"/>
              <a:chOff x="5555960" y="3933056"/>
              <a:chExt cx="1438818" cy="360151"/>
            </a:xfrm>
          </p:grpSpPr>
          <p:cxnSp>
            <p:nvCxnSpPr>
              <p:cNvPr id="143" name="Connecteur droit 142"/>
              <p:cNvCxnSpPr/>
              <p:nvPr/>
            </p:nvCxnSpPr>
            <p:spPr>
              <a:xfrm flipH="1" flipV="1">
                <a:off x="5555960" y="3933056"/>
                <a:ext cx="180000" cy="360151"/>
              </a:xfrm>
              <a:prstGeom prst="line">
                <a:avLst/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Connecteur droit 143"/>
              <p:cNvCxnSpPr/>
              <p:nvPr/>
            </p:nvCxnSpPr>
            <p:spPr>
              <a:xfrm flipV="1">
                <a:off x="5735960" y="4293096"/>
                <a:ext cx="540000" cy="0"/>
              </a:xfrm>
              <a:prstGeom prst="line">
                <a:avLst/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Connecteur droit 144"/>
              <p:cNvCxnSpPr/>
              <p:nvPr/>
            </p:nvCxnSpPr>
            <p:spPr>
              <a:xfrm flipV="1">
                <a:off x="6276040" y="3933056"/>
                <a:ext cx="180000" cy="360151"/>
              </a:xfrm>
              <a:prstGeom prst="line">
                <a:avLst/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necteur droit 145"/>
              <p:cNvCxnSpPr/>
              <p:nvPr/>
            </p:nvCxnSpPr>
            <p:spPr>
              <a:xfrm flipV="1">
                <a:off x="6456040" y="3933056"/>
                <a:ext cx="538738" cy="0"/>
              </a:xfrm>
              <a:prstGeom prst="line">
                <a:avLst/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1" name="Connecteur droit 150"/>
          <p:cNvCxnSpPr/>
          <p:nvPr/>
        </p:nvCxnSpPr>
        <p:spPr>
          <a:xfrm flipH="1" flipV="1">
            <a:off x="5410602" y="3268385"/>
            <a:ext cx="180000" cy="178581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droit 151"/>
          <p:cNvCxnSpPr/>
          <p:nvPr/>
        </p:nvCxnSpPr>
        <p:spPr>
          <a:xfrm flipV="1">
            <a:off x="5590602" y="3446911"/>
            <a:ext cx="540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necteur droit 152"/>
          <p:cNvCxnSpPr/>
          <p:nvPr/>
        </p:nvCxnSpPr>
        <p:spPr>
          <a:xfrm flipV="1">
            <a:off x="6130682" y="3268385"/>
            <a:ext cx="180000" cy="178581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necteur droit 153"/>
          <p:cNvCxnSpPr/>
          <p:nvPr/>
        </p:nvCxnSpPr>
        <p:spPr>
          <a:xfrm flipV="1">
            <a:off x="6310682" y="3268385"/>
            <a:ext cx="538738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necteur droit 154"/>
          <p:cNvCxnSpPr/>
          <p:nvPr/>
        </p:nvCxnSpPr>
        <p:spPr>
          <a:xfrm flipH="1">
            <a:off x="5410602" y="3268440"/>
            <a:ext cx="180000" cy="178581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necteur droit 155"/>
          <p:cNvCxnSpPr/>
          <p:nvPr/>
        </p:nvCxnSpPr>
        <p:spPr>
          <a:xfrm>
            <a:off x="5590602" y="3268495"/>
            <a:ext cx="540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onnecteur droit 156"/>
          <p:cNvCxnSpPr/>
          <p:nvPr/>
        </p:nvCxnSpPr>
        <p:spPr>
          <a:xfrm>
            <a:off x="6130682" y="3268440"/>
            <a:ext cx="180000" cy="178581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Connecteur droit 157"/>
          <p:cNvCxnSpPr/>
          <p:nvPr/>
        </p:nvCxnSpPr>
        <p:spPr>
          <a:xfrm>
            <a:off x="6310682" y="3447021"/>
            <a:ext cx="538738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9" name="Groupe 158"/>
          <p:cNvGrpSpPr/>
          <p:nvPr/>
        </p:nvGrpSpPr>
        <p:grpSpPr>
          <a:xfrm>
            <a:off x="6850762" y="3268385"/>
            <a:ext cx="1438818" cy="178636"/>
            <a:chOff x="5593286" y="4509009"/>
            <a:chExt cx="1438818" cy="360262"/>
          </a:xfrm>
        </p:grpSpPr>
        <p:grpSp>
          <p:nvGrpSpPr>
            <p:cNvPr id="160" name="Groupe 159"/>
            <p:cNvGrpSpPr/>
            <p:nvPr/>
          </p:nvGrpSpPr>
          <p:grpSpPr>
            <a:xfrm>
              <a:off x="5593286" y="4509009"/>
              <a:ext cx="1438818" cy="360151"/>
              <a:chOff x="5555960" y="3933056"/>
              <a:chExt cx="1438818" cy="360151"/>
            </a:xfrm>
          </p:grpSpPr>
          <p:cxnSp>
            <p:nvCxnSpPr>
              <p:cNvPr id="166" name="Connecteur droit 165"/>
              <p:cNvCxnSpPr/>
              <p:nvPr/>
            </p:nvCxnSpPr>
            <p:spPr>
              <a:xfrm flipH="1" flipV="1">
                <a:off x="5555960" y="3933056"/>
                <a:ext cx="180000" cy="360151"/>
              </a:xfrm>
              <a:prstGeom prst="line">
                <a:avLst/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Connecteur droit 166"/>
              <p:cNvCxnSpPr/>
              <p:nvPr/>
            </p:nvCxnSpPr>
            <p:spPr>
              <a:xfrm flipV="1">
                <a:off x="5735960" y="4293096"/>
                <a:ext cx="540000" cy="0"/>
              </a:xfrm>
              <a:prstGeom prst="line">
                <a:avLst/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Connecteur droit 167"/>
              <p:cNvCxnSpPr/>
              <p:nvPr/>
            </p:nvCxnSpPr>
            <p:spPr>
              <a:xfrm flipV="1">
                <a:off x="6276040" y="3933056"/>
                <a:ext cx="180000" cy="360151"/>
              </a:xfrm>
              <a:prstGeom prst="line">
                <a:avLst/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Connecteur droit 168"/>
              <p:cNvCxnSpPr/>
              <p:nvPr/>
            </p:nvCxnSpPr>
            <p:spPr>
              <a:xfrm flipV="1">
                <a:off x="6456040" y="3933056"/>
                <a:ext cx="538738" cy="0"/>
              </a:xfrm>
              <a:prstGeom prst="line">
                <a:avLst/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1" name="Groupe 160"/>
            <p:cNvGrpSpPr/>
            <p:nvPr/>
          </p:nvGrpSpPr>
          <p:grpSpPr>
            <a:xfrm flipV="1">
              <a:off x="5593286" y="4509120"/>
              <a:ext cx="1438818" cy="360151"/>
              <a:chOff x="5555960" y="3933056"/>
              <a:chExt cx="1438818" cy="360151"/>
            </a:xfrm>
          </p:grpSpPr>
          <p:cxnSp>
            <p:nvCxnSpPr>
              <p:cNvPr id="162" name="Connecteur droit 161"/>
              <p:cNvCxnSpPr/>
              <p:nvPr/>
            </p:nvCxnSpPr>
            <p:spPr>
              <a:xfrm flipH="1" flipV="1">
                <a:off x="5555960" y="3933056"/>
                <a:ext cx="180000" cy="360151"/>
              </a:xfrm>
              <a:prstGeom prst="line">
                <a:avLst/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Connecteur droit 162"/>
              <p:cNvCxnSpPr/>
              <p:nvPr/>
            </p:nvCxnSpPr>
            <p:spPr>
              <a:xfrm flipV="1">
                <a:off x="5735960" y="4293096"/>
                <a:ext cx="540000" cy="0"/>
              </a:xfrm>
              <a:prstGeom prst="line">
                <a:avLst/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Connecteur droit 163"/>
              <p:cNvCxnSpPr/>
              <p:nvPr/>
            </p:nvCxnSpPr>
            <p:spPr>
              <a:xfrm flipV="1">
                <a:off x="6276040" y="3933056"/>
                <a:ext cx="180000" cy="360151"/>
              </a:xfrm>
              <a:prstGeom prst="line">
                <a:avLst/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Connecteur droit 164"/>
              <p:cNvCxnSpPr/>
              <p:nvPr/>
            </p:nvCxnSpPr>
            <p:spPr>
              <a:xfrm flipV="1">
                <a:off x="6456040" y="3933056"/>
                <a:ext cx="538738" cy="0"/>
              </a:xfrm>
              <a:prstGeom prst="line">
                <a:avLst/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70" name="Connecteur droit 169"/>
          <p:cNvCxnSpPr/>
          <p:nvPr/>
        </p:nvCxnSpPr>
        <p:spPr>
          <a:xfrm flipH="1" flipV="1">
            <a:off x="8290922" y="3268385"/>
            <a:ext cx="180000" cy="178581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Connecteur droit 170"/>
          <p:cNvCxnSpPr/>
          <p:nvPr/>
        </p:nvCxnSpPr>
        <p:spPr>
          <a:xfrm flipV="1">
            <a:off x="8470922" y="3446911"/>
            <a:ext cx="540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Connecteur droit 171"/>
          <p:cNvCxnSpPr/>
          <p:nvPr/>
        </p:nvCxnSpPr>
        <p:spPr>
          <a:xfrm flipV="1">
            <a:off x="9011002" y="3268385"/>
            <a:ext cx="180000" cy="178581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Connecteur droit 172"/>
          <p:cNvCxnSpPr/>
          <p:nvPr/>
        </p:nvCxnSpPr>
        <p:spPr>
          <a:xfrm flipV="1">
            <a:off x="9191002" y="3268385"/>
            <a:ext cx="538738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 droit 173"/>
          <p:cNvCxnSpPr/>
          <p:nvPr/>
        </p:nvCxnSpPr>
        <p:spPr>
          <a:xfrm flipH="1">
            <a:off x="8290922" y="3268440"/>
            <a:ext cx="180000" cy="178581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Connecteur droit 174"/>
          <p:cNvCxnSpPr/>
          <p:nvPr/>
        </p:nvCxnSpPr>
        <p:spPr>
          <a:xfrm>
            <a:off x="8470922" y="3268495"/>
            <a:ext cx="540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Connecteur droit 175"/>
          <p:cNvCxnSpPr/>
          <p:nvPr/>
        </p:nvCxnSpPr>
        <p:spPr>
          <a:xfrm>
            <a:off x="9011002" y="3268440"/>
            <a:ext cx="180000" cy="178581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Connecteur droit 176"/>
          <p:cNvCxnSpPr/>
          <p:nvPr/>
        </p:nvCxnSpPr>
        <p:spPr>
          <a:xfrm>
            <a:off x="9191002" y="3447021"/>
            <a:ext cx="538738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8" name="Groupe 177"/>
          <p:cNvGrpSpPr/>
          <p:nvPr/>
        </p:nvGrpSpPr>
        <p:grpSpPr>
          <a:xfrm>
            <a:off x="9732424" y="3268385"/>
            <a:ext cx="1438818" cy="178636"/>
            <a:chOff x="5593286" y="4509009"/>
            <a:chExt cx="1438818" cy="360262"/>
          </a:xfrm>
        </p:grpSpPr>
        <p:grpSp>
          <p:nvGrpSpPr>
            <p:cNvPr id="179" name="Groupe 178"/>
            <p:cNvGrpSpPr/>
            <p:nvPr/>
          </p:nvGrpSpPr>
          <p:grpSpPr>
            <a:xfrm>
              <a:off x="5593286" y="4509009"/>
              <a:ext cx="1438818" cy="360151"/>
              <a:chOff x="5555960" y="3933056"/>
              <a:chExt cx="1438818" cy="360151"/>
            </a:xfrm>
          </p:grpSpPr>
          <p:cxnSp>
            <p:nvCxnSpPr>
              <p:cNvPr id="185" name="Connecteur droit 184"/>
              <p:cNvCxnSpPr/>
              <p:nvPr/>
            </p:nvCxnSpPr>
            <p:spPr>
              <a:xfrm flipH="1" flipV="1">
                <a:off x="5555960" y="3933056"/>
                <a:ext cx="180000" cy="360151"/>
              </a:xfrm>
              <a:prstGeom prst="line">
                <a:avLst/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onnecteur droit 185"/>
              <p:cNvCxnSpPr/>
              <p:nvPr/>
            </p:nvCxnSpPr>
            <p:spPr>
              <a:xfrm flipV="1">
                <a:off x="5735960" y="4293096"/>
                <a:ext cx="540000" cy="0"/>
              </a:xfrm>
              <a:prstGeom prst="line">
                <a:avLst/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onnecteur droit 186"/>
              <p:cNvCxnSpPr/>
              <p:nvPr/>
            </p:nvCxnSpPr>
            <p:spPr>
              <a:xfrm flipV="1">
                <a:off x="6276040" y="3933056"/>
                <a:ext cx="180000" cy="360151"/>
              </a:xfrm>
              <a:prstGeom prst="line">
                <a:avLst/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onnecteur droit 187"/>
              <p:cNvCxnSpPr/>
              <p:nvPr/>
            </p:nvCxnSpPr>
            <p:spPr>
              <a:xfrm flipV="1">
                <a:off x="6456040" y="3933056"/>
                <a:ext cx="538738" cy="0"/>
              </a:xfrm>
              <a:prstGeom prst="line">
                <a:avLst/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0" name="Groupe 179"/>
            <p:cNvGrpSpPr/>
            <p:nvPr/>
          </p:nvGrpSpPr>
          <p:grpSpPr>
            <a:xfrm flipV="1">
              <a:off x="5593286" y="4509120"/>
              <a:ext cx="1438818" cy="360151"/>
              <a:chOff x="5555960" y="3933056"/>
              <a:chExt cx="1438818" cy="360151"/>
            </a:xfrm>
          </p:grpSpPr>
          <p:cxnSp>
            <p:nvCxnSpPr>
              <p:cNvPr id="181" name="Connecteur droit 180"/>
              <p:cNvCxnSpPr/>
              <p:nvPr/>
            </p:nvCxnSpPr>
            <p:spPr>
              <a:xfrm flipH="1" flipV="1">
                <a:off x="5555960" y="3933056"/>
                <a:ext cx="180000" cy="360151"/>
              </a:xfrm>
              <a:prstGeom prst="line">
                <a:avLst/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onnecteur droit 181"/>
              <p:cNvCxnSpPr/>
              <p:nvPr/>
            </p:nvCxnSpPr>
            <p:spPr>
              <a:xfrm flipV="1">
                <a:off x="5735960" y="4293096"/>
                <a:ext cx="540000" cy="0"/>
              </a:xfrm>
              <a:prstGeom prst="line">
                <a:avLst/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onnecteur droit 182"/>
              <p:cNvCxnSpPr/>
              <p:nvPr/>
            </p:nvCxnSpPr>
            <p:spPr>
              <a:xfrm flipV="1">
                <a:off x="6276040" y="3933056"/>
                <a:ext cx="180000" cy="360151"/>
              </a:xfrm>
              <a:prstGeom prst="line">
                <a:avLst/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onnecteur droit 183"/>
              <p:cNvCxnSpPr/>
              <p:nvPr/>
            </p:nvCxnSpPr>
            <p:spPr>
              <a:xfrm flipV="1">
                <a:off x="6456040" y="3933056"/>
                <a:ext cx="538738" cy="0"/>
              </a:xfrm>
              <a:prstGeom prst="line">
                <a:avLst/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89" name="Connecteur droit 188"/>
          <p:cNvCxnSpPr/>
          <p:nvPr/>
        </p:nvCxnSpPr>
        <p:spPr>
          <a:xfrm flipH="1" flipV="1">
            <a:off x="11172584" y="3268385"/>
            <a:ext cx="180000" cy="178581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Connecteur droit 189"/>
          <p:cNvCxnSpPr/>
          <p:nvPr/>
        </p:nvCxnSpPr>
        <p:spPr>
          <a:xfrm>
            <a:off x="11352584" y="3446911"/>
            <a:ext cx="540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Connecteur droit 190"/>
          <p:cNvCxnSpPr/>
          <p:nvPr/>
        </p:nvCxnSpPr>
        <p:spPr>
          <a:xfrm flipV="1">
            <a:off x="11892664" y="3268385"/>
            <a:ext cx="180000" cy="178581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Connecteur droit 192"/>
          <p:cNvCxnSpPr/>
          <p:nvPr/>
        </p:nvCxnSpPr>
        <p:spPr>
          <a:xfrm flipH="1">
            <a:off x="11172584" y="3268440"/>
            <a:ext cx="180000" cy="178581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Connecteur droit 193"/>
          <p:cNvCxnSpPr/>
          <p:nvPr/>
        </p:nvCxnSpPr>
        <p:spPr>
          <a:xfrm>
            <a:off x="11352584" y="3268495"/>
            <a:ext cx="540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Connecteur droit 194"/>
          <p:cNvCxnSpPr/>
          <p:nvPr/>
        </p:nvCxnSpPr>
        <p:spPr>
          <a:xfrm>
            <a:off x="11892664" y="3268440"/>
            <a:ext cx="180000" cy="178581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Connecteur droit 196"/>
          <p:cNvCxnSpPr/>
          <p:nvPr/>
        </p:nvCxnSpPr>
        <p:spPr>
          <a:xfrm>
            <a:off x="874098" y="3269639"/>
            <a:ext cx="216024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Connecteur droit 197"/>
          <p:cNvCxnSpPr/>
          <p:nvPr/>
        </p:nvCxnSpPr>
        <p:spPr>
          <a:xfrm>
            <a:off x="874098" y="3448275"/>
            <a:ext cx="216024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ZoneTexte 220"/>
          <p:cNvSpPr txBox="1"/>
          <p:nvPr/>
        </p:nvSpPr>
        <p:spPr>
          <a:xfrm>
            <a:off x="4235626" y="3192923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O+4</a:t>
            </a:r>
            <a:endParaRPr lang="fr-FR" sz="1400" dirty="0"/>
          </a:p>
        </p:txBody>
      </p:sp>
      <p:sp>
        <p:nvSpPr>
          <p:cNvPr id="222" name="ZoneTexte 221"/>
          <p:cNvSpPr txBox="1"/>
          <p:nvPr/>
        </p:nvSpPr>
        <p:spPr>
          <a:xfrm>
            <a:off x="4943712" y="3192923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O+5</a:t>
            </a:r>
            <a:endParaRPr lang="fr-FR" sz="1400" dirty="0"/>
          </a:p>
        </p:txBody>
      </p:sp>
      <p:sp>
        <p:nvSpPr>
          <p:cNvPr id="223" name="ZoneTexte 222"/>
          <p:cNvSpPr txBox="1"/>
          <p:nvPr/>
        </p:nvSpPr>
        <p:spPr>
          <a:xfrm>
            <a:off x="3469451" y="3192923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O+3</a:t>
            </a:r>
            <a:endParaRPr lang="fr-FR" sz="1400" dirty="0"/>
          </a:p>
        </p:txBody>
      </p:sp>
      <p:sp>
        <p:nvSpPr>
          <p:cNvPr id="224" name="ZoneTexte 223"/>
          <p:cNvSpPr txBox="1"/>
          <p:nvPr/>
        </p:nvSpPr>
        <p:spPr>
          <a:xfrm>
            <a:off x="2746306" y="3192923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O+2</a:t>
            </a:r>
            <a:endParaRPr lang="fr-FR" sz="1400" dirty="0"/>
          </a:p>
        </p:txBody>
      </p:sp>
      <p:sp>
        <p:nvSpPr>
          <p:cNvPr id="225" name="ZoneTexte 224"/>
          <p:cNvSpPr txBox="1"/>
          <p:nvPr/>
        </p:nvSpPr>
        <p:spPr>
          <a:xfrm>
            <a:off x="2004401" y="3192923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O+1</a:t>
            </a:r>
            <a:endParaRPr lang="fr-FR" sz="1400" dirty="0"/>
          </a:p>
        </p:txBody>
      </p:sp>
      <p:sp>
        <p:nvSpPr>
          <p:cNvPr id="226" name="ZoneTexte 225"/>
          <p:cNvSpPr txBox="1"/>
          <p:nvPr/>
        </p:nvSpPr>
        <p:spPr>
          <a:xfrm>
            <a:off x="1245091" y="3192923"/>
            <a:ext cx="628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Origin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2" name="Connecteur droit avec flèche 11"/>
          <p:cNvCxnSpPr>
            <a:stCxn id="244" idx="2"/>
          </p:cNvCxnSpPr>
          <p:nvPr/>
        </p:nvCxnSpPr>
        <p:spPr>
          <a:xfrm flipH="1" flipV="1">
            <a:off x="1090123" y="3789041"/>
            <a:ext cx="3311179" cy="523800"/>
          </a:xfrm>
          <a:prstGeom prst="straightConnector1">
            <a:avLst/>
          </a:prstGeom>
          <a:ln w="19050"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Connecteur droit avec flèche 227"/>
          <p:cNvCxnSpPr>
            <a:stCxn id="73" idx="0"/>
          </p:cNvCxnSpPr>
          <p:nvPr/>
        </p:nvCxnSpPr>
        <p:spPr>
          <a:xfrm flipV="1">
            <a:off x="4570064" y="3429000"/>
            <a:ext cx="7321258" cy="868454"/>
          </a:xfrm>
          <a:prstGeom prst="straightConnector1">
            <a:avLst/>
          </a:prstGeom>
          <a:ln w="19050"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ZoneTexte 228"/>
          <p:cNvSpPr txBox="1"/>
          <p:nvPr/>
        </p:nvSpPr>
        <p:spPr>
          <a:xfrm>
            <a:off x="191344" y="2298358"/>
            <a:ext cx="866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BX clock</a:t>
            </a:r>
            <a:endParaRPr lang="en-US" sz="1600" dirty="0"/>
          </a:p>
        </p:txBody>
      </p:sp>
      <p:sp>
        <p:nvSpPr>
          <p:cNvPr id="244" name="ZoneTexte 243"/>
          <p:cNvSpPr txBox="1"/>
          <p:nvPr/>
        </p:nvSpPr>
        <p:spPr>
          <a:xfrm>
            <a:off x="4258474" y="4005064"/>
            <a:ext cx="285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R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245" name="ZoneTexte 244"/>
          <p:cNvSpPr txBox="1"/>
          <p:nvPr/>
        </p:nvSpPr>
        <p:spPr>
          <a:xfrm>
            <a:off x="8002890" y="4005064"/>
            <a:ext cx="481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R+1</a:t>
            </a:r>
            <a:endParaRPr lang="fr-FR" sz="1400" dirty="0"/>
          </a:p>
        </p:txBody>
      </p:sp>
      <p:sp>
        <p:nvSpPr>
          <p:cNvPr id="246" name="ZoneTexte 245"/>
          <p:cNvSpPr txBox="1"/>
          <p:nvPr/>
        </p:nvSpPr>
        <p:spPr>
          <a:xfrm>
            <a:off x="2530282" y="4005064"/>
            <a:ext cx="428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R-1</a:t>
            </a:r>
            <a:endParaRPr lang="fr-FR" sz="1400" dirty="0"/>
          </a:p>
        </p:txBody>
      </p:sp>
      <p:sp>
        <p:nvSpPr>
          <p:cNvPr id="240" name="ZoneTexte 239"/>
          <p:cNvSpPr txBox="1"/>
          <p:nvPr/>
        </p:nvSpPr>
        <p:spPr>
          <a:xfrm>
            <a:off x="191344" y="1763524"/>
            <a:ext cx="10070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ADC clock</a:t>
            </a:r>
            <a:endParaRPr lang="en-US" sz="1600" dirty="0"/>
          </a:p>
        </p:txBody>
      </p:sp>
      <p:sp>
        <p:nvSpPr>
          <p:cNvPr id="248" name="ZoneTexte 247"/>
          <p:cNvSpPr txBox="1"/>
          <p:nvPr/>
        </p:nvSpPr>
        <p:spPr>
          <a:xfrm>
            <a:off x="191344" y="1238660"/>
            <a:ext cx="673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70C0"/>
                </a:solidFill>
              </a:rPr>
              <a:t>Signal</a:t>
            </a:r>
            <a:endParaRPr lang="en-US" sz="1600" dirty="0">
              <a:solidFill>
                <a:srgbClr val="0070C0"/>
              </a:solidFill>
            </a:endParaRPr>
          </a:p>
        </p:txBody>
      </p:sp>
      <p:grpSp>
        <p:nvGrpSpPr>
          <p:cNvPr id="253" name="Groupe 252"/>
          <p:cNvGrpSpPr/>
          <p:nvPr/>
        </p:nvGrpSpPr>
        <p:grpSpPr>
          <a:xfrm>
            <a:off x="874098" y="2060848"/>
            <a:ext cx="10801200" cy="180000"/>
            <a:chOff x="335360" y="3312889"/>
            <a:chExt cx="10801200" cy="360040"/>
          </a:xfrm>
        </p:grpSpPr>
        <p:grpSp>
          <p:nvGrpSpPr>
            <p:cNvPr id="254" name="Groupe 253"/>
            <p:cNvGrpSpPr/>
            <p:nvPr/>
          </p:nvGrpSpPr>
          <p:grpSpPr>
            <a:xfrm>
              <a:off x="335360" y="3312889"/>
              <a:ext cx="6480720" cy="360040"/>
              <a:chOff x="335360" y="3312889"/>
              <a:chExt cx="6480720" cy="360040"/>
            </a:xfrm>
          </p:grpSpPr>
          <p:grpSp>
            <p:nvGrpSpPr>
              <p:cNvPr id="267" name="Groupe 266"/>
              <p:cNvGrpSpPr/>
              <p:nvPr/>
            </p:nvGrpSpPr>
            <p:grpSpPr>
              <a:xfrm>
                <a:off x="335360" y="3312889"/>
                <a:ext cx="3600400" cy="360040"/>
                <a:chOff x="335360" y="3312889"/>
                <a:chExt cx="3600400" cy="360040"/>
              </a:xfrm>
            </p:grpSpPr>
            <p:grpSp>
              <p:nvGrpSpPr>
                <p:cNvPr id="275" name="Groupe 274"/>
                <p:cNvGrpSpPr/>
                <p:nvPr/>
              </p:nvGrpSpPr>
              <p:grpSpPr>
                <a:xfrm>
                  <a:off x="335360" y="3312889"/>
                  <a:ext cx="2160240" cy="360040"/>
                  <a:chOff x="335360" y="3312889"/>
                  <a:chExt cx="2160240" cy="360040"/>
                </a:xfrm>
              </p:grpSpPr>
              <p:cxnSp>
                <p:nvCxnSpPr>
                  <p:cNvPr id="279" name="Connecteur en angle 278"/>
                  <p:cNvCxnSpPr/>
                  <p:nvPr/>
                </p:nvCxnSpPr>
                <p:spPr>
                  <a:xfrm flipV="1">
                    <a:off x="335360" y="3312889"/>
                    <a:ext cx="1440160" cy="360040"/>
                  </a:xfrm>
                  <a:prstGeom prst="bent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0" name="Connecteur en angle 279"/>
                  <p:cNvCxnSpPr/>
                  <p:nvPr/>
                </p:nvCxnSpPr>
                <p:spPr>
                  <a:xfrm flipH="1" flipV="1">
                    <a:off x="1055440" y="3312889"/>
                    <a:ext cx="1440160" cy="360040"/>
                  </a:xfrm>
                  <a:prstGeom prst="bent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6" name="Groupe 275"/>
                <p:cNvGrpSpPr/>
                <p:nvPr/>
              </p:nvGrpSpPr>
              <p:grpSpPr>
                <a:xfrm>
                  <a:off x="1775520" y="3312889"/>
                  <a:ext cx="2160240" cy="360040"/>
                  <a:chOff x="335360" y="3312889"/>
                  <a:chExt cx="2160240" cy="360040"/>
                </a:xfrm>
              </p:grpSpPr>
              <p:cxnSp>
                <p:nvCxnSpPr>
                  <p:cNvPr id="277" name="Connecteur en angle 276"/>
                  <p:cNvCxnSpPr/>
                  <p:nvPr/>
                </p:nvCxnSpPr>
                <p:spPr>
                  <a:xfrm flipV="1">
                    <a:off x="335360" y="3312889"/>
                    <a:ext cx="1440160" cy="360040"/>
                  </a:xfrm>
                  <a:prstGeom prst="bent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8" name="Connecteur en angle 277"/>
                  <p:cNvCxnSpPr/>
                  <p:nvPr/>
                </p:nvCxnSpPr>
                <p:spPr>
                  <a:xfrm flipH="1" flipV="1">
                    <a:off x="1055440" y="3312889"/>
                    <a:ext cx="1440160" cy="360040"/>
                  </a:xfrm>
                  <a:prstGeom prst="bent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68" name="Groupe 267"/>
              <p:cNvGrpSpPr/>
              <p:nvPr/>
            </p:nvGrpSpPr>
            <p:grpSpPr>
              <a:xfrm>
                <a:off x="3215680" y="3312889"/>
                <a:ext cx="3600400" cy="360040"/>
                <a:chOff x="335360" y="3312889"/>
                <a:chExt cx="3600400" cy="360040"/>
              </a:xfrm>
            </p:grpSpPr>
            <p:grpSp>
              <p:nvGrpSpPr>
                <p:cNvPr id="269" name="Groupe 268"/>
                <p:cNvGrpSpPr/>
                <p:nvPr/>
              </p:nvGrpSpPr>
              <p:grpSpPr>
                <a:xfrm>
                  <a:off x="335360" y="3312889"/>
                  <a:ext cx="2160240" cy="360040"/>
                  <a:chOff x="335360" y="3312889"/>
                  <a:chExt cx="2160240" cy="360040"/>
                </a:xfrm>
              </p:grpSpPr>
              <p:cxnSp>
                <p:nvCxnSpPr>
                  <p:cNvPr id="273" name="Connecteur en angle 272"/>
                  <p:cNvCxnSpPr/>
                  <p:nvPr/>
                </p:nvCxnSpPr>
                <p:spPr>
                  <a:xfrm flipV="1">
                    <a:off x="335360" y="3312889"/>
                    <a:ext cx="1440160" cy="360040"/>
                  </a:xfrm>
                  <a:prstGeom prst="bent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4" name="Connecteur en angle 273"/>
                  <p:cNvCxnSpPr/>
                  <p:nvPr/>
                </p:nvCxnSpPr>
                <p:spPr>
                  <a:xfrm flipH="1" flipV="1">
                    <a:off x="1055440" y="3312889"/>
                    <a:ext cx="1440160" cy="360040"/>
                  </a:xfrm>
                  <a:prstGeom prst="bent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0" name="Groupe 269"/>
                <p:cNvGrpSpPr/>
                <p:nvPr/>
              </p:nvGrpSpPr>
              <p:grpSpPr>
                <a:xfrm>
                  <a:off x="1775520" y="3312889"/>
                  <a:ext cx="2160240" cy="360040"/>
                  <a:chOff x="335360" y="3312889"/>
                  <a:chExt cx="2160240" cy="360040"/>
                </a:xfrm>
              </p:grpSpPr>
              <p:cxnSp>
                <p:nvCxnSpPr>
                  <p:cNvPr id="271" name="Connecteur en angle 270"/>
                  <p:cNvCxnSpPr/>
                  <p:nvPr/>
                </p:nvCxnSpPr>
                <p:spPr>
                  <a:xfrm flipV="1">
                    <a:off x="335360" y="3312889"/>
                    <a:ext cx="1440160" cy="360040"/>
                  </a:xfrm>
                  <a:prstGeom prst="bent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2" name="Connecteur en angle 271"/>
                  <p:cNvCxnSpPr/>
                  <p:nvPr/>
                </p:nvCxnSpPr>
                <p:spPr>
                  <a:xfrm flipH="1" flipV="1">
                    <a:off x="1055440" y="3312889"/>
                    <a:ext cx="1440160" cy="360040"/>
                  </a:xfrm>
                  <a:prstGeom prst="bent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255" name="Groupe 254"/>
            <p:cNvGrpSpPr/>
            <p:nvPr/>
          </p:nvGrpSpPr>
          <p:grpSpPr>
            <a:xfrm>
              <a:off x="6096000" y="3312889"/>
              <a:ext cx="5040560" cy="360040"/>
              <a:chOff x="5159896" y="1990442"/>
              <a:chExt cx="5040560" cy="360040"/>
            </a:xfrm>
          </p:grpSpPr>
          <p:grpSp>
            <p:nvGrpSpPr>
              <p:cNvPr id="256" name="Groupe 255"/>
              <p:cNvGrpSpPr/>
              <p:nvPr/>
            </p:nvGrpSpPr>
            <p:grpSpPr>
              <a:xfrm>
                <a:off x="5159896" y="1990442"/>
                <a:ext cx="3600400" cy="360040"/>
                <a:chOff x="335360" y="3312889"/>
                <a:chExt cx="3600400" cy="360040"/>
              </a:xfrm>
            </p:grpSpPr>
            <p:grpSp>
              <p:nvGrpSpPr>
                <p:cNvPr id="261" name="Groupe 260"/>
                <p:cNvGrpSpPr/>
                <p:nvPr/>
              </p:nvGrpSpPr>
              <p:grpSpPr>
                <a:xfrm>
                  <a:off x="335360" y="3312889"/>
                  <a:ext cx="2160240" cy="360040"/>
                  <a:chOff x="335360" y="3312889"/>
                  <a:chExt cx="2160240" cy="360040"/>
                </a:xfrm>
              </p:grpSpPr>
              <p:cxnSp>
                <p:nvCxnSpPr>
                  <p:cNvPr id="265" name="Connecteur en angle 264"/>
                  <p:cNvCxnSpPr/>
                  <p:nvPr/>
                </p:nvCxnSpPr>
                <p:spPr>
                  <a:xfrm flipV="1">
                    <a:off x="335360" y="3312889"/>
                    <a:ext cx="1440160" cy="360040"/>
                  </a:xfrm>
                  <a:prstGeom prst="bent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6" name="Connecteur en angle 265"/>
                  <p:cNvCxnSpPr/>
                  <p:nvPr/>
                </p:nvCxnSpPr>
                <p:spPr>
                  <a:xfrm flipH="1" flipV="1">
                    <a:off x="1055440" y="3312889"/>
                    <a:ext cx="1440160" cy="360040"/>
                  </a:xfrm>
                  <a:prstGeom prst="bent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62" name="Groupe 261"/>
                <p:cNvGrpSpPr/>
                <p:nvPr/>
              </p:nvGrpSpPr>
              <p:grpSpPr>
                <a:xfrm>
                  <a:off x="1775520" y="3312889"/>
                  <a:ext cx="2160240" cy="360040"/>
                  <a:chOff x="335360" y="3312889"/>
                  <a:chExt cx="2160240" cy="360040"/>
                </a:xfrm>
              </p:grpSpPr>
              <p:cxnSp>
                <p:nvCxnSpPr>
                  <p:cNvPr id="263" name="Connecteur en angle 262"/>
                  <p:cNvCxnSpPr/>
                  <p:nvPr/>
                </p:nvCxnSpPr>
                <p:spPr>
                  <a:xfrm flipV="1">
                    <a:off x="335360" y="3312889"/>
                    <a:ext cx="1440160" cy="360040"/>
                  </a:xfrm>
                  <a:prstGeom prst="bent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4" name="Connecteur en angle 263"/>
                  <p:cNvCxnSpPr/>
                  <p:nvPr/>
                </p:nvCxnSpPr>
                <p:spPr>
                  <a:xfrm flipH="1" flipV="1">
                    <a:off x="1055440" y="3312889"/>
                    <a:ext cx="1440160" cy="360040"/>
                  </a:xfrm>
                  <a:prstGeom prst="bent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57" name="Groupe 256"/>
              <p:cNvGrpSpPr/>
              <p:nvPr/>
            </p:nvGrpSpPr>
            <p:grpSpPr>
              <a:xfrm>
                <a:off x="8040216" y="1990442"/>
                <a:ext cx="2160240" cy="360040"/>
                <a:chOff x="335360" y="3312889"/>
                <a:chExt cx="2160240" cy="360040"/>
              </a:xfrm>
            </p:grpSpPr>
            <p:cxnSp>
              <p:nvCxnSpPr>
                <p:cNvPr id="259" name="Connecteur en angle 258"/>
                <p:cNvCxnSpPr/>
                <p:nvPr/>
              </p:nvCxnSpPr>
              <p:spPr>
                <a:xfrm flipV="1">
                  <a:off x="335360" y="3312889"/>
                  <a:ext cx="1440160" cy="360040"/>
                </a:xfrm>
                <a:prstGeom prst="bentConnector3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Connecteur en angle 259"/>
                <p:cNvCxnSpPr/>
                <p:nvPr/>
              </p:nvCxnSpPr>
              <p:spPr>
                <a:xfrm flipH="1" flipV="1">
                  <a:off x="1055440" y="3312889"/>
                  <a:ext cx="1440160" cy="360040"/>
                </a:xfrm>
                <a:prstGeom prst="bentConnector3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81" name="Ellipse 280"/>
          <p:cNvSpPr/>
          <p:nvPr/>
        </p:nvSpPr>
        <p:spPr>
          <a:xfrm>
            <a:off x="1520947" y="1662012"/>
            <a:ext cx="108000" cy="108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2" name="Ellipse 281"/>
          <p:cNvSpPr/>
          <p:nvPr/>
        </p:nvSpPr>
        <p:spPr>
          <a:xfrm>
            <a:off x="2998346" y="1406660"/>
            <a:ext cx="108000" cy="108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3" name="Ellipse 282"/>
          <p:cNvSpPr/>
          <p:nvPr/>
        </p:nvSpPr>
        <p:spPr>
          <a:xfrm>
            <a:off x="4419268" y="1002340"/>
            <a:ext cx="108000" cy="108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4" name="Ellipse 283"/>
          <p:cNvSpPr/>
          <p:nvPr/>
        </p:nvSpPr>
        <p:spPr>
          <a:xfrm>
            <a:off x="5878666" y="1000924"/>
            <a:ext cx="108000" cy="108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5" name="Ellipse 284"/>
          <p:cNvSpPr/>
          <p:nvPr/>
        </p:nvSpPr>
        <p:spPr>
          <a:xfrm>
            <a:off x="7318826" y="1285925"/>
            <a:ext cx="108000" cy="108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6" name="Ellipse 285"/>
          <p:cNvSpPr/>
          <p:nvPr/>
        </p:nvSpPr>
        <p:spPr>
          <a:xfrm>
            <a:off x="8686978" y="1529333"/>
            <a:ext cx="108000" cy="108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7" name="Ellipse 286"/>
          <p:cNvSpPr/>
          <p:nvPr/>
        </p:nvSpPr>
        <p:spPr>
          <a:xfrm>
            <a:off x="10199146" y="1665348"/>
            <a:ext cx="108000" cy="108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8" name="Ellipse 287"/>
          <p:cNvSpPr/>
          <p:nvPr/>
        </p:nvSpPr>
        <p:spPr>
          <a:xfrm>
            <a:off x="11639306" y="1642751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9" name="ZoneTexte 288"/>
          <p:cNvSpPr txBox="1"/>
          <p:nvPr/>
        </p:nvSpPr>
        <p:spPr>
          <a:xfrm>
            <a:off x="4546506" y="1226780"/>
            <a:ext cx="1466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ZS threshold</a:t>
            </a:r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290" name="Connecteur droit 289"/>
          <p:cNvCxnSpPr/>
          <p:nvPr/>
        </p:nvCxnSpPr>
        <p:spPr>
          <a:xfrm flipV="1">
            <a:off x="946106" y="1507009"/>
            <a:ext cx="11126558" cy="70421"/>
          </a:xfrm>
          <a:prstGeom prst="line">
            <a:avLst/>
          </a:prstGeom>
          <a:ln w="254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Connecteur droit 294"/>
          <p:cNvCxnSpPr/>
          <p:nvPr/>
        </p:nvCxnSpPr>
        <p:spPr>
          <a:xfrm>
            <a:off x="11603439" y="1606634"/>
            <a:ext cx="174399" cy="17439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Connecteur droit 295"/>
          <p:cNvCxnSpPr/>
          <p:nvPr/>
        </p:nvCxnSpPr>
        <p:spPr>
          <a:xfrm flipV="1">
            <a:off x="11603290" y="1606484"/>
            <a:ext cx="174697" cy="1746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" name="Forme libre 296"/>
          <p:cNvSpPr/>
          <p:nvPr/>
        </p:nvSpPr>
        <p:spPr>
          <a:xfrm>
            <a:off x="974966" y="940709"/>
            <a:ext cx="11097698" cy="792000"/>
          </a:xfrm>
          <a:custGeom>
            <a:avLst/>
            <a:gdLst>
              <a:gd name="connsiteX0" fmla="*/ 0 w 11400638"/>
              <a:gd name="connsiteY0" fmla="*/ 1536705 h 1599105"/>
              <a:gd name="connsiteX1" fmla="*/ 629174 w 11400638"/>
              <a:gd name="connsiteY1" fmla="*/ 1545094 h 1599105"/>
              <a:gd name="connsiteX2" fmla="*/ 1610686 w 11400638"/>
              <a:gd name="connsiteY2" fmla="*/ 1243090 h 1599105"/>
              <a:gd name="connsiteX3" fmla="*/ 2734811 w 11400638"/>
              <a:gd name="connsiteY3" fmla="*/ 739751 h 1599105"/>
              <a:gd name="connsiteX4" fmla="*/ 3682766 w 11400638"/>
              <a:gd name="connsiteY4" fmla="*/ 194466 h 1599105"/>
              <a:gd name="connsiteX5" fmla="*/ 4278385 w 11400638"/>
              <a:gd name="connsiteY5" fmla="*/ 1520 h 1599105"/>
              <a:gd name="connsiteX6" fmla="*/ 5134062 w 11400638"/>
              <a:gd name="connsiteY6" fmla="*/ 278356 h 1599105"/>
              <a:gd name="connsiteX7" fmla="*/ 6593746 w 11400638"/>
              <a:gd name="connsiteY7" fmla="*/ 806863 h 1599105"/>
              <a:gd name="connsiteX8" fmla="*/ 8288322 w 11400638"/>
              <a:gd name="connsiteY8" fmla="*/ 1352147 h 1599105"/>
              <a:gd name="connsiteX9" fmla="*/ 9529893 w 11400638"/>
              <a:gd name="connsiteY9" fmla="*/ 1587039 h 1599105"/>
              <a:gd name="connsiteX10" fmla="*/ 10519794 w 11400638"/>
              <a:gd name="connsiteY10" fmla="*/ 1553483 h 1599105"/>
              <a:gd name="connsiteX11" fmla="*/ 11400638 w 11400638"/>
              <a:gd name="connsiteY11" fmla="*/ 1452815 h 159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00638" h="1599105">
                <a:moveTo>
                  <a:pt x="0" y="1536705"/>
                </a:moveTo>
                <a:cubicBezTo>
                  <a:pt x="180363" y="1565367"/>
                  <a:pt x="360726" y="1594030"/>
                  <a:pt x="629174" y="1545094"/>
                </a:cubicBezTo>
                <a:cubicBezTo>
                  <a:pt x="897622" y="1496158"/>
                  <a:pt x="1259747" y="1377314"/>
                  <a:pt x="1610686" y="1243090"/>
                </a:cubicBezTo>
                <a:cubicBezTo>
                  <a:pt x="1961626" y="1108866"/>
                  <a:pt x="2389464" y="914522"/>
                  <a:pt x="2734811" y="739751"/>
                </a:cubicBezTo>
                <a:cubicBezTo>
                  <a:pt x="3080158" y="564980"/>
                  <a:pt x="3425504" y="317504"/>
                  <a:pt x="3682766" y="194466"/>
                </a:cubicBezTo>
                <a:cubicBezTo>
                  <a:pt x="3940028" y="71428"/>
                  <a:pt x="4036502" y="-12462"/>
                  <a:pt x="4278385" y="1520"/>
                </a:cubicBezTo>
                <a:cubicBezTo>
                  <a:pt x="4520268" y="15502"/>
                  <a:pt x="4748169" y="144132"/>
                  <a:pt x="5134062" y="278356"/>
                </a:cubicBezTo>
                <a:cubicBezTo>
                  <a:pt x="5519955" y="412580"/>
                  <a:pt x="6068036" y="627898"/>
                  <a:pt x="6593746" y="806863"/>
                </a:cubicBezTo>
                <a:cubicBezTo>
                  <a:pt x="7119456" y="985828"/>
                  <a:pt x="7798964" y="1222118"/>
                  <a:pt x="8288322" y="1352147"/>
                </a:cubicBezTo>
                <a:cubicBezTo>
                  <a:pt x="8777680" y="1482176"/>
                  <a:pt x="9157981" y="1553483"/>
                  <a:pt x="9529893" y="1587039"/>
                </a:cubicBezTo>
                <a:cubicBezTo>
                  <a:pt x="9901805" y="1620595"/>
                  <a:pt x="10208003" y="1575854"/>
                  <a:pt x="10519794" y="1553483"/>
                </a:cubicBezTo>
                <a:cubicBezTo>
                  <a:pt x="10831585" y="1531112"/>
                  <a:pt x="11116111" y="1491963"/>
                  <a:pt x="11400638" y="145281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8" name="Rectangle à coins arrondis 297"/>
          <p:cNvSpPr/>
          <p:nvPr/>
        </p:nvSpPr>
        <p:spPr>
          <a:xfrm>
            <a:off x="5048389" y="887286"/>
            <a:ext cx="108000" cy="108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9" name="ZoneTexte 298"/>
          <p:cNvSpPr txBox="1"/>
          <p:nvPr/>
        </p:nvSpPr>
        <p:spPr>
          <a:xfrm>
            <a:off x="5591784" y="3192923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O+6</a:t>
            </a:r>
            <a:endParaRPr lang="fr-FR" sz="1400" dirty="0"/>
          </a:p>
        </p:txBody>
      </p:sp>
      <p:sp>
        <p:nvSpPr>
          <p:cNvPr id="300" name="ZoneTexte 299"/>
          <p:cNvSpPr txBox="1"/>
          <p:nvPr/>
        </p:nvSpPr>
        <p:spPr>
          <a:xfrm>
            <a:off x="6346706" y="3192923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O+7</a:t>
            </a:r>
            <a:endParaRPr lang="fr-FR" sz="1400" dirty="0"/>
          </a:p>
        </p:txBody>
      </p:sp>
      <p:sp>
        <p:nvSpPr>
          <p:cNvPr id="301" name="ZoneTexte 300"/>
          <p:cNvSpPr txBox="1"/>
          <p:nvPr/>
        </p:nvSpPr>
        <p:spPr>
          <a:xfrm>
            <a:off x="7066786" y="3192923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O+8</a:t>
            </a:r>
            <a:endParaRPr lang="fr-FR" sz="1400" dirty="0"/>
          </a:p>
        </p:txBody>
      </p:sp>
      <p:sp>
        <p:nvSpPr>
          <p:cNvPr id="302" name="ZoneTexte 301"/>
          <p:cNvSpPr txBox="1"/>
          <p:nvPr/>
        </p:nvSpPr>
        <p:spPr>
          <a:xfrm>
            <a:off x="7786866" y="3192923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O+9</a:t>
            </a:r>
            <a:endParaRPr lang="fr-FR" sz="1400" dirty="0"/>
          </a:p>
        </p:txBody>
      </p:sp>
      <p:sp>
        <p:nvSpPr>
          <p:cNvPr id="303" name="ZoneTexte 302"/>
          <p:cNvSpPr txBox="1"/>
          <p:nvPr/>
        </p:nvSpPr>
        <p:spPr>
          <a:xfrm>
            <a:off x="8434938" y="3192923"/>
            <a:ext cx="575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O+10</a:t>
            </a:r>
            <a:endParaRPr lang="fr-FR" sz="1400" dirty="0"/>
          </a:p>
        </p:txBody>
      </p:sp>
      <p:sp>
        <p:nvSpPr>
          <p:cNvPr id="304" name="ZoneTexte 303"/>
          <p:cNvSpPr txBox="1"/>
          <p:nvPr/>
        </p:nvSpPr>
        <p:spPr>
          <a:xfrm>
            <a:off x="9155018" y="3192923"/>
            <a:ext cx="575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O+11</a:t>
            </a:r>
            <a:endParaRPr lang="fr-FR" sz="1400" dirty="0"/>
          </a:p>
        </p:txBody>
      </p:sp>
      <p:sp>
        <p:nvSpPr>
          <p:cNvPr id="305" name="ZoneTexte 304"/>
          <p:cNvSpPr txBox="1"/>
          <p:nvPr/>
        </p:nvSpPr>
        <p:spPr>
          <a:xfrm>
            <a:off x="9875098" y="3192923"/>
            <a:ext cx="575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O+12</a:t>
            </a:r>
            <a:endParaRPr lang="fr-FR" sz="1400" dirty="0"/>
          </a:p>
        </p:txBody>
      </p:sp>
      <p:sp>
        <p:nvSpPr>
          <p:cNvPr id="306" name="ZoneTexte 305"/>
          <p:cNvSpPr txBox="1"/>
          <p:nvPr/>
        </p:nvSpPr>
        <p:spPr>
          <a:xfrm>
            <a:off x="10667186" y="3192923"/>
            <a:ext cx="575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O+13</a:t>
            </a:r>
            <a:endParaRPr lang="fr-FR" sz="1400" dirty="0"/>
          </a:p>
        </p:txBody>
      </p:sp>
      <p:sp>
        <p:nvSpPr>
          <p:cNvPr id="307" name="ZoneTexte 306"/>
          <p:cNvSpPr txBox="1"/>
          <p:nvPr/>
        </p:nvSpPr>
        <p:spPr>
          <a:xfrm>
            <a:off x="11315258" y="3192923"/>
            <a:ext cx="575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O+14</a:t>
            </a:r>
            <a:endParaRPr lang="fr-FR" sz="1400" dirty="0"/>
          </a:p>
        </p:txBody>
      </p:sp>
      <p:cxnSp>
        <p:nvCxnSpPr>
          <p:cNvPr id="308" name="Connecteur droit 307"/>
          <p:cNvCxnSpPr/>
          <p:nvPr/>
        </p:nvCxnSpPr>
        <p:spPr>
          <a:xfrm>
            <a:off x="5101944" y="764704"/>
            <a:ext cx="16646" cy="3096344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Connecteur droit avec flèche 308"/>
          <p:cNvCxnSpPr/>
          <p:nvPr/>
        </p:nvCxnSpPr>
        <p:spPr>
          <a:xfrm>
            <a:off x="3646098" y="3675504"/>
            <a:ext cx="1472492" cy="0"/>
          </a:xfrm>
          <a:prstGeom prst="straightConnector1">
            <a:avLst/>
          </a:prstGeom>
          <a:ln w="1905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0" name="ZoneTexte 309"/>
          <p:cNvSpPr txBox="1"/>
          <p:nvPr/>
        </p:nvSpPr>
        <p:spPr>
          <a:xfrm>
            <a:off x="5098259" y="3477384"/>
            <a:ext cx="567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B050"/>
                </a:solidFill>
              </a:rPr>
              <a:t>T</a:t>
            </a:r>
            <a:r>
              <a:rPr lang="en-US" baseline="-25000" dirty="0" err="1" smtClean="0">
                <a:solidFill>
                  <a:srgbClr val="00B050"/>
                </a:solidFill>
              </a:rPr>
              <a:t>Max</a:t>
            </a:r>
            <a:endParaRPr lang="en-US" baseline="-25000" dirty="0">
              <a:solidFill>
                <a:srgbClr val="00B050"/>
              </a:solidFill>
            </a:endParaRPr>
          </a:p>
        </p:txBody>
      </p:sp>
      <p:sp>
        <p:nvSpPr>
          <p:cNvPr id="311" name="ZoneTexte 310"/>
          <p:cNvSpPr txBox="1"/>
          <p:nvPr/>
        </p:nvSpPr>
        <p:spPr>
          <a:xfrm>
            <a:off x="10811202" y="4005064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R+2</a:t>
            </a:r>
            <a:endParaRPr lang="fr-FR" sz="1400" dirty="0"/>
          </a:p>
        </p:txBody>
      </p:sp>
      <p:sp>
        <p:nvSpPr>
          <p:cNvPr id="312" name="Organigramme : Terminateur 311"/>
          <p:cNvSpPr/>
          <p:nvPr/>
        </p:nvSpPr>
        <p:spPr>
          <a:xfrm>
            <a:off x="1427387" y="3500700"/>
            <a:ext cx="238799" cy="7200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3" name="Organigramme : Terminateur 312"/>
          <p:cNvSpPr/>
          <p:nvPr/>
        </p:nvSpPr>
        <p:spPr>
          <a:xfrm>
            <a:off x="1497172" y="3500700"/>
            <a:ext cx="72000" cy="72000"/>
          </a:xfrm>
          <a:prstGeom prst="flowChartTermina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5" name="ZoneTexte 314"/>
          <p:cNvSpPr txBox="1"/>
          <p:nvPr/>
        </p:nvSpPr>
        <p:spPr>
          <a:xfrm>
            <a:off x="191344" y="3861048"/>
            <a:ext cx="1182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Rev counter</a:t>
            </a:r>
            <a:endParaRPr lang="en-US" sz="1600" dirty="0"/>
          </a:p>
        </p:txBody>
      </p:sp>
      <p:cxnSp>
        <p:nvCxnSpPr>
          <p:cNvPr id="291" name="Connecteur droit 290"/>
          <p:cNvCxnSpPr/>
          <p:nvPr/>
        </p:nvCxnSpPr>
        <p:spPr>
          <a:xfrm>
            <a:off x="2494319" y="1719450"/>
            <a:ext cx="0" cy="1205494"/>
          </a:xfrm>
          <a:prstGeom prst="line">
            <a:avLst/>
          </a:prstGeom>
          <a:ln w="19050">
            <a:solidFill>
              <a:srgbClr val="D434B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Connecteur droit 291"/>
          <p:cNvCxnSpPr/>
          <p:nvPr/>
        </p:nvCxnSpPr>
        <p:spPr>
          <a:xfrm>
            <a:off x="3035401" y="1719450"/>
            <a:ext cx="0" cy="748185"/>
          </a:xfrm>
          <a:prstGeom prst="line">
            <a:avLst/>
          </a:prstGeom>
          <a:ln w="19050">
            <a:solidFill>
              <a:srgbClr val="D434B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4" name="ZoneTexte 293"/>
          <p:cNvSpPr txBox="1"/>
          <p:nvPr/>
        </p:nvSpPr>
        <p:spPr>
          <a:xfrm>
            <a:off x="2406854" y="1574912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434B9"/>
                </a:solidFill>
              </a:rPr>
              <a:t>Phase</a:t>
            </a:r>
            <a:endParaRPr lang="en-US" dirty="0">
              <a:solidFill>
                <a:srgbClr val="D434B9"/>
              </a:solidFill>
            </a:endParaRPr>
          </a:p>
        </p:txBody>
      </p:sp>
      <p:cxnSp>
        <p:nvCxnSpPr>
          <p:cNvPr id="314" name="Connecteur droit avec flèche 313"/>
          <p:cNvCxnSpPr/>
          <p:nvPr/>
        </p:nvCxnSpPr>
        <p:spPr>
          <a:xfrm>
            <a:off x="2496098" y="1916832"/>
            <a:ext cx="540019" cy="0"/>
          </a:xfrm>
          <a:prstGeom prst="straightConnector1">
            <a:avLst/>
          </a:prstGeom>
          <a:ln w="19050">
            <a:solidFill>
              <a:srgbClr val="D434B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11662599" y="2060848"/>
            <a:ext cx="39736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Connecteur droit 315"/>
          <p:cNvCxnSpPr/>
          <p:nvPr/>
        </p:nvCxnSpPr>
        <p:spPr>
          <a:xfrm>
            <a:off x="11675298" y="2060848"/>
            <a:ext cx="0" cy="180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410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age 131"/>
          <p:cNvPicPr>
            <a:picLocks noChangeAspect="1"/>
          </p:cNvPicPr>
          <p:nvPr/>
        </p:nvPicPr>
        <p:blipFill rotWithShape="1">
          <a:blip r:embed="rId2"/>
          <a:srcRect t="17887"/>
          <a:stretch/>
        </p:blipFill>
        <p:spPr>
          <a:xfrm>
            <a:off x="4187788" y="2744924"/>
            <a:ext cx="4040925" cy="1080000"/>
          </a:xfrm>
          <a:prstGeom prst="rect">
            <a:avLst/>
          </a:prstGeom>
        </p:spPr>
      </p:pic>
      <p:pic>
        <p:nvPicPr>
          <p:cNvPr id="175" name="Image 1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43" y="1848891"/>
            <a:ext cx="530270" cy="540000"/>
          </a:xfrm>
          <a:prstGeom prst="rect">
            <a:avLst/>
          </a:prstGeom>
        </p:spPr>
      </p:pic>
      <p:pic>
        <p:nvPicPr>
          <p:cNvPr id="176" name="Image 17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938572" y="1858621"/>
            <a:ext cx="628051" cy="530270"/>
          </a:xfrm>
          <a:prstGeom prst="rect">
            <a:avLst/>
          </a:prstGeom>
        </p:spPr>
      </p:pic>
      <p:pic>
        <p:nvPicPr>
          <p:cNvPr id="177" name="Image 17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777" y="2458264"/>
            <a:ext cx="719776" cy="530270"/>
          </a:xfrm>
          <a:prstGeom prst="rect">
            <a:avLst/>
          </a:prstGeom>
        </p:spPr>
      </p:pic>
      <p:pic>
        <p:nvPicPr>
          <p:cNvPr id="178" name="Image 17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808" y="2458264"/>
            <a:ext cx="799304" cy="530270"/>
          </a:xfrm>
          <a:prstGeom prst="rect">
            <a:avLst/>
          </a:prstGeom>
        </p:spPr>
      </p:pic>
      <p:pic>
        <p:nvPicPr>
          <p:cNvPr id="49" name="Picture 42" descr="de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22" y="864318"/>
            <a:ext cx="1212974" cy="88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631504" y="836712"/>
            <a:ext cx="2592288" cy="259228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 anchorCtr="0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FEB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Backup option: </a:t>
            </a:r>
            <a:r>
              <a:rPr lang="en-US" dirty="0" smtClean="0"/>
              <a:t>256-channel FEB </a:t>
            </a:r>
            <a:r>
              <a:rPr lang="en-US" dirty="0"/>
              <a:t>with electrical interface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5360" y="3717032"/>
            <a:ext cx="11521280" cy="2736304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/>
              <a:t>FEB</a:t>
            </a:r>
          </a:p>
          <a:p>
            <a:pPr lvl="1"/>
            <a:r>
              <a:rPr lang="en-US" sz="1600" dirty="0"/>
              <a:t>ASICs directly connected to 4-lane bidirectional parallel optic </a:t>
            </a:r>
            <a:r>
              <a:rPr lang="en-US" sz="1600" dirty="0" err="1"/>
              <a:t>FireFly</a:t>
            </a:r>
            <a:r>
              <a:rPr lang="en-US" sz="1600" dirty="0"/>
              <a:t> </a:t>
            </a:r>
            <a:r>
              <a:rPr lang="en-US" sz="1600" dirty="0" smtClean="0"/>
              <a:t>transceivers from </a:t>
            </a:r>
            <a:r>
              <a:rPr lang="en-US" sz="1600" dirty="0" err="1" smtClean="0"/>
              <a:t>Samtec</a:t>
            </a:r>
            <a:endParaRPr lang="en-US" sz="1600" dirty="0"/>
          </a:p>
          <a:p>
            <a:pPr lvl="2"/>
            <a:r>
              <a:rPr lang="en-US" sz="1400" dirty="0"/>
              <a:t>Single 1 </a:t>
            </a:r>
            <a:r>
              <a:rPr lang="en-US" sz="1400" dirty="0" err="1"/>
              <a:t>Gbit</a:t>
            </a:r>
            <a:r>
              <a:rPr lang="en-US" sz="1400" dirty="0"/>
              <a:t>/s </a:t>
            </a:r>
            <a:r>
              <a:rPr lang="en-US" sz="1400" dirty="0" smtClean="0"/>
              <a:t>Rx </a:t>
            </a:r>
            <a:r>
              <a:rPr lang="en-US" sz="1400" dirty="0"/>
              <a:t>line encoding clock, sync run-control and asynchronous slow control and monitoring commands</a:t>
            </a:r>
          </a:p>
          <a:p>
            <a:pPr lvl="2"/>
            <a:r>
              <a:rPr lang="en-US" sz="1400" dirty="0"/>
              <a:t>Single </a:t>
            </a:r>
            <a:r>
              <a:rPr lang="en-US" sz="1400" dirty="0" smtClean="0"/>
              <a:t>1 </a:t>
            </a:r>
            <a:r>
              <a:rPr lang="en-US" sz="1400" dirty="0" err="1" smtClean="0"/>
              <a:t>Gbit</a:t>
            </a:r>
            <a:r>
              <a:rPr lang="en-US" sz="1400" dirty="0" smtClean="0"/>
              <a:t>/s </a:t>
            </a:r>
            <a:r>
              <a:rPr lang="en-US" sz="1400" dirty="0" err="1" smtClean="0"/>
              <a:t>Tx</a:t>
            </a:r>
            <a:r>
              <a:rPr lang="en-US" sz="1400" dirty="0" smtClean="0"/>
              <a:t> </a:t>
            </a:r>
            <a:r>
              <a:rPr lang="en-US" sz="1400" dirty="0"/>
              <a:t>line for physics, calibration, control and monitoring data </a:t>
            </a:r>
          </a:p>
          <a:p>
            <a:pPr lvl="1"/>
            <a:r>
              <a:rPr lang="en-US" sz="1600" dirty="0"/>
              <a:t>Low active component count</a:t>
            </a:r>
          </a:p>
          <a:p>
            <a:pPr lvl="2"/>
            <a:r>
              <a:rPr lang="en-US" sz="1400" dirty="0"/>
              <a:t>Easier to adapt to challenging on-detector </a:t>
            </a:r>
            <a:r>
              <a:rPr lang="en-US" sz="1400" dirty="0" smtClean="0"/>
              <a:t>environment</a:t>
            </a:r>
          </a:p>
          <a:p>
            <a:pPr lvl="2"/>
            <a:r>
              <a:rPr lang="en-US" dirty="0" err="1" smtClean="0"/>
              <a:t>Samtec</a:t>
            </a:r>
            <a:r>
              <a:rPr lang="en-US" dirty="0" smtClean="0"/>
              <a:t> electrical </a:t>
            </a:r>
            <a:r>
              <a:rPr lang="en-US" dirty="0" err="1" smtClean="0"/>
              <a:t>FireFly</a:t>
            </a:r>
            <a:r>
              <a:rPr lang="en-US" dirty="0" smtClean="0"/>
              <a:t> : drop-in compatibility with optical counterpart</a:t>
            </a:r>
            <a:endParaRPr lang="en-US" sz="1400" dirty="0"/>
          </a:p>
          <a:p>
            <a:r>
              <a:rPr lang="en-US" sz="1800" dirty="0" smtClean="0"/>
              <a:t>RDO</a:t>
            </a:r>
          </a:p>
          <a:p>
            <a:pPr lvl="1"/>
            <a:r>
              <a:rPr lang="en-US" sz="1600" dirty="0" smtClean="0"/>
              <a:t>Based on </a:t>
            </a:r>
            <a:r>
              <a:rPr lang="en-US" sz="1600" dirty="0">
                <a:solidFill>
                  <a:srgbClr val="FF0000"/>
                </a:solidFill>
              </a:rPr>
              <a:t>common </a:t>
            </a:r>
            <a:r>
              <a:rPr lang="en-US" sz="1600" dirty="0" err="1" smtClean="0">
                <a:solidFill>
                  <a:srgbClr val="FF0000"/>
                </a:solidFill>
              </a:rPr>
              <a:t>ePIC</a:t>
            </a:r>
            <a:r>
              <a:rPr lang="en-US" sz="1600" dirty="0" smtClean="0">
                <a:solidFill>
                  <a:srgbClr val="FF0000"/>
                </a:solidFill>
              </a:rPr>
              <a:t> design </a:t>
            </a:r>
            <a:r>
              <a:rPr lang="en-US" sz="1600" dirty="0">
                <a:solidFill>
                  <a:srgbClr val="FF0000"/>
                </a:solidFill>
              </a:rPr>
              <a:t>with minimal </a:t>
            </a:r>
            <a:r>
              <a:rPr lang="en-US" sz="1600" dirty="0" smtClean="0">
                <a:solidFill>
                  <a:srgbClr val="FF0000"/>
                </a:solidFill>
              </a:rPr>
              <a:t>adaptation for MPGDs</a:t>
            </a:r>
            <a:endParaRPr lang="en-US" sz="1600" dirty="0">
              <a:solidFill>
                <a:srgbClr val="FF0000"/>
              </a:solidFill>
            </a:endParaRPr>
          </a:p>
          <a:p>
            <a:pPr lvl="1"/>
            <a:r>
              <a:rPr lang="en-US" sz="1600" dirty="0" smtClean="0"/>
              <a:t>Possibly can be placed in a low restriction area</a:t>
            </a:r>
          </a:p>
          <a:p>
            <a:r>
              <a:rPr lang="en-US" dirty="0" smtClean="0"/>
              <a:t>Attention must be payed </a:t>
            </a:r>
            <a:r>
              <a:rPr lang="en-US" dirty="0"/>
              <a:t>for ground loops </a:t>
            </a:r>
            <a:r>
              <a:rPr lang="en-US" dirty="0" smtClean="0"/>
              <a:t>and noise pickup over long distance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fr-FR" smtClean="0"/>
              <a:t>irakli.mandjavidze@cea.fr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Tracking Detectors Review, March 20-21, 2024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7BA007-6205-4C6B-BC33-417A4DE9964F}" type="slidenum">
              <a:rPr lang="fr-FR" smtClean="0"/>
              <a:t>21</a:t>
            </a:fld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9911103" y="1124744"/>
            <a:ext cx="631772" cy="165618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FPGA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14883" y="1772836"/>
            <a:ext cx="432000" cy="36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E/O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148228" y="836712"/>
            <a:ext cx="3031493" cy="210338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90000" rtlCol="0" anchor="t" anchorCtr="0"/>
          <a:lstStyle/>
          <a:p>
            <a:pPr algn="r"/>
            <a:r>
              <a:rPr lang="en-US" sz="2000" b="1" dirty="0" smtClean="0">
                <a:solidFill>
                  <a:schemeClr val="tx1"/>
                </a:solidFill>
              </a:rPr>
              <a:t>RDO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35" name="Connecteur droit avec flèche 34"/>
          <p:cNvCxnSpPr/>
          <p:nvPr/>
        </p:nvCxnSpPr>
        <p:spPr>
          <a:xfrm flipV="1">
            <a:off x="11046883" y="1949312"/>
            <a:ext cx="780910" cy="7049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775520" y="1124784"/>
            <a:ext cx="648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ASIC </a:t>
            </a:r>
            <a:r>
              <a:rPr lang="en-US" sz="1400" dirty="0" smtClean="0">
                <a:solidFill>
                  <a:schemeClr val="tx1"/>
                </a:solidFill>
              </a:rPr>
              <a:t>4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75520" y="1556832"/>
            <a:ext cx="648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ASIC </a:t>
            </a:r>
            <a:r>
              <a:rPr lang="en-US" sz="1400" dirty="0" smtClean="0">
                <a:solidFill>
                  <a:schemeClr val="tx1"/>
                </a:solidFill>
              </a:rPr>
              <a:t>3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67808" y="1996651"/>
            <a:ext cx="648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ASIC 2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6" name="ZoneTexte 45"/>
          <p:cNvSpPr txBox="1"/>
          <p:nvPr/>
        </p:nvSpPr>
        <p:spPr>
          <a:xfrm rot="16200000">
            <a:off x="11222883" y="1806311"/>
            <a:ext cx="1413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To / from DAM</a:t>
            </a:r>
          </a:p>
        </p:txBody>
      </p:sp>
      <p:sp>
        <p:nvSpPr>
          <p:cNvPr id="74" name="ZoneTexte 73"/>
          <p:cNvSpPr txBox="1"/>
          <p:nvPr/>
        </p:nvSpPr>
        <p:spPr>
          <a:xfrm>
            <a:off x="1567760" y="489760"/>
            <a:ext cx="12037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On-detector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775520" y="2420928"/>
            <a:ext cx="648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ASIC 1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8" name="ZoneTexte 67"/>
          <p:cNvSpPr txBox="1"/>
          <p:nvPr/>
        </p:nvSpPr>
        <p:spPr>
          <a:xfrm>
            <a:off x="4188408" y="1691438"/>
            <a:ext cx="2810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Embedded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clock</a:t>
            </a:r>
            <a:r>
              <a:rPr lang="en-US" sz="1600" dirty="0" smtClean="0"/>
              <a:t>,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FF33CC"/>
                </a:solidFill>
              </a:rPr>
              <a:t>synch</a:t>
            </a:r>
            <a:r>
              <a:rPr lang="en-US" sz="1600" dirty="0" smtClean="0"/>
              <a:t>,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/>
              <a:t>control</a:t>
            </a:r>
          </a:p>
        </p:txBody>
      </p:sp>
      <p:sp>
        <p:nvSpPr>
          <p:cNvPr id="79" name="Rectangle 78"/>
          <p:cNvSpPr/>
          <p:nvPr/>
        </p:nvSpPr>
        <p:spPr>
          <a:xfrm>
            <a:off x="3525772" y="1124744"/>
            <a:ext cx="540000" cy="1656184"/>
          </a:xfrm>
          <a:prstGeom prst="rect">
            <a:avLst/>
          </a:prstGeom>
          <a:solidFill>
            <a:schemeClr val="bg1"/>
          </a:solidFill>
          <a:ln w="254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cap="small" dirty="0">
                <a:solidFill>
                  <a:schemeClr val="tx1"/>
                </a:solidFill>
              </a:rPr>
              <a:t>P</a:t>
            </a:r>
            <a:r>
              <a:rPr lang="en-US" sz="1400" cap="small" dirty="0" smtClean="0">
                <a:solidFill>
                  <a:schemeClr val="tx1"/>
                </a:solidFill>
              </a:rPr>
              <a:t>     F</a:t>
            </a:r>
            <a:br>
              <a:rPr lang="en-US" sz="1400" cap="small" dirty="0" smtClean="0">
                <a:solidFill>
                  <a:schemeClr val="tx1"/>
                </a:solidFill>
              </a:rPr>
            </a:br>
            <a:r>
              <a:rPr lang="en-US" sz="1400" cap="small" dirty="0">
                <a:solidFill>
                  <a:schemeClr val="tx1"/>
                </a:solidFill>
              </a:rPr>
              <a:t>a</a:t>
            </a:r>
            <a:r>
              <a:rPr lang="en-US" sz="1400" cap="small" dirty="0" smtClean="0">
                <a:solidFill>
                  <a:schemeClr val="tx1"/>
                </a:solidFill>
              </a:rPr>
              <a:t>      </a:t>
            </a:r>
            <a:r>
              <a:rPr lang="en-US" sz="1400" cap="small" dirty="0" err="1" smtClean="0">
                <a:solidFill>
                  <a:schemeClr val="tx1"/>
                </a:solidFill>
              </a:rPr>
              <a:t>i</a:t>
            </a:r>
            <a:r>
              <a:rPr lang="en-US" sz="1400" cap="small" dirty="0" smtClean="0">
                <a:solidFill>
                  <a:schemeClr val="tx1"/>
                </a:solidFill>
              </a:rPr>
              <a:t/>
            </a:r>
            <a:br>
              <a:rPr lang="en-US" sz="1400" cap="small" dirty="0" smtClean="0">
                <a:solidFill>
                  <a:schemeClr val="tx1"/>
                </a:solidFill>
              </a:rPr>
            </a:br>
            <a:r>
              <a:rPr lang="en-US" sz="1400" cap="small" dirty="0" smtClean="0">
                <a:solidFill>
                  <a:schemeClr val="tx1"/>
                </a:solidFill>
              </a:rPr>
              <a:t>s      r</a:t>
            </a:r>
            <a:br>
              <a:rPr lang="en-US" sz="1400" cap="small" dirty="0" smtClean="0">
                <a:solidFill>
                  <a:schemeClr val="tx1"/>
                </a:solidFill>
              </a:rPr>
            </a:br>
            <a:r>
              <a:rPr lang="en-US" sz="1400" cap="small" dirty="0">
                <a:solidFill>
                  <a:schemeClr val="tx1"/>
                </a:solidFill>
              </a:rPr>
              <a:t>s</a:t>
            </a:r>
            <a:r>
              <a:rPr lang="en-US" sz="1400" cap="small" dirty="0" smtClean="0">
                <a:solidFill>
                  <a:schemeClr val="tx1"/>
                </a:solidFill>
              </a:rPr>
              <a:t>      e</a:t>
            </a:r>
            <a:br>
              <a:rPr lang="en-US" sz="1400" cap="small" dirty="0" smtClean="0">
                <a:solidFill>
                  <a:schemeClr val="tx1"/>
                </a:solidFill>
              </a:rPr>
            </a:br>
            <a:r>
              <a:rPr lang="en-US" sz="1400" cap="small" dirty="0" err="1" smtClean="0">
                <a:solidFill>
                  <a:schemeClr val="tx1"/>
                </a:solidFill>
              </a:rPr>
              <a:t>i</a:t>
            </a:r>
            <a:r>
              <a:rPr lang="en-US" sz="1400" cap="small" dirty="0" smtClean="0">
                <a:solidFill>
                  <a:schemeClr val="tx1"/>
                </a:solidFill>
              </a:rPr>
              <a:t>     F</a:t>
            </a:r>
          </a:p>
          <a:p>
            <a:pPr algn="ctr"/>
            <a:r>
              <a:rPr lang="en-US" sz="1400" cap="small" dirty="0">
                <a:solidFill>
                  <a:schemeClr val="tx1"/>
                </a:solidFill>
              </a:rPr>
              <a:t>v</a:t>
            </a:r>
            <a:r>
              <a:rPr lang="en-US" sz="1400" cap="small" dirty="0" smtClean="0">
                <a:solidFill>
                  <a:schemeClr val="tx1"/>
                </a:solidFill>
              </a:rPr>
              <a:t>     l</a:t>
            </a:r>
          </a:p>
          <a:p>
            <a:pPr algn="ctr"/>
            <a:r>
              <a:rPr lang="en-US" sz="1400" cap="small" dirty="0">
                <a:solidFill>
                  <a:schemeClr val="tx1"/>
                </a:solidFill>
              </a:rPr>
              <a:t>e</a:t>
            </a:r>
            <a:r>
              <a:rPr lang="en-US" sz="1400" cap="small" dirty="0" smtClean="0">
                <a:solidFill>
                  <a:schemeClr val="tx1"/>
                </a:solidFill>
              </a:rPr>
              <a:t>     y</a:t>
            </a:r>
          </a:p>
        </p:txBody>
      </p:sp>
      <p:sp>
        <p:nvSpPr>
          <p:cNvPr id="80" name="Rectangle 79"/>
          <p:cNvSpPr/>
          <p:nvPr/>
        </p:nvSpPr>
        <p:spPr>
          <a:xfrm>
            <a:off x="8292244" y="1124744"/>
            <a:ext cx="504056" cy="1656184"/>
          </a:xfrm>
          <a:prstGeom prst="rect">
            <a:avLst/>
          </a:prstGeom>
          <a:solidFill>
            <a:schemeClr val="bg1"/>
          </a:solidFill>
          <a:ln w="254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cap="small" dirty="0" smtClean="0">
                <a:solidFill>
                  <a:schemeClr val="tx1"/>
                </a:solidFill>
              </a:rPr>
              <a:t>P     </a:t>
            </a:r>
            <a:r>
              <a:rPr lang="en-US" sz="1400" cap="small" dirty="0">
                <a:solidFill>
                  <a:schemeClr val="tx1"/>
                </a:solidFill>
              </a:rPr>
              <a:t>F</a:t>
            </a:r>
            <a:br>
              <a:rPr lang="en-US" sz="1400" cap="small" dirty="0">
                <a:solidFill>
                  <a:schemeClr val="tx1"/>
                </a:solidFill>
              </a:rPr>
            </a:br>
            <a:r>
              <a:rPr lang="en-US" sz="1400" cap="small" dirty="0" smtClean="0">
                <a:solidFill>
                  <a:schemeClr val="tx1"/>
                </a:solidFill>
              </a:rPr>
              <a:t>a      </a:t>
            </a:r>
            <a:r>
              <a:rPr lang="en-US" sz="1400" cap="small" dirty="0" err="1">
                <a:solidFill>
                  <a:schemeClr val="tx1"/>
                </a:solidFill>
              </a:rPr>
              <a:t>i</a:t>
            </a:r>
            <a:r>
              <a:rPr lang="en-US" sz="1400" cap="small" dirty="0">
                <a:solidFill>
                  <a:schemeClr val="tx1"/>
                </a:solidFill>
              </a:rPr>
              <a:t/>
            </a:r>
            <a:br>
              <a:rPr lang="en-US" sz="1400" cap="small" dirty="0">
                <a:solidFill>
                  <a:schemeClr val="tx1"/>
                </a:solidFill>
              </a:rPr>
            </a:br>
            <a:r>
              <a:rPr lang="en-US" sz="1400" cap="small" dirty="0" smtClean="0">
                <a:solidFill>
                  <a:schemeClr val="tx1"/>
                </a:solidFill>
              </a:rPr>
              <a:t>s      </a:t>
            </a:r>
            <a:r>
              <a:rPr lang="en-US" sz="1400" cap="small" dirty="0">
                <a:solidFill>
                  <a:schemeClr val="tx1"/>
                </a:solidFill>
              </a:rPr>
              <a:t>r</a:t>
            </a:r>
            <a:br>
              <a:rPr lang="en-US" sz="1400" cap="small" dirty="0">
                <a:solidFill>
                  <a:schemeClr val="tx1"/>
                </a:solidFill>
              </a:rPr>
            </a:br>
            <a:r>
              <a:rPr lang="en-US" sz="1400" cap="small" dirty="0" smtClean="0">
                <a:solidFill>
                  <a:schemeClr val="tx1"/>
                </a:solidFill>
              </a:rPr>
              <a:t>s      </a:t>
            </a:r>
            <a:r>
              <a:rPr lang="en-US" sz="1400" cap="small" dirty="0">
                <a:solidFill>
                  <a:schemeClr val="tx1"/>
                </a:solidFill>
              </a:rPr>
              <a:t>e</a:t>
            </a:r>
            <a:br>
              <a:rPr lang="en-US" sz="1400" cap="small" dirty="0">
                <a:solidFill>
                  <a:schemeClr val="tx1"/>
                </a:solidFill>
              </a:rPr>
            </a:br>
            <a:r>
              <a:rPr lang="en-US" sz="1400" cap="small" dirty="0" err="1" smtClean="0">
                <a:solidFill>
                  <a:schemeClr val="tx1"/>
                </a:solidFill>
              </a:rPr>
              <a:t>i</a:t>
            </a:r>
            <a:r>
              <a:rPr lang="en-US" sz="1400" cap="small" dirty="0" smtClean="0">
                <a:solidFill>
                  <a:schemeClr val="tx1"/>
                </a:solidFill>
              </a:rPr>
              <a:t>     </a:t>
            </a:r>
            <a:r>
              <a:rPr lang="en-US" sz="1400" cap="small" dirty="0">
                <a:solidFill>
                  <a:schemeClr val="tx1"/>
                </a:solidFill>
              </a:rPr>
              <a:t>F</a:t>
            </a:r>
          </a:p>
          <a:p>
            <a:pPr algn="ctr"/>
            <a:r>
              <a:rPr lang="en-US" sz="1400" cap="small" dirty="0" smtClean="0">
                <a:solidFill>
                  <a:schemeClr val="tx1"/>
                </a:solidFill>
              </a:rPr>
              <a:t>v     </a:t>
            </a:r>
            <a:r>
              <a:rPr lang="en-US" sz="1400" cap="small" dirty="0">
                <a:solidFill>
                  <a:schemeClr val="tx1"/>
                </a:solidFill>
              </a:rPr>
              <a:t>l</a:t>
            </a:r>
          </a:p>
          <a:p>
            <a:pPr algn="ctr"/>
            <a:r>
              <a:rPr lang="en-US" sz="1400" cap="small" dirty="0" smtClean="0">
                <a:solidFill>
                  <a:schemeClr val="tx1"/>
                </a:solidFill>
              </a:rPr>
              <a:t>e     </a:t>
            </a:r>
            <a:r>
              <a:rPr lang="en-US" sz="1400" cap="small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5231904" y="2636912"/>
            <a:ext cx="2752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8-lane passive electrical </a:t>
            </a:r>
            <a:r>
              <a:rPr lang="en-US" sz="1600" dirty="0" err="1" smtClean="0"/>
              <a:t>FireFly</a:t>
            </a:r>
            <a:endParaRPr lang="en-US" sz="1600" dirty="0" smtClean="0"/>
          </a:p>
        </p:txBody>
      </p:sp>
      <p:grpSp>
        <p:nvGrpSpPr>
          <p:cNvPr id="13" name="Groupe 12"/>
          <p:cNvGrpSpPr/>
          <p:nvPr/>
        </p:nvGrpSpPr>
        <p:grpSpPr>
          <a:xfrm>
            <a:off x="2423592" y="1268800"/>
            <a:ext cx="1109892" cy="1368152"/>
            <a:chOff x="2423592" y="1268800"/>
            <a:chExt cx="1152128" cy="1368152"/>
          </a:xfrm>
        </p:grpSpPr>
        <p:grpSp>
          <p:nvGrpSpPr>
            <p:cNvPr id="7" name="Groupe 6"/>
            <p:cNvGrpSpPr/>
            <p:nvPr/>
          </p:nvGrpSpPr>
          <p:grpSpPr>
            <a:xfrm>
              <a:off x="2423592" y="1268800"/>
              <a:ext cx="1152128" cy="72008"/>
              <a:chOff x="2423592" y="1196752"/>
              <a:chExt cx="1368000" cy="72008"/>
            </a:xfrm>
          </p:grpSpPr>
          <p:grpSp>
            <p:nvGrpSpPr>
              <p:cNvPr id="93" name="Groupe 92"/>
              <p:cNvGrpSpPr/>
              <p:nvPr/>
            </p:nvGrpSpPr>
            <p:grpSpPr>
              <a:xfrm>
                <a:off x="2423592" y="1268760"/>
                <a:ext cx="1368000" cy="0"/>
                <a:chOff x="5519936" y="908720"/>
                <a:chExt cx="2664295" cy="0"/>
              </a:xfrm>
            </p:grpSpPr>
            <p:cxnSp>
              <p:nvCxnSpPr>
                <p:cNvPr id="94" name="Connecteur droit avec flèche 93"/>
                <p:cNvCxnSpPr/>
                <p:nvPr/>
              </p:nvCxnSpPr>
              <p:spPr>
                <a:xfrm flipH="1">
                  <a:off x="5519936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FF0000">
                      <a:alpha val="63000"/>
                    </a:srgbClr>
                  </a:solidFill>
                  <a:prstDash val="lg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Connecteur droit avec flèche 94"/>
                <p:cNvCxnSpPr/>
                <p:nvPr/>
              </p:nvCxnSpPr>
              <p:spPr>
                <a:xfrm flipH="1">
                  <a:off x="5735960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7030A0">
                      <a:alpha val="63000"/>
                    </a:srgbClr>
                  </a:solidFill>
                  <a:prstDash val="lg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Connecteur droit avec flèche 95"/>
                <p:cNvCxnSpPr/>
                <p:nvPr/>
              </p:nvCxnSpPr>
              <p:spPr>
                <a:xfrm flipH="1">
                  <a:off x="5879976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chemeClr val="tx1">
                      <a:alpha val="63000"/>
                    </a:scheme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Groupe 96"/>
              <p:cNvGrpSpPr/>
              <p:nvPr/>
            </p:nvGrpSpPr>
            <p:grpSpPr>
              <a:xfrm>
                <a:off x="2423592" y="1196752"/>
                <a:ext cx="1368000" cy="0"/>
                <a:chOff x="6528048" y="908720"/>
                <a:chExt cx="2664295" cy="0"/>
              </a:xfrm>
            </p:grpSpPr>
            <p:cxnSp>
              <p:nvCxnSpPr>
                <p:cNvPr id="98" name="Connecteur droit avec flèche 97"/>
                <p:cNvCxnSpPr/>
                <p:nvPr/>
              </p:nvCxnSpPr>
              <p:spPr>
                <a:xfrm>
                  <a:off x="6888088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FF0000">
                      <a:alpha val="63000"/>
                    </a:srgbClr>
                  </a:solidFill>
                  <a:prstDash val="lg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Connecteur droit avec flèche 98"/>
                <p:cNvCxnSpPr/>
                <p:nvPr/>
              </p:nvCxnSpPr>
              <p:spPr>
                <a:xfrm>
                  <a:off x="6672064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7030A0">
                      <a:alpha val="63000"/>
                    </a:srgbClr>
                  </a:solidFill>
                  <a:prstDash val="lg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Connecteur droit avec flèche 99"/>
                <p:cNvCxnSpPr/>
                <p:nvPr/>
              </p:nvCxnSpPr>
              <p:spPr>
                <a:xfrm>
                  <a:off x="6528048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chemeClr val="tx1">
                      <a:alpha val="63000"/>
                    </a:scheme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Connecteur droit avec flèche 100"/>
                <p:cNvCxnSpPr/>
                <p:nvPr/>
              </p:nvCxnSpPr>
              <p:spPr>
                <a:xfrm>
                  <a:off x="6600056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0070C0">
                      <a:alpha val="63000"/>
                    </a:srgb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2" name="Groupe 101"/>
            <p:cNvGrpSpPr/>
            <p:nvPr/>
          </p:nvGrpSpPr>
          <p:grpSpPr>
            <a:xfrm>
              <a:off x="2423592" y="1700848"/>
              <a:ext cx="1152128" cy="72008"/>
              <a:chOff x="2423592" y="1196752"/>
              <a:chExt cx="1368000" cy="72008"/>
            </a:xfrm>
          </p:grpSpPr>
          <p:grpSp>
            <p:nvGrpSpPr>
              <p:cNvPr id="103" name="Groupe 102"/>
              <p:cNvGrpSpPr/>
              <p:nvPr/>
            </p:nvGrpSpPr>
            <p:grpSpPr>
              <a:xfrm>
                <a:off x="2423592" y="1268760"/>
                <a:ext cx="1368000" cy="0"/>
                <a:chOff x="5519936" y="908720"/>
                <a:chExt cx="2664295" cy="0"/>
              </a:xfrm>
            </p:grpSpPr>
            <p:cxnSp>
              <p:nvCxnSpPr>
                <p:cNvPr id="109" name="Connecteur droit avec flèche 108"/>
                <p:cNvCxnSpPr/>
                <p:nvPr/>
              </p:nvCxnSpPr>
              <p:spPr>
                <a:xfrm flipH="1">
                  <a:off x="5519936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FF0000">
                      <a:alpha val="63000"/>
                    </a:srgbClr>
                  </a:solidFill>
                  <a:prstDash val="lg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Connecteur droit avec flèche 109"/>
                <p:cNvCxnSpPr/>
                <p:nvPr/>
              </p:nvCxnSpPr>
              <p:spPr>
                <a:xfrm flipH="1">
                  <a:off x="5735960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7030A0">
                      <a:alpha val="63000"/>
                    </a:srgbClr>
                  </a:solidFill>
                  <a:prstDash val="lg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Connecteur droit avec flèche 110"/>
                <p:cNvCxnSpPr/>
                <p:nvPr/>
              </p:nvCxnSpPr>
              <p:spPr>
                <a:xfrm flipH="1">
                  <a:off x="5879976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chemeClr val="tx1">
                      <a:alpha val="63000"/>
                    </a:scheme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" name="Groupe 103"/>
              <p:cNvGrpSpPr/>
              <p:nvPr/>
            </p:nvGrpSpPr>
            <p:grpSpPr>
              <a:xfrm>
                <a:off x="2423592" y="1196752"/>
                <a:ext cx="1368000" cy="0"/>
                <a:chOff x="6528048" y="908720"/>
                <a:chExt cx="2664295" cy="0"/>
              </a:xfrm>
            </p:grpSpPr>
            <p:cxnSp>
              <p:nvCxnSpPr>
                <p:cNvPr id="105" name="Connecteur droit avec flèche 104"/>
                <p:cNvCxnSpPr/>
                <p:nvPr/>
              </p:nvCxnSpPr>
              <p:spPr>
                <a:xfrm>
                  <a:off x="6888088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FF0000">
                      <a:alpha val="63000"/>
                    </a:srgbClr>
                  </a:solidFill>
                  <a:prstDash val="lg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Connecteur droit avec flèche 105"/>
                <p:cNvCxnSpPr/>
                <p:nvPr/>
              </p:nvCxnSpPr>
              <p:spPr>
                <a:xfrm>
                  <a:off x="6672064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7030A0">
                      <a:alpha val="63000"/>
                    </a:srgbClr>
                  </a:solidFill>
                  <a:prstDash val="lg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Connecteur droit avec flèche 106"/>
                <p:cNvCxnSpPr/>
                <p:nvPr/>
              </p:nvCxnSpPr>
              <p:spPr>
                <a:xfrm>
                  <a:off x="6528048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chemeClr val="tx1">
                      <a:alpha val="63000"/>
                    </a:scheme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Connecteur droit avec flèche 107"/>
                <p:cNvCxnSpPr/>
                <p:nvPr/>
              </p:nvCxnSpPr>
              <p:spPr>
                <a:xfrm>
                  <a:off x="6600056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0070C0">
                      <a:alpha val="63000"/>
                    </a:srgb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2" name="Groupe 111"/>
            <p:cNvGrpSpPr/>
            <p:nvPr/>
          </p:nvGrpSpPr>
          <p:grpSpPr>
            <a:xfrm>
              <a:off x="2423592" y="2132896"/>
              <a:ext cx="1152128" cy="72008"/>
              <a:chOff x="2423592" y="1196752"/>
              <a:chExt cx="1368000" cy="72008"/>
            </a:xfrm>
          </p:grpSpPr>
          <p:grpSp>
            <p:nvGrpSpPr>
              <p:cNvPr id="113" name="Groupe 112"/>
              <p:cNvGrpSpPr/>
              <p:nvPr/>
            </p:nvGrpSpPr>
            <p:grpSpPr>
              <a:xfrm>
                <a:off x="2423592" y="1268760"/>
                <a:ext cx="1368000" cy="0"/>
                <a:chOff x="5519936" y="908720"/>
                <a:chExt cx="2664295" cy="0"/>
              </a:xfrm>
            </p:grpSpPr>
            <p:cxnSp>
              <p:nvCxnSpPr>
                <p:cNvPr id="119" name="Connecteur droit avec flèche 118"/>
                <p:cNvCxnSpPr/>
                <p:nvPr/>
              </p:nvCxnSpPr>
              <p:spPr>
                <a:xfrm flipH="1">
                  <a:off x="5519936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FF0000">
                      <a:alpha val="63000"/>
                    </a:srgbClr>
                  </a:solidFill>
                  <a:prstDash val="lg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Connecteur droit avec flèche 119"/>
                <p:cNvCxnSpPr/>
                <p:nvPr/>
              </p:nvCxnSpPr>
              <p:spPr>
                <a:xfrm flipH="1">
                  <a:off x="5735960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7030A0">
                      <a:alpha val="63000"/>
                    </a:srgbClr>
                  </a:solidFill>
                  <a:prstDash val="lg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Connecteur droit avec flèche 120"/>
                <p:cNvCxnSpPr/>
                <p:nvPr/>
              </p:nvCxnSpPr>
              <p:spPr>
                <a:xfrm flipH="1">
                  <a:off x="5879976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chemeClr val="tx1">
                      <a:alpha val="63000"/>
                    </a:scheme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" name="Groupe 113"/>
              <p:cNvGrpSpPr/>
              <p:nvPr/>
            </p:nvGrpSpPr>
            <p:grpSpPr>
              <a:xfrm>
                <a:off x="2423592" y="1196752"/>
                <a:ext cx="1368000" cy="0"/>
                <a:chOff x="6528048" y="908720"/>
                <a:chExt cx="2664295" cy="0"/>
              </a:xfrm>
            </p:grpSpPr>
            <p:cxnSp>
              <p:nvCxnSpPr>
                <p:cNvPr id="115" name="Connecteur droit avec flèche 114"/>
                <p:cNvCxnSpPr/>
                <p:nvPr/>
              </p:nvCxnSpPr>
              <p:spPr>
                <a:xfrm>
                  <a:off x="6888088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FF0000">
                      <a:alpha val="63000"/>
                    </a:srgbClr>
                  </a:solidFill>
                  <a:prstDash val="lg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Connecteur droit avec flèche 115"/>
                <p:cNvCxnSpPr/>
                <p:nvPr/>
              </p:nvCxnSpPr>
              <p:spPr>
                <a:xfrm>
                  <a:off x="6672064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7030A0">
                      <a:alpha val="63000"/>
                    </a:srgbClr>
                  </a:solidFill>
                  <a:prstDash val="lg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Connecteur droit avec flèche 116"/>
                <p:cNvCxnSpPr/>
                <p:nvPr/>
              </p:nvCxnSpPr>
              <p:spPr>
                <a:xfrm>
                  <a:off x="6528048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chemeClr val="tx1">
                      <a:alpha val="63000"/>
                    </a:scheme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Connecteur droit avec flèche 117"/>
                <p:cNvCxnSpPr/>
                <p:nvPr/>
              </p:nvCxnSpPr>
              <p:spPr>
                <a:xfrm>
                  <a:off x="6600056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0070C0">
                      <a:alpha val="63000"/>
                    </a:srgb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2" name="Groupe 121"/>
            <p:cNvGrpSpPr/>
            <p:nvPr/>
          </p:nvGrpSpPr>
          <p:grpSpPr>
            <a:xfrm>
              <a:off x="2423592" y="2564944"/>
              <a:ext cx="1152128" cy="72008"/>
              <a:chOff x="2423592" y="1196752"/>
              <a:chExt cx="1368000" cy="72008"/>
            </a:xfrm>
          </p:grpSpPr>
          <p:grpSp>
            <p:nvGrpSpPr>
              <p:cNvPr id="123" name="Groupe 122"/>
              <p:cNvGrpSpPr/>
              <p:nvPr/>
            </p:nvGrpSpPr>
            <p:grpSpPr>
              <a:xfrm>
                <a:off x="2423592" y="1268760"/>
                <a:ext cx="1368000" cy="0"/>
                <a:chOff x="5519936" y="908720"/>
                <a:chExt cx="2664295" cy="0"/>
              </a:xfrm>
            </p:grpSpPr>
            <p:cxnSp>
              <p:nvCxnSpPr>
                <p:cNvPr id="129" name="Connecteur droit avec flèche 128"/>
                <p:cNvCxnSpPr/>
                <p:nvPr/>
              </p:nvCxnSpPr>
              <p:spPr>
                <a:xfrm flipH="1">
                  <a:off x="5519936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FF0000">
                      <a:alpha val="63000"/>
                    </a:srgbClr>
                  </a:solidFill>
                  <a:prstDash val="lg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Connecteur droit avec flèche 129"/>
                <p:cNvCxnSpPr/>
                <p:nvPr/>
              </p:nvCxnSpPr>
              <p:spPr>
                <a:xfrm flipH="1">
                  <a:off x="5735960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7030A0">
                      <a:alpha val="63000"/>
                    </a:srgbClr>
                  </a:solidFill>
                  <a:prstDash val="lg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Connecteur droit avec flèche 130"/>
                <p:cNvCxnSpPr/>
                <p:nvPr/>
              </p:nvCxnSpPr>
              <p:spPr>
                <a:xfrm flipH="1">
                  <a:off x="5879976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chemeClr val="tx1">
                      <a:alpha val="63000"/>
                    </a:scheme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e 123"/>
              <p:cNvGrpSpPr/>
              <p:nvPr/>
            </p:nvGrpSpPr>
            <p:grpSpPr>
              <a:xfrm>
                <a:off x="2423592" y="1196752"/>
                <a:ext cx="1368000" cy="0"/>
                <a:chOff x="6528048" y="908720"/>
                <a:chExt cx="2664295" cy="0"/>
              </a:xfrm>
            </p:grpSpPr>
            <p:cxnSp>
              <p:nvCxnSpPr>
                <p:cNvPr id="125" name="Connecteur droit avec flèche 124"/>
                <p:cNvCxnSpPr/>
                <p:nvPr/>
              </p:nvCxnSpPr>
              <p:spPr>
                <a:xfrm>
                  <a:off x="6888088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FF0000">
                      <a:alpha val="63000"/>
                    </a:srgbClr>
                  </a:solidFill>
                  <a:prstDash val="lg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Connecteur droit avec flèche 125"/>
                <p:cNvCxnSpPr/>
                <p:nvPr/>
              </p:nvCxnSpPr>
              <p:spPr>
                <a:xfrm>
                  <a:off x="6672064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7030A0">
                      <a:alpha val="63000"/>
                    </a:srgbClr>
                  </a:solidFill>
                  <a:prstDash val="lg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Connecteur droit avec flèche 126"/>
                <p:cNvCxnSpPr/>
                <p:nvPr/>
              </p:nvCxnSpPr>
              <p:spPr>
                <a:xfrm>
                  <a:off x="6528048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chemeClr val="tx1">
                      <a:alpha val="63000"/>
                    </a:scheme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Connecteur droit avec flèche 127"/>
                <p:cNvCxnSpPr/>
                <p:nvPr/>
              </p:nvCxnSpPr>
              <p:spPr>
                <a:xfrm>
                  <a:off x="6600056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0070C0">
                      <a:alpha val="63000"/>
                    </a:srgb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8" name="Groupe 17"/>
          <p:cNvGrpSpPr/>
          <p:nvPr/>
        </p:nvGrpSpPr>
        <p:grpSpPr>
          <a:xfrm>
            <a:off x="4079776" y="1268760"/>
            <a:ext cx="4212468" cy="1368152"/>
            <a:chOff x="4079776" y="1268760"/>
            <a:chExt cx="1368000" cy="1368152"/>
          </a:xfrm>
        </p:grpSpPr>
        <p:grpSp>
          <p:nvGrpSpPr>
            <p:cNvPr id="59" name="Groupe 58"/>
            <p:cNvGrpSpPr/>
            <p:nvPr/>
          </p:nvGrpSpPr>
          <p:grpSpPr>
            <a:xfrm>
              <a:off x="4079776" y="1340768"/>
              <a:ext cx="1368000" cy="0"/>
              <a:chOff x="5519936" y="908720"/>
              <a:chExt cx="2664295" cy="0"/>
            </a:xfrm>
          </p:grpSpPr>
          <p:cxnSp>
            <p:nvCxnSpPr>
              <p:cNvPr id="62" name="Connecteur droit avec flèche 61"/>
              <p:cNvCxnSpPr/>
              <p:nvPr/>
            </p:nvCxnSpPr>
            <p:spPr>
              <a:xfrm flipH="1">
                <a:off x="5519936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FF0000">
                    <a:alpha val="63000"/>
                  </a:srgbClr>
                </a:solidFill>
                <a:prstDash val="lg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cteur droit avec flèche 62"/>
              <p:cNvCxnSpPr/>
              <p:nvPr/>
            </p:nvCxnSpPr>
            <p:spPr>
              <a:xfrm flipH="1">
                <a:off x="5735960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7030A0">
                    <a:alpha val="63000"/>
                  </a:srgbClr>
                </a:solidFill>
                <a:prstDash val="lg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necteur droit avec flèche 64"/>
              <p:cNvCxnSpPr/>
              <p:nvPr/>
            </p:nvCxnSpPr>
            <p:spPr>
              <a:xfrm flipH="1">
                <a:off x="5879976" y="908720"/>
                <a:ext cx="2304255" cy="0"/>
              </a:xfrm>
              <a:prstGeom prst="straightConnector1">
                <a:avLst/>
              </a:prstGeom>
              <a:ln w="19050">
                <a:solidFill>
                  <a:schemeClr val="tx1">
                    <a:alpha val="63000"/>
                  </a:schemeClr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" name="Groupe 83"/>
            <p:cNvGrpSpPr/>
            <p:nvPr/>
          </p:nvGrpSpPr>
          <p:grpSpPr>
            <a:xfrm>
              <a:off x="4079776" y="1268760"/>
              <a:ext cx="1368000" cy="0"/>
              <a:chOff x="6528048" y="908720"/>
              <a:chExt cx="2664295" cy="0"/>
            </a:xfrm>
          </p:grpSpPr>
          <p:cxnSp>
            <p:nvCxnSpPr>
              <p:cNvPr id="85" name="Connecteur droit avec flèche 84"/>
              <p:cNvCxnSpPr/>
              <p:nvPr/>
            </p:nvCxnSpPr>
            <p:spPr>
              <a:xfrm>
                <a:off x="6888088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FF0000">
                    <a:alpha val="63000"/>
                  </a:srgbClr>
                </a:solidFill>
                <a:prstDash val="lg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necteur droit avec flèche 85"/>
              <p:cNvCxnSpPr/>
              <p:nvPr/>
            </p:nvCxnSpPr>
            <p:spPr>
              <a:xfrm>
                <a:off x="6672064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7030A0">
                    <a:alpha val="63000"/>
                  </a:srgbClr>
                </a:solidFill>
                <a:prstDash val="lg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necteur droit avec flèche 86"/>
              <p:cNvCxnSpPr/>
              <p:nvPr/>
            </p:nvCxnSpPr>
            <p:spPr>
              <a:xfrm>
                <a:off x="6528048" y="908720"/>
                <a:ext cx="2304255" cy="0"/>
              </a:xfrm>
              <a:prstGeom prst="straightConnector1">
                <a:avLst/>
              </a:prstGeom>
              <a:ln w="19050">
                <a:solidFill>
                  <a:schemeClr val="tx1">
                    <a:alpha val="63000"/>
                  </a:schemeClr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necteur droit avec flèche 87"/>
              <p:cNvCxnSpPr/>
              <p:nvPr/>
            </p:nvCxnSpPr>
            <p:spPr>
              <a:xfrm>
                <a:off x="6600056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0070C0">
                    <a:alpha val="63000"/>
                  </a:srgbClr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3" name="Groupe 132"/>
            <p:cNvGrpSpPr/>
            <p:nvPr/>
          </p:nvGrpSpPr>
          <p:grpSpPr>
            <a:xfrm>
              <a:off x="4079776" y="1772816"/>
              <a:ext cx="1368000" cy="0"/>
              <a:chOff x="5519936" y="908720"/>
              <a:chExt cx="2664295" cy="0"/>
            </a:xfrm>
          </p:grpSpPr>
          <p:cxnSp>
            <p:nvCxnSpPr>
              <p:cNvPr id="139" name="Connecteur droit avec flèche 138"/>
              <p:cNvCxnSpPr/>
              <p:nvPr/>
            </p:nvCxnSpPr>
            <p:spPr>
              <a:xfrm flipH="1">
                <a:off x="5519936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FF0000">
                    <a:alpha val="63000"/>
                  </a:srgbClr>
                </a:solidFill>
                <a:prstDash val="lg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Connecteur droit avec flèche 139"/>
              <p:cNvCxnSpPr/>
              <p:nvPr/>
            </p:nvCxnSpPr>
            <p:spPr>
              <a:xfrm flipH="1">
                <a:off x="5735960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7030A0">
                    <a:alpha val="63000"/>
                  </a:srgbClr>
                </a:solidFill>
                <a:prstDash val="lg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Connecteur droit avec flèche 140"/>
              <p:cNvCxnSpPr/>
              <p:nvPr/>
            </p:nvCxnSpPr>
            <p:spPr>
              <a:xfrm flipH="1">
                <a:off x="5879976" y="908720"/>
                <a:ext cx="2304255" cy="0"/>
              </a:xfrm>
              <a:prstGeom prst="straightConnector1">
                <a:avLst/>
              </a:prstGeom>
              <a:ln w="19050">
                <a:solidFill>
                  <a:schemeClr val="tx1">
                    <a:alpha val="63000"/>
                  </a:schemeClr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4" name="Groupe 133"/>
            <p:cNvGrpSpPr/>
            <p:nvPr/>
          </p:nvGrpSpPr>
          <p:grpSpPr>
            <a:xfrm>
              <a:off x="4079776" y="1700808"/>
              <a:ext cx="1368000" cy="0"/>
              <a:chOff x="6528048" y="908720"/>
              <a:chExt cx="2664295" cy="0"/>
            </a:xfrm>
          </p:grpSpPr>
          <p:cxnSp>
            <p:nvCxnSpPr>
              <p:cNvPr id="135" name="Connecteur droit avec flèche 134"/>
              <p:cNvCxnSpPr/>
              <p:nvPr/>
            </p:nvCxnSpPr>
            <p:spPr>
              <a:xfrm>
                <a:off x="6888088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FF0000">
                    <a:alpha val="63000"/>
                  </a:srgbClr>
                </a:solidFill>
                <a:prstDash val="lg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onnecteur droit avec flèche 135"/>
              <p:cNvCxnSpPr/>
              <p:nvPr/>
            </p:nvCxnSpPr>
            <p:spPr>
              <a:xfrm>
                <a:off x="6672064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7030A0">
                    <a:alpha val="63000"/>
                  </a:srgbClr>
                </a:solidFill>
                <a:prstDash val="lg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Connecteur droit avec flèche 136"/>
              <p:cNvCxnSpPr/>
              <p:nvPr/>
            </p:nvCxnSpPr>
            <p:spPr>
              <a:xfrm>
                <a:off x="6528048" y="908720"/>
                <a:ext cx="2304255" cy="0"/>
              </a:xfrm>
              <a:prstGeom prst="straightConnector1">
                <a:avLst/>
              </a:prstGeom>
              <a:ln w="19050">
                <a:solidFill>
                  <a:schemeClr val="tx1">
                    <a:alpha val="63000"/>
                  </a:schemeClr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Connecteur droit avec flèche 137"/>
              <p:cNvCxnSpPr/>
              <p:nvPr/>
            </p:nvCxnSpPr>
            <p:spPr>
              <a:xfrm>
                <a:off x="6600056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0070C0">
                    <a:alpha val="63000"/>
                  </a:srgbClr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" name="Groupe 142"/>
            <p:cNvGrpSpPr/>
            <p:nvPr/>
          </p:nvGrpSpPr>
          <p:grpSpPr>
            <a:xfrm>
              <a:off x="4079776" y="2204864"/>
              <a:ext cx="1368000" cy="0"/>
              <a:chOff x="5519936" y="908720"/>
              <a:chExt cx="2664295" cy="0"/>
            </a:xfrm>
          </p:grpSpPr>
          <p:cxnSp>
            <p:nvCxnSpPr>
              <p:cNvPr id="149" name="Connecteur droit avec flèche 148"/>
              <p:cNvCxnSpPr/>
              <p:nvPr/>
            </p:nvCxnSpPr>
            <p:spPr>
              <a:xfrm flipH="1">
                <a:off x="5519936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FF0000">
                    <a:alpha val="63000"/>
                  </a:srgbClr>
                </a:solidFill>
                <a:prstDash val="lg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Connecteur droit avec flèche 149"/>
              <p:cNvCxnSpPr/>
              <p:nvPr/>
            </p:nvCxnSpPr>
            <p:spPr>
              <a:xfrm flipH="1">
                <a:off x="5735960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7030A0">
                    <a:alpha val="63000"/>
                  </a:srgbClr>
                </a:solidFill>
                <a:prstDash val="lg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onnecteur droit avec flèche 150"/>
              <p:cNvCxnSpPr/>
              <p:nvPr/>
            </p:nvCxnSpPr>
            <p:spPr>
              <a:xfrm flipH="1">
                <a:off x="5879976" y="908720"/>
                <a:ext cx="2304255" cy="0"/>
              </a:xfrm>
              <a:prstGeom prst="straightConnector1">
                <a:avLst/>
              </a:prstGeom>
              <a:ln w="19050">
                <a:solidFill>
                  <a:schemeClr val="tx1">
                    <a:alpha val="63000"/>
                  </a:schemeClr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oupe 143"/>
            <p:cNvGrpSpPr/>
            <p:nvPr/>
          </p:nvGrpSpPr>
          <p:grpSpPr>
            <a:xfrm>
              <a:off x="4079776" y="2132856"/>
              <a:ext cx="1368000" cy="0"/>
              <a:chOff x="6528048" y="908720"/>
              <a:chExt cx="2664295" cy="0"/>
            </a:xfrm>
          </p:grpSpPr>
          <p:cxnSp>
            <p:nvCxnSpPr>
              <p:cNvPr id="145" name="Connecteur droit avec flèche 144"/>
              <p:cNvCxnSpPr/>
              <p:nvPr/>
            </p:nvCxnSpPr>
            <p:spPr>
              <a:xfrm>
                <a:off x="6888088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FF0000">
                    <a:alpha val="63000"/>
                  </a:srgbClr>
                </a:solidFill>
                <a:prstDash val="lg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necteur droit avec flèche 145"/>
              <p:cNvCxnSpPr/>
              <p:nvPr/>
            </p:nvCxnSpPr>
            <p:spPr>
              <a:xfrm>
                <a:off x="6672064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7030A0">
                    <a:alpha val="63000"/>
                  </a:srgbClr>
                </a:solidFill>
                <a:prstDash val="lg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Connecteur droit avec flèche 146"/>
              <p:cNvCxnSpPr/>
              <p:nvPr/>
            </p:nvCxnSpPr>
            <p:spPr>
              <a:xfrm>
                <a:off x="6528048" y="908720"/>
                <a:ext cx="2304255" cy="0"/>
              </a:xfrm>
              <a:prstGeom prst="straightConnector1">
                <a:avLst/>
              </a:prstGeom>
              <a:ln w="19050">
                <a:solidFill>
                  <a:schemeClr val="tx1">
                    <a:alpha val="63000"/>
                  </a:schemeClr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Connecteur droit avec flèche 147"/>
              <p:cNvCxnSpPr/>
              <p:nvPr/>
            </p:nvCxnSpPr>
            <p:spPr>
              <a:xfrm>
                <a:off x="6600056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0070C0">
                    <a:alpha val="63000"/>
                  </a:srgbClr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Groupe 152"/>
            <p:cNvGrpSpPr/>
            <p:nvPr/>
          </p:nvGrpSpPr>
          <p:grpSpPr>
            <a:xfrm>
              <a:off x="4079776" y="2636912"/>
              <a:ext cx="1368000" cy="0"/>
              <a:chOff x="5519936" y="908720"/>
              <a:chExt cx="2664295" cy="0"/>
            </a:xfrm>
          </p:grpSpPr>
          <p:cxnSp>
            <p:nvCxnSpPr>
              <p:cNvPr id="159" name="Connecteur droit avec flèche 158"/>
              <p:cNvCxnSpPr/>
              <p:nvPr/>
            </p:nvCxnSpPr>
            <p:spPr>
              <a:xfrm flipH="1">
                <a:off x="5519936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FF0000">
                    <a:alpha val="63000"/>
                  </a:srgbClr>
                </a:solidFill>
                <a:prstDash val="lg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onnecteur droit avec flèche 159"/>
              <p:cNvCxnSpPr/>
              <p:nvPr/>
            </p:nvCxnSpPr>
            <p:spPr>
              <a:xfrm flipH="1">
                <a:off x="5735960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7030A0">
                    <a:alpha val="63000"/>
                  </a:srgbClr>
                </a:solidFill>
                <a:prstDash val="lg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onnecteur droit avec flèche 160"/>
              <p:cNvCxnSpPr/>
              <p:nvPr/>
            </p:nvCxnSpPr>
            <p:spPr>
              <a:xfrm flipH="1">
                <a:off x="5879976" y="908720"/>
                <a:ext cx="2304255" cy="0"/>
              </a:xfrm>
              <a:prstGeom prst="straightConnector1">
                <a:avLst/>
              </a:prstGeom>
              <a:ln w="19050">
                <a:solidFill>
                  <a:schemeClr val="tx1">
                    <a:alpha val="63000"/>
                  </a:schemeClr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Groupe 153"/>
            <p:cNvGrpSpPr/>
            <p:nvPr/>
          </p:nvGrpSpPr>
          <p:grpSpPr>
            <a:xfrm>
              <a:off x="4079776" y="2564904"/>
              <a:ext cx="1368000" cy="0"/>
              <a:chOff x="6528048" y="908720"/>
              <a:chExt cx="2664295" cy="0"/>
            </a:xfrm>
          </p:grpSpPr>
          <p:cxnSp>
            <p:nvCxnSpPr>
              <p:cNvPr id="155" name="Connecteur droit avec flèche 154"/>
              <p:cNvCxnSpPr/>
              <p:nvPr/>
            </p:nvCxnSpPr>
            <p:spPr>
              <a:xfrm>
                <a:off x="6888088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FF0000">
                    <a:alpha val="63000"/>
                  </a:srgbClr>
                </a:solidFill>
                <a:prstDash val="lg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onnecteur droit avec flèche 155"/>
              <p:cNvCxnSpPr/>
              <p:nvPr/>
            </p:nvCxnSpPr>
            <p:spPr>
              <a:xfrm>
                <a:off x="6672064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7030A0">
                    <a:alpha val="63000"/>
                  </a:srgbClr>
                </a:solidFill>
                <a:prstDash val="lg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onnecteur droit avec flèche 156"/>
              <p:cNvCxnSpPr/>
              <p:nvPr/>
            </p:nvCxnSpPr>
            <p:spPr>
              <a:xfrm>
                <a:off x="6528048" y="908720"/>
                <a:ext cx="2304255" cy="0"/>
              </a:xfrm>
              <a:prstGeom prst="straightConnector1">
                <a:avLst/>
              </a:prstGeom>
              <a:ln w="19050">
                <a:solidFill>
                  <a:schemeClr val="tx1">
                    <a:alpha val="63000"/>
                  </a:schemeClr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onnecteur droit avec flèche 157"/>
              <p:cNvCxnSpPr/>
              <p:nvPr/>
            </p:nvCxnSpPr>
            <p:spPr>
              <a:xfrm>
                <a:off x="6600056" y="908720"/>
                <a:ext cx="2304255" cy="0"/>
              </a:xfrm>
              <a:prstGeom prst="straightConnector1">
                <a:avLst/>
              </a:prstGeom>
              <a:ln w="19050">
                <a:solidFill>
                  <a:srgbClr val="0070C0">
                    <a:alpha val="63000"/>
                  </a:srgbClr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0" name="ZoneTexte 169"/>
          <p:cNvSpPr txBox="1"/>
          <p:nvPr/>
        </p:nvSpPr>
        <p:spPr>
          <a:xfrm>
            <a:off x="4619836" y="872716"/>
            <a:ext cx="273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Shielded </a:t>
            </a:r>
            <a:r>
              <a:rPr lang="en-US" sz="1600" dirty="0" err="1" smtClean="0"/>
              <a:t>twinax</a:t>
            </a:r>
            <a:r>
              <a:rPr lang="en-US" sz="1600" dirty="0" smtClean="0"/>
              <a:t> copper cables</a:t>
            </a:r>
            <a:endParaRPr lang="en-US" sz="1600" dirty="0"/>
          </a:p>
        </p:txBody>
      </p:sp>
      <p:sp>
        <p:nvSpPr>
          <p:cNvPr id="172" name="Ellipse 171"/>
          <p:cNvSpPr>
            <a:spLocks noChangeAspect="1"/>
          </p:cNvSpPr>
          <p:nvPr/>
        </p:nvSpPr>
        <p:spPr>
          <a:xfrm>
            <a:off x="11359757" y="1812361"/>
            <a:ext cx="144000" cy="144000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3" name="Rectangle 172"/>
          <p:cNvSpPr/>
          <p:nvPr/>
        </p:nvSpPr>
        <p:spPr>
          <a:xfrm>
            <a:off x="1775520" y="3060811"/>
            <a:ext cx="2304256" cy="31421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Power distribution</a:t>
            </a:r>
          </a:p>
        </p:txBody>
      </p:sp>
      <p:pic>
        <p:nvPicPr>
          <p:cNvPr id="179" name="Image 1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322422" y="584744"/>
            <a:ext cx="582078" cy="540000"/>
          </a:xfrm>
          <a:prstGeom prst="rect">
            <a:avLst/>
          </a:prstGeom>
        </p:spPr>
      </p:pic>
      <p:sp>
        <p:nvSpPr>
          <p:cNvPr id="180" name="ZoneTexte 179"/>
          <p:cNvSpPr txBox="1"/>
          <p:nvPr/>
        </p:nvSpPr>
        <p:spPr>
          <a:xfrm>
            <a:off x="9399769" y="508454"/>
            <a:ext cx="1843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Low restriction area</a:t>
            </a:r>
          </a:p>
        </p:txBody>
      </p:sp>
      <p:sp>
        <p:nvSpPr>
          <p:cNvPr id="181" name="ZoneTexte 180"/>
          <p:cNvSpPr txBox="1"/>
          <p:nvPr/>
        </p:nvSpPr>
        <p:spPr>
          <a:xfrm>
            <a:off x="2099520" y="2774458"/>
            <a:ext cx="52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2">
                    <a:lumMod val="50000"/>
                  </a:schemeClr>
                </a:solidFill>
              </a:rPr>
              <a:t>1.2V</a:t>
            </a:r>
            <a:endParaRPr lang="en-US" sz="1400" b="1" baseline="30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2" name="ZoneTexte 181"/>
          <p:cNvSpPr txBox="1"/>
          <p:nvPr/>
        </p:nvSpPr>
        <p:spPr>
          <a:xfrm>
            <a:off x="2927648" y="2774458"/>
            <a:ext cx="52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2">
                    <a:lumMod val="50000"/>
                  </a:schemeClr>
                </a:solidFill>
              </a:rPr>
              <a:t>2.5V</a:t>
            </a:r>
            <a:endParaRPr lang="en-US" sz="1400" b="1" baseline="300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83" name="Connecteur droit avec flèche 182"/>
          <p:cNvCxnSpPr/>
          <p:nvPr/>
        </p:nvCxnSpPr>
        <p:spPr>
          <a:xfrm>
            <a:off x="2099520" y="2780928"/>
            <a:ext cx="0" cy="279883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Connecteur droit avec flèche 183"/>
          <p:cNvCxnSpPr/>
          <p:nvPr/>
        </p:nvCxnSpPr>
        <p:spPr>
          <a:xfrm>
            <a:off x="2963652" y="2780928"/>
            <a:ext cx="0" cy="279883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Connecteur droit avec flèche 184"/>
          <p:cNvCxnSpPr/>
          <p:nvPr/>
        </p:nvCxnSpPr>
        <p:spPr>
          <a:xfrm>
            <a:off x="811577" y="3242541"/>
            <a:ext cx="963943" cy="0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ZoneTexte 185"/>
          <p:cNvSpPr txBox="1"/>
          <p:nvPr/>
        </p:nvSpPr>
        <p:spPr>
          <a:xfrm>
            <a:off x="775793" y="2947804"/>
            <a:ext cx="779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2">
                    <a:lumMod val="50000"/>
                  </a:schemeClr>
                </a:solidFill>
              </a:rPr>
              <a:t>V</a:t>
            </a:r>
            <a:r>
              <a:rPr lang="en-US" sz="1400" b="1" cap="small" baseline="-25000" dirty="0" smtClean="0">
                <a:solidFill>
                  <a:schemeClr val="accent2">
                    <a:lumMod val="50000"/>
                  </a:schemeClr>
                </a:solidFill>
              </a:rPr>
              <a:t>in</a:t>
            </a:r>
            <a:r>
              <a:rPr lang="en-US" sz="1400" b="1" dirty="0" smtClean="0">
                <a:solidFill>
                  <a:schemeClr val="accent2">
                    <a:lumMod val="50000"/>
                  </a:schemeClr>
                </a:solidFill>
              </a:rPr>
              <a:t>=12V</a:t>
            </a:r>
            <a:endParaRPr lang="en-US" sz="1400" b="1" baseline="30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7" name="ZoneTexte 186"/>
          <p:cNvSpPr txBox="1"/>
          <p:nvPr/>
        </p:nvSpPr>
        <p:spPr>
          <a:xfrm>
            <a:off x="7572164" y="1412776"/>
            <a:ext cx="5713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70C0"/>
                </a:solidFill>
              </a:rPr>
              <a:t>Data</a:t>
            </a:r>
          </a:p>
        </p:txBody>
      </p:sp>
      <p:sp>
        <p:nvSpPr>
          <p:cNvPr id="142" name="Rectangle 141"/>
          <p:cNvSpPr/>
          <p:nvPr/>
        </p:nvSpPr>
        <p:spPr>
          <a:xfrm>
            <a:off x="2675620" y="1124744"/>
            <a:ext cx="540060" cy="1656184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Buffer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driver</a:t>
            </a:r>
          </a:p>
        </p:txBody>
      </p:sp>
      <p:grpSp>
        <p:nvGrpSpPr>
          <p:cNvPr id="174" name="Groupe 173"/>
          <p:cNvGrpSpPr/>
          <p:nvPr/>
        </p:nvGrpSpPr>
        <p:grpSpPr>
          <a:xfrm>
            <a:off x="8796300" y="1268760"/>
            <a:ext cx="1109892" cy="1368152"/>
            <a:chOff x="2423592" y="1268800"/>
            <a:chExt cx="1152128" cy="1368152"/>
          </a:xfrm>
        </p:grpSpPr>
        <p:grpSp>
          <p:nvGrpSpPr>
            <p:cNvPr id="189" name="Groupe 188"/>
            <p:cNvGrpSpPr/>
            <p:nvPr/>
          </p:nvGrpSpPr>
          <p:grpSpPr>
            <a:xfrm>
              <a:off x="2423592" y="1268800"/>
              <a:ext cx="1152128" cy="72008"/>
              <a:chOff x="2423592" y="1196752"/>
              <a:chExt cx="1368000" cy="72008"/>
            </a:xfrm>
          </p:grpSpPr>
          <p:grpSp>
            <p:nvGrpSpPr>
              <p:cNvPr id="220" name="Groupe 219"/>
              <p:cNvGrpSpPr/>
              <p:nvPr/>
            </p:nvGrpSpPr>
            <p:grpSpPr>
              <a:xfrm>
                <a:off x="2423592" y="1268760"/>
                <a:ext cx="1368000" cy="0"/>
                <a:chOff x="5519936" y="908720"/>
                <a:chExt cx="2664295" cy="0"/>
              </a:xfrm>
            </p:grpSpPr>
            <p:cxnSp>
              <p:nvCxnSpPr>
                <p:cNvPr id="226" name="Connecteur droit avec flèche 225"/>
                <p:cNvCxnSpPr/>
                <p:nvPr/>
              </p:nvCxnSpPr>
              <p:spPr>
                <a:xfrm flipH="1">
                  <a:off x="5519936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FF0000">
                      <a:alpha val="63000"/>
                    </a:srgbClr>
                  </a:solidFill>
                  <a:prstDash val="lg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Connecteur droit avec flèche 226"/>
                <p:cNvCxnSpPr/>
                <p:nvPr/>
              </p:nvCxnSpPr>
              <p:spPr>
                <a:xfrm flipH="1">
                  <a:off x="5735960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7030A0">
                      <a:alpha val="63000"/>
                    </a:srgbClr>
                  </a:solidFill>
                  <a:prstDash val="lg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" name="Connecteur droit avec flèche 227"/>
                <p:cNvCxnSpPr/>
                <p:nvPr/>
              </p:nvCxnSpPr>
              <p:spPr>
                <a:xfrm flipH="1">
                  <a:off x="5879976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chemeClr val="tx1">
                      <a:alpha val="63000"/>
                    </a:scheme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1" name="Groupe 220"/>
              <p:cNvGrpSpPr/>
              <p:nvPr/>
            </p:nvGrpSpPr>
            <p:grpSpPr>
              <a:xfrm>
                <a:off x="2423592" y="1196752"/>
                <a:ext cx="1368000" cy="0"/>
                <a:chOff x="6528048" y="908720"/>
                <a:chExt cx="2664295" cy="0"/>
              </a:xfrm>
            </p:grpSpPr>
            <p:cxnSp>
              <p:nvCxnSpPr>
                <p:cNvPr id="222" name="Connecteur droit avec flèche 221"/>
                <p:cNvCxnSpPr/>
                <p:nvPr/>
              </p:nvCxnSpPr>
              <p:spPr>
                <a:xfrm>
                  <a:off x="6888088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FF0000">
                      <a:alpha val="63000"/>
                    </a:srgbClr>
                  </a:solidFill>
                  <a:prstDash val="lg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Connecteur droit avec flèche 222"/>
                <p:cNvCxnSpPr/>
                <p:nvPr/>
              </p:nvCxnSpPr>
              <p:spPr>
                <a:xfrm>
                  <a:off x="6672064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7030A0">
                      <a:alpha val="63000"/>
                    </a:srgbClr>
                  </a:solidFill>
                  <a:prstDash val="lg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Connecteur droit avec flèche 223"/>
                <p:cNvCxnSpPr/>
                <p:nvPr/>
              </p:nvCxnSpPr>
              <p:spPr>
                <a:xfrm>
                  <a:off x="6528048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chemeClr val="tx1">
                      <a:alpha val="63000"/>
                    </a:scheme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Connecteur droit avec flèche 224"/>
                <p:cNvCxnSpPr/>
                <p:nvPr/>
              </p:nvCxnSpPr>
              <p:spPr>
                <a:xfrm>
                  <a:off x="6600056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0070C0">
                      <a:alpha val="63000"/>
                    </a:srgb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90" name="Groupe 189"/>
            <p:cNvGrpSpPr/>
            <p:nvPr/>
          </p:nvGrpSpPr>
          <p:grpSpPr>
            <a:xfrm>
              <a:off x="2423592" y="1700848"/>
              <a:ext cx="1152128" cy="72008"/>
              <a:chOff x="2423592" y="1196752"/>
              <a:chExt cx="1368000" cy="72008"/>
            </a:xfrm>
          </p:grpSpPr>
          <p:grpSp>
            <p:nvGrpSpPr>
              <p:cNvPr id="211" name="Groupe 210"/>
              <p:cNvGrpSpPr/>
              <p:nvPr/>
            </p:nvGrpSpPr>
            <p:grpSpPr>
              <a:xfrm>
                <a:off x="2423592" y="1268760"/>
                <a:ext cx="1368000" cy="0"/>
                <a:chOff x="5519936" y="908720"/>
                <a:chExt cx="2664295" cy="0"/>
              </a:xfrm>
            </p:grpSpPr>
            <p:cxnSp>
              <p:nvCxnSpPr>
                <p:cNvPr id="217" name="Connecteur droit avec flèche 216"/>
                <p:cNvCxnSpPr/>
                <p:nvPr/>
              </p:nvCxnSpPr>
              <p:spPr>
                <a:xfrm flipH="1">
                  <a:off x="5519936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FF0000">
                      <a:alpha val="63000"/>
                    </a:srgbClr>
                  </a:solidFill>
                  <a:prstDash val="lg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Connecteur droit avec flèche 217"/>
                <p:cNvCxnSpPr/>
                <p:nvPr/>
              </p:nvCxnSpPr>
              <p:spPr>
                <a:xfrm flipH="1">
                  <a:off x="5735960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7030A0">
                      <a:alpha val="63000"/>
                    </a:srgbClr>
                  </a:solidFill>
                  <a:prstDash val="lg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" name="Connecteur droit avec flèche 218"/>
                <p:cNvCxnSpPr/>
                <p:nvPr/>
              </p:nvCxnSpPr>
              <p:spPr>
                <a:xfrm flipH="1">
                  <a:off x="5879976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chemeClr val="tx1">
                      <a:alpha val="63000"/>
                    </a:scheme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2" name="Groupe 211"/>
              <p:cNvGrpSpPr/>
              <p:nvPr/>
            </p:nvGrpSpPr>
            <p:grpSpPr>
              <a:xfrm>
                <a:off x="2423592" y="1196752"/>
                <a:ext cx="1368000" cy="0"/>
                <a:chOff x="6528048" y="908720"/>
                <a:chExt cx="2664295" cy="0"/>
              </a:xfrm>
            </p:grpSpPr>
            <p:cxnSp>
              <p:nvCxnSpPr>
                <p:cNvPr id="213" name="Connecteur droit avec flèche 212"/>
                <p:cNvCxnSpPr/>
                <p:nvPr/>
              </p:nvCxnSpPr>
              <p:spPr>
                <a:xfrm>
                  <a:off x="6888088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FF0000">
                      <a:alpha val="63000"/>
                    </a:srgbClr>
                  </a:solidFill>
                  <a:prstDash val="lg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Connecteur droit avec flèche 213"/>
                <p:cNvCxnSpPr/>
                <p:nvPr/>
              </p:nvCxnSpPr>
              <p:spPr>
                <a:xfrm>
                  <a:off x="6672064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7030A0">
                      <a:alpha val="63000"/>
                    </a:srgbClr>
                  </a:solidFill>
                  <a:prstDash val="lg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Connecteur droit avec flèche 214"/>
                <p:cNvCxnSpPr/>
                <p:nvPr/>
              </p:nvCxnSpPr>
              <p:spPr>
                <a:xfrm>
                  <a:off x="6528048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chemeClr val="tx1">
                      <a:alpha val="63000"/>
                    </a:scheme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Connecteur droit avec flèche 215"/>
                <p:cNvCxnSpPr/>
                <p:nvPr/>
              </p:nvCxnSpPr>
              <p:spPr>
                <a:xfrm>
                  <a:off x="6600056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0070C0">
                      <a:alpha val="63000"/>
                    </a:srgb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91" name="Groupe 190"/>
            <p:cNvGrpSpPr/>
            <p:nvPr/>
          </p:nvGrpSpPr>
          <p:grpSpPr>
            <a:xfrm>
              <a:off x="2423592" y="2132896"/>
              <a:ext cx="1152128" cy="72008"/>
              <a:chOff x="2423592" y="1196752"/>
              <a:chExt cx="1368000" cy="72008"/>
            </a:xfrm>
          </p:grpSpPr>
          <p:grpSp>
            <p:nvGrpSpPr>
              <p:cNvPr id="202" name="Groupe 201"/>
              <p:cNvGrpSpPr/>
              <p:nvPr/>
            </p:nvGrpSpPr>
            <p:grpSpPr>
              <a:xfrm>
                <a:off x="2423592" y="1268760"/>
                <a:ext cx="1368000" cy="0"/>
                <a:chOff x="5519936" y="908720"/>
                <a:chExt cx="2664295" cy="0"/>
              </a:xfrm>
            </p:grpSpPr>
            <p:cxnSp>
              <p:nvCxnSpPr>
                <p:cNvPr id="208" name="Connecteur droit avec flèche 207"/>
                <p:cNvCxnSpPr/>
                <p:nvPr/>
              </p:nvCxnSpPr>
              <p:spPr>
                <a:xfrm flipH="1">
                  <a:off x="5519936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FF0000">
                      <a:alpha val="63000"/>
                    </a:srgbClr>
                  </a:solidFill>
                  <a:prstDash val="lg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Connecteur droit avec flèche 208"/>
                <p:cNvCxnSpPr/>
                <p:nvPr/>
              </p:nvCxnSpPr>
              <p:spPr>
                <a:xfrm flipH="1">
                  <a:off x="5735960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7030A0">
                      <a:alpha val="63000"/>
                    </a:srgbClr>
                  </a:solidFill>
                  <a:prstDash val="lg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Connecteur droit avec flèche 209"/>
                <p:cNvCxnSpPr/>
                <p:nvPr/>
              </p:nvCxnSpPr>
              <p:spPr>
                <a:xfrm flipH="1">
                  <a:off x="5879976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chemeClr val="tx1">
                      <a:alpha val="63000"/>
                    </a:scheme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3" name="Groupe 202"/>
              <p:cNvGrpSpPr/>
              <p:nvPr/>
            </p:nvGrpSpPr>
            <p:grpSpPr>
              <a:xfrm>
                <a:off x="2423592" y="1196752"/>
                <a:ext cx="1368000" cy="0"/>
                <a:chOff x="6528048" y="908720"/>
                <a:chExt cx="2664295" cy="0"/>
              </a:xfrm>
            </p:grpSpPr>
            <p:cxnSp>
              <p:nvCxnSpPr>
                <p:cNvPr id="204" name="Connecteur droit avec flèche 203"/>
                <p:cNvCxnSpPr/>
                <p:nvPr/>
              </p:nvCxnSpPr>
              <p:spPr>
                <a:xfrm>
                  <a:off x="6888088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FF0000">
                      <a:alpha val="63000"/>
                    </a:srgbClr>
                  </a:solidFill>
                  <a:prstDash val="lg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Connecteur droit avec flèche 204"/>
                <p:cNvCxnSpPr/>
                <p:nvPr/>
              </p:nvCxnSpPr>
              <p:spPr>
                <a:xfrm>
                  <a:off x="6672064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7030A0">
                      <a:alpha val="63000"/>
                    </a:srgbClr>
                  </a:solidFill>
                  <a:prstDash val="lg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Connecteur droit avec flèche 205"/>
                <p:cNvCxnSpPr/>
                <p:nvPr/>
              </p:nvCxnSpPr>
              <p:spPr>
                <a:xfrm>
                  <a:off x="6528048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chemeClr val="tx1">
                      <a:alpha val="63000"/>
                    </a:scheme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Connecteur droit avec flèche 206"/>
                <p:cNvCxnSpPr/>
                <p:nvPr/>
              </p:nvCxnSpPr>
              <p:spPr>
                <a:xfrm>
                  <a:off x="6600056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0070C0">
                      <a:alpha val="63000"/>
                    </a:srgb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92" name="Groupe 191"/>
            <p:cNvGrpSpPr/>
            <p:nvPr/>
          </p:nvGrpSpPr>
          <p:grpSpPr>
            <a:xfrm>
              <a:off x="2423592" y="2564944"/>
              <a:ext cx="1152128" cy="72008"/>
              <a:chOff x="2423592" y="1196752"/>
              <a:chExt cx="1368000" cy="72008"/>
            </a:xfrm>
          </p:grpSpPr>
          <p:grpSp>
            <p:nvGrpSpPr>
              <p:cNvPr id="193" name="Groupe 192"/>
              <p:cNvGrpSpPr/>
              <p:nvPr/>
            </p:nvGrpSpPr>
            <p:grpSpPr>
              <a:xfrm>
                <a:off x="2423592" y="1268760"/>
                <a:ext cx="1368000" cy="0"/>
                <a:chOff x="5519936" y="908720"/>
                <a:chExt cx="2664295" cy="0"/>
              </a:xfrm>
            </p:grpSpPr>
            <p:cxnSp>
              <p:nvCxnSpPr>
                <p:cNvPr id="199" name="Connecteur droit avec flèche 198"/>
                <p:cNvCxnSpPr/>
                <p:nvPr/>
              </p:nvCxnSpPr>
              <p:spPr>
                <a:xfrm flipH="1">
                  <a:off x="5519936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FF0000">
                      <a:alpha val="63000"/>
                    </a:srgbClr>
                  </a:solidFill>
                  <a:prstDash val="lg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Connecteur droit avec flèche 199"/>
                <p:cNvCxnSpPr/>
                <p:nvPr/>
              </p:nvCxnSpPr>
              <p:spPr>
                <a:xfrm flipH="1">
                  <a:off x="5735960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7030A0">
                      <a:alpha val="63000"/>
                    </a:srgbClr>
                  </a:solidFill>
                  <a:prstDash val="lg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Connecteur droit avec flèche 200"/>
                <p:cNvCxnSpPr/>
                <p:nvPr/>
              </p:nvCxnSpPr>
              <p:spPr>
                <a:xfrm flipH="1">
                  <a:off x="5879976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chemeClr val="tx1">
                      <a:alpha val="63000"/>
                    </a:scheme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4" name="Groupe 193"/>
              <p:cNvGrpSpPr/>
              <p:nvPr/>
            </p:nvGrpSpPr>
            <p:grpSpPr>
              <a:xfrm>
                <a:off x="2423592" y="1196752"/>
                <a:ext cx="1368000" cy="0"/>
                <a:chOff x="6528048" y="908720"/>
                <a:chExt cx="2664295" cy="0"/>
              </a:xfrm>
            </p:grpSpPr>
            <p:cxnSp>
              <p:nvCxnSpPr>
                <p:cNvPr id="195" name="Connecteur droit avec flèche 194"/>
                <p:cNvCxnSpPr/>
                <p:nvPr/>
              </p:nvCxnSpPr>
              <p:spPr>
                <a:xfrm>
                  <a:off x="6888088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FF0000">
                      <a:alpha val="63000"/>
                    </a:srgbClr>
                  </a:solidFill>
                  <a:prstDash val="lg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Connecteur droit avec flèche 195"/>
                <p:cNvCxnSpPr/>
                <p:nvPr/>
              </p:nvCxnSpPr>
              <p:spPr>
                <a:xfrm>
                  <a:off x="6672064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7030A0">
                      <a:alpha val="63000"/>
                    </a:srgbClr>
                  </a:solidFill>
                  <a:prstDash val="lg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Connecteur droit avec flèche 196"/>
                <p:cNvCxnSpPr/>
                <p:nvPr/>
              </p:nvCxnSpPr>
              <p:spPr>
                <a:xfrm>
                  <a:off x="6528048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chemeClr val="tx1">
                      <a:alpha val="63000"/>
                    </a:scheme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Connecteur droit avec flèche 197"/>
                <p:cNvCxnSpPr/>
                <p:nvPr/>
              </p:nvCxnSpPr>
              <p:spPr>
                <a:xfrm>
                  <a:off x="6600056" y="908720"/>
                  <a:ext cx="2304255" cy="0"/>
                </a:xfrm>
                <a:prstGeom prst="straightConnector1">
                  <a:avLst/>
                </a:prstGeom>
                <a:ln w="19050">
                  <a:solidFill>
                    <a:srgbClr val="0070C0">
                      <a:alpha val="63000"/>
                    </a:srgb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2" name="Rectangle 151"/>
          <p:cNvSpPr/>
          <p:nvPr/>
        </p:nvSpPr>
        <p:spPr>
          <a:xfrm>
            <a:off x="9081216" y="1088740"/>
            <a:ext cx="540060" cy="1656184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Buffer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driver</a:t>
            </a:r>
          </a:p>
        </p:txBody>
      </p:sp>
      <p:cxnSp>
        <p:nvCxnSpPr>
          <p:cNvPr id="229" name="Connecteur droit 228"/>
          <p:cNvCxnSpPr/>
          <p:nvPr/>
        </p:nvCxnSpPr>
        <p:spPr>
          <a:xfrm flipV="1">
            <a:off x="9768408" y="836712"/>
            <a:ext cx="0" cy="2088232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0" name="ZoneTexte 229"/>
          <p:cNvSpPr txBox="1"/>
          <p:nvPr/>
        </p:nvSpPr>
        <p:spPr>
          <a:xfrm>
            <a:off x="8580276" y="836712"/>
            <a:ext cx="999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Adaptation</a:t>
            </a:r>
            <a:endParaRPr lang="en-US" sz="1400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39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Frontend data volume </a:t>
            </a:r>
            <a:r>
              <a:rPr lang="en-US" dirty="0" smtClean="0"/>
              <a:t>estimates</a:t>
            </a:r>
            <a:endParaRPr lang="en-US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Physics: support two zero suppression modes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</a:rPr>
              <a:t>Nominal : peak finding readout</a:t>
            </a:r>
          </a:p>
          <a:p>
            <a:pPr lvl="2"/>
            <a:r>
              <a:rPr lang="en-US" sz="1400" dirty="0"/>
              <a:t>12-bit amplitude, 12-bit time of max, 8-bit </a:t>
            </a:r>
            <a:r>
              <a:rPr lang="en-US" sz="1400" dirty="0" err="1"/>
              <a:t>ToT</a:t>
            </a:r>
            <a:endParaRPr lang="en-US" sz="1400" dirty="0"/>
          </a:p>
          <a:p>
            <a:pPr lvl="1"/>
            <a:r>
              <a:rPr lang="en-US" sz="1600" dirty="0" smtClean="0"/>
              <a:t>On-demand : full signal shape readout</a:t>
            </a:r>
          </a:p>
          <a:p>
            <a:pPr lvl="2"/>
            <a:r>
              <a:rPr lang="en-US" sz="1400" dirty="0" smtClean="0"/>
              <a:t>All samples (12-bit) above threshold (typically 15-25)</a:t>
            </a:r>
          </a:p>
          <a:p>
            <a:pPr lvl="4"/>
            <a:endParaRPr lang="en-US" sz="1000" dirty="0" smtClean="0"/>
          </a:p>
          <a:p>
            <a:pPr lvl="4"/>
            <a:endParaRPr lang="en-US" sz="1000" dirty="0" smtClean="0"/>
          </a:p>
          <a:p>
            <a:r>
              <a:rPr lang="en-US" sz="1800" dirty="0" smtClean="0">
                <a:solidFill>
                  <a:srgbClr val="FF0000"/>
                </a:solidFill>
              </a:rPr>
              <a:t>On-line calibration</a:t>
            </a:r>
            <a:r>
              <a:rPr lang="en-US" sz="1800" dirty="0" smtClean="0"/>
              <a:t> </a:t>
            </a:r>
            <a:r>
              <a:rPr lang="en-US" sz="1800" dirty="0"/>
              <a:t>: </a:t>
            </a:r>
            <a:r>
              <a:rPr lang="en-US" sz="1800" dirty="0" smtClean="0"/>
              <a:t>on </a:t>
            </a:r>
            <a:r>
              <a:rPr lang="en-US" sz="1800" dirty="0"/>
              <a:t>demand </a:t>
            </a:r>
            <a:r>
              <a:rPr lang="en-US" sz="1800" dirty="0" smtClean="0"/>
              <a:t>readout</a:t>
            </a:r>
          </a:p>
          <a:p>
            <a:pPr lvl="1"/>
            <a:r>
              <a:rPr lang="en-US" sz="1400" dirty="0" smtClean="0"/>
              <a:t>Programmable number of non-ZS samples</a:t>
            </a:r>
          </a:p>
          <a:p>
            <a:pPr lvl="1"/>
            <a:r>
              <a:rPr lang="en-US" sz="1400" dirty="0" smtClean="0"/>
              <a:t>Signal shape for calibration pulse</a:t>
            </a:r>
          </a:p>
          <a:p>
            <a:pPr lvl="4"/>
            <a:endParaRPr lang="en-US" sz="800" dirty="0" smtClean="0"/>
          </a:p>
          <a:p>
            <a:pPr lvl="4"/>
            <a:endParaRPr lang="en-US" sz="800" dirty="0"/>
          </a:p>
          <a:p>
            <a:r>
              <a:rPr lang="en-US" sz="1600" dirty="0" smtClean="0"/>
              <a:t>FEB – RDO link occupancy : ~30 %</a:t>
            </a:r>
          </a:p>
          <a:p>
            <a:pPr lvl="1"/>
            <a:r>
              <a:rPr lang="en-US" sz="1400" dirty="0">
                <a:solidFill>
                  <a:srgbClr val="FF0000"/>
                </a:solidFill>
              </a:rPr>
              <a:t>C</a:t>
            </a:r>
            <a:r>
              <a:rPr lang="en-US" sz="1400" dirty="0" smtClean="0">
                <a:solidFill>
                  <a:srgbClr val="FF0000"/>
                </a:solidFill>
              </a:rPr>
              <a:t>omfortable safety margin</a:t>
            </a:r>
            <a:r>
              <a:rPr lang="en-US" sz="1400" dirty="0" smtClean="0"/>
              <a:t>, even for on-demand signal shape readout</a:t>
            </a:r>
          </a:p>
          <a:p>
            <a:pPr lvl="4"/>
            <a:endParaRPr lang="en-US" sz="800" dirty="0" smtClean="0"/>
          </a:p>
          <a:p>
            <a:pPr lvl="4"/>
            <a:endParaRPr lang="en-US" sz="800" dirty="0" smtClean="0"/>
          </a:p>
          <a:p>
            <a:r>
              <a:rPr lang="en-US" sz="1800" dirty="0" smtClean="0"/>
              <a:t>Overall physics frontend data of MPGDs</a:t>
            </a:r>
            <a:endParaRPr lang="en-US" sz="1800" dirty="0"/>
          </a:p>
          <a:p>
            <a:pPr lvl="1"/>
            <a:r>
              <a:rPr lang="en-US" sz="1600" dirty="0" smtClean="0"/>
              <a:t>Accurate </a:t>
            </a:r>
            <a:r>
              <a:rPr lang="en-US" sz="1600" dirty="0"/>
              <a:t>estimates still to be </a:t>
            </a:r>
            <a:r>
              <a:rPr lang="en-US" sz="1600" dirty="0" smtClean="0"/>
              <a:t>done</a:t>
            </a:r>
          </a:p>
          <a:p>
            <a:pPr lvl="1"/>
            <a:endParaRPr lang="en-US" sz="1600" dirty="0" smtClean="0"/>
          </a:p>
          <a:p>
            <a:pPr lvl="4"/>
            <a:endParaRPr lang="en-US" dirty="0"/>
          </a:p>
          <a:p>
            <a:pPr lvl="2"/>
            <a:r>
              <a:rPr lang="en-US" dirty="0" smtClean="0"/>
              <a:t>NB: in nominal operation, the bulk of the physics frontend data will be further processed before being archived</a:t>
            </a:r>
          </a:p>
          <a:p>
            <a:pPr lvl="3"/>
            <a:r>
              <a:rPr lang="en-US" i="1" dirty="0" smtClean="0"/>
              <a:t>e.g.</a:t>
            </a:r>
            <a:r>
              <a:rPr lang="en-US" dirty="0" smtClean="0"/>
              <a:t> clustering</a:t>
            </a:r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endParaRPr lang="en-US" sz="1800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fr-FR" smtClean="0"/>
              <a:t>irakli.mandjavidze@cea.fr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Tracking Detectors Review, March 20-21, 2024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7BA007-6205-4C6B-BC33-417A4DE9964F}" type="slidenum">
              <a:rPr lang="en-US" smtClean="0"/>
              <a:t>22</a:t>
            </a:fld>
            <a:endParaRPr lang="en-US" dirty="0"/>
          </a:p>
        </p:txBody>
      </p:sp>
      <p:graphicFrame>
        <p:nvGraphicFramePr>
          <p:cNvPr id="65" name="Tableau 64"/>
          <p:cNvGraphicFramePr>
            <a:graphicFrameLocks noGrp="1"/>
          </p:cNvGraphicFramePr>
          <p:nvPr>
            <p:extLst/>
          </p:nvPr>
        </p:nvGraphicFramePr>
        <p:xfrm>
          <a:off x="6240015" y="1108416"/>
          <a:ext cx="5616625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7">
                  <a:extLst>
                    <a:ext uri="{9D8B030D-6E8A-4147-A177-3AD203B41FA5}">
                      <a16:colId xmlns:a16="http://schemas.microsoft.com/office/drawing/2014/main" val="1915191157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4015434661"/>
                    </a:ext>
                  </a:extLst>
                </a:gridCol>
                <a:gridCol w="1570411">
                  <a:extLst>
                    <a:ext uri="{9D8B030D-6E8A-4147-A177-3AD203B41FA5}">
                      <a16:colId xmlns:a16="http://schemas.microsoft.com/office/drawing/2014/main" val="20054948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18440728"/>
                    </a:ext>
                  </a:extLst>
                </a:gridCol>
                <a:gridCol w="1677693">
                  <a:extLst>
                    <a:ext uri="{9D8B030D-6E8A-4147-A177-3AD203B41FA5}">
                      <a16:colId xmlns:a16="http://schemas.microsoft.com/office/drawing/2014/main" val="33374993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Channel</a:t>
                      </a:r>
                      <a:r>
                        <a:rPr lang="en-US" sz="1600" baseline="0" noProof="0" dirty="0" smtClean="0"/>
                        <a:t> rate</a:t>
                      </a: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noProof="0" dirty="0" smtClean="0"/>
                        <a:t>kHz</a:t>
                      </a:r>
                      <a:endParaRPr lang="en-US" sz="1600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/>
                        <a:t>Peak</a:t>
                      </a:r>
                      <a:r>
                        <a:rPr lang="en-US" sz="1600" baseline="0" noProof="0" dirty="0" smtClean="0"/>
                        <a:t> </a:t>
                      </a:r>
                      <a:r>
                        <a:rPr lang="en-US" sz="1600" noProof="0" dirty="0" smtClean="0"/>
                        <a:t>finding</a:t>
                      </a:r>
                    </a:p>
                    <a:p>
                      <a:r>
                        <a:rPr lang="en-US" sz="1600" noProof="0" dirty="0" smtClean="0"/>
                        <a:t>Mbit/s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noProof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noProof="0" dirty="0" smtClean="0"/>
                        <a:t>Signal shape</a:t>
                      </a:r>
                    </a:p>
                    <a:p>
                      <a:r>
                        <a:rPr lang="en-US" sz="1600" noProof="0" dirty="0" smtClean="0"/>
                        <a:t>Mbit/s</a:t>
                      </a:r>
                      <a:endParaRPr lang="en-US" sz="16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9526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noProof="0" dirty="0" smtClean="0"/>
                        <a:t>10         (</a:t>
                      </a:r>
                      <a:r>
                        <a:rPr lang="en-US" sz="1600" b="1" noProof="0" dirty="0" smtClean="0"/>
                        <a:t>5</a:t>
                      </a:r>
                      <a:r>
                        <a:rPr lang="en-US" sz="1600" b="1" baseline="0" noProof="0" dirty="0" smtClean="0"/>
                        <a:t> x </a:t>
                      </a:r>
                      <a:r>
                        <a:rPr lang="en-US" sz="1600" b="1" noProof="0" dirty="0" smtClean="0"/>
                        <a:t>safety</a:t>
                      </a:r>
                      <a:r>
                        <a:rPr lang="en-US" sz="1600" b="0" noProof="0" dirty="0" smtClean="0"/>
                        <a:t>)</a:t>
                      </a:r>
                      <a:endParaRPr lang="en-US" sz="1600" b="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0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noProof="0" dirty="0" smtClean="0"/>
                        <a:t>40</a:t>
                      </a:r>
                      <a:endParaRPr lang="en-US" sz="1600" b="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0" noProof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noProof="0" dirty="0" smtClean="0"/>
                        <a:t>265</a:t>
                      </a:r>
                      <a:endParaRPr lang="en-US" sz="1600" b="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3083337"/>
                  </a:ext>
                </a:extLst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6214839" y="2765754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Estimated </a:t>
            </a:r>
            <a:r>
              <a:rPr lang="en-US" b="1" dirty="0" smtClean="0"/>
              <a:t>calibration</a:t>
            </a:r>
            <a:r>
              <a:rPr lang="en-US" dirty="0" smtClean="0"/>
              <a:t> </a:t>
            </a:r>
            <a:r>
              <a:rPr lang="en-US" dirty="0"/>
              <a:t>data bandwidth per </a:t>
            </a:r>
            <a:r>
              <a:rPr lang="en-US" dirty="0" smtClean="0"/>
              <a:t>ASIC </a:t>
            </a:r>
            <a:r>
              <a:rPr lang="en-US" b="1" dirty="0" smtClean="0"/>
              <a:t>~6 Mbit/s</a:t>
            </a:r>
            <a:r>
              <a:rPr lang="en-US" dirty="0" smtClean="0"/>
              <a:t>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235344" y="687649"/>
            <a:ext cx="5516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Estimated </a:t>
            </a:r>
            <a:r>
              <a:rPr lang="en-US" dirty="0" err="1" smtClean="0"/>
              <a:t>CyMBaL</a:t>
            </a:r>
            <a:r>
              <a:rPr lang="en-US" dirty="0" smtClean="0"/>
              <a:t> </a:t>
            </a:r>
            <a:r>
              <a:rPr lang="en-US" b="1" dirty="0" smtClean="0"/>
              <a:t>physics</a:t>
            </a:r>
            <a:r>
              <a:rPr lang="en-US" dirty="0" smtClean="0"/>
              <a:t> data bandwidth per Salsa ASIC</a:t>
            </a:r>
          </a:p>
        </p:txBody>
      </p:sp>
      <p:graphicFrame>
        <p:nvGraphicFramePr>
          <p:cNvPr id="11" name="Tableau 10"/>
          <p:cNvGraphicFramePr>
            <a:graphicFrameLocks noGrp="1"/>
          </p:cNvGraphicFramePr>
          <p:nvPr>
            <p:extLst/>
          </p:nvPr>
        </p:nvGraphicFramePr>
        <p:xfrm>
          <a:off x="5159896" y="4862512"/>
          <a:ext cx="685025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4379">
                  <a:extLst>
                    <a:ext uri="{9D8B030D-6E8A-4147-A177-3AD203B41FA5}">
                      <a16:colId xmlns:a16="http://schemas.microsoft.com/office/drawing/2014/main" val="3301949033"/>
                    </a:ext>
                  </a:extLst>
                </a:gridCol>
                <a:gridCol w="214940">
                  <a:extLst>
                    <a:ext uri="{9D8B030D-6E8A-4147-A177-3AD203B41FA5}">
                      <a16:colId xmlns:a16="http://schemas.microsoft.com/office/drawing/2014/main" val="2824018827"/>
                    </a:ext>
                  </a:extLst>
                </a:gridCol>
                <a:gridCol w="1068283">
                  <a:extLst>
                    <a:ext uri="{9D8B030D-6E8A-4147-A177-3AD203B41FA5}">
                      <a16:colId xmlns:a16="http://schemas.microsoft.com/office/drawing/2014/main" val="4267062893"/>
                    </a:ext>
                  </a:extLst>
                </a:gridCol>
                <a:gridCol w="214940">
                  <a:extLst>
                    <a:ext uri="{9D8B030D-6E8A-4147-A177-3AD203B41FA5}">
                      <a16:colId xmlns:a16="http://schemas.microsoft.com/office/drawing/2014/main" val="832896625"/>
                    </a:ext>
                  </a:extLst>
                </a:gridCol>
                <a:gridCol w="1353158">
                  <a:extLst>
                    <a:ext uri="{9D8B030D-6E8A-4147-A177-3AD203B41FA5}">
                      <a16:colId xmlns:a16="http://schemas.microsoft.com/office/drawing/2014/main" val="3032022642"/>
                    </a:ext>
                  </a:extLst>
                </a:gridCol>
                <a:gridCol w="214940">
                  <a:extLst>
                    <a:ext uri="{9D8B030D-6E8A-4147-A177-3AD203B41FA5}">
                      <a16:colId xmlns:a16="http://schemas.microsoft.com/office/drawing/2014/main" val="2003995549"/>
                    </a:ext>
                  </a:extLst>
                </a:gridCol>
                <a:gridCol w="1281941">
                  <a:extLst>
                    <a:ext uri="{9D8B030D-6E8A-4147-A177-3AD203B41FA5}">
                      <a16:colId xmlns:a16="http://schemas.microsoft.com/office/drawing/2014/main" val="2638298835"/>
                    </a:ext>
                  </a:extLst>
                </a:gridCol>
                <a:gridCol w="425517">
                  <a:extLst>
                    <a:ext uri="{9D8B030D-6E8A-4147-A177-3AD203B41FA5}">
                      <a16:colId xmlns:a16="http://schemas.microsoft.com/office/drawing/2014/main" val="288398513"/>
                    </a:ext>
                  </a:extLst>
                </a:gridCol>
                <a:gridCol w="652160">
                  <a:extLst>
                    <a:ext uri="{9D8B030D-6E8A-4147-A177-3AD203B41FA5}">
                      <a16:colId xmlns:a16="http://schemas.microsoft.com/office/drawing/2014/main" val="5363431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err="1" smtClean="0"/>
                        <a:t>CyMBaL</a:t>
                      </a:r>
                      <a:endParaRPr lang="en-US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µ</a:t>
                      </a:r>
                      <a:r>
                        <a:rPr lang="en-US" noProof="0" dirty="0" err="1" smtClean="0"/>
                        <a:t>RWell</a:t>
                      </a:r>
                      <a:r>
                        <a:rPr lang="en-US" noProof="0" dirty="0" smtClean="0"/>
                        <a:t>-BOT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 smtClean="0"/>
                        <a:t>µ</a:t>
                      </a:r>
                      <a:r>
                        <a:rPr lang="en-US" sz="1800" noProof="0" dirty="0" err="1" smtClean="0"/>
                        <a:t>RWell</a:t>
                      </a:r>
                      <a:r>
                        <a:rPr lang="en-US" sz="1800" noProof="0" dirty="0" smtClean="0"/>
                        <a:t>-ECT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Total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9559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Data (</a:t>
                      </a:r>
                      <a:r>
                        <a:rPr lang="en-US" noProof="0" dirty="0" err="1" smtClean="0"/>
                        <a:t>Gbit</a:t>
                      </a:r>
                      <a:r>
                        <a:rPr lang="en-US" noProof="0" dirty="0" smtClean="0"/>
                        <a:t>/s)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noProof="0" dirty="0" smtClean="0"/>
                        <a:t>35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noProof="0" dirty="0" smtClean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noProof="0" dirty="0" smtClean="0"/>
                        <a:t>35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noProof="0" dirty="0" smtClean="0"/>
                        <a:t>170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60242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772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Excerpt from data collection protocol proposal</a:t>
            </a:r>
            <a:endParaRPr lang="en-US" dirty="0"/>
          </a:p>
        </p:txBody>
      </p:sp>
      <p:sp>
        <p:nvSpPr>
          <p:cNvPr id="228" name="Espace réservé du contenu 227"/>
          <p:cNvSpPr>
            <a:spLocks noGrp="1"/>
          </p:cNvSpPr>
          <p:nvPr>
            <p:ph idx="1"/>
          </p:nvPr>
        </p:nvSpPr>
        <p:spPr>
          <a:xfrm>
            <a:off x="335360" y="3897052"/>
            <a:ext cx="11521280" cy="255628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Combine FEB (ASIC) data belonging to the same revolution</a:t>
            </a:r>
          </a:p>
          <a:p>
            <a:pPr lvl="1"/>
            <a:r>
              <a:rPr lang="en-US" dirty="0" smtClean="0"/>
              <a:t>If needed, heartbeat (</a:t>
            </a:r>
            <a:r>
              <a:rPr lang="en-US" dirty="0" err="1" smtClean="0"/>
              <a:t>RevTick</a:t>
            </a:r>
            <a:r>
              <a:rPr lang="en-US" dirty="0" smtClean="0"/>
              <a:t>) acknowledgement is sent after the last data belonging to the same revolution</a:t>
            </a:r>
          </a:p>
          <a:p>
            <a:pPr lvl="1"/>
            <a:r>
              <a:rPr lang="en-US" dirty="0" smtClean="0"/>
              <a:t>Revolution-level granularity might be handy for fragment building in RDO and in DAM</a:t>
            </a:r>
          </a:p>
          <a:p>
            <a:pPr lvl="2"/>
            <a:r>
              <a:rPr lang="en-US" dirty="0" smtClean="0"/>
              <a:t>A compromise between memory requirement and aggregation</a:t>
            </a:r>
          </a:p>
          <a:p>
            <a:pPr lvl="2"/>
            <a:r>
              <a:rPr lang="en-US" dirty="0" smtClean="0"/>
              <a:t>If too long, </a:t>
            </a:r>
            <a:r>
              <a:rPr lang="en-US" dirty="0"/>
              <a:t>d</a:t>
            </a:r>
            <a:r>
              <a:rPr lang="en-US" dirty="0" smtClean="0"/>
              <a:t>ata fragments can be sent in a succession of packets</a:t>
            </a:r>
          </a:p>
          <a:p>
            <a:r>
              <a:rPr lang="en-US" dirty="0" smtClean="0"/>
              <a:t>DAM performs revolution record building based on revolution numbers embedded in data</a:t>
            </a:r>
          </a:p>
          <a:p>
            <a:pPr lvl="1"/>
            <a:r>
              <a:rPr lang="en-US" dirty="0" smtClean="0"/>
              <a:t>Heartbeat packet can be used as indication that no more data is expected from RDO or FEB for this revolution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In other words, consider the </a:t>
            </a:r>
            <a:r>
              <a:rPr lang="en-US" dirty="0" err="1" smtClean="0">
                <a:solidFill>
                  <a:srgbClr val="FF0000"/>
                </a:solidFill>
              </a:rPr>
              <a:t>RevTick</a:t>
            </a:r>
            <a:r>
              <a:rPr lang="en-US" dirty="0" smtClean="0">
                <a:solidFill>
                  <a:srgbClr val="FF0000"/>
                </a:solidFill>
              </a:rPr>
              <a:t> as a </a:t>
            </a:r>
            <a:r>
              <a:rPr lang="en-US" dirty="0">
                <a:solidFill>
                  <a:srgbClr val="FF0000"/>
                </a:solidFill>
              </a:rPr>
              <a:t>78.195 kHz </a:t>
            </a:r>
            <a:r>
              <a:rPr lang="en-US" dirty="0" smtClean="0">
                <a:solidFill>
                  <a:srgbClr val="FF0000"/>
                </a:solidFill>
              </a:rPr>
              <a:t>constant rate trigger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Do classical event building in RDO and DAM with a readout window </a:t>
            </a:r>
            <a:r>
              <a:rPr lang="en-US" dirty="0">
                <a:solidFill>
                  <a:srgbClr val="FF0000"/>
                </a:solidFill>
              </a:rPr>
              <a:t>of ~12.7886 </a:t>
            </a:r>
            <a:r>
              <a:rPr lang="en-US" dirty="0" smtClean="0">
                <a:solidFill>
                  <a:srgbClr val="FF0000"/>
                </a:solidFill>
              </a:rPr>
              <a:t>µs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irakli.mandjavidze@cea.fr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Tracking Detectors Review, March 20-21, 2024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7BA007-6205-4C6B-BC33-417A4DE9964F}" type="slidenum">
              <a:rPr lang="en-US" smtClean="0"/>
              <a:t>23</a:t>
            </a:fld>
            <a:endParaRPr lang="en-US" dirty="0"/>
          </a:p>
        </p:txBody>
      </p:sp>
      <p:grpSp>
        <p:nvGrpSpPr>
          <p:cNvPr id="5" name="Groupe 4"/>
          <p:cNvGrpSpPr/>
          <p:nvPr/>
        </p:nvGrpSpPr>
        <p:grpSpPr>
          <a:xfrm>
            <a:off x="335360" y="2861534"/>
            <a:ext cx="11088000" cy="180000"/>
            <a:chOff x="335360" y="2861534"/>
            <a:chExt cx="11088000" cy="360040"/>
          </a:xfrm>
        </p:grpSpPr>
        <p:grpSp>
          <p:nvGrpSpPr>
            <p:cNvPr id="8" name="Groupe 7"/>
            <p:cNvGrpSpPr>
              <a:grpSpLocks/>
            </p:cNvGrpSpPr>
            <p:nvPr/>
          </p:nvGrpSpPr>
          <p:grpSpPr>
            <a:xfrm>
              <a:off x="335360" y="2861574"/>
              <a:ext cx="2772000" cy="360000"/>
              <a:chOff x="2280152" y="1447468"/>
              <a:chExt cx="7776288" cy="1008112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2280152" y="1447468"/>
                <a:ext cx="5184000" cy="1008112"/>
              </a:xfrm>
              <a:prstGeom prst="rect">
                <a:avLst/>
              </a:prstGeom>
              <a:pattFill prst="dkVert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7464440" y="1447468"/>
                <a:ext cx="2592000" cy="1008000"/>
              </a:xfrm>
              <a:prstGeom prst="rect">
                <a:avLst/>
              </a:prstGeom>
              <a:pattFill prst="dkVert">
                <a:fgClr>
                  <a:srgbClr val="00B050"/>
                </a:fgClr>
                <a:bgClr>
                  <a:schemeClr val="bg1"/>
                </a:bgClr>
              </a:patt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72" name="Groupe 71"/>
            <p:cNvGrpSpPr>
              <a:grpSpLocks/>
            </p:cNvGrpSpPr>
            <p:nvPr/>
          </p:nvGrpSpPr>
          <p:grpSpPr>
            <a:xfrm>
              <a:off x="3107360" y="2861574"/>
              <a:ext cx="2772000" cy="360000"/>
              <a:chOff x="2280152" y="1447468"/>
              <a:chExt cx="7776288" cy="1008112"/>
            </a:xfrm>
          </p:grpSpPr>
          <p:sp>
            <p:nvSpPr>
              <p:cNvPr id="73" name="Rectangle 72"/>
              <p:cNvSpPr/>
              <p:nvPr/>
            </p:nvSpPr>
            <p:spPr>
              <a:xfrm>
                <a:off x="2280152" y="1447468"/>
                <a:ext cx="5184000" cy="1008112"/>
              </a:xfrm>
              <a:prstGeom prst="rect">
                <a:avLst/>
              </a:prstGeom>
              <a:pattFill prst="dkVert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7464440" y="1447468"/>
                <a:ext cx="2592000" cy="1008000"/>
              </a:xfrm>
              <a:prstGeom prst="rect">
                <a:avLst/>
              </a:prstGeom>
              <a:pattFill prst="dkVert">
                <a:fgClr>
                  <a:srgbClr val="00B050"/>
                </a:fgClr>
                <a:bgClr>
                  <a:schemeClr val="bg1"/>
                </a:bgClr>
              </a:patt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75" name="Groupe 74"/>
            <p:cNvGrpSpPr>
              <a:grpSpLocks/>
            </p:cNvGrpSpPr>
            <p:nvPr/>
          </p:nvGrpSpPr>
          <p:grpSpPr>
            <a:xfrm>
              <a:off x="5879360" y="2861534"/>
              <a:ext cx="2772000" cy="360000"/>
              <a:chOff x="2280152" y="1447468"/>
              <a:chExt cx="7776288" cy="1008112"/>
            </a:xfrm>
          </p:grpSpPr>
          <p:sp>
            <p:nvSpPr>
              <p:cNvPr id="76" name="Rectangle 75"/>
              <p:cNvSpPr/>
              <p:nvPr/>
            </p:nvSpPr>
            <p:spPr>
              <a:xfrm>
                <a:off x="2280152" y="1447468"/>
                <a:ext cx="5184000" cy="1008112"/>
              </a:xfrm>
              <a:prstGeom prst="rect">
                <a:avLst/>
              </a:prstGeom>
              <a:pattFill prst="dkVert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7464440" y="1447468"/>
                <a:ext cx="2592000" cy="1008000"/>
              </a:xfrm>
              <a:prstGeom prst="rect">
                <a:avLst/>
              </a:prstGeom>
              <a:pattFill prst="dkVert">
                <a:fgClr>
                  <a:srgbClr val="00B050"/>
                </a:fgClr>
                <a:bgClr>
                  <a:schemeClr val="bg1"/>
                </a:bgClr>
              </a:patt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78" name="Groupe 77"/>
            <p:cNvGrpSpPr>
              <a:grpSpLocks/>
            </p:cNvGrpSpPr>
            <p:nvPr/>
          </p:nvGrpSpPr>
          <p:grpSpPr>
            <a:xfrm>
              <a:off x="8651360" y="2861534"/>
              <a:ext cx="2772000" cy="360000"/>
              <a:chOff x="2280152" y="1447468"/>
              <a:chExt cx="7776288" cy="1008112"/>
            </a:xfrm>
          </p:grpSpPr>
          <p:sp>
            <p:nvSpPr>
              <p:cNvPr id="79" name="Rectangle 78"/>
              <p:cNvSpPr/>
              <p:nvPr/>
            </p:nvSpPr>
            <p:spPr>
              <a:xfrm>
                <a:off x="2280152" y="1447468"/>
                <a:ext cx="5184000" cy="1008112"/>
              </a:xfrm>
              <a:prstGeom prst="rect">
                <a:avLst/>
              </a:prstGeom>
              <a:pattFill prst="dkVert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7464440" y="1447468"/>
                <a:ext cx="2592000" cy="1008000"/>
              </a:xfrm>
              <a:prstGeom prst="rect">
                <a:avLst/>
              </a:prstGeom>
              <a:pattFill prst="dkVert">
                <a:fgClr>
                  <a:srgbClr val="00B050"/>
                </a:fgClr>
                <a:bgClr>
                  <a:schemeClr val="bg1"/>
                </a:bgClr>
              </a:patt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cxnSp>
        <p:nvCxnSpPr>
          <p:cNvPr id="81" name="Connecteur droit 80"/>
          <p:cNvCxnSpPr/>
          <p:nvPr/>
        </p:nvCxnSpPr>
        <p:spPr>
          <a:xfrm>
            <a:off x="335360" y="2672916"/>
            <a:ext cx="0" cy="504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82"/>
          <p:cNvCxnSpPr/>
          <p:nvPr/>
        </p:nvCxnSpPr>
        <p:spPr>
          <a:xfrm>
            <a:off x="3107360" y="2672916"/>
            <a:ext cx="0" cy="504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83"/>
          <p:cNvCxnSpPr/>
          <p:nvPr/>
        </p:nvCxnSpPr>
        <p:spPr>
          <a:xfrm>
            <a:off x="5879360" y="2672916"/>
            <a:ext cx="0" cy="504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84"/>
          <p:cNvCxnSpPr/>
          <p:nvPr/>
        </p:nvCxnSpPr>
        <p:spPr>
          <a:xfrm>
            <a:off x="8651360" y="2672916"/>
            <a:ext cx="0" cy="504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85"/>
          <p:cNvCxnSpPr/>
          <p:nvPr/>
        </p:nvCxnSpPr>
        <p:spPr>
          <a:xfrm>
            <a:off x="11423360" y="2672916"/>
            <a:ext cx="0" cy="504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e 30"/>
          <p:cNvGrpSpPr/>
          <p:nvPr/>
        </p:nvGrpSpPr>
        <p:grpSpPr>
          <a:xfrm>
            <a:off x="7371066" y="2353433"/>
            <a:ext cx="485670" cy="679544"/>
            <a:chOff x="6096000" y="1561346"/>
            <a:chExt cx="485670" cy="679544"/>
          </a:xfrm>
        </p:grpSpPr>
        <p:sp>
          <p:nvSpPr>
            <p:cNvPr id="26" name="Forme libre 25"/>
            <p:cNvSpPr/>
            <p:nvPr/>
          </p:nvSpPr>
          <p:spPr>
            <a:xfrm>
              <a:off x="6099349" y="1685920"/>
              <a:ext cx="482321" cy="412077"/>
            </a:xfrm>
            <a:custGeom>
              <a:avLst/>
              <a:gdLst>
                <a:gd name="connsiteX0" fmla="*/ 0 w 482321"/>
                <a:gd name="connsiteY0" fmla="*/ 412077 h 412077"/>
                <a:gd name="connsiteX1" fmla="*/ 100484 w 482321"/>
                <a:gd name="connsiteY1" fmla="*/ 261351 h 412077"/>
                <a:gd name="connsiteX2" fmla="*/ 170822 w 482321"/>
                <a:gd name="connsiteY2" fmla="*/ 94 h 412077"/>
                <a:gd name="connsiteX3" fmla="*/ 291403 w 482321"/>
                <a:gd name="connsiteY3" fmla="*/ 291496 h 412077"/>
                <a:gd name="connsiteX4" fmla="*/ 482321 w 482321"/>
                <a:gd name="connsiteY4" fmla="*/ 412077 h 412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321" h="412077">
                  <a:moveTo>
                    <a:pt x="0" y="412077"/>
                  </a:moveTo>
                  <a:cubicBezTo>
                    <a:pt x="36007" y="371046"/>
                    <a:pt x="72014" y="330015"/>
                    <a:pt x="100484" y="261351"/>
                  </a:cubicBezTo>
                  <a:cubicBezTo>
                    <a:pt x="128954" y="192687"/>
                    <a:pt x="139002" y="-4930"/>
                    <a:pt x="170822" y="94"/>
                  </a:cubicBezTo>
                  <a:cubicBezTo>
                    <a:pt x="202642" y="5118"/>
                    <a:pt x="239487" y="222832"/>
                    <a:pt x="291403" y="291496"/>
                  </a:cubicBezTo>
                  <a:cubicBezTo>
                    <a:pt x="343319" y="360160"/>
                    <a:pt x="412820" y="386118"/>
                    <a:pt x="482321" y="412077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" name="Forme libre 107"/>
            <p:cNvSpPr/>
            <p:nvPr/>
          </p:nvSpPr>
          <p:spPr>
            <a:xfrm>
              <a:off x="6099349" y="1828813"/>
              <a:ext cx="482321" cy="412077"/>
            </a:xfrm>
            <a:custGeom>
              <a:avLst/>
              <a:gdLst>
                <a:gd name="connsiteX0" fmla="*/ 0 w 482321"/>
                <a:gd name="connsiteY0" fmla="*/ 412077 h 412077"/>
                <a:gd name="connsiteX1" fmla="*/ 100484 w 482321"/>
                <a:gd name="connsiteY1" fmla="*/ 261351 h 412077"/>
                <a:gd name="connsiteX2" fmla="*/ 170822 w 482321"/>
                <a:gd name="connsiteY2" fmla="*/ 94 h 412077"/>
                <a:gd name="connsiteX3" fmla="*/ 291403 w 482321"/>
                <a:gd name="connsiteY3" fmla="*/ 291496 h 412077"/>
                <a:gd name="connsiteX4" fmla="*/ 482321 w 482321"/>
                <a:gd name="connsiteY4" fmla="*/ 412077 h 412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321" h="412077">
                  <a:moveTo>
                    <a:pt x="0" y="412077"/>
                  </a:moveTo>
                  <a:cubicBezTo>
                    <a:pt x="36007" y="371046"/>
                    <a:pt x="72014" y="330015"/>
                    <a:pt x="100484" y="261351"/>
                  </a:cubicBezTo>
                  <a:cubicBezTo>
                    <a:pt x="128954" y="192687"/>
                    <a:pt x="139002" y="-4930"/>
                    <a:pt x="170822" y="94"/>
                  </a:cubicBezTo>
                  <a:cubicBezTo>
                    <a:pt x="202642" y="5118"/>
                    <a:pt x="239487" y="222832"/>
                    <a:pt x="291403" y="291496"/>
                  </a:cubicBezTo>
                  <a:cubicBezTo>
                    <a:pt x="343319" y="360160"/>
                    <a:pt x="412820" y="386118"/>
                    <a:pt x="482321" y="412077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" name="Forme libre 108"/>
            <p:cNvSpPr/>
            <p:nvPr/>
          </p:nvSpPr>
          <p:spPr>
            <a:xfrm>
              <a:off x="6096000" y="1561346"/>
              <a:ext cx="482321" cy="412077"/>
            </a:xfrm>
            <a:custGeom>
              <a:avLst/>
              <a:gdLst>
                <a:gd name="connsiteX0" fmla="*/ 0 w 482321"/>
                <a:gd name="connsiteY0" fmla="*/ 412077 h 412077"/>
                <a:gd name="connsiteX1" fmla="*/ 100484 w 482321"/>
                <a:gd name="connsiteY1" fmla="*/ 261351 h 412077"/>
                <a:gd name="connsiteX2" fmla="*/ 170822 w 482321"/>
                <a:gd name="connsiteY2" fmla="*/ 94 h 412077"/>
                <a:gd name="connsiteX3" fmla="*/ 291403 w 482321"/>
                <a:gd name="connsiteY3" fmla="*/ 291496 h 412077"/>
                <a:gd name="connsiteX4" fmla="*/ 482321 w 482321"/>
                <a:gd name="connsiteY4" fmla="*/ 412077 h 412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321" h="412077">
                  <a:moveTo>
                    <a:pt x="0" y="412077"/>
                  </a:moveTo>
                  <a:cubicBezTo>
                    <a:pt x="36007" y="371046"/>
                    <a:pt x="72014" y="330015"/>
                    <a:pt x="100484" y="261351"/>
                  </a:cubicBezTo>
                  <a:cubicBezTo>
                    <a:pt x="128954" y="192687"/>
                    <a:pt x="139002" y="-4930"/>
                    <a:pt x="170822" y="94"/>
                  </a:cubicBezTo>
                  <a:cubicBezTo>
                    <a:pt x="202642" y="5118"/>
                    <a:pt x="239487" y="222832"/>
                    <a:pt x="291403" y="291496"/>
                  </a:cubicBezTo>
                  <a:cubicBezTo>
                    <a:pt x="343319" y="360160"/>
                    <a:pt x="412820" y="386118"/>
                    <a:pt x="482321" y="412077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24" name="Groupe 223"/>
          <p:cNvGrpSpPr/>
          <p:nvPr/>
        </p:nvGrpSpPr>
        <p:grpSpPr>
          <a:xfrm>
            <a:off x="5866024" y="2387468"/>
            <a:ext cx="482321" cy="645509"/>
            <a:chOff x="5220914" y="1595381"/>
            <a:chExt cx="482321" cy="645509"/>
          </a:xfrm>
        </p:grpSpPr>
        <p:sp>
          <p:nvSpPr>
            <p:cNvPr id="110" name="Forme libre 109"/>
            <p:cNvSpPr/>
            <p:nvPr/>
          </p:nvSpPr>
          <p:spPr>
            <a:xfrm>
              <a:off x="5220914" y="1828813"/>
              <a:ext cx="482321" cy="412077"/>
            </a:xfrm>
            <a:custGeom>
              <a:avLst/>
              <a:gdLst>
                <a:gd name="connsiteX0" fmla="*/ 0 w 482321"/>
                <a:gd name="connsiteY0" fmla="*/ 412077 h 412077"/>
                <a:gd name="connsiteX1" fmla="*/ 100484 w 482321"/>
                <a:gd name="connsiteY1" fmla="*/ 261351 h 412077"/>
                <a:gd name="connsiteX2" fmla="*/ 170822 w 482321"/>
                <a:gd name="connsiteY2" fmla="*/ 94 h 412077"/>
                <a:gd name="connsiteX3" fmla="*/ 291403 w 482321"/>
                <a:gd name="connsiteY3" fmla="*/ 291496 h 412077"/>
                <a:gd name="connsiteX4" fmla="*/ 482321 w 482321"/>
                <a:gd name="connsiteY4" fmla="*/ 412077 h 412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321" h="412077">
                  <a:moveTo>
                    <a:pt x="0" y="412077"/>
                  </a:moveTo>
                  <a:cubicBezTo>
                    <a:pt x="36007" y="371046"/>
                    <a:pt x="72014" y="330015"/>
                    <a:pt x="100484" y="261351"/>
                  </a:cubicBezTo>
                  <a:cubicBezTo>
                    <a:pt x="128954" y="192687"/>
                    <a:pt x="139002" y="-4930"/>
                    <a:pt x="170822" y="94"/>
                  </a:cubicBezTo>
                  <a:cubicBezTo>
                    <a:pt x="202642" y="5118"/>
                    <a:pt x="239487" y="222832"/>
                    <a:pt x="291403" y="291496"/>
                  </a:cubicBezTo>
                  <a:cubicBezTo>
                    <a:pt x="343319" y="360160"/>
                    <a:pt x="412820" y="386118"/>
                    <a:pt x="482321" y="412077"/>
                  </a:cubicBezTo>
                </a:path>
              </a:pathLst>
            </a:cu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1" name="Forme libre 110"/>
            <p:cNvSpPr/>
            <p:nvPr/>
          </p:nvSpPr>
          <p:spPr>
            <a:xfrm>
              <a:off x="5220914" y="1595381"/>
              <a:ext cx="482321" cy="412077"/>
            </a:xfrm>
            <a:custGeom>
              <a:avLst/>
              <a:gdLst>
                <a:gd name="connsiteX0" fmla="*/ 0 w 482321"/>
                <a:gd name="connsiteY0" fmla="*/ 412077 h 412077"/>
                <a:gd name="connsiteX1" fmla="*/ 100484 w 482321"/>
                <a:gd name="connsiteY1" fmla="*/ 261351 h 412077"/>
                <a:gd name="connsiteX2" fmla="*/ 170822 w 482321"/>
                <a:gd name="connsiteY2" fmla="*/ 94 h 412077"/>
                <a:gd name="connsiteX3" fmla="*/ 291403 w 482321"/>
                <a:gd name="connsiteY3" fmla="*/ 291496 h 412077"/>
                <a:gd name="connsiteX4" fmla="*/ 482321 w 482321"/>
                <a:gd name="connsiteY4" fmla="*/ 412077 h 412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321" h="412077">
                  <a:moveTo>
                    <a:pt x="0" y="412077"/>
                  </a:moveTo>
                  <a:cubicBezTo>
                    <a:pt x="36007" y="371046"/>
                    <a:pt x="72014" y="330015"/>
                    <a:pt x="100484" y="261351"/>
                  </a:cubicBezTo>
                  <a:cubicBezTo>
                    <a:pt x="128954" y="192687"/>
                    <a:pt x="139002" y="-4930"/>
                    <a:pt x="170822" y="94"/>
                  </a:cubicBezTo>
                  <a:cubicBezTo>
                    <a:pt x="202642" y="5118"/>
                    <a:pt x="239487" y="222832"/>
                    <a:pt x="291403" y="291496"/>
                  </a:cubicBezTo>
                  <a:cubicBezTo>
                    <a:pt x="343319" y="360160"/>
                    <a:pt x="412820" y="386118"/>
                    <a:pt x="482321" y="412077"/>
                  </a:cubicBezTo>
                </a:path>
              </a:pathLst>
            </a:cu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/>
          <p:cNvGrpSpPr/>
          <p:nvPr/>
        </p:nvGrpSpPr>
        <p:grpSpPr>
          <a:xfrm>
            <a:off x="6617969" y="2296967"/>
            <a:ext cx="510330" cy="736010"/>
            <a:chOff x="7474278" y="1504880"/>
            <a:chExt cx="510330" cy="736010"/>
          </a:xfrm>
        </p:grpSpPr>
        <p:sp>
          <p:nvSpPr>
            <p:cNvPr id="112" name="Forme libre 111"/>
            <p:cNvSpPr/>
            <p:nvPr/>
          </p:nvSpPr>
          <p:spPr>
            <a:xfrm>
              <a:off x="7502287" y="1828813"/>
              <a:ext cx="482321" cy="412077"/>
            </a:xfrm>
            <a:custGeom>
              <a:avLst/>
              <a:gdLst>
                <a:gd name="connsiteX0" fmla="*/ 0 w 482321"/>
                <a:gd name="connsiteY0" fmla="*/ 412077 h 412077"/>
                <a:gd name="connsiteX1" fmla="*/ 100484 w 482321"/>
                <a:gd name="connsiteY1" fmla="*/ 261351 h 412077"/>
                <a:gd name="connsiteX2" fmla="*/ 170822 w 482321"/>
                <a:gd name="connsiteY2" fmla="*/ 94 h 412077"/>
                <a:gd name="connsiteX3" fmla="*/ 291403 w 482321"/>
                <a:gd name="connsiteY3" fmla="*/ 291496 h 412077"/>
                <a:gd name="connsiteX4" fmla="*/ 482321 w 482321"/>
                <a:gd name="connsiteY4" fmla="*/ 412077 h 412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321" h="412077">
                  <a:moveTo>
                    <a:pt x="0" y="412077"/>
                  </a:moveTo>
                  <a:cubicBezTo>
                    <a:pt x="36007" y="371046"/>
                    <a:pt x="72014" y="330015"/>
                    <a:pt x="100484" y="261351"/>
                  </a:cubicBezTo>
                  <a:cubicBezTo>
                    <a:pt x="128954" y="192687"/>
                    <a:pt x="139002" y="-4930"/>
                    <a:pt x="170822" y="94"/>
                  </a:cubicBezTo>
                  <a:cubicBezTo>
                    <a:pt x="202642" y="5118"/>
                    <a:pt x="239487" y="222832"/>
                    <a:pt x="291403" y="291496"/>
                  </a:cubicBezTo>
                  <a:cubicBezTo>
                    <a:pt x="343319" y="360160"/>
                    <a:pt x="412820" y="386118"/>
                    <a:pt x="482321" y="412077"/>
                  </a:cubicBezTo>
                </a:path>
              </a:pathLst>
            </a:cu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Forme libre 112"/>
            <p:cNvSpPr/>
            <p:nvPr/>
          </p:nvSpPr>
          <p:spPr>
            <a:xfrm>
              <a:off x="7502287" y="1706908"/>
              <a:ext cx="482321" cy="412077"/>
            </a:xfrm>
            <a:custGeom>
              <a:avLst/>
              <a:gdLst>
                <a:gd name="connsiteX0" fmla="*/ 0 w 482321"/>
                <a:gd name="connsiteY0" fmla="*/ 412077 h 412077"/>
                <a:gd name="connsiteX1" fmla="*/ 100484 w 482321"/>
                <a:gd name="connsiteY1" fmla="*/ 261351 h 412077"/>
                <a:gd name="connsiteX2" fmla="*/ 170822 w 482321"/>
                <a:gd name="connsiteY2" fmla="*/ 94 h 412077"/>
                <a:gd name="connsiteX3" fmla="*/ 291403 w 482321"/>
                <a:gd name="connsiteY3" fmla="*/ 291496 h 412077"/>
                <a:gd name="connsiteX4" fmla="*/ 482321 w 482321"/>
                <a:gd name="connsiteY4" fmla="*/ 412077 h 412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321" h="412077">
                  <a:moveTo>
                    <a:pt x="0" y="412077"/>
                  </a:moveTo>
                  <a:cubicBezTo>
                    <a:pt x="36007" y="371046"/>
                    <a:pt x="72014" y="330015"/>
                    <a:pt x="100484" y="261351"/>
                  </a:cubicBezTo>
                  <a:cubicBezTo>
                    <a:pt x="128954" y="192687"/>
                    <a:pt x="139002" y="-4930"/>
                    <a:pt x="170822" y="94"/>
                  </a:cubicBezTo>
                  <a:cubicBezTo>
                    <a:pt x="202642" y="5118"/>
                    <a:pt x="239487" y="222832"/>
                    <a:pt x="291403" y="291496"/>
                  </a:cubicBezTo>
                  <a:cubicBezTo>
                    <a:pt x="343319" y="360160"/>
                    <a:pt x="412820" y="386118"/>
                    <a:pt x="482321" y="412077"/>
                  </a:cubicBezTo>
                </a:path>
              </a:pathLst>
            </a:cu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Forme libre 113"/>
            <p:cNvSpPr/>
            <p:nvPr/>
          </p:nvSpPr>
          <p:spPr>
            <a:xfrm>
              <a:off x="7486131" y="1612547"/>
              <a:ext cx="482321" cy="412077"/>
            </a:xfrm>
            <a:custGeom>
              <a:avLst/>
              <a:gdLst>
                <a:gd name="connsiteX0" fmla="*/ 0 w 482321"/>
                <a:gd name="connsiteY0" fmla="*/ 412077 h 412077"/>
                <a:gd name="connsiteX1" fmla="*/ 100484 w 482321"/>
                <a:gd name="connsiteY1" fmla="*/ 261351 h 412077"/>
                <a:gd name="connsiteX2" fmla="*/ 170822 w 482321"/>
                <a:gd name="connsiteY2" fmla="*/ 94 h 412077"/>
                <a:gd name="connsiteX3" fmla="*/ 291403 w 482321"/>
                <a:gd name="connsiteY3" fmla="*/ 291496 h 412077"/>
                <a:gd name="connsiteX4" fmla="*/ 482321 w 482321"/>
                <a:gd name="connsiteY4" fmla="*/ 412077 h 412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321" h="412077">
                  <a:moveTo>
                    <a:pt x="0" y="412077"/>
                  </a:moveTo>
                  <a:cubicBezTo>
                    <a:pt x="36007" y="371046"/>
                    <a:pt x="72014" y="330015"/>
                    <a:pt x="100484" y="261351"/>
                  </a:cubicBezTo>
                  <a:cubicBezTo>
                    <a:pt x="128954" y="192687"/>
                    <a:pt x="139002" y="-4930"/>
                    <a:pt x="170822" y="94"/>
                  </a:cubicBezTo>
                  <a:cubicBezTo>
                    <a:pt x="202642" y="5118"/>
                    <a:pt x="239487" y="222832"/>
                    <a:pt x="291403" y="291496"/>
                  </a:cubicBezTo>
                  <a:cubicBezTo>
                    <a:pt x="343319" y="360160"/>
                    <a:pt x="412820" y="386118"/>
                    <a:pt x="482321" y="412077"/>
                  </a:cubicBezTo>
                </a:path>
              </a:pathLst>
            </a:cu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Forme libre 114"/>
            <p:cNvSpPr/>
            <p:nvPr/>
          </p:nvSpPr>
          <p:spPr>
            <a:xfrm>
              <a:off x="7474278" y="1504880"/>
              <a:ext cx="482321" cy="412077"/>
            </a:xfrm>
            <a:custGeom>
              <a:avLst/>
              <a:gdLst>
                <a:gd name="connsiteX0" fmla="*/ 0 w 482321"/>
                <a:gd name="connsiteY0" fmla="*/ 412077 h 412077"/>
                <a:gd name="connsiteX1" fmla="*/ 100484 w 482321"/>
                <a:gd name="connsiteY1" fmla="*/ 261351 h 412077"/>
                <a:gd name="connsiteX2" fmla="*/ 170822 w 482321"/>
                <a:gd name="connsiteY2" fmla="*/ 94 h 412077"/>
                <a:gd name="connsiteX3" fmla="*/ 291403 w 482321"/>
                <a:gd name="connsiteY3" fmla="*/ 291496 h 412077"/>
                <a:gd name="connsiteX4" fmla="*/ 482321 w 482321"/>
                <a:gd name="connsiteY4" fmla="*/ 412077 h 412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321" h="412077">
                  <a:moveTo>
                    <a:pt x="0" y="412077"/>
                  </a:moveTo>
                  <a:cubicBezTo>
                    <a:pt x="36007" y="371046"/>
                    <a:pt x="72014" y="330015"/>
                    <a:pt x="100484" y="261351"/>
                  </a:cubicBezTo>
                  <a:cubicBezTo>
                    <a:pt x="128954" y="192687"/>
                    <a:pt x="139002" y="-4930"/>
                    <a:pt x="170822" y="94"/>
                  </a:cubicBezTo>
                  <a:cubicBezTo>
                    <a:pt x="202642" y="5118"/>
                    <a:pt x="239487" y="222832"/>
                    <a:pt x="291403" y="291496"/>
                  </a:cubicBezTo>
                  <a:cubicBezTo>
                    <a:pt x="343319" y="360160"/>
                    <a:pt x="412820" y="386118"/>
                    <a:pt x="482321" y="412077"/>
                  </a:cubicBezTo>
                </a:path>
              </a:pathLst>
            </a:cu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" name="Groupe 15"/>
          <p:cNvGrpSpPr/>
          <p:nvPr/>
        </p:nvGrpSpPr>
        <p:grpSpPr>
          <a:xfrm flipH="1">
            <a:off x="1878228" y="960136"/>
            <a:ext cx="2418753" cy="216304"/>
            <a:chOff x="6578321" y="2348600"/>
            <a:chExt cx="2418753" cy="216304"/>
          </a:xfrm>
        </p:grpSpPr>
        <p:sp>
          <p:nvSpPr>
            <p:cNvPr id="29" name="Rectangle 28"/>
            <p:cNvSpPr/>
            <p:nvPr/>
          </p:nvSpPr>
          <p:spPr>
            <a:xfrm>
              <a:off x="8544272" y="2348839"/>
              <a:ext cx="452802" cy="216064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sz="1600" dirty="0" smtClean="0">
                  <a:solidFill>
                    <a:schemeClr val="tx1"/>
                  </a:solidFill>
                </a:rPr>
                <a:t>DH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6578321" y="2348600"/>
              <a:ext cx="1965951" cy="216304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99000">
                  <a:srgbClr val="7030A0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Payload: R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60" name="Rectangle 59"/>
          <p:cNvSpPr/>
          <p:nvPr/>
        </p:nvSpPr>
        <p:spPr>
          <a:xfrm flipH="1">
            <a:off x="695400" y="548680"/>
            <a:ext cx="720080" cy="144016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DAM</a:t>
            </a:r>
            <a:endParaRPr lang="en-US" sz="2000" b="1" dirty="0">
              <a:solidFill>
                <a:schemeClr val="tx1"/>
              </a:solidFill>
            </a:endParaRPr>
          </a:p>
        </p:txBody>
      </p:sp>
      <p:grpSp>
        <p:nvGrpSpPr>
          <p:cNvPr id="15" name="Groupe 14"/>
          <p:cNvGrpSpPr/>
          <p:nvPr/>
        </p:nvGrpSpPr>
        <p:grpSpPr>
          <a:xfrm flipH="1">
            <a:off x="1415480" y="548680"/>
            <a:ext cx="9353328" cy="791960"/>
            <a:chOff x="695400" y="548680"/>
            <a:chExt cx="9353328" cy="791960"/>
          </a:xfrm>
        </p:grpSpPr>
        <p:sp>
          <p:nvSpPr>
            <p:cNvPr id="95" name="Rectangle 94"/>
            <p:cNvSpPr/>
            <p:nvPr/>
          </p:nvSpPr>
          <p:spPr>
            <a:xfrm>
              <a:off x="839416" y="692696"/>
              <a:ext cx="1432447" cy="64794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r"/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767408" y="620688"/>
              <a:ext cx="1432447" cy="64794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r"/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728247" y="548680"/>
              <a:ext cx="720081" cy="647944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RDO</a:t>
              </a:r>
            </a:p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n</a:t>
              </a:r>
            </a:p>
          </p:txBody>
        </p:sp>
        <p:grpSp>
          <p:nvGrpSpPr>
            <p:cNvPr id="14" name="Groupe 13"/>
            <p:cNvGrpSpPr/>
            <p:nvPr/>
          </p:nvGrpSpPr>
          <p:grpSpPr>
            <a:xfrm>
              <a:off x="695400" y="548680"/>
              <a:ext cx="1432447" cy="647944"/>
              <a:chOff x="695400" y="548680"/>
              <a:chExt cx="1432447" cy="647944"/>
            </a:xfrm>
          </p:grpSpPr>
          <p:sp>
            <p:nvSpPr>
              <p:cNvPr id="59" name="Rectangle 58"/>
              <p:cNvSpPr/>
              <p:nvPr/>
            </p:nvSpPr>
            <p:spPr>
              <a:xfrm>
                <a:off x="695400" y="548680"/>
                <a:ext cx="1432447" cy="647944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r>
                  <a:rPr lang="en-US" sz="2000" b="1" dirty="0" smtClean="0">
                    <a:solidFill>
                      <a:schemeClr val="tx1"/>
                    </a:solidFill>
                  </a:rPr>
                  <a:t>FEB</a:t>
                </a:r>
                <a:br>
                  <a:rPr lang="en-US" sz="2000" b="1" dirty="0" smtClean="0">
                    <a:solidFill>
                      <a:schemeClr val="tx1"/>
                    </a:solidFill>
                  </a:rPr>
                </a:br>
                <a:r>
                  <a:rPr lang="en-US" sz="2000" b="1" dirty="0" smtClean="0">
                    <a:solidFill>
                      <a:schemeClr val="tx1"/>
                    </a:solidFill>
                  </a:rPr>
                  <a:t>k</a:t>
                </a:r>
                <a:endParaRPr lang="en-US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759696" y="620560"/>
                <a:ext cx="648000" cy="360000"/>
              </a:xfrm>
              <a:prstGeom prst="rect">
                <a:avLst/>
              </a:prstGeom>
              <a:solidFill>
                <a:schemeClr val="bg1"/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831704" y="692568"/>
                <a:ext cx="648000" cy="360000"/>
              </a:xfrm>
              <a:prstGeom prst="rect">
                <a:avLst/>
              </a:prstGeom>
              <a:solidFill>
                <a:schemeClr val="bg1"/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903712" y="764576"/>
                <a:ext cx="648000" cy="360000"/>
              </a:xfrm>
              <a:prstGeom prst="rect">
                <a:avLst/>
              </a:prstGeom>
              <a:solidFill>
                <a:schemeClr val="bg1"/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400" dirty="0" smtClean="0">
                    <a:solidFill>
                      <a:schemeClr val="tx1"/>
                    </a:solidFill>
                  </a:rPr>
                  <a:t>FE ASIC</a:t>
                </a: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64" name="Connecteur droit avec flèche 63"/>
            <p:cNvCxnSpPr>
              <a:stCxn id="59" idx="3"/>
              <a:endCxn id="58" idx="1"/>
            </p:cNvCxnSpPr>
            <p:nvPr/>
          </p:nvCxnSpPr>
          <p:spPr>
            <a:xfrm>
              <a:off x="2127847" y="872652"/>
              <a:ext cx="3600400" cy="0"/>
            </a:xfrm>
            <a:prstGeom prst="straightConnector1">
              <a:avLst/>
            </a:prstGeom>
            <a:ln w="25400"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avec flèche 64"/>
            <p:cNvCxnSpPr>
              <a:stCxn id="58" idx="3"/>
            </p:cNvCxnSpPr>
            <p:nvPr/>
          </p:nvCxnSpPr>
          <p:spPr>
            <a:xfrm>
              <a:off x="6448328" y="872652"/>
              <a:ext cx="3600400" cy="0"/>
            </a:xfrm>
            <a:prstGeom prst="straightConnector1">
              <a:avLst/>
            </a:prstGeom>
            <a:ln w="25400"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e 95"/>
          <p:cNvGrpSpPr/>
          <p:nvPr/>
        </p:nvGrpSpPr>
        <p:grpSpPr>
          <a:xfrm flipH="1">
            <a:off x="1415480" y="1196880"/>
            <a:ext cx="9353328" cy="791960"/>
            <a:chOff x="695400" y="548680"/>
            <a:chExt cx="9353328" cy="791960"/>
          </a:xfrm>
        </p:grpSpPr>
        <p:sp>
          <p:nvSpPr>
            <p:cNvPr id="97" name="Rectangle 96"/>
            <p:cNvSpPr/>
            <p:nvPr/>
          </p:nvSpPr>
          <p:spPr>
            <a:xfrm>
              <a:off x="839416" y="692696"/>
              <a:ext cx="1432447" cy="64794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r"/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767408" y="620688"/>
              <a:ext cx="1432447" cy="64794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r"/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5728247" y="548680"/>
              <a:ext cx="720081" cy="647944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RDO</a:t>
              </a:r>
            </a:p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m</a:t>
              </a:r>
            </a:p>
          </p:txBody>
        </p:sp>
        <p:grpSp>
          <p:nvGrpSpPr>
            <p:cNvPr id="100" name="Groupe 99"/>
            <p:cNvGrpSpPr/>
            <p:nvPr/>
          </p:nvGrpSpPr>
          <p:grpSpPr>
            <a:xfrm>
              <a:off x="695400" y="548680"/>
              <a:ext cx="1432447" cy="647944"/>
              <a:chOff x="695400" y="548680"/>
              <a:chExt cx="1432447" cy="647944"/>
            </a:xfrm>
          </p:grpSpPr>
          <p:sp>
            <p:nvSpPr>
              <p:cNvPr id="103" name="Rectangle 102"/>
              <p:cNvSpPr/>
              <p:nvPr/>
            </p:nvSpPr>
            <p:spPr>
              <a:xfrm>
                <a:off x="695400" y="548680"/>
                <a:ext cx="1432447" cy="647944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r>
                  <a:rPr lang="en-US" sz="2000" b="1" dirty="0" smtClean="0">
                    <a:solidFill>
                      <a:schemeClr val="tx1"/>
                    </a:solidFill>
                  </a:rPr>
                  <a:t>FEB</a:t>
                </a:r>
              </a:p>
              <a:p>
                <a:r>
                  <a:rPr lang="en-US" sz="2000" b="1" dirty="0">
                    <a:solidFill>
                      <a:schemeClr val="tx1"/>
                    </a:solidFill>
                  </a:rPr>
                  <a:t>j</a:t>
                </a: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759696" y="620560"/>
                <a:ext cx="648000" cy="360000"/>
              </a:xfrm>
              <a:prstGeom prst="rect">
                <a:avLst/>
              </a:prstGeom>
              <a:solidFill>
                <a:schemeClr val="bg1"/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831704" y="692568"/>
                <a:ext cx="648000" cy="360000"/>
              </a:xfrm>
              <a:prstGeom prst="rect">
                <a:avLst/>
              </a:prstGeom>
              <a:solidFill>
                <a:schemeClr val="bg1"/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903712" y="764576"/>
                <a:ext cx="648000" cy="360000"/>
              </a:xfrm>
              <a:prstGeom prst="rect">
                <a:avLst/>
              </a:prstGeom>
              <a:solidFill>
                <a:schemeClr val="bg1"/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400" dirty="0" smtClean="0">
                    <a:solidFill>
                      <a:schemeClr val="tx1"/>
                    </a:solidFill>
                  </a:rPr>
                  <a:t>FE ASIC</a:t>
                </a: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01" name="Connecteur droit avec flèche 100"/>
            <p:cNvCxnSpPr>
              <a:stCxn id="103" idx="3"/>
              <a:endCxn id="99" idx="1"/>
            </p:cNvCxnSpPr>
            <p:nvPr/>
          </p:nvCxnSpPr>
          <p:spPr>
            <a:xfrm>
              <a:off x="2127847" y="872652"/>
              <a:ext cx="3600400" cy="0"/>
            </a:xfrm>
            <a:prstGeom prst="straightConnector1">
              <a:avLst/>
            </a:prstGeom>
            <a:ln w="25400"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avec flèche 101"/>
            <p:cNvCxnSpPr>
              <a:stCxn id="99" idx="3"/>
            </p:cNvCxnSpPr>
            <p:nvPr/>
          </p:nvCxnSpPr>
          <p:spPr>
            <a:xfrm>
              <a:off x="6448328" y="872652"/>
              <a:ext cx="3600400" cy="0"/>
            </a:xfrm>
            <a:prstGeom prst="straightConnector1">
              <a:avLst/>
            </a:prstGeom>
            <a:ln w="25400"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/>
          <p:cNvGrpSpPr/>
          <p:nvPr/>
        </p:nvGrpSpPr>
        <p:grpSpPr>
          <a:xfrm flipH="1">
            <a:off x="1551784" y="1604840"/>
            <a:ext cx="1352802" cy="216304"/>
            <a:chOff x="8314079" y="1604840"/>
            <a:chExt cx="1352802" cy="216304"/>
          </a:xfrm>
        </p:grpSpPr>
        <p:sp>
          <p:nvSpPr>
            <p:cNvPr id="116" name="Rectangle 115"/>
            <p:cNvSpPr/>
            <p:nvPr/>
          </p:nvSpPr>
          <p:spPr>
            <a:xfrm>
              <a:off x="9214079" y="1605079"/>
              <a:ext cx="452802" cy="216064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sz="1600" dirty="0" smtClean="0">
                  <a:solidFill>
                    <a:schemeClr val="tx1"/>
                  </a:solidFill>
                </a:rPr>
                <a:t>DH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8314079" y="1604840"/>
              <a:ext cx="900000" cy="216304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99000">
                  <a:srgbClr val="7030A0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Payload: R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4" name="Rectangle 133"/>
          <p:cNvSpPr/>
          <p:nvPr/>
        </p:nvSpPr>
        <p:spPr>
          <a:xfrm flipH="1">
            <a:off x="2935617" y="1605080"/>
            <a:ext cx="452802" cy="216064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HB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136" name="Rectangle 135"/>
          <p:cNvSpPr/>
          <p:nvPr/>
        </p:nvSpPr>
        <p:spPr>
          <a:xfrm flipH="1">
            <a:off x="4326731" y="960376"/>
            <a:ext cx="452802" cy="216064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HB</a:t>
            </a:r>
            <a:endParaRPr lang="fr-FR" sz="1600" dirty="0">
              <a:solidFill>
                <a:schemeClr val="tx1"/>
              </a:solidFill>
            </a:endParaRPr>
          </a:p>
        </p:txBody>
      </p:sp>
      <p:cxnSp>
        <p:nvCxnSpPr>
          <p:cNvPr id="22" name="Connecteur droit 21"/>
          <p:cNvCxnSpPr>
            <a:stCxn id="110" idx="0"/>
            <a:endCxn id="116" idx="3"/>
          </p:cNvCxnSpPr>
          <p:nvPr/>
        </p:nvCxnSpPr>
        <p:spPr>
          <a:xfrm flipH="1" flipV="1">
            <a:off x="1551784" y="1713111"/>
            <a:ext cx="4314240" cy="1319866"/>
          </a:xfrm>
          <a:prstGeom prst="line">
            <a:avLst/>
          </a:prstGeom>
          <a:ln w="19050"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necteur droit 137"/>
          <p:cNvCxnSpPr>
            <a:stCxn id="76" idx="3"/>
            <a:endCxn id="117" idx="1"/>
          </p:cNvCxnSpPr>
          <p:nvPr/>
        </p:nvCxnSpPr>
        <p:spPr>
          <a:xfrm flipH="1" flipV="1">
            <a:off x="2904586" y="1712992"/>
            <a:ext cx="4822706" cy="1328542"/>
          </a:xfrm>
          <a:prstGeom prst="line">
            <a:avLst/>
          </a:prstGeom>
          <a:ln w="19050"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droit 138"/>
          <p:cNvCxnSpPr>
            <a:stCxn id="76" idx="1"/>
            <a:endCxn id="29" idx="3"/>
          </p:cNvCxnSpPr>
          <p:nvPr/>
        </p:nvCxnSpPr>
        <p:spPr>
          <a:xfrm flipH="1" flipV="1">
            <a:off x="1878228" y="1068407"/>
            <a:ext cx="4001132" cy="1973127"/>
          </a:xfrm>
          <a:prstGeom prst="line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cteur droit 139"/>
          <p:cNvCxnSpPr>
            <a:stCxn id="76" idx="3"/>
            <a:endCxn id="136" idx="3"/>
          </p:cNvCxnSpPr>
          <p:nvPr/>
        </p:nvCxnSpPr>
        <p:spPr>
          <a:xfrm flipH="1" flipV="1">
            <a:off x="4326731" y="1068408"/>
            <a:ext cx="3400561" cy="1973126"/>
          </a:xfrm>
          <a:prstGeom prst="line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necteur droit 140"/>
          <p:cNvCxnSpPr>
            <a:stCxn id="79" idx="1"/>
            <a:endCxn id="136" idx="1"/>
          </p:cNvCxnSpPr>
          <p:nvPr/>
        </p:nvCxnSpPr>
        <p:spPr>
          <a:xfrm flipH="1" flipV="1">
            <a:off x="4779533" y="1068408"/>
            <a:ext cx="3871827" cy="1973126"/>
          </a:xfrm>
          <a:prstGeom prst="line">
            <a:avLst/>
          </a:prstGeom>
          <a:ln w="12700">
            <a:solidFill>
              <a:schemeClr val="tx1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141"/>
          <p:cNvCxnSpPr>
            <a:stCxn id="79" idx="1"/>
            <a:endCxn id="134" idx="1"/>
          </p:cNvCxnSpPr>
          <p:nvPr/>
        </p:nvCxnSpPr>
        <p:spPr>
          <a:xfrm flipH="1" flipV="1">
            <a:off x="3388419" y="1713112"/>
            <a:ext cx="5262941" cy="1328422"/>
          </a:xfrm>
          <a:prstGeom prst="line">
            <a:avLst/>
          </a:prstGeom>
          <a:ln w="12700">
            <a:solidFill>
              <a:schemeClr val="tx1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ZoneTexte 143"/>
          <p:cNvSpPr txBox="1"/>
          <p:nvPr/>
        </p:nvSpPr>
        <p:spPr>
          <a:xfrm>
            <a:off x="6831896" y="3032956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</a:t>
            </a:r>
            <a:endParaRPr lang="en-US" sz="1600" dirty="0"/>
          </a:p>
        </p:txBody>
      </p:sp>
      <p:sp>
        <p:nvSpPr>
          <p:cNvPr id="145" name="ZoneTexte 144"/>
          <p:cNvSpPr txBox="1"/>
          <p:nvPr/>
        </p:nvSpPr>
        <p:spPr>
          <a:xfrm>
            <a:off x="9445985" y="3032956"/>
            <a:ext cx="503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R+1</a:t>
            </a:r>
            <a:endParaRPr lang="en-US" sz="1600" dirty="0"/>
          </a:p>
        </p:txBody>
      </p:sp>
      <p:sp>
        <p:nvSpPr>
          <p:cNvPr id="146" name="ZoneTexte 145"/>
          <p:cNvSpPr txBox="1"/>
          <p:nvPr/>
        </p:nvSpPr>
        <p:spPr>
          <a:xfrm>
            <a:off x="3982757" y="3034778"/>
            <a:ext cx="463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R-1</a:t>
            </a:r>
            <a:endParaRPr lang="en-US" sz="1600" dirty="0"/>
          </a:p>
        </p:txBody>
      </p:sp>
      <p:sp>
        <p:nvSpPr>
          <p:cNvPr id="147" name="ZoneTexte 146"/>
          <p:cNvSpPr txBox="1"/>
          <p:nvPr/>
        </p:nvSpPr>
        <p:spPr>
          <a:xfrm>
            <a:off x="1135529" y="3044677"/>
            <a:ext cx="1406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Revolution R-2</a:t>
            </a:r>
            <a:endParaRPr lang="en-US" sz="1600" dirty="0"/>
          </a:p>
        </p:txBody>
      </p:sp>
      <p:grpSp>
        <p:nvGrpSpPr>
          <p:cNvPr id="131" name="Groupe 130"/>
          <p:cNvGrpSpPr>
            <a:grpSpLocks/>
          </p:cNvGrpSpPr>
          <p:nvPr/>
        </p:nvGrpSpPr>
        <p:grpSpPr>
          <a:xfrm>
            <a:off x="450280" y="-858583"/>
            <a:ext cx="2772000" cy="179980"/>
            <a:chOff x="2280152" y="1447468"/>
            <a:chExt cx="7776288" cy="1008112"/>
          </a:xfrm>
        </p:grpSpPr>
        <p:sp>
          <p:nvSpPr>
            <p:cNvPr id="132" name="Rectangle 131"/>
            <p:cNvSpPr/>
            <p:nvPr/>
          </p:nvSpPr>
          <p:spPr>
            <a:xfrm>
              <a:off x="2280152" y="1447468"/>
              <a:ext cx="5184000" cy="1008112"/>
            </a:xfrm>
            <a:prstGeom prst="rect">
              <a:avLst/>
            </a:prstGeom>
            <a:pattFill prst="dkVert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7464440" y="1447468"/>
              <a:ext cx="2592000" cy="1008000"/>
            </a:xfrm>
            <a:prstGeom prst="rect">
              <a:avLst/>
            </a:prstGeom>
            <a:pattFill prst="dkVert">
              <a:fgClr>
                <a:srgbClr val="00B050"/>
              </a:fgClr>
              <a:bgClr>
                <a:schemeClr val="bg1"/>
              </a:bgClr>
            </a:patt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5" name="Groupe 134"/>
          <p:cNvGrpSpPr>
            <a:grpSpLocks/>
          </p:cNvGrpSpPr>
          <p:nvPr/>
        </p:nvGrpSpPr>
        <p:grpSpPr>
          <a:xfrm>
            <a:off x="3222280" y="-858603"/>
            <a:ext cx="2772000" cy="179980"/>
            <a:chOff x="2280152" y="1447468"/>
            <a:chExt cx="7776288" cy="1008112"/>
          </a:xfrm>
        </p:grpSpPr>
        <p:sp>
          <p:nvSpPr>
            <p:cNvPr id="137" name="Rectangle 136"/>
            <p:cNvSpPr/>
            <p:nvPr/>
          </p:nvSpPr>
          <p:spPr>
            <a:xfrm>
              <a:off x="2280152" y="1447468"/>
              <a:ext cx="5184000" cy="1008112"/>
            </a:xfrm>
            <a:prstGeom prst="rect">
              <a:avLst/>
            </a:prstGeom>
            <a:pattFill prst="dkVert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7464440" y="1447468"/>
              <a:ext cx="2592000" cy="1008000"/>
            </a:xfrm>
            <a:prstGeom prst="rect">
              <a:avLst/>
            </a:prstGeom>
            <a:pattFill prst="dkVert">
              <a:fgClr>
                <a:srgbClr val="00B050"/>
              </a:fgClr>
              <a:bgClr>
                <a:schemeClr val="bg1"/>
              </a:bgClr>
            </a:patt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9" name="Groupe 148"/>
          <p:cNvGrpSpPr>
            <a:grpSpLocks/>
          </p:cNvGrpSpPr>
          <p:nvPr/>
        </p:nvGrpSpPr>
        <p:grpSpPr>
          <a:xfrm>
            <a:off x="5994280" y="-858603"/>
            <a:ext cx="2772000" cy="179980"/>
            <a:chOff x="2280152" y="1447468"/>
            <a:chExt cx="7776288" cy="1008112"/>
          </a:xfrm>
        </p:grpSpPr>
        <p:sp>
          <p:nvSpPr>
            <p:cNvPr id="150" name="Rectangle 149"/>
            <p:cNvSpPr/>
            <p:nvPr/>
          </p:nvSpPr>
          <p:spPr>
            <a:xfrm>
              <a:off x="2280152" y="1447468"/>
              <a:ext cx="5184000" cy="1008112"/>
            </a:xfrm>
            <a:prstGeom prst="rect">
              <a:avLst/>
            </a:prstGeom>
            <a:pattFill prst="dkVert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7464440" y="1447468"/>
              <a:ext cx="2592000" cy="1008000"/>
            </a:xfrm>
            <a:prstGeom prst="rect">
              <a:avLst/>
            </a:prstGeom>
            <a:pattFill prst="dkVert">
              <a:fgClr>
                <a:srgbClr val="00B050"/>
              </a:fgClr>
              <a:bgClr>
                <a:schemeClr val="bg1"/>
              </a:bgClr>
            </a:patt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52" name="Connecteur droit 151"/>
          <p:cNvCxnSpPr/>
          <p:nvPr/>
        </p:nvCxnSpPr>
        <p:spPr>
          <a:xfrm>
            <a:off x="450280" y="-1006901"/>
            <a:ext cx="0" cy="504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necteur droit 152"/>
          <p:cNvCxnSpPr/>
          <p:nvPr/>
        </p:nvCxnSpPr>
        <p:spPr>
          <a:xfrm>
            <a:off x="3222280" y="-1006901"/>
            <a:ext cx="0" cy="504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necteur droit 153"/>
          <p:cNvCxnSpPr/>
          <p:nvPr/>
        </p:nvCxnSpPr>
        <p:spPr>
          <a:xfrm>
            <a:off x="5994280" y="-1006901"/>
            <a:ext cx="0" cy="504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necteur droit 154"/>
          <p:cNvCxnSpPr/>
          <p:nvPr/>
        </p:nvCxnSpPr>
        <p:spPr>
          <a:xfrm>
            <a:off x="8766280" y="-1006901"/>
            <a:ext cx="0" cy="504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ZoneTexte 155"/>
          <p:cNvSpPr txBox="1"/>
          <p:nvPr/>
        </p:nvSpPr>
        <p:spPr>
          <a:xfrm>
            <a:off x="4166735" y="-682865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</a:t>
            </a:r>
            <a:endParaRPr lang="en-US" sz="1600" dirty="0"/>
          </a:p>
        </p:txBody>
      </p:sp>
      <p:sp>
        <p:nvSpPr>
          <p:cNvPr id="157" name="ZoneTexte 156"/>
          <p:cNvSpPr txBox="1"/>
          <p:nvPr/>
        </p:nvSpPr>
        <p:spPr>
          <a:xfrm>
            <a:off x="6780824" y="-682865"/>
            <a:ext cx="503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</a:t>
            </a:r>
            <a:r>
              <a:rPr lang="en-US" sz="1600" dirty="0" smtClean="0"/>
              <a:t>+1</a:t>
            </a:r>
            <a:endParaRPr lang="en-US" sz="1600" dirty="0"/>
          </a:p>
        </p:txBody>
      </p:sp>
      <p:sp>
        <p:nvSpPr>
          <p:cNvPr id="158" name="Rectangle 157"/>
          <p:cNvSpPr/>
          <p:nvPr/>
        </p:nvSpPr>
        <p:spPr>
          <a:xfrm>
            <a:off x="308360" y="3285004"/>
            <a:ext cx="54000" cy="18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9" name="Rectangle 158"/>
          <p:cNvSpPr/>
          <p:nvPr/>
        </p:nvSpPr>
        <p:spPr>
          <a:xfrm>
            <a:off x="3080360" y="3285004"/>
            <a:ext cx="54000" cy="18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Rectangle 159"/>
          <p:cNvSpPr/>
          <p:nvPr/>
        </p:nvSpPr>
        <p:spPr>
          <a:xfrm>
            <a:off x="5852360" y="3285004"/>
            <a:ext cx="54000" cy="18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Rectangle 160"/>
          <p:cNvSpPr/>
          <p:nvPr/>
        </p:nvSpPr>
        <p:spPr>
          <a:xfrm>
            <a:off x="8624360" y="3285004"/>
            <a:ext cx="54000" cy="18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3" name="Connecteur droit avec flèche 162"/>
          <p:cNvCxnSpPr>
            <a:stCxn id="158" idx="2"/>
          </p:cNvCxnSpPr>
          <p:nvPr/>
        </p:nvCxnSpPr>
        <p:spPr>
          <a:xfrm>
            <a:off x="335360" y="3465004"/>
            <a:ext cx="11089232" cy="0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ZoneTexte 163"/>
          <p:cNvSpPr txBox="1"/>
          <p:nvPr/>
        </p:nvSpPr>
        <p:spPr>
          <a:xfrm>
            <a:off x="490805" y="-682865"/>
            <a:ext cx="15624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Rev counter: R-1</a:t>
            </a:r>
            <a:endParaRPr lang="en-US" sz="1600" dirty="0"/>
          </a:p>
        </p:txBody>
      </p:sp>
      <p:sp>
        <p:nvSpPr>
          <p:cNvPr id="165" name="Rectangle 164"/>
          <p:cNvSpPr/>
          <p:nvPr/>
        </p:nvSpPr>
        <p:spPr>
          <a:xfrm>
            <a:off x="11388588" y="3284984"/>
            <a:ext cx="54000" cy="18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6" name="ZoneTexte 165"/>
          <p:cNvSpPr txBox="1"/>
          <p:nvPr/>
        </p:nvSpPr>
        <p:spPr>
          <a:xfrm>
            <a:off x="227348" y="3465004"/>
            <a:ext cx="32273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Broadcast </a:t>
            </a:r>
            <a:r>
              <a:rPr lang="en-US" sz="1600" dirty="0" smtClean="0"/>
              <a:t>“</a:t>
            </a:r>
            <a:r>
              <a:rPr lang="en-US" sz="1600" dirty="0" err="1" smtClean="0"/>
              <a:t>RevTick</a:t>
            </a:r>
            <a:r>
              <a:rPr lang="en-US" sz="1600" dirty="0" smtClean="0"/>
              <a:t>” sync commands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9435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7" name="Connecteur droit avec flèche 96"/>
          <p:cNvCxnSpPr/>
          <p:nvPr/>
        </p:nvCxnSpPr>
        <p:spPr>
          <a:xfrm flipV="1">
            <a:off x="805766" y="3861048"/>
            <a:ext cx="0" cy="2495302"/>
          </a:xfrm>
          <a:prstGeom prst="straightConnector1">
            <a:avLst/>
          </a:prstGeom>
          <a:ln w="15875"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Calibration example : single “</a:t>
            </a:r>
            <a:r>
              <a:rPr lang="en-US" dirty="0" err="1" smtClean="0"/>
              <a:t>Calib</a:t>
            </a:r>
            <a:r>
              <a:rPr lang="en-US" dirty="0" smtClean="0"/>
              <a:t>” request – window readout</a:t>
            </a:r>
            <a:endParaRPr lang="en-US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276020" y="3645024"/>
            <a:ext cx="5915980" cy="2988332"/>
          </a:xfrm>
        </p:spPr>
        <p:txBody>
          <a:bodyPr>
            <a:normAutofit/>
          </a:bodyPr>
          <a:lstStyle/>
          <a:p>
            <a:r>
              <a:rPr lang="en-US" dirty="0" smtClean="0"/>
              <a:t>A “</a:t>
            </a:r>
            <a:r>
              <a:rPr lang="en-US" dirty="0" err="1"/>
              <a:t>C</a:t>
            </a:r>
            <a:r>
              <a:rPr lang="en-US" dirty="0" err="1" smtClean="0"/>
              <a:t>alib</a:t>
            </a:r>
            <a:r>
              <a:rPr lang="en-US" dirty="0" smtClean="0"/>
              <a:t>” request results in a window readout</a:t>
            </a:r>
          </a:p>
          <a:p>
            <a:pPr lvl="1"/>
            <a:r>
              <a:rPr lang="en-US" dirty="0" smtClean="0"/>
              <a:t>N consecutive samples</a:t>
            </a:r>
          </a:p>
          <a:p>
            <a:pPr lvl="1"/>
            <a:r>
              <a:rPr lang="en-US" dirty="0" smtClean="0"/>
              <a:t>Full readout of non-ZS data</a:t>
            </a:r>
          </a:p>
          <a:p>
            <a:pPr lvl="2"/>
            <a:r>
              <a:rPr lang="en-US" dirty="0" smtClean="0"/>
              <a:t>All channels of all ASICs in concerned FEBs</a:t>
            </a:r>
            <a:endParaRPr lang="en-US" dirty="0"/>
          </a:p>
          <a:p>
            <a:pPr lvl="1"/>
            <a:r>
              <a:rPr lang="en-US" dirty="0" smtClean="0"/>
              <a:t>Window size programmable</a:t>
            </a:r>
          </a:p>
          <a:p>
            <a:r>
              <a:rPr lang="en-US" dirty="0" smtClean="0"/>
              <a:t>“</a:t>
            </a:r>
            <a:r>
              <a:rPr lang="en-US" dirty="0" err="1" smtClean="0"/>
              <a:t>Calib</a:t>
            </a:r>
            <a:r>
              <a:rPr lang="en-US" dirty="0" smtClean="0"/>
              <a:t>” command distributed in barrel shifter mode</a:t>
            </a:r>
          </a:p>
          <a:p>
            <a:pPr lvl="1"/>
            <a:r>
              <a:rPr lang="en-US" dirty="0" smtClean="0"/>
              <a:t>Only to a predefined FEBs to avoid data </a:t>
            </a:r>
            <a:r>
              <a:rPr lang="en-US" dirty="0" smtClean="0"/>
              <a:t>congestion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A special “</a:t>
            </a:r>
            <a:r>
              <a:rPr lang="en-US" dirty="0" err="1" smtClean="0"/>
              <a:t>TestPulse</a:t>
            </a:r>
            <a:r>
              <a:rPr lang="en-US" dirty="0" smtClean="0"/>
              <a:t>” command to fire on FEB </a:t>
            </a:r>
            <a:r>
              <a:rPr lang="en-US" dirty="0" err="1" smtClean="0"/>
              <a:t>pulser</a:t>
            </a:r>
            <a:endParaRPr lang="en-US" dirty="0" smtClean="0"/>
          </a:p>
          <a:p>
            <a:pPr lvl="1"/>
            <a:r>
              <a:rPr lang="en-US" dirty="0" smtClean="0"/>
              <a:t>Read ASIC response to know charge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irakli.mandjavidze@cea.fr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Tracking Detectors Review, March 20-21, 2024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7BA007-6205-4C6B-BC33-417A4DE9964F}" type="slidenum">
              <a:rPr lang="fr-FR" smtClean="0"/>
              <a:t>24</a:t>
            </a:fld>
            <a:endParaRPr lang="fr-FR"/>
          </a:p>
        </p:txBody>
      </p:sp>
      <p:sp>
        <p:nvSpPr>
          <p:cNvPr id="55" name="Rectangle 54"/>
          <p:cNvSpPr/>
          <p:nvPr/>
        </p:nvSpPr>
        <p:spPr>
          <a:xfrm>
            <a:off x="4223792" y="5445224"/>
            <a:ext cx="360040" cy="360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</a:t>
            </a:r>
            <a:r>
              <a:rPr lang="en-US" sz="1400" baseline="-25000" dirty="0" smtClean="0">
                <a:solidFill>
                  <a:schemeClr val="tx1"/>
                </a:solidFill>
              </a:rPr>
              <a:t>k+11</a:t>
            </a:r>
            <a:endParaRPr lang="en-US" sz="1400" dirty="0"/>
          </a:p>
        </p:txBody>
      </p:sp>
      <p:sp>
        <p:nvSpPr>
          <p:cNvPr id="56" name="Rectangle 55"/>
          <p:cNvSpPr/>
          <p:nvPr/>
        </p:nvSpPr>
        <p:spPr>
          <a:xfrm>
            <a:off x="4583832" y="5445224"/>
            <a:ext cx="360040" cy="360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</a:t>
            </a:r>
            <a:r>
              <a:rPr lang="en-US" sz="1400" baseline="-25000" dirty="0" smtClean="0">
                <a:solidFill>
                  <a:schemeClr val="tx1"/>
                </a:solidFill>
              </a:rPr>
              <a:t>k+12</a:t>
            </a:r>
            <a:endParaRPr lang="en-US" sz="1400" dirty="0"/>
          </a:p>
        </p:txBody>
      </p:sp>
      <p:sp>
        <p:nvSpPr>
          <p:cNvPr id="57" name="Rectangle 56"/>
          <p:cNvSpPr/>
          <p:nvPr/>
        </p:nvSpPr>
        <p:spPr>
          <a:xfrm>
            <a:off x="4943872" y="5445224"/>
            <a:ext cx="360040" cy="360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</a:t>
            </a:r>
            <a:r>
              <a:rPr lang="en-US" sz="1400" baseline="-25000" dirty="0" smtClean="0">
                <a:solidFill>
                  <a:schemeClr val="tx1"/>
                </a:solidFill>
              </a:rPr>
              <a:t>k+13</a:t>
            </a:r>
            <a:endParaRPr lang="en-US" sz="1400" dirty="0"/>
          </a:p>
        </p:txBody>
      </p:sp>
      <p:sp>
        <p:nvSpPr>
          <p:cNvPr id="58" name="Rectangle 57"/>
          <p:cNvSpPr/>
          <p:nvPr/>
        </p:nvSpPr>
        <p:spPr>
          <a:xfrm>
            <a:off x="2783632" y="5445224"/>
            <a:ext cx="360040" cy="360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</a:t>
            </a:r>
            <a:r>
              <a:rPr lang="en-US" sz="1400" baseline="-25000" dirty="0" smtClean="0">
                <a:solidFill>
                  <a:schemeClr val="tx1"/>
                </a:solidFill>
              </a:rPr>
              <a:t>k+7</a:t>
            </a:r>
            <a:endParaRPr lang="en-US" sz="1400" dirty="0"/>
          </a:p>
        </p:txBody>
      </p:sp>
      <p:sp>
        <p:nvSpPr>
          <p:cNvPr id="59" name="Rectangle 58"/>
          <p:cNvSpPr/>
          <p:nvPr/>
        </p:nvSpPr>
        <p:spPr>
          <a:xfrm>
            <a:off x="3143672" y="5445224"/>
            <a:ext cx="360040" cy="360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</a:t>
            </a:r>
            <a:r>
              <a:rPr lang="en-US" sz="1400" baseline="-25000" dirty="0" smtClean="0">
                <a:solidFill>
                  <a:schemeClr val="tx1"/>
                </a:solidFill>
              </a:rPr>
              <a:t>k+8</a:t>
            </a:r>
            <a:endParaRPr lang="en-US" sz="1400" dirty="0"/>
          </a:p>
        </p:txBody>
      </p:sp>
      <p:sp>
        <p:nvSpPr>
          <p:cNvPr id="60" name="Rectangle 59"/>
          <p:cNvSpPr/>
          <p:nvPr/>
        </p:nvSpPr>
        <p:spPr>
          <a:xfrm>
            <a:off x="3503712" y="5445224"/>
            <a:ext cx="360040" cy="360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</a:t>
            </a:r>
            <a:r>
              <a:rPr lang="en-US" sz="1400" baseline="-25000" dirty="0" smtClean="0">
                <a:solidFill>
                  <a:schemeClr val="tx1"/>
                </a:solidFill>
              </a:rPr>
              <a:t>k+9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863752" y="5445224"/>
            <a:ext cx="360040" cy="360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</a:t>
            </a:r>
            <a:r>
              <a:rPr lang="en-US" sz="1400" baseline="-25000" dirty="0" smtClean="0">
                <a:solidFill>
                  <a:schemeClr val="tx1"/>
                </a:solidFill>
              </a:rPr>
              <a:t>k+10</a:t>
            </a:r>
            <a:endParaRPr lang="en-US" sz="1400" dirty="0"/>
          </a:p>
        </p:txBody>
      </p:sp>
      <p:sp>
        <p:nvSpPr>
          <p:cNvPr id="63" name="Rectangle 62"/>
          <p:cNvSpPr/>
          <p:nvPr/>
        </p:nvSpPr>
        <p:spPr>
          <a:xfrm>
            <a:off x="1703512" y="5445224"/>
            <a:ext cx="360040" cy="360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</a:t>
            </a:r>
            <a:r>
              <a:rPr lang="en-US" sz="1400" baseline="-25000" dirty="0" smtClean="0">
                <a:solidFill>
                  <a:schemeClr val="tx1"/>
                </a:solidFill>
              </a:rPr>
              <a:t>k+4</a:t>
            </a:r>
            <a:endParaRPr lang="en-US" sz="1400" dirty="0"/>
          </a:p>
        </p:txBody>
      </p:sp>
      <p:sp>
        <p:nvSpPr>
          <p:cNvPr id="64" name="Rectangle 63"/>
          <p:cNvSpPr/>
          <p:nvPr/>
        </p:nvSpPr>
        <p:spPr>
          <a:xfrm>
            <a:off x="2063552" y="5445224"/>
            <a:ext cx="360040" cy="360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</a:t>
            </a:r>
            <a:r>
              <a:rPr lang="en-US" sz="1400" baseline="-25000" dirty="0" smtClean="0">
                <a:solidFill>
                  <a:schemeClr val="tx1"/>
                </a:solidFill>
              </a:rPr>
              <a:t>k+5</a:t>
            </a:r>
            <a:endParaRPr lang="en-US" sz="1400" dirty="0"/>
          </a:p>
        </p:txBody>
      </p:sp>
      <p:sp>
        <p:nvSpPr>
          <p:cNvPr id="65" name="Rectangle 64"/>
          <p:cNvSpPr/>
          <p:nvPr/>
        </p:nvSpPr>
        <p:spPr>
          <a:xfrm>
            <a:off x="2423592" y="5445224"/>
            <a:ext cx="360040" cy="360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</a:t>
            </a:r>
            <a:r>
              <a:rPr lang="en-US" sz="1400" baseline="-25000" dirty="0" smtClean="0">
                <a:solidFill>
                  <a:schemeClr val="tx1"/>
                </a:solidFill>
              </a:rPr>
              <a:t>k+6</a:t>
            </a:r>
            <a:endParaRPr lang="en-US" sz="1400" dirty="0"/>
          </a:p>
        </p:txBody>
      </p:sp>
      <p:sp>
        <p:nvSpPr>
          <p:cNvPr id="66" name="Rectangle 65"/>
          <p:cNvSpPr/>
          <p:nvPr/>
        </p:nvSpPr>
        <p:spPr>
          <a:xfrm>
            <a:off x="263352" y="5445224"/>
            <a:ext cx="360040" cy="36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S</a:t>
            </a:r>
            <a:r>
              <a:rPr lang="en-US" sz="1400" baseline="-25000" dirty="0" err="1" smtClean="0">
                <a:solidFill>
                  <a:schemeClr val="tx1"/>
                </a:solidFill>
              </a:rPr>
              <a:t>k</a:t>
            </a:r>
            <a:endParaRPr lang="en-US" sz="1400" dirty="0"/>
          </a:p>
        </p:txBody>
      </p:sp>
      <p:sp>
        <p:nvSpPr>
          <p:cNvPr id="67" name="Rectangle 66"/>
          <p:cNvSpPr/>
          <p:nvPr/>
        </p:nvSpPr>
        <p:spPr>
          <a:xfrm>
            <a:off x="623392" y="5445224"/>
            <a:ext cx="360040" cy="36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</a:t>
            </a:r>
            <a:r>
              <a:rPr lang="en-US" sz="1400" baseline="-25000" dirty="0" smtClean="0">
                <a:solidFill>
                  <a:schemeClr val="tx1"/>
                </a:solidFill>
              </a:rPr>
              <a:t>k+1</a:t>
            </a:r>
            <a:endParaRPr lang="en-US" sz="1400" dirty="0"/>
          </a:p>
        </p:txBody>
      </p:sp>
      <p:sp>
        <p:nvSpPr>
          <p:cNvPr id="68" name="Rectangle 67"/>
          <p:cNvSpPr/>
          <p:nvPr/>
        </p:nvSpPr>
        <p:spPr>
          <a:xfrm>
            <a:off x="983432" y="5445224"/>
            <a:ext cx="360040" cy="360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S</a:t>
            </a:r>
            <a:r>
              <a:rPr lang="en-US" sz="1400" baseline="-25000" dirty="0" smtClean="0">
                <a:solidFill>
                  <a:srgbClr val="FF0000"/>
                </a:solidFill>
              </a:rPr>
              <a:t>k+2</a:t>
            </a:r>
            <a:endParaRPr lang="en-US" sz="1400" baseline="-25000" dirty="0">
              <a:solidFill>
                <a:srgbClr val="FF0000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343472" y="5445224"/>
            <a:ext cx="360040" cy="360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</a:t>
            </a:r>
            <a:r>
              <a:rPr lang="en-US" sz="1400" baseline="-25000" dirty="0" smtClean="0">
                <a:solidFill>
                  <a:schemeClr val="tx1"/>
                </a:solidFill>
              </a:rPr>
              <a:t>k+3</a:t>
            </a:r>
            <a:endParaRPr lang="en-US" sz="1400" dirty="0"/>
          </a:p>
        </p:txBody>
      </p:sp>
      <p:sp>
        <p:nvSpPr>
          <p:cNvPr id="74" name="Rectangle 73"/>
          <p:cNvSpPr/>
          <p:nvPr/>
        </p:nvSpPr>
        <p:spPr>
          <a:xfrm>
            <a:off x="5303912" y="5445224"/>
            <a:ext cx="360040" cy="36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</a:t>
            </a:r>
            <a:r>
              <a:rPr lang="en-US" sz="1400" baseline="-25000" dirty="0" smtClean="0">
                <a:solidFill>
                  <a:schemeClr val="tx1"/>
                </a:solidFill>
              </a:rPr>
              <a:t>k+14</a:t>
            </a:r>
            <a:endParaRPr lang="en-US" sz="1400" dirty="0"/>
          </a:p>
        </p:txBody>
      </p:sp>
      <p:sp>
        <p:nvSpPr>
          <p:cNvPr id="75" name="Rectangle 74"/>
          <p:cNvSpPr/>
          <p:nvPr/>
        </p:nvSpPr>
        <p:spPr>
          <a:xfrm>
            <a:off x="5663952" y="5445224"/>
            <a:ext cx="360040" cy="36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</a:t>
            </a:r>
            <a:r>
              <a:rPr lang="en-US" sz="1400" baseline="-25000" dirty="0" smtClean="0">
                <a:solidFill>
                  <a:schemeClr val="tx1"/>
                </a:solidFill>
              </a:rPr>
              <a:t>k+15</a:t>
            </a:r>
            <a:endParaRPr lang="en-US" sz="1400" dirty="0"/>
          </a:p>
        </p:txBody>
      </p:sp>
      <p:sp>
        <p:nvSpPr>
          <p:cNvPr id="76" name="Rectangle 75"/>
          <p:cNvSpPr/>
          <p:nvPr/>
        </p:nvSpPr>
        <p:spPr>
          <a:xfrm>
            <a:off x="6023992" y="5445224"/>
            <a:ext cx="360040" cy="36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</a:t>
            </a:r>
            <a:r>
              <a:rPr lang="en-US" sz="1400" baseline="-25000" dirty="0" smtClean="0">
                <a:solidFill>
                  <a:schemeClr val="tx1"/>
                </a:solidFill>
              </a:rPr>
              <a:t>k+16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cxnSp>
        <p:nvCxnSpPr>
          <p:cNvPr id="27" name="Connecteur droit avec flèche 26"/>
          <p:cNvCxnSpPr>
            <a:stCxn id="68" idx="0"/>
          </p:cNvCxnSpPr>
          <p:nvPr/>
        </p:nvCxnSpPr>
        <p:spPr>
          <a:xfrm flipV="1">
            <a:off x="1163452" y="3861048"/>
            <a:ext cx="0" cy="1584176"/>
          </a:xfrm>
          <a:prstGeom prst="straightConnector1">
            <a:avLst/>
          </a:prstGeom>
          <a:ln w="15875"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/>
          <p:cNvCxnSpPr/>
          <p:nvPr/>
        </p:nvCxnSpPr>
        <p:spPr>
          <a:xfrm flipV="1">
            <a:off x="1525846" y="3861048"/>
            <a:ext cx="0" cy="1584176"/>
          </a:xfrm>
          <a:prstGeom prst="straightConnector1">
            <a:avLst/>
          </a:prstGeom>
          <a:ln w="15875"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avec flèche 87"/>
          <p:cNvCxnSpPr/>
          <p:nvPr/>
        </p:nvCxnSpPr>
        <p:spPr>
          <a:xfrm flipV="1">
            <a:off x="1885886" y="3861048"/>
            <a:ext cx="0" cy="1584176"/>
          </a:xfrm>
          <a:prstGeom prst="straightConnector1">
            <a:avLst/>
          </a:prstGeom>
          <a:ln w="15875"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avec flèche 88"/>
          <p:cNvCxnSpPr/>
          <p:nvPr/>
        </p:nvCxnSpPr>
        <p:spPr>
          <a:xfrm flipV="1">
            <a:off x="2245926" y="3861048"/>
            <a:ext cx="0" cy="1584176"/>
          </a:xfrm>
          <a:prstGeom prst="straightConnector1">
            <a:avLst/>
          </a:prstGeom>
          <a:ln w="15875"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/>
          <p:cNvCxnSpPr/>
          <p:nvPr/>
        </p:nvCxnSpPr>
        <p:spPr>
          <a:xfrm flipV="1">
            <a:off x="2605966" y="3861048"/>
            <a:ext cx="0" cy="1584176"/>
          </a:xfrm>
          <a:prstGeom prst="straightConnector1">
            <a:avLst/>
          </a:prstGeom>
          <a:ln w="15875"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avec flèche 90"/>
          <p:cNvCxnSpPr/>
          <p:nvPr/>
        </p:nvCxnSpPr>
        <p:spPr>
          <a:xfrm flipV="1">
            <a:off x="2966006" y="3861048"/>
            <a:ext cx="0" cy="1584176"/>
          </a:xfrm>
          <a:prstGeom prst="straightConnector1">
            <a:avLst/>
          </a:prstGeom>
          <a:ln w="15875"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avec flèche 91"/>
          <p:cNvCxnSpPr/>
          <p:nvPr/>
        </p:nvCxnSpPr>
        <p:spPr>
          <a:xfrm flipV="1">
            <a:off x="3326046" y="3861048"/>
            <a:ext cx="0" cy="1584176"/>
          </a:xfrm>
          <a:prstGeom prst="straightConnector1">
            <a:avLst/>
          </a:prstGeom>
          <a:ln w="15875"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avec flèche 92"/>
          <p:cNvCxnSpPr/>
          <p:nvPr/>
        </p:nvCxnSpPr>
        <p:spPr>
          <a:xfrm flipV="1">
            <a:off x="3691766" y="3861048"/>
            <a:ext cx="0" cy="1584176"/>
          </a:xfrm>
          <a:prstGeom prst="straightConnector1">
            <a:avLst/>
          </a:prstGeom>
          <a:ln w="15875"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avec flèche 93"/>
          <p:cNvCxnSpPr/>
          <p:nvPr/>
        </p:nvCxnSpPr>
        <p:spPr>
          <a:xfrm flipV="1">
            <a:off x="4046126" y="3861048"/>
            <a:ext cx="0" cy="1584176"/>
          </a:xfrm>
          <a:prstGeom prst="straightConnector1">
            <a:avLst/>
          </a:prstGeom>
          <a:ln w="15875"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/>
          <p:cNvCxnSpPr/>
          <p:nvPr/>
        </p:nvCxnSpPr>
        <p:spPr>
          <a:xfrm flipV="1">
            <a:off x="4406166" y="3861048"/>
            <a:ext cx="0" cy="1584176"/>
          </a:xfrm>
          <a:prstGeom prst="straightConnector1">
            <a:avLst/>
          </a:prstGeom>
          <a:ln w="15875"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avec flèche 95"/>
          <p:cNvCxnSpPr/>
          <p:nvPr/>
        </p:nvCxnSpPr>
        <p:spPr>
          <a:xfrm flipV="1">
            <a:off x="4766206" y="3861048"/>
            <a:ext cx="0" cy="1584176"/>
          </a:xfrm>
          <a:prstGeom prst="straightConnector1">
            <a:avLst/>
          </a:prstGeom>
          <a:ln w="15875"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avec flèche 97"/>
          <p:cNvCxnSpPr/>
          <p:nvPr/>
        </p:nvCxnSpPr>
        <p:spPr>
          <a:xfrm flipV="1">
            <a:off x="5124631" y="3861048"/>
            <a:ext cx="0" cy="1584176"/>
          </a:xfrm>
          <a:prstGeom prst="straightConnector1">
            <a:avLst/>
          </a:prstGeom>
          <a:ln w="15875"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avec flèche 98"/>
          <p:cNvCxnSpPr/>
          <p:nvPr/>
        </p:nvCxnSpPr>
        <p:spPr>
          <a:xfrm flipV="1">
            <a:off x="5486286" y="3861048"/>
            <a:ext cx="0" cy="1584176"/>
          </a:xfrm>
          <a:prstGeom prst="straightConnector1">
            <a:avLst/>
          </a:prstGeom>
          <a:ln w="15875"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avec flèche 99"/>
          <p:cNvCxnSpPr/>
          <p:nvPr/>
        </p:nvCxnSpPr>
        <p:spPr>
          <a:xfrm flipV="1">
            <a:off x="5846326" y="3861048"/>
            <a:ext cx="0" cy="1584176"/>
          </a:xfrm>
          <a:prstGeom prst="straightConnector1">
            <a:avLst/>
          </a:prstGeom>
          <a:ln w="15875"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avec flèche 100"/>
          <p:cNvCxnSpPr/>
          <p:nvPr/>
        </p:nvCxnSpPr>
        <p:spPr>
          <a:xfrm flipV="1">
            <a:off x="6206366" y="3861048"/>
            <a:ext cx="0" cy="1584176"/>
          </a:xfrm>
          <a:prstGeom prst="straightConnector1">
            <a:avLst/>
          </a:prstGeom>
          <a:ln w="15875"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avec flèche 101"/>
          <p:cNvCxnSpPr/>
          <p:nvPr/>
        </p:nvCxnSpPr>
        <p:spPr>
          <a:xfrm flipV="1">
            <a:off x="445726" y="3861048"/>
            <a:ext cx="0" cy="1584176"/>
          </a:xfrm>
          <a:prstGeom prst="straightConnector1">
            <a:avLst/>
          </a:prstGeom>
          <a:ln w="15875"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0" name="Groupe 119"/>
          <p:cNvGrpSpPr/>
          <p:nvPr/>
        </p:nvGrpSpPr>
        <p:grpSpPr>
          <a:xfrm>
            <a:off x="373718" y="3933056"/>
            <a:ext cx="5904656" cy="1003570"/>
            <a:chOff x="263352" y="4119469"/>
            <a:chExt cx="5904656" cy="1003570"/>
          </a:xfrm>
        </p:grpSpPr>
        <p:sp>
          <p:nvSpPr>
            <p:cNvPr id="3" name="Forme libre 2"/>
            <p:cNvSpPr/>
            <p:nvPr/>
          </p:nvSpPr>
          <p:spPr>
            <a:xfrm>
              <a:off x="263352" y="4157324"/>
              <a:ext cx="5904656" cy="927860"/>
            </a:xfrm>
            <a:custGeom>
              <a:avLst/>
              <a:gdLst>
                <a:gd name="connsiteX0" fmla="*/ 0 w 5720080"/>
                <a:gd name="connsiteY0" fmla="*/ 611522 h 1241216"/>
                <a:gd name="connsiteX1" fmla="*/ 132080 w 5720080"/>
                <a:gd name="connsiteY1" fmla="*/ 276242 h 1241216"/>
                <a:gd name="connsiteX2" fmla="*/ 233680 w 5720080"/>
                <a:gd name="connsiteY2" fmla="*/ 83202 h 1241216"/>
                <a:gd name="connsiteX3" fmla="*/ 386080 w 5720080"/>
                <a:gd name="connsiteY3" fmla="*/ 73042 h 1241216"/>
                <a:gd name="connsiteX4" fmla="*/ 670560 w 5720080"/>
                <a:gd name="connsiteY4" fmla="*/ 367682 h 1241216"/>
                <a:gd name="connsiteX5" fmla="*/ 772160 w 5720080"/>
                <a:gd name="connsiteY5" fmla="*/ 692802 h 1241216"/>
                <a:gd name="connsiteX6" fmla="*/ 1026160 w 5720080"/>
                <a:gd name="connsiteY6" fmla="*/ 936642 h 1241216"/>
                <a:gd name="connsiteX7" fmla="*/ 1361440 w 5720080"/>
                <a:gd name="connsiteY7" fmla="*/ 1017922 h 1241216"/>
                <a:gd name="connsiteX8" fmla="*/ 1534160 w 5720080"/>
                <a:gd name="connsiteY8" fmla="*/ 835042 h 1241216"/>
                <a:gd name="connsiteX9" fmla="*/ 1666240 w 5720080"/>
                <a:gd name="connsiteY9" fmla="*/ 530242 h 1241216"/>
                <a:gd name="connsiteX10" fmla="*/ 1798320 w 5720080"/>
                <a:gd name="connsiteY10" fmla="*/ 215282 h 1241216"/>
                <a:gd name="connsiteX11" fmla="*/ 1889760 w 5720080"/>
                <a:gd name="connsiteY11" fmla="*/ 42562 h 1241216"/>
                <a:gd name="connsiteX12" fmla="*/ 2255520 w 5720080"/>
                <a:gd name="connsiteY12" fmla="*/ 22242 h 1241216"/>
                <a:gd name="connsiteX13" fmla="*/ 2621280 w 5720080"/>
                <a:gd name="connsiteY13" fmla="*/ 316882 h 1241216"/>
                <a:gd name="connsiteX14" fmla="*/ 2763520 w 5720080"/>
                <a:gd name="connsiteY14" fmla="*/ 672482 h 1241216"/>
                <a:gd name="connsiteX15" fmla="*/ 3048000 w 5720080"/>
                <a:gd name="connsiteY15" fmla="*/ 1068722 h 1241216"/>
                <a:gd name="connsiteX16" fmla="*/ 3505200 w 5720080"/>
                <a:gd name="connsiteY16" fmla="*/ 1210962 h 1241216"/>
                <a:gd name="connsiteX17" fmla="*/ 3657600 w 5720080"/>
                <a:gd name="connsiteY17" fmla="*/ 1210962 h 1241216"/>
                <a:gd name="connsiteX18" fmla="*/ 3749040 w 5720080"/>
                <a:gd name="connsiteY18" fmla="*/ 885842 h 1241216"/>
                <a:gd name="connsiteX19" fmla="*/ 3799840 w 5720080"/>
                <a:gd name="connsiteY19" fmla="*/ 591202 h 1241216"/>
                <a:gd name="connsiteX20" fmla="*/ 3982720 w 5720080"/>
                <a:gd name="connsiteY20" fmla="*/ 164482 h 1241216"/>
                <a:gd name="connsiteX21" fmla="*/ 4257040 w 5720080"/>
                <a:gd name="connsiteY21" fmla="*/ 123842 h 1241216"/>
                <a:gd name="connsiteX22" fmla="*/ 4500880 w 5720080"/>
                <a:gd name="connsiteY22" fmla="*/ 316882 h 1241216"/>
                <a:gd name="connsiteX23" fmla="*/ 4572000 w 5720080"/>
                <a:gd name="connsiteY23" fmla="*/ 601362 h 1241216"/>
                <a:gd name="connsiteX24" fmla="*/ 4704080 w 5720080"/>
                <a:gd name="connsiteY24" fmla="*/ 702962 h 1241216"/>
                <a:gd name="connsiteX25" fmla="*/ 5090160 w 5720080"/>
                <a:gd name="connsiteY25" fmla="*/ 794402 h 1241216"/>
                <a:gd name="connsiteX26" fmla="*/ 5201920 w 5720080"/>
                <a:gd name="connsiteY26" fmla="*/ 662322 h 1241216"/>
                <a:gd name="connsiteX27" fmla="*/ 5527040 w 5720080"/>
                <a:gd name="connsiteY27" fmla="*/ 408322 h 1241216"/>
                <a:gd name="connsiteX28" fmla="*/ 5720080 w 5720080"/>
                <a:gd name="connsiteY28" fmla="*/ 184802 h 1241216"/>
                <a:gd name="connsiteX29" fmla="*/ 5720080 w 5720080"/>
                <a:gd name="connsiteY29" fmla="*/ 184802 h 124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720080" h="1241216">
                  <a:moveTo>
                    <a:pt x="0" y="611522"/>
                  </a:moveTo>
                  <a:cubicBezTo>
                    <a:pt x="46566" y="487908"/>
                    <a:pt x="93133" y="364295"/>
                    <a:pt x="132080" y="276242"/>
                  </a:cubicBezTo>
                  <a:cubicBezTo>
                    <a:pt x="171027" y="188189"/>
                    <a:pt x="191347" y="117069"/>
                    <a:pt x="233680" y="83202"/>
                  </a:cubicBezTo>
                  <a:cubicBezTo>
                    <a:pt x="276013" y="49335"/>
                    <a:pt x="313267" y="25629"/>
                    <a:pt x="386080" y="73042"/>
                  </a:cubicBezTo>
                  <a:cubicBezTo>
                    <a:pt x="458893" y="120455"/>
                    <a:pt x="606213" y="264389"/>
                    <a:pt x="670560" y="367682"/>
                  </a:cubicBezTo>
                  <a:cubicBezTo>
                    <a:pt x="734907" y="470975"/>
                    <a:pt x="712893" y="597975"/>
                    <a:pt x="772160" y="692802"/>
                  </a:cubicBezTo>
                  <a:cubicBezTo>
                    <a:pt x="831427" y="787629"/>
                    <a:pt x="927947" y="882455"/>
                    <a:pt x="1026160" y="936642"/>
                  </a:cubicBezTo>
                  <a:cubicBezTo>
                    <a:pt x="1124373" y="990829"/>
                    <a:pt x="1276773" y="1034855"/>
                    <a:pt x="1361440" y="1017922"/>
                  </a:cubicBezTo>
                  <a:cubicBezTo>
                    <a:pt x="1446107" y="1000989"/>
                    <a:pt x="1483360" y="916322"/>
                    <a:pt x="1534160" y="835042"/>
                  </a:cubicBezTo>
                  <a:cubicBezTo>
                    <a:pt x="1584960" y="753762"/>
                    <a:pt x="1622213" y="633535"/>
                    <a:pt x="1666240" y="530242"/>
                  </a:cubicBezTo>
                  <a:cubicBezTo>
                    <a:pt x="1710267" y="426949"/>
                    <a:pt x="1761067" y="296562"/>
                    <a:pt x="1798320" y="215282"/>
                  </a:cubicBezTo>
                  <a:cubicBezTo>
                    <a:pt x="1835573" y="134002"/>
                    <a:pt x="1813560" y="74735"/>
                    <a:pt x="1889760" y="42562"/>
                  </a:cubicBezTo>
                  <a:cubicBezTo>
                    <a:pt x="1965960" y="10389"/>
                    <a:pt x="2133600" y="-23478"/>
                    <a:pt x="2255520" y="22242"/>
                  </a:cubicBezTo>
                  <a:cubicBezTo>
                    <a:pt x="2377440" y="67962"/>
                    <a:pt x="2536613" y="208509"/>
                    <a:pt x="2621280" y="316882"/>
                  </a:cubicBezTo>
                  <a:cubicBezTo>
                    <a:pt x="2705947" y="425255"/>
                    <a:pt x="2692400" y="547175"/>
                    <a:pt x="2763520" y="672482"/>
                  </a:cubicBezTo>
                  <a:cubicBezTo>
                    <a:pt x="2834640" y="797789"/>
                    <a:pt x="2924387" y="978975"/>
                    <a:pt x="3048000" y="1068722"/>
                  </a:cubicBezTo>
                  <a:cubicBezTo>
                    <a:pt x="3171613" y="1158469"/>
                    <a:pt x="3403600" y="1187255"/>
                    <a:pt x="3505200" y="1210962"/>
                  </a:cubicBezTo>
                  <a:cubicBezTo>
                    <a:pt x="3606800" y="1234669"/>
                    <a:pt x="3616960" y="1265149"/>
                    <a:pt x="3657600" y="1210962"/>
                  </a:cubicBezTo>
                  <a:cubicBezTo>
                    <a:pt x="3698240" y="1156775"/>
                    <a:pt x="3725333" y="989135"/>
                    <a:pt x="3749040" y="885842"/>
                  </a:cubicBezTo>
                  <a:cubicBezTo>
                    <a:pt x="3772747" y="782549"/>
                    <a:pt x="3760893" y="711429"/>
                    <a:pt x="3799840" y="591202"/>
                  </a:cubicBezTo>
                  <a:cubicBezTo>
                    <a:pt x="3838787" y="470975"/>
                    <a:pt x="3906520" y="242375"/>
                    <a:pt x="3982720" y="164482"/>
                  </a:cubicBezTo>
                  <a:cubicBezTo>
                    <a:pt x="4058920" y="86589"/>
                    <a:pt x="4170680" y="98442"/>
                    <a:pt x="4257040" y="123842"/>
                  </a:cubicBezTo>
                  <a:cubicBezTo>
                    <a:pt x="4343400" y="149242"/>
                    <a:pt x="4448387" y="237295"/>
                    <a:pt x="4500880" y="316882"/>
                  </a:cubicBezTo>
                  <a:cubicBezTo>
                    <a:pt x="4553373" y="396469"/>
                    <a:pt x="4538133" y="537015"/>
                    <a:pt x="4572000" y="601362"/>
                  </a:cubicBezTo>
                  <a:cubicBezTo>
                    <a:pt x="4605867" y="665709"/>
                    <a:pt x="4617720" y="670789"/>
                    <a:pt x="4704080" y="702962"/>
                  </a:cubicBezTo>
                  <a:cubicBezTo>
                    <a:pt x="4790440" y="735135"/>
                    <a:pt x="5007187" y="801175"/>
                    <a:pt x="5090160" y="794402"/>
                  </a:cubicBezTo>
                  <a:cubicBezTo>
                    <a:pt x="5173133" y="787629"/>
                    <a:pt x="5129107" y="726669"/>
                    <a:pt x="5201920" y="662322"/>
                  </a:cubicBezTo>
                  <a:cubicBezTo>
                    <a:pt x="5274733" y="597975"/>
                    <a:pt x="5440680" y="487909"/>
                    <a:pt x="5527040" y="408322"/>
                  </a:cubicBezTo>
                  <a:cubicBezTo>
                    <a:pt x="5613400" y="328735"/>
                    <a:pt x="5720080" y="184802"/>
                    <a:pt x="5720080" y="184802"/>
                  </a:cubicBezTo>
                  <a:lnTo>
                    <a:pt x="5720080" y="18480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Ellipse 102"/>
            <p:cNvSpPr/>
            <p:nvPr/>
          </p:nvSpPr>
          <p:spPr>
            <a:xfrm>
              <a:off x="1008156" y="4634202"/>
              <a:ext cx="90000" cy="9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Ellipse 103"/>
            <p:cNvSpPr/>
            <p:nvPr/>
          </p:nvSpPr>
          <p:spPr>
            <a:xfrm>
              <a:off x="652186" y="4193168"/>
              <a:ext cx="90000" cy="90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" name="Ellipse 104"/>
            <p:cNvSpPr/>
            <p:nvPr/>
          </p:nvSpPr>
          <p:spPr>
            <a:xfrm>
              <a:off x="1362511" y="4838679"/>
              <a:ext cx="90000" cy="9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" name="Ellipse 105"/>
            <p:cNvSpPr/>
            <p:nvPr/>
          </p:nvSpPr>
          <p:spPr>
            <a:xfrm>
              <a:off x="292645" y="4434995"/>
              <a:ext cx="90000" cy="90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7" name="Ellipse 106"/>
            <p:cNvSpPr/>
            <p:nvPr/>
          </p:nvSpPr>
          <p:spPr>
            <a:xfrm>
              <a:off x="1715216" y="4838679"/>
              <a:ext cx="90000" cy="9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" name="Ellipse 107"/>
            <p:cNvSpPr/>
            <p:nvPr/>
          </p:nvSpPr>
          <p:spPr>
            <a:xfrm>
              <a:off x="2089991" y="4238965"/>
              <a:ext cx="90000" cy="9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" name="Ellipse 108"/>
            <p:cNvSpPr/>
            <p:nvPr/>
          </p:nvSpPr>
          <p:spPr>
            <a:xfrm>
              <a:off x="2452215" y="4119469"/>
              <a:ext cx="90000" cy="9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" name="Ellipse 109"/>
            <p:cNvSpPr/>
            <p:nvPr/>
          </p:nvSpPr>
          <p:spPr>
            <a:xfrm>
              <a:off x="2804960" y="4254728"/>
              <a:ext cx="90000" cy="9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1" name="Ellipse 110"/>
            <p:cNvSpPr/>
            <p:nvPr/>
          </p:nvSpPr>
          <p:spPr>
            <a:xfrm>
              <a:off x="3172295" y="4742376"/>
              <a:ext cx="90000" cy="9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Ellipse 111"/>
            <p:cNvSpPr/>
            <p:nvPr/>
          </p:nvSpPr>
          <p:spPr>
            <a:xfrm>
              <a:off x="3536401" y="4967324"/>
              <a:ext cx="90000" cy="9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Ellipse 112"/>
            <p:cNvSpPr/>
            <p:nvPr/>
          </p:nvSpPr>
          <p:spPr>
            <a:xfrm>
              <a:off x="3894825" y="5033039"/>
              <a:ext cx="90000" cy="9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Ellipse 113"/>
            <p:cNvSpPr/>
            <p:nvPr/>
          </p:nvSpPr>
          <p:spPr>
            <a:xfrm>
              <a:off x="4262025" y="4327004"/>
              <a:ext cx="90000" cy="9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Ellipse 114"/>
            <p:cNvSpPr/>
            <p:nvPr/>
          </p:nvSpPr>
          <p:spPr>
            <a:xfrm>
              <a:off x="4607611" y="4205868"/>
              <a:ext cx="90000" cy="9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6" name="Ellipse 115"/>
            <p:cNvSpPr/>
            <p:nvPr/>
          </p:nvSpPr>
          <p:spPr>
            <a:xfrm>
              <a:off x="4968526" y="4589202"/>
              <a:ext cx="90000" cy="9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7" name="Ellipse 116"/>
            <p:cNvSpPr/>
            <p:nvPr/>
          </p:nvSpPr>
          <p:spPr>
            <a:xfrm>
              <a:off x="5340095" y="4702613"/>
              <a:ext cx="90000" cy="90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8" name="Ellipse 117"/>
            <p:cNvSpPr/>
            <p:nvPr/>
          </p:nvSpPr>
          <p:spPr>
            <a:xfrm>
              <a:off x="6055433" y="4327004"/>
              <a:ext cx="90000" cy="90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9" name="Ellipse 118"/>
            <p:cNvSpPr/>
            <p:nvPr/>
          </p:nvSpPr>
          <p:spPr>
            <a:xfrm>
              <a:off x="5693315" y="4544202"/>
              <a:ext cx="90000" cy="90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22" name="Connecteur droit avec flèche 121"/>
          <p:cNvCxnSpPr/>
          <p:nvPr/>
        </p:nvCxnSpPr>
        <p:spPr>
          <a:xfrm flipH="1">
            <a:off x="801202" y="6093296"/>
            <a:ext cx="902310" cy="0"/>
          </a:xfrm>
          <a:prstGeom prst="straightConnector1">
            <a:avLst/>
          </a:prstGeom>
          <a:ln w="222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ZoneTexte 123"/>
          <p:cNvSpPr txBox="1"/>
          <p:nvPr/>
        </p:nvSpPr>
        <p:spPr>
          <a:xfrm>
            <a:off x="845134" y="6070558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Calib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125" name="Accolade ouvrante 124"/>
          <p:cNvSpPr/>
          <p:nvPr/>
        </p:nvSpPr>
        <p:spPr>
          <a:xfrm rot="16200000">
            <a:off x="3022441" y="3946279"/>
            <a:ext cx="243206" cy="3961177"/>
          </a:xfrm>
          <a:prstGeom prst="leftBrace">
            <a:avLst>
              <a:gd name="adj1" fmla="val 8333"/>
              <a:gd name="adj2" fmla="val 4976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ZoneTexte 125"/>
          <p:cNvSpPr txBox="1"/>
          <p:nvPr/>
        </p:nvSpPr>
        <p:spPr>
          <a:xfrm>
            <a:off x="2028672" y="6020778"/>
            <a:ext cx="3401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</a:t>
            </a:r>
            <a:r>
              <a:rPr lang="en-US" dirty="0" smtClean="0"/>
              <a:t>indow of N consecutive samples</a:t>
            </a:r>
          </a:p>
          <a:p>
            <a:pPr algn="ctr"/>
            <a:r>
              <a:rPr lang="en-US" dirty="0" smtClean="0"/>
              <a:t>12 in this example</a:t>
            </a:r>
            <a:endParaRPr lang="en-US" dirty="0"/>
          </a:p>
        </p:txBody>
      </p:sp>
      <p:sp>
        <p:nvSpPr>
          <p:cNvPr id="129" name="ZoneTexte 128"/>
          <p:cNvSpPr txBox="1"/>
          <p:nvPr/>
        </p:nvSpPr>
        <p:spPr>
          <a:xfrm>
            <a:off x="2174595" y="3535864"/>
            <a:ext cx="1855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Pedestal variation</a:t>
            </a:r>
            <a:endParaRPr lang="en-US" dirty="0"/>
          </a:p>
        </p:txBody>
      </p:sp>
      <p:grpSp>
        <p:nvGrpSpPr>
          <p:cNvPr id="130" name="Groupe 129"/>
          <p:cNvGrpSpPr>
            <a:grpSpLocks/>
          </p:cNvGrpSpPr>
          <p:nvPr/>
        </p:nvGrpSpPr>
        <p:grpSpPr>
          <a:xfrm>
            <a:off x="1036272" y="2569206"/>
            <a:ext cx="2772000" cy="179980"/>
            <a:chOff x="2280152" y="1447468"/>
            <a:chExt cx="7776288" cy="1008112"/>
          </a:xfrm>
        </p:grpSpPr>
        <p:sp>
          <p:nvSpPr>
            <p:cNvPr id="142" name="Rectangle 141"/>
            <p:cNvSpPr/>
            <p:nvPr/>
          </p:nvSpPr>
          <p:spPr>
            <a:xfrm>
              <a:off x="2280152" y="1447468"/>
              <a:ext cx="5184000" cy="1008112"/>
            </a:xfrm>
            <a:prstGeom prst="rect">
              <a:avLst/>
            </a:prstGeom>
            <a:pattFill prst="dkVert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7464440" y="1447468"/>
              <a:ext cx="2592000" cy="1008000"/>
            </a:xfrm>
            <a:prstGeom prst="rect">
              <a:avLst/>
            </a:prstGeom>
            <a:pattFill prst="dkVert">
              <a:fgClr>
                <a:srgbClr val="00B050"/>
              </a:fgClr>
              <a:bgClr>
                <a:schemeClr val="bg1"/>
              </a:bgClr>
            </a:patt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1" name="Groupe 130"/>
          <p:cNvGrpSpPr>
            <a:grpSpLocks/>
          </p:cNvGrpSpPr>
          <p:nvPr/>
        </p:nvGrpSpPr>
        <p:grpSpPr>
          <a:xfrm>
            <a:off x="3808272" y="2569186"/>
            <a:ext cx="2772000" cy="179980"/>
            <a:chOff x="2280152" y="1447468"/>
            <a:chExt cx="7776288" cy="1008112"/>
          </a:xfrm>
        </p:grpSpPr>
        <p:sp>
          <p:nvSpPr>
            <p:cNvPr id="140" name="Rectangle 139"/>
            <p:cNvSpPr/>
            <p:nvPr/>
          </p:nvSpPr>
          <p:spPr>
            <a:xfrm>
              <a:off x="2280152" y="1447468"/>
              <a:ext cx="5184000" cy="1008112"/>
            </a:xfrm>
            <a:prstGeom prst="rect">
              <a:avLst/>
            </a:prstGeom>
            <a:pattFill prst="dkVert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7464440" y="1447468"/>
              <a:ext cx="2592000" cy="1008000"/>
            </a:xfrm>
            <a:prstGeom prst="rect">
              <a:avLst/>
            </a:prstGeom>
            <a:pattFill prst="dkVert">
              <a:fgClr>
                <a:srgbClr val="00B050"/>
              </a:fgClr>
              <a:bgClr>
                <a:schemeClr val="bg1"/>
              </a:bgClr>
            </a:patt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2" name="Groupe 131"/>
          <p:cNvGrpSpPr>
            <a:grpSpLocks/>
          </p:cNvGrpSpPr>
          <p:nvPr/>
        </p:nvGrpSpPr>
        <p:grpSpPr>
          <a:xfrm>
            <a:off x="6580272" y="2569186"/>
            <a:ext cx="2772000" cy="179980"/>
            <a:chOff x="2280152" y="1447468"/>
            <a:chExt cx="7776288" cy="1008112"/>
          </a:xfrm>
        </p:grpSpPr>
        <p:sp>
          <p:nvSpPr>
            <p:cNvPr id="138" name="Rectangle 137"/>
            <p:cNvSpPr/>
            <p:nvPr/>
          </p:nvSpPr>
          <p:spPr>
            <a:xfrm>
              <a:off x="2280152" y="1447468"/>
              <a:ext cx="5184000" cy="1008112"/>
            </a:xfrm>
            <a:prstGeom prst="rect">
              <a:avLst/>
            </a:prstGeom>
            <a:pattFill prst="dkVert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7464440" y="1447468"/>
              <a:ext cx="2592000" cy="1008000"/>
            </a:xfrm>
            <a:prstGeom prst="rect">
              <a:avLst/>
            </a:prstGeom>
            <a:pattFill prst="dkVert">
              <a:fgClr>
                <a:srgbClr val="00B050"/>
              </a:fgClr>
              <a:bgClr>
                <a:schemeClr val="bg1"/>
              </a:bgClr>
            </a:patt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6" name="ZoneTexte 145"/>
          <p:cNvSpPr txBox="1"/>
          <p:nvPr/>
        </p:nvSpPr>
        <p:spPr>
          <a:xfrm>
            <a:off x="4752727" y="2744924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</a:t>
            </a:r>
            <a:endParaRPr lang="en-US" sz="1600" dirty="0"/>
          </a:p>
        </p:txBody>
      </p:sp>
      <p:sp>
        <p:nvSpPr>
          <p:cNvPr id="147" name="ZoneTexte 146"/>
          <p:cNvSpPr txBox="1"/>
          <p:nvPr/>
        </p:nvSpPr>
        <p:spPr>
          <a:xfrm>
            <a:off x="7366816" y="2744924"/>
            <a:ext cx="503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</a:t>
            </a:r>
            <a:r>
              <a:rPr lang="en-US" sz="1600" dirty="0" smtClean="0"/>
              <a:t>+1</a:t>
            </a:r>
            <a:endParaRPr lang="en-US" sz="1600" dirty="0"/>
          </a:p>
        </p:txBody>
      </p:sp>
      <p:grpSp>
        <p:nvGrpSpPr>
          <p:cNvPr id="8" name="Groupe 7"/>
          <p:cNvGrpSpPr/>
          <p:nvPr/>
        </p:nvGrpSpPr>
        <p:grpSpPr>
          <a:xfrm>
            <a:off x="1002364" y="2420888"/>
            <a:ext cx="8370000" cy="727489"/>
            <a:chOff x="224923" y="1052736"/>
            <a:chExt cx="8370000" cy="727489"/>
          </a:xfrm>
        </p:grpSpPr>
        <p:cxnSp>
          <p:nvCxnSpPr>
            <p:cNvPr id="134" name="Connecteur droit 133"/>
            <p:cNvCxnSpPr/>
            <p:nvPr/>
          </p:nvCxnSpPr>
          <p:spPr>
            <a:xfrm>
              <a:off x="258831" y="1052736"/>
              <a:ext cx="0" cy="504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cteur droit 134"/>
            <p:cNvCxnSpPr/>
            <p:nvPr/>
          </p:nvCxnSpPr>
          <p:spPr>
            <a:xfrm>
              <a:off x="3030831" y="1052736"/>
              <a:ext cx="0" cy="504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cteur droit 135"/>
            <p:cNvCxnSpPr/>
            <p:nvPr/>
          </p:nvCxnSpPr>
          <p:spPr>
            <a:xfrm>
              <a:off x="5802831" y="1052736"/>
              <a:ext cx="0" cy="504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cteur droit 136"/>
            <p:cNvCxnSpPr/>
            <p:nvPr/>
          </p:nvCxnSpPr>
          <p:spPr>
            <a:xfrm>
              <a:off x="8574831" y="1052736"/>
              <a:ext cx="0" cy="504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Rectangle 153"/>
            <p:cNvSpPr/>
            <p:nvPr/>
          </p:nvSpPr>
          <p:spPr>
            <a:xfrm>
              <a:off x="224923" y="1600225"/>
              <a:ext cx="54000" cy="18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2996923" y="1600225"/>
              <a:ext cx="54000" cy="18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5768923" y="1600225"/>
              <a:ext cx="54000" cy="18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8540923" y="1600225"/>
              <a:ext cx="54000" cy="18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4991036" y="1600225"/>
              <a:ext cx="54000" cy="18000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59" name="Connecteur droit avec flèche 158"/>
            <p:cNvCxnSpPr>
              <a:stCxn id="154" idx="2"/>
            </p:cNvCxnSpPr>
            <p:nvPr/>
          </p:nvCxnSpPr>
          <p:spPr>
            <a:xfrm>
              <a:off x="251923" y="1780225"/>
              <a:ext cx="8289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1" name="ZoneTexte 160"/>
          <p:cNvSpPr txBox="1"/>
          <p:nvPr/>
        </p:nvSpPr>
        <p:spPr>
          <a:xfrm>
            <a:off x="875420" y="3140968"/>
            <a:ext cx="32273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Broadcast </a:t>
            </a:r>
            <a:r>
              <a:rPr lang="en-US" sz="1600" dirty="0" smtClean="0"/>
              <a:t>“</a:t>
            </a:r>
            <a:r>
              <a:rPr lang="en-US" sz="1600" dirty="0" err="1" smtClean="0"/>
              <a:t>RevTick</a:t>
            </a:r>
            <a:r>
              <a:rPr lang="en-US" sz="1600" dirty="0" smtClean="0"/>
              <a:t>” sync </a:t>
            </a:r>
            <a:r>
              <a:rPr lang="en-US" sz="1600" dirty="0" smtClean="0"/>
              <a:t>commands</a:t>
            </a:r>
            <a:endParaRPr lang="en-US" sz="1600" dirty="0"/>
          </a:p>
        </p:txBody>
      </p:sp>
      <p:sp>
        <p:nvSpPr>
          <p:cNvPr id="162" name="ZoneTexte 161"/>
          <p:cNvSpPr txBox="1"/>
          <p:nvPr/>
        </p:nvSpPr>
        <p:spPr>
          <a:xfrm>
            <a:off x="5627948" y="3145243"/>
            <a:ext cx="2874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Multicast “</a:t>
            </a:r>
            <a:r>
              <a:rPr lang="en-US" sz="1600" dirty="0" err="1" smtClean="0">
                <a:solidFill>
                  <a:srgbClr val="00B050"/>
                </a:solidFill>
              </a:rPr>
              <a:t>Calib</a:t>
            </a:r>
            <a:r>
              <a:rPr lang="en-US" sz="1600" dirty="0" smtClean="0">
                <a:solidFill>
                  <a:srgbClr val="00B050"/>
                </a:solidFill>
              </a:rPr>
              <a:t>” sync command</a:t>
            </a:r>
            <a:endParaRPr lang="en-US" sz="1600" dirty="0">
              <a:solidFill>
                <a:srgbClr val="00B050"/>
              </a:solidFill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H="1">
            <a:off x="1271464" y="2744924"/>
            <a:ext cx="4572509" cy="169218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avec flèche 126"/>
          <p:cNvCxnSpPr/>
          <p:nvPr/>
        </p:nvCxnSpPr>
        <p:spPr>
          <a:xfrm flipH="1">
            <a:off x="5195900" y="2744924"/>
            <a:ext cx="792088" cy="154817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ZoneTexte 120"/>
          <p:cNvSpPr txBox="1"/>
          <p:nvPr/>
        </p:nvSpPr>
        <p:spPr>
          <a:xfrm>
            <a:off x="1076797" y="2744924"/>
            <a:ext cx="15624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Rev counter: R-1</a:t>
            </a:r>
            <a:endParaRPr lang="en-US" sz="1600" dirty="0"/>
          </a:p>
        </p:txBody>
      </p:sp>
      <p:sp>
        <p:nvSpPr>
          <p:cNvPr id="123" name="ZoneTexte 122"/>
          <p:cNvSpPr txBox="1"/>
          <p:nvPr/>
        </p:nvSpPr>
        <p:spPr>
          <a:xfrm>
            <a:off x="3071664" y="2240868"/>
            <a:ext cx="519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Gap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128" name="Rectangle 127"/>
          <p:cNvSpPr/>
          <p:nvPr/>
        </p:nvSpPr>
        <p:spPr>
          <a:xfrm flipH="1">
            <a:off x="695400" y="548680"/>
            <a:ext cx="720080" cy="144016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DAM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33" name="Rectangle 132"/>
          <p:cNvSpPr/>
          <p:nvPr/>
        </p:nvSpPr>
        <p:spPr>
          <a:xfrm flipH="1">
            <a:off x="9192345" y="692696"/>
            <a:ext cx="1432447" cy="64794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44" name="Rectangle 143"/>
          <p:cNvSpPr/>
          <p:nvPr/>
        </p:nvSpPr>
        <p:spPr>
          <a:xfrm flipH="1">
            <a:off x="9264353" y="620688"/>
            <a:ext cx="1432447" cy="64794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45" name="Rectangle 144"/>
          <p:cNvSpPr/>
          <p:nvPr/>
        </p:nvSpPr>
        <p:spPr>
          <a:xfrm flipH="1">
            <a:off x="6960096" y="548680"/>
            <a:ext cx="720081" cy="64794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RDO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n</a:t>
            </a:r>
          </a:p>
        </p:txBody>
      </p:sp>
      <p:grpSp>
        <p:nvGrpSpPr>
          <p:cNvPr id="148" name="Groupe 147"/>
          <p:cNvGrpSpPr/>
          <p:nvPr/>
        </p:nvGrpSpPr>
        <p:grpSpPr>
          <a:xfrm flipH="1">
            <a:off x="9336361" y="548680"/>
            <a:ext cx="1432447" cy="647944"/>
            <a:chOff x="695400" y="548680"/>
            <a:chExt cx="1432447" cy="647944"/>
          </a:xfrm>
        </p:grpSpPr>
        <p:sp>
          <p:nvSpPr>
            <p:cNvPr id="149" name="Rectangle 148"/>
            <p:cNvSpPr/>
            <p:nvPr/>
          </p:nvSpPr>
          <p:spPr>
            <a:xfrm>
              <a:off x="695400" y="548680"/>
              <a:ext cx="1432447" cy="64794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2000" b="1" dirty="0" smtClean="0">
                  <a:solidFill>
                    <a:schemeClr val="tx1"/>
                  </a:solidFill>
                </a:rPr>
                <a:t>FEB</a:t>
              </a:r>
              <a:br>
                <a:rPr lang="en-US" sz="2000" b="1" dirty="0" smtClean="0">
                  <a:solidFill>
                    <a:schemeClr val="tx1"/>
                  </a:solidFill>
                </a:rPr>
              </a:br>
              <a:r>
                <a:rPr lang="en-US" sz="2000" b="1" dirty="0" smtClean="0">
                  <a:solidFill>
                    <a:schemeClr val="tx1"/>
                  </a:solidFill>
                </a:rPr>
                <a:t>k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759696" y="620560"/>
              <a:ext cx="648000" cy="360000"/>
            </a:xfrm>
            <a:prstGeom prst="rect">
              <a:avLst/>
            </a:prstGeom>
            <a:solidFill>
              <a:schemeClr val="bg1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831704" y="692568"/>
              <a:ext cx="648000" cy="360000"/>
            </a:xfrm>
            <a:prstGeom prst="rect">
              <a:avLst/>
            </a:prstGeom>
            <a:solidFill>
              <a:schemeClr val="bg1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903712" y="764576"/>
              <a:ext cx="648000" cy="360000"/>
            </a:xfrm>
            <a:prstGeom prst="rect">
              <a:avLst/>
            </a:prstGeom>
            <a:solidFill>
              <a:schemeClr val="bg1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FE ASIC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53" name="Connecteur droit avec flèche 152"/>
          <p:cNvCxnSpPr>
            <a:stCxn id="149" idx="3"/>
            <a:endCxn id="145" idx="1"/>
          </p:cNvCxnSpPr>
          <p:nvPr/>
        </p:nvCxnSpPr>
        <p:spPr>
          <a:xfrm flipH="1">
            <a:off x="7680177" y="872652"/>
            <a:ext cx="1656184" cy="0"/>
          </a:xfrm>
          <a:prstGeom prst="straightConnector1">
            <a:avLst/>
          </a:prstGeom>
          <a:ln w="254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Connecteur droit avec flèche 159"/>
          <p:cNvCxnSpPr>
            <a:stCxn id="145" idx="3"/>
          </p:cNvCxnSpPr>
          <p:nvPr/>
        </p:nvCxnSpPr>
        <p:spPr>
          <a:xfrm flipH="1">
            <a:off x="1415480" y="872652"/>
            <a:ext cx="5544616" cy="0"/>
          </a:xfrm>
          <a:prstGeom prst="straightConnector1">
            <a:avLst/>
          </a:prstGeom>
          <a:ln w="254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Rectangle 162"/>
          <p:cNvSpPr/>
          <p:nvPr/>
        </p:nvSpPr>
        <p:spPr>
          <a:xfrm flipH="1">
            <a:off x="9192345" y="1340896"/>
            <a:ext cx="1432447" cy="64794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64" name="Rectangle 163"/>
          <p:cNvSpPr/>
          <p:nvPr/>
        </p:nvSpPr>
        <p:spPr>
          <a:xfrm flipH="1">
            <a:off x="9264353" y="1268888"/>
            <a:ext cx="1432447" cy="64794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65" name="Rectangle 164"/>
          <p:cNvSpPr/>
          <p:nvPr/>
        </p:nvSpPr>
        <p:spPr>
          <a:xfrm flipH="1">
            <a:off x="6960096" y="1196880"/>
            <a:ext cx="720081" cy="64794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RDO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m</a:t>
            </a:r>
          </a:p>
        </p:txBody>
      </p:sp>
      <p:grpSp>
        <p:nvGrpSpPr>
          <p:cNvPr id="166" name="Groupe 165"/>
          <p:cNvGrpSpPr/>
          <p:nvPr/>
        </p:nvGrpSpPr>
        <p:grpSpPr>
          <a:xfrm flipH="1">
            <a:off x="9336361" y="1196880"/>
            <a:ext cx="1432447" cy="647944"/>
            <a:chOff x="695400" y="548680"/>
            <a:chExt cx="1432447" cy="647944"/>
          </a:xfrm>
        </p:grpSpPr>
        <p:sp>
          <p:nvSpPr>
            <p:cNvPr id="167" name="Rectangle 166"/>
            <p:cNvSpPr/>
            <p:nvPr/>
          </p:nvSpPr>
          <p:spPr>
            <a:xfrm>
              <a:off x="695400" y="548680"/>
              <a:ext cx="1432447" cy="64794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2000" b="1" dirty="0" smtClean="0">
                  <a:solidFill>
                    <a:schemeClr val="tx1"/>
                  </a:solidFill>
                </a:rPr>
                <a:t>FEB</a:t>
              </a:r>
            </a:p>
            <a:p>
              <a:r>
                <a:rPr lang="en-US" sz="2000" b="1" dirty="0">
                  <a:solidFill>
                    <a:schemeClr val="tx1"/>
                  </a:solidFill>
                </a:rPr>
                <a:t>j</a:t>
              </a:r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759696" y="620560"/>
              <a:ext cx="648000" cy="360000"/>
            </a:xfrm>
            <a:prstGeom prst="rect">
              <a:avLst/>
            </a:prstGeom>
            <a:solidFill>
              <a:schemeClr val="bg1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831704" y="692568"/>
              <a:ext cx="648000" cy="360000"/>
            </a:xfrm>
            <a:prstGeom prst="rect">
              <a:avLst/>
            </a:prstGeom>
            <a:solidFill>
              <a:schemeClr val="bg1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903712" y="764576"/>
              <a:ext cx="648000" cy="360000"/>
            </a:xfrm>
            <a:prstGeom prst="rect">
              <a:avLst/>
            </a:prstGeom>
            <a:solidFill>
              <a:schemeClr val="bg1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FE ASIC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71" name="Connecteur droit avec flèche 170"/>
          <p:cNvCxnSpPr>
            <a:stCxn id="167" idx="3"/>
            <a:endCxn id="165" idx="1"/>
          </p:cNvCxnSpPr>
          <p:nvPr/>
        </p:nvCxnSpPr>
        <p:spPr>
          <a:xfrm flipH="1">
            <a:off x="7680177" y="1520852"/>
            <a:ext cx="1656184" cy="0"/>
          </a:xfrm>
          <a:prstGeom prst="straightConnector1">
            <a:avLst/>
          </a:prstGeom>
          <a:ln w="254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Connecteur droit avec flèche 171"/>
          <p:cNvCxnSpPr>
            <a:stCxn id="165" idx="3"/>
          </p:cNvCxnSpPr>
          <p:nvPr/>
        </p:nvCxnSpPr>
        <p:spPr>
          <a:xfrm flipH="1">
            <a:off x="1415480" y="1520852"/>
            <a:ext cx="5544616" cy="0"/>
          </a:xfrm>
          <a:prstGeom prst="straightConnector1">
            <a:avLst/>
          </a:prstGeom>
          <a:ln w="254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Rectangle 172"/>
          <p:cNvSpPr/>
          <p:nvPr/>
        </p:nvSpPr>
        <p:spPr>
          <a:xfrm flipH="1">
            <a:off x="5219797" y="1605080"/>
            <a:ext cx="452802" cy="216064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HB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174" name="Rectangle 173"/>
          <p:cNvSpPr/>
          <p:nvPr/>
        </p:nvSpPr>
        <p:spPr>
          <a:xfrm flipH="1">
            <a:off x="6160276" y="960376"/>
            <a:ext cx="452802" cy="216064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HB</a:t>
            </a:r>
            <a:endParaRPr lang="fr-FR" sz="1600" dirty="0">
              <a:solidFill>
                <a:schemeClr val="tx1"/>
              </a:solidFill>
            </a:endParaRPr>
          </a:p>
        </p:txBody>
      </p:sp>
      <p:grpSp>
        <p:nvGrpSpPr>
          <p:cNvPr id="175" name="Groupe 174"/>
          <p:cNvGrpSpPr/>
          <p:nvPr/>
        </p:nvGrpSpPr>
        <p:grpSpPr>
          <a:xfrm flipH="1">
            <a:off x="1775520" y="960136"/>
            <a:ext cx="2065558" cy="216304"/>
            <a:chOff x="6578321" y="2348600"/>
            <a:chExt cx="2418753" cy="216304"/>
          </a:xfrm>
        </p:grpSpPr>
        <p:sp>
          <p:nvSpPr>
            <p:cNvPr id="176" name="Rectangle 175"/>
            <p:cNvSpPr/>
            <p:nvPr/>
          </p:nvSpPr>
          <p:spPr>
            <a:xfrm>
              <a:off x="8544272" y="2348839"/>
              <a:ext cx="452802" cy="216064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sz="1600" dirty="0" smtClean="0">
                  <a:solidFill>
                    <a:schemeClr val="tx1"/>
                  </a:solidFill>
                </a:rPr>
                <a:t>DH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6578321" y="2348600"/>
              <a:ext cx="1965951" cy="216304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lumMod val="45000"/>
                    <a:lumOff val="55000"/>
                  </a:schemeClr>
                </a:gs>
                <a:gs pos="99000">
                  <a:srgbClr val="7030A0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Physics: R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8" name="Groupe 177"/>
          <p:cNvGrpSpPr/>
          <p:nvPr/>
        </p:nvGrpSpPr>
        <p:grpSpPr>
          <a:xfrm flipH="1">
            <a:off x="1551784" y="1604840"/>
            <a:ext cx="1352802" cy="216304"/>
            <a:chOff x="8314079" y="1604840"/>
            <a:chExt cx="1352802" cy="216304"/>
          </a:xfrm>
        </p:grpSpPr>
        <p:sp>
          <p:nvSpPr>
            <p:cNvPr id="179" name="Rectangle 178"/>
            <p:cNvSpPr/>
            <p:nvPr/>
          </p:nvSpPr>
          <p:spPr>
            <a:xfrm>
              <a:off x="9214079" y="1605079"/>
              <a:ext cx="452802" cy="216064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sz="1600" dirty="0" smtClean="0">
                  <a:solidFill>
                    <a:schemeClr val="tx1"/>
                  </a:solidFill>
                </a:rPr>
                <a:t>DH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8314079" y="1604840"/>
              <a:ext cx="900000" cy="216304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99000">
                  <a:srgbClr val="7030A0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Physics: R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1" name="Groupe 180"/>
          <p:cNvGrpSpPr/>
          <p:nvPr/>
        </p:nvGrpSpPr>
        <p:grpSpPr>
          <a:xfrm flipH="1">
            <a:off x="3984668" y="953019"/>
            <a:ext cx="2065558" cy="216304"/>
            <a:chOff x="6578321" y="2348600"/>
            <a:chExt cx="2418753" cy="216304"/>
          </a:xfrm>
        </p:grpSpPr>
        <p:sp>
          <p:nvSpPr>
            <p:cNvPr id="182" name="Rectangle 181"/>
            <p:cNvSpPr/>
            <p:nvPr/>
          </p:nvSpPr>
          <p:spPr>
            <a:xfrm>
              <a:off x="8544272" y="2348839"/>
              <a:ext cx="452802" cy="216064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sz="1600" dirty="0">
                  <a:solidFill>
                    <a:schemeClr val="tx1"/>
                  </a:solidFill>
                </a:rPr>
                <a:t>C</a:t>
              </a:r>
              <a:r>
                <a:rPr lang="fr-FR" sz="1600" dirty="0" smtClean="0">
                  <a:solidFill>
                    <a:schemeClr val="tx1"/>
                  </a:solidFill>
                </a:rPr>
                <a:t>H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6578321" y="2348600"/>
              <a:ext cx="1965951" cy="216304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Calibration: R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4" name="Groupe 183"/>
          <p:cNvGrpSpPr/>
          <p:nvPr/>
        </p:nvGrpSpPr>
        <p:grpSpPr>
          <a:xfrm flipH="1">
            <a:off x="3051676" y="1592484"/>
            <a:ext cx="2065558" cy="216304"/>
            <a:chOff x="6578321" y="2348600"/>
            <a:chExt cx="2418753" cy="216304"/>
          </a:xfrm>
        </p:grpSpPr>
        <p:sp>
          <p:nvSpPr>
            <p:cNvPr id="185" name="Rectangle 184"/>
            <p:cNvSpPr/>
            <p:nvPr/>
          </p:nvSpPr>
          <p:spPr>
            <a:xfrm>
              <a:off x="8544272" y="2348839"/>
              <a:ext cx="452802" cy="216064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sz="1600" dirty="0">
                  <a:solidFill>
                    <a:schemeClr val="tx1"/>
                  </a:solidFill>
                </a:rPr>
                <a:t>C</a:t>
              </a:r>
              <a:r>
                <a:rPr lang="fr-FR" sz="1600" dirty="0" smtClean="0">
                  <a:solidFill>
                    <a:schemeClr val="tx1"/>
                  </a:solidFill>
                </a:rPr>
                <a:t>H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6578321" y="2348600"/>
              <a:ext cx="1965951" cy="216304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Calibration: R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7" name="Groupe 186"/>
          <p:cNvGrpSpPr/>
          <p:nvPr/>
        </p:nvGrpSpPr>
        <p:grpSpPr>
          <a:xfrm>
            <a:off x="5231904" y="1865286"/>
            <a:ext cx="485670" cy="679544"/>
            <a:chOff x="6096000" y="1561346"/>
            <a:chExt cx="485670" cy="679544"/>
          </a:xfrm>
        </p:grpSpPr>
        <p:sp>
          <p:nvSpPr>
            <p:cNvPr id="188" name="Forme libre 187"/>
            <p:cNvSpPr/>
            <p:nvPr/>
          </p:nvSpPr>
          <p:spPr>
            <a:xfrm>
              <a:off x="6099349" y="1685920"/>
              <a:ext cx="482321" cy="412077"/>
            </a:xfrm>
            <a:custGeom>
              <a:avLst/>
              <a:gdLst>
                <a:gd name="connsiteX0" fmla="*/ 0 w 482321"/>
                <a:gd name="connsiteY0" fmla="*/ 412077 h 412077"/>
                <a:gd name="connsiteX1" fmla="*/ 100484 w 482321"/>
                <a:gd name="connsiteY1" fmla="*/ 261351 h 412077"/>
                <a:gd name="connsiteX2" fmla="*/ 170822 w 482321"/>
                <a:gd name="connsiteY2" fmla="*/ 94 h 412077"/>
                <a:gd name="connsiteX3" fmla="*/ 291403 w 482321"/>
                <a:gd name="connsiteY3" fmla="*/ 291496 h 412077"/>
                <a:gd name="connsiteX4" fmla="*/ 482321 w 482321"/>
                <a:gd name="connsiteY4" fmla="*/ 412077 h 412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321" h="412077">
                  <a:moveTo>
                    <a:pt x="0" y="412077"/>
                  </a:moveTo>
                  <a:cubicBezTo>
                    <a:pt x="36007" y="371046"/>
                    <a:pt x="72014" y="330015"/>
                    <a:pt x="100484" y="261351"/>
                  </a:cubicBezTo>
                  <a:cubicBezTo>
                    <a:pt x="128954" y="192687"/>
                    <a:pt x="139002" y="-4930"/>
                    <a:pt x="170822" y="94"/>
                  </a:cubicBezTo>
                  <a:cubicBezTo>
                    <a:pt x="202642" y="5118"/>
                    <a:pt x="239487" y="222832"/>
                    <a:pt x="291403" y="291496"/>
                  </a:cubicBezTo>
                  <a:cubicBezTo>
                    <a:pt x="343319" y="360160"/>
                    <a:pt x="412820" y="386118"/>
                    <a:pt x="482321" y="412077"/>
                  </a:cubicBezTo>
                </a:path>
              </a:pathLst>
            </a:cu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9" name="Forme libre 188"/>
            <p:cNvSpPr/>
            <p:nvPr/>
          </p:nvSpPr>
          <p:spPr>
            <a:xfrm>
              <a:off x="6099349" y="1828813"/>
              <a:ext cx="482321" cy="412077"/>
            </a:xfrm>
            <a:custGeom>
              <a:avLst/>
              <a:gdLst>
                <a:gd name="connsiteX0" fmla="*/ 0 w 482321"/>
                <a:gd name="connsiteY0" fmla="*/ 412077 h 412077"/>
                <a:gd name="connsiteX1" fmla="*/ 100484 w 482321"/>
                <a:gd name="connsiteY1" fmla="*/ 261351 h 412077"/>
                <a:gd name="connsiteX2" fmla="*/ 170822 w 482321"/>
                <a:gd name="connsiteY2" fmla="*/ 94 h 412077"/>
                <a:gd name="connsiteX3" fmla="*/ 291403 w 482321"/>
                <a:gd name="connsiteY3" fmla="*/ 291496 h 412077"/>
                <a:gd name="connsiteX4" fmla="*/ 482321 w 482321"/>
                <a:gd name="connsiteY4" fmla="*/ 412077 h 412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321" h="412077">
                  <a:moveTo>
                    <a:pt x="0" y="412077"/>
                  </a:moveTo>
                  <a:cubicBezTo>
                    <a:pt x="36007" y="371046"/>
                    <a:pt x="72014" y="330015"/>
                    <a:pt x="100484" y="261351"/>
                  </a:cubicBezTo>
                  <a:cubicBezTo>
                    <a:pt x="128954" y="192687"/>
                    <a:pt x="139002" y="-4930"/>
                    <a:pt x="170822" y="94"/>
                  </a:cubicBezTo>
                  <a:cubicBezTo>
                    <a:pt x="202642" y="5118"/>
                    <a:pt x="239487" y="222832"/>
                    <a:pt x="291403" y="291496"/>
                  </a:cubicBezTo>
                  <a:cubicBezTo>
                    <a:pt x="343319" y="360160"/>
                    <a:pt x="412820" y="386118"/>
                    <a:pt x="482321" y="412077"/>
                  </a:cubicBezTo>
                </a:path>
              </a:pathLst>
            </a:cu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0" name="Forme libre 189"/>
            <p:cNvSpPr/>
            <p:nvPr/>
          </p:nvSpPr>
          <p:spPr>
            <a:xfrm>
              <a:off x="6096000" y="1561346"/>
              <a:ext cx="482321" cy="412077"/>
            </a:xfrm>
            <a:custGeom>
              <a:avLst/>
              <a:gdLst>
                <a:gd name="connsiteX0" fmla="*/ 0 w 482321"/>
                <a:gd name="connsiteY0" fmla="*/ 412077 h 412077"/>
                <a:gd name="connsiteX1" fmla="*/ 100484 w 482321"/>
                <a:gd name="connsiteY1" fmla="*/ 261351 h 412077"/>
                <a:gd name="connsiteX2" fmla="*/ 170822 w 482321"/>
                <a:gd name="connsiteY2" fmla="*/ 94 h 412077"/>
                <a:gd name="connsiteX3" fmla="*/ 291403 w 482321"/>
                <a:gd name="connsiteY3" fmla="*/ 291496 h 412077"/>
                <a:gd name="connsiteX4" fmla="*/ 482321 w 482321"/>
                <a:gd name="connsiteY4" fmla="*/ 412077 h 412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321" h="412077">
                  <a:moveTo>
                    <a:pt x="0" y="412077"/>
                  </a:moveTo>
                  <a:cubicBezTo>
                    <a:pt x="36007" y="371046"/>
                    <a:pt x="72014" y="330015"/>
                    <a:pt x="100484" y="261351"/>
                  </a:cubicBezTo>
                  <a:cubicBezTo>
                    <a:pt x="128954" y="192687"/>
                    <a:pt x="139002" y="-4930"/>
                    <a:pt x="170822" y="94"/>
                  </a:cubicBezTo>
                  <a:cubicBezTo>
                    <a:pt x="202642" y="5118"/>
                    <a:pt x="239487" y="222832"/>
                    <a:pt x="291403" y="291496"/>
                  </a:cubicBezTo>
                  <a:cubicBezTo>
                    <a:pt x="343319" y="360160"/>
                    <a:pt x="412820" y="386118"/>
                    <a:pt x="482321" y="412077"/>
                  </a:cubicBezTo>
                </a:path>
              </a:pathLst>
            </a:cu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1" name="Groupe 190"/>
          <p:cNvGrpSpPr/>
          <p:nvPr/>
        </p:nvGrpSpPr>
        <p:grpSpPr>
          <a:xfrm>
            <a:off x="3827748" y="1899321"/>
            <a:ext cx="482321" cy="645509"/>
            <a:chOff x="5220914" y="1595381"/>
            <a:chExt cx="482321" cy="645509"/>
          </a:xfrm>
        </p:grpSpPr>
        <p:sp>
          <p:nvSpPr>
            <p:cNvPr id="192" name="Forme libre 191"/>
            <p:cNvSpPr/>
            <p:nvPr/>
          </p:nvSpPr>
          <p:spPr>
            <a:xfrm>
              <a:off x="5220914" y="1828813"/>
              <a:ext cx="482321" cy="412077"/>
            </a:xfrm>
            <a:custGeom>
              <a:avLst/>
              <a:gdLst>
                <a:gd name="connsiteX0" fmla="*/ 0 w 482321"/>
                <a:gd name="connsiteY0" fmla="*/ 412077 h 412077"/>
                <a:gd name="connsiteX1" fmla="*/ 100484 w 482321"/>
                <a:gd name="connsiteY1" fmla="*/ 261351 h 412077"/>
                <a:gd name="connsiteX2" fmla="*/ 170822 w 482321"/>
                <a:gd name="connsiteY2" fmla="*/ 94 h 412077"/>
                <a:gd name="connsiteX3" fmla="*/ 291403 w 482321"/>
                <a:gd name="connsiteY3" fmla="*/ 291496 h 412077"/>
                <a:gd name="connsiteX4" fmla="*/ 482321 w 482321"/>
                <a:gd name="connsiteY4" fmla="*/ 412077 h 412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321" h="412077">
                  <a:moveTo>
                    <a:pt x="0" y="412077"/>
                  </a:moveTo>
                  <a:cubicBezTo>
                    <a:pt x="36007" y="371046"/>
                    <a:pt x="72014" y="330015"/>
                    <a:pt x="100484" y="261351"/>
                  </a:cubicBezTo>
                  <a:cubicBezTo>
                    <a:pt x="128954" y="192687"/>
                    <a:pt x="139002" y="-4930"/>
                    <a:pt x="170822" y="94"/>
                  </a:cubicBezTo>
                  <a:cubicBezTo>
                    <a:pt x="202642" y="5118"/>
                    <a:pt x="239487" y="222832"/>
                    <a:pt x="291403" y="291496"/>
                  </a:cubicBezTo>
                  <a:cubicBezTo>
                    <a:pt x="343319" y="360160"/>
                    <a:pt x="412820" y="386118"/>
                    <a:pt x="482321" y="412077"/>
                  </a:cubicBezTo>
                </a:path>
              </a:pathLst>
            </a:cu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3" name="Forme libre 192"/>
            <p:cNvSpPr/>
            <p:nvPr/>
          </p:nvSpPr>
          <p:spPr>
            <a:xfrm>
              <a:off x="5220914" y="1595381"/>
              <a:ext cx="482321" cy="412077"/>
            </a:xfrm>
            <a:custGeom>
              <a:avLst/>
              <a:gdLst>
                <a:gd name="connsiteX0" fmla="*/ 0 w 482321"/>
                <a:gd name="connsiteY0" fmla="*/ 412077 h 412077"/>
                <a:gd name="connsiteX1" fmla="*/ 100484 w 482321"/>
                <a:gd name="connsiteY1" fmla="*/ 261351 h 412077"/>
                <a:gd name="connsiteX2" fmla="*/ 170822 w 482321"/>
                <a:gd name="connsiteY2" fmla="*/ 94 h 412077"/>
                <a:gd name="connsiteX3" fmla="*/ 291403 w 482321"/>
                <a:gd name="connsiteY3" fmla="*/ 291496 h 412077"/>
                <a:gd name="connsiteX4" fmla="*/ 482321 w 482321"/>
                <a:gd name="connsiteY4" fmla="*/ 412077 h 412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321" h="412077">
                  <a:moveTo>
                    <a:pt x="0" y="412077"/>
                  </a:moveTo>
                  <a:cubicBezTo>
                    <a:pt x="36007" y="371046"/>
                    <a:pt x="72014" y="330015"/>
                    <a:pt x="100484" y="261351"/>
                  </a:cubicBezTo>
                  <a:cubicBezTo>
                    <a:pt x="128954" y="192687"/>
                    <a:pt x="139002" y="-4930"/>
                    <a:pt x="170822" y="94"/>
                  </a:cubicBezTo>
                  <a:cubicBezTo>
                    <a:pt x="202642" y="5118"/>
                    <a:pt x="239487" y="222832"/>
                    <a:pt x="291403" y="291496"/>
                  </a:cubicBezTo>
                  <a:cubicBezTo>
                    <a:pt x="343319" y="360160"/>
                    <a:pt x="412820" y="386118"/>
                    <a:pt x="482321" y="412077"/>
                  </a:cubicBezTo>
                </a:path>
              </a:pathLst>
            </a:cu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4" name="Groupe 193"/>
          <p:cNvGrpSpPr/>
          <p:nvPr/>
        </p:nvGrpSpPr>
        <p:grpSpPr>
          <a:xfrm>
            <a:off x="4478807" y="1808820"/>
            <a:ext cx="510330" cy="736010"/>
            <a:chOff x="7474278" y="1504880"/>
            <a:chExt cx="510330" cy="736010"/>
          </a:xfrm>
        </p:grpSpPr>
        <p:sp>
          <p:nvSpPr>
            <p:cNvPr id="195" name="Forme libre 194"/>
            <p:cNvSpPr/>
            <p:nvPr/>
          </p:nvSpPr>
          <p:spPr>
            <a:xfrm>
              <a:off x="7502287" y="1828813"/>
              <a:ext cx="482321" cy="412077"/>
            </a:xfrm>
            <a:custGeom>
              <a:avLst/>
              <a:gdLst>
                <a:gd name="connsiteX0" fmla="*/ 0 w 482321"/>
                <a:gd name="connsiteY0" fmla="*/ 412077 h 412077"/>
                <a:gd name="connsiteX1" fmla="*/ 100484 w 482321"/>
                <a:gd name="connsiteY1" fmla="*/ 261351 h 412077"/>
                <a:gd name="connsiteX2" fmla="*/ 170822 w 482321"/>
                <a:gd name="connsiteY2" fmla="*/ 94 h 412077"/>
                <a:gd name="connsiteX3" fmla="*/ 291403 w 482321"/>
                <a:gd name="connsiteY3" fmla="*/ 291496 h 412077"/>
                <a:gd name="connsiteX4" fmla="*/ 482321 w 482321"/>
                <a:gd name="connsiteY4" fmla="*/ 412077 h 412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321" h="412077">
                  <a:moveTo>
                    <a:pt x="0" y="412077"/>
                  </a:moveTo>
                  <a:cubicBezTo>
                    <a:pt x="36007" y="371046"/>
                    <a:pt x="72014" y="330015"/>
                    <a:pt x="100484" y="261351"/>
                  </a:cubicBezTo>
                  <a:cubicBezTo>
                    <a:pt x="128954" y="192687"/>
                    <a:pt x="139002" y="-4930"/>
                    <a:pt x="170822" y="94"/>
                  </a:cubicBezTo>
                  <a:cubicBezTo>
                    <a:pt x="202642" y="5118"/>
                    <a:pt x="239487" y="222832"/>
                    <a:pt x="291403" y="291496"/>
                  </a:cubicBezTo>
                  <a:cubicBezTo>
                    <a:pt x="343319" y="360160"/>
                    <a:pt x="412820" y="386118"/>
                    <a:pt x="482321" y="412077"/>
                  </a:cubicBezTo>
                </a:path>
              </a:pathLst>
            </a:custGeom>
            <a:noFill/>
            <a:ln>
              <a:solidFill>
                <a:srgbClr val="99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6" name="Forme libre 195"/>
            <p:cNvSpPr/>
            <p:nvPr/>
          </p:nvSpPr>
          <p:spPr>
            <a:xfrm>
              <a:off x="7502287" y="1706908"/>
              <a:ext cx="482321" cy="412077"/>
            </a:xfrm>
            <a:custGeom>
              <a:avLst/>
              <a:gdLst>
                <a:gd name="connsiteX0" fmla="*/ 0 w 482321"/>
                <a:gd name="connsiteY0" fmla="*/ 412077 h 412077"/>
                <a:gd name="connsiteX1" fmla="*/ 100484 w 482321"/>
                <a:gd name="connsiteY1" fmla="*/ 261351 h 412077"/>
                <a:gd name="connsiteX2" fmla="*/ 170822 w 482321"/>
                <a:gd name="connsiteY2" fmla="*/ 94 h 412077"/>
                <a:gd name="connsiteX3" fmla="*/ 291403 w 482321"/>
                <a:gd name="connsiteY3" fmla="*/ 291496 h 412077"/>
                <a:gd name="connsiteX4" fmla="*/ 482321 w 482321"/>
                <a:gd name="connsiteY4" fmla="*/ 412077 h 412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321" h="412077">
                  <a:moveTo>
                    <a:pt x="0" y="412077"/>
                  </a:moveTo>
                  <a:cubicBezTo>
                    <a:pt x="36007" y="371046"/>
                    <a:pt x="72014" y="330015"/>
                    <a:pt x="100484" y="261351"/>
                  </a:cubicBezTo>
                  <a:cubicBezTo>
                    <a:pt x="128954" y="192687"/>
                    <a:pt x="139002" y="-4930"/>
                    <a:pt x="170822" y="94"/>
                  </a:cubicBezTo>
                  <a:cubicBezTo>
                    <a:pt x="202642" y="5118"/>
                    <a:pt x="239487" y="222832"/>
                    <a:pt x="291403" y="291496"/>
                  </a:cubicBezTo>
                  <a:cubicBezTo>
                    <a:pt x="343319" y="360160"/>
                    <a:pt x="412820" y="386118"/>
                    <a:pt x="482321" y="412077"/>
                  </a:cubicBezTo>
                </a:path>
              </a:pathLst>
            </a:custGeom>
            <a:noFill/>
            <a:ln>
              <a:solidFill>
                <a:srgbClr val="99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7" name="Forme libre 196"/>
            <p:cNvSpPr/>
            <p:nvPr/>
          </p:nvSpPr>
          <p:spPr>
            <a:xfrm>
              <a:off x="7486131" y="1612547"/>
              <a:ext cx="482321" cy="412077"/>
            </a:xfrm>
            <a:custGeom>
              <a:avLst/>
              <a:gdLst>
                <a:gd name="connsiteX0" fmla="*/ 0 w 482321"/>
                <a:gd name="connsiteY0" fmla="*/ 412077 h 412077"/>
                <a:gd name="connsiteX1" fmla="*/ 100484 w 482321"/>
                <a:gd name="connsiteY1" fmla="*/ 261351 h 412077"/>
                <a:gd name="connsiteX2" fmla="*/ 170822 w 482321"/>
                <a:gd name="connsiteY2" fmla="*/ 94 h 412077"/>
                <a:gd name="connsiteX3" fmla="*/ 291403 w 482321"/>
                <a:gd name="connsiteY3" fmla="*/ 291496 h 412077"/>
                <a:gd name="connsiteX4" fmla="*/ 482321 w 482321"/>
                <a:gd name="connsiteY4" fmla="*/ 412077 h 412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321" h="412077">
                  <a:moveTo>
                    <a:pt x="0" y="412077"/>
                  </a:moveTo>
                  <a:cubicBezTo>
                    <a:pt x="36007" y="371046"/>
                    <a:pt x="72014" y="330015"/>
                    <a:pt x="100484" y="261351"/>
                  </a:cubicBezTo>
                  <a:cubicBezTo>
                    <a:pt x="128954" y="192687"/>
                    <a:pt x="139002" y="-4930"/>
                    <a:pt x="170822" y="94"/>
                  </a:cubicBezTo>
                  <a:cubicBezTo>
                    <a:pt x="202642" y="5118"/>
                    <a:pt x="239487" y="222832"/>
                    <a:pt x="291403" y="291496"/>
                  </a:cubicBezTo>
                  <a:cubicBezTo>
                    <a:pt x="343319" y="360160"/>
                    <a:pt x="412820" y="386118"/>
                    <a:pt x="482321" y="412077"/>
                  </a:cubicBezTo>
                </a:path>
              </a:pathLst>
            </a:custGeom>
            <a:noFill/>
            <a:ln>
              <a:solidFill>
                <a:srgbClr val="99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8" name="Forme libre 197"/>
            <p:cNvSpPr/>
            <p:nvPr/>
          </p:nvSpPr>
          <p:spPr>
            <a:xfrm>
              <a:off x="7474278" y="1504880"/>
              <a:ext cx="482321" cy="412077"/>
            </a:xfrm>
            <a:custGeom>
              <a:avLst/>
              <a:gdLst>
                <a:gd name="connsiteX0" fmla="*/ 0 w 482321"/>
                <a:gd name="connsiteY0" fmla="*/ 412077 h 412077"/>
                <a:gd name="connsiteX1" fmla="*/ 100484 w 482321"/>
                <a:gd name="connsiteY1" fmla="*/ 261351 h 412077"/>
                <a:gd name="connsiteX2" fmla="*/ 170822 w 482321"/>
                <a:gd name="connsiteY2" fmla="*/ 94 h 412077"/>
                <a:gd name="connsiteX3" fmla="*/ 291403 w 482321"/>
                <a:gd name="connsiteY3" fmla="*/ 291496 h 412077"/>
                <a:gd name="connsiteX4" fmla="*/ 482321 w 482321"/>
                <a:gd name="connsiteY4" fmla="*/ 412077 h 412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321" h="412077">
                  <a:moveTo>
                    <a:pt x="0" y="412077"/>
                  </a:moveTo>
                  <a:cubicBezTo>
                    <a:pt x="36007" y="371046"/>
                    <a:pt x="72014" y="330015"/>
                    <a:pt x="100484" y="261351"/>
                  </a:cubicBezTo>
                  <a:cubicBezTo>
                    <a:pt x="128954" y="192687"/>
                    <a:pt x="139002" y="-4930"/>
                    <a:pt x="170822" y="94"/>
                  </a:cubicBezTo>
                  <a:cubicBezTo>
                    <a:pt x="202642" y="5118"/>
                    <a:pt x="239487" y="222832"/>
                    <a:pt x="291403" y="291496"/>
                  </a:cubicBezTo>
                  <a:cubicBezTo>
                    <a:pt x="343319" y="360160"/>
                    <a:pt x="412820" y="386118"/>
                    <a:pt x="482321" y="412077"/>
                  </a:cubicBezTo>
                </a:path>
              </a:pathLst>
            </a:custGeom>
            <a:noFill/>
            <a:ln>
              <a:solidFill>
                <a:srgbClr val="99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99" name="Connecteur droit 198"/>
          <p:cNvCxnSpPr>
            <a:stCxn id="138" idx="1"/>
            <a:endCxn id="174" idx="3"/>
          </p:cNvCxnSpPr>
          <p:nvPr/>
        </p:nvCxnSpPr>
        <p:spPr>
          <a:xfrm flipH="1" flipV="1">
            <a:off x="6160276" y="1068408"/>
            <a:ext cx="419996" cy="1590768"/>
          </a:xfrm>
          <a:prstGeom prst="line">
            <a:avLst/>
          </a:prstGeom>
          <a:ln w="12700">
            <a:solidFill>
              <a:schemeClr val="tx1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Connecteur droit 199"/>
          <p:cNvCxnSpPr>
            <a:stCxn id="138" idx="1"/>
            <a:endCxn id="173" idx="3"/>
          </p:cNvCxnSpPr>
          <p:nvPr/>
        </p:nvCxnSpPr>
        <p:spPr>
          <a:xfrm flipH="1" flipV="1">
            <a:off x="5219797" y="1713112"/>
            <a:ext cx="1360475" cy="946064"/>
          </a:xfrm>
          <a:prstGeom prst="line">
            <a:avLst/>
          </a:prstGeom>
          <a:ln w="12700">
            <a:solidFill>
              <a:schemeClr val="tx1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077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LV power distribution for MPGD frontends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800" dirty="0"/>
              <a:t>Powering fronted electronics in </a:t>
            </a:r>
            <a:r>
              <a:rPr lang="en-US" sz="1800" dirty="0" smtClean="0"/>
              <a:t>~2 T </a:t>
            </a:r>
            <a:r>
              <a:rPr lang="en-US" sz="1800" dirty="0"/>
              <a:t>magnetic field is a challenge task</a:t>
            </a:r>
          </a:p>
          <a:p>
            <a:pPr lvl="1"/>
            <a:r>
              <a:rPr lang="en-US" sz="1600" dirty="0"/>
              <a:t>Efficient </a:t>
            </a:r>
            <a:r>
              <a:rPr lang="en-US" sz="1600" dirty="0" smtClean="0"/>
              <a:t>scheme </a:t>
            </a:r>
            <a:r>
              <a:rPr lang="en-US" sz="1600" dirty="0"/>
              <a:t>requires on-board magnetic field tolerant DC/DC converters</a:t>
            </a:r>
          </a:p>
          <a:p>
            <a:pPr lvl="2"/>
            <a:r>
              <a:rPr lang="en-US" sz="1400" dirty="0"/>
              <a:t>Coupled with </a:t>
            </a:r>
            <a:r>
              <a:rPr lang="en-US" sz="1400" dirty="0" smtClean="0"/>
              <a:t>ultra low drop-out (LDO) linear regulators</a:t>
            </a:r>
          </a:p>
          <a:p>
            <a:pPr lvl="2"/>
            <a:r>
              <a:rPr lang="en-US" sz="1400" dirty="0" smtClean="0"/>
              <a:t>Avoids significant power dissipation in LV cables</a:t>
            </a:r>
            <a:endParaRPr lang="en-US" sz="1400" dirty="0"/>
          </a:p>
          <a:p>
            <a:pPr lvl="4"/>
            <a:endParaRPr lang="en-US" sz="1000" dirty="0" smtClean="0"/>
          </a:p>
          <a:p>
            <a:pPr lvl="4"/>
            <a:endParaRPr lang="en-US" sz="1000" dirty="0" smtClean="0"/>
          </a:p>
          <a:p>
            <a:pPr lvl="4"/>
            <a:endParaRPr lang="en-US" sz="1000" dirty="0" smtClean="0"/>
          </a:p>
          <a:p>
            <a:r>
              <a:rPr lang="en-US" sz="1800" dirty="0" smtClean="0"/>
              <a:t>256-channel FEB with </a:t>
            </a:r>
            <a:r>
              <a:rPr lang="en-US" sz="1800" dirty="0"/>
              <a:t>a bidirectional 4-lane </a:t>
            </a:r>
            <a:r>
              <a:rPr lang="en-US" sz="1800" dirty="0" err="1" smtClean="0"/>
              <a:t>FireFly</a:t>
            </a:r>
            <a:r>
              <a:rPr lang="en-US" sz="1800" dirty="0" smtClean="0"/>
              <a:t> optical interface : 9 W </a:t>
            </a:r>
            <a:r>
              <a:rPr lang="en-US" sz="1800" dirty="0"/>
              <a:t>or 35 </a:t>
            </a:r>
            <a:r>
              <a:rPr lang="en-US" sz="1800" dirty="0" err="1"/>
              <a:t>mW</a:t>
            </a:r>
            <a:r>
              <a:rPr lang="en-US" sz="1800" dirty="0"/>
              <a:t> / channel</a:t>
            </a:r>
          </a:p>
          <a:p>
            <a:pPr lvl="1"/>
            <a:r>
              <a:rPr lang="en-US" sz="1600" dirty="0" smtClean="0"/>
              <a:t>LV wire cross-section : 1 mm</a:t>
            </a:r>
            <a:r>
              <a:rPr lang="en-US" sz="1600" baseline="30000" dirty="0" smtClean="0"/>
              <a:t>2</a:t>
            </a:r>
          </a:p>
          <a:p>
            <a:pPr lvl="2"/>
            <a:r>
              <a:rPr lang="en-US" sz="1400" dirty="0" smtClean="0"/>
              <a:t>NB : In absence of DC-DC converters, LDO-based power distribution will require 5.5 mm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wires</a:t>
            </a:r>
          </a:p>
          <a:p>
            <a:pPr lvl="4"/>
            <a:endParaRPr lang="en-US" sz="1000" dirty="0" smtClean="0"/>
          </a:p>
          <a:p>
            <a:pPr lvl="4"/>
            <a:endParaRPr lang="en-US" sz="1000" dirty="0" smtClean="0"/>
          </a:p>
          <a:p>
            <a:pPr lvl="4"/>
            <a:endParaRPr lang="en-US" sz="1000" dirty="0" smtClean="0"/>
          </a:p>
          <a:p>
            <a:r>
              <a:rPr lang="en-US" sz="1800" dirty="0" smtClean="0"/>
              <a:t>Estimates </a:t>
            </a:r>
            <a:r>
              <a:rPr lang="en-US" sz="1800" dirty="0"/>
              <a:t>of MPGD sub-detector power needs</a:t>
            </a:r>
          </a:p>
          <a:p>
            <a:pPr lvl="4"/>
            <a:endParaRPr lang="en-US" sz="1000" dirty="0" smtClean="0"/>
          </a:p>
          <a:p>
            <a:pPr lvl="4"/>
            <a:endParaRPr lang="en-US" sz="1000" dirty="0"/>
          </a:p>
          <a:p>
            <a:pPr lvl="4"/>
            <a:endParaRPr lang="en-US" sz="1000" dirty="0" smtClean="0"/>
          </a:p>
          <a:p>
            <a:pPr lvl="4"/>
            <a:endParaRPr lang="en-US" sz="1000" dirty="0"/>
          </a:p>
          <a:p>
            <a:pPr lvl="4"/>
            <a:endParaRPr lang="en-US" sz="1000" dirty="0" smtClean="0"/>
          </a:p>
          <a:p>
            <a:pPr lvl="4"/>
            <a:endParaRPr lang="en-US" sz="1000" dirty="0"/>
          </a:p>
          <a:p>
            <a:pPr lvl="4"/>
            <a:endParaRPr lang="en-US" sz="1000" dirty="0" smtClean="0"/>
          </a:p>
          <a:p>
            <a:pPr lvl="4"/>
            <a:endParaRPr lang="en-US" sz="1000" dirty="0"/>
          </a:p>
          <a:p>
            <a:pPr lvl="4"/>
            <a:endParaRPr lang="en-US" sz="1000" dirty="0" smtClean="0"/>
          </a:p>
          <a:p>
            <a:r>
              <a:rPr lang="en-US" sz="1800" dirty="0" smtClean="0"/>
              <a:t>Engaging </a:t>
            </a:r>
            <a:r>
              <a:rPr lang="en-US" sz="1800" dirty="0"/>
              <a:t>common intra- and extra-MPGD efforts to devise power distribution and cooling infrastructure </a:t>
            </a:r>
          </a:p>
          <a:p>
            <a:pPr lvl="1"/>
            <a:r>
              <a:rPr lang="en-US" sz="1600" dirty="0"/>
              <a:t>Profit from expertise available within the Project in small form factor magnetic field tolerant DC-DC </a:t>
            </a:r>
            <a:r>
              <a:rPr lang="en-US" sz="1600" dirty="0" smtClean="0"/>
              <a:t>converters</a:t>
            </a:r>
            <a:endParaRPr lang="en-US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fr-FR" smtClean="0"/>
              <a:t>irakli.mandjavidze@cea.fr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Tracking Detectors Review, March 20-21, 2024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7BA007-6205-4C6B-BC33-417A4DE9964F}" type="slidenum">
              <a:rPr lang="fr-FR" smtClean="0"/>
              <a:t>25</a:t>
            </a:fld>
            <a:endParaRPr lang="fr-FR"/>
          </a:p>
        </p:txBody>
      </p:sp>
      <p:grpSp>
        <p:nvGrpSpPr>
          <p:cNvPr id="18" name="Groupe 17"/>
          <p:cNvGrpSpPr/>
          <p:nvPr/>
        </p:nvGrpSpPr>
        <p:grpSpPr>
          <a:xfrm>
            <a:off x="6096000" y="1412776"/>
            <a:ext cx="6029962" cy="720080"/>
            <a:chOff x="5559358" y="1772816"/>
            <a:chExt cx="6029962" cy="720080"/>
          </a:xfrm>
        </p:grpSpPr>
        <p:sp>
          <p:nvSpPr>
            <p:cNvPr id="50" name="Rectangle 49"/>
            <p:cNvSpPr/>
            <p:nvPr/>
          </p:nvSpPr>
          <p:spPr>
            <a:xfrm>
              <a:off x="7752184" y="1772816"/>
              <a:ext cx="3837136" cy="72008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r"/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8967876" y="1804632"/>
              <a:ext cx="5212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33CC"/>
                  </a:solidFill>
                </a:rPr>
                <a:t>1.5V</a:t>
              </a:r>
              <a:endParaRPr lang="en-US" sz="1400" b="1" baseline="30000" dirty="0">
                <a:solidFill>
                  <a:srgbClr val="FF33CC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559358" y="1772896"/>
              <a:ext cx="780332" cy="72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Remote power supply</a:t>
              </a:r>
              <a:endParaRPr lang="en-US" sz="1400" dirty="0"/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7291456" y="1852608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33CC"/>
                  </a:solidFill>
                </a:rPr>
                <a:t>12V</a:t>
              </a:r>
              <a:endParaRPr lang="en-US" sz="1400" b="1" baseline="30000" dirty="0">
                <a:solidFill>
                  <a:srgbClr val="FF33CC"/>
                </a:solidFill>
              </a:endParaRPr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6288646" y="1843314"/>
              <a:ext cx="7024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33CC"/>
                  </a:solidFill>
                </a:rPr>
                <a:t>&lt;12.5V</a:t>
              </a:r>
              <a:endParaRPr lang="en-US" sz="1400" b="1" baseline="30000" dirty="0">
                <a:solidFill>
                  <a:srgbClr val="FF33CC"/>
                </a:solidFill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7924472" y="1915321"/>
              <a:ext cx="1051847" cy="43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 smtClean="0"/>
                <a:t>80% DC-DC</a:t>
              </a:r>
              <a:endParaRPr lang="fr-FR" sz="1400" dirty="0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9483815" y="1915321"/>
              <a:ext cx="943482" cy="43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 smtClean="0"/>
                <a:t>Ultra LDO</a:t>
              </a:r>
              <a:endParaRPr lang="fr-FR" sz="1400" dirty="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0875547" y="1915321"/>
              <a:ext cx="535709" cy="43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 smtClean="0"/>
                <a:t>ASIC</a:t>
              </a:r>
              <a:endParaRPr lang="fr-FR" sz="1400" dirty="0"/>
            </a:p>
          </p:txBody>
        </p:sp>
        <p:cxnSp>
          <p:nvCxnSpPr>
            <p:cNvPr id="68" name="Connecteur droit avec flèche 67"/>
            <p:cNvCxnSpPr>
              <a:stCxn id="62" idx="3"/>
              <a:endCxn id="65" idx="1"/>
            </p:cNvCxnSpPr>
            <p:nvPr/>
          </p:nvCxnSpPr>
          <p:spPr>
            <a:xfrm>
              <a:off x="8976319" y="2131321"/>
              <a:ext cx="50749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avec flèche 70"/>
            <p:cNvCxnSpPr>
              <a:stCxn id="65" idx="3"/>
              <a:endCxn id="67" idx="1"/>
            </p:cNvCxnSpPr>
            <p:nvPr/>
          </p:nvCxnSpPr>
          <p:spPr>
            <a:xfrm>
              <a:off x="10427297" y="2131321"/>
              <a:ext cx="44825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ZoneTexte 72"/>
            <p:cNvSpPr txBox="1"/>
            <p:nvPr/>
          </p:nvSpPr>
          <p:spPr>
            <a:xfrm>
              <a:off x="10390773" y="1804632"/>
              <a:ext cx="5212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33CC"/>
                  </a:solidFill>
                </a:rPr>
                <a:t>1.2V</a:t>
              </a:r>
              <a:endParaRPr lang="en-US" sz="1400" b="1" baseline="30000" dirty="0">
                <a:solidFill>
                  <a:srgbClr val="FF33CC"/>
                </a:solidFill>
              </a:endParaRPr>
            </a:p>
          </p:txBody>
        </p:sp>
        <p:sp>
          <p:nvSpPr>
            <p:cNvPr id="75" name="ZoneTexte 74"/>
            <p:cNvSpPr txBox="1"/>
            <p:nvPr/>
          </p:nvSpPr>
          <p:spPr>
            <a:xfrm>
              <a:off x="6826609" y="2112409"/>
              <a:ext cx="5902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20 m </a:t>
              </a:r>
              <a:endParaRPr lang="en-US" sz="1400" dirty="0"/>
            </a:p>
          </p:txBody>
        </p:sp>
        <p:cxnSp>
          <p:nvCxnSpPr>
            <p:cNvPr id="76" name="Connecteur droit avec flèche 75"/>
            <p:cNvCxnSpPr>
              <a:stCxn id="52" idx="3"/>
              <a:endCxn id="62" idx="1"/>
            </p:cNvCxnSpPr>
            <p:nvPr/>
          </p:nvCxnSpPr>
          <p:spPr>
            <a:xfrm flipV="1">
              <a:off x="6339690" y="2131321"/>
              <a:ext cx="1584782" cy="15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2" name="Tableau 31"/>
          <p:cNvGraphicFramePr>
            <a:graphicFrameLocks noGrp="1"/>
          </p:cNvGraphicFramePr>
          <p:nvPr>
            <p:extLst/>
          </p:nvPr>
        </p:nvGraphicFramePr>
        <p:xfrm>
          <a:off x="752952" y="4045375"/>
          <a:ext cx="1043511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6080">
                  <a:extLst>
                    <a:ext uri="{9D8B030D-6E8A-4147-A177-3AD203B41FA5}">
                      <a16:colId xmlns:a16="http://schemas.microsoft.com/office/drawing/2014/main" val="3301949033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2824018827"/>
                    </a:ext>
                  </a:extLst>
                </a:gridCol>
                <a:gridCol w="516139">
                  <a:extLst>
                    <a:ext uri="{9D8B030D-6E8A-4147-A177-3AD203B41FA5}">
                      <a16:colId xmlns:a16="http://schemas.microsoft.com/office/drawing/2014/main" val="562151193"/>
                    </a:ext>
                  </a:extLst>
                </a:gridCol>
                <a:gridCol w="1716109">
                  <a:extLst>
                    <a:ext uri="{9D8B030D-6E8A-4147-A177-3AD203B41FA5}">
                      <a16:colId xmlns:a16="http://schemas.microsoft.com/office/drawing/2014/main" val="4262904712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832896625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242493569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032022642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2003995549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917430878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638298835"/>
                    </a:ext>
                  </a:extLst>
                </a:gridCol>
                <a:gridCol w="560564">
                  <a:extLst>
                    <a:ext uri="{9D8B030D-6E8A-4147-A177-3AD203B41FA5}">
                      <a16:colId xmlns:a16="http://schemas.microsoft.com/office/drawing/2014/main" val="3951333792"/>
                    </a:ext>
                  </a:extLst>
                </a:gridCol>
                <a:gridCol w="951603">
                  <a:extLst>
                    <a:ext uri="{9D8B030D-6E8A-4147-A177-3AD203B41FA5}">
                      <a16:colId xmlns:a16="http://schemas.microsoft.com/office/drawing/2014/main" val="30765899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noProof="0" dirty="0" err="1" smtClean="0"/>
                        <a:t>CyMBaL</a:t>
                      </a:r>
                      <a:endParaRPr lang="en-US" noProof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µ</a:t>
                      </a:r>
                      <a:r>
                        <a:rPr lang="en-US" noProof="0" dirty="0" err="1" smtClean="0"/>
                        <a:t>RWell</a:t>
                      </a:r>
                      <a:r>
                        <a:rPr lang="en-US" noProof="0" dirty="0" smtClean="0"/>
                        <a:t>-BOT</a:t>
                      </a:r>
                      <a:endParaRPr lang="en-US" noProof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noProof="0" dirty="0" smtClean="0"/>
                        <a:t>µ</a:t>
                      </a:r>
                      <a:r>
                        <a:rPr lang="en-US" sz="1800" noProof="0" dirty="0" err="1" smtClean="0"/>
                        <a:t>RWell</a:t>
                      </a:r>
                      <a:r>
                        <a:rPr lang="en-US" sz="1800" noProof="0" dirty="0" smtClean="0"/>
                        <a:t>-ECT</a:t>
                      </a:r>
                      <a:endParaRPr lang="en-US" noProof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Total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9559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Tile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Sub-detector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Module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Sub-detector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½ disk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Sub-detector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 smtClean="0"/>
                        <a:t>MPGDs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931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Power(W)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noProof="0" dirty="0" smtClean="0"/>
                        <a:t>36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noProof="0" dirty="0" smtClean="0"/>
                        <a:t>1.2k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noProof="0" dirty="0" smtClean="0"/>
                        <a:t>144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noProof="0" dirty="0" smtClean="0"/>
                        <a:t>3.5k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noProof="0" dirty="0" smtClean="0"/>
                        <a:t>144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noProof="0" dirty="0" smtClean="0"/>
                        <a:t>1.2k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noProof="0" dirty="0" smtClean="0"/>
                        <a:t>6k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6024222"/>
                  </a:ext>
                </a:extLst>
              </a:tr>
            </a:tbl>
          </a:graphicData>
        </a:graphic>
      </p:graphicFrame>
      <p:sp>
        <p:nvSpPr>
          <p:cNvPr id="42" name="ZoneTexte 41"/>
          <p:cNvSpPr txBox="1"/>
          <p:nvPr/>
        </p:nvSpPr>
        <p:spPr>
          <a:xfrm>
            <a:off x="10032103" y="1106038"/>
            <a:ext cx="1786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FEB </a:t>
            </a:r>
            <a:r>
              <a:rPr lang="en-US" sz="1400" dirty="0" smtClean="0"/>
              <a:t>(illustration only)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4406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388" y="728700"/>
            <a:ext cx="2430000" cy="3240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Salsa0Analog: very frontend prototype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5360" y="692697"/>
            <a:ext cx="11521280" cy="2592287"/>
          </a:xfrm>
        </p:spPr>
        <p:txBody>
          <a:bodyPr>
            <a:normAutofit/>
          </a:bodyPr>
          <a:lstStyle/>
          <a:p>
            <a:r>
              <a:rPr lang="en-US" sz="1800" dirty="0" smtClean="0"/>
              <a:t>Prototype ASIC with 4 channels</a:t>
            </a:r>
          </a:p>
          <a:p>
            <a:pPr lvl="1"/>
            <a:r>
              <a:rPr lang="en-US" dirty="0"/>
              <a:t>4 dynamic ranges : 50 </a:t>
            </a:r>
            <a:r>
              <a:rPr lang="en-US" dirty="0" err="1"/>
              <a:t>fC</a:t>
            </a:r>
            <a:r>
              <a:rPr lang="en-US" dirty="0"/>
              <a:t>, 250 </a:t>
            </a:r>
            <a:r>
              <a:rPr lang="en-US" dirty="0" err="1"/>
              <a:t>fC</a:t>
            </a:r>
            <a:r>
              <a:rPr lang="en-US" dirty="0"/>
              <a:t>, 500 </a:t>
            </a:r>
            <a:r>
              <a:rPr lang="en-US" dirty="0" err="1"/>
              <a:t>fC</a:t>
            </a:r>
            <a:r>
              <a:rPr lang="en-US" dirty="0"/>
              <a:t>, 5 </a:t>
            </a:r>
            <a:r>
              <a:rPr lang="en-US" dirty="0" err="1" smtClean="0"/>
              <a:t>pC</a:t>
            </a:r>
            <a:endParaRPr lang="en-US" dirty="0"/>
          </a:p>
          <a:p>
            <a:pPr lvl="1"/>
            <a:r>
              <a:rPr lang="en-US" dirty="0"/>
              <a:t>10 peaking times : from 50 ns to 500 </a:t>
            </a:r>
            <a:r>
              <a:rPr lang="en-US" dirty="0" smtClean="0"/>
              <a:t>ns</a:t>
            </a:r>
          </a:p>
          <a:p>
            <a:pPr lvl="1"/>
            <a:r>
              <a:rPr lang="en-US" dirty="0"/>
              <a:t>Support for high input </a:t>
            </a:r>
            <a:r>
              <a:rPr lang="en-US" dirty="0" smtClean="0"/>
              <a:t>capacitances</a:t>
            </a:r>
          </a:p>
          <a:p>
            <a:pPr lvl="1"/>
            <a:r>
              <a:rPr lang="en-US" dirty="0" smtClean="0"/>
              <a:t>Both </a:t>
            </a:r>
            <a:r>
              <a:rPr lang="en-US" dirty="0"/>
              <a:t>signal </a:t>
            </a:r>
            <a:r>
              <a:rPr lang="en-US" dirty="0" smtClean="0"/>
              <a:t>polarities</a:t>
            </a:r>
          </a:p>
          <a:p>
            <a:pPr lvl="4"/>
            <a:endParaRPr lang="en-US" sz="1000" dirty="0" smtClean="0"/>
          </a:p>
          <a:p>
            <a:pPr lvl="4"/>
            <a:endParaRPr lang="en-US" sz="1000" dirty="0" smtClean="0"/>
          </a:p>
          <a:p>
            <a:pPr lvl="4"/>
            <a:endParaRPr lang="en-US" sz="1000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fr-FR" smtClean="0"/>
              <a:t>irakli.mandjavidze@cea.fr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Tracking Detectors Review, March 20-21, 2024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7BA007-6205-4C6B-BC33-417A4DE9964F}" type="slidenum">
              <a:rPr lang="en-US" smtClean="0"/>
              <a:t>26</a:t>
            </a:fld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 rot="16049612">
            <a:off x="10905411" y="3131157"/>
            <a:ext cx="12523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Power board</a:t>
            </a:r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128448" y="3320988"/>
            <a:ext cx="10730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 bench</a:t>
            </a:r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10416480" y="2312876"/>
            <a:ext cx="432048" cy="396044"/>
          </a:xfrm>
          <a:prstGeom prst="ellipse">
            <a:avLst/>
          </a:prstGeom>
          <a:noFill/>
          <a:ln w="22225">
            <a:solidFill>
              <a:srgbClr val="FF0000">
                <a:alpha val="9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10092444" y="1988840"/>
            <a:ext cx="11769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SalsaAnalog</a:t>
            </a:r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4329100"/>
            <a:ext cx="5164568" cy="2160000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92613D20-AEC7-A366-84B2-7930212466EA}"/>
              </a:ext>
            </a:extLst>
          </p:cNvPr>
          <p:cNvGrpSpPr>
            <a:grpSpLocks noChangeAspect="1"/>
          </p:cNvGrpSpPr>
          <p:nvPr/>
        </p:nvGrpSpPr>
        <p:grpSpPr>
          <a:xfrm>
            <a:off x="5555940" y="1592796"/>
            <a:ext cx="3718646" cy="2160000"/>
            <a:chOff x="224878" y="1022489"/>
            <a:chExt cx="3583447" cy="2393742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190D2A3A-60FC-A759-7E23-F69BF16C5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4878" y="1022489"/>
              <a:ext cx="3583447" cy="2393742"/>
            </a:xfrm>
            <a:prstGeom prst="rect">
              <a:avLst/>
            </a:prstGeom>
          </p:spPr>
        </p:pic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7897EB98-31C3-F405-5AFC-ECDC9B710CA9}"/>
                </a:ext>
              </a:extLst>
            </p:cNvPr>
            <p:cNvCxnSpPr/>
            <p:nvPr/>
          </p:nvCxnSpPr>
          <p:spPr>
            <a:xfrm>
              <a:off x="2016600" y="3007844"/>
              <a:ext cx="443693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96A2E145-6DB3-E4AD-C8C4-998D6E140C3F}"/>
                </a:ext>
              </a:extLst>
            </p:cNvPr>
            <p:cNvSpPr txBox="1"/>
            <p:nvPr/>
          </p:nvSpPr>
          <p:spPr>
            <a:xfrm>
              <a:off x="1978594" y="2729186"/>
              <a:ext cx="491675" cy="242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500ns</a:t>
              </a:r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65EE2697-B618-AF0C-681C-FC4430BA3D4E}"/>
              </a:ext>
            </a:extLst>
          </p:cNvPr>
          <p:cNvSpPr txBox="1"/>
          <p:nvPr/>
        </p:nvSpPr>
        <p:spPr>
          <a:xfrm>
            <a:off x="5771964" y="1016732"/>
            <a:ext cx="3132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Programmable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Peaking time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50 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ns to 500 </a:t>
            </a: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ns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39" name="Groupe 38"/>
          <p:cNvGrpSpPr>
            <a:grpSpLocks noChangeAspect="1"/>
          </p:cNvGrpSpPr>
          <p:nvPr/>
        </p:nvGrpSpPr>
        <p:grpSpPr>
          <a:xfrm>
            <a:off x="443372" y="3212976"/>
            <a:ext cx="5307704" cy="3240000"/>
            <a:chOff x="238129" y="1633272"/>
            <a:chExt cx="8472627" cy="5171976"/>
          </a:xfrm>
        </p:grpSpPr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BC49401C-A0DC-FA07-78DE-3FAF8019F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129" y="1633272"/>
              <a:ext cx="8472627" cy="5171976"/>
            </a:xfrm>
            <a:prstGeom prst="rect">
              <a:avLst/>
            </a:prstGeom>
          </p:spPr>
        </p:pic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AC01D1A1-E789-F29E-636A-113D3E1696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1284" y="2700846"/>
              <a:ext cx="0" cy="3332309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23D034EE-84DD-646B-A2B9-C1881F093ECC}"/>
                </a:ext>
              </a:extLst>
            </p:cNvPr>
            <p:cNvSpPr txBox="1"/>
            <p:nvPr/>
          </p:nvSpPr>
          <p:spPr>
            <a:xfrm>
              <a:off x="1531266" y="2150527"/>
              <a:ext cx="4719952" cy="54043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Calibri" panose="020F0502020204030204"/>
                </a:rPr>
                <a:t>Typical </a:t>
              </a:r>
              <a:r>
                <a:rPr kumimoji="0" lang="en-US" sz="16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Calibri" panose="020F0502020204030204"/>
                </a:rPr>
                <a:t>120 pF</a:t>
              </a:r>
              <a:r>
                <a:rPr kumimoji="0" lang="en-US" sz="1600" i="0" u="none" strike="noStrike" kern="0" cap="none" spc="0" normalizeH="0" noProof="0" dirty="0" smtClean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en-US" sz="16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Calibri" panose="020F0502020204030204"/>
                </a:rPr>
                <a:t>input </a:t>
              </a:r>
              <a:r>
                <a:rPr kumimoji="0" lang="en-US" sz="1600" i="0" u="none" strike="noStrike" kern="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Calibri" panose="020F0502020204030204"/>
                </a:rPr>
                <a:t>capacitor</a:t>
              </a: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50A5DEAD-9D20-8309-6876-40D0B1D4B153}"/>
                </a:ext>
              </a:extLst>
            </p:cNvPr>
            <p:cNvSpPr txBox="1"/>
            <p:nvPr/>
          </p:nvSpPr>
          <p:spPr>
            <a:xfrm>
              <a:off x="3147688" y="5189401"/>
              <a:ext cx="36685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0" cap="none" spc="0" normalizeH="0" baseline="0" noProof="0" dirty="0">
                  <a:ln>
                    <a:noFill/>
                  </a:ln>
                  <a:solidFill>
                    <a:srgbClr val="750602"/>
                  </a:solidFill>
                  <a:effectLst/>
                  <a:uLnTx/>
                  <a:uFillTx/>
                  <a:latin typeface="Calibri" panose="020F0502020204030204"/>
                </a:rPr>
                <a:t>1200 e- at 500 ns</a:t>
              </a:r>
              <a:endPara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5692C9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25D2350D-41D2-237C-9F5A-0277C0BA51AA}"/>
                </a:ext>
              </a:extLst>
            </p:cNvPr>
            <p:cNvSpPr txBox="1"/>
            <p:nvPr/>
          </p:nvSpPr>
          <p:spPr>
            <a:xfrm>
              <a:off x="1789894" y="3055723"/>
              <a:ext cx="36685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0" cap="none" spc="0" normalizeH="0" baseline="0" noProof="0" dirty="0">
                  <a:ln>
                    <a:noFill/>
                  </a:ln>
                  <a:solidFill>
                    <a:srgbClr val="5692C9"/>
                  </a:solidFill>
                  <a:effectLst/>
                  <a:uLnTx/>
                  <a:uFillTx/>
                  <a:latin typeface="Calibri" panose="020F0502020204030204"/>
                </a:rPr>
                <a:t>2000 e- at 50 ns</a:t>
              </a:r>
            </a:p>
          </p:txBody>
        </p:sp>
        <p:cxnSp>
          <p:nvCxnSpPr>
            <p:cNvPr id="45" name="Connecteur droit avec flèche 44">
              <a:extLst>
                <a:ext uri="{FF2B5EF4-FFF2-40B4-BE49-F238E27FC236}">
                  <a16:creationId xmlns:a16="http://schemas.microsoft.com/office/drawing/2014/main" id="{E5EADE20-3AB6-8149-C36E-C168A36AFFB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81284" y="5470676"/>
              <a:ext cx="1263194" cy="88355"/>
            </a:xfrm>
            <a:prstGeom prst="straightConnector1">
              <a:avLst/>
            </a:prstGeom>
            <a:ln w="19050">
              <a:solidFill>
                <a:srgbClr val="75060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avec flèche 45">
              <a:extLst>
                <a:ext uri="{FF2B5EF4-FFF2-40B4-BE49-F238E27FC236}">
                  <a16:creationId xmlns:a16="http://schemas.microsoft.com/office/drawing/2014/main" id="{46894CEB-977D-DE4D-0EF1-EBEDBCDDAE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81285" y="3637635"/>
              <a:ext cx="931060" cy="1580452"/>
            </a:xfrm>
            <a:prstGeom prst="straightConnector1">
              <a:avLst/>
            </a:prstGeom>
            <a:ln w="19050">
              <a:solidFill>
                <a:srgbClr val="5692C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ZoneTexte 46">
            <a:extLst>
              <a:ext uri="{FF2B5EF4-FFF2-40B4-BE49-F238E27FC236}">
                <a16:creationId xmlns:a16="http://schemas.microsoft.com/office/drawing/2014/main" id="{3DFD3C9C-B2B7-BC17-8084-A8232CC65B23}"/>
              </a:ext>
            </a:extLst>
          </p:cNvPr>
          <p:cNvSpPr txBox="1"/>
          <p:nvPr/>
        </p:nvSpPr>
        <p:spPr>
          <a:xfrm rot="20700000">
            <a:off x="7236008" y="2200171"/>
            <a:ext cx="1403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8000"/>
                </a:solidFill>
                <a:latin typeface="Calibri" panose="020F0502020204030204"/>
              </a:rPr>
              <a:t>250 </a:t>
            </a:r>
            <a:r>
              <a:rPr lang="en-US" sz="1800" dirty="0" err="1">
                <a:solidFill>
                  <a:srgbClr val="FF8000"/>
                </a:solidFill>
                <a:latin typeface="Calibri" panose="020F0502020204030204"/>
              </a:rPr>
              <a:t>fC</a:t>
            </a:r>
            <a:r>
              <a:rPr lang="en-US" sz="1800" dirty="0">
                <a:solidFill>
                  <a:srgbClr val="FF8000"/>
                </a:solidFill>
                <a:latin typeface="Calibri" panose="020F0502020204030204"/>
              </a:rPr>
              <a:t> range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65EE2697-B618-AF0C-681C-FC4430BA3D4E}"/>
              </a:ext>
            </a:extLst>
          </p:cNvPr>
          <p:cNvSpPr txBox="1"/>
          <p:nvPr/>
        </p:nvSpPr>
        <p:spPr>
          <a:xfrm>
            <a:off x="947428" y="2888940"/>
            <a:ext cx="4140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Equivalent Noise Charge 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in </a:t>
            </a: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250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fC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range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6462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Prisme</a:t>
            </a:r>
            <a:r>
              <a:rPr lang="en-US" dirty="0" smtClean="0"/>
              <a:t>: clock management jitter cleaner PLL IP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err="1" smtClean="0"/>
              <a:t>Prisme</a:t>
            </a:r>
            <a:r>
              <a:rPr lang="en-US" sz="1800" dirty="0" smtClean="0"/>
              <a:t> prototype to test a new 65 nm hybrid PLL IP for Salsa and high fidelity fan-out ASIC</a:t>
            </a:r>
          </a:p>
          <a:p>
            <a:pPr lvl="1"/>
            <a:r>
              <a:rPr lang="en-US" dirty="0" smtClean="0"/>
              <a:t>Large input frequency range</a:t>
            </a:r>
          </a:p>
          <a:p>
            <a:pPr lvl="1"/>
            <a:r>
              <a:rPr lang="en-US" dirty="0" smtClean="0"/>
              <a:t>4 clock outputs with programmable frequencies and phase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Test </a:t>
            </a:r>
            <a:r>
              <a:rPr lang="en-US" dirty="0"/>
              <a:t>boards arrived </a:t>
            </a:r>
            <a:r>
              <a:rPr lang="en-US" dirty="0" smtClean="0"/>
              <a:t>end of February</a:t>
            </a:r>
            <a:endParaRPr lang="en-US" dirty="0"/>
          </a:p>
          <a:p>
            <a:pPr lvl="1"/>
            <a:r>
              <a:rPr lang="en-US" dirty="0" smtClean="0"/>
              <a:t>Test </a:t>
            </a:r>
            <a:r>
              <a:rPr lang="en-US" dirty="0"/>
              <a:t>bench completed </a:t>
            </a:r>
            <a:r>
              <a:rPr lang="en-US" dirty="0" smtClean="0"/>
              <a:t>clock generator, high-end 80 GS/S </a:t>
            </a:r>
            <a:r>
              <a:rPr lang="en-US" dirty="0"/>
              <a:t>scope and phase noise </a:t>
            </a:r>
            <a:r>
              <a:rPr lang="en-US" dirty="0" smtClean="0"/>
              <a:t>analyzer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Preliminary results</a:t>
            </a:r>
          </a:p>
          <a:p>
            <a:pPr lvl="1"/>
            <a:r>
              <a:rPr lang="fr-FR" dirty="0" smtClean="0"/>
              <a:t>Power consomption </a:t>
            </a:r>
            <a:r>
              <a:rPr lang="fr-FR" dirty="0"/>
              <a:t>nominal </a:t>
            </a:r>
            <a:endParaRPr lang="fr-FR" dirty="0" smtClean="0"/>
          </a:p>
          <a:p>
            <a:pPr lvl="1"/>
            <a:r>
              <a:rPr lang="en-US" dirty="0" smtClean="0"/>
              <a:t>I2C </a:t>
            </a:r>
            <a:r>
              <a:rPr lang="en-US" dirty="0"/>
              <a:t>working to read and write </a:t>
            </a:r>
            <a:r>
              <a:rPr lang="en-US" dirty="0" smtClean="0"/>
              <a:t>registers</a:t>
            </a:r>
          </a:p>
          <a:p>
            <a:pPr lvl="1"/>
            <a:r>
              <a:rPr lang="en-US" dirty="0" smtClean="0"/>
              <a:t>Low </a:t>
            </a:r>
            <a:r>
              <a:rPr lang="en-US" dirty="0"/>
              <a:t>voltage differential </a:t>
            </a:r>
            <a:r>
              <a:rPr lang="en-US" dirty="0" smtClean="0"/>
              <a:t>(CLPS) receivers and transmitters operational</a:t>
            </a:r>
          </a:p>
          <a:p>
            <a:pPr lvl="1"/>
            <a:r>
              <a:rPr lang="en-US" dirty="0" smtClean="0"/>
              <a:t>Digital branch of PLL operational</a:t>
            </a:r>
          </a:p>
          <a:p>
            <a:pPr lvl="2"/>
            <a:r>
              <a:rPr lang="en-US" dirty="0" smtClean="0"/>
              <a:t>Allows </a:t>
            </a:r>
            <a:r>
              <a:rPr lang="en-US" dirty="0"/>
              <a:t>to find the right frequency range for the analog </a:t>
            </a:r>
            <a:r>
              <a:rPr lang="en-US" dirty="0" smtClean="0"/>
              <a:t>branch</a:t>
            </a:r>
          </a:p>
          <a:p>
            <a:pPr lvl="1"/>
            <a:r>
              <a:rPr lang="en-US" dirty="0" smtClean="0"/>
              <a:t>Internal oscillator reaches nominal 3.2 GHz</a:t>
            </a:r>
          </a:p>
          <a:p>
            <a:pPr lvl="1"/>
            <a:r>
              <a:rPr lang="en-US" dirty="0" smtClean="0"/>
              <a:t>Locks occur for 40 MHz and 100 MHz input</a:t>
            </a:r>
          </a:p>
          <a:p>
            <a:pPr lvl="1"/>
            <a:r>
              <a:rPr lang="en-US" dirty="0" smtClean="0"/>
              <a:t>All for outputs tested with programmable frequencies</a:t>
            </a:r>
          </a:p>
          <a:p>
            <a:pPr lvl="1"/>
            <a:r>
              <a:rPr lang="en-US" dirty="0" smtClean="0"/>
              <a:t>Ongoing tests on jitter characterization and optimization</a:t>
            </a:r>
            <a:endParaRPr lang="en-US" dirty="0"/>
          </a:p>
          <a:p>
            <a:endParaRPr lang="fr-FR" dirty="0"/>
          </a:p>
          <a:p>
            <a:pPr lvl="4"/>
            <a:endParaRPr lang="en-US" sz="1000" dirty="0" smtClean="0"/>
          </a:p>
          <a:p>
            <a:pPr lvl="4"/>
            <a:endParaRPr lang="en-US" sz="1000" dirty="0" smtClean="0"/>
          </a:p>
          <a:p>
            <a:pPr lvl="4"/>
            <a:endParaRPr lang="en-US" sz="1000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fr-FR" smtClean="0"/>
              <a:t>irakli.mandjavidze@cea.fr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Tracking Detectors Review, March 20-21, 2024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7BA007-6205-4C6B-BC33-417A4DE9964F}" type="slidenum">
              <a:rPr lang="en-US" smtClean="0"/>
              <a:t>27</a:t>
            </a:fld>
            <a:endParaRPr lang="en-US" dirty="0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38871" y="1386469"/>
            <a:ext cx="3835577" cy="21600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 rot="16049612">
            <a:off x="10905411" y="3131157"/>
            <a:ext cx="12523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Power board</a:t>
            </a:r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092684" y="944724"/>
            <a:ext cx="16757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Prisme</a:t>
            </a:r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test bench</a:t>
            </a:r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10668748" y="1772816"/>
            <a:ext cx="432048" cy="396044"/>
          </a:xfrm>
          <a:prstGeom prst="ellipse">
            <a:avLst/>
          </a:prstGeom>
          <a:noFill/>
          <a:ln w="22225">
            <a:solidFill>
              <a:srgbClr val="FF0000">
                <a:alpha val="9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10524732" y="1448780"/>
            <a:ext cx="7553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Prisme</a:t>
            </a:r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4" b="9187"/>
          <a:stretch/>
        </p:blipFill>
        <p:spPr>
          <a:xfrm>
            <a:off x="7572164" y="4437112"/>
            <a:ext cx="4471435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Planning</a:t>
            </a:r>
            <a:endParaRPr lang="en-US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800" dirty="0" smtClean="0"/>
              <a:t>Salsa</a:t>
            </a:r>
          </a:p>
          <a:p>
            <a:pPr lvl="1"/>
            <a:r>
              <a:rPr lang="en-US" sz="1600" dirty="0" smtClean="0"/>
              <a:t>2024 : Salsa1</a:t>
            </a:r>
          </a:p>
          <a:p>
            <a:pPr lvl="2"/>
            <a:r>
              <a:rPr lang="en-US" sz="1400" dirty="0" smtClean="0"/>
              <a:t>Several fully instrumented channels including analog very fronted and 12-bit  MSPS ADC</a:t>
            </a:r>
          </a:p>
          <a:p>
            <a:pPr lvl="2"/>
            <a:r>
              <a:rPr lang="en-US" sz="1400" dirty="0" smtClean="0"/>
              <a:t>Clock management circuitry based on </a:t>
            </a:r>
            <a:r>
              <a:rPr lang="en-US" sz="1400" dirty="0" err="1" smtClean="0"/>
              <a:t>Prisme</a:t>
            </a:r>
            <a:r>
              <a:rPr lang="en-US" sz="1400" dirty="0" smtClean="0"/>
              <a:t> IP</a:t>
            </a:r>
            <a:endParaRPr lang="en-US" sz="1600" dirty="0" smtClean="0"/>
          </a:p>
          <a:p>
            <a:pPr lvl="1"/>
            <a:r>
              <a:rPr lang="en-US" sz="1600" dirty="0" smtClean="0"/>
              <a:t> 2025 : Salsa2</a:t>
            </a:r>
          </a:p>
          <a:p>
            <a:pPr lvl="2"/>
            <a:r>
              <a:rPr lang="en-US" sz="1400" dirty="0" smtClean="0"/>
              <a:t>A 32-channel prototype with main DSP functionalities and serial link interfaces targeting final packaging</a:t>
            </a:r>
          </a:p>
          <a:p>
            <a:pPr lvl="2"/>
            <a:r>
              <a:rPr lang="en-US" sz="1400" dirty="0" smtClean="0"/>
              <a:t>Prototyping of unified backend interface based on a serial link</a:t>
            </a:r>
          </a:p>
          <a:p>
            <a:pPr lvl="1"/>
            <a:r>
              <a:rPr lang="en-US" sz="1600" dirty="0" smtClean="0"/>
              <a:t>2026 : Salsa pre-series</a:t>
            </a:r>
          </a:p>
          <a:p>
            <a:pPr lvl="2"/>
            <a:r>
              <a:rPr lang="en-US" sz="1400" dirty="0" smtClean="0"/>
              <a:t>A 64-channel fully functional prototype</a:t>
            </a:r>
          </a:p>
          <a:p>
            <a:pPr lvl="1"/>
            <a:r>
              <a:rPr lang="en-US" sz="1600" dirty="0" smtClean="0"/>
              <a:t>2027 : Mass production</a:t>
            </a:r>
          </a:p>
          <a:p>
            <a:pPr lvl="4"/>
            <a:endParaRPr lang="en-US" sz="1000" dirty="0" smtClean="0"/>
          </a:p>
          <a:p>
            <a:pPr lvl="4"/>
            <a:endParaRPr lang="en-US" sz="1000" dirty="0"/>
          </a:p>
          <a:p>
            <a:r>
              <a:rPr lang="en-US" sz="1800" dirty="0" smtClean="0"/>
              <a:t>FEB</a:t>
            </a:r>
          </a:p>
          <a:p>
            <a:pPr lvl="1"/>
            <a:r>
              <a:rPr lang="en-US" sz="1600" dirty="0" smtClean="0"/>
              <a:t>2024-2025 : small prototype developments</a:t>
            </a:r>
          </a:p>
          <a:p>
            <a:pPr lvl="2"/>
            <a:r>
              <a:rPr lang="en-US" sz="1400" dirty="0" smtClean="0"/>
              <a:t>Assessment of COTS components – </a:t>
            </a:r>
            <a:r>
              <a:rPr lang="en-US" sz="1400" i="1" dirty="0" smtClean="0"/>
              <a:t>e.g.</a:t>
            </a:r>
            <a:r>
              <a:rPr lang="en-US" sz="1400" dirty="0" smtClean="0"/>
              <a:t> power and monitoring solutions for radiation and magnetic field environment</a:t>
            </a:r>
          </a:p>
          <a:p>
            <a:pPr lvl="2"/>
            <a:r>
              <a:rPr lang="en-US" sz="1400" dirty="0" smtClean="0"/>
              <a:t>R&amp;D on detector – FEB interface connectors</a:t>
            </a:r>
          </a:p>
          <a:p>
            <a:pPr lvl="2"/>
            <a:r>
              <a:rPr lang="en-US" sz="1400" dirty="0" smtClean="0"/>
              <a:t>FEB form factor and Salsa integration studies for different MPGDs</a:t>
            </a:r>
          </a:p>
          <a:p>
            <a:pPr lvl="2"/>
            <a:r>
              <a:rPr lang="en-US" sz="1400" dirty="0" smtClean="0"/>
              <a:t>Validation of unified interface with ASICs </a:t>
            </a:r>
          </a:p>
          <a:p>
            <a:pPr lvl="1"/>
            <a:r>
              <a:rPr lang="en-US" sz="1600" dirty="0" smtClean="0"/>
              <a:t>2026 : advanced prototype development</a:t>
            </a:r>
          </a:p>
          <a:p>
            <a:pPr lvl="2"/>
            <a:r>
              <a:rPr lang="en-US" sz="1400" dirty="0" smtClean="0"/>
              <a:t>Based on Salsa2</a:t>
            </a:r>
          </a:p>
          <a:p>
            <a:pPr lvl="1"/>
            <a:r>
              <a:rPr lang="en-US" sz="1600" dirty="0" smtClean="0"/>
              <a:t>2027 : Pre-series production</a:t>
            </a:r>
          </a:p>
          <a:p>
            <a:pPr lvl="2"/>
            <a:r>
              <a:rPr lang="en-US" sz="1400" dirty="0" smtClean="0"/>
              <a:t>Based on pre-series Salsa</a:t>
            </a:r>
          </a:p>
          <a:p>
            <a:pPr lvl="1"/>
            <a:r>
              <a:rPr lang="en-US" sz="1600" dirty="0" smtClean="0"/>
              <a:t>2028 : Mass production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fr-FR" smtClean="0"/>
              <a:t>irakli.mandjavidze@cea.fr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Tracking Detectors Review, March 20-21, 2024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7BA007-6205-4C6B-BC33-417A4DE9964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48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Planning</a:t>
            </a:r>
            <a:endParaRPr lang="en-US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RDO</a:t>
            </a:r>
          </a:p>
          <a:p>
            <a:pPr lvl="1"/>
            <a:r>
              <a:rPr lang="en-US" sz="1600" dirty="0" smtClean="0"/>
              <a:t>2024 – 2025 : FEB – RDO interface specification and validation, plus adaptation hardware design</a:t>
            </a:r>
          </a:p>
          <a:p>
            <a:pPr lvl="1"/>
            <a:r>
              <a:rPr lang="en-US" sz="1600" dirty="0" smtClean="0"/>
              <a:t>2026 : FEB-RDO communication validation based on Salsa2 prototype systems</a:t>
            </a:r>
          </a:p>
          <a:p>
            <a:pPr lvl="1"/>
            <a:r>
              <a:rPr lang="en-US" sz="1600" dirty="0" smtClean="0"/>
              <a:t>2027 : RDO production</a:t>
            </a:r>
          </a:p>
          <a:p>
            <a:pPr lvl="4"/>
            <a:endParaRPr lang="en-US" sz="1200" dirty="0" smtClean="0"/>
          </a:p>
          <a:p>
            <a:r>
              <a:rPr lang="en-US" sz="1800" dirty="0" smtClean="0"/>
              <a:t>Services</a:t>
            </a:r>
          </a:p>
          <a:p>
            <a:pPr lvl="1"/>
            <a:r>
              <a:rPr lang="en-US" sz="1600" dirty="0" smtClean="0"/>
              <a:t>2024 : Identify clearly keep-in-out zones</a:t>
            </a:r>
          </a:p>
          <a:p>
            <a:pPr lvl="1"/>
            <a:r>
              <a:rPr lang="en-US" sz="1600" dirty="0" smtClean="0"/>
              <a:t>2025 : Validate LV distribution &amp; come out with cooling scheme, plus interlocks</a:t>
            </a:r>
          </a:p>
          <a:p>
            <a:pPr lvl="2"/>
            <a:r>
              <a:rPr lang="en-US" sz="1400" dirty="0" smtClean="0"/>
              <a:t>Profit from rich expertise within the </a:t>
            </a:r>
            <a:r>
              <a:rPr lang="en-US" sz="1400" dirty="0" err="1" smtClean="0"/>
              <a:t>ePIC</a:t>
            </a:r>
            <a:r>
              <a:rPr lang="en-US" sz="1400" dirty="0" smtClean="0"/>
              <a:t> groups on magnetic field tolerant DC/DC regulators</a:t>
            </a:r>
            <a:endParaRPr lang="en-US" sz="1600" dirty="0" smtClean="0"/>
          </a:p>
          <a:p>
            <a:pPr lvl="1"/>
            <a:r>
              <a:rPr lang="en-US" sz="1600" dirty="0" smtClean="0"/>
              <a:t>2026-2027 : production</a:t>
            </a:r>
          </a:p>
          <a:p>
            <a:pPr lvl="4"/>
            <a:endParaRPr lang="en-US" dirty="0" smtClean="0"/>
          </a:p>
          <a:p>
            <a:r>
              <a:rPr lang="en-US" sz="1800" dirty="0" smtClean="0"/>
              <a:t>System</a:t>
            </a:r>
          </a:p>
          <a:p>
            <a:pPr lvl="1"/>
            <a:r>
              <a:rPr lang="en-US" sz="1600" dirty="0" smtClean="0"/>
              <a:t>2027 : Fully instrumented slice for every group</a:t>
            </a:r>
          </a:p>
          <a:p>
            <a:pPr lvl="2"/>
            <a:r>
              <a:rPr lang="en-US" sz="1400" dirty="0" smtClean="0"/>
              <a:t>including FEB prototypes, at least two RDOs and a DAM</a:t>
            </a:r>
          </a:p>
          <a:p>
            <a:pPr lvl="1"/>
            <a:r>
              <a:rPr lang="en-US" sz="1600" dirty="0" smtClean="0"/>
              <a:t>2028 : Full system chain validation</a:t>
            </a:r>
          </a:p>
          <a:p>
            <a:pPr lvl="2"/>
            <a:r>
              <a:rPr lang="en-US" sz="1400" dirty="0" smtClean="0"/>
              <a:t>Including slow control and monitoring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fr-FR" smtClean="0"/>
              <a:t>irakli.mandjavidze@cea.fr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Tracking Detectors Review, March 20-21, 2024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7BA007-6205-4C6B-BC33-417A4DE9964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 </a:t>
            </a:r>
            <a:r>
              <a:rPr lang="en-US" dirty="0" smtClean="0"/>
              <a:t>questions addressed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dirty="0"/>
              <a:t>Are the technical performance requirements appropriately defined and complete for this stage of the project?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/>
              <a:t>Are </a:t>
            </a:r>
            <a:r>
              <a:rPr lang="en-US" sz="1800" dirty="0"/>
              <a:t>the plans for achieving detector performance and construction sufficiently developed and documented for the present phase of the project? 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/>
              <a:t>Are </a:t>
            </a:r>
            <a:r>
              <a:rPr lang="en-US" sz="1800" dirty="0"/>
              <a:t>the current designs and plans for detector, electronics readout, and services sufficiently developed to achieve the performance requirements?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/>
              <a:t>Are </a:t>
            </a:r>
            <a:r>
              <a:rPr lang="en-US" sz="1800" dirty="0"/>
              <a:t>plans in place to mitigate risk of cost increases, schedule delays, and technical problems?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/>
              <a:t>Are </a:t>
            </a:r>
            <a:r>
              <a:rPr lang="en-US" sz="1800" dirty="0"/>
              <a:t>the fabrication and assembly plans for the various tracking detector systems consistent with the overall project and detector schedule? 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Are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the plans for detector integration in the EIC detector appropriately developed for the present phase of the project?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/>
              <a:t>Have </a:t>
            </a:r>
            <a:r>
              <a:rPr lang="en-US" sz="1800" dirty="0"/>
              <a:t>ES&amp;H and QA considerations been adequately incorporated into the designs at their present stage?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fr-FR" smtClean="0"/>
              <a:t>irakli.mandjavidze@cea.fr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Tracking Detectors Review, March 20-21, 2024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7BA007-6205-4C6B-BC33-417A4DE9964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6709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>
            <a:grpSpLocks noChangeAspect="1"/>
          </p:cNvGrpSpPr>
          <p:nvPr/>
        </p:nvGrpSpPr>
        <p:grpSpPr>
          <a:xfrm>
            <a:off x="9660396" y="2708920"/>
            <a:ext cx="2218116" cy="2160000"/>
            <a:chOff x="3901612" y="1174157"/>
            <a:chExt cx="4631023" cy="4509687"/>
          </a:xfrm>
        </p:grpSpPr>
        <p:grpSp>
          <p:nvGrpSpPr>
            <p:cNvPr id="210" name="Gruppo 180">
              <a:extLst>
                <a:ext uri="{FF2B5EF4-FFF2-40B4-BE49-F238E27FC236}">
                  <a16:creationId xmlns:a16="http://schemas.microsoft.com/office/drawing/2014/main" id="{49BA6838-E7DE-6266-69A1-8248103E6BB4}"/>
                </a:ext>
              </a:extLst>
            </p:cNvPr>
            <p:cNvGrpSpPr/>
            <p:nvPr/>
          </p:nvGrpSpPr>
          <p:grpSpPr>
            <a:xfrm>
              <a:off x="4098509" y="1410048"/>
              <a:ext cx="4191876" cy="4273796"/>
              <a:chOff x="7359902" y="1268290"/>
              <a:chExt cx="3271456" cy="3299398"/>
            </a:xfrm>
          </p:grpSpPr>
          <p:sp>
            <p:nvSpPr>
              <p:cNvPr id="216" name="Torta 166">
                <a:extLst>
                  <a:ext uri="{FF2B5EF4-FFF2-40B4-BE49-F238E27FC236}">
                    <a16:creationId xmlns:a16="http://schemas.microsoft.com/office/drawing/2014/main" id="{5E83E8CC-5E9B-1C92-EB27-539D8EF530E4}"/>
                  </a:ext>
                </a:extLst>
              </p:cNvPr>
              <p:cNvSpPr/>
              <p:nvPr/>
            </p:nvSpPr>
            <p:spPr>
              <a:xfrm>
                <a:off x="7376034" y="1268290"/>
                <a:ext cx="3255324" cy="3299398"/>
              </a:xfrm>
              <a:prstGeom prst="pie">
                <a:avLst>
                  <a:gd name="adj1" fmla="val 10773094"/>
                  <a:gd name="adj2" fmla="val 16230796"/>
                </a:avLst>
              </a:prstGeom>
              <a:solidFill>
                <a:srgbClr val="105B78">
                  <a:lumMod val="40000"/>
                  <a:lumOff val="60000"/>
                </a:srgbClr>
              </a:solidFill>
              <a:ln w="635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217" name="Gruppo 171">
                <a:extLst>
                  <a:ext uri="{FF2B5EF4-FFF2-40B4-BE49-F238E27FC236}">
                    <a16:creationId xmlns:a16="http://schemas.microsoft.com/office/drawing/2014/main" id="{B4071315-5425-B860-B924-2140A73D53F7}"/>
                  </a:ext>
                </a:extLst>
              </p:cNvPr>
              <p:cNvGrpSpPr/>
              <p:nvPr/>
            </p:nvGrpSpPr>
            <p:grpSpPr>
              <a:xfrm>
                <a:off x="7359902" y="1275380"/>
                <a:ext cx="1805437" cy="1802538"/>
                <a:chOff x="7359902" y="1275380"/>
                <a:chExt cx="1805437" cy="1802538"/>
              </a:xfrm>
            </p:grpSpPr>
            <p:sp>
              <p:nvSpPr>
                <p:cNvPr id="223" name="Torta 167">
                  <a:extLst>
                    <a:ext uri="{FF2B5EF4-FFF2-40B4-BE49-F238E27FC236}">
                      <a16:creationId xmlns:a16="http://schemas.microsoft.com/office/drawing/2014/main" id="{0484E706-F5A0-95A9-18B0-3B3BC0D26567}"/>
                    </a:ext>
                  </a:extLst>
                </p:cNvPr>
                <p:cNvSpPr/>
                <p:nvPr/>
              </p:nvSpPr>
              <p:spPr>
                <a:xfrm>
                  <a:off x="8842053" y="2758059"/>
                  <a:ext cx="323286" cy="319859"/>
                </a:xfrm>
                <a:prstGeom prst="pie">
                  <a:avLst>
                    <a:gd name="adj1" fmla="val 10755844"/>
                    <a:gd name="adj2" fmla="val 16335167"/>
                  </a:avLst>
                </a:prstGeom>
                <a:solidFill>
                  <a:srgbClr val="FFFFFF"/>
                </a:solidFill>
                <a:ln w="635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224" name="Connettore 1 111">
                  <a:extLst>
                    <a:ext uri="{FF2B5EF4-FFF2-40B4-BE49-F238E27FC236}">
                      <a16:creationId xmlns:a16="http://schemas.microsoft.com/office/drawing/2014/main" id="{661E717B-AC6A-2F03-C1F9-4B9E42F2AA8F}"/>
                    </a:ext>
                  </a:extLst>
                </p:cNvPr>
                <p:cNvCxnSpPr/>
                <p:nvPr/>
              </p:nvCxnSpPr>
              <p:spPr>
                <a:xfrm>
                  <a:off x="8952037" y="1275380"/>
                  <a:ext cx="0" cy="1489769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635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5" name="Connettore 1 112">
                  <a:extLst>
                    <a:ext uri="{FF2B5EF4-FFF2-40B4-BE49-F238E27FC236}">
                      <a16:creationId xmlns:a16="http://schemas.microsoft.com/office/drawing/2014/main" id="{4CED961D-85A2-F5B4-D691-3F22824D8B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00378" y="1281292"/>
                  <a:ext cx="0" cy="1529027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635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6" name="Connettore 1 113">
                  <a:extLst>
                    <a:ext uri="{FF2B5EF4-FFF2-40B4-BE49-F238E27FC236}">
                      <a16:creationId xmlns:a16="http://schemas.microsoft.com/office/drawing/2014/main" id="{B3C5093A-270C-F6D6-B5E9-F74C3EA56681}"/>
                    </a:ext>
                  </a:extLst>
                </p:cNvPr>
                <p:cNvCxnSpPr>
                  <a:cxnSpLocks/>
                  <a:endCxn id="223" idx="2"/>
                </p:cNvCxnSpPr>
                <p:nvPr/>
              </p:nvCxnSpPr>
              <p:spPr>
                <a:xfrm>
                  <a:off x="8842053" y="1281292"/>
                  <a:ext cx="0" cy="1636697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635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7" name="Connettore 1 114">
                  <a:extLst>
                    <a:ext uri="{FF2B5EF4-FFF2-40B4-BE49-F238E27FC236}">
                      <a16:creationId xmlns:a16="http://schemas.microsoft.com/office/drawing/2014/main" id="{F8C4B577-0AB6-3FD4-AB36-D85C6B9C36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84654" y="1281292"/>
                  <a:ext cx="0" cy="1651191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635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8" name="Connettore 1 115">
                  <a:extLst>
                    <a:ext uri="{FF2B5EF4-FFF2-40B4-BE49-F238E27FC236}">
                      <a16:creationId xmlns:a16="http://schemas.microsoft.com/office/drawing/2014/main" id="{B81E1D2A-D1A0-7151-FCBE-0E68FE79A8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24385" y="1281292"/>
                  <a:ext cx="0" cy="1651191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635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9" name="Connettore 1 116">
                  <a:extLst>
                    <a:ext uri="{FF2B5EF4-FFF2-40B4-BE49-F238E27FC236}">
                      <a16:creationId xmlns:a16="http://schemas.microsoft.com/office/drawing/2014/main" id="{A8A67428-4715-D65E-CD75-DD2C3EF33C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4792" y="1282324"/>
                  <a:ext cx="0" cy="1650159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635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30" name="Connettore 1 117">
                  <a:extLst>
                    <a:ext uri="{FF2B5EF4-FFF2-40B4-BE49-F238E27FC236}">
                      <a16:creationId xmlns:a16="http://schemas.microsoft.com/office/drawing/2014/main" id="{2223DE70-3F82-C9F9-79E8-F738783F2B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94523" y="1292001"/>
                  <a:ext cx="0" cy="1640482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635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31" name="Connettore 1 118">
                  <a:extLst>
                    <a:ext uri="{FF2B5EF4-FFF2-40B4-BE49-F238E27FC236}">
                      <a16:creationId xmlns:a16="http://schemas.microsoft.com/office/drawing/2014/main" id="{F494E7C4-D7F8-3F07-ADA5-838FED14BA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533382" y="1337979"/>
                  <a:ext cx="3097" cy="1580009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635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32" name="Connettore 1 119">
                  <a:extLst>
                    <a:ext uri="{FF2B5EF4-FFF2-40B4-BE49-F238E27FC236}">
                      <a16:creationId xmlns:a16="http://schemas.microsoft.com/office/drawing/2014/main" id="{DED944E1-9E78-0D04-2E35-7E1EF7A12D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460410" y="1356548"/>
                  <a:ext cx="8446" cy="1575935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635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33" name="Connettore 1 120">
                  <a:extLst>
                    <a:ext uri="{FF2B5EF4-FFF2-40B4-BE49-F238E27FC236}">
                      <a16:creationId xmlns:a16="http://schemas.microsoft.com/office/drawing/2014/main" id="{9BB12EB5-3872-E200-6D11-50F26CD1E7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5883" y="1356548"/>
                  <a:ext cx="0" cy="1575935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635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34" name="Connettore 1 121">
                  <a:extLst>
                    <a:ext uri="{FF2B5EF4-FFF2-40B4-BE49-F238E27FC236}">
                      <a16:creationId xmlns:a16="http://schemas.microsoft.com/office/drawing/2014/main" id="{0BF07D28-BE31-E7FF-C519-A2FA056675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39707" y="1410830"/>
                  <a:ext cx="0" cy="1507158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635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35" name="Connettore 1 122">
                  <a:extLst>
                    <a:ext uri="{FF2B5EF4-FFF2-40B4-BE49-F238E27FC236}">
                      <a16:creationId xmlns:a16="http://schemas.microsoft.com/office/drawing/2014/main" id="{ED10AD6D-7EE4-3866-7389-DE7B8FBF0D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76568" y="1446663"/>
                  <a:ext cx="0" cy="1471325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635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36" name="Connettore 1 123">
                  <a:extLst>
                    <a:ext uri="{FF2B5EF4-FFF2-40B4-BE49-F238E27FC236}">
                      <a16:creationId xmlns:a16="http://schemas.microsoft.com/office/drawing/2014/main" id="{FB8A96B3-D015-AA72-713F-7D890CCDCD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15157" y="1475484"/>
                  <a:ext cx="0" cy="1442504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635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37" name="Connettore 1 124">
                  <a:extLst>
                    <a:ext uri="{FF2B5EF4-FFF2-40B4-BE49-F238E27FC236}">
                      <a16:creationId xmlns:a16="http://schemas.microsoft.com/office/drawing/2014/main" id="{26D81896-D983-380A-F096-842AC02BD6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52018" y="1509869"/>
                  <a:ext cx="0" cy="1408119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635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38" name="Connettore 1 125">
                  <a:extLst>
                    <a:ext uri="{FF2B5EF4-FFF2-40B4-BE49-F238E27FC236}">
                      <a16:creationId xmlns:a16="http://schemas.microsoft.com/office/drawing/2014/main" id="{2BFB09BD-0FF1-44C2-DF60-4820377990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80269" y="1557859"/>
                  <a:ext cx="0" cy="1393683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635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39" name="Connettore 1 126">
                  <a:extLst>
                    <a:ext uri="{FF2B5EF4-FFF2-40B4-BE49-F238E27FC236}">
                      <a16:creationId xmlns:a16="http://schemas.microsoft.com/office/drawing/2014/main" id="{589472DF-897F-6DC6-7B2F-BF09BCBBD9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08520" y="1615501"/>
                  <a:ext cx="0" cy="1336041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635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0" name="Connettore 1 127">
                  <a:extLst>
                    <a:ext uri="{FF2B5EF4-FFF2-40B4-BE49-F238E27FC236}">
                      <a16:creationId xmlns:a16="http://schemas.microsoft.com/office/drawing/2014/main" id="{337639F7-F0E7-5B87-3C4C-10992DF71B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36771" y="1664496"/>
                  <a:ext cx="0" cy="1287046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635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1" name="Connettore 1 128">
                  <a:extLst>
                    <a:ext uri="{FF2B5EF4-FFF2-40B4-BE49-F238E27FC236}">
                      <a16:creationId xmlns:a16="http://schemas.microsoft.com/office/drawing/2014/main" id="{E89F49AC-9F1F-CB86-12C3-B9BDAAD3A3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67892" y="1736549"/>
                  <a:ext cx="0" cy="1214993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635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2" name="Connettore 1 129">
                  <a:extLst>
                    <a:ext uri="{FF2B5EF4-FFF2-40B4-BE49-F238E27FC236}">
                      <a16:creationId xmlns:a16="http://schemas.microsoft.com/office/drawing/2014/main" id="{AFA3A0C3-DE83-428B-F074-41DF125AA1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013" y="1799955"/>
                  <a:ext cx="0" cy="1151587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635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3" name="Connettore 1 130">
                  <a:extLst>
                    <a:ext uri="{FF2B5EF4-FFF2-40B4-BE49-F238E27FC236}">
                      <a16:creationId xmlns:a16="http://schemas.microsoft.com/office/drawing/2014/main" id="{72D70A70-BE81-7972-F579-1B5B637C62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7264" y="1891746"/>
                  <a:ext cx="0" cy="1059796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635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4" name="Connettore 1 131">
                  <a:extLst>
                    <a:ext uri="{FF2B5EF4-FFF2-40B4-BE49-F238E27FC236}">
                      <a16:creationId xmlns:a16="http://schemas.microsoft.com/office/drawing/2014/main" id="{6BDADB65-C25A-8651-308F-68197B794C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385" y="1983537"/>
                  <a:ext cx="0" cy="968005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635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5" name="Connettore 1 132">
                  <a:extLst>
                    <a:ext uri="{FF2B5EF4-FFF2-40B4-BE49-F238E27FC236}">
                      <a16:creationId xmlns:a16="http://schemas.microsoft.com/office/drawing/2014/main" id="{94D76DFD-C835-6574-908E-23B88C89AD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589107" y="2079708"/>
                  <a:ext cx="6139" cy="852775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635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6" name="Connettore 1 133">
                  <a:extLst>
                    <a:ext uri="{FF2B5EF4-FFF2-40B4-BE49-F238E27FC236}">
                      <a16:creationId xmlns:a16="http://schemas.microsoft.com/office/drawing/2014/main" id="{19968099-56BD-78E4-EC7F-51A7723472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21974" y="2213928"/>
                  <a:ext cx="0" cy="722020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635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7" name="Connettore 1 134">
                  <a:extLst>
                    <a:ext uri="{FF2B5EF4-FFF2-40B4-BE49-F238E27FC236}">
                      <a16:creationId xmlns:a16="http://schemas.microsoft.com/office/drawing/2014/main" id="{185A455B-BB8D-E653-FEA2-DCAE61C5EE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63228" y="2338708"/>
                  <a:ext cx="0" cy="612834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635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8" name="Connettore 1 135">
                  <a:extLst>
                    <a:ext uri="{FF2B5EF4-FFF2-40B4-BE49-F238E27FC236}">
                      <a16:creationId xmlns:a16="http://schemas.microsoft.com/office/drawing/2014/main" id="{B6616049-E727-398A-01B7-9C93BBCD66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17251" y="2544446"/>
                  <a:ext cx="0" cy="407096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635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9" name="Connettore 1 138">
                  <a:extLst>
                    <a:ext uri="{FF2B5EF4-FFF2-40B4-BE49-F238E27FC236}">
                      <a16:creationId xmlns:a16="http://schemas.microsoft.com/office/drawing/2014/main" id="{ED6C1A74-F277-EDF0-8606-3BA16051A8CA}"/>
                    </a:ext>
                  </a:extLst>
                </p:cNvPr>
                <p:cNvCxnSpPr>
                  <a:cxnSpLocks/>
                  <a:stCxn id="216" idx="2"/>
                </p:cNvCxnSpPr>
                <p:nvPr/>
              </p:nvCxnSpPr>
              <p:spPr>
                <a:xfrm flipV="1">
                  <a:off x="7376034" y="2917988"/>
                  <a:ext cx="1633255" cy="1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0" name="Connettore 1 139">
                  <a:extLst>
                    <a:ext uri="{FF2B5EF4-FFF2-40B4-BE49-F238E27FC236}">
                      <a16:creationId xmlns:a16="http://schemas.microsoft.com/office/drawing/2014/main" id="{1CEB390A-D80D-4228-DCC4-807E7E362B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61685" y="2853376"/>
                  <a:ext cx="1478150" cy="2541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1" name="Connettore 1 141">
                  <a:extLst>
                    <a:ext uri="{FF2B5EF4-FFF2-40B4-BE49-F238E27FC236}">
                      <a16:creationId xmlns:a16="http://schemas.microsoft.com/office/drawing/2014/main" id="{EA867FDE-238B-2D20-B484-24D51617D9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59902" y="2794021"/>
                  <a:ext cx="1540476" cy="13125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2" name="Connettore 1 142">
                  <a:extLst>
                    <a:ext uri="{FF2B5EF4-FFF2-40B4-BE49-F238E27FC236}">
                      <a16:creationId xmlns:a16="http://schemas.microsoft.com/office/drawing/2014/main" id="{EF25AA0E-BE94-0254-EEE7-FD52D490C7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034" y="2731009"/>
                  <a:ext cx="1642011" cy="8237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3" name="Connettore 1 143">
                  <a:extLst>
                    <a:ext uri="{FF2B5EF4-FFF2-40B4-BE49-F238E27FC236}">
                      <a16:creationId xmlns:a16="http://schemas.microsoft.com/office/drawing/2014/main" id="{96ACF684-75FD-0ED3-0A49-5F21467CB5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94151" y="2664907"/>
                  <a:ext cx="1623895" cy="11327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4" name="Connettore 1 144">
                  <a:extLst>
                    <a:ext uri="{FF2B5EF4-FFF2-40B4-BE49-F238E27FC236}">
                      <a16:creationId xmlns:a16="http://schemas.microsoft.com/office/drawing/2014/main" id="{A5E4EDDC-842A-B2CC-06AF-37C5794312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03209" y="2604468"/>
                  <a:ext cx="1623895" cy="11327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5" name="Connettore 1 145">
                  <a:extLst>
                    <a:ext uri="{FF2B5EF4-FFF2-40B4-BE49-F238E27FC236}">
                      <a16:creationId xmlns:a16="http://schemas.microsoft.com/office/drawing/2014/main" id="{B7CDC642-52D9-B54C-80AC-BAE6F7A38D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19701" y="2540953"/>
                  <a:ext cx="1607403" cy="16174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6" name="Connettore 1 146">
                  <a:extLst>
                    <a:ext uri="{FF2B5EF4-FFF2-40B4-BE49-F238E27FC236}">
                      <a16:creationId xmlns:a16="http://schemas.microsoft.com/office/drawing/2014/main" id="{D533D0AA-5525-C920-7868-2B123D548A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26513" y="2473933"/>
                  <a:ext cx="1600591" cy="14715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7" name="Connettore 1 147">
                  <a:extLst>
                    <a:ext uri="{FF2B5EF4-FFF2-40B4-BE49-F238E27FC236}">
                      <a16:creationId xmlns:a16="http://schemas.microsoft.com/office/drawing/2014/main" id="{A40D8A19-8C80-2B8C-35A2-5AC868B60E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57186" y="2418344"/>
                  <a:ext cx="1569918" cy="11327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8" name="Connettore 1 148">
                  <a:extLst>
                    <a:ext uri="{FF2B5EF4-FFF2-40B4-BE49-F238E27FC236}">
                      <a16:creationId xmlns:a16="http://schemas.microsoft.com/office/drawing/2014/main" id="{C8EB2674-F655-74FF-3778-1B4007FBFC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63228" y="2355626"/>
                  <a:ext cx="1569918" cy="11327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9" name="Connettore 1 149">
                  <a:extLst>
                    <a:ext uri="{FF2B5EF4-FFF2-40B4-BE49-F238E27FC236}">
                      <a16:creationId xmlns:a16="http://schemas.microsoft.com/office/drawing/2014/main" id="{9E9BB1D3-E25C-96AA-0F9C-B278A3B012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91609" y="2289268"/>
                  <a:ext cx="1541536" cy="11325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0" name="Connettore 1 150">
                  <a:extLst>
                    <a:ext uri="{FF2B5EF4-FFF2-40B4-BE49-F238E27FC236}">
                      <a16:creationId xmlns:a16="http://schemas.microsoft.com/office/drawing/2014/main" id="{D550A0D5-B3B6-FD6C-3393-BB1F302D34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7487" y="2229512"/>
                  <a:ext cx="1515659" cy="12415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1" name="Connettore 1 151">
                  <a:extLst>
                    <a:ext uri="{FF2B5EF4-FFF2-40B4-BE49-F238E27FC236}">
                      <a16:creationId xmlns:a16="http://schemas.microsoft.com/office/drawing/2014/main" id="{674F7B78-AAD9-477A-AA5B-6B8F7E75F1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49275" y="2161600"/>
                  <a:ext cx="1477829" cy="18694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2" name="Connettore 1 152">
                  <a:extLst>
                    <a:ext uri="{FF2B5EF4-FFF2-40B4-BE49-F238E27FC236}">
                      <a16:creationId xmlns:a16="http://schemas.microsoft.com/office/drawing/2014/main" id="{E0DB3130-0EC4-3F55-BCA1-824479F0BA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9107" y="2097528"/>
                  <a:ext cx="1428938" cy="19921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3" name="Connettore 1 153">
                  <a:extLst>
                    <a:ext uri="{FF2B5EF4-FFF2-40B4-BE49-F238E27FC236}">
                      <a16:creationId xmlns:a16="http://schemas.microsoft.com/office/drawing/2014/main" id="{3F4CDAC5-4098-7664-D2DD-AA583CB822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22387" y="2030857"/>
                  <a:ext cx="1404717" cy="21836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4" name="Connettore 1 154">
                  <a:extLst>
                    <a:ext uri="{FF2B5EF4-FFF2-40B4-BE49-F238E27FC236}">
                      <a16:creationId xmlns:a16="http://schemas.microsoft.com/office/drawing/2014/main" id="{9E616C3C-3953-C40E-52C8-98458F2FB5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70073" y="1953336"/>
                  <a:ext cx="1357031" cy="22488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5" name="Connettore 1 155">
                  <a:extLst>
                    <a:ext uri="{FF2B5EF4-FFF2-40B4-BE49-F238E27FC236}">
                      <a16:creationId xmlns:a16="http://schemas.microsoft.com/office/drawing/2014/main" id="{B7DCFA2E-F325-4E86-1E4D-3C06B39BCD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5539" y="1884440"/>
                  <a:ext cx="1301565" cy="23298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6" name="Connettore 1 156">
                  <a:extLst>
                    <a:ext uri="{FF2B5EF4-FFF2-40B4-BE49-F238E27FC236}">
                      <a16:creationId xmlns:a16="http://schemas.microsoft.com/office/drawing/2014/main" id="{D34B7AE7-89A9-2C01-4C7A-0575EF36D4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64663" y="1826579"/>
                  <a:ext cx="1262441" cy="15864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7" name="Connettore 1 157">
                  <a:extLst>
                    <a:ext uri="{FF2B5EF4-FFF2-40B4-BE49-F238E27FC236}">
                      <a16:creationId xmlns:a16="http://schemas.microsoft.com/office/drawing/2014/main" id="{ED9340A5-41D6-5ED7-2029-F8EDF7B6C7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1738" y="1762697"/>
                  <a:ext cx="1195366" cy="18156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8" name="Connettore 1 158">
                  <a:extLst>
                    <a:ext uri="{FF2B5EF4-FFF2-40B4-BE49-F238E27FC236}">
                      <a16:creationId xmlns:a16="http://schemas.microsoft.com/office/drawing/2014/main" id="{79A82A37-4AF1-9207-A8F9-2DED26066A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93717" y="1699915"/>
                  <a:ext cx="1133387" cy="13664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9" name="Connettore 1 159">
                  <a:extLst>
                    <a:ext uri="{FF2B5EF4-FFF2-40B4-BE49-F238E27FC236}">
                      <a16:creationId xmlns:a16="http://schemas.microsoft.com/office/drawing/2014/main" id="{D8FD09A4-DD47-D12C-849C-B98027CE4F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73476" y="1630932"/>
                  <a:ext cx="1053628" cy="17580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0" name="Connettore 1 160">
                  <a:extLst>
                    <a:ext uri="{FF2B5EF4-FFF2-40B4-BE49-F238E27FC236}">
                      <a16:creationId xmlns:a16="http://schemas.microsoft.com/office/drawing/2014/main" id="{B9792601-0C09-02D6-7CA6-0ED5D2D972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63196" y="1568262"/>
                  <a:ext cx="963908" cy="21280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1" name="Connettore 1 161">
                  <a:extLst>
                    <a:ext uri="{FF2B5EF4-FFF2-40B4-BE49-F238E27FC236}">
                      <a16:creationId xmlns:a16="http://schemas.microsoft.com/office/drawing/2014/main" id="{A7979DB8-956F-A654-DB66-CF92030F8C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52018" y="1513229"/>
                  <a:ext cx="875086" cy="8541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2" name="Connettore 1 162">
                  <a:extLst>
                    <a:ext uri="{FF2B5EF4-FFF2-40B4-BE49-F238E27FC236}">
                      <a16:creationId xmlns:a16="http://schemas.microsoft.com/office/drawing/2014/main" id="{95AC81A4-865F-5C55-7DC1-CF4AC7762E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75316" y="1449010"/>
                  <a:ext cx="751788" cy="15621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3" name="Connettore 1 163">
                  <a:extLst>
                    <a:ext uri="{FF2B5EF4-FFF2-40B4-BE49-F238E27FC236}">
                      <a16:creationId xmlns:a16="http://schemas.microsoft.com/office/drawing/2014/main" id="{AB103EFD-3BCC-389F-4431-AE510FA003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67901" y="1397861"/>
                  <a:ext cx="659203" cy="11995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4" name="Connettore 1 164">
                  <a:extLst>
                    <a:ext uri="{FF2B5EF4-FFF2-40B4-BE49-F238E27FC236}">
                      <a16:creationId xmlns:a16="http://schemas.microsoft.com/office/drawing/2014/main" id="{3821A912-D1CD-596E-1F0B-71596A9082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24546" y="1348084"/>
                  <a:ext cx="502558" cy="17101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5" name="Connettore 1 165">
                  <a:extLst>
                    <a:ext uri="{FF2B5EF4-FFF2-40B4-BE49-F238E27FC236}">
                      <a16:creationId xmlns:a16="http://schemas.microsoft.com/office/drawing/2014/main" id="{441454AE-FEB7-8E61-2713-78DAF5F306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2567" y="1306472"/>
                  <a:ext cx="374537" cy="13115"/>
                </a:xfrm>
                <a:prstGeom prst="line">
                  <a:avLst/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219" name="Ovale 173">
                <a:extLst>
                  <a:ext uri="{FF2B5EF4-FFF2-40B4-BE49-F238E27FC236}">
                    <a16:creationId xmlns:a16="http://schemas.microsoft.com/office/drawing/2014/main" id="{C0BB1AD6-EE62-08AC-B77B-4D0A374B9238}"/>
                  </a:ext>
                </a:extLst>
              </p:cNvPr>
              <p:cNvSpPr/>
              <p:nvPr/>
            </p:nvSpPr>
            <p:spPr>
              <a:xfrm>
                <a:off x="8858216" y="2731009"/>
                <a:ext cx="332049" cy="312769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0" name="Arco 174">
                <a:extLst>
                  <a:ext uri="{FF2B5EF4-FFF2-40B4-BE49-F238E27FC236}">
                    <a16:creationId xmlns:a16="http://schemas.microsoft.com/office/drawing/2014/main" id="{8CB6F5B7-ECB0-BB6F-2A3F-520473244E3B}"/>
                  </a:ext>
                </a:extLst>
              </p:cNvPr>
              <p:cNvSpPr/>
              <p:nvPr/>
            </p:nvSpPr>
            <p:spPr>
              <a:xfrm>
                <a:off x="8851446" y="2735143"/>
                <a:ext cx="312535" cy="323177"/>
              </a:xfrm>
              <a:prstGeom prst="arc">
                <a:avLst>
                  <a:gd name="adj1" fmla="val 9971999"/>
                  <a:gd name="adj2" fmla="val 16232868"/>
                </a:avLst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222" name="Connettore 1 178">
                <a:extLst>
                  <a:ext uri="{FF2B5EF4-FFF2-40B4-BE49-F238E27FC236}">
                    <a16:creationId xmlns:a16="http://schemas.microsoft.com/office/drawing/2014/main" id="{55C3E13B-A719-C865-18E8-0D6BEEF50B07}"/>
                  </a:ext>
                </a:extLst>
              </p:cNvPr>
              <p:cNvCxnSpPr>
                <a:cxnSpLocks/>
                <a:endCxn id="220" idx="0"/>
              </p:cNvCxnSpPr>
              <p:nvPr/>
            </p:nvCxnSpPr>
            <p:spPr>
              <a:xfrm flipV="1">
                <a:off x="7374676" y="2934075"/>
                <a:ext cx="1481000" cy="11928"/>
              </a:xfrm>
              <a:prstGeom prst="line">
                <a:avLst/>
              </a:prstGeom>
              <a:noFill/>
              <a:ln w="28575" cap="flat" cmpd="sng" algn="ctr">
                <a:solidFill>
                  <a:srgbClr val="00ACDB">
                    <a:lumMod val="75000"/>
                  </a:srgbClr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11" name="Rettangolo 188">
              <a:extLst>
                <a:ext uri="{FF2B5EF4-FFF2-40B4-BE49-F238E27FC236}">
                  <a16:creationId xmlns:a16="http://schemas.microsoft.com/office/drawing/2014/main" id="{152C815B-5629-7167-2504-E2AB5C15C4A0}"/>
                </a:ext>
              </a:extLst>
            </p:cNvPr>
            <p:cNvSpPr/>
            <p:nvPr/>
          </p:nvSpPr>
          <p:spPr>
            <a:xfrm rot="2881102">
              <a:off x="4587316" y="1546875"/>
              <a:ext cx="166960" cy="597380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B2D33A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2" name="Rettangolo 190">
              <a:extLst>
                <a:ext uri="{FF2B5EF4-FFF2-40B4-BE49-F238E27FC236}">
                  <a16:creationId xmlns:a16="http://schemas.microsoft.com/office/drawing/2014/main" id="{33CDB8CA-308B-8B58-3B92-E4ED8BDA4F0A}"/>
                </a:ext>
              </a:extLst>
            </p:cNvPr>
            <p:cNvSpPr/>
            <p:nvPr/>
          </p:nvSpPr>
          <p:spPr>
            <a:xfrm rot="3927968">
              <a:off x="5172529" y="1154621"/>
              <a:ext cx="158868" cy="597380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B2D33A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3" name="Rettangolo 192">
              <a:extLst>
                <a:ext uri="{FF2B5EF4-FFF2-40B4-BE49-F238E27FC236}">
                  <a16:creationId xmlns:a16="http://schemas.microsoft.com/office/drawing/2014/main" id="{3EFC0BAD-97CD-57FA-8536-BC7C42350A5F}"/>
                </a:ext>
              </a:extLst>
            </p:cNvPr>
            <p:cNvSpPr/>
            <p:nvPr/>
          </p:nvSpPr>
          <p:spPr>
            <a:xfrm rot="1878796">
              <a:off x="4153011" y="2095090"/>
              <a:ext cx="164062" cy="607931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B2D33A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4" name="Rettangolo 193">
              <a:extLst>
                <a:ext uri="{FF2B5EF4-FFF2-40B4-BE49-F238E27FC236}">
                  <a16:creationId xmlns:a16="http://schemas.microsoft.com/office/drawing/2014/main" id="{57DDC581-4237-3C54-3462-6C96B1D59F11}"/>
                </a:ext>
              </a:extLst>
            </p:cNvPr>
            <p:cNvSpPr/>
            <p:nvPr/>
          </p:nvSpPr>
          <p:spPr>
            <a:xfrm rot="4974796">
              <a:off x="5808981" y="954901"/>
              <a:ext cx="158868" cy="597380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B2D33A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5" name="Rettangolo 194">
              <a:extLst>
                <a:ext uri="{FF2B5EF4-FFF2-40B4-BE49-F238E27FC236}">
                  <a16:creationId xmlns:a16="http://schemas.microsoft.com/office/drawing/2014/main" id="{96FD75A3-9C74-663E-3E9B-CC6FB431F1CB}"/>
                </a:ext>
              </a:extLst>
            </p:cNvPr>
            <p:cNvSpPr/>
            <p:nvPr/>
          </p:nvSpPr>
          <p:spPr>
            <a:xfrm rot="933626">
              <a:off x="3901612" y="2755841"/>
              <a:ext cx="164062" cy="607931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B2D33A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276" name="Gruppo 195">
              <a:extLst>
                <a:ext uri="{FF2B5EF4-FFF2-40B4-BE49-F238E27FC236}">
                  <a16:creationId xmlns:a16="http://schemas.microsoft.com/office/drawing/2014/main" id="{B51D76FD-2B83-A449-966C-770F752DFCA7}"/>
                </a:ext>
              </a:extLst>
            </p:cNvPr>
            <p:cNvGrpSpPr/>
            <p:nvPr/>
          </p:nvGrpSpPr>
          <p:grpSpPr>
            <a:xfrm flipH="1">
              <a:off x="4143862" y="1174157"/>
              <a:ext cx="4388773" cy="4509687"/>
              <a:chOff x="8204027" y="1674323"/>
              <a:chExt cx="3198947" cy="3230032"/>
            </a:xfrm>
          </p:grpSpPr>
          <p:grpSp>
            <p:nvGrpSpPr>
              <p:cNvPr id="277" name="Gruppo 180">
                <a:extLst>
                  <a:ext uri="{FF2B5EF4-FFF2-40B4-BE49-F238E27FC236}">
                    <a16:creationId xmlns:a16="http://schemas.microsoft.com/office/drawing/2014/main" id="{49BA6838-E7DE-6266-69A1-8248103E6BB4}"/>
                  </a:ext>
                </a:extLst>
              </p:cNvPr>
              <p:cNvGrpSpPr/>
              <p:nvPr/>
            </p:nvGrpSpPr>
            <p:grpSpPr>
              <a:xfrm>
                <a:off x="8347544" y="1843278"/>
                <a:ext cx="3055430" cy="3061077"/>
                <a:chOff x="7359902" y="1268290"/>
                <a:chExt cx="3271456" cy="3299398"/>
              </a:xfrm>
            </p:grpSpPr>
            <p:sp>
              <p:nvSpPr>
                <p:cNvPr id="283" name="Torta 166">
                  <a:extLst>
                    <a:ext uri="{FF2B5EF4-FFF2-40B4-BE49-F238E27FC236}">
                      <a16:creationId xmlns:a16="http://schemas.microsoft.com/office/drawing/2014/main" id="{5E83E8CC-5E9B-1C92-EB27-539D8EF530E4}"/>
                    </a:ext>
                  </a:extLst>
                </p:cNvPr>
                <p:cNvSpPr/>
                <p:nvPr/>
              </p:nvSpPr>
              <p:spPr>
                <a:xfrm>
                  <a:off x="7376034" y="1268290"/>
                  <a:ext cx="3255324" cy="3299398"/>
                </a:xfrm>
                <a:prstGeom prst="pie">
                  <a:avLst>
                    <a:gd name="adj1" fmla="val 10773094"/>
                    <a:gd name="adj2" fmla="val 16230796"/>
                  </a:avLst>
                </a:prstGeom>
                <a:solidFill>
                  <a:srgbClr val="105B78">
                    <a:lumMod val="40000"/>
                    <a:lumOff val="60000"/>
                  </a:srgbClr>
                </a:solidFill>
                <a:ln w="635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84" name="Gruppo 171">
                  <a:extLst>
                    <a:ext uri="{FF2B5EF4-FFF2-40B4-BE49-F238E27FC236}">
                      <a16:creationId xmlns:a16="http://schemas.microsoft.com/office/drawing/2014/main" id="{B4071315-5425-B860-B924-2140A73D53F7}"/>
                    </a:ext>
                  </a:extLst>
                </p:cNvPr>
                <p:cNvGrpSpPr/>
                <p:nvPr/>
              </p:nvGrpSpPr>
              <p:grpSpPr>
                <a:xfrm>
                  <a:off x="7359902" y="1275380"/>
                  <a:ext cx="1805437" cy="1802538"/>
                  <a:chOff x="7359902" y="1275380"/>
                  <a:chExt cx="1805437" cy="1802538"/>
                </a:xfrm>
              </p:grpSpPr>
              <p:sp>
                <p:nvSpPr>
                  <p:cNvPr id="290" name="Torta 167">
                    <a:extLst>
                      <a:ext uri="{FF2B5EF4-FFF2-40B4-BE49-F238E27FC236}">
                        <a16:creationId xmlns:a16="http://schemas.microsoft.com/office/drawing/2014/main" id="{0484E706-F5A0-95A9-18B0-3B3BC0D26567}"/>
                      </a:ext>
                    </a:extLst>
                  </p:cNvPr>
                  <p:cNvSpPr/>
                  <p:nvPr/>
                </p:nvSpPr>
                <p:spPr>
                  <a:xfrm>
                    <a:off x="8842053" y="2758059"/>
                    <a:ext cx="323286" cy="319859"/>
                  </a:xfrm>
                  <a:prstGeom prst="pie">
                    <a:avLst>
                      <a:gd name="adj1" fmla="val 10755844"/>
                      <a:gd name="adj2" fmla="val 16335167"/>
                    </a:avLst>
                  </a:prstGeom>
                  <a:solidFill>
                    <a:srgbClr val="FFFFFF"/>
                  </a:solidFill>
                  <a:ln w="6350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291" name="Connettore 1 111">
                    <a:extLst>
                      <a:ext uri="{FF2B5EF4-FFF2-40B4-BE49-F238E27FC236}">
                        <a16:creationId xmlns:a16="http://schemas.microsoft.com/office/drawing/2014/main" id="{661E717B-AC6A-2F03-C1F9-4B9E42F2AA8F}"/>
                      </a:ext>
                    </a:extLst>
                  </p:cNvPr>
                  <p:cNvCxnSpPr/>
                  <p:nvPr/>
                </p:nvCxnSpPr>
                <p:spPr>
                  <a:xfrm>
                    <a:off x="8952037" y="1275380"/>
                    <a:ext cx="0" cy="1489769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6350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292" name="Connettore 1 112">
                    <a:extLst>
                      <a:ext uri="{FF2B5EF4-FFF2-40B4-BE49-F238E27FC236}">
                        <a16:creationId xmlns:a16="http://schemas.microsoft.com/office/drawing/2014/main" id="{4CED961D-85A2-F5B4-D691-3F22824D8BF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900378" y="1281292"/>
                    <a:ext cx="0" cy="1529027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6350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293" name="Connettore 1 113">
                    <a:extLst>
                      <a:ext uri="{FF2B5EF4-FFF2-40B4-BE49-F238E27FC236}">
                        <a16:creationId xmlns:a16="http://schemas.microsoft.com/office/drawing/2014/main" id="{B3C5093A-270C-F6D6-B5E9-F74C3EA56681}"/>
                      </a:ext>
                    </a:extLst>
                  </p:cNvPr>
                  <p:cNvCxnSpPr>
                    <a:cxnSpLocks/>
                    <a:endCxn id="290" idx="2"/>
                  </p:cNvCxnSpPr>
                  <p:nvPr/>
                </p:nvCxnSpPr>
                <p:spPr>
                  <a:xfrm>
                    <a:off x="8842053" y="1281292"/>
                    <a:ext cx="0" cy="1636697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6350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294" name="Connettore 1 114">
                    <a:extLst>
                      <a:ext uri="{FF2B5EF4-FFF2-40B4-BE49-F238E27FC236}">
                        <a16:creationId xmlns:a16="http://schemas.microsoft.com/office/drawing/2014/main" id="{F8C4B577-0AB6-3FD4-AB36-D85C6B9C365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784654" y="1281292"/>
                    <a:ext cx="0" cy="1651191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6350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295" name="Connettore 1 115">
                    <a:extLst>
                      <a:ext uri="{FF2B5EF4-FFF2-40B4-BE49-F238E27FC236}">
                        <a16:creationId xmlns:a16="http://schemas.microsoft.com/office/drawing/2014/main" id="{B81E1D2A-D1A0-7151-FCBE-0E68FE79A89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724385" y="1281292"/>
                    <a:ext cx="0" cy="1651191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6350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296" name="Connettore 1 116">
                    <a:extLst>
                      <a:ext uri="{FF2B5EF4-FFF2-40B4-BE49-F238E27FC236}">
                        <a16:creationId xmlns:a16="http://schemas.microsoft.com/office/drawing/2014/main" id="{A8A67428-4715-D65E-CD75-DD2C3EF33C1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654792" y="1282324"/>
                    <a:ext cx="0" cy="1650159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6350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297" name="Connettore 1 117">
                    <a:extLst>
                      <a:ext uri="{FF2B5EF4-FFF2-40B4-BE49-F238E27FC236}">
                        <a16:creationId xmlns:a16="http://schemas.microsoft.com/office/drawing/2014/main" id="{2223DE70-3F82-C9F9-79E8-F738783F2BE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594523" y="1292001"/>
                    <a:ext cx="0" cy="1640482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6350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298" name="Connettore 1 118">
                    <a:extLst>
                      <a:ext uri="{FF2B5EF4-FFF2-40B4-BE49-F238E27FC236}">
                        <a16:creationId xmlns:a16="http://schemas.microsoft.com/office/drawing/2014/main" id="{F494E7C4-D7F8-3F07-ADA5-838FED14BA7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8533382" y="1337979"/>
                    <a:ext cx="3097" cy="1580009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6350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299" name="Connettore 1 119">
                    <a:extLst>
                      <a:ext uri="{FF2B5EF4-FFF2-40B4-BE49-F238E27FC236}">
                        <a16:creationId xmlns:a16="http://schemas.microsoft.com/office/drawing/2014/main" id="{DED944E1-9E78-0D04-2E35-7E1EF7A12D3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8460410" y="1356548"/>
                    <a:ext cx="8446" cy="1575935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6350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300" name="Connettore 1 120">
                    <a:extLst>
                      <a:ext uri="{FF2B5EF4-FFF2-40B4-BE49-F238E27FC236}">
                        <a16:creationId xmlns:a16="http://schemas.microsoft.com/office/drawing/2014/main" id="{9BB12EB5-3872-E200-6D11-50F26CD1E74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395883" y="1356548"/>
                    <a:ext cx="0" cy="1575935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6350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301" name="Connettore 1 121">
                    <a:extLst>
                      <a:ext uri="{FF2B5EF4-FFF2-40B4-BE49-F238E27FC236}">
                        <a16:creationId xmlns:a16="http://schemas.microsoft.com/office/drawing/2014/main" id="{0BF07D28-BE31-E7FF-C519-A2FA0566757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339707" y="1410830"/>
                    <a:ext cx="0" cy="1507158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6350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302" name="Connettore 1 122">
                    <a:extLst>
                      <a:ext uri="{FF2B5EF4-FFF2-40B4-BE49-F238E27FC236}">
                        <a16:creationId xmlns:a16="http://schemas.microsoft.com/office/drawing/2014/main" id="{ED10AD6D-7EE4-3866-7389-DE7B8FBF0D1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276568" y="1446663"/>
                    <a:ext cx="0" cy="1471325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6350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303" name="Connettore 1 123">
                    <a:extLst>
                      <a:ext uri="{FF2B5EF4-FFF2-40B4-BE49-F238E27FC236}">
                        <a16:creationId xmlns:a16="http://schemas.microsoft.com/office/drawing/2014/main" id="{FB8A96B3-D015-AA72-713F-7D890CCDCD5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215157" y="1475484"/>
                    <a:ext cx="0" cy="1442504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6350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304" name="Connettore 1 124">
                    <a:extLst>
                      <a:ext uri="{FF2B5EF4-FFF2-40B4-BE49-F238E27FC236}">
                        <a16:creationId xmlns:a16="http://schemas.microsoft.com/office/drawing/2014/main" id="{26D81896-D983-380A-F096-842AC02BD68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152018" y="1509869"/>
                    <a:ext cx="0" cy="1408119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6350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305" name="Connettore 1 125">
                    <a:extLst>
                      <a:ext uri="{FF2B5EF4-FFF2-40B4-BE49-F238E27FC236}">
                        <a16:creationId xmlns:a16="http://schemas.microsoft.com/office/drawing/2014/main" id="{2BFB09BD-0FF1-44C2-DF60-48203779904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080269" y="1557859"/>
                    <a:ext cx="0" cy="1393683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6350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306" name="Connettore 1 126">
                    <a:extLst>
                      <a:ext uri="{FF2B5EF4-FFF2-40B4-BE49-F238E27FC236}">
                        <a16:creationId xmlns:a16="http://schemas.microsoft.com/office/drawing/2014/main" id="{589472DF-897F-6DC6-7B2F-BF09BCBBD9B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008520" y="1615501"/>
                    <a:ext cx="0" cy="1336041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6350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307" name="Connettore 1 127">
                    <a:extLst>
                      <a:ext uri="{FF2B5EF4-FFF2-40B4-BE49-F238E27FC236}">
                        <a16:creationId xmlns:a16="http://schemas.microsoft.com/office/drawing/2014/main" id="{337639F7-F0E7-5B87-3C4C-10992DF71B3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936771" y="1664496"/>
                    <a:ext cx="0" cy="1287046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6350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308" name="Connettore 1 128">
                    <a:extLst>
                      <a:ext uri="{FF2B5EF4-FFF2-40B4-BE49-F238E27FC236}">
                        <a16:creationId xmlns:a16="http://schemas.microsoft.com/office/drawing/2014/main" id="{E89F49AC-9F1F-CB86-12C3-B9BDAAD3A37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867892" y="1736549"/>
                    <a:ext cx="0" cy="1214993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6350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309" name="Connettore 1 129">
                    <a:extLst>
                      <a:ext uri="{FF2B5EF4-FFF2-40B4-BE49-F238E27FC236}">
                        <a16:creationId xmlns:a16="http://schemas.microsoft.com/office/drawing/2014/main" id="{AFA3A0C3-DE83-428B-F074-41DF125AA11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799013" y="1799955"/>
                    <a:ext cx="0" cy="1151587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6350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310" name="Connettore 1 130">
                    <a:extLst>
                      <a:ext uri="{FF2B5EF4-FFF2-40B4-BE49-F238E27FC236}">
                        <a16:creationId xmlns:a16="http://schemas.microsoft.com/office/drawing/2014/main" id="{72D70A70-BE81-7972-F579-1B5B637C625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727264" y="1891746"/>
                    <a:ext cx="0" cy="1059796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6350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311" name="Connettore 1 131">
                    <a:extLst>
                      <a:ext uri="{FF2B5EF4-FFF2-40B4-BE49-F238E27FC236}">
                        <a16:creationId xmlns:a16="http://schemas.microsoft.com/office/drawing/2014/main" id="{6BDADB65-C25A-8651-308F-68197B794CA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658385" y="1983537"/>
                    <a:ext cx="0" cy="968005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6350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312" name="Connettore 1 132">
                    <a:extLst>
                      <a:ext uri="{FF2B5EF4-FFF2-40B4-BE49-F238E27FC236}">
                        <a16:creationId xmlns:a16="http://schemas.microsoft.com/office/drawing/2014/main" id="{94D76DFD-C835-6574-908E-23B88C89ADF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589107" y="2079708"/>
                    <a:ext cx="6139" cy="852775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6350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313" name="Connettore 1 133">
                    <a:extLst>
                      <a:ext uri="{FF2B5EF4-FFF2-40B4-BE49-F238E27FC236}">
                        <a16:creationId xmlns:a16="http://schemas.microsoft.com/office/drawing/2014/main" id="{19968099-56BD-78E4-EC7F-51A7723472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521974" y="2213928"/>
                    <a:ext cx="0" cy="722020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6350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314" name="Connettore 1 134">
                    <a:extLst>
                      <a:ext uri="{FF2B5EF4-FFF2-40B4-BE49-F238E27FC236}">
                        <a16:creationId xmlns:a16="http://schemas.microsoft.com/office/drawing/2014/main" id="{185A455B-BB8D-E653-FEA2-DCAE61C5EE8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463228" y="2338708"/>
                    <a:ext cx="0" cy="612834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6350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315" name="Connettore 1 135">
                    <a:extLst>
                      <a:ext uri="{FF2B5EF4-FFF2-40B4-BE49-F238E27FC236}">
                        <a16:creationId xmlns:a16="http://schemas.microsoft.com/office/drawing/2014/main" id="{B6616049-E727-398A-01B7-9C93BBCD664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417251" y="2544446"/>
                    <a:ext cx="0" cy="407096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6350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316" name="Connettore 1 138">
                    <a:extLst>
                      <a:ext uri="{FF2B5EF4-FFF2-40B4-BE49-F238E27FC236}">
                        <a16:creationId xmlns:a16="http://schemas.microsoft.com/office/drawing/2014/main" id="{ED6C1A74-F277-EDF0-8606-3BA16051A8CA}"/>
                      </a:ext>
                    </a:extLst>
                  </p:cNvPr>
                  <p:cNvCxnSpPr>
                    <a:cxnSpLocks/>
                    <a:stCxn id="283" idx="2"/>
                  </p:cNvCxnSpPr>
                  <p:nvPr/>
                </p:nvCxnSpPr>
                <p:spPr>
                  <a:xfrm flipV="1">
                    <a:off x="7376034" y="2917988"/>
                    <a:ext cx="1633255" cy="1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317" name="Connettore 1 139">
                    <a:extLst>
                      <a:ext uri="{FF2B5EF4-FFF2-40B4-BE49-F238E27FC236}">
                        <a16:creationId xmlns:a16="http://schemas.microsoft.com/office/drawing/2014/main" id="{1CEB390A-D80D-4228-DCC4-807E7E362BD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361685" y="2853376"/>
                    <a:ext cx="1478150" cy="2541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318" name="Connettore 1 141">
                    <a:extLst>
                      <a:ext uri="{FF2B5EF4-FFF2-40B4-BE49-F238E27FC236}">
                        <a16:creationId xmlns:a16="http://schemas.microsoft.com/office/drawing/2014/main" id="{EA867FDE-238B-2D20-B484-24D51617D97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59902" y="2794021"/>
                    <a:ext cx="1540476" cy="13125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319" name="Connettore 1 142">
                    <a:extLst>
                      <a:ext uri="{FF2B5EF4-FFF2-40B4-BE49-F238E27FC236}">
                        <a16:creationId xmlns:a16="http://schemas.microsoft.com/office/drawing/2014/main" id="{EF25AA0E-BE94-0254-EEE7-FD52D490C74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76034" y="2731009"/>
                    <a:ext cx="1642011" cy="8237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320" name="Connettore 1 143">
                    <a:extLst>
                      <a:ext uri="{FF2B5EF4-FFF2-40B4-BE49-F238E27FC236}">
                        <a16:creationId xmlns:a16="http://schemas.microsoft.com/office/drawing/2014/main" id="{96ACF684-75FD-0ED3-0A49-5F21467CB51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94151" y="2664907"/>
                    <a:ext cx="1623895" cy="11327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321" name="Connettore 1 144">
                    <a:extLst>
                      <a:ext uri="{FF2B5EF4-FFF2-40B4-BE49-F238E27FC236}">
                        <a16:creationId xmlns:a16="http://schemas.microsoft.com/office/drawing/2014/main" id="{A5E4EDDC-842A-B2CC-06AF-37C5794312D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403209" y="2604468"/>
                    <a:ext cx="1623895" cy="11327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322" name="Connettore 1 145">
                    <a:extLst>
                      <a:ext uri="{FF2B5EF4-FFF2-40B4-BE49-F238E27FC236}">
                        <a16:creationId xmlns:a16="http://schemas.microsoft.com/office/drawing/2014/main" id="{B7CDC642-52D9-B54C-80AC-BAE6F7A38DB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419701" y="2540953"/>
                    <a:ext cx="1607403" cy="16174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323" name="Connettore 1 146">
                    <a:extLst>
                      <a:ext uri="{FF2B5EF4-FFF2-40B4-BE49-F238E27FC236}">
                        <a16:creationId xmlns:a16="http://schemas.microsoft.com/office/drawing/2014/main" id="{D533D0AA-5525-C920-7868-2B123D548A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426513" y="2473933"/>
                    <a:ext cx="1600591" cy="14715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324" name="Connettore 1 147">
                    <a:extLst>
                      <a:ext uri="{FF2B5EF4-FFF2-40B4-BE49-F238E27FC236}">
                        <a16:creationId xmlns:a16="http://schemas.microsoft.com/office/drawing/2014/main" id="{A40D8A19-8C80-2B8C-35A2-5AC868B60E7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457186" y="2418344"/>
                    <a:ext cx="1569918" cy="11327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325" name="Connettore 1 148">
                    <a:extLst>
                      <a:ext uri="{FF2B5EF4-FFF2-40B4-BE49-F238E27FC236}">
                        <a16:creationId xmlns:a16="http://schemas.microsoft.com/office/drawing/2014/main" id="{C8EB2674-F655-74FF-3778-1B4007FBFCB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463228" y="2355626"/>
                    <a:ext cx="1569918" cy="11327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326" name="Connettore 1 149">
                    <a:extLst>
                      <a:ext uri="{FF2B5EF4-FFF2-40B4-BE49-F238E27FC236}">
                        <a16:creationId xmlns:a16="http://schemas.microsoft.com/office/drawing/2014/main" id="{9E9BB1D3-E25C-96AA-0F9C-B278A3B0122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491609" y="2289268"/>
                    <a:ext cx="1541536" cy="11325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327" name="Connettore 1 150">
                    <a:extLst>
                      <a:ext uri="{FF2B5EF4-FFF2-40B4-BE49-F238E27FC236}">
                        <a16:creationId xmlns:a16="http://schemas.microsoft.com/office/drawing/2014/main" id="{D550A0D5-B3B6-FD6C-3393-BB1F302D34D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517487" y="2229512"/>
                    <a:ext cx="1515659" cy="12415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328" name="Connettore 1 151">
                    <a:extLst>
                      <a:ext uri="{FF2B5EF4-FFF2-40B4-BE49-F238E27FC236}">
                        <a16:creationId xmlns:a16="http://schemas.microsoft.com/office/drawing/2014/main" id="{674F7B78-AAD9-477A-AA5B-6B8F7E75F17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549275" y="2161600"/>
                    <a:ext cx="1477829" cy="18694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329" name="Connettore 1 152">
                    <a:extLst>
                      <a:ext uri="{FF2B5EF4-FFF2-40B4-BE49-F238E27FC236}">
                        <a16:creationId xmlns:a16="http://schemas.microsoft.com/office/drawing/2014/main" id="{E0DB3130-0EC4-3F55-BCA1-824479F0BA6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589107" y="2097528"/>
                    <a:ext cx="1428938" cy="19921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330" name="Connettore 1 153">
                    <a:extLst>
                      <a:ext uri="{FF2B5EF4-FFF2-40B4-BE49-F238E27FC236}">
                        <a16:creationId xmlns:a16="http://schemas.microsoft.com/office/drawing/2014/main" id="{3F4CDAC5-4098-7664-D2DD-AA583CB8223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622387" y="2030857"/>
                    <a:ext cx="1404717" cy="21836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331" name="Connettore 1 154">
                    <a:extLst>
                      <a:ext uri="{FF2B5EF4-FFF2-40B4-BE49-F238E27FC236}">
                        <a16:creationId xmlns:a16="http://schemas.microsoft.com/office/drawing/2014/main" id="{9E616C3C-3953-C40E-52C8-98458F2FB5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670073" y="1953336"/>
                    <a:ext cx="1357031" cy="22488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332" name="Connettore 1 155">
                    <a:extLst>
                      <a:ext uri="{FF2B5EF4-FFF2-40B4-BE49-F238E27FC236}">
                        <a16:creationId xmlns:a16="http://schemas.microsoft.com/office/drawing/2014/main" id="{B7DCFA2E-F325-4E86-1E4D-3C06B39BCD7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725539" y="1884440"/>
                    <a:ext cx="1301565" cy="23298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333" name="Connettore 1 156">
                    <a:extLst>
                      <a:ext uri="{FF2B5EF4-FFF2-40B4-BE49-F238E27FC236}">
                        <a16:creationId xmlns:a16="http://schemas.microsoft.com/office/drawing/2014/main" id="{D34B7AE7-89A9-2C01-4C7A-0575EF36D4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764663" y="1826579"/>
                    <a:ext cx="1262441" cy="15864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334" name="Connettore 1 157">
                    <a:extLst>
                      <a:ext uri="{FF2B5EF4-FFF2-40B4-BE49-F238E27FC236}">
                        <a16:creationId xmlns:a16="http://schemas.microsoft.com/office/drawing/2014/main" id="{ED9340A5-41D6-5ED7-2029-F8EDF7B6C7E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831738" y="1762697"/>
                    <a:ext cx="1195366" cy="18156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335" name="Connettore 1 158">
                    <a:extLst>
                      <a:ext uri="{FF2B5EF4-FFF2-40B4-BE49-F238E27FC236}">
                        <a16:creationId xmlns:a16="http://schemas.microsoft.com/office/drawing/2014/main" id="{79A82A37-4AF1-9207-A8F9-2DED26066A0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893717" y="1699915"/>
                    <a:ext cx="1133387" cy="13664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336" name="Connettore 1 159">
                    <a:extLst>
                      <a:ext uri="{FF2B5EF4-FFF2-40B4-BE49-F238E27FC236}">
                        <a16:creationId xmlns:a16="http://schemas.microsoft.com/office/drawing/2014/main" id="{D8FD09A4-DD47-D12C-849C-B98027CE4F8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973476" y="1630932"/>
                    <a:ext cx="1053628" cy="17580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337" name="Connettore 1 160">
                    <a:extLst>
                      <a:ext uri="{FF2B5EF4-FFF2-40B4-BE49-F238E27FC236}">
                        <a16:creationId xmlns:a16="http://schemas.microsoft.com/office/drawing/2014/main" id="{B9792601-0C09-02D6-7CA6-0ED5D2D9726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063196" y="1568262"/>
                    <a:ext cx="963908" cy="21280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338" name="Connettore 1 161">
                    <a:extLst>
                      <a:ext uri="{FF2B5EF4-FFF2-40B4-BE49-F238E27FC236}">
                        <a16:creationId xmlns:a16="http://schemas.microsoft.com/office/drawing/2014/main" id="{A7979DB8-956F-A654-DB66-CF92030F8C5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152018" y="1513229"/>
                    <a:ext cx="875086" cy="8541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339" name="Connettore 1 162">
                    <a:extLst>
                      <a:ext uri="{FF2B5EF4-FFF2-40B4-BE49-F238E27FC236}">
                        <a16:creationId xmlns:a16="http://schemas.microsoft.com/office/drawing/2014/main" id="{95AC81A4-865F-5C55-7DC1-CF4AC7762E1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275316" y="1449010"/>
                    <a:ext cx="751788" cy="15621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340" name="Connettore 1 163">
                    <a:extLst>
                      <a:ext uri="{FF2B5EF4-FFF2-40B4-BE49-F238E27FC236}">
                        <a16:creationId xmlns:a16="http://schemas.microsoft.com/office/drawing/2014/main" id="{AB103EFD-3BCC-389F-4431-AE510FA0030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367901" y="1397861"/>
                    <a:ext cx="659203" cy="11995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341" name="Connettore 1 164">
                    <a:extLst>
                      <a:ext uri="{FF2B5EF4-FFF2-40B4-BE49-F238E27FC236}">
                        <a16:creationId xmlns:a16="http://schemas.microsoft.com/office/drawing/2014/main" id="{3821A912-D1CD-596E-1F0B-71596A90823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524546" y="1348084"/>
                    <a:ext cx="502558" cy="17101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342" name="Connettore 1 165">
                    <a:extLst>
                      <a:ext uri="{FF2B5EF4-FFF2-40B4-BE49-F238E27FC236}">
                        <a16:creationId xmlns:a16="http://schemas.microsoft.com/office/drawing/2014/main" id="{441454AE-FEB7-8E61-2713-78DAF5F3066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652567" y="1306472"/>
                    <a:ext cx="374537" cy="13115"/>
                  </a:xfrm>
                  <a:prstGeom prst="line">
                    <a:avLst/>
                  </a:prstGeom>
                  <a:solidFill>
                    <a:srgbClr val="105B78">
                      <a:lumMod val="40000"/>
                      <a:lumOff val="60000"/>
                    </a:srgbClr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</p:cxnSp>
            </p:grpSp>
            <p:sp>
              <p:nvSpPr>
                <p:cNvPr id="287" name="Arco 174">
                  <a:extLst>
                    <a:ext uri="{FF2B5EF4-FFF2-40B4-BE49-F238E27FC236}">
                      <a16:creationId xmlns:a16="http://schemas.microsoft.com/office/drawing/2014/main" id="{8CB6F5B7-ECB0-BB6F-2A3F-520473244E3B}"/>
                    </a:ext>
                  </a:extLst>
                </p:cNvPr>
                <p:cNvSpPr/>
                <p:nvPr/>
              </p:nvSpPr>
              <p:spPr>
                <a:xfrm>
                  <a:off x="8851446" y="2735143"/>
                  <a:ext cx="312535" cy="323177"/>
                </a:xfrm>
                <a:prstGeom prst="arc">
                  <a:avLst>
                    <a:gd name="adj1" fmla="val 9971999"/>
                    <a:gd name="adj2" fmla="val 16232868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289" name="Connettore 1 178">
                  <a:extLst>
                    <a:ext uri="{FF2B5EF4-FFF2-40B4-BE49-F238E27FC236}">
                      <a16:creationId xmlns:a16="http://schemas.microsoft.com/office/drawing/2014/main" id="{55C3E13B-A719-C865-18E8-0D6BEEF50B07}"/>
                    </a:ext>
                  </a:extLst>
                </p:cNvPr>
                <p:cNvCxnSpPr>
                  <a:cxnSpLocks/>
                  <a:endCxn id="287" idx="0"/>
                </p:cNvCxnSpPr>
                <p:nvPr/>
              </p:nvCxnSpPr>
              <p:spPr>
                <a:xfrm flipV="1">
                  <a:off x="7374676" y="2934075"/>
                  <a:ext cx="1481000" cy="11928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ACDB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286" name="Ovale 173">
                  <a:extLst>
                    <a:ext uri="{FF2B5EF4-FFF2-40B4-BE49-F238E27FC236}">
                      <a16:creationId xmlns:a16="http://schemas.microsoft.com/office/drawing/2014/main" id="{C0BB1AD6-EE62-08AC-B77B-4D0A374B9238}"/>
                    </a:ext>
                  </a:extLst>
                </p:cNvPr>
                <p:cNvSpPr/>
                <p:nvPr/>
              </p:nvSpPr>
              <p:spPr>
                <a:xfrm>
                  <a:off x="8847060" y="2727332"/>
                  <a:ext cx="332049" cy="31276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8" name="Rettangolo 188">
                <a:extLst>
                  <a:ext uri="{FF2B5EF4-FFF2-40B4-BE49-F238E27FC236}">
                    <a16:creationId xmlns:a16="http://schemas.microsoft.com/office/drawing/2014/main" id="{152C815B-5629-7167-2504-E2AB5C15C4A0}"/>
                  </a:ext>
                </a:extLst>
              </p:cNvPr>
              <p:cNvSpPr/>
              <p:nvPr/>
            </p:nvSpPr>
            <p:spPr>
              <a:xfrm rot="2881102">
                <a:off x="8704888" y="1937501"/>
                <a:ext cx="119584" cy="435426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B2D33A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9" name="Rettangolo 190">
                <a:extLst>
                  <a:ext uri="{FF2B5EF4-FFF2-40B4-BE49-F238E27FC236}">
                    <a16:creationId xmlns:a16="http://schemas.microsoft.com/office/drawing/2014/main" id="{33CDB8CA-308B-8B58-3B92-E4ED8BDA4F0A}"/>
                  </a:ext>
                </a:extLst>
              </p:cNvPr>
              <p:cNvSpPr/>
              <p:nvPr/>
            </p:nvSpPr>
            <p:spPr>
              <a:xfrm rot="3927968">
                <a:off x="9131395" y="1656552"/>
                <a:ext cx="113788" cy="435426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B2D33A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0" name="Rettangolo 192">
                <a:extLst>
                  <a:ext uri="{FF2B5EF4-FFF2-40B4-BE49-F238E27FC236}">
                    <a16:creationId xmlns:a16="http://schemas.microsoft.com/office/drawing/2014/main" id="{3EFC0BAD-97CD-57FA-8536-BC7C42350A5F}"/>
                  </a:ext>
                </a:extLst>
              </p:cNvPr>
              <p:cNvSpPr/>
              <p:nvPr/>
            </p:nvSpPr>
            <p:spPr>
              <a:xfrm rot="1878796">
                <a:off x="8387270" y="2333935"/>
                <a:ext cx="119584" cy="435426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B2D33A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1" name="Rettangolo 193">
                <a:extLst>
                  <a:ext uri="{FF2B5EF4-FFF2-40B4-BE49-F238E27FC236}">
                    <a16:creationId xmlns:a16="http://schemas.microsoft.com/office/drawing/2014/main" id="{57DDC581-4237-3C54-3462-6C96B1D59F11}"/>
                  </a:ext>
                </a:extLst>
              </p:cNvPr>
              <p:cNvSpPr/>
              <p:nvPr/>
            </p:nvSpPr>
            <p:spPr>
              <a:xfrm rot="4974796">
                <a:off x="9595300" y="1513504"/>
                <a:ext cx="113788" cy="435426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B2D33A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2" name="Rettangolo 194">
                <a:extLst>
                  <a:ext uri="{FF2B5EF4-FFF2-40B4-BE49-F238E27FC236}">
                    <a16:creationId xmlns:a16="http://schemas.microsoft.com/office/drawing/2014/main" id="{96FD75A3-9C74-663E-3E9B-CC6FB431F1CB}"/>
                  </a:ext>
                </a:extLst>
              </p:cNvPr>
              <p:cNvSpPr/>
              <p:nvPr/>
            </p:nvSpPr>
            <p:spPr>
              <a:xfrm rot="933626">
                <a:off x="8204027" y="2807193"/>
                <a:ext cx="119584" cy="435426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B2D33A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 on MPGD sub-systems and channel counts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accent3"/>
                </a:solidFill>
              </a:rPr>
              <a:t>Cylindrical </a:t>
            </a:r>
            <a:r>
              <a:rPr lang="en-US" sz="1800" dirty="0" err="1" smtClean="0">
                <a:solidFill>
                  <a:schemeClr val="accent3"/>
                </a:solidFill>
              </a:rPr>
              <a:t>Micromegas</a:t>
            </a:r>
            <a:r>
              <a:rPr lang="en-US" sz="1800" dirty="0" smtClean="0">
                <a:solidFill>
                  <a:schemeClr val="accent3"/>
                </a:solidFill>
              </a:rPr>
              <a:t> Barrel Layer : </a:t>
            </a:r>
            <a:r>
              <a:rPr lang="en-US" sz="1800" dirty="0" err="1" smtClean="0"/>
              <a:t>CyMBaL</a:t>
            </a:r>
            <a:r>
              <a:rPr lang="en-US" sz="1800" dirty="0" smtClean="0"/>
              <a:t> : ~30k channels</a:t>
            </a:r>
          </a:p>
          <a:p>
            <a:pPr lvl="1"/>
            <a:r>
              <a:rPr lang="en-US" sz="1600" dirty="0" smtClean="0">
                <a:solidFill>
                  <a:schemeClr val="accent3"/>
                </a:solidFill>
              </a:rPr>
              <a:t>32 </a:t>
            </a:r>
            <a:r>
              <a:rPr lang="en-US" sz="1600" dirty="0" smtClean="0"/>
              <a:t>tiles</a:t>
            </a:r>
            <a:r>
              <a:rPr lang="en-US" sz="1600" dirty="0" smtClean="0">
                <a:solidFill>
                  <a:schemeClr val="accent3"/>
                </a:solidFill>
              </a:rPr>
              <a:t> of 1024 channels each</a:t>
            </a:r>
          </a:p>
          <a:p>
            <a:endParaRPr lang="en-US" dirty="0" smtClean="0"/>
          </a:p>
          <a:p>
            <a:r>
              <a:rPr lang="en-US" sz="1800" dirty="0" smtClean="0">
                <a:solidFill>
                  <a:schemeClr val="accent3"/>
                </a:solidFill>
              </a:rPr>
              <a:t>µRWELL Barrel Outer Tracker : </a:t>
            </a:r>
            <a:r>
              <a:rPr lang="en-US" sz="1800" dirty="0" smtClean="0"/>
              <a:t>µ</a:t>
            </a:r>
            <a:r>
              <a:rPr lang="en-US" sz="1800" dirty="0" err="1" smtClean="0"/>
              <a:t>RWell</a:t>
            </a:r>
            <a:r>
              <a:rPr lang="en-US" sz="1800" dirty="0" smtClean="0"/>
              <a:t>-BOT : ~100k channels</a:t>
            </a:r>
          </a:p>
          <a:p>
            <a:pPr lvl="1"/>
            <a:r>
              <a:rPr lang="en-US" sz="1600" dirty="0" smtClean="0">
                <a:solidFill>
                  <a:schemeClr val="accent3"/>
                </a:solidFill>
              </a:rPr>
              <a:t>24 </a:t>
            </a:r>
            <a:r>
              <a:rPr lang="en-US" sz="1600" dirty="0" smtClean="0"/>
              <a:t>modules</a:t>
            </a:r>
            <a:r>
              <a:rPr lang="en-US" sz="1600" dirty="0" smtClean="0">
                <a:solidFill>
                  <a:schemeClr val="accent3"/>
                </a:solidFill>
              </a:rPr>
              <a:t> of 4 096 U-V strips each</a:t>
            </a:r>
          </a:p>
          <a:p>
            <a:endParaRPr lang="en-US" sz="1800" dirty="0" smtClean="0"/>
          </a:p>
          <a:p>
            <a:r>
              <a:rPr lang="en-US" sz="1800" dirty="0" smtClean="0">
                <a:solidFill>
                  <a:schemeClr val="accent3"/>
                </a:solidFill>
              </a:rPr>
              <a:t>µ</a:t>
            </a:r>
            <a:r>
              <a:rPr lang="en-US" sz="1800" dirty="0" err="1" smtClean="0">
                <a:solidFill>
                  <a:schemeClr val="accent3"/>
                </a:solidFill>
              </a:rPr>
              <a:t>RWell</a:t>
            </a:r>
            <a:r>
              <a:rPr lang="en-US" sz="1800" dirty="0" smtClean="0">
                <a:solidFill>
                  <a:schemeClr val="accent3"/>
                </a:solidFill>
              </a:rPr>
              <a:t> End Cap Tracker : </a:t>
            </a:r>
            <a:r>
              <a:rPr lang="en-US" sz="1800" dirty="0" smtClean="0"/>
              <a:t>µ</a:t>
            </a:r>
            <a:r>
              <a:rPr lang="en-US" sz="1800" dirty="0" err="1" smtClean="0"/>
              <a:t>RWell</a:t>
            </a:r>
            <a:r>
              <a:rPr lang="en-US" sz="1800" dirty="0" smtClean="0"/>
              <a:t>-ECT : ~30k channels</a:t>
            </a:r>
          </a:p>
          <a:p>
            <a:pPr lvl="1"/>
            <a:r>
              <a:rPr lang="en-US" sz="1600" dirty="0" smtClean="0">
                <a:solidFill>
                  <a:schemeClr val="accent3"/>
                </a:solidFill>
              </a:rPr>
              <a:t>8 </a:t>
            </a:r>
            <a:r>
              <a:rPr lang="en-US" sz="1600" dirty="0" smtClean="0"/>
              <a:t>half-disks</a:t>
            </a:r>
            <a:r>
              <a:rPr lang="en-US" sz="1600" dirty="0" smtClean="0">
                <a:solidFill>
                  <a:schemeClr val="accent3"/>
                </a:solidFill>
              </a:rPr>
              <a:t> of 4 000 X-Y strips each</a:t>
            </a:r>
          </a:p>
          <a:p>
            <a:endParaRPr lang="en-US" sz="1800" dirty="0" smtClean="0"/>
          </a:p>
          <a:p>
            <a:r>
              <a:rPr lang="en-US" sz="1800" dirty="0" smtClean="0"/>
              <a:t>~</a:t>
            </a:r>
            <a:r>
              <a:rPr lang="en-US" sz="1800" dirty="0" smtClean="0">
                <a:solidFill>
                  <a:srgbClr val="FF0000"/>
                </a:solidFill>
              </a:rPr>
              <a:t>160k-channel</a:t>
            </a:r>
            <a:r>
              <a:rPr lang="en-US" sz="1800" dirty="0" smtClean="0"/>
              <a:t> heterogeneous system</a:t>
            </a:r>
          </a:p>
          <a:p>
            <a:pPr lvl="1"/>
            <a:r>
              <a:rPr lang="en-US" sz="1600" dirty="0" err="1"/>
              <a:t>Micromegas</a:t>
            </a:r>
            <a:r>
              <a:rPr lang="en-US" sz="1600" dirty="0"/>
              <a:t>, µ</a:t>
            </a:r>
            <a:r>
              <a:rPr lang="en-US" sz="1600" dirty="0" err="1"/>
              <a:t>RWell</a:t>
            </a:r>
            <a:r>
              <a:rPr lang="en-US" sz="1600" dirty="0"/>
              <a:t>, </a:t>
            </a:r>
            <a:r>
              <a:rPr lang="en-US" sz="1600" dirty="0" smtClean="0"/>
              <a:t>barrel</a:t>
            </a:r>
            <a:r>
              <a:rPr lang="en-US" sz="1600" dirty="0"/>
              <a:t>, </a:t>
            </a:r>
            <a:r>
              <a:rPr lang="en-US" sz="1600" dirty="0" smtClean="0"/>
              <a:t>endcap</a:t>
            </a:r>
            <a:r>
              <a:rPr lang="en-US" sz="1600" dirty="0"/>
              <a:t>, curved, planar, circular</a:t>
            </a:r>
          </a:p>
          <a:p>
            <a:endParaRPr lang="en-US" sz="1800" dirty="0"/>
          </a:p>
          <a:p>
            <a:r>
              <a:rPr lang="en-US" sz="1800" dirty="0"/>
              <a:t>Common approach to acquire data from different types of </a:t>
            </a:r>
            <a:r>
              <a:rPr lang="en-US" sz="1800" dirty="0" err="1"/>
              <a:t>ePIC</a:t>
            </a:r>
            <a:r>
              <a:rPr lang="en-US" sz="1800" dirty="0"/>
              <a:t> </a:t>
            </a:r>
            <a:r>
              <a:rPr lang="en-US" sz="1800" dirty="0" smtClean="0"/>
              <a:t>MPGDs</a:t>
            </a:r>
          </a:p>
          <a:p>
            <a:pPr lvl="1"/>
            <a:r>
              <a:rPr lang="en-US" sz="1600" dirty="0" smtClean="0"/>
              <a:t>Use same frontend ASIC</a:t>
            </a:r>
          </a:p>
          <a:p>
            <a:pPr lvl="1"/>
            <a:r>
              <a:rPr lang="en-US" sz="1600" dirty="0" smtClean="0"/>
              <a:t>Share frontend design between groups</a:t>
            </a:r>
          </a:p>
          <a:p>
            <a:pPr lvl="2"/>
            <a:r>
              <a:rPr lang="en-US" sz="1400" dirty="0" smtClean="0"/>
              <a:t>Adapt form factor if needed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fr-FR" smtClean="0"/>
              <a:t>irakli.mandjavidze@cea.fr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Tracking Detectors Review, March 20-21, 2024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7BA007-6205-4C6B-BC33-417A4DE9964F}" type="slidenum">
              <a:rPr lang="fr-FR" smtClean="0"/>
              <a:t>4</a:t>
            </a:fld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/>
          <a:srcRect b="19822"/>
          <a:stretch/>
        </p:blipFill>
        <p:spPr>
          <a:xfrm>
            <a:off x="8616640" y="1951747"/>
            <a:ext cx="3240000" cy="702765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3220" y="723755"/>
            <a:ext cx="1793420" cy="1080000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10704512" y="1046186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45 x 60</a:t>
            </a:r>
            <a:endParaRPr lang="fr-FR" dirty="0"/>
          </a:p>
        </p:txBody>
      </p:sp>
      <p:sp>
        <p:nvSpPr>
          <p:cNvPr id="29" name="ZoneTexte 28"/>
          <p:cNvSpPr txBox="1"/>
          <p:nvPr/>
        </p:nvSpPr>
        <p:spPr>
          <a:xfrm>
            <a:off x="10561900" y="2118463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170 x 35</a:t>
            </a:r>
            <a:endParaRPr lang="fr-FR" dirty="0"/>
          </a:p>
        </p:txBody>
      </p:sp>
      <p:sp>
        <p:nvSpPr>
          <p:cNvPr id="30" name="ZoneTexte 29"/>
          <p:cNvSpPr txBox="1"/>
          <p:nvPr/>
        </p:nvSpPr>
        <p:spPr>
          <a:xfrm>
            <a:off x="10452484" y="3140968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R 50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1657" y="4005345"/>
            <a:ext cx="3848836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3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335360" y="692696"/>
                <a:ext cx="11521280" cy="5940659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sz="1800" dirty="0" smtClean="0"/>
                  <a:t>Typical signal 1-1.5 </a:t>
                </a:r>
                <a:r>
                  <a:rPr lang="en-US" sz="1800" dirty="0" err="1" smtClean="0"/>
                  <a:t>keV</a:t>
                </a:r>
                <a:r>
                  <a:rPr lang="en-US" sz="1800" dirty="0" smtClean="0"/>
                  <a:t> resulting to 15-30 </a:t>
                </a:r>
                <a:r>
                  <a:rPr lang="en-US" sz="1800" dirty="0" err="1" smtClean="0"/>
                  <a:t>fC</a:t>
                </a:r>
                <a:r>
                  <a:rPr lang="en-US" sz="1800" dirty="0" smtClean="0"/>
                  <a:t> per channel</a:t>
                </a:r>
                <a:endParaRPr lang="en-US" sz="1800" dirty="0"/>
              </a:p>
              <a:p>
                <a:pPr lvl="1"/>
                <a:r>
                  <a:rPr lang="en-US" sz="1600" dirty="0" smtClean="0"/>
                  <a:t>Cluster sizes, detector gains, charge collection</a:t>
                </a:r>
                <a:endParaRPr lang="en-US" sz="1000" dirty="0" smtClean="0"/>
              </a:p>
              <a:p>
                <a:r>
                  <a:rPr lang="en-US" sz="1800" dirty="0" smtClean="0"/>
                  <a:t>Aimed </a:t>
                </a:r>
                <a:r>
                  <a:rPr lang="en-US" sz="1800" dirty="0"/>
                  <a:t>dynamic range of </a:t>
                </a:r>
                <a:r>
                  <a:rPr lang="en-US" sz="1800" dirty="0" smtClean="0"/>
                  <a:t>10-bits</a:t>
                </a:r>
              </a:p>
              <a:p>
                <a:pPr lvl="1"/>
                <a:r>
                  <a:rPr lang="en-US" sz="1600" dirty="0" smtClean="0"/>
                  <a:t>Signal / noise of ~60</a:t>
                </a:r>
              </a:p>
              <a:p>
                <a:pPr lvl="2"/>
                <a:r>
                  <a:rPr lang="en-US" sz="1400" dirty="0" smtClean="0"/>
                  <a:t>S/</a:t>
                </a:r>
                <a:r>
                  <a:rPr lang="en-US" sz="1400" dirty="0" err="1" smtClean="0"/>
                  <a:t>Th</a:t>
                </a:r>
                <a:r>
                  <a:rPr lang="en-US" sz="1400" dirty="0" smtClean="0"/>
                  <a:t> =~10 and </a:t>
                </a:r>
                <a:r>
                  <a:rPr lang="en-US" sz="1400" dirty="0" err="1" smtClean="0"/>
                  <a:t>Th</a:t>
                </a:r>
                <a:r>
                  <a:rPr lang="en-US" sz="1400" dirty="0" smtClean="0"/>
                  <a:t>/N = ~6</a:t>
                </a:r>
              </a:p>
              <a:p>
                <a:pPr lvl="1"/>
                <a:r>
                  <a:rPr lang="en-US" sz="1600" dirty="0" smtClean="0"/>
                  <a:t>Max / signal of ~10</a:t>
                </a:r>
              </a:p>
              <a:p>
                <a:pPr lvl="4"/>
                <a:endParaRPr lang="en-US" sz="1000" dirty="0" smtClean="0"/>
              </a:p>
              <a:p>
                <a:r>
                  <a:rPr lang="en-US" sz="1800" dirty="0" smtClean="0"/>
                  <a:t>Timing precision of few ns</a:t>
                </a:r>
              </a:p>
              <a:p>
                <a:pPr lvl="1"/>
                <a:r>
                  <a:rPr lang="en-US" sz="1600" dirty="0" smtClean="0"/>
                  <a:t>Low contribution to the aimed overall time measurement accuracy of ~O(10 ns)</a:t>
                </a:r>
              </a:p>
              <a:p>
                <a:pPr lvl="4"/>
                <a:endParaRPr lang="en-US" sz="1000" dirty="0" smtClean="0"/>
              </a:p>
              <a:p>
                <a:r>
                  <a:rPr lang="en-US" sz="1800" dirty="0" smtClean="0"/>
                  <a:t>Channel occupancies of ~10 kHz</a:t>
                </a:r>
              </a:p>
              <a:p>
                <a:pPr lvl="1"/>
                <a:r>
                  <a:rPr lang="en-US" sz="1600" dirty="0" smtClean="0"/>
                  <a:t>Including factor </a:t>
                </a:r>
                <a14:m>
                  <m:oMath xmlns:m="http://schemas.openxmlformats.org/officeDocument/2006/math">
                    <m:r>
                      <a:rPr lang="el-GR" sz="1600" b="1" i="0" dirty="0" smtClean="0">
                        <a:latin typeface="Cambria Math" panose="02040503050406030204" pitchFamily="18" charset="0"/>
                      </a:rPr>
                      <m:t>𝛑</m:t>
                    </m:r>
                  </m:oMath>
                </a14:m>
                <a:r>
                  <a:rPr lang="en-US" sz="1600" dirty="0" smtClean="0"/>
                  <a:t> of safety margin</a:t>
                </a:r>
              </a:p>
              <a:p>
                <a:pPr lvl="4"/>
                <a:endParaRPr lang="en-US" sz="1000" dirty="0" smtClean="0"/>
              </a:p>
              <a:p>
                <a:r>
                  <a:rPr lang="en-US" sz="1800" dirty="0" smtClean="0"/>
                  <a:t>Streaming readout</a:t>
                </a:r>
              </a:p>
              <a:p>
                <a:pPr lvl="1"/>
                <a:r>
                  <a:rPr lang="en-US" sz="1600" dirty="0" smtClean="0"/>
                  <a:t>With support of </a:t>
                </a:r>
                <a:r>
                  <a:rPr lang="en-US" sz="1600" i="1" dirty="0" smtClean="0"/>
                  <a:t>in-situ</a:t>
                </a:r>
                <a:r>
                  <a:rPr lang="en-US" sz="1600" dirty="0" smtClean="0"/>
                  <a:t> calibration and of on-demand readout</a:t>
                </a:r>
              </a:p>
              <a:p>
                <a:pPr lvl="4"/>
                <a:endParaRPr lang="en-US" sz="1000" dirty="0"/>
              </a:p>
              <a:p>
                <a:r>
                  <a:rPr lang="en-US" sz="1800" dirty="0" smtClean="0"/>
                  <a:t>~1.8 T magnetic field</a:t>
                </a:r>
              </a:p>
              <a:p>
                <a:r>
                  <a:rPr lang="en-US" sz="1800" dirty="0" smtClean="0"/>
                  <a:t>Mild radiation environment</a:t>
                </a:r>
              </a:p>
              <a:p>
                <a:pPr lvl="1"/>
                <a:r>
                  <a:rPr lang="en-US" sz="1600" dirty="0" smtClean="0"/>
                  <a:t>TID and neutron </a:t>
                </a:r>
                <a:r>
                  <a:rPr lang="en-US" sz="1600" dirty="0" err="1" smtClean="0"/>
                  <a:t>fluence</a:t>
                </a:r>
                <a:r>
                  <a:rPr lang="en-US" sz="1600" dirty="0" smtClean="0"/>
                  <a:t> after 10 years: 10 </a:t>
                </a:r>
                <a:r>
                  <a:rPr lang="en-US" sz="1600" dirty="0" err="1" smtClean="0"/>
                  <a:t>krad</a:t>
                </a:r>
                <a:r>
                  <a:rPr lang="en-US" sz="1600" dirty="0" smtClean="0"/>
                  <a:t> and </a:t>
                </a:r>
                <a:r>
                  <a:rPr lang="pt-BR" sz="1600" dirty="0"/>
                  <a:t>10</a:t>
                </a:r>
                <a:r>
                  <a:rPr lang="pt-BR" sz="1600" baseline="30000" dirty="0"/>
                  <a:t>11</a:t>
                </a:r>
                <a:r>
                  <a:rPr lang="pt-BR" sz="1600" dirty="0"/>
                  <a:t> n</a:t>
                </a:r>
                <a:r>
                  <a:rPr lang="pt-BR" sz="1600" baseline="-25000" dirty="0"/>
                  <a:t>eq</a:t>
                </a:r>
                <a:r>
                  <a:rPr lang="pt-BR" sz="1600" dirty="0"/>
                  <a:t> / cm</a:t>
                </a:r>
                <a:r>
                  <a:rPr lang="pt-BR" sz="1600" baseline="30000" dirty="0"/>
                  <a:t>2</a:t>
                </a:r>
                <a:endParaRPr lang="en-US" sz="1600" dirty="0" smtClean="0"/>
              </a:p>
              <a:p>
                <a:pPr lvl="1"/>
                <a:r>
                  <a:rPr lang="en-US" sz="1600" dirty="0"/>
                  <a:t>20 MeV proton </a:t>
                </a:r>
                <a:r>
                  <a:rPr lang="en-US" sz="1600" dirty="0" smtClean="0"/>
                  <a:t>flux: 100 </a:t>
                </a:r>
                <a:r>
                  <a:rPr lang="en-US" sz="1600" dirty="0"/>
                  <a:t>particle / </a:t>
                </a:r>
                <a:r>
                  <a:rPr lang="fr-FR" sz="1600" dirty="0"/>
                  <a:t>cm</a:t>
                </a:r>
                <a:r>
                  <a:rPr lang="fr-FR" sz="1600" baseline="30000" dirty="0"/>
                  <a:t>2</a:t>
                </a:r>
                <a:r>
                  <a:rPr lang="en-US" sz="1600" dirty="0"/>
                  <a:t> / </a:t>
                </a:r>
                <a:r>
                  <a:rPr lang="en-US" sz="1600" dirty="0" smtClean="0"/>
                  <a:t>s</a:t>
                </a:r>
              </a:p>
              <a:p>
                <a:r>
                  <a:rPr lang="en-US" sz="1800" dirty="0" smtClean="0"/>
                  <a:t>Stringent space for detector readout and services</a:t>
                </a:r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5360" y="692696"/>
                <a:ext cx="11521280" cy="5940659"/>
              </a:xfrm>
              <a:blipFill>
                <a:blip r:embed="rId2"/>
                <a:stretch>
                  <a:fillRect l="-265" t="-123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fr-FR" smtClean="0"/>
              <a:t>irakli.mandjavidze@cea.fr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Tracking Detectors Review, March 20-21, 2024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7BA007-6205-4C6B-BC33-417A4DE9964F}" type="slidenum">
              <a:rPr lang="fr-FR" smtClean="0"/>
              <a:t>5</a:t>
            </a:fld>
            <a:endParaRPr lang="fr-FR"/>
          </a:p>
        </p:txBody>
      </p:sp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0314354"/>
              </p:ext>
            </p:extLst>
          </p:nvPr>
        </p:nvGraphicFramePr>
        <p:xfrm>
          <a:off x="7305707" y="41982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4" name="Groupe 33"/>
          <p:cNvGrpSpPr/>
          <p:nvPr/>
        </p:nvGrpSpPr>
        <p:grpSpPr>
          <a:xfrm>
            <a:off x="7107631" y="3958937"/>
            <a:ext cx="5046827" cy="2507089"/>
            <a:chOff x="7107631" y="3958937"/>
            <a:chExt cx="5046827" cy="2507089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4"/>
            <a:srcRect l="3715" t="8889" r="2560" b="6309"/>
            <a:stretch/>
          </p:blipFill>
          <p:spPr>
            <a:xfrm>
              <a:off x="7271441" y="4306026"/>
              <a:ext cx="4747005" cy="196827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8823772" y="5803839"/>
              <a:ext cx="1736516" cy="14471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13" name="ZoneTexte 12"/>
            <p:cNvSpPr txBox="1"/>
            <p:nvPr/>
          </p:nvSpPr>
          <p:spPr>
            <a:xfrm rot="16200000">
              <a:off x="6991416" y="5171654"/>
              <a:ext cx="469446" cy="237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R(cm)</a:t>
              </a:r>
              <a:endParaRPr lang="en-US" sz="800" dirty="0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9457986" y="6229010"/>
              <a:ext cx="460628" cy="237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Z(cm)</a:t>
              </a:r>
              <a:endParaRPr lang="en-US" sz="800" dirty="0"/>
            </a:p>
          </p:txBody>
        </p:sp>
        <p:grpSp>
          <p:nvGrpSpPr>
            <p:cNvPr id="15" name="Groupe 14"/>
            <p:cNvGrpSpPr/>
            <p:nvPr/>
          </p:nvGrpSpPr>
          <p:grpSpPr>
            <a:xfrm>
              <a:off x="8823772" y="5818309"/>
              <a:ext cx="1736516" cy="349335"/>
              <a:chOff x="4053139" y="4850912"/>
              <a:chExt cx="4320000" cy="1152376"/>
            </a:xfrm>
          </p:grpSpPr>
          <p:cxnSp>
            <p:nvCxnSpPr>
              <p:cNvPr id="27" name="Connecteur droit 26"/>
              <p:cNvCxnSpPr/>
              <p:nvPr/>
            </p:nvCxnSpPr>
            <p:spPr>
              <a:xfrm flipV="1">
                <a:off x="4053139" y="4850912"/>
                <a:ext cx="0" cy="1152376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/>
              <p:nvPr/>
            </p:nvCxnSpPr>
            <p:spPr>
              <a:xfrm flipV="1">
                <a:off x="8373139" y="4850912"/>
                <a:ext cx="0" cy="1152376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ZoneTexte 15"/>
            <p:cNvSpPr txBox="1"/>
            <p:nvPr/>
          </p:nvSpPr>
          <p:spPr>
            <a:xfrm rot="16200000">
              <a:off x="11830325" y="5171653"/>
              <a:ext cx="411249" cy="237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B (T)</a:t>
              </a:r>
              <a:endParaRPr lang="en-US" sz="800" dirty="0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8619402" y="5572976"/>
              <a:ext cx="4171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FEB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10367272" y="5572976"/>
              <a:ext cx="4171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FEB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8846167" y="3958937"/>
              <a:ext cx="15975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 sz="1440" b="0" i="0" u="none" strike="noStrike" kern="1200" spc="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400" dirty="0" smtClean="0"/>
                <a:t>Magnetic field map</a:t>
              </a:r>
              <a:endParaRPr lang="fr-FR" sz="1400" dirty="0"/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9292159" y="5555235"/>
              <a:ext cx="7008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 smtClean="0">
                  <a:solidFill>
                    <a:srgbClr val="FF0000"/>
                  </a:solidFill>
                </a:rPr>
                <a:t>CyMBaL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5" name="Rectangle: Rounded Corners 1"/>
          <p:cNvSpPr/>
          <p:nvPr/>
        </p:nvSpPr>
        <p:spPr>
          <a:xfrm>
            <a:off x="10427297" y="6498000"/>
            <a:ext cx="1440000" cy="360000"/>
          </a:xfrm>
          <a:prstGeom prst="roundRect">
            <a:avLst>
              <a:gd name="adj" fmla="val 16667"/>
            </a:avLst>
          </a:prstGeom>
          <a:solidFill>
            <a:srgbClr val="DA3525"/>
          </a:solidFill>
          <a:ln w="25400" cap="flat" cmpd="sng" algn="ctr">
            <a:noFill/>
            <a:prstDash val="solid"/>
            <a:miter/>
          </a:ln>
          <a:effectLst/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</a:rPr>
              <a:t>Charge </a:t>
            </a:r>
            <a:r>
              <a:rPr kumimoji="0" lang="en-US" sz="14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</a:rPr>
              <a:t>1</a:t>
            </a:r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492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/>
          <p:cNvSpPr/>
          <p:nvPr/>
        </p:nvSpPr>
        <p:spPr>
          <a:xfrm>
            <a:off x="1631616" y="1772816"/>
            <a:ext cx="1008000" cy="1152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1559608" y="1700808"/>
            <a:ext cx="1008000" cy="1152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487600" y="1628800"/>
            <a:ext cx="1008000" cy="1152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</a:t>
            </a:r>
            <a:r>
              <a:rPr lang="en-US" dirty="0" smtClean="0"/>
              <a:t>eadout organization of </a:t>
            </a:r>
            <a:r>
              <a:rPr lang="en-US" dirty="0" err="1" smtClean="0"/>
              <a:t>ePIC</a:t>
            </a:r>
            <a:r>
              <a:rPr lang="en-US" dirty="0" smtClean="0"/>
              <a:t> detector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5360" y="3573016"/>
            <a:ext cx="11521280" cy="2880320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 smtClean="0"/>
              <a:t>FEB – frontend board with readout ASICs</a:t>
            </a:r>
          </a:p>
          <a:p>
            <a:pPr lvl="1"/>
            <a:r>
              <a:rPr lang="en-US" sz="1600" dirty="0" smtClean="0"/>
              <a:t>Sub-detector specific</a:t>
            </a:r>
          </a:p>
          <a:p>
            <a:pPr lvl="4"/>
            <a:endParaRPr lang="en-US" sz="400" dirty="0"/>
          </a:p>
          <a:p>
            <a:r>
              <a:rPr lang="en-US" sz="1800" dirty="0" smtClean="0"/>
              <a:t>RDO – readout module – first stage of FEB data aggregation, last stage to dispatch clock &amp; control</a:t>
            </a:r>
          </a:p>
          <a:p>
            <a:pPr lvl="1"/>
            <a:r>
              <a:rPr lang="en-US" sz="1600" dirty="0" smtClean="0"/>
              <a:t>Mostly common design framework between sub-detectors, different form factor</a:t>
            </a:r>
          </a:p>
          <a:p>
            <a:pPr lvl="4"/>
            <a:endParaRPr lang="en-US" sz="400" dirty="0"/>
          </a:p>
          <a:p>
            <a:r>
              <a:rPr lang="en-US" sz="1800" dirty="0" smtClean="0"/>
              <a:t>DAM – data aggregation module – interface with computing and global timing and control unit (GTU)</a:t>
            </a:r>
          </a:p>
          <a:p>
            <a:pPr lvl="1"/>
            <a:r>
              <a:rPr lang="en-US" sz="1600" dirty="0" smtClean="0"/>
              <a:t>Common design for all sub-detectors</a:t>
            </a:r>
          </a:p>
          <a:p>
            <a:pPr lvl="4"/>
            <a:endParaRPr lang="en-US" sz="400" dirty="0" smtClean="0"/>
          </a:p>
          <a:p>
            <a:r>
              <a:rPr lang="en-US" sz="1800" dirty="0"/>
              <a:t>Downstream towards detector : clock, control, </a:t>
            </a:r>
            <a:r>
              <a:rPr lang="en-US" sz="1800" dirty="0" smtClean="0"/>
              <a:t>monitoring</a:t>
            </a:r>
            <a:endParaRPr lang="en-US" sz="1800" dirty="0"/>
          </a:p>
          <a:p>
            <a:r>
              <a:rPr lang="en-US" sz="1800" dirty="0"/>
              <a:t>Upstream towards storage : physics, calibration, monitoring </a:t>
            </a:r>
            <a:r>
              <a:rPr lang="en-US" sz="1800" dirty="0" smtClean="0"/>
              <a:t>data</a:t>
            </a:r>
            <a:endParaRPr lang="en-US" sz="18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fr-FR" smtClean="0"/>
              <a:t>irakli.mandjavidze@cea.fr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Tracking Detectors Review, March 20-21, 2024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7BA007-6205-4C6B-BC33-417A4DE9964F}" type="slidenum">
              <a:rPr lang="fr-FR" smtClean="0"/>
              <a:t>6</a:t>
            </a:fld>
            <a:endParaRPr lang="fr-FR"/>
          </a:p>
        </p:txBody>
      </p:sp>
      <p:grpSp>
        <p:nvGrpSpPr>
          <p:cNvPr id="24" name="Groupe 23"/>
          <p:cNvGrpSpPr/>
          <p:nvPr/>
        </p:nvGrpSpPr>
        <p:grpSpPr>
          <a:xfrm>
            <a:off x="4808057" y="1577259"/>
            <a:ext cx="1512280" cy="1152000"/>
            <a:chOff x="3143560" y="907701"/>
            <a:chExt cx="1512280" cy="1152000"/>
          </a:xfrm>
        </p:grpSpPr>
        <p:sp>
          <p:nvSpPr>
            <p:cNvPr id="8" name="Rectangle 7"/>
            <p:cNvSpPr/>
            <p:nvPr/>
          </p:nvSpPr>
          <p:spPr>
            <a:xfrm>
              <a:off x="3359696" y="1319282"/>
              <a:ext cx="659298" cy="52488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FPGA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091002" y="1484171"/>
              <a:ext cx="432000" cy="360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E/O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143560" y="907701"/>
              <a:ext cx="1512280" cy="115200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RDO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2783632" y="1556792"/>
            <a:ext cx="17720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Electrical or optical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007209" y="1650286"/>
            <a:ext cx="631772" cy="101584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FPGA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442602" y="2153729"/>
            <a:ext cx="432000" cy="36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O/E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259308" y="1577259"/>
            <a:ext cx="1512280" cy="1152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DAM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35" name="Connecteur droit avec flèche 34"/>
          <p:cNvCxnSpPr/>
          <p:nvPr/>
        </p:nvCxnSpPr>
        <p:spPr>
          <a:xfrm flipV="1">
            <a:off x="6187499" y="2319929"/>
            <a:ext cx="1528809" cy="0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/>
          <p:cNvSpPr/>
          <p:nvPr/>
        </p:nvSpPr>
        <p:spPr>
          <a:xfrm>
            <a:off x="6752409" y="2103929"/>
            <a:ext cx="216000" cy="216000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2" name="Groupe 41"/>
          <p:cNvGrpSpPr/>
          <p:nvPr/>
        </p:nvGrpSpPr>
        <p:grpSpPr>
          <a:xfrm>
            <a:off x="1415480" y="1577259"/>
            <a:ext cx="1006146" cy="1152000"/>
            <a:chOff x="2135560" y="1577259"/>
            <a:chExt cx="1006146" cy="1152000"/>
          </a:xfrm>
        </p:grpSpPr>
        <p:sp>
          <p:nvSpPr>
            <p:cNvPr id="19" name="Rectangle 18"/>
            <p:cNvSpPr/>
            <p:nvPr/>
          </p:nvSpPr>
          <p:spPr>
            <a:xfrm>
              <a:off x="2135560" y="1577259"/>
              <a:ext cx="1006146" cy="1152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r"/>
              <a:r>
                <a:rPr lang="en-US" sz="2000" b="1" dirty="0" smtClean="0">
                  <a:solidFill>
                    <a:schemeClr val="tx1"/>
                  </a:solidFill>
                </a:rPr>
                <a:t>FEB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279576" y="2001329"/>
              <a:ext cx="648000" cy="360000"/>
            </a:xfrm>
            <a:prstGeom prst="rect">
              <a:avLst/>
            </a:prstGeom>
            <a:solidFill>
              <a:schemeClr val="bg1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351584" y="2153729"/>
              <a:ext cx="648000" cy="360000"/>
            </a:xfrm>
            <a:prstGeom prst="rect">
              <a:avLst/>
            </a:prstGeom>
            <a:solidFill>
              <a:schemeClr val="bg1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423592" y="2306129"/>
              <a:ext cx="648000" cy="360000"/>
            </a:xfrm>
            <a:prstGeom prst="rect">
              <a:avLst/>
            </a:prstGeom>
            <a:solidFill>
              <a:schemeClr val="bg1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FE ASIC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46" name="ZoneTexte 45"/>
          <p:cNvSpPr txBox="1"/>
          <p:nvPr/>
        </p:nvSpPr>
        <p:spPr>
          <a:xfrm>
            <a:off x="7400457" y="1556792"/>
            <a:ext cx="1286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Optical fibers</a:t>
            </a:r>
          </a:p>
        </p:txBody>
      </p:sp>
      <p:sp>
        <p:nvSpPr>
          <p:cNvPr id="54" name="Rectangle 53"/>
          <p:cNvSpPr/>
          <p:nvPr/>
        </p:nvSpPr>
        <p:spPr>
          <a:xfrm>
            <a:off x="7716308" y="1916831"/>
            <a:ext cx="692262" cy="64807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Patch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panel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8" name="Connecteur droit avec flèche 57"/>
          <p:cNvCxnSpPr/>
          <p:nvPr/>
        </p:nvCxnSpPr>
        <p:spPr>
          <a:xfrm>
            <a:off x="7099068" y="2153259"/>
            <a:ext cx="589421" cy="0"/>
          </a:xfrm>
          <a:prstGeom prst="straightConnector1">
            <a:avLst/>
          </a:prstGeom>
          <a:ln w="381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/>
          <p:cNvCxnSpPr/>
          <p:nvPr/>
        </p:nvCxnSpPr>
        <p:spPr>
          <a:xfrm>
            <a:off x="7099068" y="2481334"/>
            <a:ext cx="617240" cy="0"/>
          </a:xfrm>
          <a:prstGeom prst="straightConnector1">
            <a:avLst/>
          </a:prstGeom>
          <a:ln w="381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/>
          <p:cNvCxnSpPr/>
          <p:nvPr/>
        </p:nvCxnSpPr>
        <p:spPr>
          <a:xfrm>
            <a:off x="8408569" y="2319929"/>
            <a:ext cx="1034033" cy="0"/>
          </a:xfrm>
          <a:prstGeom prst="straightConnector1">
            <a:avLst/>
          </a:prstGeom>
          <a:ln w="635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Ellipse 63"/>
          <p:cNvSpPr/>
          <p:nvPr/>
        </p:nvSpPr>
        <p:spPr>
          <a:xfrm>
            <a:off x="8820545" y="2103929"/>
            <a:ext cx="216000" cy="216000"/>
          </a:xfrm>
          <a:prstGeom prst="ellipse">
            <a:avLst/>
          </a:prstGeom>
          <a:noFill/>
          <a:ln w="63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ZoneTexte 69"/>
          <p:cNvSpPr txBox="1"/>
          <p:nvPr/>
        </p:nvSpPr>
        <p:spPr>
          <a:xfrm>
            <a:off x="6960096" y="2564904"/>
            <a:ext cx="2164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No restriction on length</a:t>
            </a:r>
          </a:p>
        </p:txBody>
      </p:sp>
      <p:sp>
        <p:nvSpPr>
          <p:cNvPr id="74" name="ZoneTexte 73"/>
          <p:cNvSpPr txBox="1"/>
          <p:nvPr/>
        </p:nvSpPr>
        <p:spPr>
          <a:xfrm>
            <a:off x="1415480" y="1268760"/>
            <a:ext cx="12037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On-detector</a:t>
            </a:r>
          </a:p>
        </p:txBody>
      </p:sp>
      <p:sp>
        <p:nvSpPr>
          <p:cNvPr id="75" name="ZoneTexte 74"/>
          <p:cNvSpPr txBox="1"/>
          <p:nvPr/>
        </p:nvSpPr>
        <p:spPr>
          <a:xfrm>
            <a:off x="4511824" y="1268760"/>
            <a:ext cx="23299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Within detector or cavern</a:t>
            </a:r>
          </a:p>
        </p:txBody>
      </p:sp>
      <p:sp>
        <p:nvSpPr>
          <p:cNvPr id="76" name="ZoneTexte 75"/>
          <p:cNvSpPr txBox="1"/>
          <p:nvPr/>
        </p:nvSpPr>
        <p:spPr>
          <a:xfrm>
            <a:off x="9408368" y="1268760"/>
            <a:ext cx="12688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Friendly area</a:t>
            </a:r>
          </a:p>
        </p:txBody>
      </p:sp>
      <p:grpSp>
        <p:nvGrpSpPr>
          <p:cNvPr id="7" name="Groupe 6"/>
          <p:cNvGrpSpPr>
            <a:grpSpLocks noChangeAspect="1"/>
          </p:cNvGrpSpPr>
          <p:nvPr/>
        </p:nvGrpSpPr>
        <p:grpSpPr>
          <a:xfrm>
            <a:off x="4655840" y="764704"/>
            <a:ext cx="2125127" cy="540000"/>
            <a:chOff x="4727848" y="527093"/>
            <a:chExt cx="2885494" cy="733211"/>
          </a:xfrm>
        </p:grpSpPr>
        <p:pic>
          <p:nvPicPr>
            <p:cNvPr id="72" name="Image 71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727848" y="527093"/>
              <a:ext cx="720000" cy="733211"/>
            </a:xfrm>
            <a:prstGeom prst="rect">
              <a:avLst/>
            </a:prstGeom>
          </p:spPr>
        </p:pic>
        <p:pic>
          <p:nvPicPr>
            <p:cNvPr id="56" name="Image 5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47928" y="540304"/>
              <a:ext cx="977311" cy="720000"/>
            </a:xfrm>
            <a:prstGeom prst="rect">
              <a:avLst/>
            </a:prstGeom>
          </p:spPr>
        </p:pic>
        <p:pic>
          <p:nvPicPr>
            <p:cNvPr id="57" name="Image 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28048" y="540304"/>
              <a:ext cx="1085294" cy="720000"/>
            </a:xfrm>
            <a:prstGeom prst="rect">
              <a:avLst/>
            </a:prstGeom>
          </p:spPr>
        </p:pic>
      </p:grpSp>
      <p:pic>
        <p:nvPicPr>
          <p:cNvPr id="40" name="Imag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624392" y="764704"/>
            <a:ext cx="582078" cy="540000"/>
          </a:xfrm>
          <a:prstGeom prst="rect">
            <a:avLst/>
          </a:prstGeom>
        </p:spPr>
      </p:pic>
      <p:sp>
        <p:nvSpPr>
          <p:cNvPr id="62" name="ZoneTexte 61"/>
          <p:cNvSpPr txBox="1"/>
          <p:nvPr/>
        </p:nvSpPr>
        <p:spPr>
          <a:xfrm>
            <a:off x="2783632" y="2348880"/>
            <a:ext cx="1418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Distance to</a:t>
            </a:r>
            <a:br>
              <a:rPr lang="en-US" sz="1600" dirty="0" smtClean="0"/>
            </a:br>
            <a:r>
              <a:rPr lang="en-US" sz="1600" dirty="0" smtClean="0"/>
              <a:t>be determined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2423592" y="2145556"/>
            <a:ext cx="2592288" cy="203324"/>
            <a:chOff x="2423592" y="2145556"/>
            <a:chExt cx="3024336" cy="203324"/>
          </a:xfrm>
        </p:grpSpPr>
        <p:cxnSp>
          <p:nvCxnSpPr>
            <p:cNvPr id="11" name="Connecteur droit avec flèche 10"/>
            <p:cNvCxnSpPr/>
            <p:nvPr/>
          </p:nvCxnSpPr>
          <p:spPr>
            <a:xfrm flipV="1">
              <a:off x="2423592" y="2348880"/>
              <a:ext cx="3024336" cy="0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avec flèche 78"/>
            <p:cNvCxnSpPr/>
            <p:nvPr/>
          </p:nvCxnSpPr>
          <p:spPr>
            <a:xfrm>
              <a:off x="2495600" y="2276872"/>
              <a:ext cx="2952328" cy="0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avec flèche 79"/>
            <p:cNvCxnSpPr/>
            <p:nvPr/>
          </p:nvCxnSpPr>
          <p:spPr>
            <a:xfrm>
              <a:off x="2567608" y="2217564"/>
              <a:ext cx="2880320" cy="0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eur droit avec flèche 80"/>
            <p:cNvCxnSpPr/>
            <p:nvPr/>
          </p:nvCxnSpPr>
          <p:spPr>
            <a:xfrm>
              <a:off x="2639616" y="2145556"/>
              <a:ext cx="2808312" cy="0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e 49"/>
          <p:cNvGrpSpPr>
            <a:grpSpLocks noChangeAspect="1"/>
          </p:cNvGrpSpPr>
          <p:nvPr/>
        </p:nvGrpSpPr>
        <p:grpSpPr>
          <a:xfrm>
            <a:off x="335360" y="764704"/>
            <a:ext cx="2761522" cy="540000"/>
            <a:chOff x="551384" y="4437112"/>
            <a:chExt cx="3749590" cy="733211"/>
          </a:xfrm>
        </p:grpSpPr>
        <p:pic>
          <p:nvPicPr>
            <p:cNvPr id="51" name="Image 5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1384" y="4437112"/>
              <a:ext cx="720000" cy="733211"/>
            </a:xfrm>
            <a:prstGeom prst="rect">
              <a:avLst/>
            </a:prstGeom>
          </p:spPr>
        </p:pic>
        <p:pic>
          <p:nvPicPr>
            <p:cNvPr id="52" name="Image 5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V="1">
              <a:off x="1271464" y="4450323"/>
              <a:ext cx="852766" cy="720000"/>
            </a:xfrm>
            <a:prstGeom prst="rect">
              <a:avLst/>
            </a:prstGeom>
          </p:spPr>
        </p:pic>
        <p:pic>
          <p:nvPicPr>
            <p:cNvPr id="53" name="Image 5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35560" y="4450323"/>
              <a:ext cx="977311" cy="720000"/>
            </a:xfrm>
            <a:prstGeom prst="rect">
              <a:avLst/>
            </a:prstGeom>
          </p:spPr>
        </p:pic>
        <p:pic>
          <p:nvPicPr>
            <p:cNvPr id="55" name="Image 5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15680" y="4450323"/>
              <a:ext cx="1085294" cy="720000"/>
            </a:xfrm>
            <a:prstGeom prst="rect">
              <a:avLst/>
            </a:prstGeom>
          </p:spPr>
        </p:pic>
      </p:grpSp>
      <p:sp>
        <p:nvSpPr>
          <p:cNvPr id="59" name="ZoneTexte 58"/>
          <p:cNvSpPr txBox="1"/>
          <p:nvPr/>
        </p:nvSpPr>
        <p:spPr>
          <a:xfrm>
            <a:off x="4664153" y="2708920"/>
            <a:ext cx="19456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Place to be identified</a:t>
            </a:r>
          </a:p>
        </p:txBody>
      </p:sp>
      <p:pic>
        <p:nvPicPr>
          <p:cNvPr id="65" name="Picture 10">
            <a:extLst>
              <a:ext uri="{FF2B5EF4-FFF2-40B4-BE49-F238E27FC236}">
                <a16:creationId xmlns:a16="http://schemas.microsoft.com/office/drawing/2014/main" id="{AAF36682-3573-4C16-BFD0-4265F201C4C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744" r="14250"/>
          <a:stretch/>
        </p:blipFill>
        <p:spPr>
          <a:xfrm>
            <a:off x="263352" y="1772816"/>
            <a:ext cx="1080000" cy="818754"/>
          </a:xfrm>
          <a:prstGeom prst="rect">
            <a:avLst/>
          </a:prstGeom>
        </p:spPr>
      </p:pic>
      <p:sp>
        <p:nvSpPr>
          <p:cNvPr id="66" name="Flowchart: Magnetic Disk 18"/>
          <p:cNvSpPr/>
          <p:nvPr/>
        </p:nvSpPr>
        <p:spPr bwMode="auto">
          <a:xfrm>
            <a:off x="11148155" y="2184954"/>
            <a:ext cx="896761" cy="567302"/>
          </a:xfrm>
          <a:prstGeom prst="flowChartMagneticDisk">
            <a:avLst/>
          </a:prstGeom>
          <a:solidFill>
            <a:srgbClr val="FF99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7" name="TextBox 4"/>
          <p:cNvSpPr txBox="1"/>
          <p:nvPr/>
        </p:nvSpPr>
        <p:spPr>
          <a:xfrm>
            <a:off x="11118528" y="2146297"/>
            <a:ext cx="998991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On-line</a:t>
            </a:r>
            <a:br>
              <a:rPr lang="en-US" sz="12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computing</a:t>
            </a:r>
            <a:br>
              <a:rPr lang="en-US" sz="12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endParaRPr lang="en-US" sz="1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Left-Right Arrow 33"/>
          <p:cNvSpPr/>
          <p:nvPr/>
        </p:nvSpPr>
        <p:spPr bwMode="auto">
          <a:xfrm>
            <a:off x="10772580" y="2428243"/>
            <a:ext cx="375575" cy="199868"/>
          </a:xfrm>
          <a:prstGeom prst="left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1" name="Image 70"/>
          <p:cNvPicPr>
            <a:picLocks noChangeAspect="1"/>
          </p:cNvPicPr>
          <p:nvPr/>
        </p:nvPicPr>
        <p:blipFill rotWithShape="1">
          <a:blip r:embed="rId9"/>
          <a:srcRect l="6483" r="9338" b="45537"/>
          <a:stretch/>
        </p:blipFill>
        <p:spPr>
          <a:xfrm>
            <a:off x="9915431" y="210316"/>
            <a:ext cx="1080000" cy="356494"/>
          </a:xfrm>
          <a:prstGeom prst="rect">
            <a:avLst/>
          </a:prstGeom>
        </p:spPr>
      </p:pic>
      <p:cxnSp>
        <p:nvCxnSpPr>
          <p:cNvPr id="18" name="Connecteur en angle 17"/>
          <p:cNvCxnSpPr>
            <a:stCxn id="73" idx="3"/>
            <a:endCxn id="34" idx="3"/>
          </p:cNvCxnSpPr>
          <p:nvPr/>
        </p:nvCxnSpPr>
        <p:spPr>
          <a:xfrm flipH="1">
            <a:off x="10771588" y="1048236"/>
            <a:ext cx="18075" cy="1105023"/>
          </a:xfrm>
          <a:prstGeom prst="bentConnector3">
            <a:avLst>
              <a:gd name="adj1" fmla="val -126473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ZoneTexte 62"/>
          <p:cNvSpPr txBox="1"/>
          <p:nvPr/>
        </p:nvSpPr>
        <p:spPr>
          <a:xfrm>
            <a:off x="10998216" y="988365"/>
            <a:ext cx="8013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Clock</a:t>
            </a:r>
          </a:p>
          <a:p>
            <a:r>
              <a:rPr lang="en-US" sz="1600" dirty="0" smtClean="0"/>
              <a:t>Control</a:t>
            </a:r>
          </a:p>
        </p:txBody>
      </p:sp>
      <p:sp>
        <p:nvSpPr>
          <p:cNvPr id="73" name="Rectangle 72"/>
          <p:cNvSpPr/>
          <p:nvPr/>
        </p:nvSpPr>
        <p:spPr>
          <a:xfrm>
            <a:off x="10268467" y="842084"/>
            <a:ext cx="521196" cy="41230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GTU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2" name="Rectangle: Rounded Corners 1"/>
          <p:cNvSpPr/>
          <p:nvPr/>
        </p:nvSpPr>
        <p:spPr>
          <a:xfrm>
            <a:off x="10427297" y="6498000"/>
            <a:ext cx="1440000" cy="360000"/>
          </a:xfrm>
          <a:prstGeom prst="roundRect">
            <a:avLst>
              <a:gd name="adj" fmla="val 16667"/>
            </a:avLst>
          </a:prstGeom>
          <a:solidFill>
            <a:srgbClr val="DA3525"/>
          </a:solidFill>
          <a:ln w="25400" cap="flat" cmpd="sng" algn="ctr">
            <a:noFill/>
            <a:prstDash val="solid"/>
            <a:miter/>
          </a:ln>
          <a:effectLst/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</a:rPr>
              <a:t>Charges 2, 3</a:t>
            </a:r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Accolade fermante 13"/>
          <p:cNvSpPr/>
          <p:nvPr/>
        </p:nvSpPr>
        <p:spPr>
          <a:xfrm rot="5400000">
            <a:off x="3071664" y="1268760"/>
            <a:ext cx="288032" cy="3528392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ZoneTexte 82"/>
          <p:cNvSpPr txBox="1"/>
          <p:nvPr/>
        </p:nvSpPr>
        <p:spPr>
          <a:xfrm>
            <a:off x="2770078" y="3104964"/>
            <a:ext cx="891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This talk</a:t>
            </a:r>
          </a:p>
        </p:txBody>
      </p:sp>
    </p:spTree>
    <p:extLst>
      <p:ext uri="{BB962C8B-B14F-4D97-AF65-F5344CB8AC3E}">
        <p14:creationId xmlns:p14="http://schemas.microsoft.com/office/powerpoint/2010/main" val="286868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Readout strategy: signal shape sampling</a:t>
            </a:r>
            <a:endParaRPr lang="en-US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335360" y="2564903"/>
            <a:ext cx="11521280" cy="3888433"/>
          </a:xfrm>
        </p:spPr>
        <p:txBody>
          <a:bodyPr/>
          <a:lstStyle/>
          <a:p>
            <a:r>
              <a:rPr lang="en-US" dirty="0"/>
              <a:t>Signal is continuously sampled with an ADC</a:t>
            </a:r>
          </a:p>
          <a:p>
            <a:r>
              <a:rPr lang="en-US" dirty="0"/>
              <a:t>Signal samples above threshold are retained</a:t>
            </a:r>
          </a:p>
          <a:p>
            <a:pPr lvl="4"/>
            <a:endParaRPr lang="en-US" dirty="0" smtClean="0"/>
          </a:p>
          <a:p>
            <a:pPr lvl="4"/>
            <a:endParaRPr lang="en-US" dirty="0"/>
          </a:p>
          <a:p>
            <a:r>
              <a:rPr lang="en-US" dirty="0"/>
              <a:t>Nominal </a:t>
            </a:r>
            <a:r>
              <a:rPr lang="en-US" dirty="0" smtClean="0"/>
              <a:t>(physics data) readout </a:t>
            </a:r>
            <a:r>
              <a:rPr lang="en-US" dirty="0"/>
              <a:t>: signal amplitude and timing is derived</a:t>
            </a:r>
          </a:p>
          <a:p>
            <a:pPr lvl="1"/>
            <a:r>
              <a:rPr lang="en-US" dirty="0"/>
              <a:t>Time of max (as on example) or time of arrival (fitting samples on rising edge)</a:t>
            </a:r>
          </a:p>
          <a:p>
            <a:r>
              <a:rPr lang="en-US" dirty="0"/>
              <a:t>On-demand readout : signal shapes or raw non-ZS data are provided</a:t>
            </a:r>
          </a:p>
          <a:p>
            <a:pPr lvl="1"/>
            <a:r>
              <a:rPr lang="en-US" dirty="0"/>
              <a:t>Calibration, detector studies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Guarantees best noise immunity and thus best S/N ratio</a:t>
            </a:r>
          </a:p>
          <a:p>
            <a:pPr lvl="1"/>
            <a:r>
              <a:rPr lang="en-US" dirty="0"/>
              <a:t>Allows on-line common mode noise (CMN) subtraction before ZS 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fr-FR" smtClean="0"/>
              <a:t>irakli.mandjavidze@cea.fr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Tracking Detectors Review, March 20-21, 2024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7BA007-6205-4C6B-BC33-417A4DE9964F}" type="slidenum">
              <a:rPr lang="en-US" smtClean="0"/>
              <a:t>7</a:t>
            </a:fld>
            <a:endParaRPr lang="en-US" dirty="0"/>
          </a:p>
        </p:txBody>
      </p:sp>
      <p:sp>
        <p:nvSpPr>
          <p:cNvPr id="240" name="ZoneTexte 239"/>
          <p:cNvSpPr txBox="1"/>
          <p:nvPr/>
        </p:nvSpPr>
        <p:spPr>
          <a:xfrm>
            <a:off x="263352" y="1860234"/>
            <a:ext cx="10070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ADC clock</a:t>
            </a:r>
            <a:endParaRPr lang="en-US" sz="1600" dirty="0"/>
          </a:p>
        </p:txBody>
      </p:sp>
      <p:sp>
        <p:nvSpPr>
          <p:cNvPr id="248" name="ZoneTexte 247"/>
          <p:cNvSpPr txBox="1"/>
          <p:nvPr/>
        </p:nvSpPr>
        <p:spPr>
          <a:xfrm>
            <a:off x="263352" y="1524556"/>
            <a:ext cx="673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70C0"/>
                </a:solidFill>
              </a:rPr>
              <a:t>Signal</a:t>
            </a:r>
            <a:endParaRPr lang="en-US" sz="1600" dirty="0">
              <a:solidFill>
                <a:srgbClr val="0070C0"/>
              </a:solidFill>
            </a:endParaRPr>
          </a:p>
        </p:txBody>
      </p:sp>
      <p:grpSp>
        <p:nvGrpSpPr>
          <p:cNvPr id="253" name="Groupe 252"/>
          <p:cNvGrpSpPr/>
          <p:nvPr/>
        </p:nvGrpSpPr>
        <p:grpSpPr>
          <a:xfrm>
            <a:off x="874098" y="2060848"/>
            <a:ext cx="10801200" cy="180000"/>
            <a:chOff x="335360" y="3312889"/>
            <a:chExt cx="10801200" cy="360040"/>
          </a:xfrm>
        </p:grpSpPr>
        <p:grpSp>
          <p:nvGrpSpPr>
            <p:cNvPr id="254" name="Groupe 253"/>
            <p:cNvGrpSpPr/>
            <p:nvPr/>
          </p:nvGrpSpPr>
          <p:grpSpPr>
            <a:xfrm>
              <a:off x="335360" y="3312889"/>
              <a:ext cx="6480720" cy="360040"/>
              <a:chOff x="335360" y="3312889"/>
              <a:chExt cx="6480720" cy="360040"/>
            </a:xfrm>
          </p:grpSpPr>
          <p:grpSp>
            <p:nvGrpSpPr>
              <p:cNvPr id="267" name="Groupe 266"/>
              <p:cNvGrpSpPr/>
              <p:nvPr/>
            </p:nvGrpSpPr>
            <p:grpSpPr>
              <a:xfrm>
                <a:off x="335360" y="3312889"/>
                <a:ext cx="3600400" cy="360040"/>
                <a:chOff x="335360" y="3312889"/>
                <a:chExt cx="3600400" cy="360040"/>
              </a:xfrm>
            </p:grpSpPr>
            <p:grpSp>
              <p:nvGrpSpPr>
                <p:cNvPr id="275" name="Groupe 274"/>
                <p:cNvGrpSpPr/>
                <p:nvPr/>
              </p:nvGrpSpPr>
              <p:grpSpPr>
                <a:xfrm>
                  <a:off x="335360" y="3312889"/>
                  <a:ext cx="2160240" cy="360040"/>
                  <a:chOff x="335360" y="3312889"/>
                  <a:chExt cx="2160240" cy="360040"/>
                </a:xfrm>
              </p:grpSpPr>
              <p:cxnSp>
                <p:nvCxnSpPr>
                  <p:cNvPr id="279" name="Connecteur en angle 278"/>
                  <p:cNvCxnSpPr/>
                  <p:nvPr/>
                </p:nvCxnSpPr>
                <p:spPr>
                  <a:xfrm flipV="1">
                    <a:off x="335360" y="3312889"/>
                    <a:ext cx="1440160" cy="360040"/>
                  </a:xfrm>
                  <a:prstGeom prst="bent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0" name="Connecteur en angle 279"/>
                  <p:cNvCxnSpPr/>
                  <p:nvPr/>
                </p:nvCxnSpPr>
                <p:spPr>
                  <a:xfrm flipH="1" flipV="1">
                    <a:off x="1055440" y="3312889"/>
                    <a:ext cx="1440160" cy="360040"/>
                  </a:xfrm>
                  <a:prstGeom prst="bent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6" name="Groupe 275"/>
                <p:cNvGrpSpPr/>
                <p:nvPr/>
              </p:nvGrpSpPr>
              <p:grpSpPr>
                <a:xfrm>
                  <a:off x="1775520" y="3312889"/>
                  <a:ext cx="2160240" cy="360040"/>
                  <a:chOff x="335360" y="3312889"/>
                  <a:chExt cx="2160240" cy="360040"/>
                </a:xfrm>
              </p:grpSpPr>
              <p:cxnSp>
                <p:nvCxnSpPr>
                  <p:cNvPr id="277" name="Connecteur en angle 276"/>
                  <p:cNvCxnSpPr/>
                  <p:nvPr/>
                </p:nvCxnSpPr>
                <p:spPr>
                  <a:xfrm flipV="1">
                    <a:off x="335360" y="3312889"/>
                    <a:ext cx="1440160" cy="360040"/>
                  </a:xfrm>
                  <a:prstGeom prst="bent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8" name="Connecteur en angle 277"/>
                  <p:cNvCxnSpPr/>
                  <p:nvPr/>
                </p:nvCxnSpPr>
                <p:spPr>
                  <a:xfrm flipH="1" flipV="1">
                    <a:off x="1055440" y="3312889"/>
                    <a:ext cx="1440160" cy="360040"/>
                  </a:xfrm>
                  <a:prstGeom prst="bent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68" name="Groupe 267"/>
              <p:cNvGrpSpPr/>
              <p:nvPr/>
            </p:nvGrpSpPr>
            <p:grpSpPr>
              <a:xfrm>
                <a:off x="3215680" y="3312889"/>
                <a:ext cx="3600400" cy="360040"/>
                <a:chOff x="335360" y="3312889"/>
                <a:chExt cx="3600400" cy="360040"/>
              </a:xfrm>
            </p:grpSpPr>
            <p:grpSp>
              <p:nvGrpSpPr>
                <p:cNvPr id="269" name="Groupe 268"/>
                <p:cNvGrpSpPr/>
                <p:nvPr/>
              </p:nvGrpSpPr>
              <p:grpSpPr>
                <a:xfrm>
                  <a:off x="335360" y="3312889"/>
                  <a:ext cx="2160240" cy="360040"/>
                  <a:chOff x="335360" y="3312889"/>
                  <a:chExt cx="2160240" cy="360040"/>
                </a:xfrm>
              </p:grpSpPr>
              <p:cxnSp>
                <p:nvCxnSpPr>
                  <p:cNvPr id="273" name="Connecteur en angle 272"/>
                  <p:cNvCxnSpPr/>
                  <p:nvPr/>
                </p:nvCxnSpPr>
                <p:spPr>
                  <a:xfrm flipV="1">
                    <a:off x="335360" y="3312889"/>
                    <a:ext cx="1440160" cy="360040"/>
                  </a:xfrm>
                  <a:prstGeom prst="bent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4" name="Connecteur en angle 273"/>
                  <p:cNvCxnSpPr/>
                  <p:nvPr/>
                </p:nvCxnSpPr>
                <p:spPr>
                  <a:xfrm flipH="1" flipV="1">
                    <a:off x="1055440" y="3312889"/>
                    <a:ext cx="1440160" cy="360040"/>
                  </a:xfrm>
                  <a:prstGeom prst="bent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0" name="Groupe 269"/>
                <p:cNvGrpSpPr/>
                <p:nvPr/>
              </p:nvGrpSpPr>
              <p:grpSpPr>
                <a:xfrm>
                  <a:off x="1775520" y="3312889"/>
                  <a:ext cx="2160240" cy="360040"/>
                  <a:chOff x="335360" y="3312889"/>
                  <a:chExt cx="2160240" cy="360040"/>
                </a:xfrm>
              </p:grpSpPr>
              <p:cxnSp>
                <p:nvCxnSpPr>
                  <p:cNvPr id="271" name="Connecteur en angle 270"/>
                  <p:cNvCxnSpPr/>
                  <p:nvPr/>
                </p:nvCxnSpPr>
                <p:spPr>
                  <a:xfrm flipV="1">
                    <a:off x="335360" y="3312889"/>
                    <a:ext cx="1440160" cy="360040"/>
                  </a:xfrm>
                  <a:prstGeom prst="bent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2" name="Connecteur en angle 271"/>
                  <p:cNvCxnSpPr/>
                  <p:nvPr/>
                </p:nvCxnSpPr>
                <p:spPr>
                  <a:xfrm flipH="1" flipV="1">
                    <a:off x="1055440" y="3312889"/>
                    <a:ext cx="1440160" cy="360040"/>
                  </a:xfrm>
                  <a:prstGeom prst="bent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255" name="Groupe 254"/>
            <p:cNvGrpSpPr/>
            <p:nvPr/>
          </p:nvGrpSpPr>
          <p:grpSpPr>
            <a:xfrm>
              <a:off x="6096000" y="3312889"/>
              <a:ext cx="5040560" cy="360040"/>
              <a:chOff x="5159896" y="1990442"/>
              <a:chExt cx="5040560" cy="360040"/>
            </a:xfrm>
          </p:grpSpPr>
          <p:grpSp>
            <p:nvGrpSpPr>
              <p:cNvPr id="256" name="Groupe 255"/>
              <p:cNvGrpSpPr/>
              <p:nvPr/>
            </p:nvGrpSpPr>
            <p:grpSpPr>
              <a:xfrm>
                <a:off x="5159896" y="1990442"/>
                <a:ext cx="3600400" cy="360040"/>
                <a:chOff x="335360" y="3312889"/>
                <a:chExt cx="3600400" cy="360040"/>
              </a:xfrm>
            </p:grpSpPr>
            <p:grpSp>
              <p:nvGrpSpPr>
                <p:cNvPr id="261" name="Groupe 260"/>
                <p:cNvGrpSpPr/>
                <p:nvPr/>
              </p:nvGrpSpPr>
              <p:grpSpPr>
                <a:xfrm>
                  <a:off x="335360" y="3312889"/>
                  <a:ext cx="2160240" cy="360040"/>
                  <a:chOff x="335360" y="3312889"/>
                  <a:chExt cx="2160240" cy="360040"/>
                </a:xfrm>
              </p:grpSpPr>
              <p:cxnSp>
                <p:nvCxnSpPr>
                  <p:cNvPr id="265" name="Connecteur en angle 264"/>
                  <p:cNvCxnSpPr/>
                  <p:nvPr/>
                </p:nvCxnSpPr>
                <p:spPr>
                  <a:xfrm flipV="1">
                    <a:off x="335360" y="3312889"/>
                    <a:ext cx="1440160" cy="360040"/>
                  </a:xfrm>
                  <a:prstGeom prst="bent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6" name="Connecteur en angle 265"/>
                  <p:cNvCxnSpPr/>
                  <p:nvPr/>
                </p:nvCxnSpPr>
                <p:spPr>
                  <a:xfrm flipH="1" flipV="1">
                    <a:off x="1055440" y="3312889"/>
                    <a:ext cx="1440160" cy="360040"/>
                  </a:xfrm>
                  <a:prstGeom prst="bent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62" name="Groupe 261"/>
                <p:cNvGrpSpPr/>
                <p:nvPr/>
              </p:nvGrpSpPr>
              <p:grpSpPr>
                <a:xfrm>
                  <a:off x="1775520" y="3312889"/>
                  <a:ext cx="2160240" cy="360040"/>
                  <a:chOff x="335360" y="3312889"/>
                  <a:chExt cx="2160240" cy="360040"/>
                </a:xfrm>
              </p:grpSpPr>
              <p:cxnSp>
                <p:nvCxnSpPr>
                  <p:cNvPr id="263" name="Connecteur en angle 262"/>
                  <p:cNvCxnSpPr/>
                  <p:nvPr/>
                </p:nvCxnSpPr>
                <p:spPr>
                  <a:xfrm flipV="1">
                    <a:off x="335360" y="3312889"/>
                    <a:ext cx="1440160" cy="360040"/>
                  </a:xfrm>
                  <a:prstGeom prst="bent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4" name="Connecteur en angle 263"/>
                  <p:cNvCxnSpPr/>
                  <p:nvPr/>
                </p:nvCxnSpPr>
                <p:spPr>
                  <a:xfrm flipH="1" flipV="1">
                    <a:off x="1055440" y="3312889"/>
                    <a:ext cx="1440160" cy="360040"/>
                  </a:xfrm>
                  <a:prstGeom prst="bent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57" name="Groupe 256"/>
              <p:cNvGrpSpPr/>
              <p:nvPr/>
            </p:nvGrpSpPr>
            <p:grpSpPr>
              <a:xfrm>
                <a:off x="8040216" y="1990442"/>
                <a:ext cx="2160240" cy="360040"/>
                <a:chOff x="335360" y="3312889"/>
                <a:chExt cx="2160240" cy="360040"/>
              </a:xfrm>
            </p:grpSpPr>
            <p:cxnSp>
              <p:nvCxnSpPr>
                <p:cNvPr id="259" name="Connecteur en angle 258"/>
                <p:cNvCxnSpPr/>
                <p:nvPr/>
              </p:nvCxnSpPr>
              <p:spPr>
                <a:xfrm flipV="1">
                  <a:off x="335360" y="3312889"/>
                  <a:ext cx="1440160" cy="360040"/>
                </a:xfrm>
                <a:prstGeom prst="bentConnector3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Connecteur en angle 259"/>
                <p:cNvCxnSpPr/>
                <p:nvPr/>
              </p:nvCxnSpPr>
              <p:spPr>
                <a:xfrm flipH="1" flipV="1">
                  <a:off x="1055440" y="3312889"/>
                  <a:ext cx="1440160" cy="360040"/>
                </a:xfrm>
                <a:prstGeom prst="bentConnector3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81" name="Ellipse 280"/>
          <p:cNvSpPr/>
          <p:nvPr/>
        </p:nvSpPr>
        <p:spPr>
          <a:xfrm>
            <a:off x="1520947" y="1662012"/>
            <a:ext cx="108000" cy="108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2" name="Ellipse 281"/>
          <p:cNvSpPr/>
          <p:nvPr/>
        </p:nvSpPr>
        <p:spPr>
          <a:xfrm>
            <a:off x="2998346" y="1406660"/>
            <a:ext cx="108000" cy="108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3" name="Ellipse 282"/>
          <p:cNvSpPr/>
          <p:nvPr/>
        </p:nvSpPr>
        <p:spPr>
          <a:xfrm>
            <a:off x="4419268" y="1002340"/>
            <a:ext cx="108000" cy="108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4" name="Ellipse 283"/>
          <p:cNvSpPr/>
          <p:nvPr/>
        </p:nvSpPr>
        <p:spPr>
          <a:xfrm>
            <a:off x="5878666" y="1000924"/>
            <a:ext cx="108000" cy="108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5" name="Ellipse 284"/>
          <p:cNvSpPr/>
          <p:nvPr/>
        </p:nvSpPr>
        <p:spPr>
          <a:xfrm>
            <a:off x="7318826" y="1285925"/>
            <a:ext cx="108000" cy="108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6" name="Ellipse 285"/>
          <p:cNvSpPr/>
          <p:nvPr/>
        </p:nvSpPr>
        <p:spPr>
          <a:xfrm>
            <a:off x="8686978" y="1529333"/>
            <a:ext cx="108000" cy="108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7" name="Ellipse 286"/>
          <p:cNvSpPr/>
          <p:nvPr/>
        </p:nvSpPr>
        <p:spPr>
          <a:xfrm>
            <a:off x="10199146" y="1665348"/>
            <a:ext cx="108000" cy="108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8" name="Ellipse 287"/>
          <p:cNvSpPr/>
          <p:nvPr/>
        </p:nvSpPr>
        <p:spPr>
          <a:xfrm>
            <a:off x="11639306" y="1642751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9" name="ZoneTexte 288"/>
          <p:cNvSpPr txBox="1"/>
          <p:nvPr/>
        </p:nvSpPr>
        <p:spPr>
          <a:xfrm>
            <a:off x="860704" y="1226780"/>
            <a:ext cx="1466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ZS threshold</a:t>
            </a:r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290" name="Connecteur droit 289"/>
          <p:cNvCxnSpPr/>
          <p:nvPr/>
        </p:nvCxnSpPr>
        <p:spPr>
          <a:xfrm flipV="1">
            <a:off x="946106" y="1507009"/>
            <a:ext cx="11126558" cy="70421"/>
          </a:xfrm>
          <a:prstGeom prst="line">
            <a:avLst/>
          </a:prstGeom>
          <a:ln w="254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Connecteur droit 294"/>
          <p:cNvCxnSpPr/>
          <p:nvPr/>
        </p:nvCxnSpPr>
        <p:spPr>
          <a:xfrm>
            <a:off x="11603439" y="1606634"/>
            <a:ext cx="174399" cy="17439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Connecteur droit 295"/>
          <p:cNvCxnSpPr/>
          <p:nvPr/>
        </p:nvCxnSpPr>
        <p:spPr>
          <a:xfrm flipV="1">
            <a:off x="11603290" y="1606484"/>
            <a:ext cx="174697" cy="1746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" name="Forme libre 296"/>
          <p:cNvSpPr/>
          <p:nvPr/>
        </p:nvSpPr>
        <p:spPr>
          <a:xfrm>
            <a:off x="974966" y="940709"/>
            <a:ext cx="11097698" cy="792000"/>
          </a:xfrm>
          <a:custGeom>
            <a:avLst/>
            <a:gdLst>
              <a:gd name="connsiteX0" fmla="*/ 0 w 11400638"/>
              <a:gd name="connsiteY0" fmla="*/ 1536705 h 1599105"/>
              <a:gd name="connsiteX1" fmla="*/ 629174 w 11400638"/>
              <a:gd name="connsiteY1" fmla="*/ 1545094 h 1599105"/>
              <a:gd name="connsiteX2" fmla="*/ 1610686 w 11400638"/>
              <a:gd name="connsiteY2" fmla="*/ 1243090 h 1599105"/>
              <a:gd name="connsiteX3" fmla="*/ 2734811 w 11400638"/>
              <a:gd name="connsiteY3" fmla="*/ 739751 h 1599105"/>
              <a:gd name="connsiteX4" fmla="*/ 3682766 w 11400638"/>
              <a:gd name="connsiteY4" fmla="*/ 194466 h 1599105"/>
              <a:gd name="connsiteX5" fmla="*/ 4278385 w 11400638"/>
              <a:gd name="connsiteY5" fmla="*/ 1520 h 1599105"/>
              <a:gd name="connsiteX6" fmla="*/ 5134062 w 11400638"/>
              <a:gd name="connsiteY6" fmla="*/ 278356 h 1599105"/>
              <a:gd name="connsiteX7" fmla="*/ 6593746 w 11400638"/>
              <a:gd name="connsiteY7" fmla="*/ 806863 h 1599105"/>
              <a:gd name="connsiteX8" fmla="*/ 8288322 w 11400638"/>
              <a:gd name="connsiteY8" fmla="*/ 1352147 h 1599105"/>
              <a:gd name="connsiteX9" fmla="*/ 9529893 w 11400638"/>
              <a:gd name="connsiteY9" fmla="*/ 1587039 h 1599105"/>
              <a:gd name="connsiteX10" fmla="*/ 10519794 w 11400638"/>
              <a:gd name="connsiteY10" fmla="*/ 1553483 h 1599105"/>
              <a:gd name="connsiteX11" fmla="*/ 11400638 w 11400638"/>
              <a:gd name="connsiteY11" fmla="*/ 1452815 h 159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00638" h="1599105">
                <a:moveTo>
                  <a:pt x="0" y="1536705"/>
                </a:moveTo>
                <a:cubicBezTo>
                  <a:pt x="180363" y="1565367"/>
                  <a:pt x="360726" y="1594030"/>
                  <a:pt x="629174" y="1545094"/>
                </a:cubicBezTo>
                <a:cubicBezTo>
                  <a:pt x="897622" y="1496158"/>
                  <a:pt x="1259747" y="1377314"/>
                  <a:pt x="1610686" y="1243090"/>
                </a:cubicBezTo>
                <a:cubicBezTo>
                  <a:pt x="1961626" y="1108866"/>
                  <a:pt x="2389464" y="914522"/>
                  <a:pt x="2734811" y="739751"/>
                </a:cubicBezTo>
                <a:cubicBezTo>
                  <a:pt x="3080158" y="564980"/>
                  <a:pt x="3425504" y="317504"/>
                  <a:pt x="3682766" y="194466"/>
                </a:cubicBezTo>
                <a:cubicBezTo>
                  <a:pt x="3940028" y="71428"/>
                  <a:pt x="4036502" y="-12462"/>
                  <a:pt x="4278385" y="1520"/>
                </a:cubicBezTo>
                <a:cubicBezTo>
                  <a:pt x="4520268" y="15502"/>
                  <a:pt x="4748169" y="144132"/>
                  <a:pt x="5134062" y="278356"/>
                </a:cubicBezTo>
                <a:cubicBezTo>
                  <a:pt x="5519955" y="412580"/>
                  <a:pt x="6068036" y="627898"/>
                  <a:pt x="6593746" y="806863"/>
                </a:cubicBezTo>
                <a:cubicBezTo>
                  <a:pt x="7119456" y="985828"/>
                  <a:pt x="7798964" y="1222118"/>
                  <a:pt x="8288322" y="1352147"/>
                </a:cubicBezTo>
                <a:cubicBezTo>
                  <a:pt x="8777680" y="1482176"/>
                  <a:pt x="9157981" y="1553483"/>
                  <a:pt x="9529893" y="1587039"/>
                </a:cubicBezTo>
                <a:cubicBezTo>
                  <a:pt x="9901805" y="1620595"/>
                  <a:pt x="10208003" y="1575854"/>
                  <a:pt x="10519794" y="1553483"/>
                </a:cubicBezTo>
                <a:cubicBezTo>
                  <a:pt x="10831585" y="1531112"/>
                  <a:pt x="11116111" y="1491963"/>
                  <a:pt x="11400638" y="145281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8" name="Rectangle à coins arrondis 297"/>
          <p:cNvSpPr/>
          <p:nvPr/>
        </p:nvSpPr>
        <p:spPr>
          <a:xfrm>
            <a:off x="5048389" y="887286"/>
            <a:ext cx="108000" cy="108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8" name="Connecteur droit 307"/>
          <p:cNvCxnSpPr/>
          <p:nvPr/>
        </p:nvCxnSpPr>
        <p:spPr>
          <a:xfrm>
            <a:off x="5101944" y="764704"/>
            <a:ext cx="6194" cy="115212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0" name="ZoneTexte 309"/>
          <p:cNvSpPr txBox="1"/>
          <p:nvPr/>
        </p:nvSpPr>
        <p:spPr>
          <a:xfrm>
            <a:off x="5098259" y="1617508"/>
            <a:ext cx="567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B050"/>
                </a:solidFill>
              </a:rPr>
              <a:t>T</a:t>
            </a:r>
            <a:r>
              <a:rPr lang="en-US" baseline="-25000" dirty="0" err="1" smtClean="0">
                <a:solidFill>
                  <a:srgbClr val="00B050"/>
                </a:solidFill>
              </a:rPr>
              <a:t>Max</a:t>
            </a:r>
            <a:endParaRPr lang="en-US" baseline="-25000" dirty="0">
              <a:solidFill>
                <a:srgbClr val="00B050"/>
              </a:solidFill>
            </a:endParaRPr>
          </a:p>
        </p:txBody>
      </p:sp>
      <p:cxnSp>
        <p:nvCxnSpPr>
          <p:cNvPr id="21" name="Connecteur droit 20"/>
          <p:cNvCxnSpPr/>
          <p:nvPr/>
        </p:nvCxnSpPr>
        <p:spPr>
          <a:xfrm>
            <a:off x="11662599" y="2060848"/>
            <a:ext cx="39736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Connecteur droit 315"/>
          <p:cNvCxnSpPr/>
          <p:nvPr/>
        </p:nvCxnSpPr>
        <p:spPr>
          <a:xfrm>
            <a:off x="11675298" y="2060848"/>
            <a:ext cx="0" cy="180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Rectangle: Rounded Corners 1"/>
          <p:cNvSpPr/>
          <p:nvPr/>
        </p:nvSpPr>
        <p:spPr>
          <a:xfrm>
            <a:off x="10427297" y="6498000"/>
            <a:ext cx="1440000" cy="360000"/>
          </a:xfrm>
          <a:prstGeom prst="roundRect">
            <a:avLst>
              <a:gd name="adj" fmla="val 16667"/>
            </a:avLst>
          </a:prstGeom>
          <a:solidFill>
            <a:srgbClr val="DA3525"/>
          </a:solidFill>
          <a:ln w="25400" cap="flat" cmpd="sng" algn="ctr">
            <a:noFill/>
            <a:prstDash val="solid"/>
            <a:miter/>
          </a:ln>
          <a:effectLst/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</a:rPr>
              <a:t>Charges 2, 4</a:t>
            </a:r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712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Salsa : a 64-channel versatile MPGD readout ASIC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5360" y="5661247"/>
            <a:ext cx="11521280" cy="792089"/>
          </a:xfrm>
        </p:spPr>
        <p:txBody>
          <a:bodyPr>
            <a:normAutofit/>
          </a:bodyPr>
          <a:lstStyle/>
          <a:p>
            <a:r>
              <a:rPr lang="en-US" sz="1800" dirty="0" smtClean="0"/>
              <a:t>Currently under development by a collaboration of </a:t>
            </a:r>
            <a:r>
              <a:rPr lang="en-US" sz="1800" dirty="0" err="1" smtClean="0"/>
              <a:t>Irfu</a:t>
            </a:r>
            <a:r>
              <a:rPr lang="en-US" sz="1800" dirty="0" smtClean="0"/>
              <a:t>, CEA Saclay and University of Sao-Paolo</a:t>
            </a:r>
          </a:p>
          <a:p>
            <a:pPr lvl="1"/>
            <a:r>
              <a:rPr lang="en-US" sz="1600" dirty="0" smtClean="0"/>
              <a:t>Support from </a:t>
            </a:r>
            <a:r>
              <a:rPr lang="en-US" sz="1600" dirty="0"/>
              <a:t>P</a:t>
            </a:r>
            <a:r>
              <a:rPr lang="en-US" sz="1600" dirty="0" smtClean="0"/>
              <a:t>roject R&amp;D program for Salsa prototyping including clock management IP </a:t>
            </a:r>
            <a:r>
              <a:rPr lang="en-US" sz="1600" dirty="0" err="1" smtClean="0"/>
              <a:t>Prisme</a:t>
            </a:r>
            <a:endParaRPr lang="en-US" sz="1600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fr-FR" smtClean="0"/>
              <a:t>irakli.mandjavidze@cea.fr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Tracking Detectors Review, March 20-21, 2024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7BA007-6205-4C6B-BC33-417A4DE9964F}" type="slidenum">
              <a:rPr lang="en-US" smtClean="0"/>
              <a:t>8</a:t>
            </a:fld>
            <a:endParaRPr lang="en-US" dirty="0"/>
          </a:p>
        </p:txBody>
      </p:sp>
      <p:cxnSp>
        <p:nvCxnSpPr>
          <p:cNvPr id="132" name="Connecteur droit avec flèche 131"/>
          <p:cNvCxnSpPr/>
          <p:nvPr/>
        </p:nvCxnSpPr>
        <p:spPr>
          <a:xfrm>
            <a:off x="2890193" y="1826808"/>
            <a:ext cx="0" cy="254288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132"/>
          <p:cNvCxnSpPr>
            <a:stCxn id="135" idx="0"/>
            <a:endCxn id="137" idx="1"/>
          </p:cNvCxnSpPr>
          <p:nvPr/>
        </p:nvCxnSpPr>
        <p:spPr>
          <a:xfrm>
            <a:off x="3071740" y="1700808"/>
            <a:ext cx="14400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133"/>
          <p:cNvCxnSpPr>
            <a:endCxn id="135" idx="3"/>
          </p:cNvCxnSpPr>
          <p:nvPr/>
        </p:nvCxnSpPr>
        <p:spPr>
          <a:xfrm>
            <a:off x="2211669" y="1700808"/>
            <a:ext cx="500071" cy="0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riangle isocèle 134"/>
          <p:cNvSpPr>
            <a:spLocks/>
          </p:cNvSpPr>
          <p:nvPr/>
        </p:nvSpPr>
        <p:spPr>
          <a:xfrm rot="5400000">
            <a:off x="2639740" y="1520808"/>
            <a:ext cx="504000" cy="36000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 anchorCtr="1"/>
          <a:lstStyle/>
          <a:p>
            <a:pPr algn="r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36" name="ZoneTexte 135"/>
          <p:cNvSpPr txBox="1"/>
          <p:nvPr/>
        </p:nvSpPr>
        <p:spPr>
          <a:xfrm>
            <a:off x="2762917" y="1616169"/>
            <a:ext cx="227626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CSA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3215745" y="1520783"/>
            <a:ext cx="504000" cy="3600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Analog</a:t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b="1" dirty="0" smtClean="0">
                <a:solidFill>
                  <a:srgbClr val="FF0000"/>
                </a:solidFill>
              </a:rPr>
              <a:t>Shaper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3863750" y="1520783"/>
            <a:ext cx="432060" cy="3764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rgbClr val="FF0000"/>
                </a:solidFill>
              </a:rPr>
              <a:t>ADC</a:t>
            </a:r>
            <a:endParaRPr lang="en-US" sz="1100" b="1" dirty="0">
              <a:solidFill>
                <a:srgbClr val="FF0000"/>
              </a:solidFill>
            </a:endParaRPr>
          </a:p>
        </p:txBody>
      </p:sp>
      <p:cxnSp>
        <p:nvCxnSpPr>
          <p:cNvPr id="139" name="Connecteur droit 138"/>
          <p:cNvCxnSpPr>
            <a:stCxn id="137" idx="3"/>
            <a:endCxn id="138" idx="1"/>
          </p:cNvCxnSpPr>
          <p:nvPr/>
        </p:nvCxnSpPr>
        <p:spPr>
          <a:xfrm>
            <a:off x="3719745" y="1700808"/>
            <a:ext cx="14400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Rectangle 139"/>
          <p:cNvSpPr/>
          <p:nvPr/>
        </p:nvSpPr>
        <p:spPr>
          <a:xfrm>
            <a:off x="5881828" y="1520782"/>
            <a:ext cx="432060" cy="15471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b="1" dirty="0" smtClean="0">
                <a:solidFill>
                  <a:srgbClr val="FF0000"/>
                </a:solidFill>
              </a:rPr>
              <a:t>CMN</a:t>
            </a:r>
          </a:p>
          <a:p>
            <a:pPr algn="ctr"/>
            <a:endParaRPr lang="en-US" sz="1100" dirty="0" smtClean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Trigger</a:t>
            </a:r>
          </a:p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seeds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2637050" y="1268760"/>
            <a:ext cx="1728191" cy="720080"/>
          </a:xfrm>
          <a:prstGeom prst="rect">
            <a:avLst/>
          </a:prstGeom>
          <a:noFill/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rgbClr val="00B0F0"/>
                </a:solidFill>
              </a:rPr>
              <a:t>Channel</a:t>
            </a:r>
            <a:r>
              <a:rPr lang="en-US" sz="1100" dirty="0" smtClean="0">
                <a:solidFill>
                  <a:schemeClr val="tx1"/>
                </a:solidFill>
              </a:rPr>
              <a:t> 1</a:t>
            </a:r>
            <a:endParaRPr lang="en-US" sz="1100" dirty="0">
              <a:solidFill>
                <a:schemeClr val="tx1"/>
              </a:solidFill>
            </a:endParaRPr>
          </a:p>
        </p:txBody>
      </p:sp>
      <p:grpSp>
        <p:nvGrpSpPr>
          <p:cNvPr id="142" name="Groupe 141"/>
          <p:cNvGrpSpPr/>
          <p:nvPr/>
        </p:nvGrpSpPr>
        <p:grpSpPr>
          <a:xfrm>
            <a:off x="2211669" y="2060858"/>
            <a:ext cx="2297577" cy="288000"/>
            <a:chOff x="2934316" y="1628810"/>
            <a:chExt cx="2297577" cy="288000"/>
          </a:xfrm>
          <a:solidFill>
            <a:schemeClr val="bg1"/>
          </a:solidFill>
        </p:grpSpPr>
        <p:sp>
          <p:nvSpPr>
            <p:cNvPr id="275" name="Rectangle 274"/>
            <p:cNvSpPr/>
            <p:nvPr/>
          </p:nvSpPr>
          <p:spPr>
            <a:xfrm>
              <a:off x="3359697" y="1628810"/>
              <a:ext cx="1728191" cy="288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Channel 2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276" name="Connecteur droit 275"/>
            <p:cNvCxnSpPr>
              <a:stCxn id="275" idx="3"/>
            </p:cNvCxnSpPr>
            <p:nvPr/>
          </p:nvCxnSpPr>
          <p:spPr>
            <a:xfrm>
              <a:off x="5087888" y="1772810"/>
              <a:ext cx="144005" cy="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Connecteur droit 276"/>
            <p:cNvCxnSpPr>
              <a:endCxn id="275" idx="1"/>
            </p:cNvCxnSpPr>
            <p:nvPr/>
          </p:nvCxnSpPr>
          <p:spPr>
            <a:xfrm>
              <a:off x="2934316" y="1772810"/>
              <a:ext cx="425381" cy="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oupe 142"/>
          <p:cNvGrpSpPr/>
          <p:nvPr/>
        </p:nvGrpSpPr>
        <p:grpSpPr>
          <a:xfrm>
            <a:off x="2211669" y="2780958"/>
            <a:ext cx="2297577" cy="288000"/>
            <a:chOff x="2934316" y="1628810"/>
            <a:chExt cx="2297577" cy="288000"/>
          </a:xfrm>
        </p:grpSpPr>
        <p:sp>
          <p:nvSpPr>
            <p:cNvPr id="272" name="Rectangle 271"/>
            <p:cNvSpPr/>
            <p:nvPr/>
          </p:nvSpPr>
          <p:spPr>
            <a:xfrm>
              <a:off x="3359697" y="1628810"/>
              <a:ext cx="1728191" cy="288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Channel 64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273" name="Connecteur droit 272"/>
            <p:cNvCxnSpPr>
              <a:stCxn id="272" idx="3"/>
            </p:cNvCxnSpPr>
            <p:nvPr/>
          </p:nvCxnSpPr>
          <p:spPr>
            <a:xfrm>
              <a:off x="5087888" y="1772810"/>
              <a:ext cx="14400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Connecteur droit 273"/>
            <p:cNvCxnSpPr>
              <a:endCxn id="272" idx="1"/>
            </p:cNvCxnSpPr>
            <p:nvPr/>
          </p:nvCxnSpPr>
          <p:spPr>
            <a:xfrm>
              <a:off x="2934316" y="1772810"/>
              <a:ext cx="425381" cy="0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4" name="Rectangle 143"/>
          <p:cNvSpPr/>
          <p:nvPr/>
        </p:nvSpPr>
        <p:spPr>
          <a:xfrm>
            <a:off x="4439816" y="836712"/>
            <a:ext cx="3528392" cy="2304256"/>
          </a:xfrm>
          <a:prstGeom prst="rect">
            <a:avLst/>
          </a:prstGeom>
          <a:noFill/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b="1" dirty="0" smtClean="0">
                <a:solidFill>
                  <a:srgbClr val="00B0F0"/>
                </a:solidFill>
              </a:rPr>
              <a:t>DSP</a:t>
            </a:r>
            <a:endParaRPr lang="en-US" sz="1400" b="1" dirty="0">
              <a:solidFill>
                <a:srgbClr val="00B0F0"/>
              </a:solidFill>
            </a:endParaRPr>
          </a:p>
        </p:txBody>
      </p:sp>
      <p:cxnSp>
        <p:nvCxnSpPr>
          <p:cNvPr id="145" name="Connecteur droit 144"/>
          <p:cNvCxnSpPr>
            <a:stCxn id="138" idx="3"/>
            <a:endCxn id="150" idx="1"/>
          </p:cNvCxnSpPr>
          <p:nvPr/>
        </p:nvCxnSpPr>
        <p:spPr>
          <a:xfrm>
            <a:off x="4295810" y="1700808"/>
            <a:ext cx="213436" cy="0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Rectangle 145"/>
          <p:cNvSpPr/>
          <p:nvPr/>
        </p:nvSpPr>
        <p:spPr>
          <a:xfrm>
            <a:off x="6966440" y="1519543"/>
            <a:ext cx="358752" cy="360050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FIFO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7473711" y="1519543"/>
            <a:ext cx="432000" cy="360000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b="1" dirty="0" smtClean="0">
                <a:solidFill>
                  <a:srgbClr val="FF0000"/>
                </a:solidFill>
              </a:rPr>
              <a:t>Ampli</a:t>
            </a:r>
            <a:endParaRPr lang="en-US" sz="1100" b="1" dirty="0">
              <a:solidFill>
                <a:srgbClr val="FF0000"/>
              </a:solidFill>
            </a:endParaRPr>
          </a:p>
          <a:p>
            <a:pPr algn="ctr"/>
            <a:r>
              <a:rPr lang="en-US" sz="1100" b="1" dirty="0" smtClean="0">
                <a:solidFill>
                  <a:srgbClr val="FF0000"/>
                </a:solidFill>
              </a:rPr>
              <a:t>Timing</a:t>
            </a:r>
          </a:p>
        </p:txBody>
      </p:sp>
      <p:sp>
        <p:nvSpPr>
          <p:cNvPr id="148" name="Rectangle 147"/>
          <p:cNvSpPr/>
          <p:nvPr/>
        </p:nvSpPr>
        <p:spPr>
          <a:xfrm>
            <a:off x="5157251" y="1520783"/>
            <a:ext cx="576058" cy="3600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b="1" dirty="0" smtClean="0">
                <a:solidFill>
                  <a:srgbClr val="FF0000"/>
                </a:solidFill>
              </a:rPr>
              <a:t>Pedestal</a:t>
            </a:r>
            <a:r>
              <a:rPr lang="en-US" sz="1100" dirty="0" smtClean="0">
                <a:solidFill>
                  <a:schemeClr val="tx1"/>
                </a:solidFill>
              </a:rPr>
              <a:t/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>Baseline</a:t>
            </a:r>
            <a:endParaRPr lang="en-US" sz="1100" dirty="0">
              <a:solidFill>
                <a:schemeClr val="tx1"/>
              </a:solidFill>
            </a:endParaRPr>
          </a:p>
        </p:txBody>
      </p:sp>
      <p:cxnSp>
        <p:nvCxnSpPr>
          <p:cNvPr id="149" name="Connecteur droit 148"/>
          <p:cNvCxnSpPr>
            <a:stCxn id="148" idx="3"/>
          </p:cNvCxnSpPr>
          <p:nvPr/>
        </p:nvCxnSpPr>
        <p:spPr>
          <a:xfrm>
            <a:off x="5733309" y="1700808"/>
            <a:ext cx="14272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Rectangle 149"/>
          <p:cNvSpPr/>
          <p:nvPr/>
        </p:nvSpPr>
        <p:spPr>
          <a:xfrm>
            <a:off x="4509246" y="1520783"/>
            <a:ext cx="504000" cy="360050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Digi</a:t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>Shaper</a:t>
            </a:r>
            <a:endParaRPr lang="en-US" sz="1100" dirty="0">
              <a:solidFill>
                <a:schemeClr val="tx1"/>
              </a:solidFill>
            </a:endParaRPr>
          </a:p>
        </p:txBody>
      </p:sp>
      <p:cxnSp>
        <p:nvCxnSpPr>
          <p:cNvPr id="151" name="Connecteur droit 150"/>
          <p:cNvCxnSpPr>
            <a:stCxn id="150" idx="3"/>
          </p:cNvCxnSpPr>
          <p:nvPr/>
        </p:nvCxnSpPr>
        <p:spPr>
          <a:xfrm>
            <a:off x="5013246" y="1700808"/>
            <a:ext cx="14400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droit 151"/>
          <p:cNvCxnSpPr>
            <a:endCxn id="153" idx="1"/>
          </p:cNvCxnSpPr>
          <p:nvPr/>
        </p:nvCxnSpPr>
        <p:spPr>
          <a:xfrm>
            <a:off x="6313888" y="1699568"/>
            <a:ext cx="148519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Rectangle 152"/>
          <p:cNvSpPr/>
          <p:nvPr/>
        </p:nvSpPr>
        <p:spPr>
          <a:xfrm>
            <a:off x="6462407" y="1519543"/>
            <a:ext cx="360000" cy="3600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b="1" dirty="0" smtClean="0">
                <a:solidFill>
                  <a:srgbClr val="FF0000"/>
                </a:solidFill>
              </a:rPr>
              <a:t>ZS</a:t>
            </a:r>
            <a:endParaRPr lang="en-US" sz="1100" b="1" dirty="0">
              <a:solidFill>
                <a:srgbClr val="FF0000"/>
              </a:solidFill>
            </a:endParaRPr>
          </a:p>
        </p:txBody>
      </p:sp>
      <p:cxnSp>
        <p:nvCxnSpPr>
          <p:cNvPr id="154" name="Connecteur droit 153"/>
          <p:cNvCxnSpPr>
            <a:stCxn id="153" idx="3"/>
            <a:endCxn id="146" idx="1"/>
          </p:cNvCxnSpPr>
          <p:nvPr/>
        </p:nvCxnSpPr>
        <p:spPr>
          <a:xfrm>
            <a:off x="6822407" y="1699568"/>
            <a:ext cx="14403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necteur droit 154"/>
          <p:cNvCxnSpPr>
            <a:stCxn id="146" idx="3"/>
          </p:cNvCxnSpPr>
          <p:nvPr/>
        </p:nvCxnSpPr>
        <p:spPr>
          <a:xfrm>
            <a:off x="7325192" y="1699568"/>
            <a:ext cx="143661" cy="248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Rectangle 155"/>
          <p:cNvSpPr/>
          <p:nvPr/>
        </p:nvSpPr>
        <p:spPr>
          <a:xfrm>
            <a:off x="5157251" y="2061846"/>
            <a:ext cx="576058" cy="2870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cxnSp>
        <p:nvCxnSpPr>
          <p:cNvPr id="157" name="Connecteur droit 156"/>
          <p:cNvCxnSpPr>
            <a:stCxn id="156" idx="3"/>
          </p:cNvCxnSpPr>
          <p:nvPr/>
        </p:nvCxnSpPr>
        <p:spPr>
          <a:xfrm>
            <a:off x="5733309" y="2205352"/>
            <a:ext cx="14272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Rectangle 157"/>
          <p:cNvSpPr/>
          <p:nvPr/>
        </p:nvSpPr>
        <p:spPr>
          <a:xfrm>
            <a:off x="4509246" y="2061846"/>
            <a:ext cx="504000" cy="287012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cxnSp>
        <p:nvCxnSpPr>
          <p:cNvPr id="159" name="Connecteur droit 158"/>
          <p:cNvCxnSpPr>
            <a:stCxn id="158" idx="3"/>
            <a:endCxn id="156" idx="1"/>
          </p:cNvCxnSpPr>
          <p:nvPr/>
        </p:nvCxnSpPr>
        <p:spPr>
          <a:xfrm>
            <a:off x="5013246" y="2205352"/>
            <a:ext cx="14400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Connecteur droit 159"/>
          <p:cNvCxnSpPr/>
          <p:nvPr/>
        </p:nvCxnSpPr>
        <p:spPr>
          <a:xfrm>
            <a:off x="6313888" y="2204364"/>
            <a:ext cx="142722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Rectangle 160"/>
          <p:cNvSpPr/>
          <p:nvPr/>
        </p:nvSpPr>
        <p:spPr>
          <a:xfrm>
            <a:off x="6462407" y="2060858"/>
            <a:ext cx="360000" cy="2870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cxnSp>
        <p:nvCxnSpPr>
          <p:cNvPr id="162" name="Connecteur droit 161"/>
          <p:cNvCxnSpPr>
            <a:stCxn id="161" idx="3"/>
            <a:endCxn id="164" idx="1"/>
          </p:cNvCxnSpPr>
          <p:nvPr/>
        </p:nvCxnSpPr>
        <p:spPr>
          <a:xfrm>
            <a:off x="6822407" y="2204364"/>
            <a:ext cx="146827" cy="49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Connecteur droit 162"/>
          <p:cNvCxnSpPr>
            <a:stCxn id="164" idx="3"/>
          </p:cNvCxnSpPr>
          <p:nvPr/>
        </p:nvCxnSpPr>
        <p:spPr>
          <a:xfrm>
            <a:off x="7327986" y="2204858"/>
            <a:ext cx="140867" cy="148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Rectangle 163"/>
          <p:cNvSpPr/>
          <p:nvPr/>
        </p:nvSpPr>
        <p:spPr>
          <a:xfrm>
            <a:off x="6969234" y="2060858"/>
            <a:ext cx="358752" cy="288000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5159680" y="2781946"/>
            <a:ext cx="576058" cy="2870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cxnSp>
        <p:nvCxnSpPr>
          <p:cNvPr id="166" name="Connecteur droit 165"/>
          <p:cNvCxnSpPr>
            <a:stCxn id="165" idx="3"/>
          </p:cNvCxnSpPr>
          <p:nvPr/>
        </p:nvCxnSpPr>
        <p:spPr>
          <a:xfrm>
            <a:off x="5735738" y="2925452"/>
            <a:ext cx="14272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Rectangle 166"/>
          <p:cNvSpPr/>
          <p:nvPr/>
        </p:nvSpPr>
        <p:spPr>
          <a:xfrm>
            <a:off x="4511675" y="2781946"/>
            <a:ext cx="504000" cy="287012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cxnSp>
        <p:nvCxnSpPr>
          <p:cNvPr id="168" name="Connecteur droit 167"/>
          <p:cNvCxnSpPr>
            <a:stCxn id="167" idx="3"/>
            <a:endCxn id="165" idx="1"/>
          </p:cNvCxnSpPr>
          <p:nvPr/>
        </p:nvCxnSpPr>
        <p:spPr>
          <a:xfrm>
            <a:off x="5015675" y="2925452"/>
            <a:ext cx="14400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Connecteur droit 168"/>
          <p:cNvCxnSpPr/>
          <p:nvPr/>
        </p:nvCxnSpPr>
        <p:spPr>
          <a:xfrm>
            <a:off x="6316317" y="2924464"/>
            <a:ext cx="142722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Rectangle 169"/>
          <p:cNvSpPr/>
          <p:nvPr/>
        </p:nvSpPr>
        <p:spPr>
          <a:xfrm>
            <a:off x="6464836" y="2780958"/>
            <a:ext cx="360000" cy="2870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cxnSp>
        <p:nvCxnSpPr>
          <p:cNvPr id="171" name="Connecteur droit 170"/>
          <p:cNvCxnSpPr>
            <a:stCxn id="170" idx="3"/>
            <a:endCxn id="173" idx="1"/>
          </p:cNvCxnSpPr>
          <p:nvPr/>
        </p:nvCxnSpPr>
        <p:spPr>
          <a:xfrm>
            <a:off x="6824836" y="2924464"/>
            <a:ext cx="146827" cy="49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Connecteur droit 171"/>
          <p:cNvCxnSpPr>
            <a:stCxn id="173" idx="3"/>
          </p:cNvCxnSpPr>
          <p:nvPr/>
        </p:nvCxnSpPr>
        <p:spPr>
          <a:xfrm>
            <a:off x="7330415" y="2924958"/>
            <a:ext cx="140867" cy="148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Rectangle 172"/>
          <p:cNvSpPr/>
          <p:nvPr/>
        </p:nvSpPr>
        <p:spPr>
          <a:xfrm>
            <a:off x="6971663" y="2780958"/>
            <a:ext cx="358752" cy="288000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cxnSp>
        <p:nvCxnSpPr>
          <p:cNvPr id="174" name="Connecteur droit 173"/>
          <p:cNvCxnSpPr/>
          <p:nvPr/>
        </p:nvCxnSpPr>
        <p:spPr>
          <a:xfrm>
            <a:off x="7905771" y="1699568"/>
            <a:ext cx="213436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Rectangle 174"/>
          <p:cNvSpPr/>
          <p:nvPr/>
        </p:nvSpPr>
        <p:spPr>
          <a:xfrm>
            <a:off x="8627737" y="1520780"/>
            <a:ext cx="360000" cy="20958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B</a:t>
            </a:r>
            <a:endParaRPr lang="en-US" sz="1100" dirty="0">
              <a:solidFill>
                <a:schemeClr val="tx1"/>
              </a:solidFill>
            </a:endParaRPr>
          </a:p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U</a:t>
            </a:r>
          </a:p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F</a:t>
            </a:r>
          </a:p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F</a:t>
            </a:r>
          </a:p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E</a:t>
            </a:r>
          </a:p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76" name="Rectangle 175"/>
          <p:cNvSpPr/>
          <p:nvPr/>
        </p:nvSpPr>
        <p:spPr>
          <a:xfrm>
            <a:off x="8054290" y="836712"/>
            <a:ext cx="1498094" cy="2855100"/>
          </a:xfrm>
          <a:prstGeom prst="rect">
            <a:avLst/>
          </a:prstGeom>
          <a:noFill/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 anchorCtr="0"/>
          <a:lstStyle/>
          <a:p>
            <a:pPr algn="ctr"/>
            <a:r>
              <a:rPr lang="en-US" sz="1400" b="1" dirty="0" smtClean="0">
                <a:solidFill>
                  <a:srgbClr val="00B0F0"/>
                </a:solidFill>
              </a:rPr>
              <a:t>High speed serial IO</a:t>
            </a:r>
            <a:endParaRPr lang="en-US" sz="1400" b="1" dirty="0">
              <a:solidFill>
                <a:srgbClr val="00B0F0"/>
              </a:solidFill>
            </a:endParaRPr>
          </a:p>
        </p:txBody>
      </p:sp>
      <p:cxnSp>
        <p:nvCxnSpPr>
          <p:cNvPr id="177" name="Connecteur droit 176"/>
          <p:cNvCxnSpPr/>
          <p:nvPr/>
        </p:nvCxnSpPr>
        <p:spPr>
          <a:xfrm>
            <a:off x="7912827" y="2204364"/>
            <a:ext cx="213436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Connecteur droit 177"/>
          <p:cNvCxnSpPr/>
          <p:nvPr/>
        </p:nvCxnSpPr>
        <p:spPr>
          <a:xfrm>
            <a:off x="7905771" y="2924464"/>
            <a:ext cx="213436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Rectangle 178"/>
          <p:cNvSpPr/>
          <p:nvPr/>
        </p:nvSpPr>
        <p:spPr>
          <a:xfrm>
            <a:off x="8126263" y="1519543"/>
            <a:ext cx="358752" cy="3600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FIFO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8126263" y="2060858"/>
            <a:ext cx="360000" cy="2870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8126263" y="2781946"/>
            <a:ext cx="360000" cy="2870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cxnSp>
        <p:nvCxnSpPr>
          <p:cNvPr id="182" name="Connecteur droit 181"/>
          <p:cNvCxnSpPr>
            <a:stCxn id="179" idx="3"/>
          </p:cNvCxnSpPr>
          <p:nvPr/>
        </p:nvCxnSpPr>
        <p:spPr>
          <a:xfrm>
            <a:off x="8485015" y="1699568"/>
            <a:ext cx="149624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Connecteur droit 182"/>
          <p:cNvCxnSpPr/>
          <p:nvPr/>
        </p:nvCxnSpPr>
        <p:spPr>
          <a:xfrm>
            <a:off x="8488217" y="2204364"/>
            <a:ext cx="149624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Connecteur droit 183"/>
          <p:cNvCxnSpPr/>
          <p:nvPr/>
        </p:nvCxnSpPr>
        <p:spPr>
          <a:xfrm>
            <a:off x="8485015" y="2924944"/>
            <a:ext cx="149624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Rectangle 184"/>
          <p:cNvSpPr/>
          <p:nvPr/>
        </p:nvSpPr>
        <p:spPr>
          <a:xfrm>
            <a:off x="9128412" y="1628862"/>
            <a:ext cx="358752" cy="3600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Tx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86" name="Rectangle 185"/>
          <p:cNvSpPr/>
          <p:nvPr/>
        </p:nvSpPr>
        <p:spPr>
          <a:xfrm>
            <a:off x="9128412" y="2554971"/>
            <a:ext cx="358752" cy="3600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Tx</a:t>
            </a:r>
            <a:endParaRPr lang="en-US" sz="1100" dirty="0">
              <a:solidFill>
                <a:schemeClr val="tx1"/>
              </a:solidFill>
            </a:endParaRPr>
          </a:p>
        </p:txBody>
      </p:sp>
      <p:cxnSp>
        <p:nvCxnSpPr>
          <p:cNvPr id="187" name="Connecteur droit 186"/>
          <p:cNvCxnSpPr>
            <a:endCxn id="185" idx="1"/>
          </p:cNvCxnSpPr>
          <p:nvPr/>
        </p:nvCxnSpPr>
        <p:spPr>
          <a:xfrm>
            <a:off x="8978665" y="1808887"/>
            <a:ext cx="14974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Connecteur droit 187"/>
          <p:cNvCxnSpPr>
            <a:endCxn id="186" idx="1"/>
          </p:cNvCxnSpPr>
          <p:nvPr/>
        </p:nvCxnSpPr>
        <p:spPr>
          <a:xfrm>
            <a:off x="8983888" y="2734995"/>
            <a:ext cx="144524" cy="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Rectangle 188"/>
          <p:cNvSpPr/>
          <p:nvPr/>
        </p:nvSpPr>
        <p:spPr>
          <a:xfrm>
            <a:off x="9128412" y="1124734"/>
            <a:ext cx="358752" cy="360050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Tx</a:t>
            </a:r>
            <a:endParaRPr lang="en-US" sz="1100" dirty="0">
              <a:solidFill>
                <a:schemeClr val="tx1"/>
              </a:solidFill>
            </a:endParaRPr>
          </a:p>
        </p:txBody>
      </p:sp>
      <p:cxnSp>
        <p:nvCxnSpPr>
          <p:cNvPr id="190" name="Connecteur en angle 189"/>
          <p:cNvCxnSpPr>
            <a:stCxn id="140" idx="0"/>
            <a:endCxn id="189" idx="1"/>
          </p:cNvCxnSpPr>
          <p:nvPr/>
        </p:nvCxnSpPr>
        <p:spPr>
          <a:xfrm rot="5400000" flipH="1" flipV="1">
            <a:off x="7505124" y="-102506"/>
            <a:ext cx="216023" cy="3030554"/>
          </a:xfrm>
          <a:prstGeom prst="bentConnector2">
            <a:avLst/>
          </a:prstGeom>
          <a:ln w="12700">
            <a:solidFill>
              <a:srgbClr val="0070C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Connecteur droit avec flèche 190"/>
          <p:cNvCxnSpPr>
            <a:stCxn id="189" idx="3"/>
          </p:cNvCxnSpPr>
          <p:nvPr/>
        </p:nvCxnSpPr>
        <p:spPr>
          <a:xfrm>
            <a:off x="9487164" y="1304759"/>
            <a:ext cx="497270" cy="0"/>
          </a:xfrm>
          <a:prstGeom prst="straightConnector1">
            <a:avLst/>
          </a:prstGeom>
          <a:ln w="12700"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Connecteur droit avec flèche 191"/>
          <p:cNvCxnSpPr/>
          <p:nvPr/>
        </p:nvCxnSpPr>
        <p:spPr>
          <a:xfrm>
            <a:off x="9487164" y="1810626"/>
            <a:ext cx="497270" cy="0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Connecteur droit avec flèche 192"/>
          <p:cNvCxnSpPr/>
          <p:nvPr/>
        </p:nvCxnSpPr>
        <p:spPr>
          <a:xfrm>
            <a:off x="9487164" y="2734995"/>
            <a:ext cx="497270" cy="0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Rectangle 193"/>
          <p:cNvSpPr/>
          <p:nvPr/>
        </p:nvSpPr>
        <p:spPr>
          <a:xfrm>
            <a:off x="5015880" y="3616593"/>
            <a:ext cx="792000" cy="5731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Clock</a:t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>management</a:t>
            </a:r>
          </a:p>
          <a:p>
            <a:pPr algn="ctr"/>
            <a:r>
              <a:rPr lang="en-US" sz="1100" dirty="0" err="1" smtClean="0">
                <a:solidFill>
                  <a:schemeClr val="tx1"/>
                </a:solidFill>
              </a:rPr>
              <a:t>Prisme</a:t>
            </a:r>
            <a:r>
              <a:rPr lang="en-US" sz="1100" dirty="0" smtClean="0">
                <a:solidFill>
                  <a:schemeClr val="tx1"/>
                </a:solidFill>
              </a:rPr>
              <a:t> IP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95" name="Rectangle 194"/>
          <p:cNvSpPr/>
          <p:nvPr/>
        </p:nvSpPr>
        <p:spPr>
          <a:xfrm>
            <a:off x="3069104" y="3829701"/>
            <a:ext cx="576058" cy="3600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Bandgap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96" name="Rectangle 195"/>
          <p:cNvSpPr/>
          <p:nvPr/>
        </p:nvSpPr>
        <p:spPr>
          <a:xfrm>
            <a:off x="3791750" y="3829701"/>
            <a:ext cx="576058" cy="3600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Bias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8982995" y="3789040"/>
            <a:ext cx="576058" cy="3600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Debug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98" name="Rectangle 197"/>
          <p:cNvSpPr/>
          <p:nvPr/>
        </p:nvSpPr>
        <p:spPr>
          <a:xfrm>
            <a:off x="2637051" y="4293626"/>
            <a:ext cx="1849544" cy="3600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Clock, </a:t>
            </a:r>
            <a:r>
              <a:rPr lang="en-US" sz="1100" dirty="0" smtClean="0">
                <a:solidFill>
                  <a:srgbClr val="0070C0"/>
                </a:solidFill>
              </a:rPr>
              <a:t>trigger</a:t>
            </a:r>
            <a:r>
              <a:rPr lang="en-US" sz="1100" dirty="0" smtClean="0">
                <a:solidFill>
                  <a:schemeClr val="tx1"/>
                </a:solidFill>
              </a:rPr>
              <a:t>, synch commands</a:t>
            </a:r>
            <a:endParaRPr lang="en-US" sz="1100" dirty="0">
              <a:solidFill>
                <a:schemeClr val="tx1"/>
              </a:solidFill>
            </a:endParaRPr>
          </a:p>
        </p:txBody>
      </p:sp>
      <p:cxnSp>
        <p:nvCxnSpPr>
          <p:cNvPr id="199" name="Connecteur droit 198"/>
          <p:cNvCxnSpPr/>
          <p:nvPr/>
        </p:nvCxnSpPr>
        <p:spPr>
          <a:xfrm>
            <a:off x="9559053" y="3971772"/>
            <a:ext cx="425381" cy="0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Connecteur droit 199"/>
          <p:cNvCxnSpPr/>
          <p:nvPr/>
        </p:nvCxnSpPr>
        <p:spPr>
          <a:xfrm>
            <a:off x="2211669" y="4365104"/>
            <a:ext cx="425381" cy="0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1" name="Groupe 200"/>
          <p:cNvGrpSpPr/>
          <p:nvPr/>
        </p:nvGrpSpPr>
        <p:grpSpPr>
          <a:xfrm>
            <a:off x="8982995" y="4725144"/>
            <a:ext cx="1004342" cy="360050"/>
            <a:chOff x="8982995" y="4581128"/>
            <a:chExt cx="1004342" cy="360050"/>
          </a:xfrm>
        </p:grpSpPr>
        <p:sp>
          <p:nvSpPr>
            <p:cNvPr id="270" name="Rectangle 269"/>
            <p:cNvSpPr/>
            <p:nvPr/>
          </p:nvSpPr>
          <p:spPr>
            <a:xfrm>
              <a:off x="8982995" y="4581128"/>
              <a:ext cx="576058" cy="3600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I2C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271" name="Connecteur droit 270"/>
            <p:cNvCxnSpPr/>
            <p:nvPr/>
          </p:nvCxnSpPr>
          <p:spPr>
            <a:xfrm>
              <a:off x="9561956" y="4770447"/>
              <a:ext cx="425381" cy="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2" name="Connecteur droit 201"/>
          <p:cNvCxnSpPr/>
          <p:nvPr/>
        </p:nvCxnSpPr>
        <p:spPr>
          <a:xfrm>
            <a:off x="2211669" y="4581128"/>
            <a:ext cx="425381" cy="0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Connecteur droit 202"/>
          <p:cNvCxnSpPr/>
          <p:nvPr/>
        </p:nvCxnSpPr>
        <p:spPr>
          <a:xfrm>
            <a:off x="5807968" y="4012433"/>
            <a:ext cx="425381" cy="0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Connecteur droit 203"/>
          <p:cNvCxnSpPr/>
          <p:nvPr/>
        </p:nvCxnSpPr>
        <p:spPr>
          <a:xfrm flipV="1">
            <a:off x="5411880" y="3439171"/>
            <a:ext cx="0" cy="177422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Connecteur droit 204"/>
          <p:cNvCxnSpPr/>
          <p:nvPr/>
        </p:nvCxnSpPr>
        <p:spPr>
          <a:xfrm flipH="1">
            <a:off x="4583832" y="4012433"/>
            <a:ext cx="425381" cy="0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Connecteur en angle 205"/>
          <p:cNvCxnSpPr>
            <a:stCxn id="254" idx="3"/>
            <a:endCxn id="194" idx="2"/>
          </p:cNvCxnSpPr>
          <p:nvPr/>
        </p:nvCxnSpPr>
        <p:spPr>
          <a:xfrm flipV="1">
            <a:off x="5159896" y="4189751"/>
            <a:ext cx="251984" cy="472478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Rectangle 206"/>
          <p:cNvSpPr/>
          <p:nvPr/>
        </p:nvSpPr>
        <p:spPr>
          <a:xfrm>
            <a:off x="2496244" y="548680"/>
            <a:ext cx="7200156" cy="464816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08" name="Ellipse 207"/>
          <p:cNvSpPr>
            <a:spLocks noChangeAspect="1"/>
          </p:cNvSpPr>
          <p:nvPr/>
        </p:nvSpPr>
        <p:spPr>
          <a:xfrm>
            <a:off x="3265787" y="2532629"/>
            <a:ext cx="54006" cy="54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9" name="Ellipse 208"/>
          <p:cNvSpPr>
            <a:spLocks noChangeAspect="1"/>
          </p:cNvSpPr>
          <p:nvPr/>
        </p:nvSpPr>
        <p:spPr>
          <a:xfrm>
            <a:off x="3418187" y="2532629"/>
            <a:ext cx="54006" cy="54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0" name="Ellipse 209"/>
          <p:cNvSpPr>
            <a:spLocks noChangeAspect="1"/>
          </p:cNvSpPr>
          <p:nvPr/>
        </p:nvSpPr>
        <p:spPr>
          <a:xfrm>
            <a:off x="3570587" y="2532629"/>
            <a:ext cx="54006" cy="54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1" name="Ellipse 210"/>
          <p:cNvSpPr>
            <a:spLocks noChangeAspect="1"/>
          </p:cNvSpPr>
          <p:nvPr/>
        </p:nvSpPr>
        <p:spPr>
          <a:xfrm>
            <a:off x="4918006" y="2532629"/>
            <a:ext cx="54006" cy="54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2" name="Ellipse 211"/>
          <p:cNvSpPr>
            <a:spLocks noChangeAspect="1"/>
          </p:cNvSpPr>
          <p:nvPr/>
        </p:nvSpPr>
        <p:spPr>
          <a:xfrm>
            <a:off x="5070406" y="2532629"/>
            <a:ext cx="54006" cy="54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3" name="Ellipse 212"/>
          <p:cNvSpPr>
            <a:spLocks noChangeAspect="1"/>
          </p:cNvSpPr>
          <p:nvPr/>
        </p:nvSpPr>
        <p:spPr>
          <a:xfrm>
            <a:off x="5222806" y="2532629"/>
            <a:ext cx="54006" cy="54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4" name="Ellipse 213"/>
          <p:cNvSpPr>
            <a:spLocks noChangeAspect="1"/>
          </p:cNvSpPr>
          <p:nvPr/>
        </p:nvSpPr>
        <p:spPr>
          <a:xfrm>
            <a:off x="6666339" y="2532629"/>
            <a:ext cx="54006" cy="54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5" name="Ellipse 214"/>
          <p:cNvSpPr>
            <a:spLocks noChangeAspect="1"/>
          </p:cNvSpPr>
          <p:nvPr/>
        </p:nvSpPr>
        <p:spPr>
          <a:xfrm>
            <a:off x="6818739" y="2532629"/>
            <a:ext cx="54006" cy="54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6" name="Ellipse 215"/>
          <p:cNvSpPr>
            <a:spLocks noChangeAspect="1"/>
          </p:cNvSpPr>
          <p:nvPr/>
        </p:nvSpPr>
        <p:spPr>
          <a:xfrm>
            <a:off x="6971139" y="2532629"/>
            <a:ext cx="54006" cy="54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7" name="Ellipse 216"/>
          <p:cNvSpPr>
            <a:spLocks noChangeAspect="1"/>
          </p:cNvSpPr>
          <p:nvPr/>
        </p:nvSpPr>
        <p:spPr>
          <a:xfrm>
            <a:off x="8155106" y="2532629"/>
            <a:ext cx="54006" cy="54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8" name="Ellipse 217"/>
          <p:cNvSpPr>
            <a:spLocks noChangeAspect="1"/>
          </p:cNvSpPr>
          <p:nvPr/>
        </p:nvSpPr>
        <p:spPr>
          <a:xfrm>
            <a:off x="8307506" y="2532629"/>
            <a:ext cx="54006" cy="54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9" name="Ellipse 218"/>
          <p:cNvSpPr>
            <a:spLocks noChangeAspect="1"/>
          </p:cNvSpPr>
          <p:nvPr/>
        </p:nvSpPr>
        <p:spPr>
          <a:xfrm>
            <a:off x="8459906" y="2532629"/>
            <a:ext cx="54006" cy="54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0" name="Rectangle 219"/>
          <p:cNvSpPr/>
          <p:nvPr/>
        </p:nvSpPr>
        <p:spPr>
          <a:xfrm>
            <a:off x="6537711" y="3801975"/>
            <a:ext cx="1368000" cy="3600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Slow control, monitoring &amp; registry</a:t>
            </a:r>
            <a:endParaRPr lang="en-US" sz="1100" dirty="0">
              <a:solidFill>
                <a:schemeClr val="tx1"/>
              </a:solidFill>
            </a:endParaRPr>
          </a:p>
        </p:txBody>
      </p:sp>
      <p:cxnSp>
        <p:nvCxnSpPr>
          <p:cNvPr id="221" name="Connecteur droit 220"/>
          <p:cNvCxnSpPr/>
          <p:nvPr/>
        </p:nvCxnSpPr>
        <p:spPr>
          <a:xfrm flipV="1">
            <a:off x="2211669" y="3427878"/>
            <a:ext cx="284575" cy="1122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Connecteur droit 221"/>
          <p:cNvCxnSpPr/>
          <p:nvPr/>
        </p:nvCxnSpPr>
        <p:spPr>
          <a:xfrm>
            <a:off x="2497973" y="3429000"/>
            <a:ext cx="386914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Connecteur droit avec flèche 222"/>
          <p:cNvCxnSpPr/>
          <p:nvPr/>
        </p:nvCxnSpPr>
        <p:spPr>
          <a:xfrm>
            <a:off x="2890193" y="2347870"/>
            <a:ext cx="0" cy="433088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Connecteur droit avec flèche 223"/>
          <p:cNvCxnSpPr/>
          <p:nvPr/>
        </p:nvCxnSpPr>
        <p:spPr>
          <a:xfrm>
            <a:off x="2890193" y="3067969"/>
            <a:ext cx="0" cy="361031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ZoneTexte 224"/>
          <p:cNvSpPr txBox="1"/>
          <p:nvPr/>
        </p:nvSpPr>
        <p:spPr>
          <a:xfrm rot="5400000">
            <a:off x="1614459" y="2277318"/>
            <a:ext cx="9653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Analog inputs</a:t>
            </a:r>
            <a:endParaRPr lang="en-US" sz="1100" dirty="0"/>
          </a:p>
        </p:txBody>
      </p:sp>
      <p:sp>
        <p:nvSpPr>
          <p:cNvPr id="226" name="ZoneTexte 225"/>
          <p:cNvSpPr txBox="1"/>
          <p:nvPr/>
        </p:nvSpPr>
        <p:spPr>
          <a:xfrm rot="5400000">
            <a:off x="1892044" y="3308917"/>
            <a:ext cx="4251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Test</a:t>
            </a:r>
            <a:endParaRPr lang="en-US" sz="1100" dirty="0"/>
          </a:p>
        </p:txBody>
      </p:sp>
      <p:sp>
        <p:nvSpPr>
          <p:cNvPr id="227" name="ZoneTexte 226"/>
          <p:cNvSpPr txBox="1"/>
          <p:nvPr/>
        </p:nvSpPr>
        <p:spPr>
          <a:xfrm rot="5400000">
            <a:off x="9483615" y="2121526"/>
            <a:ext cx="14750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 Gb/s serial data links</a:t>
            </a:r>
            <a:endParaRPr lang="en-US" sz="1100" dirty="0"/>
          </a:p>
        </p:txBody>
      </p:sp>
      <p:sp>
        <p:nvSpPr>
          <p:cNvPr id="228" name="Rectangle 227"/>
          <p:cNvSpPr/>
          <p:nvPr/>
        </p:nvSpPr>
        <p:spPr>
          <a:xfrm>
            <a:off x="5070406" y="5270648"/>
            <a:ext cx="717090" cy="287012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Envisaged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29" name="Rectangle 228"/>
          <p:cNvSpPr/>
          <p:nvPr/>
        </p:nvSpPr>
        <p:spPr>
          <a:xfrm>
            <a:off x="4150701" y="5270648"/>
            <a:ext cx="717090" cy="287012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Baseline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30" name="ZoneTexte 229"/>
          <p:cNvSpPr txBox="1"/>
          <p:nvPr/>
        </p:nvSpPr>
        <p:spPr>
          <a:xfrm rot="5400000">
            <a:off x="9927645" y="534082"/>
            <a:ext cx="5870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/>
              <a:t>Trigger</a:t>
            </a:r>
            <a:br>
              <a:rPr lang="en-US" sz="1100" dirty="0" smtClean="0"/>
            </a:br>
            <a:r>
              <a:rPr lang="en-US" sz="1100" dirty="0" smtClean="0"/>
              <a:t>prim</a:t>
            </a:r>
            <a:endParaRPr lang="en-US" sz="1100" dirty="0"/>
          </a:p>
        </p:txBody>
      </p:sp>
      <p:cxnSp>
        <p:nvCxnSpPr>
          <p:cNvPr id="231" name="Connecteur droit avec flèche 230"/>
          <p:cNvCxnSpPr/>
          <p:nvPr/>
        </p:nvCxnSpPr>
        <p:spPr>
          <a:xfrm>
            <a:off x="6096322" y="5282954"/>
            <a:ext cx="497270" cy="0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2" name="ZoneTexte 231"/>
          <p:cNvSpPr txBox="1"/>
          <p:nvPr/>
        </p:nvSpPr>
        <p:spPr>
          <a:xfrm>
            <a:off x="6610968" y="5157192"/>
            <a:ext cx="7457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Data path</a:t>
            </a:r>
            <a:endParaRPr lang="en-US" sz="1100" dirty="0"/>
          </a:p>
        </p:txBody>
      </p:sp>
      <p:cxnSp>
        <p:nvCxnSpPr>
          <p:cNvPr id="233" name="Connecteur droit avec flèche 232"/>
          <p:cNvCxnSpPr/>
          <p:nvPr/>
        </p:nvCxnSpPr>
        <p:spPr>
          <a:xfrm>
            <a:off x="6096322" y="5542777"/>
            <a:ext cx="497270" cy="0"/>
          </a:xfrm>
          <a:prstGeom prst="straightConnector1">
            <a:avLst/>
          </a:prstGeom>
          <a:ln w="12700">
            <a:solidFill>
              <a:srgbClr val="0070C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4" name="ZoneTexte 233"/>
          <p:cNvSpPr txBox="1"/>
          <p:nvPr/>
        </p:nvSpPr>
        <p:spPr>
          <a:xfrm>
            <a:off x="6616489" y="5396967"/>
            <a:ext cx="8803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Trigger path</a:t>
            </a:r>
            <a:endParaRPr lang="en-US" sz="1100" dirty="0"/>
          </a:p>
        </p:txBody>
      </p:sp>
      <p:cxnSp>
        <p:nvCxnSpPr>
          <p:cNvPr id="235" name="Connecteur droit 234"/>
          <p:cNvCxnSpPr/>
          <p:nvPr/>
        </p:nvCxnSpPr>
        <p:spPr>
          <a:xfrm flipV="1">
            <a:off x="7543867" y="749526"/>
            <a:ext cx="0" cy="765263"/>
          </a:xfrm>
          <a:prstGeom prst="line">
            <a:avLst/>
          </a:prstGeom>
          <a:ln w="1270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Connecteur droit 235"/>
          <p:cNvCxnSpPr>
            <a:endCxn id="147" idx="0"/>
          </p:cNvCxnSpPr>
          <p:nvPr/>
        </p:nvCxnSpPr>
        <p:spPr>
          <a:xfrm flipH="1">
            <a:off x="7689741" y="1304759"/>
            <a:ext cx="1" cy="214783"/>
          </a:xfrm>
          <a:prstGeom prst="line">
            <a:avLst/>
          </a:prstGeom>
          <a:ln w="1270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7" name="ZoneTexte 236"/>
          <p:cNvSpPr txBox="1"/>
          <p:nvPr/>
        </p:nvSpPr>
        <p:spPr>
          <a:xfrm rot="5400000">
            <a:off x="9982800" y="996723"/>
            <a:ext cx="58702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/>
              <a:t>1 Gb/s</a:t>
            </a:r>
            <a:br>
              <a:rPr lang="en-US" sz="1100" dirty="0" smtClean="0"/>
            </a:br>
            <a:r>
              <a:rPr lang="en-US" sz="1100" dirty="0" smtClean="0"/>
              <a:t>Trigger</a:t>
            </a:r>
            <a:br>
              <a:rPr lang="en-US" sz="1100" dirty="0" smtClean="0"/>
            </a:br>
            <a:r>
              <a:rPr lang="en-US" sz="1100" dirty="0" smtClean="0"/>
              <a:t>prim</a:t>
            </a:r>
            <a:endParaRPr lang="en-US" sz="1100" dirty="0"/>
          </a:p>
        </p:txBody>
      </p:sp>
      <p:sp>
        <p:nvSpPr>
          <p:cNvPr id="238" name="ZoneTexte 237"/>
          <p:cNvSpPr txBox="1"/>
          <p:nvPr/>
        </p:nvSpPr>
        <p:spPr>
          <a:xfrm>
            <a:off x="2610945" y="738808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Salsa</a:t>
            </a:r>
            <a:endParaRPr lang="en-US" b="1" dirty="0"/>
          </a:p>
        </p:txBody>
      </p:sp>
      <p:sp>
        <p:nvSpPr>
          <p:cNvPr id="239" name="Rectangle 238"/>
          <p:cNvSpPr/>
          <p:nvPr/>
        </p:nvSpPr>
        <p:spPr>
          <a:xfrm>
            <a:off x="7473711" y="1519542"/>
            <a:ext cx="432000" cy="1549417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100" dirty="0" smtClean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 smtClean="0">
              <a:solidFill>
                <a:schemeClr val="tx1"/>
              </a:solidFill>
            </a:endParaRPr>
          </a:p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Trigger</a:t>
            </a:r>
            <a:endParaRPr lang="en-US" sz="1100" dirty="0">
              <a:solidFill>
                <a:schemeClr val="tx1"/>
              </a:solidFill>
            </a:endParaRPr>
          </a:p>
          <a:p>
            <a:pPr algn="ctr"/>
            <a:r>
              <a:rPr lang="en-US" sz="1100" dirty="0">
                <a:solidFill>
                  <a:schemeClr val="tx1"/>
                </a:solidFill>
              </a:rPr>
              <a:t>seeds</a:t>
            </a:r>
          </a:p>
        </p:txBody>
      </p:sp>
      <p:sp>
        <p:nvSpPr>
          <p:cNvPr id="240" name="Rectangle 239"/>
          <p:cNvSpPr/>
          <p:nvPr/>
        </p:nvSpPr>
        <p:spPr>
          <a:xfrm>
            <a:off x="7473663" y="2780928"/>
            <a:ext cx="432048" cy="288000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41" name="Rectangle 240"/>
          <p:cNvSpPr/>
          <p:nvPr/>
        </p:nvSpPr>
        <p:spPr>
          <a:xfrm>
            <a:off x="7473663" y="2060848"/>
            <a:ext cx="432048" cy="288000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42" name="Ellipse 241"/>
          <p:cNvSpPr>
            <a:spLocks noChangeAspect="1"/>
          </p:cNvSpPr>
          <p:nvPr/>
        </p:nvSpPr>
        <p:spPr>
          <a:xfrm>
            <a:off x="9120336" y="2235572"/>
            <a:ext cx="54006" cy="54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3" name="Ellipse 242"/>
          <p:cNvSpPr>
            <a:spLocks noChangeAspect="1"/>
          </p:cNvSpPr>
          <p:nvPr/>
        </p:nvSpPr>
        <p:spPr>
          <a:xfrm>
            <a:off x="9272736" y="2235572"/>
            <a:ext cx="54006" cy="54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4" name="Ellipse 243"/>
          <p:cNvSpPr>
            <a:spLocks noChangeAspect="1"/>
          </p:cNvSpPr>
          <p:nvPr/>
        </p:nvSpPr>
        <p:spPr>
          <a:xfrm>
            <a:off x="9425136" y="2235572"/>
            <a:ext cx="54006" cy="54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6" name="Rectangle 245"/>
          <p:cNvSpPr/>
          <p:nvPr/>
        </p:nvSpPr>
        <p:spPr>
          <a:xfrm>
            <a:off x="8126263" y="3329582"/>
            <a:ext cx="360000" cy="287012"/>
          </a:xfrm>
          <a:prstGeom prst="rect">
            <a:avLst/>
          </a:prstGeom>
          <a:noFill/>
          <a:ln>
            <a:solidFill>
              <a:srgbClr val="D60093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solidFill>
                  <a:schemeClr val="tx1"/>
                </a:solidFill>
              </a:rPr>
              <a:t>FIFO</a:t>
            </a:r>
            <a:endParaRPr lang="en-US" sz="1100" dirty="0">
              <a:solidFill>
                <a:schemeClr val="tx1"/>
              </a:solidFill>
            </a:endParaRPr>
          </a:p>
        </p:txBody>
      </p:sp>
      <p:cxnSp>
        <p:nvCxnSpPr>
          <p:cNvPr id="247" name="Connecteur droit 246"/>
          <p:cNvCxnSpPr/>
          <p:nvPr/>
        </p:nvCxnSpPr>
        <p:spPr>
          <a:xfrm flipV="1">
            <a:off x="5951984" y="749526"/>
            <a:ext cx="0" cy="765264"/>
          </a:xfrm>
          <a:prstGeom prst="line">
            <a:avLst/>
          </a:prstGeom>
          <a:ln w="1270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Connecteur droit 247"/>
          <p:cNvCxnSpPr/>
          <p:nvPr/>
        </p:nvCxnSpPr>
        <p:spPr>
          <a:xfrm>
            <a:off x="8485015" y="3473088"/>
            <a:ext cx="149624" cy="0"/>
          </a:xfrm>
          <a:prstGeom prst="line">
            <a:avLst/>
          </a:prstGeom>
          <a:ln w="12700">
            <a:solidFill>
              <a:srgbClr val="D6009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Connecteur droit 248"/>
          <p:cNvCxnSpPr/>
          <p:nvPr/>
        </p:nvCxnSpPr>
        <p:spPr>
          <a:xfrm>
            <a:off x="7221711" y="3478139"/>
            <a:ext cx="897496" cy="0"/>
          </a:xfrm>
          <a:prstGeom prst="line">
            <a:avLst/>
          </a:prstGeom>
          <a:ln w="12700">
            <a:solidFill>
              <a:srgbClr val="D6009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Connecteur droit avec flèche 249"/>
          <p:cNvCxnSpPr/>
          <p:nvPr/>
        </p:nvCxnSpPr>
        <p:spPr>
          <a:xfrm>
            <a:off x="5944053" y="738808"/>
            <a:ext cx="4032175" cy="0"/>
          </a:xfrm>
          <a:prstGeom prst="straightConnector1">
            <a:avLst/>
          </a:prstGeom>
          <a:ln w="12700">
            <a:solidFill>
              <a:srgbClr val="0070C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Rectangle 250"/>
          <p:cNvSpPr/>
          <p:nvPr/>
        </p:nvSpPr>
        <p:spPr>
          <a:xfrm>
            <a:off x="2637050" y="4725144"/>
            <a:ext cx="358752" cy="360050"/>
          </a:xfrm>
          <a:prstGeom prst="rect">
            <a:avLst/>
          </a:prstGeom>
          <a:noFill/>
          <a:ln>
            <a:solidFill>
              <a:srgbClr val="D60093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R</a:t>
            </a:r>
            <a:r>
              <a:rPr lang="en-US" sz="1100" dirty="0" smtClean="0">
                <a:solidFill>
                  <a:schemeClr val="tx1"/>
                </a:solidFill>
              </a:rPr>
              <a:t>x</a:t>
            </a:r>
            <a:endParaRPr lang="en-US" sz="1100" dirty="0">
              <a:solidFill>
                <a:schemeClr val="tx1"/>
              </a:solidFill>
            </a:endParaRPr>
          </a:p>
        </p:txBody>
      </p:sp>
      <p:cxnSp>
        <p:nvCxnSpPr>
          <p:cNvPr id="252" name="Connecteur droit 251"/>
          <p:cNvCxnSpPr/>
          <p:nvPr/>
        </p:nvCxnSpPr>
        <p:spPr>
          <a:xfrm>
            <a:off x="2211669" y="4905169"/>
            <a:ext cx="425381" cy="0"/>
          </a:xfrm>
          <a:prstGeom prst="line">
            <a:avLst/>
          </a:prstGeom>
          <a:ln w="12700">
            <a:solidFill>
              <a:srgbClr val="D60093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3" name="Rectangle 252"/>
          <p:cNvSpPr/>
          <p:nvPr/>
        </p:nvSpPr>
        <p:spPr>
          <a:xfrm>
            <a:off x="3418187" y="4725144"/>
            <a:ext cx="1068408" cy="360050"/>
          </a:xfrm>
          <a:prstGeom prst="rect">
            <a:avLst/>
          </a:prstGeom>
          <a:noFill/>
          <a:ln>
            <a:solidFill>
              <a:srgbClr val="D60093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CDR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54" name="Rectangle 253"/>
          <p:cNvSpPr/>
          <p:nvPr/>
        </p:nvSpPr>
        <p:spPr>
          <a:xfrm>
            <a:off x="4801144" y="4365104"/>
            <a:ext cx="358752" cy="594250"/>
          </a:xfrm>
          <a:prstGeom prst="rect">
            <a:avLst/>
          </a:prstGeom>
          <a:noFill/>
          <a:ln>
            <a:solidFill>
              <a:srgbClr val="D60093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M</a:t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>U</a:t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>X</a:t>
            </a:r>
            <a:endParaRPr lang="en-US" sz="1100" dirty="0">
              <a:solidFill>
                <a:schemeClr val="tx1"/>
              </a:solidFill>
            </a:endParaRPr>
          </a:p>
        </p:txBody>
      </p:sp>
      <p:cxnSp>
        <p:nvCxnSpPr>
          <p:cNvPr id="255" name="Connecteur droit 254"/>
          <p:cNvCxnSpPr>
            <a:stCxn id="198" idx="3"/>
          </p:cNvCxnSpPr>
          <p:nvPr/>
        </p:nvCxnSpPr>
        <p:spPr>
          <a:xfrm>
            <a:off x="4486595" y="4473651"/>
            <a:ext cx="314549" cy="0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Connecteur droit 255"/>
          <p:cNvCxnSpPr>
            <a:stCxn id="253" idx="3"/>
          </p:cNvCxnSpPr>
          <p:nvPr/>
        </p:nvCxnSpPr>
        <p:spPr>
          <a:xfrm>
            <a:off x="4486595" y="4905169"/>
            <a:ext cx="337200" cy="0"/>
          </a:xfrm>
          <a:prstGeom prst="line">
            <a:avLst/>
          </a:prstGeom>
          <a:ln w="12700">
            <a:solidFill>
              <a:srgbClr val="D60093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Connecteur droit 256"/>
          <p:cNvCxnSpPr>
            <a:stCxn id="251" idx="3"/>
            <a:endCxn id="253" idx="1"/>
          </p:cNvCxnSpPr>
          <p:nvPr/>
        </p:nvCxnSpPr>
        <p:spPr>
          <a:xfrm>
            <a:off x="2995802" y="4905169"/>
            <a:ext cx="422385" cy="0"/>
          </a:xfrm>
          <a:prstGeom prst="line">
            <a:avLst/>
          </a:prstGeom>
          <a:ln w="12700">
            <a:solidFill>
              <a:srgbClr val="D60093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8" name="Rectangle 257"/>
          <p:cNvSpPr/>
          <p:nvPr/>
        </p:nvSpPr>
        <p:spPr>
          <a:xfrm>
            <a:off x="6537711" y="4480988"/>
            <a:ext cx="1368000" cy="357241"/>
          </a:xfrm>
          <a:prstGeom prst="rect">
            <a:avLst/>
          </a:prstGeom>
          <a:noFill/>
          <a:ln>
            <a:solidFill>
              <a:srgbClr val="D60093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MUX</a:t>
            </a:r>
            <a:endParaRPr lang="en-US" sz="1100" dirty="0">
              <a:solidFill>
                <a:schemeClr val="tx1"/>
              </a:solidFill>
            </a:endParaRPr>
          </a:p>
        </p:txBody>
      </p:sp>
      <p:cxnSp>
        <p:nvCxnSpPr>
          <p:cNvPr id="259" name="Connecteur droit 258"/>
          <p:cNvCxnSpPr/>
          <p:nvPr/>
        </p:nvCxnSpPr>
        <p:spPr>
          <a:xfrm>
            <a:off x="4486595" y="5009813"/>
            <a:ext cx="2386150" cy="0"/>
          </a:xfrm>
          <a:prstGeom prst="line">
            <a:avLst/>
          </a:prstGeom>
          <a:ln w="12700">
            <a:solidFill>
              <a:srgbClr val="D60093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Connecteur droit 259"/>
          <p:cNvCxnSpPr>
            <a:stCxn id="258" idx="0"/>
            <a:endCxn id="220" idx="2"/>
          </p:cNvCxnSpPr>
          <p:nvPr/>
        </p:nvCxnSpPr>
        <p:spPr>
          <a:xfrm flipV="1">
            <a:off x="7221711" y="4162025"/>
            <a:ext cx="0" cy="318963"/>
          </a:xfrm>
          <a:prstGeom prst="line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Connecteur droit 260"/>
          <p:cNvCxnSpPr/>
          <p:nvPr/>
        </p:nvCxnSpPr>
        <p:spPr>
          <a:xfrm flipV="1">
            <a:off x="7543867" y="4838229"/>
            <a:ext cx="0" cy="171584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Connecteur droit 261"/>
          <p:cNvCxnSpPr/>
          <p:nvPr/>
        </p:nvCxnSpPr>
        <p:spPr>
          <a:xfrm flipV="1">
            <a:off x="6888052" y="4838229"/>
            <a:ext cx="0" cy="171584"/>
          </a:xfrm>
          <a:prstGeom prst="line">
            <a:avLst/>
          </a:prstGeom>
          <a:ln w="12700">
            <a:solidFill>
              <a:srgbClr val="D60093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Connecteur droit 262"/>
          <p:cNvCxnSpPr/>
          <p:nvPr/>
        </p:nvCxnSpPr>
        <p:spPr>
          <a:xfrm>
            <a:off x="7543867" y="5009813"/>
            <a:ext cx="1439128" cy="0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Connecteur droit 263"/>
          <p:cNvCxnSpPr/>
          <p:nvPr/>
        </p:nvCxnSpPr>
        <p:spPr>
          <a:xfrm>
            <a:off x="9624392" y="2734995"/>
            <a:ext cx="72000" cy="0"/>
          </a:xfrm>
          <a:prstGeom prst="line">
            <a:avLst/>
          </a:prstGeom>
          <a:ln w="12700">
            <a:solidFill>
              <a:srgbClr val="D600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Connecteur droit 264"/>
          <p:cNvCxnSpPr/>
          <p:nvPr/>
        </p:nvCxnSpPr>
        <p:spPr>
          <a:xfrm>
            <a:off x="9768408" y="2734995"/>
            <a:ext cx="72000" cy="0"/>
          </a:xfrm>
          <a:prstGeom prst="line">
            <a:avLst/>
          </a:prstGeom>
          <a:ln w="12700">
            <a:solidFill>
              <a:srgbClr val="D600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Connecteur droit 265"/>
          <p:cNvCxnSpPr/>
          <p:nvPr/>
        </p:nvCxnSpPr>
        <p:spPr>
          <a:xfrm>
            <a:off x="9516384" y="2734995"/>
            <a:ext cx="72000" cy="0"/>
          </a:xfrm>
          <a:prstGeom prst="line">
            <a:avLst/>
          </a:prstGeom>
          <a:ln w="12700">
            <a:solidFill>
              <a:srgbClr val="D600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Connecteur droit 266"/>
          <p:cNvCxnSpPr/>
          <p:nvPr/>
        </p:nvCxnSpPr>
        <p:spPr>
          <a:xfrm>
            <a:off x="9017595" y="2734995"/>
            <a:ext cx="72000" cy="0"/>
          </a:xfrm>
          <a:prstGeom prst="line">
            <a:avLst/>
          </a:prstGeom>
          <a:ln w="12700">
            <a:solidFill>
              <a:srgbClr val="D600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Connecteur droit 267"/>
          <p:cNvCxnSpPr/>
          <p:nvPr/>
        </p:nvCxnSpPr>
        <p:spPr>
          <a:xfrm>
            <a:off x="9840416" y="2734995"/>
            <a:ext cx="72000" cy="0"/>
          </a:xfrm>
          <a:prstGeom prst="line">
            <a:avLst/>
          </a:prstGeom>
          <a:ln w="12700">
            <a:solidFill>
              <a:srgbClr val="D600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ZoneTexte 268"/>
          <p:cNvSpPr txBox="1"/>
          <p:nvPr/>
        </p:nvSpPr>
        <p:spPr>
          <a:xfrm rot="5400000">
            <a:off x="1672094" y="4634280"/>
            <a:ext cx="56137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/>
              <a:t>1 Gb/s</a:t>
            </a:r>
            <a:br>
              <a:rPr lang="en-US" sz="1100" dirty="0" smtClean="0"/>
            </a:br>
            <a:r>
              <a:rPr lang="en-US" sz="1100" dirty="0" smtClean="0"/>
              <a:t> serial</a:t>
            </a:r>
            <a:br>
              <a:rPr lang="en-US" sz="1100" dirty="0" smtClean="0"/>
            </a:br>
            <a:r>
              <a:rPr lang="en-US" sz="1100" dirty="0" smtClean="0"/>
              <a:t> link</a:t>
            </a:r>
            <a:endParaRPr lang="en-US" sz="1100" dirty="0"/>
          </a:p>
        </p:txBody>
      </p:sp>
      <p:cxnSp>
        <p:nvCxnSpPr>
          <p:cNvPr id="278" name="Connecteur droit 277"/>
          <p:cNvCxnSpPr>
            <a:stCxn id="220" idx="0"/>
          </p:cNvCxnSpPr>
          <p:nvPr/>
        </p:nvCxnSpPr>
        <p:spPr>
          <a:xfrm flipV="1">
            <a:off x="7221711" y="3473088"/>
            <a:ext cx="0" cy="328887"/>
          </a:xfrm>
          <a:prstGeom prst="line">
            <a:avLst/>
          </a:prstGeom>
          <a:ln w="12700">
            <a:solidFill>
              <a:srgbClr val="D60093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0" name="Rectangle: Rounded Corners 1"/>
          <p:cNvSpPr/>
          <p:nvPr/>
        </p:nvSpPr>
        <p:spPr>
          <a:xfrm>
            <a:off x="10427297" y="6498000"/>
            <a:ext cx="1440000" cy="360000"/>
          </a:xfrm>
          <a:prstGeom prst="roundRect">
            <a:avLst>
              <a:gd name="adj" fmla="val 16667"/>
            </a:avLst>
          </a:prstGeom>
          <a:solidFill>
            <a:srgbClr val="DA3525"/>
          </a:solidFill>
          <a:ln w="25400" cap="flat" cmpd="sng" algn="ctr">
            <a:noFill/>
            <a:prstDash val="solid"/>
            <a:miter/>
          </a:ln>
          <a:effectLst/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</a:rPr>
              <a:t>Charges 2, 3</a:t>
            </a:r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5" name="Rectangle 244"/>
          <p:cNvSpPr/>
          <p:nvPr/>
        </p:nvSpPr>
        <p:spPr>
          <a:xfrm>
            <a:off x="3863752" y="1520782"/>
            <a:ext cx="432048" cy="828097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100" dirty="0" smtClean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 smtClean="0">
              <a:solidFill>
                <a:schemeClr val="tx1"/>
              </a:solidFill>
            </a:endParaRPr>
          </a:p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ADC</a:t>
            </a:r>
            <a:endParaRPr lang="en-US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18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64-channel Salsa : brief recap of specifications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5360" y="692697"/>
            <a:ext cx="11521280" cy="5760640"/>
          </a:xfrm>
        </p:spPr>
        <p:txBody>
          <a:bodyPr>
            <a:normAutofit fontScale="85000" lnSpcReduction="20000"/>
          </a:bodyPr>
          <a:lstStyle/>
          <a:p>
            <a:r>
              <a:rPr lang="en-US" sz="1800" dirty="0" smtClean="0"/>
              <a:t>Channel features									</a:t>
            </a:r>
            <a:r>
              <a:rPr lang="en-US" sz="1800" dirty="0" err="1" smtClean="0"/>
              <a:t>ePIC</a:t>
            </a:r>
            <a:r>
              <a:rPr lang="en-US" sz="1800" dirty="0" smtClean="0"/>
              <a:t> MPGD needs</a:t>
            </a:r>
          </a:p>
          <a:p>
            <a:pPr lvl="1"/>
            <a:r>
              <a:rPr lang="en-US" sz="1600" dirty="0" smtClean="0"/>
              <a:t>4 dynamic ranges : 50 </a:t>
            </a:r>
            <a:r>
              <a:rPr lang="en-US" sz="1600" dirty="0" err="1" smtClean="0"/>
              <a:t>fC</a:t>
            </a:r>
            <a:r>
              <a:rPr lang="en-US" sz="1600" dirty="0"/>
              <a:t>, 250 </a:t>
            </a:r>
            <a:r>
              <a:rPr lang="en-US" sz="1600" dirty="0" err="1"/>
              <a:t>fC</a:t>
            </a:r>
            <a:r>
              <a:rPr lang="en-US" sz="1600" dirty="0"/>
              <a:t>, 500 </a:t>
            </a:r>
            <a:r>
              <a:rPr lang="en-US" sz="1600" dirty="0" err="1"/>
              <a:t>fC</a:t>
            </a:r>
            <a:r>
              <a:rPr lang="en-US" sz="1600" dirty="0"/>
              <a:t>, </a:t>
            </a:r>
            <a:r>
              <a:rPr lang="en-US" sz="1600" dirty="0" smtClean="0"/>
              <a:t>5 </a:t>
            </a:r>
            <a:r>
              <a:rPr lang="en-US" sz="1600" dirty="0" err="1" smtClean="0"/>
              <a:t>pC</a:t>
            </a:r>
            <a:r>
              <a:rPr lang="en-US" sz="1600" dirty="0" smtClean="0"/>
              <a:t>						250 </a:t>
            </a:r>
            <a:r>
              <a:rPr lang="en-US" sz="1600" dirty="0" err="1" smtClean="0"/>
              <a:t>fC</a:t>
            </a:r>
            <a:endParaRPr lang="en-US" sz="1600" dirty="0" smtClean="0"/>
          </a:p>
          <a:p>
            <a:pPr lvl="1"/>
            <a:r>
              <a:rPr lang="en-US" sz="1600" dirty="0" smtClean="0"/>
              <a:t>10 peaking times : from 50 ns to 500 ns						100-200 ns</a:t>
            </a:r>
          </a:p>
          <a:p>
            <a:pPr lvl="1"/>
            <a:r>
              <a:rPr lang="en-US" sz="1600" dirty="0" smtClean="0"/>
              <a:t>Support for high input capacitances up to 1 </a:t>
            </a:r>
            <a:r>
              <a:rPr lang="en-US" sz="1600" dirty="0" err="1" smtClean="0"/>
              <a:t>nF</a:t>
            </a:r>
            <a:r>
              <a:rPr lang="en-US" sz="1600" dirty="0" smtClean="0"/>
              <a:t> and beyond					~200 pF</a:t>
            </a:r>
          </a:p>
          <a:p>
            <a:pPr lvl="1"/>
            <a:r>
              <a:rPr lang="en-US" sz="1600" dirty="0" smtClean="0"/>
              <a:t>Both signal polarities								Negative</a:t>
            </a:r>
          </a:p>
          <a:p>
            <a:pPr lvl="1"/>
            <a:r>
              <a:rPr lang="en-US" sz="1600" dirty="0" smtClean="0"/>
              <a:t>Rate per channel : up to 100 kHz							&lt;10 kHz</a:t>
            </a:r>
          </a:p>
          <a:p>
            <a:pPr lvl="1"/>
            <a:r>
              <a:rPr lang="en-US" sz="1600" dirty="0"/>
              <a:t>Sampling rate : programmable, up to at least 50 MSPS 				</a:t>
            </a:r>
            <a:r>
              <a:rPr lang="en-US" sz="1600" dirty="0" smtClean="0"/>
              <a:t>	50 </a:t>
            </a:r>
            <a:r>
              <a:rPr lang="en-US" sz="1600" dirty="0"/>
              <a:t>MSPS</a:t>
            </a:r>
          </a:p>
          <a:p>
            <a:pPr lvl="1"/>
            <a:r>
              <a:rPr lang="en-US" sz="1600" dirty="0" smtClean="0"/>
              <a:t>12-bit ADC with &gt;10-bit ENOB							&gt;9.6 bits</a:t>
            </a:r>
          </a:p>
          <a:p>
            <a:r>
              <a:rPr lang="en-US" sz="1800" dirty="0" smtClean="0"/>
              <a:t>Digital stage programmable features</a:t>
            </a:r>
          </a:p>
          <a:p>
            <a:pPr lvl="1"/>
            <a:r>
              <a:rPr lang="en-US" sz="1600" dirty="0" smtClean="0"/>
              <a:t>Pedestal equalization, common mode noise subtraction, zero suppression			All</a:t>
            </a:r>
          </a:p>
          <a:p>
            <a:pPr lvl="1"/>
            <a:r>
              <a:rPr lang="en-US" sz="1600" dirty="0" smtClean="0"/>
              <a:t>Baseline tracking</a:t>
            </a:r>
          </a:p>
          <a:p>
            <a:pPr lvl="1"/>
            <a:r>
              <a:rPr lang="en-US" sz="1600" dirty="0" smtClean="0"/>
              <a:t>Signal amplitude and timing extraction						Main readout option</a:t>
            </a:r>
          </a:p>
          <a:p>
            <a:r>
              <a:rPr lang="en-US" sz="1800" dirty="0" smtClean="0"/>
              <a:t>Clock management with </a:t>
            </a:r>
            <a:r>
              <a:rPr lang="en-US" sz="1800" dirty="0" err="1" smtClean="0"/>
              <a:t>Prisme</a:t>
            </a:r>
            <a:r>
              <a:rPr lang="en-US" sz="1800" dirty="0" smtClean="0"/>
              <a:t> IP :</a:t>
            </a:r>
          </a:p>
          <a:p>
            <a:pPr lvl="1"/>
            <a:r>
              <a:rPr lang="en-US" sz="1600" dirty="0" smtClean="0"/>
              <a:t>Wide range jitter cleaner PLL, 4 clock frequency synthesizer, phase adjustment			100 MHz</a:t>
            </a:r>
          </a:p>
          <a:p>
            <a:r>
              <a:rPr lang="en-US" sz="1800" dirty="0" smtClean="0"/>
              <a:t>Streaming and triggered readout</a:t>
            </a:r>
          </a:p>
          <a:p>
            <a:pPr lvl="1"/>
            <a:r>
              <a:rPr lang="en-US" sz="1600" dirty="0" smtClean="0"/>
              <a:t>Four 1 </a:t>
            </a:r>
            <a:r>
              <a:rPr lang="en-US" sz="1600" dirty="0" err="1" smtClean="0"/>
              <a:t>Gbit</a:t>
            </a:r>
            <a:r>
              <a:rPr lang="en-US" sz="1600" dirty="0" smtClean="0"/>
              <a:t>/s serial links								Single </a:t>
            </a:r>
            <a:r>
              <a:rPr lang="en-US" sz="1600" dirty="0" err="1" smtClean="0"/>
              <a:t>Gbit</a:t>
            </a:r>
            <a:r>
              <a:rPr lang="en-US" sz="1600" dirty="0" smtClean="0"/>
              <a:t>/s link</a:t>
            </a:r>
          </a:p>
          <a:p>
            <a:pPr lvl="1"/>
            <a:r>
              <a:rPr lang="en-US" sz="1600" dirty="0" smtClean="0"/>
              <a:t>Non-ZS, signal shape or time-amplitude readout					 	All</a:t>
            </a:r>
          </a:p>
          <a:p>
            <a:r>
              <a:rPr lang="en-US" sz="1800" dirty="0" smtClean="0"/>
              <a:t>Backend</a:t>
            </a:r>
          </a:p>
          <a:p>
            <a:pPr lvl="1"/>
            <a:r>
              <a:rPr lang="en-US" sz="1600" dirty="0" smtClean="0"/>
              <a:t>Traditional interface with separated clock, sync command and control ports</a:t>
            </a:r>
          </a:p>
          <a:p>
            <a:pPr lvl="1"/>
            <a:r>
              <a:rPr lang="en-US" sz="1600" dirty="0" smtClean="0"/>
              <a:t>Innovative unified interface over 1 </a:t>
            </a:r>
            <a:r>
              <a:rPr lang="en-US" sz="1600" dirty="0" err="1" smtClean="0"/>
              <a:t>Gbit</a:t>
            </a:r>
            <a:r>
              <a:rPr lang="en-US" sz="1600" dirty="0" smtClean="0"/>
              <a:t>/s input link					Baseline</a:t>
            </a:r>
          </a:p>
          <a:p>
            <a:r>
              <a:rPr lang="en-US" sz="1800" dirty="0" smtClean="0"/>
              <a:t>Implementation</a:t>
            </a:r>
          </a:p>
          <a:p>
            <a:pPr lvl="1"/>
            <a:r>
              <a:rPr lang="en-US" sz="1600" dirty="0" smtClean="0"/>
              <a:t>65 nm TSMC</a:t>
            </a:r>
          </a:p>
          <a:p>
            <a:pPr lvl="1"/>
            <a:r>
              <a:rPr lang="en-US" sz="1600" dirty="0" smtClean="0"/>
              <a:t>10-15 </a:t>
            </a:r>
            <a:r>
              <a:rPr lang="en-US" sz="1600" dirty="0" err="1" smtClean="0"/>
              <a:t>mW</a:t>
            </a:r>
            <a:r>
              <a:rPr lang="en-US" sz="1600" dirty="0" smtClean="0"/>
              <a:t>/</a:t>
            </a:r>
            <a:r>
              <a:rPr lang="en-US" sz="1600" dirty="0" err="1" smtClean="0"/>
              <a:t>ch</a:t>
            </a:r>
            <a:r>
              <a:rPr lang="en-US" sz="1600" dirty="0" smtClean="0"/>
              <a:t> @ 1.2V</a:t>
            </a:r>
          </a:p>
          <a:p>
            <a:pPr lvl="1"/>
            <a:r>
              <a:rPr lang="en-US" sz="1600" dirty="0" smtClean="0"/>
              <a:t>Radiation hardened : SEU, &gt; 300 </a:t>
            </a:r>
            <a:r>
              <a:rPr lang="en-US" sz="1600" dirty="0" err="1" smtClean="0"/>
              <a:t>Mrad</a:t>
            </a:r>
            <a:r>
              <a:rPr lang="en-US" sz="1600" dirty="0" smtClean="0"/>
              <a:t>, &gt; </a:t>
            </a:r>
            <a:r>
              <a:rPr lang="pt-BR" sz="1600" dirty="0" smtClean="0"/>
              <a:t>10</a:t>
            </a:r>
            <a:r>
              <a:rPr lang="pt-BR" sz="1600" baseline="30000" dirty="0" smtClean="0"/>
              <a:t>13</a:t>
            </a:r>
            <a:r>
              <a:rPr lang="pt-BR" sz="1600" dirty="0" smtClean="0"/>
              <a:t> </a:t>
            </a:r>
            <a:r>
              <a:rPr lang="pt-BR" sz="1600" dirty="0"/>
              <a:t>n</a:t>
            </a:r>
            <a:r>
              <a:rPr lang="pt-BR" sz="1600" baseline="-25000" dirty="0"/>
              <a:t>eq</a:t>
            </a:r>
            <a:r>
              <a:rPr lang="pt-BR" sz="1600" dirty="0"/>
              <a:t> / cm</a:t>
            </a:r>
            <a:r>
              <a:rPr lang="pt-BR" sz="1600" baseline="30000" dirty="0"/>
              <a:t>2 </a:t>
            </a:r>
            <a:r>
              <a:rPr lang="en-US" sz="1600" dirty="0" smtClean="0"/>
              <a:t>					10 </a:t>
            </a:r>
            <a:r>
              <a:rPr lang="en-US" sz="1600" dirty="0" err="1" smtClean="0"/>
              <a:t>krad</a:t>
            </a:r>
            <a:r>
              <a:rPr lang="en-US" sz="1600" dirty="0" smtClean="0"/>
              <a:t>, </a:t>
            </a:r>
            <a:r>
              <a:rPr lang="pt-BR" sz="1600" dirty="0" smtClean="0"/>
              <a:t>10</a:t>
            </a:r>
            <a:r>
              <a:rPr lang="pt-BR" sz="1600" baseline="30000" dirty="0" smtClean="0"/>
              <a:t>11</a:t>
            </a:r>
            <a:r>
              <a:rPr lang="pt-BR" sz="1600" dirty="0" smtClean="0"/>
              <a:t> </a:t>
            </a:r>
            <a:r>
              <a:rPr lang="pt-BR" sz="1600" dirty="0"/>
              <a:t>n</a:t>
            </a:r>
            <a:r>
              <a:rPr lang="pt-BR" sz="1600" baseline="-25000" dirty="0"/>
              <a:t>eq</a:t>
            </a:r>
            <a:r>
              <a:rPr lang="pt-BR" sz="1600" dirty="0"/>
              <a:t> / </a:t>
            </a:r>
            <a:r>
              <a:rPr lang="pt-BR" sz="1600" dirty="0" smtClean="0"/>
              <a:t>cm</a:t>
            </a:r>
            <a:r>
              <a:rPr lang="pt-BR" sz="1600" baseline="30000" dirty="0" smtClean="0"/>
              <a:t>2</a:t>
            </a:r>
            <a:endParaRPr lang="en-US" sz="1800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fr-FR" smtClean="0"/>
              <a:t>irakli.mandjavidze@cea.fr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Tracking Detectors Review, March 20-21, 2024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7BA007-6205-4C6B-BC33-417A4DE9964F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Rectangle: Rounded Corners 1"/>
          <p:cNvSpPr/>
          <p:nvPr/>
        </p:nvSpPr>
        <p:spPr>
          <a:xfrm>
            <a:off x="10427297" y="6498000"/>
            <a:ext cx="1440000" cy="360000"/>
          </a:xfrm>
          <a:prstGeom prst="roundRect">
            <a:avLst>
              <a:gd name="adj" fmla="val 16667"/>
            </a:avLst>
          </a:prstGeom>
          <a:solidFill>
            <a:srgbClr val="DA3525"/>
          </a:solidFill>
          <a:ln w="25400" cap="flat" cmpd="sng" algn="ctr">
            <a:noFill/>
            <a:prstDash val="solid"/>
            <a:miter/>
          </a:ln>
          <a:effectLst/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</a:rPr>
              <a:t>Charges 2, 3</a:t>
            </a:r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360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C7ACED7-616D-4547-8C47-60B4B1DA8B73}">
  <we:reference id="wa104051163" version="1.2.0.3" store="fr-FR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24856</TotalTime>
  <Words>4036</Words>
  <Application>Microsoft Office PowerPoint</Application>
  <PresentationFormat>Grand écran</PresentationFormat>
  <Paragraphs>963</Paragraphs>
  <Slides>29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Cambria Math</vt:lpstr>
      <vt:lpstr>DejaVu Sans</vt:lpstr>
      <vt:lpstr>Times New Roman</vt:lpstr>
      <vt:lpstr>Wingdings 3</vt:lpstr>
      <vt:lpstr>Conception personnalisée</vt:lpstr>
      <vt:lpstr>MPGD readout electronics</vt:lpstr>
      <vt:lpstr>Outlook</vt:lpstr>
      <vt:lpstr>Charge questions addressed</vt:lpstr>
      <vt:lpstr>Reminder on MPGD sub-systems and channel counts</vt:lpstr>
      <vt:lpstr>Requirements</vt:lpstr>
      <vt:lpstr>Readout organization of ePIC detector</vt:lpstr>
      <vt:lpstr>Readout strategy: signal shape sampling</vt:lpstr>
      <vt:lpstr>Salsa : a 64-channel versatile MPGD readout ASIC</vt:lpstr>
      <vt:lpstr>64-channel Salsa : brief recap of specifications</vt:lpstr>
      <vt:lpstr>256-channel FEB with optical interface: aimed baseline</vt:lpstr>
      <vt:lpstr>Example of CyMBaL configuration under study</vt:lpstr>
      <vt:lpstr>FEBs, Salsa-s and RDOs for MPGDs</vt:lpstr>
      <vt:lpstr>Feasibility studies</vt:lpstr>
      <vt:lpstr>Design and production strategy </vt:lpstr>
      <vt:lpstr>Planning</vt:lpstr>
      <vt:lpstr>Quality assurance</vt:lpstr>
      <vt:lpstr>Identified risks and their mitigation</vt:lpstr>
      <vt:lpstr>Summary</vt:lpstr>
      <vt:lpstr>Backup</vt:lpstr>
      <vt:lpstr>Readout strategy: signal shape sampling</vt:lpstr>
      <vt:lpstr>Backup option: 256-channel FEB with electrical interface</vt:lpstr>
      <vt:lpstr>Frontend data volume estimates</vt:lpstr>
      <vt:lpstr>Excerpt from data collection protocol proposal</vt:lpstr>
      <vt:lpstr>Calibration example : single “Calib” request – window readout</vt:lpstr>
      <vt:lpstr>LV power distribution for MPGD frontends</vt:lpstr>
      <vt:lpstr>Salsa0Analog: very frontend prototype</vt:lpstr>
      <vt:lpstr>Prisme: clock management jitter cleaner PLL IP</vt:lpstr>
      <vt:lpstr>Planning</vt:lpstr>
      <vt:lpstr>Planning</vt:lpstr>
    </vt:vector>
  </TitlesOfParts>
  <Company>CEA Saclay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Rates under certain hypothesis</dc:title>
  <dc:creator>MANDJAVIDZE Irakli</dc:creator>
  <cp:lastModifiedBy>MANDJAVIDZE Irakli</cp:lastModifiedBy>
  <cp:revision>1492</cp:revision>
  <dcterms:created xsi:type="dcterms:W3CDTF">2020-11-02T12:59:53Z</dcterms:created>
  <dcterms:modified xsi:type="dcterms:W3CDTF">2024-03-13T15:21:45Z</dcterms:modified>
</cp:coreProperties>
</file>