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554" r:id="rId5"/>
    <p:sldId id="522" r:id="rId6"/>
    <p:sldId id="334" r:id="rId7"/>
    <p:sldId id="335" r:id="rId8"/>
    <p:sldId id="344" r:id="rId9"/>
    <p:sldId id="558" r:id="rId10"/>
    <p:sldId id="601" r:id="rId11"/>
    <p:sldId id="560" r:id="rId12"/>
    <p:sldId id="559" r:id="rId13"/>
    <p:sldId id="561" r:id="rId14"/>
    <p:sldId id="562" r:id="rId15"/>
    <p:sldId id="577" r:id="rId16"/>
    <p:sldId id="557" r:id="rId17"/>
    <p:sldId id="563" r:id="rId18"/>
    <p:sldId id="578" r:id="rId19"/>
    <p:sldId id="556" r:id="rId20"/>
    <p:sldId id="602" r:id="rId21"/>
    <p:sldId id="576" r:id="rId22"/>
    <p:sldId id="579" r:id="rId23"/>
    <p:sldId id="582" r:id="rId24"/>
    <p:sldId id="584" r:id="rId25"/>
    <p:sldId id="585" r:id="rId26"/>
    <p:sldId id="298" r:id="rId27"/>
    <p:sldId id="591" r:id="rId28"/>
    <p:sldId id="590" r:id="rId29"/>
    <p:sldId id="593" r:id="rId30"/>
    <p:sldId id="600" r:id="rId31"/>
    <p:sldId id="592" r:id="rId32"/>
    <p:sldId id="595" r:id="rId33"/>
    <p:sldId id="597" r:id="rId34"/>
    <p:sldId id="598" r:id="rId35"/>
    <p:sldId id="603" r:id="rId36"/>
    <p:sldId id="604" r:id="rId37"/>
    <p:sldId id="605" r:id="rId38"/>
    <p:sldId id="5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ACDB"/>
    <a:srgbClr val="A6A6A6"/>
    <a:srgbClr val="7F7F7F"/>
    <a:srgbClr val="21A0FF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/>
    <p:restoredTop sz="94694"/>
  </p:normalViewPr>
  <p:slideViewPr>
    <p:cSldViewPr snapToGrid="0">
      <p:cViewPr varScale="1">
        <p:scale>
          <a:sx n="121" d="100"/>
          <a:sy n="121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Incremental Design and Safety Review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of the EIC Tracking Detectors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7449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jlab.org/Requirement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arxiv.org/pdf/2103.05419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Silicon: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Ernst Sichtermann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Lawrence Berkeley National Laboratory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ePIC</a:t>
            </a:r>
            <a:r>
              <a:rPr lang="en-US" dirty="0"/>
              <a:t> </a:t>
            </a:r>
            <a:r>
              <a:rPr lang="en-US" u="sng" dirty="0"/>
              <a:t>S</a:t>
            </a:r>
            <a:r>
              <a:rPr lang="en-US" dirty="0"/>
              <a:t>ilicon </a:t>
            </a:r>
            <a:r>
              <a:rPr lang="en-US" u="sng" dirty="0"/>
              <a:t>V</a:t>
            </a:r>
            <a:r>
              <a:rPr lang="en-US" dirty="0"/>
              <a:t>ertex </a:t>
            </a:r>
            <a:r>
              <a:rPr lang="en-US" u="sng" dirty="0"/>
              <a:t>T</a:t>
            </a:r>
            <a:r>
              <a:rPr lang="en-US" dirty="0"/>
              <a:t>racker Detector Subsystem Collaboration Lead</a:t>
            </a:r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3129454" y="403144"/>
            <a:ext cx="5933091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Preliminary Radiation Environment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67C3C1-06A5-6BDF-1C99-F0A9A12BCCCB}"/>
              </a:ext>
            </a:extLst>
          </p:cNvPr>
          <p:cNvSpPr txBox="1"/>
          <p:nvPr/>
        </p:nvSpPr>
        <p:spPr>
          <a:xfrm>
            <a:off x="8408275" y="1576551"/>
            <a:ext cx="36260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Evaluation for:</a:t>
            </a:r>
          </a:p>
          <a:p>
            <a:endParaRPr lang="en-US" dirty="0"/>
          </a:p>
          <a:p>
            <a:r>
              <a:rPr lang="en-US" dirty="0"/>
              <a:t>  10 GeV electron beam,</a:t>
            </a:r>
          </a:p>
          <a:p>
            <a:r>
              <a:rPr lang="en-US" dirty="0"/>
              <a:t>  275 GeV proton beam,</a:t>
            </a:r>
          </a:p>
          <a:p>
            <a:endParaRPr lang="en-US" dirty="0"/>
          </a:p>
          <a:p>
            <a:r>
              <a:rPr lang="en-US" dirty="0"/>
              <a:t>  10</a:t>
            </a:r>
            <a:r>
              <a:rPr lang="en-US" baseline="30000" dirty="0"/>
              <a:t>-34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 luminosity,</a:t>
            </a:r>
          </a:p>
          <a:p>
            <a:r>
              <a:rPr lang="en-US" dirty="0"/>
              <a:t>  DIS interactions (~ 500kHz),</a:t>
            </a:r>
          </a:p>
          <a:p>
            <a:endParaRPr lang="en-US" dirty="0"/>
          </a:p>
          <a:p>
            <a:r>
              <a:rPr lang="en-US" dirty="0"/>
              <a:t>  Beam-gas background 10 </a:t>
            </a:r>
            <a:r>
              <a:rPr lang="en-US" dirty="0" err="1"/>
              <a:t>kAhr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  No synchrotron radiation (yet),</a:t>
            </a:r>
          </a:p>
          <a:p>
            <a:endParaRPr lang="en-US" dirty="0"/>
          </a:p>
          <a:p>
            <a:r>
              <a:rPr lang="en-US" dirty="0"/>
              <a:t>  10 half-year running periods,</a:t>
            </a:r>
          </a:p>
          <a:p>
            <a:r>
              <a:rPr lang="en-US" dirty="0"/>
              <a:t>  100% up-time,</a:t>
            </a:r>
          </a:p>
          <a:p>
            <a:endParaRPr lang="en-US" dirty="0"/>
          </a:p>
        </p:txBody>
      </p:sp>
      <p:pic>
        <p:nvPicPr>
          <p:cNvPr id="6" name="Picture 5" descr="A blue and yellow graph&#10;&#10;Description automatically generated">
            <a:extLst>
              <a:ext uri="{FF2B5EF4-FFF2-40B4-BE49-F238E27FC236}">
                <a16:creationId xmlns:a16="http://schemas.microsoft.com/office/drawing/2014/main" id="{F94DCA63-0015-3140-344A-CD309D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1" y="980645"/>
            <a:ext cx="7962101" cy="5107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8BD87-ED3D-AC59-D7FA-5DF55D228515}"/>
              </a:ext>
            </a:extLst>
          </p:cNvPr>
          <p:cNvSpPr txBox="1"/>
          <p:nvPr/>
        </p:nvSpPr>
        <p:spPr>
          <a:xfrm>
            <a:off x="1701210" y="166931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Preliminary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590F2E-9AEF-B160-0113-3345EA3DD3D6}"/>
              </a:ext>
            </a:extLst>
          </p:cNvPr>
          <p:cNvCxnSpPr>
            <a:cxnSpLocks/>
          </p:cNvCxnSpPr>
          <p:nvPr/>
        </p:nvCxnSpPr>
        <p:spPr>
          <a:xfrm flipV="1">
            <a:off x="4546286" y="4625464"/>
            <a:ext cx="0" cy="7999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E1E79E-F559-3D12-D78D-9F6FA5A02509}"/>
              </a:ext>
            </a:extLst>
          </p:cNvPr>
          <p:cNvGrpSpPr/>
          <p:nvPr/>
        </p:nvGrpSpPr>
        <p:grpSpPr>
          <a:xfrm>
            <a:off x="2237260" y="3927779"/>
            <a:ext cx="4271205" cy="1503506"/>
            <a:chOff x="2237260" y="3927779"/>
            <a:chExt cx="4271205" cy="150350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794A62-E57C-0E8E-BADD-29536BB72332}"/>
                </a:ext>
              </a:extLst>
            </p:cNvPr>
            <p:cNvCxnSpPr>
              <a:cxnSpLocks/>
            </p:cNvCxnSpPr>
            <p:nvPr/>
          </p:nvCxnSpPr>
          <p:spPr>
            <a:xfrm>
              <a:off x="3859617" y="5378303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85D339-B0FB-16C4-DA15-53C9AB4D8A04}"/>
                </a:ext>
              </a:extLst>
            </p:cNvPr>
            <p:cNvCxnSpPr>
              <a:cxnSpLocks/>
            </p:cNvCxnSpPr>
            <p:nvPr/>
          </p:nvCxnSpPr>
          <p:spPr>
            <a:xfrm>
              <a:off x="3859617" y="5424375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391D95-AB74-A605-787F-A88320616788}"/>
                </a:ext>
              </a:extLst>
            </p:cNvPr>
            <p:cNvCxnSpPr>
              <a:cxnSpLocks/>
            </p:cNvCxnSpPr>
            <p:nvPr/>
          </p:nvCxnSpPr>
          <p:spPr>
            <a:xfrm>
              <a:off x="3847956" y="5130207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908614-C252-6054-3AD5-31D22739F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9044" y="4624454"/>
              <a:ext cx="0" cy="7999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0092F0-5A39-CAD2-861E-08B3B8776711}"/>
                </a:ext>
              </a:extLst>
            </p:cNvPr>
            <p:cNvCxnSpPr>
              <a:cxnSpLocks/>
            </p:cNvCxnSpPr>
            <p:nvPr/>
          </p:nvCxnSpPr>
          <p:spPr>
            <a:xfrm>
              <a:off x="3408202" y="3993278"/>
              <a:ext cx="13974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562022-8971-7E00-8F6A-86D263E31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0914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8E7D8E-7857-F013-F25C-1D4C6B83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873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EA2025-99B8-AD40-18DF-1FC08F1D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9782" y="3928634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045B58-C6C9-3173-4620-9607E74AC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8465" y="392778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5858EE-B68D-2C67-68F8-7E204D333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6080" y="3927779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475D28-B566-E760-FA64-05FBEC79C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918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D1ACD5-DB3E-B1E6-B9BC-042F78A68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645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05E7B9-214D-4299-3B1D-6B30F1200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260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EE255B-7C36-F4C6-6CAA-34DA03C2EF4C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44" y="4502514"/>
              <a:ext cx="9715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1D82A34A-F4F0-EF50-A90D-E4E62C73A9B9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</a:t>
            </a:r>
          </a:p>
        </p:txBody>
      </p:sp>
    </p:spTree>
    <p:extLst>
      <p:ext uri="{BB962C8B-B14F-4D97-AF65-F5344CB8AC3E}">
        <p14:creationId xmlns:p14="http://schemas.microsoft.com/office/powerpoint/2010/main" val="228065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3129454" y="403144"/>
            <a:ext cx="5933091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Preliminary Radiation Environment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E8554-C586-B129-6173-070D6329EA37}"/>
              </a:ext>
            </a:extLst>
          </p:cNvPr>
          <p:cNvSpPr txBox="1"/>
          <p:nvPr/>
        </p:nvSpPr>
        <p:spPr>
          <a:xfrm>
            <a:off x="8313682" y="1443841"/>
            <a:ext cx="36260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Region close to the beampipe is projected to experience a few hundred </a:t>
            </a:r>
            <a:r>
              <a:rPr lang="en-US" dirty="0" err="1"/>
              <a:t>kRad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Most of the SVT projected to be below ten </a:t>
            </a:r>
            <a:r>
              <a:rPr lang="en-US" dirty="0" err="1"/>
              <a:t>kRad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Fluence up to few 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eq</a:t>
            </a:r>
            <a:r>
              <a:rPr lang="en-US" dirty="0"/>
              <a:t>/cm</a:t>
            </a:r>
            <a:r>
              <a:rPr lang="en-US" baseline="30000" dirty="0"/>
              <a:t>2 </a:t>
            </a:r>
            <a:r>
              <a:rPr lang="en-US" dirty="0"/>
              <a:t>for the inner region of the the hadron endcap, otherwise 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eq</a:t>
            </a:r>
            <a:r>
              <a:rPr lang="en-US" dirty="0"/>
              <a:t>/cm</a:t>
            </a:r>
            <a:r>
              <a:rPr lang="en-US" baseline="30000" dirty="0"/>
              <a:t>2 </a:t>
            </a:r>
            <a:r>
              <a:rPr lang="en-US" dirty="0"/>
              <a:t>or less,</a:t>
            </a:r>
          </a:p>
          <a:p>
            <a:endParaRPr lang="en-US" dirty="0"/>
          </a:p>
          <a:p>
            <a:r>
              <a:rPr lang="en-US" dirty="0"/>
              <a:t>Low, O(10</a:t>
            </a:r>
            <a:r>
              <a:rPr lang="en-US" baseline="30000" dirty="0"/>
              <a:t>-7</a:t>
            </a:r>
            <a:r>
              <a:rPr lang="en-US" dirty="0"/>
              <a:t>) hit occupancy per pixel in a O(µs) readout frame</a:t>
            </a:r>
          </a:p>
        </p:txBody>
      </p:sp>
      <p:pic>
        <p:nvPicPr>
          <p:cNvPr id="7" name="Picture 6" descr="A graph of a graph showing the temperature of a gas&#10;&#10;Description automatically generated with medium confidence">
            <a:extLst>
              <a:ext uri="{FF2B5EF4-FFF2-40B4-BE49-F238E27FC236}">
                <a16:creationId xmlns:a16="http://schemas.microsoft.com/office/drawing/2014/main" id="{ACD62387-7D85-4146-8AD3-1F216CA0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8" y="947024"/>
            <a:ext cx="8018430" cy="5143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26605D-3FC5-8D69-7172-D85D9C585510}"/>
              </a:ext>
            </a:extLst>
          </p:cNvPr>
          <p:cNvSpPr txBox="1"/>
          <p:nvPr/>
        </p:nvSpPr>
        <p:spPr>
          <a:xfrm>
            <a:off x="1701210" y="166931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Preliminary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9FC908-C327-39B3-1F5D-1B70FB929D8E}"/>
              </a:ext>
            </a:extLst>
          </p:cNvPr>
          <p:cNvGrpSpPr/>
          <p:nvPr/>
        </p:nvGrpSpPr>
        <p:grpSpPr>
          <a:xfrm>
            <a:off x="2237260" y="3927779"/>
            <a:ext cx="4271205" cy="1503506"/>
            <a:chOff x="2237260" y="3927779"/>
            <a:chExt cx="4271205" cy="15035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A00E7B-F154-7FF4-D7B0-A8846B572FE4}"/>
                </a:ext>
              </a:extLst>
            </p:cNvPr>
            <p:cNvCxnSpPr>
              <a:cxnSpLocks/>
            </p:cNvCxnSpPr>
            <p:nvPr/>
          </p:nvCxnSpPr>
          <p:spPr>
            <a:xfrm>
              <a:off x="3859617" y="5378303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12DD4-41F4-EB4B-E59E-CC1EEF46E3EF}"/>
                </a:ext>
              </a:extLst>
            </p:cNvPr>
            <p:cNvCxnSpPr>
              <a:cxnSpLocks/>
            </p:cNvCxnSpPr>
            <p:nvPr/>
          </p:nvCxnSpPr>
          <p:spPr>
            <a:xfrm>
              <a:off x="3859617" y="5424375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079D55-CA86-457F-A932-128B50C2C73A}"/>
                </a:ext>
              </a:extLst>
            </p:cNvPr>
            <p:cNvCxnSpPr>
              <a:cxnSpLocks/>
            </p:cNvCxnSpPr>
            <p:nvPr/>
          </p:nvCxnSpPr>
          <p:spPr>
            <a:xfrm>
              <a:off x="3847956" y="5130207"/>
              <a:ext cx="552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F4F48E-2B8F-EEE4-9DF3-934924C8A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9044" y="4624454"/>
              <a:ext cx="0" cy="7999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2ECD1E-07CE-2E6E-E36A-9F30B7675158}"/>
                </a:ext>
              </a:extLst>
            </p:cNvPr>
            <p:cNvCxnSpPr>
              <a:cxnSpLocks/>
            </p:cNvCxnSpPr>
            <p:nvPr/>
          </p:nvCxnSpPr>
          <p:spPr>
            <a:xfrm>
              <a:off x="3408202" y="3993278"/>
              <a:ext cx="13974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9307A8-8ADC-0D1E-830A-EFC7EF5BD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0914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10FE16-CF93-9172-AF60-840EDAFA4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873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F6368C-DC03-B2D2-FA06-84E93AA59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9782" y="3928634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9DB4CC-6E02-74CF-B3A6-C4EFE036E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8465" y="392778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037E00-6A18-747F-CE99-68EFFBE18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6080" y="3927779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63258E-9BF8-EC36-9BB6-996C410D97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918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10820A-36DA-D3C9-EAFB-3E7F0B455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645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3A4AFA-18EA-654C-AC7F-17192B75D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260" y="3934690"/>
              <a:ext cx="0" cy="149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E7A8B-74E5-D637-C068-459476AF78C2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44" y="4502514"/>
              <a:ext cx="9715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85BC388B-5282-6FA1-3E11-516C0DBA5AEE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</a:t>
            </a:r>
          </a:p>
        </p:txBody>
      </p:sp>
    </p:spTree>
    <p:extLst>
      <p:ext uri="{BB962C8B-B14F-4D97-AF65-F5344CB8AC3E}">
        <p14:creationId xmlns:p14="http://schemas.microsoft.com/office/powerpoint/2010/main" val="6666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12716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773448" y="401350"/>
            <a:ext cx="2645104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Sensor Choice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C432F-754F-058D-63A9-F44A0ED02E6F}"/>
              </a:ext>
            </a:extLst>
          </p:cNvPr>
          <p:cNvSpPr txBox="1"/>
          <p:nvPr/>
        </p:nvSpPr>
        <p:spPr>
          <a:xfrm>
            <a:off x="1005841" y="1177353"/>
            <a:ext cx="1096544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Technology of choice for the SVT is Monolithic Active Pixel Sensor,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This choice was made following a technology survey, c.f.</a:t>
            </a:r>
          </a:p>
          <a:p>
            <a:r>
              <a:rPr lang="en-US" dirty="0"/>
              <a:t>    Laura </a:t>
            </a:r>
            <a:r>
              <a:rPr lang="en-US" dirty="0" err="1"/>
              <a:t>Gonella</a:t>
            </a:r>
            <a:r>
              <a:rPr lang="en-US" dirty="0"/>
              <a:t> on behalf of eRD16 and eRD18, </a:t>
            </a:r>
            <a:r>
              <a:rPr lang="en-US" i="1" dirty="0"/>
              <a:t>“EIC Silicon Vertex and Tracking: Technology Survey”</a:t>
            </a:r>
          </a:p>
          <a:p>
            <a:r>
              <a:rPr lang="en-US" dirty="0"/>
              <a:t>    at the </a:t>
            </a:r>
            <a:r>
              <a:rPr lang="en-US" dirty="0">
                <a:hlinkClick r:id="rId2"/>
              </a:rPr>
              <a:t>1</a:t>
            </a:r>
            <a:r>
              <a:rPr lang="en-US" baseline="30000" dirty="0">
                <a:hlinkClick r:id="rId2"/>
              </a:rPr>
              <a:t>st</a:t>
            </a:r>
            <a:r>
              <a:rPr lang="en-US" dirty="0">
                <a:hlinkClick r:id="rId2"/>
              </a:rPr>
              <a:t> EIC Yellow Report Workshop</a:t>
            </a:r>
            <a:endParaRPr lang="en-US" dirty="0"/>
          </a:p>
          <a:p>
            <a:endParaRPr lang="en-US" dirty="0"/>
          </a:p>
          <a:p>
            <a:r>
              <a:rPr lang="en-US" dirty="0"/>
              <a:t>Drivers include high granularity, low power consumption, and low material, as well as synergies with large-scale developments in the broader community – in particular the ALICE-ITS3 development,</a:t>
            </a:r>
          </a:p>
          <a:p>
            <a:endParaRPr lang="en-US" dirty="0"/>
          </a:p>
          <a:p>
            <a:r>
              <a:rPr lang="en-US" dirty="0"/>
              <a:t>Pragmatic choice to seek to join the ITS3 development and adapt, where needed, the sensor, called “MOSAIX”, for use in the SVT,</a:t>
            </a:r>
          </a:p>
          <a:p>
            <a:endParaRPr lang="en-US" dirty="0"/>
          </a:p>
          <a:p>
            <a:r>
              <a:rPr lang="en-US" dirty="0"/>
              <a:t>Large SVT area of ~8 m</a:t>
            </a:r>
            <a:r>
              <a:rPr lang="en-US" baseline="30000" dirty="0"/>
              <a:t>2</a:t>
            </a:r>
            <a:r>
              <a:rPr lang="en-US" dirty="0"/>
              <a:t> is one of the drivers in the need to adapt ITS3 to become EIC-LAS; same for the choice to use an ancillary IC to provide serial powering, bias voltage, and multiplex slow controls,</a:t>
            </a:r>
          </a:p>
          <a:p>
            <a:endParaRPr lang="en-US" dirty="0"/>
          </a:p>
          <a:p>
            <a:r>
              <a:rPr lang="en-US" dirty="0"/>
              <a:t>Formal partnership with ITS3 now in an advanced stage.</a:t>
            </a: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4A0419F2-0D4C-7B09-F5EE-B5E4078919B5}"/>
              </a:ext>
            </a:extLst>
          </p:cNvPr>
          <p:cNvSpPr/>
          <p:nvPr/>
        </p:nvSpPr>
        <p:spPr>
          <a:xfrm>
            <a:off x="10413402" y="415284"/>
            <a:ext cx="1569060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2,3,4</a:t>
            </a:r>
          </a:p>
        </p:txBody>
      </p:sp>
    </p:spTree>
    <p:extLst>
      <p:ext uri="{BB962C8B-B14F-4D97-AF65-F5344CB8AC3E}">
        <p14:creationId xmlns:p14="http://schemas.microsoft.com/office/powerpoint/2010/main" val="147518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135E39-C3E2-5C63-1C14-C42F54CE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7" t="7138" b="16323"/>
          <a:stretch/>
        </p:blipFill>
        <p:spPr>
          <a:xfrm>
            <a:off x="5871399" y="1307256"/>
            <a:ext cx="6145807" cy="28575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79AB2-18E2-6CF8-C721-5D32683A9D18}"/>
              </a:ext>
            </a:extLst>
          </p:cNvPr>
          <p:cNvGrpSpPr/>
          <p:nvPr/>
        </p:nvGrpSpPr>
        <p:grpSpPr>
          <a:xfrm>
            <a:off x="673713" y="1563080"/>
            <a:ext cx="5062624" cy="3996000"/>
            <a:chOff x="675236" y="1146863"/>
            <a:chExt cx="5062624" cy="3996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0581F1-3F2F-13BF-26B6-FC821B20BCC2}"/>
                </a:ext>
              </a:extLst>
            </p:cNvPr>
            <p:cNvGrpSpPr/>
            <p:nvPr/>
          </p:nvGrpSpPr>
          <p:grpSpPr>
            <a:xfrm>
              <a:off x="675236" y="1146863"/>
              <a:ext cx="5062624" cy="3996000"/>
              <a:chOff x="663806" y="1592633"/>
              <a:chExt cx="5062624" cy="39960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A7D5BEE-6266-6C4A-501D-292AC8F5B7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483"/>
              <a:stretch/>
            </p:blipFill>
            <p:spPr>
              <a:xfrm>
                <a:off x="663806" y="1592633"/>
                <a:ext cx="4902604" cy="399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1D2E94-F01F-E356-CF16-70BCF67B19D3}"/>
                  </a:ext>
                </a:extLst>
              </p:cNvPr>
              <p:cNvSpPr/>
              <p:nvPr/>
            </p:nvSpPr>
            <p:spPr>
              <a:xfrm>
                <a:off x="4697730" y="1634490"/>
                <a:ext cx="845820" cy="360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90C306-7372-8D7B-4193-3E218B56E7A7}"/>
                  </a:ext>
                </a:extLst>
              </p:cNvPr>
              <p:cNvSpPr/>
              <p:nvPr/>
            </p:nvSpPr>
            <p:spPr>
              <a:xfrm>
                <a:off x="4697730" y="2674621"/>
                <a:ext cx="1028700" cy="1497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67F2B-D75F-61C5-D08B-418CBA4AFE26}"/>
                </a:ext>
              </a:extLst>
            </p:cNvPr>
            <p:cNvSpPr txBox="1"/>
            <p:nvPr/>
          </p:nvSpPr>
          <p:spPr>
            <a:xfrm>
              <a:off x="675236" y="4491353"/>
              <a:ext cx="16793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L0 sensor: 3 x 12 RSU</a:t>
              </a:r>
            </a:p>
            <a:p>
              <a:r>
                <a:rPr lang="en-GB" sz="1000" dirty="0"/>
                <a:t>L1 sensor: 4 x 12 RSU</a:t>
              </a:r>
            </a:p>
            <a:p>
              <a:r>
                <a:rPr lang="en-GB" sz="1000" dirty="0"/>
                <a:t>L2 sensor: 5 x12 RSU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99A0C0-F17B-B485-81C4-D37066DF861F}"/>
              </a:ext>
            </a:extLst>
          </p:cNvPr>
          <p:cNvSpPr txBox="1"/>
          <p:nvPr/>
        </p:nvSpPr>
        <p:spPr>
          <a:xfrm>
            <a:off x="6425184" y="4538238"/>
            <a:ext cx="3161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Pixel size: ~ 20 x 22 </a:t>
            </a:r>
            <a:r>
              <a:rPr lang="el-GR" dirty="0"/>
              <a:t>μ</a:t>
            </a:r>
            <a:r>
              <a:rPr lang="en-GB" dirty="0"/>
              <a:t>m</a:t>
            </a:r>
            <a:r>
              <a:rPr lang="en-GB" baseline="30000" dirty="0"/>
              <a:t>2</a:t>
            </a:r>
          </a:p>
          <a:p>
            <a:r>
              <a:rPr lang="en-GB" dirty="0"/>
              <a:t>Frame duration: 2 to 5 </a:t>
            </a:r>
            <a:r>
              <a:rPr lang="el-GR" dirty="0"/>
              <a:t>μ</a:t>
            </a:r>
            <a:r>
              <a:rPr lang="en-GB" dirty="0"/>
              <a:t>s</a:t>
            </a:r>
          </a:p>
          <a:p>
            <a:r>
              <a:rPr lang="en-GB" dirty="0"/>
              <a:t>Data link: 10.24 Gbps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0655BE-D06C-7C5E-4FC0-4F2F3124FC72}"/>
              </a:ext>
            </a:extLst>
          </p:cNvPr>
          <p:cNvSpPr txBox="1">
            <a:spLocks/>
          </p:cNvSpPr>
          <p:nvPr/>
        </p:nvSpPr>
        <p:spPr>
          <a:xfrm>
            <a:off x="3247696" y="411510"/>
            <a:ext cx="5696607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MOSAIX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FF083-1345-3DBC-A49A-C590182F9A50}"/>
              </a:ext>
            </a:extLst>
          </p:cNvPr>
          <p:cNvSpPr txBox="1"/>
          <p:nvPr/>
        </p:nvSpPr>
        <p:spPr>
          <a:xfrm>
            <a:off x="656896" y="937924"/>
            <a:ext cx="35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ALICE ITS3 Collaboration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25ACAF-BC42-7081-90C2-485508299066}"/>
              </a:ext>
            </a:extLst>
          </p:cNvPr>
          <p:cNvSpPr/>
          <p:nvPr/>
        </p:nvSpPr>
        <p:spPr>
          <a:xfrm>
            <a:off x="10402645" y="415284"/>
            <a:ext cx="1623668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1,2,3</a:t>
            </a:r>
          </a:p>
        </p:txBody>
      </p:sp>
    </p:spTree>
    <p:extLst>
      <p:ext uri="{BB962C8B-B14F-4D97-AF65-F5344CB8AC3E}">
        <p14:creationId xmlns:p14="http://schemas.microsoft.com/office/powerpoint/2010/main" val="116695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Sensor Tiling and Grouping</a:t>
            </a:r>
          </a:p>
        </p:txBody>
      </p:sp>
    </p:spTree>
    <p:extLst>
      <p:ext uri="{BB962C8B-B14F-4D97-AF65-F5344CB8AC3E}">
        <p14:creationId xmlns:p14="http://schemas.microsoft.com/office/powerpoint/2010/main" val="418548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3253815" y="361395"/>
            <a:ext cx="5684363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Sensor Tiling and Grouping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0CD3B-594D-D78E-B3C0-36F2F929ED68}"/>
              </a:ext>
            </a:extLst>
          </p:cNvPr>
          <p:cNvSpPr txBox="1"/>
          <p:nvPr/>
        </p:nvSpPr>
        <p:spPr>
          <a:xfrm>
            <a:off x="525518" y="999264"/>
            <a:ext cx="11403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EIC-LAS with 5 or 6 RSUs is the outcome of extensive tiling studies and foundry constraints as they are currently known; a) only a single variant will be accommodated on any given wafer and b) NRE considerations limit the number of variants to two, at most.</a:t>
            </a:r>
          </a:p>
          <a:p>
            <a:endParaRPr lang="en-US" dirty="0"/>
          </a:p>
          <a:p>
            <a:r>
              <a:rPr lang="en-US" dirty="0"/>
              <a:t>Staves are foreseen as the basic building elements for the Outer Barrel, i.e. L3 and L4.</a:t>
            </a:r>
          </a:p>
          <a:p>
            <a:endParaRPr lang="en-US" dirty="0"/>
          </a:p>
          <a:p>
            <a:r>
              <a:rPr lang="en-US" dirty="0"/>
              <a:t>Tiling of EIC-LAS sensors onto staves is relatively straightforward, provided the structure allows for geometrical overlap: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D17BD-CC69-E4DF-BBBF-0BD136DF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7" y="3214359"/>
            <a:ext cx="7772400" cy="2448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82D9F2-31B1-0ADE-93CF-4E3299BC65A1}"/>
              </a:ext>
            </a:extLst>
          </p:cNvPr>
          <p:cNvSpPr txBox="1"/>
          <p:nvPr/>
        </p:nvSpPr>
        <p:spPr>
          <a:xfrm>
            <a:off x="525518" y="5844050"/>
            <a:ext cx="11403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tiling naturally leads to groupings of (up to) four EIC-LAS in powering, readout and slow-control.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F88FCE-6D50-0030-379C-67A6B6D6C892}"/>
              </a:ext>
            </a:extLst>
          </p:cNvPr>
          <p:cNvSpPr/>
          <p:nvPr/>
        </p:nvSpPr>
        <p:spPr>
          <a:xfrm>
            <a:off x="10564008" y="415284"/>
            <a:ext cx="141845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2,3</a:t>
            </a:r>
          </a:p>
        </p:txBody>
      </p:sp>
    </p:spTree>
    <p:extLst>
      <p:ext uri="{BB962C8B-B14F-4D97-AF65-F5344CB8AC3E}">
        <p14:creationId xmlns:p14="http://schemas.microsoft.com/office/powerpoint/2010/main" val="167810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7" descr="A diagram of a computer&#10;&#10;Description automatically generated">
            <a:extLst>
              <a:ext uri="{FF2B5EF4-FFF2-40B4-BE49-F238E27FC236}">
                <a16:creationId xmlns:a16="http://schemas.microsoft.com/office/drawing/2014/main" id="{05005EEB-4B1C-38A3-509B-C46D992C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42" y="1728561"/>
            <a:ext cx="7342691" cy="3895838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CAC893E1-9339-6A95-33CD-CB24D4A2D030}"/>
              </a:ext>
            </a:extLst>
          </p:cNvPr>
          <p:cNvSpPr txBox="1"/>
          <p:nvPr/>
        </p:nvSpPr>
        <p:spPr>
          <a:xfrm>
            <a:off x="443060" y="952130"/>
            <a:ext cx="11486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Tiling naturally leads to groupings of (up to) four EIC-LAS; this is key to service reduction with serial powering and multiplexed slow control.</a:t>
            </a:r>
          </a:p>
          <a:p>
            <a:endParaRPr lang="en-US" dirty="0"/>
          </a:p>
          <a:p>
            <a:r>
              <a:rPr lang="en-US" dirty="0"/>
              <a:t>At a functional level:</a:t>
            </a:r>
          </a:p>
        </p:txBody>
      </p:sp>
      <p:sp>
        <p:nvSpPr>
          <p:cNvPr id="271" name="Title 1">
            <a:extLst>
              <a:ext uri="{FF2B5EF4-FFF2-40B4-BE49-F238E27FC236}">
                <a16:creationId xmlns:a16="http://schemas.microsoft.com/office/drawing/2014/main" id="{96C41871-86F1-C378-CA3F-47A91CD94858}"/>
              </a:ext>
            </a:extLst>
          </p:cNvPr>
          <p:cNvSpPr txBox="1">
            <a:spLocks/>
          </p:cNvSpPr>
          <p:nvPr/>
        </p:nvSpPr>
        <p:spPr>
          <a:xfrm>
            <a:off x="3253815" y="361395"/>
            <a:ext cx="5684363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Sensor Tiling and Grouping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BC23422-CC99-F2B2-3A54-D3F73371FE2C}"/>
              </a:ext>
            </a:extLst>
          </p:cNvPr>
          <p:cNvSpPr txBox="1"/>
          <p:nvPr/>
        </p:nvSpPr>
        <p:spPr>
          <a:xfrm>
            <a:off x="443059" y="5806342"/>
            <a:ext cx="11486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group of (up to) four EIC-LAS is serially powered via one current loop; controlled with three slow-control lines.</a:t>
            </a:r>
          </a:p>
        </p:txBody>
      </p:sp>
      <p:sp>
        <p:nvSpPr>
          <p:cNvPr id="273" name="Rectangle: Rounded Corners 3">
            <a:extLst>
              <a:ext uri="{FF2B5EF4-FFF2-40B4-BE49-F238E27FC236}">
                <a16:creationId xmlns:a16="http://schemas.microsoft.com/office/drawing/2014/main" id="{04C99582-D967-68DF-D44C-C894B6D82BE3}"/>
              </a:ext>
            </a:extLst>
          </p:cNvPr>
          <p:cNvSpPr/>
          <p:nvPr/>
        </p:nvSpPr>
        <p:spPr>
          <a:xfrm>
            <a:off x="10789920" y="415284"/>
            <a:ext cx="119254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271288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0CD3B-594D-D78E-B3C0-36F2F929ED68}"/>
              </a:ext>
            </a:extLst>
          </p:cNvPr>
          <p:cNvSpPr txBox="1"/>
          <p:nvPr/>
        </p:nvSpPr>
        <p:spPr>
          <a:xfrm>
            <a:off x="525518" y="968784"/>
            <a:ext cx="114037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EIC-LAS with 5 or 6 RSUs is the outcome of extensive tiling studies and foundry constraints as they are currently known; a) only a single variant will be accommodated on any given wafer and b) NRE considerations limit the number of variants to two, at most.</a:t>
            </a:r>
          </a:p>
          <a:p>
            <a:endParaRPr lang="en-US" dirty="0"/>
          </a:p>
          <a:p>
            <a:r>
              <a:rPr lang="en-US" dirty="0"/>
              <a:t>Disks are currently foreseen to have a corrugated core.  Tiling can then be done on four surfaces.</a:t>
            </a:r>
          </a:p>
          <a:p>
            <a:endParaRPr lang="en-US" dirty="0"/>
          </a:p>
          <a:p>
            <a:r>
              <a:rPr lang="en-US" dirty="0"/>
              <a:t>In sideview, with the length axis of the sensor going into or coming out of the screen:</a:t>
            </a:r>
          </a:p>
        </p:txBody>
      </p:sp>
      <p:pic>
        <p:nvPicPr>
          <p:cNvPr id="4" name="Picture 3" descr="A diagram of a electrical service&#10;&#10;Description automatically generated">
            <a:extLst>
              <a:ext uri="{FF2B5EF4-FFF2-40B4-BE49-F238E27FC236}">
                <a16:creationId xmlns:a16="http://schemas.microsoft.com/office/drawing/2014/main" id="{5ECD2160-8207-3CBD-2488-048FCAAD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0" y="2936697"/>
            <a:ext cx="7819697" cy="2035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47B69-2D8C-E83C-A9EA-6CAB38507A1A}"/>
              </a:ext>
            </a:extLst>
          </p:cNvPr>
          <p:cNvSpPr txBox="1"/>
          <p:nvPr/>
        </p:nvSpPr>
        <p:spPr>
          <a:xfrm>
            <a:off x="525516" y="4982374"/>
            <a:ext cx="11403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Overlap along the length axis is possible by alternation,</a:t>
            </a:r>
          </a:p>
          <a:p>
            <a:endParaRPr lang="en-US" dirty="0"/>
          </a:p>
          <a:p>
            <a:r>
              <a:rPr lang="en-US" dirty="0"/>
              <a:t>Corrugation pitch and height determine EIC-LAS overlap along the short axis; current values of ~34 mm and 6 mm, respectively, are being further optimized.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9845-C23E-E035-B572-46769B1699FD}"/>
              </a:ext>
            </a:extLst>
          </p:cNvPr>
          <p:cNvSpPr txBox="1">
            <a:spLocks/>
          </p:cNvSpPr>
          <p:nvPr/>
        </p:nvSpPr>
        <p:spPr>
          <a:xfrm>
            <a:off x="3253815" y="361395"/>
            <a:ext cx="5684363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Sensor Tiling and Grouping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D2E901D5-7A39-8DDC-AD5B-D7A65FE1BBB9}"/>
              </a:ext>
            </a:extLst>
          </p:cNvPr>
          <p:cNvSpPr/>
          <p:nvPr/>
        </p:nvSpPr>
        <p:spPr>
          <a:xfrm>
            <a:off x="10574766" y="415284"/>
            <a:ext cx="1407695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2,3</a:t>
            </a:r>
          </a:p>
        </p:txBody>
      </p:sp>
    </p:spTree>
    <p:extLst>
      <p:ext uri="{BB962C8B-B14F-4D97-AF65-F5344CB8AC3E}">
        <p14:creationId xmlns:p14="http://schemas.microsoft.com/office/powerpoint/2010/main" val="137401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Local Mechanics</a:t>
            </a:r>
          </a:p>
        </p:txBody>
      </p:sp>
    </p:spTree>
    <p:extLst>
      <p:ext uri="{BB962C8B-B14F-4D97-AF65-F5344CB8AC3E}">
        <p14:creationId xmlns:p14="http://schemas.microsoft.com/office/powerpoint/2010/main" val="100607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Are the technical performance requirements appropriately defined and complete for this stage of the project?</a:t>
            </a:r>
          </a:p>
          <a:p>
            <a:r>
              <a:rPr lang="en-US" dirty="0">
                <a:effectLst/>
              </a:rPr>
              <a:t>Are the plans for achieving detector performance and construction sufficiently developed and documented for the present phase of the project? </a:t>
            </a:r>
            <a:endParaRPr lang="en-US" dirty="0"/>
          </a:p>
          <a:p>
            <a:r>
              <a:rPr lang="en-US" dirty="0">
                <a:effectLst/>
              </a:rPr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>
                <a:effectLst/>
              </a:rPr>
              <a:t>Are plans in place to mitigate risk of cost increases, schedule delays, and technical problems?</a:t>
            </a:r>
          </a:p>
          <a:p>
            <a:r>
              <a:rPr lang="en-US" dirty="0">
                <a:effectLst/>
              </a:rPr>
              <a:t>Are the fabrication and assembly plans for the various tracking detector systems consistent with the overall project and detector schedule? </a:t>
            </a:r>
            <a:endParaRPr lang="en-US" dirty="0"/>
          </a:p>
          <a:p>
            <a:r>
              <a:rPr lang="en-US" dirty="0">
                <a:effectLst/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>
                <a:effectLst/>
              </a:rPr>
              <a:t>Have ES&amp;H and QA considerations been adequately incorporated into the designs at their present stage?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638E3D-61E4-1001-94C8-457A913EC836}"/>
              </a:ext>
            </a:extLst>
          </p:cNvPr>
          <p:cNvSpPr txBox="1">
            <a:spLocks/>
          </p:cNvSpPr>
          <p:nvPr/>
        </p:nvSpPr>
        <p:spPr>
          <a:xfrm>
            <a:off x="3598519" y="492083"/>
            <a:ext cx="499496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5491654" y="374858"/>
            <a:ext cx="120869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Disks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1A8220D4-1517-F2E0-4475-FBE81CBF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38" y="1433585"/>
            <a:ext cx="10390924" cy="3990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D136664-DAF1-9E88-2314-E940768E45FB}"/>
              </a:ext>
            </a:extLst>
          </p:cNvPr>
          <p:cNvSpPr txBox="1"/>
          <p:nvPr/>
        </p:nvSpPr>
        <p:spPr>
          <a:xfrm>
            <a:off x="900538" y="5464920"/>
            <a:ext cx="10390924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/>
              <a:t>Note the crossing angle and acceptance cones of the beampipe.  Top-down symmetry favors a horizontal segmentation of the disks.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48DE0F97-1E44-0985-0FDC-1B90BE8348BA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197615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979275" y="374858"/>
            <a:ext cx="2233450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Outer Barrel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C0B58-123A-9939-E035-B75DD3226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32" b="24223"/>
          <a:stretch/>
        </p:blipFill>
        <p:spPr>
          <a:xfrm>
            <a:off x="5503517" y="5494471"/>
            <a:ext cx="6478944" cy="75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11E50-0ED3-8BE1-4686-E12084AB3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19" b="11335"/>
          <a:stretch/>
        </p:blipFill>
        <p:spPr>
          <a:xfrm>
            <a:off x="5612167" y="4646347"/>
            <a:ext cx="6588442" cy="757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20D6F6-B0DD-68DD-71CB-6FDA37ACDD98}"/>
              </a:ext>
            </a:extLst>
          </p:cNvPr>
          <p:cNvSpPr txBox="1"/>
          <p:nvPr/>
        </p:nvSpPr>
        <p:spPr>
          <a:xfrm>
            <a:off x="506091" y="990422"/>
            <a:ext cx="6971947" cy="49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/>
              <a:t>The Outer Barrel will consist of staves,</a:t>
            </a:r>
          </a:p>
          <a:p>
            <a:endParaRPr lang="en-US" sz="1800" dirty="0"/>
          </a:p>
          <a:p>
            <a:r>
              <a:rPr lang="en-US" sz="1800" dirty="0"/>
              <a:t>Stave will have twins of sensors on alternating sides (c.f. slide 16),</a:t>
            </a:r>
          </a:p>
          <a:p>
            <a:endParaRPr lang="en-US" sz="1800" dirty="0"/>
          </a:p>
          <a:p>
            <a:r>
              <a:rPr lang="en-US" sz="1800" dirty="0"/>
              <a:t>Core will consist of foam blocks, supporting all sensor edges,</a:t>
            </a:r>
          </a:p>
          <a:p>
            <a:endParaRPr lang="en-US" sz="1800" dirty="0"/>
          </a:p>
          <a:p>
            <a:r>
              <a:rPr lang="en-US" sz="1800" dirty="0"/>
              <a:t>Surface between twins of sensors will be covered with a CF skin,</a:t>
            </a:r>
          </a:p>
          <a:p>
            <a:endParaRPr lang="en-US" sz="1800" dirty="0"/>
          </a:p>
          <a:p>
            <a:r>
              <a:rPr lang="en-US" sz="1800" dirty="0"/>
              <a:t>Thickness and possible curvature, as well as material and lay-up</a:t>
            </a:r>
          </a:p>
          <a:p>
            <a:r>
              <a:rPr lang="en-US" sz="1800" dirty="0"/>
              <a:t>remain to be optimized,</a:t>
            </a:r>
          </a:p>
          <a:p>
            <a:endParaRPr lang="en-US" sz="1800" dirty="0"/>
          </a:p>
          <a:p>
            <a:r>
              <a:rPr lang="en-US" sz="1800" dirty="0"/>
              <a:t>After co-cure or bonding the structure will be self-supporting.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Castellated as well as tilted arrangement of</a:t>
            </a:r>
          </a:p>
          <a:p>
            <a:r>
              <a:rPr lang="en-US" sz="1800" dirty="0"/>
              <a:t>staves being considered for the OB.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89F7ED-E493-8B59-8D74-49717AE3D706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E10BF-0736-62BE-A39B-D255C8E231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8300">
            <a:off x="7199009" y="605612"/>
            <a:ext cx="4540170" cy="2640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C1451-7029-BEC2-2535-550A575EA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57" t="17249" r="22340" b="10873"/>
          <a:stretch/>
        </p:blipFill>
        <p:spPr>
          <a:xfrm>
            <a:off x="8906388" y="1808141"/>
            <a:ext cx="2979254" cy="21859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C55FF3-CE6E-5156-F342-C4D6C55EB330}"/>
              </a:ext>
            </a:extLst>
          </p:cNvPr>
          <p:cNvCxnSpPr>
            <a:cxnSpLocks/>
          </p:cNvCxnSpPr>
          <p:nvPr/>
        </p:nvCxnSpPr>
        <p:spPr>
          <a:xfrm flipH="1">
            <a:off x="9045575" y="2124075"/>
            <a:ext cx="577850" cy="910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9E3D6-1AF1-8819-C6AE-FE6AF8DED96F}"/>
              </a:ext>
            </a:extLst>
          </p:cNvPr>
          <p:cNvCxnSpPr>
            <a:cxnSpLocks/>
          </p:cNvCxnSpPr>
          <p:nvPr/>
        </p:nvCxnSpPr>
        <p:spPr>
          <a:xfrm>
            <a:off x="10375034" y="1808141"/>
            <a:ext cx="727369" cy="379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0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979275" y="374858"/>
            <a:ext cx="2233450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Inner Barrel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0222D-989B-6DF8-B604-F14F7187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81" y="1204027"/>
            <a:ext cx="8479437" cy="41667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EEB6042-8FA0-1A42-B382-059C712F116C}"/>
              </a:ext>
            </a:extLst>
          </p:cNvPr>
          <p:cNvSpPr txBox="1"/>
          <p:nvPr/>
        </p:nvSpPr>
        <p:spPr>
          <a:xfrm>
            <a:off x="1221896" y="5642870"/>
            <a:ext cx="9748205" cy="61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dirty="0"/>
              <a:t>Initial stages of suitably adapting the ITS3 concept(s) to the </a:t>
            </a:r>
            <a:r>
              <a:rPr lang="en-US" sz="2400" dirty="0" err="1"/>
              <a:t>ePIC</a:t>
            </a:r>
            <a:r>
              <a:rPr lang="en-US" sz="2400" dirty="0"/>
              <a:t> SVT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24997F-C879-18AC-B681-62042E593E72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388185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6" name="Screenshot 2024-02-26 at 00.43.18.png" descr="Screenshot 2024-02-26 at 00.43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5" y="952976"/>
            <a:ext cx="10956885" cy="52451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6C1D70-B40C-95F6-10CD-C65BAE6D35EE}"/>
              </a:ext>
            </a:extLst>
          </p:cNvPr>
          <p:cNvSpPr/>
          <p:nvPr/>
        </p:nvSpPr>
        <p:spPr>
          <a:xfrm>
            <a:off x="6400800" y="1320800"/>
            <a:ext cx="354584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B994A5-849F-E1C5-42D3-750074B22CF1}"/>
              </a:ext>
            </a:extLst>
          </p:cNvPr>
          <p:cNvSpPr txBox="1">
            <a:spLocks/>
          </p:cNvSpPr>
          <p:nvPr/>
        </p:nvSpPr>
        <p:spPr>
          <a:xfrm>
            <a:off x="3799840" y="366394"/>
            <a:ext cx="4592319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Internal Envelopes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1EEA56-10F5-E17D-58CE-856EC3792FF9}"/>
              </a:ext>
            </a:extLst>
          </p:cNvPr>
          <p:cNvSpPr txBox="1"/>
          <p:nvPr/>
        </p:nvSpPr>
        <p:spPr>
          <a:xfrm>
            <a:off x="6534394" y="961848"/>
            <a:ext cx="5495046" cy="107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/>
              <a:t>Initial stages of developing internal envelopes;</a:t>
            </a:r>
          </a:p>
          <a:p>
            <a:r>
              <a:rPr lang="en-US" sz="1800" dirty="0"/>
              <a:t>internal dimensions are indications and will change</a:t>
            </a:r>
          </a:p>
          <a:p>
            <a:r>
              <a:rPr lang="en-US" sz="1800" dirty="0"/>
              <a:t>as design advances.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Detector Subsystem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5628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37DA6-FE3B-B387-0764-690E0452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43" y="1284172"/>
            <a:ext cx="1935773" cy="542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442EE-444B-9C80-856F-82794088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18" y="1240789"/>
            <a:ext cx="1227362" cy="6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19462-1998-4724-93B1-A9B7108EE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168" y="1256178"/>
            <a:ext cx="1997386" cy="60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1B2BA-299B-357D-E911-6029600CC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690" y="3429000"/>
            <a:ext cx="1723585" cy="689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65A45-5E8B-C269-9851-7E4A1AC3E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257" y="3450383"/>
            <a:ext cx="2049322" cy="547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3BC1E-3720-22D2-D38A-EF535D0D44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34" y="3500150"/>
            <a:ext cx="1963001" cy="549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BBB75-C206-D569-6A99-7037736C2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135" y="2265784"/>
            <a:ext cx="1918535" cy="495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864B9B-AC32-7227-B9E0-F5748F95BA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952" y="2369595"/>
            <a:ext cx="2082732" cy="522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AC419C-8991-D2B8-3D84-F03FB35A1F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3456" y="2238040"/>
            <a:ext cx="1463033" cy="551394"/>
          </a:xfrm>
          <a:prstGeom prst="rect">
            <a:avLst/>
          </a:prstGeom>
        </p:spPr>
      </p:pic>
      <p:pic>
        <p:nvPicPr>
          <p:cNvPr id="18" name="Picture 17" descr="A red and black rectangles with a cross&#10;&#10;Description automatically generated">
            <a:extLst>
              <a:ext uri="{FF2B5EF4-FFF2-40B4-BE49-F238E27FC236}">
                <a16:creationId xmlns:a16="http://schemas.microsoft.com/office/drawing/2014/main" id="{B1A365F8-DFED-036A-986D-54517A08F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0177" y="5047739"/>
            <a:ext cx="1336400" cy="691098"/>
          </a:xfrm>
          <a:prstGeom prst="rect">
            <a:avLst/>
          </a:prstGeom>
        </p:spPr>
      </p:pic>
      <p:pic>
        <p:nvPicPr>
          <p:cNvPr id="20" name="Picture 19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4ED11142-4A81-2199-F093-61B51C95F1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6172" y="4820681"/>
            <a:ext cx="922997" cy="922997"/>
          </a:xfrm>
          <a:prstGeom prst="rect">
            <a:avLst/>
          </a:prstGeom>
        </p:spPr>
      </p:pic>
      <p:pic>
        <p:nvPicPr>
          <p:cNvPr id="22" name="Picture 21" descr="A logo for a university&#10;&#10;Description automatically generated">
            <a:extLst>
              <a:ext uri="{FF2B5EF4-FFF2-40B4-BE49-F238E27FC236}">
                <a16:creationId xmlns:a16="http://schemas.microsoft.com/office/drawing/2014/main" id="{5C07C113-B470-F946-59BC-3C96E6B2D3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3512" y="4743591"/>
            <a:ext cx="2378932" cy="11864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396C1BD-CCA7-6ECE-C0D1-CF420B5963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69741" y="3217524"/>
            <a:ext cx="995224" cy="1246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1B0252-66CD-8FFF-083A-19CA65547A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7037" y="4282562"/>
            <a:ext cx="2352076" cy="1186492"/>
          </a:xfrm>
          <a:prstGeom prst="rect">
            <a:avLst/>
          </a:prstGeom>
        </p:spPr>
      </p:pic>
      <p:pic>
        <p:nvPicPr>
          <p:cNvPr id="3" name="Picture 2" descr="A blue sign with a lion and text&#10;&#10;Description automatically generated">
            <a:extLst>
              <a:ext uri="{FF2B5EF4-FFF2-40B4-BE49-F238E27FC236}">
                <a16:creationId xmlns:a16="http://schemas.microsoft.com/office/drawing/2014/main" id="{BAA4D20A-28BD-82F8-19BE-9CE8E27532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938" y="4559490"/>
            <a:ext cx="1401111" cy="689436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212C58EC-795B-580A-3481-E655D56B52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8159" y="3428999"/>
            <a:ext cx="1608682" cy="68943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FCCFD98-1009-C4A9-75DF-6CF20204305B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Participating Institutions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9B4A0577-7918-F413-B6B2-BF0DC9A72462}"/>
              </a:ext>
            </a:extLst>
          </p:cNvPr>
          <p:cNvSpPr txBox="1"/>
          <p:nvPr/>
        </p:nvSpPr>
        <p:spPr>
          <a:xfrm>
            <a:off x="919480" y="5805279"/>
            <a:ext cx="10353040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 defTabSz="2438400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/>
              <a:t>Extensive Si-detector experience in the ALICE, ATLAS, CMS, </a:t>
            </a:r>
            <a:r>
              <a:rPr lang="en-US" sz="1800" dirty="0" err="1"/>
              <a:t>sPHENIX</a:t>
            </a:r>
            <a:r>
              <a:rPr lang="en-US" sz="1800" dirty="0"/>
              <a:t>, STAR collider experiments</a:t>
            </a: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A29841F-937B-75E2-EABD-0BFEBB2A7842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5</a:t>
            </a:r>
          </a:p>
        </p:txBody>
      </p:sp>
    </p:spTree>
    <p:extLst>
      <p:ext uri="{BB962C8B-B14F-4D97-AF65-F5344CB8AC3E}">
        <p14:creationId xmlns:p14="http://schemas.microsoft.com/office/powerpoint/2010/main" val="343427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16425F-938B-048A-EC2D-920E3F0291C4}"/>
              </a:ext>
            </a:extLst>
          </p:cNvPr>
          <p:cNvSpPr/>
          <p:nvPr/>
        </p:nvSpPr>
        <p:spPr>
          <a:xfrm>
            <a:off x="3352800" y="1114099"/>
            <a:ext cx="2743200" cy="9984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Lead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Ernst Sichtermann (LBNL</a:t>
            </a:r>
            <a:r>
              <a:rPr lang="en-US" sz="16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72DAE-0556-C442-B9C3-2F6DF8D23037}"/>
              </a:ext>
            </a:extLst>
          </p:cNvPr>
          <p:cNvSpPr/>
          <p:nvPr/>
        </p:nvSpPr>
        <p:spPr>
          <a:xfrm>
            <a:off x="6353504" y="1114100"/>
            <a:ext cx="2743200" cy="998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Technical Coordinator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Laura </a:t>
            </a:r>
            <a:r>
              <a:rPr lang="en-US" sz="1400" dirty="0" err="1"/>
              <a:t>Gonella</a:t>
            </a:r>
            <a:r>
              <a:rPr lang="en-US" sz="1400" dirty="0"/>
              <a:t> (Birmingham)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097C7-B205-1016-BD3B-265726B4FC20}"/>
              </a:ext>
            </a:extLst>
          </p:cNvPr>
          <p:cNvSpPr/>
          <p:nvPr/>
        </p:nvSpPr>
        <p:spPr>
          <a:xfrm>
            <a:off x="338960" y="2488318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1400" b="1" dirty="0"/>
              <a:t>WP1 -- Sensor Design</a:t>
            </a:r>
          </a:p>
          <a:p>
            <a:pPr algn="ctr"/>
            <a:r>
              <a:rPr lang="en-US" sz="1400" dirty="0"/>
              <a:t>Iain Sedgwick (RAL)</a:t>
            </a:r>
          </a:p>
          <a:p>
            <a:pPr algn="ctr"/>
            <a:r>
              <a:rPr lang="en-US" sz="1400" dirty="0"/>
              <a:t>Joao de Melo (BNL)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3C422-90E7-8CA5-06B1-9F8AB36EB0C8}"/>
              </a:ext>
            </a:extLst>
          </p:cNvPr>
          <p:cNvSpPr/>
          <p:nvPr/>
        </p:nvSpPr>
        <p:spPr>
          <a:xfrm>
            <a:off x="3346232" y="2475182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1400" b="1" dirty="0"/>
              <a:t>WP2 -- Sensor Testing</a:t>
            </a:r>
          </a:p>
          <a:p>
            <a:pPr algn="ctr"/>
            <a:r>
              <a:rPr lang="en-US" sz="1400" dirty="0"/>
              <a:t>Gian-Michele </a:t>
            </a:r>
            <a:r>
              <a:rPr lang="en-US" sz="1400" dirty="0" err="1"/>
              <a:t>Innocenti</a:t>
            </a:r>
            <a:r>
              <a:rPr lang="en-US" sz="1400" dirty="0"/>
              <a:t> (MIT)</a:t>
            </a:r>
          </a:p>
          <a:p>
            <a:pPr algn="ctr"/>
            <a:r>
              <a:rPr lang="en-US" sz="1400" dirty="0"/>
              <a:t>Lukas </a:t>
            </a:r>
            <a:r>
              <a:rPr lang="en-US" sz="1400" dirty="0" err="1"/>
              <a:t>Tomasek</a:t>
            </a:r>
            <a:r>
              <a:rPr lang="en-US" sz="1400" dirty="0"/>
              <a:t> (CTU)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00A9C-A6A8-C250-33E7-19310739F6DC}"/>
              </a:ext>
            </a:extLst>
          </p:cNvPr>
          <p:cNvSpPr/>
          <p:nvPr/>
        </p:nvSpPr>
        <p:spPr>
          <a:xfrm>
            <a:off x="6366642" y="2488318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1400" b="1" dirty="0"/>
              <a:t>WP3 – Electrical Interfaces</a:t>
            </a:r>
          </a:p>
          <a:p>
            <a:pPr algn="ctr"/>
            <a:r>
              <a:rPr lang="en-US" sz="1400" dirty="0"/>
              <a:t>Marcello </a:t>
            </a:r>
            <a:r>
              <a:rPr lang="en-US" sz="1400" dirty="0" err="1"/>
              <a:t>Borri</a:t>
            </a:r>
            <a:r>
              <a:rPr lang="en-US" sz="1400" dirty="0"/>
              <a:t> (Daresbury)</a:t>
            </a:r>
          </a:p>
          <a:p>
            <a:pPr algn="ctr"/>
            <a:r>
              <a:rPr lang="en-US" sz="1400" dirty="0"/>
              <a:t>TBD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E2138-632A-A818-5AB2-215D1A7E8F7A}"/>
              </a:ext>
            </a:extLst>
          </p:cNvPr>
          <p:cNvSpPr/>
          <p:nvPr/>
        </p:nvSpPr>
        <p:spPr>
          <a:xfrm>
            <a:off x="9360776" y="2488318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1400" b="1" dirty="0"/>
              <a:t>WP4 – Layers and Disks</a:t>
            </a:r>
          </a:p>
          <a:p>
            <a:pPr algn="ctr"/>
            <a:r>
              <a:rPr lang="en-US" sz="1400" dirty="0"/>
              <a:t>Domenico Elia (INFN)</a:t>
            </a:r>
          </a:p>
          <a:p>
            <a:pPr algn="ctr"/>
            <a:r>
              <a:rPr lang="en-US" sz="1400" dirty="0"/>
              <a:t>Georg </a:t>
            </a:r>
            <a:r>
              <a:rPr lang="en-US" sz="1400" dirty="0" err="1"/>
              <a:t>Viehhauser</a:t>
            </a:r>
            <a:r>
              <a:rPr lang="en-US" sz="1400" dirty="0"/>
              <a:t> (Oxford)</a:t>
            </a:r>
          </a:p>
          <a:p>
            <a:pPr algn="ctr"/>
            <a:r>
              <a:rPr lang="en-US" sz="1400" dirty="0"/>
              <a:t>Nicole </a:t>
            </a:r>
            <a:r>
              <a:rPr lang="en-US" sz="1400" dirty="0" err="1"/>
              <a:t>Apadula</a:t>
            </a:r>
            <a:r>
              <a:rPr lang="en-US" sz="1400" dirty="0"/>
              <a:t> (LBNL)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37122-6CFA-D669-59B2-35C8FA62396A}"/>
              </a:ext>
            </a:extLst>
          </p:cNvPr>
          <p:cNvSpPr/>
          <p:nvPr/>
        </p:nvSpPr>
        <p:spPr>
          <a:xfrm>
            <a:off x="338960" y="3804741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1400" b="1" dirty="0"/>
              <a:t>WP5 – Readout and Powering</a:t>
            </a:r>
          </a:p>
          <a:p>
            <a:pPr algn="ctr"/>
            <a:r>
              <a:rPr lang="en-US" sz="1400" dirty="0"/>
              <a:t>James Glover (Birmingham)</a:t>
            </a:r>
          </a:p>
          <a:p>
            <a:pPr algn="ctr"/>
            <a:r>
              <a:rPr lang="en-US" sz="1400" dirty="0"/>
              <a:t>Jo </a:t>
            </a:r>
            <a:r>
              <a:rPr lang="en-US" sz="1400" dirty="0" err="1"/>
              <a:t>Schambach</a:t>
            </a:r>
            <a:r>
              <a:rPr lang="en-US" sz="1400" dirty="0"/>
              <a:t> (ORNL)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AB0F5-0DF2-700B-7F63-2A48F0FF396A}"/>
              </a:ext>
            </a:extLst>
          </p:cNvPr>
          <p:cNvSpPr/>
          <p:nvPr/>
        </p:nvSpPr>
        <p:spPr>
          <a:xfrm>
            <a:off x="3352800" y="3804741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WP6 – Global Mechanics and Integration </a:t>
            </a:r>
          </a:p>
          <a:p>
            <a:pPr algn="ctr"/>
            <a:r>
              <a:rPr lang="en-US" sz="1400" dirty="0"/>
              <a:t>Andreas Jung (Purdue)</a:t>
            </a:r>
          </a:p>
          <a:p>
            <a:pPr algn="ctr"/>
            <a:r>
              <a:rPr lang="en-US" sz="1400" dirty="0"/>
              <a:t>Eric </a:t>
            </a:r>
            <a:r>
              <a:rPr lang="en-US" sz="1400" dirty="0" err="1"/>
              <a:t>Anderssen</a:t>
            </a:r>
            <a:r>
              <a:rPr lang="en-US" sz="1400" dirty="0"/>
              <a:t> (LBNL)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94F6F-D5EB-60A4-9026-62D7CBB1FC56}"/>
              </a:ext>
            </a:extLst>
          </p:cNvPr>
          <p:cNvSpPr/>
          <p:nvPr/>
        </p:nvSpPr>
        <p:spPr>
          <a:xfrm>
            <a:off x="6353504" y="3804741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WP7 – Interlocks, Slow Control, and Monitoring</a:t>
            </a:r>
          </a:p>
          <a:p>
            <a:pPr algn="ctr">
              <a:lnSpc>
                <a:spcPct val="200000"/>
              </a:lnSpc>
            </a:pPr>
            <a:r>
              <a:rPr lang="en-US" sz="1400" dirty="0"/>
              <a:t>TBD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29CD2-D87F-CEF8-41C5-1F53BB03FE50}"/>
              </a:ext>
            </a:extLst>
          </p:cNvPr>
          <p:cNvSpPr/>
          <p:nvPr/>
        </p:nvSpPr>
        <p:spPr>
          <a:xfrm>
            <a:off x="9360776" y="3804741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WP8 -- Database</a:t>
            </a:r>
          </a:p>
          <a:p>
            <a:pPr algn="ctr">
              <a:lnSpc>
                <a:spcPct val="200000"/>
              </a:lnSpc>
            </a:pPr>
            <a:r>
              <a:rPr lang="en-US" sz="1400" dirty="0"/>
              <a:t>TBD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D766-3D5D-FF76-2F1A-8A963A880039}"/>
              </a:ext>
            </a:extLst>
          </p:cNvPr>
          <p:cNvSpPr/>
          <p:nvPr/>
        </p:nvSpPr>
        <p:spPr>
          <a:xfrm>
            <a:off x="4857093" y="5121164"/>
            <a:ext cx="2743200" cy="1014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WP9 – Software and Simulations</a:t>
            </a:r>
          </a:p>
          <a:p>
            <a:pPr algn="ctr">
              <a:lnSpc>
                <a:spcPct val="200000"/>
              </a:lnSpc>
            </a:pPr>
            <a:r>
              <a:rPr lang="en-US" sz="1400" dirty="0" err="1"/>
              <a:t>Shujie</a:t>
            </a:r>
            <a:r>
              <a:rPr lang="en-US" sz="1400" dirty="0"/>
              <a:t> Li (LBNL)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6CD39A-FB06-7492-06BA-61F818B0FFE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6096000" y="1613341"/>
            <a:ext cx="257504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2CF887-8929-D42E-5B6F-F8E49833AE6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224752" y="1613341"/>
            <a:ext cx="3941" cy="35078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3F64CC-1D9E-322F-B264-037019146153}"/>
              </a:ext>
            </a:extLst>
          </p:cNvPr>
          <p:cNvCxnSpPr>
            <a:cxnSpLocks/>
          </p:cNvCxnSpPr>
          <p:nvPr/>
        </p:nvCxnSpPr>
        <p:spPr>
          <a:xfrm flipV="1">
            <a:off x="1710560" y="3631654"/>
            <a:ext cx="9037026" cy="64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71481C-3B7C-B7AB-EBD1-09B5CC8E7E3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710560" y="3638145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E0B3B8-6CBB-F47B-84A8-7BCFA5E624AB}"/>
              </a:ext>
            </a:extLst>
          </p:cNvPr>
          <p:cNvCxnSpPr>
            <a:cxnSpLocks/>
          </p:cNvCxnSpPr>
          <p:nvPr/>
        </p:nvCxnSpPr>
        <p:spPr>
          <a:xfrm flipV="1">
            <a:off x="4722902" y="3634902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F813FC-0544-53AD-EA6C-4FC60C6882E5}"/>
              </a:ext>
            </a:extLst>
          </p:cNvPr>
          <p:cNvCxnSpPr>
            <a:cxnSpLocks/>
          </p:cNvCxnSpPr>
          <p:nvPr/>
        </p:nvCxnSpPr>
        <p:spPr>
          <a:xfrm flipV="1">
            <a:off x="4719661" y="2308693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DAB29A-E506-5CA9-F2A0-B9FAA7439050}"/>
              </a:ext>
            </a:extLst>
          </p:cNvPr>
          <p:cNvCxnSpPr>
            <a:cxnSpLocks/>
          </p:cNvCxnSpPr>
          <p:nvPr/>
        </p:nvCxnSpPr>
        <p:spPr>
          <a:xfrm flipV="1">
            <a:off x="1707313" y="2311933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6E787D-75DC-BCFF-FD5E-664575D45BEA}"/>
              </a:ext>
            </a:extLst>
          </p:cNvPr>
          <p:cNvCxnSpPr>
            <a:cxnSpLocks/>
          </p:cNvCxnSpPr>
          <p:nvPr/>
        </p:nvCxnSpPr>
        <p:spPr>
          <a:xfrm>
            <a:off x="1707313" y="2308693"/>
            <a:ext cx="9040273" cy="64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B316DB-D5E2-29C0-C6B2-9647B00F54CC}"/>
              </a:ext>
            </a:extLst>
          </p:cNvPr>
          <p:cNvCxnSpPr>
            <a:cxnSpLocks/>
          </p:cNvCxnSpPr>
          <p:nvPr/>
        </p:nvCxnSpPr>
        <p:spPr>
          <a:xfrm flipV="1">
            <a:off x="7757942" y="3634897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9A1F85-9678-2D19-8A3D-8BCDC5F8A5AA}"/>
              </a:ext>
            </a:extLst>
          </p:cNvPr>
          <p:cNvCxnSpPr>
            <a:cxnSpLocks/>
          </p:cNvCxnSpPr>
          <p:nvPr/>
        </p:nvCxnSpPr>
        <p:spPr>
          <a:xfrm flipV="1">
            <a:off x="10750828" y="3631654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143204-B40E-89CE-0E5E-54E67B46688A}"/>
              </a:ext>
            </a:extLst>
          </p:cNvPr>
          <p:cNvCxnSpPr>
            <a:cxnSpLocks/>
          </p:cNvCxnSpPr>
          <p:nvPr/>
        </p:nvCxnSpPr>
        <p:spPr>
          <a:xfrm flipV="1">
            <a:off x="7754700" y="2318415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78C93A-5798-C110-03AC-884E04D3E2F1}"/>
              </a:ext>
            </a:extLst>
          </p:cNvPr>
          <p:cNvCxnSpPr>
            <a:cxnSpLocks/>
          </p:cNvCxnSpPr>
          <p:nvPr/>
        </p:nvCxnSpPr>
        <p:spPr>
          <a:xfrm flipV="1">
            <a:off x="10747586" y="2315172"/>
            <a:ext cx="0" cy="1665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9D157F83-C394-0BBB-DFA1-6BD69DE50F89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Organization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AEA052AF-3FEB-7C34-C6FA-44A7A3149D0E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5</a:t>
            </a:r>
          </a:p>
        </p:txBody>
      </p:sp>
    </p:spTree>
    <p:extLst>
      <p:ext uri="{BB962C8B-B14F-4D97-AF65-F5344CB8AC3E}">
        <p14:creationId xmlns:p14="http://schemas.microsoft.com/office/powerpoint/2010/main" val="164868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9A47F7FE-C25D-FABC-E470-8CC386542770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FBA58-BFF5-C782-D842-426BB582CCC6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Institutional Interests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EFE64-0C2D-BC67-6C48-6294644FA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35" b="-1"/>
          <a:stretch/>
        </p:blipFill>
        <p:spPr>
          <a:xfrm>
            <a:off x="2723024" y="1435060"/>
            <a:ext cx="6745951" cy="2982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8CF1D6-934B-4993-99E6-0107C100C9C3}"/>
              </a:ext>
            </a:extLst>
          </p:cNvPr>
          <p:cNvSpPr/>
          <p:nvPr/>
        </p:nvSpPr>
        <p:spPr>
          <a:xfrm>
            <a:off x="5781220" y="2740029"/>
            <a:ext cx="581669" cy="608744"/>
          </a:xfrm>
          <a:prstGeom prst="roundRect">
            <a:avLst/>
          </a:prstGeom>
          <a:solidFill>
            <a:schemeClr val="accent4">
              <a:alpha val="2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360589-AB24-38ED-2612-48C001C8246A}"/>
              </a:ext>
            </a:extLst>
          </p:cNvPr>
          <p:cNvSpPr/>
          <p:nvPr/>
        </p:nvSpPr>
        <p:spPr>
          <a:xfrm>
            <a:off x="5256566" y="2189773"/>
            <a:ext cx="1663889" cy="434848"/>
          </a:xfrm>
          <a:prstGeom prst="roundRect">
            <a:avLst/>
          </a:prstGeom>
          <a:solidFill>
            <a:schemeClr val="accent4">
              <a:alpha val="2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49F2C3-B7A0-483D-D131-C6F455384C3C}"/>
              </a:ext>
            </a:extLst>
          </p:cNvPr>
          <p:cNvCxnSpPr>
            <a:cxnSpLocks/>
          </p:cNvCxnSpPr>
          <p:nvPr/>
        </p:nvCxnSpPr>
        <p:spPr>
          <a:xfrm>
            <a:off x="5717629" y="3383093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B46ED5-749D-6A42-08AC-BD4579D11A81}"/>
              </a:ext>
            </a:extLst>
          </p:cNvPr>
          <p:cNvCxnSpPr>
            <a:cxnSpLocks/>
          </p:cNvCxnSpPr>
          <p:nvPr/>
        </p:nvCxnSpPr>
        <p:spPr>
          <a:xfrm>
            <a:off x="4254027" y="4396346"/>
            <a:ext cx="1463602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72C87C-C1A0-81E6-F1FF-682B97496917}"/>
              </a:ext>
            </a:extLst>
          </p:cNvPr>
          <p:cNvCxnSpPr>
            <a:cxnSpLocks/>
          </p:cNvCxnSpPr>
          <p:nvPr/>
        </p:nvCxnSpPr>
        <p:spPr>
          <a:xfrm>
            <a:off x="8495634" y="3755493"/>
            <a:ext cx="0" cy="645539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4E39FB-3193-D106-3485-3F4F04DD985B}"/>
              </a:ext>
            </a:extLst>
          </p:cNvPr>
          <p:cNvCxnSpPr>
            <a:cxnSpLocks/>
          </p:cNvCxnSpPr>
          <p:nvPr/>
        </p:nvCxnSpPr>
        <p:spPr>
          <a:xfrm>
            <a:off x="6455454" y="3383093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BA6AB-8E48-C139-BABC-CA19EB5ECC18}"/>
              </a:ext>
            </a:extLst>
          </p:cNvPr>
          <p:cNvCxnSpPr>
            <a:cxnSpLocks/>
          </p:cNvCxnSpPr>
          <p:nvPr/>
        </p:nvCxnSpPr>
        <p:spPr>
          <a:xfrm>
            <a:off x="6455454" y="4396347"/>
            <a:ext cx="204018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81D879-D9B7-D217-71C8-9ADCB1BB9224}"/>
              </a:ext>
            </a:extLst>
          </p:cNvPr>
          <p:cNvSpPr txBox="1"/>
          <p:nvPr/>
        </p:nvSpPr>
        <p:spPr>
          <a:xfrm>
            <a:off x="7164978" y="1071860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UK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AE3665-1104-75EE-0523-69D228D7B486}"/>
              </a:ext>
            </a:extLst>
          </p:cNvPr>
          <p:cNvCxnSpPr>
            <a:cxnSpLocks/>
            <a:stCxn id="9" idx="0"/>
            <a:endCxn id="15" idx="1"/>
          </p:cNvCxnSpPr>
          <p:nvPr/>
        </p:nvCxnSpPr>
        <p:spPr>
          <a:xfrm flipV="1">
            <a:off x="6088511" y="1225749"/>
            <a:ext cx="1076467" cy="964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37AB2A-E0C3-A534-275D-6255378A2932}"/>
              </a:ext>
            </a:extLst>
          </p:cNvPr>
          <p:cNvSpPr txBox="1"/>
          <p:nvPr/>
        </p:nvSpPr>
        <p:spPr>
          <a:xfrm>
            <a:off x="2721495" y="1052665"/>
            <a:ext cx="1872020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INFN, LBNL, MIT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124921-12BD-3CB8-EA43-E45C1BAD99B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517789" y="1364575"/>
            <a:ext cx="2263431" cy="16798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7DBAC6-A090-3441-A068-29921880C892}"/>
              </a:ext>
            </a:extLst>
          </p:cNvPr>
          <p:cNvSpPr txBox="1"/>
          <p:nvPr/>
        </p:nvSpPr>
        <p:spPr>
          <a:xfrm>
            <a:off x="4470618" y="4643883"/>
            <a:ext cx="3784542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LANL, LBNL+UCB, Purdue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988B8D-C0AA-65B0-9F51-0A09F5E003CA}"/>
              </a:ext>
            </a:extLst>
          </p:cNvPr>
          <p:cNvCxnSpPr>
            <a:cxnSpLocks/>
          </p:cNvCxnSpPr>
          <p:nvPr/>
        </p:nvCxnSpPr>
        <p:spPr>
          <a:xfrm>
            <a:off x="4985828" y="4389619"/>
            <a:ext cx="0" cy="2542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F5D4E0-6CD7-3FEE-DC2F-B868FF65405D}"/>
              </a:ext>
            </a:extLst>
          </p:cNvPr>
          <p:cNvCxnSpPr>
            <a:cxnSpLocks/>
          </p:cNvCxnSpPr>
          <p:nvPr/>
        </p:nvCxnSpPr>
        <p:spPr>
          <a:xfrm>
            <a:off x="7477705" y="4396346"/>
            <a:ext cx="0" cy="2542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17D282-49EA-2EEA-8A9B-82CB655233A5}"/>
              </a:ext>
            </a:extLst>
          </p:cNvPr>
          <p:cNvSpPr txBox="1"/>
          <p:nvPr/>
        </p:nvSpPr>
        <p:spPr>
          <a:xfrm>
            <a:off x="2613643" y="5086783"/>
            <a:ext cx="861362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Sensor and IC design: BNL, LBNL, MIT, RAL – further groups in characterization</a:t>
            </a:r>
          </a:p>
          <a:p>
            <a:pPr>
              <a:spcAft>
                <a:spcPts val="900"/>
              </a:spcAft>
            </a:pPr>
            <a:r>
              <a:rPr lang="en-US" dirty="0"/>
              <a:t>Readout: ORNL, MIT</a:t>
            </a:r>
          </a:p>
          <a:p>
            <a:pPr>
              <a:spcAft>
                <a:spcPts val="900"/>
              </a:spcAft>
            </a:pPr>
            <a:r>
              <a:rPr lang="en-US" dirty="0"/>
              <a:t>Additional groups expressed interest</a:t>
            </a:r>
          </a:p>
        </p:txBody>
      </p:sp>
    </p:spTree>
    <p:extLst>
      <p:ext uri="{BB962C8B-B14F-4D97-AF65-F5344CB8AC3E}">
        <p14:creationId xmlns:p14="http://schemas.microsoft.com/office/powerpoint/2010/main" val="428187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Schedule </a:t>
            </a:r>
          </a:p>
        </p:txBody>
      </p:sp>
    </p:spTree>
    <p:extLst>
      <p:ext uri="{BB962C8B-B14F-4D97-AF65-F5344CB8AC3E}">
        <p14:creationId xmlns:p14="http://schemas.microsoft.com/office/powerpoint/2010/main" val="185268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7FDD4-B413-25E6-F9D0-5D74E7F60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4049077" cy="5212080"/>
          </a:xfrm>
        </p:spPr>
        <p:txBody>
          <a:bodyPr>
            <a:normAutofit/>
          </a:bodyPr>
          <a:lstStyle/>
          <a:p>
            <a:r>
              <a:rPr lang="en-GB" dirty="0"/>
              <a:t>Sensor development:</a:t>
            </a:r>
          </a:p>
          <a:p>
            <a:pPr lvl="1"/>
            <a:r>
              <a:rPr lang="en-GB" dirty="0"/>
              <a:t>ITS3 wafer scale sensor development (ER2, ER3) for IB 2024 – 2026,</a:t>
            </a:r>
          </a:p>
          <a:p>
            <a:pPr lvl="1"/>
            <a:r>
              <a:rPr lang="en-GB" dirty="0"/>
              <a:t>EIC-LAS development for OB and Disks complete and ready for production start in calendar Q4 2026,</a:t>
            </a:r>
          </a:p>
          <a:p>
            <a:pPr lvl="1"/>
            <a:r>
              <a:rPr lang="en-GB" dirty="0"/>
              <a:t>Ancillary IC development for EIC-LAS complete and ready for production start in calendar Q2 2026.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1B9520-91EE-E870-16DD-95411F2EF312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84271-572C-530F-85E4-7267036B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05" y="918228"/>
            <a:ext cx="7645795" cy="5276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477ADC-68C5-9D26-5488-E574DC3C472A}"/>
              </a:ext>
            </a:extLst>
          </p:cNvPr>
          <p:cNvSpPr/>
          <p:nvPr/>
        </p:nvSpPr>
        <p:spPr>
          <a:xfrm>
            <a:off x="10597020" y="415284"/>
            <a:ext cx="138544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5,7</a:t>
            </a:r>
          </a:p>
        </p:txBody>
      </p:sp>
    </p:spTree>
    <p:extLst>
      <p:ext uri="{BB962C8B-B14F-4D97-AF65-F5344CB8AC3E}">
        <p14:creationId xmlns:p14="http://schemas.microsoft.com/office/powerpoint/2010/main" val="301053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Sensor</a:t>
            </a:r>
          </a:p>
          <a:p>
            <a:r>
              <a:rPr lang="en-US" dirty="0"/>
              <a:t>Sensor Tiling and Grouping</a:t>
            </a:r>
          </a:p>
          <a:p>
            <a:r>
              <a:rPr lang="en-US" dirty="0"/>
              <a:t>Local Mechanics</a:t>
            </a:r>
          </a:p>
          <a:p>
            <a:r>
              <a:rPr lang="en-US" dirty="0"/>
              <a:t>Detector Subsystem Collaboration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Risks and Mitigation</a:t>
            </a:r>
          </a:p>
          <a:p>
            <a:r>
              <a:rPr lang="en-US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C86FC2-15D2-21FD-681D-98198176E1DB}"/>
              </a:ext>
            </a:extLst>
          </p:cNvPr>
          <p:cNvSpPr txBox="1">
            <a:spLocks/>
          </p:cNvSpPr>
          <p:nvPr/>
        </p:nvSpPr>
        <p:spPr>
          <a:xfrm>
            <a:off x="5391807" y="418869"/>
            <a:ext cx="1408386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4E7124F-E592-AB7C-D77D-9E9F09CD41EB}"/>
              </a:ext>
            </a:extLst>
          </p:cNvPr>
          <p:cNvSpPr txBox="1">
            <a:spLocks/>
          </p:cNvSpPr>
          <p:nvPr/>
        </p:nvSpPr>
        <p:spPr>
          <a:xfrm>
            <a:off x="668375" y="1096093"/>
            <a:ext cx="4049077" cy="5212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Construction:</a:t>
            </a:r>
          </a:p>
          <a:p>
            <a:pPr lvl="1"/>
            <a:r>
              <a:rPr lang="en-GB" dirty="0"/>
              <a:t>Engineering test articles following R&amp;D in 2025—2026,</a:t>
            </a:r>
          </a:p>
          <a:p>
            <a:pPr lvl="1"/>
            <a:r>
              <a:rPr lang="en-GB" dirty="0"/>
              <a:t>Pre-production phase of about 1 year for IB; 2 years for OB,</a:t>
            </a:r>
          </a:p>
          <a:p>
            <a:pPr lvl="1"/>
            <a:r>
              <a:rPr lang="en-GB" dirty="0"/>
              <a:t>Production and QA through calendar Q2 2029 followed by assembly,</a:t>
            </a:r>
          </a:p>
          <a:p>
            <a:pPr lvl="1"/>
            <a:r>
              <a:rPr lang="en-GB" dirty="0"/>
              <a:t>Current plan is shipment of surveyed and assembled half barrels and disks to BNL in calendar Q4 2029,</a:t>
            </a:r>
          </a:p>
          <a:p>
            <a:pPr lvl="1"/>
            <a:r>
              <a:rPr lang="en-GB" dirty="0"/>
              <a:t>Final assembly and testing at BNL through calendar Q1 and Q2 2030, prior to installation in </a:t>
            </a:r>
            <a:r>
              <a:rPr lang="en-GB" dirty="0" err="1"/>
              <a:t>ePIC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r>
              <a:rPr lang="en-GB" dirty="0"/>
              <a:t>SVT schedule is compatible with Project requirements, being finalized.</a:t>
            </a:r>
          </a:p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DB26E7-7D25-9F15-66B0-FC88A94A4F8F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B66F-9018-83D3-F0B5-27C87091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84" y="929152"/>
            <a:ext cx="6873406" cy="5267998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929DDF48-72F5-BF60-9074-3CE90AE95791}"/>
              </a:ext>
            </a:extLst>
          </p:cNvPr>
          <p:cNvSpPr/>
          <p:nvPr/>
        </p:nvSpPr>
        <p:spPr>
          <a:xfrm>
            <a:off x="10609546" y="415284"/>
            <a:ext cx="1372916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5,7</a:t>
            </a:r>
          </a:p>
        </p:txBody>
      </p:sp>
    </p:spTree>
    <p:extLst>
      <p:ext uri="{BB962C8B-B14F-4D97-AF65-F5344CB8AC3E}">
        <p14:creationId xmlns:p14="http://schemas.microsoft.com/office/powerpoint/2010/main" val="352732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Risks and Mitigation </a:t>
            </a:r>
          </a:p>
        </p:txBody>
      </p:sp>
    </p:spTree>
    <p:extLst>
      <p:ext uri="{BB962C8B-B14F-4D97-AF65-F5344CB8AC3E}">
        <p14:creationId xmlns:p14="http://schemas.microsoft.com/office/powerpoint/2010/main" val="3541086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270E6-72BC-21D9-639A-52B6A794A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 is always to progress towards using ITS3 based sensors</a:t>
            </a:r>
          </a:p>
          <a:p>
            <a:pPr lvl="1"/>
            <a:r>
              <a:rPr lang="en-US" dirty="0"/>
              <a:t>Only way to meet full performance requirements</a:t>
            </a:r>
          </a:p>
          <a:p>
            <a:endParaRPr lang="en-US" dirty="0"/>
          </a:p>
          <a:p>
            <a:r>
              <a:rPr lang="en-US" dirty="0"/>
              <a:t>Branchpoints – both based on schedule delays: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dirty="0"/>
              <a:t>ITS3 (inner barrel) schedule remains compatible with project schedule but LAS (outer barrel &amp; disks) development is delayed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dirty="0"/>
              <a:t>ITS3 (inner barrel) schedule becomes incompatible with project schedule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CB35DC-99DF-91EB-A77D-8214D491344D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Alternative Tracker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E80AABBD-2636-B745-3693-D44F898E4078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4</a:t>
            </a:r>
          </a:p>
        </p:txBody>
      </p:sp>
    </p:spTree>
    <p:extLst>
      <p:ext uri="{BB962C8B-B14F-4D97-AF65-F5344CB8AC3E}">
        <p14:creationId xmlns:p14="http://schemas.microsoft.com/office/powerpoint/2010/main" val="399047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DE6189-D2BC-D93C-1583-6B14033B3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35" b="-1"/>
          <a:stretch/>
        </p:blipFill>
        <p:spPr>
          <a:xfrm>
            <a:off x="2975344" y="1854203"/>
            <a:ext cx="6745951" cy="2982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DC8610-7368-DA30-E161-5EACE0AE070E}"/>
              </a:ext>
            </a:extLst>
          </p:cNvPr>
          <p:cNvSpPr/>
          <p:nvPr/>
        </p:nvSpPr>
        <p:spPr>
          <a:xfrm>
            <a:off x="6033540" y="3159172"/>
            <a:ext cx="581669" cy="608744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6CF5F6-9F0D-0935-5B93-06D09126667E}"/>
              </a:ext>
            </a:extLst>
          </p:cNvPr>
          <p:cNvSpPr/>
          <p:nvPr/>
        </p:nvSpPr>
        <p:spPr>
          <a:xfrm>
            <a:off x="5508886" y="2608916"/>
            <a:ext cx="1663889" cy="434848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718125-9AD2-3DC1-779E-92BFDA4714AB}"/>
              </a:ext>
            </a:extLst>
          </p:cNvPr>
          <p:cNvCxnSpPr>
            <a:cxnSpLocks/>
          </p:cNvCxnSpPr>
          <p:nvPr/>
        </p:nvCxnSpPr>
        <p:spPr>
          <a:xfrm>
            <a:off x="4510186" y="4308863"/>
            <a:ext cx="0" cy="506627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C87D8-529B-82DB-BFEC-17A3BF4809D0}"/>
              </a:ext>
            </a:extLst>
          </p:cNvPr>
          <p:cNvCxnSpPr>
            <a:cxnSpLocks/>
          </p:cNvCxnSpPr>
          <p:nvPr/>
        </p:nvCxnSpPr>
        <p:spPr>
          <a:xfrm>
            <a:off x="5969949" y="3802236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84447B-2162-96EE-74C6-187105FE083D}"/>
              </a:ext>
            </a:extLst>
          </p:cNvPr>
          <p:cNvCxnSpPr>
            <a:cxnSpLocks/>
          </p:cNvCxnSpPr>
          <p:nvPr/>
        </p:nvCxnSpPr>
        <p:spPr>
          <a:xfrm>
            <a:off x="4506347" y="4815489"/>
            <a:ext cx="1463602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124A60-DB8F-908E-A501-DC5D9EA79E1B}"/>
              </a:ext>
            </a:extLst>
          </p:cNvPr>
          <p:cNvCxnSpPr>
            <a:cxnSpLocks/>
          </p:cNvCxnSpPr>
          <p:nvPr/>
        </p:nvCxnSpPr>
        <p:spPr>
          <a:xfrm>
            <a:off x="8747954" y="4313548"/>
            <a:ext cx="0" cy="506627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A4E39C-5F51-5979-1ED1-76440131057F}"/>
              </a:ext>
            </a:extLst>
          </p:cNvPr>
          <p:cNvCxnSpPr>
            <a:cxnSpLocks/>
          </p:cNvCxnSpPr>
          <p:nvPr/>
        </p:nvCxnSpPr>
        <p:spPr>
          <a:xfrm>
            <a:off x="6707774" y="3802236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24F4BF-6F32-EC41-CA9F-DD4B80AA613D}"/>
              </a:ext>
            </a:extLst>
          </p:cNvPr>
          <p:cNvCxnSpPr>
            <a:cxnSpLocks/>
          </p:cNvCxnSpPr>
          <p:nvPr/>
        </p:nvCxnSpPr>
        <p:spPr>
          <a:xfrm>
            <a:off x="6707774" y="4815490"/>
            <a:ext cx="204018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E68F49-6625-634E-1DA6-B4517D7C758A}"/>
              </a:ext>
            </a:extLst>
          </p:cNvPr>
          <p:cNvCxnSpPr>
            <a:cxnSpLocks/>
          </p:cNvCxnSpPr>
          <p:nvPr/>
        </p:nvCxnSpPr>
        <p:spPr>
          <a:xfrm>
            <a:off x="5119614" y="4815489"/>
            <a:ext cx="0" cy="670911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E0BCC4-BE02-DB3C-E048-B3E9E862C00E}"/>
              </a:ext>
            </a:extLst>
          </p:cNvPr>
          <p:cNvCxnSpPr>
            <a:cxnSpLocks/>
          </p:cNvCxnSpPr>
          <p:nvPr/>
        </p:nvCxnSpPr>
        <p:spPr>
          <a:xfrm>
            <a:off x="7835331" y="4815490"/>
            <a:ext cx="0" cy="670911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B1356E-1D62-414C-83BC-5C0FD1E31CF5}"/>
              </a:ext>
            </a:extLst>
          </p:cNvPr>
          <p:cNvSpPr txBox="1"/>
          <p:nvPr/>
        </p:nvSpPr>
        <p:spPr>
          <a:xfrm>
            <a:off x="4549987" y="5486400"/>
            <a:ext cx="3784542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Electron and Hadron Endcap Disks (EE, HE)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41400E-5165-9194-01E9-A477E23ED602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319850" y="1408552"/>
            <a:ext cx="1807595" cy="12003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9B44D0-66ED-D6D1-2D84-DD30BADBC536}"/>
              </a:ext>
            </a:extLst>
          </p:cNvPr>
          <p:cNvCxnSpPr>
            <a:cxnSpLocks/>
            <a:stCxn id="37" idx="2"/>
            <a:endCxn id="23" idx="1"/>
          </p:cNvCxnSpPr>
          <p:nvPr/>
        </p:nvCxnSpPr>
        <p:spPr>
          <a:xfrm>
            <a:off x="3064907" y="1503454"/>
            <a:ext cx="2968633" cy="1960090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084D2C-E804-7FFA-4978-E90B1B7BAA85}"/>
              </a:ext>
            </a:extLst>
          </p:cNvPr>
          <p:cNvSpPr txBox="1"/>
          <p:nvPr/>
        </p:nvSpPr>
        <p:spPr>
          <a:xfrm>
            <a:off x="8127445" y="1254663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Outer Barrel (OB)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A103AA-26DA-8E0A-50D1-5E5336DE3E23}"/>
              </a:ext>
            </a:extLst>
          </p:cNvPr>
          <p:cNvSpPr txBox="1"/>
          <p:nvPr/>
        </p:nvSpPr>
        <p:spPr>
          <a:xfrm>
            <a:off x="2268612" y="1195677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Inner Barrel (IB)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6D881B-C936-6277-D527-534F97134D03}"/>
              </a:ext>
            </a:extLst>
          </p:cNvPr>
          <p:cNvSpPr txBox="1"/>
          <p:nvPr/>
        </p:nvSpPr>
        <p:spPr>
          <a:xfrm>
            <a:off x="9720034" y="1194400"/>
            <a:ext cx="21371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Replaced with two MPGD barrel layers derived from the outer MPGD tracker, specifically its innermost (Micromegas) layer</a:t>
            </a:r>
          </a:p>
          <a:p>
            <a:r>
              <a:rPr lang="en-US" sz="1400" i="1" u="sng" dirty="0"/>
              <a:t>Branchpoint 1 &amp;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2CDB16-4892-A10A-C226-D2DF81558E8B}"/>
              </a:ext>
            </a:extLst>
          </p:cNvPr>
          <p:cNvSpPr txBox="1"/>
          <p:nvPr/>
        </p:nvSpPr>
        <p:spPr>
          <a:xfrm>
            <a:off x="461963" y="1125787"/>
            <a:ext cx="1779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Replaced by two or three layers based on the existing ITS2 sensor, as used in ALICE and </a:t>
            </a:r>
            <a:r>
              <a:rPr lang="en-US" sz="1400" dirty="0" err="1"/>
              <a:t>sPHENIX</a:t>
            </a:r>
            <a:r>
              <a:rPr lang="en-US" sz="1400" dirty="0"/>
              <a:t> without EIC specific modifications</a:t>
            </a:r>
          </a:p>
          <a:p>
            <a:pPr algn="r"/>
            <a:r>
              <a:rPr lang="en-US" sz="1400" i="1" u="sng" dirty="0"/>
              <a:t>Branchpoint 2 only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096C45-9B25-FA8B-6C2A-B17EFEF44EC0}"/>
              </a:ext>
            </a:extLst>
          </p:cNvPr>
          <p:cNvSpPr txBox="1"/>
          <p:nvPr/>
        </p:nvSpPr>
        <p:spPr>
          <a:xfrm>
            <a:off x="8592456" y="5055512"/>
            <a:ext cx="3214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Replaced with (in total up to) seven near-identical MPGD disks on each side, specifically based on existing </a:t>
            </a:r>
            <a:r>
              <a:rPr lang="en-US" sz="1400" dirty="0" err="1"/>
              <a:t>uRWELL</a:t>
            </a:r>
            <a:r>
              <a:rPr lang="en-US" sz="1400" dirty="0"/>
              <a:t> disks</a:t>
            </a:r>
          </a:p>
          <a:p>
            <a:r>
              <a:rPr lang="en-US" sz="1400" i="1" u="sng" dirty="0"/>
              <a:t>Branchpoint 1 &amp;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FA840-E606-2A50-48B8-14D478292632}"/>
              </a:ext>
            </a:extLst>
          </p:cNvPr>
          <p:cNvSpPr txBox="1">
            <a:spLocks/>
          </p:cNvSpPr>
          <p:nvPr/>
        </p:nvSpPr>
        <p:spPr>
          <a:xfrm>
            <a:off x="2965524" y="416256"/>
            <a:ext cx="6260951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Alternative Tracker – Layout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49028F68-BE02-39CC-A3CF-96B61702916C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4</a:t>
            </a:r>
          </a:p>
        </p:txBody>
      </p:sp>
    </p:spTree>
    <p:extLst>
      <p:ext uri="{BB962C8B-B14F-4D97-AF65-F5344CB8AC3E}">
        <p14:creationId xmlns:p14="http://schemas.microsoft.com/office/powerpoint/2010/main" val="3508440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D548-37EE-A309-06B7-2DB883605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Will be further refined leading up to CD-2 based on ITS3 development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3C2D3A-B414-386C-EB90-184963C5BF6A}"/>
              </a:ext>
            </a:extLst>
          </p:cNvPr>
          <p:cNvGraphicFramePr>
            <a:graphicFrameLocks noGrp="1"/>
          </p:cNvGraphicFramePr>
          <p:nvPr/>
        </p:nvGraphicFramePr>
        <p:xfrm>
          <a:off x="1533761" y="1836610"/>
          <a:ext cx="91244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782">
                  <a:extLst>
                    <a:ext uri="{9D8B030D-6E8A-4147-A177-3AD203B41FA5}">
                      <a16:colId xmlns:a16="http://schemas.microsoft.com/office/drawing/2014/main" val="1231692372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3222404566"/>
                    </a:ext>
                  </a:extLst>
                </a:gridCol>
                <a:gridCol w="4872100">
                  <a:extLst>
                    <a:ext uri="{9D8B030D-6E8A-4147-A177-3AD203B41FA5}">
                      <a16:colId xmlns:a16="http://schemas.microsoft.com/office/drawing/2014/main" val="95411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Branchpoint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(LAS Delay)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Q2/Q3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 for MPGD foils + 3 years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5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(ITS3 Delay)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Q3/Q4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3 years construction as current 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1629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80A48E9-5E6E-9D37-61D7-66301BD449D6}"/>
              </a:ext>
            </a:extLst>
          </p:cNvPr>
          <p:cNvGrpSpPr/>
          <p:nvPr/>
        </p:nvGrpSpPr>
        <p:grpSpPr>
          <a:xfrm>
            <a:off x="1627635" y="3518210"/>
            <a:ext cx="8936729" cy="2739552"/>
            <a:chOff x="1627635" y="3518210"/>
            <a:chExt cx="8936729" cy="27395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9E1983-08AD-AED5-2E3A-C535A1061704}"/>
                </a:ext>
              </a:extLst>
            </p:cNvPr>
            <p:cNvGrpSpPr/>
            <p:nvPr/>
          </p:nvGrpSpPr>
          <p:grpSpPr>
            <a:xfrm>
              <a:off x="1627635" y="3518210"/>
              <a:ext cx="8936729" cy="2739552"/>
              <a:chOff x="1486105" y="1552442"/>
              <a:chExt cx="8936729" cy="2739552"/>
            </a:xfrm>
          </p:grpSpPr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941C5F5-F629-AE48-5562-D1365BB2215A}"/>
                  </a:ext>
                </a:extLst>
              </p:cNvPr>
              <p:cNvSpPr/>
              <p:nvPr/>
            </p:nvSpPr>
            <p:spPr>
              <a:xfrm>
                <a:off x="1486105" y="2208901"/>
                <a:ext cx="8936729" cy="481584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432FF"/>
                  </a:gs>
                  <a:gs pos="54000">
                    <a:srgbClr val="0096FF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686164C-F719-CEF0-A7BB-D6DFF18C6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9191" y="2000548"/>
                <a:ext cx="0" cy="61678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30790B-B9B4-A929-0666-4B2B54AEE165}"/>
                  </a:ext>
                </a:extLst>
              </p:cNvPr>
              <p:cNvSpPr txBox="1"/>
              <p:nvPr/>
            </p:nvSpPr>
            <p:spPr>
              <a:xfrm>
                <a:off x="1547606" y="1552442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CD-3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04/2025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53B86A-7439-80BF-A434-179B94E6F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255" y="2015560"/>
                <a:ext cx="0" cy="8739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ACDED-A152-9E5C-E104-783E4AC10999}"/>
                  </a:ext>
                </a:extLst>
              </p:cNvPr>
              <p:cNvSpPr txBox="1"/>
              <p:nvPr/>
            </p:nvSpPr>
            <p:spPr>
              <a:xfrm>
                <a:off x="7475277" y="1796531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Apr 2031</a:t>
                </a:r>
                <a:endParaRPr lang="en-US" sz="1200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003C866-CEB6-37DD-AFBE-82331EEA0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6059" y="2126728"/>
                <a:ext cx="0" cy="76281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6E7B9C-B17C-6788-C51E-E2456480AD5B}"/>
                  </a:ext>
                </a:extLst>
              </p:cNvPr>
              <p:cNvSpPr txBox="1"/>
              <p:nvPr/>
            </p:nvSpPr>
            <p:spPr>
              <a:xfrm>
                <a:off x="8577439" y="1665062"/>
                <a:ext cx="917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early CD-4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09/2032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C0E0AF-6660-B723-8467-C3E123147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4281" y="2012740"/>
                <a:ext cx="0" cy="103632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FDC7B-8A08-9438-D9D6-CF7D4A12B54B}"/>
                  </a:ext>
                </a:extLst>
              </p:cNvPr>
              <p:cNvSpPr txBox="1"/>
              <p:nvPr/>
            </p:nvSpPr>
            <p:spPr>
              <a:xfrm>
                <a:off x="9632698" y="1552442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CD-4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09/2034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7EC3AC-2D04-9C5E-94E4-57685CE0B099}"/>
                  </a:ext>
                </a:extLst>
              </p:cNvPr>
              <p:cNvSpPr txBox="1"/>
              <p:nvPr/>
            </p:nvSpPr>
            <p:spPr>
              <a:xfrm>
                <a:off x="7545088" y="2827000"/>
                <a:ext cx="12141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Detector Assembled and Ready for Cosmic Data Taking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2DFEA9-5D66-4181-48CB-4F882A5C2125}"/>
                  </a:ext>
                </a:extLst>
              </p:cNvPr>
              <p:cNvSpPr txBox="1"/>
              <p:nvPr/>
            </p:nvSpPr>
            <p:spPr>
              <a:xfrm>
                <a:off x="9597431" y="3055949"/>
                <a:ext cx="8082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Start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Operations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Science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4B56E59-DA14-0F21-7F19-2DA9AA4BC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4394" y="2709436"/>
                <a:ext cx="2094704" cy="0"/>
              </a:xfrm>
              <a:prstGeom prst="straightConnector1">
                <a:avLst/>
              </a:prstGeom>
              <a:ln w="19050">
                <a:solidFill>
                  <a:srgbClr val="FF40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25345-736C-FA26-F925-0A30003DCE80}"/>
                  </a:ext>
                </a:extLst>
              </p:cNvPr>
              <p:cNvSpPr txBox="1"/>
              <p:nvPr/>
            </p:nvSpPr>
            <p:spPr>
              <a:xfrm>
                <a:off x="2479368" y="2755985"/>
                <a:ext cx="9765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Construction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9EA0383-479A-BE1D-D29A-1972994929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19640" y="1963352"/>
                <a:ext cx="4425" cy="11190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73B1A-EE9F-41C6-C9DC-E36C7A6E9A85}"/>
                  </a:ext>
                </a:extLst>
              </p:cNvPr>
              <p:cNvSpPr txBox="1"/>
              <p:nvPr/>
            </p:nvSpPr>
            <p:spPr>
              <a:xfrm>
                <a:off x="3715522" y="1731097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Oct 2028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EC7FF3-70CC-7458-D575-6C8272682523}"/>
                  </a:ext>
                </a:extLst>
              </p:cNvPr>
              <p:cNvSpPr txBox="1"/>
              <p:nvPr/>
            </p:nvSpPr>
            <p:spPr>
              <a:xfrm>
                <a:off x="3479498" y="2997845"/>
                <a:ext cx="1289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IR-6 ready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installation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E7912BC-3B04-A35A-E9FC-12210775D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91902" y="2117461"/>
                <a:ext cx="19833" cy="178201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0BAEAE-3B33-4A5E-5E2C-FDD8CAD35CE2}"/>
                  </a:ext>
                </a:extLst>
              </p:cNvPr>
              <p:cNvSpPr txBox="1"/>
              <p:nvPr/>
            </p:nvSpPr>
            <p:spPr>
              <a:xfrm>
                <a:off x="5905706" y="1796277"/>
                <a:ext cx="899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June 2030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83B358-167A-1234-A1E8-C69320FCF2DE}"/>
                  </a:ext>
                </a:extLst>
              </p:cNvPr>
              <p:cNvSpPr txBox="1"/>
              <p:nvPr/>
            </p:nvSpPr>
            <p:spPr>
              <a:xfrm>
                <a:off x="5743122" y="3828646"/>
                <a:ext cx="133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Barrel Detectors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installed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EB9A196-41DF-A0C4-FEE6-1AD6CC1DAA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8663" y="2196709"/>
                <a:ext cx="0" cy="111794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8DF9E0-E911-6E89-C8C4-64FE732B34E7}"/>
                  </a:ext>
                </a:extLst>
              </p:cNvPr>
              <p:cNvSpPr txBox="1"/>
              <p:nvPr/>
            </p:nvSpPr>
            <p:spPr>
              <a:xfrm>
                <a:off x="6537724" y="1963352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Oct 2030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683736-B655-7EC5-9B60-94FCEA2876CA}"/>
                  </a:ext>
                </a:extLst>
              </p:cNvPr>
              <p:cNvSpPr txBox="1"/>
              <p:nvPr/>
            </p:nvSpPr>
            <p:spPr>
              <a:xfrm>
                <a:off x="6391902" y="3253148"/>
                <a:ext cx="12490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Hadron Endcap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Detectors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installed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AC41235-5A8D-D432-04C3-F5570E1EE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975" y="2288149"/>
                <a:ext cx="0" cy="161133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7BC580-F2ED-302D-DE21-9719D04CB795}"/>
                  </a:ext>
                </a:extLst>
              </p:cNvPr>
              <p:cNvSpPr txBox="1"/>
              <p:nvPr/>
            </p:nvSpPr>
            <p:spPr>
              <a:xfrm>
                <a:off x="7063946" y="2080885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Jan 2031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C227D0-A052-7B47-1ED7-B4527772300F}"/>
                  </a:ext>
                </a:extLst>
              </p:cNvPr>
              <p:cNvSpPr txBox="1"/>
              <p:nvPr/>
            </p:nvSpPr>
            <p:spPr>
              <a:xfrm>
                <a:off x="7297555" y="3830329"/>
                <a:ext cx="1461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Electron Endcap Detectors installed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EC2AE4-2887-9FEE-39B0-EB4C4FC00DB9}"/>
                  </a:ext>
                </a:extLst>
              </p:cNvPr>
              <p:cNvSpPr txBox="1"/>
              <p:nvPr/>
            </p:nvSpPr>
            <p:spPr>
              <a:xfrm>
                <a:off x="8576634" y="2972192"/>
                <a:ext cx="9012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Early start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Operations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Science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5492D09-1D24-F4B2-BD79-F724134B8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255" y="2690485"/>
                <a:ext cx="1130804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1D79ED1-2ED9-6473-BB6C-CCD796FCE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2411" y="2690485"/>
                <a:ext cx="90187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C20E26-800A-3E97-B58D-BC6AF0255F33}"/>
                  </a:ext>
                </a:extLst>
              </p:cNvPr>
              <p:cNvSpPr txBox="1"/>
              <p:nvPr/>
            </p:nvSpPr>
            <p:spPr>
              <a:xfrm>
                <a:off x="8307102" y="2632139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Pre-OPS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86049D8-510B-4058-F6E2-E8034BFE90AC}"/>
                </a:ext>
              </a:extLst>
            </p:cNvPr>
            <p:cNvSpPr/>
            <p:nvPr/>
          </p:nvSpPr>
          <p:spPr>
            <a:xfrm>
              <a:off x="6119958" y="3787524"/>
              <a:ext cx="751420" cy="22206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5DE982B0-4CBB-D630-DF7C-23547AAD224D}"/>
              </a:ext>
            </a:extLst>
          </p:cNvPr>
          <p:cNvSpPr txBox="1">
            <a:spLocks/>
          </p:cNvSpPr>
          <p:nvPr/>
        </p:nvSpPr>
        <p:spPr>
          <a:xfrm>
            <a:off x="2965524" y="416256"/>
            <a:ext cx="6260951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Alternative Tracker – Schedule</a:t>
            </a:r>
          </a:p>
        </p:txBody>
      </p:sp>
      <p:sp>
        <p:nvSpPr>
          <p:cNvPr id="40" name="Rectangle: Rounded Corners 3">
            <a:extLst>
              <a:ext uri="{FF2B5EF4-FFF2-40B4-BE49-F238E27FC236}">
                <a16:creationId xmlns:a16="http://schemas.microsoft.com/office/drawing/2014/main" id="{19FC108B-D266-29EA-7E8E-80CADEDA26EF}"/>
              </a:ext>
            </a:extLst>
          </p:cNvPr>
          <p:cNvSpPr/>
          <p:nvPr/>
        </p:nvSpPr>
        <p:spPr>
          <a:xfrm>
            <a:off x="10660828" y="415284"/>
            <a:ext cx="132163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4</a:t>
            </a:r>
          </a:p>
        </p:txBody>
      </p:sp>
    </p:spTree>
    <p:extLst>
      <p:ext uri="{BB962C8B-B14F-4D97-AF65-F5344CB8AC3E}">
        <p14:creationId xmlns:p14="http://schemas.microsoft.com/office/powerpoint/2010/main" val="406497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Silicon Vertex Tracker acceptance and technical performance requirements are defined,</a:t>
            </a:r>
          </a:p>
          <a:p>
            <a:endParaRPr lang="en-US" dirty="0"/>
          </a:p>
          <a:p>
            <a:r>
              <a:rPr lang="en-US" dirty="0"/>
              <a:t>SVT layout, consistent with the requirements, has been optimized for resolution,</a:t>
            </a:r>
          </a:p>
          <a:p>
            <a:endParaRPr lang="en-US" dirty="0"/>
          </a:p>
          <a:p>
            <a:r>
              <a:rPr lang="en-US" dirty="0"/>
              <a:t>SVT will be based on a new Monolithic Active Pixel Sensor in 65 nm technology that is </a:t>
            </a:r>
            <a:r>
              <a:rPr lang="en-US"/>
              <a:t>being developed in </a:t>
            </a:r>
            <a:r>
              <a:rPr lang="en-US" dirty="0"/>
              <a:t>collaboration with the ongoing ALICE-ITS3 MOSAIX development, </a:t>
            </a:r>
          </a:p>
          <a:p>
            <a:endParaRPr lang="en-US" dirty="0"/>
          </a:p>
          <a:p>
            <a:r>
              <a:rPr lang="en-US" dirty="0"/>
              <a:t>SVT will use an ancillary IC for serial powering, biasing, and multiplexing of slow controls with minimized material in view of risk, schedule, and resources,</a:t>
            </a:r>
          </a:p>
          <a:p>
            <a:endParaRPr lang="en-US" dirty="0"/>
          </a:p>
          <a:p>
            <a:r>
              <a:rPr lang="en-US" dirty="0"/>
              <a:t>SVT designs are advancing,</a:t>
            </a:r>
          </a:p>
          <a:p>
            <a:endParaRPr lang="en-US" dirty="0"/>
          </a:p>
          <a:p>
            <a:r>
              <a:rPr lang="en-US" dirty="0"/>
              <a:t>SVT workforce identified and growing,</a:t>
            </a:r>
          </a:p>
          <a:p>
            <a:endParaRPr lang="en-US" dirty="0"/>
          </a:p>
          <a:p>
            <a:r>
              <a:rPr lang="en-US" dirty="0"/>
              <a:t>SVT timelines are consistent with the Project timelines and critical decisions.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1AEB2E-0954-98C6-913D-0383C80309B3}"/>
              </a:ext>
            </a:extLst>
          </p:cNvPr>
          <p:cNvSpPr txBox="1">
            <a:spLocks/>
          </p:cNvSpPr>
          <p:nvPr/>
        </p:nvSpPr>
        <p:spPr>
          <a:xfrm>
            <a:off x="3708401" y="418869"/>
            <a:ext cx="4591552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2410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6224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https://eic.jlab.org/Requirements/index.html</a:t>
            </a:r>
            <a:endParaRPr lang="en-US" dirty="0"/>
          </a:p>
          <a:p>
            <a:r>
              <a:rPr lang="en-US" dirty="0"/>
              <a:t>Based on physics in the </a:t>
            </a:r>
            <a:r>
              <a:rPr lang="en-US" dirty="0">
                <a:hlinkClick r:id="rId4"/>
              </a:rPr>
              <a:t>Yellow Report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9C8105-EE94-B445-7E73-0988B673DC94}"/>
              </a:ext>
            </a:extLst>
          </p:cNvPr>
          <p:cNvGraphicFramePr>
            <a:graphicFrameLocks noGrp="1"/>
          </p:cNvGraphicFramePr>
          <p:nvPr/>
        </p:nvGraphicFramePr>
        <p:xfrm>
          <a:off x="1988803" y="1833624"/>
          <a:ext cx="82143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131">
                  <a:extLst>
                    <a:ext uri="{9D8B030D-6E8A-4147-A177-3AD203B41FA5}">
                      <a16:colId xmlns:a16="http://schemas.microsoft.com/office/drawing/2014/main" val="1110428260"/>
                    </a:ext>
                  </a:extLst>
                </a:gridCol>
                <a:gridCol w="2738131">
                  <a:extLst>
                    <a:ext uri="{9D8B030D-6E8A-4147-A177-3AD203B41FA5}">
                      <a16:colId xmlns:a16="http://schemas.microsoft.com/office/drawing/2014/main" val="3629088605"/>
                    </a:ext>
                  </a:extLst>
                </a:gridCol>
                <a:gridCol w="2738131">
                  <a:extLst>
                    <a:ext uri="{9D8B030D-6E8A-4147-A177-3AD203B41FA5}">
                      <a16:colId xmlns:a16="http://schemas.microsoft.com/office/drawing/2014/main" val="264004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Momentum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Spatial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88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Backward (-3.5 to -2.5)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~0.10%×p⊕2.0%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30/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 µm ⊕ 40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Backward (-2.5 to -1.0)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0.05%×p⊕1.0%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30/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 µm ⊕ 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0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Barrel (-1.0 to 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~0.05%×p⊕0.5%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20/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 µm ⊕ 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Forward (1.0 to 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~0.05%×p⊕1.0%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30/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 µm ⊕ 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8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Forward (2.5 to 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~0.10%×p⊕2.0%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 30/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 µm ⊕ 40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68317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5C28AB98-9BF6-85B2-F537-88BC0863BB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742" y="4174301"/>
            <a:ext cx="3805881" cy="21172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F8D992-FEB9-E316-F384-7A4CBCD85D29}"/>
              </a:ext>
            </a:extLst>
          </p:cNvPr>
          <p:cNvSpPr txBox="1">
            <a:spLocks/>
          </p:cNvSpPr>
          <p:nvPr/>
        </p:nvSpPr>
        <p:spPr>
          <a:xfrm>
            <a:off x="3920356" y="397848"/>
            <a:ext cx="4351283" cy="40267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056991" y="404007"/>
            <a:ext cx="4078014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Experiment 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73FF8-04B2-646E-AD72-F5CD08785708}"/>
              </a:ext>
            </a:extLst>
          </p:cNvPr>
          <p:cNvSpPr txBox="1"/>
          <p:nvPr/>
        </p:nvSpPr>
        <p:spPr>
          <a:xfrm>
            <a:off x="7399283" y="1189141"/>
            <a:ext cx="46771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Spatial extent along the beam axis:</a:t>
            </a:r>
          </a:p>
          <a:p>
            <a:endParaRPr lang="en-US" dirty="0"/>
          </a:p>
          <a:p>
            <a:r>
              <a:rPr lang="en-US" dirty="0"/>
              <a:t>  -106.25 &lt; </a:t>
            </a:r>
            <a:r>
              <a:rPr lang="en-US" dirty="0" err="1"/>
              <a:t>z</a:t>
            </a:r>
            <a:r>
              <a:rPr lang="en-US" baseline="-25000" dirty="0" err="1"/>
              <a:t>SVT</a:t>
            </a:r>
            <a:r>
              <a:rPr lang="en-US" dirty="0"/>
              <a:t> &lt; 136.25 cm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Radially:</a:t>
            </a:r>
          </a:p>
          <a:p>
            <a:endParaRPr lang="en-US" dirty="0"/>
          </a:p>
          <a:p>
            <a:r>
              <a:rPr lang="en-US" dirty="0"/>
              <a:t>    r</a:t>
            </a:r>
            <a:r>
              <a:rPr lang="en-US" baseline="-25000" dirty="0"/>
              <a:t>out </a:t>
            </a:r>
            <a:r>
              <a:rPr lang="en-US" dirty="0"/>
              <a:t>&lt; 43.00 cm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dirty="0"/>
              <a:t>(z) determined by beam-pipe + 5mm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Beam-pipe bake-out with SVT installed; clamshell of detector halves,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A957DC4-6775-F979-2707-C169D4898729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2A539-1D17-43A5-F115-E55AE665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3" y="910702"/>
            <a:ext cx="6565730" cy="5256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50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056991" y="404007"/>
            <a:ext cx="4078014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Experiment 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73FF8-04B2-646E-AD72-F5CD08785708}"/>
              </a:ext>
            </a:extLst>
          </p:cNvPr>
          <p:cNvSpPr txBox="1"/>
          <p:nvPr/>
        </p:nvSpPr>
        <p:spPr>
          <a:xfrm>
            <a:off x="7399283" y="1189141"/>
            <a:ext cx="46771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Spatial extent along the beam axis:</a:t>
            </a:r>
          </a:p>
          <a:p>
            <a:endParaRPr lang="en-US" dirty="0"/>
          </a:p>
          <a:p>
            <a:r>
              <a:rPr lang="en-US" dirty="0"/>
              <a:t>  -106.25 &lt; </a:t>
            </a:r>
            <a:r>
              <a:rPr lang="en-US" dirty="0" err="1"/>
              <a:t>z</a:t>
            </a:r>
            <a:r>
              <a:rPr lang="en-US" baseline="-25000" dirty="0" err="1"/>
              <a:t>SVT</a:t>
            </a:r>
            <a:r>
              <a:rPr lang="en-US" dirty="0"/>
              <a:t> &lt; 136.25 cm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Radially:</a:t>
            </a:r>
          </a:p>
          <a:p>
            <a:endParaRPr lang="en-US" dirty="0"/>
          </a:p>
          <a:p>
            <a:r>
              <a:rPr lang="en-US" dirty="0"/>
              <a:t>    r</a:t>
            </a:r>
            <a:r>
              <a:rPr lang="en-US" baseline="-25000" dirty="0"/>
              <a:t>out </a:t>
            </a:r>
            <a:r>
              <a:rPr lang="en-US" dirty="0"/>
              <a:t>&lt; 43.00 cm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dirty="0"/>
              <a:t>(z) determined by beam-pipe + 5mm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Beam-pipe bake-out with SVT installed; clamshell of detector halves,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Minimized services – space is at a premium.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A957DC4-6775-F979-2707-C169D4898729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8FF08-DF39-F16A-2F8E-91A55EE6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00" y="1770860"/>
            <a:ext cx="6475092" cy="3316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AEB2BD-4864-68D4-3AB5-4A9E7ADB5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0" y="1058031"/>
            <a:ext cx="11521440" cy="5212080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/>
              <a:t>Inner Barrel (IB)</a:t>
            </a:r>
          </a:p>
          <a:p>
            <a:pPr lvl="1"/>
            <a:r>
              <a:rPr lang="en-GB" sz="1800" dirty="0"/>
              <a:t>Three layers, L0, L1, L2,</a:t>
            </a:r>
          </a:p>
          <a:p>
            <a:pPr lvl="1"/>
            <a:r>
              <a:rPr lang="en-GB" sz="1800" dirty="0"/>
              <a:t>Radii of 36, 41, 120 mm</a:t>
            </a:r>
          </a:p>
          <a:p>
            <a:pPr lvl="1"/>
            <a:r>
              <a:rPr lang="en-GB" sz="1800" dirty="0"/>
              <a:t>Length of 27 cm</a:t>
            </a:r>
          </a:p>
          <a:p>
            <a:pPr lvl="1"/>
            <a:r>
              <a:rPr lang="en-GB" sz="1800" dirty="0"/>
              <a:t>X/X</a:t>
            </a:r>
            <a:r>
              <a:rPr lang="en-GB" sz="1800" baseline="-25000" dirty="0"/>
              <a:t>0</a:t>
            </a:r>
            <a:r>
              <a:rPr lang="en-GB" sz="1800" dirty="0"/>
              <a:t> ~ 0.05% per layer</a:t>
            </a:r>
          </a:p>
          <a:p>
            <a:pPr lvl="1"/>
            <a:r>
              <a:rPr lang="en-GB" sz="1800" dirty="0"/>
              <a:t>Curved, thinned, wafer-scale sensor</a:t>
            </a:r>
          </a:p>
          <a:p>
            <a:pPr lvl="1"/>
            <a:endParaRPr lang="en-GB" dirty="0"/>
          </a:p>
          <a:p>
            <a:r>
              <a:rPr lang="en-GB" sz="2000" b="1" dirty="0"/>
              <a:t>Outer Barrel (OB) </a:t>
            </a:r>
          </a:p>
          <a:p>
            <a:pPr lvl="1"/>
            <a:r>
              <a:rPr lang="en-GB" sz="1800" dirty="0"/>
              <a:t>Two layers, L3, L4</a:t>
            </a:r>
          </a:p>
          <a:p>
            <a:pPr lvl="1"/>
            <a:r>
              <a:rPr lang="en-GB" sz="1800" dirty="0"/>
              <a:t>Radii of 27 and 42 cm</a:t>
            </a:r>
          </a:p>
          <a:p>
            <a:pPr lvl="1"/>
            <a:r>
              <a:rPr lang="en-GB" sz="1800" dirty="0"/>
              <a:t>X/X</a:t>
            </a:r>
            <a:r>
              <a:rPr lang="en-GB" sz="1800" baseline="-25000" dirty="0"/>
              <a:t>0</a:t>
            </a:r>
            <a:r>
              <a:rPr lang="en-GB" sz="1800" dirty="0"/>
              <a:t> ~0.25% and ~0.55%</a:t>
            </a:r>
          </a:p>
          <a:p>
            <a:pPr lvl="1"/>
            <a:r>
              <a:rPr lang="en-GB" sz="1800" dirty="0"/>
              <a:t>More conventional structure w. staves</a:t>
            </a:r>
          </a:p>
          <a:p>
            <a:pPr lvl="1"/>
            <a:endParaRPr lang="en-GB" dirty="0"/>
          </a:p>
          <a:p>
            <a:r>
              <a:rPr lang="en-GB" sz="2000" b="1" dirty="0"/>
              <a:t>Electron/Hadron Endcaps (EE, HE)</a:t>
            </a:r>
          </a:p>
          <a:p>
            <a:pPr lvl="1"/>
            <a:r>
              <a:rPr lang="en-GB" sz="1800" dirty="0"/>
              <a:t>Two arrays with five disks</a:t>
            </a:r>
          </a:p>
          <a:p>
            <a:pPr lvl="1"/>
            <a:r>
              <a:rPr lang="en-GB" sz="1800" dirty="0"/>
              <a:t>X/X</a:t>
            </a:r>
            <a:r>
              <a:rPr lang="en-GB" sz="1800" baseline="-25000" dirty="0"/>
              <a:t>0</a:t>
            </a:r>
            <a:r>
              <a:rPr lang="en-GB" sz="1800" dirty="0"/>
              <a:t> ~0.25% per disk</a:t>
            </a:r>
          </a:p>
          <a:p>
            <a:pPr lvl="1"/>
            <a:r>
              <a:rPr lang="en-GB" sz="1800" dirty="0"/>
              <a:t>More conventional structure</a:t>
            </a:r>
          </a:p>
          <a:p>
            <a:pPr lvl="1"/>
            <a:endParaRPr lang="en-GB" sz="1800" dirty="0"/>
          </a:p>
          <a:p>
            <a:r>
              <a:rPr lang="en-GB" sz="2200" b="1" dirty="0"/>
              <a:t>Lengths for L2—L4 increase so as to project back to z = 0; disk radii adjust accordingly </a:t>
            </a:r>
          </a:p>
          <a:p>
            <a:pPr lvl="1"/>
            <a:endParaRPr lang="en-GB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9E074E-0884-5A96-62F3-06E81BD2CC2E}"/>
              </a:ext>
            </a:extLst>
          </p:cNvPr>
          <p:cNvSpPr txBox="1">
            <a:spLocks/>
          </p:cNvSpPr>
          <p:nvPr/>
        </p:nvSpPr>
        <p:spPr>
          <a:xfrm>
            <a:off x="4962321" y="446525"/>
            <a:ext cx="2322788" cy="4026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SVT Concept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3099C-ED69-23A0-41C9-2460D0F0C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35" b="-1"/>
          <a:stretch/>
        </p:blipFill>
        <p:spPr>
          <a:xfrm>
            <a:off x="5231341" y="1780631"/>
            <a:ext cx="6745951" cy="2982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803325-B990-805C-C497-0469F24F30E3}"/>
              </a:ext>
            </a:extLst>
          </p:cNvPr>
          <p:cNvSpPr/>
          <p:nvPr/>
        </p:nvSpPr>
        <p:spPr>
          <a:xfrm>
            <a:off x="8289537" y="3085600"/>
            <a:ext cx="581669" cy="608744"/>
          </a:xfrm>
          <a:prstGeom prst="roundRect">
            <a:avLst/>
          </a:prstGeom>
          <a:solidFill>
            <a:schemeClr val="accent4">
              <a:alpha val="2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D13A6E-41EE-8574-DD47-51346F6BE5DE}"/>
              </a:ext>
            </a:extLst>
          </p:cNvPr>
          <p:cNvSpPr/>
          <p:nvPr/>
        </p:nvSpPr>
        <p:spPr>
          <a:xfrm>
            <a:off x="7764883" y="2535344"/>
            <a:ext cx="1663889" cy="434848"/>
          </a:xfrm>
          <a:prstGeom prst="roundRect">
            <a:avLst/>
          </a:prstGeom>
          <a:solidFill>
            <a:schemeClr val="accent4">
              <a:alpha val="2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71CA7-ABA8-2809-67F9-8D18CD5EA3E2}"/>
              </a:ext>
            </a:extLst>
          </p:cNvPr>
          <p:cNvCxnSpPr>
            <a:cxnSpLocks/>
          </p:cNvCxnSpPr>
          <p:nvPr/>
        </p:nvCxnSpPr>
        <p:spPr>
          <a:xfrm>
            <a:off x="6766183" y="4235291"/>
            <a:ext cx="0" cy="506627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023BEC-DF67-3FD6-EABE-142C214F6D9F}"/>
              </a:ext>
            </a:extLst>
          </p:cNvPr>
          <p:cNvCxnSpPr>
            <a:cxnSpLocks/>
          </p:cNvCxnSpPr>
          <p:nvPr/>
        </p:nvCxnSpPr>
        <p:spPr>
          <a:xfrm>
            <a:off x="8225946" y="3728664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EF3F94-4A9F-60FF-67E7-CCDCC556769D}"/>
              </a:ext>
            </a:extLst>
          </p:cNvPr>
          <p:cNvCxnSpPr>
            <a:cxnSpLocks/>
          </p:cNvCxnSpPr>
          <p:nvPr/>
        </p:nvCxnSpPr>
        <p:spPr>
          <a:xfrm>
            <a:off x="6762344" y="4741917"/>
            <a:ext cx="1463602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33AB59-FC49-A5C5-71E4-D95D70E585E9}"/>
              </a:ext>
            </a:extLst>
          </p:cNvPr>
          <p:cNvCxnSpPr>
            <a:cxnSpLocks/>
          </p:cNvCxnSpPr>
          <p:nvPr/>
        </p:nvCxnSpPr>
        <p:spPr>
          <a:xfrm>
            <a:off x="11003951" y="4101064"/>
            <a:ext cx="0" cy="645539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0B0E1-E162-F83D-2009-473B50296F08}"/>
              </a:ext>
            </a:extLst>
          </p:cNvPr>
          <p:cNvCxnSpPr>
            <a:cxnSpLocks/>
          </p:cNvCxnSpPr>
          <p:nvPr/>
        </p:nvCxnSpPr>
        <p:spPr>
          <a:xfrm>
            <a:off x="8963771" y="3728664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A24A50-E550-82A2-360C-13B9A74E1EA8}"/>
              </a:ext>
            </a:extLst>
          </p:cNvPr>
          <p:cNvCxnSpPr>
            <a:cxnSpLocks/>
          </p:cNvCxnSpPr>
          <p:nvPr/>
        </p:nvCxnSpPr>
        <p:spPr>
          <a:xfrm>
            <a:off x="8963771" y="4741918"/>
            <a:ext cx="204018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57F79E2-5D5A-C901-4D94-7138AA5DA6DB}"/>
              </a:ext>
            </a:extLst>
          </p:cNvPr>
          <p:cNvSpPr txBox="1"/>
          <p:nvPr/>
        </p:nvSpPr>
        <p:spPr>
          <a:xfrm>
            <a:off x="9673295" y="1417431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Outer Barrel (OB)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F9C769-C133-166F-3A9A-E2DDD5E2D0A3}"/>
              </a:ext>
            </a:extLst>
          </p:cNvPr>
          <p:cNvCxnSpPr>
            <a:cxnSpLocks/>
            <a:stCxn id="17" idx="0"/>
            <a:endCxn id="37" idx="1"/>
          </p:cNvCxnSpPr>
          <p:nvPr/>
        </p:nvCxnSpPr>
        <p:spPr>
          <a:xfrm flipV="1">
            <a:off x="8596828" y="1571320"/>
            <a:ext cx="1076467" cy="964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F840E3-9CBC-89E7-FF7E-1F73B54C7123}"/>
              </a:ext>
            </a:extLst>
          </p:cNvPr>
          <p:cNvSpPr txBox="1"/>
          <p:nvPr/>
        </p:nvSpPr>
        <p:spPr>
          <a:xfrm>
            <a:off x="5229812" y="1398236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Inner Barrel (IB)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882027-4B94-FD49-BD29-1D5A093B79F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6026106" y="1710146"/>
            <a:ext cx="2263431" cy="16798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1684ADD-E248-EFB6-C627-A331247E8464}"/>
              </a:ext>
            </a:extLst>
          </p:cNvPr>
          <p:cNvSpPr txBox="1"/>
          <p:nvPr/>
        </p:nvSpPr>
        <p:spPr>
          <a:xfrm>
            <a:off x="6978935" y="4989454"/>
            <a:ext cx="3784542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Electron and Hadron Endcap Disks (EE, HE)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49F595B-F027-5545-DE89-C6302D8176B3}"/>
              </a:ext>
            </a:extLst>
          </p:cNvPr>
          <p:cNvCxnSpPr>
            <a:cxnSpLocks/>
          </p:cNvCxnSpPr>
          <p:nvPr/>
        </p:nvCxnSpPr>
        <p:spPr>
          <a:xfrm>
            <a:off x="7494145" y="4735190"/>
            <a:ext cx="0" cy="2542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5690C6-9C12-568C-7E25-2A7DE77EA9C7}"/>
              </a:ext>
            </a:extLst>
          </p:cNvPr>
          <p:cNvCxnSpPr>
            <a:cxnSpLocks/>
          </p:cNvCxnSpPr>
          <p:nvPr/>
        </p:nvCxnSpPr>
        <p:spPr>
          <a:xfrm>
            <a:off x="9986022" y="4741917"/>
            <a:ext cx="0" cy="2542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FA62854-E6F2-75F4-51E5-BF355895B6F4}"/>
              </a:ext>
            </a:extLst>
          </p:cNvPr>
          <p:cNvCxnSpPr>
            <a:cxnSpLocks/>
          </p:cNvCxnSpPr>
          <p:nvPr/>
        </p:nvCxnSpPr>
        <p:spPr>
          <a:xfrm>
            <a:off x="7646545" y="4887590"/>
            <a:ext cx="0" cy="2542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3">
            <a:extLst>
              <a:ext uri="{FF2B5EF4-FFF2-40B4-BE49-F238E27FC236}">
                <a16:creationId xmlns:a16="http://schemas.microsoft.com/office/drawing/2014/main" id="{02E152B9-6A57-E717-7343-C1C52266D884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1,2</a:t>
            </a:r>
          </a:p>
        </p:txBody>
      </p:sp>
    </p:spTree>
    <p:extLst>
      <p:ext uri="{BB962C8B-B14F-4D97-AF65-F5344CB8AC3E}">
        <p14:creationId xmlns:p14="http://schemas.microsoft.com/office/powerpoint/2010/main" val="226790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BB4830-E4FA-4BD9-344D-CEA259AFCB82}"/>
              </a:ext>
            </a:extLst>
          </p:cNvPr>
          <p:cNvSpPr txBox="1">
            <a:spLocks/>
          </p:cNvSpPr>
          <p:nvPr/>
        </p:nvSpPr>
        <p:spPr>
          <a:xfrm>
            <a:off x="4167350" y="404007"/>
            <a:ext cx="3857299" cy="40267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Preliminary Performance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A64DD0-4ACD-E49B-865D-809079BF6AC9}"/>
              </a:ext>
            </a:extLst>
          </p:cNvPr>
          <p:cNvGrpSpPr>
            <a:grpSpLocks noChangeAspect="1"/>
          </p:cNvGrpSpPr>
          <p:nvPr/>
        </p:nvGrpSpPr>
        <p:grpSpPr>
          <a:xfrm>
            <a:off x="2983433" y="2781760"/>
            <a:ext cx="600220" cy="2797800"/>
            <a:chOff x="6644640" y="2997200"/>
            <a:chExt cx="629920" cy="29362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14DD00-1E8D-BD5B-B3B6-E32E14C85EA6}"/>
                </a:ext>
              </a:extLst>
            </p:cNvPr>
            <p:cNvSpPr/>
            <p:nvPr/>
          </p:nvSpPr>
          <p:spPr>
            <a:xfrm>
              <a:off x="6644640" y="2997200"/>
              <a:ext cx="62992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9C4182-A5CA-0D70-4BCA-00C073898CAB}"/>
                </a:ext>
              </a:extLst>
            </p:cNvPr>
            <p:cNvSpPr/>
            <p:nvPr/>
          </p:nvSpPr>
          <p:spPr>
            <a:xfrm>
              <a:off x="6644640" y="5588000"/>
              <a:ext cx="62992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67C3C1-06A5-6BDF-1C99-F0A9A12BCCCB}"/>
              </a:ext>
            </a:extLst>
          </p:cNvPr>
          <p:cNvSpPr txBox="1"/>
          <p:nvPr/>
        </p:nvSpPr>
        <p:spPr>
          <a:xfrm>
            <a:off x="7514897" y="1510746"/>
            <a:ext cx="46771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SVT concept is optimized for resolution,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Simulated resolutions meet the requirement in the central region,</a:t>
            </a:r>
          </a:p>
          <a:p>
            <a:endParaRPr lang="en-US" dirty="0"/>
          </a:p>
          <a:p>
            <a:r>
              <a:rPr lang="en-US" dirty="0"/>
              <a:t>Simulated resolutions substantially meet the requirements in the forward/hadron and backward/electron region,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Physics objectives in the far backward/ electron region will need to be met by means of a combination of precision tracking and precision electron calorimetry.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45E0F-2D62-59BB-B406-BA383176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6" y="925405"/>
            <a:ext cx="3614518" cy="2459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7149C-79CF-A367-D04F-8B183C909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51" y="925405"/>
            <a:ext cx="3614518" cy="2459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6C05F-8271-8F5C-8C67-349B88C5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28" y="3397443"/>
            <a:ext cx="3614518" cy="245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E2551-A8BC-6263-AB50-5DDC62099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675" y="3397443"/>
            <a:ext cx="3614518" cy="2459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80934-7098-4102-8953-F45B50E00B93}"/>
              </a:ext>
            </a:extLst>
          </p:cNvPr>
          <p:cNvSpPr txBox="1"/>
          <p:nvPr/>
        </p:nvSpPr>
        <p:spPr>
          <a:xfrm>
            <a:off x="1493215" y="5857179"/>
            <a:ext cx="1407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Momentum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7346-6DE0-CFC0-F464-DE1AFE271E1D}"/>
              </a:ext>
            </a:extLst>
          </p:cNvPr>
          <p:cNvSpPr txBox="1"/>
          <p:nvPr/>
        </p:nvSpPr>
        <p:spPr>
          <a:xfrm>
            <a:off x="4069846" y="5898505"/>
            <a:ext cx="3213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Distance of Closest Approach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26CA7C30-BE29-3E65-532A-8AFC63E316ED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2,3</a:t>
            </a:r>
          </a:p>
        </p:txBody>
      </p:sp>
    </p:spTree>
    <p:extLst>
      <p:ext uri="{BB962C8B-B14F-4D97-AF65-F5344CB8AC3E}">
        <p14:creationId xmlns:p14="http://schemas.microsoft.com/office/powerpoint/2010/main" val="3834434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1497</TotalTime>
  <Words>2177</Words>
  <Application>Microsoft Macintosh PowerPoint</Application>
  <PresentationFormat>Widescreen</PresentationFormat>
  <Paragraphs>361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Times New Roman</vt:lpstr>
      <vt:lpstr>Calibri</vt:lpstr>
      <vt:lpstr>Arial</vt:lpstr>
      <vt:lpstr>BNL</vt:lpstr>
      <vt:lpstr>Silicon: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Ernst Sichtermann</cp:lastModifiedBy>
  <cp:revision>71</cp:revision>
  <dcterms:created xsi:type="dcterms:W3CDTF">2023-09-12T20:43:32Z</dcterms:created>
  <dcterms:modified xsi:type="dcterms:W3CDTF">2024-03-14T06:31:06Z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