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554" r:id="rId5"/>
    <p:sldId id="522" r:id="rId6"/>
    <p:sldId id="334" r:id="rId7"/>
    <p:sldId id="569" r:id="rId8"/>
    <p:sldId id="566" r:id="rId9"/>
    <p:sldId id="567" r:id="rId10"/>
    <p:sldId id="556" r:id="rId11"/>
    <p:sldId id="568" r:id="rId12"/>
    <p:sldId id="571" r:id="rId13"/>
    <p:sldId id="557" r:id="rId14"/>
    <p:sldId id="344" r:id="rId15"/>
    <p:sldId id="575" r:id="rId16"/>
    <p:sldId id="559" r:id="rId17"/>
    <p:sldId id="570" r:id="rId18"/>
    <p:sldId id="561" r:id="rId19"/>
    <p:sldId id="562" r:id="rId20"/>
    <p:sldId id="564" r:id="rId21"/>
    <p:sldId id="587" r:id="rId22"/>
    <p:sldId id="589" r:id="rId23"/>
    <p:sldId id="581" r:id="rId24"/>
    <p:sldId id="582" r:id="rId25"/>
    <p:sldId id="565" r:id="rId26"/>
    <p:sldId id="585" r:id="rId27"/>
    <p:sldId id="576" r:id="rId28"/>
    <p:sldId id="584" r:id="rId29"/>
    <p:sldId id="583" r:id="rId30"/>
    <p:sldId id="578" r:id="rId31"/>
    <p:sldId id="591" r:id="rId32"/>
    <p:sldId id="592" r:id="rId33"/>
    <p:sldId id="572" r:id="rId34"/>
    <p:sldId id="590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Segoe UI" panose="020B0502040204020203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FF"/>
    <a:srgbClr val="BFBFBF"/>
    <a:srgbClr val="00ACDB"/>
    <a:srgbClr val="A6A6A6"/>
    <a:srgbClr val="7F7F7F"/>
    <a:srgbClr val="21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67"/>
    <p:restoredTop sz="94690"/>
  </p:normalViewPr>
  <p:slideViewPr>
    <p:cSldViewPr snapToGrid="0">
      <p:cViewPr varScale="1">
        <p:scale>
          <a:sx n="165" d="100"/>
          <a:sy n="165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FD060-E09E-7067-B04E-00A8A44F9672}"/>
              </a:ext>
            </a:extLst>
          </p:cNvPr>
          <p:cNvSpPr txBox="1"/>
          <p:nvPr userDrawn="1"/>
        </p:nvSpPr>
        <p:spPr>
          <a:xfrm>
            <a:off x="502920" y="5040923"/>
            <a:ext cx="4564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Incremental Design and Safety Review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of the EIC Tracking Detectors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March 20-21, 2024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662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7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01E0-56E9-DDEA-8450-036620793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26955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2671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2612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86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18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760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205F73-77C7-B0F0-5AC5-70E193F51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Tracking Detectors Review, March 20-21,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83" y="773283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682" r:id="rId3"/>
    <p:sldLayoutId id="2147483691" r:id="rId4"/>
    <p:sldLayoutId id="2147483690" r:id="rId5"/>
    <p:sldLayoutId id="2147483686" r:id="rId6"/>
    <p:sldLayoutId id="2147483692" r:id="rId7"/>
    <p:sldLayoutId id="2147483693" r:id="rId8"/>
    <p:sldLayoutId id="2147483699" r:id="rId9"/>
    <p:sldLayoutId id="2147483685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605C-14FF-72CF-95A5-801CFFC13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Silicon: Sensors (Inner &amp; Outer Barrel, Disks)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AB3B4-8DC5-1AF6-7BD1-C67DD6872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 Laura Gonella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A4188-0FA1-B5A7-B51F-5045A0912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20DE-D89D-2D9E-9C72-5FD5E853B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University of Birmingham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A39F22-FA97-3F37-DB7D-E2665FD67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ePIC</a:t>
            </a:r>
            <a:r>
              <a:rPr lang="en-US" dirty="0"/>
              <a:t> SVT Technical Coordinator</a:t>
            </a:r>
          </a:p>
        </p:txBody>
      </p:sp>
    </p:spTree>
    <p:extLst>
      <p:ext uri="{BB962C8B-B14F-4D97-AF65-F5344CB8AC3E}">
        <p14:creationId xmlns:p14="http://schemas.microsoft.com/office/powerpoint/2010/main" val="380076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A35B-ADF1-E828-CD84-72900EAF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MOSAIX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B3155F-C941-5FD8-8EC4-B32AD47A9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Complex circuit designed, led by ITS3 team at CERN</a:t>
            </a:r>
          </a:p>
          <a:p>
            <a:pPr lvl="1"/>
            <a:r>
              <a:rPr lang="en-GB" dirty="0"/>
              <a:t>Approximately 30 FTE of designers working on the submission, including </a:t>
            </a:r>
            <a:r>
              <a:rPr lang="en-GB" dirty="0" err="1"/>
              <a:t>ePIC</a:t>
            </a:r>
            <a:r>
              <a:rPr lang="en-GB" dirty="0"/>
              <a:t> SVT designers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135E39-C3E2-5C63-1C14-C42F54CE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07" t="7138" b="16323"/>
          <a:stretch/>
        </p:blipFill>
        <p:spPr>
          <a:xfrm>
            <a:off x="5716017" y="2117649"/>
            <a:ext cx="6145807" cy="28575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C479AB2-18E2-6CF8-C721-5D32683A9D18}"/>
              </a:ext>
            </a:extLst>
          </p:cNvPr>
          <p:cNvGrpSpPr/>
          <p:nvPr/>
        </p:nvGrpSpPr>
        <p:grpSpPr>
          <a:xfrm>
            <a:off x="653393" y="1937777"/>
            <a:ext cx="5062624" cy="3996000"/>
            <a:chOff x="675236" y="1146863"/>
            <a:chExt cx="5062624" cy="3996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0581F1-3F2F-13BF-26B6-FC821B20BCC2}"/>
                </a:ext>
              </a:extLst>
            </p:cNvPr>
            <p:cNvGrpSpPr/>
            <p:nvPr/>
          </p:nvGrpSpPr>
          <p:grpSpPr>
            <a:xfrm>
              <a:off x="675236" y="1146863"/>
              <a:ext cx="5062624" cy="3996000"/>
              <a:chOff x="663806" y="1592633"/>
              <a:chExt cx="5062624" cy="399600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A7D5BEE-6266-6C4A-501D-292AC8F5B7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7483"/>
              <a:stretch/>
            </p:blipFill>
            <p:spPr>
              <a:xfrm>
                <a:off x="663806" y="1592633"/>
                <a:ext cx="4902604" cy="39960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1D2E94-F01F-E356-CF16-70BCF67B19D3}"/>
                  </a:ext>
                </a:extLst>
              </p:cNvPr>
              <p:cNvSpPr/>
              <p:nvPr/>
            </p:nvSpPr>
            <p:spPr>
              <a:xfrm>
                <a:off x="4697730" y="1634490"/>
                <a:ext cx="845820" cy="3608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90C306-7372-8D7B-4193-3E218B56E7A7}"/>
                  </a:ext>
                </a:extLst>
              </p:cNvPr>
              <p:cNvSpPr/>
              <p:nvPr/>
            </p:nvSpPr>
            <p:spPr>
              <a:xfrm>
                <a:off x="4697730" y="2674621"/>
                <a:ext cx="1028700" cy="1497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767F2B-D75F-61C5-D08B-418CBA4AFE26}"/>
                </a:ext>
              </a:extLst>
            </p:cNvPr>
            <p:cNvSpPr txBox="1"/>
            <p:nvPr/>
          </p:nvSpPr>
          <p:spPr>
            <a:xfrm>
              <a:off x="675236" y="4491353"/>
              <a:ext cx="16793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L0 sensor: 3 x 12 RSU</a:t>
              </a:r>
            </a:p>
            <a:p>
              <a:r>
                <a:rPr lang="en-GB" sz="1000" dirty="0"/>
                <a:t>L1 sensor: 4 x 12 RSU</a:t>
              </a:r>
            </a:p>
            <a:p>
              <a:r>
                <a:rPr lang="en-GB" sz="1000" dirty="0"/>
                <a:t>L2 sensor: 5 x12 RSU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99A0C0-F17B-B485-81C4-D37066DF861F}"/>
              </a:ext>
            </a:extLst>
          </p:cNvPr>
          <p:cNvSpPr txBox="1"/>
          <p:nvPr/>
        </p:nvSpPr>
        <p:spPr>
          <a:xfrm>
            <a:off x="6475984" y="5128029"/>
            <a:ext cx="3161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Pixel size: ~ 20 x 22 </a:t>
            </a:r>
            <a:r>
              <a:rPr lang="el-GR" dirty="0"/>
              <a:t>μ</a:t>
            </a:r>
            <a:r>
              <a:rPr lang="en-GB" dirty="0"/>
              <a:t>m</a:t>
            </a:r>
            <a:r>
              <a:rPr lang="en-GB" baseline="30000" dirty="0"/>
              <a:t>2</a:t>
            </a:r>
          </a:p>
          <a:p>
            <a:r>
              <a:rPr lang="en-GB" dirty="0"/>
              <a:t>Frame duration: 2 to 5 </a:t>
            </a:r>
            <a:r>
              <a:rPr lang="el-GR" dirty="0"/>
              <a:t>μ</a:t>
            </a:r>
            <a:r>
              <a:rPr lang="en-GB" dirty="0"/>
              <a:t>s</a:t>
            </a:r>
          </a:p>
          <a:p>
            <a:r>
              <a:rPr lang="en-GB" dirty="0"/>
              <a:t>Data link: 10.24 Gbps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EC8730-D206-FD61-33DA-E19248A1401A}"/>
              </a:ext>
            </a:extLst>
          </p:cNvPr>
          <p:cNvSpPr/>
          <p:nvPr/>
        </p:nvSpPr>
        <p:spPr>
          <a:xfrm>
            <a:off x="10251410" y="415284"/>
            <a:ext cx="177490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1, 2, 3</a:t>
            </a:r>
          </a:p>
        </p:txBody>
      </p:sp>
    </p:spTree>
    <p:extLst>
      <p:ext uri="{BB962C8B-B14F-4D97-AF65-F5344CB8AC3E}">
        <p14:creationId xmlns:p14="http://schemas.microsoft.com/office/powerpoint/2010/main" val="116695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EIC-LAS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ePIC</a:t>
            </a:r>
            <a:r>
              <a:rPr lang="en-US" dirty="0"/>
              <a:t> SVT OB, EE and HE will cover an area of approximately 8 m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A sensor design is needed for </a:t>
            </a:r>
            <a:r>
              <a:rPr lang="en-US" b="1" dirty="0"/>
              <a:t>low-cost, high acceptance, large area coverage</a:t>
            </a:r>
          </a:p>
          <a:p>
            <a:endParaRPr lang="en-US" baseline="30000" dirty="0"/>
          </a:p>
          <a:p>
            <a:r>
              <a:rPr lang="en-GB" dirty="0"/>
              <a:t>The EIC LAS sensor will be based off the ER2 and ER3 designs with modifications for use in the SVT</a:t>
            </a:r>
          </a:p>
          <a:p>
            <a:pPr lvl="1"/>
            <a:endParaRPr lang="en-GB" dirty="0"/>
          </a:p>
          <a:p>
            <a:r>
              <a:rPr lang="en-GB" dirty="0"/>
              <a:t>Modifications of MOSAIX are kept to a minimum</a:t>
            </a:r>
          </a:p>
          <a:p>
            <a:pPr lvl="1"/>
            <a:r>
              <a:rPr lang="en-GB" dirty="0"/>
              <a:t>Work within the available time and resources</a:t>
            </a:r>
          </a:p>
          <a:p>
            <a:pPr lvl="1"/>
            <a:r>
              <a:rPr lang="en-GB" dirty="0"/>
              <a:t>Reduce risk of submission failure</a:t>
            </a:r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C9A6DA49-7B1B-9FFB-2878-50B5E998474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3, 4</a:t>
            </a:r>
          </a:p>
        </p:txBody>
      </p:sp>
    </p:spTree>
    <p:extLst>
      <p:ext uri="{BB962C8B-B14F-4D97-AF65-F5344CB8AC3E}">
        <p14:creationId xmlns:p14="http://schemas.microsoft.com/office/powerpoint/2010/main" val="148455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014F78BD-F509-FB71-1764-F50C6676A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</p:spPr>
        <p:txBody>
          <a:bodyPr>
            <a:normAutofit fontScale="90000"/>
          </a:bodyPr>
          <a:lstStyle/>
          <a:p>
            <a:r>
              <a:rPr lang="en-GB" dirty="0"/>
              <a:t>MOSAIX to EIC-LAS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89A851-1A05-77FE-3B69-FB416AFFC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5"/>
            <a:ext cx="43200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Inner Barrel</a:t>
            </a:r>
          </a:p>
          <a:p>
            <a:pPr marL="0" indent="0">
              <a:buNone/>
            </a:pP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12 RSUs</a:t>
            </a:r>
          </a:p>
          <a:p>
            <a:endParaRPr lang="en-GB" sz="2000" dirty="0"/>
          </a:p>
          <a:p>
            <a:r>
              <a:rPr lang="en-GB" sz="2000" dirty="0"/>
              <a:t>8 data links</a:t>
            </a:r>
          </a:p>
          <a:p>
            <a:endParaRPr lang="en-GB" sz="2000" dirty="0"/>
          </a:p>
          <a:p>
            <a:r>
              <a:rPr lang="en-GB" sz="2000" dirty="0"/>
              <a:t>7 slow control links</a:t>
            </a:r>
          </a:p>
          <a:p>
            <a:endParaRPr lang="en-GB" sz="2000" dirty="0"/>
          </a:p>
          <a:p>
            <a:r>
              <a:rPr lang="en-GB" sz="2000" dirty="0"/>
              <a:t>Direct powering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1EEBE6-1598-348F-00E0-ACBA4C3745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41197" y="930275"/>
            <a:ext cx="43200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Outer Barrel, E/H Endcaps</a:t>
            </a:r>
          </a:p>
          <a:p>
            <a:pPr marL="0" indent="0">
              <a:buNone/>
            </a:pP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b="1" dirty="0"/>
              <a:t>5 or 6 RSUs</a:t>
            </a:r>
          </a:p>
          <a:p>
            <a:endParaRPr lang="en-GB" sz="2000" b="1" dirty="0"/>
          </a:p>
          <a:p>
            <a:r>
              <a:rPr lang="en-GB" sz="2000" b="1" dirty="0"/>
              <a:t>Single data link</a:t>
            </a:r>
          </a:p>
          <a:p>
            <a:endParaRPr lang="en-GB" sz="2000" dirty="0"/>
          </a:p>
          <a:p>
            <a:r>
              <a:rPr lang="en-GB" sz="2000" dirty="0"/>
              <a:t>Multiplex slow control</a:t>
            </a:r>
          </a:p>
          <a:p>
            <a:endParaRPr lang="en-GB" sz="2000" dirty="0"/>
          </a:p>
          <a:p>
            <a:r>
              <a:rPr lang="en-GB" sz="2000" dirty="0"/>
              <a:t>Serial powering</a:t>
            </a:r>
          </a:p>
          <a:p>
            <a:endParaRPr lang="en-GB" sz="2000" dirty="0"/>
          </a:p>
          <a:p>
            <a:endParaRPr lang="en-GB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A29C3C-3DC9-B27A-0752-18A76DC1C2EB}"/>
              </a:ext>
            </a:extLst>
          </p:cNvPr>
          <p:cNvGrpSpPr/>
          <p:nvPr/>
        </p:nvGrpSpPr>
        <p:grpSpPr>
          <a:xfrm>
            <a:off x="695283" y="1890079"/>
            <a:ext cx="3853359" cy="203057"/>
            <a:chOff x="926217" y="1429934"/>
            <a:chExt cx="3853359" cy="20305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13500D-644A-4DCD-184F-511B4F261910}"/>
                </a:ext>
              </a:extLst>
            </p:cNvPr>
            <p:cNvSpPr/>
            <p:nvPr/>
          </p:nvSpPr>
          <p:spPr>
            <a:xfrm flipV="1">
              <a:off x="1043383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00210A-7E36-66CA-D5F1-41D304A3670A}"/>
                </a:ext>
              </a:extLst>
            </p:cNvPr>
            <p:cNvSpPr/>
            <p:nvPr/>
          </p:nvSpPr>
          <p:spPr>
            <a:xfrm flipV="1">
              <a:off x="1350492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6B9966-CF2D-E5E0-D20F-F73E84CF3356}"/>
                </a:ext>
              </a:extLst>
            </p:cNvPr>
            <p:cNvSpPr/>
            <p:nvPr/>
          </p:nvSpPr>
          <p:spPr>
            <a:xfrm flipV="1">
              <a:off x="1657601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409E4D-0000-F1D5-908D-0E73D36CC73A}"/>
                </a:ext>
              </a:extLst>
            </p:cNvPr>
            <p:cNvSpPr/>
            <p:nvPr/>
          </p:nvSpPr>
          <p:spPr>
            <a:xfrm flipV="1">
              <a:off x="1964710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E93019-9383-788B-B3FC-316A0346B578}"/>
                </a:ext>
              </a:extLst>
            </p:cNvPr>
            <p:cNvSpPr/>
            <p:nvPr/>
          </p:nvSpPr>
          <p:spPr>
            <a:xfrm flipV="1">
              <a:off x="2271819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EECD90-45AF-D96C-DA90-137FF1F0FC54}"/>
                </a:ext>
              </a:extLst>
            </p:cNvPr>
            <p:cNvSpPr/>
            <p:nvPr/>
          </p:nvSpPr>
          <p:spPr>
            <a:xfrm flipV="1">
              <a:off x="2578928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836DFE-CCC7-29CA-2978-0FA624BADA69}"/>
                </a:ext>
              </a:extLst>
            </p:cNvPr>
            <p:cNvSpPr/>
            <p:nvPr/>
          </p:nvSpPr>
          <p:spPr>
            <a:xfrm flipV="1">
              <a:off x="2886037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CA8799-44C8-570E-B9B9-75BA95A82F00}"/>
                </a:ext>
              </a:extLst>
            </p:cNvPr>
            <p:cNvSpPr/>
            <p:nvPr/>
          </p:nvSpPr>
          <p:spPr>
            <a:xfrm flipV="1">
              <a:off x="3193145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289A00-964F-4D09-8489-0984A96593C1}"/>
                </a:ext>
              </a:extLst>
            </p:cNvPr>
            <p:cNvSpPr/>
            <p:nvPr/>
          </p:nvSpPr>
          <p:spPr>
            <a:xfrm flipV="1">
              <a:off x="3500857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AE2940-0C00-2E90-B409-6C811A2EF1B7}"/>
                </a:ext>
              </a:extLst>
            </p:cNvPr>
            <p:cNvSpPr/>
            <p:nvPr/>
          </p:nvSpPr>
          <p:spPr>
            <a:xfrm flipV="1">
              <a:off x="3807966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8408D7-6B5B-5569-1F6A-167CEE137239}"/>
                </a:ext>
              </a:extLst>
            </p:cNvPr>
            <p:cNvSpPr/>
            <p:nvPr/>
          </p:nvSpPr>
          <p:spPr>
            <a:xfrm flipV="1">
              <a:off x="4115075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98D294-E76B-1BB9-F135-A749CC814878}"/>
                </a:ext>
              </a:extLst>
            </p:cNvPr>
            <p:cNvSpPr/>
            <p:nvPr/>
          </p:nvSpPr>
          <p:spPr>
            <a:xfrm flipV="1">
              <a:off x="4422184" y="1431450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15370A-9944-4B6C-7350-B02B28D6D289}"/>
                </a:ext>
              </a:extLst>
            </p:cNvPr>
            <p:cNvSpPr/>
            <p:nvPr/>
          </p:nvSpPr>
          <p:spPr>
            <a:xfrm flipV="1">
              <a:off x="926217" y="1431451"/>
              <a:ext cx="119360" cy="201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93A602-F12D-ED1B-352C-EA837D24F671}"/>
                </a:ext>
              </a:extLst>
            </p:cNvPr>
            <p:cNvSpPr/>
            <p:nvPr/>
          </p:nvSpPr>
          <p:spPr>
            <a:xfrm flipV="1">
              <a:off x="4725576" y="1429934"/>
              <a:ext cx="54000" cy="201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6E2843-955F-FA64-AD43-156962275D73}"/>
              </a:ext>
            </a:extLst>
          </p:cNvPr>
          <p:cNvGrpSpPr/>
          <p:nvPr/>
        </p:nvGrpSpPr>
        <p:grpSpPr>
          <a:xfrm>
            <a:off x="8579171" y="1891007"/>
            <a:ext cx="2444051" cy="203057"/>
            <a:chOff x="7713362" y="1438363"/>
            <a:chExt cx="2444051" cy="2030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E38EBF-41B5-E5B0-53BA-7754747A0B2D}"/>
                </a:ext>
              </a:extLst>
            </p:cNvPr>
            <p:cNvSpPr/>
            <p:nvPr/>
          </p:nvSpPr>
          <p:spPr>
            <a:xfrm flipV="1">
              <a:off x="8261038" y="1439879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A4A219-09B8-91D0-15EE-69D30D7FE50C}"/>
                </a:ext>
              </a:extLst>
            </p:cNvPr>
            <p:cNvSpPr/>
            <p:nvPr/>
          </p:nvSpPr>
          <p:spPr>
            <a:xfrm flipV="1">
              <a:off x="8568147" y="1439879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D2FAAF0-48B3-EC66-FC49-DEC7A252DDCE}"/>
                </a:ext>
              </a:extLst>
            </p:cNvPr>
            <p:cNvSpPr/>
            <p:nvPr/>
          </p:nvSpPr>
          <p:spPr>
            <a:xfrm flipV="1">
              <a:off x="8875256" y="1439879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976B4A-9C7D-B8B6-ACD3-21E14099C128}"/>
                </a:ext>
              </a:extLst>
            </p:cNvPr>
            <p:cNvSpPr/>
            <p:nvPr/>
          </p:nvSpPr>
          <p:spPr>
            <a:xfrm flipV="1">
              <a:off x="9182365" y="1439879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3ECD5D-F2DE-06FC-EB43-7F03ACE1546F}"/>
                </a:ext>
              </a:extLst>
            </p:cNvPr>
            <p:cNvSpPr/>
            <p:nvPr/>
          </p:nvSpPr>
          <p:spPr>
            <a:xfrm flipV="1">
              <a:off x="9489474" y="1439879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DB439C6-8D63-C666-D93D-1CD800505D66}"/>
                </a:ext>
              </a:extLst>
            </p:cNvPr>
            <p:cNvSpPr/>
            <p:nvPr/>
          </p:nvSpPr>
          <p:spPr>
            <a:xfrm flipV="1">
              <a:off x="9796583" y="1439879"/>
              <a:ext cx="307109" cy="2015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11CD29-00A0-9B6A-A906-EEE53CC5A16D}"/>
                </a:ext>
              </a:extLst>
            </p:cNvPr>
            <p:cNvSpPr/>
            <p:nvPr/>
          </p:nvSpPr>
          <p:spPr>
            <a:xfrm flipV="1">
              <a:off x="8143872" y="1439880"/>
              <a:ext cx="119360" cy="201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27C137-EDFD-88F9-611D-E842C9147034}"/>
                </a:ext>
              </a:extLst>
            </p:cNvPr>
            <p:cNvSpPr/>
            <p:nvPr/>
          </p:nvSpPr>
          <p:spPr>
            <a:xfrm flipV="1">
              <a:off x="10103413" y="1438363"/>
              <a:ext cx="54000" cy="201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304C94-9BDE-9241-8922-7708A9F28AC2}"/>
                </a:ext>
              </a:extLst>
            </p:cNvPr>
            <p:cNvSpPr/>
            <p:nvPr/>
          </p:nvSpPr>
          <p:spPr>
            <a:xfrm flipV="1">
              <a:off x="7713362" y="1438363"/>
              <a:ext cx="119360" cy="201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5163AB0-99EE-3187-346B-F20BFD9D39DC}"/>
                </a:ext>
              </a:extLst>
            </p:cNvPr>
            <p:cNvCxnSpPr>
              <a:stCxn id="34" idx="3"/>
              <a:endCxn id="32" idx="1"/>
            </p:cNvCxnSpPr>
            <p:nvPr/>
          </p:nvCxnSpPr>
          <p:spPr>
            <a:xfrm>
              <a:off x="7832722" y="1539133"/>
              <a:ext cx="311150" cy="151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4CA0BB-2E2B-C05D-3412-A5B8A2D523DD}"/>
              </a:ext>
            </a:extLst>
          </p:cNvPr>
          <p:cNvGrpSpPr/>
          <p:nvPr/>
        </p:nvGrpSpPr>
        <p:grpSpPr>
          <a:xfrm>
            <a:off x="3821097" y="2624798"/>
            <a:ext cx="3269374" cy="2502032"/>
            <a:chOff x="4431362" y="2215106"/>
            <a:chExt cx="3269374" cy="250203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228E83-E7EF-9503-1042-9FFCEC9FCB79}"/>
                </a:ext>
              </a:extLst>
            </p:cNvPr>
            <p:cNvCxnSpPr>
              <a:cxnSpLocks/>
            </p:cNvCxnSpPr>
            <p:nvPr/>
          </p:nvCxnSpPr>
          <p:spPr>
            <a:xfrm>
              <a:off x="4461554" y="2552900"/>
              <a:ext cx="32225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DD447E-4944-8B01-5A16-1AF9C315B576}"/>
                </a:ext>
              </a:extLst>
            </p:cNvPr>
            <p:cNvSpPr txBox="1"/>
            <p:nvPr/>
          </p:nvSpPr>
          <p:spPr>
            <a:xfrm>
              <a:off x="4704624" y="2215106"/>
              <a:ext cx="272285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600" dirty="0"/>
                <a:t>Improve yield and coverage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F27A64B-6E0B-0BCC-312B-5EEA684D9347}"/>
                </a:ext>
              </a:extLst>
            </p:cNvPr>
            <p:cNvCxnSpPr>
              <a:cxnSpLocks/>
            </p:cNvCxnSpPr>
            <p:nvPr/>
          </p:nvCxnSpPr>
          <p:spPr>
            <a:xfrm>
              <a:off x="4431362" y="3264669"/>
              <a:ext cx="32693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68907F-013A-F7A6-9378-942947B2D69E}"/>
                </a:ext>
              </a:extLst>
            </p:cNvPr>
            <p:cNvSpPr txBox="1"/>
            <p:nvPr/>
          </p:nvSpPr>
          <p:spPr>
            <a:xfrm>
              <a:off x="4959015" y="2942976"/>
              <a:ext cx="22140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 dirty="0"/>
                <a:t>Lower material budget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2E4029E-60D4-3CC5-3D2D-2CA46A2128E0}"/>
                </a:ext>
              </a:extLst>
            </p:cNvPr>
            <p:cNvCxnSpPr>
              <a:cxnSpLocks/>
            </p:cNvCxnSpPr>
            <p:nvPr/>
          </p:nvCxnSpPr>
          <p:spPr>
            <a:xfrm>
              <a:off x="4436597" y="3980147"/>
              <a:ext cx="3258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CC6DE23-2F78-F9B8-57D5-B2812497DA9A}"/>
                </a:ext>
              </a:extLst>
            </p:cNvPr>
            <p:cNvCxnSpPr>
              <a:cxnSpLocks/>
            </p:cNvCxnSpPr>
            <p:nvPr/>
          </p:nvCxnSpPr>
          <p:spPr>
            <a:xfrm>
              <a:off x="4436597" y="4683635"/>
              <a:ext cx="3258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D50D5B-18BC-F79E-A3BB-78B376981434}"/>
                </a:ext>
              </a:extLst>
            </p:cNvPr>
            <p:cNvSpPr txBox="1"/>
            <p:nvPr/>
          </p:nvSpPr>
          <p:spPr>
            <a:xfrm>
              <a:off x="4758640" y="3423663"/>
              <a:ext cx="26148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 dirty="0"/>
                <a:t>Lower material budget, </a:t>
              </a:r>
            </a:p>
            <a:p>
              <a:pPr algn="ctr"/>
              <a:r>
                <a:rPr lang="en-GB" sz="1600" dirty="0"/>
                <a:t>fit integration requirements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BC6613-D8C9-2083-DFA2-78B305CECFD9}"/>
                </a:ext>
              </a:extLst>
            </p:cNvPr>
            <p:cNvSpPr txBox="1"/>
            <p:nvPr/>
          </p:nvSpPr>
          <p:spPr>
            <a:xfrm>
              <a:off x="4758640" y="4132363"/>
              <a:ext cx="26148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 dirty="0"/>
                <a:t>Lower material budget, </a:t>
              </a:r>
            </a:p>
            <a:p>
              <a:pPr algn="ctr"/>
              <a:r>
                <a:rPr lang="en-GB" sz="1600" dirty="0"/>
                <a:t>fit integration requirements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758EC13-2EB8-F4C0-EF9C-47195604FBA3}"/>
              </a:ext>
            </a:extLst>
          </p:cNvPr>
          <p:cNvSpPr txBox="1"/>
          <p:nvPr/>
        </p:nvSpPr>
        <p:spPr>
          <a:xfrm>
            <a:off x="1618001" y="1592961"/>
            <a:ext cx="2007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MOSAIX segment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364CFB-009C-5F62-60FC-03CBAF27DDB5}"/>
              </a:ext>
            </a:extLst>
          </p:cNvPr>
          <p:cNvSpPr txBox="1"/>
          <p:nvPr/>
        </p:nvSpPr>
        <p:spPr>
          <a:xfrm>
            <a:off x="8890657" y="1592960"/>
            <a:ext cx="2007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EIC-LAS and ancillary chip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FCB6F1-A693-0A11-DBA5-BCE0338629AE}"/>
              </a:ext>
            </a:extLst>
          </p:cNvPr>
          <p:cNvSpPr txBox="1"/>
          <p:nvPr/>
        </p:nvSpPr>
        <p:spPr>
          <a:xfrm>
            <a:off x="10222790" y="3152612"/>
            <a:ext cx="12351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ym typeface="Wingdings" pitchFamily="2" charset="2"/>
              </a:rPr>
              <a:t>EIC-LAS</a:t>
            </a:r>
            <a:endParaRPr lang="en-GB" sz="2000" dirty="0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17F66D67-4605-4CDE-5B48-037486B3BAE4}"/>
              </a:ext>
            </a:extLst>
          </p:cNvPr>
          <p:cNvSpPr/>
          <p:nvPr/>
        </p:nvSpPr>
        <p:spPr>
          <a:xfrm>
            <a:off x="9991446" y="2833304"/>
            <a:ext cx="153556" cy="10387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2BFF8C8E-EF76-2743-77DF-1911ED6904EC}"/>
              </a:ext>
            </a:extLst>
          </p:cNvPr>
          <p:cNvSpPr/>
          <p:nvPr/>
        </p:nvSpPr>
        <p:spPr>
          <a:xfrm>
            <a:off x="10508837" y="4155111"/>
            <a:ext cx="153556" cy="10387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A004E6-DB40-9F55-5B33-28B37DF7674B}"/>
              </a:ext>
            </a:extLst>
          </p:cNvPr>
          <p:cNvSpPr txBox="1"/>
          <p:nvPr/>
        </p:nvSpPr>
        <p:spPr>
          <a:xfrm>
            <a:off x="10757911" y="4320531"/>
            <a:ext cx="123512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ym typeface="Wingdings" pitchFamily="2" charset="2"/>
              </a:rPr>
              <a:t>Ancillary ASIC</a:t>
            </a:r>
            <a:endParaRPr lang="en-GB" sz="2000" dirty="0"/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A4661E5A-91D0-0CCE-306A-BA0C2BB797D9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</a:t>
            </a:r>
          </a:p>
        </p:txBody>
      </p:sp>
    </p:spTree>
    <p:extLst>
      <p:ext uri="{BB962C8B-B14F-4D97-AF65-F5344CB8AC3E}">
        <p14:creationId xmlns:p14="http://schemas.microsoft.com/office/powerpoint/2010/main" val="416505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3EA6-A6C9-730D-D85B-CAF5419E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</p:spPr>
        <p:txBody>
          <a:bodyPr>
            <a:normAutofit fontScale="90000"/>
          </a:bodyPr>
          <a:lstStyle/>
          <a:p>
            <a:r>
              <a:rPr lang="en-GB" dirty="0"/>
              <a:t>Ancillary Chip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BF5AD-9A00-7713-3D6F-C20A9F202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/>
          <a:p>
            <a:r>
              <a:rPr lang="en-GB" dirty="0"/>
              <a:t>The ancillary chip will provide sensor power, bias and slow control interfaces</a:t>
            </a:r>
          </a:p>
          <a:p>
            <a:endParaRPr lang="en-GB" dirty="0"/>
          </a:p>
          <a:p>
            <a:r>
              <a:rPr lang="en-GB" dirty="0"/>
              <a:t>The main elements of this ASIC are</a:t>
            </a:r>
          </a:p>
          <a:p>
            <a:pPr lvl="1"/>
            <a:r>
              <a:rPr lang="en-GB" b="1" dirty="0"/>
              <a:t>SLDO</a:t>
            </a:r>
            <a:r>
              <a:rPr lang="en-GB" dirty="0"/>
              <a:t> regulator for serial powering</a:t>
            </a:r>
          </a:p>
          <a:p>
            <a:pPr lvl="1"/>
            <a:r>
              <a:rPr lang="en-GB" dirty="0"/>
              <a:t>Negative Voltage Generator (</a:t>
            </a:r>
            <a:r>
              <a:rPr lang="en-GB" b="1" dirty="0"/>
              <a:t>NVG</a:t>
            </a:r>
            <a:r>
              <a:rPr lang="en-GB" dirty="0"/>
              <a:t>) for sensor biasing</a:t>
            </a:r>
          </a:p>
          <a:p>
            <a:pPr lvl="1"/>
            <a:r>
              <a:rPr lang="en-GB" b="1" dirty="0"/>
              <a:t>Slow control </a:t>
            </a:r>
            <a:r>
              <a:rPr lang="en-GB" dirty="0"/>
              <a:t>interface for low material communication to/from the control room</a:t>
            </a:r>
          </a:p>
          <a:p>
            <a:endParaRPr lang="en-GB" dirty="0"/>
          </a:p>
          <a:p>
            <a:r>
              <a:rPr lang="en-GB" dirty="0"/>
              <a:t>It will be designed in a </a:t>
            </a:r>
            <a:r>
              <a:rPr lang="en-GB" b="1" dirty="0"/>
              <a:t>180 nm SOI process </a:t>
            </a:r>
          </a:p>
          <a:p>
            <a:pPr lvl="1"/>
            <a:r>
              <a:rPr lang="en-GB" dirty="0"/>
              <a:t>No modification of MOSAIX needed for optimised, low material power, biasing and slow control </a:t>
            </a:r>
          </a:p>
          <a:p>
            <a:pPr lvl="1"/>
            <a:r>
              <a:rPr lang="en-GB" dirty="0"/>
              <a:t>4 MPW runs per year allowing for fast and cost-effective prototyping</a:t>
            </a: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8B44B2-9932-0451-C71B-AA131041A456}"/>
              </a:ext>
            </a:extLst>
          </p:cNvPr>
          <p:cNvSpPr/>
          <p:nvPr/>
        </p:nvSpPr>
        <p:spPr>
          <a:xfrm>
            <a:off x="10272372" y="415284"/>
            <a:ext cx="1774903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3, 4</a:t>
            </a:r>
          </a:p>
        </p:txBody>
      </p:sp>
    </p:spTree>
    <p:extLst>
      <p:ext uri="{BB962C8B-B14F-4D97-AF65-F5344CB8AC3E}">
        <p14:creationId xmlns:p14="http://schemas.microsoft.com/office/powerpoint/2010/main" val="229095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8D664-642F-E050-48D1-0CD4C3EA7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Development status and plan</a:t>
            </a:r>
          </a:p>
        </p:txBody>
      </p:sp>
    </p:spTree>
    <p:extLst>
      <p:ext uri="{BB962C8B-B14F-4D97-AF65-F5344CB8AC3E}">
        <p14:creationId xmlns:p14="http://schemas.microsoft.com/office/powerpoint/2010/main" val="362512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72158-5BFF-DC9A-3832-EE4E8C42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</p:spPr>
        <p:txBody>
          <a:bodyPr>
            <a:normAutofit fontScale="90000"/>
          </a:bodyPr>
          <a:lstStyle/>
          <a:p>
            <a:r>
              <a:rPr lang="en-GB" dirty="0"/>
              <a:t>CERN/EIC agreement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A48DA-E701-0B32-E74B-33A00898F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GB" dirty="0"/>
              <a:t>Meeting at CERN in April 2023: EIC, </a:t>
            </a:r>
            <a:r>
              <a:rPr lang="en-GB" dirty="0" err="1"/>
              <a:t>ePIC</a:t>
            </a:r>
            <a:r>
              <a:rPr lang="en-GB" dirty="0"/>
              <a:t> SVT, ALICE ITS3 </a:t>
            </a:r>
            <a:r>
              <a:rPr lang="en-GB" dirty="0">
                <a:sym typeface="Wingdings" pitchFamily="2" charset="2"/>
              </a:rPr>
              <a:t> Agreed on partnership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Draft of agreement received in December 2023</a:t>
            </a:r>
          </a:p>
          <a:p>
            <a:pPr lvl="1"/>
            <a:r>
              <a:rPr lang="en-GB" dirty="0">
                <a:sym typeface="Wingdings" pitchFamily="2" charset="2"/>
              </a:rPr>
              <a:t>Further discussions with ITS3 colleagues on ER2 and ER3 sensors procurement</a:t>
            </a:r>
          </a:p>
          <a:p>
            <a:pPr lvl="1"/>
            <a:r>
              <a:rPr lang="en-GB" dirty="0">
                <a:sym typeface="Wingdings" pitchFamily="2" charset="2"/>
              </a:rPr>
              <a:t>Now with BNL legal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The agreement provides a collaborative framework around four main points</a:t>
            </a:r>
          </a:p>
          <a:p>
            <a:pPr lvl="1"/>
            <a:r>
              <a:rPr lang="en-GB" b="1" dirty="0"/>
              <a:t>Procurement of components </a:t>
            </a:r>
            <a:r>
              <a:rPr lang="en-GB" dirty="0"/>
              <a:t>for the EIC </a:t>
            </a:r>
            <a:r>
              <a:rPr lang="en-GB" dirty="0" err="1"/>
              <a:t>ePIC</a:t>
            </a:r>
            <a:r>
              <a:rPr lang="en-GB" dirty="0"/>
              <a:t> detector </a:t>
            </a:r>
          </a:p>
          <a:p>
            <a:pPr lvl="1"/>
            <a:r>
              <a:rPr lang="en-GB" b="1" dirty="0">
                <a:sym typeface="Wingdings" pitchFamily="2" charset="2"/>
              </a:rPr>
              <a:t>Participation in the design </a:t>
            </a:r>
            <a:r>
              <a:rPr lang="en-GB" dirty="0">
                <a:sym typeface="Wingdings" pitchFamily="2" charset="2"/>
              </a:rPr>
              <a:t>of the Pixel Sensor Chip for the ALICE ITS3</a:t>
            </a:r>
          </a:p>
          <a:p>
            <a:pPr lvl="1"/>
            <a:r>
              <a:rPr lang="en-GB" b="1" dirty="0">
                <a:sym typeface="Wingdings" pitchFamily="2" charset="2"/>
              </a:rPr>
              <a:t>Transfer of the design database </a:t>
            </a:r>
            <a:r>
              <a:rPr lang="en-GB" dirty="0">
                <a:sym typeface="Wingdings" pitchFamily="2" charset="2"/>
              </a:rPr>
              <a:t>of the ITS3 sensor to BNL</a:t>
            </a:r>
          </a:p>
          <a:p>
            <a:pPr lvl="1"/>
            <a:r>
              <a:rPr lang="en-GB" b="1" dirty="0">
                <a:sym typeface="Wingdings" pitchFamily="2" charset="2"/>
              </a:rPr>
              <a:t>Contribution to other CERN activities </a:t>
            </a:r>
            <a:r>
              <a:rPr lang="en-GB" dirty="0">
                <a:sym typeface="Wingdings" pitchFamily="2" charset="2"/>
              </a:rPr>
              <a:t>related to the ALICE ITS3</a:t>
            </a:r>
          </a:p>
          <a:p>
            <a:endParaRPr lang="en-GB" dirty="0"/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570A5E8F-059C-CA73-E1DE-7C88A843CE5E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4</a:t>
            </a:r>
          </a:p>
        </p:txBody>
      </p:sp>
    </p:spTree>
    <p:extLst>
      <p:ext uri="{BB962C8B-B14F-4D97-AF65-F5344CB8AC3E}">
        <p14:creationId xmlns:p14="http://schemas.microsoft.com/office/powerpoint/2010/main" val="3293808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7D44-58E3-2F0F-25DE-4C5CAFF1B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Designers’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AF90E-3A86-6DC6-63CD-3ED4C4281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Two sensor designers affiliated with </a:t>
            </a:r>
            <a:r>
              <a:rPr lang="en-GB" dirty="0" err="1"/>
              <a:t>ePIC</a:t>
            </a:r>
            <a:r>
              <a:rPr lang="en-GB" dirty="0"/>
              <a:t> institutions (BNL, MIT) are embedded in the ITS3 team at CERN</a:t>
            </a:r>
          </a:p>
          <a:p>
            <a:pPr lvl="1"/>
            <a:r>
              <a:rPr lang="en-GB" dirty="0"/>
              <a:t>As per CERN/EIC agreement </a:t>
            </a:r>
          </a:p>
          <a:p>
            <a:pPr lvl="1"/>
            <a:r>
              <a:rPr lang="en-GB" dirty="0"/>
              <a:t>Transfer of knowledge to the </a:t>
            </a:r>
            <a:r>
              <a:rPr lang="en-GB" dirty="0" err="1"/>
              <a:t>ePIC</a:t>
            </a:r>
            <a:r>
              <a:rPr lang="en-GB" dirty="0"/>
              <a:t> designers for EIC-LAS</a:t>
            </a:r>
          </a:p>
          <a:p>
            <a:pPr lvl="1"/>
            <a:endParaRPr lang="en-GB" dirty="0"/>
          </a:p>
          <a:p>
            <a:r>
              <a:rPr lang="en-GB" dirty="0"/>
              <a:t>Complemented with team of experienced designers in the UK (RAL) and the US (BNL, LBNL)</a:t>
            </a:r>
          </a:p>
          <a:p>
            <a:pPr lvl="1"/>
            <a:endParaRPr lang="en-GB" dirty="0"/>
          </a:p>
          <a:p>
            <a:r>
              <a:rPr lang="en-GB" dirty="0"/>
              <a:t>By-weekly WP1 Sensor Design meetings (I. Sedgwick, RAL; J. De Melo, BNL)</a:t>
            </a:r>
          </a:p>
          <a:p>
            <a:pPr lvl="1"/>
            <a:endParaRPr lang="en-GB" dirty="0"/>
          </a:p>
          <a:p>
            <a:r>
              <a:rPr lang="en-GB" dirty="0"/>
              <a:t>Tools for collaborative work in place and being set up</a:t>
            </a:r>
          </a:p>
          <a:p>
            <a:pPr lvl="1"/>
            <a:r>
              <a:rPr lang="en-GB" dirty="0" err="1"/>
              <a:t>Cliosoft</a:t>
            </a:r>
            <a:r>
              <a:rPr lang="en-GB" dirty="0"/>
              <a:t> being setup by BNL for collaborative working on sensor designs</a:t>
            </a:r>
          </a:p>
          <a:p>
            <a:pPr lvl="1"/>
            <a:r>
              <a:rPr lang="en-GB" dirty="0"/>
              <a:t>Action tracker, specification document, schedule </a:t>
            </a:r>
            <a:r>
              <a:rPr lang="en-GB" dirty="0" err="1"/>
              <a:t>gannt</a:t>
            </a:r>
            <a:r>
              <a:rPr lang="en-GB" dirty="0"/>
              <a:t> project, shared document repository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06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2454-6B04-D9CC-3E48-B8E68B97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MOSAIX Design – </a:t>
            </a:r>
            <a:r>
              <a:rPr lang="en-GB" dirty="0" err="1"/>
              <a:t>ePIC</a:t>
            </a:r>
            <a:r>
              <a:rPr lang="en-GB" dirty="0"/>
              <a:t>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030F-7580-5583-D205-E7BF590588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Development of </a:t>
            </a:r>
            <a:r>
              <a:rPr lang="en-GB" b="1" dirty="0"/>
              <a:t>logic libraries</a:t>
            </a:r>
            <a:endParaRPr lang="en-GB" dirty="0"/>
          </a:p>
          <a:p>
            <a:pPr lvl="1"/>
            <a:r>
              <a:rPr lang="en-GB" dirty="0"/>
              <a:t>Enhanced Design for Manufacture (</a:t>
            </a:r>
            <a:r>
              <a:rPr lang="en-GB" dirty="0" err="1"/>
              <a:t>DfM</a:t>
            </a:r>
            <a:r>
              <a:rPr lang="en-GB" dirty="0"/>
              <a:t>) rules, reduced leakage current for improved power consumption, specialised cells for use in the pixel array</a:t>
            </a:r>
          </a:p>
          <a:p>
            <a:pPr lvl="1"/>
            <a:r>
              <a:rPr lang="en-GB" dirty="0"/>
              <a:t>Overall management of the effort, library generation (netlists, abstracts etc) and verification of the generated cells by </a:t>
            </a:r>
            <a:r>
              <a:rPr lang="en-GB" dirty="0" err="1"/>
              <a:t>ePIC</a:t>
            </a:r>
            <a:r>
              <a:rPr lang="en-GB" dirty="0"/>
              <a:t> SVT designers, with layout work split across several institutes on the MOSAIX team</a:t>
            </a:r>
          </a:p>
          <a:p>
            <a:pPr lvl="1"/>
            <a:endParaRPr lang="en-GB" dirty="0"/>
          </a:p>
          <a:p>
            <a:r>
              <a:rPr lang="en-GB" dirty="0"/>
              <a:t>Work on MOSAIX tile circuitry</a:t>
            </a:r>
          </a:p>
          <a:p>
            <a:pPr lvl="1"/>
            <a:r>
              <a:rPr lang="en-GB" dirty="0"/>
              <a:t>Stitched backbone</a:t>
            </a:r>
          </a:p>
          <a:p>
            <a:pPr lvl="1"/>
            <a:r>
              <a:rPr lang="en-GB" dirty="0"/>
              <a:t>Tile </a:t>
            </a:r>
            <a:r>
              <a:rPr lang="en-GB" dirty="0" err="1"/>
              <a:t>serialiser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9F88FF-5751-177C-21C2-87106E4E22D4}"/>
              </a:ext>
            </a:extLst>
          </p:cNvPr>
          <p:cNvGrpSpPr/>
          <p:nvPr/>
        </p:nvGrpSpPr>
        <p:grpSpPr>
          <a:xfrm>
            <a:off x="5890518" y="3272826"/>
            <a:ext cx="5839519" cy="2654900"/>
            <a:chOff x="5890518" y="3120527"/>
            <a:chExt cx="5839519" cy="26549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486763-561F-1CC1-4025-1A2A51F9D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0518" y="3120527"/>
              <a:ext cx="5839519" cy="2654900"/>
            </a:xfrm>
            <a:prstGeom prst="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F04297-CEA8-FF07-1DA9-4F9298FD71D0}"/>
                </a:ext>
              </a:extLst>
            </p:cNvPr>
            <p:cNvSpPr/>
            <p:nvPr/>
          </p:nvSpPr>
          <p:spPr>
            <a:xfrm>
              <a:off x="10697378" y="3558448"/>
              <a:ext cx="539827" cy="1024569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9D2D89-D94E-5373-0C53-C146CD19A4F5}"/>
                </a:ext>
              </a:extLst>
            </p:cNvPr>
            <p:cNvSpPr txBox="1"/>
            <p:nvPr/>
          </p:nvSpPr>
          <p:spPr>
            <a:xfrm>
              <a:off x="10660957" y="4551036"/>
              <a:ext cx="6126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800" dirty="0" err="1">
                  <a:solidFill>
                    <a:srgbClr val="0070C0"/>
                  </a:solidFill>
                </a:rPr>
                <a:t>Serialiser</a:t>
              </a:r>
              <a:endParaRPr lang="en-US" sz="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501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2454-6B04-D9CC-3E48-B8E68B97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MOSAIX Design – </a:t>
            </a:r>
            <a:r>
              <a:rPr lang="en-GB" dirty="0" err="1"/>
              <a:t>ePIC</a:t>
            </a:r>
            <a:r>
              <a:rPr lang="en-GB" dirty="0"/>
              <a:t>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030F-7580-5583-D205-E7BF590588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Stitched backbone design</a:t>
            </a:r>
          </a:p>
          <a:p>
            <a:pPr lvl="1"/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801286-863C-D2A4-E0BA-697A4FB31F64}"/>
              </a:ext>
            </a:extLst>
          </p:cNvPr>
          <p:cNvGrpSpPr/>
          <p:nvPr/>
        </p:nvGrpSpPr>
        <p:grpSpPr>
          <a:xfrm>
            <a:off x="818672" y="3192833"/>
            <a:ext cx="3625882" cy="2394414"/>
            <a:chOff x="1120887" y="3747940"/>
            <a:chExt cx="3625882" cy="23944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55A4F6-B310-7383-9F5C-0FA68C04F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887" y="4087528"/>
              <a:ext cx="3625882" cy="205482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DFE693-61B4-B756-E005-7E0AF78C2DE2}"/>
                </a:ext>
              </a:extLst>
            </p:cNvPr>
            <p:cNvSpPr txBox="1"/>
            <p:nvPr/>
          </p:nvSpPr>
          <p:spPr>
            <a:xfrm>
              <a:off x="2215522" y="3747940"/>
              <a:ext cx="1436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0070C0"/>
                  </a:solidFill>
                </a:rPr>
                <a:t>SBB </a:t>
              </a:r>
              <a:r>
                <a:rPr lang="pt-PT" sz="1600" dirty="0" err="1">
                  <a:solidFill>
                    <a:srgbClr val="0070C0"/>
                  </a:solidFill>
                </a:rPr>
                <a:t>floorplan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4F224AA-273F-AD7E-329E-4A68AAE35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66" y="1553831"/>
            <a:ext cx="4826049" cy="1302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EC653-5E14-A05D-2682-67852E441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797" y="1396772"/>
            <a:ext cx="3034543" cy="142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3A99776-A7B9-7DE8-8310-D282C1BCE53D}"/>
              </a:ext>
            </a:extLst>
          </p:cNvPr>
          <p:cNvGrpSpPr/>
          <p:nvPr/>
        </p:nvGrpSpPr>
        <p:grpSpPr>
          <a:xfrm>
            <a:off x="4691936" y="4140768"/>
            <a:ext cx="3929751" cy="1978364"/>
            <a:chOff x="4691936" y="4140768"/>
            <a:chExt cx="3929751" cy="19783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6BB6D8-3F2B-6424-83C4-85485C238ECC}"/>
                </a:ext>
              </a:extLst>
            </p:cNvPr>
            <p:cNvSpPr txBox="1"/>
            <p:nvPr/>
          </p:nvSpPr>
          <p:spPr>
            <a:xfrm>
              <a:off x="4943656" y="4140768"/>
              <a:ext cx="34263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SBB – 160MHz </a:t>
              </a:r>
              <a:r>
                <a:rPr lang="en-US" sz="16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Clock</a:t>
              </a:r>
              <a:r>
                <a:rPr lang="en-US" sz="16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Buffer RX</a:t>
              </a:r>
              <a:endParaRPr lang="en-GB" sz="16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A807B0C-0F3B-1DD5-F6FE-8513A0D433F1}"/>
                </a:ext>
              </a:extLst>
            </p:cNvPr>
            <p:cNvGrpSpPr/>
            <p:nvPr/>
          </p:nvGrpSpPr>
          <p:grpSpPr>
            <a:xfrm>
              <a:off x="4691936" y="4509350"/>
              <a:ext cx="3929751" cy="1287968"/>
              <a:chOff x="4831786" y="4488195"/>
              <a:chExt cx="3929751" cy="1287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FE8EE3E-7CBB-8E41-7B05-10F2E8661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1786" y="4488195"/>
                <a:ext cx="1542730" cy="128796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FF244FE-C928-A0C9-4152-7F96E89E7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2693" y="4490149"/>
                <a:ext cx="2268844" cy="12840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5" name="CaixaDeTexto 11">
              <a:extLst>
                <a:ext uri="{FF2B5EF4-FFF2-40B4-BE49-F238E27FC236}">
                  <a16:creationId xmlns:a16="http://schemas.microsoft.com/office/drawing/2014/main" id="{C41A3C68-BA33-EBBD-A2F8-BB84D94B63A2}"/>
                </a:ext>
              </a:extLst>
            </p:cNvPr>
            <p:cNvSpPr txBox="1"/>
            <p:nvPr/>
          </p:nvSpPr>
          <p:spPr>
            <a:xfrm>
              <a:off x="4995904" y="5811355"/>
              <a:ext cx="33218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Continuous time comparator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33BDDA-6777-4B03-7950-53F066D6DEC4}"/>
              </a:ext>
            </a:extLst>
          </p:cNvPr>
          <p:cNvGrpSpPr/>
          <p:nvPr/>
        </p:nvGrpSpPr>
        <p:grpSpPr>
          <a:xfrm>
            <a:off x="8667370" y="4140768"/>
            <a:ext cx="3426311" cy="1978364"/>
            <a:chOff x="8667370" y="4140768"/>
            <a:chExt cx="3426311" cy="19783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7AC566-9684-70A0-EA68-E65AB726FC20}"/>
                </a:ext>
              </a:extLst>
            </p:cNvPr>
            <p:cNvSpPr txBox="1"/>
            <p:nvPr/>
          </p:nvSpPr>
          <p:spPr>
            <a:xfrm>
              <a:off x="8667370" y="4140768"/>
              <a:ext cx="34263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SBB – 160MHz </a:t>
              </a:r>
              <a:r>
                <a:rPr lang="en-US" sz="1600" b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</a:t>
              </a:r>
              <a:r>
                <a:rPr lang="en-US" sz="16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Buffer RX</a:t>
              </a:r>
              <a:endParaRPr lang="en-GB" sz="16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44AEFF-0097-B959-6865-067FCD6A0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63253" y="4507028"/>
              <a:ext cx="3034544" cy="1292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CaixaDeTexto 11">
              <a:extLst>
                <a:ext uri="{FF2B5EF4-FFF2-40B4-BE49-F238E27FC236}">
                  <a16:creationId xmlns:a16="http://schemas.microsoft.com/office/drawing/2014/main" id="{08D465B3-9F5D-8C8F-48A2-0F6698A592B9}"/>
                </a:ext>
              </a:extLst>
            </p:cNvPr>
            <p:cNvSpPr txBox="1"/>
            <p:nvPr/>
          </p:nvSpPr>
          <p:spPr>
            <a:xfrm>
              <a:off x="8716728" y="5811355"/>
              <a:ext cx="33218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Clocked comparator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97A044E-2550-1606-97DF-41A7955A02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9719" y="874093"/>
            <a:ext cx="2471367" cy="129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C5C316-2AB0-92F6-CC1F-1E0D2CBCE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513" y="2400781"/>
            <a:ext cx="2183721" cy="126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B99D36-873D-EBC1-5ED0-592AB2A2B9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1832" y="2550196"/>
            <a:ext cx="1469177" cy="850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5EEECE7-4E48-F52D-5F1B-C64E58B331FF}"/>
              </a:ext>
            </a:extLst>
          </p:cNvPr>
          <p:cNvSpPr txBox="1"/>
          <p:nvPr/>
        </p:nvSpPr>
        <p:spPr>
          <a:xfrm>
            <a:off x="5119101" y="1055158"/>
            <a:ext cx="3768942" cy="43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SBB – 160MHz </a:t>
            </a:r>
            <a:r>
              <a:rPr lang="en-US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Clock/Data</a:t>
            </a:r>
            <a:r>
              <a:rPr lang="en-US" sz="1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Buffer TX</a:t>
            </a:r>
            <a:endParaRPr lang="en-GB" sz="16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76568-57F3-BCD9-933D-C6DDE3688B91}"/>
              </a:ext>
            </a:extLst>
          </p:cNvPr>
          <p:cNvCxnSpPr>
            <a:cxnSpLocks/>
          </p:cNvCxnSpPr>
          <p:nvPr/>
        </p:nvCxnSpPr>
        <p:spPr>
          <a:xfrm>
            <a:off x="1511034" y="2612599"/>
            <a:ext cx="284667" cy="91878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73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BB4BE9-284C-B6D8-1A90-C6093479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MOSAIX Design – </a:t>
            </a:r>
            <a:r>
              <a:rPr lang="en-GB" dirty="0" err="1"/>
              <a:t>ePIC</a:t>
            </a:r>
            <a:r>
              <a:rPr lang="en-GB" dirty="0"/>
              <a:t> contributions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A02A26-05F5-F909-89F9-6422C45BB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Tile </a:t>
            </a:r>
            <a:r>
              <a:rPr lang="en-US" b="1" dirty="0" err="1"/>
              <a:t>serialiser</a:t>
            </a:r>
            <a:endParaRPr lang="en-US" b="1" dirty="0"/>
          </a:p>
          <a:p>
            <a:pPr marL="573088" lvl="1" indent="-285750"/>
            <a:r>
              <a:rPr lang="en-US" dirty="0"/>
              <a:t>Digital design of tile serializer and its integration inside the tile periphery (i.e. serial bridge)</a:t>
            </a:r>
          </a:p>
          <a:p>
            <a:pPr marL="573088" lvl="1" indent="-285750"/>
            <a:r>
              <a:rPr lang="en-US" dirty="0"/>
              <a:t>Digital implementation flow of the tile periphery </a:t>
            </a:r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Liberate characterization of the SBB to LEC and SBB to tile periphery interfaces</a:t>
            </a:r>
          </a:p>
          <a:p>
            <a:pPr marL="285750" indent="-285750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80F9B1-CC69-8E2C-7C8A-2D6FECFBB1CF}"/>
              </a:ext>
            </a:extLst>
          </p:cNvPr>
          <p:cNvGrpSpPr/>
          <p:nvPr/>
        </p:nvGrpSpPr>
        <p:grpSpPr>
          <a:xfrm>
            <a:off x="6211580" y="930199"/>
            <a:ext cx="5899425" cy="5119882"/>
            <a:chOff x="6211580" y="930199"/>
            <a:chExt cx="5899425" cy="5119882"/>
          </a:xfrm>
        </p:grpSpPr>
        <p:pic>
          <p:nvPicPr>
            <p:cNvPr id="7" name="Content Placeholder 4" descr="A diagram of a circuit&#10;&#10;Description automatically generated">
              <a:extLst>
                <a:ext uri="{FF2B5EF4-FFF2-40B4-BE49-F238E27FC236}">
                  <a16:creationId xmlns:a16="http://schemas.microsoft.com/office/drawing/2014/main" id="{E9868CA1-0785-BDA3-094B-306F76350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580" y="3807373"/>
              <a:ext cx="5899425" cy="2242708"/>
            </a:xfrm>
            <a:prstGeom prst="rect">
              <a:avLst/>
            </a:prstGeom>
          </p:spPr>
        </p:pic>
        <p:pic>
          <p:nvPicPr>
            <p:cNvPr id="9" name="Picture 8" descr="A diagram of a computer&#10;&#10;Description automatically generated">
              <a:extLst>
                <a:ext uri="{FF2B5EF4-FFF2-40B4-BE49-F238E27FC236}">
                  <a16:creationId xmlns:a16="http://schemas.microsoft.com/office/drawing/2014/main" id="{87392B22-503D-3D36-BEB4-60B39D22A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124" y="930199"/>
              <a:ext cx="5042865" cy="2443162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C57AEFB-9850-3FAE-674C-1E38D4BF62CF}"/>
                </a:ext>
              </a:extLst>
            </p:cNvPr>
            <p:cNvCxnSpPr/>
            <p:nvPr/>
          </p:nvCxnSpPr>
          <p:spPr>
            <a:xfrm flipH="1">
              <a:off x="9774094" y="2951224"/>
              <a:ext cx="705244" cy="93647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F7E7F8-DFA8-93BE-187F-E5E34860EBA8}"/>
                </a:ext>
              </a:extLst>
            </p:cNvPr>
            <p:cNvSpPr/>
            <p:nvPr/>
          </p:nvSpPr>
          <p:spPr>
            <a:xfrm>
              <a:off x="6957849" y="3121573"/>
              <a:ext cx="977462" cy="276867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358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363D8-F217-3D29-4B98-48BCEFD1E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>
            <a:noAutofit/>
          </a:bodyPr>
          <a:lstStyle/>
          <a:p>
            <a:r>
              <a:rPr lang="en-US" dirty="0"/>
              <a:t>Are the technical performance requirements appropriately defined and complete for this stage of the project? </a:t>
            </a:r>
          </a:p>
          <a:p>
            <a:r>
              <a:rPr lang="en-US" dirty="0"/>
              <a:t>Are the plans for achieving detector performance and construction sufficiently developed and documented for the present phase of the project? </a:t>
            </a:r>
          </a:p>
          <a:p>
            <a:r>
              <a:rPr lang="en-US" dirty="0"/>
              <a:t>Are the current designs and plans for detector, electronics readout, and services sufficiently developed to achieve the performance requirements?</a:t>
            </a:r>
          </a:p>
          <a:p>
            <a:r>
              <a:rPr lang="en-US" dirty="0"/>
              <a:t>Are plans in place to mitigate risk of cost increases, schedule delays, and technical problems?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Are the fabrication and assembly plans for the various tracking detector systems consistent with the overall project and detector schedule?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Are the plans for detector integration in the EIC detector appropriately developed for the present phase of the project?</a:t>
            </a:r>
          </a:p>
          <a:p>
            <a:r>
              <a:rPr lang="en-US" dirty="0"/>
              <a:t>Have ES&amp;H and QA considerations been adequately incorporated into the designs at their present stage?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19DFDA-1E7E-AE1E-F508-DDE92061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</p:spPr>
        <p:txBody>
          <a:bodyPr>
            <a:normAutofit fontScale="90000"/>
          </a:bodyPr>
          <a:lstStyle/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15788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FEE4-E16C-D5AF-7FA4-5125D965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EIC-LAS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AF5DF-4E12-AFE6-A1BE-623CFF1EA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6276340" cy="2560320"/>
          </a:xfrm>
        </p:spPr>
        <p:txBody>
          <a:bodyPr/>
          <a:lstStyle/>
          <a:p>
            <a:r>
              <a:rPr lang="en-GB" dirty="0"/>
              <a:t>Specification capture in progress</a:t>
            </a:r>
          </a:p>
          <a:p>
            <a:endParaRPr lang="en-GB" dirty="0"/>
          </a:p>
          <a:p>
            <a:r>
              <a:rPr lang="en-GB" dirty="0"/>
              <a:t>Access to MOSAIX database needed to start work</a:t>
            </a:r>
          </a:p>
          <a:p>
            <a:pPr lvl="1"/>
            <a:r>
              <a:rPr lang="en-GB" dirty="0"/>
              <a:t>Pending progress with agreement signature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418AD-F865-2461-EC53-904D03C9B1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Estimated power consumption range: 1.2 – 1.6 W per EIC-LAS </a:t>
            </a:r>
          </a:p>
          <a:p>
            <a:pPr lvl="1"/>
            <a:r>
              <a:rPr lang="en-GB" dirty="0"/>
              <a:t>Derived from evolving MOSAIX power figures</a:t>
            </a:r>
          </a:p>
          <a:p>
            <a:pPr lvl="1"/>
            <a:r>
              <a:rPr lang="en-GB" dirty="0"/>
              <a:t>This estimate takes into account the reduction in the number of RSUs</a:t>
            </a:r>
          </a:p>
          <a:p>
            <a:pPr lvl="1"/>
            <a:r>
              <a:rPr lang="en-GB" dirty="0"/>
              <a:t>LEC power consumption not yet scaled to reflect the reduction in the number of data links</a:t>
            </a:r>
          </a:p>
          <a:p>
            <a:pPr lvl="2"/>
            <a:r>
              <a:rPr lang="en-GB" dirty="0"/>
              <a:t>More information needed on power consumption of various LEC blocks</a:t>
            </a:r>
          </a:p>
          <a:p>
            <a:pPr lvl="2"/>
            <a:r>
              <a:rPr lang="en-GB" dirty="0"/>
              <a:t>Significant reduction in power consumption expected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480B5-AAD4-736D-2622-1557BFDA5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303" y="930274"/>
            <a:ext cx="5245100" cy="2146300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E1862CD2-A2B2-1A85-52A2-5B5B38073F8D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1, 2</a:t>
            </a:r>
          </a:p>
        </p:txBody>
      </p:sp>
    </p:spTree>
    <p:extLst>
      <p:ext uri="{BB962C8B-B14F-4D97-AF65-F5344CB8AC3E}">
        <p14:creationId xmlns:p14="http://schemas.microsoft.com/office/powerpoint/2010/main" val="1472286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0B80-DBDE-8513-0980-A12EC3C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Ancillary ASIC - Overview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58A10B-3014-EFF9-7F2C-73CA035C0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963" y="4634150"/>
            <a:ext cx="11521440" cy="153217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Estimated power consumption: up to 50% of EIC-LAS power</a:t>
            </a:r>
          </a:p>
          <a:p>
            <a:pPr lvl="1"/>
            <a:r>
              <a:rPr lang="en-GB" dirty="0"/>
              <a:t>Dominated by SLDO regulators</a:t>
            </a:r>
          </a:p>
          <a:p>
            <a:pPr lvl="2"/>
            <a:r>
              <a:rPr lang="en-GB" dirty="0"/>
              <a:t>Based on MOSAIX/EIC-LAS current needs as estimated at this time</a:t>
            </a:r>
          </a:p>
          <a:p>
            <a:pPr lvl="1"/>
            <a:r>
              <a:rPr lang="en-GB" dirty="0"/>
              <a:t>Further optimisations considered for a more efficient current to voltage conversion</a:t>
            </a:r>
          </a:p>
          <a:p>
            <a:pPr lvl="1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C59F03-F86E-A2F2-FEE1-4C89ECA39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075" y="867560"/>
            <a:ext cx="3940722" cy="1240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62A151-A90A-0081-51D9-C6791702A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43" y="2153739"/>
            <a:ext cx="3233137" cy="2365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38E4F4-3083-2F5B-447F-ECE3AB0F5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553" y="2153739"/>
            <a:ext cx="2910541" cy="248041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3960810-6083-AE32-9160-EFEEECC1C376}"/>
              </a:ext>
            </a:extLst>
          </p:cNvPr>
          <p:cNvGrpSpPr/>
          <p:nvPr/>
        </p:nvGrpSpPr>
        <p:grpSpPr>
          <a:xfrm>
            <a:off x="255122" y="929865"/>
            <a:ext cx="4532316" cy="3559731"/>
            <a:chOff x="255122" y="929865"/>
            <a:chExt cx="4532316" cy="355973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8A3D587-EA93-D3D0-0811-4FD1084ABE1C}"/>
                </a:ext>
              </a:extLst>
            </p:cNvPr>
            <p:cNvGrpSpPr/>
            <p:nvPr/>
          </p:nvGrpSpPr>
          <p:grpSpPr>
            <a:xfrm>
              <a:off x="255122" y="929865"/>
              <a:ext cx="4532316" cy="3559731"/>
              <a:chOff x="255122" y="1568847"/>
              <a:chExt cx="4532316" cy="355973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A6721EF-9E84-E41E-04E6-BFC75A68F5C2}"/>
                  </a:ext>
                </a:extLst>
              </p:cNvPr>
              <p:cNvGrpSpPr/>
              <p:nvPr/>
            </p:nvGrpSpPr>
            <p:grpSpPr>
              <a:xfrm>
                <a:off x="255122" y="1568847"/>
                <a:ext cx="4532316" cy="3559731"/>
                <a:chOff x="7342267" y="1667670"/>
                <a:chExt cx="4532316" cy="3559731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5C2095EB-4417-6937-FE57-391B7D094A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2267" y="1953763"/>
                  <a:ext cx="4387770" cy="2950473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D5A0704-60E7-E571-2DF5-F1A863D57BDE}"/>
                    </a:ext>
                  </a:extLst>
                </p:cNvPr>
                <p:cNvSpPr txBox="1"/>
                <p:nvPr/>
              </p:nvSpPr>
              <p:spPr>
                <a:xfrm>
                  <a:off x="8397834" y="1667670"/>
                  <a:ext cx="232070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/>
                    <a:t>Ancillary ASIC</a:t>
                  </a:r>
                </a:p>
                <a:p>
                  <a:pPr algn="ctr"/>
                  <a:r>
                    <a:rPr lang="en-GB" sz="1400" dirty="0"/>
                    <a:t>High level block diagram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2BF4B5C-A485-89E5-A14D-3ABF7C03BBDB}"/>
                    </a:ext>
                  </a:extLst>
                </p:cNvPr>
                <p:cNvSpPr txBox="1"/>
                <p:nvPr/>
              </p:nvSpPr>
              <p:spPr>
                <a:xfrm>
                  <a:off x="10564607" y="4765736"/>
                  <a:ext cx="13099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EIC-LAS LEC</a:t>
                  </a:r>
                </a:p>
                <a:p>
                  <a:pPr algn="ctr"/>
                  <a:r>
                    <a:rPr lang="en-GB" sz="1200" dirty="0"/>
                    <a:t>(PWR, I/O)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63BE1C2-872F-2C64-F50A-75BFBBA758B8}"/>
                  </a:ext>
                </a:extLst>
              </p:cNvPr>
              <p:cNvGrpSpPr/>
              <p:nvPr/>
            </p:nvGrpSpPr>
            <p:grpSpPr>
              <a:xfrm>
                <a:off x="3745735" y="2653229"/>
                <a:ext cx="649995" cy="1565446"/>
                <a:chOff x="3745735" y="2653229"/>
                <a:chExt cx="649995" cy="1565446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CCC30833-23EB-9ECD-9651-FC2DC46B4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5735" y="2732183"/>
                  <a:ext cx="6499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BB85E6D-3E30-F92D-44AC-A4139BA75B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5735" y="2653229"/>
                  <a:ext cx="6499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AC94DEA-5D99-5C2D-0222-C84CA1DD0C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5735" y="4218675"/>
                  <a:ext cx="6499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BCC2696-8280-3FF2-D9F9-0A415A00BA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5735" y="4139721"/>
                  <a:ext cx="6499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DBD672D-F2F6-5168-EB07-1FC724744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5735" y="4060764"/>
                  <a:ext cx="64999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5E0F9B-BFAA-E55C-E96F-0C99902829DE}"/>
                  </a:ext>
                </a:extLst>
              </p:cNvPr>
              <p:cNvSpPr txBox="1"/>
              <p:nvPr/>
            </p:nvSpPr>
            <p:spPr>
              <a:xfrm>
                <a:off x="3152161" y="3254783"/>
                <a:ext cx="54563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/>
                  <a:t>GA/GD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527DE6-C306-2D2D-5692-0182CAFE64AA}"/>
                </a:ext>
              </a:extLst>
            </p:cNvPr>
            <p:cNvCxnSpPr>
              <a:cxnSpLocks/>
            </p:cNvCxnSpPr>
            <p:nvPr/>
          </p:nvCxnSpPr>
          <p:spPr>
            <a:xfrm>
              <a:off x="2688116" y="3443819"/>
              <a:ext cx="35253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D0278C-3955-3638-90E0-C796B7BD5D93}"/>
                </a:ext>
              </a:extLst>
            </p:cNvPr>
            <p:cNvSpPr txBox="1"/>
            <p:nvPr/>
          </p:nvSpPr>
          <p:spPr>
            <a:xfrm>
              <a:off x="2901115" y="3522490"/>
              <a:ext cx="72394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GCLK</a:t>
              </a:r>
            </a:p>
            <a:p>
              <a:r>
                <a:rPr lang="en-GB" sz="800" dirty="0"/>
                <a:t>GRST</a:t>
              </a:r>
            </a:p>
            <a:p>
              <a:r>
                <a:rPr lang="en-GB" sz="800" dirty="0"/>
                <a:t>SYNC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A5866D-F05A-5BB7-71B8-142E3A3A89D5}"/>
                </a:ext>
              </a:extLst>
            </p:cNvPr>
            <p:cNvSpPr txBox="1"/>
            <p:nvPr/>
          </p:nvSpPr>
          <p:spPr>
            <a:xfrm>
              <a:off x="2901116" y="3160282"/>
              <a:ext cx="72394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PMWR/RD, SCWR/RD</a:t>
              </a:r>
            </a:p>
          </p:txBody>
        </p:sp>
      </p:grp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98A6ADEF-56D3-E37E-4BD9-342F2C0C43BE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1, 2</a:t>
            </a:r>
          </a:p>
        </p:txBody>
      </p:sp>
    </p:spTree>
    <p:extLst>
      <p:ext uri="{BB962C8B-B14F-4D97-AF65-F5344CB8AC3E}">
        <p14:creationId xmlns:p14="http://schemas.microsoft.com/office/powerpoint/2010/main" val="323026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5963-86DA-3631-600A-6CA49D10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Ancillary Chip - SLDO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5C629-5E3B-09B0-AF47-0BC566DFD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Current to voltage conversion to power the EIC-LAS in serial powering</a:t>
            </a:r>
          </a:p>
          <a:p>
            <a:pPr lvl="1"/>
            <a:endParaRPr lang="en-GB" dirty="0"/>
          </a:p>
          <a:p>
            <a:r>
              <a:rPr lang="en-GB" dirty="0"/>
              <a:t>Design adapted from ATLAS/CMS Serial Powering SLDO design for the HL-LHC</a:t>
            </a:r>
          </a:p>
          <a:p>
            <a:pPr lvl="1"/>
            <a:r>
              <a:rPr lang="en-GB" dirty="0"/>
              <a:t>&gt; 10 years development, multiple prototypes in different technologies </a:t>
            </a:r>
          </a:p>
          <a:p>
            <a:pPr lvl="1"/>
            <a:r>
              <a:rPr lang="en-GB" dirty="0"/>
              <a:t>Robust design, failure modes addressed to safeguard SP chain from failures of one regulator</a:t>
            </a:r>
          </a:p>
          <a:p>
            <a:pPr lvl="1"/>
            <a:r>
              <a:rPr lang="en-GB" dirty="0"/>
              <a:t>No need for bypassing element in the SP chain</a:t>
            </a:r>
          </a:p>
          <a:p>
            <a:pPr lvl="1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8ADBE0-1B41-9B36-D66E-E601ABD7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2" y="3429000"/>
            <a:ext cx="5063178" cy="265385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1286E3B-A8AB-598A-9356-9F2AC0CD1BC4}"/>
              </a:ext>
            </a:extLst>
          </p:cNvPr>
          <p:cNvGrpSpPr/>
          <p:nvPr/>
        </p:nvGrpSpPr>
        <p:grpSpPr>
          <a:xfrm>
            <a:off x="7338758" y="3169770"/>
            <a:ext cx="3102141" cy="2990208"/>
            <a:chOff x="7327741" y="3092651"/>
            <a:chExt cx="3102141" cy="2990208"/>
          </a:xfrm>
        </p:grpSpPr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id="{F6E9AC8B-F921-9A1F-042A-7C1341081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741" y="3092651"/>
              <a:ext cx="3102141" cy="29902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E947E2-2443-45DF-3D27-24DBCEC3EA1C}"/>
                </a:ext>
              </a:extLst>
            </p:cNvPr>
            <p:cNvSpPr txBox="1"/>
            <p:nvPr/>
          </p:nvSpPr>
          <p:spPr>
            <a:xfrm>
              <a:off x="9749928" y="5716654"/>
              <a:ext cx="594911" cy="184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600" dirty="0"/>
                <a:t>EIC-LAS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214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5963-86DA-3631-600A-6CA49D10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</p:spPr>
        <p:txBody>
          <a:bodyPr>
            <a:normAutofit fontScale="90000"/>
          </a:bodyPr>
          <a:lstStyle/>
          <a:p>
            <a:r>
              <a:rPr lang="en-GB" dirty="0"/>
              <a:t>Ancillary Chip - SLDO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5C629-5E3B-09B0-AF47-0BC566DFD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/>
          <a:p>
            <a:r>
              <a:rPr lang="en-GB" dirty="0"/>
              <a:t>Functional schematic implemented in 65 nm technology adapted to recent MOSAIX current consumption figures</a:t>
            </a:r>
          </a:p>
          <a:p>
            <a:pPr lvl="1"/>
            <a:r>
              <a:rPr lang="en-GB" dirty="0"/>
              <a:t>Simulations include stave power model to inform SVT development</a:t>
            </a:r>
          </a:p>
          <a:p>
            <a:pPr lvl="1"/>
            <a:endParaRPr lang="en-GB" dirty="0"/>
          </a:p>
          <a:p>
            <a:r>
              <a:rPr lang="en-GB" dirty="0"/>
              <a:t>Next: Additional features (tri-state, over-voltage protections etc.); port to 180 nm technology; full verification; layout; tape-out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F13B6E-AA31-A29E-BF8E-987458269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4" y="3525181"/>
            <a:ext cx="4305593" cy="2625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C11E8-EF86-1F6F-86EC-9DA24AAB0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664" y="3535860"/>
            <a:ext cx="6454828" cy="26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23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5963-86DA-3631-600A-6CA49D10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Ancillary Chip - NVG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5C629-5E3B-09B0-AF47-0BC566DFD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Creates the </a:t>
            </a:r>
            <a:r>
              <a:rPr lang="en-US" b="1" dirty="0"/>
              <a:t>negative bias for charge collecting volume </a:t>
            </a:r>
            <a:r>
              <a:rPr lang="en-US" dirty="0"/>
              <a:t>from positive regulated power supply 1.2 V</a:t>
            </a:r>
          </a:p>
          <a:p>
            <a:pPr lvl="1"/>
            <a:r>
              <a:rPr lang="en-US" dirty="0"/>
              <a:t>Diode-based charge-pump circuit</a:t>
            </a:r>
          </a:p>
          <a:p>
            <a:endParaRPr lang="en-US" dirty="0"/>
          </a:p>
          <a:p>
            <a:r>
              <a:rPr lang="en-US" dirty="0"/>
              <a:t>Circuit design progressed to </a:t>
            </a:r>
            <a:r>
              <a:rPr lang="en-US" b="1" dirty="0"/>
              <a:t>demonstration of feasibility</a:t>
            </a:r>
          </a:p>
          <a:p>
            <a:endParaRPr lang="en-US" dirty="0"/>
          </a:p>
          <a:p>
            <a:r>
              <a:rPr lang="en-US" dirty="0"/>
              <a:t>Next: realistic model of output load; corner and MC simulations; voltage DAC to generate VREF; trial layout and impact of layout </a:t>
            </a:r>
            <a:r>
              <a:rPr lang="en-US" dirty="0" err="1"/>
              <a:t>parasitics</a:t>
            </a:r>
            <a:r>
              <a:rPr lang="en-US" dirty="0"/>
              <a:t>; ELT transistors for radiation-hardness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A47DC-E746-ECF3-1B15-22C047442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169" y="2368038"/>
            <a:ext cx="2782805" cy="145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A08AD3-9AF9-8845-34F6-BACF8C4E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466" y="3097954"/>
            <a:ext cx="4093395" cy="326898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9CEE9F3-9F41-215C-AAC1-9AA8AD0F7D1E}"/>
              </a:ext>
            </a:extLst>
          </p:cNvPr>
          <p:cNvGrpSpPr/>
          <p:nvPr/>
        </p:nvGrpSpPr>
        <p:grpSpPr>
          <a:xfrm>
            <a:off x="7696375" y="184557"/>
            <a:ext cx="4176277" cy="2578100"/>
            <a:chOff x="7696375" y="184557"/>
            <a:chExt cx="4176277" cy="25781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C668BC6-E760-9173-5E37-3E1DB1BF5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1719" y="184557"/>
              <a:ext cx="3378200" cy="25781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58699D-011C-1B6F-9B1C-4C7C3DDECB8E}"/>
                </a:ext>
              </a:extLst>
            </p:cNvPr>
            <p:cNvSpPr txBox="1"/>
            <p:nvPr/>
          </p:nvSpPr>
          <p:spPr>
            <a:xfrm>
              <a:off x="7696375" y="1443675"/>
              <a:ext cx="1065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Switching network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541CCC-8B59-A79F-39C3-B11AD3398027}"/>
                </a:ext>
              </a:extLst>
            </p:cNvPr>
            <p:cNvSpPr txBox="1"/>
            <p:nvPr/>
          </p:nvSpPr>
          <p:spPr>
            <a:xfrm>
              <a:off x="10269034" y="1936498"/>
              <a:ext cx="1603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Voltage sensor (resistive divider)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015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5963-86DA-3631-600A-6CA49D10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Ancillary Chip – Slow Control</a:t>
            </a:r>
          </a:p>
        </p:txBody>
      </p:sp>
      <p:sp>
        <p:nvSpPr>
          <p:cNvPr id="318" name="Text Placeholder 317">
            <a:extLst>
              <a:ext uri="{FF2B5EF4-FFF2-40B4-BE49-F238E27FC236}">
                <a16:creationId xmlns:a16="http://schemas.microsoft.com/office/drawing/2014/main" id="{DC4F8398-FDB3-2318-258C-A70B99902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Need to reduce number of EIC-LAS slow control links for material reduction and to fit within SVT assigned FELIX channels - See Jo’s talk</a:t>
            </a:r>
          </a:p>
          <a:p>
            <a:pPr lvl="1"/>
            <a:endParaRPr lang="en-GB" dirty="0"/>
          </a:p>
          <a:p>
            <a:r>
              <a:rPr lang="en-GB" dirty="0" err="1"/>
              <a:t>AncASIC</a:t>
            </a:r>
            <a:r>
              <a:rPr lang="en-GB" dirty="0"/>
              <a:t> slow control circuit interfaces with EIC-LAS on one side and </a:t>
            </a:r>
            <a:r>
              <a:rPr lang="en-GB" dirty="0" err="1"/>
              <a:t>lpGBT</a:t>
            </a:r>
            <a:r>
              <a:rPr lang="en-GB" dirty="0"/>
              <a:t> on the other side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EB898C-6510-ADBC-8C4E-DB17A18A0D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9925" y="3605213"/>
            <a:ext cx="11522075" cy="2560637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6251B3-D938-7FCA-4764-4D4C991C93D0}"/>
              </a:ext>
            </a:extLst>
          </p:cNvPr>
          <p:cNvGrpSpPr/>
          <p:nvPr/>
        </p:nvGrpSpPr>
        <p:grpSpPr>
          <a:xfrm>
            <a:off x="1945876" y="2939409"/>
            <a:ext cx="6807375" cy="2981585"/>
            <a:chOff x="1879774" y="2851273"/>
            <a:chExt cx="6807375" cy="298158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7E7E7ED-DAEC-099F-7B2C-022CEC622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0631" y="2851273"/>
              <a:ext cx="5816518" cy="29726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5497F0-33CD-9815-5E67-80A11804C8EA}"/>
                </a:ext>
              </a:extLst>
            </p:cNvPr>
            <p:cNvSpPr txBox="1"/>
            <p:nvPr/>
          </p:nvSpPr>
          <p:spPr>
            <a:xfrm>
              <a:off x="1879774" y="5001861"/>
              <a:ext cx="31540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u="sng" dirty="0"/>
                <a:t>Per </a:t>
              </a:r>
              <a:r>
                <a:rPr lang="en-GB" sz="1200" u="sng" dirty="0" err="1"/>
                <a:t>lPGBT</a:t>
              </a:r>
              <a:r>
                <a:rPr lang="en-GB" sz="1200" u="sng" dirty="0"/>
                <a:t>:</a:t>
              </a:r>
            </a:p>
            <a:p>
              <a:pPr algn="ctr"/>
              <a:r>
                <a:rPr lang="en-GB" sz="1200" dirty="0"/>
                <a:t>1 down link &amp; 1 up link (</a:t>
              </a:r>
              <a:r>
                <a:rPr lang="en-GB" sz="1200" dirty="0" err="1"/>
                <a:t>fibers</a:t>
              </a:r>
              <a:r>
                <a:rPr lang="en-GB" sz="1200" dirty="0"/>
                <a:t>)</a:t>
              </a:r>
            </a:p>
            <a:p>
              <a:pPr algn="ctr"/>
              <a:r>
                <a:rPr lang="en-GB" sz="1200" dirty="0"/>
                <a:t>Up to 16 </a:t>
              </a:r>
              <a:r>
                <a:rPr lang="en-GB" sz="1200" dirty="0" err="1"/>
                <a:t>elinks</a:t>
              </a:r>
              <a:r>
                <a:rPr lang="en-GB" sz="1200" dirty="0"/>
                <a:t> (3 differential lines each)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522ACC-BCAC-7EB9-CAC4-57CECE5C8DC8}"/>
                </a:ext>
              </a:extLst>
            </p:cNvPr>
            <p:cNvSpPr txBox="1"/>
            <p:nvPr/>
          </p:nvSpPr>
          <p:spPr>
            <a:xfrm>
              <a:off x="5135044" y="4199110"/>
              <a:ext cx="3275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One </a:t>
              </a:r>
              <a:r>
                <a:rPr lang="en-GB" sz="1200" dirty="0" err="1"/>
                <a:t>elink</a:t>
              </a:r>
              <a:r>
                <a:rPr lang="en-GB" sz="1200" dirty="0"/>
                <a:t> serves up to 4 </a:t>
              </a:r>
              <a:r>
                <a:rPr lang="en-GB" sz="1200" dirty="0" err="1"/>
                <a:t>AncASIC</a:t>
              </a:r>
              <a:endParaRPr lang="en-GB" sz="12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07007A6-AFA7-9081-F0DD-2E5891CA165C}"/>
              </a:ext>
            </a:extLst>
          </p:cNvPr>
          <p:cNvSpPr txBox="1"/>
          <p:nvPr/>
        </p:nvSpPr>
        <p:spPr>
          <a:xfrm>
            <a:off x="8372244" y="3374380"/>
            <a:ext cx="176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/>
              <a:t>Per EIC-LAS:</a:t>
            </a:r>
          </a:p>
          <a:p>
            <a:pPr algn="ctr"/>
            <a:r>
              <a:rPr lang="en-GB" sz="1200" dirty="0"/>
              <a:t>7 slow control links</a:t>
            </a:r>
          </a:p>
        </p:txBody>
      </p:sp>
    </p:spTree>
    <p:extLst>
      <p:ext uri="{BB962C8B-B14F-4D97-AF65-F5344CB8AC3E}">
        <p14:creationId xmlns:p14="http://schemas.microsoft.com/office/powerpoint/2010/main" val="2497990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82D30836-B0BF-B417-436C-06B94B20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29" y="3425077"/>
            <a:ext cx="4827524" cy="2717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85963-86DA-3631-600A-6CA49D10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Ancillary Chip – Slow Control</a:t>
            </a:r>
          </a:p>
        </p:txBody>
      </p:sp>
      <p:sp>
        <p:nvSpPr>
          <p:cNvPr id="318" name="Text Placeholder 317">
            <a:extLst>
              <a:ext uri="{FF2B5EF4-FFF2-40B4-BE49-F238E27FC236}">
                <a16:creationId xmlns:a16="http://schemas.microsoft.com/office/drawing/2014/main" id="{DC4F8398-FDB3-2318-258C-A70B99902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work focused on defining </a:t>
            </a:r>
            <a:r>
              <a:rPr lang="en-US" b="1" dirty="0"/>
              <a:t>protocol and specs for communication between </a:t>
            </a:r>
            <a:r>
              <a:rPr lang="en-US" b="1" dirty="0" err="1"/>
              <a:t>lpGBT</a:t>
            </a:r>
            <a:r>
              <a:rPr lang="en-US" b="1" dirty="0"/>
              <a:t> and </a:t>
            </a:r>
            <a:r>
              <a:rPr lang="en-US" b="1" dirty="0" err="1"/>
              <a:t>AncASIC</a:t>
            </a:r>
            <a:endParaRPr lang="en-US" b="1" dirty="0"/>
          </a:p>
          <a:p>
            <a:pPr lvl="1"/>
            <a:r>
              <a:rPr lang="en-US" dirty="0"/>
              <a:t>Matching of clock speeds of </a:t>
            </a:r>
            <a:r>
              <a:rPr lang="en-US" dirty="0" err="1"/>
              <a:t>eLink</a:t>
            </a:r>
            <a:r>
              <a:rPr lang="en-US" dirty="0"/>
              <a:t> and EIC-LAS, buffering of data inside </a:t>
            </a:r>
            <a:r>
              <a:rPr lang="en-US" dirty="0" err="1"/>
              <a:t>AncASIC</a:t>
            </a:r>
            <a:endParaRPr lang="en-US" dirty="0"/>
          </a:p>
          <a:p>
            <a:pPr lvl="1"/>
            <a:r>
              <a:rPr lang="en-US" dirty="0" err="1"/>
              <a:t>lpGBT</a:t>
            </a:r>
            <a:r>
              <a:rPr lang="en-US" dirty="0"/>
              <a:t> data format to include addresses of </a:t>
            </a:r>
            <a:r>
              <a:rPr lang="en-US" dirty="0" err="1"/>
              <a:t>AncASIC</a:t>
            </a:r>
            <a:r>
              <a:rPr lang="en-US" dirty="0"/>
              <a:t> and EIC-LAS data structure</a:t>
            </a:r>
          </a:p>
          <a:p>
            <a:pPr lvl="1"/>
            <a:r>
              <a:rPr lang="en-US" dirty="0"/>
              <a:t>Internal configuration of </a:t>
            </a:r>
            <a:r>
              <a:rPr lang="en-US" dirty="0" err="1"/>
              <a:t>AncASIC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integrity methodology (checksums, correction, triplication, read back)</a:t>
            </a:r>
          </a:p>
          <a:p>
            <a:pPr lvl="1"/>
            <a:r>
              <a:rPr lang="en-US" dirty="0"/>
              <a:t>Built in fast commands (reset, synchronize, status readout, etc.)</a:t>
            </a:r>
          </a:p>
          <a:p>
            <a:pPr lvl="1"/>
            <a:r>
              <a:rPr lang="en-US" dirty="0"/>
              <a:t>AC vs DC-coupled communication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9D32E6-0C8B-ACF5-6A6F-A5ED49AEA058}"/>
              </a:ext>
            </a:extLst>
          </p:cNvPr>
          <p:cNvGrpSpPr/>
          <p:nvPr/>
        </p:nvGrpSpPr>
        <p:grpSpPr>
          <a:xfrm>
            <a:off x="554292" y="4143684"/>
            <a:ext cx="6001578" cy="1779471"/>
            <a:chOff x="3910376" y="3881536"/>
            <a:chExt cx="7261916" cy="215316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5D50CC7-7F46-21DC-DAC6-C1A4294DE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3643" y="3881536"/>
              <a:ext cx="5308649" cy="215316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1C0A2A-1A6C-EF4A-86FE-73195F6C2E7F}"/>
                </a:ext>
              </a:extLst>
            </p:cNvPr>
            <p:cNvSpPr txBox="1"/>
            <p:nvPr/>
          </p:nvSpPr>
          <p:spPr>
            <a:xfrm>
              <a:off x="3910376" y="4727396"/>
              <a:ext cx="3169248" cy="1228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SOF: </a:t>
              </a:r>
              <a:r>
                <a:rPr lang="en-US" sz="1000" dirty="0"/>
                <a:t>Start of Frame</a:t>
              </a:r>
            </a:p>
            <a:p>
              <a:r>
                <a:rPr lang="en-US" sz="1000" b="1" dirty="0" err="1"/>
                <a:t>Anc_Address</a:t>
              </a:r>
              <a:r>
                <a:rPr lang="en-US" sz="1000" b="1" dirty="0"/>
                <a:t>:</a:t>
              </a:r>
              <a:r>
                <a:rPr lang="en-US" sz="1000" dirty="0"/>
                <a:t> Address of Ancillary Chip</a:t>
              </a:r>
            </a:p>
            <a:p>
              <a:r>
                <a:rPr lang="en-US" sz="1000" b="1" dirty="0" err="1"/>
                <a:t>Data_Type</a:t>
              </a:r>
              <a:r>
                <a:rPr lang="en-US" sz="1000" b="1" dirty="0"/>
                <a:t>: </a:t>
              </a:r>
              <a:r>
                <a:rPr lang="en-US" sz="1000" dirty="0"/>
                <a:t>Read/Write</a:t>
              </a:r>
            </a:p>
            <a:p>
              <a:r>
                <a:rPr lang="en-US" sz="1000" b="1" dirty="0"/>
                <a:t>Data:</a:t>
              </a:r>
              <a:r>
                <a:rPr lang="en-US" sz="1000" dirty="0"/>
                <a:t> To MOSAIX / EIC-LAS</a:t>
              </a:r>
            </a:p>
            <a:p>
              <a:r>
                <a:rPr lang="en-US" sz="1000" b="1" dirty="0"/>
                <a:t>FCS: </a:t>
              </a:r>
              <a:r>
                <a:rPr lang="en-US" sz="1000" dirty="0"/>
                <a:t>Frame Checksum Field</a:t>
              </a:r>
            </a:p>
            <a:p>
              <a:r>
                <a:rPr lang="en-US" sz="1000" b="1" dirty="0"/>
                <a:t>EOF:</a:t>
              </a:r>
              <a:r>
                <a:rPr lang="en-US" sz="1000" dirty="0"/>
                <a:t> End of Frame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165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D46C-866B-D3D3-5BAF-3D4F48FA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Sensor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8E4DC-9D62-8C8E-5B52-36B98598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Effort coordinated within the </a:t>
            </a:r>
            <a:r>
              <a:rPr lang="en-GB" dirty="0" err="1"/>
              <a:t>ePIC</a:t>
            </a:r>
            <a:r>
              <a:rPr lang="en-GB" dirty="0"/>
              <a:t> SVT WP2 Sensor Testing (G. M. </a:t>
            </a:r>
            <a:r>
              <a:rPr lang="en-GB" dirty="0" err="1"/>
              <a:t>Innocenti</a:t>
            </a:r>
            <a:r>
              <a:rPr lang="en-GB" dirty="0"/>
              <a:t>, MIT; L. </a:t>
            </a:r>
            <a:r>
              <a:rPr lang="en-GB" dirty="0" err="1"/>
              <a:t>Tomasek</a:t>
            </a:r>
            <a:r>
              <a:rPr lang="en-GB" dirty="0"/>
              <a:t>, CTU Prague)</a:t>
            </a:r>
          </a:p>
          <a:p>
            <a:pPr lvl="1"/>
            <a:r>
              <a:rPr lang="en-GB" b="1" dirty="0"/>
              <a:t>Covers ITS3 sensors, EIC-LAS and </a:t>
            </a:r>
            <a:r>
              <a:rPr lang="en-GB" b="1" dirty="0" err="1"/>
              <a:t>AncASIC</a:t>
            </a:r>
            <a:r>
              <a:rPr lang="en-GB" b="1" dirty="0"/>
              <a:t>, including test setups development</a:t>
            </a:r>
          </a:p>
          <a:p>
            <a:pPr lvl="1"/>
            <a:endParaRPr lang="en-GB" dirty="0"/>
          </a:p>
          <a:p>
            <a:r>
              <a:rPr lang="en-GB" dirty="0"/>
              <a:t>Characterisation of prototypes</a:t>
            </a:r>
          </a:p>
          <a:p>
            <a:pPr lvl="1"/>
            <a:r>
              <a:rPr lang="en-GB" dirty="0"/>
              <a:t>Tests in labs and test beams</a:t>
            </a:r>
          </a:p>
          <a:p>
            <a:pPr lvl="1"/>
            <a:r>
              <a:rPr lang="en-GB" dirty="0"/>
              <a:t>Development of wafer probing capability for production</a:t>
            </a:r>
          </a:p>
          <a:p>
            <a:pPr lvl="1"/>
            <a:r>
              <a:rPr lang="en-GB" dirty="0"/>
              <a:t>Irradiations at SVT facilities</a:t>
            </a:r>
          </a:p>
          <a:p>
            <a:endParaRPr lang="en-GB" dirty="0"/>
          </a:p>
          <a:p>
            <a:r>
              <a:rPr lang="en-GB" dirty="0"/>
              <a:t>Production testing/QA</a:t>
            </a:r>
          </a:p>
          <a:p>
            <a:pPr lvl="1"/>
            <a:r>
              <a:rPr lang="en-GB" dirty="0"/>
              <a:t>Probing of all ER3, EIC-LAS production, </a:t>
            </a:r>
            <a:r>
              <a:rPr lang="en-GB" dirty="0" err="1"/>
              <a:t>AncASIC</a:t>
            </a:r>
            <a:r>
              <a:rPr lang="en-GB" dirty="0"/>
              <a:t> production wafers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17C508-BB8B-45CD-F12C-E9DD8AA28CA6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7</a:t>
            </a:r>
          </a:p>
        </p:txBody>
      </p:sp>
    </p:spTree>
    <p:extLst>
      <p:ext uri="{BB962C8B-B14F-4D97-AF65-F5344CB8AC3E}">
        <p14:creationId xmlns:p14="http://schemas.microsoft.com/office/powerpoint/2010/main" val="3710266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D46C-866B-D3D3-5BAF-3D4F48FA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Sensor Testing - Facilities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8E4DC-9D62-8C8E-5B52-36B98598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Clean rooms and labs equipped with radioactive sources, climate chambers, wire bonders, wafer probers, etc</a:t>
            </a:r>
          </a:p>
          <a:p>
            <a:endParaRPr lang="en-GB" dirty="0"/>
          </a:p>
          <a:p>
            <a:r>
              <a:rPr lang="en-GB" dirty="0"/>
              <a:t>Irradiation facilities in the collaboration available for displacement damage, TID and SEE testing</a:t>
            </a:r>
          </a:p>
          <a:p>
            <a:pPr lvl="1"/>
            <a:r>
              <a:rPr lang="en-GB" dirty="0"/>
              <a:t>Birmingham: 27 MeV </a:t>
            </a:r>
            <a:r>
              <a:rPr lang="en-GB"/>
              <a:t>protons, upcoming </a:t>
            </a:r>
            <a:r>
              <a:rPr lang="en-GB" dirty="0"/>
              <a:t>neutron irradiation facility</a:t>
            </a:r>
          </a:p>
          <a:p>
            <a:pPr lvl="1"/>
            <a:r>
              <a:rPr lang="en-GB" dirty="0"/>
              <a:t>CTU Prague: X-ray source, slow and fast neutrons</a:t>
            </a:r>
          </a:p>
          <a:p>
            <a:pPr lvl="1"/>
            <a:r>
              <a:rPr lang="en-GB" dirty="0"/>
              <a:t>UJP Prague: Cobalt-60 gamma ray</a:t>
            </a:r>
          </a:p>
          <a:p>
            <a:pPr lvl="1"/>
            <a:r>
              <a:rPr lang="en-GB" dirty="0"/>
              <a:t>Nuclear Physics Institute CAS Rez: reactor neutrons, ~30 MeV proton and heavy ion beam, electrons up to 25 MeV</a:t>
            </a:r>
          </a:p>
          <a:p>
            <a:pPr lvl="1"/>
            <a:r>
              <a:rPr lang="en-GB" dirty="0"/>
              <a:t>LBNL: BASE @ 88” cyclotron (protons, heavy ions, neutrons)</a:t>
            </a:r>
          </a:p>
          <a:p>
            <a:pPr lvl="1"/>
            <a:r>
              <a:rPr lang="en-GB" dirty="0"/>
              <a:t>Daresbury lab: X-ray source</a:t>
            </a:r>
          </a:p>
          <a:p>
            <a:pPr lvl="1"/>
            <a:r>
              <a:rPr lang="en-GB" dirty="0"/>
              <a:t>LANL: 800 GeV protons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663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E9FA-2A6A-ED25-BF1A-5B1480FF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Schedule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DE091E-637B-83E9-F4AF-874299E4E6FC}"/>
              </a:ext>
            </a:extLst>
          </p:cNvPr>
          <p:cNvGrpSpPr/>
          <p:nvPr/>
        </p:nvGrpSpPr>
        <p:grpSpPr>
          <a:xfrm>
            <a:off x="302502" y="854214"/>
            <a:ext cx="11658695" cy="5364050"/>
            <a:chOff x="302502" y="854214"/>
            <a:chExt cx="11658695" cy="53640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130549-C7D8-D458-3451-B37E10F63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2150" y="854214"/>
              <a:ext cx="7772400" cy="53640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22613-C4CB-894C-46AF-201A7F076A50}"/>
                </a:ext>
              </a:extLst>
            </p:cNvPr>
            <p:cNvSpPr txBox="1"/>
            <p:nvPr/>
          </p:nvSpPr>
          <p:spPr>
            <a:xfrm>
              <a:off x="302502" y="2056473"/>
              <a:ext cx="2412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IB wafer scale sensor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01D179-2B0C-43A8-390F-2512D2C33CAF}"/>
                </a:ext>
              </a:extLst>
            </p:cNvPr>
            <p:cNvSpPr txBox="1"/>
            <p:nvPr/>
          </p:nvSpPr>
          <p:spPr>
            <a:xfrm>
              <a:off x="1370393" y="2752399"/>
              <a:ext cx="134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EIC-LAS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D76DF5-D001-08AE-6879-D782FEFBC0B6}"/>
                </a:ext>
              </a:extLst>
            </p:cNvPr>
            <p:cNvSpPr txBox="1"/>
            <p:nvPr/>
          </p:nvSpPr>
          <p:spPr>
            <a:xfrm>
              <a:off x="1002534" y="4465718"/>
              <a:ext cx="1712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Ancillary ASIC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AF860B-881B-6064-2B76-FCF5014B3444}"/>
                </a:ext>
              </a:extLst>
            </p:cNvPr>
            <p:cNvSpPr txBox="1"/>
            <p:nvPr/>
          </p:nvSpPr>
          <p:spPr>
            <a:xfrm>
              <a:off x="8368883" y="1740639"/>
              <a:ext cx="27341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Acces</a:t>
              </a:r>
              <a:r>
                <a:rPr lang="en-GB" sz="1400" dirty="0"/>
                <a:t> to MOSAIX database to start work on EIC-LAS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33D878B-1DBE-CA6E-4F3C-D1FD3106C675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7050790" y="2002249"/>
              <a:ext cx="1318093" cy="5390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4EE0AC-AC71-F8AE-D998-016E0EE4EE72}"/>
                </a:ext>
              </a:extLst>
            </p:cNvPr>
            <p:cNvSpPr txBox="1"/>
            <p:nvPr/>
          </p:nvSpPr>
          <p:spPr>
            <a:xfrm>
              <a:off x="8368883" y="2346036"/>
              <a:ext cx="32731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EIC-LAS v1 fabrication linked to MOSAIX testing to confirm functionality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D21EFE5-CA42-DD85-9A72-06843A0BF64C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7447397" y="2607646"/>
              <a:ext cx="921486" cy="3923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1AC895-C4AE-43D6-6F6F-C77E24B14A73}"/>
                </a:ext>
              </a:extLst>
            </p:cNvPr>
            <p:cNvSpPr txBox="1"/>
            <p:nvPr/>
          </p:nvSpPr>
          <p:spPr>
            <a:xfrm>
              <a:off x="8368883" y="3390401"/>
              <a:ext cx="3592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EIC-LAS production starts in cQ4-2026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891A2D-C196-DE42-3D94-465DAD0079A9}"/>
                </a:ext>
              </a:extLst>
            </p:cNvPr>
            <p:cNvCxnSpPr/>
            <p:nvPr/>
          </p:nvCxnSpPr>
          <p:spPr>
            <a:xfrm>
              <a:off x="7745642" y="3536239"/>
              <a:ext cx="6232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9DBA7893-9A3F-7460-AB70-14D5FD1FB349}"/>
                </a:ext>
              </a:extLst>
            </p:cNvPr>
            <p:cNvSpPr/>
            <p:nvPr/>
          </p:nvSpPr>
          <p:spPr>
            <a:xfrm>
              <a:off x="2983915" y="2309779"/>
              <a:ext cx="86982" cy="1254572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Left Bracket 27">
              <a:extLst>
                <a:ext uri="{FF2B5EF4-FFF2-40B4-BE49-F238E27FC236}">
                  <a16:creationId xmlns:a16="http://schemas.microsoft.com/office/drawing/2014/main" id="{68F8D92F-3967-DF6C-9C04-12FE1F8714EE}"/>
                </a:ext>
              </a:extLst>
            </p:cNvPr>
            <p:cNvSpPr/>
            <p:nvPr/>
          </p:nvSpPr>
          <p:spPr>
            <a:xfrm>
              <a:off x="2983915" y="3649114"/>
              <a:ext cx="86982" cy="200254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E2381A-0812-72E5-AFB2-6AF6832DCBAD}"/>
                </a:ext>
              </a:extLst>
            </p:cNvPr>
            <p:cNvSpPr txBox="1"/>
            <p:nvPr/>
          </p:nvSpPr>
          <p:spPr>
            <a:xfrm>
              <a:off x="8368883" y="4005630"/>
              <a:ext cx="31020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AncASIC</a:t>
              </a:r>
              <a:r>
                <a:rPr lang="en-GB" sz="1400" dirty="0"/>
                <a:t> functionalities implemented standalone for fast prototyping of all blocks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264C378-1AEE-7FC9-03A4-ECA1B60FBF31}"/>
                </a:ext>
              </a:extLst>
            </p:cNvPr>
            <p:cNvCxnSpPr>
              <a:endCxn id="29" idx="1"/>
            </p:cNvCxnSpPr>
            <p:nvPr/>
          </p:nvCxnSpPr>
          <p:spPr>
            <a:xfrm>
              <a:off x="7127913" y="3855904"/>
              <a:ext cx="1240970" cy="5190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5249982-A216-C30D-CA72-A4E77FC4449A}"/>
                </a:ext>
              </a:extLst>
            </p:cNvPr>
            <p:cNvCxnSpPr>
              <a:cxnSpLocks/>
            </p:cNvCxnSpPr>
            <p:nvPr/>
          </p:nvCxnSpPr>
          <p:spPr>
            <a:xfrm>
              <a:off x="7050790" y="4284040"/>
              <a:ext cx="1389705" cy="1081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09A6B6B-67B4-08B7-80EA-C0925C5793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7913" y="4392161"/>
              <a:ext cx="1312582" cy="3024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7BAC1C-23AC-BC43-F354-2C193335E7EB}"/>
                </a:ext>
              </a:extLst>
            </p:cNvPr>
            <p:cNvSpPr txBox="1"/>
            <p:nvPr/>
          </p:nvSpPr>
          <p:spPr>
            <a:xfrm>
              <a:off x="8368883" y="4825111"/>
              <a:ext cx="3102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AncASIC</a:t>
              </a:r>
              <a:r>
                <a:rPr lang="en-GB" sz="1400" dirty="0"/>
                <a:t> full functionality prototype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AC3A90D-08BD-FE1D-772D-2CB68138A160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 flipV="1">
              <a:off x="7447397" y="4979000"/>
              <a:ext cx="921486" cy="1070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C63236-BBBD-9384-51A7-A58D0608454A}"/>
                </a:ext>
              </a:extLst>
            </p:cNvPr>
            <p:cNvSpPr txBox="1"/>
            <p:nvPr/>
          </p:nvSpPr>
          <p:spPr>
            <a:xfrm>
              <a:off x="8368883" y="5352224"/>
              <a:ext cx="3592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AncASIC</a:t>
              </a:r>
              <a:r>
                <a:rPr lang="en-GB" sz="1400" b="1" dirty="0"/>
                <a:t> production starts in cQ2-2026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793C410-0AF3-B3E5-82E0-A8D9F74B56A6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7599797" y="5506113"/>
              <a:ext cx="769086" cy="1455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4B8E357-30A3-FA74-0965-054CB3312500}"/>
              </a:ext>
            </a:extLst>
          </p:cNvPr>
          <p:cNvSpPr txBox="1"/>
          <p:nvPr/>
        </p:nvSpPr>
        <p:spPr>
          <a:xfrm>
            <a:off x="461963" y="5843692"/>
            <a:ext cx="195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N.B.: calendar quarters</a:t>
            </a:r>
          </a:p>
        </p:txBody>
      </p:sp>
    </p:spTree>
    <p:extLst>
      <p:ext uri="{BB962C8B-B14F-4D97-AF65-F5344CB8AC3E}">
        <p14:creationId xmlns:p14="http://schemas.microsoft.com/office/powerpoint/2010/main" val="167352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SVT sensors</a:t>
            </a:r>
          </a:p>
          <a:p>
            <a:endParaRPr lang="en-US" dirty="0"/>
          </a:p>
          <a:p>
            <a:r>
              <a:rPr lang="en-US" dirty="0"/>
              <a:t>Development status and plan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81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006F-CA20-EFB2-7BBE-1EE2B1FD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DC03F-6975-BEB6-89CD-E9F55150A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MAPS detectors in 65 nm CMOS imaging technology have been identified to meet the tracking requirements at </a:t>
            </a:r>
            <a:r>
              <a:rPr lang="en-GB" dirty="0" err="1"/>
              <a:t>ePIC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 err="1"/>
              <a:t>ePIC</a:t>
            </a:r>
            <a:r>
              <a:rPr lang="en-GB" dirty="0"/>
              <a:t> SVT will be built wafer-scale ITS3 sensors in the IB and the ITS-3 derived EIC-LAS in the OB, complemented by the </a:t>
            </a:r>
            <a:r>
              <a:rPr lang="en-GB" dirty="0" err="1"/>
              <a:t>AncASIC</a:t>
            </a:r>
            <a:r>
              <a:rPr lang="en-GB" dirty="0"/>
              <a:t> for low mass power and slow interfaces</a:t>
            </a:r>
          </a:p>
          <a:p>
            <a:endParaRPr lang="en-GB" dirty="0"/>
          </a:p>
          <a:p>
            <a:r>
              <a:rPr lang="en-GB" dirty="0"/>
              <a:t>The choice of these sensors has taken into accounts reduction of cost and risks, and EIC schedule, in addition to performance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974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006F-CA20-EFB2-7BBE-1EE2B1FD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DC03F-6975-BEB6-89CD-E9F55150A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ePIC</a:t>
            </a:r>
            <a:r>
              <a:rPr lang="en-GB" dirty="0"/>
              <a:t> SVT designers are actively involved in the development of the ITS3 MOSAIX sensors </a:t>
            </a:r>
          </a:p>
          <a:p>
            <a:endParaRPr lang="en-GB" dirty="0"/>
          </a:p>
          <a:p>
            <a:r>
              <a:rPr lang="en-GB" dirty="0"/>
              <a:t>Specification capture for the EIC-LAS and </a:t>
            </a:r>
            <a:r>
              <a:rPr lang="en-GB" dirty="0" err="1"/>
              <a:t>AncASIC</a:t>
            </a:r>
            <a:r>
              <a:rPr lang="en-GB" dirty="0"/>
              <a:t> is advancing, with progress on the design of </a:t>
            </a:r>
            <a:r>
              <a:rPr lang="en-GB" dirty="0" err="1"/>
              <a:t>AncASIC</a:t>
            </a:r>
            <a:r>
              <a:rPr lang="en-GB" dirty="0"/>
              <a:t> circuit blocks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sensor development schedule is in agreement with the EIC Critical Decisions timeline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95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1EED4-1317-D423-D74C-EF1C0AFF3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SVT sensors</a:t>
            </a:r>
          </a:p>
        </p:txBody>
      </p:sp>
    </p:spTree>
    <p:extLst>
      <p:ext uri="{BB962C8B-B14F-4D97-AF65-F5344CB8AC3E}">
        <p14:creationId xmlns:p14="http://schemas.microsoft.com/office/powerpoint/2010/main" val="284383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326F00-88F8-56A9-9B9D-E2CE575E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Sensor technology for the SVT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234F7-6389-7D32-46EA-D07D054E0E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ePIC</a:t>
            </a:r>
            <a:r>
              <a:rPr lang="en-GB" dirty="0"/>
              <a:t> SVT will be built with </a:t>
            </a:r>
            <a:r>
              <a:rPr lang="en-GB" b="1" dirty="0"/>
              <a:t>Monolithic Active Pixel Sensors (MAPS) in 65 nm CMOS imaging technology</a:t>
            </a:r>
          </a:p>
          <a:p>
            <a:endParaRPr lang="en-GB" dirty="0"/>
          </a:p>
          <a:p>
            <a:r>
              <a:rPr lang="en-GB" dirty="0"/>
              <a:t>High granularity and low power </a:t>
            </a:r>
            <a:r>
              <a:rPr lang="en-GB" dirty="0">
                <a:sym typeface="Wingdings" pitchFamily="2" charset="2"/>
              </a:rPr>
              <a:t> High spatial resolution</a:t>
            </a:r>
            <a:endParaRPr lang="en-GB" dirty="0"/>
          </a:p>
          <a:p>
            <a:r>
              <a:rPr lang="en-GB" dirty="0"/>
              <a:t>Stitching on 300 mm wafers for large area sensors </a:t>
            </a:r>
            <a:r>
              <a:rPr lang="en-GB" dirty="0">
                <a:sym typeface="Wingdings" pitchFamily="2" charset="2"/>
              </a:rPr>
              <a:t> Increased detector active area, reduced material budget</a:t>
            </a:r>
          </a:p>
          <a:p>
            <a:r>
              <a:rPr lang="en-GB" dirty="0"/>
              <a:t>Collaboration with ITS3 </a:t>
            </a:r>
            <a:r>
              <a:rPr lang="en-GB" dirty="0">
                <a:sym typeface="Wingdings" pitchFamily="2" charset="2"/>
              </a:rPr>
              <a:t> Reduced risk and cost of sensor development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29FDED4E-4C74-EE22-E628-2B51B5E80CC2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3, 4</a:t>
            </a:r>
          </a:p>
        </p:txBody>
      </p:sp>
    </p:spTree>
    <p:extLst>
      <p:ext uri="{BB962C8B-B14F-4D97-AF65-F5344CB8AC3E}">
        <p14:creationId xmlns:p14="http://schemas.microsoft.com/office/powerpoint/2010/main" val="77849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8754-7C65-7834-332A-5A1242BF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Stitched MAPS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FFC9B-B58A-6E37-1626-E8B0FC7194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MAPS size is typically constrained to the size of a single </a:t>
            </a:r>
            <a:r>
              <a:rPr lang="en-GB" dirty="0" err="1"/>
              <a:t>reticle</a:t>
            </a:r>
            <a:r>
              <a:rPr lang="en-GB" dirty="0"/>
              <a:t> (~ cm^2)</a:t>
            </a:r>
          </a:p>
          <a:p>
            <a:endParaRPr lang="en-GB" dirty="0"/>
          </a:p>
          <a:p>
            <a:r>
              <a:rPr lang="en-GB" dirty="0"/>
              <a:t>Stitched MAPS sensor can achieve larger active area</a:t>
            </a:r>
          </a:p>
          <a:p>
            <a:pPr lvl="1"/>
            <a:r>
              <a:rPr lang="en-GB" dirty="0"/>
              <a:t>Lithography elements can be applied separately over the wafer</a:t>
            </a:r>
          </a:p>
          <a:p>
            <a:pPr lvl="1"/>
            <a:r>
              <a:rPr lang="en-GB" dirty="0"/>
              <a:t>Stitching allows to form a uniform pixel matrix </a:t>
            </a:r>
          </a:p>
          <a:p>
            <a:pPr lvl="1"/>
            <a:r>
              <a:rPr lang="en-GB" dirty="0"/>
              <a:t>The sensor size can be up to wafer scale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815E33-3871-B55D-C042-7F632A10E982}"/>
              </a:ext>
            </a:extLst>
          </p:cNvPr>
          <p:cNvGrpSpPr/>
          <p:nvPr/>
        </p:nvGrpSpPr>
        <p:grpSpPr>
          <a:xfrm>
            <a:off x="1095259" y="3936859"/>
            <a:ext cx="10001482" cy="1785938"/>
            <a:chOff x="641359" y="4278384"/>
            <a:chExt cx="10001482" cy="1785938"/>
          </a:xfrm>
        </p:grpSpPr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EAE4832D-6F37-1872-7E73-363C3B6490F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41359" y="4724869"/>
              <a:ext cx="801315" cy="892969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BEACA9F9-D2F3-2002-42A7-17E07149375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2571327" y="4573939"/>
              <a:ext cx="1099911" cy="1194829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D72C36F4-8C2C-4259-C380-521A35065CC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799891" y="4278384"/>
              <a:ext cx="2357027" cy="1785938"/>
            </a:xfrm>
            <a:prstGeom prst="rect">
              <a:avLst/>
            </a:prstGeom>
          </p:spPr>
        </p:pic>
        <p:pic>
          <p:nvPicPr>
            <p:cNvPr id="7" name="图片 13">
              <a:extLst>
                <a:ext uri="{FF2B5EF4-FFF2-40B4-BE49-F238E27FC236}">
                  <a16:creationId xmlns:a16="http://schemas.microsoft.com/office/drawing/2014/main" id="{3F661014-2EFA-837C-9F62-2E8A51FE72F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285573" y="4278384"/>
              <a:ext cx="2357268" cy="1785938"/>
            </a:xfrm>
            <a:prstGeom prst="rect">
              <a:avLst/>
            </a:prstGeom>
          </p:spPr>
        </p:pic>
        <p:sp>
          <p:nvSpPr>
            <p:cNvPr id="8" name="右箭头 6">
              <a:extLst>
                <a:ext uri="{FF2B5EF4-FFF2-40B4-BE49-F238E27FC236}">
                  <a16:creationId xmlns:a16="http://schemas.microsoft.com/office/drawing/2014/main" id="{211B158A-68E9-155A-3A71-5DD426074928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709344" y="5023916"/>
              <a:ext cx="595313" cy="294875"/>
            </a:xfrm>
            <a:prstGeom prst="rightArrow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04" tIns="37802" rIns="75604" bIns="37802" numCol="1" spcCol="0" rtlCol="0" fromWordArt="0" anchor="ctr" anchorCtr="0" forceAA="0" compatLnSpc="1">
              <a:noAutofit/>
            </a:bodyPr>
            <a:lstStyle/>
            <a:p>
              <a:pPr algn="l"/>
              <a:endParaRPr lang="en-GB" sz="1160" dirty="0">
                <a:solidFill>
                  <a:schemeClr val="bg1"/>
                </a:solidFill>
              </a:endParaRPr>
            </a:p>
          </p:txBody>
        </p:sp>
        <p:sp>
          <p:nvSpPr>
            <p:cNvPr id="9" name="右箭头 27">
              <a:extLst>
                <a:ext uri="{FF2B5EF4-FFF2-40B4-BE49-F238E27FC236}">
                  <a16:creationId xmlns:a16="http://schemas.microsoft.com/office/drawing/2014/main" id="{BAA3CBA0-EC7B-9DEB-72D4-9972609AEC95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 rot="10800000" flipH="1">
              <a:off x="7423588" y="5023915"/>
              <a:ext cx="595313" cy="294875"/>
            </a:xfrm>
            <a:prstGeom prst="rightArrow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04" tIns="37802" rIns="75604" bIns="37802" numCol="1" spcCol="0" rtlCol="0" fromWordArt="0" anchor="ctr" anchorCtr="0" forceAA="0" compatLnSpc="1">
              <a:noAutofit/>
            </a:bodyPr>
            <a:lstStyle/>
            <a:p>
              <a:pPr algn="l"/>
              <a:endParaRPr lang="en-GB" sz="1160" dirty="0">
                <a:solidFill>
                  <a:schemeClr val="bg1"/>
                </a:solidFill>
              </a:endParaRPr>
            </a:p>
          </p:txBody>
        </p:sp>
        <p:sp>
          <p:nvSpPr>
            <p:cNvPr id="11" name="右箭头 27">
              <a:extLst>
                <a:ext uri="{FF2B5EF4-FFF2-40B4-BE49-F238E27FC236}">
                  <a16:creationId xmlns:a16="http://schemas.microsoft.com/office/drawing/2014/main" id="{EC9B6B0D-7563-B8C3-5D2C-9ADA2C0657DA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 rot="10800000" flipH="1">
              <a:off x="3937908" y="5023915"/>
              <a:ext cx="595313" cy="294875"/>
            </a:xfrm>
            <a:prstGeom prst="rightArrow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5604" tIns="37802" rIns="75604" bIns="37802" numCol="1" spcCol="0" rtlCol="0" fromWordArt="0" anchor="ctr" anchorCtr="0" forceAA="0" compatLnSpc="1">
              <a:noAutofit/>
            </a:bodyPr>
            <a:lstStyle/>
            <a:p>
              <a:pPr algn="l"/>
              <a:endParaRPr lang="en-GB" sz="116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64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B71047-E195-3546-B7E8-E1F4D4D30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935" b="-1"/>
          <a:stretch/>
        </p:blipFill>
        <p:spPr>
          <a:xfrm>
            <a:off x="5354673" y="1638607"/>
            <a:ext cx="6265827" cy="2770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9A8F0-286F-3687-ED85-58E75AE5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SVT Sensors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FAEB2BD-4864-68D4-3AB5-4A9E7ADB5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ITS3 wafer scale sensor</a:t>
            </a:r>
          </a:p>
          <a:p>
            <a:pPr lvl="1"/>
            <a:r>
              <a:rPr lang="en-GB" dirty="0"/>
              <a:t>Inner Barrel </a:t>
            </a:r>
          </a:p>
          <a:p>
            <a:pPr lvl="1"/>
            <a:endParaRPr lang="en-GB" dirty="0"/>
          </a:p>
          <a:p>
            <a:r>
              <a:rPr lang="en-GB" b="1" dirty="0"/>
              <a:t>EIC-LAS </a:t>
            </a:r>
          </a:p>
          <a:p>
            <a:pPr lvl="1"/>
            <a:r>
              <a:rPr lang="en-GB" dirty="0"/>
              <a:t>Outer Barrel</a:t>
            </a:r>
          </a:p>
          <a:p>
            <a:pPr lvl="1"/>
            <a:r>
              <a:rPr lang="en-GB" dirty="0"/>
              <a:t>Electron/hadron endcaps</a:t>
            </a:r>
          </a:p>
          <a:p>
            <a:pPr lvl="1"/>
            <a:endParaRPr lang="en-GB" dirty="0"/>
          </a:p>
          <a:p>
            <a:r>
              <a:rPr lang="en-GB" b="1" dirty="0"/>
              <a:t>Ancillary ASIC</a:t>
            </a:r>
          </a:p>
          <a:p>
            <a:pPr lvl="1"/>
            <a:r>
              <a:rPr lang="en-GB" dirty="0"/>
              <a:t>Outer Barrel</a:t>
            </a:r>
          </a:p>
          <a:p>
            <a:pPr lvl="1"/>
            <a:r>
              <a:rPr lang="en-GB" dirty="0"/>
              <a:t>Electron/hadron endcaps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3E68D6-AA40-3A16-CF26-C117583092C3}"/>
              </a:ext>
            </a:extLst>
          </p:cNvPr>
          <p:cNvGrpSpPr/>
          <p:nvPr/>
        </p:nvGrpSpPr>
        <p:grpSpPr>
          <a:xfrm>
            <a:off x="6096000" y="1283127"/>
            <a:ext cx="5256429" cy="4351386"/>
            <a:chOff x="3308633" y="1785191"/>
            <a:chExt cx="4778572" cy="3955808"/>
          </a:xfrm>
          <a:solidFill>
            <a:srgbClr val="FFFFFF"/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6B6EA-C0CB-9AD0-7642-563C1BFD36D2}"/>
                </a:ext>
              </a:extLst>
            </p:cNvPr>
            <p:cNvSpPr txBox="1"/>
            <p:nvPr/>
          </p:nvSpPr>
          <p:spPr>
            <a:xfrm>
              <a:off x="3308633" y="1785191"/>
              <a:ext cx="164712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+mn-lt"/>
                </a:rPr>
                <a:t>Inner Barrel (IB)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093F9C-BC1E-E3B0-3731-20A1A71CE1F0}"/>
                </a:ext>
              </a:extLst>
            </p:cNvPr>
            <p:cNvSpPr txBox="1"/>
            <p:nvPr/>
          </p:nvSpPr>
          <p:spPr>
            <a:xfrm>
              <a:off x="6283103" y="1797808"/>
              <a:ext cx="180410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+mn-lt"/>
                </a:rPr>
                <a:t>Outer Barrel (OB)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508DC2-27F5-789D-0FD3-29DAFCB1F9DD}"/>
                </a:ext>
              </a:extLst>
            </p:cNvPr>
            <p:cNvSpPr txBox="1"/>
            <p:nvPr/>
          </p:nvSpPr>
          <p:spPr>
            <a:xfrm>
              <a:off x="3823534" y="5156224"/>
              <a:ext cx="354235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+mn-lt"/>
                </a:rPr>
                <a:t>Electron/Hadron Endcaps (EE, HE)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545DBC2-D04B-DA62-E4C4-9F927F53FE2E}"/>
                </a:ext>
              </a:extLst>
            </p:cNvPr>
            <p:cNvCxnSpPr>
              <a:cxnSpLocks/>
              <a:stCxn id="11" idx="1"/>
              <a:endCxn id="6" idx="2"/>
            </p:cNvCxnSpPr>
            <p:nvPr/>
          </p:nvCxnSpPr>
          <p:spPr bwMode="auto">
            <a:xfrm flipH="1" flipV="1">
              <a:off x="4132194" y="2123745"/>
              <a:ext cx="1053401" cy="1335484"/>
            </a:xfrm>
            <a:prstGeom prst="straightConnector1">
              <a:avLst/>
            </a:prstGeom>
            <a:grp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902B7C4-6E4A-832F-16C3-30528B9B1007}"/>
                </a:ext>
              </a:extLst>
            </p:cNvPr>
            <p:cNvCxnSpPr>
              <a:cxnSpLocks/>
              <a:stCxn id="12" idx="3"/>
              <a:endCxn id="7" idx="2"/>
            </p:cNvCxnSpPr>
            <p:nvPr/>
          </p:nvCxnSpPr>
          <p:spPr bwMode="auto">
            <a:xfrm flipV="1">
              <a:off x="6094088" y="2136362"/>
              <a:ext cx="1091066" cy="763785"/>
            </a:xfrm>
            <a:prstGeom prst="straightConnector1">
              <a:avLst/>
            </a:prstGeom>
            <a:grp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1D7455-8D7C-2113-8AF5-5D10A5329ACC}"/>
                </a:ext>
              </a:extLst>
            </p:cNvPr>
            <p:cNvSpPr/>
            <p:nvPr/>
          </p:nvSpPr>
          <p:spPr bwMode="auto">
            <a:xfrm>
              <a:off x="5185595" y="3205321"/>
              <a:ext cx="565810" cy="507815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F57590-0BF3-222F-DB26-02C4B640F52B}"/>
                </a:ext>
              </a:extLst>
            </p:cNvPr>
            <p:cNvSpPr/>
            <p:nvPr/>
          </p:nvSpPr>
          <p:spPr bwMode="auto">
            <a:xfrm rot="21540000">
              <a:off x="4818550" y="2703531"/>
              <a:ext cx="1275635" cy="415495"/>
            </a:xfrm>
            <a:prstGeom prst="rect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1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2DC58724-47DB-B3B3-F0CB-0C1D51CA661B}"/>
                </a:ext>
              </a:extLst>
            </p:cNvPr>
            <p:cNvSpPr/>
            <p:nvPr/>
          </p:nvSpPr>
          <p:spPr bwMode="auto">
            <a:xfrm rot="5246665">
              <a:off x="4498190" y="3503934"/>
              <a:ext cx="91285" cy="1257435"/>
            </a:xfrm>
            <a:prstGeom prst="rightBrac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CAD8DF9D-2120-31C2-BBB3-14AC94155722}"/>
                </a:ext>
              </a:extLst>
            </p:cNvPr>
            <p:cNvSpPr/>
            <p:nvPr/>
          </p:nvSpPr>
          <p:spPr bwMode="auto">
            <a:xfrm rot="5400000">
              <a:off x="6536347" y="3206583"/>
              <a:ext cx="170813" cy="1711241"/>
            </a:xfrm>
            <a:prstGeom prst="rightBrac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CF86B6-EBC3-4BDF-E34A-FA744C4DB9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34135" y="4170403"/>
              <a:ext cx="631371" cy="1042304"/>
            </a:xfrm>
            <a:prstGeom prst="straightConnector1">
              <a:avLst/>
            </a:prstGeom>
            <a:grp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CD1363E-138E-3FE0-D214-52DED1453BF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72422" y="4177143"/>
              <a:ext cx="751114" cy="1053969"/>
            </a:xfrm>
            <a:prstGeom prst="straightConnector1">
              <a:avLst/>
            </a:prstGeom>
            <a:grp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209694D4-FD99-5559-8C06-621C1662D8D2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CC82FB-55BF-B64B-B4B8-08A9CFD9DB56}"/>
              </a:ext>
            </a:extLst>
          </p:cNvPr>
          <p:cNvSpPr txBox="1"/>
          <p:nvPr/>
        </p:nvSpPr>
        <p:spPr>
          <a:xfrm>
            <a:off x="5897106" y="4463512"/>
            <a:ext cx="574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SVT</a:t>
            </a:r>
            <a:r>
              <a:rPr lang="en-US" dirty="0"/>
              <a:t>         </a:t>
            </a:r>
            <a:r>
              <a:rPr lang="en-US" dirty="0">
                <a:solidFill>
                  <a:srgbClr val="00B0F0"/>
                </a:solidFill>
              </a:rPr>
              <a:t>MPDGs</a:t>
            </a:r>
            <a:r>
              <a:rPr lang="en-US" dirty="0"/>
              <a:t>                         </a:t>
            </a:r>
            <a:r>
              <a:rPr lang="en-US" dirty="0" err="1">
                <a:solidFill>
                  <a:srgbClr val="FF0000"/>
                </a:solidFill>
              </a:rPr>
              <a:t>ToF</a:t>
            </a:r>
            <a:r>
              <a:rPr lang="en-US" dirty="0">
                <a:solidFill>
                  <a:srgbClr val="FF0000"/>
                </a:solidFill>
              </a:rPr>
              <a:t> (fiducial volume)</a:t>
            </a:r>
          </a:p>
        </p:txBody>
      </p:sp>
    </p:spTree>
    <p:extLst>
      <p:ext uri="{BB962C8B-B14F-4D97-AF65-F5344CB8AC3E}">
        <p14:creationId xmlns:p14="http://schemas.microsoft.com/office/powerpoint/2010/main" val="226790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A35B-ADF1-E828-CD84-72900EAF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</p:spPr>
        <p:txBody>
          <a:bodyPr>
            <a:normAutofit fontScale="90000"/>
          </a:bodyPr>
          <a:lstStyle/>
          <a:p>
            <a:r>
              <a:rPr lang="en-GB" dirty="0"/>
              <a:t>ITS3 Wafer Scale Sensor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0A9E22-B539-C1A6-665A-054678C8C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/>
          <a:lstStyle/>
          <a:p>
            <a:r>
              <a:rPr lang="en-GB" dirty="0"/>
              <a:t>The ITS3 sensor will be used in the </a:t>
            </a:r>
            <a:r>
              <a:rPr lang="en-GB" dirty="0" err="1"/>
              <a:t>ePIC</a:t>
            </a:r>
            <a:r>
              <a:rPr lang="en-GB" dirty="0"/>
              <a:t> Inner Barrel</a:t>
            </a:r>
          </a:p>
          <a:p>
            <a:pPr lvl="1"/>
            <a:endParaRPr lang="en-GB" dirty="0"/>
          </a:p>
          <a:p>
            <a:r>
              <a:rPr lang="en-GB" dirty="0"/>
              <a:t>This is a wafer scale, low power sensor enabling the design of truly cylindrical </a:t>
            </a:r>
            <a:r>
              <a:rPr lang="en-GB" b="1" dirty="0"/>
              <a:t>vertex layers with 0.05% X0 material budget</a:t>
            </a:r>
          </a:p>
          <a:p>
            <a:endParaRPr lang="en-GB" dirty="0"/>
          </a:p>
          <a:p>
            <a:r>
              <a:rPr lang="en-GB" dirty="0"/>
              <a:t>Ultra-low mass detector concept pioneered by ITS3</a:t>
            </a:r>
          </a:p>
          <a:p>
            <a:pPr lvl="1"/>
            <a:r>
              <a:rPr lang="en-GB" dirty="0"/>
              <a:t>Thin, bent sensors </a:t>
            </a:r>
            <a:r>
              <a:rPr lang="en-GB" dirty="0">
                <a:sym typeface="Wingdings" pitchFamily="2" charset="2"/>
              </a:rPr>
              <a:t> Minimal mechanical support</a:t>
            </a:r>
          </a:p>
          <a:p>
            <a:pPr lvl="1"/>
            <a:r>
              <a:rPr lang="en-GB" dirty="0">
                <a:sym typeface="Wingdings" pitchFamily="2" charset="2"/>
              </a:rPr>
              <a:t>Low power sensors  Air cooling</a:t>
            </a:r>
          </a:p>
          <a:p>
            <a:pPr lvl="1"/>
            <a:r>
              <a:rPr lang="en-GB" dirty="0">
                <a:sym typeface="Wingdings" pitchFamily="2" charset="2"/>
              </a:rPr>
              <a:t>Large sensor  No services in active area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8DD878-D139-89B6-6C26-6CE8CB88202E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3</a:t>
            </a:r>
          </a:p>
        </p:txBody>
      </p:sp>
    </p:spTree>
    <p:extLst>
      <p:ext uri="{BB962C8B-B14F-4D97-AF65-F5344CB8AC3E}">
        <p14:creationId xmlns:p14="http://schemas.microsoft.com/office/powerpoint/2010/main" val="134676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A35B-ADF1-E828-CD84-72900EAF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</p:spPr>
        <p:txBody>
          <a:bodyPr>
            <a:normAutofit fontScale="90000"/>
          </a:bodyPr>
          <a:lstStyle/>
          <a:p>
            <a:r>
              <a:rPr lang="en-GB" dirty="0"/>
              <a:t>ITS3 Wafer Scale Sensor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76858-CCE2-76C9-0EBA-7D07421204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MLR1</a:t>
            </a:r>
            <a:r>
              <a:rPr lang="en-GB" dirty="0"/>
              <a:t> - Submitted Q4 2020</a:t>
            </a:r>
          </a:p>
          <a:p>
            <a:pPr lvl="1"/>
            <a:r>
              <a:rPr lang="en-GB" b="1" dirty="0"/>
              <a:t>Technology exploration </a:t>
            </a:r>
            <a:r>
              <a:rPr lang="en-GB" dirty="0"/>
              <a:t>and prototype circuit blocks for future sensors</a:t>
            </a:r>
          </a:p>
          <a:p>
            <a:pPr lvl="1"/>
            <a:r>
              <a:rPr lang="en-GB" dirty="0"/>
              <a:t>Large number of test structures; including Analogue and Digital Pixel Test Structures (APTS, DPTS)</a:t>
            </a:r>
          </a:p>
          <a:p>
            <a:pPr lvl="1"/>
            <a:endParaRPr lang="en-GB" dirty="0"/>
          </a:p>
          <a:p>
            <a:r>
              <a:rPr lang="en-GB" b="1" dirty="0"/>
              <a:t>ER1</a:t>
            </a:r>
            <a:r>
              <a:rPr lang="en-GB" dirty="0"/>
              <a:t> - Submitted Q4 2022</a:t>
            </a:r>
          </a:p>
          <a:p>
            <a:pPr lvl="1"/>
            <a:r>
              <a:rPr lang="en-GB" dirty="0"/>
              <a:t>Exploratory designs (MOSS, MOST sensors) for </a:t>
            </a:r>
            <a:r>
              <a:rPr lang="en-GB" b="1" dirty="0"/>
              <a:t>proof of stitching principles</a:t>
            </a:r>
            <a:r>
              <a:rPr lang="en-GB" dirty="0"/>
              <a:t>, learning methodology and yield</a:t>
            </a:r>
          </a:p>
          <a:p>
            <a:pPr lvl="1"/>
            <a:r>
              <a:rPr lang="en-GB" dirty="0"/>
              <a:t>Also, small prototypes and test chips</a:t>
            </a:r>
          </a:p>
          <a:p>
            <a:pPr lvl="1"/>
            <a:endParaRPr lang="en-GB" dirty="0"/>
          </a:p>
          <a:p>
            <a:r>
              <a:rPr lang="en-GB" b="1" dirty="0"/>
              <a:t>ER2</a:t>
            </a:r>
            <a:r>
              <a:rPr lang="en-GB" dirty="0"/>
              <a:t> – Design ongoing, submission in 2024</a:t>
            </a:r>
          </a:p>
          <a:p>
            <a:pPr lvl="1"/>
            <a:r>
              <a:rPr lang="en-GB" b="1" dirty="0"/>
              <a:t>MOSAIX</a:t>
            </a:r>
            <a:r>
              <a:rPr lang="en-GB" dirty="0"/>
              <a:t> sensor aims to satisfy ITS3 requirements</a:t>
            </a:r>
          </a:p>
          <a:p>
            <a:pPr lvl="1"/>
            <a:r>
              <a:rPr lang="en-GB" dirty="0"/>
              <a:t>Not an evolution of MOSS/MOST; substantial redesign of existing circuits, with new features</a:t>
            </a:r>
          </a:p>
          <a:p>
            <a:pPr lvl="1"/>
            <a:endParaRPr lang="en-GB" dirty="0"/>
          </a:p>
          <a:p>
            <a:r>
              <a:rPr lang="en-GB" b="1" dirty="0"/>
              <a:t>ER3</a:t>
            </a:r>
            <a:r>
              <a:rPr lang="en-GB" dirty="0"/>
              <a:t> – Production version</a:t>
            </a:r>
          </a:p>
          <a:p>
            <a:pPr lvl="1"/>
            <a:r>
              <a:rPr lang="en-GB" dirty="0"/>
              <a:t>Minimal modifications to MOSAIX</a:t>
            </a:r>
          </a:p>
        </p:txBody>
      </p:sp>
    </p:spTree>
    <p:extLst>
      <p:ext uri="{BB962C8B-B14F-4D97-AF65-F5344CB8AC3E}">
        <p14:creationId xmlns:p14="http://schemas.microsoft.com/office/powerpoint/2010/main" val="1009525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1" ma:contentTypeDescription="Create a new document." ma:contentTypeScope="" ma:versionID="9712ab41627a533a3bfa1b03f1b83f33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d38064be7588bf028e4b14846bf38c6b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8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  <Comments xmlns="d767f846-2003-4795-b8a5-c12e60d567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238CF-A64D-4ECD-9443-EBFB8B232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5637A3-DEB1-4C7D-9F81-D2184D65C3B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767f846-2003-4795-b8a5-c12e60d56749"/>
    <ds:schemaRef ds:uri="http://schemas.openxmlformats.org/package/2006/metadata/core-properties"/>
    <ds:schemaRef ds:uri="3bfd71d5-c7ac-4dca-b865-a609d1eb407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1252</TotalTime>
  <Words>2103</Words>
  <Application>Microsoft Macintosh PowerPoint</Application>
  <PresentationFormat>Widescreen</PresentationFormat>
  <Paragraphs>317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Arial</vt:lpstr>
      <vt:lpstr>Segoe UI</vt:lpstr>
      <vt:lpstr>BNL</vt:lpstr>
      <vt:lpstr>Silicon: Sensors (Inner &amp; Outer Barrel, Disks)</vt:lpstr>
      <vt:lpstr>Charge Questions Addressed</vt:lpstr>
      <vt:lpstr>Outline</vt:lpstr>
      <vt:lpstr>PowerPoint Presentation</vt:lpstr>
      <vt:lpstr>Sensor technology for the SVT</vt:lpstr>
      <vt:lpstr>Stitched MAPS</vt:lpstr>
      <vt:lpstr>SVT Sensors</vt:lpstr>
      <vt:lpstr>ITS3 Wafer Scale Sensor</vt:lpstr>
      <vt:lpstr>ITS3 Wafer Scale Sensor</vt:lpstr>
      <vt:lpstr>MOSAIX</vt:lpstr>
      <vt:lpstr>EIC-LAS</vt:lpstr>
      <vt:lpstr>MOSAIX to EIC-LAS</vt:lpstr>
      <vt:lpstr>Ancillary Chip</vt:lpstr>
      <vt:lpstr>PowerPoint Presentation</vt:lpstr>
      <vt:lpstr>CERN/EIC agreement</vt:lpstr>
      <vt:lpstr>Designers’ group</vt:lpstr>
      <vt:lpstr>MOSAIX Design – ePIC contributions</vt:lpstr>
      <vt:lpstr>MOSAIX Design – ePIC contributions</vt:lpstr>
      <vt:lpstr>MOSAIX Design – ePIC contributions</vt:lpstr>
      <vt:lpstr>EIC-LAS</vt:lpstr>
      <vt:lpstr>Ancillary ASIC - Overview</vt:lpstr>
      <vt:lpstr>Ancillary Chip - SLDO</vt:lpstr>
      <vt:lpstr>Ancillary Chip - SLDO</vt:lpstr>
      <vt:lpstr>Ancillary Chip - NVG</vt:lpstr>
      <vt:lpstr>Ancillary Chip – Slow Control</vt:lpstr>
      <vt:lpstr>Ancillary Chip – Slow Control</vt:lpstr>
      <vt:lpstr>Sensor Testing</vt:lpstr>
      <vt:lpstr>Sensor Testing - Facilities</vt:lpstr>
      <vt:lpstr>Schedule</vt:lpstr>
      <vt:lpstr>Summary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Elke-Caroline Aschenauer</cp:lastModifiedBy>
  <cp:revision>279</cp:revision>
  <dcterms:created xsi:type="dcterms:W3CDTF">2023-09-12T20:43:32Z</dcterms:created>
  <dcterms:modified xsi:type="dcterms:W3CDTF">2024-03-13T23:21:37Z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0x0101005198D2554909C94BB45400E87C135FCB</vt:lpwstr>
  </property>
  <property fmtid="{D5CDD505-2E9C-101B-9397-08002B2CF9AE}" pid="3" name="MediaServiceImageTags">
    <vt:lpwstr/>
  </property>
</Properties>
</file>