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554" r:id="rId5"/>
    <p:sldId id="522" r:id="rId6"/>
    <p:sldId id="334" r:id="rId7"/>
    <p:sldId id="335" r:id="rId8"/>
    <p:sldId id="555" r:id="rId9"/>
    <p:sldId id="564" r:id="rId10"/>
    <p:sldId id="344" r:id="rId11"/>
    <p:sldId id="565" r:id="rId12"/>
    <p:sldId id="573" r:id="rId13"/>
    <p:sldId id="571" r:id="rId14"/>
    <p:sldId id="557" r:id="rId15"/>
    <p:sldId id="572" r:id="rId16"/>
    <p:sldId id="558" r:id="rId17"/>
    <p:sldId id="559" r:id="rId18"/>
    <p:sldId id="566" r:id="rId19"/>
    <p:sldId id="560" r:id="rId20"/>
    <p:sldId id="561" r:id="rId21"/>
    <p:sldId id="569" r:id="rId22"/>
    <p:sldId id="570" r:id="rId23"/>
    <p:sldId id="563" r:id="rId24"/>
    <p:sldId id="574" r:id="rId25"/>
    <p:sldId id="567" r:id="rId26"/>
    <p:sldId id="579" r:id="rId27"/>
    <p:sldId id="577" r:id="rId28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796"/>
    <a:srgbClr val="0091FF"/>
    <a:srgbClr val="BFBFBF"/>
    <a:srgbClr val="159E72"/>
    <a:srgbClr val="00ACDB"/>
    <a:srgbClr val="A6A6A6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1"/>
    <p:restoredTop sz="94714"/>
  </p:normalViewPr>
  <p:slideViewPr>
    <p:cSldViewPr snapToGrid="0">
      <p:cViewPr>
        <p:scale>
          <a:sx n="90" d="100"/>
          <a:sy n="90" d="100"/>
        </p:scale>
        <p:origin x="104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5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FD060-E09E-7067-B04E-00A8A44F9672}"/>
              </a:ext>
            </a:extLst>
          </p:cNvPr>
          <p:cNvSpPr txBox="1"/>
          <p:nvPr userDrawn="1"/>
        </p:nvSpPr>
        <p:spPr>
          <a:xfrm>
            <a:off x="502920" y="5040923"/>
            <a:ext cx="456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Incremental Design and Safety Review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of the EIC Tracking Detectors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March 20-21, 2024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7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601E0-56E9-DDEA-8450-036620793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205F73-77C7-B0F0-5AC5-70E193F51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Tracking Detectors Review, March 20-21,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83" y="773283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1" r:id="rId2"/>
    <p:sldLayoutId id="2147483682" r:id="rId3"/>
    <p:sldLayoutId id="2147483691" r:id="rId4"/>
    <p:sldLayoutId id="2147483690" r:id="rId5"/>
    <p:sldLayoutId id="2147483686" r:id="rId6"/>
    <p:sldLayoutId id="2147483692" r:id="rId7"/>
    <p:sldLayoutId id="2147483693" r:id="rId8"/>
    <p:sldLayoutId id="2147483699" r:id="rId9"/>
    <p:sldLayoutId id="2147483685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lbl.gov/safety-and-health/resources/introduction-to-safety/overview-of-ism-integrated-safety-managemen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jlab.org/esh/is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605C-14FF-72CF-95A5-801CFFC13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Silicon:  Cooling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AB3B4-8DC5-1AF6-7BD1-C67DD68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Nicole </a:t>
            </a:r>
            <a:r>
              <a:rPr lang="en-US" dirty="0" err="1"/>
              <a:t>Apadula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B20DE-D89D-2D9E-9C72-5FD5E853B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Lawrence Berkeley National Laboratory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39F22-FA97-3F37-DB7D-E2665FD67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SVT Layers &amp; Discs Co-Convener</a:t>
            </a:r>
          </a:p>
        </p:txBody>
      </p:sp>
    </p:spTree>
    <p:extLst>
      <p:ext uri="{BB962C8B-B14F-4D97-AF65-F5344CB8AC3E}">
        <p14:creationId xmlns:p14="http://schemas.microsoft.com/office/powerpoint/2010/main" val="380076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/>
              <a:t>SVT Cooling</a:t>
            </a:r>
          </a:p>
        </p:txBody>
      </p:sp>
    </p:spTree>
    <p:extLst>
      <p:ext uri="{BB962C8B-B14F-4D97-AF65-F5344CB8AC3E}">
        <p14:creationId xmlns:p14="http://schemas.microsoft.com/office/powerpoint/2010/main" val="227106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Inner Barrel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30274"/>
            <a:ext cx="7003139" cy="5212080"/>
          </a:xfrm>
        </p:spPr>
        <p:txBody>
          <a:bodyPr anchor="ctr"/>
          <a:lstStyle/>
          <a:p>
            <a:r>
              <a:rPr lang="en-US" b="1" i="1" dirty="0"/>
              <a:t>Baseline:</a:t>
            </a:r>
            <a:r>
              <a:rPr lang="en-US" dirty="0"/>
              <a:t>  Air cooling with thermally conductive carbon foam near LEC</a:t>
            </a:r>
          </a:p>
          <a:p>
            <a:pPr lvl="1"/>
            <a:r>
              <a:rPr lang="en-US" dirty="0"/>
              <a:t>Measurements from ALICE ITS3 show this is reasonable to cool sensor</a:t>
            </a:r>
          </a:p>
          <a:p>
            <a:pPr>
              <a:spcBef>
                <a:spcPts val="1800"/>
              </a:spcBef>
            </a:pPr>
            <a:r>
              <a:rPr lang="en-US" dirty="0"/>
              <a:t>Forced convection between L0 &amp; L1</a:t>
            </a:r>
          </a:p>
          <a:p>
            <a:pPr>
              <a:spcBef>
                <a:spcPts val="1800"/>
              </a:spcBef>
            </a:pPr>
            <a:r>
              <a:rPr lang="en-US" dirty="0"/>
              <a:t>L2:  Natural convection paired with liquid cooling near LEC (as necessary) </a:t>
            </a:r>
          </a:p>
          <a:p>
            <a:pPr>
              <a:spcBef>
                <a:spcPts val="1800"/>
              </a:spcBef>
            </a:pPr>
            <a:r>
              <a:rPr lang="en-US" dirty="0"/>
              <a:t>Air inlet and outlet under design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F28DBC-0780-E51D-DE2C-17DA598DF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62" t="9235" r="-1" b="7935"/>
          <a:stretch/>
        </p:blipFill>
        <p:spPr>
          <a:xfrm>
            <a:off x="8008586" y="1333781"/>
            <a:ext cx="3721451" cy="4158558"/>
          </a:xfrm>
          <a:prstGeom prst="rect">
            <a:avLst/>
          </a:prstGeom>
        </p:spPr>
      </p:pic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id="{EF13FCFB-BCDC-134E-15F3-32B5CC76A183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</p:spTree>
    <p:extLst>
      <p:ext uri="{BB962C8B-B14F-4D97-AF65-F5344CB8AC3E}">
        <p14:creationId xmlns:p14="http://schemas.microsoft.com/office/powerpoint/2010/main" val="655972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Beam-pipe Bake-out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9E05BC-4708-AB4C-1E1D-EB25732523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99506"/>
            <a:ext cx="7070194" cy="514284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Beam-pipe bake-out with SVT installed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sym typeface="Wingdings" pitchFamily="2" charset="2"/>
              </a:rPr>
              <a:t>Aiming for no additions to cooling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ym typeface="Wingdings" pitchFamily="2" charset="2"/>
              </a:rPr>
              <a:t>No extra material (e.g. insulators) or changes (i.e. liquid instead of air)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ANSYS studies at </a:t>
            </a:r>
            <a:r>
              <a:rPr lang="en-US" dirty="0" err="1"/>
              <a:t>JLab</a:t>
            </a:r>
            <a:r>
              <a:rPr lang="en-US" dirty="0"/>
              <a:t> and LBNL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Flow N2 in beam-pipe to get inner wall &gt;100°C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Room temperature air between beam-pipe and silicon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Studies done with both full length of beam pipe and shortened section near SVT IB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Bench setup at </a:t>
            </a:r>
            <a:r>
              <a:rPr lang="en-US" dirty="0" err="1"/>
              <a:t>JLab</a:t>
            </a:r>
            <a:r>
              <a:rPr lang="en-US" dirty="0"/>
              <a:t> verifies results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Covers 1 m of 3 m Be beam pipe section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Path forward to cool detector</a:t>
            </a:r>
          </a:p>
        </p:txBody>
      </p:sp>
      <p:pic>
        <p:nvPicPr>
          <p:cNvPr id="7" name="Google Shape;181;p29">
            <a:extLst>
              <a:ext uri="{FF2B5EF4-FFF2-40B4-BE49-F238E27FC236}">
                <a16:creationId xmlns:a16="http://schemas.microsoft.com/office/drawing/2014/main" id="{B577C46F-55CF-2808-9D1F-1B08B970607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76313" y="4386262"/>
            <a:ext cx="5915687" cy="198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2;p29">
            <a:extLst>
              <a:ext uri="{FF2B5EF4-FFF2-40B4-BE49-F238E27FC236}">
                <a16:creationId xmlns:a16="http://schemas.microsoft.com/office/drawing/2014/main" id="{97DCC173-1DA0-245B-8BB9-4281E060B6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21978"/>
          <a:stretch/>
        </p:blipFill>
        <p:spPr>
          <a:xfrm>
            <a:off x="7824867" y="999505"/>
            <a:ext cx="4157596" cy="24201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83;p29">
            <a:extLst>
              <a:ext uri="{FF2B5EF4-FFF2-40B4-BE49-F238E27FC236}">
                <a16:creationId xmlns:a16="http://schemas.microsoft.com/office/drawing/2014/main" id="{8CB51EB6-15E2-BC7A-C2D1-678C46898AF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0345" y="2965854"/>
            <a:ext cx="1447490" cy="36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7F15FC3D-044E-727A-4953-DA00D6B332DA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1, 3</a:t>
            </a:r>
          </a:p>
        </p:txBody>
      </p:sp>
    </p:spTree>
    <p:extLst>
      <p:ext uri="{BB962C8B-B14F-4D97-AF65-F5344CB8AC3E}">
        <p14:creationId xmlns:p14="http://schemas.microsoft.com/office/powerpoint/2010/main" val="3587161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Beam-pipe Bake-out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561" y="930274"/>
            <a:ext cx="11730037" cy="52120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Refine temperature envelopes for materials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ALPIDE (ITS2) can work reliably at 40°C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Estimates from climate chamber studies at LBNL up to 50°C show 65 nm DPTS performs reliably</a:t>
            </a:r>
          </a:p>
          <a:p>
            <a:pPr>
              <a:lnSpc>
                <a:spcPct val="150000"/>
              </a:lnSpc>
            </a:pPr>
            <a:r>
              <a:rPr lang="en-US" dirty="0"/>
              <a:t>Initial thermoelastic study done by ALICE ITS3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16 cycles between 10 – 48°C on ITS3 layer 2 (includes glue, foam, silicon) </a:t>
            </a:r>
            <a:r>
              <a:rPr lang="en-US" dirty="0">
                <a:sym typeface="Wingdings" pitchFamily="2" charset="2"/>
              </a:rPr>
              <a:t> no failures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Similar thermoelastic study upcoming for </a:t>
            </a:r>
            <a:r>
              <a:rPr lang="en-US" dirty="0" err="1">
                <a:sym typeface="Wingdings" pitchFamily="2" charset="2"/>
              </a:rPr>
              <a:t>ePIC</a:t>
            </a:r>
            <a:r>
              <a:rPr lang="en-US" dirty="0">
                <a:sym typeface="Wingdings" pitchFamily="2" charset="2"/>
              </a:rPr>
              <a:t> SVT IB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Cycle test, longevity test, bake-it-</a:t>
            </a:r>
            <a:r>
              <a:rPr lang="en-US" dirty="0" err="1">
                <a:sym typeface="Wingdings" pitchFamily="2" charset="2"/>
              </a:rPr>
              <a:t>til</a:t>
            </a:r>
            <a:r>
              <a:rPr lang="en-US" dirty="0">
                <a:sym typeface="Wingdings" pitchFamily="2" charset="2"/>
              </a:rPr>
              <a:t>-you-break-it test</a:t>
            </a:r>
          </a:p>
          <a:p>
            <a:pPr marL="287338" lvl="1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126ED45-2E88-71AD-CC01-07EA69756440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1, 3</a:t>
            </a:r>
          </a:p>
        </p:txBody>
      </p:sp>
    </p:spTree>
    <p:extLst>
      <p:ext uri="{BB962C8B-B14F-4D97-AF65-F5344CB8AC3E}">
        <p14:creationId xmlns:p14="http://schemas.microsoft.com/office/powerpoint/2010/main" val="3061287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 cooling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7957208" cy="5212080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Air cooling internal to the mechanical structure offers advantages (air routing, mechanical strength)</a:t>
            </a:r>
          </a:p>
          <a:p>
            <a:pPr>
              <a:lnSpc>
                <a:spcPct val="120000"/>
              </a:lnSpc>
            </a:pPr>
            <a:r>
              <a:rPr lang="en-US" dirty="0"/>
              <a:t>Built on previous LBNL LDRD with carbon composite structures and </a:t>
            </a:r>
            <a:r>
              <a:rPr lang="en-US" b="1" dirty="0"/>
              <a:t>RVC</a:t>
            </a:r>
            <a:r>
              <a:rPr lang="en-US" dirty="0"/>
              <a:t> or </a:t>
            </a:r>
            <a:r>
              <a:rPr lang="en-US" b="1" dirty="0">
                <a:solidFill>
                  <a:srgbClr val="41B796"/>
                </a:solidFill>
              </a:rPr>
              <a:t>CVD (thermally conductive) </a:t>
            </a:r>
            <a:r>
              <a:rPr lang="en-US" dirty="0"/>
              <a:t>carbon foam</a:t>
            </a:r>
          </a:p>
          <a:p>
            <a:pPr>
              <a:lnSpc>
                <a:spcPct val="120000"/>
              </a:lnSpc>
            </a:pPr>
            <a:r>
              <a:rPr lang="en-US" dirty="0"/>
              <a:t>Heaters with two regions to model SVT sensor power dissipation (</a:t>
            </a:r>
            <a:r>
              <a:rPr lang="en-US" b="1" dirty="0">
                <a:solidFill>
                  <a:srgbClr val="FF0000"/>
                </a:solidFill>
              </a:rPr>
              <a:t>LEC</a:t>
            </a:r>
            <a:r>
              <a:rPr lang="en-US" dirty="0"/>
              <a:t> &amp; </a:t>
            </a:r>
            <a:r>
              <a:rPr lang="en-US" b="1" dirty="0">
                <a:solidFill>
                  <a:srgbClr val="0070C0"/>
                </a:solidFill>
              </a:rPr>
              <a:t>RSUs</a:t>
            </a:r>
            <a:r>
              <a:rPr lang="en-US" dirty="0"/>
              <a:t>)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reasonable (&lt;10°C) to achieve operating temperature, but structure is material “heavy”</a:t>
            </a:r>
          </a:p>
          <a:p>
            <a:pPr>
              <a:lnSpc>
                <a:spcPct val="120000"/>
              </a:lnSpc>
            </a:pPr>
            <a:r>
              <a:rPr lang="en-US" dirty="0"/>
              <a:t>Can build upon this concept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48AB2-E62B-5877-D4C4-58E31BFA7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915" y="2509780"/>
            <a:ext cx="2990617" cy="3344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96C2AB-1792-1A9E-DA93-F4ADAC147046}"/>
              </a:ext>
            </a:extLst>
          </p:cNvPr>
          <p:cNvSpPr txBox="1"/>
          <p:nvPr/>
        </p:nvSpPr>
        <p:spPr>
          <a:xfrm>
            <a:off x="9322886" y="5865355"/>
            <a:ext cx="222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*Air velocity calculated at duct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41C9B-A0EE-1D33-5C19-9EA74BC71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18" t="29458" r="31846" b="42955"/>
          <a:stretch/>
        </p:blipFill>
        <p:spPr>
          <a:xfrm>
            <a:off x="9400096" y="1003375"/>
            <a:ext cx="2531647" cy="1333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B6B394-A984-E4DF-6410-1F752537FB3F}"/>
              </a:ext>
            </a:extLst>
          </p:cNvPr>
          <p:cNvSpPr txBox="1"/>
          <p:nvPr/>
        </p:nvSpPr>
        <p:spPr>
          <a:xfrm>
            <a:off x="8261403" y="1278969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~1 W/cm</a:t>
            </a:r>
            <a:r>
              <a:rPr lang="en-US" sz="1600" b="1" baseline="300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59D6A5-4674-6272-6B97-1B9E72328D32}"/>
              </a:ext>
            </a:extLst>
          </p:cNvPr>
          <p:cNvCxnSpPr>
            <a:cxnSpLocks/>
          </p:cNvCxnSpPr>
          <p:nvPr/>
        </p:nvCxnSpPr>
        <p:spPr>
          <a:xfrm>
            <a:off x="9090206" y="1670349"/>
            <a:ext cx="5174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DAB222-2852-E523-205E-1AE75C5984EC}"/>
              </a:ext>
            </a:extLst>
          </p:cNvPr>
          <p:cNvSpPr txBox="1"/>
          <p:nvPr/>
        </p:nvSpPr>
        <p:spPr>
          <a:xfrm>
            <a:off x="9984801" y="1486964"/>
            <a:ext cx="1396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~40 </a:t>
            </a:r>
            <a:r>
              <a:rPr lang="en-US" sz="1600" b="1" dirty="0" err="1">
                <a:solidFill>
                  <a:schemeClr val="bg1"/>
                </a:solidFill>
              </a:rPr>
              <a:t>mW</a:t>
            </a:r>
            <a:r>
              <a:rPr lang="en-US" sz="1600" b="1" dirty="0">
                <a:solidFill>
                  <a:schemeClr val="bg1"/>
                </a:solidFill>
              </a:rPr>
              <a:t>/cm</a:t>
            </a:r>
            <a:r>
              <a:rPr lang="en-US" sz="1600" b="1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2AB7231C-3030-4C4C-5BA8-CCA7A620C1C7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2,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3F46F-62B6-9FA4-FA72-A92354E5A188}"/>
              </a:ext>
            </a:extLst>
          </p:cNvPr>
          <p:cNvSpPr txBox="1"/>
          <p:nvPr/>
        </p:nvSpPr>
        <p:spPr>
          <a:xfrm>
            <a:off x="10236163" y="3244334"/>
            <a:ext cx="118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LEC only</a:t>
            </a:r>
          </a:p>
        </p:txBody>
      </p:sp>
    </p:spTree>
    <p:extLst>
      <p:ext uri="{BB962C8B-B14F-4D97-AF65-F5344CB8AC3E}">
        <p14:creationId xmlns:p14="http://schemas.microsoft.com/office/powerpoint/2010/main" val="4185600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Outer Barrel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201" y="930274"/>
            <a:ext cx="5634037" cy="5212080"/>
          </a:xfrm>
        </p:spPr>
        <p:txBody>
          <a:bodyPr anchor="ctr"/>
          <a:lstStyle/>
          <a:p>
            <a:r>
              <a:rPr lang="en-US" b="1" i="1" dirty="0"/>
              <a:t>Baseline</a:t>
            </a:r>
            <a:r>
              <a:rPr lang="en-US" i="1" dirty="0"/>
              <a:t> </a:t>
            </a:r>
            <a:r>
              <a:rPr lang="en-US" dirty="0"/>
              <a:t>design has options for both air and liquid cooling</a:t>
            </a:r>
            <a:endParaRPr lang="en-US" b="1" i="1" dirty="0"/>
          </a:p>
          <a:p>
            <a:r>
              <a:rPr lang="en-US" b="1" dirty="0" err="1">
                <a:solidFill>
                  <a:srgbClr val="FF0000"/>
                </a:solidFill>
              </a:rPr>
              <a:t>Crossribs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thermally conducting carbon foam</a:t>
            </a:r>
          </a:p>
          <a:p>
            <a:r>
              <a:rPr lang="en-US" b="1" dirty="0">
                <a:solidFill>
                  <a:srgbClr val="0070C0"/>
                </a:solidFill>
              </a:rPr>
              <a:t>Edges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carbon foam, could contain liquid cooling pipe</a:t>
            </a:r>
            <a:endParaRPr lang="en-US" dirty="0"/>
          </a:p>
          <a:p>
            <a:r>
              <a:rPr lang="en-US" b="1" i="1" dirty="0"/>
              <a:t>Assumptions/Estimates</a:t>
            </a:r>
          </a:p>
          <a:p>
            <a:pPr lvl="1"/>
            <a:r>
              <a:rPr lang="en-US" dirty="0"/>
              <a:t>4 x 0.5 cm</a:t>
            </a:r>
            <a:r>
              <a:rPr lang="en-US" baseline="30000" dirty="0"/>
              <a:t>2</a:t>
            </a:r>
            <a:r>
              <a:rPr lang="en-US" dirty="0"/>
              <a:t> cross section</a:t>
            </a:r>
          </a:p>
          <a:p>
            <a:pPr lvl="1"/>
            <a:r>
              <a:rPr lang="en-US" dirty="0"/>
              <a:t>8 m/s air speed</a:t>
            </a:r>
          </a:p>
          <a:p>
            <a:r>
              <a:rPr lang="en-US" dirty="0"/>
              <a:t>Max estimate:  </a:t>
            </a:r>
            <a:r>
              <a:rPr lang="en-US" dirty="0">
                <a:sym typeface="Wingdings" pitchFamily="2" charset="2"/>
              </a:rPr>
              <a:t>400 cfm total</a:t>
            </a:r>
          </a:p>
          <a:p>
            <a:pPr lvl="1"/>
            <a:r>
              <a:rPr lang="en-US" dirty="0">
                <a:sym typeface="Wingdings" pitchFamily="2" charset="2"/>
              </a:rPr>
              <a:t>Work ongoing that can reduce this (liquid, re-routing air, etc.)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F4F86-1FF2-F5FB-F78A-4D77F91B8C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1806" y="3019460"/>
            <a:ext cx="5288466" cy="3075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50C44D-2E99-BD06-3959-D79A0DCC9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5" t="27689" r="53812" b="59851"/>
          <a:stretch/>
        </p:blipFill>
        <p:spPr>
          <a:xfrm>
            <a:off x="6663128" y="1192243"/>
            <a:ext cx="4937937" cy="991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65AE6C-6BD8-8236-B206-B2CD471C14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4995" y="2036132"/>
            <a:ext cx="4861547" cy="2734620"/>
          </a:xfrm>
          <a:prstGeom prst="rect">
            <a:avLst/>
          </a:prstGeom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7C601383-766E-2EDC-59D7-F2B49953C07C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2, 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E51F64-F763-6D78-AE2C-FED4CD9F0B4A}"/>
              </a:ext>
            </a:extLst>
          </p:cNvPr>
          <p:cNvCxnSpPr/>
          <p:nvPr/>
        </p:nvCxnSpPr>
        <p:spPr>
          <a:xfrm>
            <a:off x="9670800" y="1193162"/>
            <a:ext cx="221148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B8D11D-69CB-AFA0-541F-C8A747CA9984}"/>
              </a:ext>
            </a:extLst>
          </p:cNvPr>
          <p:cNvCxnSpPr/>
          <p:nvPr/>
        </p:nvCxnSpPr>
        <p:spPr>
          <a:xfrm>
            <a:off x="9734713" y="2170550"/>
            <a:ext cx="22114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A52734C-AAA7-F578-3DDA-63985A381656}"/>
              </a:ext>
            </a:extLst>
          </p:cNvPr>
          <p:cNvSpPr/>
          <p:nvPr/>
        </p:nvSpPr>
        <p:spPr>
          <a:xfrm>
            <a:off x="7610168" y="5206181"/>
            <a:ext cx="663677" cy="5309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FADB30-524E-4C5F-9C23-AAE0D15035FC}"/>
              </a:ext>
            </a:extLst>
          </p:cNvPr>
          <p:cNvSpPr/>
          <p:nvPr/>
        </p:nvSpPr>
        <p:spPr>
          <a:xfrm>
            <a:off x="10776542" y="1076632"/>
            <a:ext cx="1223730" cy="122373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18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Discs:  Corrugated Carbon Fiber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b="1" i="1" dirty="0"/>
              <a:t>Baseline </a:t>
            </a:r>
            <a:r>
              <a:rPr lang="en-US" dirty="0"/>
              <a:t>disc design using corrugated carbon fiber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Provides a channel for forced air convection</a:t>
            </a:r>
          </a:p>
          <a:p>
            <a:pPr>
              <a:lnSpc>
                <a:spcPct val="110000"/>
              </a:lnSpc>
            </a:pPr>
            <a:r>
              <a:rPr lang="en-US" dirty="0"/>
              <a:t>Air cooling sufficient for </a:t>
            </a:r>
            <a:r>
              <a:rPr lang="en-US" b="1" dirty="0">
                <a:solidFill>
                  <a:srgbClr val="41B796"/>
                </a:solidFill>
              </a:rPr>
              <a:t>RSUs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LEC</a:t>
            </a:r>
            <a:r>
              <a:rPr lang="en-US" dirty="0"/>
              <a:t> trending in the right direction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C8CCA-14DC-07FA-EDE6-275FCAD40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570" y="2880176"/>
            <a:ext cx="4209663" cy="3157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DDE730-52B2-1CBD-2BB1-2E3F0117C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652" y="1576605"/>
            <a:ext cx="4498385" cy="4677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E9FEFF-3563-6F14-A8F3-851784ECE5E9}"/>
              </a:ext>
            </a:extLst>
          </p:cNvPr>
          <p:cNvSpPr txBox="1"/>
          <p:nvPr/>
        </p:nvSpPr>
        <p:spPr>
          <a:xfrm>
            <a:off x="8602930" y="1009940"/>
            <a:ext cx="2063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LEC:  1 W/cm</a:t>
            </a:r>
            <a:r>
              <a:rPr lang="en-US" sz="1600" b="1" baseline="30000" dirty="0"/>
              <a:t>2</a:t>
            </a:r>
          </a:p>
          <a:p>
            <a:pPr algn="ctr"/>
            <a:r>
              <a:rPr lang="en-US" sz="1600" b="1" dirty="0">
                <a:solidFill>
                  <a:srgbClr val="159E72"/>
                </a:solidFill>
              </a:rPr>
              <a:t>RSUs:  40 </a:t>
            </a:r>
            <a:r>
              <a:rPr lang="en-US" sz="1600" b="1" dirty="0" err="1">
                <a:solidFill>
                  <a:srgbClr val="159E72"/>
                </a:solidFill>
              </a:rPr>
              <a:t>mW</a:t>
            </a:r>
            <a:r>
              <a:rPr lang="en-US" sz="1600" b="1" dirty="0">
                <a:solidFill>
                  <a:srgbClr val="159E72"/>
                </a:solidFill>
              </a:rPr>
              <a:t>/cm</a:t>
            </a:r>
            <a:r>
              <a:rPr lang="en-US" sz="1600" b="1" baseline="30000" dirty="0">
                <a:solidFill>
                  <a:srgbClr val="159E72"/>
                </a:solidFill>
              </a:rPr>
              <a:t>2</a:t>
            </a:r>
            <a:r>
              <a:rPr lang="en-US" sz="1600" b="1" dirty="0">
                <a:solidFill>
                  <a:srgbClr val="159E72"/>
                </a:solidFill>
              </a:rPr>
              <a:t> 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F4C81086-A056-A6AC-543F-130A3F138144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2, 3</a:t>
            </a:r>
          </a:p>
        </p:txBody>
      </p:sp>
    </p:spTree>
    <p:extLst>
      <p:ext uri="{BB962C8B-B14F-4D97-AF65-F5344CB8AC3E}">
        <p14:creationId xmlns:p14="http://schemas.microsoft.com/office/powerpoint/2010/main" val="3827431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Discs:  Corrugated Carbon Fiber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91E4BA-B5BB-FA5B-A6FA-933505D31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447" y="996461"/>
            <a:ext cx="4746383" cy="5145893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CD035C5-6EE7-5659-16EC-2AEE44116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5899926" cy="5212080"/>
          </a:xfrm>
        </p:spPr>
        <p:txBody>
          <a:bodyPr/>
          <a:lstStyle/>
          <a:p>
            <a:r>
              <a:rPr lang="en-US" dirty="0"/>
              <a:t>Studied a range of LEC power densities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b="1" dirty="0">
                <a:latin typeface="Symbol" pitchFamily="2" charset="2"/>
              </a:rPr>
              <a:t>D</a:t>
            </a:r>
            <a:r>
              <a:rPr lang="en-US" b="1" dirty="0"/>
              <a:t>T reasonable for power &lt; 0.6 W/cm</a:t>
            </a:r>
            <a:r>
              <a:rPr lang="en-US" b="1" baseline="30000" dirty="0"/>
              <a:t>2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85AD7A9E-4468-6D66-6351-2301CC29E1EE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2, 3</a:t>
            </a:r>
          </a:p>
        </p:txBody>
      </p:sp>
    </p:spTree>
    <p:extLst>
      <p:ext uri="{BB962C8B-B14F-4D97-AF65-F5344CB8AC3E}">
        <p14:creationId xmlns:p14="http://schemas.microsoft.com/office/powerpoint/2010/main" val="3740283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Discs:  Corrugated Carbon Fiber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AEC59-F1AB-E1A5-C5EE-076E31E1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480" y="994282"/>
            <a:ext cx="4826318" cy="514807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FBF620-2DA5-7C6A-ACB9-6670A8A342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5899926" cy="5212080"/>
          </a:xfrm>
        </p:spPr>
        <p:txBody>
          <a:bodyPr/>
          <a:lstStyle/>
          <a:p>
            <a:r>
              <a:rPr lang="en-US" dirty="0"/>
              <a:t>Studied a range of LEC power densities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reasonable for power &lt; 0.6 W/cm</a:t>
            </a:r>
            <a:r>
              <a:rPr lang="en-US" baseline="30000" dirty="0"/>
              <a:t>2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b="1" dirty="0">
                <a:latin typeface="Symbol" pitchFamily="2" charset="2"/>
              </a:rPr>
              <a:t>D</a:t>
            </a:r>
            <a:r>
              <a:rPr lang="en-US" b="1" dirty="0"/>
              <a:t>T scales with power density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E25622B5-A277-FAC0-5C87-F916E696FD1E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2, 3</a:t>
            </a:r>
          </a:p>
        </p:txBody>
      </p:sp>
    </p:spTree>
    <p:extLst>
      <p:ext uri="{BB962C8B-B14F-4D97-AF65-F5344CB8AC3E}">
        <p14:creationId xmlns:p14="http://schemas.microsoft.com/office/powerpoint/2010/main" val="2483386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3F97AC-6F6B-EE15-5658-92278973F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952" y="994282"/>
            <a:ext cx="4837245" cy="5148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Discs:  Corrugated Carbon Fiber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DDE84F-FD7B-C0A6-2A63-0AC43C8FCB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5899926" cy="5212080"/>
          </a:xfrm>
        </p:spPr>
        <p:txBody>
          <a:bodyPr/>
          <a:lstStyle/>
          <a:p>
            <a:r>
              <a:rPr lang="en-US" dirty="0"/>
              <a:t>Studied a range of LEC power densities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reasonable for power &lt; 0.6 W/cm</a:t>
            </a:r>
            <a:r>
              <a:rPr lang="en-US" baseline="30000" dirty="0"/>
              <a:t>2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scales with power density</a:t>
            </a:r>
          </a:p>
          <a:p>
            <a:pPr>
              <a:spcBef>
                <a:spcPts val="1200"/>
              </a:spcBef>
            </a:pPr>
            <a:r>
              <a:rPr lang="en-US" b="1" dirty="0"/>
              <a:t>Carbon foam</a:t>
            </a:r>
            <a:r>
              <a:rPr lang="en-US" dirty="0"/>
              <a:t> under LEC provides      </a:t>
            </a:r>
            <a:r>
              <a:rPr lang="en-US" b="1" dirty="0"/>
              <a:t>10-20% reduction in </a:t>
            </a:r>
            <a:r>
              <a:rPr lang="en-US" b="1" dirty="0">
                <a:latin typeface="Symbol" pitchFamily="2" charset="2"/>
              </a:rPr>
              <a:t>D</a:t>
            </a:r>
            <a:r>
              <a:rPr lang="en-US" b="1" dirty="0"/>
              <a:t>T</a:t>
            </a:r>
          </a:p>
          <a:p>
            <a:pPr lvl="1"/>
            <a:r>
              <a:rPr lang="en-US" dirty="0"/>
              <a:t>Caveat:  this is insulating foam.  Will be measured with thermally conductive foam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A6663DB0-D5E7-703F-A87F-1D81E0AD71E2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2, 3</a:t>
            </a:r>
          </a:p>
        </p:txBody>
      </p:sp>
    </p:spTree>
    <p:extLst>
      <p:ext uri="{BB962C8B-B14F-4D97-AF65-F5344CB8AC3E}">
        <p14:creationId xmlns:p14="http://schemas.microsoft.com/office/powerpoint/2010/main" val="2321133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363D8-F217-3D29-4B98-48BCEFD1E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>
                <a:effectLst/>
              </a:rPr>
              <a:t>Are the technical performance requirements appropriately defined and complete for this stage of the project?</a:t>
            </a:r>
          </a:p>
          <a:p>
            <a:r>
              <a:rPr lang="en-US" dirty="0"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dirty="0"/>
          </a:p>
          <a:p>
            <a:r>
              <a:rPr lang="en-US" dirty="0">
                <a:effectLst/>
              </a:rPr>
              <a:t>Are the current designs and plans for detector, electronics readout, and services sufficiently developed to achieve the performance requirements?</a:t>
            </a:r>
          </a:p>
          <a:p>
            <a:r>
              <a:rPr lang="en-US" dirty="0">
                <a:solidFill>
                  <a:srgbClr val="BFBFBF"/>
                </a:solidFill>
                <a:effectLst/>
              </a:rPr>
              <a:t>Are plans in place to mitigate risk of cost increases, schedule delays, and technical problems?</a:t>
            </a:r>
          </a:p>
          <a:p>
            <a:r>
              <a:rPr lang="en-US" dirty="0">
                <a:solidFill>
                  <a:srgbClr val="BFBFBF"/>
                </a:solidFill>
                <a:effectLst/>
              </a:rPr>
              <a:t>Are the fabrication and assembly plans for the various tracking detector systems consistent with the overall project and detector schedule? </a:t>
            </a:r>
            <a:endParaRPr lang="en-US" dirty="0">
              <a:solidFill>
                <a:srgbClr val="BFBFBF"/>
              </a:solidFill>
            </a:endParaRPr>
          </a:p>
          <a:p>
            <a:r>
              <a:rPr lang="en-US" dirty="0">
                <a:effectLst/>
              </a:rPr>
              <a:t>Are the plans for detector integration in the EIC detector appropriately developed for the present phase of the project?</a:t>
            </a:r>
          </a:p>
          <a:p>
            <a:r>
              <a:rPr lang="en-US" dirty="0">
                <a:effectLst/>
              </a:rPr>
              <a:t>Have ES&amp;H and QA considerations been adequately incorporated into the designs at their present stage?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9DFDA-1E7E-AE1E-F508-DDE92061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15788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Discs:  Corrugated Carbon Fiber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3702569"/>
            <a:ext cx="11521440" cy="24397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Center manifold and air metering strip through middle</a:t>
            </a:r>
          </a:p>
          <a:p>
            <a:pPr>
              <a:lnSpc>
                <a:spcPct val="150000"/>
              </a:lnSpc>
            </a:pPr>
            <a:r>
              <a:rPr lang="en-US" dirty="0"/>
              <a:t>Volumetric static temperature of air minimal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Air can be used in multiple channels  reduces total air volume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Under further optimization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07FC33-4C17-56D4-F350-485E7794C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9" y="1632388"/>
            <a:ext cx="5432974" cy="1670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175E80-60EF-6B75-2F0A-2CA2F0D84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180" y="1664359"/>
            <a:ext cx="4384856" cy="1641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B1F7AF-82CC-5DEE-24D2-D68B95F0A7DB}"/>
              </a:ext>
            </a:extLst>
          </p:cNvPr>
          <p:cNvSpPr txBox="1"/>
          <p:nvPr/>
        </p:nvSpPr>
        <p:spPr>
          <a:xfrm>
            <a:off x="7596575" y="955519"/>
            <a:ext cx="4133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effectLst/>
              </a:rPr>
              <a:t>Static Temperature of Cooling Channel Outlet at a Velocity of 10 m/s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D21990-3658-2C16-1DDB-A3B5FC936041}"/>
              </a:ext>
            </a:extLst>
          </p:cNvPr>
          <p:cNvSpPr txBox="1"/>
          <p:nvPr/>
        </p:nvSpPr>
        <p:spPr>
          <a:xfrm>
            <a:off x="8617798" y="1774057"/>
            <a:ext cx="2449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effectLst/>
              </a:rPr>
              <a:t>Max = 34°C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Air in = 25</a:t>
            </a:r>
            <a:r>
              <a:rPr lang="en-US" dirty="0">
                <a:solidFill>
                  <a:srgbClr val="0070C0"/>
                </a:solidFill>
                <a:effectLst/>
              </a:rPr>
              <a:t>°</a:t>
            </a:r>
            <a:r>
              <a:rPr lang="en-US" dirty="0">
                <a:solidFill>
                  <a:srgbClr val="0070C0"/>
                </a:solidFill>
              </a:rPr>
              <a:t>C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sp>
        <p:nvSpPr>
          <p:cNvPr id="28" name="Rectangle: Rounded Corners 3">
            <a:extLst>
              <a:ext uri="{FF2B5EF4-FFF2-40B4-BE49-F238E27FC236}">
                <a16:creationId xmlns:a16="http://schemas.microsoft.com/office/drawing/2014/main" id="{3F903394-1756-D119-CD3F-C77697B90AE7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2, 3</a:t>
            </a:r>
          </a:p>
        </p:txBody>
      </p:sp>
    </p:spTree>
    <p:extLst>
      <p:ext uri="{BB962C8B-B14F-4D97-AF65-F5344CB8AC3E}">
        <p14:creationId xmlns:p14="http://schemas.microsoft.com/office/powerpoint/2010/main" val="2506671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Discs:  Corrugated Carbon Fiber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E364F0-3DB5-282D-DB75-017A186B0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3"/>
          <a:stretch/>
        </p:blipFill>
        <p:spPr>
          <a:xfrm>
            <a:off x="10348942" y="3244482"/>
            <a:ext cx="1511722" cy="12925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A6204C-80DC-AD32-B75A-B65C01B70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36" y="945771"/>
            <a:ext cx="9776150" cy="39104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8342A7-0FC7-FF09-62B7-6213F96ED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12" y="4701735"/>
            <a:ext cx="2876550" cy="14287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298D55-AF11-6319-1D84-99EA1BF6CE62}"/>
              </a:ext>
            </a:extLst>
          </p:cNvPr>
          <p:cNvSpPr txBox="1"/>
          <p:nvPr/>
        </p:nvSpPr>
        <p:spPr>
          <a:xfrm>
            <a:off x="368658" y="5024090"/>
            <a:ext cx="731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Corrugated Disc of </a:t>
            </a:r>
            <a:r>
              <a:rPr lang="en-US" b="1" dirty="0">
                <a:solidFill>
                  <a:srgbClr val="C00000"/>
                </a:solidFill>
              </a:rPr>
              <a:t>6 mm </a:t>
            </a:r>
            <a:r>
              <a:rPr lang="en-US" b="1" dirty="0"/>
              <a:t>Height – </a:t>
            </a:r>
            <a:r>
              <a:rPr lang="en-US" b="1" dirty="0">
                <a:solidFill>
                  <a:srgbClr val="0070C0"/>
                </a:solidFill>
              </a:rPr>
              <a:t>Rev 2 (Mesh size = </a:t>
            </a:r>
            <a:r>
              <a:rPr lang="en-US" b="1" dirty="0">
                <a:solidFill>
                  <a:srgbClr val="C00000"/>
                </a:solidFill>
              </a:rPr>
              <a:t>2 mm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1" name="Rectangle: Rounded Corners 3">
            <a:extLst>
              <a:ext uri="{FF2B5EF4-FFF2-40B4-BE49-F238E27FC236}">
                <a16:creationId xmlns:a16="http://schemas.microsoft.com/office/drawing/2014/main" id="{A37C7645-B885-D09D-80A0-908443E9EE43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2, 3</a:t>
            </a:r>
          </a:p>
        </p:txBody>
      </p:sp>
    </p:spTree>
    <p:extLst>
      <p:ext uri="{BB962C8B-B14F-4D97-AF65-F5344CB8AC3E}">
        <p14:creationId xmlns:p14="http://schemas.microsoft.com/office/powerpoint/2010/main" val="3180598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SVT Air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i="1" dirty="0"/>
              <a:t>Current</a:t>
            </a:r>
            <a:r>
              <a:rPr lang="en-US" i="1" dirty="0"/>
              <a:t> </a:t>
            </a:r>
            <a:r>
              <a:rPr lang="en-US" dirty="0"/>
              <a:t>baseline estimates</a:t>
            </a:r>
            <a:endParaRPr lang="en-US" i="1" dirty="0"/>
          </a:p>
          <a:p>
            <a:r>
              <a:rPr lang="en-US" dirty="0"/>
              <a:t>IB:  50 cfm</a:t>
            </a:r>
          </a:p>
          <a:p>
            <a:r>
              <a:rPr lang="en-US" dirty="0"/>
              <a:t>OB:  max 400 cfm</a:t>
            </a:r>
          </a:p>
          <a:p>
            <a:r>
              <a:rPr lang="en-US" dirty="0"/>
              <a:t>Discs:  max 500 cfm</a:t>
            </a:r>
          </a:p>
          <a:p>
            <a:endParaRPr lang="en-US" dirty="0"/>
          </a:p>
          <a:p>
            <a:r>
              <a:rPr lang="en-US" dirty="0"/>
              <a:t>Total system as we understand it is ~1000 cfm</a:t>
            </a:r>
          </a:p>
          <a:p>
            <a:pPr lvl="1"/>
            <a:r>
              <a:rPr lang="en-US" dirty="0"/>
              <a:t>Requires compressed air</a:t>
            </a:r>
          </a:p>
          <a:p>
            <a:pPr lvl="1"/>
            <a:endParaRPr lang="en-US" dirty="0"/>
          </a:p>
          <a:p>
            <a:r>
              <a:rPr lang="en-US" dirty="0"/>
              <a:t>Optimization continues and we expect this number to go down</a:t>
            </a:r>
          </a:p>
          <a:p>
            <a:endParaRPr lang="en-US" dirty="0"/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3DC7285A-417B-1048-71D2-C3BF7B300AE2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6</a:t>
            </a:r>
          </a:p>
        </p:txBody>
      </p:sp>
    </p:spTree>
    <p:extLst>
      <p:ext uri="{BB962C8B-B14F-4D97-AF65-F5344CB8AC3E}">
        <p14:creationId xmlns:p14="http://schemas.microsoft.com/office/powerpoint/2010/main" val="3736786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C7645-8246-BA41-1DCD-26F37EEFD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EH&amp;S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C6FCB-67E3-E3E5-625E-4307B08990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286" y="1044578"/>
            <a:ext cx="11730037" cy="4999039"/>
          </a:xfrm>
        </p:spPr>
        <p:txBody>
          <a:bodyPr/>
          <a:lstStyle/>
          <a:p>
            <a:r>
              <a:rPr lang="en-US" dirty="0"/>
              <a:t>All work follows local laboratory EH&amp;S requirements &amp; training</a:t>
            </a:r>
          </a:p>
          <a:p>
            <a:pPr lvl="1"/>
            <a:r>
              <a:rPr lang="en-US" dirty="0"/>
              <a:t>LBNL: 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ISM</a:t>
            </a:r>
            <a:r>
              <a:rPr lang="en-US" dirty="0"/>
              <a:t>, Work Planning &amp; Control</a:t>
            </a:r>
          </a:p>
          <a:p>
            <a:pPr lvl="1"/>
            <a:r>
              <a:rPr lang="en-US" dirty="0" err="1"/>
              <a:t>JLab</a:t>
            </a:r>
            <a:r>
              <a:rPr lang="en-US" dirty="0"/>
              <a:t>:  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ISM</a:t>
            </a:r>
            <a:r>
              <a:rPr lang="en-US" dirty="0"/>
              <a:t>, </a:t>
            </a:r>
            <a:r>
              <a:rPr lang="en-US" dirty="0">
                <a:effectLst/>
              </a:rPr>
              <a:t>Task List and </a:t>
            </a:r>
            <a:r>
              <a:rPr lang="en-US" dirty="0" err="1">
                <a:effectLst/>
              </a:rPr>
              <a:t>ePAS</a:t>
            </a:r>
            <a:r>
              <a:rPr lang="en-US" dirty="0">
                <a:effectLst/>
              </a:rPr>
              <a:t> (JLab-PR-725) </a:t>
            </a:r>
          </a:p>
          <a:p>
            <a:pPr lvl="1"/>
            <a:r>
              <a:rPr lang="en-US" dirty="0"/>
              <a:t>NRTL listed electrical equipment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Overall System</a:t>
            </a:r>
            <a:endParaRPr lang="en-US" dirty="0">
              <a:sym typeface="Wingdings" pitchFamily="2" charset="2"/>
            </a:endParaRPr>
          </a:p>
          <a:p>
            <a:r>
              <a:rPr lang="en-US" dirty="0"/>
              <a:t>Temperature interlock </a:t>
            </a:r>
            <a:r>
              <a:rPr lang="en-US" dirty="0">
                <a:sym typeface="Wingdings" pitchFamily="2" charset="2"/>
              </a:rPr>
              <a:t> w</a:t>
            </a:r>
            <a:r>
              <a:rPr lang="en-US" dirty="0"/>
              <a:t>ork with slow control group to ensure detector safety</a:t>
            </a:r>
          </a:p>
          <a:p>
            <a:pPr lvl="1"/>
            <a:r>
              <a:rPr lang="en-US" dirty="0"/>
              <a:t>Automatic turn-off if temperature goes above designated value</a:t>
            </a:r>
          </a:p>
          <a:p>
            <a:r>
              <a:rPr lang="en-US" dirty="0"/>
              <a:t>Pressure system </a:t>
            </a:r>
            <a:r>
              <a:rPr lang="en-US" dirty="0">
                <a:sym typeface="Wingdings" pitchFamily="2" charset="2"/>
              </a:rPr>
              <a:t> work with engineers for design and safety</a:t>
            </a:r>
          </a:p>
          <a:p>
            <a:pPr lvl="1"/>
            <a:r>
              <a:rPr lang="en-US" dirty="0"/>
              <a:t>Also monitored with slow control if air system fails (over-temperature)</a:t>
            </a:r>
          </a:p>
          <a:p>
            <a:r>
              <a:rPr lang="en-US" dirty="0"/>
              <a:t>Liquid/water cooling </a:t>
            </a:r>
            <a:r>
              <a:rPr lang="en-US" dirty="0">
                <a:sym typeface="Wingdings" pitchFamily="2" charset="2"/>
              </a:rPr>
              <a:t> flow under atmospheric pressure designed to prevent leaks</a:t>
            </a:r>
          </a:p>
          <a:p>
            <a:pPr lvl="1"/>
            <a:r>
              <a:rPr lang="en-US" dirty="0">
                <a:sym typeface="Wingdings" pitchFamily="2" charset="2"/>
              </a:rPr>
              <a:t>Cooling plant, temperature, flow, etc. monitoring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8926BB-14BF-0277-0D4F-ECA3E47DE082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6, 7</a:t>
            </a:r>
          </a:p>
        </p:txBody>
      </p:sp>
    </p:spTree>
    <p:extLst>
      <p:ext uri="{BB962C8B-B14F-4D97-AF65-F5344CB8AC3E}">
        <p14:creationId xmlns:p14="http://schemas.microsoft.com/office/powerpoint/2010/main" val="1923720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492106-5E27-5EE2-9117-B069D2FE3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D48CB-DA69-BFE1-EC34-DF7D04075A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i="1" dirty="0">
                <a:sym typeface="Wingdings" pitchFamily="2" charset="2"/>
              </a:rPr>
              <a:t>Baseline</a:t>
            </a:r>
            <a:r>
              <a:rPr lang="en-US" dirty="0">
                <a:sym typeface="Wingdings" pitchFamily="2" charset="2"/>
              </a:rPr>
              <a:t> cooling design is hybrid with the dominant part done by air for material considerations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End goal is operation of SVT at/near </a:t>
            </a:r>
            <a:r>
              <a:rPr lang="en-US" b="1" i="1" dirty="0">
                <a:sym typeface="Wingdings" pitchFamily="2" charset="2"/>
              </a:rPr>
              <a:t>room temperature</a:t>
            </a:r>
            <a:endParaRPr lang="en-US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Thermal performance studied with a range of power dissipation values based on current sensor knowledge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EH&amp;S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Following local laboratory requirements &amp; training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Work with system engineers and slow control for monitoring and interlocks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Next Steps  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Incorporating additional heat generating components (</a:t>
            </a:r>
            <a:r>
              <a:rPr lang="en-US" dirty="0" err="1">
                <a:sym typeface="Wingdings" pitchFamily="2" charset="2"/>
              </a:rPr>
              <a:t>AncASIC</a:t>
            </a:r>
            <a:r>
              <a:rPr lang="en-US" dirty="0">
                <a:sym typeface="Wingdings" pitchFamily="2" charset="2"/>
              </a:rPr>
              <a:t>, RDOs)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Continuing design of individual components and overall system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50000"/>
              </a:lnSpc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2459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Overview/Introduction </a:t>
            </a:r>
          </a:p>
          <a:p>
            <a:pPr lvl="1"/>
            <a:r>
              <a:rPr lang="en-US" dirty="0"/>
              <a:t>Baseline design</a:t>
            </a:r>
          </a:p>
          <a:p>
            <a:pPr lvl="1"/>
            <a:r>
              <a:rPr lang="en-US" dirty="0"/>
              <a:t>Sensor power</a:t>
            </a:r>
          </a:p>
          <a:p>
            <a:r>
              <a:rPr lang="en-US" dirty="0"/>
              <a:t>SVT Cooling</a:t>
            </a:r>
          </a:p>
          <a:p>
            <a:pPr lvl="1"/>
            <a:r>
              <a:rPr lang="en-US" dirty="0"/>
              <a:t>Inner Barrel</a:t>
            </a:r>
          </a:p>
          <a:p>
            <a:pPr lvl="1"/>
            <a:r>
              <a:rPr lang="en-US" dirty="0"/>
              <a:t>EIC-LAS cooling</a:t>
            </a:r>
          </a:p>
          <a:p>
            <a:pPr lvl="2"/>
            <a:r>
              <a:rPr lang="en-US" dirty="0"/>
              <a:t>Outer Barrel</a:t>
            </a:r>
          </a:p>
          <a:p>
            <a:pPr lvl="2"/>
            <a:r>
              <a:rPr lang="en-US" dirty="0"/>
              <a:t>Endcaps</a:t>
            </a:r>
          </a:p>
          <a:p>
            <a:pPr lvl="1"/>
            <a:r>
              <a:rPr lang="en-US" dirty="0"/>
              <a:t>System</a:t>
            </a:r>
          </a:p>
          <a:p>
            <a:pPr lvl="2"/>
            <a:endParaRPr lang="en-US" dirty="0"/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8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622495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BDFAAF-F976-F2F6-68BE-2834EF720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6"/>
          <a:stretch/>
        </p:blipFill>
        <p:spPr>
          <a:xfrm>
            <a:off x="461963" y="1956449"/>
            <a:ext cx="7635794" cy="3683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SVT Material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Minimized material </a:t>
            </a:r>
            <a:r>
              <a:rPr lang="en-US" dirty="0">
                <a:sym typeface="Wingdings" pitchFamily="2" charset="2"/>
              </a:rPr>
              <a:t> mechanics, cooling, power, readout, etc.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E849A2-4E26-49C4-D424-6A489A72A1C1}"/>
              </a:ext>
            </a:extLst>
          </p:cNvPr>
          <p:cNvSpPr txBox="1">
            <a:spLocks/>
          </p:cNvSpPr>
          <p:nvPr/>
        </p:nvSpPr>
        <p:spPr>
          <a:xfrm>
            <a:off x="8529637" y="1787383"/>
            <a:ext cx="3431560" cy="3520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31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17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Target Specifications</a:t>
            </a:r>
          </a:p>
          <a:p>
            <a:r>
              <a:rPr lang="en-US" dirty="0"/>
              <a:t>IB</a:t>
            </a:r>
          </a:p>
          <a:p>
            <a:pPr lvl="1"/>
            <a:r>
              <a:rPr lang="en-US" dirty="0"/>
              <a:t>L0 - L2:  0.05% X/X</a:t>
            </a:r>
            <a:r>
              <a:rPr lang="en-US" baseline="-25000" dirty="0"/>
              <a:t>0</a:t>
            </a:r>
          </a:p>
          <a:p>
            <a:r>
              <a:rPr lang="en-US" dirty="0"/>
              <a:t>OB</a:t>
            </a:r>
          </a:p>
          <a:p>
            <a:pPr lvl="1"/>
            <a:r>
              <a:rPr lang="en-US" dirty="0"/>
              <a:t>L3:  0.25% X/X</a:t>
            </a:r>
            <a:r>
              <a:rPr lang="en-US" baseline="-25000" dirty="0"/>
              <a:t>0</a:t>
            </a:r>
          </a:p>
          <a:p>
            <a:pPr lvl="1"/>
            <a:r>
              <a:rPr lang="en-US" dirty="0"/>
              <a:t>L4:  0.55% X/X</a:t>
            </a:r>
            <a:r>
              <a:rPr lang="en-US" baseline="-25000" dirty="0"/>
              <a:t>0</a:t>
            </a:r>
          </a:p>
          <a:p>
            <a:r>
              <a:rPr lang="en-US" dirty="0"/>
              <a:t>Endcaps</a:t>
            </a:r>
          </a:p>
          <a:p>
            <a:pPr lvl="1"/>
            <a:r>
              <a:rPr lang="en-US" dirty="0"/>
              <a:t>ED0-4:  0.25% X/X</a:t>
            </a:r>
            <a:r>
              <a:rPr lang="en-US" baseline="-25000" dirty="0"/>
              <a:t>0</a:t>
            </a:r>
          </a:p>
          <a:p>
            <a:pPr lvl="1"/>
            <a:r>
              <a:rPr lang="en-US" dirty="0"/>
              <a:t>HD0-4:  0.25% X/X</a:t>
            </a:r>
            <a:r>
              <a:rPr lang="en-US" baseline="-25000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8DDF7-37F0-B071-939A-4A109CB9C718}"/>
              </a:ext>
            </a:extLst>
          </p:cNvPr>
          <p:cNvSpPr/>
          <p:nvPr/>
        </p:nvSpPr>
        <p:spPr>
          <a:xfrm>
            <a:off x="3409954" y="3504202"/>
            <a:ext cx="894885" cy="73152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D6CA5A-A378-EA43-5B12-5F0A0741017E}"/>
              </a:ext>
            </a:extLst>
          </p:cNvPr>
          <p:cNvSpPr/>
          <p:nvPr/>
        </p:nvSpPr>
        <p:spPr>
          <a:xfrm>
            <a:off x="2903983" y="2847614"/>
            <a:ext cx="1862889" cy="52420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A747DF8C-4CA0-DB6B-9B5B-8ED619DBBB86}"/>
              </a:ext>
            </a:extLst>
          </p:cNvPr>
          <p:cNvSpPr/>
          <p:nvPr/>
        </p:nvSpPr>
        <p:spPr>
          <a:xfrm rot="16200000">
            <a:off x="2400189" y="3883226"/>
            <a:ext cx="223610" cy="2005781"/>
          </a:xfrm>
          <a:prstGeom prst="leftBrace">
            <a:avLst>
              <a:gd name="adj1" fmla="val 8333"/>
              <a:gd name="adj2" fmla="val 5220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03B95E4-7479-DC19-C01F-5296321D13FA}"/>
              </a:ext>
            </a:extLst>
          </p:cNvPr>
          <p:cNvSpPr/>
          <p:nvPr/>
        </p:nvSpPr>
        <p:spPr>
          <a:xfrm rot="16200000">
            <a:off x="5513711" y="3612766"/>
            <a:ext cx="223609" cy="2546700"/>
          </a:xfrm>
          <a:prstGeom prst="leftBrace">
            <a:avLst>
              <a:gd name="adj1" fmla="val 8333"/>
              <a:gd name="adj2" fmla="val 5220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63EB43-F2AC-ED09-0A62-A3D9A065A63A}"/>
              </a:ext>
            </a:extLst>
          </p:cNvPr>
          <p:cNvCxnSpPr>
            <a:cxnSpLocks/>
            <a:stCxn id="14" idx="0"/>
            <a:endCxn id="19" idx="1"/>
          </p:cNvCxnSpPr>
          <p:nvPr/>
        </p:nvCxnSpPr>
        <p:spPr>
          <a:xfrm flipV="1">
            <a:off x="3835428" y="1779583"/>
            <a:ext cx="2260572" cy="106803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3A9601C-222D-518F-3D96-550453B2C876}"/>
              </a:ext>
            </a:extLst>
          </p:cNvPr>
          <p:cNvSpPr txBox="1"/>
          <p:nvPr/>
        </p:nvSpPr>
        <p:spPr>
          <a:xfrm>
            <a:off x="6096000" y="1594917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Outer Barrel (OB)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57E6D5-A958-C9D0-B5F9-CBDC922451F4}"/>
              </a:ext>
            </a:extLst>
          </p:cNvPr>
          <p:cNvSpPr txBox="1"/>
          <p:nvPr/>
        </p:nvSpPr>
        <p:spPr>
          <a:xfrm>
            <a:off x="481642" y="160271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Inner Barrel (IB)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B290C4-032A-40ED-9F6A-FF52E68D6A4F}"/>
              </a:ext>
            </a:extLst>
          </p:cNvPr>
          <p:cNvCxnSpPr>
            <a:stCxn id="12" idx="0"/>
            <a:endCxn id="20" idx="3"/>
          </p:cNvCxnSpPr>
          <p:nvPr/>
        </p:nvCxnSpPr>
        <p:spPr>
          <a:xfrm flipH="1" flipV="1">
            <a:off x="2307783" y="1787383"/>
            <a:ext cx="1549614" cy="171681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464A6D-80C6-9B34-06C0-326DC67303FC}"/>
              </a:ext>
            </a:extLst>
          </p:cNvPr>
          <p:cNvCxnSpPr>
            <a:stCxn id="15" idx="1"/>
          </p:cNvCxnSpPr>
          <p:nvPr/>
        </p:nvCxnSpPr>
        <p:spPr>
          <a:xfrm>
            <a:off x="2556242" y="4997922"/>
            <a:ext cx="1406084" cy="79214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3FBCC5-79CF-3E16-A49A-AEEEB75BAFE9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4162567" y="4997921"/>
            <a:ext cx="1519129" cy="79215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C77C57D-518C-7FFF-0C70-7BF239E5B573}"/>
              </a:ext>
            </a:extLst>
          </p:cNvPr>
          <p:cNvSpPr txBox="1"/>
          <p:nvPr/>
        </p:nvSpPr>
        <p:spPr>
          <a:xfrm>
            <a:off x="2307783" y="5796536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Electron/Hadron Endcaps (EE, HE)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79CFB8-1AA0-D285-420D-55255C295D01}"/>
              </a:ext>
            </a:extLst>
          </p:cNvPr>
          <p:cNvSpPr txBox="1"/>
          <p:nvPr/>
        </p:nvSpPr>
        <p:spPr>
          <a:xfrm>
            <a:off x="6820275" y="5710673"/>
            <a:ext cx="5162187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Cooling has a big impact on X/X</a:t>
            </a:r>
            <a:r>
              <a:rPr lang="en-US" sz="2400" b="1" baseline="-25000" dirty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60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Implications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5916535" cy="5212080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" dirty="0"/>
              <a:t>Water cooling pipe: 1 mm ID tube made with 25 </a:t>
            </a:r>
            <a:r>
              <a:rPr lang="en" dirty="0">
                <a:latin typeface="Symbol" pitchFamily="2" charset="2"/>
              </a:rPr>
              <a:t>m</a:t>
            </a:r>
            <a:r>
              <a:rPr lang="en" dirty="0"/>
              <a:t>m </a:t>
            </a:r>
            <a:r>
              <a:rPr lang="en-US" dirty="0"/>
              <a:t>K</a:t>
            </a:r>
            <a:r>
              <a:rPr lang="en" dirty="0" err="1"/>
              <a:t>apton</a:t>
            </a:r>
            <a:r>
              <a:rPr lang="en" dirty="0"/>
              <a:t> walls is ~0.3% X/X</a:t>
            </a:r>
            <a:r>
              <a:rPr lang="en" baseline="-25000" dirty="0"/>
              <a:t>0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Average</a:t>
            </a:r>
            <a:r>
              <a:rPr lang="en-US" dirty="0"/>
              <a:t> X/X</a:t>
            </a:r>
            <a:r>
              <a:rPr lang="en-US" baseline="-25000" dirty="0"/>
              <a:t>0</a:t>
            </a:r>
            <a:r>
              <a:rPr lang="en-US" dirty="0"/>
              <a:t> of water will be less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Dependent on number of pipes &amp; coverage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Non-homogenous material distribution</a:t>
            </a:r>
          </a:p>
          <a:p>
            <a:pPr>
              <a:lnSpc>
                <a:spcPct val="150000"/>
              </a:lnSpc>
            </a:pPr>
            <a:r>
              <a:rPr lang="en-US" dirty="0"/>
              <a:t>Difficult to reach target material budget with liquid cooling </a:t>
            </a:r>
            <a:r>
              <a:rPr lang="en-US" b="1" dirty="0"/>
              <a:t>alone</a:t>
            </a:r>
          </a:p>
          <a:p>
            <a:pPr>
              <a:lnSpc>
                <a:spcPct val="150000"/>
              </a:lnSpc>
            </a:pPr>
            <a:r>
              <a:rPr lang="en-US" dirty="0"/>
              <a:t>Air </a:t>
            </a:r>
            <a:r>
              <a:rPr lang="en" dirty="0"/>
              <a:t>&lt;0.01% X/X</a:t>
            </a:r>
            <a:r>
              <a:rPr lang="en" baseline="-25000" dirty="0"/>
              <a:t>0 </a:t>
            </a:r>
            <a:r>
              <a:rPr lang="en" dirty="0"/>
              <a:t>for relevant thicknesses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A02256-A70B-7E6E-9D57-DB6F5B174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570" y="1547203"/>
            <a:ext cx="5137203" cy="3948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69A24ADB-AA99-1761-4645-374925034CDC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1, 2</a:t>
            </a:r>
          </a:p>
        </p:txBody>
      </p:sp>
    </p:spTree>
    <p:extLst>
      <p:ext uri="{BB962C8B-B14F-4D97-AF65-F5344CB8AC3E}">
        <p14:creationId xmlns:p14="http://schemas.microsoft.com/office/powerpoint/2010/main" val="540833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Baseline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4000 EIC-LAS sensors in the SVT</a:t>
            </a:r>
          </a:p>
          <a:p>
            <a:pPr lvl="1"/>
            <a:r>
              <a:rPr lang="en-US" dirty="0"/>
              <a:t>Power consumption based on best estimates: up to 1.6 W per EIC-LAS</a:t>
            </a:r>
          </a:p>
          <a:p>
            <a:pPr lvl="1"/>
            <a:r>
              <a:rPr lang="en-US" dirty="0"/>
              <a:t>Paired with an Ancillary chip (</a:t>
            </a:r>
            <a:r>
              <a:rPr lang="en-US" dirty="0" err="1"/>
              <a:t>AncASIC</a:t>
            </a:r>
            <a:r>
              <a:rPr lang="en-US" dirty="0"/>
              <a:t>) for slow control, serial powering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Baseline</a:t>
            </a:r>
            <a:r>
              <a:rPr lang="en-US" dirty="0"/>
              <a:t> cooling design is </a:t>
            </a:r>
            <a:r>
              <a:rPr lang="en-US" b="1" i="1" dirty="0"/>
              <a:t>air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liquid cooling in strategic places as necessary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End goal is operation of sensor at/near </a:t>
            </a:r>
            <a:r>
              <a:rPr lang="en-US" b="1" i="1" dirty="0"/>
              <a:t>room temperature</a:t>
            </a:r>
          </a:p>
          <a:p>
            <a:pPr>
              <a:lnSpc>
                <a:spcPct val="150000"/>
              </a:lnSpc>
            </a:pPr>
            <a:r>
              <a:rPr lang="en-US" dirty="0"/>
              <a:t>Measure thermal performance with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= </a:t>
            </a:r>
            <a:r>
              <a:rPr lang="en-US" dirty="0" err="1"/>
              <a:t>T</a:t>
            </a:r>
            <a:r>
              <a:rPr lang="en-US" baseline="-25000" dirty="0" err="1"/>
              <a:t>sensor</a:t>
            </a:r>
            <a:r>
              <a:rPr lang="en-US" dirty="0"/>
              <a:t> – </a:t>
            </a:r>
            <a:r>
              <a:rPr lang="en-US" dirty="0" err="1"/>
              <a:t>T</a:t>
            </a:r>
            <a:r>
              <a:rPr lang="en-US" baseline="-25000" dirty="0" err="1"/>
              <a:t>inlet</a:t>
            </a:r>
            <a:r>
              <a:rPr lang="en-US" baseline="-25000" dirty="0"/>
              <a:t> air</a:t>
            </a:r>
          </a:p>
          <a:p>
            <a:pPr>
              <a:spcBef>
                <a:spcPts val="1200"/>
              </a:spcBef>
            </a:pPr>
            <a:r>
              <a:rPr lang="en-US" dirty="0"/>
              <a:t>“Reasonable”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is one that achieves room temperature operation with sensible air inlet temperature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&lt; 10°C is used often as a “standard”, but is not a requirement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30" name="Rectangle: Rounded Corners 3">
            <a:extLst>
              <a:ext uri="{FF2B5EF4-FFF2-40B4-BE49-F238E27FC236}">
                <a16:creationId xmlns:a16="http://schemas.microsoft.com/office/drawing/2014/main" id="{D362613E-0521-F665-BAC2-8517D63AE05E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1, 3</a:t>
            </a:r>
          </a:p>
        </p:txBody>
      </p:sp>
    </p:spTree>
    <p:extLst>
      <p:ext uri="{BB962C8B-B14F-4D97-AF65-F5344CB8AC3E}">
        <p14:creationId xmlns:p14="http://schemas.microsoft.com/office/powerpoint/2010/main" val="1484553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Sensor Power Regions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E4D009-0878-5480-D6C1-2E078ED69203}"/>
              </a:ext>
            </a:extLst>
          </p:cNvPr>
          <p:cNvGrpSpPr/>
          <p:nvPr/>
        </p:nvGrpSpPr>
        <p:grpSpPr>
          <a:xfrm>
            <a:off x="1302713" y="1752600"/>
            <a:ext cx="9281884" cy="769257"/>
            <a:chOff x="754743" y="1756229"/>
            <a:chExt cx="9281884" cy="76925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982614-729D-9235-9121-527A39F56A06}"/>
                </a:ext>
              </a:extLst>
            </p:cNvPr>
            <p:cNvSpPr/>
            <p:nvPr/>
          </p:nvSpPr>
          <p:spPr>
            <a:xfrm>
              <a:off x="754743" y="1756229"/>
              <a:ext cx="232228" cy="76925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BC6EDE-8006-CA2D-08F5-4A7A818D9FCA}"/>
                </a:ext>
              </a:extLst>
            </p:cNvPr>
            <p:cNvSpPr/>
            <p:nvPr/>
          </p:nvSpPr>
          <p:spPr>
            <a:xfrm>
              <a:off x="986366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307253-A7E9-E4EE-97EC-628E178517FF}"/>
                </a:ext>
              </a:extLst>
            </p:cNvPr>
            <p:cNvSpPr/>
            <p:nvPr/>
          </p:nvSpPr>
          <p:spPr>
            <a:xfrm>
              <a:off x="1740504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DCAE5D-BA08-EB99-CD9C-3AB10AB38C56}"/>
                </a:ext>
              </a:extLst>
            </p:cNvPr>
            <p:cNvSpPr/>
            <p:nvPr/>
          </p:nvSpPr>
          <p:spPr>
            <a:xfrm>
              <a:off x="2494642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58CFD2-C4AA-730B-5E45-E3FEA148CB55}"/>
                </a:ext>
              </a:extLst>
            </p:cNvPr>
            <p:cNvSpPr/>
            <p:nvPr/>
          </p:nvSpPr>
          <p:spPr>
            <a:xfrm>
              <a:off x="3248780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BD1599-D5BF-41AB-C1B5-BE44FEC34C46}"/>
                </a:ext>
              </a:extLst>
            </p:cNvPr>
            <p:cNvSpPr/>
            <p:nvPr/>
          </p:nvSpPr>
          <p:spPr>
            <a:xfrm>
              <a:off x="4002918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5FA003-63A9-6FB6-9B36-1A4FA31C44D3}"/>
                </a:ext>
              </a:extLst>
            </p:cNvPr>
            <p:cNvSpPr/>
            <p:nvPr/>
          </p:nvSpPr>
          <p:spPr>
            <a:xfrm>
              <a:off x="4757056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C7E3BB-563F-BBB0-7F2C-6BFC663965F5}"/>
                </a:ext>
              </a:extLst>
            </p:cNvPr>
            <p:cNvSpPr/>
            <p:nvPr/>
          </p:nvSpPr>
          <p:spPr>
            <a:xfrm>
              <a:off x="5511194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EF4D60-2B76-6082-E6B8-4016D97F918B}"/>
                </a:ext>
              </a:extLst>
            </p:cNvPr>
            <p:cNvSpPr/>
            <p:nvPr/>
          </p:nvSpPr>
          <p:spPr>
            <a:xfrm>
              <a:off x="6265332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E302FE-83FD-2FCC-CD4A-20AE532A57E4}"/>
                </a:ext>
              </a:extLst>
            </p:cNvPr>
            <p:cNvSpPr/>
            <p:nvPr/>
          </p:nvSpPr>
          <p:spPr>
            <a:xfrm>
              <a:off x="7019470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9C1FAF-AC18-8B86-0278-A2DFDD5714DA}"/>
                </a:ext>
              </a:extLst>
            </p:cNvPr>
            <p:cNvSpPr/>
            <p:nvPr/>
          </p:nvSpPr>
          <p:spPr>
            <a:xfrm>
              <a:off x="7773608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7BF3CE-F7E3-75BB-D9E5-623444D3F248}"/>
                </a:ext>
              </a:extLst>
            </p:cNvPr>
            <p:cNvSpPr/>
            <p:nvPr/>
          </p:nvSpPr>
          <p:spPr>
            <a:xfrm>
              <a:off x="8527746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DE84CE-FE97-9567-7EC2-DC4616A48E45}"/>
                </a:ext>
              </a:extLst>
            </p:cNvPr>
            <p:cNvSpPr/>
            <p:nvPr/>
          </p:nvSpPr>
          <p:spPr>
            <a:xfrm>
              <a:off x="9281884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3871F1-B236-D7B6-1A1E-2B7D8C51F86E}"/>
              </a:ext>
            </a:extLst>
          </p:cNvPr>
          <p:cNvGrpSpPr/>
          <p:nvPr/>
        </p:nvGrpSpPr>
        <p:grpSpPr>
          <a:xfrm>
            <a:off x="6695374" y="4527412"/>
            <a:ext cx="4760683" cy="769257"/>
            <a:chOff x="1886857" y="4680857"/>
            <a:chExt cx="4760683" cy="7692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23E983-799F-F71E-5887-66CB4E2D1C3B}"/>
                </a:ext>
              </a:extLst>
            </p:cNvPr>
            <p:cNvSpPr/>
            <p:nvPr/>
          </p:nvSpPr>
          <p:spPr>
            <a:xfrm>
              <a:off x="1886857" y="4680857"/>
              <a:ext cx="232228" cy="76925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CD7E35-F5AE-DDAE-05AA-1E5507F747EB}"/>
                </a:ext>
              </a:extLst>
            </p:cNvPr>
            <p:cNvSpPr/>
            <p:nvPr/>
          </p:nvSpPr>
          <p:spPr>
            <a:xfrm>
              <a:off x="2119085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FAAB87-A55E-6A0B-5150-3F7F8A8AA5ED}"/>
                </a:ext>
              </a:extLst>
            </p:cNvPr>
            <p:cNvSpPr/>
            <p:nvPr/>
          </p:nvSpPr>
          <p:spPr>
            <a:xfrm>
              <a:off x="2873828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844A46-4F0C-6711-02D0-D5F74C7D21C2}"/>
                </a:ext>
              </a:extLst>
            </p:cNvPr>
            <p:cNvSpPr/>
            <p:nvPr/>
          </p:nvSpPr>
          <p:spPr>
            <a:xfrm>
              <a:off x="3628571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FF07FB-F6F7-A022-A224-B5296F52629D}"/>
                </a:ext>
              </a:extLst>
            </p:cNvPr>
            <p:cNvSpPr/>
            <p:nvPr/>
          </p:nvSpPr>
          <p:spPr>
            <a:xfrm>
              <a:off x="4383314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DD235A-6373-8E93-A491-DB5C60E92032}"/>
                </a:ext>
              </a:extLst>
            </p:cNvPr>
            <p:cNvSpPr/>
            <p:nvPr/>
          </p:nvSpPr>
          <p:spPr>
            <a:xfrm>
              <a:off x="5138057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DA93466-4A77-C5F3-8489-80AC0E518D8D}"/>
                </a:ext>
              </a:extLst>
            </p:cNvPr>
            <p:cNvSpPr/>
            <p:nvPr/>
          </p:nvSpPr>
          <p:spPr>
            <a:xfrm>
              <a:off x="5892797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9D5CF63-3FC4-C65F-0FFB-E02C4FF98980}"/>
              </a:ext>
            </a:extLst>
          </p:cNvPr>
          <p:cNvSpPr/>
          <p:nvPr/>
        </p:nvSpPr>
        <p:spPr>
          <a:xfrm>
            <a:off x="5262600" y="4668926"/>
            <a:ext cx="480218" cy="486228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FD1B26-6148-4A23-D97B-E4B3EB1804D9}"/>
              </a:ext>
            </a:extLst>
          </p:cNvPr>
          <p:cNvSpPr txBox="1"/>
          <p:nvPr/>
        </p:nvSpPr>
        <p:spPr>
          <a:xfrm>
            <a:off x="6025844" y="458887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690D49-9363-0EE0-13B2-9BF8C9541CD9}"/>
              </a:ext>
            </a:extLst>
          </p:cNvPr>
          <p:cNvSpPr txBox="1"/>
          <p:nvPr/>
        </p:nvSpPr>
        <p:spPr>
          <a:xfrm>
            <a:off x="443997" y="983657"/>
            <a:ext cx="3038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IB sensor</a:t>
            </a:r>
            <a:r>
              <a:rPr lang="en-US" sz="2400" dirty="0"/>
              <a:t>:  MOSAIX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29B63-114F-774D-72DF-3E9573746834}"/>
              </a:ext>
            </a:extLst>
          </p:cNvPr>
          <p:cNvCxnSpPr/>
          <p:nvPr/>
        </p:nvCxnSpPr>
        <p:spPr>
          <a:xfrm>
            <a:off x="443997" y="3429000"/>
            <a:ext cx="114992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30F0149-7F65-2C02-4503-16FB92447952}"/>
              </a:ext>
            </a:extLst>
          </p:cNvPr>
          <p:cNvSpPr txBox="1"/>
          <p:nvPr/>
        </p:nvSpPr>
        <p:spPr>
          <a:xfrm>
            <a:off x="438000" y="3677207"/>
            <a:ext cx="420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OB/HE/EE sensor</a:t>
            </a:r>
            <a:r>
              <a:rPr lang="en-US" sz="2400" dirty="0"/>
              <a:t>:  EIC-LAS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4545B5-3302-6B81-B2DC-BF262EF798C9}"/>
              </a:ext>
            </a:extLst>
          </p:cNvPr>
          <p:cNvSpPr txBox="1"/>
          <p:nvPr/>
        </p:nvSpPr>
        <p:spPr>
          <a:xfrm>
            <a:off x="305230" y="2956224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LEC</a:t>
            </a:r>
            <a:r>
              <a:rPr lang="en-US" dirty="0"/>
              <a:t>:  ~0.8 W/cm</a:t>
            </a:r>
            <a:r>
              <a:rPr lang="en-US" baseline="30000" dirty="0"/>
              <a:t>2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CBC5DEE-46EE-5BC0-689E-D0834DF12C48}"/>
              </a:ext>
            </a:extLst>
          </p:cNvPr>
          <p:cNvCxnSpPr>
            <a:cxnSpLocks/>
          </p:cNvCxnSpPr>
          <p:nvPr/>
        </p:nvCxnSpPr>
        <p:spPr>
          <a:xfrm flipV="1">
            <a:off x="1418827" y="2137228"/>
            <a:ext cx="0" cy="8189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eft Brace 41">
            <a:extLst>
              <a:ext uri="{FF2B5EF4-FFF2-40B4-BE49-F238E27FC236}">
                <a16:creationId xmlns:a16="http://schemas.microsoft.com/office/drawing/2014/main" id="{2BE69101-8981-3E8A-8393-06DFD11FB34C}"/>
              </a:ext>
            </a:extLst>
          </p:cNvPr>
          <p:cNvSpPr/>
          <p:nvPr/>
        </p:nvSpPr>
        <p:spPr>
          <a:xfrm rot="16200000">
            <a:off x="5913463" y="-1669295"/>
            <a:ext cx="330224" cy="887402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7B76070-5415-DBE8-A5E9-1C825CB39F84}"/>
              </a:ext>
            </a:extLst>
          </p:cNvPr>
          <p:cNvSpPr txBox="1"/>
          <p:nvPr/>
        </p:nvSpPr>
        <p:spPr>
          <a:xfrm>
            <a:off x="4503555" y="2992930"/>
            <a:ext cx="320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12 </a:t>
            </a:r>
            <a:r>
              <a:rPr lang="en-US" b="1" dirty="0">
                <a:solidFill>
                  <a:srgbClr val="00B050"/>
                </a:solidFill>
              </a:rPr>
              <a:t>RSUs</a:t>
            </a:r>
            <a:r>
              <a:rPr lang="en-US" dirty="0"/>
              <a:t>:  up to 40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76E92B-8260-4CEE-DF22-D0903E6EB3BC}"/>
              </a:ext>
            </a:extLst>
          </p:cNvPr>
          <p:cNvSpPr txBox="1"/>
          <p:nvPr/>
        </p:nvSpPr>
        <p:spPr>
          <a:xfrm>
            <a:off x="5158102" y="5799149"/>
            <a:ext cx="332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EIC-LAS LEC ≤ MOSAIX LEC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807B903-B1E6-465D-C0BC-300446DDC38B}"/>
              </a:ext>
            </a:extLst>
          </p:cNvPr>
          <p:cNvCxnSpPr>
            <a:cxnSpLocks/>
          </p:cNvCxnSpPr>
          <p:nvPr/>
        </p:nvCxnSpPr>
        <p:spPr>
          <a:xfrm flipV="1">
            <a:off x="6809300" y="4926891"/>
            <a:ext cx="0" cy="8189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eft Brace 46">
            <a:extLst>
              <a:ext uri="{FF2B5EF4-FFF2-40B4-BE49-F238E27FC236}">
                <a16:creationId xmlns:a16="http://schemas.microsoft.com/office/drawing/2014/main" id="{3BF253CE-2304-4851-779F-29A34DC6459B}"/>
              </a:ext>
            </a:extLst>
          </p:cNvPr>
          <p:cNvSpPr/>
          <p:nvPr/>
        </p:nvSpPr>
        <p:spPr>
          <a:xfrm rot="5400000" flipV="1">
            <a:off x="9048490" y="1957306"/>
            <a:ext cx="330224" cy="457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01C623-EA13-D6D2-B9C5-6736A320B642}"/>
              </a:ext>
            </a:extLst>
          </p:cNvPr>
          <p:cNvSpPr txBox="1"/>
          <p:nvPr/>
        </p:nvSpPr>
        <p:spPr>
          <a:xfrm>
            <a:off x="6857832" y="3677207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5-6 </a:t>
            </a:r>
            <a:r>
              <a:rPr lang="en-US" b="1" dirty="0">
                <a:solidFill>
                  <a:srgbClr val="00B050"/>
                </a:solidFill>
              </a:rPr>
              <a:t>RSUs</a:t>
            </a:r>
            <a:r>
              <a:rPr lang="en-US" dirty="0"/>
              <a:t>:  same power density as MOSAIX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A49913-E3D3-07C9-6DD6-AF4B56B90620}"/>
              </a:ext>
            </a:extLst>
          </p:cNvPr>
          <p:cNvSpPr txBox="1"/>
          <p:nvPr/>
        </p:nvSpPr>
        <p:spPr>
          <a:xfrm>
            <a:off x="2276559" y="4650338"/>
            <a:ext cx="2065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2"/>
                </a:solidFill>
              </a:rPr>
              <a:t>AncASIC</a:t>
            </a:r>
            <a:r>
              <a:rPr lang="en-US" b="1" dirty="0">
                <a:solidFill>
                  <a:schemeClr val="tx2"/>
                </a:solidFill>
              </a:rPr>
              <a:t>:</a:t>
            </a:r>
          </a:p>
          <a:p>
            <a:pPr algn="ctr"/>
            <a:r>
              <a:rPr lang="en-US" dirty="0"/>
              <a:t>Size &amp; power TBD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7D90899-BAC6-452A-24F6-0F72D7DAD7C3}"/>
              </a:ext>
            </a:extLst>
          </p:cNvPr>
          <p:cNvCxnSpPr/>
          <p:nvPr/>
        </p:nvCxnSpPr>
        <p:spPr>
          <a:xfrm>
            <a:off x="4415883" y="4912039"/>
            <a:ext cx="742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3">
            <a:extLst>
              <a:ext uri="{FF2B5EF4-FFF2-40B4-BE49-F238E27FC236}">
                <a16:creationId xmlns:a16="http://schemas.microsoft.com/office/drawing/2014/main" id="{AA162EE3-94C1-1E9D-D2DB-BDCF1671F34D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3588036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Sensor Power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3695686"/>
            <a:ext cx="11520499" cy="24466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Power consumption </a:t>
            </a:r>
            <a:r>
              <a:rPr lang="en-US" b="1" i="1" dirty="0"/>
              <a:t>estimates </a:t>
            </a:r>
            <a:r>
              <a:rPr lang="en-US" dirty="0"/>
              <a:t>for </a:t>
            </a:r>
            <a:r>
              <a:rPr lang="en-US" b="1" dirty="0">
                <a:solidFill>
                  <a:srgbClr val="FF0000"/>
                </a:solidFill>
              </a:rPr>
              <a:t>LEC</a:t>
            </a:r>
            <a:r>
              <a:rPr lang="en-US" dirty="0"/>
              <a:t> &amp; </a:t>
            </a:r>
            <a:r>
              <a:rPr lang="en-US" b="1" dirty="0">
                <a:solidFill>
                  <a:srgbClr val="159E72"/>
                </a:solidFill>
              </a:rPr>
              <a:t>RSUs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dirty="0"/>
              <a:t>based on publicly available information</a:t>
            </a:r>
            <a:r>
              <a:rPr lang="en-US" dirty="0">
                <a:sym typeface="Wingdings" pitchFamily="2" charset="2"/>
              </a:rPr>
              <a:t>  continuing effort with sensor designers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Investigated a range of values for cooling tests/calculations 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ER2 crucial for more finite power numbers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99AD2A-7A24-C119-E1E7-3B17B1DEBBE4}"/>
              </a:ext>
            </a:extLst>
          </p:cNvPr>
          <p:cNvGrpSpPr/>
          <p:nvPr/>
        </p:nvGrpSpPr>
        <p:grpSpPr>
          <a:xfrm>
            <a:off x="1900120" y="1052858"/>
            <a:ext cx="9281884" cy="769257"/>
            <a:chOff x="754743" y="1756229"/>
            <a:chExt cx="9281884" cy="7692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A6CDA1-1102-2049-D01C-6CD2EEA5434A}"/>
                </a:ext>
              </a:extLst>
            </p:cNvPr>
            <p:cNvSpPr/>
            <p:nvPr/>
          </p:nvSpPr>
          <p:spPr>
            <a:xfrm>
              <a:off x="754743" y="1756229"/>
              <a:ext cx="232228" cy="76925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D89900-2B7F-B6D5-809C-B1DD2C3C4A55}"/>
                </a:ext>
              </a:extLst>
            </p:cNvPr>
            <p:cNvSpPr/>
            <p:nvPr/>
          </p:nvSpPr>
          <p:spPr>
            <a:xfrm>
              <a:off x="986366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1F37C8-88F5-C904-094F-1A75E8021A19}"/>
                </a:ext>
              </a:extLst>
            </p:cNvPr>
            <p:cNvSpPr/>
            <p:nvPr/>
          </p:nvSpPr>
          <p:spPr>
            <a:xfrm>
              <a:off x="1740504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667C44-2079-4D67-A70D-026C2D3474F8}"/>
                </a:ext>
              </a:extLst>
            </p:cNvPr>
            <p:cNvSpPr/>
            <p:nvPr/>
          </p:nvSpPr>
          <p:spPr>
            <a:xfrm>
              <a:off x="2494642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23DA0CE-9301-CC5A-51E5-50CC6BC3B7B3}"/>
                </a:ext>
              </a:extLst>
            </p:cNvPr>
            <p:cNvSpPr/>
            <p:nvPr/>
          </p:nvSpPr>
          <p:spPr>
            <a:xfrm>
              <a:off x="3248780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02F0EB-0C2E-C861-63B6-A6C3D74AE78B}"/>
                </a:ext>
              </a:extLst>
            </p:cNvPr>
            <p:cNvSpPr/>
            <p:nvPr/>
          </p:nvSpPr>
          <p:spPr>
            <a:xfrm>
              <a:off x="4002918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532958-6EBF-C4E5-8EEE-5A16E85118B1}"/>
                </a:ext>
              </a:extLst>
            </p:cNvPr>
            <p:cNvSpPr/>
            <p:nvPr/>
          </p:nvSpPr>
          <p:spPr>
            <a:xfrm>
              <a:off x="4757056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DC1372-4848-900B-02C7-7DC4244BBE58}"/>
                </a:ext>
              </a:extLst>
            </p:cNvPr>
            <p:cNvSpPr/>
            <p:nvPr/>
          </p:nvSpPr>
          <p:spPr>
            <a:xfrm>
              <a:off x="5511194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8A9FBB-C975-861F-10EF-3F17D92F4F01}"/>
                </a:ext>
              </a:extLst>
            </p:cNvPr>
            <p:cNvSpPr/>
            <p:nvPr/>
          </p:nvSpPr>
          <p:spPr>
            <a:xfrm>
              <a:off x="6265332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5C9F22C-1F1E-AFC2-2053-4AB076EB63F2}"/>
                </a:ext>
              </a:extLst>
            </p:cNvPr>
            <p:cNvSpPr/>
            <p:nvPr/>
          </p:nvSpPr>
          <p:spPr>
            <a:xfrm>
              <a:off x="7019470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B2646C-EA49-82FD-E102-19D740F4FA6A}"/>
                </a:ext>
              </a:extLst>
            </p:cNvPr>
            <p:cNvSpPr/>
            <p:nvPr/>
          </p:nvSpPr>
          <p:spPr>
            <a:xfrm>
              <a:off x="7773608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7AE1BE-C606-0581-F68D-1C995AAAB900}"/>
                </a:ext>
              </a:extLst>
            </p:cNvPr>
            <p:cNvSpPr/>
            <p:nvPr/>
          </p:nvSpPr>
          <p:spPr>
            <a:xfrm>
              <a:off x="8527746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56E87A9-154B-9A65-F07D-0C0B65E121F4}"/>
                </a:ext>
              </a:extLst>
            </p:cNvPr>
            <p:cNvSpPr/>
            <p:nvPr/>
          </p:nvSpPr>
          <p:spPr>
            <a:xfrm>
              <a:off x="9281884" y="1756229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53AAA9-5607-AE89-794C-FA3429B27764}"/>
              </a:ext>
            </a:extLst>
          </p:cNvPr>
          <p:cNvGrpSpPr/>
          <p:nvPr/>
        </p:nvGrpSpPr>
        <p:grpSpPr>
          <a:xfrm>
            <a:off x="4166269" y="2659084"/>
            <a:ext cx="4760683" cy="769257"/>
            <a:chOff x="1886857" y="4680857"/>
            <a:chExt cx="4760683" cy="76925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93A9B0-E151-570D-C503-5702377849EB}"/>
                </a:ext>
              </a:extLst>
            </p:cNvPr>
            <p:cNvSpPr/>
            <p:nvPr/>
          </p:nvSpPr>
          <p:spPr>
            <a:xfrm>
              <a:off x="1886857" y="4680857"/>
              <a:ext cx="232228" cy="76925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965D3E6-E44F-C5C0-AA65-891F74617BB3}"/>
                </a:ext>
              </a:extLst>
            </p:cNvPr>
            <p:cNvSpPr/>
            <p:nvPr/>
          </p:nvSpPr>
          <p:spPr>
            <a:xfrm>
              <a:off x="2119085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C06518-A091-68AF-19CB-994DACF7F836}"/>
                </a:ext>
              </a:extLst>
            </p:cNvPr>
            <p:cNvSpPr/>
            <p:nvPr/>
          </p:nvSpPr>
          <p:spPr>
            <a:xfrm>
              <a:off x="2873828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2B86DB-C027-D4C8-2675-0209315A2260}"/>
                </a:ext>
              </a:extLst>
            </p:cNvPr>
            <p:cNvSpPr/>
            <p:nvPr/>
          </p:nvSpPr>
          <p:spPr>
            <a:xfrm>
              <a:off x="3628571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A5219D-7887-0B74-7411-E835FDFD2DE9}"/>
                </a:ext>
              </a:extLst>
            </p:cNvPr>
            <p:cNvSpPr/>
            <p:nvPr/>
          </p:nvSpPr>
          <p:spPr>
            <a:xfrm>
              <a:off x="4383314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7FEE3A-A40C-827E-C0B1-07F7309D6DD5}"/>
                </a:ext>
              </a:extLst>
            </p:cNvPr>
            <p:cNvSpPr/>
            <p:nvPr/>
          </p:nvSpPr>
          <p:spPr>
            <a:xfrm>
              <a:off x="5138057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AB2067B-2F84-507C-BC1C-3804A590B390}"/>
                </a:ext>
              </a:extLst>
            </p:cNvPr>
            <p:cNvSpPr/>
            <p:nvPr/>
          </p:nvSpPr>
          <p:spPr>
            <a:xfrm>
              <a:off x="5892797" y="4680857"/>
              <a:ext cx="754743" cy="76925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1A2CD47-AD82-1578-2406-29B3B80DE14A}"/>
              </a:ext>
            </a:extLst>
          </p:cNvPr>
          <p:cNvSpPr txBox="1"/>
          <p:nvPr/>
        </p:nvSpPr>
        <p:spPr>
          <a:xfrm>
            <a:off x="1518597" y="2444660"/>
            <a:ext cx="1760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LEC</a:t>
            </a:r>
            <a:r>
              <a:rPr lang="en-US" dirty="0"/>
              <a:t>:  </a:t>
            </a:r>
          </a:p>
          <a:p>
            <a:pPr algn="ctr"/>
            <a:r>
              <a:rPr lang="en-US" dirty="0"/>
              <a:t>Highest power density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5071569-14CD-C191-7ACA-BAB00A73D97F}"/>
              </a:ext>
            </a:extLst>
          </p:cNvPr>
          <p:cNvCxnSpPr>
            <a:cxnSpLocks/>
          </p:cNvCxnSpPr>
          <p:nvPr/>
        </p:nvCxnSpPr>
        <p:spPr>
          <a:xfrm flipH="1" flipV="1">
            <a:off x="2016234" y="1648918"/>
            <a:ext cx="12418" cy="6054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992A94-E374-3A86-AD1B-4B15158C0C12}"/>
              </a:ext>
            </a:extLst>
          </p:cNvPr>
          <p:cNvCxnSpPr>
            <a:cxnSpLocks/>
          </p:cNvCxnSpPr>
          <p:nvPr/>
        </p:nvCxnSpPr>
        <p:spPr>
          <a:xfrm>
            <a:off x="3353793" y="3043712"/>
            <a:ext cx="96975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2AB1F305-4122-828D-69D2-357349D06A5B}"/>
              </a:ext>
            </a:extLst>
          </p:cNvPr>
          <p:cNvSpPr/>
          <p:nvPr/>
        </p:nvSpPr>
        <p:spPr>
          <a:xfrm rot="16200000">
            <a:off x="6491459" y="-2388727"/>
            <a:ext cx="330224" cy="887402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11D77306-EB82-7C21-1A90-296F6474A8A2}"/>
              </a:ext>
            </a:extLst>
          </p:cNvPr>
          <p:cNvSpPr/>
          <p:nvPr/>
        </p:nvSpPr>
        <p:spPr>
          <a:xfrm rot="5400000" flipV="1">
            <a:off x="6491458" y="188088"/>
            <a:ext cx="330224" cy="457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58DECC-8198-B61F-491F-9839F2E2A8B6}"/>
              </a:ext>
            </a:extLst>
          </p:cNvPr>
          <p:cNvSpPr txBox="1"/>
          <p:nvPr/>
        </p:nvSpPr>
        <p:spPr>
          <a:xfrm>
            <a:off x="6656569" y="2071758"/>
            <a:ext cx="3040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RSUs:  </a:t>
            </a:r>
            <a:r>
              <a:rPr lang="en-US" dirty="0"/>
              <a:t>Low power density</a:t>
            </a:r>
          </a:p>
        </p:txBody>
      </p:sp>
      <p:sp>
        <p:nvSpPr>
          <p:cNvPr id="41" name="Rectangle: Rounded Corners 3">
            <a:extLst>
              <a:ext uri="{FF2B5EF4-FFF2-40B4-BE49-F238E27FC236}">
                <a16:creationId xmlns:a16="http://schemas.microsoft.com/office/drawing/2014/main" id="{ED6C1030-4077-3933-62E8-58D6D0D0A6E4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412075035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1" ma:contentTypeDescription="Create a new document." ma:contentTypeScope="" ma:versionID="9712ab41627a533a3bfa1b03f1b83f33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d38064be7588bf028e4b14846bf38c6b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  <Comments xmlns="d767f846-2003-4795-b8a5-c12e60d56749" xsi:nil="true"/>
  </documentManagement>
</p:properties>
</file>

<file path=customXml/itemProps1.xml><?xml version="1.0" encoding="utf-8"?>
<ds:datastoreItem xmlns:ds="http://schemas.openxmlformats.org/officeDocument/2006/customXml" ds:itemID="{892238CF-A64D-4ECD-9443-EBFB8B232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d767f846-2003-4795-b8a5-c12e60d56749"/>
    <ds:schemaRef ds:uri="http://schemas.openxmlformats.org/package/2006/metadata/core-properties"/>
    <ds:schemaRef ds:uri="3bfd71d5-c7ac-4dca-b865-a609d1eb407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13582</TotalTime>
  <Words>1420</Words>
  <Application>Microsoft Macintosh PowerPoint</Application>
  <PresentationFormat>Widescreen</PresentationFormat>
  <Paragraphs>202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Symbol</vt:lpstr>
      <vt:lpstr>Arial</vt:lpstr>
      <vt:lpstr>BNL</vt:lpstr>
      <vt:lpstr>Silicon:  Cooling</vt:lpstr>
      <vt:lpstr>Charge Questions Addressed</vt:lpstr>
      <vt:lpstr>Outline</vt:lpstr>
      <vt:lpstr>PowerPoint Presentation</vt:lpstr>
      <vt:lpstr>SVT Material Overview</vt:lpstr>
      <vt:lpstr>Material Implications</vt:lpstr>
      <vt:lpstr>Baseline design</vt:lpstr>
      <vt:lpstr>Sensor Power Regions</vt:lpstr>
      <vt:lpstr>Sensor Power</vt:lpstr>
      <vt:lpstr>PowerPoint Presentation</vt:lpstr>
      <vt:lpstr>Inner Barrel</vt:lpstr>
      <vt:lpstr>Beam-pipe Bake-out</vt:lpstr>
      <vt:lpstr>Beam-pipe Bake-out</vt:lpstr>
      <vt:lpstr>Air cooling </vt:lpstr>
      <vt:lpstr>Outer Barrel </vt:lpstr>
      <vt:lpstr>Discs:  Corrugated Carbon Fiber </vt:lpstr>
      <vt:lpstr>Discs:  Corrugated Carbon Fiber  </vt:lpstr>
      <vt:lpstr>Discs:  Corrugated Carbon Fiber </vt:lpstr>
      <vt:lpstr>Discs:  Corrugated Carbon Fiber </vt:lpstr>
      <vt:lpstr>Discs:  Corrugated Carbon Fiber </vt:lpstr>
      <vt:lpstr>Discs:  Corrugated Carbon Fiber </vt:lpstr>
      <vt:lpstr>SVT Air  </vt:lpstr>
      <vt:lpstr>EH&amp;S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Nicole Apadula</cp:lastModifiedBy>
  <cp:revision>291</cp:revision>
  <dcterms:created xsi:type="dcterms:W3CDTF">2023-09-12T20:43:32Z</dcterms:created>
  <dcterms:modified xsi:type="dcterms:W3CDTF">2024-03-13T23:32:46Z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0x0101005198D2554909C94BB45400E87C135FCB</vt:lpwstr>
  </property>
  <property fmtid="{D5CDD505-2E9C-101B-9397-08002B2CF9AE}" pid="3" name="MediaServiceImageTags">
    <vt:lpwstr/>
  </property>
</Properties>
</file>