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autoCompressPictures="0">
  <p:sldMasterIdLst>
    <p:sldMasterId id="2147483660" r:id="rId4"/>
  </p:sldMasterIdLst>
  <p:notesMasterIdLst>
    <p:notesMasterId r:id="rId26"/>
  </p:notesMasterIdLst>
  <p:handoutMasterIdLst>
    <p:handoutMasterId r:id="rId27"/>
  </p:handoutMasterIdLst>
  <p:sldIdLst>
    <p:sldId id="554" r:id="rId5"/>
    <p:sldId id="522" r:id="rId6"/>
    <p:sldId id="334" r:id="rId7"/>
    <p:sldId id="558" r:id="rId8"/>
    <p:sldId id="344" r:id="rId9"/>
    <p:sldId id="556" r:id="rId10"/>
    <p:sldId id="579" r:id="rId11"/>
    <p:sldId id="580" r:id="rId12"/>
    <p:sldId id="573" r:id="rId13"/>
    <p:sldId id="557" r:id="rId14"/>
    <p:sldId id="560" r:id="rId15"/>
    <p:sldId id="559" r:id="rId16"/>
    <p:sldId id="569" r:id="rId17"/>
    <p:sldId id="570" r:id="rId18"/>
    <p:sldId id="566" r:id="rId19"/>
    <p:sldId id="578" r:id="rId20"/>
    <p:sldId id="568" r:id="rId21"/>
    <p:sldId id="572" r:id="rId22"/>
    <p:sldId id="571" r:id="rId23"/>
    <p:sldId id="581" r:id="rId24"/>
    <p:sldId id="574" r:id="rId25"/>
  </p:sldIdLst>
  <p:sldSz cx="12192000" cy="6858000"/>
  <p:notesSz cx="6858000" cy="9144000"/>
  <p:embeddedFontLst>
    <p:embeddedFont>
      <p:font typeface="Cambria Math" panose="02040503050406030204" pitchFamily="18" charset="0"/>
      <p:regular r:id="rId2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B12DD"/>
    <a:srgbClr val="263CFC"/>
    <a:srgbClr val="BFBFBF"/>
    <a:srgbClr val="FC0312"/>
    <a:srgbClr val="0091FF"/>
    <a:srgbClr val="00ACDB"/>
    <a:srgbClr val="A6A6A6"/>
    <a:srgbClr val="7F7F7F"/>
    <a:srgbClr val="21A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048"/>
    <p:restoredTop sz="94830"/>
  </p:normalViewPr>
  <p:slideViewPr>
    <p:cSldViewPr snapToGrid="0">
      <p:cViewPr varScale="1">
        <p:scale>
          <a:sx n="121" d="100"/>
          <a:sy n="121" d="100"/>
        </p:scale>
        <p:origin x="72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font" Target="fonts/font1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4F6B566-8F4F-2297-E09A-EC0A5919D72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AFEF84F-FF67-CFE6-EE39-7622459E9C4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35C532-7310-4D0E-A33E-9CFB32DA3130}" type="datetimeFigureOut">
              <a:rPr lang="en-US" smtClean="0"/>
              <a:t>3/13/24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3D95DF-83FA-FE96-2EE5-1174D2E87D6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967F68-58BC-4765-5D43-302ABEE7BAB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FBC339-4610-4F10-854C-D2930A4EBF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6889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36F475-F7F5-6C41-B37C-656C49194CAF}" type="datetimeFigureOut">
              <a:rPr lang="en-US" smtClean="0"/>
              <a:t>3/13/24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5839EF-EF2D-A244-8B03-02564FD38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280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5839EF-EF2D-A244-8B03-02564FD3872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4026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2920" y="1174478"/>
            <a:ext cx="10962105" cy="1240412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ct val="100000"/>
              </a:lnSpc>
              <a:defRPr sz="40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/>
              <a:t>Title from Agenda</a:t>
            </a:r>
            <a:br>
              <a:rPr lang="en-US"/>
            </a:br>
            <a:r>
              <a:rPr lang="en-US"/>
              <a:t>Continuation of 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02920" y="3288714"/>
            <a:ext cx="10962105" cy="44897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800" b="1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12F870F-A3EC-0442-4A49-50365EE5DD7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2920" y="2423582"/>
            <a:ext cx="10962105" cy="501650"/>
          </a:xfrm>
          <a:prstGeom prst="rect">
            <a:avLst/>
          </a:prstGeom>
        </p:spPr>
        <p:txBody>
          <a:bodyPr anchor="ctr"/>
          <a:lstStyle>
            <a:lvl1pPr marL="0" indent="0">
              <a:buFontTx/>
              <a:buNone/>
              <a:defRPr sz="28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800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z="2800"/>
              <a:t>Secondary title if needed</a:t>
            </a:r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FD74062-0C2E-090F-07DF-75D428DE15D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02920" y="4233687"/>
            <a:ext cx="10962105" cy="37954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Organization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1DFAD954-7DFC-3150-35B3-444AB26BD58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2920" y="3738425"/>
            <a:ext cx="10962105" cy="47783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Project Role or Organizational Role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ACFD060-E09E-7067-B04E-00A8A44F9672}"/>
              </a:ext>
            </a:extLst>
          </p:cNvPr>
          <p:cNvSpPr txBox="1"/>
          <p:nvPr userDrawn="1"/>
        </p:nvSpPr>
        <p:spPr>
          <a:xfrm>
            <a:off x="502920" y="5040923"/>
            <a:ext cx="45647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chemeClr val="bg1"/>
                </a:solidFill>
              </a:rPr>
              <a:t>Incremental Design and Safety Review</a:t>
            </a:r>
            <a:br>
              <a:rPr lang="en-US" sz="2000">
                <a:solidFill>
                  <a:schemeClr val="bg1"/>
                </a:solidFill>
              </a:rPr>
            </a:br>
            <a:r>
              <a:rPr lang="en-US" sz="2000">
                <a:solidFill>
                  <a:schemeClr val="bg1"/>
                </a:solidFill>
              </a:rPr>
              <a:t>of the EIC Tracking Detectors</a:t>
            </a:r>
            <a:br>
              <a:rPr lang="en-US" sz="2000">
                <a:solidFill>
                  <a:schemeClr val="bg1"/>
                </a:solidFill>
              </a:rPr>
            </a:br>
            <a:r>
              <a:rPr lang="en-US" sz="2000">
                <a:solidFill>
                  <a:schemeClr val="bg1"/>
                </a:solidFill>
              </a:rPr>
              <a:t>March 20-21, 2024</a:t>
            </a:r>
          </a:p>
        </p:txBody>
      </p:sp>
    </p:spTree>
    <p:extLst>
      <p:ext uri="{BB962C8B-B14F-4D97-AF65-F5344CB8AC3E}">
        <p14:creationId xmlns:p14="http://schemas.microsoft.com/office/powerpoint/2010/main" val="34199463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>
          <p15:clr>
            <a:srgbClr val="FBAE40"/>
          </p15:clr>
        </p15:guide>
        <p15:guide id="8" pos="3840">
          <p15:clr>
            <a:srgbClr val="FBAE40"/>
          </p15:clr>
        </p15:guide>
        <p15:guide id="9" orient="horz" pos="3888">
          <p15:clr>
            <a:srgbClr val="FBAE40"/>
          </p15:clr>
        </p15:guide>
        <p15:guide id="10" pos="360">
          <p15:clr>
            <a:srgbClr val="FBAE40"/>
          </p15:clr>
        </p15:guide>
        <p15:guide id="11" pos="7320">
          <p15:clr>
            <a:srgbClr val="FBAE40"/>
          </p15:clr>
        </p15:guide>
        <p15:guide id="12" orient="horz" pos="3984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epara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7E89AC-E876-D4E3-122F-C3259C46709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1963" y="930274"/>
            <a:ext cx="11521440" cy="5212080"/>
          </a:xfrm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360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Section Separator – Title Line 1</a:t>
            </a:r>
          </a:p>
          <a:p>
            <a:pPr lvl="0"/>
            <a:r>
              <a:rPr lang="en-US"/>
              <a:t>Section Separator – Title Line 2</a:t>
            </a:r>
          </a:p>
          <a:p>
            <a:pPr lvl="0"/>
            <a:r>
              <a:rPr lang="en-US"/>
              <a:t>Section Separator – Title Line 3</a:t>
            </a:r>
          </a:p>
        </p:txBody>
      </p:sp>
    </p:spTree>
    <p:extLst>
      <p:ext uri="{BB962C8B-B14F-4D97-AF65-F5344CB8AC3E}">
        <p14:creationId xmlns:p14="http://schemas.microsoft.com/office/powerpoint/2010/main" val="39662836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4777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92B54326-9283-87C5-2211-07467D15288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1963" y="930274"/>
            <a:ext cx="11521440" cy="5212080"/>
          </a:xfrm>
        </p:spPr>
        <p:txBody>
          <a:bodyPr>
            <a:normAutofit/>
          </a:bodyPr>
          <a:lstStyle>
            <a:lvl1pPr marL="346075" indent="-346075">
              <a:buFont typeface="+mj-lt"/>
              <a:buAutoNum type="arabicPeriod"/>
              <a:defRPr sz="2000"/>
            </a:lvl1pPr>
            <a:lvl2pPr marL="684212" indent="-457200">
              <a:buFont typeface="+mj-lt"/>
              <a:buAutoNum type="alphaUcPeriod"/>
              <a:defRPr/>
            </a:lvl2pPr>
            <a:lvl3pPr marL="803275" indent="-342900">
              <a:buFont typeface="+mj-lt"/>
              <a:buAutoNum type="romanLcPeriod"/>
              <a:defRPr/>
            </a:lvl3pPr>
            <a:lvl4pPr marL="1030287" indent="-342900">
              <a:buFont typeface="+mj-lt"/>
              <a:buAutoNum type="alphaLcPeriod"/>
              <a:defRPr/>
            </a:lvl4pPr>
            <a:lvl5pPr marL="1257300" indent="-342900">
              <a:buFont typeface="+mj-lt"/>
              <a:buAutoNum type="arabicPeriod"/>
              <a:defRPr/>
            </a:lvl5pPr>
          </a:lstStyle>
          <a:p>
            <a:pPr lvl="0"/>
            <a:r>
              <a:rPr lang="en-US"/>
              <a:t>Charges – Arial 20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E601E0-56E9-DDEA-8450-036620793E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1963" y="-16778"/>
            <a:ext cx="11499234" cy="40267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Charge Questions Addressed</a:t>
            </a:r>
          </a:p>
        </p:txBody>
      </p:sp>
    </p:spTree>
    <p:extLst>
      <p:ext uri="{BB962C8B-B14F-4D97-AF65-F5344CB8AC3E}">
        <p14:creationId xmlns:p14="http://schemas.microsoft.com/office/powerpoint/2010/main" val="26955553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 - Bulle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56E40-B484-1283-A234-15FBD88553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Title [Layout: Content 1 – Bulleted]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7E89AC-E876-D4E3-122F-C3259C46709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1963" y="930274"/>
            <a:ext cx="11521440" cy="5212080"/>
          </a:xfrm>
        </p:spPr>
        <p:txBody>
          <a:bodyPr/>
          <a:lstStyle>
            <a:lvl1pPr>
              <a:defRPr/>
            </a:lvl1pPr>
            <a:lvl2pPr marL="515938" indent="-228600">
              <a:defRPr/>
            </a:lvl2pPr>
            <a:lvl3pPr marL="744538" indent="-169863">
              <a:defRPr/>
            </a:lvl3pPr>
            <a:lvl4pPr marL="973138" indent="-169863">
              <a:defRPr/>
            </a:lvl4pPr>
            <a:lvl5pPr marL="1201738" indent="-169863">
              <a:defRPr/>
            </a:lvl5pPr>
          </a:lstStyle>
          <a:p>
            <a:pPr lvl="0"/>
            <a:r>
              <a:rPr lang="en-US"/>
              <a:t>Level 1 – Arial 24</a:t>
            </a:r>
          </a:p>
          <a:p>
            <a:pPr lvl="1"/>
            <a:r>
              <a:rPr lang="en-US"/>
              <a:t>Level 2 – Arial 20</a:t>
            </a:r>
          </a:p>
          <a:p>
            <a:pPr lvl="2"/>
            <a:r>
              <a:rPr lang="en-US"/>
              <a:t>Level 3 – Arial 18</a:t>
            </a:r>
          </a:p>
          <a:p>
            <a:pPr lvl="3"/>
            <a:r>
              <a:rPr lang="en-US"/>
              <a:t>Level 4 – Arial 16</a:t>
            </a:r>
          </a:p>
          <a:p>
            <a:pPr lvl="4"/>
            <a:r>
              <a:rPr lang="en-US"/>
              <a:t>Level 5 – Arial 16</a:t>
            </a:r>
          </a:p>
        </p:txBody>
      </p:sp>
    </p:spTree>
    <p:extLst>
      <p:ext uri="{BB962C8B-B14F-4D97-AF65-F5344CB8AC3E}">
        <p14:creationId xmlns:p14="http://schemas.microsoft.com/office/powerpoint/2010/main" val="31459788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 - Bulle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56E40-B484-1283-A234-15FBD88553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Slide Title [Layout: Content 2 – Bulleted]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7E89AC-E876-D4E3-122F-C3259C46709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1963" y="930274"/>
            <a:ext cx="11521440" cy="2560320"/>
          </a:xfrm>
        </p:spPr>
        <p:txBody>
          <a:bodyPr/>
          <a:lstStyle>
            <a:lvl1pPr>
              <a:defRPr/>
            </a:lvl1pPr>
            <a:lvl2pPr marL="515938" indent="-228600">
              <a:defRPr/>
            </a:lvl2pPr>
            <a:lvl3pPr marL="744538" indent="-169863">
              <a:defRPr/>
            </a:lvl3pPr>
            <a:lvl4pPr marL="973138" indent="-169863">
              <a:defRPr/>
            </a:lvl4pPr>
            <a:lvl5pPr marL="1201738" indent="-169863">
              <a:defRPr/>
            </a:lvl5pPr>
          </a:lstStyle>
          <a:p>
            <a:pPr lvl="0"/>
            <a:r>
              <a:rPr lang="en-US"/>
              <a:t>Level 1 – Arial 24</a:t>
            </a:r>
          </a:p>
          <a:p>
            <a:pPr lvl="1"/>
            <a:r>
              <a:rPr lang="en-US"/>
              <a:t>Level 2 – Arial 20</a:t>
            </a:r>
          </a:p>
          <a:p>
            <a:pPr lvl="2"/>
            <a:r>
              <a:rPr lang="en-US"/>
              <a:t>Level 3 – Arial 18</a:t>
            </a:r>
          </a:p>
          <a:p>
            <a:pPr lvl="3"/>
            <a:r>
              <a:rPr lang="en-US"/>
              <a:t>Level 4 – Arial 16</a:t>
            </a:r>
          </a:p>
          <a:p>
            <a:pPr lvl="4"/>
            <a:r>
              <a:rPr lang="en-US"/>
              <a:t>Level 5 – Arial 16</a:t>
            </a:r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4ECC0389-6BCD-C4BC-4A17-EA2DACAE7E9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1963" y="3606002"/>
            <a:ext cx="11521440" cy="2560320"/>
          </a:xfrm>
        </p:spPr>
        <p:txBody>
          <a:bodyPr/>
          <a:lstStyle>
            <a:lvl1pPr>
              <a:defRPr/>
            </a:lvl1pPr>
            <a:lvl2pPr marL="515938" indent="-228600">
              <a:defRPr/>
            </a:lvl2pPr>
            <a:lvl3pPr marL="744538" indent="-169863">
              <a:defRPr/>
            </a:lvl3pPr>
            <a:lvl4pPr marL="973138" indent="-169863">
              <a:defRPr/>
            </a:lvl4pPr>
            <a:lvl5pPr marL="1201738" indent="-169863">
              <a:defRPr/>
            </a:lvl5pPr>
          </a:lstStyle>
          <a:p>
            <a:pPr lvl="0"/>
            <a:r>
              <a:rPr lang="en-US"/>
              <a:t>Level 1 – Arial 24</a:t>
            </a:r>
          </a:p>
          <a:p>
            <a:pPr lvl="1"/>
            <a:r>
              <a:rPr lang="en-US"/>
              <a:t>Level 2 – Arial 20</a:t>
            </a:r>
          </a:p>
          <a:p>
            <a:pPr lvl="2"/>
            <a:r>
              <a:rPr lang="en-US"/>
              <a:t>Level 3 – Arial 18</a:t>
            </a:r>
          </a:p>
          <a:p>
            <a:pPr lvl="3"/>
            <a:r>
              <a:rPr lang="en-US"/>
              <a:t>Level 4 – Arial 16</a:t>
            </a:r>
          </a:p>
          <a:p>
            <a:pPr lvl="4"/>
            <a:r>
              <a:rPr lang="en-US"/>
              <a:t>Level 5 – Arial 16</a:t>
            </a:r>
          </a:p>
        </p:txBody>
      </p:sp>
    </p:spTree>
    <p:extLst>
      <p:ext uri="{BB962C8B-B14F-4D97-AF65-F5344CB8AC3E}">
        <p14:creationId xmlns:p14="http://schemas.microsoft.com/office/powerpoint/2010/main" val="37267133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 - Bulle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56E40-B484-1283-A234-15FBD88553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Title [Layout: Content 3 – Bulleted]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7E89AC-E876-D4E3-122F-C3259C46709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1963" y="930274"/>
            <a:ext cx="5669280" cy="5212080"/>
          </a:xfrm>
        </p:spPr>
        <p:txBody>
          <a:bodyPr/>
          <a:lstStyle>
            <a:lvl1pPr>
              <a:defRPr/>
            </a:lvl1pPr>
            <a:lvl2pPr marL="515938" indent="-228600">
              <a:defRPr/>
            </a:lvl2pPr>
            <a:lvl3pPr marL="744538" indent="-169863">
              <a:defRPr/>
            </a:lvl3pPr>
            <a:lvl4pPr marL="973138" indent="-169863">
              <a:defRPr/>
            </a:lvl4pPr>
            <a:lvl5pPr marL="1201738" indent="-169863">
              <a:defRPr/>
            </a:lvl5pPr>
          </a:lstStyle>
          <a:p>
            <a:pPr lvl="0"/>
            <a:r>
              <a:rPr lang="en-US"/>
              <a:t>Level 1 – Arial 24</a:t>
            </a:r>
          </a:p>
          <a:p>
            <a:pPr lvl="1"/>
            <a:r>
              <a:rPr lang="en-US"/>
              <a:t>Level 2 – Arial 20</a:t>
            </a:r>
          </a:p>
          <a:p>
            <a:pPr lvl="2"/>
            <a:r>
              <a:rPr lang="en-US"/>
              <a:t>Level 3 – Arial 18</a:t>
            </a:r>
          </a:p>
          <a:p>
            <a:pPr lvl="3"/>
            <a:r>
              <a:rPr lang="en-US"/>
              <a:t>Level 4 – Arial 16</a:t>
            </a:r>
          </a:p>
          <a:p>
            <a:pPr lvl="4"/>
            <a:r>
              <a:rPr lang="en-US"/>
              <a:t>Level 5 – Arial 16</a:t>
            </a:r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1508D84F-3665-CC5D-F2A2-B3A6B09A70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91917" y="930199"/>
            <a:ext cx="5669280" cy="5212080"/>
          </a:xfrm>
        </p:spPr>
        <p:txBody>
          <a:bodyPr/>
          <a:lstStyle>
            <a:lvl1pPr>
              <a:defRPr/>
            </a:lvl1pPr>
            <a:lvl2pPr marL="515938" indent="-228600">
              <a:defRPr/>
            </a:lvl2pPr>
            <a:lvl3pPr marL="744538" indent="-169863">
              <a:defRPr/>
            </a:lvl3pPr>
            <a:lvl4pPr marL="973138" indent="-169863">
              <a:defRPr/>
            </a:lvl4pPr>
            <a:lvl5pPr marL="1201738" indent="-169863">
              <a:defRPr/>
            </a:lvl5pPr>
          </a:lstStyle>
          <a:p>
            <a:pPr lvl="0"/>
            <a:r>
              <a:rPr lang="en-US"/>
              <a:t>Level 1 – Arial 24</a:t>
            </a:r>
          </a:p>
          <a:p>
            <a:pPr lvl="1"/>
            <a:r>
              <a:rPr lang="en-US"/>
              <a:t>Level 2 – Arial 20</a:t>
            </a:r>
          </a:p>
          <a:p>
            <a:pPr lvl="2"/>
            <a:r>
              <a:rPr lang="en-US"/>
              <a:t>Level 3 – Arial 18</a:t>
            </a:r>
          </a:p>
          <a:p>
            <a:pPr lvl="3"/>
            <a:r>
              <a:rPr lang="en-US"/>
              <a:t>Level 4 – Arial 16</a:t>
            </a:r>
          </a:p>
          <a:p>
            <a:pPr lvl="4"/>
            <a:r>
              <a:rPr lang="en-US"/>
              <a:t>Level 5 – Arial 16</a:t>
            </a:r>
          </a:p>
        </p:txBody>
      </p:sp>
    </p:spTree>
    <p:extLst>
      <p:ext uri="{BB962C8B-B14F-4D97-AF65-F5344CB8AC3E}">
        <p14:creationId xmlns:p14="http://schemas.microsoft.com/office/powerpoint/2010/main" val="22612825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 - Numb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56E40-B484-1283-A234-15FBD88553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Title [Layout: Content 1 – Numbered]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7E89AC-E876-D4E3-122F-C3259C46709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1963" y="930274"/>
            <a:ext cx="11521440" cy="5212080"/>
          </a:xfrm>
        </p:spPr>
        <p:txBody>
          <a:bodyPr/>
          <a:lstStyle>
            <a:lvl1pPr marL="346075" indent="-346075">
              <a:buFont typeface="+mj-lt"/>
              <a:buAutoNum type="arabicPeriod"/>
              <a:defRPr/>
            </a:lvl1pPr>
            <a:lvl2pPr marL="574675" indent="-349250">
              <a:buFont typeface="+mj-lt"/>
              <a:buAutoNum type="alphaLcPeriod"/>
              <a:defRPr/>
            </a:lvl2pPr>
            <a:lvl3pPr marL="685800" indent="-225425">
              <a:buFont typeface="+mj-lt"/>
              <a:buAutoNum type="romanLcPeriod"/>
              <a:defRPr/>
            </a:lvl3pPr>
            <a:lvl4pPr marL="855663" indent="-280988">
              <a:buFont typeface="+mj-lt"/>
              <a:buAutoNum type="alphaLcPeriod"/>
              <a:defRPr/>
            </a:lvl4pPr>
            <a:lvl5pPr marL="1257300" indent="-342900">
              <a:buFont typeface="+mj-lt"/>
              <a:buAutoNum type="arabicPeriod"/>
              <a:defRPr/>
            </a:lvl5pPr>
          </a:lstStyle>
          <a:p>
            <a:pPr lvl="0"/>
            <a:r>
              <a:rPr lang="en-US"/>
              <a:t>Level 1 – Arial 24</a:t>
            </a:r>
          </a:p>
          <a:p>
            <a:pPr lvl="1"/>
            <a:r>
              <a:rPr lang="en-US"/>
              <a:t>Level 2 – Arial 20</a:t>
            </a:r>
          </a:p>
          <a:p>
            <a:pPr lvl="2"/>
            <a:r>
              <a:rPr lang="en-US"/>
              <a:t>Level 3 – Arial 18</a:t>
            </a:r>
          </a:p>
          <a:p>
            <a:pPr lvl="3"/>
            <a:r>
              <a:rPr lang="en-US"/>
              <a:t>Level 4 – Arial 16</a:t>
            </a:r>
          </a:p>
        </p:txBody>
      </p:sp>
    </p:spTree>
    <p:extLst>
      <p:ext uri="{BB962C8B-B14F-4D97-AF65-F5344CB8AC3E}">
        <p14:creationId xmlns:p14="http://schemas.microsoft.com/office/powerpoint/2010/main" val="58694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 - Numb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56E40-B484-1283-A234-15FBD88553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Title [Layout: Content 2 – Numbered]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7E89AC-E876-D4E3-122F-C3259C46709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1963" y="930274"/>
            <a:ext cx="11521440" cy="2560320"/>
          </a:xfrm>
        </p:spPr>
        <p:txBody>
          <a:bodyPr/>
          <a:lstStyle>
            <a:lvl1pPr marL="346075" indent="-346075">
              <a:buFont typeface="+mj-lt"/>
              <a:buAutoNum type="arabicPeriod"/>
              <a:defRPr/>
            </a:lvl1pPr>
            <a:lvl2pPr marL="574675" indent="-349250">
              <a:buFont typeface="+mj-lt"/>
              <a:buAutoNum type="alphaLcPeriod"/>
              <a:defRPr/>
            </a:lvl2pPr>
            <a:lvl3pPr marL="685800" indent="-225425">
              <a:buFont typeface="+mj-lt"/>
              <a:buAutoNum type="romanLcPeriod"/>
              <a:defRPr/>
            </a:lvl3pPr>
            <a:lvl4pPr marL="855663" indent="-280988">
              <a:buFont typeface="+mj-lt"/>
              <a:buAutoNum type="alphaLcPeriod"/>
              <a:defRPr/>
            </a:lvl4pPr>
            <a:lvl5pPr marL="1257300" indent="-342900">
              <a:buFont typeface="+mj-lt"/>
              <a:buAutoNum type="arabicPeriod"/>
              <a:defRPr/>
            </a:lvl5pPr>
          </a:lstStyle>
          <a:p>
            <a:pPr lvl="0"/>
            <a:r>
              <a:rPr lang="en-US"/>
              <a:t>Level 1 – Arial 24</a:t>
            </a:r>
          </a:p>
          <a:p>
            <a:pPr lvl="1"/>
            <a:r>
              <a:rPr lang="en-US"/>
              <a:t>Level 2 – Arial 20</a:t>
            </a:r>
          </a:p>
          <a:p>
            <a:pPr lvl="2"/>
            <a:r>
              <a:rPr lang="en-US"/>
              <a:t>Level 3 – Arial 18</a:t>
            </a:r>
          </a:p>
          <a:p>
            <a:pPr lvl="3"/>
            <a:r>
              <a:rPr lang="en-US"/>
              <a:t>Level 4 – Arial 16</a:t>
            </a:r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41A4CDE2-F4A5-3B66-CC2E-03CEF69ADB2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1963" y="3600611"/>
            <a:ext cx="11521440" cy="2560320"/>
          </a:xfrm>
        </p:spPr>
        <p:txBody>
          <a:bodyPr/>
          <a:lstStyle>
            <a:lvl1pPr marL="346075" indent="-346075">
              <a:buFont typeface="+mj-lt"/>
              <a:buAutoNum type="arabicPeriod"/>
              <a:defRPr/>
            </a:lvl1pPr>
            <a:lvl2pPr marL="574675" indent="-349250">
              <a:buFont typeface="+mj-lt"/>
              <a:buAutoNum type="alphaLcPeriod"/>
              <a:defRPr/>
            </a:lvl2pPr>
            <a:lvl3pPr marL="685800" indent="-225425">
              <a:buFont typeface="+mj-lt"/>
              <a:buAutoNum type="romanLcPeriod"/>
              <a:defRPr/>
            </a:lvl3pPr>
            <a:lvl4pPr marL="855663" indent="-280988">
              <a:buFont typeface="+mj-lt"/>
              <a:buAutoNum type="alphaLcPeriod"/>
              <a:defRPr/>
            </a:lvl4pPr>
            <a:lvl5pPr marL="1257300" indent="-342900">
              <a:buFont typeface="+mj-lt"/>
              <a:buAutoNum type="arabicPeriod"/>
              <a:defRPr/>
            </a:lvl5pPr>
          </a:lstStyle>
          <a:p>
            <a:pPr lvl="0"/>
            <a:r>
              <a:rPr lang="en-US"/>
              <a:t>Level 1 – Arial 24</a:t>
            </a:r>
          </a:p>
          <a:p>
            <a:pPr lvl="1"/>
            <a:r>
              <a:rPr lang="en-US"/>
              <a:t>Level 2 – Arial 20</a:t>
            </a:r>
          </a:p>
          <a:p>
            <a:pPr lvl="2"/>
            <a:r>
              <a:rPr lang="en-US"/>
              <a:t>Level 3 – Arial 18</a:t>
            </a:r>
          </a:p>
          <a:p>
            <a:pPr lvl="3"/>
            <a:r>
              <a:rPr lang="en-US"/>
              <a:t>Level 4 – Arial 16</a:t>
            </a:r>
          </a:p>
        </p:txBody>
      </p:sp>
    </p:spTree>
    <p:extLst>
      <p:ext uri="{BB962C8B-B14F-4D97-AF65-F5344CB8AC3E}">
        <p14:creationId xmlns:p14="http://schemas.microsoft.com/office/powerpoint/2010/main" val="2818358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 - Numb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56E40-B484-1283-A234-15FBD88553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Title [Layout: Content 3 – Numbered]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7E89AC-E876-D4E3-122F-C3259C46709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1963" y="930274"/>
            <a:ext cx="5669280" cy="5212080"/>
          </a:xfrm>
        </p:spPr>
        <p:txBody>
          <a:bodyPr/>
          <a:lstStyle>
            <a:lvl1pPr marL="346075" indent="-346075">
              <a:buFont typeface="+mj-lt"/>
              <a:buAutoNum type="arabicPeriod"/>
              <a:defRPr/>
            </a:lvl1pPr>
            <a:lvl2pPr marL="574675" indent="-349250">
              <a:buFont typeface="+mj-lt"/>
              <a:buAutoNum type="alphaLcPeriod"/>
              <a:defRPr/>
            </a:lvl2pPr>
            <a:lvl3pPr marL="685800" indent="-225425">
              <a:buFont typeface="+mj-lt"/>
              <a:buAutoNum type="romanLcPeriod"/>
              <a:defRPr/>
            </a:lvl3pPr>
            <a:lvl4pPr marL="855663" indent="-280988">
              <a:buFont typeface="+mj-lt"/>
              <a:buAutoNum type="alphaLcPeriod"/>
              <a:defRPr/>
            </a:lvl4pPr>
            <a:lvl5pPr marL="1257300" indent="-342900">
              <a:buFont typeface="+mj-lt"/>
              <a:buAutoNum type="arabicPeriod"/>
              <a:defRPr/>
            </a:lvl5pPr>
          </a:lstStyle>
          <a:p>
            <a:pPr lvl="0"/>
            <a:r>
              <a:rPr lang="en-US"/>
              <a:t>Level 1 – Arial 24</a:t>
            </a:r>
          </a:p>
          <a:p>
            <a:pPr lvl="1"/>
            <a:r>
              <a:rPr lang="en-US"/>
              <a:t>Level 2 – Arial 20</a:t>
            </a:r>
          </a:p>
          <a:p>
            <a:pPr lvl="2"/>
            <a:r>
              <a:rPr lang="en-US"/>
              <a:t>Level 3 – Arial 18</a:t>
            </a:r>
          </a:p>
          <a:p>
            <a:pPr lvl="3"/>
            <a:r>
              <a:rPr lang="en-US"/>
              <a:t>Level 4 – Arial 16</a:t>
            </a:r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6E5A896B-E227-B141-AB5C-4CC68DDA833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91917" y="930274"/>
            <a:ext cx="5669280" cy="5212080"/>
          </a:xfrm>
        </p:spPr>
        <p:txBody>
          <a:bodyPr/>
          <a:lstStyle>
            <a:lvl1pPr marL="346075" indent="-346075">
              <a:buFont typeface="+mj-lt"/>
              <a:buAutoNum type="arabicPeriod"/>
              <a:defRPr/>
            </a:lvl1pPr>
            <a:lvl2pPr marL="574675" indent="-349250">
              <a:buFont typeface="+mj-lt"/>
              <a:buAutoNum type="alphaLcPeriod"/>
              <a:defRPr/>
            </a:lvl2pPr>
            <a:lvl3pPr marL="685800" indent="-225425">
              <a:buFont typeface="+mj-lt"/>
              <a:buAutoNum type="romanLcPeriod"/>
              <a:defRPr/>
            </a:lvl3pPr>
            <a:lvl4pPr marL="855663" indent="-280988">
              <a:buFont typeface="+mj-lt"/>
              <a:buAutoNum type="alphaLcPeriod"/>
              <a:defRPr/>
            </a:lvl4pPr>
            <a:lvl5pPr marL="1257300" indent="-342900">
              <a:buFont typeface="+mj-lt"/>
              <a:buAutoNum type="arabicPeriod"/>
              <a:defRPr/>
            </a:lvl5pPr>
          </a:lstStyle>
          <a:p>
            <a:pPr lvl="0"/>
            <a:r>
              <a:rPr lang="en-US"/>
              <a:t>Level 1 – Arial 24</a:t>
            </a:r>
          </a:p>
          <a:p>
            <a:pPr lvl="1"/>
            <a:r>
              <a:rPr lang="en-US"/>
              <a:t>Level 2 – Arial 20</a:t>
            </a:r>
          </a:p>
          <a:p>
            <a:pPr lvl="2"/>
            <a:r>
              <a:rPr lang="en-US"/>
              <a:t>Level 3 – Arial 18</a:t>
            </a:r>
          </a:p>
          <a:p>
            <a:pPr lvl="3"/>
            <a:r>
              <a:rPr lang="en-US"/>
              <a:t>Level 4 – Arial 16</a:t>
            </a:r>
          </a:p>
        </p:txBody>
      </p:sp>
    </p:spTree>
    <p:extLst>
      <p:ext uri="{BB962C8B-B14F-4D97-AF65-F5344CB8AC3E}">
        <p14:creationId xmlns:p14="http://schemas.microsoft.com/office/powerpoint/2010/main" val="5760958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16205F73-77C7-B0F0-5AC5-70E193F511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1963" y="-16778"/>
            <a:ext cx="11499234" cy="40267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Title Only</a:t>
            </a:r>
          </a:p>
        </p:txBody>
      </p:sp>
    </p:spTree>
    <p:extLst>
      <p:ext uri="{BB962C8B-B14F-4D97-AF65-F5344CB8AC3E}">
        <p14:creationId xmlns:p14="http://schemas.microsoft.com/office/powerpoint/2010/main" val="11936333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AB150B5-704F-CF21-3183-8DB97C07706C}"/>
              </a:ext>
            </a:extLst>
          </p:cNvPr>
          <p:cNvCxnSpPr>
            <a:cxnSpLocks/>
          </p:cNvCxnSpPr>
          <p:nvPr userDrawn="1"/>
        </p:nvCxnSpPr>
        <p:spPr>
          <a:xfrm>
            <a:off x="462579" y="825178"/>
            <a:ext cx="11499925" cy="0"/>
          </a:xfrm>
          <a:prstGeom prst="line">
            <a:avLst/>
          </a:prstGeom>
          <a:ln w="25400">
            <a:gradFill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3BCFEFF2-44B8-687E-DAB3-7026DB467298}"/>
              </a:ext>
            </a:extLst>
          </p:cNvPr>
          <p:cNvSpPr txBox="1"/>
          <p:nvPr userDrawn="1"/>
        </p:nvSpPr>
        <p:spPr>
          <a:xfrm>
            <a:off x="365760" y="6490194"/>
            <a:ext cx="1104313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400"/>
              <a:t>Tracking Detectors Review, March 20-21, 2024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4AB3137-4B00-CEAB-DCD1-3B470E06EA17}"/>
              </a:ext>
            </a:extLst>
          </p:cNvPr>
          <p:cNvSpPr txBox="1"/>
          <p:nvPr userDrawn="1"/>
        </p:nvSpPr>
        <p:spPr>
          <a:xfrm>
            <a:off x="11541499" y="6490193"/>
            <a:ext cx="513209" cy="307777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r"/>
            <a:fld id="{E5E7E6BA-9547-40BA-BC84-EED48D8D50C1}" type="slidenum">
              <a:rPr lang="en-US" sz="1400" b="0" smtClean="0">
                <a:solidFill>
                  <a:schemeClr val="tx1"/>
                </a:solidFill>
              </a:rPr>
              <a:pPr algn="r"/>
              <a:t>‹#›</a:t>
            </a:fld>
            <a:endParaRPr lang="en-US" sz="1400" b="0">
              <a:solidFill>
                <a:schemeClr val="tx1"/>
              </a:solidFill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893395C-F7F6-5A6A-DA24-169AA14F65DF}"/>
              </a:ext>
            </a:extLst>
          </p:cNvPr>
          <p:cNvCxnSpPr/>
          <p:nvPr userDrawn="1"/>
        </p:nvCxnSpPr>
        <p:spPr>
          <a:xfrm>
            <a:off x="461963" y="6260638"/>
            <a:ext cx="11499234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Placeholder 9">
            <a:extLst>
              <a:ext uri="{FF2B5EF4-FFF2-40B4-BE49-F238E27FC236}">
                <a16:creationId xmlns:a16="http://schemas.microsoft.com/office/drawing/2014/main" id="{E7866077-7D9B-4430-B0C0-7F253295F3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963" y="-16778"/>
            <a:ext cx="11499234" cy="402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CB0C19D-3CAB-5E13-FAF8-C95DA56F6F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99483" y="773283"/>
            <a:ext cx="11498620" cy="5257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44521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81" r:id="rId2"/>
    <p:sldLayoutId id="2147483682" r:id="rId3"/>
    <p:sldLayoutId id="2147483691" r:id="rId4"/>
    <p:sldLayoutId id="2147483690" r:id="rId5"/>
    <p:sldLayoutId id="2147483686" r:id="rId6"/>
    <p:sldLayoutId id="2147483692" r:id="rId7"/>
    <p:sldLayoutId id="2147483693" r:id="rId8"/>
    <p:sldLayoutId id="2147483699" r:id="rId9"/>
    <p:sldLayoutId id="2147483685" r:id="rId10"/>
    <p:sldLayoutId id="2147483700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u="none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60375" indent="-233363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87388" indent="-227013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7013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41413" indent="-227013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7" orient="horz" pos="2160" userDrawn="1">
          <p15:clr>
            <a:srgbClr val="F26B43"/>
          </p15:clr>
        </p15:guide>
        <p15:guide id="8" pos="3840" userDrawn="1">
          <p15:clr>
            <a:srgbClr val="F26B43"/>
          </p15:clr>
        </p15:guide>
        <p15:guide id="9" pos="360" userDrawn="1">
          <p15:clr>
            <a:srgbClr val="F26B43"/>
          </p15:clr>
        </p15:guide>
        <p15:guide id="10" orient="horz" pos="3888" userDrawn="1">
          <p15:clr>
            <a:srgbClr val="F26B43"/>
          </p15:clr>
        </p15:guide>
        <p15:guide id="11" pos="7320" userDrawn="1">
          <p15:clr>
            <a:srgbClr val="F26B43"/>
          </p15:clr>
        </p15:guide>
        <p15:guide id="12" orient="horz" pos="412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png"/><Relationship Id="rId3" Type="http://schemas.openxmlformats.org/officeDocument/2006/relationships/image" Target="../media/image31.png"/><Relationship Id="rId7" Type="http://schemas.openxmlformats.org/officeDocument/2006/relationships/image" Target="../media/image24.png"/><Relationship Id="rId12" Type="http://schemas.openxmlformats.org/officeDocument/2006/relationships/image" Target="../media/image39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4.png"/><Relationship Id="rId11" Type="http://schemas.openxmlformats.org/officeDocument/2006/relationships/image" Target="../media/image38.png"/><Relationship Id="rId5" Type="http://schemas.openxmlformats.org/officeDocument/2006/relationships/image" Target="../media/image33.png"/><Relationship Id="rId10" Type="http://schemas.openxmlformats.org/officeDocument/2006/relationships/image" Target="../media/image37.png"/><Relationship Id="rId4" Type="http://schemas.openxmlformats.org/officeDocument/2006/relationships/image" Target="../media/image32.png"/><Relationship Id="rId9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eic/HEPMC_Merger/tree/koljadev" TargetMode="Externa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3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github.com/key4hep/EDM4hep" TargetMode="External"/><Relationship Id="rId3" Type="http://schemas.openxmlformats.org/officeDocument/2006/relationships/hyperlink" Target="https://github.com/eic/epic" TargetMode="External"/><Relationship Id="rId7" Type="http://schemas.openxmlformats.org/officeDocument/2006/relationships/hyperlink" Target="https://github.com/eic/EDM4eic" TargetMode="External"/><Relationship Id="rId12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acts.readthedocs.io/en/stable/index.html" TargetMode="External"/><Relationship Id="rId11" Type="http://schemas.openxmlformats.org/officeDocument/2006/relationships/image" Target="../media/image5.png"/><Relationship Id="rId5" Type="http://schemas.openxmlformats.org/officeDocument/2006/relationships/hyperlink" Target="https://github.com/eic/EICrecon" TargetMode="External"/><Relationship Id="rId10" Type="http://schemas.openxmlformats.org/officeDocument/2006/relationships/image" Target="../media/image4.png"/><Relationship Id="rId4" Type="http://schemas.openxmlformats.org/officeDocument/2006/relationships/hyperlink" Target="https://dd4hep.web.cern.ch/dd4hep/" TargetMode="External"/><Relationship Id="rId9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C9605C-14FF-72CF-95A5-801CFFC13F1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Tracking Simulation/Reconstruction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8AB3B4-8DC5-1AF6-7BD1-C67DD6872F0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Matt Posik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A2B20DE-D89D-2D9E-9C72-5FD5E853B91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Temple University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5A39F22-FA97-3F37-DB7D-E2665FD67C2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Deputy Technical Coordinator</a:t>
            </a:r>
          </a:p>
        </p:txBody>
      </p:sp>
    </p:spTree>
    <p:extLst>
      <p:ext uri="{BB962C8B-B14F-4D97-AF65-F5344CB8AC3E}">
        <p14:creationId xmlns:p14="http://schemas.microsoft.com/office/powerpoint/2010/main" val="38007607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D7F87F-4417-AE66-F0C1-881F752A1C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Reconstruction Framework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496F768-7FCE-5601-37BC-43A0FB29D165}"/>
              </a:ext>
            </a:extLst>
          </p:cNvPr>
          <p:cNvSpPr/>
          <p:nvPr/>
        </p:nvSpPr>
        <p:spPr>
          <a:xfrm>
            <a:off x="10515600" y="415284"/>
            <a:ext cx="1466862" cy="365760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Charge 2, 3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E058ED0-EA11-A152-EACA-C86EAFFFC4E5}"/>
              </a:ext>
            </a:extLst>
          </p:cNvPr>
          <p:cNvGrpSpPr/>
          <p:nvPr/>
        </p:nvGrpSpPr>
        <p:grpSpPr>
          <a:xfrm>
            <a:off x="849809" y="1738052"/>
            <a:ext cx="10280645" cy="4050531"/>
            <a:chOff x="352263" y="983575"/>
            <a:chExt cx="7958712" cy="3618400"/>
          </a:xfrm>
        </p:grpSpPr>
        <p:sp>
          <p:nvSpPr>
            <p:cNvPr id="7" name="Google Shape;1285;p22">
              <a:extLst>
                <a:ext uri="{FF2B5EF4-FFF2-40B4-BE49-F238E27FC236}">
                  <a16:creationId xmlns:a16="http://schemas.microsoft.com/office/drawing/2014/main" id="{E8DB6D2D-2458-0A98-4C16-1527ECEE46BD}"/>
                </a:ext>
              </a:extLst>
            </p:cNvPr>
            <p:cNvSpPr/>
            <p:nvPr/>
          </p:nvSpPr>
          <p:spPr>
            <a:xfrm>
              <a:off x="847525" y="1939725"/>
              <a:ext cx="1130400" cy="346200"/>
            </a:xfrm>
            <a:prstGeom prst="rect">
              <a:avLst/>
            </a:prstGeom>
            <a:solidFill>
              <a:srgbClr val="FFF2CC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Sim Hits</a:t>
              </a:r>
              <a:endParaRPr/>
            </a:p>
          </p:txBody>
        </p:sp>
        <p:sp>
          <p:nvSpPr>
            <p:cNvPr id="8" name="Google Shape;1286;p22">
              <a:extLst>
                <a:ext uri="{FF2B5EF4-FFF2-40B4-BE49-F238E27FC236}">
                  <a16:creationId xmlns:a16="http://schemas.microsoft.com/office/drawing/2014/main" id="{95214603-E35A-3545-84E3-38C13C2E2702}"/>
                </a:ext>
              </a:extLst>
            </p:cNvPr>
            <p:cNvSpPr/>
            <p:nvPr/>
          </p:nvSpPr>
          <p:spPr>
            <a:xfrm>
              <a:off x="765925" y="3316875"/>
              <a:ext cx="1293600" cy="346200"/>
            </a:xfrm>
            <a:prstGeom prst="rect">
              <a:avLst/>
            </a:prstGeom>
            <a:solidFill>
              <a:srgbClr val="FFF2CC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Tracker Hits</a:t>
              </a:r>
              <a:endParaRPr/>
            </a:p>
          </p:txBody>
        </p:sp>
        <p:sp>
          <p:nvSpPr>
            <p:cNvPr id="9" name="Google Shape;1287;p22">
              <a:extLst>
                <a:ext uri="{FF2B5EF4-FFF2-40B4-BE49-F238E27FC236}">
                  <a16:creationId xmlns:a16="http://schemas.microsoft.com/office/drawing/2014/main" id="{3BD66567-49B6-B119-61A5-2A979690191A}"/>
                </a:ext>
              </a:extLst>
            </p:cNvPr>
            <p:cNvSpPr txBox="1"/>
            <p:nvPr/>
          </p:nvSpPr>
          <p:spPr>
            <a:xfrm>
              <a:off x="352263" y="2258400"/>
              <a:ext cx="12936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</a:rPr>
                <a:t>Digitization</a:t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0" name="Google Shape;1288;p22">
              <a:extLst>
                <a:ext uri="{FF2B5EF4-FFF2-40B4-BE49-F238E27FC236}">
                  <a16:creationId xmlns:a16="http://schemas.microsoft.com/office/drawing/2014/main" id="{E9C24E7A-D040-F440-3675-A0452C261F82}"/>
                </a:ext>
              </a:extLst>
            </p:cNvPr>
            <p:cNvSpPr/>
            <p:nvPr/>
          </p:nvSpPr>
          <p:spPr>
            <a:xfrm>
              <a:off x="847525" y="983575"/>
              <a:ext cx="1130400" cy="346200"/>
            </a:xfrm>
            <a:prstGeom prst="rect">
              <a:avLst/>
            </a:prstGeom>
            <a:solidFill>
              <a:srgbClr val="FFF2CC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err="1"/>
                <a:t>MCparticle</a:t>
              </a:r>
              <a:endParaRPr/>
            </a:p>
          </p:txBody>
        </p:sp>
        <p:sp>
          <p:nvSpPr>
            <p:cNvPr id="11" name="Google Shape;1289;p22">
              <a:extLst>
                <a:ext uri="{FF2B5EF4-FFF2-40B4-BE49-F238E27FC236}">
                  <a16:creationId xmlns:a16="http://schemas.microsoft.com/office/drawing/2014/main" id="{5348E31F-85C5-5AD8-BD1D-5A00FA5E60AA}"/>
                </a:ext>
              </a:extLst>
            </p:cNvPr>
            <p:cNvSpPr txBox="1"/>
            <p:nvPr/>
          </p:nvSpPr>
          <p:spPr>
            <a:xfrm>
              <a:off x="377025" y="1389775"/>
              <a:ext cx="11304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</a:rPr>
                <a:t>DD4hep</a:t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2" name="Google Shape;1290;p22">
              <a:extLst>
                <a:ext uri="{FF2B5EF4-FFF2-40B4-BE49-F238E27FC236}">
                  <a16:creationId xmlns:a16="http://schemas.microsoft.com/office/drawing/2014/main" id="{59F460D6-0CCD-26F4-DECA-434ECE2BE7E3}"/>
                </a:ext>
              </a:extLst>
            </p:cNvPr>
            <p:cNvSpPr txBox="1"/>
            <p:nvPr/>
          </p:nvSpPr>
          <p:spPr>
            <a:xfrm>
              <a:off x="4367175" y="1751858"/>
              <a:ext cx="1721400" cy="659832"/>
            </a:xfrm>
            <a:prstGeom prst="rect">
              <a:avLst/>
            </a:prstGeom>
            <a:solidFill>
              <a:srgbClr val="4198B5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lt1"/>
                  </a:solidFill>
                </a:rPr>
                <a:t>Track finding / fitting (CKF)</a:t>
              </a: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3" name="Google Shape;1291;p22">
              <a:extLst>
                <a:ext uri="{FF2B5EF4-FFF2-40B4-BE49-F238E27FC236}">
                  <a16:creationId xmlns:a16="http://schemas.microsoft.com/office/drawing/2014/main" id="{BBDB0CCD-7697-FC2B-2BD7-DBEFE0E8B77C}"/>
                </a:ext>
              </a:extLst>
            </p:cNvPr>
            <p:cNvSpPr/>
            <p:nvPr/>
          </p:nvSpPr>
          <p:spPr>
            <a:xfrm>
              <a:off x="2464850" y="1787325"/>
              <a:ext cx="1415400" cy="588900"/>
            </a:xfrm>
            <a:prstGeom prst="rect">
              <a:avLst/>
            </a:prstGeom>
            <a:solidFill>
              <a:srgbClr val="D9EAD3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Initial Track Params</a:t>
              </a:r>
              <a:endParaRPr/>
            </a:p>
          </p:txBody>
        </p:sp>
        <p:sp>
          <p:nvSpPr>
            <p:cNvPr id="14" name="Google Shape;1292;p22">
              <a:extLst>
                <a:ext uri="{FF2B5EF4-FFF2-40B4-BE49-F238E27FC236}">
                  <a16:creationId xmlns:a16="http://schemas.microsoft.com/office/drawing/2014/main" id="{BA79D257-BFDA-E733-FFDB-5AAC7DF0FD4B}"/>
                </a:ext>
              </a:extLst>
            </p:cNvPr>
            <p:cNvSpPr/>
            <p:nvPr/>
          </p:nvSpPr>
          <p:spPr>
            <a:xfrm>
              <a:off x="6575500" y="1606425"/>
              <a:ext cx="1617300" cy="950700"/>
            </a:xfrm>
            <a:prstGeom prst="rect">
              <a:avLst/>
            </a:prstGeom>
            <a:solidFill>
              <a:srgbClr val="D9EAD3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dirty="0"/>
                <a:t>Trajectory</a:t>
              </a:r>
              <a:endParaRPr dirty="0"/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dirty="0"/>
                <a:t>Track Params</a:t>
              </a:r>
              <a:endParaRPr dirty="0"/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dirty="0"/>
                <a:t>Track Segment</a:t>
              </a:r>
              <a:endParaRPr dirty="0"/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dirty="0"/>
                <a:t>…</a:t>
              </a:r>
              <a:endParaRPr dirty="0"/>
            </a:p>
          </p:txBody>
        </p:sp>
        <p:cxnSp>
          <p:nvCxnSpPr>
            <p:cNvPr id="15" name="Google Shape;1293;p22">
              <a:extLst>
                <a:ext uri="{FF2B5EF4-FFF2-40B4-BE49-F238E27FC236}">
                  <a16:creationId xmlns:a16="http://schemas.microsoft.com/office/drawing/2014/main" id="{E25E15DB-25D8-0EB6-18D7-59E16F0911AD}"/>
                </a:ext>
              </a:extLst>
            </p:cNvPr>
            <p:cNvCxnSpPr>
              <a:stCxn id="10" idx="3"/>
              <a:endCxn id="13" idx="0"/>
            </p:cNvCxnSpPr>
            <p:nvPr/>
          </p:nvCxnSpPr>
          <p:spPr>
            <a:xfrm>
              <a:off x="1977925" y="1156675"/>
              <a:ext cx="1194600" cy="630600"/>
            </a:xfrm>
            <a:prstGeom prst="bentConnector2">
              <a:avLst/>
            </a:prstGeom>
            <a:noFill/>
            <a:ln w="19050" cap="flat" cmpd="sng">
              <a:solidFill>
                <a:srgbClr val="0000FF"/>
              </a:solidFill>
              <a:prstDash val="dash"/>
              <a:round/>
              <a:headEnd type="none" w="med" len="med"/>
              <a:tailEnd type="triangle" w="med" len="med"/>
            </a:ln>
          </p:spPr>
        </p:cxnSp>
        <p:sp>
          <p:nvSpPr>
            <p:cNvPr id="16" name="Google Shape;1294;p22">
              <a:extLst>
                <a:ext uri="{FF2B5EF4-FFF2-40B4-BE49-F238E27FC236}">
                  <a16:creationId xmlns:a16="http://schemas.microsoft.com/office/drawing/2014/main" id="{33F7AA4D-E2C9-0B63-9DFA-B90115D90EA9}"/>
                </a:ext>
              </a:extLst>
            </p:cNvPr>
            <p:cNvSpPr txBox="1"/>
            <p:nvPr/>
          </p:nvSpPr>
          <p:spPr>
            <a:xfrm>
              <a:off x="2464900" y="3177250"/>
              <a:ext cx="1415400" cy="659832"/>
            </a:xfrm>
            <a:prstGeom prst="rect">
              <a:avLst/>
            </a:prstGeom>
            <a:solidFill>
              <a:srgbClr val="4198B5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lt1"/>
                  </a:solidFill>
                </a:rPr>
                <a:t>Seed Finder</a:t>
              </a:r>
              <a:endParaRPr>
                <a:solidFill>
                  <a:schemeClr val="lt1"/>
                </a:solidFill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lt1"/>
                  </a:solidFill>
                </a:rPr>
                <a:t>(triplet)</a:t>
              </a:r>
              <a:endParaRPr>
                <a:solidFill>
                  <a:schemeClr val="lt1"/>
                </a:solidFill>
              </a:endParaRPr>
            </a:p>
          </p:txBody>
        </p:sp>
        <p:cxnSp>
          <p:nvCxnSpPr>
            <p:cNvPr id="17" name="Google Shape;1295;p22">
              <a:extLst>
                <a:ext uri="{FF2B5EF4-FFF2-40B4-BE49-F238E27FC236}">
                  <a16:creationId xmlns:a16="http://schemas.microsoft.com/office/drawing/2014/main" id="{B4DC3422-094F-8F06-3660-9C58405AFDE1}"/>
                </a:ext>
              </a:extLst>
            </p:cNvPr>
            <p:cNvCxnSpPr>
              <a:stCxn id="16" idx="0"/>
              <a:endCxn id="13" idx="2"/>
            </p:cNvCxnSpPr>
            <p:nvPr/>
          </p:nvCxnSpPr>
          <p:spPr>
            <a:xfrm flipH="1" flipV="1">
              <a:off x="3172551" y="2376225"/>
              <a:ext cx="50" cy="801025"/>
            </a:xfrm>
            <a:prstGeom prst="straightConnector1">
              <a:avLst/>
            </a:prstGeom>
            <a:noFill/>
            <a:ln w="19050" cap="flat" cmpd="sng">
              <a:solidFill>
                <a:srgbClr val="9900FF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18" name="Google Shape;1296;p22">
              <a:extLst>
                <a:ext uri="{FF2B5EF4-FFF2-40B4-BE49-F238E27FC236}">
                  <a16:creationId xmlns:a16="http://schemas.microsoft.com/office/drawing/2014/main" id="{331BE974-DCEB-27B7-1FBA-0A24572B9FD8}"/>
                </a:ext>
              </a:extLst>
            </p:cNvPr>
            <p:cNvCxnSpPr>
              <a:cxnSpLocks/>
              <a:stCxn id="13" idx="3"/>
              <a:endCxn id="12" idx="1"/>
            </p:cNvCxnSpPr>
            <p:nvPr/>
          </p:nvCxnSpPr>
          <p:spPr>
            <a:xfrm flipV="1">
              <a:off x="3880250" y="2081774"/>
              <a:ext cx="486925" cy="1"/>
            </a:xfrm>
            <a:prstGeom prst="straightConnector1">
              <a:avLst/>
            </a:prstGeom>
            <a:noFill/>
            <a:ln w="19050" cap="flat" cmpd="sng">
              <a:solidFill>
                <a:srgbClr val="0000FF"/>
              </a:solidFill>
              <a:prstDash val="dash"/>
              <a:round/>
              <a:headEnd type="none" w="med" len="med"/>
              <a:tailEnd type="triangle" w="med" len="med"/>
            </a:ln>
          </p:spPr>
        </p:cxnSp>
        <p:cxnSp>
          <p:nvCxnSpPr>
            <p:cNvPr id="19" name="Google Shape;1297;p22">
              <a:extLst>
                <a:ext uri="{FF2B5EF4-FFF2-40B4-BE49-F238E27FC236}">
                  <a16:creationId xmlns:a16="http://schemas.microsoft.com/office/drawing/2014/main" id="{38CE9E7A-9EA0-9C6B-C2BA-88D57BB0310E}"/>
                </a:ext>
              </a:extLst>
            </p:cNvPr>
            <p:cNvCxnSpPr/>
            <p:nvPr/>
          </p:nvCxnSpPr>
          <p:spPr>
            <a:xfrm>
              <a:off x="3863600" y="2203100"/>
              <a:ext cx="520200" cy="0"/>
            </a:xfrm>
            <a:prstGeom prst="straightConnector1">
              <a:avLst/>
            </a:prstGeom>
            <a:noFill/>
            <a:ln w="19050" cap="flat" cmpd="sng">
              <a:solidFill>
                <a:srgbClr val="9900FF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20" name="Google Shape;1298;p22">
              <a:extLst>
                <a:ext uri="{FF2B5EF4-FFF2-40B4-BE49-F238E27FC236}">
                  <a16:creationId xmlns:a16="http://schemas.microsoft.com/office/drawing/2014/main" id="{FD875019-F9D5-386A-A5E7-D04E1229CF26}"/>
                </a:ext>
              </a:extLst>
            </p:cNvPr>
            <p:cNvCxnSpPr>
              <a:stCxn id="12" idx="3"/>
              <a:endCxn id="14" idx="1"/>
            </p:cNvCxnSpPr>
            <p:nvPr/>
          </p:nvCxnSpPr>
          <p:spPr>
            <a:xfrm>
              <a:off x="6088575" y="2081774"/>
              <a:ext cx="486925" cy="0"/>
            </a:xfrm>
            <a:prstGeom prst="straightConnector1">
              <a:avLst/>
            </a:prstGeom>
            <a:noFill/>
            <a:ln w="19050" cap="flat" cmpd="sng">
              <a:solidFill>
                <a:srgbClr val="0000FF"/>
              </a:solidFill>
              <a:prstDash val="dash"/>
              <a:round/>
              <a:headEnd type="none" w="med" len="med"/>
              <a:tailEnd type="triangle" w="med" len="med"/>
            </a:ln>
          </p:spPr>
        </p:cxnSp>
        <p:cxnSp>
          <p:nvCxnSpPr>
            <p:cNvPr id="21" name="Google Shape;1299;p22">
              <a:extLst>
                <a:ext uri="{FF2B5EF4-FFF2-40B4-BE49-F238E27FC236}">
                  <a16:creationId xmlns:a16="http://schemas.microsoft.com/office/drawing/2014/main" id="{BC2E2F23-F8EA-0346-B71E-B053BD497824}"/>
                </a:ext>
              </a:extLst>
            </p:cNvPr>
            <p:cNvCxnSpPr/>
            <p:nvPr/>
          </p:nvCxnSpPr>
          <p:spPr>
            <a:xfrm>
              <a:off x="6056775" y="2188725"/>
              <a:ext cx="520200" cy="0"/>
            </a:xfrm>
            <a:prstGeom prst="straightConnector1">
              <a:avLst/>
            </a:prstGeom>
            <a:noFill/>
            <a:ln w="19050" cap="flat" cmpd="sng">
              <a:solidFill>
                <a:srgbClr val="9900FF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22" name="Google Shape;1300;p22">
              <a:extLst>
                <a:ext uri="{FF2B5EF4-FFF2-40B4-BE49-F238E27FC236}">
                  <a16:creationId xmlns:a16="http://schemas.microsoft.com/office/drawing/2014/main" id="{256D2520-934C-AD24-129B-F6C1DAE826EE}"/>
                </a:ext>
              </a:extLst>
            </p:cNvPr>
            <p:cNvCxnSpPr>
              <a:endCxn id="7" idx="0"/>
            </p:cNvCxnSpPr>
            <p:nvPr/>
          </p:nvCxnSpPr>
          <p:spPr>
            <a:xfrm>
              <a:off x="1412725" y="1350825"/>
              <a:ext cx="0" cy="5889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23" name="Google Shape;1301;p22">
              <a:extLst>
                <a:ext uri="{FF2B5EF4-FFF2-40B4-BE49-F238E27FC236}">
                  <a16:creationId xmlns:a16="http://schemas.microsoft.com/office/drawing/2014/main" id="{4E3C75CB-A037-546A-1336-159F58D32BE1}"/>
                </a:ext>
              </a:extLst>
            </p:cNvPr>
            <p:cNvCxnSpPr>
              <a:stCxn id="7" idx="2"/>
              <a:endCxn id="8" idx="0"/>
            </p:cNvCxnSpPr>
            <p:nvPr/>
          </p:nvCxnSpPr>
          <p:spPr>
            <a:xfrm>
              <a:off x="1412725" y="2285925"/>
              <a:ext cx="0" cy="10311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24" name="Google Shape;1302;p22">
              <a:extLst>
                <a:ext uri="{FF2B5EF4-FFF2-40B4-BE49-F238E27FC236}">
                  <a16:creationId xmlns:a16="http://schemas.microsoft.com/office/drawing/2014/main" id="{0711EC1B-DDF5-B8EB-5827-1D5D8BAAB662}"/>
                </a:ext>
              </a:extLst>
            </p:cNvPr>
            <p:cNvCxnSpPr/>
            <p:nvPr/>
          </p:nvCxnSpPr>
          <p:spPr>
            <a:xfrm>
              <a:off x="7036425" y="2587875"/>
              <a:ext cx="9900" cy="1347000"/>
            </a:xfrm>
            <a:prstGeom prst="straightConnector1">
              <a:avLst/>
            </a:prstGeom>
            <a:noFill/>
            <a:ln w="19050" cap="flat" cmpd="sng">
              <a:solidFill>
                <a:srgbClr val="0000FF"/>
              </a:solidFill>
              <a:prstDash val="dash"/>
              <a:round/>
              <a:headEnd type="none" w="med" len="med"/>
              <a:tailEnd type="triangle" w="med" len="med"/>
            </a:ln>
          </p:spPr>
        </p:cxnSp>
        <p:sp>
          <p:nvSpPr>
            <p:cNvPr id="25" name="Google Shape;1303;p22">
              <a:extLst>
                <a:ext uri="{FF2B5EF4-FFF2-40B4-BE49-F238E27FC236}">
                  <a16:creationId xmlns:a16="http://schemas.microsoft.com/office/drawing/2014/main" id="{4EBADB51-1ADB-26E3-CAE9-5E0107945F4C}"/>
                </a:ext>
              </a:extLst>
            </p:cNvPr>
            <p:cNvSpPr txBox="1"/>
            <p:nvPr/>
          </p:nvSpPr>
          <p:spPr>
            <a:xfrm>
              <a:off x="6700450" y="3924875"/>
              <a:ext cx="1367400" cy="677100"/>
            </a:xfrm>
            <a:prstGeom prst="rect">
              <a:avLst/>
            </a:prstGeom>
            <a:solidFill>
              <a:srgbClr val="E06666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lt1"/>
                  </a:solidFill>
                </a:rPr>
                <a:t>Primary</a:t>
              </a:r>
              <a:endParaRPr>
                <a:solidFill>
                  <a:schemeClr val="lt1"/>
                </a:solidFill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lt1"/>
                  </a:solidFill>
                </a:rPr>
                <a:t>Vertexing</a:t>
              </a: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26" name="Google Shape;1304;p22">
              <a:extLst>
                <a:ext uri="{FF2B5EF4-FFF2-40B4-BE49-F238E27FC236}">
                  <a16:creationId xmlns:a16="http://schemas.microsoft.com/office/drawing/2014/main" id="{68255FF2-04B7-474C-C0AC-104674E8DF79}"/>
                </a:ext>
              </a:extLst>
            </p:cNvPr>
            <p:cNvSpPr txBox="1"/>
            <p:nvPr/>
          </p:nvSpPr>
          <p:spPr>
            <a:xfrm>
              <a:off x="7149675" y="2948650"/>
              <a:ext cx="1161300" cy="659832"/>
            </a:xfrm>
            <a:prstGeom prst="rect">
              <a:avLst/>
            </a:prstGeom>
            <a:solidFill>
              <a:srgbClr val="E06666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lt1"/>
                  </a:solidFill>
                </a:rPr>
                <a:t>Ambiguity Solver</a:t>
              </a:r>
              <a:endParaRPr>
                <a:solidFill>
                  <a:schemeClr val="lt1"/>
                </a:solidFill>
              </a:endParaRPr>
            </a:p>
          </p:txBody>
        </p:sp>
        <p:cxnSp>
          <p:nvCxnSpPr>
            <p:cNvPr id="27" name="Google Shape;1305;p22">
              <a:extLst>
                <a:ext uri="{FF2B5EF4-FFF2-40B4-BE49-F238E27FC236}">
                  <a16:creationId xmlns:a16="http://schemas.microsoft.com/office/drawing/2014/main" id="{E5B4B718-0121-D9DB-6A14-B2F492FD049C}"/>
                </a:ext>
              </a:extLst>
            </p:cNvPr>
            <p:cNvCxnSpPr>
              <a:endCxn id="26" idx="0"/>
            </p:cNvCxnSpPr>
            <p:nvPr/>
          </p:nvCxnSpPr>
          <p:spPr>
            <a:xfrm>
              <a:off x="7727625" y="2542150"/>
              <a:ext cx="2700" cy="406500"/>
            </a:xfrm>
            <a:prstGeom prst="straightConnector1">
              <a:avLst/>
            </a:prstGeom>
            <a:noFill/>
            <a:ln w="19050" cap="flat" cmpd="sng">
              <a:solidFill>
                <a:srgbClr val="9900FF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28" name="Google Shape;1306;p22">
              <a:extLst>
                <a:ext uri="{FF2B5EF4-FFF2-40B4-BE49-F238E27FC236}">
                  <a16:creationId xmlns:a16="http://schemas.microsoft.com/office/drawing/2014/main" id="{A0DDBE2E-41E3-071F-C80D-68C52D8237E7}"/>
                </a:ext>
              </a:extLst>
            </p:cNvPr>
            <p:cNvSpPr/>
            <p:nvPr/>
          </p:nvSpPr>
          <p:spPr>
            <a:xfrm>
              <a:off x="2363900" y="3993725"/>
              <a:ext cx="1617300" cy="533400"/>
            </a:xfrm>
            <a:prstGeom prst="rect">
              <a:avLst/>
            </a:prstGeom>
            <a:solidFill>
              <a:srgbClr val="D9EAD3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Track Measurements</a:t>
              </a:r>
              <a:endParaRPr/>
            </a:p>
          </p:txBody>
        </p:sp>
        <p:cxnSp>
          <p:nvCxnSpPr>
            <p:cNvPr id="29" name="Google Shape;1307;p22">
              <a:extLst>
                <a:ext uri="{FF2B5EF4-FFF2-40B4-BE49-F238E27FC236}">
                  <a16:creationId xmlns:a16="http://schemas.microsoft.com/office/drawing/2014/main" id="{BE46502D-A9AD-3289-D461-4C091B6544D9}"/>
                </a:ext>
              </a:extLst>
            </p:cNvPr>
            <p:cNvCxnSpPr>
              <a:stCxn id="8" idx="3"/>
              <a:endCxn id="16" idx="1"/>
            </p:cNvCxnSpPr>
            <p:nvPr/>
          </p:nvCxnSpPr>
          <p:spPr>
            <a:xfrm>
              <a:off x="2059525" y="3489976"/>
              <a:ext cx="405375" cy="17191"/>
            </a:xfrm>
            <a:prstGeom prst="straightConnector1">
              <a:avLst/>
            </a:prstGeom>
            <a:noFill/>
            <a:ln w="19050" cap="flat" cmpd="sng">
              <a:solidFill>
                <a:srgbClr val="9900FF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30" name="Google Shape;1308;p22">
              <a:extLst>
                <a:ext uri="{FF2B5EF4-FFF2-40B4-BE49-F238E27FC236}">
                  <a16:creationId xmlns:a16="http://schemas.microsoft.com/office/drawing/2014/main" id="{330EE298-5D12-0526-B824-24574C461F14}"/>
                </a:ext>
              </a:extLst>
            </p:cNvPr>
            <p:cNvCxnSpPr>
              <a:stCxn id="8" idx="2"/>
              <a:endCxn id="28" idx="1"/>
            </p:cNvCxnSpPr>
            <p:nvPr/>
          </p:nvCxnSpPr>
          <p:spPr>
            <a:xfrm rot="-5400000" flipH="1">
              <a:off x="1589725" y="3486075"/>
              <a:ext cx="597300" cy="951300"/>
            </a:xfrm>
            <a:prstGeom prst="bentConnector2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31" name="Google Shape;1311;p22">
              <a:extLst>
                <a:ext uri="{FF2B5EF4-FFF2-40B4-BE49-F238E27FC236}">
                  <a16:creationId xmlns:a16="http://schemas.microsoft.com/office/drawing/2014/main" id="{6C1E784E-4F43-95B1-9826-D52CA148330F}"/>
                </a:ext>
              </a:extLst>
            </p:cNvPr>
            <p:cNvCxnSpPr/>
            <p:nvPr/>
          </p:nvCxnSpPr>
          <p:spPr>
            <a:xfrm>
              <a:off x="7727550" y="3532775"/>
              <a:ext cx="2700" cy="406500"/>
            </a:xfrm>
            <a:prstGeom prst="straightConnector1">
              <a:avLst/>
            </a:prstGeom>
            <a:noFill/>
            <a:ln w="19050" cap="flat" cmpd="sng">
              <a:solidFill>
                <a:srgbClr val="9900FF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32" name="Google Shape;1312;p22">
              <a:extLst>
                <a:ext uri="{FF2B5EF4-FFF2-40B4-BE49-F238E27FC236}">
                  <a16:creationId xmlns:a16="http://schemas.microsoft.com/office/drawing/2014/main" id="{195EA012-E34E-FF01-828D-2FE6EBB067BA}"/>
                </a:ext>
              </a:extLst>
            </p:cNvPr>
            <p:cNvSpPr txBox="1"/>
            <p:nvPr/>
          </p:nvSpPr>
          <p:spPr>
            <a:xfrm>
              <a:off x="5500727" y="1113000"/>
              <a:ext cx="16863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 b="1">
                  <a:solidFill>
                    <a:srgbClr val="4198B5"/>
                  </a:solidFill>
                </a:rPr>
                <a:t>* Material map</a:t>
              </a:r>
              <a:endParaRPr sz="1600" b="1">
                <a:solidFill>
                  <a:srgbClr val="4198B5"/>
                </a:solidFill>
              </a:endParaRPr>
            </a:p>
          </p:txBody>
        </p:sp>
        <p:sp>
          <p:nvSpPr>
            <p:cNvPr id="33" name="Google Shape;1313;p22">
              <a:extLst>
                <a:ext uri="{FF2B5EF4-FFF2-40B4-BE49-F238E27FC236}">
                  <a16:creationId xmlns:a16="http://schemas.microsoft.com/office/drawing/2014/main" id="{D80E77C6-9DA1-1115-2369-8D129C32B470}"/>
                </a:ext>
              </a:extLst>
            </p:cNvPr>
            <p:cNvSpPr/>
            <p:nvPr/>
          </p:nvSpPr>
          <p:spPr>
            <a:xfrm>
              <a:off x="2464850" y="2563425"/>
              <a:ext cx="1415400" cy="346200"/>
            </a:xfrm>
            <a:prstGeom prst="rect">
              <a:avLst/>
            </a:prstGeom>
            <a:solidFill>
              <a:srgbClr val="E0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bg1"/>
                  </a:solidFill>
                </a:rPr>
                <a:t>Track Seed</a:t>
              </a:r>
              <a:endParaRPr>
                <a:solidFill>
                  <a:schemeClr val="bg1"/>
                </a:solidFill>
              </a:endParaRPr>
            </a:p>
          </p:txBody>
        </p:sp>
        <p:cxnSp>
          <p:nvCxnSpPr>
            <p:cNvPr id="34" name="Google Shape;1314;p22">
              <a:extLst>
                <a:ext uri="{FF2B5EF4-FFF2-40B4-BE49-F238E27FC236}">
                  <a16:creationId xmlns:a16="http://schemas.microsoft.com/office/drawing/2014/main" id="{9AFFEE79-3366-024E-CCC8-C1414D2ACB3D}"/>
                </a:ext>
              </a:extLst>
            </p:cNvPr>
            <p:cNvCxnSpPr/>
            <p:nvPr/>
          </p:nvCxnSpPr>
          <p:spPr>
            <a:xfrm rot="10800000" flipH="1">
              <a:off x="3981200" y="2389625"/>
              <a:ext cx="1246800" cy="1870800"/>
            </a:xfrm>
            <a:prstGeom prst="bentConnector2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35" name="Google Shape;1315;p22">
              <a:extLst>
                <a:ext uri="{FF2B5EF4-FFF2-40B4-BE49-F238E27FC236}">
                  <a16:creationId xmlns:a16="http://schemas.microsoft.com/office/drawing/2014/main" id="{F55BAB88-2F9B-5E54-A887-EC01C4F352FE}"/>
                </a:ext>
              </a:extLst>
            </p:cNvPr>
            <p:cNvSpPr/>
            <p:nvPr/>
          </p:nvSpPr>
          <p:spPr>
            <a:xfrm>
              <a:off x="847525" y="2625525"/>
              <a:ext cx="1130400" cy="346200"/>
            </a:xfrm>
            <a:prstGeom prst="rect">
              <a:avLst/>
            </a:prstGeom>
            <a:solidFill>
              <a:srgbClr val="FFF2CC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Raw Hits</a:t>
              </a:r>
              <a:endParaRPr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07A4F172-5AE3-C792-96AE-2DD2B34429D9}"/>
              </a:ext>
            </a:extLst>
          </p:cNvPr>
          <p:cNvGrpSpPr/>
          <p:nvPr/>
        </p:nvGrpSpPr>
        <p:grpSpPr>
          <a:xfrm>
            <a:off x="8713488" y="975223"/>
            <a:ext cx="1909200" cy="744000"/>
            <a:chOff x="7110900" y="143025"/>
            <a:chExt cx="1909200" cy="744000"/>
          </a:xfrm>
        </p:grpSpPr>
        <p:sp>
          <p:nvSpPr>
            <p:cNvPr id="37" name="Google Shape;1283;p22">
              <a:extLst>
                <a:ext uri="{FF2B5EF4-FFF2-40B4-BE49-F238E27FC236}">
                  <a16:creationId xmlns:a16="http://schemas.microsoft.com/office/drawing/2014/main" id="{F56759B7-73FF-3123-3ADD-73E56C8CCEAA}"/>
                </a:ext>
              </a:extLst>
            </p:cNvPr>
            <p:cNvSpPr txBox="1"/>
            <p:nvPr/>
          </p:nvSpPr>
          <p:spPr>
            <a:xfrm>
              <a:off x="7110900" y="143025"/>
              <a:ext cx="1909200" cy="744000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</a:rPr>
                <a:t>Truth seed</a:t>
              </a:r>
              <a:endParaRPr>
                <a:solidFill>
                  <a:schemeClr val="dk1"/>
                </a:solidFill>
              </a:endParaRPr>
            </a:p>
            <a:p>
              <a:pPr marL="0" lvl="0" indent="0" algn="r" rtl="0">
                <a:spcBef>
                  <a:spcPts val="100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</a:rPr>
                <a:t>Real seed</a:t>
              </a:r>
              <a:endParaRPr>
                <a:solidFill>
                  <a:schemeClr val="dk1"/>
                </a:solidFill>
              </a:endParaRPr>
            </a:p>
          </p:txBody>
        </p:sp>
        <p:cxnSp>
          <p:nvCxnSpPr>
            <p:cNvPr id="38" name="Google Shape;1309;p22">
              <a:extLst>
                <a:ext uri="{FF2B5EF4-FFF2-40B4-BE49-F238E27FC236}">
                  <a16:creationId xmlns:a16="http://schemas.microsoft.com/office/drawing/2014/main" id="{0769DA5A-7B66-50B9-C15E-16232D0239C4}"/>
                </a:ext>
              </a:extLst>
            </p:cNvPr>
            <p:cNvCxnSpPr/>
            <p:nvPr/>
          </p:nvCxnSpPr>
          <p:spPr>
            <a:xfrm>
              <a:off x="7309250" y="329175"/>
              <a:ext cx="486900" cy="0"/>
            </a:xfrm>
            <a:prstGeom prst="straightConnector1">
              <a:avLst/>
            </a:prstGeom>
            <a:noFill/>
            <a:ln w="19050" cap="flat" cmpd="sng">
              <a:solidFill>
                <a:srgbClr val="0000FF"/>
              </a:solidFill>
              <a:prstDash val="dash"/>
              <a:round/>
              <a:headEnd type="none" w="med" len="med"/>
              <a:tailEnd type="triangle" w="med" len="med"/>
            </a:ln>
          </p:spPr>
        </p:cxnSp>
        <p:cxnSp>
          <p:nvCxnSpPr>
            <p:cNvPr id="39" name="Google Shape;1310;p22">
              <a:extLst>
                <a:ext uri="{FF2B5EF4-FFF2-40B4-BE49-F238E27FC236}">
                  <a16:creationId xmlns:a16="http://schemas.microsoft.com/office/drawing/2014/main" id="{E2C0489F-70D0-2640-6BF2-2B734138E007}"/>
                </a:ext>
              </a:extLst>
            </p:cNvPr>
            <p:cNvCxnSpPr/>
            <p:nvPr/>
          </p:nvCxnSpPr>
          <p:spPr>
            <a:xfrm>
              <a:off x="7292600" y="679100"/>
              <a:ext cx="520200" cy="0"/>
            </a:xfrm>
            <a:prstGeom prst="straightConnector1">
              <a:avLst/>
            </a:prstGeom>
            <a:noFill/>
            <a:ln w="19050" cap="flat" cmpd="sng">
              <a:solidFill>
                <a:srgbClr val="9900FF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10887354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D7F87F-4417-AE66-F0C1-881F752A1C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Track Seeding: Single Particle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E636F969-3FD3-0ED4-3913-51867AB88D56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399318" y="937986"/>
                <a:ext cx="5338912" cy="523180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Realistic track seeding done using ACTS orthogonal seeder algorithm</a:t>
                </a:r>
              </a:p>
              <a:p>
                <a:pPr lvl="1"/>
                <a:r>
                  <a:rPr lang="en-US" dirty="0">
                    <a:solidFill>
                      <a:srgbClr val="263CFC"/>
                    </a:solidFill>
                  </a:rPr>
                  <a:t>Realistic seeded results reasonable compared with truth seeded results</a:t>
                </a:r>
              </a:p>
              <a:p>
                <a:r>
                  <a:rPr lang="en-US" dirty="0"/>
                  <a:t>Tracking studied with generated vertices spanning the beam spot width 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 ±100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𝑚𝑚</m:t>
                    </m:r>
                  </m:oMath>
                </a14:m>
                <a:r>
                  <a:rPr lang="en-US" dirty="0"/>
                  <a:t>)</a:t>
                </a:r>
              </a:p>
              <a:p>
                <a:pPr lvl="1"/>
                <a:r>
                  <a:rPr lang="en-US" dirty="0">
                    <a:solidFill>
                      <a:srgbClr val="263CFC"/>
                    </a:solidFill>
                  </a:rPr>
                  <a:t>Reasonable results for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solidFill>
                              <a:srgbClr val="263CF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263CFC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b="0" i="1" smtClean="0">
                        <a:solidFill>
                          <a:srgbClr val="263CFC"/>
                        </a:solidFill>
                        <a:latin typeface="Cambria Math" panose="02040503050406030204" pitchFamily="18" charset="0"/>
                      </a:rPr>
                      <m:t>&lt;10</m:t>
                    </m:r>
                    <m:r>
                      <a:rPr lang="en-US" b="0" i="1" smtClean="0">
                        <a:solidFill>
                          <a:srgbClr val="263CFC"/>
                        </a:solidFill>
                        <a:latin typeface="Cambria Math" panose="02040503050406030204" pitchFamily="18" charset="0"/>
                      </a:rPr>
                      <m:t>𝑚𝑚</m:t>
                    </m:r>
                  </m:oMath>
                </a14:m>
                <a:r>
                  <a:rPr lang="en-US" dirty="0"/>
                  <a:t> and </a:t>
                </a:r>
                <a:r>
                  <a:rPr lang="en-US" dirty="0">
                    <a:solidFill>
                      <a:srgbClr val="263CFC"/>
                    </a:solidFill>
                  </a:rPr>
                  <a:t>Off-beamline (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>
                            <a:solidFill>
                              <a:srgbClr val="263CF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263CFC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solidFill>
                          <a:srgbClr val="263CFC"/>
                        </a:solidFill>
                        <a:latin typeface="Cambria Math" panose="02040503050406030204" pitchFamily="18" charset="0"/>
                      </a:rPr>
                      <m:t>=1</m:t>
                    </m:r>
                    <m:r>
                      <a:rPr lang="en-US" i="1">
                        <a:solidFill>
                          <a:srgbClr val="263CFC"/>
                        </a:solidFill>
                        <a:latin typeface="Cambria Math" panose="02040503050406030204" pitchFamily="18" charset="0"/>
                      </a:rPr>
                      <m:t>𝑚𝑚</m:t>
                    </m:r>
                  </m:oMath>
                </a14:m>
                <a:r>
                  <a:rPr lang="en-US" dirty="0">
                    <a:solidFill>
                      <a:srgbClr val="263CFC"/>
                    </a:solidFill>
                  </a:rPr>
                  <a:t>)</a:t>
                </a:r>
              </a:p>
              <a:p>
                <a:pPr lvl="1"/>
                <a:r>
                  <a:rPr lang="en-US" dirty="0"/>
                  <a:t>Efficiency gaps seen near the edge of the beam spot (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|=100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𝑚𝑚</m:t>
                    </m:r>
                  </m:oMath>
                </a14:m>
                <a:r>
                  <a:rPr lang="en-US" dirty="0"/>
                  <a:t>)</a:t>
                </a:r>
              </a:p>
              <a:p>
                <a:r>
                  <a:rPr lang="en-US" dirty="0">
                    <a:solidFill>
                      <a:srgbClr val="263CFC"/>
                    </a:solidFill>
                  </a:rPr>
                  <a:t>Additional seed-finder parameter tuning ongoing</a:t>
                </a:r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E636F969-3FD3-0ED4-3913-51867AB88D5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399318" y="937986"/>
                <a:ext cx="5338912" cy="5231808"/>
              </a:xfrm>
              <a:blipFill>
                <a:blip r:embed="rId2"/>
                <a:stretch>
                  <a:fillRect l="-1663" t="-7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496F768-7FCE-5601-37BC-43A0FB29D165}"/>
              </a:ext>
            </a:extLst>
          </p:cNvPr>
          <p:cNvSpPr/>
          <p:nvPr/>
        </p:nvSpPr>
        <p:spPr>
          <a:xfrm>
            <a:off x="10515600" y="415284"/>
            <a:ext cx="1466862" cy="365760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Charge 2, 3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2B86264-63DA-FF8C-BDBF-62F2F6AFBB01}"/>
              </a:ext>
            </a:extLst>
          </p:cNvPr>
          <p:cNvGrpSpPr/>
          <p:nvPr/>
        </p:nvGrpSpPr>
        <p:grpSpPr>
          <a:xfrm>
            <a:off x="8866319" y="1315644"/>
            <a:ext cx="3094878" cy="4773737"/>
            <a:chOff x="5723302" y="1079938"/>
            <a:chExt cx="3094878" cy="4773737"/>
          </a:xfrm>
        </p:grpSpPr>
        <p:pic>
          <p:nvPicPr>
            <p:cNvPr id="5" name="Picture 4" descr="A diagram of a graph&#10;&#10;Description automatically generated with medium confidence">
              <a:extLst>
                <a:ext uri="{FF2B5EF4-FFF2-40B4-BE49-F238E27FC236}">
                  <a16:creationId xmlns:a16="http://schemas.microsoft.com/office/drawing/2014/main" id="{C093E36D-BBF3-8F3D-DDEB-8196E2EF8A1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672" t="5504" r="66167" b="49272"/>
            <a:stretch/>
          </p:blipFill>
          <p:spPr>
            <a:xfrm>
              <a:off x="5723302" y="1079938"/>
              <a:ext cx="3094878" cy="2226733"/>
            </a:xfrm>
            <a:prstGeom prst="rect">
              <a:avLst/>
            </a:prstGeom>
          </p:spPr>
        </p:pic>
        <p:pic>
          <p:nvPicPr>
            <p:cNvPr id="10" name="Picture 9" descr="A comparison of a graph&#10;&#10;Description automatically generated with medium confidence">
              <a:extLst>
                <a:ext uri="{FF2B5EF4-FFF2-40B4-BE49-F238E27FC236}">
                  <a16:creationId xmlns:a16="http://schemas.microsoft.com/office/drawing/2014/main" id="{FF7A1AB9-43CD-9BFE-2C22-6AF651E8ACD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50304"/>
            <a:stretch/>
          </p:blipFill>
          <p:spPr>
            <a:xfrm>
              <a:off x="5800874" y="3544026"/>
              <a:ext cx="2940363" cy="2309649"/>
            </a:xfrm>
            <a:prstGeom prst="rect">
              <a:avLst/>
            </a:prstGeom>
          </p:spPr>
        </p:pic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33AF9263-159B-3D64-F8ED-BEB7857F525D}"/>
              </a:ext>
            </a:extLst>
          </p:cNvPr>
          <p:cNvSpPr txBox="1"/>
          <p:nvPr/>
        </p:nvSpPr>
        <p:spPr>
          <a:xfrm>
            <a:off x="9589602" y="893623"/>
            <a:ext cx="1659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Realistic Seed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80174C2-FB7A-DB0A-8AB5-2580AA74A004}"/>
              </a:ext>
            </a:extLst>
          </p:cNvPr>
          <p:cNvSpPr txBox="1"/>
          <p:nvPr/>
        </p:nvSpPr>
        <p:spPr>
          <a:xfrm>
            <a:off x="6641451" y="937986"/>
            <a:ext cx="1317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Truth Seed</a:t>
            </a:r>
          </a:p>
        </p:txBody>
      </p:sp>
      <p:pic>
        <p:nvPicPr>
          <p:cNvPr id="17" name="Picture 16" descr="A graph of a graph&#10;&#10;Description automatically generated">
            <a:extLst>
              <a:ext uri="{FF2B5EF4-FFF2-40B4-BE49-F238E27FC236}">
                <a16:creationId xmlns:a16="http://schemas.microsoft.com/office/drawing/2014/main" id="{0039D76A-0F90-209E-3B6B-B01C148862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38762" y="3779732"/>
            <a:ext cx="2905890" cy="2309649"/>
          </a:xfrm>
          <a:prstGeom prst="rect">
            <a:avLst/>
          </a:prstGeom>
        </p:spPr>
      </p:pic>
      <p:pic>
        <p:nvPicPr>
          <p:cNvPr id="19" name="Picture 18" descr="A screenshot of a graph&#10;&#10;Description automatically generated">
            <a:extLst>
              <a:ext uri="{FF2B5EF4-FFF2-40B4-BE49-F238E27FC236}">
                <a16:creationId xmlns:a16="http://schemas.microsoft.com/office/drawing/2014/main" id="{2EB1D5E1-382E-1B5B-F053-13B90664829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38230" y="1232727"/>
            <a:ext cx="3106954" cy="23096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CADF2F2-0B7B-1285-8E6F-C7AB2244D535}"/>
                  </a:ext>
                </a:extLst>
              </p:cNvPr>
              <p:cNvSpPr txBox="1"/>
              <p:nvPr/>
            </p:nvSpPr>
            <p:spPr>
              <a:xfrm>
                <a:off x="6246248" y="2727435"/>
                <a:ext cx="2112053" cy="34015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0,0,0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𝑚𝑚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CADF2F2-0B7B-1285-8E6F-C7AB2244D5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6248" y="2727435"/>
                <a:ext cx="2112053" cy="34015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00D3EAE0-141D-F2D4-EA1A-FB1900B373CC}"/>
                  </a:ext>
                </a:extLst>
              </p:cNvPr>
              <p:cNvSpPr txBox="1"/>
              <p:nvPr/>
            </p:nvSpPr>
            <p:spPr>
              <a:xfrm>
                <a:off x="9353202" y="2656686"/>
                <a:ext cx="2112053" cy="34015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0,0,0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𝑚𝑚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00D3EAE0-141D-F2D4-EA1A-FB1900B373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53202" y="2656686"/>
                <a:ext cx="2112053" cy="34015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33857A89-B226-E2DA-C4F5-22B157B0E7E4}"/>
                  </a:ext>
                </a:extLst>
              </p:cNvPr>
              <p:cNvSpPr txBox="1"/>
              <p:nvPr/>
            </p:nvSpPr>
            <p:spPr>
              <a:xfrm>
                <a:off x="7291707" y="4646245"/>
                <a:ext cx="1316265" cy="55560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14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0,0,0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𝑚𝑚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33857A89-B226-E2DA-C4F5-22B157B0E7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1707" y="4646245"/>
                <a:ext cx="1316265" cy="55560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D82E60DB-7FD5-80EC-524D-7097972491BB}"/>
                  </a:ext>
                </a:extLst>
              </p:cNvPr>
              <p:cNvSpPr txBox="1"/>
              <p:nvPr/>
            </p:nvSpPr>
            <p:spPr>
              <a:xfrm>
                <a:off x="10409228" y="4635735"/>
                <a:ext cx="1316265" cy="55560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14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0,0,0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𝑚𝑚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D82E60DB-7FD5-80EC-524D-7097972491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09228" y="4635735"/>
                <a:ext cx="1316265" cy="55560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755888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D7F87F-4417-AE66-F0C1-881F752A1C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Track Seeding: Single Particle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496F768-7FCE-5601-37BC-43A0FB29D165}"/>
              </a:ext>
            </a:extLst>
          </p:cNvPr>
          <p:cNvSpPr/>
          <p:nvPr/>
        </p:nvSpPr>
        <p:spPr>
          <a:xfrm>
            <a:off x="10515600" y="415284"/>
            <a:ext cx="1466862" cy="365760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Charge 2, 3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87BB58CB-B86C-E482-DC4A-C8C42A53A24D}"/>
              </a:ext>
            </a:extLst>
          </p:cNvPr>
          <p:cNvGrpSpPr/>
          <p:nvPr/>
        </p:nvGrpSpPr>
        <p:grpSpPr>
          <a:xfrm>
            <a:off x="737158" y="935570"/>
            <a:ext cx="10218600" cy="5245672"/>
            <a:chOff x="588071" y="919667"/>
            <a:chExt cx="10218600" cy="5245672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C68B4021-09EA-308A-A5B7-7735911E9037}"/>
                </a:ext>
              </a:extLst>
            </p:cNvPr>
            <p:cNvGrpSpPr/>
            <p:nvPr/>
          </p:nvGrpSpPr>
          <p:grpSpPr>
            <a:xfrm>
              <a:off x="588071" y="919667"/>
              <a:ext cx="6730032" cy="5245672"/>
              <a:chOff x="4633297" y="899789"/>
              <a:chExt cx="6730032" cy="5245672"/>
            </a:xfrm>
          </p:grpSpPr>
          <p:pic>
            <p:nvPicPr>
              <p:cNvPr id="5" name="Picture 4" descr="A diagram of a graph&#10;&#10;Description automatically generated with medium confidence">
                <a:extLst>
                  <a:ext uri="{FF2B5EF4-FFF2-40B4-BE49-F238E27FC236}">
                    <a16:creationId xmlns:a16="http://schemas.microsoft.com/office/drawing/2014/main" id="{96FF3B57-FBB3-AA8E-CA91-2F9F2825E56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33572" t="5504" r="33584" b="49272"/>
              <a:stretch/>
            </p:blipFill>
            <p:spPr>
              <a:xfrm>
                <a:off x="4633297" y="998180"/>
                <a:ext cx="3346340" cy="2430820"/>
              </a:xfrm>
              <a:prstGeom prst="rect">
                <a:avLst/>
              </a:prstGeom>
            </p:spPr>
          </p:pic>
          <p:pic>
            <p:nvPicPr>
              <p:cNvPr id="8" name="Picture 7" descr="A graph of efficiency and number of events&#10;&#10;Description automatically generated">
                <a:extLst>
                  <a:ext uri="{FF2B5EF4-FFF2-40B4-BE49-F238E27FC236}">
                    <a16:creationId xmlns:a16="http://schemas.microsoft.com/office/drawing/2014/main" id="{5EBF1784-2B41-2959-CFCF-05C91548E8D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016989" y="899789"/>
                <a:ext cx="3346340" cy="2529212"/>
              </a:xfrm>
              <a:prstGeom prst="rect">
                <a:avLst/>
              </a:prstGeom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" name="TextBox 8">
                    <a:extLst>
                      <a:ext uri="{FF2B5EF4-FFF2-40B4-BE49-F238E27FC236}">
                        <a16:creationId xmlns:a16="http://schemas.microsoft.com/office/drawing/2014/main" id="{66DA5C11-A96E-2C0F-75A1-620FFE9373A4}"/>
                      </a:ext>
                    </a:extLst>
                  </p:cNvPr>
                  <p:cNvSpPr txBox="1"/>
                  <p:nvPr/>
                </p:nvSpPr>
                <p:spPr>
                  <a:xfrm>
                    <a:off x="8730594" y="2408232"/>
                    <a:ext cx="2195986" cy="340158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b="1" i="1" smtClean="0">
                                  <a:solidFill>
                                    <a:srgbClr val="263CFC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sz="1400" b="1" i="1" smtClean="0">
                                  <a:solidFill>
                                    <a:srgbClr val="263CFC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1400" b="1" i="1" smtClean="0">
                                  <a:solidFill>
                                    <a:srgbClr val="263CFC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US" sz="1400" b="1" i="1" smtClean="0">
                                  <a:solidFill>
                                    <a:srgbClr val="263CFC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1400" b="1" i="1" smtClean="0">
                                  <a:solidFill>
                                    <a:srgbClr val="263CFC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e>
                          </m:d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𝑚𝑚</m:t>
                          </m:r>
                        </m:oMath>
                      </m:oMathPara>
                    </a14:m>
                    <a:endParaRPr lang="en-US" sz="1400" dirty="0"/>
                  </a:p>
                </p:txBody>
              </p:sp>
            </mc:Choice>
            <mc:Fallback xmlns="">
              <p:sp>
                <p:nvSpPr>
                  <p:cNvPr id="9" name="TextBox 8">
                    <a:extLst>
                      <a:ext uri="{FF2B5EF4-FFF2-40B4-BE49-F238E27FC236}">
                        <a16:creationId xmlns:a16="http://schemas.microsoft.com/office/drawing/2014/main" id="{66DA5C11-A96E-2C0F-75A1-620FFE9373A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730594" y="2408232"/>
                    <a:ext cx="2195986" cy="340158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" name="TextBox 9">
                    <a:extLst>
                      <a:ext uri="{FF2B5EF4-FFF2-40B4-BE49-F238E27FC236}">
                        <a16:creationId xmlns:a16="http://schemas.microsoft.com/office/drawing/2014/main" id="{8766A6AB-8DC1-159C-1B82-A9B357A571BD}"/>
                      </a:ext>
                    </a:extLst>
                  </p:cNvPr>
                  <p:cNvSpPr txBox="1"/>
                  <p:nvPr/>
                </p:nvSpPr>
                <p:spPr>
                  <a:xfrm>
                    <a:off x="5261385" y="2379333"/>
                    <a:ext cx="2303386" cy="340158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b="1" i="1" smtClean="0">
                                  <a:solidFill>
                                    <a:srgbClr val="263CFC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US" sz="1400" b="1" i="1" smtClean="0">
                                  <a:solidFill>
                                    <a:srgbClr val="263CFC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1400" b="1" i="1" smtClean="0">
                                  <a:solidFill>
                                    <a:srgbClr val="263CFC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US" sz="1400" b="1" i="1" smtClean="0">
                                  <a:solidFill>
                                    <a:srgbClr val="263CFC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1400" b="1" i="1" smtClean="0">
                                  <a:solidFill>
                                    <a:srgbClr val="263CFC"/>
                                  </a:solidFill>
                                  <a:latin typeface="Cambria Math" panose="02040503050406030204" pitchFamily="18" charset="0"/>
                                </a:rPr>
                                <m:t>𝟏𝟎</m:t>
                              </m:r>
                            </m:e>
                          </m:d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𝑚𝑚</m:t>
                          </m:r>
                        </m:oMath>
                      </m:oMathPara>
                    </a14:m>
                    <a:endParaRPr lang="en-US" sz="1400" dirty="0"/>
                  </a:p>
                </p:txBody>
              </p:sp>
            </mc:Choice>
            <mc:Fallback xmlns="">
              <p:sp>
                <p:nvSpPr>
                  <p:cNvPr id="10" name="TextBox 9">
                    <a:extLst>
                      <a:ext uri="{FF2B5EF4-FFF2-40B4-BE49-F238E27FC236}">
                        <a16:creationId xmlns:a16="http://schemas.microsoft.com/office/drawing/2014/main" id="{8766A6AB-8DC1-159C-1B82-A9B357A571B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261385" y="2379333"/>
                    <a:ext cx="2303386" cy="340158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b="-3704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pic>
            <p:nvPicPr>
              <p:cNvPr id="16" name="Picture 15" descr="A graph of a number of seed level&#10;&#10;Description automatically generated">
                <a:extLst>
                  <a:ext uri="{FF2B5EF4-FFF2-40B4-BE49-F238E27FC236}">
                    <a16:creationId xmlns:a16="http://schemas.microsoft.com/office/drawing/2014/main" id="{CA15EC72-B8F9-0D0C-15E8-D9C417032E2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983502" y="3547746"/>
                <a:ext cx="3308533" cy="2597715"/>
              </a:xfrm>
              <a:prstGeom prst="rect">
                <a:avLst/>
              </a:prstGeom>
            </p:spPr>
          </p:pic>
          <p:pic>
            <p:nvPicPr>
              <p:cNvPr id="18" name="Picture 17" descr="A comparison of a graph&#10;&#10;Description automatically generated with medium confidence">
                <a:extLst>
                  <a:ext uri="{FF2B5EF4-FFF2-40B4-BE49-F238E27FC236}">
                    <a16:creationId xmlns:a16="http://schemas.microsoft.com/office/drawing/2014/main" id="{CB805A79-9690-ADA1-294B-FEE55DCD0AF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/>
              <a:srcRect l="50041"/>
              <a:stretch/>
            </p:blipFill>
            <p:spPr>
              <a:xfrm>
                <a:off x="4683641" y="3560277"/>
                <a:ext cx="3308534" cy="2585184"/>
              </a:xfrm>
              <a:prstGeom prst="rect">
                <a:avLst/>
              </a:prstGeom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" name="TextBox 18">
                    <a:extLst>
                      <a:ext uri="{FF2B5EF4-FFF2-40B4-BE49-F238E27FC236}">
                        <a16:creationId xmlns:a16="http://schemas.microsoft.com/office/drawing/2014/main" id="{CCBDA9B0-1F29-78D7-BC05-1C3BE5B2C1FC}"/>
                      </a:ext>
                    </a:extLst>
                  </p:cNvPr>
                  <p:cNvSpPr txBox="1"/>
                  <p:nvPr/>
                </p:nvSpPr>
                <p:spPr>
                  <a:xfrm>
                    <a:off x="9717937" y="4727784"/>
                    <a:ext cx="1227195" cy="555601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</m:oMath>
                      </m:oMathPara>
                    </a14:m>
                    <a:endParaRPr lang="en-US" sz="1400" b="0" i="1" dirty="0">
                      <a:latin typeface="Cambria Math" panose="02040503050406030204" pitchFamily="18" charset="0"/>
                    </a:endParaRPr>
                  </a:p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b="1" i="1" smtClean="0">
                                  <a:solidFill>
                                    <a:srgbClr val="263CFC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sz="1400" b="1" i="1" smtClean="0">
                                  <a:solidFill>
                                    <a:srgbClr val="263CFC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1400" b="1" i="1" smtClean="0">
                                  <a:solidFill>
                                    <a:srgbClr val="263CFC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US" sz="1400" b="1" i="1" smtClean="0">
                                  <a:solidFill>
                                    <a:srgbClr val="263CFC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1400" b="1" i="1" smtClean="0">
                                  <a:solidFill>
                                    <a:srgbClr val="263CFC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e>
                          </m:d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𝑚𝑚</m:t>
                          </m:r>
                        </m:oMath>
                      </m:oMathPara>
                    </a14:m>
                    <a:endParaRPr lang="en-US" sz="1400" dirty="0"/>
                  </a:p>
                </p:txBody>
              </p:sp>
            </mc:Choice>
            <mc:Fallback xmlns="">
              <p:sp>
                <p:nvSpPr>
                  <p:cNvPr id="19" name="TextBox 18">
                    <a:extLst>
                      <a:ext uri="{FF2B5EF4-FFF2-40B4-BE49-F238E27FC236}">
                        <a16:creationId xmlns:a16="http://schemas.microsoft.com/office/drawing/2014/main" id="{CCBDA9B0-1F29-78D7-BC05-1C3BE5B2C1F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717937" y="4727784"/>
                    <a:ext cx="1227195" cy="555601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TextBox 19">
                    <a:extLst>
                      <a:ext uri="{FF2B5EF4-FFF2-40B4-BE49-F238E27FC236}">
                        <a16:creationId xmlns:a16="http://schemas.microsoft.com/office/drawing/2014/main" id="{81EBB88C-5CB3-DE50-BEF0-70758E9EA63B}"/>
                      </a:ext>
                    </a:extLst>
                  </p:cNvPr>
                  <p:cNvSpPr txBox="1"/>
                  <p:nvPr/>
                </p:nvSpPr>
                <p:spPr>
                  <a:xfrm>
                    <a:off x="6355011" y="4718203"/>
                    <a:ext cx="1251047" cy="555601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</m:oMath>
                      </m:oMathPara>
                    </a14:m>
                    <a:endParaRPr lang="en-US" sz="1400" b="0" i="1" dirty="0">
                      <a:latin typeface="Cambria Math" panose="02040503050406030204" pitchFamily="18" charset="0"/>
                    </a:endParaRPr>
                  </a:p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b="1" i="1" smtClean="0">
                                  <a:solidFill>
                                    <a:srgbClr val="263CFC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US" sz="1400" b="1" i="1" smtClean="0">
                                  <a:solidFill>
                                    <a:srgbClr val="263CFC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1400" b="1" i="1" smtClean="0">
                                  <a:solidFill>
                                    <a:srgbClr val="263CFC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US" sz="1400" b="1" i="1" smtClean="0">
                                  <a:solidFill>
                                    <a:srgbClr val="263CFC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1400" b="1" i="1" smtClean="0">
                                  <a:solidFill>
                                    <a:srgbClr val="263CFC"/>
                                  </a:solidFill>
                                  <a:latin typeface="Cambria Math" panose="02040503050406030204" pitchFamily="18" charset="0"/>
                                </a:rPr>
                                <m:t>𝟏𝟎</m:t>
                              </m:r>
                            </m:e>
                          </m:d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𝑚𝑚</m:t>
                          </m:r>
                        </m:oMath>
                      </m:oMathPara>
                    </a14:m>
                    <a:endParaRPr lang="en-US" sz="1400" dirty="0"/>
                  </a:p>
                </p:txBody>
              </p:sp>
            </mc:Choice>
            <mc:Fallback xmlns="">
              <p:sp>
                <p:nvSpPr>
                  <p:cNvPr id="20" name="TextBox 19">
                    <a:extLst>
                      <a:ext uri="{FF2B5EF4-FFF2-40B4-BE49-F238E27FC236}">
                        <a16:creationId xmlns:a16="http://schemas.microsoft.com/office/drawing/2014/main" id="{81EBB88C-5CB3-DE50-BEF0-70758E9EA63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355011" y="4718203"/>
                    <a:ext cx="1251047" cy="555601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AD05AFB9-12EC-E425-D119-775278AC9C99}"/>
                </a:ext>
              </a:extLst>
            </p:cNvPr>
            <p:cNvGrpSpPr/>
            <p:nvPr/>
          </p:nvGrpSpPr>
          <p:grpSpPr>
            <a:xfrm>
              <a:off x="7210264" y="1002937"/>
              <a:ext cx="3596407" cy="5162402"/>
              <a:chOff x="7210264" y="1002937"/>
              <a:chExt cx="3596407" cy="5162402"/>
            </a:xfrm>
          </p:grpSpPr>
          <p:pic>
            <p:nvPicPr>
              <p:cNvPr id="28" name="Picture 27" descr="A graph of events and numbers&#10;&#10;Description automatically generated">
                <a:extLst>
                  <a:ext uri="{FF2B5EF4-FFF2-40B4-BE49-F238E27FC236}">
                    <a16:creationId xmlns:a16="http://schemas.microsoft.com/office/drawing/2014/main" id="{BE586E41-CD3E-3C80-7D3C-0E7EBCEBAE0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210264" y="1002937"/>
                <a:ext cx="3481668" cy="2529212"/>
              </a:xfrm>
              <a:prstGeom prst="rect">
                <a:avLst/>
              </a:prstGeom>
            </p:spPr>
          </p:pic>
          <p:pic>
            <p:nvPicPr>
              <p:cNvPr id="30" name="Picture 29" descr="A graph of a graph&#10;&#10;Description automatically generated">
                <a:extLst>
                  <a:ext uri="{FF2B5EF4-FFF2-40B4-BE49-F238E27FC236}">
                    <a16:creationId xmlns:a16="http://schemas.microsoft.com/office/drawing/2014/main" id="{E67FEF53-A24E-5176-AD9B-0353A5B5C37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318103" y="3636127"/>
                <a:ext cx="3488568" cy="2529212"/>
              </a:xfrm>
              <a:prstGeom prst="rect">
                <a:avLst/>
              </a:prstGeom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1" name="TextBox 30">
                    <a:extLst>
                      <a:ext uri="{FF2B5EF4-FFF2-40B4-BE49-F238E27FC236}">
                        <a16:creationId xmlns:a16="http://schemas.microsoft.com/office/drawing/2014/main" id="{F53ABA12-D3D4-618A-496D-1B49D494D644}"/>
                      </a:ext>
                    </a:extLst>
                  </p:cNvPr>
                  <p:cNvSpPr txBox="1"/>
                  <p:nvPr/>
                </p:nvSpPr>
                <p:spPr>
                  <a:xfrm>
                    <a:off x="7798283" y="2395722"/>
                    <a:ext cx="2410788" cy="340158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b="1" i="1" smtClean="0">
                                  <a:solidFill>
                                    <a:srgbClr val="263CFC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US" sz="1400" b="1" i="1" smtClean="0">
                                  <a:solidFill>
                                    <a:srgbClr val="263CFC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1400" b="1" i="1" smtClean="0">
                                  <a:solidFill>
                                    <a:srgbClr val="263CFC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US" sz="1400" b="1" i="1" smtClean="0">
                                  <a:solidFill>
                                    <a:srgbClr val="263CFC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1400" b="1" i="1" smtClean="0">
                                  <a:solidFill>
                                    <a:srgbClr val="263CFC"/>
                                  </a:solidFill>
                                  <a:latin typeface="Cambria Math" panose="02040503050406030204" pitchFamily="18" charset="0"/>
                                </a:rPr>
                                <m:t>𝟏𝟎𝟎</m:t>
                              </m:r>
                            </m:e>
                          </m:d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𝑚𝑚</m:t>
                          </m:r>
                        </m:oMath>
                      </m:oMathPara>
                    </a14:m>
                    <a:endParaRPr lang="en-US" sz="1400" dirty="0"/>
                  </a:p>
                </p:txBody>
              </p:sp>
            </mc:Choice>
            <mc:Fallback xmlns="">
              <p:sp>
                <p:nvSpPr>
                  <p:cNvPr id="31" name="TextBox 30">
                    <a:extLst>
                      <a:ext uri="{FF2B5EF4-FFF2-40B4-BE49-F238E27FC236}">
                        <a16:creationId xmlns:a16="http://schemas.microsoft.com/office/drawing/2014/main" id="{F53ABA12-D3D4-618A-496D-1B49D494D64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798283" y="2395722"/>
                    <a:ext cx="2410788" cy="340158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2" name="TextBox 31">
                    <a:extLst>
                      <a:ext uri="{FF2B5EF4-FFF2-40B4-BE49-F238E27FC236}">
                        <a16:creationId xmlns:a16="http://schemas.microsoft.com/office/drawing/2014/main" id="{285D0FF6-430A-6B11-706E-2E1C204F325C}"/>
                      </a:ext>
                    </a:extLst>
                  </p:cNvPr>
                  <p:cNvSpPr txBox="1"/>
                  <p:nvPr/>
                </p:nvSpPr>
                <p:spPr>
                  <a:xfrm>
                    <a:off x="9142912" y="4747662"/>
                    <a:ext cx="1363761" cy="555601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</m:oMath>
                      </m:oMathPara>
                    </a14:m>
                    <a:endParaRPr lang="en-US" sz="1400" b="0" i="1" dirty="0">
                      <a:latin typeface="Cambria Math" panose="02040503050406030204" pitchFamily="18" charset="0"/>
                    </a:endParaRPr>
                  </a:p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b="1" i="1" smtClean="0">
                                  <a:solidFill>
                                    <a:srgbClr val="263CFC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US" sz="1400" b="1" i="1" smtClean="0">
                                  <a:solidFill>
                                    <a:srgbClr val="263CFC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1400" b="1" i="1" smtClean="0">
                                  <a:solidFill>
                                    <a:srgbClr val="263CFC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US" sz="1400" b="1" i="1" smtClean="0">
                                  <a:solidFill>
                                    <a:srgbClr val="263CFC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1400" b="1" i="1" smtClean="0">
                                  <a:solidFill>
                                    <a:srgbClr val="263CFC"/>
                                  </a:solidFill>
                                  <a:latin typeface="Cambria Math" panose="02040503050406030204" pitchFamily="18" charset="0"/>
                                </a:rPr>
                                <m:t>𝟏𝟎𝟎</m:t>
                              </m:r>
                            </m:e>
                          </m:d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𝑚𝑚</m:t>
                          </m:r>
                        </m:oMath>
                      </m:oMathPara>
                    </a14:m>
                    <a:endParaRPr lang="en-US" sz="1400" dirty="0"/>
                  </a:p>
                </p:txBody>
              </p:sp>
            </mc:Choice>
            <mc:Fallback xmlns="">
              <p:sp>
                <p:nvSpPr>
                  <p:cNvPr id="32" name="TextBox 31">
                    <a:extLst>
                      <a:ext uri="{FF2B5EF4-FFF2-40B4-BE49-F238E27FC236}">
                        <a16:creationId xmlns:a16="http://schemas.microsoft.com/office/drawing/2014/main" id="{285D0FF6-430A-6B11-706E-2E1C204F325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142912" y="4747662"/>
                    <a:ext cx="1363761" cy="555601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94027582-B308-588C-7C04-B35CD165EA1E}"/>
              </a:ext>
            </a:extLst>
          </p:cNvPr>
          <p:cNvSpPr/>
          <p:nvPr/>
        </p:nvSpPr>
        <p:spPr>
          <a:xfrm>
            <a:off x="7395896" y="935570"/>
            <a:ext cx="3559862" cy="524567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31609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D7F87F-4417-AE66-F0C1-881F752A1C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9318" y="213949"/>
            <a:ext cx="7021887" cy="402670"/>
          </a:xfrm>
        </p:spPr>
        <p:txBody>
          <a:bodyPr>
            <a:normAutofit fontScale="90000"/>
          </a:bodyPr>
          <a:lstStyle/>
          <a:p>
            <a:r>
              <a:rPr lang="en-US" dirty="0"/>
              <a:t>Preliminary Tracking Performance: </a:t>
            </a:r>
            <a:r>
              <a:rPr lang="en-US" sz="3300" dirty="0"/>
              <a:t>Momentum Resolution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E636F969-3FD3-0ED4-3913-51867AB88D56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399318" y="921457"/>
                <a:ext cx="4349944" cy="5231808"/>
              </a:xfrm>
            </p:spPr>
            <p:txBody>
              <a:bodyPr/>
              <a:lstStyle/>
              <a:p>
                <a:r>
                  <a:rPr lang="en-US" dirty="0"/>
                  <a:t>Single particle </a:t>
                </a:r>
              </a:p>
              <a:p>
                <a:pPr lvl="1"/>
                <a:r>
                  <a:rPr lang="en-US" dirty="0"/>
                  <a:t>Includes AC-LGAD layers</a:t>
                </a:r>
              </a:p>
              <a:p>
                <a:pPr lvl="1"/>
                <a:r>
                  <a:rPr lang="en-US" dirty="0"/>
                  <a:t>Extreme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𝜂</m:t>
                    </m:r>
                  </m:oMath>
                </a14:m>
                <a:r>
                  <a:rPr lang="en-US" dirty="0"/>
                  <a:t> regions will require use of other ePIC sub detector information</a:t>
                </a:r>
              </a:p>
              <a:p>
                <a:pPr lvl="1"/>
                <a:r>
                  <a:rPr lang="en-US" dirty="0"/>
                  <a:t>Follows requirements elsewhere</a:t>
                </a:r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E636F969-3FD3-0ED4-3913-51867AB88D5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399318" y="921457"/>
                <a:ext cx="4349944" cy="5231808"/>
              </a:xfrm>
              <a:blipFill>
                <a:blip r:embed="rId2"/>
                <a:stretch>
                  <a:fillRect l="-2041" t="-969" r="-14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496F768-7FCE-5601-37BC-43A0FB29D165}"/>
              </a:ext>
            </a:extLst>
          </p:cNvPr>
          <p:cNvSpPr/>
          <p:nvPr/>
        </p:nvSpPr>
        <p:spPr>
          <a:xfrm>
            <a:off x="10515600" y="415284"/>
            <a:ext cx="1466862" cy="365760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Charge 2, 3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F4E1EC9-F47F-B248-801E-0B060BDE67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7482" y="969264"/>
            <a:ext cx="3614518" cy="245973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1B5AB73-4696-A5C7-926D-F4AFBD11DE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8446" y="3617220"/>
            <a:ext cx="3614518" cy="245973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3D5A1B5-C60E-221C-7F10-DE56996EE6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77482" y="3617220"/>
            <a:ext cx="3614518" cy="245973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3E8CE8C-B8B4-261D-A819-3CB21BF2682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62964" y="969264"/>
            <a:ext cx="3614518" cy="245973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FEEC889-8C25-E125-DB40-9C3B96F5EB1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62964" y="3645722"/>
            <a:ext cx="3614518" cy="2459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4632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D7F87F-4417-AE66-F0C1-881F752A1C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9318" y="212389"/>
            <a:ext cx="6986990" cy="402670"/>
          </a:xfrm>
        </p:spPr>
        <p:txBody>
          <a:bodyPr>
            <a:normAutofit fontScale="90000"/>
          </a:bodyPr>
          <a:lstStyle/>
          <a:p>
            <a:r>
              <a:rPr lang="en-US" dirty="0"/>
              <a:t>Preliminary Tracking Performance: </a:t>
            </a:r>
            <a:r>
              <a:rPr lang="en-US" sz="3300" dirty="0"/>
              <a:t>Pointing Resolution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E636F969-3FD3-0ED4-3913-51867AB88D56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399318" y="937986"/>
                <a:ext cx="4347369" cy="5231808"/>
              </a:xfrm>
            </p:spPr>
            <p:txBody>
              <a:bodyPr/>
              <a:lstStyle/>
              <a:p>
                <a:r>
                  <a:rPr lang="en-US" dirty="0"/>
                  <a:t>Single particle </a:t>
                </a:r>
              </a:p>
              <a:p>
                <a:pPr lvl="1"/>
                <a:r>
                  <a:rPr lang="en-US" dirty="0"/>
                  <a:t>Includes AC-LGAD layers</a:t>
                </a:r>
              </a:p>
              <a:p>
                <a:pPr lvl="1"/>
                <a:r>
                  <a:rPr lang="en-US" dirty="0"/>
                  <a:t>Requirements missed in extreme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𝜂</m:t>
                    </m:r>
                  </m:oMath>
                </a14:m>
                <a:r>
                  <a:rPr lang="en-US" dirty="0"/>
                  <a:t> regions</a:t>
                </a:r>
              </a:p>
              <a:p>
                <a:pPr lvl="1"/>
                <a:r>
                  <a:rPr lang="en-US" dirty="0"/>
                  <a:t>Follows requirements elsewhere</a:t>
                </a:r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E636F969-3FD3-0ED4-3913-51867AB88D5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399318" y="937986"/>
                <a:ext cx="4347369" cy="5231808"/>
              </a:xfrm>
              <a:blipFill>
                <a:blip r:embed="rId2"/>
                <a:stretch>
                  <a:fillRect l="-2041" t="-726" r="-14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496F768-7FCE-5601-37BC-43A0FB29D165}"/>
              </a:ext>
            </a:extLst>
          </p:cNvPr>
          <p:cNvSpPr/>
          <p:nvPr/>
        </p:nvSpPr>
        <p:spPr>
          <a:xfrm>
            <a:off x="10515600" y="415284"/>
            <a:ext cx="1466862" cy="365760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Charge 2, 3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6A6B45E-AA76-1DCF-85B2-675B261F03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5543" y="969264"/>
            <a:ext cx="3614518" cy="245973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88F4B7E-CFE1-4164-B94D-C302323146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77482" y="969264"/>
            <a:ext cx="3614518" cy="245973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EA904C8-926E-0331-1DA6-33590438EC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70496" y="3553890"/>
            <a:ext cx="3614518" cy="245973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8CC641E-69BA-4281-C226-6672E024DF4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75543" y="3553890"/>
            <a:ext cx="3614518" cy="245973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96EF9FA-08A6-4903-ADE8-32EDE372B33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77482" y="3617220"/>
            <a:ext cx="3614518" cy="2459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7633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D7F87F-4417-AE66-F0C1-881F752A1C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Structure for Tracking in Background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36F969-3FD3-0ED4-3913-51867AB88D5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04400" y="974411"/>
            <a:ext cx="11499234" cy="5105462"/>
          </a:xfrm>
        </p:spPr>
        <p:txBody>
          <a:bodyPr/>
          <a:lstStyle/>
          <a:p>
            <a:r>
              <a:rPr lang="en-US" dirty="0">
                <a:hlinkClick r:id="rId2"/>
              </a:rPr>
              <a:t>HEPMC Admixing code </a:t>
            </a:r>
            <a:r>
              <a:rPr lang="en-US" dirty="0"/>
              <a:t>implemented</a:t>
            </a:r>
          </a:p>
          <a:p>
            <a:pPr lvl="1"/>
            <a:r>
              <a:rPr lang="en-US" dirty="0"/>
              <a:t>merges signal and background files</a:t>
            </a:r>
          </a:p>
          <a:p>
            <a:r>
              <a:rPr lang="en-US" dirty="0"/>
              <a:t>Considers three main background contributions</a:t>
            </a:r>
          </a:p>
          <a:p>
            <a:pPr lvl="1"/>
            <a:r>
              <a:rPr lang="en-US" dirty="0"/>
              <a:t>Synchrotron radiation, hadron beam-gas, and electron beam-gas</a:t>
            </a:r>
          </a:p>
          <a:p>
            <a:endParaRPr lang="en-US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496F768-7FCE-5601-37BC-43A0FB29D165}"/>
              </a:ext>
            </a:extLst>
          </p:cNvPr>
          <p:cNvSpPr/>
          <p:nvPr/>
        </p:nvSpPr>
        <p:spPr>
          <a:xfrm>
            <a:off x="10515600" y="415284"/>
            <a:ext cx="1466862" cy="365760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Charge 2, 3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0481655-71FD-56B1-875A-D4F2DED70C4F}"/>
              </a:ext>
            </a:extLst>
          </p:cNvPr>
          <p:cNvGrpSpPr>
            <a:grpSpLocks noChangeAspect="1"/>
          </p:cNvGrpSpPr>
          <p:nvPr/>
        </p:nvGrpSpPr>
        <p:grpSpPr>
          <a:xfrm>
            <a:off x="657606" y="3179235"/>
            <a:ext cx="11107948" cy="2467154"/>
            <a:chOff x="753745" y="3452860"/>
            <a:chExt cx="11107948" cy="2467154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69EB2FF-82B2-E765-C2A9-A308CF4B68A5}"/>
                </a:ext>
              </a:extLst>
            </p:cNvPr>
            <p:cNvSpPr/>
            <p:nvPr/>
          </p:nvSpPr>
          <p:spPr>
            <a:xfrm>
              <a:off x="6751119" y="4174603"/>
              <a:ext cx="2170853" cy="966158"/>
            </a:xfrm>
            <a:prstGeom prst="rect">
              <a:avLst/>
            </a:prstGeom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GEANT/</a:t>
              </a:r>
              <a:r>
                <a:rPr lang="en-US" sz="1600" dirty="0" err="1"/>
                <a:t>EICRecon</a:t>
              </a:r>
              <a:endParaRPr lang="es-MX" sz="1600" dirty="0"/>
            </a:p>
          </p:txBody>
        </p:sp>
        <p:sp>
          <p:nvSpPr>
            <p:cNvPr id="17" name="Arrow: Right 15">
              <a:extLst>
                <a:ext uri="{FF2B5EF4-FFF2-40B4-BE49-F238E27FC236}">
                  <a16:creationId xmlns:a16="http://schemas.microsoft.com/office/drawing/2014/main" id="{3E913D51-4958-02A1-9199-CB30BCD0F343}"/>
                </a:ext>
              </a:extLst>
            </p:cNvPr>
            <p:cNvSpPr/>
            <p:nvPr/>
          </p:nvSpPr>
          <p:spPr>
            <a:xfrm>
              <a:off x="5749193" y="4461700"/>
              <a:ext cx="1001926" cy="394015"/>
            </a:xfrm>
            <a:prstGeom prst="rightArrow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8" name="Arrow: Right 16">
              <a:extLst>
                <a:ext uri="{FF2B5EF4-FFF2-40B4-BE49-F238E27FC236}">
                  <a16:creationId xmlns:a16="http://schemas.microsoft.com/office/drawing/2014/main" id="{2F877006-C596-B437-04B4-831000A93CD1}"/>
                </a:ext>
              </a:extLst>
            </p:cNvPr>
            <p:cNvSpPr/>
            <p:nvPr/>
          </p:nvSpPr>
          <p:spPr>
            <a:xfrm>
              <a:off x="8921972" y="4461700"/>
              <a:ext cx="1145426" cy="394015"/>
            </a:xfrm>
            <a:prstGeom prst="rightArrow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5D295EC-A7EF-3C34-9FDC-8280BFB995CC}"/>
                </a:ext>
              </a:extLst>
            </p:cNvPr>
            <p:cNvSpPr/>
            <p:nvPr/>
          </p:nvSpPr>
          <p:spPr>
            <a:xfrm>
              <a:off x="753745" y="3452860"/>
              <a:ext cx="1794295" cy="966158"/>
            </a:xfrm>
            <a:prstGeom prst="rect">
              <a:avLst/>
            </a:prstGeom>
          </p:spPr>
          <p:style>
            <a:lnRef idx="2">
              <a:schemeClr val="accent4">
                <a:shade val="15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Signal File(s)</a:t>
              </a:r>
              <a:endParaRPr lang="es-MX" dirty="0">
                <a:solidFill>
                  <a:schemeClr val="tx1"/>
                </a:solidFill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42F97FB-5746-787F-FA6C-32B51136B0E0}"/>
                </a:ext>
              </a:extLst>
            </p:cNvPr>
            <p:cNvSpPr/>
            <p:nvPr/>
          </p:nvSpPr>
          <p:spPr>
            <a:xfrm>
              <a:off x="753745" y="4953856"/>
              <a:ext cx="1794295" cy="966158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Background Files</a:t>
              </a:r>
              <a:endParaRPr lang="es-MX" dirty="0">
                <a:solidFill>
                  <a:schemeClr val="tx1"/>
                </a:solidFill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5CCDF7D-61EB-5CBE-A1D9-15AA9A78E3A8}"/>
                </a:ext>
              </a:extLst>
            </p:cNvPr>
            <p:cNvSpPr/>
            <p:nvPr/>
          </p:nvSpPr>
          <p:spPr>
            <a:xfrm>
              <a:off x="4132424" y="4174603"/>
              <a:ext cx="1794295" cy="966158"/>
            </a:xfrm>
            <a:prstGeom prst="rect">
              <a:avLst/>
            </a:prstGeom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Merger Code</a:t>
              </a:r>
              <a:endParaRPr lang="es-MX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F2F90DF-E1A9-E1C9-4673-977735812BAB}"/>
                </a:ext>
              </a:extLst>
            </p:cNvPr>
            <p:cNvSpPr/>
            <p:nvPr/>
          </p:nvSpPr>
          <p:spPr>
            <a:xfrm>
              <a:off x="10067398" y="4174603"/>
              <a:ext cx="1794295" cy="966158"/>
            </a:xfrm>
            <a:prstGeom prst="rect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Analysis</a:t>
              </a:r>
              <a:endParaRPr lang="es-MX" dirty="0"/>
            </a:p>
          </p:txBody>
        </p:sp>
        <p:sp>
          <p:nvSpPr>
            <p:cNvPr id="13" name="Arrow: Bent 10">
              <a:extLst>
                <a:ext uri="{FF2B5EF4-FFF2-40B4-BE49-F238E27FC236}">
                  <a16:creationId xmlns:a16="http://schemas.microsoft.com/office/drawing/2014/main" id="{352C49EC-362B-5433-A0A4-C429BE99A5E4}"/>
                </a:ext>
              </a:extLst>
            </p:cNvPr>
            <p:cNvSpPr/>
            <p:nvPr/>
          </p:nvSpPr>
          <p:spPr>
            <a:xfrm rot="10800000" flipH="1" flipV="1">
              <a:off x="3436862" y="4461700"/>
              <a:ext cx="695562" cy="1135434"/>
            </a:xfrm>
            <a:prstGeom prst="bentArrow">
              <a:avLst>
                <a:gd name="adj1" fmla="val 32851"/>
                <a:gd name="adj2" fmla="val 30005"/>
                <a:gd name="adj3" fmla="val 25000"/>
                <a:gd name="adj4" fmla="val 0"/>
              </a:avLst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E67F77E-1FB1-D704-7B94-4693A277FBE0}"/>
                </a:ext>
              </a:extLst>
            </p:cNvPr>
            <p:cNvSpPr/>
            <p:nvPr/>
          </p:nvSpPr>
          <p:spPr>
            <a:xfrm>
              <a:off x="2548040" y="3829248"/>
              <a:ext cx="957532" cy="270593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4432D636-7603-26B4-5C32-CF0ECE7D3E38}"/>
                </a:ext>
              </a:extLst>
            </p:cNvPr>
            <p:cNvSpPr/>
            <p:nvPr/>
          </p:nvSpPr>
          <p:spPr>
            <a:xfrm>
              <a:off x="2548040" y="5316165"/>
              <a:ext cx="888820" cy="28097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6" name="Arrow: Bent 12">
              <a:extLst>
                <a:ext uri="{FF2B5EF4-FFF2-40B4-BE49-F238E27FC236}">
                  <a16:creationId xmlns:a16="http://schemas.microsoft.com/office/drawing/2014/main" id="{DFEA31F5-A6AD-EC60-C84B-41981F47E223}"/>
                </a:ext>
              </a:extLst>
            </p:cNvPr>
            <p:cNvSpPr/>
            <p:nvPr/>
          </p:nvSpPr>
          <p:spPr>
            <a:xfrm rot="10800000" flipH="1">
              <a:off x="3436860" y="3829248"/>
              <a:ext cx="695564" cy="1055342"/>
            </a:xfrm>
            <a:prstGeom prst="bentArrow">
              <a:avLst>
                <a:gd name="adj1" fmla="val 32851"/>
                <a:gd name="adj2" fmla="val 30005"/>
                <a:gd name="adj3" fmla="val 25000"/>
                <a:gd name="adj4" fmla="val 0"/>
              </a:avLst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435690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D7F87F-4417-AE66-F0C1-881F752A1C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Tracking in Background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E636F969-3FD3-0ED4-3913-51867AB88D56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399318" y="937986"/>
                <a:ext cx="4798886" cy="4969834"/>
              </a:xfrm>
            </p:spPr>
            <p:txBody>
              <a:bodyPr/>
              <a:lstStyle/>
              <a:p>
                <a:r>
                  <a:rPr lang="en-US" dirty="0">
                    <a:solidFill>
                      <a:srgbClr val="263CFC"/>
                    </a:solidFill>
                  </a:rPr>
                  <a:t>Software tools in place to study backgrounds on track reconstruction</a:t>
                </a:r>
              </a:p>
              <a:p>
                <a:r>
                  <a:rPr lang="en-US" dirty="0"/>
                  <a:t>DIS signal event: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10×100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𝐺𝑒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 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&gt;150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𝐺𝑒𝑉</m:t>
                    </m:r>
                  </m:oMath>
                </a14:m>
                <a:r>
                  <a:rPr lang="en-US" dirty="0"/>
                  <a:t>,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&gt;10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𝐺𝑒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r>
                  <a:rPr lang="en-US" dirty="0"/>
                  <a:t>Initial exploration of tracking (truth/realistic seeding) in hadron-beam gas background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E636F969-3FD3-0ED4-3913-51867AB88D5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399318" y="937986"/>
                <a:ext cx="4798886" cy="4969834"/>
              </a:xfrm>
              <a:blipFill>
                <a:blip r:embed="rId2"/>
                <a:stretch>
                  <a:fillRect l="-1847" t="-763" r="-2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496F768-7FCE-5601-37BC-43A0FB29D165}"/>
              </a:ext>
            </a:extLst>
          </p:cNvPr>
          <p:cNvSpPr/>
          <p:nvPr/>
        </p:nvSpPr>
        <p:spPr>
          <a:xfrm>
            <a:off x="10515600" y="415284"/>
            <a:ext cx="1466862" cy="365760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Charge 2, 3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C0EABE4-0581-C2C0-DDCB-CF20EA4DEAAA}"/>
              </a:ext>
            </a:extLst>
          </p:cNvPr>
          <p:cNvGrpSpPr/>
          <p:nvPr/>
        </p:nvGrpSpPr>
        <p:grpSpPr>
          <a:xfrm>
            <a:off x="5049078" y="844558"/>
            <a:ext cx="6882752" cy="5248128"/>
            <a:chOff x="5049078" y="844558"/>
            <a:chExt cx="6882752" cy="5248128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54473CFA-A9C9-976F-0AE1-7706357A875E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049078" y="844558"/>
              <a:ext cx="6882752" cy="5248128"/>
              <a:chOff x="197224" y="501651"/>
              <a:chExt cx="7736547" cy="5899151"/>
            </a:xfrm>
          </p:grpSpPr>
          <p:pic>
            <p:nvPicPr>
              <p:cNvPr id="7" name="Picture 6" descr="A graph showing the full pion electron&#10;&#10;Description automatically generated with medium confidence">
                <a:extLst>
                  <a:ext uri="{FF2B5EF4-FFF2-40B4-BE49-F238E27FC236}">
                    <a16:creationId xmlns:a16="http://schemas.microsoft.com/office/drawing/2014/main" id="{0379A2DB-5B5A-C371-9646-55E05F406CD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7224" y="3429000"/>
                <a:ext cx="3962402" cy="2971802"/>
              </a:xfrm>
              <a:prstGeom prst="rect">
                <a:avLst/>
              </a:prstGeom>
            </p:spPr>
          </p:pic>
          <p:pic>
            <p:nvPicPr>
              <p:cNvPr id="8" name="Picture 7" descr="A graph showing the full proton electron&#10;&#10;Description automatically generated with medium confidence">
                <a:extLst>
                  <a:ext uri="{FF2B5EF4-FFF2-40B4-BE49-F238E27FC236}">
                    <a16:creationId xmlns:a16="http://schemas.microsoft.com/office/drawing/2014/main" id="{B7545E8B-1FFA-0649-8C34-06BB46EA35E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71365" y="3429000"/>
                <a:ext cx="3962402" cy="2971802"/>
              </a:xfrm>
              <a:prstGeom prst="rect">
                <a:avLst/>
              </a:prstGeom>
            </p:spPr>
          </p:pic>
          <p:pic>
            <p:nvPicPr>
              <p:cNvPr id="9" name="Picture 8" descr="A graph showing the full pion electron&#10;&#10;Description automatically generated with medium confidence">
                <a:extLst>
                  <a:ext uri="{FF2B5EF4-FFF2-40B4-BE49-F238E27FC236}">
                    <a16:creationId xmlns:a16="http://schemas.microsoft.com/office/drawing/2014/main" id="{DF134866-4E6A-F793-16BD-6EF449349BB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8597" y="501651"/>
                <a:ext cx="3962405" cy="2971804"/>
              </a:xfrm>
              <a:prstGeom prst="rect">
                <a:avLst/>
              </a:prstGeom>
            </p:spPr>
          </p:pic>
          <p:pic>
            <p:nvPicPr>
              <p:cNvPr id="11" name="Picture 10" descr="A graph showing the full proton electron&#10;&#10;Description automatically generated with medium confidence">
                <a:extLst>
                  <a:ext uri="{FF2B5EF4-FFF2-40B4-BE49-F238E27FC236}">
                    <a16:creationId xmlns:a16="http://schemas.microsoft.com/office/drawing/2014/main" id="{7856F498-34EF-D41E-A602-ACEFC52BDFC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71365" y="501651"/>
                <a:ext cx="3962406" cy="2971805"/>
              </a:xfrm>
              <a:prstGeom prst="rect">
                <a:avLst/>
              </a:prstGeom>
            </p:spPr>
          </p:pic>
        </p:grp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CE3E018-6F04-109C-A19A-9CE8B6FEC7A5}"/>
                </a:ext>
              </a:extLst>
            </p:cNvPr>
            <p:cNvSpPr txBox="1"/>
            <p:nvPr/>
          </p:nvSpPr>
          <p:spPr>
            <a:xfrm>
              <a:off x="7315200" y="2513550"/>
              <a:ext cx="82586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263CFC"/>
                  </a:solidFill>
                </a:rPr>
                <a:t>DIS </a:t>
              </a:r>
            </a:p>
            <a:p>
              <a:r>
                <a:rPr lang="en-US" dirty="0">
                  <a:solidFill>
                    <a:srgbClr val="263CFC"/>
                  </a:solidFill>
                </a:rPr>
                <a:t>Signal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6A3B69B-D983-A971-B912-8AE7F7E17847}"/>
                </a:ext>
              </a:extLst>
            </p:cNvPr>
            <p:cNvSpPr txBox="1"/>
            <p:nvPr/>
          </p:nvSpPr>
          <p:spPr>
            <a:xfrm>
              <a:off x="10607712" y="1843311"/>
              <a:ext cx="82586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263CFC"/>
                  </a:solidFill>
                </a:rPr>
                <a:t>DIS </a:t>
              </a:r>
            </a:p>
            <a:p>
              <a:r>
                <a:rPr lang="en-US" dirty="0">
                  <a:solidFill>
                    <a:srgbClr val="263CFC"/>
                  </a:solidFill>
                </a:rPr>
                <a:t>Signal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20149B3-671F-E3D5-533A-7EA080020E54}"/>
                </a:ext>
              </a:extLst>
            </p:cNvPr>
            <p:cNvSpPr txBox="1"/>
            <p:nvPr/>
          </p:nvSpPr>
          <p:spPr>
            <a:xfrm>
              <a:off x="10389704" y="4323936"/>
              <a:ext cx="122341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C00000"/>
                  </a:solidFill>
                </a:rPr>
                <a:t>Hadron </a:t>
              </a:r>
            </a:p>
            <a:p>
              <a:r>
                <a:rPr lang="en-US" dirty="0">
                  <a:solidFill>
                    <a:srgbClr val="C00000"/>
                  </a:solidFill>
                </a:rPr>
                <a:t>Admixture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2D31A0D-F426-E932-9C81-D51AF1A90285}"/>
                </a:ext>
              </a:extLst>
            </p:cNvPr>
            <p:cNvSpPr txBox="1"/>
            <p:nvPr/>
          </p:nvSpPr>
          <p:spPr>
            <a:xfrm>
              <a:off x="7013713" y="5163074"/>
              <a:ext cx="122341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C00000"/>
                  </a:solidFill>
                </a:rPr>
                <a:t>Hadron </a:t>
              </a:r>
            </a:p>
            <a:p>
              <a:r>
                <a:rPr lang="en-US" dirty="0">
                  <a:solidFill>
                    <a:srgbClr val="C00000"/>
                  </a:solidFill>
                </a:rPr>
                <a:t>Admixture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759644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D7F87F-4417-AE66-F0C1-881F752A1C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Tracking in Background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36F969-3FD3-0ED4-3913-51867AB88D5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99318" y="937985"/>
            <a:ext cx="6817222" cy="5154701"/>
          </a:xfrm>
        </p:spPr>
        <p:txBody>
          <a:bodyPr/>
          <a:lstStyle/>
          <a:p>
            <a:r>
              <a:rPr lang="en-US" dirty="0"/>
              <a:t>With software tools in place</a:t>
            </a:r>
            <a:r>
              <a:rPr lang="en-US" dirty="0">
                <a:solidFill>
                  <a:srgbClr val="263CFC"/>
                </a:solidFill>
              </a:rPr>
              <a:t>, reconstruction code is being further developed/validated </a:t>
            </a:r>
          </a:p>
          <a:p>
            <a:pPr lvl="1"/>
            <a:r>
              <a:rPr lang="en-US" dirty="0"/>
              <a:t>Study other background sources: synchrotron radiation, electron-beam gas, and full background admixture</a:t>
            </a:r>
          </a:p>
          <a:p>
            <a:pPr lvl="1"/>
            <a:r>
              <a:rPr lang="en-US" dirty="0"/>
              <a:t>Use timing information in track fitting</a:t>
            </a:r>
          </a:p>
          <a:p>
            <a:pPr lvl="1"/>
            <a:r>
              <a:rPr lang="en-US" dirty="0"/>
              <a:t>Understand better MC Particles that do not get reconstructed</a:t>
            </a:r>
          </a:p>
          <a:p>
            <a:pPr lvl="1"/>
            <a:r>
              <a:rPr lang="en-US" dirty="0"/>
              <a:t>Pattern recognition algorithm</a:t>
            </a:r>
          </a:p>
          <a:p>
            <a:pPr marL="287338" lvl="1" indent="0">
              <a:buNone/>
            </a:pPr>
            <a:endParaRPr lang="en-US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496F768-7FCE-5601-37BC-43A0FB29D165}"/>
              </a:ext>
            </a:extLst>
          </p:cNvPr>
          <p:cNvSpPr/>
          <p:nvPr/>
        </p:nvSpPr>
        <p:spPr>
          <a:xfrm>
            <a:off x="10515600" y="415284"/>
            <a:ext cx="1466862" cy="365760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Charge 2, 3</a:t>
            </a:r>
          </a:p>
        </p:txBody>
      </p:sp>
      <p:pic>
        <p:nvPicPr>
          <p:cNvPr id="21" name="Picture 20" descr="A graph showing the results of a graph&#10;&#10;Description automatically generated with medium confidence">
            <a:extLst>
              <a:ext uri="{FF2B5EF4-FFF2-40B4-BE49-F238E27FC236}">
                <a16:creationId xmlns:a16="http://schemas.microsoft.com/office/drawing/2014/main" id="{B0740761-583A-2306-7D18-5D97D44C39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6540" y="2540743"/>
            <a:ext cx="4744657" cy="3610783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DBA7BEC2-F5A0-FAF3-9CF1-56A0512A4020}"/>
              </a:ext>
            </a:extLst>
          </p:cNvPr>
          <p:cNvSpPr txBox="1"/>
          <p:nvPr/>
        </p:nvSpPr>
        <p:spPr>
          <a:xfrm>
            <a:off x="7604505" y="1005545"/>
            <a:ext cx="411616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4">
                    <a:lumMod val="75000"/>
                  </a:schemeClr>
                </a:solidFill>
              </a:rPr>
              <a:t>Yellow=Reconstructed Particles that get matched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B050"/>
                </a:solidFill>
              </a:rPr>
              <a:t>Green=MC Particles that get Reconstructed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FF0000"/>
                </a:solidFill>
              </a:rPr>
              <a:t>Red=MC Particles that do not get Reconstructed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6C010D0-90CA-7430-D7D4-B1111F07ABD2}"/>
              </a:ext>
            </a:extLst>
          </p:cNvPr>
          <p:cNvSpPr txBox="1"/>
          <p:nvPr/>
        </p:nvSpPr>
        <p:spPr>
          <a:xfrm>
            <a:off x="9110907" y="4895233"/>
            <a:ext cx="26817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DIS + Hadron Admixture</a:t>
            </a:r>
          </a:p>
          <a:p>
            <a:pPr algn="ctr"/>
            <a:r>
              <a:rPr lang="en-US" dirty="0"/>
              <a:t>Truth Seeded</a:t>
            </a:r>
          </a:p>
        </p:txBody>
      </p:sp>
    </p:spTree>
    <p:extLst>
      <p:ext uri="{BB962C8B-B14F-4D97-AF65-F5344CB8AC3E}">
        <p14:creationId xmlns:p14="http://schemas.microsoft.com/office/powerpoint/2010/main" val="12450491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D7F87F-4417-AE66-F0C1-881F752A1C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Vertex Reconstruction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36F969-3FD3-0ED4-3913-51867AB88D5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99318" y="937986"/>
            <a:ext cx="11318065" cy="4901111"/>
          </a:xfrm>
        </p:spPr>
        <p:txBody>
          <a:bodyPr/>
          <a:lstStyle/>
          <a:p>
            <a:r>
              <a:rPr lang="en-US" dirty="0"/>
              <a:t>ACTS Iterative vertex finder algorithm implemented for vertex finding</a:t>
            </a:r>
          </a:p>
          <a:p>
            <a:pPr lvl="1"/>
            <a:r>
              <a:rPr lang="en-US" dirty="0"/>
              <a:t>Initial vertex reconstruction studies have begun</a:t>
            </a:r>
          </a:p>
          <a:p>
            <a:r>
              <a:rPr lang="en-US" dirty="0"/>
              <a:t>Vertex object data structure being reviewed for ePIC software framework 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496F768-7FCE-5601-37BC-43A0FB29D165}"/>
              </a:ext>
            </a:extLst>
          </p:cNvPr>
          <p:cNvSpPr/>
          <p:nvPr/>
        </p:nvSpPr>
        <p:spPr>
          <a:xfrm>
            <a:off x="10515600" y="415284"/>
            <a:ext cx="1466862" cy="365760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Charge 2, 3</a:t>
            </a:r>
          </a:p>
        </p:txBody>
      </p:sp>
    </p:spTree>
    <p:extLst>
      <p:ext uri="{BB962C8B-B14F-4D97-AF65-F5344CB8AC3E}">
        <p14:creationId xmlns:p14="http://schemas.microsoft.com/office/powerpoint/2010/main" val="40612863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D7F87F-4417-AE66-F0C1-881F752A1C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Summary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E636F969-3FD3-0ED4-3913-51867AB88D56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456787" y="868412"/>
                <a:ext cx="11716482" cy="5353484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Reasonable performance in realistic seeded tracking across the beam spot width</a:t>
                </a:r>
              </a:p>
              <a:p>
                <a:pPr lvl="1"/>
                <a:r>
                  <a:rPr lang="en-US" dirty="0"/>
                  <a:t>Efficiency drop seen at edge of beam spot being investigated</a:t>
                </a:r>
              </a:p>
              <a:p>
                <a:r>
                  <a:rPr lang="en-US" dirty="0"/>
                  <a:t>Preliminary tracking performance with single particles has been assessed</a:t>
                </a:r>
              </a:p>
              <a:p>
                <a:pPr lvl="1"/>
                <a:r>
                  <a:rPr lang="en-US" dirty="0"/>
                  <a:t>Current tracker configuration improves upon number of tracker hits, particularly at large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The tracking system alone meets Yellow Report requirements in most regions, and will need other detector information in extreme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𝜂</m:t>
                    </m:r>
                  </m:oMath>
                </a14:m>
                <a:r>
                  <a:rPr lang="en-US" dirty="0"/>
                  <a:t> regions</a:t>
                </a:r>
              </a:p>
              <a:p>
                <a:r>
                  <a:rPr lang="en-US" dirty="0"/>
                  <a:t> Structure and tools are in place for performing tracking in background environment</a:t>
                </a:r>
              </a:p>
              <a:p>
                <a:pPr lvl="1"/>
                <a:r>
                  <a:rPr lang="en-US" dirty="0"/>
                  <a:t>On going work to focus on studying impact of background sources, </a:t>
                </a:r>
              </a:p>
              <a:p>
                <a:pPr lvl="1"/>
                <a:r>
                  <a:rPr lang="en-US" dirty="0"/>
                  <a:t>Implementing timing, </a:t>
                </a:r>
              </a:p>
              <a:p>
                <a:pPr lvl="1"/>
                <a:r>
                  <a:rPr lang="en-US" dirty="0"/>
                  <a:t>Pattern recognition algorithm</a:t>
                </a:r>
              </a:p>
              <a:p>
                <a:r>
                  <a:rPr lang="en-US" dirty="0"/>
                  <a:t>Vertex reconstruction work has begun</a:t>
                </a:r>
              </a:p>
              <a:p>
                <a:pPr lvl="1"/>
                <a:r>
                  <a:rPr lang="en-US" dirty="0"/>
                  <a:t>Initial vertexing algorithm in place</a:t>
                </a:r>
              </a:p>
              <a:p>
                <a:pPr lvl="1"/>
                <a:r>
                  <a:rPr lang="en-US" dirty="0"/>
                  <a:t>Vertex object being defined for EDM4EIC </a:t>
                </a:r>
              </a:p>
              <a:p>
                <a:pPr lvl="1"/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E636F969-3FD3-0ED4-3913-51867AB88D5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456787" y="868412"/>
                <a:ext cx="11716482" cy="5353484"/>
              </a:xfrm>
              <a:blipFill>
                <a:blip r:embed="rId2"/>
                <a:stretch>
                  <a:fillRect l="-758" t="-946" r="-6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822872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2C363D8-F217-3D29-4B98-48BCEFD1E62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r>
              <a:rPr lang="en-US" dirty="0">
                <a:solidFill>
                  <a:srgbClr val="BFBFBF"/>
                </a:solidFill>
                <a:effectLst/>
              </a:rPr>
              <a:t>Are the technical performance requirements appropriately defined and complete for this stage of the project?</a:t>
            </a:r>
          </a:p>
          <a:p>
            <a:r>
              <a:rPr lang="en-US" dirty="0">
                <a:effectLst/>
              </a:rPr>
              <a:t>Are the plans for achieving detector performance and construction sufficiently developed and documented for the present phase of the project? </a:t>
            </a:r>
            <a:endParaRPr lang="en-US" dirty="0"/>
          </a:p>
          <a:p>
            <a:r>
              <a:rPr lang="en-US" dirty="0">
                <a:effectLst/>
              </a:rPr>
              <a:t>Are the current designs and plans for detector, electronics readout, and services sufficiently developed to achieve the performance requirements?</a:t>
            </a:r>
          </a:p>
          <a:p>
            <a:r>
              <a:rPr lang="en-US" dirty="0">
                <a:solidFill>
                  <a:srgbClr val="BFBFBF"/>
                </a:solidFill>
                <a:effectLst/>
              </a:rPr>
              <a:t>Are plans in place to mitigate risk of cost increases, schedule delays, and technical problems?</a:t>
            </a:r>
          </a:p>
          <a:p>
            <a:r>
              <a:rPr lang="en-US" dirty="0">
                <a:solidFill>
                  <a:srgbClr val="BFBFBF"/>
                </a:solidFill>
                <a:effectLst/>
              </a:rPr>
              <a:t>Are the fabrication and assembly plans for the various tracking detector systems consistent with the overall project and detector schedule? </a:t>
            </a:r>
            <a:endParaRPr lang="en-US" dirty="0">
              <a:solidFill>
                <a:srgbClr val="BFBFBF"/>
              </a:solidFill>
            </a:endParaRPr>
          </a:p>
          <a:p>
            <a:r>
              <a:rPr lang="en-US" dirty="0">
                <a:solidFill>
                  <a:srgbClr val="BFBFBF"/>
                </a:solidFill>
                <a:effectLst/>
              </a:rPr>
              <a:t>Are the plans for detector integration in the EIC detector appropriately developed for the present phase of the project?</a:t>
            </a:r>
          </a:p>
          <a:p>
            <a:r>
              <a:rPr lang="en-US" dirty="0">
                <a:solidFill>
                  <a:srgbClr val="BFBFBF"/>
                </a:solidFill>
                <a:effectLst/>
              </a:rPr>
              <a:t>Have ES&amp;H and QA considerations been adequately incorporated into the designs at their present stage? 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819DFDA-1E7E-AE1E-F508-DDE920617C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Charge Questions Addressed</a:t>
            </a:r>
          </a:p>
        </p:txBody>
      </p:sp>
    </p:spTree>
    <p:extLst>
      <p:ext uri="{BB962C8B-B14F-4D97-AF65-F5344CB8AC3E}">
        <p14:creationId xmlns:p14="http://schemas.microsoft.com/office/powerpoint/2010/main" val="1578831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D7F87F-4417-AE66-F0C1-881F752A1C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Backup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36F969-3FD3-0ED4-3913-51867AB88D5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6787" y="868412"/>
            <a:ext cx="11716482" cy="535348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14220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D7F87F-4417-AE66-F0C1-881F752A1C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Detector Material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496F768-7FCE-5601-37BC-43A0FB29D165}"/>
              </a:ext>
            </a:extLst>
          </p:cNvPr>
          <p:cNvSpPr/>
          <p:nvPr/>
        </p:nvSpPr>
        <p:spPr>
          <a:xfrm>
            <a:off x="10515600" y="415284"/>
            <a:ext cx="1466862" cy="365760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Charge 2, 3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EABD84F-48BB-04BA-6126-966EA2FAEBD7}"/>
              </a:ext>
            </a:extLst>
          </p:cNvPr>
          <p:cNvGrpSpPr/>
          <p:nvPr/>
        </p:nvGrpSpPr>
        <p:grpSpPr>
          <a:xfrm>
            <a:off x="2247970" y="1013636"/>
            <a:ext cx="7353230" cy="5087855"/>
            <a:chOff x="2247970" y="1013636"/>
            <a:chExt cx="7353230" cy="5087855"/>
          </a:xfrm>
        </p:grpSpPr>
        <p:pic>
          <p:nvPicPr>
            <p:cNvPr id="13" name="Picture 12" descr="A graph of different colored lines&#10;&#10;Description automatically generated">
              <a:extLst>
                <a:ext uri="{FF2B5EF4-FFF2-40B4-BE49-F238E27FC236}">
                  <a16:creationId xmlns:a16="http://schemas.microsoft.com/office/drawing/2014/main" id="{BD7805ED-836E-B840-E4BF-6A455465879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2546"/>
            <a:stretch/>
          </p:blipFill>
          <p:spPr>
            <a:xfrm>
              <a:off x="2247970" y="1013636"/>
              <a:ext cx="7353230" cy="5087855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6D8E1FF-78E0-DA83-74FB-2262106FE81B}"/>
                </a:ext>
              </a:extLst>
            </p:cNvPr>
            <p:cNvSpPr txBox="1"/>
            <p:nvPr/>
          </p:nvSpPr>
          <p:spPr>
            <a:xfrm>
              <a:off x="3813929" y="1651678"/>
              <a:ext cx="1422877" cy="6698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ePIC 24.2.1</a:t>
              </a: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B146F670-1FC0-1224-FEA1-77D7ADFD7ACE}"/>
                </a:ext>
              </a:extLst>
            </p:cNvPr>
            <p:cNvGrpSpPr/>
            <p:nvPr/>
          </p:nvGrpSpPr>
          <p:grpSpPr>
            <a:xfrm>
              <a:off x="3493000" y="2161328"/>
              <a:ext cx="2064734" cy="749664"/>
              <a:chOff x="2478985" y="5846806"/>
              <a:chExt cx="2035815" cy="773003"/>
            </a:xfrm>
          </p:grpSpPr>
          <p:cxnSp>
            <p:nvCxnSpPr>
              <p:cNvPr id="8" name="Straight Arrow Connector 7">
                <a:extLst>
                  <a:ext uri="{FF2B5EF4-FFF2-40B4-BE49-F238E27FC236}">
                    <a16:creationId xmlns:a16="http://schemas.microsoft.com/office/drawing/2014/main" id="{D68163FC-8A00-48A4-09E0-670A8CED00C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545595" y="5846814"/>
                <a:ext cx="969205" cy="5487"/>
              </a:xfrm>
              <a:prstGeom prst="straightConnector1">
                <a:avLst/>
              </a:prstGeom>
              <a:ln w="25400">
                <a:solidFill>
                  <a:srgbClr val="FC031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Arrow Connector 8">
                <a:extLst>
                  <a:ext uri="{FF2B5EF4-FFF2-40B4-BE49-F238E27FC236}">
                    <a16:creationId xmlns:a16="http://schemas.microsoft.com/office/drawing/2014/main" id="{715CB42B-E537-78BD-A491-AC333CDF9E2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617030" y="5851934"/>
                <a:ext cx="782972" cy="0"/>
              </a:xfrm>
              <a:prstGeom prst="straightConnector1">
                <a:avLst/>
              </a:prstGeom>
              <a:ln w="25400">
                <a:solidFill>
                  <a:srgbClr val="263CFC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0EC733A-9D34-4A72-90C6-7578FF066B2A}"/>
                  </a:ext>
                </a:extLst>
              </p:cNvPr>
              <p:cNvSpPr txBox="1"/>
              <p:nvPr/>
            </p:nvSpPr>
            <p:spPr>
              <a:xfrm>
                <a:off x="2478985" y="5907998"/>
                <a:ext cx="1005404" cy="6907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rgbClr val="263CFC"/>
                    </a:solidFill>
                  </a:rPr>
                  <a:t>electron</a:t>
                </a: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94040DC-4AF7-13DB-59AD-1ACAC739DBCC}"/>
                  </a:ext>
                </a:extLst>
              </p:cNvPr>
              <p:cNvSpPr txBox="1"/>
              <p:nvPr/>
            </p:nvSpPr>
            <p:spPr>
              <a:xfrm>
                <a:off x="3564675" y="5929090"/>
                <a:ext cx="838691" cy="6907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rgbClr val="FC0312"/>
                    </a:solidFill>
                  </a:rPr>
                  <a:t>proton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716180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D7F87F-4417-AE66-F0C1-881F752A1C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Outline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36F969-3FD3-0ED4-3913-51867AB88D5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Software Framework</a:t>
            </a:r>
          </a:p>
          <a:p>
            <a:r>
              <a:rPr lang="en-US" dirty="0"/>
              <a:t>ePIC Tracking Detector in DD4HEP</a:t>
            </a:r>
          </a:p>
          <a:p>
            <a:pPr lvl="1"/>
            <a:r>
              <a:rPr lang="en-US" dirty="0"/>
              <a:t>Coverage</a:t>
            </a:r>
          </a:p>
          <a:p>
            <a:pPr lvl="1"/>
            <a:r>
              <a:rPr lang="en-US" dirty="0"/>
              <a:t>Detector Hits</a:t>
            </a:r>
          </a:p>
          <a:p>
            <a:pPr lvl="1"/>
            <a:r>
              <a:rPr lang="en-US" dirty="0"/>
              <a:t>Material and Detector Response</a:t>
            </a:r>
          </a:p>
          <a:p>
            <a:r>
              <a:rPr lang="en-US" dirty="0"/>
              <a:t>Reconstruction</a:t>
            </a:r>
          </a:p>
          <a:p>
            <a:pPr lvl="1"/>
            <a:r>
              <a:rPr lang="en-US" dirty="0"/>
              <a:t>Workflow</a:t>
            </a:r>
          </a:p>
          <a:p>
            <a:pPr lvl="1"/>
            <a:r>
              <a:rPr lang="en-US" dirty="0"/>
              <a:t>Seeding</a:t>
            </a:r>
          </a:p>
          <a:p>
            <a:pPr lvl="1"/>
            <a:r>
              <a:rPr lang="en-US" dirty="0"/>
              <a:t>Tracking Performance</a:t>
            </a:r>
          </a:p>
          <a:p>
            <a:pPr lvl="1"/>
            <a:r>
              <a:rPr lang="en-US" dirty="0"/>
              <a:t>Tracking in Background</a:t>
            </a:r>
          </a:p>
          <a:p>
            <a:pPr lvl="1"/>
            <a:r>
              <a:rPr lang="en-US" dirty="0"/>
              <a:t>Vertex Reconstruction</a:t>
            </a:r>
          </a:p>
          <a:p>
            <a:r>
              <a:rPr lang="en-US" dirty="0"/>
              <a:t>Summary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62814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D7F87F-4417-AE66-F0C1-881F752A1C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Software Framework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36F969-3FD3-0ED4-3913-51867AB88D5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1962" y="1152305"/>
            <a:ext cx="6569459" cy="4839902"/>
          </a:xfrm>
        </p:spPr>
        <p:txBody>
          <a:bodyPr>
            <a:normAutofit/>
          </a:bodyPr>
          <a:lstStyle/>
          <a:p>
            <a:r>
              <a:rPr lang="en-US" dirty="0"/>
              <a:t>Geometry Framework (</a:t>
            </a:r>
            <a:r>
              <a:rPr lang="en-US" dirty="0">
                <a:hlinkClick r:id="rId3"/>
              </a:rPr>
              <a:t>epic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Material and segmentation</a:t>
            </a:r>
          </a:p>
          <a:p>
            <a:pPr lvl="1"/>
            <a:r>
              <a:rPr lang="en-US" dirty="0"/>
              <a:t>Based on </a:t>
            </a:r>
            <a:r>
              <a:rPr lang="en-US" dirty="0">
                <a:hlinkClick r:id="rId4"/>
              </a:rPr>
              <a:t>DD4HEP</a:t>
            </a:r>
            <a:r>
              <a:rPr lang="en-US" dirty="0"/>
              <a:t> </a:t>
            </a:r>
          </a:p>
          <a:p>
            <a:r>
              <a:rPr lang="en-US" dirty="0"/>
              <a:t>Reconstruction Framework (</a:t>
            </a:r>
            <a:r>
              <a:rPr lang="en-US" dirty="0">
                <a:hlinkClick r:id="rId5"/>
              </a:rPr>
              <a:t>EICRecon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Based on PODIO/JANA</a:t>
            </a:r>
          </a:p>
          <a:p>
            <a:pPr lvl="1"/>
            <a:r>
              <a:rPr lang="en-US" dirty="0"/>
              <a:t>Digitization</a:t>
            </a:r>
          </a:p>
          <a:p>
            <a:pPr lvl="1"/>
            <a:r>
              <a:rPr lang="en-US" dirty="0"/>
              <a:t>Track Reconstruction</a:t>
            </a:r>
          </a:p>
          <a:p>
            <a:pPr lvl="2"/>
            <a:r>
              <a:rPr lang="en-US" dirty="0"/>
              <a:t>Based on </a:t>
            </a:r>
            <a:r>
              <a:rPr lang="en-US" dirty="0">
                <a:hlinkClick r:id="rId6"/>
              </a:rPr>
              <a:t>ACTS</a:t>
            </a:r>
            <a:r>
              <a:rPr lang="en-US" dirty="0"/>
              <a:t> Combinatorial Kalman Filter (CKF) </a:t>
            </a:r>
          </a:p>
          <a:p>
            <a:pPr lvl="2"/>
            <a:r>
              <a:rPr lang="en-US" dirty="0"/>
              <a:t>Combined track finding and fitting</a:t>
            </a:r>
          </a:p>
          <a:p>
            <a:pPr lvl="2"/>
            <a:r>
              <a:rPr lang="en-US" dirty="0"/>
              <a:t>Realistic seeder</a:t>
            </a:r>
          </a:p>
          <a:p>
            <a:r>
              <a:rPr lang="en-US" dirty="0"/>
              <a:t>ePIC data structure (</a:t>
            </a:r>
            <a:r>
              <a:rPr lang="en-US" dirty="0">
                <a:hlinkClick r:id="rId7"/>
              </a:rPr>
              <a:t>EDM4eic</a:t>
            </a:r>
            <a:r>
              <a:rPr lang="en-US" dirty="0"/>
              <a:t>) modeled after </a:t>
            </a:r>
            <a:r>
              <a:rPr lang="en-US" dirty="0">
                <a:hlinkClick r:id="rId8"/>
              </a:rPr>
              <a:t>EDM4hep</a:t>
            </a:r>
            <a:endParaRPr lang="en-US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496F768-7FCE-5601-37BC-43A0FB29D165}"/>
              </a:ext>
            </a:extLst>
          </p:cNvPr>
          <p:cNvSpPr/>
          <p:nvPr/>
        </p:nvSpPr>
        <p:spPr>
          <a:xfrm>
            <a:off x="10515600" y="415284"/>
            <a:ext cx="1466862" cy="365760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Charge 2, 3</a:t>
            </a:r>
          </a:p>
        </p:txBody>
      </p:sp>
      <p:pic>
        <p:nvPicPr>
          <p:cNvPr id="5" name="Picture 4" descr="A blue circle with white text&#10;&#10;Description automatically generated">
            <a:extLst>
              <a:ext uri="{FF2B5EF4-FFF2-40B4-BE49-F238E27FC236}">
                <a16:creationId xmlns:a16="http://schemas.microsoft.com/office/drawing/2014/main" id="{565D46C7-0B2C-7D34-ED0D-07E09F11DE7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692467" y="1129710"/>
            <a:ext cx="1257957" cy="876758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0BF689D3-0429-B88E-4EB8-17F40F42A3A5}"/>
              </a:ext>
            </a:extLst>
          </p:cNvPr>
          <p:cNvGrpSpPr/>
          <p:nvPr/>
        </p:nvGrpSpPr>
        <p:grpSpPr>
          <a:xfrm>
            <a:off x="7208018" y="2369297"/>
            <a:ext cx="5094091" cy="773908"/>
            <a:chOff x="2636063" y="4281028"/>
            <a:chExt cx="5094091" cy="773908"/>
          </a:xfrm>
        </p:grpSpPr>
        <p:sp>
          <p:nvSpPr>
            <p:cNvPr id="6" name="Google Shape;1382;p26">
              <a:extLst>
                <a:ext uri="{FF2B5EF4-FFF2-40B4-BE49-F238E27FC236}">
                  <a16:creationId xmlns:a16="http://schemas.microsoft.com/office/drawing/2014/main" id="{006C0C63-7A02-DA8E-50D5-6B02A2CC3F29}"/>
                </a:ext>
              </a:extLst>
            </p:cNvPr>
            <p:cNvSpPr txBox="1"/>
            <p:nvPr/>
          </p:nvSpPr>
          <p:spPr>
            <a:xfrm>
              <a:off x="2805954" y="4367636"/>
              <a:ext cx="4924200" cy="68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100" b="1" dirty="0">
                  <a:solidFill>
                    <a:srgbClr val="00303C"/>
                  </a:solidFill>
                </a:rPr>
                <a:t>A</a:t>
              </a:r>
              <a:r>
                <a:rPr lang="en" sz="2100" b="1" dirty="0">
                  <a:solidFill>
                    <a:srgbClr val="007681"/>
                  </a:solidFill>
                </a:rPr>
                <a:t> </a:t>
              </a:r>
              <a:r>
                <a:rPr lang="en" sz="2100" b="1" dirty="0">
                  <a:solidFill>
                    <a:srgbClr val="00303B"/>
                  </a:solidFill>
                </a:rPr>
                <a:t>C</a:t>
              </a:r>
              <a:r>
                <a:rPr lang="en" sz="2100" b="1" dirty="0">
                  <a:solidFill>
                    <a:srgbClr val="4198B5"/>
                  </a:solidFill>
                </a:rPr>
                <a:t>ommon</a:t>
              </a:r>
              <a:r>
                <a:rPr lang="en" sz="2100" b="1" dirty="0">
                  <a:solidFill>
                    <a:srgbClr val="007681"/>
                  </a:solidFill>
                </a:rPr>
                <a:t> </a:t>
              </a:r>
              <a:r>
                <a:rPr lang="en" sz="2100" b="1" dirty="0">
                  <a:solidFill>
                    <a:srgbClr val="00303B"/>
                  </a:solidFill>
                </a:rPr>
                <a:t>T</a:t>
              </a:r>
              <a:r>
                <a:rPr lang="en" sz="2100" b="1" dirty="0">
                  <a:solidFill>
                    <a:srgbClr val="4198B5"/>
                  </a:solidFill>
                </a:rPr>
                <a:t>racking</a:t>
              </a:r>
              <a:r>
                <a:rPr lang="en" sz="2100" b="1" dirty="0">
                  <a:solidFill>
                    <a:srgbClr val="007681"/>
                  </a:solidFill>
                </a:rPr>
                <a:t> </a:t>
              </a:r>
              <a:r>
                <a:rPr lang="en" sz="2100" b="1" dirty="0">
                  <a:solidFill>
                    <a:srgbClr val="00303B"/>
                  </a:solidFill>
                </a:rPr>
                <a:t>S</a:t>
              </a:r>
              <a:r>
                <a:rPr lang="en" sz="2100" b="1" dirty="0">
                  <a:solidFill>
                    <a:srgbClr val="4198B5"/>
                  </a:solidFill>
                </a:rPr>
                <a:t>oftware</a:t>
              </a:r>
              <a:endParaRPr sz="2100" b="1" dirty="0">
                <a:solidFill>
                  <a:srgbClr val="4198B5"/>
                </a:solidFill>
              </a:endParaRPr>
            </a:p>
          </p:txBody>
        </p:sp>
        <p:pic>
          <p:nvPicPr>
            <p:cNvPr id="8" name="Google Shape;1383;p26">
              <a:extLst>
                <a:ext uri="{FF2B5EF4-FFF2-40B4-BE49-F238E27FC236}">
                  <a16:creationId xmlns:a16="http://schemas.microsoft.com/office/drawing/2014/main" id="{49C83F76-63FB-0EBD-89E2-EE3EC1A2ED5A}"/>
                </a:ext>
              </a:extLst>
            </p:cNvPr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>
              <a:off x="2636063" y="4281028"/>
              <a:ext cx="607596" cy="57267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0" name="Google Shape;1387;p26" descr="page30image498028544">
            <a:extLst>
              <a:ext uri="{FF2B5EF4-FFF2-40B4-BE49-F238E27FC236}">
                <a16:creationId xmlns:a16="http://schemas.microsoft.com/office/drawing/2014/main" id="{B207F7DD-7148-DE5C-B54B-DDFE3E483328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7119690" y="3165321"/>
            <a:ext cx="3145555" cy="17988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386;p26">
            <a:extLst>
              <a:ext uri="{FF2B5EF4-FFF2-40B4-BE49-F238E27FC236}">
                <a16:creationId xmlns:a16="http://schemas.microsoft.com/office/drawing/2014/main" id="{C41C698F-91F1-50C7-7571-0F4AB4A741FF}"/>
              </a:ext>
            </a:extLst>
          </p:cNvPr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10136803" y="3475110"/>
            <a:ext cx="2055197" cy="144462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382090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D7F87F-4417-AE66-F0C1-881F752A1C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ePIC Tracking Detector in DD4HEP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496F768-7FCE-5601-37BC-43A0FB29D165}"/>
              </a:ext>
            </a:extLst>
          </p:cNvPr>
          <p:cNvSpPr/>
          <p:nvPr/>
        </p:nvSpPr>
        <p:spPr>
          <a:xfrm>
            <a:off x="10515600" y="415284"/>
            <a:ext cx="1466862" cy="365760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Charge 2, 3</a:t>
            </a: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7F202B85-C450-7EA1-F89B-5B0B6DADFD6F}"/>
              </a:ext>
            </a:extLst>
          </p:cNvPr>
          <p:cNvGrpSpPr>
            <a:grpSpLocks noChangeAspect="1"/>
          </p:cNvGrpSpPr>
          <p:nvPr/>
        </p:nvGrpSpPr>
        <p:grpSpPr>
          <a:xfrm>
            <a:off x="1109651" y="1032311"/>
            <a:ext cx="10851546" cy="4617883"/>
            <a:chOff x="1298048" y="1269984"/>
            <a:chExt cx="10851546" cy="4617883"/>
          </a:xfrm>
        </p:grpSpPr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6C8575B0-DDBF-6A83-FF80-C7008D710776}"/>
                </a:ext>
              </a:extLst>
            </p:cNvPr>
            <p:cNvGrpSpPr/>
            <p:nvPr/>
          </p:nvGrpSpPr>
          <p:grpSpPr>
            <a:xfrm>
              <a:off x="1298048" y="1269984"/>
              <a:ext cx="8581696" cy="4395671"/>
              <a:chOff x="1805152" y="985850"/>
              <a:chExt cx="8581696" cy="4395671"/>
            </a:xfrm>
          </p:grpSpPr>
          <p:pic>
            <p:nvPicPr>
              <p:cNvPr id="71" name="Picture 70" descr="A close-up of a machine&#10;&#10;Description automatically generated">
                <a:extLst>
                  <a:ext uri="{FF2B5EF4-FFF2-40B4-BE49-F238E27FC236}">
                    <a16:creationId xmlns:a16="http://schemas.microsoft.com/office/drawing/2014/main" id="{03BAE14F-7748-0F4F-1F54-A65861E5BEE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805152" y="1326981"/>
                <a:ext cx="8581696" cy="4054540"/>
              </a:xfrm>
              <a:prstGeom prst="rect">
                <a:avLst/>
              </a:prstGeom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2" name="TextBox 71">
                    <a:extLst>
                      <a:ext uri="{FF2B5EF4-FFF2-40B4-BE49-F238E27FC236}">
                        <a16:creationId xmlns:a16="http://schemas.microsoft.com/office/drawing/2014/main" id="{55FDF99A-F3EB-086E-51E6-F73A2115AC2A}"/>
                      </a:ext>
                    </a:extLst>
                  </p:cNvPr>
                  <p:cNvSpPr txBox="1"/>
                  <p:nvPr/>
                </p:nvSpPr>
                <p:spPr>
                  <a:xfrm>
                    <a:off x="2276743" y="985850"/>
                    <a:ext cx="1677321" cy="369332"/>
                  </a:xfrm>
                  <a:prstGeom prst="rect">
                    <a:avLst/>
                  </a:prstGeom>
                  <a:ln w="25400">
                    <a:solidFill>
                      <a:schemeClr val="accent4"/>
                    </a:solidFill>
                  </a:ln>
                </p:spPr>
                <p:style>
                  <a:lnRef idx="2">
                    <a:schemeClr val="accent5"/>
                  </a:lnRef>
                  <a:fillRef idx="1">
                    <a:schemeClr val="lt1"/>
                  </a:fillRef>
                  <a:effectRef idx="0">
                    <a:schemeClr val="accent5"/>
                  </a:effectRef>
                  <a:fontRef idx="minor">
                    <a:schemeClr val="dk1"/>
                  </a:fontRef>
                </p:style>
                <p:txBody>
                  <a:bodyPr wrap="squar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oMath>
                    </a14:m>
                    <a:r>
                      <a:rPr lang="en-US" dirty="0"/>
                      <a:t>RWELL-ECT</a:t>
                    </a:r>
                  </a:p>
                </p:txBody>
              </p:sp>
            </mc:Choice>
            <mc:Fallback xmlns="">
              <p:sp>
                <p:nvSpPr>
                  <p:cNvPr id="72" name="TextBox 71">
                    <a:extLst>
                      <a:ext uri="{FF2B5EF4-FFF2-40B4-BE49-F238E27FC236}">
                        <a16:creationId xmlns:a16="http://schemas.microsoft.com/office/drawing/2014/main" id="{55FDF99A-F3EB-086E-51E6-F73A2115AC2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276743" y="985850"/>
                    <a:ext cx="1677321" cy="369332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t="-3125" b="-21875"/>
                    </a:stretch>
                  </a:blipFill>
                  <a:ln w="25400">
                    <a:solidFill>
                      <a:schemeClr val="accent4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73" name="Straight Arrow Connector 72">
                <a:extLst>
                  <a:ext uri="{FF2B5EF4-FFF2-40B4-BE49-F238E27FC236}">
                    <a16:creationId xmlns:a16="http://schemas.microsoft.com/office/drawing/2014/main" id="{E816F3C3-6673-2E2B-94A1-6556C0B4CCFB}"/>
                  </a:ext>
                </a:extLst>
              </p:cNvPr>
              <p:cNvCxnSpPr>
                <a:cxnSpLocks/>
                <a:stCxn id="72" idx="2"/>
              </p:cNvCxnSpPr>
              <p:nvPr/>
            </p:nvCxnSpPr>
            <p:spPr>
              <a:xfrm>
                <a:off x="3115404" y="1355182"/>
                <a:ext cx="67883" cy="890739"/>
              </a:xfrm>
              <a:prstGeom prst="straightConnector1">
                <a:avLst/>
              </a:prstGeom>
              <a:ln w="25400">
                <a:solidFill>
                  <a:schemeClr val="accent4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Arrow Connector 73">
                <a:extLst>
                  <a:ext uri="{FF2B5EF4-FFF2-40B4-BE49-F238E27FC236}">
                    <a16:creationId xmlns:a16="http://schemas.microsoft.com/office/drawing/2014/main" id="{EF7B656A-1EE9-D85E-70A7-717584D2834E}"/>
                  </a:ext>
                </a:extLst>
              </p:cNvPr>
              <p:cNvCxnSpPr>
                <a:cxnSpLocks/>
                <a:stCxn id="72" idx="2"/>
              </p:cNvCxnSpPr>
              <p:nvPr/>
            </p:nvCxnSpPr>
            <p:spPr>
              <a:xfrm>
                <a:off x="3115404" y="1355182"/>
                <a:ext cx="408378" cy="814393"/>
              </a:xfrm>
              <a:prstGeom prst="straightConnector1">
                <a:avLst/>
              </a:prstGeom>
              <a:ln w="25400">
                <a:solidFill>
                  <a:schemeClr val="accent4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Arrow Connector 74">
                <a:extLst>
                  <a:ext uri="{FF2B5EF4-FFF2-40B4-BE49-F238E27FC236}">
                    <a16:creationId xmlns:a16="http://schemas.microsoft.com/office/drawing/2014/main" id="{FEEBAA30-077F-E7F5-756B-EC212FA9E40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890121" y="1370414"/>
                <a:ext cx="329270" cy="875507"/>
              </a:xfrm>
              <a:prstGeom prst="straightConnector1">
                <a:avLst/>
              </a:prstGeom>
              <a:ln w="25400">
                <a:solidFill>
                  <a:schemeClr val="accent4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Arrow Connector 75">
                <a:extLst>
                  <a:ext uri="{FF2B5EF4-FFF2-40B4-BE49-F238E27FC236}">
                    <a16:creationId xmlns:a16="http://schemas.microsoft.com/office/drawing/2014/main" id="{5253C7B5-B405-FF03-182A-6982CA876868}"/>
                  </a:ext>
                </a:extLst>
              </p:cNvPr>
              <p:cNvCxnSpPr>
                <a:cxnSpLocks/>
                <a:stCxn id="68" idx="2"/>
              </p:cNvCxnSpPr>
              <p:nvPr/>
            </p:nvCxnSpPr>
            <p:spPr>
              <a:xfrm>
                <a:off x="9072655" y="1362640"/>
                <a:ext cx="436104" cy="806935"/>
              </a:xfrm>
              <a:prstGeom prst="straightConnector1">
                <a:avLst/>
              </a:prstGeom>
              <a:ln w="25400">
                <a:solidFill>
                  <a:schemeClr val="accent4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7" name="TextBox 76">
                    <a:extLst>
                      <a:ext uri="{FF2B5EF4-FFF2-40B4-BE49-F238E27FC236}">
                        <a16:creationId xmlns:a16="http://schemas.microsoft.com/office/drawing/2014/main" id="{27DF1810-03D9-A749-CF8E-6AA43AB6CC81}"/>
                      </a:ext>
                    </a:extLst>
                  </p:cNvPr>
                  <p:cNvSpPr txBox="1"/>
                  <p:nvPr/>
                </p:nvSpPr>
                <p:spPr>
                  <a:xfrm>
                    <a:off x="4869854" y="987361"/>
                    <a:ext cx="1848707" cy="369332"/>
                  </a:xfrm>
                  <a:prstGeom prst="rect">
                    <a:avLst/>
                  </a:prstGeom>
                  <a:ln w="25400">
                    <a:solidFill>
                      <a:schemeClr val="accent4"/>
                    </a:solidFill>
                  </a:ln>
                </p:spPr>
                <p:style>
                  <a:lnRef idx="2">
                    <a:schemeClr val="accent5"/>
                  </a:lnRef>
                  <a:fillRef idx="1">
                    <a:schemeClr val="lt1"/>
                  </a:fillRef>
                  <a:effectRef idx="0">
                    <a:schemeClr val="accent5"/>
                  </a:effectRef>
                  <a:fontRef idx="minor">
                    <a:schemeClr val="dk1"/>
                  </a:fontRef>
                </p:style>
                <p:txBody>
                  <a:bodyPr wrap="squar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oMath>
                    </a14:m>
                    <a:r>
                      <a:rPr lang="en-US" dirty="0"/>
                      <a:t>RWELL-BOT</a:t>
                    </a:r>
                  </a:p>
                </p:txBody>
              </p:sp>
            </mc:Choice>
            <mc:Fallback xmlns="">
              <p:sp>
                <p:nvSpPr>
                  <p:cNvPr id="77" name="TextBox 76">
                    <a:extLst>
                      <a:ext uri="{FF2B5EF4-FFF2-40B4-BE49-F238E27FC236}">
                        <a16:creationId xmlns:a16="http://schemas.microsoft.com/office/drawing/2014/main" id="{27DF1810-03D9-A749-CF8E-6AA43AB6CC8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869854" y="987361"/>
                    <a:ext cx="1848707" cy="369332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t="-3125" b="-21875"/>
                    </a:stretch>
                  </a:blipFill>
                  <a:ln w="25400">
                    <a:solidFill>
                      <a:schemeClr val="accent4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89E9D313-BEE4-668F-224B-AF2BB59D9298}"/>
                  </a:ext>
                </a:extLst>
              </p:cNvPr>
              <p:cNvSpPr txBox="1"/>
              <p:nvPr/>
            </p:nvSpPr>
            <p:spPr>
              <a:xfrm>
                <a:off x="6855432" y="985850"/>
                <a:ext cx="1073541" cy="369332"/>
              </a:xfrm>
              <a:prstGeom prst="rect">
                <a:avLst/>
              </a:prstGeom>
              <a:ln w="25400">
                <a:solidFill>
                  <a:schemeClr val="accent4"/>
                </a:solidFill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dirty="0" err="1"/>
                  <a:t>CyMBaL</a:t>
                </a:r>
                <a:endParaRPr lang="en-US" dirty="0"/>
              </a:p>
            </p:txBody>
          </p:sp>
          <p:cxnSp>
            <p:nvCxnSpPr>
              <p:cNvPr id="79" name="Straight Arrow Connector 78">
                <a:extLst>
                  <a:ext uri="{FF2B5EF4-FFF2-40B4-BE49-F238E27FC236}">
                    <a16:creationId xmlns:a16="http://schemas.microsoft.com/office/drawing/2014/main" id="{57A2CDB8-1FD4-2638-D4D4-615D8EEC256C}"/>
                  </a:ext>
                </a:extLst>
              </p:cNvPr>
              <p:cNvCxnSpPr>
                <a:cxnSpLocks/>
                <a:stCxn id="77" idx="2"/>
              </p:cNvCxnSpPr>
              <p:nvPr/>
            </p:nvCxnSpPr>
            <p:spPr>
              <a:xfrm flipH="1">
                <a:off x="5210301" y="1356693"/>
                <a:ext cx="583907" cy="327178"/>
              </a:xfrm>
              <a:prstGeom prst="straightConnector1">
                <a:avLst/>
              </a:prstGeom>
              <a:ln w="25400">
                <a:solidFill>
                  <a:schemeClr val="accent4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Arrow Connector 79">
                <a:extLst>
                  <a:ext uri="{FF2B5EF4-FFF2-40B4-BE49-F238E27FC236}">
                    <a16:creationId xmlns:a16="http://schemas.microsoft.com/office/drawing/2014/main" id="{589D9F92-234D-F6C8-A3A6-EB514A19573B}"/>
                  </a:ext>
                </a:extLst>
              </p:cNvPr>
              <p:cNvCxnSpPr>
                <a:cxnSpLocks/>
                <a:stCxn id="78" idx="2"/>
              </p:cNvCxnSpPr>
              <p:nvPr/>
            </p:nvCxnSpPr>
            <p:spPr>
              <a:xfrm flipH="1">
                <a:off x="6962319" y="1355182"/>
                <a:ext cx="429884" cy="770050"/>
              </a:xfrm>
              <a:prstGeom prst="straightConnector1">
                <a:avLst/>
              </a:prstGeom>
              <a:ln w="25400">
                <a:solidFill>
                  <a:schemeClr val="accent4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id="{487C331C-2671-5BBB-C2D1-AB5B5A010F65}"/>
                </a:ext>
              </a:extLst>
            </p:cNvPr>
            <p:cNvCxnSpPr>
              <a:cxnSpLocks/>
              <a:stCxn id="77" idx="2"/>
            </p:cNvCxnSpPr>
            <p:nvPr/>
          </p:nvCxnSpPr>
          <p:spPr>
            <a:xfrm>
              <a:off x="5287104" y="1640827"/>
              <a:ext cx="707600" cy="255202"/>
            </a:xfrm>
            <a:prstGeom prst="straightConnector1">
              <a:avLst/>
            </a:prstGeom>
            <a:ln w="25400">
              <a:solidFill>
                <a:schemeClr val="accent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CE40BE13-56BD-0613-ECE4-6B4C6ECC908A}"/>
                </a:ext>
              </a:extLst>
            </p:cNvPr>
            <p:cNvSpPr txBox="1"/>
            <p:nvPr/>
          </p:nvSpPr>
          <p:spPr>
            <a:xfrm>
              <a:off x="9879744" y="3555866"/>
              <a:ext cx="2031596" cy="369332"/>
            </a:xfrm>
            <a:prstGeom prst="rect">
              <a:avLst/>
            </a:prstGeom>
            <a:ln w="25400">
              <a:solidFill>
                <a:schemeClr val="accent6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/>
                <a:t>AC-LGAD Barrel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D7ADD8E8-6355-7426-7A42-F44B60AA8773}"/>
                </a:ext>
              </a:extLst>
            </p:cNvPr>
            <p:cNvSpPr txBox="1"/>
            <p:nvPr/>
          </p:nvSpPr>
          <p:spPr>
            <a:xfrm>
              <a:off x="9971938" y="2643669"/>
              <a:ext cx="2177656" cy="369332"/>
            </a:xfrm>
            <a:prstGeom prst="rect">
              <a:avLst/>
            </a:prstGeom>
            <a:ln w="25400">
              <a:solidFill>
                <a:schemeClr val="accent6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/>
                <a:t>AC-LGAD Endcap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5CB5E788-49D6-D649-EE6F-5DDFB264209C}"/>
                </a:ext>
              </a:extLst>
            </p:cNvPr>
            <p:cNvSpPr txBox="1"/>
            <p:nvPr/>
          </p:nvSpPr>
          <p:spPr>
            <a:xfrm>
              <a:off x="4927746" y="5507937"/>
              <a:ext cx="1035342" cy="369332"/>
            </a:xfrm>
            <a:prstGeom prst="rect">
              <a:avLst/>
            </a:prstGeom>
            <a:ln w="25400">
              <a:solidFill>
                <a:srgbClr val="00B0F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/>
                <a:t>SVT OB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41C61212-9022-DCDC-01A4-85D76405F118}"/>
                </a:ext>
              </a:extLst>
            </p:cNvPr>
            <p:cNvSpPr txBox="1"/>
            <p:nvPr/>
          </p:nvSpPr>
          <p:spPr>
            <a:xfrm>
              <a:off x="6320620" y="5502450"/>
              <a:ext cx="985458" cy="369332"/>
            </a:xfrm>
            <a:prstGeom prst="rect">
              <a:avLst/>
            </a:prstGeom>
            <a:ln w="25400">
              <a:solidFill>
                <a:srgbClr val="00B0F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/>
                <a:t>SVT IB</a:t>
              </a: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0E35A783-F08A-64A4-BDB0-223DFA60CCF8}"/>
                </a:ext>
              </a:extLst>
            </p:cNvPr>
            <p:cNvSpPr txBox="1"/>
            <p:nvPr/>
          </p:nvSpPr>
          <p:spPr>
            <a:xfrm>
              <a:off x="3006993" y="5496768"/>
              <a:ext cx="1677321" cy="369332"/>
            </a:xfrm>
            <a:prstGeom prst="rect">
              <a:avLst/>
            </a:prstGeom>
            <a:ln w="25400">
              <a:solidFill>
                <a:srgbClr val="00B0F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/>
                <a:t>SVT Endcaps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FEBF93E8-31EC-1507-6448-338FC78B44B2}"/>
                </a:ext>
              </a:extLst>
            </p:cNvPr>
            <p:cNvSpPr txBox="1"/>
            <p:nvPr/>
          </p:nvSpPr>
          <p:spPr>
            <a:xfrm>
              <a:off x="7469671" y="5518535"/>
              <a:ext cx="1689061" cy="369332"/>
            </a:xfrm>
            <a:prstGeom prst="rect">
              <a:avLst/>
            </a:prstGeom>
            <a:ln w="25400">
              <a:solidFill>
                <a:srgbClr val="00B0F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/>
                <a:t>SVT Endcaps</a:t>
              </a:r>
            </a:p>
          </p:txBody>
        </p:sp>
        <p:cxnSp>
          <p:nvCxnSpPr>
            <p:cNvPr id="60" name="Straight Arrow Connector 59">
              <a:extLst>
                <a:ext uri="{FF2B5EF4-FFF2-40B4-BE49-F238E27FC236}">
                  <a16:creationId xmlns:a16="http://schemas.microsoft.com/office/drawing/2014/main" id="{D740BF9C-B854-3568-2366-045AA43918AB}"/>
                </a:ext>
              </a:extLst>
            </p:cNvPr>
            <p:cNvCxnSpPr>
              <a:cxnSpLocks/>
              <a:stCxn id="56" idx="0"/>
            </p:cNvCxnSpPr>
            <p:nvPr/>
          </p:nvCxnSpPr>
          <p:spPr>
            <a:xfrm flipV="1">
              <a:off x="5445417" y="4093811"/>
              <a:ext cx="93116" cy="1414126"/>
            </a:xfrm>
            <a:prstGeom prst="straightConnector1">
              <a:avLst/>
            </a:prstGeom>
            <a:ln w="2540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>
              <a:extLst>
                <a:ext uri="{FF2B5EF4-FFF2-40B4-BE49-F238E27FC236}">
                  <a16:creationId xmlns:a16="http://schemas.microsoft.com/office/drawing/2014/main" id="{6DA47F38-B55B-6499-8171-5FD311F18ADD}"/>
                </a:ext>
              </a:extLst>
            </p:cNvPr>
            <p:cNvCxnSpPr>
              <a:cxnSpLocks/>
              <a:stCxn id="56" idx="0"/>
            </p:cNvCxnSpPr>
            <p:nvPr/>
          </p:nvCxnSpPr>
          <p:spPr>
            <a:xfrm flipH="1" flipV="1">
              <a:off x="5101947" y="4447053"/>
              <a:ext cx="343470" cy="1060884"/>
            </a:xfrm>
            <a:prstGeom prst="straightConnector1">
              <a:avLst/>
            </a:prstGeom>
            <a:ln w="2540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61">
              <a:extLst>
                <a:ext uri="{FF2B5EF4-FFF2-40B4-BE49-F238E27FC236}">
                  <a16:creationId xmlns:a16="http://schemas.microsoft.com/office/drawing/2014/main" id="{F4E927B9-1E93-8532-0D1D-98EE86804FD2}"/>
                </a:ext>
              </a:extLst>
            </p:cNvPr>
            <p:cNvCxnSpPr>
              <a:cxnSpLocks/>
              <a:stCxn id="57" idx="0"/>
            </p:cNvCxnSpPr>
            <p:nvPr/>
          </p:nvCxnSpPr>
          <p:spPr>
            <a:xfrm flipH="1" flipV="1">
              <a:off x="5897708" y="3683291"/>
              <a:ext cx="915641" cy="1819159"/>
            </a:xfrm>
            <a:prstGeom prst="straightConnector1">
              <a:avLst/>
            </a:prstGeom>
            <a:ln w="2540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Arrow Connector 62">
              <a:extLst>
                <a:ext uri="{FF2B5EF4-FFF2-40B4-BE49-F238E27FC236}">
                  <a16:creationId xmlns:a16="http://schemas.microsoft.com/office/drawing/2014/main" id="{95D9EAAD-B859-0535-AF86-F1FE76EBCB3B}"/>
                </a:ext>
              </a:extLst>
            </p:cNvPr>
            <p:cNvCxnSpPr>
              <a:cxnSpLocks/>
              <a:stCxn id="57" idx="0"/>
            </p:cNvCxnSpPr>
            <p:nvPr/>
          </p:nvCxnSpPr>
          <p:spPr>
            <a:xfrm flipH="1" flipV="1">
              <a:off x="5588896" y="3797961"/>
              <a:ext cx="1224453" cy="1704489"/>
            </a:xfrm>
            <a:prstGeom prst="straightConnector1">
              <a:avLst/>
            </a:prstGeom>
            <a:ln w="2540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Arrow Connector 63">
              <a:extLst>
                <a:ext uri="{FF2B5EF4-FFF2-40B4-BE49-F238E27FC236}">
                  <a16:creationId xmlns:a16="http://schemas.microsoft.com/office/drawing/2014/main" id="{B6FCBAC9-8300-E797-0D7D-D860D6AC1416}"/>
                </a:ext>
              </a:extLst>
            </p:cNvPr>
            <p:cNvCxnSpPr>
              <a:cxnSpLocks/>
              <a:stCxn id="59" idx="0"/>
            </p:cNvCxnSpPr>
            <p:nvPr/>
          </p:nvCxnSpPr>
          <p:spPr>
            <a:xfrm flipH="1" flipV="1">
              <a:off x="6246994" y="3925198"/>
              <a:ext cx="2067208" cy="1593337"/>
            </a:xfrm>
            <a:prstGeom prst="straightConnector1">
              <a:avLst/>
            </a:prstGeom>
            <a:ln w="2540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Arrow Connector 64">
              <a:extLst>
                <a:ext uri="{FF2B5EF4-FFF2-40B4-BE49-F238E27FC236}">
                  <a16:creationId xmlns:a16="http://schemas.microsoft.com/office/drawing/2014/main" id="{72C3DEDB-D49E-94A1-C192-BABF7E541420}"/>
                </a:ext>
              </a:extLst>
            </p:cNvPr>
            <p:cNvCxnSpPr>
              <a:cxnSpLocks/>
              <a:stCxn id="59" idx="0"/>
            </p:cNvCxnSpPr>
            <p:nvPr/>
          </p:nvCxnSpPr>
          <p:spPr>
            <a:xfrm flipV="1">
              <a:off x="8314202" y="4104409"/>
              <a:ext cx="131112" cy="1414126"/>
            </a:xfrm>
            <a:prstGeom prst="straightConnector1">
              <a:avLst/>
            </a:prstGeom>
            <a:ln w="2540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Arrow Connector 65">
              <a:extLst>
                <a:ext uri="{FF2B5EF4-FFF2-40B4-BE49-F238E27FC236}">
                  <a16:creationId xmlns:a16="http://schemas.microsoft.com/office/drawing/2014/main" id="{E52C80A4-15B6-697B-6AE9-33DDCA267D35}"/>
                </a:ext>
              </a:extLst>
            </p:cNvPr>
            <p:cNvCxnSpPr>
              <a:cxnSpLocks/>
              <a:stCxn id="58" idx="0"/>
            </p:cNvCxnSpPr>
            <p:nvPr/>
          </p:nvCxnSpPr>
          <p:spPr>
            <a:xfrm flipH="1" flipV="1">
              <a:off x="3288791" y="4457651"/>
              <a:ext cx="556863" cy="1039117"/>
            </a:xfrm>
            <a:prstGeom prst="straightConnector1">
              <a:avLst/>
            </a:prstGeom>
            <a:ln w="2540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Arrow Connector 66">
              <a:extLst>
                <a:ext uri="{FF2B5EF4-FFF2-40B4-BE49-F238E27FC236}">
                  <a16:creationId xmlns:a16="http://schemas.microsoft.com/office/drawing/2014/main" id="{F6F3018A-5404-FCAC-DFED-C512A73F518C}"/>
                </a:ext>
              </a:extLst>
            </p:cNvPr>
            <p:cNvCxnSpPr>
              <a:cxnSpLocks/>
              <a:stCxn id="58" idx="0"/>
            </p:cNvCxnSpPr>
            <p:nvPr/>
          </p:nvCxnSpPr>
          <p:spPr>
            <a:xfrm flipV="1">
              <a:off x="3845654" y="3957998"/>
              <a:ext cx="1188238" cy="1538770"/>
            </a:xfrm>
            <a:prstGeom prst="straightConnector1">
              <a:avLst/>
            </a:prstGeom>
            <a:ln w="2540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8" name="TextBox 67">
                  <a:extLst>
                    <a:ext uri="{FF2B5EF4-FFF2-40B4-BE49-F238E27FC236}">
                      <a16:creationId xmlns:a16="http://schemas.microsoft.com/office/drawing/2014/main" id="{A109E08F-2263-47DD-36C0-7F1F10B1C5C0}"/>
                    </a:ext>
                  </a:extLst>
                </p:cNvPr>
                <p:cNvSpPr txBox="1"/>
                <p:nvPr/>
              </p:nvSpPr>
              <p:spPr>
                <a:xfrm>
                  <a:off x="7697861" y="1269984"/>
                  <a:ext cx="1735380" cy="376790"/>
                </a:xfrm>
                <a:prstGeom prst="rect">
                  <a:avLst/>
                </a:prstGeom>
                <a:ln w="25400">
                  <a:solidFill>
                    <a:schemeClr val="accent4"/>
                  </a:solidFill>
                </a:ln>
              </p:spPr>
              <p:style>
                <a:lnRef idx="2">
                  <a:schemeClr val="accent5"/>
                </a:lnRef>
                <a:fillRef idx="1">
                  <a:schemeClr val="lt1"/>
                </a:fillRef>
                <a:effectRef idx="0">
                  <a:schemeClr val="accent5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𝜇</m:t>
                      </m:r>
                    </m:oMath>
                  </a14:m>
                  <a:r>
                    <a:rPr lang="en-US" dirty="0"/>
                    <a:t>RWELL-ECT</a:t>
                  </a:r>
                </a:p>
              </p:txBody>
            </p:sp>
          </mc:Choice>
          <mc:Fallback xmlns="">
            <p:sp>
              <p:nvSpPr>
                <p:cNvPr id="68" name="TextBox 67">
                  <a:extLst>
                    <a:ext uri="{FF2B5EF4-FFF2-40B4-BE49-F238E27FC236}">
                      <a16:creationId xmlns:a16="http://schemas.microsoft.com/office/drawing/2014/main" id="{A109E08F-2263-47DD-36C0-7F1F10B1C5C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97861" y="1269984"/>
                  <a:ext cx="1735380" cy="376790"/>
                </a:xfrm>
                <a:prstGeom prst="rect">
                  <a:avLst/>
                </a:prstGeom>
                <a:blipFill>
                  <a:blip r:embed="rId5"/>
                  <a:stretch>
                    <a:fillRect t="-3125" b="-21875"/>
                  </a:stretch>
                </a:blipFill>
                <a:ln w="25400">
                  <a:solidFill>
                    <a:schemeClr val="accent4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9" name="Straight Arrow Connector 68">
              <a:extLst>
                <a:ext uri="{FF2B5EF4-FFF2-40B4-BE49-F238E27FC236}">
                  <a16:creationId xmlns:a16="http://schemas.microsoft.com/office/drawing/2014/main" id="{46DBEB6E-7E36-1A05-3C3C-39279307CC74}"/>
                </a:ext>
              </a:extLst>
            </p:cNvPr>
            <p:cNvCxnSpPr>
              <a:cxnSpLocks/>
              <a:stCxn id="55" idx="1"/>
            </p:cNvCxnSpPr>
            <p:nvPr/>
          </p:nvCxnSpPr>
          <p:spPr>
            <a:xfrm flipH="1">
              <a:off x="9632801" y="2828335"/>
              <a:ext cx="339137" cy="100223"/>
            </a:xfrm>
            <a:prstGeom prst="straightConnector1">
              <a:avLst/>
            </a:prstGeom>
            <a:ln w="25400"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Arrow Connector 69">
              <a:extLst>
                <a:ext uri="{FF2B5EF4-FFF2-40B4-BE49-F238E27FC236}">
                  <a16:creationId xmlns:a16="http://schemas.microsoft.com/office/drawing/2014/main" id="{330AF639-FB20-135F-0F0C-C8F4D9BE59C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802477" y="3740955"/>
              <a:ext cx="1100974" cy="986428"/>
            </a:xfrm>
            <a:prstGeom prst="straightConnector1">
              <a:avLst/>
            </a:prstGeom>
            <a:ln w="25400"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DED8E783-B942-F2B5-30A6-683623680131}"/>
              </a:ext>
            </a:extLst>
          </p:cNvPr>
          <p:cNvGrpSpPr/>
          <p:nvPr/>
        </p:nvGrpSpPr>
        <p:grpSpPr>
          <a:xfrm>
            <a:off x="4452181" y="5874398"/>
            <a:ext cx="2469661" cy="400230"/>
            <a:chOff x="4514800" y="5846814"/>
            <a:chExt cx="2469661" cy="400230"/>
          </a:xfrm>
        </p:grpSpPr>
        <p:cxnSp>
          <p:nvCxnSpPr>
            <p:cNvPr id="109" name="Straight Arrow Connector 108">
              <a:extLst>
                <a:ext uri="{FF2B5EF4-FFF2-40B4-BE49-F238E27FC236}">
                  <a16:creationId xmlns:a16="http://schemas.microsoft.com/office/drawing/2014/main" id="{707894D5-3211-C4E1-7D25-D6012C8E8FED}"/>
                </a:ext>
              </a:extLst>
            </p:cNvPr>
            <p:cNvCxnSpPr/>
            <p:nvPr/>
          </p:nvCxnSpPr>
          <p:spPr>
            <a:xfrm>
              <a:off x="4514800" y="5852301"/>
              <a:ext cx="1188239" cy="0"/>
            </a:xfrm>
            <a:prstGeom prst="straightConnector1">
              <a:avLst/>
            </a:prstGeom>
            <a:ln w="25400">
              <a:solidFill>
                <a:srgbClr val="FC031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Arrow Connector 109">
              <a:extLst>
                <a:ext uri="{FF2B5EF4-FFF2-40B4-BE49-F238E27FC236}">
                  <a16:creationId xmlns:a16="http://schemas.microsoft.com/office/drawing/2014/main" id="{9A76925D-EC15-5DDD-57AC-B62953931FA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929087" y="5846814"/>
              <a:ext cx="1025165" cy="0"/>
            </a:xfrm>
            <a:prstGeom prst="straightConnector1">
              <a:avLst/>
            </a:prstGeom>
            <a:ln w="25400">
              <a:solidFill>
                <a:srgbClr val="263CF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DC93DE21-D163-E993-D1D7-3248134420CC}"/>
                </a:ext>
              </a:extLst>
            </p:cNvPr>
            <p:cNvSpPr txBox="1"/>
            <p:nvPr/>
          </p:nvSpPr>
          <p:spPr>
            <a:xfrm>
              <a:off x="5979058" y="5877712"/>
              <a:ext cx="10054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263CFC"/>
                  </a:solidFill>
                </a:rPr>
                <a:t>electron</a:t>
              </a:r>
            </a:p>
          </p:txBody>
        </p:sp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88321D6B-CE70-3927-72F7-2C7989C5950C}"/>
                </a:ext>
              </a:extLst>
            </p:cNvPr>
            <p:cNvSpPr txBox="1"/>
            <p:nvPr/>
          </p:nvSpPr>
          <p:spPr>
            <a:xfrm>
              <a:off x="4574176" y="5846814"/>
              <a:ext cx="8386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C0312"/>
                  </a:solidFill>
                </a:rPr>
                <a:t>proton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845537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D7F87F-4417-AE66-F0C1-881F752A1C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Coverage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496F768-7FCE-5601-37BC-43A0FB29D165}"/>
              </a:ext>
            </a:extLst>
          </p:cNvPr>
          <p:cNvSpPr/>
          <p:nvPr/>
        </p:nvSpPr>
        <p:spPr>
          <a:xfrm>
            <a:off x="10515600" y="415284"/>
            <a:ext cx="1466862" cy="365760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Charge 2, 3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7DC99C04-5630-DF86-90BA-011619B953A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1963" y="869481"/>
            <a:ext cx="11521440" cy="767897"/>
          </a:xfrm>
        </p:spPr>
        <p:txBody>
          <a:bodyPr/>
          <a:lstStyle/>
          <a:p>
            <a:r>
              <a:rPr lang="en-US" dirty="0"/>
              <a:t>GEANT-level tracker hits showing geometric coverage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B0C02DD0-16A5-E260-C926-FE6F47FD503B}"/>
              </a:ext>
            </a:extLst>
          </p:cNvPr>
          <p:cNvGrpSpPr/>
          <p:nvPr/>
        </p:nvGrpSpPr>
        <p:grpSpPr>
          <a:xfrm>
            <a:off x="6361261" y="1455485"/>
            <a:ext cx="5830739" cy="4397306"/>
            <a:chOff x="6361261" y="1534998"/>
            <a:chExt cx="5830739" cy="4397306"/>
          </a:xfrm>
        </p:grpSpPr>
        <p:pic>
          <p:nvPicPr>
            <p:cNvPr id="19" name="Picture 18" descr="A diagram of a graph&#10;&#10;Description automatically generated">
              <a:extLst>
                <a:ext uri="{FF2B5EF4-FFF2-40B4-BE49-F238E27FC236}">
                  <a16:creationId xmlns:a16="http://schemas.microsoft.com/office/drawing/2014/main" id="{E271518F-2D60-7236-C8EB-8D8419DB8A3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3469"/>
            <a:stretch/>
          </p:blipFill>
          <p:spPr>
            <a:xfrm>
              <a:off x="6361261" y="1719664"/>
              <a:ext cx="5830739" cy="4212640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453C3C71-3A1C-EC74-8F8C-07E9C65ED888}"/>
                </a:ext>
              </a:extLst>
            </p:cNvPr>
            <p:cNvSpPr txBox="1"/>
            <p:nvPr/>
          </p:nvSpPr>
          <p:spPr>
            <a:xfrm>
              <a:off x="10300310" y="1534998"/>
              <a:ext cx="14029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ePIC 24.2.1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3C071AFE-7473-4958-A74B-B4966D298C9A}"/>
              </a:ext>
            </a:extLst>
          </p:cNvPr>
          <p:cNvGrpSpPr/>
          <p:nvPr/>
        </p:nvGrpSpPr>
        <p:grpSpPr>
          <a:xfrm>
            <a:off x="287198" y="1488867"/>
            <a:ext cx="6031636" cy="4342431"/>
            <a:chOff x="287198" y="1568380"/>
            <a:chExt cx="6031636" cy="4342431"/>
          </a:xfrm>
        </p:grpSpPr>
        <p:pic>
          <p:nvPicPr>
            <p:cNvPr id="27" name="Picture 26" descr="A diagram of a graph&#10;&#10;Description automatically generated with medium confidence">
              <a:extLst>
                <a:ext uri="{FF2B5EF4-FFF2-40B4-BE49-F238E27FC236}">
                  <a16:creationId xmlns:a16="http://schemas.microsoft.com/office/drawing/2014/main" id="{7F878A82-BC18-575E-AA9F-414DA538D66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87198" y="1698171"/>
              <a:ext cx="6031636" cy="4212640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DEDED78C-8CDE-2B72-A300-AB20767A9DD4}"/>
                </a:ext>
              </a:extLst>
            </p:cNvPr>
            <p:cNvSpPr txBox="1"/>
            <p:nvPr/>
          </p:nvSpPr>
          <p:spPr>
            <a:xfrm>
              <a:off x="4469571" y="1568380"/>
              <a:ext cx="14029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ePIC 24.2.1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959A3F67-C211-C240-6309-FD8BC0510BE8}"/>
              </a:ext>
            </a:extLst>
          </p:cNvPr>
          <p:cNvGrpSpPr/>
          <p:nvPr/>
        </p:nvGrpSpPr>
        <p:grpSpPr>
          <a:xfrm>
            <a:off x="5105217" y="5837342"/>
            <a:ext cx="2469661" cy="400230"/>
            <a:chOff x="4514800" y="5846814"/>
            <a:chExt cx="2469661" cy="400230"/>
          </a:xfrm>
        </p:grpSpPr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C6069A80-9B25-2DF0-2C16-A169943C438B}"/>
                </a:ext>
              </a:extLst>
            </p:cNvPr>
            <p:cNvCxnSpPr/>
            <p:nvPr/>
          </p:nvCxnSpPr>
          <p:spPr>
            <a:xfrm>
              <a:off x="4514800" y="5852301"/>
              <a:ext cx="1188239" cy="0"/>
            </a:xfrm>
            <a:prstGeom prst="straightConnector1">
              <a:avLst/>
            </a:prstGeom>
            <a:ln w="25400">
              <a:solidFill>
                <a:srgbClr val="FC031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6BAFC80E-68A0-BFE2-E8B0-7B6B6B477CB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929087" y="5846814"/>
              <a:ext cx="1025165" cy="0"/>
            </a:xfrm>
            <a:prstGeom prst="straightConnector1">
              <a:avLst/>
            </a:prstGeom>
            <a:ln w="25400">
              <a:solidFill>
                <a:srgbClr val="263CF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FA421F33-DBFD-99AB-E1E6-CF48BCA10E19}"/>
                </a:ext>
              </a:extLst>
            </p:cNvPr>
            <p:cNvSpPr txBox="1"/>
            <p:nvPr/>
          </p:nvSpPr>
          <p:spPr>
            <a:xfrm>
              <a:off x="5979058" y="5877712"/>
              <a:ext cx="10054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263CFC"/>
                  </a:solidFill>
                </a:rPr>
                <a:t>electron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03B59831-5E0F-9057-1109-7D9B7068C128}"/>
                </a:ext>
              </a:extLst>
            </p:cNvPr>
            <p:cNvSpPr txBox="1"/>
            <p:nvPr/>
          </p:nvSpPr>
          <p:spPr>
            <a:xfrm>
              <a:off x="4574176" y="5846814"/>
              <a:ext cx="8386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C0312"/>
                  </a:solidFill>
                </a:rPr>
                <a:t>proton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469299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D7F87F-4417-AE66-F0C1-881F752A1C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Tracker Hits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496F768-7FCE-5601-37BC-43A0FB29D165}"/>
              </a:ext>
            </a:extLst>
          </p:cNvPr>
          <p:cNvSpPr/>
          <p:nvPr/>
        </p:nvSpPr>
        <p:spPr>
          <a:xfrm>
            <a:off x="10515600" y="415284"/>
            <a:ext cx="1466862" cy="365760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Charge 2, 3</a:t>
            </a:r>
          </a:p>
        </p:txBody>
      </p:sp>
      <p:pic>
        <p:nvPicPr>
          <p:cNvPr id="5" name="Picture 4" descr="A graph with lines and numbers&#10;&#10;Description automatically generated">
            <a:extLst>
              <a:ext uri="{FF2B5EF4-FFF2-40B4-BE49-F238E27FC236}">
                <a16:creationId xmlns:a16="http://schemas.microsoft.com/office/drawing/2014/main" id="{8B5FD3C6-AD28-711C-15DA-65B49A64052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760"/>
          <a:stretch/>
        </p:blipFill>
        <p:spPr>
          <a:xfrm>
            <a:off x="293038" y="2218832"/>
            <a:ext cx="3847919" cy="2857123"/>
          </a:xfrm>
          <a:prstGeom prst="rect">
            <a:avLst/>
          </a:prstGeom>
        </p:spPr>
      </p:pic>
      <p:pic>
        <p:nvPicPr>
          <p:cNvPr id="7" name="Picture 6" descr="A graph of a city&#10;&#10;Description automatically generated">
            <a:extLst>
              <a:ext uri="{FF2B5EF4-FFF2-40B4-BE49-F238E27FC236}">
                <a16:creationId xmlns:a16="http://schemas.microsoft.com/office/drawing/2014/main" id="{71D1B8EC-00AD-468A-34F2-DE2F8584675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0708"/>
          <a:stretch/>
        </p:blipFill>
        <p:spPr>
          <a:xfrm>
            <a:off x="4241883" y="2218832"/>
            <a:ext cx="3749436" cy="27511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pic>
        <p:nvPicPr>
          <p:cNvPr id="9" name="Picture 8" descr="A graph of a city&#10;&#10;Description automatically generated">
            <a:extLst>
              <a:ext uri="{FF2B5EF4-FFF2-40B4-BE49-F238E27FC236}">
                <a16:creationId xmlns:a16="http://schemas.microsoft.com/office/drawing/2014/main" id="{5680BB2D-B752-84C9-4D14-19F797EC833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2259"/>
          <a:stretch/>
        </p:blipFill>
        <p:spPr>
          <a:xfrm>
            <a:off x="8070548" y="2231237"/>
            <a:ext cx="3911914" cy="2865467"/>
          </a:xfrm>
          <a:prstGeom prst="rect">
            <a:avLst/>
          </a:prstGeom>
          <a:ln>
            <a:solidFill>
              <a:srgbClr val="263CF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1B77087-84F5-2150-771C-0041E2A29DB3}"/>
              </a:ext>
            </a:extLst>
          </p:cNvPr>
          <p:cNvSpPr txBox="1"/>
          <p:nvPr/>
        </p:nvSpPr>
        <p:spPr>
          <a:xfrm>
            <a:off x="5039075" y="4024265"/>
            <a:ext cx="2467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Previous configuration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89B6136-B8C6-D54E-72D0-A3A2AA87C52F}"/>
              </a:ext>
            </a:extLst>
          </p:cNvPr>
          <p:cNvSpPr txBox="1"/>
          <p:nvPr/>
        </p:nvSpPr>
        <p:spPr>
          <a:xfrm>
            <a:off x="9182101" y="4024265"/>
            <a:ext cx="2339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263CFC"/>
                </a:solidFill>
              </a:rPr>
              <a:t>Current configuration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 Placeholder 2">
                <a:extLst>
                  <a:ext uri="{FF2B5EF4-FFF2-40B4-BE49-F238E27FC236}">
                    <a16:creationId xmlns:a16="http://schemas.microsoft.com/office/drawing/2014/main" id="{84D3492C-A7DB-3A17-7168-D158AFDD84D7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391886" y="942344"/>
                <a:ext cx="10372192" cy="1491856"/>
              </a:xfrm>
            </p:spPr>
            <p:txBody>
              <a:bodyPr/>
              <a:lstStyle/>
              <a:p>
                <a:r>
                  <a:rPr lang="en-US" dirty="0">
                    <a:solidFill>
                      <a:srgbClr val="263CFC"/>
                    </a:solidFill>
                  </a:rPr>
                  <a:t>Additional MPGD layers increased number of hits</a:t>
                </a:r>
              </a:p>
              <a:p>
                <a:pPr lvl="1"/>
                <a:r>
                  <a:rPr lang="en-US" dirty="0"/>
                  <a:t>Extreme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𝜂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&gt;3</m:t>
                    </m:r>
                  </m:oMath>
                </a14:m>
                <a:r>
                  <a:rPr lang="en-US" dirty="0"/>
                  <a:t> see hits increasing from ~3 to 5</a:t>
                </a:r>
              </a:p>
              <a:p>
                <a:pPr lvl="1"/>
                <a:r>
                  <a:rPr lang="en-US" dirty="0"/>
                  <a:t>Hits vs.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(Generator Level)</a:t>
                </a:r>
              </a:p>
            </p:txBody>
          </p:sp>
        </mc:Choice>
        <mc:Fallback xmlns="">
          <p:sp>
            <p:nvSpPr>
              <p:cNvPr id="14" name="Text Placeholder 2">
                <a:extLst>
                  <a:ext uri="{FF2B5EF4-FFF2-40B4-BE49-F238E27FC236}">
                    <a16:creationId xmlns:a16="http://schemas.microsoft.com/office/drawing/2014/main" id="{84D3492C-A7DB-3A17-7168-D158AFDD84D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391886" y="942344"/>
                <a:ext cx="10372192" cy="1491856"/>
              </a:xfrm>
              <a:blipFill>
                <a:blip r:embed="rId5"/>
                <a:stretch>
                  <a:fillRect l="-733" t="-3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Oval 14">
            <a:extLst>
              <a:ext uri="{FF2B5EF4-FFF2-40B4-BE49-F238E27FC236}">
                <a16:creationId xmlns:a16="http://schemas.microsoft.com/office/drawing/2014/main" id="{684CE60A-8F4B-00C8-7D57-571576910AB0}"/>
              </a:ext>
            </a:extLst>
          </p:cNvPr>
          <p:cNvSpPr/>
          <p:nvPr/>
        </p:nvSpPr>
        <p:spPr>
          <a:xfrm>
            <a:off x="4444490" y="3634241"/>
            <a:ext cx="321367" cy="237273"/>
          </a:xfrm>
          <a:prstGeom prst="ellipse">
            <a:avLst/>
          </a:prstGeom>
          <a:noFill/>
          <a:ln>
            <a:solidFill>
              <a:srgbClr val="FC031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92E3FC5D-7916-6038-5D70-48F5E7FB3803}"/>
              </a:ext>
            </a:extLst>
          </p:cNvPr>
          <p:cNvSpPr/>
          <p:nvPr/>
        </p:nvSpPr>
        <p:spPr>
          <a:xfrm>
            <a:off x="8324386" y="3485787"/>
            <a:ext cx="321367" cy="237273"/>
          </a:xfrm>
          <a:prstGeom prst="ellipse">
            <a:avLst/>
          </a:prstGeom>
          <a:noFill/>
          <a:ln>
            <a:solidFill>
              <a:srgbClr val="FC031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9436F48-C13E-C353-03FD-E0E8A0C6DDA6}"/>
              </a:ext>
            </a:extLst>
          </p:cNvPr>
          <p:cNvSpPr/>
          <p:nvPr/>
        </p:nvSpPr>
        <p:spPr>
          <a:xfrm>
            <a:off x="372266" y="2218832"/>
            <a:ext cx="7619053" cy="2857122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69DB06B4-73AE-DEE8-E0F2-7513B17B8EC1}"/>
              </a:ext>
            </a:extLst>
          </p:cNvPr>
          <p:cNvCxnSpPr/>
          <p:nvPr/>
        </p:nvCxnSpPr>
        <p:spPr>
          <a:xfrm>
            <a:off x="4765857" y="3723060"/>
            <a:ext cx="3619052" cy="3575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466A2AF-BC94-F345-34D9-51AA6562B1BB}"/>
                  </a:ext>
                </a:extLst>
              </p:cNvPr>
              <p:cNvSpPr txBox="1"/>
              <p:nvPr/>
            </p:nvSpPr>
            <p:spPr>
              <a:xfrm>
                <a:off x="461963" y="5425108"/>
                <a:ext cx="659699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>
                    <a:solidFill>
                      <a:srgbClr val="CB12DD"/>
                    </a:solidFill>
                  </a:rPr>
                  <a:t>Missing sub detectors</a:t>
                </a:r>
                <a:r>
                  <a:rPr lang="en-US" sz="2000" dirty="0"/>
                  <a:t>: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sz="2000" dirty="0"/>
                  <a:t>RWELL-BOT,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sz="2000" dirty="0"/>
                  <a:t>RWELL-ECT 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466A2AF-BC94-F345-34D9-51AA6562B1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963" y="5425108"/>
                <a:ext cx="6596999" cy="400110"/>
              </a:xfrm>
              <a:prstGeom prst="rect">
                <a:avLst/>
              </a:prstGeom>
              <a:blipFill>
                <a:blip r:embed="rId6"/>
                <a:stretch>
                  <a:fillRect l="-769" t="-9375" b="-28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Oval 7">
            <a:extLst>
              <a:ext uri="{FF2B5EF4-FFF2-40B4-BE49-F238E27FC236}">
                <a16:creationId xmlns:a16="http://schemas.microsoft.com/office/drawing/2014/main" id="{AB179AD1-BEA4-AC77-A4D1-9F07BB7241C5}"/>
              </a:ext>
            </a:extLst>
          </p:cNvPr>
          <p:cNvSpPr/>
          <p:nvPr/>
        </p:nvSpPr>
        <p:spPr>
          <a:xfrm>
            <a:off x="1131460" y="2491618"/>
            <a:ext cx="2291255" cy="239975"/>
          </a:xfrm>
          <a:prstGeom prst="ellipse">
            <a:avLst/>
          </a:prstGeom>
          <a:noFill/>
          <a:ln w="19050">
            <a:solidFill>
              <a:srgbClr val="CB12DD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4F3A6FE-1337-E0BB-8F5B-175972BA0914}"/>
              </a:ext>
            </a:extLst>
          </p:cNvPr>
          <p:cNvSpPr/>
          <p:nvPr/>
        </p:nvSpPr>
        <p:spPr>
          <a:xfrm>
            <a:off x="1210287" y="4539927"/>
            <a:ext cx="2291255" cy="231770"/>
          </a:xfrm>
          <a:prstGeom prst="ellipse">
            <a:avLst/>
          </a:prstGeom>
          <a:noFill/>
          <a:ln w="19050">
            <a:solidFill>
              <a:srgbClr val="CB12DD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E60355A6-ED35-951F-C9AC-595FB400D4F9}"/>
              </a:ext>
            </a:extLst>
          </p:cNvPr>
          <p:cNvSpPr/>
          <p:nvPr/>
        </p:nvSpPr>
        <p:spPr>
          <a:xfrm rot="5400000">
            <a:off x="2690368" y="3542767"/>
            <a:ext cx="1936057" cy="313712"/>
          </a:xfrm>
          <a:prstGeom prst="ellipse">
            <a:avLst/>
          </a:prstGeom>
          <a:noFill/>
          <a:ln w="19050">
            <a:solidFill>
              <a:srgbClr val="CB12DD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5A6CD1E8-1E2B-2065-ED56-2E2A572D0161}"/>
              </a:ext>
            </a:extLst>
          </p:cNvPr>
          <p:cNvSpPr/>
          <p:nvPr/>
        </p:nvSpPr>
        <p:spPr>
          <a:xfrm rot="5400000">
            <a:off x="191795" y="3507113"/>
            <a:ext cx="1936057" cy="313712"/>
          </a:xfrm>
          <a:prstGeom prst="ellipse">
            <a:avLst/>
          </a:prstGeom>
          <a:noFill/>
          <a:ln w="19050">
            <a:solidFill>
              <a:srgbClr val="CB12DD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700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graph of a graph of a number of numbers&#10;&#10;Description automatically generated with medium confidence">
            <a:extLst>
              <a:ext uri="{FF2B5EF4-FFF2-40B4-BE49-F238E27FC236}">
                <a16:creationId xmlns:a16="http://schemas.microsoft.com/office/drawing/2014/main" id="{115E7D4D-FFC5-4B83-AC6E-21191BA27D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3438" y="959234"/>
            <a:ext cx="7476587" cy="260132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3D7F87F-4417-AE66-F0C1-881F752A1C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Tracker Hits: Current Configuration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496F768-7FCE-5601-37BC-43A0FB29D165}"/>
              </a:ext>
            </a:extLst>
          </p:cNvPr>
          <p:cNvSpPr/>
          <p:nvPr/>
        </p:nvSpPr>
        <p:spPr>
          <a:xfrm>
            <a:off x="10515600" y="415284"/>
            <a:ext cx="1466862" cy="365760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Charge 2, 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 Placeholder 2">
                <a:extLst>
                  <a:ext uri="{FF2B5EF4-FFF2-40B4-BE49-F238E27FC236}">
                    <a16:creationId xmlns:a16="http://schemas.microsoft.com/office/drawing/2014/main" id="{84D3492C-A7DB-3A17-7168-D158AFDD84D7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391975" y="1053496"/>
                <a:ext cx="4418654" cy="1491856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>
                    <a:solidFill>
                      <a:srgbClr val="263CFC"/>
                    </a:solidFill>
                  </a:rPr>
                  <a:t>Additional MPGD layers increased number of hits</a:t>
                </a:r>
              </a:p>
              <a:p>
                <a:pPr lvl="1"/>
                <a:r>
                  <a:rPr lang="en-US" dirty="0"/>
                  <a:t>Current configuration</a:t>
                </a:r>
              </a:p>
              <a:p>
                <a:pPr lvl="1"/>
                <a:r>
                  <a:rPr lang="en-US" dirty="0"/>
                  <a:t>Hits vs.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(Generator Level)</a:t>
                </a:r>
              </a:p>
            </p:txBody>
          </p:sp>
        </mc:Choice>
        <mc:Fallback xmlns="">
          <p:sp>
            <p:nvSpPr>
              <p:cNvPr id="14" name="Text Placeholder 2">
                <a:extLst>
                  <a:ext uri="{FF2B5EF4-FFF2-40B4-BE49-F238E27FC236}">
                    <a16:creationId xmlns:a16="http://schemas.microsoft.com/office/drawing/2014/main" id="{84D3492C-A7DB-3A17-7168-D158AFDD84D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391975" y="1053496"/>
                <a:ext cx="4418654" cy="1491856"/>
              </a:xfrm>
              <a:blipFill>
                <a:blip r:embed="rId3"/>
                <a:stretch>
                  <a:fillRect l="-1719" t="-6780" b="-8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 descr="A graph with lines in the middle&#10;&#10;Description automatically generated">
            <a:extLst>
              <a:ext uri="{FF2B5EF4-FFF2-40B4-BE49-F238E27FC236}">
                <a16:creationId xmlns:a16="http://schemas.microsoft.com/office/drawing/2014/main" id="{FA727436-2E2C-82D6-3D07-651AEAA648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3881" y="3429000"/>
            <a:ext cx="11287316" cy="2792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4903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D7F87F-4417-AE66-F0C1-881F752A1C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Detector Material and Response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36F969-3FD3-0ED4-3913-51867AB88D5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2252" y="835243"/>
            <a:ext cx="6269613" cy="5212080"/>
          </a:xfrm>
        </p:spPr>
        <p:txBody>
          <a:bodyPr/>
          <a:lstStyle/>
          <a:p>
            <a:r>
              <a:rPr lang="en-US" dirty="0"/>
              <a:t>Detector Response</a:t>
            </a:r>
          </a:p>
          <a:p>
            <a:pPr lvl="1"/>
            <a:r>
              <a:rPr lang="en-US" dirty="0"/>
              <a:t>Segmentation implemented as to reproduce expected hit resolution</a:t>
            </a:r>
          </a:p>
          <a:p>
            <a:pPr lvl="1"/>
            <a:r>
              <a:rPr lang="en-US" dirty="0"/>
              <a:t>Digitization based on deposited energy in detector</a:t>
            </a:r>
          </a:p>
          <a:p>
            <a:pPr lvl="1"/>
            <a:r>
              <a:rPr lang="en-US" dirty="0"/>
              <a:t>Spatial resolutions used in simulation:</a:t>
            </a:r>
          </a:p>
          <a:p>
            <a:pPr marL="0" indent="0">
              <a:buNone/>
            </a:pPr>
            <a:endParaRPr lang="en-US" dirty="0">
              <a:highlight>
                <a:srgbClr val="FFFF00"/>
              </a:highlight>
            </a:endParaRPr>
          </a:p>
          <a:p>
            <a:endParaRPr lang="en-US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496F768-7FCE-5601-37BC-43A0FB29D165}"/>
              </a:ext>
            </a:extLst>
          </p:cNvPr>
          <p:cNvSpPr/>
          <p:nvPr/>
        </p:nvSpPr>
        <p:spPr>
          <a:xfrm>
            <a:off x="10515600" y="415284"/>
            <a:ext cx="1466862" cy="365760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Charge 2, 3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EF1515A9-E87D-B17C-0D7D-B54AF062084B}"/>
              </a:ext>
            </a:extLst>
          </p:cNvPr>
          <p:cNvGrpSpPr/>
          <p:nvPr/>
        </p:nvGrpSpPr>
        <p:grpSpPr>
          <a:xfrm>
            <a:off x="6165413" y="1177652"/>
            <a:ext cx="6028975" cy="4425895"/>
            <a:chOff x="6165413" y="1177652"/>
            <a:chExt cx="6028975" cy="4425895"/>
          </a:xfrm>
        </p:grpSpPr>
        <p:pic>
          <p:nvPicPr>
            <p:cNvPr id="23" name="Picture 22" descr="A graph of a diagram&#10;&#10;Description automatically generated with medium confidence">
              <a:extLst>
                <a:ext uri="{FF2B5EF4-FFF2-40B4-BE49-F238E27FC236}">
                  <a16:creationId xmlns:a16="http://schemas.microsoft.com/office/drawing/2014/main" id="{DEA57064-D023-AAA9-9D24-BC3AE2383D8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165413" y="1254452"/>
              <a:ext cx="6028975" cy="4349095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6D8E1FF-78E0-DA83-74FB-2262106FE81B}"/>
                </a:ext>
              </a:extLst>
            </p:cNvPr>
            <p:cNvSpPr txBox="1"/>
            <p:nvPr/>
          </p:nvSpPr>
          <p:spPr>
            <a:xfrm>
              <a:off x="9931431" y="1177652"/>
              <a:ext cx="14029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ePIC 24.2.1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B146F670-1FC0-1224-FEA1-77D7ADFD7ACE}"/>
              </a:ext>
            </a:extLst>
          </p:cNvPr>
          <p:cNvGrpSpPr/>
          <p:nvPr/>
        </p:nvGrpSpPr>
        <p:grpSpPr>
          <a:xfrm>
            <a:off x="8380219" y="5785856"/>
            <a:ext cx="2035815" cy="451619"/>
            <a:chOff x="2478985" y="5846814"/>
            <a:chExt cx="2035815" cy="451619"/>
          </a:xfrm>
        </p:grpSpPr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D68163FC-8A00-48A4-09E0-670A8CED00C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545595" y="5846814"/>
              <a:ext cx="969205" cy="5487"/>
            </a:xfrm>
            <a:prstGeom prst="straightConnector1">
              <a:avLst/>
            </a:prstGeom>
            <a:ln w="25400">
              <a:solidFill>
                <a:srgbClr val="FC031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715CB42B-E537-78BD-A491-AC333CDF9E2C}"/>
                </a:ext>
              </a:extLst>
            </p:cNvPr>
            <p:cNvCxnSpPr>
              <a:cxnSpLocks/>
            </p:cNvCxnSpPr>
            <p:nvPr/>
          </p:nvCxnSpPr>
          <p:spPr>
            <a:xfrm>
              <a:off x="2617030" y="5851934"/>
              <a:ext cx="782972" cy="0"/>
            </a:xfrm>
            <a:prstGeom prst="straightConnector1">
              <a:avLst/>
            </a:prstGeom>
            <a:ln w="25400">
              <a:solidFill>
                <a:srgbClr val="263CF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0EC733A-9D34-4A72-90C6-7578FF066B2A}"/>
                </a:ext>
              </a:extLst>
            </p:cNvPr>
            <p:cNvSpPr txBox="1"/>
            <p:nvPr/>
          </p:nvSpPr>
          <p:spPr>
            <a:xfrm>
              <a:off x="2478985" y="5908006"/>
              <a:ext cx="10054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263CFC"/>
                  </a:solidFill>
                </a:rPr>
                <a:t>electron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94040DC-4AF7-13DB-59AD-1ACAC739DBCC}"/>
                </a:ext>
              </a:extLst>
            </p:cNvPr>
            <p:cNvSpPr txBox="1"/>
            <p:nvPr/>
          </p:nvSpPr>
          <p:spPr>
            <a:xfrm>
              <a:off x="3564675" y="5929101"/>
              <a:ext cx="8386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C0312"/>
                  </a:solidFill>
                </a:rPr>
                <a:t>proton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1" name="Table 20">
                <a:extLst>
                  <a:ext uri="{FF2B5EF4-FFF2-40B4-BE49-F238E27FC236}">
                    <a16:creationId xmlns:a16="http://schemas.microsoft.com/office/drawing/2014/main" id="{781DCB64-DE59-9D7F-EAEE-76DEB556AEA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68243463"/>
                  </p:ext>
                </p:extLst>
              </p:nvPr>
            </p:nvGraphicFramePr>
            <p:xfrm>
              <a:off x="1051611" y="3339547"/>
              <a:ext cx="4537676" cy="1676400"/>
            </p:xfrm>
            <a:graphic>
              <a:graphicData uri="http://schemas.openxmlformats.org/drawingml/2006/table">
                <a:tbl>
                  <a:tblPr firstRow="1" bandRow="1">
                    <a:tableStyleId>{74C1A8A3-306A-4EB7-A6B1-4F7E0EB9C5D6}</a:tableStyleId>
                  </a:tblPr>
                  <a:tblGrid>
                    <a:gridCol w="2268838">
                      <a:extLst>
                        <a:ext uri="{9D8B030D-6E8A-4147-A177-3AD203B41FA5}">
                          <a16:colId xmlns:a16="http://schemas.microsoft.com/office/drawing/2014/main" val="3572466834"/>
                        </a:ext>
                      </a:extLst>
                    </a:gridCol>
                    <a:gridCol w="2268838">
                      <a:extLst>
                        <a:ext uri="{9D8B030D-6E8A-4147-A177-3AD203B41FA5}">
                          <a16:colId xmlns:a16="http://schemas.microsoft.com/office/drawing/2014/main" val="2950334592"/>
                        </a:ext>
                      </a:extLst>
                    </a:gridCol>
                  </a:tblGrid>
                  <a:tr h="231748"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Detector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Resolution [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1" smtClean="0">
                                  <a:latin typeface="Cambria Math" panose="02040503050406030204" pitchFamily="18" charset="0"/>
                                </a:rPr>
                                <m:t>𝝁</m:t>
                              </m:r>
                              <m:r>
                                <a:rPr lang="en-US" sz="1600" b="1" smtClean="0"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  <m:r>
                                <a:rPr lang="en-US" sz="1600" b="1" smtClean="0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oMath>
                          </a14:m>
                          <a:endParaRPr lang="en-US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58087468"/>
                      </a:ext>
                    </a:extLst>
                  </a:tr>
                  <a:tr h="23174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SVT Detectors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5.8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31506651"/>
                      </a:ext>
                    </a:extLst>
                  </a:tr>
                  <a:tr h="23174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MPGD Detectors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150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51875479"/>
                      </a:ext>
                    </a:extLst>
                  </a:tr>
                  <a:tr h="23174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AC-LGAD Barrel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28.9 x 2,890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01509663"/>
                      </a:ext>
                    </a:extLst>
                  </a:tr>
                  <a:tr h="23174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AC-LGAD Endcap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28.9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2537578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1" name="Table 20">
                <a:extLst>
                  <a:ext uri="{FF2B5EF4-FFF2-40B4-BE49-F238E27FC236}">
                    <a16:creationId xmlns:a16="http://schemas.microsoft.com/office/drawing/2014/main" id="{781DCB64-DE59-9D7F-EAEE-76DEB556AEA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68243463"/>
                  </p:ext>
                </p:extLst>
              </p:nvPr>
            </p:nvGraphicFramePr>
            <p:xfrm>
              <a:off x="1051611" y="3339547"/>
              <a:ext cx="4537676" cy="1676400"/>
            </p:xfrm>
            <a:graphic>
              <a:graphicData uri="http://schemas.openxmlformats.org/drawingml/2006/table">
                <a:tbl>
                  <a:tblPr firstRow="1" bandRow="1">
                    <a:tableStyleId>{74C1A8A3-306A-4EB7-A6B1-4F7E0EB9C5D6}</a:tableStyleId>
                  </a:tblPr>
                  <a:tblGrid>
                    <a:gridCol w="2268838">
                      <a:extLst>
                        <a:ext uri="{9D8B030D-6E8A-4147-A177-3AD203B41FA5}">
                          <a16:colId xmlns:a16="http://schemas.microsoft.com/office/drawing/2014/main" val="3572466834"/>
                        </a:ext>
                      </a:extLst>
                    </a:gridCol>
                    <a:gridCol w="2268838">
                      <a:extLst>
                        <a:ext uri="{9D8B030D-6E8A-4147-A177-3AD203B41FA5}">
                          <a16:colId xmlns:a16="http://schemas.microsoft.com/office/drawing/2014/main" val="2950334592"/>
                        </a:ext>
                      </a:extLst>
                    </a:gridCol>
                  </a:tblGrid>
                  <a:tr h="335280"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Detector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559" t="-3704" r="-559" b="-41851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58087468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SVT Detectors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5.8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31506651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MPGD Detectors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150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51875479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AC-LGAD Barrel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28.9 x 2,890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01509663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AC-LGAD Endcap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28.9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25375781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82721433"/>
      </p:ext>
    </p:extLst>
  </p:cSld>
  <p:clrMapOvr>
    <a:masterClrMapping/>
  </p:clrMapOvr>
</p:sld>
</file>

<file path=ppt/theme/theme1.xml><?xml version="1.0" encoding="utf-8"?>
<a:theme xmlns:a="http://schemas.openxmlformats.org/drawingml/2006/main" name="BNL">
  <a:themeElements>
    <a:clrScheme name="BNL_NSLS-II">
      <a:dk1>
        <a:srgbClr val="000000"/>
      </a:dk1>
      <a:lt1>
        <a:srgbClr val="FFFFFF"/>
      </a:lt1>
      <a:dk2>
        <a:srgbClr val="105B78"/>
      </a:dk2>
      <a:lt2>
        <a:srgbClr val="00ACDB"/>
      </a:lt2>
      <a:accent1>
        <a:srgbClr val="B2D33A"/>
      </a:accent1>
      <a:accent2>
        <a:srgbClr val="F68A1F"/>
      </a:accent2>
      <a:accent3>
        <a:srgbClr val="B62466"/>
      </a:accent3>
      <a:accent4>
        <a:srgbClr val="FFCC33"/>
      </a:accent4>
      <a:accent5>
        <a:srgbClr val="DA3525"/>
      </a:accent5>
      <a:accent6>
        <a:srgbClr val="50489D"/>
      </a:accent6>
      <a:hlink>
        <a:srgbClr val="4881C3"/>
      </a:hlink>
      <a:folHlink>
        <a:srgbClr val="24B574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IC_PPT_Template_Widescreen_0923" id="{B3C6C6E8-A343-9F46-9C14-8D262507CB52}" vid="{B0F72776-BFD3-D14D-97CB-9DB1BA4DAEE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198D2554909C94BB45400E87C135FCB" ma:contentTypeVersion="11" ma:contentTypeDescription="Create a new document." ma:contentTypeScope="" ma:versionID="9712ab41627a533a3bfa1b03f1b83f33">
  <xsd:schema xmlns:xsd="http://www.w3.org/2001/XMLSchema" xmlns:xs="http://www.w3.org/2001/XMLSchema" xmlns:p="http://schemas.microsoft.com/office/2006/metadata/properties" xmlns:ns2="d767f846-2003-4795-b8a5-c12e60d56749" xmlns:ns3="3bfd71d5-c7ac-4dca-b865-a609d1eb4074" targetNamespace="http://schemas.microsoft.com/office/2006/metadata/properties" ma:root="true" ma:fieldsID="d38064be7588bf028e4b14846bf38c6b" ns2:_="" ns3:_="">
    <xsd:import namespace="d767f846-2003-4795-b8a5-c12e60d56749"/>
    <xsd:import namespace="3bfd71d5-c7ac-4dca-b865-a609d1eb407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Comme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67f846-2003-4795-b8a5-c12e60d5674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Image Tags" ma:readOnly="false" ma:fieldId="{5cf76f15-5ced-4ddc-b409-7134ff3c332f}" ma:taxonomyMulti="true" ma:sspId="a325a567-783b-4eae-ad25-f71283ef2f6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Comments" ma:index="18" nillable="true" ma:displayName="Comments" ma:format="Dropdown" ma:internalName="Comments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fd71d5-c7ac-4dca-b865-a609d1eb4074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c11a0df5-9a12-49e9-8865-351e10a89734}" ma:internalName="TaxCatchAll" ma:showField="CatchAllData" ma:web="dd7425a4-fa23-406d-b478-3c2992d2d4b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767f846-2003-4795-b8a5-c12e60d56749">
      <Terms xmlns="http://schemas.microsoft.com/office/infopath/2007/PartnerControls"/>
    </lcf76f155ced4ddcb4097134ff3c332f>
    <TaxCatchAll xmlns="3bfd71d5-c7ac-4dca-b865-a609d1eb4074" xsi:nil="true"/>
    <Comments xmlns="d767f846-2003-4795-b8a5-c12e60d56749" xsi:nil="true"/>
  </documentManagement>
</p:properties>
</file>

<file path=customXml/itemProps1.xml><?xml version="1.0" encoding="utf-8"?>
<ds:datastoreItem xmlns:ds="http://schemas.openxmlformats.org/officeDocument/2006/customXml" ds:itemID="{892238CF-A64D-4ECD-9443-EBFB8B232D6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767f846-2003-4795-b8a5-c12e60d56749"/>
    <ds:schemaRef ds:uri="3bfd71d5-c7ac-4dca-b865-a609d1eb407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F209D19-ECD3-440E-A44C-BD3D2F26689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65637A3-DEB1-4C7D-9F81-D2184D65C3B4}">
  <ds:schemaRefs>
    <ds:schemaRef ds:uri="http://purl.org/dc/elements/1.1/"/>
    <ds:schemaRef ds:uri="http://schemas.microsoft.com/office/2006/metadata/properties"/>
    <ds:schemaRef ds:uri="http://purl.org/dc/terms/"/>
    <ds:schemaRef ds:uri="http://schemas.microsoft.com/office/infopath/2007/PartnerControls"/>
    <ds:schemaRef ds:uri="http://schemas.microsoft.com/office/2006/documentManagement/types"/>
    <ds:schemaRef ds:uri="d767f846-2003-4795-b8a5-c12e60d56749"/>
    <ds:schemaRef ds:uri="http://schemas.openxmlformats.org/package/2006/metadata/core-properties"/>
    <ds:schemaRef ds:uri="3bfd71d5-c7ac-4dca-b865-a609d1eb4074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EIC Long Lead Procurement Widescreen PPT Template</Template>
  <TotalTime>5684</TotalTime>
  <Words>991</Words>
  <Application>Microsoft Macintosh PowerPoint</Application>
  <PresentationFormat>Widescreen</PresentationFormat>
  <Paragraphs>226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Cambria Math</vt:lpstr>
      <vt:lpstr>Calibri</vt:lpstr>
      <vt:lpstr>BNL</vt:lpstr>
      <vt:lpstr>Tracking Simulation/Reconstruction</vt:lpstr>
      <vt:lpstr>Charge Questions Addressed</vt:lpstr>
      <vt:lpstr>Outline</vt:lpstr>
      <vt:lpstr>Software Framework</vt:lpstr>
      <vt:lpstr>ePIC Tracking Detector in DD4HEP</vt:lpstr>
      <vt:lpstr>Coverage</vt:lpstr>
      <vt:lpstr>Tracker Hits</vt:lpstr>
      <vt:lpstr>Tracker Hits: Current Configuration</vt:lpstr>
      <vt:lpstr>Detector Material and Response</vt:lpstr>
      <vt:lpstr>Reconstruction Framework</vt:lpstr>
      <vt:lpstr>Track Seeding: Single Particle</vt:lpstr>
      <vt:lpstr>Track Seeding: Single Particle</vt:lpstr>
      <vt:lpstr>Preliminary Tracking Performance: Momentum Resolution </vt:lpstr>
      <vt:lpstr>Preliminary Tracking Performance: Pointing Resolution</vt:lpstr>
      <vt:lpstr>Structure for Tracking in Background</vt:lpstr>
      <vt:lpstr>Tracking in Background</vt:lpstr>
      <vt:lpstr>Tracking in Background</vt:lpstr>
      <vt:lpstr>Vertex Reconstruction</vt:lpstr>
      <vt:lpstr>Summary</vt:lpstr>
      <vt:lpstr>Backup</vt:lpstr>
      <vt:lpstr>Detector Material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&lt;LLP WBS – LLP Description&gt; CD-3A Director’s Review</dc:title>
  <dc:subject/>
  <dc:creator>ksmith@bnl.gov</dc:creator>
  <cp:keywords/>
  <dc:description/>
  <cp:lastModifiedBy>Matthew Posik</cp:lastModifiedBy>
  <cp:revision>132</cp:revision>
  <dcterms:created xsi:type="dcterms:W3CDTF">2023-09-12T20:43:32Z</dcterms:created>
  <dcterms:modified xsi:type="dcterms:W3CDTF">2024-03-13T20:01:21Z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0x0101005198D2554909C94BB45400E87C135FCB</vt:lpwstr>
  </property>
  <property fmtid="{D5CDD505-2E9C-101B-9397-08002B2CF9AE}" pid="3" name="MediaServiceImageTags">
    <vt:lpwstr/>
  </property>
</Properties>
</file>