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554" r:id="rId5"/>
    <p:sldId id="522" r:id="rId6"/>
    <p:sldId id="334" r:id="rId7"/>
    <p:sldId id="344" r:id="rId8"/>
    <p:sldId id="555" r:id="rId9"/>
    <p:sldId id="556" r:id="rId10"/>
    <p:sldId id="563" r:id="rId11"/>
    <p:sldId id="564" r:id="rId12"/>
    <p:sldId id="565" r:id="rId13"/>
    <p:sldId id="569" r:id="rId14"/>
    <p:sldId id="570" r:id="rId15"/>
    <p:sldId id="571" r:id="rId16"/>
    <p:sldId id="572" r:id="rId17"/>
    <p:sldId id="573" r:id="rId18"/>
    <p:sldId id="574" r:id="rId19"/>
    <p:sldId id="566" r:id="rId20"/>
    <p:sldId id="567" r:id="rId21"/>
    <p:sldId id="568" r:id="rId22"/>
    <p:sldId id="558" r:id="rId23"/>
    <p:sldId id="557" r:id="rId24"/>
    <p:sldId id="553" r:id="rId25"/>
    <p:sldId id="338" r:id="rId26"/>
    <p:sldId id="559" r:id="rId27"/>
    <p:sldId id="560" r:id="rId28"/>
    <p:sldId id="561" r:id="rId29"/>
    <p:sldId id="562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00ACDB"/>
    <a:srgbClr val="A6A6A6"/>
    <a:srgbClr val="7F7F7F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FD060-E09E-7067-B04E-00A8A44F9672}"/>
              </a:ext>
            </a:extLst>
          </p:cNvPr>
          <p:cNvSpPr txBox="1"/>
          <p:nvPr userDrawn="1"/>
        </p:nvSpPr>
        <p:spPr>
          <a:xfrm>
            <a:off x="502920" y="5040923"/>
            <a:ext cx="456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Incremental Design and Safety Review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the EIC Tracking Detectors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March 20-21, 2024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esh/ism" TargetMode="External"/><Relationship Id="rId2" Type="http://schemas.openxmlformats.org/officeDocument/2006/relationships/hyperlink" Target="https://cs.lbl.gov/safety-and-health/resources/introduction-to-safety/overview-of-ism-integrated-safety-management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Requirement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ic.jlab.org/Interfaces/InterfaceMatrix.html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605C-14FF-72CF-95A5-801CFFC13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Tracking Systems Overview and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AB3B4-8DC5-1AF6-7BD1-C67DD68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Brian </a:t>
            </a:r>
            <a:r>
              <a:rPr lang="en-US" dirty="0" err="1"/>
              <a:t>Eng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A4188-0FA1-B5A7-B51F-5045A09122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20DE-D89D-2D9E-9C72-5FD5E853B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Jefferson Lab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39F22-FA97-3F37-DB7D-E2665FD6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L3 CAM</a:t>
            </a:r>
          </a:p>
        </p:txBody>
      </p:sp>
    </p:spTree>
    <p:extLst>
      <p:ext uri="{BB962C8B-B14F-4D97-AF65-F5344CB8AC3E}">
        <p14:creationId xmlns:p14="http://schemas.microsoft.com/office/powerpoint/2010/main" val="380076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266F-F0C4-1675-4FF1-79D3D9E8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D8DCF-DA30-1228-EC4C-E4ECC9855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MAPS (monolithic active pixel sensors) in 65 nm CMOS technology, developed with ALICE ITS3 collaboration</a:t>
            </a:r>
          </a:p>
          <a:p>
            <a:pPr lvl="1"/>
            <a:r>
              <a:rPr lang="en-US" dirty="0"/>
              <a:t>Inner Barrel: Directly use ITS3 wafer scale sensor</a:t>
            </a:r>
          </a:p>
          <a:p>
            <a:pPr lvl="1"/>
            <a:r>
              <a:rPr lang="en-US" dirty="0"/>
              <a:t>Outer Barrel: EIC Large Area Sensor (LAS), modification of ITS3 sensor</a:t>
            </a:r>
          </a:p>
          <a:p>
            <a:pPr lvl="1"/>
            <a:endParaRPr lang="en-US" dirty="0"/>
          </a:p>
          <a:p>
            <a:r>
              <a:rPr lang="en-US" dirty="0"/>
              <a:t>EIC Project, Silicon Consortium and CERN ALICE/ITS3 meeting in Q2 23</a:t>
            </a:r>
          </a:p>
          <a:p>
            <a:pPr lvl="1"/>
            <a:r>
              <a:rPr lang="en-US" dirty="0"/>
              <a:t>Path forward on collaboration (paperwork in process), EIC hiring 2 engineers to work directly with ALICE team on sensor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7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1FDE-27E8-17C7-89F3-75D8BDD7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 – Inner Barrel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76F1-757D-368F-CDF0-D50B9F7C0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Three layers of thin, bent, wafer scale ITS3 based sensors</a:t>
            </a:r>
          </a:p>
          <a:p>
            <a:r>
              <a:rPr lang="en-US" dirty="0"/>
              <a:t>ITS3 concept adapted to </a:t>
            </a:r>
            <a:r>
              <a:rPr lang="en-US" dirty="0" err="1"/>
              <a:t>ePIC</a:t>
            </a:r>
            <a:r>
              <a:rPr lang="en-US" dirty="0"/>
              <a:t> radii</a:t>
            </a:r>
          </a:p>
          <a:p>
            <a:r>
              <a:rPr lang="en-US" dirty="0"/>
              <a:t>X/X0 % = 0.05</a:t>
            </a:r>
          </a:p>
          <a:p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EAED232-2FC8-B8C5-81BA-5242EC1EF0F4}"/>
              </a:ext>
            </a:extLst>
          </p:cNvPr>
          <p:cNvGraphicFramePr>
            <a:graphicFrameLocks noGrp="1"/>
          </p:cNvGraphicFramePr>
          <p:nvPr/>
        </p:nvGraphicFramePr>
        <p:xfrm>
          <a:off x="609865" y="3411853"/>
          <a:ext cx="58624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387">
                  <a:extLst>
                    <a:ext uri="{9D8B030D-6E8A-4147-A177-3AD203B41FA5}">
                      <a16:colId xmlns:a16="http://schemas.microsoft.com/office/drawing/2014/main" val="1060004752"/>
                    </a:ext>
                  </a:extLst>
                </a:gridCol>
                <a:gridCol w="1832561">
                  <a:extLst>
                    <a:ext uri="{9D8B030D-6E8A-4147-A177-3AD203B41FA5}">
                      <a16:colId xmlns:a16="http://schemas.microsoft.com/office/drawing/2014/main" val="1761269721"/>
                    </a:ext>
                  </a:extLst>
                </a:gridCol>
                <a:gridCol w="1803654">
                  <a:extLst>
                    <a:ext uri="{9D8B030D-6E8A-4147-A177-3AD203B41FA5}">
                      <a16:colId xmlns:a16="http://schemas.microsoft.com/office/drawing/2014/main" val="282726812"/>
                    </a:ext>
                  </a:extLst>
                </a:gridCol>
                <a:gridCol w="1289886">
                  <a:extLst>
                    <a:ext uri="{9D8B030D-6E8A-4147-A177-3AD203B41FA5}">
                      <a16:colId xmlns:a16="http://schemas.microsoft.com/office/drawing/2014/main" val="969880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Length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Segments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83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38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544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078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B01A6B-A0E9-D94D-5680-5A91617F0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39281" y="2324733"/>
            <a:ext cx="42023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4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9A28-51B5-1854-8AF4-6E313BD6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 – Outer Barrel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F3A45-FF62-0E22-CFBB-F6AC0D60D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Traditional stave design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43CB562-B1FC-5916-9231-59FD53FE4979}"/>
              </a:ext>
            </a:extLst>
          </p:cNvPr>
          <p:cNvGraphicFramePr>
            <a:graphicFrameLocks noGrp="1"/>
          </p:cNvGraphicFramePr>
          <p:nvPr/>
        </p:nvGraphicFramePr>
        <p:xfrm>
          <a:off x="771801" y="3094057"/>
          <a:ext cx="54407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70">
                  <a:extLst>
                    <a:ext uri="{9D8B030D-6E8A-4147-A177-3AD203B41FA5}">
                      <a16:colId xmlns:a16="http://schemas.microsoft.com/office/drawing/2014/main" val="1060004752"/>
                    </a:ext>
                  </a:extLst>
                </a:gridCol>
                <a:gridCol w="1925917">
                  <a:extLst>
                    <a:ext uri="{9D8B030D-6E8A-4147-A177-3AD203B41FA5}">
                      <a16:colId xmlns:a16="http://schemas.microsoft.com/office/drawing/2014/main" val="1761269721"/>
                    </a:ext>
                  </a:extLst>
                </a:gridCol>
                <a:gridCol w="1666051">
                  <a:extLst>
                    <a:ext uri="{9D8B030D-6E8A-4147-A177-3AD203B41FA5}">
                      <a16:colId xmlns:a16="http://schemas.microsoft.com/office/drawing/2014/main" val="282726812"/>
                    </a:ext>
                  </a:extLst>
                </a:gridCol>
                <a:gridCol w="945502">
                  <a:extLst>
                    <a:ext uri="{9D8B030D-6E8A-4147-A177-3AD203B41FA5}">
                      <a16:colId xmlns:a16="http://schemas.microsoft.com/office/drawing/2014/main" val="969880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Length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X/X0%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83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38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54469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C02179D-F602-8422-A3AE-B8C67D215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380" y="1963366"/>
            <a:ext cx="3655060" cy="33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6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0531-9F78-C61C-FD9A-2114E999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Outer Barrel – MPGD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D488B-98C9-AE0E-F79E-4D8A1D86C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Micromegas</a:t>
            </a:r>
          </a:p>
          <a:p>
            <a:pPr lvl="1"/>
            <a:r>
              <a:rPr lang="en-US" dirty="0"/>
              <a:t>Additional Tracking Points</a:t>
            </a:r>
          </a:p>
          <a:p>
            <a:r>
              <a:rPr lang="en-US" dirty="0"/>
              <a:t>Single Tile</a:t>
            </a:r>
          </a:p>
          <a:p>
            <a:pPr lvl="1"/>
            <a:r>
              <a:rPr lang="en-US" dirty="0"/>
              <a:t>51.25 x 44 cm</a:t>
            </a:r>
            <a:endParaRPr lang="en-US" baseline="30000" dirty="0"/>
          </a:p>
          <a:p>
            <a:pPr lvl="1"/>
            <a:r>
              <a:rPr lang="en-US" dirty="0"/>
              <a:t>Simplifies production</a:t>
            </a:r>
          </a:p>
          <a:p>
            <a:pPr lvl="1"/>
            <a:r>
              <a:rPr lang="en-US" dirty="0"/>
              <a:t>40 Tiles Total</a:t>
            </a:r>
          </a:p>
          <a:p>
            <a:pPr lvl="1"/>
            <a:r>
              <a:rPr lang="en-US" dirty="0"/>
              <a:t>~30k Channels</a:t>
            </a:r>
          </a:p>
          <a:p>
            <a:pPr lvl="1"/>
            <a:endParaRPr lang="en-US" dirty="0"/>
          </a:p>
          <a:p>
            <a:r>
              <a:rPr lang="en-US" dirty="0" err="1"/>
              <a:t>uRWELL</a:t>
            </a:r>
            <a:endParaRPr lang="en-US" dirty="0"/>
          </a:p>
          <a:p>
            <a:pPr lvl="1"/>
            <a:r>
              <a:rPr lang="en-US" dirty="0"/>
              <a:t>Provides hits for DIRC</a:t>
            </a:r>
          </a:p>
          <a:p>
            <a:r>
              <a:rPr lang="en-US" dirty="0"/>
              <a:t>Capacitive-sharing</a:t>
            </a:r>
            <a:br>
              <a:rPr lang="en-US" dirty="0"/>
            </a:br>
            <a:r>
              <a:rPr lang="en-US" dirty="0"/>
              <a:t>45° </a:t>
            </a:r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/>
              <a:t>-</a:t>
            </a:r>
            <a:r>
              <a:rPr lang="en-US" dirty="0">
                <a:solidFill>
                  <a:srgbClr val="0432FF"/>
                </a:solidFill>
              </a:rPr>
              <a:t>V</a:t>
            </a:r>
            <a:r>
              <a:rPr lang="en-US" dirty="0"/>
              <a:t> strips </a:t>
            </a:r>
          </a:p>
          <a:p>
            <a:pPr lvl="1"/>
            <a:r>
              <a:rPr lang="en-US" dirty="0"/>
              <a:t>Pitch: 1.2 mm pitch </a:t>
            </a:r>
          </a:p>
          <a:p>
            <a:pPr lvl="1"/>
            <a:r>
              <a:rPr lang="en-US" dirty="0"/>
              <a:t>~140k Channels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C05FB-0332-DBFB-6D37-5E2B2BD3C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8" y="3837974"/>
            <a:ext cx="6425084" cy="2342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FF800-448A-359E-1FC3-E16B3420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106" y="1001362"/>
            <a:ext cx="5241716" cy="2701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69B58-C588-0827-1432-96B0E884EF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178" y="1198087"/>
            <a:ext cx="2260755" cy="23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56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B289-2E36-0477-DD3A-F88C1124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Forward / Backward Disks – Silicon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17A92-DF14-FFE0-E68D-07426D835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Foundry rule/limitation, need to limit number of sizes (2-3 total)</a:t>
            </a:r>
          </a:p>
          <a:p>
            <a:pPr lvl="1"/>
            <a:r>
              <a:rPr lang="en-US" dirty="0"/>
              <a:t>Direct outcome from meeting with ALICE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FEFBA-6810-C383-2C0F-EEC2C46F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9" y="1906729"/>
            <a:ext cx="9377867" cy="36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7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F270-2DBB-CF50-EF09-F19385B4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Forward / Backward Disks – MPGD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A15C2-284C-7D74-5DE9-59A64F13E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uRWELL</a:t>
            </a:r>
            <a:r>
              <a:rPr lang="en-US" dirty="0"/>
              <a:t> Capacitive-sharing 45° </a:t>
            </a:r>
            <a:r>
              <a:rPr lang="en-US" dirty="0">
                <a:solidFill>
                  <a:srgbClr val="0432FF"/>
                </a:solidFill>
              </a:rPr>
              <a:t>r</a:t>
            </a:r>
            <a:r>
              <a:rPr lang="en-US" dirty="0"/>
              <a:t>-</a:t>
            </a:r>
            <a:r>
              <a:rPr lang="en-US" dirty="0">
                <a:solidFill>
                  <a:srgbClr val="FF0000"/>
                </a:solidFill>
              </a:rPr>
              <a:t>phi</a:t>
            </a:r>
            <a:r>
              <a:rPr lang="en-US" dirty="0"/>
              <a:t> strips </a:t>
            </a:r>
          </a:p>
          <a:p>
            <a:r>
              <a:rPr lang="en-US" dirty="0"/>
              <a:t>Pitch: 1.2 mm pitch</a:t>
            </a:r>
          </a:p>
          <a:p>
            <a:r>
              <a:rPr lang="en-US" dirty="0"/>
              <a:t>~2 × 1570 phi-strips + ~ 2 × 400 r-strips</a:t>
            </a:r>
          </a:p>
          <a:p>
            <a:pPr lvl="1"/>
            <a:r>
              <a:rPr lang="en-US" dirty="0"/>
              <a:t>~4k strips per disk (32k channels for 8 disks)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CD0A5-F754-CA58-8C8F-B5E45ABDF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03" y="3127442"/>
            <a:ext cx="10045594" cy="25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16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17A6-61A4-9BAF-08CE-3782C4C5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792F9-72FB-1BD9-A710-E062DC2DA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 = power</a:t>
            </a:r>
          </a:p>
          <a:p>
            <a:r>
              <a:rPr lang="en-US" sz="2400" dirty="0">
                <a:solidFill>
                  <a:srgbClr val="0432FF"/>
                </a:solidFill>
              </a:rPr>
              <a:t>BLUE</a:t>
            </a:r>
            <a:r>
              <a:rPr lang="en-US" sz="2400" dirty="0"/>
              <a:t> = cooling/gas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ORANGE</a:t>
            </a:r>
            <a:r>
              <a:rPr lang="en-US" sz="2400" dirty="0"/>
              <a:t> = signal</a:t>
            </a:r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BE7E2F5-4CA4-1653-EC27-D5BFAD5D8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3" y="3420024"/>
            <a:ext cx="5648269" cy="2620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C3259-7416-9BBD-0394-585F239ADC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742" y="1484509"/>
            <a:ext cx="5659455" cy="2911511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CBFC958B-402B-FD99-E6A0-E9B8FD456E0A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</p:spTree>
    <p:extLst>
      <p:ext uri="{BB962C8B-B14F-4D97-AF65-F5344CB8AC3E}">
        <p14:creationId xmlns:p14="http://schemas.microsoft.com/office/powerpoint/2010/main" val="3095802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3C4A-8F39-8907-9B3A-4A7CBF64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Services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ED2E42-3FEE-7186-DBB9-38667CD9D38F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6F2968-4B3A-BCB1-3B41-7451010BF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831715"/>
              </p:ext>
            </p:extLst>
          </p:nvPr>
        </p:nvGraphicFramePr>
        <p:xfrm>
          <a:off x="509326" y="996943"/>
          <a:ext cx="7869779" cy="4946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718">
                  <a:extLst>
                    <a:ext uri="{9D8B030D-6E8A-4147-A177-3AD203B41FA5}">
                      <a16:colId xmlns:a16="http://schemas.microsoft.com/office/drawing/2014/main" val="806094159"/>
                    </a:ext>
                  </a:extLst>
                </a:gridCol>
                <a:gridCol w="956718">
                  <a:extLst>
                    <a:ext uri="{9D8B030D-6E8A-4147-A177-3AD203B41FA5}">
                      <a16:colId xmlns:a16="http://schemas.microsoft.com/office/drawing/2014/main" val="1178674414"/>
                    </a:ext>
                  </a:extLst>
                </a:gridCol>
                <a:gridCol w="967006">
                  <a:extLst>
                    <a:ext uri="{9D8B030D-6E8A-4147-A177-3AD203B41FA5}">
                      <a16:colId xmlns:a16="http://schemas.microsoft.com/office/drawing/2014/main" val="2495793971"/>
                    </a:ext>
                  </a:extLst>
                </a:gridCol>
                <a:gridCol w="967006">
                  <a:extLst>
                    <a:ext uri="{9D8B030D-6E8A-4147-A177-3AD203B41FA5}">
                      <a16:colId xmlns:a16="http://schemas.microsoft.com/office/drawing/2014/main" val="186557807"/>
                    </a:ext>
                  </a:extLst>
                </a:gridCol>
                <a:gridCol w="781834">
                  <a:extLst>
                    <a:ext uri="{9D8B030D-6E8A-4147-A177-3AD203B41FA5}">
                      <a16:colId xmlns:a16="http://schemas.microsoft.com/office/drawing/2014/main" val="3180055139"/>
                    </a:ext>
                  </a:extLst>
                </a:gridCol>
                <a:gridCol w="781834">
                  <a:extLst>
                    <a:ext uri="{9D8B030D-6E8A-4147-A177-3AD203B41FA5}">
                      <a16:colId xmlns:a16="http://schemas.microsoft.com/office/drawing/2014/main" val="4137601490"/>
                    </a:ext>
                  </a:extLst>
                </a:gridCol>
                <a:gridCol w="781834">
                  <a:extLst>
                    <a:ext uri="{9D8B030D-6E8A-4147-A177-3AD203B41FA5}">
                      <a16:colId xmlns:a16="http://schemas.microsoft.com/office/drawing/2014/main" val="1851577090"/>
                    </a:ext>
                  </a:extLst>
                </a:gridCol>
                <a:gridCol w="781834">
                  <a:extLst>
                    <a:ext uri="{9D8B030D-6E8A-4147-A177-3AD203B41FA5}">
                      <a16:colId xmlns:a16="http://schemas.microsoft.com/office/drawing/2014/main" val="2689198227"/>
                    </a:ext>
                  </a:extLst>
                </a:gridCol>
                <a:gridCol w="894995">
                  <a:extLst>
                    <a:ext uri="{9D8B030D-6E8A-4147-A177-3AD203B41FA5}">
                      <a16:colId xmlns:a16="http://schemas.microsoft.com/office/drawing/2014/main" val="3195418231"/>
                    </a:ext>
                  </a:extLst>
                </a:gridCol>
              </a:tblGrid>
              <a:tr h="350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Subsytem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Item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Material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Quantity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tx1"/>
                          </a:solidFill>
                          <a:effectLst/>
                        </a:rPr>
                        <a:t>Diameter (cm)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Cross Area (cm^2)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+50% Packing for Bundles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Average Length (in)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676756"/>
                  </a:ext>
                </a:extLst>
              </a:tr>
              <a:tr h="16415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Red Path IP to pfRICH Inner face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837411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Vertex Silicon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 awg LV Sagita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Aluminium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6.03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9.05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754808240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 Bias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117299061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Data 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57.68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86.52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3890968035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910525365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297861178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Sagita Silicon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LV serial 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18.45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27.67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3578392347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 Bias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54.50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81.75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481761839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Data 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36.33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722499656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 Pipes *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25.16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37.75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2691948455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961526168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Silicon Disks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Sensor Bias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Aluminium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77.75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116.63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453543539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tygon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171.45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257.17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120.00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741794154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LV current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Aluminium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58.53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87.79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3669715644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Data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77.75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116.63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800265139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884616670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Inner MPGD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FEE Data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Firefly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47.12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70.69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250646285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4.83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118445536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Lv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1.163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31.87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4293331699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Gas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Polyethylene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2.51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3.77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3994920561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Polyurethane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10.29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3691270598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1238697334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EE MPGD Disks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FEE PWR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 awg (3 pair)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8.64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12.96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579070585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FEE data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Fibers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10.29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15.44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2769795500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Power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2kv Hv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Coax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521480983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Signal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Flat Signal Cables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76.80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115.20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2328547957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Gas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Tygon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1.51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666411807"/>
                  </a:ext>
                </a:extLst>
              </a:tr>
              <a:tr h="1641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Cooling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Tygon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4.99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7.48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120.00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extLst>
                  <a:ext uri="{0D108BD9-81ED-4DB2-BD59-A6C34878D82A}">
                    <a16:rowId xmlns:a16="http://schemas.microsoft.com/office/drawing/2014/main" val="30850123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E99B38F-9CEF-B8CF-B58E-20ED8101571E}"/>
              </a:ext>
            </a:extLst>
          </p:cNvPr>
          <p:cNvSpPr txBox="1"/>
          <p:nvPr/>
        </p:nvSpPr>
        <p:spPr>
          <a:xfrm>
            <a:off x="8658245" y="996943"/>
            <a:ext cx="302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most trackers cable path towards Lepton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~71% space used</a:t>
            </a:r>
          </a:p>
        </p:txBody>
      </p:sp>
    </p:spTree>
    <p:extLst>
      <p:ext uri="{BB962C8B-B14F-4D97-AF65-F5344CB8AC3E}">
        <p14:creationId xmlns:p14="http://schemas.microsoft.com/office/powerpoint/2010/main" val="501880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14F31-A25A-64B5-C722-7484718B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/ Schedule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B90EF6-97BB-8574-1619-408453455841}"/>
              </a:ext>
            </a:extLst>
          </p:cNvPr>
          <p:cNvSpPr txBox="1">
            <a:spLocks/>
          </p:cNvSpPr>
          <p:nvPr/>
        </p:nvSpPr>
        <p:spPr>
          <a:xfrm>
            <a:off x="8995809" y="1765058"/>
            <a:ext cx="2987593" cy="4377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Inner Barrel Silicon (ITS3)</a:t>
            </a:r>
          </a:p>
          <a:p>
            <a:pPr lvl="1"/>
            <a:r>
              <a:rPr lang="en-US" sz="1800" dirty="0"/>
              <a:t>ER2 – Q1 24</a:t>
            </a:r>
            <a:endParaRPr lang="en-US" sz="1600" dirty="0"/>
          </a:p>
          <a:p>
            <a:r>
              <a:rPr lang="en-US" sz="2000" dirty="0"/>
              <a:t>Outer Barrel/Disk Silicon (LAS)</a:t>
            </a:r>
          </a:p>
          <a:p>
            <a:pPr lvl="1"/>
            <a:r>
              <a:rPr lang="en-US" sz="1800" dirty="0"/>
              <a:t>2025-2027</a:t>
            </a:r>
          </a:p>
          <a:p>
            <a:r>
              <a:rPr lang="en-US" sz="2000" dirty="0"/>
              <a:t>Stave/Disk Construction Complete</a:t>
            </a:r>
          </a:p>
          <a:p>
            <a:pPr lvl="1"/>
            <a:r>
              <a:rPr lang="en-US" sz="1600" dirty="0"/>
              <a:t>Q4 28</a:t>
            </a:r>
          </a:p>
          <a:p>
            <a:r>
              <a:rPr lang="en-US" sz="2000" dirty="0"/>
              <a:t>Ready for integration</a:t>
            </a:r>
          </a:p>
          <a:p>
            <a:pPr lvl="1"/>
            <a:r>
              <a:rPr lang="en-US" sz="1600" dirty="0"/>
              <a:t>Q2 29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920A1-8987-1B56-2587-9F5AEEF8BA66}"/>
              </a:ext>
            </a:extLst>
          </p:cNvPr>
          <p:cNvSpPr txBox="1"/>
          <p:nvPr/>
        </p:nvSpPr>
        <p:spPr>
          <a:xfrm>
            <a:off x="462579" y="1105296"/>
            <a:ext cx="871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/ Schedule is based on engineering estimates from detector experts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ED713-AD19-E116-6291-E728E4C80B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79" y="1863968"/>
            <a:ext cx="8533231" cy="3916963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298B0802-48AD-A417-B586-34D6DEFAF4A4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</p:spTree>
    <p:extLst>
      <p:ext uri="{BB962C8B-B14F-4D97-AF65-F5344CB8AC3E}">
        <p14:creationId xmlns:p14="http://schemas.microsoft.com/office/powerpoint/2010/main" val="215755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7292-D07F-8624-117E-D8BBA34B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CFD9B-4204-3ACC-E981-8A36560DF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Currently for the silicon trackers there is a planned engineering run during R&amp;D with the production run taking place during PED</a:t>
            </a:r>
          </a:p>
          <a:p>
            <a:r>
              <a:rPr lang="en-US" dirty="0"/>
              <a:t>Benefit from ALICE ER1 and ER2 runs and that the EIC runs would be based on the final ER3 design</a:t>
            </a:r>
          </a:p>
          <a:p>
            <a:r>
              <a:rPr lang="en-US" dirty="0"/>
              <a:t>However, if unforeseen issues arise another engineering run for the sensors might be needed</a:t>
            </a:r>
          </a:p>
          <a:p>
            <a:pPr lvl="1"/>
            <a:r>
              <a:rPr lang="en-US" dirty="0"/>
              <a:t>The risk register has a proposed risk (ID RT-6-10-014) if a second engineering run is needed which would use contingency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CD-3A Director’s Review </a:t>
            </a:r>
            <a:r>
              <a:rPr lang="en-US" u="sng" dirty="0"/>
              <a:t>comment</a:t>
            </a:r>
            <a:r>
              <a:rPr lang="en-US" dirty="0"/>
              <a:t>:</a:t>
            </a:r>
            <a:br>
              <a:rPr lang="en-US" dirty="0"/>
            </a:br>
            <a:r>
              <a:rPr lang="en-US" sz="1500" i="1" dirty="0"/>
              <a:t>“Upfront discussion of risks of R&amp;D not coming to a favorable conclusion, and mitigation plans in this case, should be more clearly documented and presented. Where appropriate, for example for the tracking detector, more detailed plans should be developed.”</a:t>
            </a:r>
          </a:p>
          <a:p>
            <a:pPr lvl="1"/>
            <a:r>
              <a:rPr lang="en-US" dirty="0"/>
              <a:t>Silicon detectors have external dependency on ITS3 sensors</a:t>
            </a:r>
          </a:p>
          <a:p>
            <a:pPr lvl="1"/>
            <a:r>
              <a:rPr lang="en-US" dirty="0"/>
              <a:t>See backup slides for alternative layout discussion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802F50-0D16-06AA-AE63-B1906FFF598F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4</a:t>
            </a:r>
          </a:p>
        </p:txBody>
      </p:sp>
    </p:spTree>
    <p:extLst>
      <p:ext uri="{BB962C8B-B14F-4D97-AF65-F5344CB8AC3E}">
        <p14:creationId xmlns:p14="http://schemas.microsoft.com/office/powerpoint/2010/main" val="212867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63D8-F217-3D29-4B98-48BCEFD1E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>
                <a:effectLst/>
              </a:rPr>
              <a:t>Are the technical performance requirements appropriately defined and complete for this stage of the project?</a:t>
            </a:r>
          </a:p>
          <a:p>
            <a:r>
              <a:rPr lang="en-US" dirty="0"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/>
          </a:p>
          <a:p>
            <a:r>
              <a:rPr lang="en-US" dirty="0">
                <a:effectLst/>
              </a:rPr>
              <a:t>Are the current designs and plans for detector, electronics readout, and services sufficiently developed to achieve the performance requirements?</a:t>
            </a:r>
          </a:p>
          <a:p>
            <a:r>
              <a:rPr lang="en-US" dirty="0">
                <a:effectLst/>
              </a:rPr>
              <a:t>Are plans in place to mitigate risk of cost increases, schedule delays, and technical problems?</a:t>
            </a:r>
          </a:p>
          <a:p>
            <a:r>
              <a:rPr lang="en-US" dirty="0"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/>
          </a:p>
          <a:p>
            <a:r>
              <a:rPr lang="en-US" dirty="0">
                <a:solidFill>
                  <a:srgbClr val="BFBFBF"/>
                </a:solidFill>
                <a:effectLst/>
              </a:rPr>
              <a:t>Are the plans for detector integration in the EIC detector appropriately developed for the present phase of the project?</a:t>
            </a:r>
          </a:p>
          <a:p>
            <a:r>
              <a:rPr lang="en-US" dirty="0">
                <a:effectLst/>
              </a:rPr>
              <a:t>Have ES&amp;H and QA considerations been adequately incorporated into the designs at their present stage?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9DFDA-1E7E-AE1E-F508-DDE92061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5788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A0F8-2B8E-F8F3-2938-9A67636E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1FCE2-4089-18B9-A380-375B3FE85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Generally the tracking WBS is in the design phase and and such doesn’t have any safety issues</a:t>
            </a:r>
          </a:p>
          <a:p>
            <a:endParaRPr lang="en-US" dirty="0"/>
          </a:p>
          <a:p>
            <a:r>
              <a:rPr lang="en-US" dirty="0"/>
              <a:t>However, there are a few test stands being developed which follow their institution’s safety protocols</a:t>
            </a:r>
          </a:p>
          <a:p>
            <a:pPr lvl="1"/>
            <a:r>
              <a:rPr lang="en-US" dirty="0"/>
              <a:t>Protocols include required training</a:t>
            </a:r>
          </a:p>
          <a:p>
            <a:pPr lvl="1"/>
            <a:r>
              <a:rPr lang="en-US" dirty="0"/>
              <a:t>LBNL testing carbon foam cooling: </a:t>
            </a:r>
            <a:r>
              <a:rPr lang="en-US" dirty="0">
                <a:hlinkClick r:id="rId2"/>
              </a:rPr>
              <a:t>ISM</a:t>
            </a:r>
            <a:r>
              <a:rPr lang="en-US" dirty="0"/>
              <a:t>, documented in Work Planning &amp; Control</a:t>
            </a:r>
          </a:p>
          <a:p>
            <a:pPr lvl="1"/>
            <a:r>
              <a:rPr lang="en-US" dirty="0"/>
              <a:t>JLAB testing beampipe bake-out: </a:t>
            </a:r>
            <a:r>
              <a:rPr lang="en-US" dirty="0">
                <a:hlinkClick r:id="rId3"/>
              </a:rPr>
              <a:t>ISM</a:t>
            </a:r>
            <a:r>
              <a:rPr lang="en-US" dirty="0"/>
              <a:t>, Task List and </a:t>
            </a:r>
            <a:r>
              <a:rPr lang="en-US" dirty="0" err="1"/>
              <a:t>ePAS</a:t>
            </a:r>
            <a:r>
              <a:rPr lang="en-US" dirty="0"/>
              <a:t> (JLab-PR-725)</a:t>
            </a:r>
          </a:p>
          <a:p>
            <a:pPr lvl="1"/>
            <a:endParaRPr lang="en-US" dirty="0"/>
          </a:p>
          <a:p>
            <a:r>
              <a:rPr lang="en-US" dirty="0"/>
              <a:t>Equipment going in the BNL Experimental Hall must follow NEC/NFPA 70E, 2021 and electrical safety guidelines: DOE-HDBK-1092-2013</a:t>
            </a:r>
          </a:p>
          <a:p>
            <a:pPr lvl="1"/>
            <a:r>
              <a:rPr lang="en-US" dirty="0"/>
              <a:t>Defines voltage hazards, cable type requirements, circuit protection,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Equipment must be NRTL listed or approved by BNL Electrical Equipment Inspection program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86687C-8AF0-070E-5E2B-F20A4604A616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7</a:t>
            </a:r>
          </a:p>
        </p:txBody>
      </p:sp>
    </p:spTree>
    <p:extLst>
      <p:ext uri="{BB962C8B-B14F-4D97-AF65-F5344CB8AC3E}">
        <p14:creationId xmlns:p14="http://schemas.microsoft.com/office/powerpoint/2010/main" val="2537739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8B5D-143A-63BE-7C65-895DC106D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BD9F6-C435-2FC0-BA9A-DEA048F82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Recent design change to address performance issues, which has been incorporated into the </a:t>
            </a:r>
            <a:r>
              <a:rPr lang="en-US" dirty="0" err="1">
                <a:latin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</a:rPr>
              <a:t> collaboration’s latest models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Cost and schedule developed with input from </a:t>
            </a:r>
            <a:r>
              <a:rPr lang="en-US" dirty="0" err="1">
                <a:latin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</a:rPr>
              <a:t> collaborators and ALICE/ITS3 efforts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Scope change request for additional personnel based on discussions from CERN visit in progress.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</a:rPr>
              <a:t>racking WBS is in the final design stage no major ES&amp;H issues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Test stands follow the relevant institution’s policies.</a:t>
            </a:r>
            <a:endParaRPr lang="en-US" dirty="0"/>
          </a:p>
          <a:p>
            <a:r>
              <a:rPr lang="en-US" dirty="0">
                <a:effectLst/>
                <a:latin typeface="Arial" panose="020B0604020202020204" pitchFamily="34" charset="0"/>
              </a:rPr>
              <a:t>Proposed risk added to register for additional engineering runs of silicon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6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269384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0D2C-839D-E007-C191-140092EB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3C55D-B985-611E-3BB9-DCE97947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42" y="1300132"/>
            <a:ext cx="9957916" cy="44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6E9A88-45B9-0B48-F403-E30490CB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Tracker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270E6-72BC-21D9-639A-52B6A794A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Goal is always to progress towards using ITS3 based sensors</a:t>
            </a:r>
          </a:p>
          <a:p>
            <a:pPr lvl="1"/>
            <a:r>
              <a:rPr lang="en-US" dirty="0"/>
              <a:t>Only way to meet full performance requirements</a:t>
            </a:r>
          </a:p>
          <a:p>
            <a:endParaRPr lang="en-US" dirty="0"/>
          </a:p>
          <a:p>
            <a:r>
              <a:rPr lang="en-US" dirty="0"/>
              <a:t>Branchpoints – both based on schedule delays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ITS3 (inner barrel) schedule remains compatible with project schedule but LAS (outer barrel &amp; disks) development is delayed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ITS3 (inner barrel) schedule becomes incompatible with project schedule</a:t>
            </a:r>
          </a:p>
        </p:txBody>
      </p:sp>
    </p:spTree>
    <p:extLst>
      <p:ext uri="{BB962C8B-B14F-4D97-AF65-F5344CB8AC3E}">
        <p14:creationId xmlns:p14="http://schemas.microsoft.com/office/powerpoint/2010/main" val="3990475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B610-DA6E-FDB6-8999-396E74B18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Tracker – Layout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0209BD-01BC-55D4-4568-B133D64CC5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159" y="1910617"/>
            <a:ext cx="6718841" cy="30367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EDC8610-7368-DA30-E161-5EACE0AE070E}"/>
              </a:ext>
            </a:extLst>
          </p:cNvPr>
          <p:cNvSpPr/>
          <p:nvPr/>
        </p:nvSpPr>
        <p:spPr>
          <a:xfrm>
            <a:off x="6033540" y="3159172"/>
            <a:ext cx="581669" cy="608744"/>
          </a:xfrm>
          <a:prstGeom prst="roundRect">
            <a:avLst/>
          </a:prstGeom>
          <a:solidFill>
            <a:schemeClr val="accent4">
              <a:alpha val="2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F6CF5F6-9F0D-0935-5B93-06D09126667E}"/>
              </a:ext>
            </a:extLst>
          </p:cNvPr>
          <p:cNvSpPr/>
          <p:nvPr/>
        </p:nvSpPr>
        <p:spPr>
          <a:xfrm>
            <a:off x="5508886" y="2608916"/>
            <a:ext cx="1663889" cy="434848"/>
          </a:xfrm>
          <a:prstGeom prst="roundRect">
            <a:avLst/>
          </a:prstGeom>
          <a:solidFill>
            <a:schemeClr val="accent4">
              <a:alpha val="2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718125-9AD2-3DC1-779E-92BFDA4714AB}"/>
              </a:ext>
            </a:extLst>
          </p:cNvPr>
          <p:cNvCxnSpPr>
            <a:cxnSpLocks/>
          </p:cNvCxnSpPr>
          <p:nvPr/>
        </p:nvCxnSpPr>
        <p:spPr>
          <a:xfrm>
            <a:off x="4405083" y="4308863"/>
            <a:ext cx="0" cy="506627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AC87D8-529B-82DB-BFEC-17A3BF4809D0}"/>
              </a:ext>
            </a:extLst>
          </p:cNvPr>
          <p:cNvCxnSpPr>
            <a:cxnSpLocks/>
          </p:cNvCxnSpPr>
          <p:nvPr/>
        </p:nvCxnSpPr>
        <p:spPr>
          <a:xfrm>
            <a:off x="5969949" y="3802236"/>
            <a:ext cx="0" cy="1013254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84447B-2162-96EE-74C6-187105FE083D}"/>
              </a:ext>
            </a:extLst>
          </p:cNvPr>
          <p:cNvCxnSpPr>
            <a:cxnSpLocks/>
          </p:cNvCxnSpPr>
          <p:nvPr/>
        </p:nvCxnSpPr>
        <p:spPr>
          <a:xfrm>
            <a:off x="4405083" y="4815490"/>
            <a:ext cx="1564866" cy="0"/>
          </a:xfrm>
          <a:prstGeom prst="line">
            <a:avLst/>
          </a:prstGeom>
          <a:ln w="254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124A60-DB8F-908E-A501-DC5D9EA79E1B}"/>
              </a:ext>
            </a:extLst>
          </p:cNvPr>
          <p:cNvCxnSpPr>
            <a:cxnSpLocks/>
          </p:cNvCxnSpPr>
          <p:nvPr/>
        </p:nvCxnSpPr>
        <p:spPr>
          <a:xfrm>
            <a:off x="8803344" y="4308863"/>
            <a:ext cx="0" cy="506627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A4E39C-5F51-5979-1ED1-76440131057F}"/>
              </a:ext>
            </a:extLst>
          </p:cNvPr>
          <p:cNvCxnSpPr>
            <a:cxnSpLocks/>
          </p:cNvCxnSpPr>
          <p:nvPr/>
        </p:nvCxnSpPr>
        <p:spPr>
          <a:xfrm>
            <a:off x="6707774" y="3802236"/>
            <a:ext cx="0" cy="1013254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24F4BF-6F32-EC41-CA9F-DD4B80AA613D}"/>
              </a:ext>
            </a:extLst>
          </p:cNvPr>
          <p:cNvCxnSpPr>
            <a:cxnSpLocks/>
          </p:cNvCxnSpPr>
          <p:nvPr/>
        </p:nvCxnSpPr>
        <p:spPr>
          <a:xfrm>
            <a:off x="6707774" y="4815490"/>
            <a:ext cx="2095570" cy="0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E68F49-6625-634E-1DA6-B4517D7C758A}"/>
              </a:ext>
            </a:extLst>
          </p:cNvPr>
          <p:cNvCxnSpPr>
            <a:cxnSpLocks/>
          </p:cNvCxnSpPr>
          <p:nvPr/>
        </p:nvCxnSpPr>
        <p:spPr>
          <a:xfrm>
            <a:off x="5119614" y="4815489"/>
            <a:ext cx="0" cy="670911"/>
          </a:xfrm>
          <a:prstGeom prst="line">
            <a:avLst/>
          </a:prstGeom>
          <a:ln w="25400" cap="flat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E0BCC4-BE02-DB3C-E048-B3E9E862C00E}"/>
              </a:ext>
            </a:extLst>
          </p:cNvPr>
          <p:cNvCxnSpPr>
            <a:cxnSpLocks/>
          </p:cNvCxnSpPr>
          <p:nvPr/>
        </p:nvCxnSpPr>
        <p:spPr>
          <a:xfrm>
            <a:off x="7835331" y="4815490"/>
            <a:ext cx="0" cy="670911"/>
          </a:xfrm>
          <a:prstGeom prst="line">
            <a:avLst/>
          </a:prstGeom>
          <a:ln w="25400" cap="flat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5B1356E-1D62-414C-83BC-5C0FD1E31CF5}"/>
              </a:ext>
            </a:extLst>
          </p:cNvPr>
          <p:cNvSpPr txBox="1"/>
          <p:nvPr/>
        </p:nvSpPr>
        <p:spPr>
          <a:xfrm>
            <a:off x="4549987" y="5486400"/>
            <a:ext cx="3784542" cy="307777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Hadron and Electron Endcap Disks (HE, EE)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41400E-5165-9194-01E9-A477E23ED602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6319850" y="1408552"/>
            <a:ext cx="1807595" cy="1200364"/>
          </a:xfrm>
          <a:prstGeom prst="line">
            <a:avLst/>
          </a:prstGeom>
          <a:ln w="25400" cap="flat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9B44D0-66ED-D6D1-2D84-DD30BADBC536}"/>
              </a:ext>
            </a:extLst>
          </p:cNvPr>
          <p:cNvCxnSpPr>
            <a:cxnSpLocks/>
            <a:stCxn id="37" idx="2"/>
            <a:endCxn id="23" idx="1"/>
          </p:cNvCxnSpPr>
          <p:nvPr/>
        </p:nvCxnSpPr>
        <p:spPr>
          <a:xfrm>
            <a:off x="3064907" y="1503454"/>
            <a:ext cx="2968633" cy="1960090"/>
          </a:xfrm>
          <a:prstGeom prst="line">
            <a:avLst/>
          </a:prstGeom>
          <a:ln w="25400" cap="flat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9084D2C-E804-7FFA-4978-E90B1B7BAA85}"/>
              </a:ext>
            </a:extLst>
          </p:cNvPr>
          <p:cNvSpPr txBox="1"/>
          <p:nvPr/>
        </p:nvSpPr>
        <p:spPr>
          <a:xfrm>
            <a:off x="8127445" y="1254663"/>
            <a:ext cx="1592589" cy="307777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Outer Barrel (OB)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A103AA-26DA-8E0A-50D1-5E5336DE3E23}"/>
              </a:ext>
            </a:extLst>
          </p:cNvPr>
          <p:cNvSpPr txBox="1"/>
          <p:nvPr/>
        </p:nvSpPr>
        <p:spPr>
          <a:xfrm>
            <a:off x="2268612" y="1195677"/>
            <a:ext cx="1592589" cy="307777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Inner Barrel (IB)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6D881B-C936-6277-D527-534F97134D03}"/>
              </a:ext>
            </a:extLst>
          </p:cNvPr>
          <p:cNvSpPr txBox="1"/>
          <p:nvPr/>
        </p:nvSpPr>
        <p:spPr>
          <a:xfrm>
            <a:off x="9720034" y="1194400"/>
            <a:ext cx="21371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Replaced with two MPGD barrel layers derived from the outer MPGD tracker, specifically its innermost (Micromegas) layer</a:t>
            </a:r>
          </a:p>
          <a:p>
            <a:r>
              <a:rPr lang="en-US" sz="1400" i="1" u="sng" dirty="0"/>
              <a:t>Branchpoint 1 &amp;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2CDB16-4892-A10A-C226-D2DF81558E8B}"/>
              </a:ext>
            </a:extLst>
          </p:cNvPr>
          <p:cNvSpPr txBox="1"/>
          <p:nvPr/>
        </p:nvSpPr>
        <p:spPr>
          <a:xfrm>
            <a:off x="461963" y="1125787"/>
            <a:ext cx="1779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Replaced by two or three layers based on the existing ITS2 sensor, as used in ALICE and </a:t>
            </a:r>
            <a:r>
              <a:rPr lang="en-US" sz="1400" dirty="0" err="1"/>
              <a:t>sPHENIX</a:t>
            </a:r>
            <a:r>
              <a:rPr lang="en-US" sz="1400" dirty="0"/>
              <a:t> without EIC specific modifications</a:t>
            </a:r>
          </a:p>
          <a:p>
            <a:pPr algn="r"/>
            <a:r>
              <a:rPr lang="en-US" sz="1400" i="1" u="sng" dirty="0"/>
              <a:t>Branchpoint 2 only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096C45-9B25-FA8B-6C2A-B17EFEF44EC0}"/>
              </a:ext>
            </a:extLst>
          </p:cNvPr>
          <p:cNvSpPr txBox="1"/>
          <p:nvPr/>
        </p:nvSpPr>
        <p:spPr>
          <a:xfrm>
            <a:off x="8592456" y="5055512"/>
            <a:ext cx="32149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Replaced with (in total up to) seven near-identical MPGD disks on each side, specifically based on existing </a:t>
            </a:r>
            <a:r>
              <a:rPr lang="en-US" sz="1400" dirty="0" err="1"/>
              <a:t>uRWELL</a:t>
            </a:r>
            <a:r>
              <a:rPr lang="en-US" sz="1400" dirty="0"/>
              <a:t> disks</a:t>
            </a:r>
          </a:p>
          <a:p>
            <a:r>
              <a:rPr lang="en-US" sz="1400" i="1" u="sng" dirty="0"/>
              <a:t>Branchpoint 1 &amp; 2</a:t>
            </a:r>
          </a:p>
        </p:txBody>
      </p:sp>
    </p:spTree>
    <p:extLst>
      <p:ext uri="{BB962C8B-B14F-4D97-AF65-F5344CB8AC3E}">
        <p14:creationId xmlns:p14="http://schemas.microsoft.com/office/powerpoint/2010/main" val="3508440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48B6-F4E5-304A-2681-1E1FDF38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Tracker –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6D548-37EE-A309-06B7-2DB883605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 be further refined leading up to CD-2 based on ITS3 development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3C2D3A-B414-386C-EB90-184963C5B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972933"/>
              </p:ext>
            </p:extLst>
          </p:nvPr>
        </p:nvGraphicFramePr>
        <p:xfrm>
          <a:off x="1533761" y="1836610"/>
          <a:ext cx="912447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782">
                  <a:extLst>
                    <a:ext uri="{9D8B030D-6E8A-4147-A177-3AD203B41FA5}">
                      <a16:colId xmlns:a16="http://schemas.microsoft.com/office/drawing/2014/main" val="1231692372"/>
                    </a:ext>
                  </a:extLst>
                </a:gridCol>
                <a:gridCol w="2044593">
                  <a:extLst>
                    <a:ext uri="{9D8B030D-6E8A-4147-A177-3AD203B41FA5}">
                      <a16:colId xmlns:a16="http://schemas.microsoft.com/office/drawing/2014/main" val="3222404566"/>
                    </a:ext>
                  </a:extLst>
                </a:gridCol>
                <a:gridCol w="4872100">
                  <a:extLst>
                    <a:ext uri="{9D8B030D-6E8A-4147-A177-3AD203B41FA5}">
                      <a16:colId xmlns:a16="http://schemas.microsoft.com/office/drawing/2014/main" val="954116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Branchpoint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2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 (LAS Delay)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Q2/Q3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year for MPGD foils + 3 years 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56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 (ITS3 Delay)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Q3/Q4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3 years construction as current 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1629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80A48E9-5E6E-9D37-61D7-66301BD449D6}"/>
              </a:ext>
            </a:extLst>
          </p:cNvPr>
          <p:cNvGrpSpPr/>
          <p:nvPr/>
        </p:nvGrpSpPr>
        <p:grpSpPr>
          <a:xfrm>
            <a:off x="1627635" y="3518210"/>
            <a:ext cx="8936729" cy="2739552"/>
            <a:chOff x="1627635" y="3518210"/>
            <a:chExt cx="8936729" cy="27395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9E1983-08AD-AED5-2E3A-C535A1061704}"/>
                </a:ext>
              </a:extLst>
            </p:cNvPr>
            <p:cNvGrpSpPr/>
            <p:nvPr/>
          </p:nvGrpSpPr>
          <p:grpSpPr>
            <a:xfrm>
              <a:off x="1627635" y="3518210"/>
              <a:ext cx="8936729" cy="2739552"/>
              <a:chOff x="1486105" y="1552442"/>
              <a:chExt cx="8936729" cy="2739552"/>
            </a:xfrm>
          </p:grpSpPr>
          <p:sp>
            <p:nvSpPr>
              <p:cNvPr id="8" name="Right Arrow 7">
                <a:extLst>
                  <a:ext uri="{FF2B5EF4-FFF2-40B4-BE49-F238E27FC236}">
                    <a16:creationId xmlns:a16="http://schemas.microsoft.com/office/drawing/2014/main" id="{C941C5F5-F629-AE48-5562-D1365BB2215A}"/>
                  </a:ext>
                </a:extLst>
              </p:cNvPr>
              <p:cNvSpPr/>
              <p:nvPr/>
            </p:nvSpPr>
            <p:spPr>
              <a:xfrm>
                <a:off x="1486105" y="2208901"/>
                <a:ext cx="8936729" cy="481584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432FF"/>
                  </a:gs>
                  <a:gs pos="54000">
                    <a:srgbClr val="0096FF"/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686164C-F719-CEF0-A7BB-D6DFF18C6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9191" y="2000548"/>
                <a:ext cx="0" cy="6167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30790B-B9B4-A929-0666-4B2B54AEE165}"/>
                  </a:ext>
                </a:extLst>
              </p:cNvPr>
              <p:cNvSpPr txBox="1"/>
              <p:nvPr/>
            </p:nvSpPr>
            <p:spPr>
              <a:xfrm>
                <a:off x="1547606" y="1552442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CD-3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04/2025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353B86A-7439-80BF-A434-179B94E6F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5255" y="2015560"/>
                <a:ext cx="0" cy="873987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8ACDED-A152-9E5C-E104-783E4AC10999}"/>
                  </a:ext>
                </a:extLst>
              </p:cNvPr>
              <p:cNvSpPr txBox="1"/>
              <p:nvPr/>
            </p:nvSpPr>
            <p:spPr>
              <a:xfrm>
                <a:off x="7475277" y="1796531"/>
                <a:ext cx="806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Apr 2031</a:t>
                </a:r>
                <a:endParaRPr lang="en-US" sz="1200" dirty="0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003C866-CEB6-37DD-AFBE-82331EEA0C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6059" y="2126728"/>
                <a:ext cx="0" cy="76281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6E7B9C-B17C-6788-C51E-E2456480AD5B}"/>
                  </a:ext>
                </a:extLst>
              </p:cNvPr>
              <p:cNvSpPr txBox="1"/>
              <p:nvPr/>
            </p:nvSpPr>
            <p:spPr>
              <a:xfrm>
                <a:off x="8577439" y="1665062"/>
                <a:ext cx="9172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early CD-4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09/2032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0E0AF-6660-B723-8467-C3E123147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4281" y="2012740"/>
                <a:ext cx="0" cy="103632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7FDC7B-8A08-9438-D9D6-CF7D4A12B54B}"/>
                  </a:ext>
                </a:extLst>
              </p:cNvPr>
              <p:cNvSpPr txBox="1"/>
              <p:nvPr/>
            </p:nvSpPr>
            <p:spPr>
              <a:xfrm>
                <a:off x="9632698" y="1552442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CD-4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09/2034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7EC3AC-2D04-9C5E-94E4-57685CE0B099}"/>
                  </a:ext>
                </a:extLst>
              </p:cNvPr>
              <p:cNvSpPr txBox="1"/>
              <p:nvPr/>
            </p:nvSpPr>
            <p:spPr>
              <a:xfrm>
                <a:off x="7545088" y="2827000"/>
                <a:ext cx="12141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Detector Assembled and Ready for Cosmic Data Taking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2DFEA9-5D66-4181-48CB-4F882A5C2125}"/>
                  </a:ext>
                </a:extLst>
              </p:cNvPr>
              <p:cNvSpPr txBox="1"/>
              <p:nvPr/>
            </p:nvSpPr>
            <p:spPr>
              <a:xfrm>
                <a:off x="9597431" y="3055949"/>
                <a:ext cx="8082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Start of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Operations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Science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4B56E59-DA14-0F21-7F19-2DA9AA4BC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4394" y="2709436"/>
                <a:ext cx="2094704" cy="0"/>
              </a:xfrm>
              <a:prstGeom prst="straightConnector1">
                <a:avLst/>
              </a:prstGeom>
              <a:ln w="19050">
                <a:solidFill>
                  <a:srgbClr val="FF40FF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D25345-736C-FA26-F925-0A30003DCE80}"/>
                  </a:ext>
                </a:extLst>
              </p:cNvPr>
              <p:cNvSpPr txBox="1"/>
              <p:nvPr/>
            </p:nvSpPr>
            <p:spPr>
              <a:xfrm>
                <a:off x="2479368" y="2755985"/>
                <a:ext cx="97654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4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Construction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9EA0383-479A-BE1D-D29A-1972994929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9640" y="1963352"/>
                <a:ext cx="4425" cy="111900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E73B1A-EE9F-41C6-C9DC-E36C7A6E9A85}"/>
                  </a:ext>
                </a:extLst>
              </p:cNvPr>
              <p:cNvSpPr txBox="1"/>
              <p:nvPr/>
            </p:nvSpPr>
            <p:spPr>
              <a:xfrm>
                <a:off x="3715522" y="1731097"/>
                <a:ext cx="8082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Oct 2028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8EC7FF3-70CC-7458-D575-6C8272682523}"/>
                  </a:ext>
                </a:extLst>
              </p:cNvPr>
              <p:cNvSpPr txBox="1"/>
              <p:nvPr/>
            </p:nvSpPr>
            <p:spPr>
              <a:xfrm>
                <a:off x="3479498" y="2997845"/>
                <a:ext cx="12891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IR-6 ready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for installation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E7912BC-3B04-A35A-E9FC-12210775DE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1902" y="2117461"/>
                <a:ext cx="19833" cy="178201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50BAEAE-3B33-4A5E-5E2C-FDD8CAD35CE2}"/>
                  </a:ext>
                </a:extLst>
              </p:cNvPr>
              <p:cNvSpPr txBox="1"/>
              <p:nvPr/>
            </p:nvSpPr>
            <p:spPr>
              <a:xfrm>
                <a:off x="5905706" y="1796277"/>
                <a:ext cx="8996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June 2030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83B358-167A-1234-A1E8-C69320FCF2DE}"/>
                  </a:ext>
                </a:extLst>
              </p:cNvPr>
              <p:cNvSpPr txBox="1"/>
              <p:nvPr/>
            </p:nvSpPr>
            <p:spPr>
              <a:xfrm>
                <a:off x="5743122" y="3828646"/>
                <a:ext cx="13372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Barrel Detectors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installed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EB9A196-41DF-A0C4-FEE6-1AD6CC1DAA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8663" y="2196709"/>
                <a:ext cx="0" cy="1117944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8DF9E0-E911-6E89-C8C4-64FE732B34E7}"/>
                  </a:ext>
                </a:extLst>
              </p:cNvPr>
              <p:cNvSpPr txBox="1"/>
              <p:nvPr/>
            </p:nvSpPr>
            <p:spPr>
              <a:xfrm>
                <a:off x="6537724" y="1963352"/>
                <a:ext cx="8082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Oct 2030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683736-B655-7EC5-9B60-94FCEA2876CA}"/>
                  </a:ext>
                </a:extLst>
              </p:cNvPr>
              <p:cNvSpPr txBox="1"/>
              <p:nvPr/>
            </p:nvSpPr>
            <p:spPr>
              <a:xfrm>
                <a:off x="6391902" y="3253148"/>
                <a:ext cx="1249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Hadron Endcap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Detectors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installed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AC41235-5A8D-D432-04C3-F5570E1EE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9975" y="2288149"/>
                <a:ext cx="0" cy="161133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A7BC580-F2ED-302D-DE21-9719D04CB795}"/>
                  </a:ext>
                </a:extLst>
              </p:cNvPr>
              <p:cNvSpPr txBox="1"/>
              <p:nvPr/>
            </p:nvSpPr>
            <p:spPr>
              <a:xfrm>
                <a:off x="7063946" y="2080885"/>
                <a:ext cx="814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Jan 2031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C227D0-A052-7B47-1ED7-B4527772300F}"/>
                  </a:ext>
                </a:extLst>
              </p:cNvPr>
              <p:cNvSpPr txBox="1"/>
              <p:nvPr/>
            </p:nvSpPr>
            <p:spPr>
              <a:xfrm>
                <a:off x="7297555" y="3830329"/>
                <a:ext cx="1461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Electron Endcap Detectors installed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EC2AE4-2887-9FEE-39B0-EB4C4FC00DB9}"/>
                  </a:ext>
                </a:extLst>
              </p:cNvPr>
              <p:cNvSpPr txBox="1"/>
              <p:nvPr/>
            </p:nvSpPr>
            <p:spPr>
              <a:xfrm>
                <a:off x="8576634" y="2972192"/>
                <a:ext cx="9012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Early start of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Operations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Science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5492D09-1D24-F4B2-BD79-F724134B8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5255" y="2690485"/>
                <a:ext cx="1130804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1D79ED1-2ED9-6473-BB6C-CCD796FCEC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92411" y="2690485"/>
                <a:ext cx="901870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7C20E26-800A-3E97-B58D-BC6AF0255F33}"/>
                  </a:ext>
                </a:extLst>
              </p:cNvPr>
              <p:cNvSpPr txBox="1"/>
              <p:nvPr/>
            </p:nvSpPr>
            <p:spPr>
              <a:xfrm>
                <a:off x="8307102" y="2632139"/>
                <a:ext cx="7489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Pre-OPS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86049D8-510B-4058-F6E2-E8034BFE90AC}"/>
                </a:ext>
              </a:extLst>
            </p:cNvPr>
            <p:cNvSpPr/>
            <p:nvPr/>
          </p:nvSpPr>
          <p:spPr>
            <a:xfrm>
              <a:off x="6119958" y="3787524"/>
              <a:ext cx="751420" cy="222060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49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Tracking Detector Layout</a:t>
            </a:r>
          </a:p>
          <a:p>
            <a:r>
              <a:rPr lang="en-US" dirty="0"/>
              <a:t>Risks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https://eic.jlab.org/Requirements/index.html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9C8105-EE94-B445-7E73-0988B673DC94}"/>
              </a:ext>
            </a:extLst>
          </p:cNvPr>
          <p:cNvGraphicFramePr>
            <a:graphicFrameLocks noGrp="1"/>
          </p:cNvGraphicFramePr>
          <p:nvPr/>
        </p:nvGraphicFramePr>
        <p:xfrm>
          <a:off x="1988803" y="1669238"/>
          <a:ext cx="821439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131">
                  <a:extLst>
                    <a:ext uri="{9D8B030D-6E8A-4147-A177-3AD203B41FA5}">
                      <a16:colId xmlns:a16="http://schemas.microsoft.com/office/drawing/2014/main" val="1110428260"/>
                    </a:ext>
                  </a:extLst>
                </a:gridCol>
                <a:gridCol w="2738131">
                  <a:extLst>
                    <a:ext uri="{9D8B030D-6E8A-4147-A177-3AD203B41FA5}">
                      <a16:colId xmlns:a16="http://schemas.microsoft.com/office/drawing/2014/main" val="3629088605"/>
                    </a:ext>
                  </a:extLst>
                </a:gridCol>
                <a:gridCol w="2738131">
                  <a:extLst>
                    <a:ext uri="{9D8B030D-6E8A-4147-A177-3AD203B41FA5}">
                      <a16:colId xmlns:a16="http://schemas.microsoft.com/office/drawing/2014/main" val="2640049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Momentum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883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Backward (-3.5 to -2.5)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~0.10%×p⊕2.0%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40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00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Backward (-2.5 to -1.0)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0.05%×p⊕1.0%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20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60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Barrel (-1.0 to 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~0.05%×p⊕0.5%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20/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Forward (1.0 to 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~0.05%×p⊕1.0%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20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88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Forward (2.5 to 3.5)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~0.10%×p⊕2.0%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40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683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53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2C2E3-CC7F-559F-E0A9-29D16618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4504E-980F-6297-6AA9-51969086AE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https://eic.jlab.org/Interfaces/InterfaceMatrix.html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Outer barrel limited by DIRC</a:t>
            </a:r>
          </a:p>
          <a:p>
            <a:pPr lvl="1"/>
            <a:r>
              <a:rPr lang="en-US" dirty="0"/>
              <a:t>Disks limited by </a:t>
            </a:r>
            <a:r>
              <a:rPr lang="en-US" dirty="0" err="1"/>
              <a:t>pfRICH</a:t>
            </a:r>
            <a:r>
              <a:rPr lang="en-US" dirty="0"/>
              <a:t>/AC-LGAD</a:t>
            </a:r>
          </a:p>
          <a:p>
            <a:pPr lvl="1"/>
            <a:r>
              <a:rPr lang="en-US" dirty="0"/>
              <a:t>Inner Barrel first vertex layer 5mm from beampipe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85D4DA-3B93-EE39-BCE6-74F9437E9804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1247879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BA32-B9E3-63E9-2E5C-118C6BD6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Interfaces – Beam Pipe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63C32-F9A9-0451-BB38-0E8E26B96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Unique beampipe</a:t>
            </a:r>
          </a:p>
          <a:p>
            <a:pPr lvl="1"/>
            <a:r>
              <a:rPr lang="en-US" sz="2000" dirty="0"/>
              <a:t>Tapered beampipe, tracking detectors must be installed prior to beampipe installation in central detector</a:t>
            </a:r>
          </a:p>
          <a:p>
            <a:pPr lvl="1"/>
            <a:r>
              <a:rPr lang="en-US" sz="2000" dirty="0"/>
              <a:t>Beampipe exposed to ambient prior to installation</a:t>
            </a:r>
          </a:p>
          <a:p>
            <a:pPr lvl="1"/>
            <a:r>
              <a:rPr lang="en-US" sz="2000" dirty="0"/>
              <a:t>Need min 100°C in beampipe to break H</a:t>
            </a:r>
            <a:r>
              <a:rPr lang="en-US" sz="2000" baseline="-25000" dirty="0"/>
              <a:t>2</a:t>
            </a:r>
            <a:r>
              <a:rPr lang="en-US" sz="2000" dirty="0"/>
              <a:t>O bonds</a:t>
            </a:r>
          </a:p>
          <a:p>
            <a:pPr lvl="2"/>
            <a:r>
              <a:rPr lang="en-US" sz="1600" dirty="0"/>
              <a:t>Silicon detector epoxy limited to ~30°C due to CTE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E3C33-C667-229A-140A-151D46BB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10" y="1803806"/>
            <a:ext cx="4905403" cy="1442766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42A5ED7-D56C-5683-D58E-CD7952A58A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3" y="3547659"/>
            <a:ext cx="2910477" cy="2182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D3EA2-AFDA-0505-F18A-A8A4ECDDA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7" y="3769138"/>
            <a:ext cx="3581400" cy="1739900"/>
          </a:xfrm>
          <a:prstGeom prst="rect">
            <a:avLst/>
          </a:prstGeom>
        </p:spPr>
      </p:pic>
      <p:pic>
        <p:nvPicPr>
          <p:cNvPr id="7" name="Picture 1" descr="page12image96885456">
            <a:extLst>
              <a:ext uri="{FF2B5EF4-FFF2-40B4-BE49-F238E27FC236}">
                <a16:creationId xmlns:a16="http://schemas.microsoft.com/office/drawing/2014/main" id="{4B6C99CD-EA2E-8BE8-9248-3A4EB2110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3548" y="3723507"/>
            <a:ext cx="4605111" cy="183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01CDF6FB-08EA-C736-1A7F-17C25209976D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250419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6218-BD1E-2DDF-C955-E6F897A3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Tracking Detector Layout Modifications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360F5-0726-F149-C8B9-E51B5F3807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number of hits in certain rapidity ranges</a:t>
            </a:r>
          </a:p>
          <a:p>
            <a:pPr lvl="1"/>
            <a:r>
              <a:rPr lang="en-US" dirty="0"/>
              <a:t>Need more planes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Solve impact from 5 (2) </a:t>
            </a:r>
            <a:r>
              <a:rPr lang="en-US" dirty="0" err="1"/>
              <a:t>μs</a:t>
            </a:r>
            <a:r>
              <a:rPr lang="en-US" dirty="0"/>
              <a:t> MAPS frame accumulation time</a:t>
            </a:r>
          </a:p>
          <a:p>
            <a:pPr lvl="1"/>
            <a:r>
              <a:rPr lang="en-US" dirty="0"/>
              <a:t>Need enough hits from fast detectors to form a </a:t>
            </a:r>
            <a:r>
              <a:rPr lang="en-US" dirty="0" err="1"/>
              <a:t>tracklet</a:t>
            </a:r>
            <a:r>
              <a:rPr lang="en-US" dirty="0"/>
              <a:t> with a good pointing resolution</a:t>
            </a:r>
          </a:p>
          <a:p>
            <a:pPr lvl="1"/>
            <a:r>
              <a:rPr lang="en-US" dirty="0"/>
              <a:t>Need to utilize </a:t>
            </a:r>
            <a:r>
              <a:rPr lang="en-US" dirty="0" err="1"/>
              <a:t>ToF</a:t>
            </a:r>
            <a:r>
              <a:rPr lang="en-US" dirty="0"/>
              <a:t> and maybe Barrel-</a:t>
            </a:r>
            <a:r>
              <a:rPr lang="en-US" dirty="0" err="1"/>
              <a:t>ECal</a:t>
            </a:r>
            <a:r>
              <a:rPr lang="en-US" dirty="0"/>
              <a:t> </a:t>
            </a:r>
            <a:r>
              <a:rPr lang="en-US" dirty="0" err="1"/>
              <a:t>AstroPix</a:t>
            </a:r>
            <a:r>
              <a:rPr lang="en-US" dirty="0"/>
              <a:t> as possible </a:t>
            </a:r>
          </a:p>
          <a:p>
            <a:pPr lvl="2"/>
            <a:r>
              <a:rPr lang="en-US" dirty="0"/>
              <a:t>Note: Barrel </a:t>
            </a:r>
            <a:r>
              <a:rPr lang="en-US" dirty="0" err="1"/>
              <a:t>ToF</a:t>
            </a:r>
            <a:r>
              <a:rPr lang="en-US" dirty="0"/>
              <a:t> has good time resolution but not spatial resolution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Current layout finalized in June 2023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4CE4D5-FA21-7626-1994-B2C0C1F7D4B3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290E111-D395-540B-BB8A-CD468E1508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32" y="1078992"/>
            <a:ext cx="3046867" cy="207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B9F7-4365-06F8-8DCE-887E93DA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Tracking Detector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F4A05-6082-A4EF-3B2F-79A0BEB20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Silicon</a:t>
            </a:r>
          </a:p>
          <a:p>
            <a:r>
              <a:rPr lang="en-US" dirty="0">
                <a:solidFill>
                  <a:schemeClr val="bg2"/>
                </a:solidFill>
              </a:rPr>
              <a:t>MPGD</a:t>
            </a:r>
          </a:p>
          <a:p>
            <a:r>
              <a:rPr lang="en-US" dirty="0" err="1">
                <a:solidFill>
                  <a:srgbClr val="C00000"/>
                </a:solidFill>
              </a:rPr>
              <a:t>ToF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Part of PID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6C2F8-8D10-02E9-051B-AACFF9E413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629" y="1438173"/>
            <a:ext cx="8809408" cy="39816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56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66B0-EE7A-4806-F0C5-945C8768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– </a:t>
            </a:r>
            <a:r>
              <a:rPr lang="en-US" dirty="0" err="1"/>
              <a:t>Nhits</a:t>
            </a:r>
            <a:r>
              <a:rPr lang="en-US" dirty="0"/>
              <a:t> vs </a:t>
            </a:r>
            <a:r>
              <a:rPr lang="el-GR" dirty="0"/>
              <a:t>η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E6A36-0EFD-92D0-9B54-3DE4291AD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tracking detectors included, will improve further once calorimeters included which should remove dip at rapidity ±1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6D648-E391-965B-38B5-0C164942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73" y="1840939"/>
            <a:ext cx="9499600" cy="215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F53D86-9C69-9BB0-3B2B-763EF43B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73" y="4123531"/>
            <a:ext cx="94742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115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1" ma:contentTypeDescription="Create a new document." ma:contentTypeScope="" ma:versionID="9712ab41627a533a3bfa1b03f1b83f33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d38064be7588bf028e4b14846bf38c6b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  <Comments xmlns="d767f846-2003-4795-b8a5-c12e60d56749" xsi:nil="true"/>
  </documentManagement>
</p:properties>
</file>

<file path=customXml/itemProps1.xml><?xml version="1.0" encoding="utf-8"?>
<ds:datastoreItem xmlns:ds="http://schemas.openxmlformats.org/officeDocument/2006/customXml" ds:itemID="{892238CF-A64D-4ECD-9443-EBFB8B232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767f846-2003-4795-b8a5-c12e60d56749"/>
    <ds:schemaRef ds:uri="http://schemas.openxmlformats.org/package/2006/metadata/core-properties"/>
    <ds:schemaRef ds:uri="3bfd71d5-c7ac-4dca-b865-a609d1eb407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349</TotalTime>
  <Words>1745</Words>
  <Application>Microsoft Macintosh PowerPoint</Application>
  <PresentationFormat>Widescreen</PresentationFormat>
  <Paragraphs>504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Times New Roman</vt:lpstr>
      <vt:lpstr>Calibri</vt:lpstr>
      <vt:lpstr>Arial</vt:lpstr>
      <vt:lpstr>BNL</vt:lpstr>
      <vt:lpstr>Tracking Systems Overview and Requirements</vt:lpstr>
      <vt:lpstr>Charge Questions Addressed</vt:lpstr>
      <vt:lpstr>Outline</vt:lpstr>
      <vt:lpstr>Requirements</vt:lpstr>
      <vt:lpstr>Interfaces</vt:lpstr>
      <vt:lpstr>Interfaces – Beam Pipe</vt:lpstr>
      <vt:lpstr>Tracking Detector Layout Modifications</vt:lpstr>
      <vt:lpstr>Tracking Detector Layout</vt:lpstr>
      <vt:lpstr>Simulation – Nhits vs η</vt:lpstr>
      <vt:lpstr>Silicon</vt:lpstr>
      <vt:lpstr>Silicon – Inner Barrel</vt:lpstr>
      <vt:lpstr>Silicon – Outer Barrel</vt:lpstr>
      <vt:lpstr>Outer Barrel – MPGD</vt:lpstr>
      <vt:lpstr>Forward / Backward Disks – Silicon</vt:lpstr>
      <vt:lpstr>Forward / Backward Disks – MPGD</vt:lpstr>
      <vt:lpstr>Services</vt:lpstr>
      <vt:lpstr>Services</vt:lpstr>
      <vt:lpstr>Cost / Schedule</vt:lpstr>
      <vt:lpstr>Risks</vt:lpstr>
      <vt:lpstr>Safety</vt:lpstr>
      <vt:lpstr>Summary</vt:lpstr>
      <vt:lpstr>PowerPoint Presentation</vt:lpstr>
      <vt:lpstr>Collaboration</vt:lpstr>
      <vt:lpstr>Alternative Tracker</vt:lpstr>
      <vt:lpstr>Alternative Tracker – Layout</vt:lpstr>
      <vt:lpstr>Alternative Tracker – Schedule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beng</cp:lastModifiedBy>
  <cp:revision>35</cp:revision>
  <dcterms:created xsi:type="dcterms:W3CDTF">2023-09-12T20:43:32Z</dcterms:created>
  <dcterms:modified xsi:type="dcterms:W3CDTF">2024-03-04T23:04:31Z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0x0101005198D2554909C94BB45400E87C135FCB</vt:lpwstr>
  </property>
  <property fmtid="{D5CDD505-2E9C-101B-9397-08002B2CF9AE}" pid="3" name="MediaServiceImageTags">
    <vt:lpwstr/>
  </property>
</Properties>
</file>