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60" r:id="rId4"/>
  </p:sldMasterIdLst>
  <p:notesMasterIdLst>
    <p:notesMasterId r:id="rId8"/>
  </p:notesMasterIdLst>
  <p:handoutMasterIdLst>
    <p:handoutMasterId r:id="rId9"/>
  </p:handoutMasterIdLst>
  <p:sldIdLst>
    <p:sldId id="560" r:id="rId5"/>
    <p:sldId id="561" r:id="rId6"/>
    <p:sldId id="562" r:id="rId7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BFBF"/>
    <a:srgbClr val="00ACDB"/>
    <a:srgbClr val="A6A6A6"/>
    <a:srgbClr val="7F7F7F"/>
    <a:srgbClr val="21A0FF"/>
    <a:srgbClr val="009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7"/>
  </p:normalViewPr>
  <p:slideViewPr>
    <p:cSldViewPr snapToGrid="0">
      <p:cViewPr varScale="1">
        <p:scale>
          <a:sx n="119" d="100"/>
          <a:sy n="119" d="100"/>
        </p:scale>
        <p:origin x="85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2.fntdata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4F6B566-8F4F-2297-E09A-EC0A5919D72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FEF84F-FF67-CFE6-EE39-7622459E9C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35C532-7310-4D0E-A33E-9CFB32DA3130}" type="datetimeFigureOut">
              <a:rPr lang="en-US" smtClean="0"/>
              <a:t>3/7/24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3D95DF-83FA-FE96-2EE5-1174D2E87D6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967F68-58BC-4765-5D43-302ABEE7BAB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FBC339-4610-4F10-854C-D2930A4EB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6889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3/7/24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2920" y="1174478"/>
            <a:ext cx="10962105" cy="1240412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4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Title from Agenda</a:t>
            </a:r>
            <a:br>
              <a:rPr lang="en-US"/>
            </a:br>
            <a:r>
              <a:rPr lang="en-US"/>
              <a:t>Continuation of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2920" y="3288714"/>
            <a:ext cx="10962105" cy="4489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2F870F-A3EC-0442-4A49-50365EE5DD7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2920" y="2423582"/>
            <a:ext cx="10962105" cy="501650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z="2800"/>
              <a:t>Secondary title if needed</a:t>
            </a:r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FD74062-0C2E-090F-07DF-75D428DE15D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2920" y="4233687"/>
            <a:ext cx="10962105" cy="3795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Organization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DFAD954-7DFC-3150-35B3-444AB26BD5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920" y="3738425"/>
            <a:ext cx="10962105" cy="4778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Project Role or Organizational Role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CFD060-E09E-7067-B04E-00A8A44F9672}"/>
              </a:ext>
            </a:extLst>
          </p:cNvPr>
          <p:cNvSpPr txBox="1"/>
          <p:nvPr userDrawn="1"/>
        </p:nvSpPr>
        <p:spPr>
          <a:xfrm>
            <a:off x="502920" y="5040923"/>
            <a:ext cx="45647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Incremental Design and Safety Review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of the EIC Tracking Detectors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March 20-21, 2024</a:t>
            </a:r>
          </a:p>
        </p:txBody>
      </p:sp>
    </p:spTree>
    <p:extLst>
      <p:ext uri="{BB962C8B-B14F-4D97-AF65-F5344CB8AC3E}">
        <p14:creationId xmlns:p14="http://schemas.microsoft.com/office/powerpoint/2010/main" val="34199463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>
          <p15:clr>
            <a:srgbClr val="FBAE40"/>
          </p15:clr>
        </p15:guide>
        <p15:guide id="8" pos="3840">
          <p15:clr>
            <a:srgbClr val="FBAE40"/>
          </p15:clr>
        </p15:guide>
        <p15:guide id="9" orient="horz" pos="3888">
          <p15:clr>
            <a:srgbClr val="FBAE40"/>
          </p15:clr>
        </p15:guide>
        <p15:guide id="10" pos="360">
          <p15:clr>
            <a:srgbClr val="FBAE40"/>
          </p15:clr>
        </p15:guide>
        <p15:guide id="11" pos="7320">
          <p15:clr>
            <a:srgbClr val="FBAE40"/>
          </p15:clr>
        </p15:guide>
        <p15:guide id="12" orient="horz" pos="398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epa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7E89AC-E876-D4E3-122F-C3259C4670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1963" y="930274"/>
            <a:ext cx="11521440" cy="5212080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36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Section Separator – Title Line 1</a:t>
            </a:r>
          </a:p>
          <a:p>
            <a:pPr lvl="0"/>
            <a:r>
              <a:rPr lang="en-US"/>
              <a:t>Section Separator – Title Line 2</a:t>
            </a:r>
          </a:p>
          <a:p>
            <a:pPr lvl="0"/>
            <a:r>
              <a:rPr lang="en-US"/>
              <a:t>Section Separator – Title Line 3</a:t>
            </a:r>
          </a:p>
        </p:txBody>
      </p:sp>
    </p:spTree>
    <p:extLst>
      <p:ext uri="{BB962C8B-B14F-4D97-AF65-F5344CB8AC3E}">
        <p14:creationId xmlns:p14="http://schemas.microsoft.com/office/powerpoint/2010/main" val="3966283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4777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92B54326-9283-87C5-2211-07467D15288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1963" y="930274"/>
            <a:ext cx="11521440" cy="5212080"/>
          </a:xfrm>
        </p:spPr>
        <p:txBody>
          <a:bodyPr>
            <a:normAutofit/>
          </a:bodyPr>
          <a:lstStyle>
            <a:lvl1pPr marL="346075" indent="-346075">
              <a:buFont typeface="+mj-lt"/>
              <a:buAutoNum type="arabicPeriod"/>
              <a:defRPr sz="2000"/>
            </a:lvl1pPr>
            <a:lvl2pPr marL="684212" indent="-457200">
              <a:buFont typeface="+mj-lt"/>
              <a:buAutoNum type="alphaUcPeriod"/>
              <a:defRPr/>
            </a:lvl2pPr>
            <a:lvl3pPr marL="803275" indent="-342900">
              <a:buFont typeface="+mj-lt"/>
              <a:buAutoNum type="romanLcPeriod"/>
              <a:defRPr/>
            </a:lvl3pPr>
            <a:lvl4pPr marL="1030287" indent="-342900">
              <a:buFont typeface="+mj-lt"/>
              <a:buAutoNum type="alphaLcPeriod"/>
              <a:defRPr/>
            </a:lvl4pPr>
            <a:lvl5pPr marL="12573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Charges – Arial 20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E601E0-56E9-DDEA-8450-036620793E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1963" y="-16778"/>
            <a:ext cx="11499234" cy="40267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Charge Questions Addressed</a:t>
            </a:r>
          </a:p>
        </p:txBody>
      </p:sp>
    </p:spTree>
    <p:extLst>
      <p:ext uri="{BB962C8B-B14F-4D97-AF65-F5344CB8AC3E}">
        <p14:creationId xmlns:p14="http://schemas.microsoft.com/office/powerpoint/2010/main" val="2695555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 - 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Title [Layout: Content 1 – Bulleted]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7E89AC-E876-D4E3-122F-C3259C4670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1963" y="930274"/>
            <a:ext cx="11521440" cy="5212080"/>
          </a:xfrm>
        </p:spPr>
        <p:txBody>
          <a:bodyPr/>
          <a:lstStyle>
            <a:lvl1pPr>
              <a:defRPr/>
            </a:lvl1pPr>
            <a:lvl2pPr marL="515938" indent="-228600">
              <a:defRPr/>
            </a:lvl2pPr>
            <a:lvl3pPr marL="744538" indent="-169863">
              <a:defRPr/>
            </a:lvl3pPr>
            <a:lvl4pPr marL="973138" indent="-169863">
              <a:defRPr/>
            </a:lvl4pPr>
            <a:lvl5pPr marL="1201738" indent="-169863">
              <a:defRPr/>
            </a:lvl5pPr>
          </a:lstStyle>
          <a:p>
            <a:pPr lvl="0"/>
            <a:r>
              <a:rPr lang="en-US"/>
              <a:t>Level 1 – Arial 24</a:t>
            </a:r>
          </a:p>
          <a:p>
            <a:pPr lvl="1"/>
            <a:r>
              <a:rPr lang="en-US"/>
              <a:t>Level 2 – Arial 20</a:t>
            </a:r>
          </a:p>
          <a:p>
            <a:pPr lvl="2"/>
            <a:r>
              <a:rPr lang="en-US"/>
              <a:t>Level 3 – Arial 18</a:t>
            </a:r>
          </a:p>
          <a:p>
            <a:pPr lvl="3"/>
            <a:r>
              <a:rPr lang="en-US"/>
              <a:t>Level 4 – Arial 16</a:t>
            </a:r>
          </a:p>
          <a:p>
            <a:pPr lvl="4"/>
            <a:r>
              <a:rPr lang="en-US"/>
              <a:t>Level 5 – Arial 16</a:t>
            </a:r>
          </a:p>
        </p:txBody>
      </p:sp>
    </p:spTree>
    <p:extLst>
      <p:ext uri="{BB962C8B-B14F-4D97-AF65-F5344CB8AC3E}">
        <p14:creationId xmlns:p14="http://schemas.microsoft.com/office/powerpoint/2010/main" val="3145978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- 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 [Layout: Content 2 – Bulleted]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7E89AC-E876-D4E3-122F-C3259C4670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1963" y="930274"/>
            <a:ext cx="11521440" cy="2560320"/>
          </a:xfrm>
        </p:spPr>
        <p:txBody>
          <a:bodyPr/>
          <a:lstStyle>
            <a:lvl1pPr>
              <a:defRPr/>
            </a:lvl1pPr>
            <a:lvl2pPr marL="515938" indent="-228600">
              <a:defRPr/>
            </a:lvl2pPr>
            <a:lvl3pPr marL="744538" indent="-169863">
              <a:defRPr/>
            </a:lvl3pPr>
            <a:lvl4pPr marL="973138" indent="-169863">
              <a:defRPr/>
            </a:lvl4pPr>
            <a:lvl5pPr marL="1201738" indent="-169863">
              <a:defRPr/>
            </a:lvl5pPr>
          </a:lstStyle>
          <a:p>
            <a:pPr lvl="0"/>
            <a:r>
              <a:rPr lang="en-US"/>
              <a:t>Level 1 – Arial 24</a:t>
            </a:r>
          </a:p>
          <a:p>
            <a:pPr lvl="1"/>
            <a:r>
              <a:rPr lang="en-US"/>
              <a:t>Level 2 – Arial 20</a:t>
            </a:r>
          </a:p>
          <a:p>
            <a:pPr lvl="2"/>
            <a:r>
              <a:rPr lang="en-US"/>
              <a:t>Level 3 – Arial 18</a:t>
            </a:r>
          </a:p>
          <a:p>
            <a:pPr lvl="3"/>
            <a:r>
              <a:rPr lang="en-US"/>
              <a:t>Level 4 – Arial 16</a:t>
            </a:r>
          </a:p>
          <a:p>
            <a:pPr lvl="4"/>
            <a:r>
              <a:rPr lang="en-US"/>
              <a:t>Level 5 – Arial 16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4ECC0389-6BCD-C4BC-4A17-EA2DACAE7E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1963" y="3606002"/>
            <a:ext cx="11521440" cy="2560320"/>
          </a:xfrm>
        </p:spPr>
        <p:txBody>
          <a:bodyPr/>
          <a:lstStyle>
            <a:lvl1pPr>
              <a:defRPr/>
            </a:lvl1pPr>
            <a:lvl2pPr marL="515938" indent="-228600">
              <a:defRPr/>
            </a:lvl2pPr>
            <a:lvl3pPr marL="744538" indent="-169863">
              <a:defRPr/>
            </a:lvl3pPr>
            <a:lvl4pPr marL="973138" indent="-169863">
              <a:defRPr/>
            </a:lvl4pPr>
            <a:lvl5pPr marL="1201738" indent="-169863">
              <a:defRPr/>
            </a:lvl5pPr>
          </a:lstStyle>
          <a:p>
            <a:pPr lvl="0"/>
            <a:r>
              <a:rPr lang="en-US"/>
              <a:t>Level 1 – Arial 24</a:t>
            </a:r>
          </a:p>
          <a:p>
            <a:pPr lvl="1"/>
            <a:r>
              <a:rPr lang="en-US"/>
              <a:t>Level 2 – Arial 20</a:t>
            </a:r>
          </a:p>
          <a:p>
            <a:pPr lvl="2"/>
            <a:r>
              <a:rPr lang="en-US"/>
              <a:t>Level 3 – Arial 18</a:t>
            </a:r>
          </a:p>
          <a:p>
            <a:pPr lvl="3"/>
            <a:r>
              <a:rPr lang="en-US"/>
              <a:t>Level 4 – Arial 16</a:t>
            </a:r>
          </a:p>
          <a:p>
            <a:pPr lvl="4"/>
            <a:r>
              <a:rPr lang="en-US"/>
              <a:t>Level 5 – Arial 16</a:t>
            </a:r>
          </a:p>
        </p:txBody>
      </p:sp>
    </p:spTree>
    <p:extLst>
      <p:ext uri="{BB962C8B-B14F-4D97-AF65-F5344CB8AC3E}">
        <p14:creationId xmlns:p14="http://schemas.microsoft.com/office/powerpoint/2010/main" val="3726713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- 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Title [Layout: Content 3 – Bulleted]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7E89AC-E876-D4E3-122F-C3259C4670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1963" y="930274"/>
            <a:ext cx="5669280" cy="5212080"/>
          </a:xfrm>
        </p:spPr>
        <p:txBody>
          <a:bodyPr/>
          <a:lstStyle>
            <a:lvl1pPr>
              <a:defRPr/>
            </a:lvl1pPr>
            <a:lvl2pPr marL="515938" indent="-228600">
              <a:defRPr/>
            </a:lvl2pPr>
            <a:lvl3pPr marL="744538" indent="-169863">
              <a:defRPr/>
            </a:lvl3pPr>
            <a:lvl4pPr marL="973138" indent="-169863">
              <a:defRPr/>
            </a:lvl4pPr>
            <a:lvl5pPr marL="1201738" indent="-169863">
              <a:defRPr/>
            </a:lvl5pPr>
          </a:lstStyle>
          <a:p>
            <a:pPr lvl="0"/>
            <a:r>
              <a:rPr lang="en-US"/>
              <a:t>Level 1 – Arial 24</a:t>
            </a:r>
          </a:p>
          <a:p>
            <a:pPr lvl="1"/>
            <a:r>
              <a:rPr lang="en-US"/>
              <a:t>Level 2 – Arial 20</a:t>
            </a:r>
          </a:p>
          <a:p>
            <a:pPr lvl="2"/>
            <a:r>
              <a:rPr lang="en-US"/>
              <a:t>Level 3 – Arial 18</a:t>
            </a:r>
          </a:p>
          <a:p>
            <a:pPr lvl="3"/>
            <a:r>
              <a:rPr lang="en-US"/>
              <a:t>Level 4 – Arial 16</a:t>
            </a:r>
          </a:p>
          <a:p>
            <a:pPr lvl="4"/>
            <a:r>
              <a:rPr lang="en-US"/>
              <a:t>Level 5 – Arial 16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1508D84F-3665-CC5D-F2A2-B3A6B09A70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91917" y="930199"/>
            <a:ext cx="5669280" cy="5212080"/>
          </a:xfrm>
        </p:spPr>
        <p:txBody>
          <a:bodyPr/>
          <a:lstStyle>
            <a:lvl1pPr>
              <a:defRPr/>
            </a:lvl1pPr>
            <a:lvl2pPr marL="515938" indent="-228600">
              <a:defRPr/>
            </a:lvl2pPr>
            <a:lvl3pPr marL="744538" indent="-169863">
              <a:defRPr/>
            </a:lvl3pPr>
            <a:lvl4pPr marL="973138" indent="-169863">
              <a:defRPr/>
            </a:lvl4pPr>
            <a:lvl5pPr marL="1201738" indent="-169863">
              <a:defRPr/>
            </a:lvl5pPr>
          </a:lstStyle>
          <a:p>
            <a:pPr lvl="0"/>
            <a:r>
              <a:rPr lang="en-US"/>
              <a:t>Level 1 – Arial 24</a:t>
            </a:r>
          </a:p>
          <a:p>
            <a:pPr lvl="1"/>
            <a:r>
              <a:rPr lang="en-US"/>
              <a:t>Level 2 – Arial 20</a:t>
            </a:r>
          </a:p>
          <a:p>
            <a:pPr lvl="2"/>
            <a:r>
              <a:rPr lang="en-US"/>
              <a:t>Level 3 – Arial 18</a:t>
            </a:r>
          </a:p>
          <a:p>
            <a:pPr lvl="3"/>
            <a:r>
              <a:rPr lang="en-US"/>
              <a:t>Level 4 – Arial 16</a:t>
            </a:r>
          </a:p>
          <a:p>
            <a:pPr lvl="4"/>
            <a:r>
              <a:rPr lang="en-US"/>
              <a:t>Level 5 – Arial 16</a:t>
            </a:r>
          </a:p>
        </p:txBody>
      </p:sp>
    </p:spTree>
    <p:extLst>
      <p:ext uri="{BB962C8B-B14F-4D97-AF65-F5344CB8AC3E}">
        <p14:creationId xmlns:p14="http://schemas.microsoft.com/office/powerpoint/2010/main" val="2261282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 - 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Title [Layout: Content 1 – Numbered]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7E89AC-E876-D4E3-122F-C3259C4670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1963" y="930274"/>
            <a:ext cx="11521440" cy="5212080"/>
          </a:xfrm>
        </p:spPr>
        <p:txBody>
          <a:bodyPr/>
          <a:lstStyle>
            <a:lvl1pPr marL="346075" indent="-346075">
              <a:buFont typeface="+mj-lt"/>
              <a:buAutoNum type="arabicPeriod"/>
              <a:defRPr/>
            </a:lvl1pPr>
            <a:lvl2pPr marL="574675" indent="-349250">
              <a:buFont typeface="+mj-lt"/>
              <a:buAutoNum type="alphaLcPeriod"/>
              <a:defRPr/>
            </a:lvl2pPr>
            <a:lvl3pPr marL="685800" indent="-225425">
              <a:buFont typeface="+mj-lt"/>
              <a:buAutoNum type="romanLcPeriod"/>
              <a:defRPr/>
            </a:lvl3pPr>
            <a:lvl4pPr marL="855663" indent="-280988">
              <a:buFont typeface="+mj-lt"/>
              <a:buAutoNum type="alphaLcPeriod"/>
              <a:defRPr/>
            </a:lvl4pPr>
            <a:lvl5pPr marL="12573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Level 1 – Arial 24</a:t>
            </a:r>
          </a:p>
          <a:p>
            <a:pPr lvl="1"/>
            <a:r>
              <a:rPr lang="en-US"/>
              <a:t>Level 2 – Arial 20</a:t>
            </a:r>
          </a:p>
          <a:p>
            <a:pPr lvl="2"/>
            <a:r>
              <a:rPr lang="en-US"/>
              <a:t>Level 3 – Arial 18</a:t>
            </a:r>
          </a:p>
          <a:p>
            <a:pPr lvl="3"/>
            <a:r>
              <a:rPr lang="en-US"/>
              <a:t>Level 4 – Arial 16</a:t>
            </a:r>
          </a:p>
        </p:txBody>
      </p:sp>
    </p:spTree>
    <p:extLst>
      <p:ext uri="{BB962C8B-B14F-4D97-AF65-F5344CB8AC3E}">
        <p14:creationId xmlns:p14="http://schemas.microsoft.com/office/powerpoint/2010/main" val="58694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- 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Title [Layout: Content 2 – Numbered]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7E89AC-E876-D4E3-122F-C3259C4670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1963" y="930274"/>
            <a:ext cx="11521440" cy="2560320"/>
          </a:xfrm>
        </p:spPr>
        <p:txBody>
          <a:bodyPr/>
          <a:lstStyle>
            <a:lvl1pPr marL="346075" indent="-346075">
              <a:buFont typeface="+mj-lt"/>
              <a:buAutoNum type="arabicPeriod"/>
              <a:defRPr/>
            </a:lvl1pPr>
            <a:lvl2pPr marL="574675" indent="-349250">
              <a:buFont typeface="+mj-lt"/>
              <a:buAutoNum type="alphaLcPeriod"/>
              <a:defRPr/>
            </a:lvl2pPr>
            <a:lvl3pPr marL="685800" indent="-225425">
              <a:buFont typeface="+mj-lt"/>
              <a:buAutoNum type="romanLcPeriod"/>
              <a:defRPr/>
            </a:lvl3pPr>
            <a:lvl4pPr marL="855663" indent="-280988">
              <a:buFont typeface="+mj-lt"/>
              <a:buAutoNum type="alphaLcPeriod"/>
              <a:defRPr/>
            </a:lvl4pPr>
            <a:lvl5pPr marL="12573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Level 1 – Arial 24</a:t>
            </a:r>
          </a:p>
          <a:p>
            <a:pPr lvl="1"/>
            <a:r>
              <a:rPr lang="en-US"/>
              <a:t>Level 2 – Arial 20</a:t>
            </a:r>
          </a:p>
          <a:p>
            <a:pPr lvl="2"/>
            <a:r>
              <a:rPr lang="en-US"/>
              <a:t>Level 3 – Arial 18</a:t>
            </a:r>
          </a:p>
          <a:p>
            <a:pPr lvl="3"/>
            <a:r>
              <a:rPr lang="en-US"/>
              <a:t>Level 4 – Arial 16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41A4CDE2-F4A5-3B66-CC2E-03CEF69ADB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1963" y="3600611"/>
            <a:ext cx="11521440" cy="2560320"/>
          </a:xfrm>
        </p:spPr>
        <p:txBody>
          <a:bodyPr/>
          <a:lstStyle>
            <a:lvl1pPr marL="346075" indent="-346075">
              <a:buFont typeface="+mj-lt"/>
              <a:buAutoNum type="arabicPeriod"/>
              <a:defRPr/>
            </a:lvl1pPr>
            <a:lvl2pPr marL="574675" indent="-349250">
              <a:buFont typeface="+mj-lt"/>
              <a:buAutoNum type="alphaLcPeriod"/>
              <a:defRPr/>
            </a:lvl2pPr>
            <a:lvl3pPr marL="685800" indent="-225425">
              <a:buFont typeface="+mj-lt"/>
              <a:buAutoNum type="romanLcPeriod"/>
              <a:defRPr/>
            </a:lvl3pPr>
            <a:lvl4pPr marL="855663" indent="-280988">
              <a:buFont typeface="+mj-lt"/>
              <a:buAutoNum type="alphaLcPeriod"/>
              <a:defRPr/>
            </a:lvl4pPr>
            <a:lvl5pPr marL="12573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Level 1 – Arial 24</a:t>
            </a:r>
          </a:p>
          <a:p>
            <a:pPr lvl="1"/>
            <a:r>
              <a:rPr lang="en-US"/>
              <a:t>Level 2 – Arial 20</a:t>
            </a:r>
          </a:p>
          <a:p>
            <a:pPr lvl="2"/>
            <a:r>
              <a:rPr lang="en-US"/>
              <a:t>Level 3 – Arial 18</a:t>
            </a:r>
          </a:p>
          <a:p>
            <a:pPr lvl="3"/>
            <a:r>
              <a:rPr lang="en-US"/>
              <a:t>Level 4 – Arial 16</a:t>
            </a:r>
          </a:p>
        </p:txBody>
      </p:sp>
    </p:spTree>
    <p:extLst>
      <p:ext uri="{BB962C8B-B14F-4D97-AF65-F5344CB8AC3E}">
        <p14:creationId xmlns:p14="http://schemas.microsoft.com/office/powerpoint/2010/main" val="281835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- 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Title [Layout: Content 3 – Numbered]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7E89AC-E876-D4E3-122F-C3259C4670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1963" y="930274"/>
            <a:ext cx="5669280" cy="5212080"/>
          </a:xfrm>
        </p:spPr>
        <p:txBody>
          <a:bodyPr/>
          <a:lstStyle>
            <a:lvl1pPr marL="346075" indent="-346075">
              <a:buFont typeface="+mj-lt"/>
              <a:buAutoNum type="arabicPeriod"/>
              <a:defRPr/>
            </a:lvl1pPr>
            <a:lvl2pPr marL="574675" indent="-349250">
              <a:buFont typeface="+mj-lt"/>
              <a:buAutoNum type="alphaLcPeriod"/>
              <a:defRPr/>
            </a:lvl2pPr>
            <a:lvl3pPr marL="685800" indent="-225425">
              <a:buFont typeface="+mj-lt"/>
              <a:buAutoNum type="romanLcPeriod"/>
              <a:defRPr/>
            </a:lvl3pPr>
            <a:lvl4pPr marL="855663" indent="-280988">
              <a:buFont typeface="+mj-lt"/>
              <a:buAutoNum type="alphaLcPeriod"/>
              <a:defRPr/>
            </a:lvl4pPr>
            <a:lvl5pPr marL="12573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Level 1 – Arial 24</a:t>
            </a:r>
          </a:p>
          <a:p>
            <a:pPr lvl="1"/>
            <a:r>
              <a:rPr lang="en-US"/>
              <a:t>Level 2 – Arial 20</a:t>
            </a:r>
          </a:p>
          <a:p>
            <a:pPr lvl="2"/>
            <a:r>
              <a:rPr lang="en-US"/>
              <a:t>Level 3 – Arial 18</a:t>
            </a:r>
          </a:p>
          <a:p>
            <a:pPr lvl="3"/>
            <a:r>
              <a:rPr lang="en-US"/>
              <a:t>Level 4 – Arial 16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6E5A896B-E227-B141-AB5C-4CC68DDA83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91917" y="930274"/>
            <a:ext cx="5669280" cy="5212080"/>
          </a:xfrm>
        </p:spPr>
        <p:txBody>
          <a:bodyPr/>
          <a:lstStyle>
            <a:lvl1pPr marL="346075" indent="-346075">
              <a:buFont typeface="+mj-lt"/>
              <a:buAutoNum type="arabicPeriod"/>
              <a:defRPr/>
            </a:lvl1pPr>
            <a:lvl2pPr marL="574675" indent="-349250">
              <a:buFont typeface="+mj-lt"/>
              <a:buAutoNum type="alphaLcPeriod"/>
              <a:defRPr/>
            </a:lvl2pPr>
            <a:lvl3pPr marL="685800" indent="-225425">
              <a:buFont typeface="+mj-lt"/>
              <a:buAutoNum type="romanLcPeriod"/>
              <a:defRPr/>
            </a:lvl3pPr>
            <a:lvl4pPr marL="855663" indent="-280988">
              <a:buFont typeface="+mj-lt"/>
              <a:buAutoNum type="alphaLcPeriod"/>
              <a:defRPr/>
            </a:lvl4pPr>
            <a:lvl5pPr marL="12573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Level 1 – Arial 24</a:t>
            </a:r>
          </a:p>
          <a:p>
            <a:pPr lvl="1"/>
            <a:r>
              <a:rPr lang="en-US"/>
              <a:t>Level 2 – Arial 20</a:t>
            </a:r>
          </a:p>
          <a:p>
            <a:pPr lvl="2"/>
            <a:r>
              <a:rPr lang="en-US"/>
              <a:t>Level 3 – Arial 18</a:t>
            </a:r>
          </a:p>
          <a:p>
            <a:pPr lvl="3"/>
            <a:r>
              <a:rPr lang="en-US"/>
              <a:t>Level 4 – Arial 16</a:t>
            </a:r>
          </a:p>
        </p:txBody>
      </p:sp>
    </p:spTree>
    <p:extLst>
      <p:ext uri="{BB962C8B-B14F-4D97-AF65-F5344CB8AC3E}">
        <p14:creationId xmlns:p14="http://schemas.microsoft.com/office/powerpoint/2010/main" val="576095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6205F73-77C7-B0F0-5AC5-70E193F511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1963" y="-16778"/>
            <a:ext cx="11499234" cy="40267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 Only</a:t>
            </a:r>
          </a:p>
        </p:txBody>
      </p:sp>
    </p:spTree>
    <p:extLst>
      <p:ext uri="{BB962C8B-B14F-4D97-AF65-F5344CB8AC3E}">
        <p14:creationId xmlns:p14="http://schemas.microsoft.com/office/powerpoint/2010/main" val="1193633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AB150B5-704F-CF21-3183-8DB97C07706C}"/>
              </a:ext>
            </a:extLst>
          </p:cNvPr>
          <p:cNvCxnSpPr>
            <a:cxnSpLocks/>
          </p:cNvCxnSpPr>
          <p:nvPr userDrawn="1"/>
        </p:nvCxnSpPr>
        <p:spPr>
          <a:xfrm>
            <a:off x="462579" y="825178"/>
            <a:ext cx="11499925" cy="0"/>
          </a:xfrm>
          <a:prstGeom prst="line">
            <a:avLst/>
          </a:prstGeom>
          <a:ln w="25400">
            <a:gradFill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3BCFEFF2-44B8-687E-DAB3-7026DB467298}"/>
              </a:ext>
            </a:extLst>
          </p:cNvPr>
          <p:cNvSpPr txBox="1"/>
          <p:nvPr userDrawn="1"/>
        </p:nvSpPr>
        <p:spPr>
          <a:xfrm>
            <a:off x="365760" y="6490194"/>
            <a:ext cx="1104313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dirty="0"/>
              <a:t>Tracking Detectors Review, March 20-21, 2024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AB3137-4B00-CEAB-DCD1-3B470E06EA17}"/>
              </a:ext>
            </a:extLst>
          </p:cNvPr>
          <p:cNvSpPr txBox="1"/>
          <p:nvPr userDrawn="1"/>
        </p:nvSpPr>
        <p:spPr>
          <a:xfrm>
            <a:off x="11541499" y="6490193"/>
            <a:ext cx="513209" cy="30777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/>
            <a:fld id="{E5E7E6BA-9547-40BA-BC84-EED48D8D50C1}" type="slidenum">
              <a:rPr lang="en-US" sz="1400" b="0" smtClean="0">
                <a:solidFill>
                  <a:schemeClr val="tx1"/>
                </a:solidFill>
              </a:rPr>
              <a:pPr algn="r"/>
              <a:t>‹#›</a:t>
            </a:fld>
            <a:endParaRPr lang="en-US" sz="1400" b="0" dirty="0">
              <a:solidFill>
                <a:schemeClr val="tx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893395C-F7F6-5A6A-DA24-169AA14F65DF}"/>
              </a:ext>
            </a:extLst>
          </p:cNvPr>
          <p:cNvCxnSpPr/>
          <p:nvPr userDrawn="1"/>
        </p:nvCxnSpPr>
        <p:spPr>
          <a:xfrm>
            <a:off x="461963" y="6260638"/>
            <a:ext cx="1149923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E7866077-7D9B-4430-B0C0-7F253295F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3" y="-16778"/>
            <a:ext cx="11499234" cy="402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CB0C19D-3CAB-5E13-FAF8-C95DA56F6F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9483" y="773283"/>
            <a:ext cx="11498620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81" r:id="rId2"/>
    <p:sldLayoutId id="2147483682" r:id="rId3"/>
    <p:sldLayoutId id="2147483691" r:id="rId4"/>
    <p:sldLayoutId id="2147483690" r:id="rId5"/>
    <p:sldLayoutId id="2147483686" r:id="rId6"/>
    <p:sldLayoutId id="2147483692" r:id="rId7"/>
    <p:sldLayoutId id="2147483693" r:id="rId8"/>
    <p:sldLayoutId id="2147483699" r:id="rId9"/>
    <p:sldLayoutId id="2147483685" r:id="rId10"/>
    <p:sldLayoutId id="214748370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u="none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0375" indent="-233363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7388" indent="-227013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7013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41413" indent="-227013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36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732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06E9A88-45B9-0B48-F403-E30490CB7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Alternative Tracker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6270E6-72BC-21D9-639A-52B6A794A7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Goal is always to progress towards using ITS3 based sensors</a:t>
            </a:r>
          </a:p>
          <a:p>
            <a:pPr lvl="1"/>
            <a:r>
              <a:rPr lang="en-US" dirty="0"/>
              <a:t>Only way to meet full performance requirements</a:t>
            </a:r>
          </a:p>
          <a:p>
            <a:endParaRPr lang="en-US" dirty="0"/>
          </a:p>
          <a:p>
            <a:r>
              <a:rPr lang="en-US" dirty="0"/>
              <a:t>Branchpoints – both based on schedule delays</a:t>
            </a:r>
          </a:p>
          <a:p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ITS3 (inner barrel) schedule remains compatible with project schedule but LAS (outer barrel &amp; disks) development is delayed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ITS3 (inner barrel) schedule becomes incompatible with project schedule</a:t>
            </a:r>
          </a:p>
        </p:txBody>
      </p:sp>
    </p:spTree>
    <p:extLst>
      <p:ext uri="{BB962C8B-B14F-4D97-AF65-F5344CB8AC3E}">
        <p14:creationId xmlns:p14="http://schemas.microsoft.com/office/powerpoint/2010/main" val="3990475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2B610-DA6E-FDB6-8999-396E74B18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Alternative Tracker – Layout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00209BD-01BC-55D4-4568-B133D64CC5A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2159" y="1910617"/>
            <a:ext cx="6718841" cy="303676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AEDC8610-7368-DA30-E161-5EACE0AE070E}"/>
              </a:ext>
            </a:extLst>
          </p:cNvPr>
          <p:cNvSpPr/>
          <p:nvPr/>
        </p:nvSpPr>
        <p:spPr>
          <a:xfrm>
            <a:off x="6033540" y="3159172"/>
            <a:ext cx="581669" cy="608744"/>
          </a:xfrm>
          <a:prstGeom prst="roundRect">
            <a:avLst/>
          </a:prstGeom>
          <a:solidFill>
            <a:schemeClr val="accent4">
              <a:alpha val="25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EF6CF5F6-9F0D-0935-5B93-06D09126667E}"/>
              </a:ext>
            </a:extLst>
          </p:cNvPr>
          <p:cNvSpPr/>
          <p:nvPr/>
        </p:nvSpPr>
        <p:spPr>
          <a:xfrm>
            <a:off x="5508886" y="2608916"/>
            <a:ext cx="1663889" cy="434848"/>
          </a:xfrm>
          <a:prstGeom prst="roundRect">
            <a:avLst/>
          </a:prstGeom>
          <a:solidFill>
            <a:schemeClr val="accent4">
              <a:alpha val="25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4718125-9AD2-3DC1-779E-92BFDA4714AB}"/>
              </a:ext>
            </a:extLst>
          </p:cNvPr>
          <p:cNvCxnSpPr>
            <a:cxnSpLocks/>
          </p:cNvCxnSpPr>
          <p:nvPr/>
        </p:nvCxnSpPr>
        <p:spPr>
          <a:xfrm>
            <a:off x="4405083" y="4308863"/>
            <a:ext cx="0" cy="506627"/>
          </a:xfrm>
          <a:prstGeom prst="line">
            <a:avLst/>
          </a:prstGeom>
          <a:ln w="25400" cap="rnd">
            <a:solidFill>
              <a:schemeClr val="accent4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EAC87D8-529B-82DB-BFEC-17A3BF4809D0}"/>
              </a:ext>
            </a:extLst>
          </p:cNvPr>
          <p:cNvCxnSpPr>
            <a:cxnSpLocks/>
          </p:cNvCxnSpPr>
          <p:nvPr/>
        </p:nvCxnSpPr>
        <p:spPr>
          <a:xfrm>
            <a:off x="5969949" y="3802236"/>
            <a:ext cx="0" cy="1013254"/>
          </a:xfrm>
          <a:prstGeom prst="line">
            <a:avLst/>
          </a:prstGeom>
          <a:ln w="25400" cap="rnd">
            <a:solidFill>
              <a:schemeClr val="accent4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D84447B-2162-96EE-74C6-187105FE083D}"/>
              </a:ext>
            </a:extLst>
          </p:cNvPr>
          <p:cNvCxnSpPr>
            <a:cxnSpLocks/>
          </p:cNvCxnSpPr>
          <p:nvPr/>
        </p:nvCxnSpPr>
        <p:spPr>
          <a:xfrm>
            <a:off x="4405083" y="4815490"/>
            <a:ext cx="1564866" cy="0"/>
          </a:xfrm>
          <a:prstGeom prst="line">
            <a:avLst/>
          </a:prstGeom>
          <a:ln w="25400" cap="rnd">
            <a:solidFill>
              <a:schemeClr val="accent4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8124A60-DB8F-908E-A501-DC5D9EA79E1B}"/>
              </a:ext>
            </a:extLst>
          </p:cNvPr>
          <p:cNvCxnSpPr>
            <a:cxnSpLocks/>
          </p:cNvCxnSpPr>
          <p:nvPr/>
        </p:nvCxnSpPr>
        <p:spPr>
          <a:xfrm>
            <a:off x="8803344" y="4308863"/>
            <a:ext cx="0" cy="506627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8A4E39C-5F51-5979-1ED1-76440131057F}"/>
              </a:ext>
            </a:extLst>
          </p:cNvPr>
          <p:cNvCxnSpPr>
            <a:cxnSpLocks/>
          </p:cNvCxnSpPr>
          <p:nvPr/>
        </p:nvCxnSpPr>
        <p:spPr>
          <a:xfrm>
            <a:off x="6707774" y="3802236"/>
            <a:ext cx="0" cy="1013254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A24F4BF-6F32-EC41-CA9F-DD4B80AA613D}"/>
              </a:ext>
            </a:extLst>
          </p:cNvPr>
          <p:cNvCxnSpPr>
            <a:cxnSpLocks/>
          </p:cNvCxnSpPr>
          <p:nvPr/>
        </p:nvCxnSpPr>
        <p:spPr>
          <a:xfrm>
            <a:off x="6707774" y="4815490"/>
            <a:ext cx="2095570" cy="0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4E68F49-6625-634E-1DA6-B4517D7C758A}"/>
              </a:ext>
            </a:extLst>
          </p:cNvPr>
          <p:cNvCxnSpPr>
            <a:cxnSpLocks/>
          </p:cNvCxnSpPr>
          <p:nvPr/>
        </p:nvCxnSpPr>
        <p:spPr>
          <a:xfrm>
            <a:off x="5119614" y="4815489"/>
            <a:ext cx="0" cy="670911"/>
          </a:xfrm>
          <a:prstGeom prst="line">
            <a:avLst/>
          </a:prstGeom>
          <a:ln w="25400" cap="flat">
            <a:solidFill>
              <a:schemeClr val="accent4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2E0BCC4-BE02-DB3C-E048-B3E9E862C00E}"/>
              </a:ext>
            </a:extLst>
          </p:cNvPr>
          <p:cNvCxnSpPr>
            <a:cxnSpLocks/>
          </p:cNvCxnSpPr>
          <p:nvPr/>
        </p:nvCxnSpPr>
        <p:spPr>
          <a:xfrm>
            <a:off x="7835331" y="4815490"/>
            <a:ext cx="0" cy="670911"/>
          </a:xfrm>
          <a:prstGeom prst="line">
            <a:avLst/>
          </a:prstGeom>
          <a:ln w="25400" cap="flat">
            <a:solidFill>
              <a:schemeClr val="accent4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D5B1356E-1D62-414C-83BC-5C0FD1E31CF5}"/>
              </a:ext>
            </a:extLst>
          </p:cNvPr>
          <p:cNvSpPr txBox="1"/>
          <p:nvPr/>
        </p:nvSpPr>
        <p:spPr>
          <a:xfrm>
            <a:off x="4549987" y="5486400"/>
            <a:ext cx="3784542" cy="307777"/>
          </a:xfrm>
          <a:prstGeom prst="rect">
            <a:avLst/>
          </a:prstGeom>
          <a:noFill/>
          <a:ln w="254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Hadron and Electron Endcap Disks (HE, EE)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D41400E-5165-9194-01E9-A477E23ED602}"/>
              </a:ext>
            </a:extLst>
          </p:cNvPr>
          <p:cNvCxnSpPr>
            <a:cxnSpLocks/>
            <a:stCxn id="36" idx="1"/>
          </p:cNvCxnSpPr>
          <p:nvPr/>
        </p:nvCxnSpPr>
        <p:spPr>
          <a:xfrm flipH="1">
            <a:off x="6319850" y="1408552"/>
            <a:ext cx="1807595" cy="1200364"/>
          </a:xfrm>
          <a:prstGeom prst="line">
            <a:avLst/>
          </a:prstGeom>
          <a:ln w="25400" cap="flat">
            <a:solidFill>
              <a:schemeClr val="accent4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89B44D0-66ED-D6D1-2D84-DD30BADBC536}"/>
              </a:ext>
            </a:extLst>
          </p:cNvPr>
          <p:cNvCxnSpPr>
            <a:cxnSpLocks/>
            <a:stCxn id="37" idx="2"/>
            <a:endCxn id="23" idx="1"/>
          </p:cNvCxnSpPr>
          <p:nvPr/>
        </p:nvCxnSpPr>
        <p:spPr>
          <a:xfrm>
            <a:off x="3064907" y="1503454"/>
            <a:ext cx="2968633" cy="1960090"/>
          </a:xfrm>
          <a:prstGeom prst="line">
            <a:avLst/>
          </a:prstGeom>
          <a:ln w="25400" cap="flat">
            <a:solidFill>
              <a:schemeClr val="accent4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49084D2C-E804-7FFA-4978-E90B1B7BAA85}"/>
              </a:ext>
            </a:extLst>
          </p:cNvPr>
          <p:cNvSpPr txBox="1"/>
          <p:nvPr/>
        </p:nvSpPr>
        <p:spPr>
          <a:xfrm>
            <a:off x="8127445" y="1254663"/>
            <a:ext cx="1592589" cy="307777"/>
          </a:xfrm>
          <a:prstGeom prst="rect">
            <a:avLst/>
          </a:prstGeom>
          <a:noFill/>
          <a:ln w="254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Outer Barrel (OB)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DA103AA-26DA-8E0A-50D1-5E5336DE3E23}"/>
              </a:ext>
            </a:extLst>
          </p:cNvPr>
          <p:cNvSpPr txBox="1"/>
          <p:nvPr/>
        </p:nvSpPr>
        <p:spPr>
          <a:xfrm>
            <a:off x="2268612" y="1195677"/>
            <a:ext cx="1592589" cy="307777"/>
          </a:xfrm>
          <a:prstGeom prst="rect">
            <a:avLst/>
          </a:prstGeom>
          <a:noFill/>
          <a:ln w="254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Inner Barrel (IB)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16D881B-C936-6277-D527-534F97134D03}"/>
              </a:ext>
            </a:extLst>
          </p:cNvPr>
          <p:cNvSpPr txBox="1"/>
          <p:nvPr/>
        </p:nvSpPr>
        <p:spPr>
          <a:xfrm>
            <a:off x="9720034" y="1194400"/>
            <a:ext cx="213718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Replaced with two MPGD barrel layers derived from the outer MPGD tracker, specifically its innermost (Micromegas) layer</a:t>
            </a:r>
          </a:p>
          <a:p>
            <a:r>
              <a:rPr lang="en-US" sz="1400" i="1" u="sng" dirty="0"/>
              <a:t>Branchpoint 1 &amp; 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12CDB16-4892-A10A-C226-D2DF81558E8B}"/>
              </a:ext>
            </a:extLst>
          </p:cNvPr>
          <p:cNvSpPr txBox="1"/>
          <p:nvPr/>
        </p:nvSpPr>
        <p:spPr>
          <a:xfrm>
            <a:off x="461963" y="1125787"/>
            <a:ext cx="177926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Replaced by two or three layers based on the existing ITS2 sensor, as used in ALICE and </a:t>
            </a:r>
            <a:r>
              <a:rPr lang="en-US" sz="1400" dirty="0" err="1"/>
              <a:t>sPHENIX</a:t>
            </a:r>
            <a:r>
              <a:rPr lang="en-US" sz="1400" dirty="0"/>
              <a:t> without EIC specific modifications</a:t>
            </a:r>
          </a:p>
          <a:p>
            <a:pPr algn="r"/>
            <a:r>
              <a:rPr lang="en-US" sz="1400" i="1" u="sng" dirty="0"/>
              <a:t>Branchpoint 2 only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4096C45-9B25-FA8B-6C2A-B17EFEF44EC0}"/>
              </a:ext>
            </a:extLst>
          </p:cNvPr>
          <p:cNvSpPr txBox="1"/>
          <p:nvPr/>
        </p:nvSpPr>
        <p:spPr>
          <a:xfrm>
            <a:off x="8592456" y="5055512"/>
            <a:ext cx="321490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Replaced with (in total up to) seven near-identical MPGD disks on each side, specifically based on existing </a:t>
            </a:r>
            <a:r>
              <a:rPr lang="en-US" sz="1400" dirty="0" err="1"/>
              <a:t>uRWELL</a:t>
            </a:r>
            <a:r>
              <a:rPr lang="en-US" sz="1400" dirty="0"/>
              <a:t> disks</a:t>
            </a:r>
          </a:p>
          <a:p>
            <a:r>
              <a:rPr lang="en-US" sz="1400" i="1" u="sng" dirty="0"/>
              <a:t>Branchpoint 1 &amp; 2</a:t>
            </a:r>
          </a:p>
        </p:txBody>
      </p:sp>
    </p:spTree>
    <p:extLst>
      <p:ext uri="{BB962C8B-B14F-4D97-AF65-F5344CB8AC3E}">
        <p14:creationId xmlns:p14="http://schemas.microsoft.com/office/powerpoint/2010/main" val="3508440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E48B6-F4E5-304A-2681-1E1FDF387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Alternative Tracker – Schedule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86D548-37EE-A309-06B7-2DB8836057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Will be further refined leading up to CD-2 based on ITS3 development</a:t>
            </a:r>
          </a:p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03C2D3A-B414-386C-EB90-184963C5BF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1972933"/>
              </p:ext>
            </p:extLst>
          </p:nvPr>
        </p:nvGraphicFramePr>
        <p:xfrm>
          <a:off x="1533761" y="1836610"/>
          <a:ext cx="9124475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7782">
                  <a:extLst>
                    <a:ext uri="{9D8B030D-6E8A-4147-A177-3AD203B41FA5}">
                      <a16:colId xmlns:a16="http://schemas.microsoft.com/office/drawing/2014/main" val="1231692372"/>
                    </a:ext>
                  </a:extLst>
                </a:gridCol>
                <a:gridCol w="2044593">
                  <a:extLst>
                    <a:ext uri="{9D8B030D-6E8A-4147-A177-3AD203B41FA5}">
                      <a16:colId xmlns:a16="http://schemas.microsoft.com/office/drawing/2014/main" val="3222404566"/>
                    </a:ext>
                  </a:extLst>
                </a:gridCol>
                <a:gridCol w="4872100">
                  <a:extLst>
                    <a:ext uri="{9D8B030D-6E8A-4147-A177-3AD203B41FA5}">
                      <a16:colId xmlns:a16="http://schemas.microsoft.com/office/drawing/2014/main" val="9541166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Branchpoint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Milestones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122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 (LAS Delay)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Q2/Q3 2026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 year for MPGD foils + 3 years construction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6563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 (ITS3 Delay)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Q3/Q4 2027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Same 3 years construction as current IB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9116293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080A48E9-5E6E-9D37-61D7-66301BD449D6}"/>
              </a:ext>
            </a:extLst>
          </p:cNvPr>
          <p:cNvGrpSpPr/>
          <p:nvPr/>
        </p:nvGrpSpPr>
        <p:grpSpPr>
          <a:xfrm>
            <a:off x="1627635" y="3518210"/>
            <a:ext cx="8936729" cy="2739552"/>
            <a:chOff x="1627635" y="3518210"/>
            <a:chExt cx="8936729" cy="273955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A9E1983-08AD-AED5-2E3A-C535A1061704}"/>
                </a:ext>
              </a:extLst>
            </p:cNvPr>
            <p:cNvGrpSpPr/>
            <p:nvPr/>
          </p:nvGrpSpPr>
          <p:grpSpPr>
            <a:xfrm>
              <a:off x="1627635" y="3518210"/>
              <a:ext cx="8936729" cy="2739552"/>
              <a:chOff x="1486105" y="1552442"/>
              <a:chExt cx="8936729" cy="2739552"/>
            </a:xfrm>
          </p:grpSpPr>
          <p:sp>
            <p:nvSpPr>
              <p:cNvPr id="8" name="Right Arrow 7">
                <a:extLst>
                  <a:ext uri="{FF2B5EF4-FFF2-40B4-BE49-F238E27FC236}">
                    <a16:creationId xmlns:a16="http://schemas.microsoft.com/office/drawing/2014/main" id="{C941C5F5-F629-AE48-5562-D1365BB2215A}"/>
                  </a:ext>
                </a:extLst>
              </p:cNvPr>
              <p:cNvSpPr/>
              <p:nvPr/>
            </p:nvSpPr>
            <p:spPr>
              <a:xfrm>
                <a:off x="1486105" y="2208901"/>
                <a:ext cx="8936729" cy="481584"/>
              </a:xfrm>
              <a:prstGeom prst="rightArrow">
                <a:avLst/>
              </a:prstGeom>
              <a:gradFill flip="none" rotWithShape="1">
                <a:gsLst>
                  <a:gs pos="0">
                    <a:srgbClr val="0432FF"/>
                  </a:gs>
                  <a:gs pos="54000">
                    <a:srgbClr val="0096FF"/>
                  </a:gs>
                  <a:gs pos="100000">
                    <a:schemeClr val="bg1"/>
                  </a:gs>
                </a:gsLst>
                <a:path path="circle">
                  <a:fillToRect l="100000" t="100000"/>
                </a:path>
                <a:tileRect r="-100000" b="-10000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9686164C-F719-CEF0-A7BB-D6DFF18C6F8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09191" y="2000548"/>
                <a:ext cx="0" cy="616785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A30790B-B9B4-A929-0666-4B2B54AEE165}"/>
                  </a:ext>
                </a:extLst>
              </p:cNvPr>
              <p:cNvSpPr txBox="1"/>
              <p:nvPr/>
            </p:nvSpPr>
            <p:spPr>
              <a:xfrm>
                <a:off x="1547606" y="1552442"/>
                <a:ext cx="73770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CD-3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04/2025</a:t>
                </a:r>
              </a:p>
            </p:txBody>
          </p: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9353B86A-7439-80BF-A434-179B94E6F4E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05255" y="2015560"/>
                <a:ext cx="0" cy="873987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88ACDED-A152-9E5C-E104-783E4AC10999}"/>
                  </a:ext>
                </a:extLst>
              </p:cNvPr>
              <p:cNvSpPr txBox="1"/>
              <p:nvPr/>
            </p:nvSpPr>
            <p:spPr>
              <a:xfrm>
                <a:off x="7475277" y="1796531"/>
                <a:ext cx="80663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Apr 2031</a:t>
                </a:r>
                <a:endParaRPr lang="en-US" sz="1200" dirty="0"/>
              </a:p>
            </p:txBody>
          </p:sp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B003C866-CEB6-37DD-AFBE-82331EEA0C3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36059" y="2126728"/>
                <a:ext cx="0" cy="762819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A6E7B9C-B17C-6788-C51E-E2456480AD5B}"/>
                  </a:ext>
                </a:extLst>
              </p:cNvPr>
              <p:cNvSpPr txBox="1"/>
              <p:nvPr/>
            </p:nvSpPr>
            <p:spPr>
              <a:xfrm>
                <a:off x="8577439" y="1665062"/>
                <a:ext cx="91723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early CD-4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09/2032</a:t>
                </a:r>
              </a:p>
            </p:txBody>
          </p: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8FC0E0AF-6660-B723-8467-C3E1231476F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994281" y="2012740"/>
                <a:ext cx="0" cy="1036320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B7FDC7B-8A08-9438-D9D6-CF7D4A12B54B}"/>
                  </a:ext>
                </a:extLst>
              </p:cNvPr>
              <p:cNvSpPr txBox="1"/>
              <p:nvPr/>
            </p:nvSpPr>
            <p:spPr>
              <a:xfrm>
                <a:off x="9632698" y="1552442"/>
                <a:ext cx="73770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CD-4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09/2034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37EC3AC-2D04-9C5E-94E4-57685CE0B099}"/>
                  </a:ext>
                </a:extLst>
              </p:cNvPr>
              <p:cNvSpPr txBox="1"/>
              <p:nvPr/>
            </p:nvSpPr>
            <p:spPr>
              <a:xfrm>
                <a:off x="7545088" y="2827000"/>
                <a:ext cx="121418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/>
                  <a:t>Detector Assembled and Ready for Cosmic Data Taking 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92DFEA9-5D66-4181-48CB-4F882A5C2125}"/>
                  </a:ext>
                </a:extLst>
              </p:cNvPr>
              <p:cNvSpPr txBox="1"/>
              <p:nvPr/>
            </p:nvSpPr>
            <p:spPr>
              <a:xfrm>
                <a:off x="9597431" y="3055949"/>
                <a:ext cx="80823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Start of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Operations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&amp;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Science</a:t>
                </a:r>
              </a:p>
            </p:txBody>
          </p: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14B56E59-DA14-0F21-7F19-2DA9AA4BCBA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94394" y="2709436"/>
                <a:ext cx="2094704" cy="0"/>
              </a:xfrm>
              <a:prstGeom prst="straightConnector1">
                <a:avLst/>
              </a:prstGeom>
              <a:ln w="19050">
                <a:solidFill>
                  <a:srgbClr val="FF40FF"/>
                </a:solidFill>
                <a:prstDash val="dash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7D25345-736C-FA26-F925-0A30003DCE80}"/>
                  </a:ext>
                </a:extLst>
              </p:cNvPr>
              <p:cNvSpPr txBox="1"/>
              <p:nvPr/>
            </p:nvSpPr>
            <p:spPr>
              <a:xfrm>
                <a:off x="2479368" y="2755985"/>
                <a:ext cx="976549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40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Construction</a:t>
                </a:r>
              </a:p>
            </p:txBody>
          </p: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D9EA0383-479A-BE1D-D29A-19729949295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119640" y="1963352"/>
                <a:ext cx="4425" cy="1119008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CE73B1A-EE9F-41C6-C9DC-E36C7A6E9A85}"/>
                  </a:ext>
                </a:extLst>
              </p:cNvPr>
              <p:cNvSpPr txBox="1"/>
              <p:nvPr/>
            </p:nvSpPr>
            <p:spPr>
              <a:xfrm>
                <a:off x="3715522" y="1731097"/>
                <a:ext cx="80823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Oct 2028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8EC7FF3-70CC-7458-D575-6C8272682523}"/>
                  </a:ext>
                </a:extLst>
              </p:cNvPr>
              <p:cNvSpPr txBox="1"/>
              <p:nvPr/>
            </p:nvSpPr>
            <p:spPr>
              <a:xfrm>
                <a:off x="3479498" y="2997845"/>
                <a:ext cx="128913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IR-6 ready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for installation</a:t>
                </a:r>
              </a:p>
            </p:txBody>
          </p: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2E7912BC-3B04-A35A-E9FC-12210775DE6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391902" y="2117461"/>
                <a:ext cx="19833" cy="1782018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50BAEAE-3B33-4A5E-5E2C-FDD8CAD35CE2}"/>
                  </a:ext>
                </a:extLst>
              </p:cNvPr>
              <p:cNvSpPr txBox="1"/>
              <p:nvPr/>
            </p:nvSpPr>
            <p:spPr>
              <a:xfrm>
                <a:off x="5905706" y="1796277"/>
                <a:ext cx="89960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June 2030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F83B358-167A-1234-A1E8-C69320FCF2DE}"/>
                  </a:ext>
                </a:extLst>
              </p:cNvPr>
              <p:cNvSpPr txBox="1"/>
              <p:nvPr/>
            </p:nvSpPr>
            <p:spPr>
              <a:xfrm>
                <a:off x="5743122" y="3828646"/>
                <a:ext cx="133722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Barrel Detectors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installed</a:t>
                </a:r>
              </a:p>
            </p:txBody>
          </p: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3EB9A196-41DF-A0C4-FEE6-1AD6CC1DAA4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78663" y="2196709"/>
                <a:ext cx="0" cy="1117944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58DF9E0-E911-6E89-C8C4-64FE732B34E7}"/>
                  </a:ext>
                </a:extLst>
              </p:cNvPr>
              <p:cNvSpPr txBox="1"/>
              <p:nvPr/>
            </p:nvSpPr>
            <p:spPr>
              <a:xfrm>
                <a:off x="6537724" y="1963352"/>
                <a:ext cx="80823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Oct 2030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8683736-B655-7EC5-9B60-94FCEA2876CA}"/>
                  </a:ext>
                </a:extLst>
              </p:cNvPr>
              <p:cNvSpPr txBox="1"/>
              <p:nvPr/>
            </p:nvSpPr>
            <p:spPr>
              <a:xfrm>
                <a:off x="6391902" y="3253148"/>
                <a:ext cx="124906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Hadron Endcap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Detectors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installed</a:t>
                </a:r>
              </a:p>
            </p:txBody>
          </p: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0AC41235-5A8D-D432-04C3-F5570E1EE18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69975" y="2288149"/>
                <a:ext cx="0" cy="1611330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A7BC580-F2ED-302D-DE21-9719D04CB795}"/>
                  </a:ext>
                </a:extLst>
              </p:cNvPr>
              <p:cNvSpPr txBox="1"/>
              <p:nvPr/>
            </p:nvSpPr>
            <p:spPr>
              <a:xfrm>
                <a:off x="7063946" y="2080885"/>
                <a:ext cx="81464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Jan 2031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4C227D0-A052-7B47-1ED7-B4527772300F}"/>
                  </a:ext>
                </a:extLst>
              </p:cNvPr>
              <p:cNvSpPr txBox="1"/>
              <p:nvPr/>
            </p:nvSpPr>
            <p:spPr>
              <a:xfrm>
                <a:off x="7297555" y="3830329"/>
                <a:ext cx="14617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Electron Endcap Detectors installed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BEC2AE4-2887-9FEE-39B0-EB4C4FC00DB9}"/>
                  </a:ext>
                </a:extLst>
              </p:cNvPr>
              <p:cNvSpPr txBox="1"/>
              <p:nvPr/>
            </p:nvSpPr>
            <p:spPr>
              <a:xfrm>
                <a:off x="8576634" y="2972192"/>
                <a:ext cx="90120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Early start of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Operations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&amp;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Science</a:t>
                </a:r>
              </a:p>
            </p:txBody>
          </p:sp>
          <p:cxnSp>
            <p:nvCxnSpPr>
              <p:cNvPr id="34" name="Straight Arrow Connector 33">
                <a:extLst>
                  <a:ext uri="{FF2B5EF4-FFF2-40B4-BE49-F238E27FC236}">
                    <a16:creationId xmlns:a16="http://schemas.microsoft.com/office/drawing/2014/main" id="{65492D09-1D24-F4B2-BD79-F724134B8B4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05255" y="2690485"/>
                <a:ext cx="1130804" cy="0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>
                <a:extLst>
                  <a:ext uri="{FF2B5EF4-FFF2-40B4-BE49-F238E27FC236}">
                    <a16:creationId xmlns:a16="http://schemas.microsoft.com/office/drawing/2014/main" id="{51D79ED1-2ED9-6473-BB6C-CCD796FCEC9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092411" y="2690485"/>
                <a:ext cx="901870" cy="0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7C20E26-800A-3E97-B58D-BC6AF0255F33}"/>
                  </a:ext>
                </a:extLst>
              </p:cNvPr>
              <p:cNvSpPr txBox="1"/>
              <p:nvPr/>
            </p:nvSpPr>
            <p:spPr>
              <a:xfrm>
                <a:off x="8307102" y="2632139"/>
                <a:ext cx="748923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Pre-OPS</a:t>
                </a: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D86049D8-510B-4058-F6E2-E8034BFE90AC}"/>
                </a:ext>
              </a:extLst>
            </p:cNvPr>
            <p:cNvSpPr/>
            <p:nvPr/>
          </p:nvSpPr>
          <p:spPr>
            <a:xfrm>
              <a:off x="6119958" y="3787524"/>
              <a:ext cx="751420" cy="222060"/>
            </a:xfrm>
            <a:prstGeom prst="roundRect">
              <a:avLst/>
            </a:prstGeom>
            <a:solidFill>
              <a:schemeClr val="accent1">
                <a:alpha val="25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6497210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_NSLS-II">
      <a:dk1>
        <a:srgbClr val="000000"/>
      </a:dk1>
      <a:lt1>
        <a:srgbClr val="FFFFFF"/>
      </a:lt1>
      <a:dk2>
        <a:srgbClr val="105B78"/>
      </a:dk2>
      <a:lt2>
        <a:srgbClr val="00ACDB"/>
      </a:lt2>
      <a:accent1>
        <a:srgbClr val="B2D33A"/>
      </a:accent1>
      <a:accent2>
        <a:srgbClr val="F68A1F"/>
      </a:accent2>
      <a:accent3>
        <a:srgbClr val="B62466"/>
      </a:accent3>
      <a:accent4>
        <a:srgbClr val="FFCC33"/>
      </a:accent4>
      <a:accent5>
        <a:srgbClr val="DA3525"/>
      </a:accent5>
      <a:accent6>
        <a:srgbClr val="50489D"/>
      </a:accent6>
      <a:hlink>
        <a:srgbClr val="4881C3"/>
      </a:hlink>
      <a:folHlink>
        <a:srgbClr val="24B574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IC_PPT_Template_Widescreen_0923" id="{B3C6C6E8-A343-9F46-9C14-8D262507CB52}" vid="{B0F72776-BFD3-D14D-97CB-9DB1BA4DAEE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98D2554909C94BB45400E87C135FCB" ma:contentTypeVersion="11" ma:contentTypeDescription="Create a new document." ma:contentTypeScope="" ma:versionID="9712ab41627a533a3bfa1b03f1b83f33">
  <xsd:schema xmlns:xsd="http://www.w3.org/2001/XMLSchema" xmlns:xs="http://www.w3.org/2001/XMLSchema" xmlns:p="http://schemas.microsoft.com/office/2006/metadata/properties" xmlns:ns2="d767f846-2003-4795-b8a5-c12e60d56749" xmlns:ns3="3bfd71d5-c7ac-4dca-b865-a609d1eb4074" targetNamespace="http://schemas.microsoft.com/office/2006/metadata/properties" ma:root="true" ma:fieldsID="d38064be7588bf028e4b14846bf38c6b" ns2:_="" ns3:_="">
    <xsd:import namespace="d767f846-2003-4795-b8a5-c12e60d56749"/>
    <xsd:import namespace="3bfd71d5-c7ac-4dca-b865-a609d1eb40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Comme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67f846-2003-4795-b8a5-c12e60d567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a325a567-783b-4eae-ad25-f71283ef2f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Comments" ma:index="18" nillable="true" ma:displayName="Comments" ma:format="Dropdown" ma:internalName="Comment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fd71d5-c7ac-4dca-b865-a609d1eb4074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c11a0df5-9a12-49e9-8865-351e10a89734}" ma:internalName="TaxCatchAll" ma:showField="CatchAllData" ma:web="dd7425a4-fa23-406d-b478-3c2992d2d4b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767f846-2003-4795-b8a5-c12e60d56749">
      <Terms xmlns="http://schemas.microsoft.com/office/infopath/2007/PartnerControls"/>
    </lcf76f155ced4ddcb4097134ff3c332f>
    <TaxCatchAll xmlns="3bfd71d5-c7ac-4dca-b865-a609d1eb4074" xsi:nil="true"/>
    <Comments xmlns="d767f846-2003-4795-b8a5-c12e60d56749" xsi:nil="true"/>
  </documentManagement>
</p:properties>
</file>

<file path=customXml/itemProps1.xml><?xml version="1.0" encoding="utf-8"?>
<ds:datastoreItem xmlns:ds="http://schemas.openxmlformats.org/officeDocument/2006/customXml" ds:itemID="{0F209D19-ECD3-440E-A44C-BD3D2F26689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92238CF-A64D-4ECD-9443-EBFB8B232D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67f846-2003-4795-b8a5-c12e60d56749"/>
    <ds:schemaRef ds:uri="3bfd71d5-c7ac-4dca-b865-a609d1eb40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65637A3-DEB1-4C7D-9F81-D2184D65C3B4}">
  <ds:schemaRefs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d767f846-2003-4795-b8a5-c12e60d56749"/>
    <ds:schemaRef ds:uri="http://schemas.openxmlformats.org/package/2006/metadata/core-properties"/>
    <ds:schemaRef ds:uri="3bfd71d5-c7ac-4dca-b865-a609d1eb4074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EIC Long Lead Procurement Widescreen PPT Template</Template>
  <TotalTime>540</TotalTime>
  <Words>265</Words>
  <Application>Microsoft Macintosh PowerPoint</Application>
  <PresentationFormat>Widescreen</PresentationFormat>
  <Paragraphs>59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Times New Roman</vt:lpstr>
      <vt:lpstr>Calibri</vt:lpstr>
      <vt:lpstr>Arial</vt:lpstr>
      <vt:lpstr>BNL</vt:lpstr>
      <vt:lpstr>Alternative Tracker</vt:lpstr>
      <vt:lpstr>Alternative Tracker – Layout</vt:lpstr>
      <vt:lpstr>Alternative Tracker – Schedule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&lt;LLP WBS – LLP Description&gt; CD-3A Director’s Review</dc:title>
  <dc:subject/>
  <dc:creator>ksmith@bnl.gov</dc:creator>
  <cp:keywords/>
  <dc:description/>
  <cp:lastModifiedBy>beng</cp:lastModifiedBy>
  <cp:revision>41</cp:revision>
  <dcterms:created xsi:type="dcterms:W3CDTF">2023-09-12T20:43:32Z</dcterms:created>
  <dcterms:modified xsi:type="dcterms:W3CDTF">2024-03-07T16:06:05Z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0x0101005198D2554909C94BB45400E87C135FCB</vt:lpwstr>
  </property>
  <property fmtid="{D5CDD505-2E9C-101B-9397-08002B2CF9AE}" pid="3" name="MediaServiceImageTags">
    <vt:lpwstr/>
  </property>
</Properties>
</file>