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394" r:id="rId5"/>
    <p:sldId id="526" r:id="rId6"/>
    <p:sldId id="520" r:id="rId7"/>
    <p:sldId id="522" r:id="rId8"/>
    <p:sldId id="334" r:id="rId9"/>
    <p:sldId id="335" r:id="rId10"/>
    <p:sldId id="344" r:id="rId11"/>
    <p:sldId id="563" r:id="rId12"/>
    <p:sldId id="565" r:id="rId13"/>
    <p:sldId id="568" r:id="rId14"/>
    <p:sldId id="560" r:id="rId15"/>
    <p:sldId id="570" r:id="rId16"/>
    <p:sldId id="571" r:id="rId17"/>
    <p:sldId id="554" r:id="rId18"/>
    <p:sldId id="569" r:id="rId19"/>
    <p:sldId id="555" r:id="rId20"/>
    <p:sldId id="556" r:id="rId21"/>
    <p:sldId id="564" r:id="rId22"/>
    <p:sldId id="557" r:id="rId23"/>
    <p:sldId id="559" r:id="rId24"/>
    <p:sldId id="338" r:id="rId25"/>
  </p:sldIdLst>
  <p:sldSz cx="12192000" cy="6858000"/>
  <p:notesSz cx="6858000" cy="9144000"/>
  <p:embeddedFontLst>
    <p:embeddedFont>
      <p:font typeface="Cambria Math" panose="02040503050406030204" pitchFamily="18" charset="0"/>
      <p:regular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1C5"/>
    <a:srgbClr val="EAEAF5"/>
    <a:srgbClr val="CFD5EA"/>
    <a:srgbClr val="0081FC"/>
    <a:srgbClr val="BFBFBF"/>
    <a:srgbClr val="00ACDB"/>
    <a:srgbClr val="A6A6A6"/>
    <a:srgbClr val="7F7F7F"/>
    <a:srgbClr val="21A0FF"/>
    <a:srgbClr val="00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21"/>
    <p:restoredTop sz="92177"/>
  </p:normalViewPr>
  <p:slideViewPr>
    <p:cSldViewPr snapToGrid="0">
      <p:cViewPr>
        <p:scale>
          <a:sx n="125" d="100"/>
          <a:sy n="125" d="100"/>
        </p:scale>
        <p:origin x="48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7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19" y="5074920"/>
            <a:ext cx="4564765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Incremental Design and Safety Review</a:t>
            </a:r>
            <a:br>
              <a:rPr lang="en-US" dirty="0"/>
            </a:br>
            <a:r>
              <a:rPr lang="en-US" dirty="0"/>
              <a:t>of the EIC Tracking Detectors</a:t>
            </a:r>
          </a:p>
          <a:p>
            <a:r>
              <a:rPr lang="en-US" dirty="0"/>
              <a:t>March 20-21,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7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601E0-56E9-DDEA-8450-036620793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L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205F73-77C7-B0F0-5AC5-70E193F51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-16778"/>
            <a:ext cx="11499234" cy="4026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Tracking Detectors Review, March 20-21,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‹N›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-16778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483" y="773283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1" r:id="rId2"/>
    <p:sldLayoutId id="2147483682" r:id="rId3"/>
    <p:sldLayoutId id="2147483691" r:id="rId4"/>
    <p:sldLayoutId id="2147483690" r:id="rId5"/>
    <p:sldLayoutId id="2147483686" r:id="rId6"/>
    <p:sldLayoutId id="2147483692" r:id="rId7"/>
    <p:sldLayoutId id="2147483693" r:id="rId8"/>
    <p:sldLayoutId id="2147483699" r:id="rId9"/>
    <p:sldLayoutId id="2147483685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hyperlink" Target="https://eic.jlab.org/Geometry/Detector/Detector-20240117135224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image" Target="../media/image21.png"/><Relationship Id="rId2" Type="http://schemas.openxmlformats.org/officeDocument/2006/relationships/hyperlink" Target="https://eic.jlab.org/Geometry/Detector/Detector-20240117135224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5212080"/>
          </a:xfrm>
        </p:spPr>
        <p:txBody>
          <a:bodyPr/>
          <a:lstStyle/>
          <a:p>
            <a:r>
              <a:rPr lang="en-US" dirty="0" err="1"/>
              <a:t>eEIC</a:t>
            </a:r>
            <a:r>
              <a:rPr lang="en-US" dirty="0"/>
              <a:t> MPGD Tracking </a:t>
            </a:r>
          </a:p>
          <a:p>
            <a:r>
              <a:rPr lang="en-US" dirty="0">
                <a:solidFill>
                  <a:srgbClr val="0070C0"/>
                </a:solidFill>
              </a:rPr>
              <a:t>The MPGD </a:t>
            </a:r>
            <a:r>
              <a:rPr lang="en-US" dirty="0" err="1">
                <a:solidFill>
                  <a:srgbClr val="0070C0"/>
                </a:solidFill>
              </a:rPr>
              <a:t>endacaps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2024-02-21</a:t>
            </a:r>
          </a:p>
        </p:txBody>
      </p:sp>
    </p:spTree>
    <p:extLst>
      <p:ext uri="{BB962C8B-B14F-4D97-AF65-F5344CB8AC3E}">
        <p14:creationId xmlns:p14="http://schemas.microsoft.com/office/powerpoint/2010/main" val="260769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022" y="881341"/>
            <a:ext cx="11521440" cy="5212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geometrical </a:t>
            </a:r>
            <a:r>
              <a:rPr lang="en-US" sz="1800" dirty="0">
                <a:solidFill>
                  <a:srgbClr val="FF0000"/>
                </a:solidFill>
              </a:rPr>
              <a:t>envelope</a:t>
            </a:r>
            <a:r>
              <a:rPr lang="en-US" sz="1800" dirty="0"/>
              <a:t> is available at: </a:t>
            </a:r>
            <a:r>
              <a:rPr lang="en-US" sz="1800" dirty="0">
                <a:hlinkClick r:id="rId2"/>
              </a:rPr>
              <a:t>https://</a:t>
            </a:r>
            <a:r>
              <a:rPr lang="en-US" sz="1800" dirty="0" err="1">
                <a:hlinkClick r:id="rId2"/>
              </a:rPr>
              <a:t>eic.jlab.org</a:t>
            </a:r>
            <a:r>
              <a:rPr lang="en-US" sz="1800" dirty="0">
                <a:hlinkClick r:id="rId2"/>
              </a:rPr>
              <a:t>/Geometry/Detector/Detector-20240117135224.html</a:t>
            </a:r>
            <a:endParaRPr lang="en-US" sz="1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1BA07DBE-8797-6417-A076-98DA6A1E2D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4363" y="135622"/>
                <a:ext cx="11499234" cy="4026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50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b="1" u="none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Topic 1.1 – Pseudo-rapidity coverage: maximum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</m:d>
                  </m:oMath>
                </a14:m>
                <a:r>
                  <a:rPr lang="en-US" dirty="0"/>
                  <a:t> values</a:t>
                </a:r>
              </a:p>
            </p:txBody>
          </p:sp>
        </mc:Choice>
        <mc:Fallback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1BA07DBE-8797-6417-A076-98DA6A1E2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63" y="135622"/>
                <a:ext cx="11499234" cy="402670"/>
              </a:xfrm>
              <a:prstGeom prst="rect">
                <a:avLst/>
              </a:prstGeom>
              <a:blipFill>
                <a:blip r:embed="rId3"/>
                <a:stretch>
                  <a:fillRect l="-993" t="-39394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uppo 53">
            <a:extLst>
              <a:ext uri="{FF2B5EF4-FFF2-40B4-BE49-F238E27FC236}">
                <a16:creationId xmlns:a16="http://schemas.microsoft.com/office/drawing/2014/main" id="{5FF04CC0-D0D9-5BF4-407B-FEB137A000B8}"/>
              </a:ext>
            </a:extLst>
          </p:cNvPr>
          <p:cNvGrpSpPr/>
          <p:nvPr/>
        </p:nvGrpSpPr>
        <p:grpSpPr>
          <a:xfrm>
            <a:off x="5354059" y="1356202"/>
            <a:ext cx="6084297" cy="2561502"/>
            <a:chOff x="5525857" y="2013523"/>
            <a:chExt cx="6204180" cy="2561502"/>
          </a:xfrm>
        </p:grpSpPr>
        <p:pic>
          <p:nvPicPr>
            <p:cNvPr id="36" name="Immagine 35" descr="Immagine che contiene testo, schermata, Rettangolo, Carattere&#10;&#10;Descrizione generata automaticamente">
              <a:extLst>
                <a:ext uri="{FF2B5EF4-FFF2-40B4-BE49-F238E27FC236}">
                  <a16:creationId xmlns:a16="http://schemas.microsoft.com/office/drawing/2014/main" id="{1989A58F-1515-2551-966F-5C449E08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6571" y="2017767"/>
              <a:ext cx="2096378" cy="803285"/>
            </a:xfrm>
            <a:prstGeom prst="rect">
              <a:avLst/>
            </a:prstGeom>
          </p:spPr>
        </p:pic>
        <p:pic>
          <p:nvPicPr>
            <p:cNvPr id="34" name="Immagine 33" descr="Immagine che contiene testo, Carattere, schermata, linea&#10;&#10;Descrizione generata automaticamente">
              <a:extLst>
                <a:ext uri="{FF2B5EF4-FFF2-40B4-BE49-F238E27FC236}">
                  <a16:creationId xmlns:a16="http://schemas.microsoft.com/office/drawing/2014/main" id="{68D039BA-D893-2170-45D3-AB845E9D8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32949" y="2013523"/>
              <a:ext cx="4097088" cy="815440"/>
            </a:xfrm>
            <a:prstGeom prst="rect">
              <a:avLst/>
            </a:prstGeom>
          </p:spPr>
        </p:pic>
        <p:pic>
          <p:nvPicPr>
            <p:cNvPr id="38" name="Immagine 37" descr="Immagine che contiene testo, schermata, Carattere, linea&#10;&#10;Descrizione generata automaticamente">
              <a:extLst>
                <a:ext uri="{FF2B5EF4-FFF2-40B4-BE49-F238E27FC236}">
                  <a16:creationId xmlns:a16="http://schemas.microsoft.com/office/drawing/2014/main" id="{75504DA3-4641-D55E-E843-D89FDBEBA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897" y="2821052"/>
              <a:ext cx="2095255" cy="861600"/>
            </a:xfrm>
            <a:prstGeom prst="rect">
              <a:avLst/>
            </a:prstGeom>
          </p:spPr>
        </p:pic>
        <p:pic>
          <p:nvPicPr>
            <p:cNvPr id="42" name="Immagine 41" descr="Immagine che contiene testo, schermata, Carattere, linea&#10;&#10;Descrizione generata automaticamente">
              <a:extLst>
                <a:ext uri="{FF2B5EF4-FFF2-40B4-BE49-F238E27FC236}">
                  <a16:creationId xmlns:a16="http://schemas.microsoft.com/office/drawing/2014/main" id="{6439264E-5036-7ABF-BB65-90435B0C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5857" y="3652160"/>
              <a:ext cx="2109129" cy="902511"/>
            </a:xfrm>
            <a:prstGeom prst="rect">
              <a:avLst/>
            </a:prstGeom>
          </p:spPr>
        </p:pic>
        <p:pic>
          <p:nvPicPr>
            <p:cNvPr id="50" name="Immagine 49" descr="Immagine che contiene testo, linea, numero, Carattere&#10;&#10;Descrizione generata automaticamente">
              <a:extLst>
                <a:ext uri="{FF2B5EF4-FFF2-40B4-BE49-F238E27FC236}">
                  <a16:creationId xmlns:a16="http://schemas.microsoft.com/office/drawing/2014/main" id="{B7B505ED-B4F3-FC37-F54C-63DF9EA1D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1246" y="2809621"/>
              <a:ext cx="4104916" cy="892373"/>
            </a:xfrm>
            <a:prstGeom prst="rect">
              <a:avLst/>
            </a:prstGeom>
          </p:spPr>
        </p:pic>
        <p:pic>
          <p:nvPicPr>
            <p:cNvPr id="52" name="Immagine 51" descr="Immagine che contiene linea, testo, numero, Carattere&#10;&#10;Descrizione generata automaticamente">
              <a:extLst>
                <a:ext uri="{FF2B5EF4-FFF2-40B4-BE49-F238E27FC236}">
                  <a16:creationId xmlns:a16="http://schemas.microsoft.com/office/drawing/2014/main" id="{0040D881-064F-09AA-51C4-5F68BE0B2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4170" y="3658158"/>
              <a:ext cx="4135867" cy="91686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3" name="Tabella 52">
                <a:extLst>
                  <a:ext uri="{FF2B5EF4-FFF2-40B4-BE49-F238E27FC236}">
                    <a16:creationId xmlns:a16="http://schemas.microsoft.com/office/drawing/2014/main" id="{71D0B868-E2F9-A7E5-C3E2-C8B5ED593D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5854139"/>
                  </p:ext>
                </p:extLst>
              </p:nvPr>
            </p:nvGraphicFramePr>
            <p:xfrm>
              <a:off x="5377634" y="4010947"/>
              <a:ext cx="6086794" cy="2182236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1344167">
                      <a:extLst>
                        <a:ext uri="{9D8B030D-6E8A-4147-A177-3AD203B41FA5}">
                          <a16:colId xmlns:a16="http://schemas.microsoft.com/office/drawing/2014/main" val="525135941"/>
                        </a:ext>
                      </a:extLst>
                    </a:gridCol>
                    <a:gridCol w="834009">
                      <a:extLst>
                        <a:ext uri="{9D8B030D-6E8A-4147-A177-3AD203B41FA5}">
                          <a16:colId xmlns:a16="http://schemas.microsoft.com/office/drawing/2014/main" val="1518875165"/>
                        </a:ext>
                      </a:extLst>
                    </a:gridCol>
                    <a:gridCol w="1247714">
                      <a:extLst>
                        <a:ext uri="{9D8B030D-6E8A-4147-A177-3AD203B41FA5}">
                          <a16:colId xmlns:a16="http://schemas.microsoft.com/office/drawing/2014/main" val="687139175"/>
                        </a:ext>
                      </a:extLst>
                    </a:gridCol>
                    <a:gridCol w="1426464">
                      <a:extLst>
                        <a:ext uri="{9D8B030D-6E8A-4147-A177-3AD203B41FA5}">
                          <a16:colId xmlns:a16="http://schemas.microsoft.com/office/drawing/2014/main" val="905898588"/>
                        </a:ext>
                      </a:extLst>
                    </a:gridCol>
                    <a:gridCol w="1234440">
                      <a:extLst>
                        <a:ext uri="{9D8B030D-6E8A-4147-A177-3AD203B41FA5}">
                          <a16:colId xmlns:a16="http://schemas.microsoft.com/office/drawing/2014/main" val="191834808"/>
                        </a:ext>
                      </a:extLst>
                    </a:gridCol>
                  </a:tblGrid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Z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Active </a:t>
                          </a:r>
                          <a:r>
                            <a:rPr lang="en-US" sz="1400" dirty="0" err="1">
                              <a:latin typeface="+mn-lt"/>
                            </a:rPr>
                            <a:t>InnerRadius</a:t>
                          </a:r>
                          <a:r>
                            <a:rPr lang="en-US" sz="1400" dirty="0">
                              <a:latin typeface="+mn-lt"/>
                            </a:rPr>
                            <a:t>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min</a:t>
                          </a:r>
                        </a:p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(deg)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max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9500166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HD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162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9.5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3.35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3.53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6230555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HD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148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9.5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3.67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3.44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758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3.09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3.61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3781940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2.83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3.69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72503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3" name="Tabella 52">
                <a:extLst>
                  <a:ext uri="{FF2B5EF4-FFF2-40B4-BE49-F238E27FC236}">
                    <a16:creationId xmlns:a16="http://schemas.microsoft.com/office/drawing/2014/main" id="{71D0B868-E2F9-A7E5-C3E2-C8B5ED593D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15854139"/>
                  </p:ext>
                </p:extLst>
              </p:nvPr>
            </p:nvGraphicFramePr>
            <p:xfrm>
              <a:off x="5377634" y="4010947"/>
              <a:ext cx="6086794" cy="2182236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1344167">
                      <a:extLst>
                        <a:ext uri="{9D8B030D-6E8A-4147-A177-3AD203B41FA5}">
                          <a16:colId xmlns:a16="http://schemas.microsoft.com/office/drawing/2014/main" val="525135941"/>
                        </a:ext>
                      </a:extLst>
                    </a:gridCol>
                    <a:gridCol w="834009">
                      <a:extLst>
                        <a:ext uri="{9D8B030D-6E8A-4147-A177-3AD203B41FA5}">
                          <a16:colId xmlns:a16="http://schemas.microsoft.com/office/drawing/2014/main" val="1518875165"/>
                        </a:ext>
                      </a:extLst>
                    </a:gridCol>
                    <a:gridCol w="1247714">
                      <a:extLst>
                        <a:ext uri="{9D8B030D-6E8A-4147-A177-3AD203B41FA5}">
                          <a16:colId xmlns:a16="http://schemas.microsoft.com/office/drawing/2014/main" val="687139175"/>
                        </a:ext>
                      </a:extLst>
                    </a:gridCol>
                    <a:gridCol w="1426464">
                      <a:extLst>
                        <a:ext uri="{9D8B030D-6E8A-4147-A177-3AD203B41FA5}">
                          <a16:colId xmlns:a16="http://schemas.microsoft.com/office/drawing/2014/main" val="905898588"/>
                        </a:ext>
                      </a:extLst>
                    </a:gridCol>
                    <a:gridCol w="1234440">
                      <a:extLst>
                        <a:ext uri="{9D8B030D-6E8A-4147-A177-3AD203B41FA5}">
                          <a16:colId xmlns:a16="http://schemas.microsoft.com/office/drawing/2014/main" val="191834808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Z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Active </a:t>
                          </a:r>
                          <a:r>
                            <a:rPr lang="en-US" sz="1400" dirty="0" err="1">
                              <a:latin typeface="+mn-lt"/>
                            </a:rPr>
                            <a:t>InnerRadius</a:t>
                          </a:r>
                          <a:r>
                            <a:rPr lang="en-US" sz="1400" dirty="0">
                              <a:latin typeface="+mn-lt"/>
                            </a:rPr>
                            <a:t>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39823" t="-1724" r="-86726" b="-20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395876" t="-1724" r="-1031" b="-2017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9500166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HD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162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9.5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3.35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i="0" dirty="0">
                              <a:latin typeface="+mn-lt"/>
                            </a:rPr>
                            <a:t>3.53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6230555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HD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148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9.5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3.67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3.44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758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3.09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3.61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3781940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6</a:t>
                          </a:r>
                          <a:endParaRPr lang="en-US" sz="14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2.83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3.69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725036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046AA9A5-D27C-F81F-E839-BF131E21966A}"/>
              </a:ext>
            </a:extLst>
          </p:cNvPr>
          <p:cNvGrpSpPr/>
          <p:nvPr/>
        </p:nvGrpSpPr>
        <p:grpSpPr>
          <a:xfrm>
            <a:off x="461022" y="1459595"/>
            <a:ext cx="4561318" cy="3953945"/>
            <a:chOff x="491922" y="1679899"/>
            <a:chExt cx="4561318" cy="3953945"/>
          </a:xfrm>
        </p:grpSpPr>
        <p:pic>
          <p:nvPicPr>
            <p:cNvPr id="9" name="Immagine 8" descr="Immagine che contiene schermata, Rettangolo&#10;&#10;Descrizione generata automaticamente">
              <a:extLst>
                <a:ext uri="{FF2B5EF4-FFF2-40B4-BE49-F238E27FC236}">
                  <a16:creationId xmlns:a16="http://schemas.microsoft.com/office/drawing/2014/main" id="{4EA1E079-BAD6-AF3C-4EF8-23F062F08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1922" y="1679899"/>
              <a:ext cx="4561318" cy="3871029"/>
            </a:xfrm>
            <a:prstGeom prst="rect">
              <a:avLst/>
            </a:prstGeom>
          </p:spPr>
        </p:pic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98D2C149-C5A5-3F16-EA83-D6894B063F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228" y="2800593"/>
              <a:ext cx="2232200" cy="8084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9A83E547-3260-5E6A-F74A-69BF2F416D91}"/>
                </a:ext>
              </a:extLst>
            </p:cNvPr>
            <p:cNvCxnSpPr>
              <a:cxnSpLocks/>
            </p:cNvCxnSpPr>
            <p:nvPr/>
          </p:nvCxnSpPr>
          <p:spPr>
            <a:xfrm>
              <a:off x="2652168" y="3615413"/>
              <a:ext cx="2188327" cy="686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07059B6C-C80D-45D4-C312-B4DEA43DF5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1403" y="2835634"/>
              <a:ext cx="1757764" cy="7837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F9D52F98-8493-3006-0671-43243FAEB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454" y="3602623"/>
              <a:ext cx="1741714" cy="777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D1780F0E-4CED-39E0-2E55-EAD76F94F4E1}"/>
                    </a:ext>
                  </a:extLst>
                </p:cNvPr>
                <p:cNvSpPr txBox="1"/>
                <p:nvPr/>
              </p:nvSpPr>
              <p:spPr>
                <a:xfrm>
                  <a:off x="3844596" y="5356845"/>
                  <a:ext cx="8581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&gt;1.99</a:t>
                  </a:r>
                </a:p>
              </p:txBody>
            </p:sp>
          </mc:Choice>
          <mc:Fallback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D1780F0E-4CED-39E0-2E55-EAD76F94F4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4596" y="5356845"/>
                  <a:ext cx="858120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471" t="-26087" r="-16176" b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D610014-2A3D-E17D-1BA6-AE6059ED30B6}"/>
                    </a:ext>
                  </a:extLst>
                </p:cNvPr>
                <p:cNvSpPr txBox="1"/>
                <p:nvPr/>
              </p:nvSpPr>
              <p:spPr>
                <a:xfrm>
                  <a:off x="827773" y="3058572"/>
                  <a:ext cx="164679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>
                      <a:solidFill>
                        <a:schemeClr val="bg1"/>
                      </a:solidFill>
                    </a:rPr>
                    <a:t>1.72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3.61</a:t>
                  </a:r>
                </a:p>
              </p:txBody>
            </p:sp>
          </mc:Choice>
          <mc:Fallback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D610014-2A3D-E17D-1BA6-AE6059ED3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73" y="3058572"/>
                  <a:ext cx="1646797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8397" t="-26087" r="-7634" b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C6A0E0A-1AF1-A29F-F8C7-F97A95870AED}"/>
                  </a:ext>
                </a:extLst>
              </p:cNvPr>
              <p:cNvSpPr txBox="1"/>
              <p:nvPr/>
            </p:nvSpPr>
            <p:spPr>
              <a:xfrm>
                <a:off x="357476" y="5374667"/>
                <a:ext cx="500709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The maximum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value is not less than 3.44</a:t>
                </a:r>
              </a:p>
              <a:p>
                <a:r>
                  <a:rPr lang="en-US" sz="1600" dirty="0"/>
                  <a:t>it is limited by the inner HD disk location/dimensions</a:t>
                </a: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C6A0E0A-1AF1-A29F-F8C7-F97A9587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76" y="5374667"/>
                <a:ext cx="5007090" cy="615553"/>
              </a:xfrm>
              <a:prstGeom prst="rect">
                <a:avLst/>
              </a:prstGeom>
              <a:blipFill>
                <a:blip r:embed="rId14"/>
                <a:stretch>
                  <a:fillRect l="-1013" t="-6122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F1AFD25A-6AC6-4CF1-D2D5-D418622C0E68}"/>
              </a:ext>
            </a:extLst>
          </p:cNvPr>
          <p:cNvCxnSpPr>
            <a:cxnSpLocks/>
          </p:cNvCxnSpPr>
          <p:nvPr/>
        </p:nvCxnSpPr>
        <p:spPr>
          <a:xfrm flipV="1">
            <a:off x="2601328" y="3210713"/>
            <a:ext cx="2208625" cy="180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82602F33-1A8C-C17D-7A4A-AA4A6F16EC89}"/>
              </a:ext>
            </a:extLst>
          </p:cNvPr>
          <p:cNvCxnSpPr>
            <a:cxnSpLocks/>
          </p:cNvCxnSpPr>
          <p:nvPr/>
        </p:nvCxnSpPr>
        <p:spPr>
          <a:xfrm>
            <a:off x="2611298" y="3392646"/>
            <a:ext cx="2181292" cy="33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833126BC-0944-61BD-0841-9A832CF45C16}"/>
              </a:ext>
            </a:extLst>
          </p:cNvPr>
          <p:cNvCxnSpPr>
            <a:cxnSpLocks/>
          </p:cNvCxnSpPr>
          <p:nvPr/>
        </p:nvCxnSpPr>
        <p:spPr>
          <a:xfrm flipV="1">
            <a:off x="855488" y="3399048"/>
            <a:ext cx="1745840" cy="127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9AA6C73F-865D-BEFE-7F44-64E04FC06CAA}"/>
              </a:ext>
            </a:extLst>
          </p:cNvPr>
          <p:cNvCxnSpPr>
            <a:cxnSpLocks/>
          </p:cNvCxnSpPr>
          <p:nvPr/>
        </p:nvCxnSpPr>
        <p:spPr>
          <a:xfrm>
            <a:off x="855488" y="3317130"/>
            <a:ext cx="1745840" cy="74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D26AC4ED-D7C7-BB9D-1FF7-942579F56EF6}"/>
                  </a:ext>
                </a:extLst>
              </p:cNvPr>
              <p:cNvSpPr txBox="1"/>
              <p:nvPr/>
            </p:nvSpPr>
            <p:spPr>
              <a:xfrm>
                <a:off x="3187340" y="3407623"/>
                <a:ext cx="16467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>
                    <a:solidFill>
                      <a:schemeClr val="bg1"/>
                    </a:solidFill>
                  </a:rPr>
                  <a:t>1.99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3.44</a:t>
                </a:r>
              </a:p>
            </p:txBody>
          </p:sp>
        </mc:Choice>
        <mc:Fallback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D26AC4ED-D7C7-BB9D-1FF7-942579F56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340" y="3407623"/>
                <a:ext cx="1646797" cy="276999"/>
              </a:xfrm>
              <a:prstGeom prst="rect">
                <a:avLst/>
              </a:prstGeom>
              <a:blipFill>
                <a:blip r:embed="rId15"/>
                <a:stretch>
                  <a:fillRect l="-9231" t="-27273" r="-7692" b="-5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105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 1.1 – T</a:t>
            </a:r>
            <a:r>
              <a:rPr lang="en-US" dirty="0">
                <a:effectLst/>
              </a:rPr>
              <a:t>echnical performance requirements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dirty="0">
                    <a:effectLst/>
                  </a:rPr>
                  <a:t>Are the technical performance requirements appropriately defined and complete for this stage of the project?</a:t>
                </a:r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Time resolution </a:t>
                </a:r>
                <a:r>
                  <a:rPr lang="en-US" dirty="0"/>
                  <a:t>better than 20 ns time to provide tracking timing</a:t>
                </a:r>
              </a:p>
              <a:p>
                <a:pPr lvl="1"/>
                <a:r>
                  <a:rPr lang="en-US" dirty="0"/>
                  <a:t>Fast rise time ~ 20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dirty="0"/>
                  <a:t> 50 ns</a:t>
                </a:r>
              </a:p>
              <a:p>
                <a:pPr lvl="1"/>
                <a:r>
                  <a:rPr lang="en-US" dirty="0"/>
                  <a:t>Integration time ~ 1-4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s (complete integration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no ballistic occupancy) </a:t>
                </a:r>
              </a:p>
              <a:p>
                <a:pPr lvl="1"/>
                <a:r>
                  <a:rPr lang="en-US" dirty="0"/>
                  <a:t>Sampling 50 MHz or faster</a:t>
                </a:r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Low material budget</a:t>
                </a:r>
              </a:p>
              <a:p>
                <a:pPr lvl="1"/>
                <a:r>
                  <a:rPr lang="en-US" dirty="0"/>
                  <a:t> 1 - 2% X</a:t>
                </a:r>
                <a:r>
                  <a:rPr lang="en-US" baseline="-25000" dirty="0"/>
                  <a:t>0</a:t>
                </a:r>
                <a:endParaRPr lang="en-US" dirty="0"/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Spatial resolution: 150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b="1" dirty="0">
                    <a:solidFill>
                      <a:srgbClr val="0070C0"/>
                    </a:solidFill>
                  </a:rPr>
                  <a:t>m or better</a:t>
                </a:r>
              </a:p>
              <a:p>
                <a:pPr lvl="1"/>
                <a:r>
                  <a:rPr lang="en-US" dirty="0"/>
                  <a:t>&lt;150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 intrinsic spatial resolution for perpendicular tracks</a:t>
                </a:r>
              </a:p>
              <a:p>
                <a:pPr lvl="1"/>
                <a:r>
                  <a:rPr lang="en-US" dirty="0"/>
                  <a:t>Technological optimizations to retain 150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 resolution for inclined/curved tracks</a:t>
                </a:r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High Efficiency</a:t>
                </a:r>
              </a:p>
              <a:p>
                <a:pPr lvl="1"/>
                <a:r>
                  <a:rPr lang="en-US" dirty="0"/>
                  <a:t>Single detector efficiency ~ 96 –97 %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92 –94 % combined efficiency for two disks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991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</p:spTree>
    <p:extLst>
      <p:ext uri="{BB962C8B-B14F-4D97-AF65-F5344CB8AC3E}">
        <p14:creationId xmlns:p14="http://schemas.microsoft.com/office/powerpoint/2010/main" val="1486728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 1.1 – T</a:t>
            </a:r>
            <a:r>
              <a:rPr lang="en-US" dirty="0">
                <a:effectLst/>
              </a:rPr>
              <a:t>echnical performance requirements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dirty="0">
                    <a:effectLst/>
                  </a:rPr>
                  <a:t>Are the technical performance requirements appropriately defined and complete for this stage of the project?</a:t>
                </a:r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Rate Capability</a:t>
                </a:r>
                <a:endParaRPr lang="en-US" dirty="0"/>
              </a:p>
              <a:p>
                <a:pPr lvl="1"/>
                <a:r>
                  <a:rPr lang="en-US" dirty="0"/>
                  <a:t>Not critical ~ less that 1 kHz/cm</a:t>
                </a:r>
                <a:r>
                  <a:rPr lang="en-US" baseline="30000" dirty="0"/>
                  <a:t>2</a:t>
                </a:r>
                <a:endParaRPr lang="en-US" dirty="0"/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Radiation Hardness</a:t>
                </a:r>
              </a:p>
              <a:p>
                <a:pPr lvl="1"/>
                <a:r>
                  <a:rPr lang="en-US" dirty="0"/>
                  <a:t>Not critical for the detectors</a:t>
                </a:r>
              </a:p>
              <a:p>
                <a:pPr lvl="1"/>
                <a:r>
                  <a:rPr lang="en-US" dirty="0"/>
                  <a:t>Important for FEBs and RDO electronics boards</a:t>
                </a:r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Temperature Stability</a:t>
                </a:r>
              </a:p>
              <a:p>
                <a:pPr lvl="1"/>
                <a:r>
                  <a:rPr lang="en-US" dirty="0"/>
                  <a:t>Not critical for the detector performances</a:t>
                </a:r>
              </a:p>
              <a:p>
                <a:pPr lvl="1"/>
                <a:r>
                  <a:rPr lang="en-US" dirty="0"/>
                  <a:t>Detector calibration should consider gas pressure variations</a:t>
                </a:r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Electronics power consumption and cooling </a:t>
                </a:r>
              </a:p>
              <a:p>
                <a:pPr lvl="1"/>
                <a:r>
                  <a:rPr lang="en-US" dirty="0"/>
                  <a:t>SALSA ASIC consumption </a:t>
                </a:r>
                <a:r>
                  <a:rPr lang="it-IT" dirty="0">
                    <a:effectLst/>
                    <a:latin typeface="Helvetica" pitchFamily="2" charset="0"/>
                  </a:rPr>
                  <a:t>~ 15 </a:t>
                </a:r>
                <a:r>
                  <a:rPr lang="it-IT" dirty="0" err="1">
                    <a:effectLst/>
                    <a:latin typeface="Helvetica" pitchFamily="2" charset="0"/>
                  </a:rPr>
                  <a:t>mW</a:t>
                </a:r>
                <a:r>
                  <a:rPr lang="it-IT" dirty="0">
                    <a:effectLst/>
                    <a:latin typeface="Helvetica" pitchFamily="2" charset="0"/>
                  </a:rPr>
                  <a:t>/</a:t>
                </a:r>
                <a:r>
                  <a:rPr lang="it-IT" dirty="0" err="1">
                    <a:effectLst/>
                    <a:latin typeface="Helvetica" pitchFamily="2" charset="0"/>
                  </a:rPr>
                  <a:t>channel</a:t>
                </a:r>
                <a:r>
                  <a:rPr lang="it-IT" dirty="0">
                    <a:effectLst/>
                    <a:latin typeface="Helvetica" pitchFamily="2" charset="0"/>
                  </a:rPr>
                  <a:t> </a:t>
                </a:r>
                <a:r>
                  <a:rPr lang="it-IT" dirty="0" err="1">
                    <a:effectLst/>
                    <a:latin typeface="Helvetica" pitchFamily="2" charset="0"/>
                  </a:rPr>
                  <a:t>at</a:t>
                </a:r>
                <a:r>
                  <a:rPr lang="it-IT" dirty="0">
                    <a:effectLst/>
                    <a:latin typeface="Helvetica" pitchFamily="2" charset="0"/>
                  </a:rPr>
                  <a:t> 1.2V </a:t>
                </a:r>
                <a14:m>
                  <m:oMath xmlns:m="http://schemas.openxmlformats.org/officeDocument/2006/math">
                    <m:r>
                      <a:rPr lang="it-IT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effectLst/>
                    <a:latin typeface="Helvetica" pitchFamily="2" charset="0"/>
                  </a:rPr>
                  <a:t> 60 </a:t>
                </a:r>
                <a:r>
                  <a:rPr lang="it-IT" dirty="0" err="1">
                    <a:effectLst/>
                    <a:latin typeface="Helvetica" pitchFamily="2" charset="0"/>
                  </a:rPr>
                  <a:t>W</a:t>
                </a:r>
                <a:r>
                  <a:rPr lang="it-IT" dirty="0">
                    <a:effectLst/>
                    <a:latin typeface="Helvetica" pitchFamily="2" charset="0"/>
                  </a:rPr>
                  <a:t>/disk</a:t>
                </a:r>
              </a:p>
              <a:p>
                <a:pPr lvl="1"/>
                <a:r>
                  <a:rPr lang="en-US" dirty="0"/>
                  <a:t>Air vs liquid cooling is under study (at </a:t>
                </a:r>
                <a:r>
                  <a:rPr lang="en-US" dirty="0" err="1"/>
                  <a:t>Saclay</a:t>
                </a:r>
                <a:r>
                  <a:rPr lang="en-US" dirty="0"/>
                  <a:t>!)</a:t>
                </a:r>
                <a:endParaRPr lang="en-US" dirty="0">
                  <a:effectLst/>
                </a:endParaRP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991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pic>
        <p:nvPicPr>
          <p:cNvPr id="6" name="Immagine 5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01A02198-94FB-6BF2-0642-8B36E1292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660" y="1325426"/>
            <a:ext cx="3738780" cy="314497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D7F63B-19C3-A31A-CD10-8DC9EE80811C}"/>
              </a:ext>
            </a:extLst>
          </p:cNvPr>
          <p:cNvSpPr txBox="1"/>
          <p:nvPr/>
        </p:nvSpPr>
        <p:spPr>
          <a:xfrm>
            <a:off x="8676635" y="444454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MPGD Endcaps</a:t>
            </a:r>
          </a:p>
        </p:txBody>
      </p:sp>
    </p:spTree>
    <p:extLst>
      <p:ext uri="{BB962C8B-B14F-4D97-AF65-F5344CB8AC3E}">
        <p14:creationId xmlns:p14="http://schemas.microsoft.com/office/powerpoint/2010/main" val="2161804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 1.2 – D</a:t>
            </a:r>
            <a:r>
              <a:rPr lang="en-US" dirty="0">
                <a:effectLst/>
              </a:rPr>
              <a:t>etector performance and construction plans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  <a:effectLst/>
                  </a:rPr>
                  <a:t>(X, Y) readout is preferred vs (R,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effectLst/>
                  </a:rPr>
                  <a:t>) – no FEB on the active area</a:t>
                </a: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500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pitch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better than 150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intrinsic position resolution </a:t>
                </a: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771" t="-1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</a:t>
            </a:r>
          </a:p>
        </p:txBody>
      </p:sp>
      <p:grpSp>
        <p:nvGrpSpPr>
          <p:cNvPr id="74" name="Gruppo 73">
            <a:extLst>
              <a:ext uri="{FF2B5EF4-FFF2-40B4-BE49-F238E27FC236}">
                <a16:creationId xmlns:a16="http://schemas.microsoft.com/office/drawing/2014/main" id="{0CBA9519-FBD8-9E0B-08ED-7755B63AA824}"/>
              </a:ext>
            </a:extLst>
          </p:cNvPr>
          <p:cNvGrpSpPr/>
          <p:nvPr/>
        </p:nvGrpSpPr>
        <p:grpSpPr>
          <a:xfrm>
            <a:off x="1911760" y="1268290"/>
            <a:ext cx="2978000" cy="2888841"/>
            <a:chOff x="694271" y="767102"/>
            <a:chExt cx="3601330" cy="3592041"/>
          </a:xfrm>
          <a:solidFill>
            <a:schemeClr val="tx2">
              <a:lumMod val="40000"/>
              <a:lumOff val="60000"/>
            </a:schemeClr>
          </a:solidFill>
        </p:grpSpPr>
        <p:grpSp>
          <p:nvGrpSpPr>
            <p:cNvPr id="75" name="Gruppo 74">
              <a:extLst>
                <a:ext uri="{FF2B5EF4-FFF2-40B4-BE49-F238E27FC236}">
                  <a16:creationId xmlns:a16="http://schemas.microsoft.com/office/drawing/2014/main" id="{2193CA47-A219-1C7C-B530-0C7E1AB7F1BA}"/>
                </a:ext>
              </a:extLst>
            </p:cNvPr>
            <p:cNvGrpSpPr/>
            <p:nvPr/>
          </p:nvGrpSpPr>
          <p:grpSpPr>
            <a:xfrm>
              <a:off x="694271" y="767102"/>
              <a:ext cx="3601330" cy="3592041"/>
              <a:chOff x="694271" y="767102"/>
              <a:chExt cx="3601330" cy="3592041"/>
            </a:xfrm>
            <a:grpFill/>
          </p:grpSpPr>
          <p:grpSp>
            <p:nvGrpSpPr>
              <p:cNvPr id="78" name="Gruppo 77">
                <a:extLst>
                  <a:ext uri="{FF2B5EF4-FFF2-40B4-BE49-F238E27FC236}">
                    <a16:creationId xmlns:a16="http://schemas.microsoft.com/office/drawing/2014/main" id="{66F3118C-ABEE-316B-BA01-14AF6D5455B3}"/>
                  </a:ext>
                </a:extLst>
              </p:cNvPr>
              <p:cNvGrpSpPr/>
              <p:nvPr/>
            </p:nvGrpSpPr>
            <p:grpSpPr>
              <a:xfrm rot="10800000">
                <a:off x="694277" y="775678"/>
                <a:ext cx="3601324" cy="3583465"/>
                <a:chOff x="2551094" y="1468620"/>
                <a:chExt cx="1798070" cy="1796067"/>
              </a:xfrm>
              <a:grpFill/>
            </p:grpSpPr>
            <p:sp>
              <p:nvSpPr>
                <p:cNvPr id="106" name="Torta 105">
                  <a:extLst>
                    <a:ext uri="{FF2B5EF4-FFF2-40B4-BE49-F238E27FC236}">
                      <a16:creationId xmlns:a16="http://schemas.microsoft.com/office/drawing/2014/main" id="{501C1FE2-C50B-04BD-CF0C-58BF98843390}"/>
                    </a:ext>
                  </a:extLst>
                </p:cNvPr>
                <p:cNvSpPr/>
                <p:nvPr/>
              </p:nvSpPr>
              <p:spPr>
                <a:xfrm>
                  <a:off x="2551094" y="1468620"/>
                  <a:ext cx="1798070" cy="1796067"/>
                </a:xfrm>
                <a:prstGeom prst="pie">
                  <a:avLst>
                    <a:gd name="adj1" fmla="val 21517808"/>
                    <a:gd name="adj2" fmla="val 5658224"/>
                  </a:avLst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Torta 106">
                  <a:extLst>
                    <a:ext uri="{FF2B5EF4-FFF2-40B4-BE49-F238E27FC236}">
                      <a16:creationId xmlns:a16="http://schemas.microsoft.com/office/drawing/2014/main" id="{E14A9796-32C9-DF9B-9AEE-FAFD2193F432}"/>
                    </a:ext>
                  </a:extLst>
                </p:cNvPr>
                <p:cNvSpPr/>
                <p:nvPr/>
              </p:nvSpPr>
              <p:spPr>
                <a:xfrm>
                  <a:off x="3358772" y="2275512"/>
                  <a:ext cx="182713" cy="182281"/>
                </a:xfrm>
                <a:prstGeom prst="pie">
                  <a:avLst>
                    <a:gd name="adj1" fmla="val 21589756"/>
                    <a:gd name="adj2" fmla="val 5777637"/>
                  </a:avLst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81" name="Connettore 1 80">
                <a:extLst>
                  <a:ext uri="{FF2B5EF4-FFF2-40B4-BE49-F238E27FC236}">
                    <a16:creationId xmlns:a16="http://schemas.microsoft.com/office/drawing/2014/main" id="{1A5BC31A-89C9-2279-6C1C-6E76E2D8D9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271" y="2359147"/>
                <a:ext cx="1796666" cy="22681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1 81">
                <a:extLst>
                  <a:ext uri="{FF2B5EF4-FFF2-40B4-BE49-F238E27FC236}">
                    <a16:creationId xmlns:a16="http://schemas.microsoft.com/office/drawing/2014/main" id="{EBFEEDC9-47BB-3D7C-752A-331D9AF5A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672" y="2257699"/>
                <a:ext cx="1773265" cy="311881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1 82">
                <a:extLst>
                  <a:ext uri="{FF2B5EF4-FFF2-40B4-BE49-F238E27FC236}">
                    <a16:creationId xmlns:a16="http://schemas.microsoft.com/office/drawing/2014/main" id="{714A7792-CF8F-A3A2-B9A9-9662107F63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432" y="2121443"/>
                <a:ext cx="1732505" cy="452478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ttore 1 84">
                <a:extLst>
                  <a:ext uri="{FF2B5EF4-FFF2-40B4-BE49-F238E27FC236}">
                    <a16:creationId xmlns:a16="http://schemas.microsoft.com/office/drawing/2014/main" id="{FF4D53F8-301D-7109-98D4-9ACB21302D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045" y="1874471"/>
                <a:ext cx="1675892" cy="701612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ttore 1 85">
                <a:extLst>
                  <a:ext uri="{FF2B5EF4-FFF2-40B4-BE49-F238E27FC236}">
                    <a16:creationId xmlns:a16="http://schemas.microsoft.com/office/drawing/2014/main" id="{ADDD659F-18BE-545D-EA26-AA8CA1E30A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962" y="1750970"/>
                <a:ext cx="1611975" cy="834987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ttore 1 86">
                <a:extLst>
                  <a:ext uri="{FF2B5EF4-FFF2-40B4-BE49-F238E27FC236}">
                    <a16:creationId xmlns:a16="http://schemas.microsoft.com/office/drawing/2014/main" id="{32EE2FE3-2477-5FC5-8E85-3CA1A498A6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879" y="1656494"/>
                <a:ext cx="1548058" cy="919589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ttore 1 87">
                <a:extLst>
                  <a:ext uri="{FF2B5EF4-FFF2-40B4-BE49-F238E27FC236}">
                    <a16:creationId xmlns:a16="http://schemas.microsoft.com/office/drawing/2014/main" id="{56EBAD67-EEAB-A493-8DAE-4767374D8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352" y="1553905"/>
                <a:ext cx="1474925" cy="1020016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ttore 1 88">
                <a:extLst>
                  <a:ext uri="{FF2B5EF4-FFF2-40B4-BE49-F238E27FC236}">
                    <a16:creationId xmlns:a16="http://schemas.microsoft.com/office/drawing/2014/main" id="{495BC35B-0603-78C9-2BBE-E2614647C2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6834" y="1447564"/>
                <a:ext cx="1413478" cy="1148107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ttore 1 90">
                <a:extLst>
                  <a:ext uri="{FF2B5EF4-FFF2-40B4-BE49-F238E27FC236}">
                    <a16:creationId xmlns:a16="http://schemas.microsoft.com/office/drawing/2014/main" id="{CE70FFFD-D537-3D3A-EFAC-AEBB3C9FA6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9112" y="1365845"/>
                <a:ext cx="1331825" cy="1212464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ttore 1 91">
                <a:extLst>
                  <a:ext uri="{FF2B5EF4-FFF2-40B4-BE49-F238E27FC236}">
                    <a16:creationId xmlns:a16="http://schemas.microsoft.com/office/drawing/2014/main" id="{363CD803-5DC5-7ED9-1F8C-D9C3D76EF7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10" y="1270206"/>
                <a:ext cx="1260842" cy="132141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ttore 1 92">
                <a:extLst>
                  <a:ext uri="{FF2B5EF4-FFF2-40B4-BE49-F238E27FC236}">
                    <a16:creationId xmlns:a16="http://schemas.microsoft.com/office/drawing/2014/main" id="{AC7FED5B-CD78-03F8-ADB2-0960FBA939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2538" y="1186740"/>
                <a:ext cx="1165094" cy="1397076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ttore 1 93">
                <a:extLst>
                  <a:ext uri="{FF2B5EF4-FFF2-40B4-BE49-F238E27FC236}">
                    <a16:creationId xmlns:a16="http://schemas.microsoft.com/office/drawing/2014/main" id="{0522975F-9130-E70D-3262-24926B7C31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237" y="1118004"/>
                <a:ext cx="1067395" cy="1465812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ttore 1 94">
                <a:extLst>
                  <a:ext uri="{FF2B5EF4-FFF2-40B4-BE49-F238E27FC236}">
                    <a16:creationId xmlns:a16="http://schemas.microsoft.com/office/drawing/2014/main" id="{F15C0484-BC4D-6FA0-CFC1-1A14DE0F44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4169" y="1042770"/>
                <a:ext cx="963463" cy="1541046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ttore 1 95">
                <a:extLst>
                  <a:ext uri="{FF2B5EF4-FFF2-40B4-BE49-F238E27FC236}">
                    <a16:creationId xmlns:a16="http://schemas.microsoft.com/office/drawing/2014/main" id="{55183257-FFF6-F394-78F3-3668E6B813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407" y="984118"/>
                <a:ext cx="862225" cy="1599698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ttore 1 96">
                <a:extLst>
                  <a:ext uri="{FF2B5EF4-FFF2-40B4-BE49-F238E27FC236}">
                    <a16:creationId xmlns:a16="http://schemas.microsoft.com/office/drawing/2014/main" id="{A2A30DB4-B019-BF48-11FB-267EFB2F93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2668" y="932631"/>
                <a:ext cx="744964" cy="1650774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ttore 1 97">
                <a:extLst>
                  <a:ext uri="{FF2B5EF4-FFF2-40B4-BE49-F238E27FC236}">
                    <a16:creationId xmlns:a16="http://schemas.microsoft.com/office/drawing/2014/main" id="{88784108-27A1-74C7-35FC-65F1EA76CF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3189" y="887617"/>
                <a:ext cx="631749" cy="169834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ttore 1 98">
                <a:extLst>
                  <a:ext uri="{FF2B5EF4-FFF2-40B4-BE49-F238E27FC236}">
                    <a16:creationId xmlns:a16="http://schemas.microsoft.com/office/drawing/2014/main" id="{125F9061-4B78-18A1-CB6D-2FFF4234A0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65366" y="852596"/>
                <a:ext cx="532266" cy="1730809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ttore 1 99">
                <a:extLst>
                  <a:ext uri="{FF2B5EF4-FFF2-40B4-BE49-F238E27FC236}">
                    <a16:creationId xmlns:a16="http://schemas.microsoft.com/office/drawing/2014/main" id="{63F66D35-7BFA-27EB-5153-7181D0CDE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73193" y="823603"/>
                <a:ext cx="432859" cy="175248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ttore 1 100">
                <a:extLst>
                  <a:ext uri="{FF2B5EF4-FFF2-40B4-BE49-F238E27FC236}">
                    <a16:creationId xmlns:a16="http://schemas.microsoft.com/office/drawing/2014/main" id="{97A2CA9B-4F5F-3507-8AAA-7488A448E1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3741" y="801769"/>
                <a:ext cx="313891" cy="1777505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ttore 1 101">
                <a:extLst>
                  <a:ext uri="{FF2B5EF4-FFF2-40B4-BE49-F238E27FC236}">
                    <a16:creationId xmlns:a16="http://schemas.microsoft.com/office/drawing/2014/main" id="{8069268F-8C2F-9E34-1E1A-22DA4C0A9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84359" y="784153"/>
                <a:ext cx="221693" cy="1789168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ttore 1 102">
                <a:extLst>
                  <a:ext uri="{FF2B5EF4-FFF2-40B4-BE49-F238E27FC236}">
                    <a16:creationId xmlns:a16="http://schemas.microsoft.com/office/drawing/2014/main" id="{B1802270-9DF9-1440-FD0D-266E67C3AF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3193" y="767102"/>
                <a:ext cx="124439" cy="1814694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ttore 1 103">
                <a:extLst>
                  <a:ext uri="{FF2B5EF4-FFF2-40B4-BE49-F238E27FC236}">
                    <a16:creationId xmlns:a16="http://schemas.microsoft.com/office/drawing/2014/main" id="{BD83EB76-ACED-BDA5-37EC-0DC15D304B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2343" y="771263"/>
                <a:ext cx="25289" cy="1807046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ttore 1 104">
                <a:extLst>
                  <a:ext uri="{FF2B5EF4-FFF2-40B4-BE49-F238E27FC236}">
                    <a16:creationId xmlns:a16="http://schemas.microsoft.com/office/drawing/2014/main" id="{27A8AF31-579C-18FF-B6B0-846C085E37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97618" y="771263"/>
                <a:ext cx="47886" cy="1800487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1 79">
                <a:extLst>
                  <a:ext uri="{FF2B5EF4-FFF2-40B4-BE49-F238E27FC236}">
                    <a16:creationId xmlns:a16="http://schemas.microsoft.com/office/drawing/2014/main" id="{B18F737C-9CC9-CA84-E8B1-885AF1867F6B}"/>
                  </a:ext>
                </a:extLst>
              </p:cNvPr>
              <p:cNvCxnSpPr>
                <a:stCxn id="106" idx="0"/>
              </p:cNvCxnSpPr>
              <p:nvPr/>
            </p:nvCxnSpPr>
            <p:spPr>
              <a:xfrm>
                <a:off x="694277" y="2567410"/>
                <a:ext cx="1617686" cy="4340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1 89">
                <a:extLst>
                  <a:ext uri="{FF2B5EF4-FFF2-40B4-BE49-F238E27FC236}">
                    <a16:creationId xmlns:a16="http://schemas.microsoft.com/office/drawing/2014/main" id="{CB94BDF7-762F-1D0E-C636-B28F246F1A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664" y="2447925"/>
                <a:ext cx="1784968" cy="135891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1 83">
                <a:extLst>
                  <a:ext uri="{FF2B5EF4-FFF2-40B4-BE49-F238E27FC236}">
                    <a16:creationId xmlns:a16="http://schemas.microsoft.com/office/drawing/2014/main" id="{A87F1E84-97B6-963D-7606-F51D78E426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799" y="2001905"/>
                <a:ext cx="1713139" cy="577712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Arco 75">
              <a:extLst>
                <a:ext uri="{FF2B5EF4-FFF2-40B4-BE49-F238E27FC236}">
                  <a16:creationId xmlns:a16="http://schemas.microsoft.com/office/drawing/2014/main" id="{1EA3211C-0936-A1D7-F150-5C1E01475799}"/>
                </a:ext>
              </a:extLst>
            </p:cNvPr>
            <p:cNvSpPr/>
            <p:nvPr/>
          </p:nvSpPr>
          <p:spPr>
            <a:xfrm rot="19224839">
              <a:off x="743819" y="932573"/>
              <a:ext cx="3108629" cy="2680446"/>
            </a:xfrm>
            <a:prstGeom prst="arc">
              <a:avLst>
                <a:gd name="adj1" fmla="val 12549153"/>
                <a:gd name="adj2" fmla="val 19284351"/>
              </a:avLst>
            </a:prstGeom>
            <a:noFill/>
            <a:ln w="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o 76">
              <a:extLst>
                <a:ext uri="{FF2B5EF4-FFF2-40B4-BE49-F238E27FC236}">
                  <a16:creationId xmlns:a16="http://schemas.microsoft.com/office/drawing/2014/main" id="{A3BF1E24-066B-1C38-A803-5BC57B61ED90}"/>
                </a:ext>
              </a:extLst>
            </p:cNvPr>
            <p:cNvSpPr/>
            <p:nvPr/>
          </p:nvSpPr>
          <p:spPr>
            <a:xfrm rot="18631532">
              <a:off x="1014588" y="1223893"/>
              <a:ext cx="2389927" cy="1943934"/>
            </a:xfrm>
            <a:prstGeom prst="arc">
              <a:avLst>
                <a:gd name="adj1" fmla="val 12433671"/>
                <a:gd name="adj2" fmla="val 20297326"/>
              </a:avLst>
            </a:prstGeom>
            <a:noFill/>
            <a:ln w="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306A4B89-D79B-6734-56DA-ECD679B9F2F0}"/>
              </a:ext>
            </a:extLst>
          </p:cNvPr>
          <p:cNvGrpSpPr/>
          <p:nvPr/>
        </p:nvGrpSpPr>
        <p:grpSpPr>
          <a:xfrm>
            <a:off x="7359902" y="1268289"/>
            <a:ext cx="3271456" cy="3299399"/>
            <a:chOff x="4724362" y="1396877"/>
            <a:chExt cx="3619172" cy="3634719"/>
          </a:xfrm>
          <a:solidFill>
            <a:schemeClr val="tx2">
              <a:lumMod val="40000"/>
              <a:lumOff val="60000"/>
            </a:schemeClr>
          </a:solidFill>
        </p:grpSpPr>
        <p:grpSp>
          <p:nvGrpSpPr>
            <p:cNvPr id="109" name="Gruppo 108">
              <a:extLst>
                <a:ext uri="{FF2B5EF4-FFF2-40B4-BE49-F238E27FC236}">
                  <a16:creationId xmlns:a16="http://schemas.microsoft.com/office/drawing/2014/main" id="{DF70E73C-BA32-4124-F2A0-DB90C8225142}"/>
                </a:ext>
              </a:extLst>
            </p:cNvPr>
            <p:cNvGrpSpPr/>
            <p:nvPr/>
          </p:nvGrpSpPr>
          <p:grpSpPr>
            <a:xfrm>
              <a:off x="4742209" y="1396878"/>
              <a:ext cx="3601325" cy="3634718"/>
              <a:chOff x="4172431" y="1300446"/>
              <a:chExt cx="1798070" cy="1796055"/>
            </a:xfrm>
            <a:grpFill/>
          </p:grpSpPr>
          <p:sp>
            <p:nvSpPr>
              <p:cNvPr id="167" name="Torta 166">
                <a:extLst>
                  <a:ext uri="{FF2B5EF4-FFF2-40B4-BE49-F238E27FC236}">
                    <a16:creationId xmlns:a16="http://schemas.microsoft.com/office/drawing/2014/main" id="{5E83E8CC-5E9B-1C92-EB27-539D8EF530E4}"/>
                  </a:ext>
                </a:extLst>
              </p:cNvPr>
              <p:cNvSpPr/>
              <p:nvPr/>
            </p:nvSpPr>
            <p:spPr>
              <a:xfrm>
                <a:off x="4172431" y="1300446"/>
                <a:ext cx="1798070" cy="1796055"/>
              </a:xfrm>
              <a:prstGeom prst="pie">
                <a:avLst>
                  <a:gd name="adj1" fmla="val 10593466"/>
                  <a:gd name="adj2" fmla="val 16407431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Torta 167">
                <a:extLst>
                  <a:ext uri="{FF2B5EF4-FFF2-40B4-BE49-F238E27FC236}">
                    <a16:creationId xmlns:a16="http://schemas.microsoft.com/office/drawing/2014/main" id="{0484E706-F5A0-95A9-18B0-3B3BC0D26567}"/>
                  </a:ext>
                </a:extLst>
              </p:cNvPr>
              <p:cNvSpPr/>
              <p:nvPr/>
            </p:nvSpPr>
            <p:spPr>
              <a:xfrm>
                <a:off x="4982183" y="2111414"/>
                <a:ext cx="178566" cy="174118"/>
              </a:xfrm>
              <a:prstGeom prst="pie">
                <a:avLst>
                  <a:gd name="adj1" fmla="val 10755844"/>
                  <a:gd name="adj2" fmla="val 16335167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0" name="Gruppo 109">
              <a:extLst>
                <a:ext uri="{FF2B5EF4-FFF2-40B4-BE49-F238E27FC236}">
                  <a16:creationId xmlns:a16="http://schemas.microsoft.com/office/drawing/2014/main" id="{149579DC-A9C7-2D90-0108-C2E93BFDB6CA}"/>
                </a:ext>
              </a:extLst>
            </p:cNvPr>
            <p:cNvGrpSpPr/>
            <p:nvPr/>
          </p:nvGrpSpPr>
          <p:grpSpPr>
            <a:xfrm>
              <a:off x="4724362" y="1396877"/>
              <a:ext cx="1936005" cy="1917823"/>
              <a:chOff x="4724362" y="1396877"/>
              <a:chExt cx="1936005" cy="1917823"/>
            </a:xfrm>
            <a:grpFill/>
          </p:grpSpPr>
          <p:cxnSp>
            <p:nvCxnSpPr>
              <p:cNvPr id="111" name="Connettore 1 110">
                <a:extLst>
                  <a:ext uri="{FF2B5EF4-FFF2-40B4-BE49-F238E27FC236}">
                    <a16:creationId xmlns:a16="http://schemas.microsoft.com/office/drawing/2014/main" id="{B97B4848-E7C6-0832-5C87-5293989A95FF}"/>
                  </a:ext>
                </a:extLst>
              </p:cNvPr>
              <p:cNvCxnSpPr>
                <a:stCxn id="167" idx="3"/>
                <a:endCxn id="168" idx="3"/>
              </p:cNvCxnSpPr>
              <p:nvPr/>
            </p:nvCxnSpPr>
            <p:spPr>
              <a:xfrm>
                <a:off x="6542872" y="1396878"/>
                <a:ext cx="0" cy="1641175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ttore 1 111">
                <a:extLst>
                  <a:ext uri="{FF2B5EF4-FFF2-40B4-BE49-F238E27FC236}">
                    <a16:creationId xmlns:a16="http://schemas.microsoft.com/office/drawing/2014/main" id="{661E717B-AC6A-2F03-C1F9-4B9E42F2AA8F}"/>
                  </a:ext>
                </a:extLst>
              </p:cNvPr>
              <p:cNvCxnSpPr/>
              <p:nvPr/>
            </p:nvCxnSpPr>
            <p:spPr>
              <a:xfrm>
                <a:off x="6485722" y="1404689"/>
                <a:ext cx="0" cy="1641175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ttore 1 112">
                <a:extLst>
                  <a:ext uri="{FF2B5EF4-FFF2-40B4-BE49-F238E27FC236}">
                    <a16:creationId xmlns:a16="http://schemas.microsoft.com/office/drawing/2014/main" id="{4CED961D-85A2-F5B4-D691-3F22824D8B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8572" y="1411202"/>
                <a:ext cx="0" cy="1684423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ttore 1 113">
                <a:extLst>
                  <a:ext uri="{FF2B5EF4-FFF2-40B4-BE49-F238E27FC236}">
                    <a16:creationId xmlns:a16="http://schemas.microsoft.com/office/drawing/2014/main" id="{B3C5093A-270C-F6D6-B5E9-F74C3EA56681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6364048" y="1411202"/>
                <a:ext cx="0" cy="1803035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ttore 1 114">
                <a:extLst>
                  <a:ext uri="{FF2B5EF4-FFF2-40B4-BE49-F238E27FC236}">
                    <a16:creationId xmlns:a16="http://schemas.microsoft.com/office/drawing/2014/main" id="{F8C4B577-0AB6-3FD4-AB36-D85C6B9C36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0548" y="1411202"/>
                <a:ext cx="0" cy="1839998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ttore 1 115">
                <a:extLst>
                  <a:ext uri="{FF2B5EF4-FFF2-40B4-BE49-F238E27FC236}">
                    <a16:creationId xmlns:a16="http://schemas.microsoft.com/office/drawing/2014/main" id="{B81E1D2A-D1A0-7151-FCBE-0E68FE79A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873" y="1411202"/>
                <a:ext cx="0" cy="1839998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ttore 1 116">
                <a:extLst>
                  <a:ext uri="{FF2B5EF4-FFF2-40B4-BE49-F238E27FC236}">
                    <a16:creationId xmlns:a16="http://schemas.microsoft.com/office/drawing/2014/main" id="{A8A67428-4715-D65E-CD75-DD2C3EF33C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6883" y="1412338"/>
                <a:ext cx="0" cy="1839998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ttore 1 117">
                <a:extLst>
                  <a:ext uri="{FF2B5EF4-FFF2-40B4-BE49-F238E27FC236}">
                    <a16:creationId xmlns:a16="http://schemas.microsoft.com/office/drawing/2014/main" id="{2223DE70-3F82-C9F9-79E8-F738783F2B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0208" y="1422999"/>
                <a:ext cx="0" cy="1839998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ttore 1 118">
                <a:extLst>
                  <a:ext uri="{FF2B5EF4-FFF2-40B4-BE49-F238E27FC236}">
                    <a16:creationId xmlns:a16="http://schemas.microsoft.com/office/drawing/2014/main" id="{F494E7C4-D7F8-3F07-ADA5-838FED14BA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25437" y="1473650"/>
                <a:ext cx="558" cy="1789347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ttore 1 119">
                <a:extLst>
                  <a:ext uri="{FF2B5EF4-FFF2-40B4-BE49-F238E27FC236}">
                    <a16:creationId xmlns:a16="http://schemas.microsoft.com/office/drawing/2014/main" id="{DED944E1-9E78-0D04-2E35-7E1EF7A12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1184" y="1494106"/>
                <a:ext cx="0" cy="1757094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ttore 1 120">
                <a:extLst>
                  <a:ext uri="{FF2B5EF4-FFF2-40B4-BE49-F238E27FC236}">
                    <a16:creationId xmlns:a16="http://schemas.microsoft.com/office/drawing/2014/main" id="{9BB12EB5-3872-E200-6D11-50F26CD1E7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8159" y="1515102"/>
                <a:ext cx="0" cy="1736098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ttore 1 121">
                <a:extLst>
                  <a:ext uri="{FF2B5EF4-FFF2-40B4-BE49-F238E27FC236}">
                    <a16:creationId xmlns:a16="http://schemas.microsoft.com/office/drawing/2014/main" id="{0BF07D28-BE31-E7FF-C519-A2FA05667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8309" y="1553905"/>
                <a:ext cx="0" cy="1709092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ttore 1 122">
                <a:extLst>
                  <a:ext uri="{FF2B5EF4-FFF2-40B4-BE49-F238E27FC236}">
                    <a16:creationId xmlns:a16="http://schemas.microsoft.com/office/drawing/2014/main" id="{ED10AD6D-7EE4-3866-7389-DE7B8FBF0D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8459" y="1593379"/>
                <a:ext cx="0" cy="1669618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ttore 1 123">
                <a:extLst>
                  <a:ext uri="{FF2B5EF4-FFF2-40B4-BE49-F238E27FC236}">
                    <a16:creationId xmlns:a16="http://schemas.microsoft.com/office/drawing/2014/main" id="{FB8A96B3-D015-AA72-713F-7D890CCDCD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0520" y="1625129"/>
                <a:ext cx="0" cy="1637868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ttore 1 124">
                <a:extLst>
                  <a:ext uri="{FF2B5EF4-FFF2-40B4-BE49-F238E27FC236}">
                    <a16:creationId xmlns:a16="http://schemas.microsoft.com/office/drawing/2014/main" id="{26D81896-D983-380A-F096-842AC02BD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0670" y="1663009"/>
                <a:ext cx="0" cy="1599988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ttore 1 125">
                <a:extLst>
                  <a:ext uri="{FF2B5EF4-FFF2-40B4-BE49-F238E27FC236}">
                    <a16:creationId xmlns:a16="http://schemas.microsoft.com/office/drawing/2014/main" id="{2BFB09BD-0FF1-44C2-DF60-482037799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21295" y="1715876"/>
                <a:ext cx="0" cy="1573424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ttore 1 126">
                <a:extLst>
                  <a:ext uri="{FF2B5EF4-FFF2-40B4-BE49-F238E27FC236}">
                    <a16:creationId xmlns:a16="http://schemas.microsoft.com/office/drawing/2014/main" id="{589472DF-897F-6DC6-7B2F-BF09BCBBD9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1920" y="1779376"/>
                <a:ext cx="0" cy="1509924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ttore 1 127">
                <a:extLst>
                  <a:ext uri="{FF2B5EF4-FFF2-40B4-BE49-F238E27FC236}">
                    <a16:creationId xmlns:a16="http://schemas.microsoft.com/office/drawing/2014/main" id="{337639F7-F0E7-5B87-3C4C-10992DF71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2545" y="1833351"/>
                <a:ext cx="0" cy="1455949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ttore 1 128">
                <a:extLst>
                  <a:ext uri="{FF2B5EF4-FFF2-40B4-BE49-F238E27FC236}">
                    <a16:creationId xmlns:a16="http://schemas.microsoft.com/office/drawing/2014/main" id="{E89F49AC-9F1F-CB86-12C3-B9BDAAD3A3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86345" y="1912726"/>
                <a:ext cx="0" cy="1376574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ttore 1 129">
                <a:extLst>
                  <a:ext uri="{FF2B5EF4-FFF2-40B4-BE49-F238E27FC236}">
                    <a16:creationId xmlns:a16="http://schemas.microsoft.com/office/drawing/2014/main" id="{AFA3A0C3-DE83-428B-F074-41DF125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0145" y="1982576"/>
                <a:ext cx="0" cy="1306724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ttore 1 130">
                <a:extLst>
                  <a:ext uri="{FF2B5EF4-FFF2-40B4-BE49-F238E27FC236}">
                    <a16:creationId xmlns:a16="http://schemas.microsoft.com/office/drawing/2014/main" id="{72D70A70-BE81-7972-F579-1B5B637C62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0770" y="2083696"/>
                <a:ext cx="0" cy="1205604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ttore 1 131">
                <a:extLst>
                  <a:ext uri="{FF2B5EF4-FFF2-40B4-BE49-F238E27FC236}">
                    <a16:creationId xmlns:a16="http://schemas.microsoft.com/office/drawing/2014/main" id="{6BDADB65-C25A-8651-308F-68197B794C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54570" y="2184816"/>
                <a:ext cx="0" cy="1129884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ttore 1 132">
                <a:extLst>
                  <a:ext uri="{FF2B5EF4-FFF2-40B4-BE49-F238E27FC236}">
                    <a16:creationId xmlns:a16="http://schemas.microsoft.com/office/drawing/2014/main" id="{94D76DFD-C835-6574-908E-23B88C89AD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4720" y="2290761"/>
                <a:ext cx="0" cy="1023939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ttore 1 133">
                <a:extLst>
                  <a:ext uri="{FF2B5EF4-FFF2-40B4-BE49-F238E27FC236}">
                    <a16:creationId xmlns:a16="http://schemas.microsoft.com/office/drawing/2014/main" id="{19968099-56BD-78E4-EC7F-51A7723472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1695" y="2408451"/>
                <a:ext cx="0" cy="906249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ttore 1 134">
                <a:extLst>
                  <a:ext uri="{FF2B5EF4-FFF2-40B4-BE49-F238E27FC236}">
                    <a16:creationId xmlns:a16="http://schemas.microsoft.com/office/drawing/2014/main" id="{185A455B-BB8D-E653-FEA2-DCAE61C5EE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8670" y="2576083"/>
                <a:ext cx="0" cy="738617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ttore 1 135">
                <a:extLst>
                  <a:ext uri="{FF2B5EF4-FFF2-40B4-BE49-F238E27FC236}">
                    <a16:creationId xmlns:a16="http://schemas.microsoft.com/office/drawing/2014/main" id="{B6616049-E727-398A-01B7-9C93BBCD66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7807" y="2802730"/>
                <a:ext cx="0" cy="51197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ttore 1 136">
                <a:extLst>
                  <a:ext uri="{FF2B5EF4-FFF2-40B4-BE49-F238E27FC236}">
                    <a16:creationId xmlns:a16="http://schemas.microsoft.com/office/drawing/2014/main" id="{F48B0B50-4221-85FA-F3E7-CB86979A23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6847" y="1396878"/>
                <a:ext cx="0" cy="934323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ttore 1 137">
                <a:extLst>
                  <a:ext uri="{FF2B5EF4-FFF2-40B4-BE49-F238E27FC236}">
                    <a16:creationId xmlns:a16="http://schemas.microsoft.com/office/drawing/2014/main" id="{4856CF44-00AB-2A95-BB16-D7B134C750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8481" y="1396877"/>
                <a:ext cx="0" cy="37386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ttore 1 138">
                <a:extLst>
                  <a:ext uri="{FF2B5EF4-FFF2-40B4-BE49-F238E27FC236}">
                    <a16:creationId xmlns:a16="http://schemas.microsoft.com/office/drawing/2014/main" id="{ED6C1A74-F277-EDF0-8606-3BA16051A8CA}"/>
                  </a:ext>
                </a:extLst>
              </p:cNvPr>
              <p:cNvCxnSpPr>
                <a:cxnSpLocks/>
                <a:stCxn id="167" idx="2"/>
              </p:cNvCxnSpPr>
              <p:nvPr/>
            </p:nvCxnSpPr>
            <p:spPr>
              <a:xfrm flipV="1">
                <a:off x="4742209" y="3214236"/>
                <a:ext cx="1806850" cy="1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ttore 1 139">
                <a:extLst>
                  <a:ext uri="{FF2B5EF4-FFF2-40B4-BE49-F238E27FC236}">
                    <a16:creationId xmlns:a16="http://schemas.microsoft.com/office/drawing/2014/main" id="{1CEB390A-D80D-4228-DCC4-807E7E362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6334" y="3145856"/>
                <a:ext cx="1816537" cy="9074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ttore 1 140">
                <a:extLst>
                  <a:ext uri="{FF2B5EF4-FFF2-40B4-BE49-F238E27FC236}">
                    <a16:creationId xmlns:a16="http://schemas.microsoft.com/office/drawing/2014/main" id="{7BFA74D2-5BD0-3B48-0E7F-F4F84D6CAF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2209" y="3269881"/>
                <a:ext cx="1046217" cy="6546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ttore 1 141">
                <a:extLst>
                  <a:ext uri="{FF2B5EF4-FFF2-40B4-BE49-F238E27FC236}">
                    <a16:creationId xmlns:a16="http://schemas.microsoft.com/office/drawing/2014/main" id="{EA867FDE-238B-2D20-B484-24D51617D9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4362" y="3077670"/>
                <a:ext cx="1816537" cy="9074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ttore 1 142">
                <a:extLst>
                  <a:ext uri="{FF2B5EF4-FFF2-40B4-BE49-F238E27FC236}">
                    <a16:creationId xmlns:a16="http://schemas.microsoft.com/office/drawing/2014/main" id="{EF25AA0E-BE94-0254-EEE7-FD52D490C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2209" y="3008254"/>
                <a:ext cx="1816537" cy="9074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ttore 1 143">
                <a:extLst>
                  <a:ext uri="{FF2B5EF4-FFF2-40B4-BE49-F238E27FC236}">
                    <a16:creationId xmlns:a16="http://schemas.microsoft.com/office/drawing/2014/main" id="{96ACF684-75FD-0ED3-0A49-5F21467CB5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2251" y="2935434"/>
                <a:ext cx="1796495" cy="12478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ttore 1 144">
                <a:extLst>
                  <a:ext uri="{FF2B5EF4-FFF2-40B4-BE49-F238E27FC236}">
                    <a16:creationId xmlns:a16="http://schemas.microsoft.com/office/drawing/2014/main" id="{A5E4EDDC-842A-B2CC-06AF-37C5794312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2272" y="2868853"/>
                <a:ext cx="1796495" cy="12478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ttore 1 145">
                <a:extLst>
                  <a:ext uri="{FF2B5EF4-FFF2-40B4-BE49-F238E27FC236}">
                    <a16:creationId xmlns:a16="http://schemas.microsoft.com/office/drawing/2014/main" id="{B7CDC642-52D9-B54C-80AC-BAE6F7A38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0517" y="2798883"/>
                <a:ext cx="1778250" cy="17818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ttore 1 146">
                <a:extLst>
                  <a:ext uri="{FF2B5EF4-FFF2-40B4-BE49-F238E27FC236}">
                    <a16:creationId xmlns:a16="http://schemas.microsoft.com/office/drawing/2014/main" id="{D533D0AA-5525-C920-7868-2B123D548A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98053" y="2725051"/>
                <a:ext cx="1770714" cy="16211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ttore 1 147">
                <a:extLst>
                  <a:ext uri="{FF2B5EF4-FFF2-40B4-BE49-F238E27FC236}">
                    <a16:creationId xmlns:a16="http://schemas.microsoft.com/office/drawing/2014/main" id="{A40D8A19-8C80-2B8C-35A2-5AC868B60E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1986" y="2663813"/>
                <a:ext cx="1736781" cy="12478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ttore 1 148">
                <a:extLst>
                  <a:ext uri="{FF2B5EF4-FFF2-40B4-BE49-F238E27FC236}">
                    <a16:creationId xmlns:a16="http://schemas.microsoft.com/office/drawing/2014/main" id="{C8EB2674-F655-74FF-3778-1B4007FBFC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8670" y="2594721"/>
                <a:ext cx="1736781" cy="12478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ttore 1 149">
                <a:extLst>
                  <a:ext uri="{FF2B5EF4-FFF2-40B4-BE49-F238E27FC236}">
                    <a16:creationId xmlns:a16="http://schemas.microsoft.com/office/drawing/2014/main" id="{9E9BB1D3-E25C-96AA-0F9C-B278A3B012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0068" y="2521619"/>
                <a:ext cx="1705383" cy="12476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ttore 1 150">
                <a:extLst>
                  <a:ext uri="{FF2B5EF4-FFF2-40B4-BE49-F238E27FC236}">
                    <a16:creationId xmlns:a16="http://schemas.microsoft.com/office/drawing/2014/main" id="{D550A0D5-B3B6-FD6C-3393-BB1F302D3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8696" y="2455790"/>
                <a:ext cx="1676755" cy="13677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ttore 1 151">
                <a:extLst>
                  <a:ext uri="{FF2B5EF4-FFF2-40B4-BE49-F238E27FC236}">
                    <a16:creationId xmlns:a16="http://schemas.microsoft.com/office/drawing/2014/main" id="{674F7B78-AAD9-477A-AA5B-6B8F7E75F1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3863" y="2380976"/>
                <a:ext cx="1662984" cy="20711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ttore 1 152">
                <a:extLst>
                  <a:ext uri="{FF2B5EF4-FFF2-40B4-BE49-F238E27FC236}">
                    <a16:creationId xmlns:a16="http://schemas.microsoft.com/office/drawing/2014/main" id="{E0DB3130-0EC4-3F55-BCA1-824479F0B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77929" y="2310392"/>
                <a:ext cx="1618918" cy="1397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ttore 1 153">
                <a:extLst>
                  <a:ext uri="{FF2B5EF4-FFF2-40B4-BE49-F238E27FC236}">
                    <a16:creationId xmlns:a16="http://schemas.microsoft.com/office/drawing/2014/main" id="{3F4CDAC5-4098-7664-D2DD-AA583CB822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4746" y="2236945"/>
                <a:ext cx="1582101" cy="23672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ttore 1 154">
                <a:extLst>
                  <a:ext uri="{FF2B5EF4-FFF2-40B4-BE49-F238E27FC236}">
                    <a16:creationId xmlns:a16="http://schemas.microsoft.com/office/drawing/2014/main" id="{9E616C3C-3953-C40E-52C8-98458F2FB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7500" y="2151546"/>
                <a:ext cx="1529347" cy="29346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ttore 1 155">
                <a:extLst>
                  <a:ext uri="{FF2B5EF4-FFF2-40B4-BE49-F238E27FC236}">
                    <a16:creationId xmlns:a16="http://schemas.microsoft.com/office/drawing/2014/main" id="{B7DCFA2E-F325-4E86-1E4D-3C06B39BCD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8862" y="2075648"/>
                <a:ext cx="1467985" cy="19845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ttore 1 156">
                <a:extLst>
                  <a:ext uri="{FF2B5EF4-FFF2-40B4-BE49-F238E27FC236}">
                    <a16:creationId xmlns:a16="http://schemas.microsoft.com/office/drawing/2014/main" id="{D34B7AE7-89A9-2C01-4C7A-0575EF36D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2144" y="2011906"/>
                <a:ext cx="1456337" cy="19042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ttore 1 157">
                <a:extLst>
                  <a:ext uri="{FF2B5EF4-FFF2-40B4-BE49-F238E27FC236}">
                    <a16:creationId xmlns:a16="http://schemas.microsoft.com/office/drawing/2014/main" id="{ED9340A5-41D6-5ED7-2029-F8EDF7B6C7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6349" y="1941532"/>
                <a:ext cx="1350498" cy="16264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ttore 1 158">
                <a:extLst>
                  <a:ext uri="{FF2B5EF4-FFF2-40B4-BE49-F238E27FC236}">
                    <a16:creationId xmlns:a16="http://schemas.microsoft.com/office/drawing/2014/main" id="{79A82A37-4AF1-9207-A8F9-2DED26066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4915" y="1872369"/>
                <a:ext cx="1313566" cy="16683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ttore 1 159">
                <a:extLst>
                  <a:ext uri="{FF2B5EF4-FFF2-40B4-BE49-F238E27FC236}">
                    <a16:creationId xmlns:a16="http://schemas.microsoft.com/office/drawing/2014/main" id="{D8FD09A4-DD47-D12C-849C-B98027CE4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3151" y="1796376"/>
                <a:ext cx="1219287" cy="1535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ttore 1 160">
                <a:extLst>
                  <a:ext uri="{FF2B5EF4-FFF2-40B4-BE49-F238E27FC236}">
                    <a16:creationId xmlns:a16="http://schemas.microsoft.com/office/drawing/2014/main" id="{B9792601-0C09-02D6-7CA6-0ED5D2D97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2408" y="1727336"/>
                <a:ext cx="1126073" cy="1493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ttore 1 161">
                <a:extLst>
                  <a:ext uri="{FF2B5EF4-FFF2-40B4-BE49-F238E27FC236}">
                    <a16:creationId xmlns:a16="http://schemas.microsoft.com/office/drawing/2014/main" id="{A7979DB8-956F-A654-DB66-CF92030F8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6691" y="1653295"/>
                <a:ext cx="1055747" cy="20227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ttore 1 162">
                <a:extLst>
                  <a:ext uri="{FF2B5EF4-FFF2-40B4-BE49-F238E27FC236}">
                    <a16:creationId xmlns:a16="http://schemas.microsoft.com/office/drawing/2014/main" id="{95AC81A4-865F-5C55-7DC1-CF4AC7762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7073" y="1595965"/>
                <a:ext cx="895339" cy="10954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ttore 1 163">
                <a:extLst>
                  <a:ext uri="{FF2B5EF4-FFF2-40B4-BE49-F238E27FC236}">
                    <a16:creationId xmlns:a16="http://schemas.microsoft.com/office/drawing/2014/main" id="{AB103EFD-3BCC-389F-4431-AE510FA003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9499" y="1539618"/>
                <a:ext cx="803208" cy="901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ttore 1 164">
                <a:extLst>
                  <a:ext uri="{FF2B5EF4-FFF2-40B4-BE49-F238E27FC236}">
                    <a16:creationId xmlns:a16="http://schemas.microsoft.com/office/drawing/2014/main" id="{3821A912-D1CD-596E-1F0B-71596A9082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2794" y="1484782"/>
                <a:ext cx="629913" cy="8460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ttore 1 165">
                <a:extLst>
                  <a:ext uri="{FF2B5EF4-FFF2-40B4-BE49-F238E27FC236}">
                    <a16:creationId xmlns:a16="http://schemas.microsoft.com/office/drawing/2014/main" id="{441454AE-FEB7-8E61-2713-78DAF5F30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4422" y="1438941"/>
                <a:ext cx="505945" cy="9787"/>
              </a:xfrm>
              <a:prstGeom prst="line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69" name="Tabella 168">
            <a:extLst>
              <a:ext uri="{FF2B5EF4-FFF2-40B4-BE49-F238E27FC236}">
                <a16:creationId xmlns:a16="http://schemas.microsoft.com/office/drawing/2014/main" id="{196A0554-01B8-B925-8127-455243C15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514827"/>
              </p:ext>
            </p:extLst>
          </p:nvPr>
        </p:nvGraphicFramePr>
        <p:xfrm>
          <a:off x="461963" y="3064061"/>
          <a:ext cx="6168826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139">
                  <a:extLst>
                    <a:ext uri="{9D8B030D-6E8A-4147-A177-3AD203B41FA5}">
                      <a16:colId xmlns:a16="http://schemas.microsoft.com/office/drawing/2014/main" val="175600883"/>
                    </a:ext>
                  </a:extLst>
                </a:gridCol>
                <a:gridCol w="3286687">
                  <a:extLst>
                    <a:ext uri="{9D8B030D-6E8A-4147-A177-3AD203B41FA5}">
                      <a16:colId xmlns:a16="http://schemas.microsoft.com/office/drawing/2014/main" val="3630520888"/>
                    </a:ext>
                  </a:extLst>
                </a:gridCol>
              </a:tblGrid>
              <a:tr h="271150"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686377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dirty="0"/>
                        <a:t>Direct radial and azimuthal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 linear density of the azimuthal strips increases by a factor 10 on the inner hole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750083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 radial readout hybrid FE overlaps the active area or flex cables should be used.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811048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Radial strip length varies by a factor 10.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798839"/>
                  </a:ext>
                </a:extLst>
              </a:tr>
            </a:tbl>
          </a:graphicData>
        </a:graphic>
      </p:graphicFrame>
      <p:graphicFrame>
        <p:nvGraphicFramePr>
          <p:cNvPr id="170" name="Tabella 169">
            <a:extLst>
              <a:ext uri="{FF2B5EF4-FFF2-40B4-BE49-F238E27FC236}">
                <a16:creationId xmlns:a16="http://schemas.microsoft.com/office/drawing/2014/main" id="{DB576B91-44CA-7CA1-188E-C42962CC8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129371"/>
              </p:ext>
            </p:extLst>
          </p:nvPr>
        </p:nvGraphicFramePr>
        <p:xfrm>
          <a:off x="6725119" y="3347792"/>
          <a:ext cx="5163953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907">
                  <a:extLst>
                    <a:ext uri="{9D8B030D-6E8A-4147-A177-3AD203B41FA5}">
                      <a16:colId xmlns:a16="http://schemas.microsoft.com/office/drawing/2014/main" val="175600883"/>
                    </a:ext>
                  </a:extLst>
                </a:gridCol>
                <a:gridCol w="2821046">
                  <a:extLst>
                    <a:ext uri="{9D8B030D-6E8A-4147-A177-3AD203B41FA5}">
                      <a16:colId xmlns:a16="http://schemas.microsoft.com/office/drawing/2014/main" val="3630520888"/>
                    </a:ext>
                  </a:extLst>
                </a:gridCol>
              </a:tblGrid>
              <a:tr h="271150">
                <a:tc>
                  <a:txBody>
                    <a:bodyPr/>
                    <a:lstStyle/>
                    <a:p>
                      <a:r>
                        <a:rPr lang="en-US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686377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dirty="0"/>
                        <a:t>The strip length does not vary much along the active area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Alignment is critical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750083"/>
                  </a:ext>
                </a:extLst>
              </a:tr>
              <a:tr h="271150">
                <a:tc>
                  <a:txBody>
                    <a:bodyPr/>
                    <a:lstStyle/>
                    <a:p>
                      <a:r>
                        <a:rPr lang="en-US" sz="1400" dirty="0"/>
                        <a:t>All readout FE hybrids may be located outside the active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Routes to read-out connectors must be accurately studied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811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080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 1.2 – D</a:t>
            </a:r>
            <a:r>
              <a:rPr lang="en-US" dirty="0">
                <a:effectLst/>
              </a:rPr>
              <a:t>etector performance and construction plans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  <a:p>
            <a:r>
              <a:rPr lang="en-US" dirty="0"/>
              <a:t>(Better Gan timeline to be included)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2</a:t>
            </a:r>
          </a:p>
        </p:txBody>
      </p:sp>
      <p:pic>
        <p:nvPicPr>
          <p:cNvPr id="6" name="Immagine 5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9A356364-ADD7-38D3-7B3F-BD6930544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2924973"/>
            <a:ext cx="6305538" cy="3115780"/>
          </a:xfrm>
          <a:prstGeom prst="rect">
            <a:avLst/>
          </a:prstGeom>
        </p:spPr>
      </p:pic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3F64E4B6-6B3F-1748-A259-B067C47EB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100315"/>
              </p:ext>
            </p:extLst>
          </p:nvPr>
        </p:nvGraphicFramePr>
        <p:xfrm>
          <a:off x="7019602" y="3850639"/>
          <a:ext cx="4711700" cy="1819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710">
                  <a:extLst>
                    <a:ext uri="{9D8B030D-6E8A-4147-A177-3AD203B41FA5}">
                      <a16:colId xmlns:a16="http://schemas.microsoft.com/office/drawing/2014/main" val="201910796"/>
                    </a:ext>
                  </a:extLst>
                </a:gridCol>
                <a:gridCol w="875710">
                  <a:extLst>
                    <a:ext uri="{9D8B030D-6E8A-4147-A177-3AD203B41FA5}">
                      <a16:colId xmlns:a16="http://schemas.microsoft.com/office/drawing/2014/main" val="1205707762"/>
                    </a:ext>
                  </a:extLst>
                </a:gridCol>
                <a:gridCol w="1865643">
                  <a:extLst>
                    <a:ext uri="{9D8B030D-6E8A-4147-A177-3AD203B41FA5}">
                      <a16:colId xmlns:a16="http://schemas.microsoft.com/office/drawing/2014/main" val="3902651746"/>
                    </a:ext>
                  </a:extLst>
                </a:gridCol>
                <a:gridCol w="1094637">
                  <a:extLst>
                    <a:ext uri="{9D8B030D-6E8A-4147-A177-3AD203B41FA5}">
                      <a16:colId xmlns:a16="http://schemas.microsoft.com/office/drawing/2014/main" val="3869054045"/>
                    </a:ext>
                  </a:extLst>
                </a:gridCol>
              </a:tblGrid>
              <a:tr h="323850"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 dirty="0">
                          <a:effectLst/>
                        </a:rPr>
                        <a:t>MPGD Timeline</a:t>
                      </a:r>
                      <a:endParaRPr lang="it-IT" sz="1600" b="0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DURATION (days)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2978259"/>
                  </a:ext>
                </a:extLst>
              </a:tr>
              <a:tr h="352425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START DATE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>
                          <a:effectLst/>
                        </a:rPr>
                        <a:t>END DATE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DESCRIPTION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2933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3/1/24</a:t>
                      </a:r>
                      <a:endParaRPr lang="it-IT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solidFill>
                            <a:schemeClr val="tx1"/>
                          </a:solidFill>
                          <a:effectLst/>
                        </a:rPr>
                        <a:t>12/31/24</a:t>
                      </a:r>
                      <a:endParaRPr lang="it-IT" sz="10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solidFill>
                            <a:schemeClr val="tx1"/>
                          </a:solidFill>
                          <a:effectLst/>
                        </a:rPr>
                        <a:t>Detectors Overall Design</a:t>
                      </a:r>
                      <a:endParaRPr lang="it-IT" sz="10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300</a:t>
                      </a:r>
                      <a:endParaRPr lang="it-IT" sz="10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52721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effectLst/>
                        </a:rPr>
                        <a:t>1/1/25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effectLst/>
                        </a:rPr>
                        <a:t>12/31/26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effectLst/>
                        </a:rPr>
                        <a:t>Pre - Production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720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62181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 dirty="0">
                          <a:effectLst/>
                        </a:rPr>
                        <a:t>1/1/27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 dirty="0">
                          <a:effectLst/>
                        </a:rPr>
                        <a:t>12/31/29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>
                          <a:effectLst/>
                        </a:rPr>
                        <a:t>Production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720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3350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 dirty="0">
                          <a:effectLst/>
                        </a:rPr>
                        <a:t>1/1/30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 dirty="0">
                          <a:effectLst/>
                        </a:rPr>
                        <a:t>6/1/30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000" u="none" strike="noStrike" dirty="0">
                          <a:effectLst/>
                        </a:rPr>
                        <a:t>Installation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u="none" strike="noStrike" dirty="0">
                          <a:effectLst/>
                        </a:rPr>
                        <a:t>510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133591"/>
                  </a:ext>
                </a:extLst>
              </a:tr>
            </a:tbl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5182CBCF-3963-5DAC-AFC9-4A25EAD64BDE}"/>
              </a:ext>
            </a:extLst>
          </p:cNvPr>
          <p:cNvSpPr/>
          <p:nvPr/>
        </p:nvSpPr>
        <p:spPr>
          <a:xfrm>
            <a:off x="2649532" y="2985933"/>
            <a:ext cx="367988" cy="1535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855D9DA-FBB4-3ACA-7C0E-B0F1C3DDB1F1}"/>
              </a:ext>
            </a:extLst>
          </p:cNvPr>
          <p:cNvSpPr/>
          <p:nvPr/>
        </p:nvSpPr>
        <p:spPr>
          <a:xfrm>
            <a:off x="3677920" y="2983869"/>
            <a:ext cx="965200" cy="1555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61A7A0B-0523-FA5E-DDEA-1ACF37CDBD74}"/>
              </a:ext>
            </a:extLst>
          </p:cNvPr>
          <p:cNvSpPr/>
          <p:nvPr/>
        </p:nvSpPr>
        <p:spPr>
          <a:xfrm>
            <a:off x="4643120" y="2983869"/>
            <a:ext cx="367988" cy="1727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3B778B8-B0EA-BC0B-EFFE-2775AB5B5F09}"/>
              </a:ext>
            </a:extLst>
          </p:cNvPr>
          <p:cNvSpPr/>
          <p:nvPr/>
        </p:nvSpPr>
        <p:spPr>
          <a:xfrm>
            <a:off x="3017520" y="2985933"/>
            <a:ext cx="660399" cy="1706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11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022" y="881341"/>
            <a:ext cx="11521440" cy="52120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MPDG Endcaps semi-detectors overlap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disks will have 2 cm of active area overlap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A07DBE-8797-6417-A076-98DA6A1E2DF1}"/>
              </a:ext>
            </a:extLst>
          </p:cNvPr>
          <p:cNvSpPr txBox="1">
            <a:spLocks/>
          </p:cNvSpPr>
          <p:nvPr/>
        </p:nvSpPr>
        <p:spPr>
          <a:xfrm>
            <a:off x="614363" y="135622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Topic 1.3 – Detector, Electronics Readout, and Services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/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&gt;1.99</a:t>
                </a:r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blipFill>
                <a:blip r:embed="rId2"/>
                <a:stretch>
                  <a:fillRect l="-1449" t="-26087" r="-15942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C48869E-190F-4F99-B8B9-F8FA69DC0A3E}"/>
              </a:ext>
            </a:extLst>
          </p:cNvPr>
          <p:cNvCxnSpPr/>
          <p:nvPr/>
        </p:nvCxnSpPr>
        <p:spPr>
          <a:xfrm>
            <a:off x="1693885" y="1794969"/>
            <a:ext cx="0" cy="3500216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D935DB1-155D-B642-8C2F-49094797CC54}"/>
              </a:ext>
            </a:extLst>
          </p:cNvPr>
          <p:cNvSpPr txBox="1"/>
          <p:nvPr/>
        </p:nvSpPr>
        <p:spPr>
          <a:xfrm>
            <a:off x="1653807" y="1909215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1000 mm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40A1205E-5C1D-BBE8-AE75-3100AC126F86}"/>
              </a:ext>
            </a:extLst>
          </p:cNvPr>
          <p:cNvCxnSpPr>
            <a:cxnSpLocks/>
          </p:cNvCxnSpPr>
          <p:nvPr/>
        </p:nvCxnSpPr>
        <p:spPr>
          <a:xfrm>
            <a:off x="2587711" y="5463614"/>
            <a:ext cx="1999907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7A7E118-F0FE-1317-3C84-C1981F419C6A}"/>
              </a:ext>
            </a:extLst>
          </p:cNvPr>
          <p:cNvSpPr txBox="1"/>
          <p:nvPr/>
        </p:nvSpPr>
        <p:spPr>
          <a:xfrm>
            <a:off x="2202457" y="50059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525 mm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8C2D5E0-7A36-0692-5E90-C61609A5CCC0}"/>
              </a:ext>
            </a:extLst>
          </p:cNvPr>
          <p:cNvGrpSpPr/>
          <p:nvPr/>
        </p:nvGrpSpPr>
        <p:grpSpPr>
          <a:xfrm>
            <a:off x="2633998" y="1524458"/>
            <a:ext cx="3805766" cy="3809083"/>
            <a:chOff x="1287231" y="715097"/>
            <a:chExt cx="3805766" cy="3809083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F36FB940-0924-2628-B3C7-D538AA04A8BA}"/>
                </a:ext>
              </a:extLst>
            </p:cNvPr>
            <p:cNvGrpSpPr/>
            <p:nvPr/>
          </p:nvGrpSpPr>
          <p:grpSpPr>
            <a:xfrm>
              <a:off x="1287231" y="715097"/>
              <a:ext cx="3805766" cy="3809083"/>
              <a:chOff x="1909506" y="1150988"/>
              <a:chExt cx="3805766" cy="3809083"/>
            </a:xfrm>
          </p:grpSpPr>
          <p:sp>
            <p:nvSpPr>
              <p:cNvPr id="15" name="Corda 14">
                <a:extLst>
                  <a:ext uri="{FF2B5EF4-FFF2-40B4-BE49-F238E27FC236}">
                    <a16:creationId xmlns:a16="http://schemas.microsoft.com/office/drawing/2014/main" id="{D1A44BC3-B0A8-F93D-E7D0-11CFC5493589}"/>
                  </a:ext>
                </a:extLst>
              </p:cNvPr>
              <p:cNvSpPr/>
              <p:nvPr/>
            </p:nvSpPr>
            <p:spPr>
              <a:xfrm>
                <a:off x="1909506" y="1150988"/>
                <a:ext cx="3805766" cy="3809083"/>
              </a:xfrm>
              <a:prstGeom prst="chord">
                <a:avLst>
                  <a:gd name="adj1" fmla="val 5320018"/>
                  <a:gd name="adj2" fmla="val 16249683"/>
                </a:avLst>
              </a:prstGeom>
              <a:solidFill>
                <a:srgbClr val="4371C5">
                  <a:alpha val="48648"/>
                </a:srgb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Oval 6">
                <a:extLst>
                  <a:ext uri="{FF2B5EF4-FFF2-40B4-BE49-F238E27FC236}">
                    <a16:creationId xmlns:a16="http://schemas.microsoft.com/office/drawing/2014/main" id="{4944D94A-4A38-BEA2-4FC6-2121A2F263C0}"/>
                  </a:ext>
                </a:extLst>
              </p:cNvPr>
              <p:cNvSpPr/>
              <p:nvPr/>
            </p:nvSpPr>
            <p:spPr>
              <a:xfrm>
                <a:off x="3586111" y="2877105"/>
                <a:ext cx="386411" cy="39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198A864-66E6-412B-D702-6AD29C93EB43}"/>
                </a:ext>
              </a:extLst>
            </p:cNvPr>
            <p:cNvSpPr/>
            <p:nvPr/>
          </p:nvSpPr>
          <p:spPr>
            <a:xfrm>
              <a:off x="3152677" y="2443284"/>
              <a:ext cx="151719" cy="412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272D6766-46F6-11E9-5026-5258A353BD08}"/>
              </a:ext>
            </a:extLst>
          </p:cNvPr>
          <p:cNvGrpSpPr/>
          <p:nvPr/>
        </p:nvGrpSpPr>
        <p:grpSpPr>
          <a:xfrm>
            <a:off x="5134938" y="1524458"/>
            <a:ext cx="3805766" cy="3809083"/>
            <a:chOff x="3772209" y="731904"/>
            <a:chExt cx="3805766" cy="380908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F1B6B5E4-2F07-AC7A-E1BC-9C12807037CB}"/>
                </a:ext>
              </a:extLst>
            </p:cNvPr>
            <p:cNvGrpSpPr/>
            <p:nvPr/>
          </p:nvGrpSpPr>
          <p:grpSpPr>
            <a:xfrm>
              <a:off x="3772209" y="731904"/>
              <a:ext cx="3805766" cy="3809083"/>
              <a:chOff x="3784346" y="763565"/>
              <a:chExt cx="3805766" cy="3809083"/>
            </a:xfrm>
          </p:grpSpPr>
          <p:sp>
            <p:nvSpPr>
              <p:cNvPr id="20" name="Corda 19">
                <a:extLst>
                  <a:ext uri="{FF2B5EF4-FFF2-40B4-BE49-F238E27FC236}">
                    <a16:creationId xmlns:a16="http://schemas.microsoft.com/office/drawing/2014/main" id="{8F309524-A369-09F1-A666-CF47E6A1D491}"/>
                  </a:ext>
                </a:extLst>
              </p:cNvPr>
              <p:cNvSpPr/>
              <p:nvPr/>
            </p:nvSpPr>
            <p:spPr>
              <a:xfrm rot="10800000">
                <a:off x="3784346" y="763565"/>
                <a:ext cx="3805766" cy="3809083"/>
              </a:xfrm>
              <a:prstGeom prst="chord">
                <a:avLst>
                  <a:gd name="adj1" fmla="val 5285647"/>
                  <a:gd name="adj2" fmla="val 16282274"/>
                </a:avLst>
              </a:prstGeom>
              <a:solidFill>
                <a:schemeClr val="accent5">
                  <a:lumMod val="60000"/>
                  <a:lumOff val="40000"/>
                  <a:alpha val="51817"/>
                </a:schemeClr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Oval 6">
                <a:extLst>
                  <a:ext uri="{FF2B5EF4-FFF2-40B4-BE49-F238E27FC236}">
                    <a16:creationId xmlns:a16="http://schemas.microsoft.com/office/drawing/2014/main" id="{33FE94AD-5FA5-E63C-C18B-650ACCA259AE}"/>
                  </a:ext>
                </a:extLst>
              </p:cNvPr>
              <p:cNvSpPr/>
              <p:nvPr/>
            </p:nvSpPr>
            <p:spPr>
              <a:xfrm>
                <a:off x="5481887" y="2493446"/>
                <a:ext cx="365474" cy="3933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2C0B3F43-DB6C-8B98-456B-6DBF9FC4A9B1}"/>
                </a:ext>
              </a:extLst>
            </p:cNvPr>
            <p:cNvSpPr/>
            <p:nvPr/>
          </p:nvSpPr>
          <p:spPr>
            <a:xfrm>
              <a:off x="5574762" y="2458021"/>
              <a:ext cx="106984" cy="393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96D051A-EEEE-C47A-0C74-E6AAA732AD36}"/>
              </a:ext>
            </a:extLst>
          </p:cNvPr>
          <p:cNvCxnSpPr>
            <a:cxnSpLocks/>
          </p:cNvCxnSpPr>
          <p:nvPr/>
        </p:nvCxnSpPr>
        <p:spPr>
          <a:xfrm>
            <a:off x="6890685" y="5463614"/>
            <a:ext cx="1999907" cy="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E32C2B4-79CE-AED1-3F5C-183401B5790B}"/>
              </a:ext>
            </a:extLst>
          </p:cNvPr>
          <p:cNvSpPr txBox="1"/>
          <p:nvPr/>
        </p:nvSpPr>
        <p:spPr>
          <a:xfrm>
            <a:off x="8036629" y="504069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525 mm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70B98A7-E5AA-E630-BFDE-B82D59EFF7E1}"/>
              </a:ext>
            </a:extLst>
          </p:cNvPr>
          <p:cNvCxnSpPr/>
          <p:nvPr/>
        </p:nvCxnSpPr>
        <p:spPr>
          <a:xfrm>
            <a:off x="9313458" y="1725145"/>
            <a:ext cx="0" cy="3500216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FB61330-63F7-6101-0A61-DF16A9EF6E3E}"/>
              </a:ext>
            </a:extLst>
          </p:cNvPr>
          <p:cNvSpPr txBox="1"/>
          <p:nvPr/>
        </p:nvSpPr>
        <p:spPr>
          <a:xfrm>
            <a:off x="9370147" y="1638544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1000 mm</a:t>
            </a:r>
          </a:p>
        </p:txBody>
      </p:sp>
    </p:spTree>
    <p:extLst>
      <p:ext uri="{BB962C8B-B14F-4D97-AF65-F5344CB8AC3E}">
        <p14:creationId xmlns:p14="http://schemas.microsoft.com/office/powerpoint/2010/main" val="28411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0.10638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09791 0 " pathEditMode="fixed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 1.3 – D</a:t>
            </a:r>
            <a:r>
              <a:rPr lang="en-US" dirty="0">
                <a:effectLst/>
              </a:rPr>
              <a:t>etector, Electronics </a:t>
            </a:r>
            <a:r>
              <a:rPr lang="en-US" dirty="0"/>
              <a:t>R</a:t>
            </a:r>
            <a:r>
              <a:rPr lang="en-US" dirty="0">
                <a:effectLst/>
              </a:rPr>
              <a:t>eadout, and Services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 each endcap disk (4 disks in total):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 HV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4 gas inlets and 4 gas outlets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32 data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32 low low voltage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 temperature sensors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 humidity sensors cables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 inlet and 2 outlet cooling hoses  (dry-air or liquid)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Space for 32 RDO cards </a:t>
            </a:r>
            <a:endParaRPr lang="it-IT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3</a:t>
            </a:r>
          </a:p>
        </p:txBody>
      </p:sp>
      <p:pic>
        <p:nvPicPr>
          <p:cNvPr id="6" name="Immagine 5" descr="Immagine che contiene Rettangolo, design&#10;&#10;Descrizione generata automaticamente">
            <a:extLst>
              <a:ext uri="{FF2B5EF4-FFF2-40B4-BE49-F238E27FC236}">
                <a16:creationId xmlns:a16="http://schemas.microsoft.com/office/drawing/2014/main" id="{3E3DF810-8BBA-B90B-CCB6-6E60CC03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502" y="2207947"/>
            <a:ext cx="5443863" cy="244210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930188B-2E0C-E4DD-0921-B85287C950F3}"/>
              </a:ext>
            </a:extLst>
          </p:cNvPr>
          <p:cNvCxnSpPr/>
          <p:nvPr/>
        </p:nvCxnSpPr>
        <p:spPr>
          <a:xfrm flipV="1">
            <a:off x="7962884" y="4276215"/>
            <a:ext cx="224726" cy="10461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77464CE-70D7-BD8C-016D-465144BB3402}"/>
              </a:ext>
            </a:extLst>
          </p:cNvPr>
          <p:cNvCxnSpPr>
            <a:cxnSpLocks/>
          </p:cNvCxnSpPr>
          <p:nvPr/>
        </p:nvCxnSpPr>
        <p:spPr>
          <a:xfrm flipV="1">
            <a:off x="7962884" y="4276215"/>
            <a:ext cx="2820692" cy="10461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D2D8B91-BA71-CB0A-457C-FD7F4DFC08C3}"/>
              </a:ext>
            </a:extLst>
          </p:cNvPr>
          <p:cNvSpPr txBox="1"/>
          <p:nvPr/>
        </p:nvSpPr>
        <p:spPr>
          <a:xfrm>
            <a:off x="7213600" y="5322351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disks</a:t>
            </a:r>
          </a:p>
        </p:txBody>
      </p:sp>
    </p:spTree>
    <p:extLst>
      <p:ext uri="{BB962C8B-B14F-4D97-AF65-F5344CB8AC3E}">
        <p14:creationId xmlns:p14="http://schemas.microsoft.com/office/powerpoint/2010/main" val="1907678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 1.4 – R</a:t>
            </a:r>
            <a:r>
              <a:rPr lang="en-US" dirty="0">
                <a:effectLst/>
              </a:rPr>
              <a:t>isks </a:t>
            </a:r>
            <a:r>
              <a:rPr lang="en-US" dirty="0"/>
              <a:t>M</a:t>
            </a:r>
            <a:r>
              <a:rPr lang="en-US" dirty="0">
                <a:effectLst/>
              </a:rPr>
              <a:t>itigation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:r>
                  <a:rPr lang="en-US" dirty="0">
                    <a:effectLst/>
                  </a:rPr>
                  <a:t>Main risk is related to CERN being the unique producer of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Rwell</a:t>
                </a:r>
                <a:r>
                  <a:rPr lang="en-US" dirty="0"/>
                  <a:t> detector layer</a:t>
                </a:r>
              </a:p>
              <a:p>
                <a:pPr lvl="3"/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	Possible time delay in production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Risk Mitigation</a:t>
                </a:r>
              </a:p>
              <a:p>
                <a:pPr lvl="1"/>
                <a:r>
                  <a:rPr lang="en-US" dirty="0"/>
                  <a:t>Early procurement</a:t>
                </a:r>
              </a:p>
              <a:p>
                <a:pPr lvl="1"/>
                <a:r>
                  <a:rPr lang="en-US" dirty="0"/>
                  <a:t>In-house detector assembly</a:t>
                </a:r>
              </a:p>
              <a:p>
                <a:pPr lvl="1"/>
                <a:r>
                  <a:rPr lang="en-US" dirty="0"/>
                  <a:t>Technology transfer to external manufactures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36F969-3FD3-0ED4-3913-51867AB88D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3"/>
                <a:stretch>
                  <a:fillRect l="-771" t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4</a:t>
            </a:r>
          </a:p>
        </p:txBody>
      </p:sp>
    </p:spTree>
    <p:extLst>
      <p:ext uri="{BB962C8B-B14F-4D97-AF65-F5344CB8AC3E}">
        <p14:creationId xmlns:p14="http://schemas.microsoft.com/office/powerpoint/2010/main" val="3130944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022" y="881341"/>
            <a:ext cx="11521440" cy="5212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assigned envelope will encompass the detectors and the FEB electronics </a:t>
            </a:r>
          </a:p>
          <a:p>
            <a:pPr marL="0" indent="0">
              <a:buNone/>
            </a:pPr>
            <a:r>
              <a:rPr lang="en-US" dirty="0"/>
              <a:t>The disks will have the FEBs connected perpendicularly to the disks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5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A07DBE-8797-6417-A076-98DA6A1E2DF1}"/>
              </a:ext>
            </a:extLst>
          </p:cNvPr>
          <p:cNvSpPr txBox="1">
            <a:spLocks/>
          </p:cNvSpPr>
          <p:nvPr/>
        </p:nvSpPr>
        <p:spPr>
          <a:xfrm>
            <a:off x="614363" y="135622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Topic 1.5 – D</a:t>
            </a:r>
            <a:r>
              <a:rPr lang="en-US" dirty="0">
                <a:effectLst/>
              </a:rPr>
              <a:t>etector </a:t>
            </a:r>
            <a:r>
              <a:rPr lang="en-US" dirty="0"/>
              <a:t>I</a:t>
            </a:r>
            <a:r>
              <a:rPr lang="en-US" dirty="0">
                <a:effectLst/>
              </a:rPr>
              <a:t>ntegration in </a:t>
            </a:r>
            <a:r>
              <a:rPr lang="en-US" dirty="0" err="1">
                <a:effectLst/>
              </a:rPr>
              <a:t>ePIC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/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&gt;1.99</a:t>
                </a:r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1780F0E-4CED-39E0-2E55-EAD76F94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687" y="3345704"/>
                <a:ext cx="858120" cy="276999"/>
              </a:xfrm>
              <a:prstGeom prst="rect">
                <a:avLst/>
              </a:prstGeom>
              <a:blipFill>
                <a:blip r:embed="rId2"/>
                <a:stretch>
                  <a:fillRect l="-1449" t="-26087" r="-15942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D610014-2A3D-E17D-1BA6-AE6059ED30B6}"/>
                  </a:ext>
                </a:extLst>
              </p:cNvPr>
              <p:cNvSpPr txBox="1"/>
              <p:nvPr/>
            </p:nvSpPr>
            <p:spPr>
              <a:xfrm>
                <a:off x="987195" y="3368370"/>
                <a:ext cx="858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&gt;1.72</a:t>
                </a:r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D610014-2A3D-E17D-1BA6-AE6059ED3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195" y="3368370"/>
                <a:ext cx="858120" cy="276999"/>
              </a:xfrm>
              <a:prstGeom prst="rect">
                <a:avLst/>
              </a:prstGeom>
              <a:blipFill>
                <a:blip r:embed="rId3"/>
                <a:stretch>
                  <a:fillRect l="-1449" t="-26087" r="-14493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3680997C-2432-138F-1FA0-E21067348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5643" y="2719785"/>
            <a:ext cx="4390952" cy="2430611"/>
          </a:xfrm>
          <a:prstGeom prst="rect">
            <a:avLst/>
          </a:prstGeom>
        </p:spPr>
      </p:pic>
      <p:pic>
        <p:nvPicPr>
          <p:cNvPr id="8" name="Immagine 7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90F14542-FAD1-7FF0-4164-E03BF1D1A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31658" y="2682640"/>
            <a:ext cx="4390952" cy="243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83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 1.5 – F</a:t>
            </a:r>
            <a:r>
              <a:rPr lang="en-US" dirty="0">
                <a:effectLst/>
              </a:rPr>
              <a:t>abrication and Assembly </a:t>
            </a:r>
            <a:r>
              <a:rPr lang="en-US" dirty="0"/>
              <a:t>P</a:t>
            </a:r>
            <a:r>
              <a:rPr lang="en-US" dirty="0">
                <a:effectLst/>
              </a:rPr>
              <a:t>lans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First module by </a:t>
            </a:r>
          </a:p>
          <a:p>
            <a:r>
              <a:rPr lang="en-US" dirty="0"/>
              <a:t>2025-2026  pre-production;  2026 - 2029 production at BNL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5</a:t>
            </a:r>
          </a:p>
        </p:txBody>
      </p:sp>
    </p:spTree>
    <p:extLst>
      <p:ext uri="{BB962C8B-B14F-4D97-AF65-F5344CB8AC3E}">
        <p14:creationId xmlns:p14="http://schemas.microsoft.com/office/powerpoint/2010/main" val="2245619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Slide Deck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Provides the standard introductory slides</a:t>
            </a:r>
          </a:p>
          <a:p>
            <a:pPr lvl="1"/>
            <a:r>
              <a:rPr lang="en-US" dirty="0"/>
              <a:t>Title Slide</a:t>
            </a:r>
          </a:p>
          <a:p>
            <a:pPr lvl="1"/>
            <a:r>
              <a:rPr lang="en-US" dirty="0"/>
              <a:t>Charge Slide</a:t>
            </a:r>
          </a:p>
          <a:p>
            <a:pPr lvl="1"/>
            <a:r>
              <a:rPr lang="en-US" dirty="0"/>
              <a:t>Outline Slide</a:t>
            </a:r>
          </a:p>
          <a:p>
            <a:pPr lvl="1"/>
            <a:r>
              <a:rPr lang="en-US" dirty="0"/>
              <a:t>Generic example content slides including charge tag</a:t>
            </a:r>
          </a:p>
          <a:p>
            <a:pPr lvl="1"/>
            <a:r>
              <a:rPr lang="en-US" dirty="0"/>
              <a:t>Generic presentation section separators</a:t>
            </a:r>
          </a:p>
          <a:p>
            <a:pPr lvl="1"/>
            <a:r>
              <a:rPr lang="en-US" dirty="0"/>
              <a:t>Summary Slide</a:t>
            </a:r>
          </a:p>
          <a:p>
            <a:pPr lvl="1"/>
            <a:r>
              <a:rPr lang="en-US" dirty="0"/>
              <a:t>Blank</a:t>
            </a:r>
          </a:p>
          <a:p>
            <a:pPr lvl="1"/>
            <a:r>
              <a:rPr lang="en-US" dirty="0"/>
              <a:t>General Guidance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0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 1.7 – </a:t>
            </a:r>
            <a:r>
              <a:rPr lang="en-US" dirty="0">
                <a:effectLst/>
              </a:rPr>
              <a:t>ES&amp;H and QA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ES&amp;H is ensured in the local laboratory</a:t>
            </a:r>
          </a:p>
          <a:p>
            <a:endParaRPr lang="en-US" dirty="0"/>
          </a:p>
          <a:p>
            <a:r>
              <a:rPr lang="en-US" dirty="0"/>
              <a:t>Radiation hardness not a concern – total ionization dose, low flux of low momentum protons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Single events upsets – fast recovery procedure may be implemented</a:t>
            </a:r>
          </a:p>
          <a:p>
            <a:pPr lvl="3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6</a:t>
            </a:r>
          </a:p>
        </p:txBody>
      </p:sp>
    </p:spTree>
    <p:extLst>
      <p:ext uri="{BB962C8B-B14F-4D97-AF65-F5344CB8AC3E}">
        <p14:creationId xmlns:p14="http://schemas.microsoft.com/office/powerpoint/2010/main" val="989596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39789-231B-0304-92A4-BE07F30A6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6938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/>
              <a:t>MPGD endcaps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5074920"/>
            <a:ext cx="4572514" cy="1019620"/>
          </a:xfrm>
        </p:spPr>
        <p:txBody>
          <a:bodyPr anchor="ctr">
            <a:noAutofit/>
          </a:bodyPr>
          <a:lstStyle/>
          <a:p>
            <a:r>
              <a:rPr lang="en-US" dirty="0"/>
              <a:t>Incremental Design and Safety Review</a:t>
            </a:r>
            <a:br>
              <a:rPr lang="en-US" dirty="0"/>
            </a:br>
            <a:r>
              <a:rPr lang="en-US" dirty="0"/>
              <a:t>of the EIC Tracking Detectors</a:t>
            </a:r>
            <a:br>
              <a:rPr lang="en-US" dirty="0"/>
            </a:br>
            <a:r>
              <a:rPr lang="en-US" dirty="0"/>
              <a:t>March 20-21, 2024</a:t>
            </a:r>
            <a:endParaRPr lang="en-US" dirty="0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" y="3288714"/>
            <a:ext cx="10962105" cy="448978"/>
          </a:xfrm>
        </p:spPr>
        <p:txBody>
          <a:bodyPr anchor="ctr"/>
          <a:lstStyle/>
          <a:p>
            <a:r>
              <a:rPr lang="en-US" dirty="0"/>
              <a:t>Annalisa D’Angelo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 Placeholder 37">
                <a:extLst>
                  <a:ext uri="{FF2B5EF4-FFF2-40B4-BE49-F238E27FC236}">
                    <a16:creationId xmlns:a16="http://schemas.microsoft.com/office/drawing/2014/main" id="{FAF653A7-2B0F-68CE-0090-41475B373628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502920" y="2423582"/>
                <a:ext cx="10962105" cy="50165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GEM -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 err="1"/>
                  <a:t>Rwell</a:t>
                </a:r>
                <a:r>
                  <a:rPr lang="en-US" dirty="0"/>
                  <a:t> </a:t>
                </a:r>
                <a:r>
                  <a:rPr lang="en-US" dirty="0" err="1"/>
                  <a:t>technoloy</a:t>
                </a:r>
                <a:endParaRPr lang="en-US" dirty="0"/>
              </a:p>
            </p:txBody>
          </p:sp>
        </mc:Choice>
        <mc:Fallback>
          <p:sp>
            <p:nvSpPr>
              <p:cNvPr id="38" name="Text Placeholder 37">
                <a:extLst>
                  <a:ext uri="{FF2B5EF4-FFF2-40B4-BE49-F238E27FC236}">
                    <a16:creationId xmlns:a16="http://schemas.microsoft.com/office/drawing/2014/main" id="{FAF653A7-2B0F-68CE-0090-41475B373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502920" y="2423582"/>
                <a:ext cx="10962105" cy="501650"/>
              </a:xfrm>
              <a:blipFill>
                <a:blip r:embed="rId2"/>
                <a:stretch>
                  <a:fillRect l="-1157" t="-200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" y="3738425"/>
            <a:ext cx="10962105" cy="477838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Endcaps project coordinator</a:t>
            </a:r>
          </a:p>
        </p:txBody>
      </p:sp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C363D8-F217-3D29-4B98-48BCEFD1E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>
                <a:effectLst/>
              </a:rPr>
              <a:t>Are the technical performance requirements appropriately defined and complete for this stage of the project?</a:t>
            </a:r>
          </a:p>
          <a:p>
            <a:r>
              <a:rPr lang="en-US" dirty="0">
                <a:effectLst/>
              </a:rPr>
              <a:t>Are the plans for achieving detector performance and construction sufficiently developed and documented for the present phase of the project? </a:t>
            </a:r>
            <a:endParaRPr lang="en-US" dirty="0"/>
          </a:p>
          <a:p>
            <a:r>
              <a:rPr lang="en-US" dirty="0">
                <a:effectLst/>
              </a:rPr>
              <a:t>Are the current designs and plans for detector, electronics readout, and services sufficiently developed to achieve the performance requirements?</a:t>
            </a:r>
          </a:p>
          <a:p>
            <a:r>
              <a:rPr lang="en-US" dirty="0">
                <a:effectLst/>
              </a:rPr>
              <a:t>Are plans in place to mitigate risk of cost increases, schedule delays, and technical problems?</a:t>
            </a:r>
          </a:p>
          <a:p>
            <a:r>
              <a:rPr lang="en-US" dirty="0">
                <a:effectLst/>
              </a:rPr>
              <a:t>Are the fabrication and assembly plans for the various tracking detector systems consistent with the overall project and detector schedule? </a:t>
            </a:r>
            <a:endParaRPr lang="en-US" dirty="0"/>
          </a:p>
          <a:p>
            <a:r>
              <a:rPr lang="en-US" dirty="0">
                <a:effectLst/>
              </a:rPr>
              <a:t>Are the plans for detector integration in the EIC detector appropriately developed for the present phase of the project?</a:t>
            </a:r>
          </a:p>
          <a:p>
            <a:r>
              <a:rPr lang="en-US" dirty="0">
                <a:effectLst/>
              </a:rPr>
              <a:t>Have ES&amp;H and QA considerations been adequately incorporated into the designs at their present stage?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9DFDA-1E7E-AE1E-F508-DDE920617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Charge Questions Addressed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66191-914D-4214-C1E7-53F4739C4748}"/>
              </a:ext>
            </a:extLst>
          </p:cNvPr>
          <p:cNvSpPr txBox="1"/>
          <p:nvPr/>
        </p:nvSpPr>
        <p:spPr>
          <a:xfrm>
            <a:off x="7808866" y="217412"/>
            <a:ext cx="3023605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Grey out charge text not being addressed.</a:t>
            </a:r>
          </a:p>
          <a:p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GRY RGB HEX CODE: #BFBFBF</a:t>
            </a:r>
          </a:p>
        </p:txBody>
      </p:sp>
    </p:spTree>
    <p:extLst>
      <p:ext uri="{BB962C8B-B14F-4D97-AF65-F5344CB8AC3E}">
        <p14:creationId xmlns:p14="http://schemas.microsoft.com/office/powerpoint/2010/main" val="157883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Presentation Section 1</a:t>
            </a:r>
          </a:p>
          <a:p>
            <a:pPr lvl="1"/>
            <a:r>
              <a:rPr lang="en-US" dirty="0"/>
              <a:t>Topic 1.1</a:t>
            </a:r>
          </a:p>
          <a:p>
            <a:pPr lvl="1"/>
            <a:r>
              <a:rPr lang="en-US" dirty="0"/>
              <a:t>Topic 1.2</a:t>
            </a:r>
          </a:p>
          <a:p>
            <a:r>
              <a:rPr lang="en-US" dirty="0"/>
              <a:t>Presentation Section 2</a:t>
            </a:r>
          </a:p>
          <a:p>
            <a:pPr lvl="1"/>
            <a:r>
              <a:rPr lang="en-US" dirty="0"/>
              <a:t>Topic 2.1</a:t>
            </a:r>
          </a:p>
          <a:p>
            <a:pPr lvl="1"/>
            <a:r>
              <a:rPr lang="en-US" dirty="0"/>
              <a:t>Topic 2.2</a:t>
            </a:r>
          </a:p>
          <a:p>
            <a:pPr lvl="1"/>
            <a:r>
              <a:rPr lang="en-US" dirty="0"/>
              <a:t>	⁞</a:t>
            </a:r>
          </a:p>
          <a:p>
            <a:pPr lvl="1"/>
            <a:r>
              <a:rPr lang="en-US" dirty="0"/>
              <a:t>Topic 2.n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281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1639789-231B-0304-92A4-BE07F30A6C01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461963" y="930274"/>
                <a:ext cx="11521440" cy="5212080"/>
              </a:xfrm>
            </p:spPr>
            <p:txBody>
              <a:bodyPr/>
              <a:lstStyle/>
              <a:p>
                <a:r>
                  <a:rPr lang="en-US" dirty="0"/>
                  <a:t>GEM-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 err="1"/>
                  <a:t>Rwell</a:t>
                </a:r>
                <a:r>
                  <a:rPr lang="en-US" dirty="0"/>
                  <a:t> ENDCAPS</a:t>
                </a:r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1639789-231B-0304-92A4-BE07F30A6C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461963" y="930274"/>
                <a:ext cx="11521440" cy="521208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2495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Topic  – Scope of the MPGD Endcaps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  <a:effectLst/>
              </a:rPr>
              <a:t>Are the technical performance requirements appropriately defined and complete for this stage of the project?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5D1C75-3376-FFE0-AC03-3BFAB849B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39" y="2966639"/>
            <a:ext cx="4912614" cy="318595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3F1A20-362A-1A3E-D98A-0CB0911A06C9}"/>
              </a:ext>
            </a:extLst>
          </p:cNvPr>
          <p:cNvSpPr txBox="1"/>
          <p:nvPr/>
        </p:nvSpPr>
        <p:spPr>
          <a:xfrm>
            <a:off x="461963" y="1883836"/>
            <a:ext cx="114992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</a:rPr>
              <a:t>In May 2023, MC simulations showed that the </a:t>
            </a:r>
            <a:r>
              <a:rPr lang="en-US" sz="2200" dirty="0" err="1">
                <a:effectLst/>
              </a:rPr>
              <a:t>ePIC</a:t>
            </a:r>
            <a:r>
              <a:rPr lang="en-US" sz="2200" dirty="0">
                <a:effectLst/>
              </a:rPr>
              <a:t> tracking configuration in the endcap regions of the </a:t>
            </a:r>
            <a:r>
              <a:rPr lang="en-US" sz="2200" dirty="0" err="1">
                <a:effectLst/>
              </a:rPr>
              <a:t>ePIC</a:t>
            </a:r>
            <a:r>
              <a:rPr lang="en-US" sz="2200" dirty="0">
                <a:effectLst/>
              </a:rPr>
              <a:t> detector, which will experience the highest backgrounds in the experiment, will not provide enough hit points in the |</a:t>
            </a:r>
            <a:r>
              <a:rPr lang="en-US" sz="2200" dirty="0" err="1">
                <a:effectLst/>
              </a:rPr>
              <a:t>η</a:t>
            </a:r>
            <a:r>
              <a:rPr lang="en-US" sz="2200" dirty="0">
                <a:effectLst/>
              </a:rPr>
              <a:t>| &gt; 2 region for good pattern recognition (top).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A17DD0-9998-1CB1-C061-71E46A57DB46}"/>
              </a:ext>
            </a:extLst>
          </p:cNvPr>
          <p:cNvSpPr txBox="1"/>
          <p:nvPr/>
        </p:nvSpPr>
        <p:spPr>
          <a:xfrm>
            <a:off x="7852736" y="5281395"/>
            <a:ext cx="3022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effectLst/>
                <a:latin typeface="Helvetica" pitchFamily="2" charset="0"/>
              </a:rPr>
              <a:t>ePIC</a:t>
            </a:r>
            <a:r>
              <a:rPr lang="en-US" dirty="0">
                <a:solidFill>
                  <a:srgbClr val="0070C0"/>
                </a:solidFill>
                <a:effectLst/>
                <a:latin typeface="Helvetica" pitchFamily="2" charset="0"/>
              </a:rPr>
              <a:t> tracker geometry before June 2023</a:t>
            </a:r>
          </a:p>
        </p:txBody>
      </p:sp>
    </p:spTree>
    <p:extLst>
      <p:ext uri="{BB962C8B-B14F-4D97-AF65-F5344CB8AC3E}">
        <p14:creationId xmlns:p14="http://schemas.microsoft.com/office/powerpoint/2010/main" val="1484553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022" y="881341"/>
            <a:ext cx="11521440" cy="52120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A07DBE-8797-6417-A076-98DA6A1E2DF1}"/>
              </a:ext>
            </a:extLst>
          </p:cNvPr>
          <p:cNvSpPr txBox="1">
            <a:spLocks/>
          </p:cNvSpPr>
          <p:nvPr/>
        </p:nvSpPr>
        <p:spPr>
          <a:xfrm>
            <a:off x="614363" y="135622"/>
            <a:ext cx="11499234" cy="40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Topic 1.1 – Detector Geometry: Envelope and active region </a:t>
            </a:r>
          </a:p>
        </p:txBody>
      </p: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5FF04CC0-D0D9-5BF4-407B-FEB137A000B8}"/>
              </a:ext>
            </a:extLst>
          </p:cNvPr>
          <p:cNvGrpSpPr/>
          <p:nvPr/>
        </p:nvGrpSpPr>
        <p:grpSpPr>
          <a:xfrm>
            <a:off x="423693" y="1486898"/>
            <a:ext cx="5484549" cy="2162647"/>
            <a:chOff x="5525857" y="2013523"/>
            <a:chExt cx="6204180" cy="2561502"/>
          </a:xfrm>
        </p:grpSpPr>
        <p:pic>
          <p:nvPicPr>
            <p:cNvPr id="36" name="Immagine 35" descr="Immagine che contiene testo, schermata, Rettangolo, Carattere&#10;&#10;Descrizione generata automaticamente">
              <a:extLst>
                <a:ext uri="{FF2B5EF4-FFF2-40B4-BE49-F238E27FC236}">
                  <a16:creationId xmlns:a16="http://schemas.microsoft.com/office/drawing/2014/main" id="{1989A58F-1515-2551-966F-5C449E08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6571" y="2017767"/>
              <a:ext cx="2096378" cy="803285"/>
            </a:xfrm>
            <a:prstGeom prst="rect">
              <a:avLst/>
            </a:prstGeom>
          </p:spPr>
        </p:pic>
        <p:pic>
          <p:nvPicPr>
            <p:cNvPr id="34" name="Immagine 33" descr="Immagine che contiene testo, Carattere, schermata, linea&#10;&#10;Descrizione generata automaticamente">
              <a:extLst>
                <a:ext uri="{FF2B5EF4-FFF2-40B4-BE49-F238E27FC236}">
                  <a16:creationId xmlns:a16="http://schemas.microsoft.com/office/drawing/2014/main" id="{68D039BA-D893-2170-45D3-AB845E9D8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2949" y="2013523"/>
              <a:ext cx="4097088" cy="815440"/>
            </a:xfrm>
            <a:prstGeom prst="rect">
              <a:avLst/>
            </a:prstGeom>
          </p:spPr>
        </p:pic>
        <p:pic>
          <p:nvPicPr>
            <p:cNvPr id="38" name="Immagine 37" descr="Immagine che contiene testo, schermata, Carattere, linea&#10;&#10;Descrizione generata automaticamente">
              <a:extLst>
                <a:ext uri="{FF2B5EF4-FFF2-40B4-BE49-F238E27FC236}">
                  <a16:creationId xmlns:a16="http://schemas.microsoft.com/office/drawing/2014/main" id="{75504DA3-4641-D55E-E843-D89FDBEBA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897" y="2821052"/>
              <a:ext cx="2095255" cy="861600"/>
            </a:xfrm>
            <a:prstGeom prst="rect">
              <a:avLst/>
            </a:prstGeom>
          </p:spPr>
        </p:pic>
        <p:pic>
          <p:nvPicPr>
            <p:cNvPr id="42" name="Immagine 41" descr="Immagine che contiene testo, schermata, Carattere, linea&#10;&#10;Descrizione generata automaticamente">
              <a:extLst>
                <a:ext uri="{FF2B5EF4-FFF2-40B4-BE49-F238E27FC236}">
                  <a16:creationId xmlns:a16="http://schemas.microsoft.com/office/drawing/2014/main" id="{6439264E-5036-7ABF-BB65-90435B0C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5857" y="3652160"/>
              <a:ext cx="2109129" cy="902511"/>
            </a:xfrm>
            <a:prstGeom prst="rect">
              <a:avLst/>
            </a:prstGeom>
          </p:spPr>
        </p:pic>
        <p:pic>
          <p:nvPicPr>
            <p:cNvPr id="50" name="Immagine 49" descr="Immagine che contiene testo, linea, numero, Carattere&#10;&#10;Descrizione generata automaticamente">
              <a:extLst>
                <a:ext uri="{FF2B5EF4-FFF2-40B4-BE49-F238E27FC236}">
                  <a16:creationId xmlns:a16="http://schemas.microsoft.com/office/drawing/2014/main" id="{B7B505ED-B4F3-FC37-F54C-63DF9EA1D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1246" y="2809621"/>
              <a:ext cx="4104916" cy="892373"/>
            </a:xfrm>
            <a:prstGeom prst="rect">
              <a:avLst/>
            </a:prstGeom>
          </p:spPr>
        </p:pic>
        <p:pic>
          <p:nvPicPr>
            <p:cNvPr id="52" name="Immagine 51" descr="Immagine che contiene linea, testo, numero, Carattere&#10;&#10;Descrizione generata automaticamente">
              <a:extLst>
                <a:ext uri="{FF2B5EF4-FFF2-40B4-BE49-F238E27FC236}">
                  <a16:creationId xmlns:a16="http://schemas.microsoft.com/office/drawing/2014/main" id="{0040D881-064F-09AA-51C4-5F68BE0B2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4170" y="3658158"/>
              <a:ext cx="4135867" cy="91686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5E7F3ED-0F78-E072-3347-A2658B4EEC9A}"/>
                  </a:ext>
                </a:extLst>
              </p:cNvPr>
              <p:cNvSpPr txBox="1"/>
              <p:nvPr/>
            </p:nvSpPr>
            <p:spPr>
              <a:xfrm>
                <a:off x="2879558" y="4339095"/>
                <a:ext cx="323826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70C0"/>
                    </a:solidFill>
                  </a:rPr>
                  <a:t>50 cm external radius 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45 - 46 cm of active area</a:t>
                </a:r>
              </a:p>
              <a:p>
                <a:endParaRPr lang="en-US" dirty="0"/>
              </a:p>
              <a:p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considering a 4 - 5 cm thick outer ring for gas frames and services location</a:t>
                </a:r>
                <a:r>
                  <a:rPr lang="en-US" dirty="0"/>
                  <a:t>.</a:t>
                </a: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5E7F3ED-0F78-E072-3347-A2658B4EE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558" y="4339095"/>
                <a:ext cx="3238269" cy="1754326"/>
              </a:xfrm>
              <a:prstGeom prst="rect">
                <a:avLst/>
              </a:prstGeom>
              <a:blipFill>
                <a:blip r:embed="rId8"/>
                <a:stretch>
                  <a:fillRect l="-1563" t="-1429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CF8AF5A-E7B1-C101-1406-3374A7E95D30}"/>
              </a:ext>
            </a:extLst>
          </p:cNvPr>
          <p:cNvSpPr txBox="1"/>
          <p:nvPr/>
        </p:nvSpPr>
        <p:spPr>
          <a:xfrm>
            <a:off x="514725" y="881340"/>
            <a:ext cx="4748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Endcaps Envelope Dimensions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FCFCF5A-C09A-4CC9-7578-F06438B630B9}"/>
              </a:ext>
            </a:extLst>
          </p:cNvPr>
          <p:cNvSpPr txBox="1"/>
          <p:nvPr/>
        </p:nvSpPr>
        <p:spPr>
          <a:xfrm>
            <a:off x="3006359" y="382063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Outer Disks Radius</a:t>
            </a:r>
          </a:p>
        </p:txBody>
      </p:sp>
      <p:graphicFrame>
        <p:nvGraphicFramePr>
          <p:cNvPr id="35" name="Tabella 34">
            <a:extLst>
              <a:ext uri="{FF2B5EF4-FFF2-40B4-BE49-F238E27FC236}">
                <a16:creationId xmlns:a16="http://schemas.microsoft.com/office/drawing/2014/main" id="{3D55DC62-730B-6A12-24B5-72D20C3B7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948677"/>
              </p:ext>
            </p:extLst>
          </p:nvPr>
        </p:nvGraphicFramePr>
        <p:xfrm>
          <a:off x="6050208" y="1363699"/>
          <a:ext cx="5790288" cy="210598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48568">
                  <a:extLst>
                    <a:ext uri="{9D8B030D-6E8A-4147-A177-3AD203B41FA5}">
                      <a16:colId xmlns:a16="http://schemas.microsoft.com/office/drawing/2014/main" val="681789117"/>
                    </a:ext>
                  </a:extLst>
                </a:gridCol>
                <a:gridCol w="881528">
                  <a:extLst>
                    <a:ext uri="{9D8B030D-6E8A-4147-A177-3AD203B41FA5}">
                      <a16:colId xmlns:a16="http://schemas.microsoft.com/office/drawing/2014/main" val="2356981917"/>
                    </a:ext>
                  </a:extLst>
                </a:gridCol>
                <a:gridCol w="997710">
                  <a:extLst>
                    <a:ext uri="{9D8B030D-6E8A-4147-A177-3AD203B41FA5}">
                      <a16:colId xmlns:a16="http://schemas.microsoft.com/office/drawing/2014/main" val="1891474066"/>
                    </a:ext>
                  </a:extLst>
                </a:gridCol>
                <a:gridCol w="863962">
                  <a:extLst>
                    <a:ext uri="{9D8B030D-6E8A-4147-A177-3AD203B41FA5}">
                      <a16:colId xmlns:a16="http://schemas.microsoft.com/office/drawing/2014/main" val="677608806"/>
                    </a:ext>
                  </a:extLst>
                </a:gridCol>
                <a:gridCol w="969264">
                  <a:extLst>
                    <a:ext uri="{9D8B030D-6E8A-4147-A177-3AD203B41FA5}">
                      <a16:colId xmlns:a16="http://schemas.microsoft.com/office/drawing/2014/main" val="3352429223"/>
                    </a:ext>
                  </a:extLst>
                </a:gridCol>
                <a:gridCol w="1029256">
                  <a:extLst>
                    <a:ext uri="{9D8B030D-6E8A-4147-A177-3AD203B41FA5}">
                      <a16:colId xmlns:a16="http://schemas.microsoft.com/office/drawing/2014/main" val="1543929053"/>
                    </a:ext>
                  </a:extLst>
                </a:gridCol>
              </a:tblGrid>
              <a:tr h="65932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MPGD Disk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Max Z Pos (mm)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Calculated Inner Radius (mm)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 Offset (mm)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Disk Inner Radius (mm)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Inner active area radius (mm)</a:t>
                      </a:r>
                    </a:p>
                  </a:txBody>
                  <a:tcPr anchor="ctr">
                    <a:solidFill>
                      <a:srgbClr val="437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437468"/>
                  </a:ext>
                </a:extLst>
              </a:tr>
              <a:tr h="3694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HD MPGD 2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1610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55.8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22.5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80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0671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HD MPGD 1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53.1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19.9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80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729490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LD MPGD 1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-1125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37.7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-3.1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295721"/>
                  </a:ext>
                </a:extLst>
              </a:tr>
              <a:tr h="3192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LD MPGD 2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-1225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39.2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-3.4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</a:t>
                      </a:r>
                    </a:p>
                  </a:txBody>
                  <a:tcPr anchor="ctr"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244830"/>
                  </a:ext>
                </a:extLst>
              </a:tr>
            </a:tbl>
          </a:graphicData>
        </a:graphic>
      </p:graphicFrame>
      <p:grpSp>
        <p:nvGrpSpPr>
          <p:cNvPr id="51" name="Gruppo 50">
            <a:extLst>
              <a:ext uri="{FF2B5EF4-FFF2-40B4-BE49-F238E27FC236}">
                <a16:creationId xmlns:a16="http://schemas.microsoft.com/office/drawing/2014/main" id="{735EC707-9244-692B-4AE6-44F62253932C}"/>
              </a:ext>
            </a:extLst>
          </p:cNvPr>
          <p:cNvGrpSpPr/>
          <p:nvPr/>
        </p:nvGrpSpPr>
        <p:grpSpPr>
          <a:xfrm>
            <a:off x="6039716" y="3504518"/>
            <a:ext cx="2206647" cy="2689200"/>
            <a:chOff x="6371782" y="3532149"/>
            <a:chExt cx="2206647" cy="2684120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2D6FA7AE-39A9-91FA-3E94-3A35B962C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1782" y="3532149"/>
              <a:ext cx="2131340" cy="2684120"/>
            </a:xfrm>
            <a:prstGeom prst="rect">
              <a:avLst/>
            </a:prstGeom>
          </p:spPr>
        </p:pic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7B78D686-8A6F-EDAB-C75A-032BB07053E6}"/>
                </a:ext>
              </a:extLst>
            </p:cNvPr>
            <p:cNvSpPr txBox="1"/>
            <p:nvPr/>
          </p:nvSpPr>
          <p:spPr>
            <a:xfrm>
              <a:off x="7547378" y="4277258"/>
              <a:ext cx="10310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Calculated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Radii</a:t>
              </a:r>
            </a:p>
          </p:txBody>
        </p:sp>
        <p:cxnSp>
          <p:nvCxnSpPr>
            <p:cNvPr id="40" name="Connettore 2 39">
              <a:extLst>
                <a:ext uri="{FF2B5EF4-FFF2-40B4-BE49-F238E27FC236}">
                  <a16:creationId xmlns:a16="http://schemas.microsoft.com/office/drawing/2014/main" id="{D3ECA27D-93FF-C77B-04F5-FA331D32C3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73340" y="4821173"/>
              <a:ext cx="288036" cy="41019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48675359-F39D-957C-08A8-5603325390DE}"/>
                </a:ext>
              </a:extLst>
            </p:cNvPr>
            <p:cNvCxnSpPr/>
            <p:nvPr/>
          </p:nvCxnSpPr>
          <p:spPr>
            <a:xfrm flipH="1" flipV="1">
              <a:off x="7657309" y="4207291"/>
              <a:ext cx="192024" cy="9854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FD68AF24-8EFB-0F3A-8EB2-06DC3A93DA1D}"/>
                </a:ext>
              </a:extLst>
            </p:cNvPr>
            <p:cNvCxnSpPr/>
            <p:nvPr/>
          </p:nvCxnSpPr>
          <p:spPr>
            <a:xfrm flipV="1">
              <a:off x="8210540" y="3630168"/>
              <a:ext cx="0" cy="62639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8A4103D-B302-3B28-97F4-DA3D30A099AD}"/>
              </a:ext>
            </a:extLst>
          </p:cNvPr>
          <p:cNvSpPr txBox="1"/>
          <p:nvPr/>
        </p:nvSpPr>
        <p:spPr>
          <a:xfrm>
            <a:off x="8469913" y="3533809"/>
            <a:ext cx="343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Inner Disks Radius </a:t>
            </a:r>
            <a:r>
              <a:rPr lang="en-US" dirty="0"/>
              <a:t>is different for the two LD and HD regions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C0690C9F-BDBC-870C-992A-F0EFB384259A}"/>
                  </a:ext>
                </a:extLst>
              </p:cNvPr>
              <p:cNvSpPr txBox="1"/>
              <p:nvPr/>
            </p:nvSpPr>
            <p:spPr>
              <a:xfrm>
                <a:off x="8259280" y="4305834"/>
                <a:ext cx="3736099" cy="1923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4450" indent="-444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rgbClr val="0070C0"/>
                    </a:solidFill>
                  </a:rPr>
                  <a:t>HD: 8 cm inner radius </a:t>
                </a:r>
                <a:r>
                  <a:rPr lang="en-US" sz="17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7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700" dirty="0"/>
                  <a:t> 9.5 cm radius of active area</a:t>
                </a:r>
              </a:p>
              <a:p>
                <a:endParaRPr lang="en-US" sz="1700" dirty="0"/>
              </a:p>
              <a:p>
                <a:pPr marL="44450" indent="-44450">
                  <a:buFont typeface="Arial" panose="020B0604020202020204" pitchFamily="34" charset="0"/>
                  <a:buChar char="•"/>
                </a:pPr>
                <a:r>
                  <a:rPr lang="en-US" sz="1700" dirty="0">
                    <a:solidFill>
                      <a:srgbClr val="0070C0"/>
                    </a:solidFill>
                  </a:rPr>
                  <a:t>LD: 4.5 cm inner radius </a:t>
                </a:r>
                <a:r>
                  <a:rPr lang="en-US" sz="17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7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7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dirty="0"/>
                  <a:t>6 cm radius of active area</a:t>
                </a:r>
              </a:p>
              <a:p>
                <a:endParaRPr lang="en-US" sz="1700" dirty="0"/>
              </a:p>
              <a:p>
                <a:r>
                  <a:rPr lang="en-US" sz="1700" dirty="0">
                    <a:solidFill>
                      <a:srgbClr val="C00000"/>
                    </a:solidFill>
                  </a:rPr>
                  <a:t>considering a 1.5 cm thick gas frame</a:t>
                </a:r>
              </a:p>
            </p:txBody>
          </p:sp>
        </mc:Choice>
        <mc:Fallback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C0690C9F-BDBC-870C-992A-F0EFB3842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280" y="4305834"/>
                <a:ext cx="3736099" cy="1923604"/>
              </a:xfrm>
              <a:prstGeom prst="rect">
                <a:avLst/>
              </a:prstGeom>
              <a:blipFill>
                <a:blip r:embed="rId10"/>
                <a:stretch>
                  <a:fillRect l="-1017" t="-654" r="-339" b="-3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uppo 48">
            <a:extLst>
              <a:ext uri="{FF2B5EF4-FFF2-40B4-BE49-F238E27FC236}">
                <a16:creationId xmlns:a16="http://schemas.microsoft.com/office/drawing/2014/main" id="{657E275D-4458-C4EB-57B7-4880F5D07F3F}"/>
              </a:ext>
            </a:extLst>
          </p:cNvPr>
          <p:cNvGrpSpPr/>
          <p:nvPr/>
        </p:nvGrpSpPr>
        <p:grpSpPr>
          <a:xfrm>
            <a:off x="427622" y="3725100"/>
            <a:ext cx="2396709" cy="2366159"/>
            <a:chOff x="404227" y="3872424"/>
            <a:chExt cx="2396709" cy="2366159"/>
          </a:xfrm>
        </p:grpSpPr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926F477F-B1A7-211C-4EE5-F250F5910DE1}"/>
                </a:ext>
              </a:extLst>
            </p:cNvPr>
            <p:cNvGrpSpPr/>
            <p:nvPr/>
          </p:nvGrpSpPr>
          <p:grpSpPr>
            <a:xfrm>
              <a:off x="404227" y="3872424"/>
              <a:ext cx="2396709" cy="2366159"/>
              <a:chOff x="404227" y="3872424"/>
              <a:chExt cx="2396709" cy="2366159"/>
            </a:xfrm>
          </p:grpSpPr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447DC179-87BC-7348-82E5-6B2C987D24CA}"/>
                  </a:ext>
                </a:extLst>
              </p:cNvPr>
              <p:cNvSpPr/>
              <p:nvPr/>
            </p:nvSpPr>
            <p:spPr>
              <a:xfrm>
                <a:off x="404227" y="3872424"/>
                <a:ext cx="2396709" cy="2366159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R 14">
                <a:extLst>
                  <a:ext uri="{FF2B5EF4-FFF2-40B4-BE49-F238E27FC236}">
                    <a16:creationId xmlns:a16="http://schemas.microsoft.com/office/drawing/2014/main" id="{F2765EEB-71B5-AF70-9B2B-00F34E800BD4}"/>
                  </a:ext>
                </a:extLst>
              </p:cNvPr>
              <p:cNvSpPr/>
              <p:nvPr/>
            </p:nvSpPr>
            <p:spPr>
              <a:xfrm>
                <a:off x="521055" y="3983118"/>
                <a:ext cx="2163052" cy="2161249"/>
              </a:xfrm>
              <a:prstGeom prst="flowChartOr">
                <a:avLst/>
              </a:prstGeom>
              <a:gradFill flip="none" rotWithShape="1">
                <a:gsLst>
                  <a:gs pos="0">
                    <a:srgbClr val="0081FC">
                      <a:tint val="66000"/>
                      <a:satMod val="160000"/>
                    </a:srgbClr>
                  </a:gs>
                  <a:gs pos="50000">
                    <a:srgbClr val="0081FC">
                      <a:tint val="44500"/>
                      <a:satMod val="160000"/>
                    </a:srgbClr>
                  </a:gs>
                  <a:gs pos="100000">
                    <a:srgbClr val="0081FC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Ovale 45">
              <a:extLst>
                <a:ext uri="{FF2B5EF4-FFF2-40B4-BE49-F238E27FC236}">
                  <a16:creationId xmlns:a16="http://schemas.microsoft.com/office/drawing/2014/main" id="{2429267B-C5D9-3378-9B30-E2112617B8BA}"/>
                </a:ext>
              </a:extLst>
            </p:cNvPr>
            <p:cNvSpPr/>
            <p:nvPr/>
          </p:nvSpPr>
          <p:spPr>
            <a:xfrm>
              <a:off x="1465450" y="4902393"/>
              <a:ext cx="274261" cy="292479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3453C0EE-7EDC-D35A-F484-3DAD4CB8D51F}"/>
                </a:ext>
              </a:extLst>
            </p:cNvPr>
            <p:cNvSpPr/>
            <p:nvPr/>
          </p:nvSpPr>
          <p:spPr>
            <a:xfrm>
              <a:off x="1498307" y="4936936"/>
              <a:ext cx="216305" cy="217049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1CE00DA8-F62D-A327-F6AA-56F9E7C9C928}"/>
              </a:ext>
            </a:extLst>
          </p:cNvPr>
          <p:cNvSpPr txBox="1"/>
          <p:nvPr/>
        </p:nvSpPr>
        <p:spPr>
          <a:xfrm>
            <a:off x="5944925" y="881339"/>
            <a:ext cx="5963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Beam Pipes Envelope Radii and Offsets</a:t>
            </a:r>
          </a:p>
        </p:txBody>
      </p:sp>
    </p:spTree>
    <p:extLst>
      <p:ext uri="{BB962C8B-B14F-4D97-AF65-F5344CB8AC3E}">
        <p14:creationId xmlns:p14="http://schemas.microsoft.com/office/powerpoint/2010/main" val="1813195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F969-3FD3-0ED4-3913-51867AB88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022" y="881341"/>
            <a:ext cx="11521440" cy="5212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geometrical </a:t>
            </a:r>
            <a:r>
              <a:rPr lang="en-US" sz="1800" dirty="0">
                <a:solidFill>
                  <a:srgbClr val="FF0000"/>
                </a:solidFill>
              </a:rPr>
              <a:t>envelope</a:t>
            </a:r>
            <a:r>
              <a:rPr lang="en-US" sz="1800" dirty="0"/>
              <a:t> is available at: </a:t>
            </a:r>
            <a:r>
              <a:rPr lang="en-US" sz="1800" dirty="0">
                <a:hlinkClick r:id="rId2"/>
              </a:rPr>
              <a:t>https://</a:t>
            </a:r>
            <a:r>
              <a:rPr lang="en-US" sz="1800" dirty="0" err="1">
                <a:hlinkClick r:id="rId2"/>
              </a:rPr>
              <a:t>eic.jlab.org</a:t>
            </a:r>
            <a:r>
              <a:rPr lang="en-US" sz="1800" dirty="0">
                <a:hlinkClick r:id="rId2"/>
              </a:rPr>
              <a:t>/Geometry/Detector/Detector-20240117135224.html</a:t>
            </a:r>
            <a:endParaRPr lang="en-US" sz="1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96F768-7FCE-5601-37BC-43A0FB29D165}"/>
              </a:ext>
            </a:extLst>
          </p:cNvPr>
          <p:cNvSpPr/>
          <p:nvPr/>
        </p:nvSpPr>
        <p:spPr>
          <a:xfrm>
            <a:off x="10515600" y="415284"/>
            <a:ext cx="1466862" cy="3657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Charge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1BA07DBE-8797-6417-A076-98DA6A1E2D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4363" y="135622"/>
                <a:ext cx="11499234" cy="4026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750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b="1" u="none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Topic 1.1 – Pseudo-rapidity coverage: minimum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</m:d>
                  </m:oMath>
                </a14:m>
                <a:r>
                  <a:rPr lang="en-US" dirty="0"/>
                  <a:t> values</a:t>
                </a:r>
              </a:p>
            </p:txBody>
          </p:sp>
        </mc:Choice>
        <mc:Fallback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1BA07DBE-8797-6417-A076-98DA6A1E2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63" y="135622"/>
                <a:ext cx="11499234" cy="402670"/>
              </a:xfrm>
              <a:prstGeom prst="rect">
                <a:avLst/>
              </a:prstGeom>
              <a:blipFill>
                <a:blip r:embed="rId3"/>
                <a:stretch>
                  <a:fillRect l="-993" t="-39394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uppo 53">
            <a:extLst>
              <a:ext uri="{FF2B5EF4-FFF2-40B4-BE49-F238E27FC236}">
                <a16:creationId xmlns:a16="http://schemas.microsoft.com/office/drawing/2014/main" id="{5FF04CC0-D0D9-5BF4-407B-FEB137A000B8}"/>
              </a:ext>
            </a:extLst>
          </p:cNvPr>
          <p:cNvGrpSpPr/>
          <p:nvPr/>
        </p:nvGrpSpPr>
        <p:grpSpPr>
          <a:xfrm>
            <a:off x="5354059" y="1356202"/>
            <a:ext cx="6084297" cy="2561502"/>
            <a:chOff x="5525857" y="2013523"/>
            <a:chExt cx="6204180" cy="2561502"/>
          </a:xfrm>
        </p:grpSpPr>
        <p:pic>
          <p:nvPicPr>
            <p:cNvPr id="36" name="Immagine 35" descr="Immagine che contiene testo, schermata, Rettangolo, Carattere&#10;&#10;Descrizione generata automaticamente">
              <a:extLst>
                <a:ext uri="{FF2B5EF4-FFF2-40B4-BE49-F238E27FC236}">
                  <a16:creationId xmlns:a16="http://schemas.microsoft.com/office/drawing/2014/main" id="{1989A58F-1515-2551-966F-5C449E08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6571" y="2017767"/>
              <a:ext cx="2096378" cy="803285"/>
            </a:xfrm>
            <a:prstGeom prst="rect">
              <a:avLst/>
            </a:prstGeom>
          </p:spPr>
        </p:pic>
        <p:pic>
          <p:nvPicPr>
            <p:cNvPr id="34" name="Immagine 33" descr="Immagine che contiene testo, Carattere, schermata, linea&#10;&#10;Descrizione generata automaticamente">
              <a:extLst>
                <a:ext uri="{FF2B5EF4-FFF2-40B4-BE49-F238E27FC236}">
                  <a16:creationId xmlns:a16="http://schemas.microsoft.com/office/drawing/2014/main" id="{68D039BA-D893-2170-45D3-AB845E9D8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32949" y="2013523"/>
              <a:ext cx="4097088" cy="815440"/>
            </a:xfrm>
            <a:prstGeom prst="rect">
              <a:avLst/>
            </a:prstGeom>
          </p:spPr>
        </p:pic>
        <p:pic>
          <p:nvPicPr>
            <p:cNvPr id="38" name="Immagine 37" descr="Immagine che contiene testo, schermata, Carattere, linea&#10;&#10;Descrizione generata automaticamente">
              <a:extLst>
                <a:ext uri="{FF2B5EF4-FFF2-40B4-BE49-F238E27FC236}">
                  <a16:creationId xmlns:a16="http://schemas.microsoft.com/office/drawing/2014/main" id="{75504DA3-4641-D55E-E843-D89FDBEBA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897" y="2821052"/>
              <a:ext cx="2095255" cy="861600"/>
            </a:xfrm>
            <a:prstGeom prst="rect">
              <a:avLst/>
            </a:prstGeom>
          </p:spPr>
        </p:pic>
        <p:pic>
          <p:nvPicPr>
            <p:cNvPr id="42" name="Immagine 41" descr="Immagine che contiene testo, schermata, Carattere, linea&#10;&#10;Descrizione generata automaticamente">
              <a:extLst>
                <a:ext uri="{FF2B5EF4-FFF2-40B4-BE49-F238E27FC236}">
                  <a16:creationId xmlns:a16="http://schemas.microsoft.com/office/drawing/2014/main" id="{6439264E-5036-7ABF-BB65-90435B0C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5857" y="3652160"/>
              <a:ext cx="2109129" cy="902511"/>
            </a:xfrm>
            <a:prstGeom prst="rect">
              <a:avLst/>
            </a:prstGeom>
          </p:spPr>
        </p:pic>
        <p:pic>
          <p:nvPicPr>
            <p:cNvPr id="50" name="Immagine 49" descr="Immagine che contiene testo, linea, numero, Carattere&#10;&#10;Descrizione generata automaticamente">
              <a:extLst>
                <a:ext uri="{FF2B5EF4-FFF2-40B4-BE49-F238E27FC236}">
                  <a16:creationId xmlns:a16="http://schemas.microsoft.com/office/drawing/2014/main" id="{B7B505ED-B4F3-FC37-F54C-63DF9EA1D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1246" y="2809621"/>
              <a:ext cx="4104916" cy="892373"/>
            </a:xfrm>
            <a:prstGeom prst="rect">
              <a:avLst/>
            </a:prstGeom>
          </p:spPr>
        </p:pic>
        <p:pic>
          <p:nvPicPr>
            <p:cNvPr id="52" name="Immagine 51" descr="Immagine che contiene linea, testo, numero, Carattere&#10;&#10;Descrizione generata automaticamente">
              <a:extLst>
                <a:ext uri="{FF2B5EF4-FFF2-40B4-BE49-F238E27FC236}">
                  <a16:creationId xmlns:a16="http://schemas.microsoft.com/office/drawing/2014/main" id="{0040D881-064F-09AA-51C4-5F68BE0B2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4170" y="3658158"/>
              <a:ext cx="4135867" cy="91686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3" name="Tabella 52">
                <a:extLst>
                  <a:ext uri="{FF2B5EF4-FFF2-40B4-BE49-F238E27FC236}">
                    <a16:creationId xmlns:a16="http://schemas.microsoft.com/office/drawing/2014/main" id="{71D0B868-E2F9-A7E5-C3E2-C8B5ED593D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7562194"/>
                  </p:ext>
                </p:extLst>
              </p:nvPr>
            </p:nvGraphicFramePr>
            <p:xfrm>
              <a:off x="5377634" y="4010947"/>
              <a:ext cx="6086794" cy="1968876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1344167">
                      <a:extLst>
                        <a:ext uri="{9D8B030D-6E8A-4147-A177-3AD203B41FA5}">
                          <a16:colId xmlns:a16="http://schemas.microsoft.com/office/drawing/2014/main" val="525135941"/>
                        </a:ext>
                      </a:extLst>
                    </a:gridCol>
                    <a:gridCol w="834009">
                      <a:extLst>
                        <a:ext uri="{9D8B030D-6E8A-4147-A177-3AD203B41FA5}">
                          <a16:colId xmlns:a16="http://schemas.microsoft.com/office/drawing/2014/main" val="1518875165"/>
                        </a:ext>
                      </a:extLst>
                    </a:gridCol>
                    <a:gridCol w="1247714">
                      <a:extLst>
                        <a:ext uri="{9D8B030D-6E8A-4147-A177-3AD203B41FA5}">
                          <a16:colId xmlns:a16="http://schemas.microsoft.com/office/drawing/2014/main" val="687139175"/>
                        </a:ext>
                      </a:extLst>
                    </a:gridCol>
                    <a:gridCol w="1426464">
                      <a:extLst>
                        <a:ext uri="{9D8B030D-6E8A-4147-A177-3AD203B41FA5}">
                          <a16:colId xmlns:a16="http://schemas.microsoft.com/office/drawing/2014/main" val="905898588"/>
                        </a:ext>
                      </a:extLst>
                    </a:gridCol>
                    <a:gridCol w="1234440">
                      <a:extLst>
                        <a:ext uri="{9D8B030D-6E8A-4147-A177-3AD203B41FA5}">
                          <a16:colId xmlns:a16="http://schemas.microsoft.com/office/drawing/2014/main" val="191834808"/>
                        </a:ext>
                      </a:extLst>
                    </a:gridCol>
                  </a:tblGrid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Z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Active Outer Radius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max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𝜼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400" dirty="0">
                              <a:latin typeface="+mn-lt"/>
                            </a:rPr>
                            <a:t> min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29500166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HD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162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45</a:t>
                          </a:r>
                          <a:r>
                            <a:rPr lang="en-US" sz="1400" dirty="0">
                              <a:latin typeface="+mn-lt"/>
                            </a:rPr>
                            <a:t> - 46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15.52</a:t>
                          </a:r>
                          <a:r>
                            <a:rPr lang="en-US" sz="1400" dirty="0">
                              <a:latin typeface="+mn-lt"/>
                            </a:rPr>
                            <a:t> – 15.85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1.97 - </a:t>
                          </a:r>
                          <a:r>
                            <a:rPr lang="en-US" sz="1400" b="1" i="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1.99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6230555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HD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148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45</a:t>
                          </a:r>
                          <a:r>
                            <a:rPr lang="en-US" sz="1400" dirty="0">
                              <a:latin typeface="+mn-lt"/>
                            </a:rPr>
                            <a:t> - 46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16.91</a:t>
                          </a:r>
                          <a:r>
                            <a:rPr lang="en-US" sz="1400" dirty="0">
                              <a:latin typeface="+mn-lt"/>
                            </a:rPr>
                            <a:t> – 17.26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1.88 - </a:t>
                          </a:r>
                          <a:r>
                            <a:rPr lang="en-US" sz="1400" b="1" dirty="0">
                              <a:latin typeface="+mn-lt"/>
                            </a:rPr>
                            <a:t>1.9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758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45</a:t>
                          </a:r>
                          <a:r>
                            <a:rPr lang="en-US" sz="1400" dirty="0">
                              <a:latin typeface="+mn-lt"/>
                            </a:rPr>
                            <a:t> - 46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22.07</a:t>
                          </a:r>
                          <a:r>
                            <a:rPr lang="en-US" sz="1400" dirty="0">
                              <a:latin typeface="+mn-lt"/>
                            </a:rPr>
                            <a:t> –  22.50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1.61 - </a:t>
                          </a:r>
                          <a:r>
                            <a:rPr lang="en-US" sz="1400" b="1" dirty="0">
                              <a:latin typeface="+mn-lt"/>
                            </a:rPr>
                            <a:t>1.63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3781940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45</a:t>
                          </a:r>
                          <a:r>
                            <a:rPr lang="en-US" sz="1400" dirty="0">
                              <a:latin typeface="+mn-lt"/>
                            </a:rPr>
                            <a:t> - 46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20.40</a:t>
                          </a:r>
                          <a:r>
                            <a:rPr lang="en-US" sz="1400" dirty="0">
                              <a:latin typeface="+mn-lt"/>
                            </a:rPr>
                            <a:t> – 20.81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1.69 - </a:t>
                          </a:r>
                          <a:r>
                            <a:rPr lang="en-US" sz="1400" b="1" dirty="0">
                              <a:latin typeface="+mn-lt"/>
                            </a:rPr>
                            <a:t>1.72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725036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3" name="Tabella 52">
                <a:extLst>
                  <a:ext uri="{FF2B5EF4-FFF2-40B4-BE49-F238E27FC236}">
                    <a16:creationId xmlns:a16="http://schemas.microsoft.com/office/drawing/2014/main" id="{71D0B868-E2F9-A7E5-C3E2-C8B5ED593D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7562194"/>
                  </p:ext>
                </p:extLst>
              </p:nvPr>
            </p:nvGraphicFramePr>
            <p:xfrm>
              <a:off x="5377634" y="4010947"/>
              <a:ext cx="6086794" cy="1968876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1344167">
                      <a:extLst>
                        <a:ext uri="{9D8B030D-6E8A-4147-A177-3AD203B41FA5}">
                          <a16:colId xmlns:a16="http://schemas.microsoft.com/office/drawing/2014/main" val="525135941"/>
                        </a:ext>
                      </a:extLst>
                    </a:gridCol>
                    <a:gridCol w="834009">
                      <a:extLst>
                        <a:ext uri="{9D8B030D-6E8A-4147-A177-3AD203B41FA5}">
                          <a16:colId xmlns:a16="http://schemas.microsoft.com/office/drawing/2014/main" val="1518875165"/>
                        </a:ext>
                      </a:extLst>
                    </a:gridCol>
                    <a:gridCol w="1247714">
                      <a:extLst>
                        <a:ext uri="{9D8B030D-6E8A-4147-A177-3AD203B41FA5}">
                          <a16:colId xmlns:a16="http://schemas.microsoft.com/office/drawing/2014/main" val="687139175"/>
                        </a:ext>
                      </a:extLst>
                    </a:gridCol>
                    <a:gridCol w="1426464">
                      <a:extLst>
                        <a:ext uri="{9D8B030D-6E8A-4147-A177-3AD203B41FA5}">
                          <a16:colId xmlns:a16="http://schemas.microsoft.com/office/drawing/2014/main" val="905898588"/>
                        </a:ext>
                      </a:extLst>
                    </a:gridCol>
                    <a:gridCol w="1234440">
                      <a:extLst>
                        <a:ext uri="{9D8B030D-6E8A-4147-A177-3AD203B41FA5}">
                          <a16:colId xmlns:a16="http://schemas.microsoft.com/office/drawing/2014/main" val="19183480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Z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Active Outer Radius (cm)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239823" t="-2439" r="-86726" b="-2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l="-395876" t="-2439" r="-1031" b="-2853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29500166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+mn-lt"/>
                            </a:rPr>
                            <a:t>HD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162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45</a:t>
                          </a:r>
                          <a:r>
                            <a:rPr lang="en-US" sz="1400" dirty="0">
                              <a:latin typeface="+mn-lt"/>
                            </a:rPr>
                            <a:t> - 46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15.52</a:t>
                          </a:r>
                          <a:r>
                            <a:rPr lang="en-US" sz="1400" dirty="0">
                              <a:latin typeface="+mn-lt"/>
                            </a:rPr>
                            <a:t> – 15.85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i="0" dirty="0">
                              <a:latin typeface="+mn-lt"/>
                            </a:rPr>
                            <a:t>1.97 - </a:t>
                          </a:r>
                          <a:r>
                            <a:rPr lang="en-US" sz="1400" b="1" i="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1.99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6230555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HD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148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45</a:t>
                          </a:r>
                          <a:r>
                            <a:rPr lang="en-US" sz="1400" dirty="0">
                              <a:latin typeface="+mn-lt"/>
                            </a:rPr>
                            <a:t> - 46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16.91</a:t>
                          </a:r>
                          <a:r>
                            <a:rPr lang="en-US" sz="1400" dirty="0">
                              <a:latin typeface="+mn-lt"/>
                            </a:rPr>
                            <a:t> – 17.26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1.88 - </a:t>
                          </a:r>
                          <a:r>
                            <a:rPr lang="en-US" sz="1400" b="1" dirty="0">
                              <a:latin typeface="+mn-lt"/>
                            </a:rPr>
                            <a:t>1.9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4966758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-111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45</a:t>
                          </a:r>
                          <a:r>
                            <a:rPr lang="en-US" sz="1400" dirty="0">
                              <a:latin typeface="+mn-lt"/>
                            </a:rPr>
                            <a:t> - 46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22.07</a:t>
                          </a:r>
                          <a:r>
                            <a:rPr lang="en-US" sz="1400" dirty="0">
                              <a:latin typeface="+mn-lt"/>
                            </a:rPr>
                            <a:t> –  22.50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1.61 - </a:t>
                          </a:r>
                          <a:r>
                            <a:rPr lang="en-US" sz="1400" b="1" dirty="0">
                              <a:latin typeface="+mn-lt"/>
                            </a:rPr>
                            <a:t>1.63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13781940"/>
                      </a:ext>
                    </a:extLst>
                  </a:tr>
                  <a:tr h="36267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n-lt"/>
                            </a:rPr>
                            <a:t>LD MPGD 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-121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45</a:t>
                          </a:r>
                          <a:r>
                            <a:rPr lang="en-US" sz="1400" dirty="0">
                              <a:latin typeface="+mn-lt"/>
                            </a:rPr>
                            <a:t> - 46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+mn-lt"/>
                            </a:rPr>
                            <a:t>20.40</a:t>
                          </a:r>
                          <a:r>
                            <a:rPr lang="en-US" sz="1400" dirty="0">
                              <a:latin typeface="+mn-lt"/>
                            </a:rPr>
                            <a:t> – 20.81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+mn-lt"/>
                            </a:rPr>
                            <a:t>1.69 - </a:t>
                          </a:r>
                          <a:r>
                            <a:rPr lang="en-US" sz="1400" b="1" dirty="0">
                              <a:latin typeface="+mn-lt"/>
                            </a:rPr>
                            <a:t>1.72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2725036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046AA9A5-D27C-F81F-E839-BF131E21966A}"/>
              </a:ext>
            </a:extLst>
          </p:cNvPr>
          <p:cNvGrpSpPr/>
          <p:nvPr/>
        </p:nvGrpSpPr>
        <p:grpSpPr>
          <a:xfrm>
            <a:off x="461022" y="1459595"/>
            <a:ext cx="4718389" cy="3871029"/>
            <a:chOff x="491922" y="1679899"/>
            <a:chExt cx="4718389" cy="3871029"/>
          </a:xfrm>
        </p:grpSpPr>
        <p:pic>
          <p:nvPicPr>
            <p:cNvPr id="9" name="Immagine 8" descr="Immagine che contiene schermata, Rettangolo&#10;&#10;Descrizione generata automaticamente">
              <a:extLst>
                <a:ext uri="{FF2B5EF4-FFF2-40B4-BE49-F238E27FC236}">
                  <a16:creationId xmlns:a16="http://schemas.microsoft.com/office/drawing/2014/main" id="{4EA1E079-BAD6-AF3C-4EF8-23F062F08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1922" y="1679899"/>
              <a:ext cx="4561318" cy="3871029"/>
            </a:xfrm>
            <a:prstGeom prst="rect">
              <a:avLst/>
            </a:prstGeom>
          </p:spPr>
        </p:pic>
        <p:cxnSp>
          <p:nvCxnSpPr>
            <p:cNvPr id="11" name="Connettore 1 10">
              <a:extLst>
                <a:ext uri="{FF2B5EF4-FFF2-40B4-BE49-F238E27FC236}">
                  <a16:creationId xmlns:a16="http://schemas.microsoft.com/office/drawing/2014/main" id="{98D2C149-C5A5-3F16-EA83-D6894B063F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2168" y="2680897"/>
              <a:ext cx="2558143" cy="9192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>
              <a:extLst>
                <a:ext uri="{FF2B5EF4-FFF2-40B4-BE49-F238E27FC236}">
                  <a16:creationId xmlns:a16="http://schemas.microsoft.com/office/drawing/2014/main" id="{9A83E547-3260-5E6A-F74A-69BF2F416D91}"/>
                </a:ext>
              </a:extLst>
            </p:cNvPr>
            <p:cNvCxnSpPr>
              <a:cxnSpLocks/>
            </p:cNvCxnSpPr>
            <p:nvPr/>
          </p:nvCxnSpPr>
          <p:spPr>
            <a:xfrm>
              <a:off x="2652168" y="3615413"/>
              <a:ext cx="2431972" cy="7624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07059B6C-C80D-45D4-C312-B4DEA43DF5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1403" y="2835634"/>
              <a:ext cx="1741714" cy="777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F9D52F98-8493-3006-0671-43243FAEB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0454" y="3602623"/>
              <a:ext cx="1741714" cy="777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D1780F0E-4CED-39E0-2E55-EAD76F94F4E1}"/>
                    </a:ext>
                  </a:extLst>
                </p:cNvPr>
                <p:cNvSpPr txBox="1"/>
                <p:nvPr/>
              </p:nvSpPr>
              <p:spPr>
                <a:xfrm>
                  <a:off x="4013687" y="3345704"/>
                  <a:ext cx="8581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&gt;1.99</a:t>
                  </a:r>
                </a:p>
              </p:txBody>
            </p:sp>
          </mc:Choice>
          <mc:Fallback>
            <p:sp>
              <p:nvSpPr>
                <p:cNvPr id="5" name="CasellaDiTesto 4">
                  <a:extLst>
                    <a:ext uri="{FF2B5EF4-FFF2-40B4-BE49-F238E27FC236}">
                      <a16:creationId xmlns:a16="http://schemas.microsoft.com/office/drawing/2014/main" id="{D1780F0E-4CED-39E0-2E55-EAD76F94F4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3687" y="3345704"/>
                  <a:ext cx="858120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449" t="-27273" r="-14493" b="-5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D610014-2A3D-E17D-1BA6-AE6059ED30B6}"/>
                    </a:ext>
                  </a:extLst>
                </p:cNvPr>
                <p:cNvSpPr txBox="1"/>
                <p:nvPr/>
              </p:nvSpPr>
              <p:spPr>
                <a:xfrm>
                  <a:off x="987195" y="3368370"/>
                  <a:ext cx="8581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&gt;1.72</a:t>
                  </a:r>
                </a:p>
              </p:txBody>
            </p:sp>
          </mc:Choice>
          <mc:Fallback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6D610014-2A3D-E17D-1BA6-AE6059ED30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195" y="3368370"/>
                  <a:ext cx="858120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1449" t="-26087" r="-14493" b="-521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C6A0E0A-1AF1-A29F-F8C7-F97A95870AED}"/>
                  </a:ext>
                </a:extLst>
              </p:cNvPr>
              <p:cNvSpPr txBox="1"/>
              <p:nvPr/>
            </p:nvSpPr>
            <p:spPr>
              <a:xfrm>
                <a:off x="305574" y="5404246"/>
                <a:ext cx="500709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The minimum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value is not less than 2</a:t>
                </a:r>
              </a:p>
              <a:p>
                <a:r>
                  <a:rPr lang="en-US" sz="1600" dirty="0"/>
                  <a:t>it is limited by the outer HD disk location/dimensions</a:t>
                </a: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C6A0E0A-1AF1-A29F-F8C7-F97A9587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74" y="5404246"/>
                <a:ext cx="5007090" cy="615553"/>
              </a:xfrm>
              <a:prstGeom prst="rect">
                <a:avLst/>
              </a:prstGeom>
              <a:blipFill>
                <a:blip r:embed="rId14"/>
                <a:stretch>
                  <a:fillRect l="-1013" t="-408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05931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  <Comments xmlns="d767f846-2003-4795-b8a5-c12e60d5674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1" ma:contentTypeDescription="Create a new document." ma:contentTypeScope="" ma:versionID="9712ab41627a533a3bfa1b03f1b83f33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d38064be7588bf028e4b14846bf38c6b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Comments" ma:index="18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d767f846-2003-4795-b8a5-c12e60d56749"/>
    <ds:schemaRef ds:uri="http://schemas.openxmlformats.org/package/2006/metadata/core-properties"/>
    <ds:schemaRef ds:uri="3bfd71d5-c7ac-4dca-b865-a609d1eb407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2238CF-A64D-4ECD-9443-EBFB8B232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1992</TotalTime>
  <Words>1404</Words>
  <Application>Microsoft Macintosh PowerPoint</Application>
  <PresentationFormat>Widescreen</PresentationFormat>
  <Paragraphs>306</Paragraphs>
  <Slides>21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Helvetica</vt:lpstr>
      <vt:lpstr>Cambria Math</vt:lpstr>
      <vt:lpstr>Calibri</vt:lpstr>
      <vt:lpstr>Century Gothic</vt:lpstr>
      <vt:lpstr>Arial</vt:lpstr>
      <vt:lpstr>BNL</vt:lpstr>
      <vt:lpstr>Presentazione standard di PowerPoint</vt:lpstr>
      <vt:lpstr>EIC Slide Deck</vt:lpstr>
      <vt:lpstr>MPGD endcaps</vt:lpstr>
      <vt:lpstr>Charge Questions Addressed</vt:lpstr>
      <vt:lpstr>Outline</vt:lpstr>
      <vt:lpstr>Presentazione standard di PowerPoint</vt:lpstr>
      <vt:lpstr>Topic  – Scope of the MPGD Endcaps </vt:lpstr>
      <vt:lpstr>Presentazione standard di PowerPoint</vt:lpstr>
      <vt:lpstr>Presentazione standard di PowerPoint</vt:lpstr>
      <vt:lpstr>Presentazione standard di PowerPoint</vt:lpstr>
      <vt:lpstr>Topic 1.1 – Technical performance requirements</vt:lpstr>
      <vt:lpstr>Topic 1.1 – Technical performance requirements</vt:lpstr>
      <vt:lpstr>Topic 1.2 – Detector performance and construction plans </vt:lpstr>
      <vt:lpstr>Topic 1.2 – Detector performance and construction plans </vt:lpstr>
      <vt:lpstr>Presentazione standard di PowerPoint</vt:lpstr>
      <vt:lpstr>Topic 1.3 – Detector, Electronics Readout, and Services </vt:lpstr>
      <vt:lpstr>Topic 1.4 – Risks Mitigation</vt:lpstr>
      <vt:lpstr>Presentazione standard di PowerPoint</vt:lpstr>
      <vt:lpstr>Topic 1.5 – Fabrication and Assembly Plans </vt:lpstr>
      <vt:lpstr>Topic 1.7 – ES&amp;H and QA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Annalisa D'Angelo</cp:lastModifiedBy>
  <cp:revision>45</cp:revision>
  <dcterms:created xsi:type="dcterms:W3CDTF">2023-09-12T20:43:32Z</dcterms:created>
  <dcterms:modified xsi:type="dcterms:W3CDTF">2024-03-05T13:57:26Z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0x0101005198D2554909C94BB45400E87C135FCB</vt:lpwstr>
  </property>
  <property fmtid="{D5CDD505-2E9C-101B-9397-08002B2CF9AE}" pid="3" name="MediaServiceImageTags">
    <vt:lpwstr/>
  </property>
</Properties>
</file>