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394" r:id="rId5"/>
    <p:sldId id="526" r:id="rId6"/>
    <p:sldId id="554" r:id="rId7"/>
    <p:sldId id="522" r:id="rId8"/>
    <p:sldId id="334" r:id="rId9"/>
    <p:sldId id="335" r:id="rId10"/>
    <p:sldId id="344" r:id="rId11"/>
    <p:sldId id="552" r:id="rId12"/>
    <p:sldId id="338" r:id="rId13"/>
    <p:sldId id="553" r:id="rId14"/>
    <p:sldId id="518" r:id="rId15"/>
    <p:sldId id="390" r:id="rId16"/>
    <p:sldId id="392" r:id="rId17"/>
    <p:sldId id="519" r:id="rId18"/>
    <p:sldId id="393" r:id="rId19"/>
    <p:sldId id="523" r:id="rId20"/>
    <p:sldId id="342" r:id="rId21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00ACDB"/>
    <a:srgbClr val="A6A6A6"/>
    <a:srgbClr val="7F7F7F"/>
    <a:srgbClr val="21A0FF"/>
    <a:srgbClr val="009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09" d="100"/>
          <a:sy n="109" d="100"/>
        </p:scale>
        <p:origin x="20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F6B566-8F4F-2297-E09A-EC0A5919D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EF84F-FF67-CFE6-EE39-7622459E9C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5C532-7310-4D0E-A33E-9CFB32DA3130}" type="datetimeFigureOut">
              <a:rPr lang="en-US" smtClean="0"/>
              <a:t>2/22/24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D95DF-83FA-FE96-2EE5-1174D2E87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67F68-58BC-4765-5D43-302ABEE7B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BC339-4610-4F10-854C-D2930A4EB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8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2/22/24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Title from Agenda</a:t>
            </a:r>
            <a:br>
              <a:rPr lang="en-US"/>
            </a:br>
            <a:r>
              <a:rPr lang="en-US"/>
              <a:t>Continuation of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CFD060-E09E-7067-B04E-00A8A44F9672}"/>
              </a:ext>
            </a:extLst>
          </p:cNvPr>
          <p:cNvSpPr txBox="1"/>
          <p:nvPr userDrawn="1"/>
        </p:nvSpPr>
        <p:spPr>
          <a:xfrm>
            <a:off x="502920" y="5040923"/>
            <a:ext cx="4564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Incremental Design and Safety Review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of the EIC Tracking Detectors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March 20-21, 2024</a:t>
            </a:r>
          </a:p>
        </p:txBody>
      </p:sp>
    </p:spTree>
    <p:extLst>
      <p:ext uri="{BB962C8B-B14F-4D97-AF65-F5344CB8AC3E}">
        <p14:creationId xmlns:p14="http://schemas.microsoft.com/office/powerpoint/2010/main" val="341994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6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Section Separator – Title Line 1</a:t>
            </a:r>
          </a:p>
          <a:p>
            <a:pPr lvl="0"/>
            <a:r>
              <a:rPr lang="en-US"/>
              <a:t>Section Separator – Title Line 2</a:t>
            </a:r>
          </a:p>
          <a:p>
            <a:pPr lvl="0"/>
            <a:r>
              <a:rPr lang="en-US"/>
              <a:t>Section Separator – Title Line 3</a:t>
            </a:r>
          </a:p>
        </p:txBody>
      </p:sp>
    </p:spTree>
    <p:extLst>
      <p:ext uri="{BB962C8B-B14F-4D97-AF65-F5344CB8AC3E}">
        <p14:creationId xmlns:p14="http://schemas.microsoft.com/office/powerpoint/2010/main" val="396628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77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2B54326-9283-87C5-2211-07467D1528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000"/>
            </a:lvl1pPr>
            <a:lvl2pPr marL="684212" indent="-457200">
              <a:buFont typeface="+mj-lt"/>
              <a:buAutoNum type="alphaUcPeriod"/>
              <a:defRPr/>
            </a:lvl2pPr>
            <a:lvl3pPr marL="803275" indent="-342900">
              <a:buFont typeface="+mj-lt"/>
              <a:buAutoNum type="romanLcPeriod"/>
              <a:defRPr/>
            </a:lvl3pPr>
            <a:lvl4pPr marL="1030287" indent="-342900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Charges – Arial 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601E0-56E9-DDEA-8450-036620793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-16778"/>
            <a:ext cx="11499234" cy="40267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Charge Questions Addressed</a:t>
            </a:r>
          </a:p>
        </p:txBody>
      </p:sp>
    </p:spTree>
    <p:extLst>
      <p:ext uri="{BB962C8B-B14F-4D97-AF65-F5344CB8AC3E}">
        <p14:creationId xmlns:p14="http://schemas.microsoft.com/office/powerpoint/2010/main" val="269555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14597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 [Layout: Content 2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ECC0389-6BCD-C4BC-4A17-EA2DACAE7E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6002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72671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Bulleted]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508D84F-3665-CC5D-F2A2-B3A6B09A70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199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226128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5869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1A4CDE2-F4A5-3B66-CC2E-03CEF69AD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0611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28183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E5A896B-E227-B141-AB5C-4CC68DDA8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57609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205F73-77C7-B0F0-5AC5-70E193F511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-16778"/>
            <a:ext cx="11499234" cy="40267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119363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CFEFF2-44B8-687E-DAB3-7026DB467298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Tracking Detectors Review, March 20-21,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B3137-4B00-CEAB-DCD1-3B470E06EA17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-16778"/>
            <a:ext cx="11499234" cy="402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483" y="773283"/>
            <a:ext cx="114986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1" r:id="rId2"/>
    <p:sldLayoutId id="2147483682" r:id="rId3"/>
    <p:sldLayoutId id="2147483691" r:id="rId4"/>
    <p:sldLayoutId id="2147483690" r:id="rId5"/>
    <p:sldLayoutId id="2147483686" r:id="rId6"/>
    <p:sldLayoutId id="2147483692" r:id="rId7"/>
    <p:sldLayoutId id="2147483693" r:id="rId8"/>
    <p:sldLayoutId id="2147483699" r:id="rId9"/>
    <p:sldLayoutId id="2147483685" r:id="rId10"/>
    <p:sldLayoutId id="214748370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639789-231B-0304-92A4-BE07F30A6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212080"/>
          </a:xfrm>
        </p:spPr>
        <p:txBody>
          <a:bodyPr/>
          <a:lstStyle/>
          <a:p>
            <a:r>
              <a:rPr lang="en-US" dirty="0"/>
              <a:t>EIC Slide Deck Template</a:t>
            </a:r>
          </a:p>
          <a:p>
            <a:r>
              <a:rPr lang="en-US" dirty="0"/>
              <a:t>Includes additional generic and preset content, </a:t>
            </a:r>
          </a:p>
          <a:p>
            <a:r>
              <a:rPr lang="en-US" dirty="0"/>
              <a:t>helpful hints, etc.</a:t>
            </a:r>
          </a:p>
          <a:p>
            <a:r>
              <a:rPr lang="en-US" dirty="0"/>
              <a:t>2024-02-22</a:t>
            </a:r>
          </a:p>
        </p:txBody>
      </p:sp>
    </p:spTree>
    <p:extLst>
      <p:ext uri="{BB962C8B-B14F-4D97-AF65-F5344CB8AC3E}">
        <p14:creationId xmlns:p14="http://schemas.microsoft.com/office/powerpoint/2010/main" val="260769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06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Some General Guidance - 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Stay “in the box”.</a:t>
            </a:r>
          </a:p>
          <a:p>
            <a:pPr lvl="1"/>
            <a:r>
              <a:rPr lang="en-US"/>
              <a:t>Below the blue title line, above the black footer line, and generally inside the horizonal space bounded by those lines left and right.</a:t>
            </a:r>
          </a:p>
          <a:p>
            <a:endParaRPr lang="en-US"/>
          </a:p>
          <a:p>
            <a:r>
              <a:rPr lang="en-US"/>
              <a:t>Do not move title text boxes.</a:t>
            </a:r>
          </a:p>
          <a:p>
            <a:pPr lvl="1"/>
            <a:r>
              <a:rPr lang="en-US"/>
              <a:t>If needed, shrink the font. But try to keep your title concise anyway.</a:t>
            </a:r>
          </a:p>
          <a:p>
            <a:endParaRPr lang="en-US"/>
          </a:p>
          <a:p>
            <a:r>
              <a:rPr lang="en-US"/>
              <a:t>Do not move the charge tags.</a:t>
            </a:r>
          </a:p>
          <a:p>
            <a:pPr lvl="1"/>
            <a:r>
              <a:rPr lang="en-US"/>
              <a:t>Note that it’s trivial to copy and paste charge tags from an existing slide to a new one.</a:t>
            </a:r>
          </a:p>
          <a:p>
            <a:pPr lvl="1"/>
            <a:r>
              <a:rPr lang="en-US"/>
              <a:t>When you copy from one slide and paste to another, by default, the pasted object will be positioned exactly where it was on the source slide.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Some General Guidance - 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Learn how to use features that leverage the slide templates you’re using.</a:t>
            </a:r>
          </a:p>
          <a:p>
            <a:pPr lvl="1"/>
            <a:r>
              <a:rPr lang="en-US" b="1"/>
              <a:t>Choose or Change a Slide Layout:</a:t>
            </a:r>
            <a:r>
              <a:rPr lang="en-US"/>
              <a:t> To choose a slide layout, right click on the slide in the thumbnail list at left, select “Layout&gt;”, then look through the available layouts and choose what best suits your need.</a:t>
            </a:r>
          </a:p>
          <a:p>
            <a:pPr lvl="1"/>
            <a:r>
              <a:rPr lang="en-US" b="1"/>
              <a:t>Reset a Slide to its Layout Defaults:</a:t>
            </a:r>
            <a:r>
              <a:rPr lang="en-US"/>
              <a:t> Right click on the slide in the thumbnail list at left, select “Reset Slide”.</a:t>
            </a:r>
          </a:p>
          <a:p>
            <a:endParaRPr lang="en-US"/>
          </a:p>
          <a:p>
            <a:r>
              <a:rPr lang="en-US"/>
              <a:t>In general, do not paste in complete slides from other presentations, unless you know what you’re doing.</a:t>
            </a:r>
          </a:p>
          <a:p>
            <a:pPr lvl="1"/>
            <a:r>
              <a:rPr lang="en-US"/>
              <a:t>You will most likely need to edit afterward, so copying and pasting slide content is “safer”.</a:t>
            </a:r>
          </a:p>
          <a:p>
            <a:pPr lvl="1"/>
            <a:r>
              <a:rPr lang="en-US"/>
              <a:t>Copying in slides will also copy in non-standard slide layouts and other “debris”.</a:t>
            </a:r>
          </a:p>
          <a:p>
            <a:pPr lvl="1"/>
            <a:r>
              <a:rPr lang="en-US"/>
              <a:t>Put in the effort now to conform to this template and you won’t need to do it again in the future.</a:t>
            </a:r>
          </a:p>
          <a:p>
            <a:pPr lvl="1"/>
            <a:r>
              <a:rPr lang="en-US"/>
              <a:t>See what works best for you – pasting in a complete slide if you know what you’re doing, or copy and pasting content from slides.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98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Some General Guidance - III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Ctrl+z</a:t>
            </a:r>
            <a:r>
              <a:rPr lang="en-US" dirty="0"/>
              <a:t> (Undo) and </a:t>
            </a:r>
            <a:r>
              <a:rPr lang="en-US" dirty="0" err="1"/>
              <a:t>Ctrl+y</a:t>
            </a:r>
            <a:r>
              <a:rPr lang="en-US" dirty="0"/>
              <a:t> (Redo).</a:t>
            </a:r>
          </a:p>
          <a:p>
            <a:pPr lvl="1"/>
            <a:r>
              <a:rPr lang="en-US" dirty="0"/>
              <a:t>It is a common occurrence to accidentally select and drag or delete some existing object.</a:t>
            </a:r>
          </a:p>
          <a:p>
            <a:pPr lvl="1"/>
            <a:r>
              <a:rPr lang="en-US" dirty="0" err="1"/>
              <a:t>Ctrl+z</a:t>
            </a:r>
            <a:r>
              <a:rPr lang="en-US" dirty="0"/>
              <a:t> is the easy fix to put it back exactly as it was.</a:t>
            </a:r>
          </a:p>
          <a:p>
            <a:pPr lvl="1"/>
            <a:r>
              <a:rPr lang="en-US" dirty="0" err="1"/>
              <a:t>Ctrl+y</a:t>
            </a:r>
            <a:r>
              <a:rPr lang="en-US" dirty="0"/>
              <a:t> is the easy way to redo (undo an undo).</a:t>
            </a:r>
          </a:p>
          <a:p>
            <a:pPr lvl="1"/>
            <a:endParaRPr lang="en-US" dirty="0"/>
          </a:p>
          <a:p>
            <a:r>
              <a:rPr lang="en-US" dirty="0"/>
              <a:t>Stay with the Arial font. If you paste in text, edit font if needed.</a:t>
            </a:r>
          </a:p>
          <a:p>
            <a:pPr lvl="1"/>
            <a:r>
              <a:rPr lang="en-US" dirty="0"/>
              <a:t>Again, the slide reset will do this for you, but it will also enforce the overall layout as chosen for that slide.</a:t>
            </a:r>
          </a:p>
          <a:p>
            <a:pPr lvl="1"/>
            <a:endParaRPr lang="en-US" dirty="0"/>
          </a:p>
          <a:p>
            <a:r>
              <a:rPr lang="en-US" dirty="0"/>
              <a:t>The footer text is set in the main slide master. You cannot edit on a regular slide – by design. This prevents accidental text moves, page number double ups, etc.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60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Some General Guidance - IV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When you’re pasting in pictures, plots, figures, etc. – set the sizing to “Lock Aspect Ratio” to avoid distorting them.</a:t>
            </a:r>
          </a:p>
          <a:p>
            <a:pPr lvl="1"/>
            <a:r>
              <a:rPr lang="en-US"/>
              <a:t>Right click on the content.</a:t>
            </a:r>
          </a:p>
          <a:p>
            <a:pPr lvl="1"/>
            <a:r>
              <a:rPr lang="en-US"/>
              <a:t>Select “Format Shape …”.</a:t>
            </a:r>
          </a:p>
          <a:p>
            <a:pPr lvl="1"/>
            <a:r>
              <a:rPr lang="en-US"/>
              <a:t>Select the sizing icon.</a:t>
            </a:r>
          </a:p>
          <a:p>
            <a:pPr lvl="1"/>
            <a:r>
              <a:rPr lang="en-US"/>
              <a:t>Click on “Lock Aspect Ratio”.</a:t>
            </a:r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82D6A-BAF7-EDEF-2B3D-436D97A41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683" y="1712370"/>
            <a:ext cx="2583404" cy="414563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C62A30-1432-7793-7F31-3CDFB8A6F6E5}"/>
              </a:ext>
            </a:extLst>
          </p:cNvPr>
          <p:cNvCxnSpPr>
            <a:cxnSpLocks/>
          </p:cNvCxnSpPr>
          <p:nvPr/>
        </p:nvCxnSpPr>
        <p:spPr>
          <a:xfrm>
            <a:off x="4589381" y="3014660"/>
            <a:ext cx="1864582" cy="13765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C33C4C-F7EC-A13D-0802-EC52A910B076}"/>
              </a:ext>
            </a:extLst>
          </p:cNvPr>
          <p:cNvCxnSpPr>
            <a:cxnSpLocks/>
          </p:cNvCxnSpPr>
          <p:nvPr/>
        </p:nvCxnSpPr>
        <p:spPr>
          <a:xfrm>
            <a:off x="3781307" y="2573408"/>
            <a:ext cx="325213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043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Some General Guidance - 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Don’t be lazy. Put in the simple effort to make your presentation look professional.</a:t>
            </a:r>
          </a:p>
          <a:p>
            <a:pPr lvl="1"/>
            <a:r>
              <a:rPr lang="en-US"/>
              <a:t>Take the time to properly format.</a:t>
            </a:r>
          </a:p>
          <a:p>
            <a:pPr lvl="2"/>
            <a:r>
              <a:rPr lang="en-US"/>
              <a:t>e.g. Use superscripts and subscripts as appropriate: “x</a:t>
            </a:r>
            <a:r>
              <a:rPr lang="en-US" baseline="30000"/>
              <a:t>2</a:t>
            </a:r>
            <a:r>
              <a:rPr lang="en-US"/>
              <a:t>” and not “x^2”.</a:t>
            </a:r>
          </a:p>
          <a:p>
            <a:pPr lvl="1"/>
            <a:r>
              <a:rPr lang="en-US"/>
              <a:t>Spell and grammar check.</a:t>
            </a:r>
          </a:p>
          <a:p>
            <a:pPr lvl="2"/>
            <a:r>
              <a:rPr lang="en-US"/>
              <a:t>PowerPoint does this for you. Just do what it tells you to do.</a:t>
            </a:r>
          </a:p>
          <a:p>
            <a:endParaRPr lang="en-US"/>
          </a:p>
          <a:p>
            <a:r>
              <a:rPr lang="en-US"/>
              <a:t>Learn line and paragraph spacing.</a:t>
            </a:r>
          </a:p>
          <a:p>
            <a:pPr lvl="1"/>
            <a:r>
              <a:rPr lang="en-US"/>
              <a:t>It is preset to look decent in this template. “Spacing” settings are most important.</a:t>
            </a:r>
          </a:p>
          <a:p>
            <a:pPr lvl="1"/>
            <a:r>
              <a:rPr lang="en-US"/>
              <a:t>Settings are here, in the “Paragraph” section, in the pulldown (the arrow thingy):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7DAD9-97B7-B33E-8BE7-926D26655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799" y="4486146"/>
            <a:ext cx="3414056" cy="1242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4B7761-D9A0-198F-19EB-2B9DC3801C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2866" y="4330332"/>
            <a:ext cx="2548331" cy="184754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CDBE6D-43F7-C385-CBBD-C747510D0F67}"/>
              </a:ext>
            </a:extLst>
          </p:cNvPr>
          <p:cNvCxnSpPr/>
          <p:nvPr/>
        </p:nvCxnSpPr>
        <p:spPr>
          <a:xfrm>
            <a:off x="8783925" y="5614321"/>
            <a:ext cx="559064" cy="1610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131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Some General Guidance - VI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Certain PowerPoint effects can help enhance the look of your presentation and make it less austere.</a:t>
            </a:r>
          </a:p>
          <a:p>
            <a:endParaRPr lang="en-US" sz="1800" dirty="0"/>
          </a:p>
          <a:p>
            <a:r>
              <a:rPr lang="en-US" sz="1800" dirty="0"/>
              <a:t>Often nicer than nothing or the simple “line” box around the figure.</a:t>
            </a:r>
          </a:p>
          <a:p>
            <a:endParaRPr lang="en-US" sz="1800" dirty="0"/>
          </a:p>
          <a:p>
            <a:r>
              <a:rPr lang="en-US" sz="1800" dirty="0"/>
              <a:t>Right click on a picture, click “Format Picture” (or Format Shape or whatever). Select &lt;Presets&gt; under “Shadow”. I usually use the very first one under the “Outer” category. That gives the right and bottom shadow used in the pictures here.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DDE2D-17C2-4937-BBA1-FDB5BBC622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84" y="3701703"/>
            <a:ext cx="1385765" cy="2380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61094E-3F33-D594-4B62-5004D304C2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119" y="3701703"/>
            <a:ext cx="1385765" cy="2380072"/>
          </a:xfrm>
          <a:prstGeom prst="rect">
            <a:avLst/>
          </a:prstGeom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45FB4A-B31D-8AAF-4212-89B9B5CE04E0}"/>
              </a:ext>
            </a:extLst>
          </p:cNvPr>
          <p:cNvSpPr txBox="1"/>
          <p:nvPr/>
        </p:nvSpPr>
        <p:spPr>
          <a:xfrm>
            <a:off x="2099930" y="4486939"/>
            <a:ext cx="1345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/>
              <a:t>No shadow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9610E3-796E-5118-C8E6-27504DEE8E74}"/>
              </a:ext>
            </a:extLst>
          </p:cNvPr>
          <p:cNvSpPr txBox="1"/>
          <p:nvPr/>
        </p:nvSpPr>
        <p:spPr>
          <a:xfrm>
            <a:off x="8367823" y="4486939"/>
            <a:ext cx="1345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Shadow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46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Commonly Used Symbols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l-GR"/>
              <a:t>αβγδεζηθικλνξομπρστυφχψωΩ</a:t>
            </a:r>
            <a:endParaRPr lang="en-US"/>
          </a:p>
          <a:p>
            <a:endParaRPr lang="en-US"/>
          </a:p>
          <a:p>
            <a:r>
              <a:rPr lang="en-US"/>
              <a:t>|¦±¯~</a:t>
            </a:r>
            <a:r>
              <a:rPr lang="el-GR"/>
              <a:t>≈≠≤≥</a:t>
            </a:r>
            <a:r>
              <a:rPr lang="en-US"/>
              <a:t>°|</a:t>
            </a:r>
            <a:r>
              <a:rPr lang="en-US" err="1"/>
              <a:t>ǁǀƩ</a:t>
            </a:r>
            <a:r>
              <a:rPr lang="el-GR"/>
              <a:t>‖•…⁞∆∞∙←↑→↓↔↕</a:t>
            </a:r>
            <a:r>
              <a:rPr lang="en-US"/>
              <a:t>ꞇ</a:t>
            </a:r>
            <a:r>
              <a:rPr lang="el-GR"/>
              <a:t>Φ</a:t>
            </a:r>
            <a:endParaRPr lang="en-US"/>
          </a:p>
          <a:p>
            <a:endParaRPr lang="en-US"/>
          </a:p>
          <a:p>
            <a:r>
              <a:rPr lang="el-GR"/>
              <a:t>αβγδεζηθικλνξοπρστυφχψω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6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EIC Slide Deck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Provides the standard introductory slides</a:t>
            </a:r>
          </a:p>
          <a:p>
            <a:pPr lvl="1"/>
            <a:r>
              <a:rPr lang="en-US" dirty="0"/>
              <a:t>Title Slide</a:t>
            </a:r>
          </a:p>
          <a:p>
            <a:pPr lvl="1"/>
            <a:r>
              <a:rPr lang="en-US" dirty="0"/>
              <a:t>Charge Slide</a:t>
            </a:r>
          </a:p>
          <a:p>
            <a:pPr lvl="1"/>
            <a:r>
              <a:rPr lang="en-US" dirty="0"/>
              <a:t>Outline Slide</a:t>
            </a:r>
          </a:p>
          <a:p>
            <a:pPr lvl="1"/>
            <a:r>
              <a:rPr lang="en-US" dirty="0"/>
              <a:t>Generic example content slides including charge tag</a:t>
            </a:r>
          </a:p>
          <a:p>
            <a:pPr lvl="1"/>
            <a:r>
              <a:rPr lang="en-US" dirty="0"/>
              <a:t>Generic presentation section separators</a:t>
            </a:r>
          </a:p>
          <a:p>
            <a:pPr lvl="1"/>
            <a:r>
              <a:rPr lang="en-US" dirty="0"/>
              <a:t>Summary Slide</a:t>
            </a:r>
          </a:p>
          <a:p>
            <a:pPr lvl="1"/>
            <a:r>
              <a:rPr lang="en-US" dirty="0"/>
              <a:t>Blank</a:t>
            </a:r>
          </a:p>
          <a:p>
            <a:pPr lvl="1"/>
            <a:r>
              <a:rPr lang="en-US" dirty="0"/>
              <a:t>General Guidance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605C-14FF-72CF-95A5-801CFFC13F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AB3B4-8DC5-1AF6-7BD1-C67DD6872F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A4188-0FA1-B5A7-B51F-5045A09122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B20DE-D89D-2D9E-9C72-5FD5E853B9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A39F22-FA97-3F37-DB7D-E2665FD67C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6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363D8-F217-3D29-4B98-48BCEFD1E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>
                <a:effectLst/>
              </a:rPr>
              <a:t>Are the technical performance requirements appropriately defined and complete for this stage of the project?</a:t>
            </a:r>
          </a:p>
          <a:p>
            <a:r>
              <a:rPr lang="en-US" dirty="0">
                <a:effectLst/>
              </a:rPr>
              <a:t>Are the plans for achieving detector performance and construction sufficiently developed and documented for the present phase of the project? </a:t>
            </a:r>
            <a:endParaRPr lang="en-US" dirty="0"/>
          </a:p>
          <a:p>
            <a:r>
              <a:rPr lang="en-US" dirty="0">
                <a:effectLst/>
              </a:rPr>
              <a:t>Are the current designs and plans for detector, electronics readout, and services sufficiently developed to achieve the performance requirements?</a:t>
            </a:r>
          </a:p>
          <a:p>
            <a:r>
              <a:rPr lang="en-US" dirty="0">
                <a:effectLst/>
              </a:rPr>
              <a:t>Are plans in place to mitigate risk of cost increases, schedule delays, and technical problems?</a:t>
            </a:r>
          </a:p>
          <a:p>
            <a:r>
              <a:rPr lang="en-US" dirty="0">
                <a:effectLst/>
              </a:rPr>
              <a:t>Are the fabrication and assembly plans for the various tracking detector systems consistent with the overall project and detector schedule? </a:t>
            </a:r>
            <a:endParaRPr lang="en-US" dirty="0"/>
          </a:p>
          <a:p>
            <a:r>
              <a:rPr lang="en-US" dirty="0">
                <a:effectLst/>
              </a:rPr>
              <a:t>Are the plans for detector integration in the EIC detector appropriately developed for the present phase of the project?</a:t>
            </a:r>
          </a:p>
          <a:p>
            <a:r>
              <a:rPr lang="en-US" dirty="0">
                <a:effectLst/>
              </a:rPr>
              <a:t>Have ES&amp;H and QA considerations been adequately incorporated into the designs at their present stage?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19DFDA-1E7E-AE1E-F508-DDE920617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Charge Questions Addressed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766191-914D-4214-C1E7-53F4739C4748}"/>
              </a:ext>
            </a:extLst>
          </p:cNvPr>
          <p:cNvSpPr txBox="1"/>
          <p:nvPr/>
        </p:nvSpPr>
        <p:spPr>
          <a:xfrm>
            <a:off x="7808866" y="217412"/>
            <a:ext cx="3023605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>
                    <a:lumMod val="75000"/>
                  </a:schemeClr>
                </a:solidFill>
              </a:rPr>
              <a:t>Grey out charge text not being addressed.</a:t>
            </a:r>
          </a:p>
          <a:p>
            <a:r>
              <a:rPr lang="en-US" sz="1200">
                <a:solidFill>
                  <a:schemeClr val="bg1">
                    <a:lumMod val="75000"/>
                  </a:schemeClr>
                </a:solidFill>
              </a:rPr>
              <a:t>GRY RGB HEX CODE: #BFBFBF</a:t>
            </a:r>
          </a:p>
        </p:txBody>
      </p:sp>
    </p:spTree>
    <p:extLst>
      <p:ext uri="{BB962C8B-B14F-4D97-AF65-F5344CB8AC3E}">
        <p14:creationId xmlns:p14="http://schemas.microsoft.com/office/powerpoint/2010/main" val="15788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Presentation Section 1</a:t>
            </a:r>
          </a:p>
          <a:p>
            <a:pPr lvl="1"/>
            <a:r>
              <a:rPr lang="en-US" dirty="0"/>
              <a:t>Topic 1.1</a:t>
            </a:r>
          </a:p>
          <a:p>
            <a:pPr lvl="1"/>
            <a:r>
              <a:rPr lang="en-US" dirty="0"/>
              <a:t>Topic 1.2</a:t>
            </a:r>
          </a:p>
          <a:p>
            <a:r>
              <a:rPr lang="en-US" dirty="0"/>
              <a:t>Presentation Section 2</a:t>
            </a:r>
          </a:p>
          <a:p>
            <a:pPr lvl="1"/>
            <a:r>
              <a:rPr lang="en-US" dirty="0"/>
              <a:t>Topic 2.1</a:t>
            </a:r>
          </a:p>
          <a:p>
            <a:pPr lvl="1"/>
            <a:r>
              <a:rPr lang="en-US" dirty="0"/>
              <a:t>Topic 2.2</a:t>
            </a:r>
          </a:p>
          <a:p>
            <a:pPr lvl="1"/>
            <a:r>
              <a:rPr lang="en-US" dirty="0"/>
              <a:t>	⁞</a:t>
            </a:r>
          </a:p>
          <a:p>
            <a:pPr lvl="1"/>
            <a:r>
              <a:rPr lang="en-US" dirty="0"/>
              <a:t>Topic 2.n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8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639789-231B-0304-92A4-BE07F30A6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212080"/>
          </a:xfrm>
        </p:spPr>
        <p:txBody>
          <a:bodyPr/>
          <a:lstStyle/>
          <a:p>
            <a:r>
              <a:rPr lang="en-US"/>
              <a:t>Presentation Section 1</a:t>
            </a:r>
          </a:p>
        </p:txBody>
      </p:sp>
    </p:spTree>
    <p:extLst>
      <p:ext uri="{BB962C8B-B14F-4D97-AF65-F5344CB8AC3E}">
        <p14:creationId xmlns:p14="http://schemas.microsoft.com/office/powerpoint/2010/main" val="62249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Topic 1.1 – Example Bullet List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Charge tag is offset down a bit to allow for slide title to use full width.</a:t>
            </a:r>
          </a:p>
          <a:p>
            <a:r>
              <a:rPr lang="en-US" dirty="0"/>
              <a:t>General content slide - bullets with standard indent levels and fonts.</a:t>
            </a:r>
          </a:p>
          <a:p>
            <a:r>
              <a:rPr lang="en-US" dirty="0"/>
              <a:t>Layout Name – “Content 1 – Bulleted”</a:t>
            </a:r>
          </a:p>
          <a:p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  <a:p>
            <a:pPr lvl="3"/>
            <a:endParaRPr lang="en-US" dirty="0"/>
          </a:p>
          <a:p>
            <a:r>
              <a:rPr lang="en-US" dirty="0"/>
              <a:t>Right click on slide on left and select “Layout &gt;” to see which layout this is (Content 1 – Bulleted), and which others are available.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1, 2</a:t>
            </a:r>
          </a:p>
        </p:txBody>
      </p:sp>
    </p:spTree>
    <p:extLst>
      <p:ext uri="{BB962C8B-B14F-4D97-AF65-F5344CB8AC3E}">
        <p14:creationId xmlns:p14="http://schemas.microsoft.com/office/powerpoint/2010/main" val="1484553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Topic 1.2 – Example Numbered List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Charge tag is offset down a bit to allow for slide title to use full width.</a:t>
            </a:r>
          </a:p>
          <a:p>
            <a:r>
              <a:rPr lang="en-US" dirty="0"/>
              <a:t>General content slide - bullets with standard indent levels and fonts.</a:t>
            </a:r>
          </a:p>
          <a:p>
            <a:r>
              <a:rPr lang="en-US" dirty="0"/>
              <a:t>Layout Name – “Content 1 – Bulleted”</a:t>
            </a:r>
          </a:p>
          <a:p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  <a:p>
            <a:pPr lvl="3"/>
            <a:endParaRPr lang="en-US" dirty="0"/>
          </a:p>
          <a:p>
            <a:r>
              <a:rPr lang="en-US" dirty="0"/>
              <a:t>Right click on slide on left and select “Layout &gt;” to see which layout this is (Content 1 – Numbered), and which others are available.</a:t>
            </a:r>
          </a:p>
          <a:p>
            <a:endParaRPr lang="en-US" dirty="0"/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504A48E9-1A4F-43E6-36A3-7E11DEE73F40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3, 5</a:t>
            </a:r>
          </a:p>
        </p:txBody>
      </p:sp>
    </p:spTree>
    <p:extLst>
      <p:ext uri="{BB962C8B-B14F-4D97-AF65-F5344CB8AC3E}">
        <p14:creationId xmlns:p14="http://schemas.microsoft.com/office/powerpoint/2010/main" val="3548813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639789-231B-0304-92A4-BE07F30A6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269384537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8D2554909C94BB45400E87C135FCB" ma:contentTypeVersion="11" ma:contentTypeDescription="Create a new document." ma:contentTypeScope="" ma:versionID="9712ab41627a533a3bfa1b03f1b83f33">
  <xsd:schema xmlns:xsd="http://www.w3.org/2001/XMLSchema" xmlns:xs="http://www.w3.org/2001/XMLSchema" xmlns:p="http://schemas.microsoft.com/office/2006/metadata/properties" xmlns:ns2="d767f846-2003-4795-b8a5-c12e60d56749" xmlns:ns3="3bfd71d5-c7ac-4dca-b865-a609d1eb4074" targetNamespace="http://schemas.microsoft.com/office/2006/metadata/properties" ma:root="true" ma:fieldsID="d38064be7588bf028e4b14846bf38c6b" ns2:_="" ns3:_="">
    <xsd:import namespace="d767f846-2003-4795-b8a5-c12e60d56749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7f846-2003-4795-b8a5-c12e60d56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omments" ma:index="18" nillable="true" ma:displayName="Comments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67f846-2003-4795-b8a5-c12e60d56749">
      <Terms xmlns="http://schemas.microsoft.com/office/infopath/2007/PartnerControls"/>
    </lcf76f155ced4ddcb4097134ff3c332f>
    <TaxCatchAll xmlns="3bfd71d5-c7ac-4dca-b865-a609d1eb4074" xsi:nil="true"/>
    <Comments xmlns="d767f846-2003-4795-b8a5-c12e60d56749" xsi:nil="true"/>
  </documentManagement>
</p:properties>
</file>

<file path=customXml/itemProps1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2238CF-A64D-4ECD-9443-EBFB8B232D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67f846-2003-4795-b8a5-c12e60d56749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5637A3-DEB1-4C7D-9F81-D2184D65C3B4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d767f846-2003-4795-b8a5-c12e60d56749"/>
    <ds:schemaRef ds:uri="http://schemas.openxmlformats.org/package/2006/metadata/core-properties"/>
    <ds:schemaRef ds:uri="3bfd71d5-c7ac-4dca-b865-a609d1eb407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281</TotalTime>
  <Words>1142</Words>
  <Application>Microsoft Macintosh PowerPoint</Application>
  <PresentationFormat>Widescreen</PresentationFormat>
  <Paragraphs>120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BNL</vt:lpstr>
      <vt:lpstr>PowerPoint Presentation</vt:lpstr>
      <vt:lpstr>EIC Slide Deck</vt:lpstr>
      <vt:lpstr>PowerPoint Presentation</vt:lpstr>
      <vt:lpstr>Charge Questions Addressed</vt:lpstr>
      <vt:lpstr>Outline</vt:lpstr>
      <vt:lpstr>PowerPoint Presentation</vt:lpstr>
      <vt:lpstr>Topic 1.1 – Example Bullet List Layout</vt:lpstr>
      <vt:lpstr>Topic 1.2 – Example Numbered List Layout</vt:lpstr>
      <vt:lpstr>PowerPoint Presentation</vt:lpstr>
      <vt:lpstr>PowerPoint Presentation</vt:lpstr>
      <vt:lpstr>Some General Guidance - I</vt:lpstr>
      <vt:lpstr>Some General Guidance - II</vt:lpstr>
      <vt:lpstr>Some General Guidance - III</vt:lpstr>
      <vt:lpstr>Some General Guidance - IV</vt:lpstr>
      <vt:lpstr>Some General Guidance - V</vt:lpstr>
      <vt:lpstr>Some General Guidance - VI</vt:lpstr>
      <vt:lpstr>Commonly Used Symbols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ksmith@bnl.gov</dc:creator>
  <cp:keywords/>
  <dc:description/>
  <cp:lastModifiedBy>Brian Eng</cp:lastModifiedBy>
  <cp:revision>32</cp:revision>
  <dcterms:created xsi:type="dcterms:W3CDTF">2023-09-12T20:43:32Z</dcterms:created>
  <dcterms:modified xsi:type="dcterms:W3CDTF">2024-02-22T15:36:51Z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0x0101005198D2554909C94BB45400E87C135FCB</vt:lpwstr>
  </property>
  <property fmtid="{D5CDD505-2E9C-101B-9397-08002B2CF9AE}" pid="3" name="MediaServiceImageTags">
    <vt:lpwstr/>
  </property>
</Properties>
</file>