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554" r:id="rId5"/>
    <p:sldId id="522" r:id="rId6"/>
    <p:sldId id="334" r:id="rId7"/>
    <p:sldId id="558" r:id="rId8"/>
    <p:sldId id="344" r:id="rId9"/>
    <p:sldId id="556" r:id="rId10"/>
    <p:sldId id="579" r:id="rId11"/>
    <p:sldId id="580" r:id="rId12"/>
    <p:sldId id="573" r:id="rId13"/>
    <p:sldId id="557" r:id="rId14"/>
    <p:sldId id="560" r:id="rId15"/>
    <p:sldId id="559" r:id="rId16"/>
    <p:sldId id="569" r:id="rId17"/>
    <p:sldId id="570" r:id="rId18"/>
    <p:sldId id="566" r:id="rId19"/>
    <p:sldId id="578" r:id="rId20"/>
    <p:sldId id="568" r:id="rId21"/>
    <p:sldId id="572" r:id="rId22"/>
    <p:sldId id="571" r:id="rId23"/>
    <p:sldId id="574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C0312"/>
    <a:srgbClr val="263CFC"/>
    <a:srgbClr val="0091FF"/>
    <a:srgbClr val="00ACDB"/>
    <a:srgbClr val="A6A6A6"/>
    <a:srgbClr val="7F7F7F"/>
    <a:srgbClr val="21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/>
    <p:restoredTop sz="94694"/>
  </p:normalViewPr>
  <p:slideViewPr>
    <p:cSldViewPr snapToGrid="0">
      <p:cViewPr varScale="1">
        <p:scale>
          <a:sx n="121" d="100"/>
          <a:sy n="121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0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FD060-E09E-7067-B04E-00A8A44F9672}"/>
              </a:ext>
            </a:extLst>
          </p:cNvPr>
          <p:cNvSpPr txBox="1"/>
          <p:nvPr userDrawn="1"/>
        </p:nvSpPr>
        <p:spPr>
          <a:xfrm>
            <a:off x="502920" y="5040923"/>
            <a:ext cx="4564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Incremental Design and Safety Review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of the EIC Tracking Detectors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March 20-21, 2024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662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77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601E0-56E9-DDEA-8450-036620793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26955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14597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2671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2612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86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818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5760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205F73-77C7-B0F0-5AC5-70E193F51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-16778"/>
            <a:ext cx="11499234" cy="4026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/>
              <a:t>Tracking Detectors Review, March 20-21,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-16778"/>
            <a:ext cx="11499234" cy="402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83" y="773283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682" r:id="rId3"/>
    <p:sldLayoutId id="2147483691" r:id="rId4"/>
    <p:sldLayoutId id="2147483690" r:id="rId5"/>
    <p:sldLayoutId id="2147483686" r:id="rId6"/>
    <p:sldLayoutId id="2147483692" r:id="rId7"/>
    <p:sldLayoutId id="2147483693" r:id="rId8"/>
    <p:sldLayoutId id="2147483699" r:id="rId9"/>
    <p:sldLayoutId id="2147483685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/HEPMC_Merger/tree/koljadev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key4hep/EDM4hep" TargetMode="External"/><Relationship Id="rId3" Type="http://schemas.openxmlformats.org/officeDocument/2006/relationships/hyperlink" Target="https://github.com/eic/epic" TargetMode="External"/><Relationship Id="rId7" Type="http://schemas.openxmlformats.org/officeDocument/2006/relationships/hyperlink" Target="https://github.com/eic/EDM4eic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cts.readthedocs.io/en/stable/index.html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github.com/eic/EICrecon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dd4hep.web.cern.ch/dd4hep/" TargetMode="Externa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605C-14FF-72CF-95A5-801CFFC13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Tracking Simulation/Reconstruction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AB3B4-8DC5-1AF6-7BD1-C67DD6872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Matt Posik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20DE-D89D-2D9E-9C72-5FD5E853B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Temple University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A39F22-FA97-3F37-DB7D-E2665FD67C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Deputy Technical Coordinator</a:t>
            </a:r>
          </a:p>
        </p:txBody>
      </p:sp>
    </p:spTree>
    <p:extLst>
      <p:ext uri="{BB962C8B-B14F-4D97-AF65-F5344CB8AC3E}">
        <p14:creationId xmlns:p14="http://schemas.microsoft.com/office/powerpoint/2010/main" val="380076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Reconstruction Framework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058ED0-EA11-A152-EACA-C86EAFFFC4E5}"/>
              </a:ext>
            </a:extLst>
          </p:cNvPr>
          <p:cNvGrpSpPr/>
          <p:nvPr/>
        </p:nvGrpSpPr>
        <p:grpSpPr>
          <a:xfrm>
            <a:off x="849809" y="1738052"/>
            <a:ext cx="10280645" cy="4050531"/>
            <a:chOff x="352263" y="983575"/>
            <a:chExt cx="7958712" cy="3618400"/>
          </a:xfrm>
        </p:grpSpPr>
        <p:sp>
          <p:nvSpPr>
            <p:cNvPr id="7" name="Google Shape;1285;p22">
              <a:extLst>
                <a:ext uri="{FF2B5EF4-FFF2-40B4-BE49-F238E27FC236}">
                  <a16:creationId xmlns:a16="http://schemas.microsoft.com/office/drawing/2014/main" id="{E8DB6D2D-2458-0A98-4C16-1527ECEE46BD}"/>
                </a:ext>
              </a:extLst>
            </p:cNvPr>
            <p:cNvSpPr/>
            <p:nvPr/>
          </p:nvSpPr>
          <p:spPr>
            <a:xfrm>
              <a:off x="847525" y="1939725"/>
              <a:ext cx="1130400" cy="346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Sim Hits</a:t>
              </a:r>
              <a:endParaRPr/>
            </a:p>
          </p:txBody>
        </p:sp>
        <p:sp>
          <p:nvSpPr>
            <p:cNvPr id="8" name="Google Shape;1286;p22">
              <a:extLst>
                <a:ext uri="{FF2B5EF4-FFF2-40B4-BE49-F238E27FC236}">
                  <a16:creationId xmlns:a16="http://schemas.microsoft.com/office/drawing/2014/main" id="{95214603-E35A-3545-84E3-38C13C2E2702}"/>
                </a:ext>
              </a:extLst>
            </p:cNvPr>
            <p:cNvSpPr/>
            <p:nvPr/>
          </p:nvSpPr>
          <p:spPr>
            <a:xfrm>
              <a:off x="765925" y="3316875"/>
              <a:ext cx="1293600" cy="346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Tracker Hits</a:t>
              </a:r>
              <a:endParaRPr/>
            </a:p>
          </p:txBody>
        </p:sp>
        <p:sp>
          <p:nvSpPr>
            <p:cNvPr id="9" name="Google Shape;1287;p22">
              <a:extLst>
                <a:ext uri="{FF2B5EF4-FFF2-40B4-BE49-F238E27FC236}">
                  <a16:creationId xmlns:a16="http://schemas.microsoft.com/office/drawing/2014/main" id="{3BD66567-49B6-B119-61A5-2A979690191A}"/>
                </a:ext>
              </a:extLst>
            </p:cNvPr>
            <p:cNvSpPr txBox="1"/>
            <p:nvPr/>
          </p:nvSpPr>
          <p:spPr>
            <a:xfrm>
              <a:off x="352263" y="2258400"/>
              <a:ext cx="129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Digitization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" name="Google Shape;1288;p22">
              <a:extLst>
                <a:ext uri="{FF2B5EF4-FFF2-40B4-BE49-F238E27FC236}">
                  <a16:creationId xmlns:a16="http://schemas.microsoft.com/office/drawing/2014/main" id="{E9C24E7A-D040-F440-3675-A0452C261F82}"/>
                </a:ext>
              </a:extLst>
            </p:cNvPr>
            <p:cNvSpPr/>
            <p:nvPr/>
          </p:nvSpPr>
          <p:spPr>
            <a:xfrm>
              <a:off x="847525" y="983575"/>
              <a:ext cx="1130400" cy="346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err="1"/>
                <a:t>MCparticle</a:t>
              </a:r>
              <a:endParaRPr/>
            </a:p>
          </p:txBody>
        </p:sp>
        <p:sp>
          <p:nvSpPr>
            <p:cNvPr id="11" name="Google Shape;1289;p22">
              <a:extLst>
                <a:ext uri="{FF2B5EF4-FFF2-40B4-BE49-F238E27FC236}">
                  <a16:creationId xmlns:a16="http://schemas.microsoft.com/office/drawing/2014/main" id="{5348E31F-85C5-5AD8-BD1D-5A00FA5E60AA}"/>
                </a:ext>
              </a:extLst>
            </p:cNvPr>
            <p:cNvSpPr txBox="1"/>
            <p:nvPr/>
          </p:nvSpPr>
          <p:spPr>
            <a:xfrm>
              <a:off x="377025" y="1389775"/>
              <a:ext cx="1130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DD4hep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" name="Google Shape;1290;p22">
              <a:extLst>
                <a:ext uri="{FF2B5EF4-FFF2-40B4-BE49-F238E27FC236}">
                  <a16:creationId xmlns:a16="http://schemas.microsoft.com/office/drawing/2014/main" id="{59F460D6-0CCD-26F4-DECA-434ECE2BE7E3}"/>
                </a:ext>
              </a:extLst>
            </p:cNvPr>
            <p:cNvSpPr txBox="1"/>
            <p:nvPr/>
          </p:nvSpPr>
          <p:spPr>
            <a:xfrm>
              <a:off x="4367175" y="1751858"/>
              <a:ext cx="1721400" cy="659832"/>
            </a:xfrm>
            <a:prstGeom prst="rect">
              <a:avLst/>
            </a:prstGeom>
            <a:solidFill>
              <a:srgbClr val="4198B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Track finding / fitting (CKF)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" name="Google Shape;1291;p22">
              <a:extLst>
                <a:ext uri="{FF2B5EF4-FFF2-40B4-BE49-F238E27FC236}">
                  <a16:creationId xmlns:a16="http://schemas.microsoft.com/office/drawing/2014/main" id="{BBDB0CCD-7697-FC2B-2BD7-DBEFE0E8B77C}"/>
                </a:ext>
              </a:extLst>
            </p:cNvPr>
            <p:cNvSpPr/>
            <p:nvPr/>
          </p:nvSpPr>
          <p:spPr>
            <a:xfrm>
              <a:off x="2464850" y="1787325"/>
              <a:ext cx="1415400" cy="5889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Initial Track Params</a:t>
              </a:r>
              <a:endParaRPr/>
            </a:p>
          </p:txBody>
        </p:sp>
        <p:sp>
          <p:nvSpPr>
            <p:cNvPr id="14" name="Google Shape;1292;p22">
              <a:extLst>
                <a:ext uri="{FF2B5EF4-FFF2-40B4-BE49-F238E27FC236}">
                  <a16:creationId xmlns:a16="http://schemas.microsoft.com/office/drawing/2014/main" id="{BA79D257-BFDA-E733-FFDB-5AAC7DF0FD4B}"/>
                </a:ext>
              </a:extLst>
            </p:cNvPr>
            <p:cNvSpPr/>
            <p:nvPr/>
          </p:nvSpPr>
          <p:spPr>
            <a:xfrm>
              <a:off x="6575500" y="1606425"/>
              <a:ext cx="1617300" cy="9507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Trajectory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Track Params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Trak Segment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…</a:t>
              </a:r>
              <a:endParaRPr/>
            </a:p>
          </p:txBody>
        </p:sp>
        <p:cxnSp>
          <p:nvCxnSpPr>
            <p:cNvPr id="15" name="Google Shape;1293;p22">
              <a:extLst>
                <a:ext uri="{FF2B5EF4-FFF2-40B4-BE49-F238E27FC236}">
                  <a16:creationId xmlns:a16="http://schemas.microsoft.com/office/drawing/2014/main" id="{E25E15DB-25D8-0EB6-18D7-59E16F0911AD}"/>
                </a:ext>
              </a:extLst>
            </p:cNvPr>
            <p:cNvCxnSpPr>
              <a:stCxn id="10" idx="3"/>
              <a:endCxn id="13" idx="0"/>
            </p:cNvCxnSpPr>
            <p:nvPr/>
          </p:nvCxnSpPr>
          <p:spPr>
            <a:xfrm>
              <a:off x="1977925" y="1156675"/>
              <a:ext cx="1194600" cy="630600"/>
            </a:xfrm>
            <a:prstGeom prst="bentConnector2">
              <a:avLst/>
            </a:pr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6" name="Google Shape;1294;p22">
              <a:extLst>
                <a:ext uri="{FF2B5EF4-FFF2-40B4-BE49-F238E27FC236}">
                  <a16:creationId xmlns:a16="http://schemas.microsoft.com/office/drawing/2014/main" id="{33F7AA4D-E2C9-0B63-9DFA-B90115D90EA9}"/>
                </a:ext>
              </a:extLst>
            </p:cNvPr>
            <p:cNvSpPr txBox="1"/>
            <p:nvPr/>
          </p:nvSpPr>
          <p:spPr>
            <a:xfrm>
              <a:off x="2464900" y="3177250"/>
              <a:ext cx="1415400" cy="659832"/>
            </a:xfrm>
            <a:prstGeom prst="rect">
              <a:avLst/>
            </a:prstGeom>
            <a:solidFill>
              <a:srgbClr val="4198B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Seed Finder</a:t>
              </a:r>
              <a:endParaRPr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(triplet)</a:t>
              </a:r>
              <a:endParaRPr>
                <a:solidFill>
                  <a:schemeClr val="lt1"/>
                </a:solidFill>
              </a:endParaRPr>
            </a:p>
          </p:txBody>
        </p:sp>
        <p:cxnSp>
          <p:nvCxnSpPr>
            <p:cNvPr id="17" name="Google Shape;1295;p22">
              <a:extLst>
                <a:ext uri="{FF2B5EF4-FFF2-40B4-BE49-F238E27FC236}">
                  <a16:creationId xmlns:a16="http://schemas.microsoft.com/office/drawing/2014/main" id="{B4DC3422-094F-8F06-3660-9C58405AFDE1}"/>
                </a:ext>
              </a:extLst>
            </p:cNvPr>
            <p:cNvCxnSpPr>
              <a:stCxn id="16" idx="0"/>
              <a:endCxn id="13" idx="2"/>
            </p:cNvCxnSpPr>
            <p:nvPr/>
          </p:nvCxnSpPr>
          <p:spPr>
            <a:xfrm flipH="1" flipV="1">
              <a:off x="3172551" y="2376225"/>
              <a:ext cx="50" cy="801025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" name="Google Shape;1296;p22">
              <a:extLst>
                <a:ext uri="{FF2B5EF4-FFF2-40B4-BE49-F238E27FC236}">
                  <a16:creationId xmlns:a16="http://schemas.microsoft.com/office/drawing/2014/main" id="{331BE974-DCEB-27B7-1FBA-0A24572B9FD8}"/>
                </a:ext>
              </a:extLst>
            </p:cNvPr>
            <p:cNvCxnSpPr>
              <a:cxnSpLocks/>
              <a:stCxn id="13" idx="3"/>
              <a:endCxn id="12" idx="1"/>
            </p:cNvCxnSpPr>
            <p:nvPr/>
          </p:nvCxnSpPr>
          <p:spPr>
            <a:xfrm flipV="1">
              <a:off x="3880250" y="2081774"/>
              <a:ext cx="486925" cy="1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9" name="Google Shape;1297;p22">
              <a:extLst>
                <a:ext uri="{FF2B5EF4-FFF2-40B4-BE49-F238E27FC236}">
                  <a16:creationId xmlns:a16="http://schemas.microsoft.com/office/drawing/2014/main" id="{38CE9E7A-9EA0-9C6B-C2BA-88D57BB0310E}"/>
                </a:ext>
              </a:extLst>
            </p:cNvPr>
            <p:cNvCxnSpPr/>
            <p:nvPr/>
          </p:nvCxnSpPr>
          <p:spPr>
            <a:xfrm>
              <a:off x="3863600" y="2203100"/>
              <a:ext cx="520200" cy="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" name="Google Shape;1298;p22">
              <a:extLst>
                <a:ext uri="{FF2B5EF4-FFF2-40B4-BE49-F238E27FC236}">
                  <a16:creationId xmlns:a16="http://schemas.microsoft.com/office/drawing/2014/main" id="{FD875019-F9D5-386A-A5E7-D04E1229CF26}"/>
                </a:ext>
              </a:extLst>
            </p:cNvPr>
            <p:cNvCxnSpPr>
              <a:stCxn id="12" idx="3"/>
              <a:endCxn id="14" idx="1"/>
            </p:cNvCxnSpPr>
            <p:nvPr/>
          </p:nvCxnSpPr>
          <p:spPr>
            <a:xfrm>
              <a:off x="6088575" y="2081774"/>
              <a:ext cx="486925" cy="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21" name="Google Shape;1299;p22">
              <a:extLst>
                <a:ext uri="{FF2B5EF4-FFF2-40B4-BE49-F238E27FC236}">
                  <a16:creationId xmlns:a16="http://schemas.microsoft.com/office/drawing/2014/main" id="{BC2E2F23-F8EA-0346-B71E-B053BD497824}"/>
                </a:ext>
              </a:extLst>
            </p:cNvPr>
            <p:cNvCxnSpPr/>
            <p:nvPr/>
          </p:nvCxnSpPr>
          <p:spPr>
            <a:xfrm>
              <a:off x="6056775" y="2188725"/>
              <a:ext cx="520200" cy="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2" name="Google Shape;1300;p22">
              <a:extLst>
                <a:ext uri="{FF2B5EF4-FFF2-40B4-BE49-F238E27FC236}">
                  <a16:creationId xmlns:a16="http://schemas.microsoft.com/office/drawing/2014/main" id="{256D2520-934C-AD24-129B-F6C1DAE826EE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1412725" y="1350825"/>
              <a:ext cx="0" cy="58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" name="Google Shape;1301;p22">
              <a:extLst>
                <a:ext uri="{FF2B5EF4-FFF2-40B4-BE49-F238E27FC236}">
                  <a16:creationId xmlns:a16="http://schemas.microsoft.com/office/drawing/2014/main" id="{4E3C75CB-A037-546A-1336-159F58D32BE1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1412725" y="2285925"/>
              <a:ext cx="0" cy="1031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" name="Google Shape;1302;p22">
              <a:extLst>
                <a:ext uri="{FF2B5EF4-FFF2-40B4-BE49-F238E27FC236}">
                  <a16:creationId xmlns:a16="http://schemas.microsoft.com/office/drawing/2014/main" id="{0711EC1B-DDF5-B8EB-5827-1D5D8BAAB662}"/>
                </a:ext>
              </a:extLst>
            </p:cNvPr>
            <p:cNvCxnSpPr/>
            <p:nvPr/>
          </p:nvCxnSpPr>
          <p:spPr>
            <a:xfrm>
              <a:off x="7036425" y="2587875"/>
              <a:ext cx="9900" cy="134700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25" name="Google Shape;1303;p22">
              <a:extLst>
                <a:ext uri="{FF2B5EF4-FFF2-40B4-BE49-F238E27FC236}">
                  <a16:creationId xmlns:a16="http://schemas.microsoft.com/office/drawing/2014/main" id="{4EBADB51-1ADB-26E3-CAE9-5E0107945F4C}"/>
                </a:ext>
              </a:extLst>
            </p:cNvPr>
            <p:cNvSpPr txBox="1"/>
            <p:nvPr/>
          </p:nvSpPr>
          <p:spPr>
            <a:xfrm>
              <a:off x="6700450" y="3924875"/>
              <a:ext cx="1367400" cy="6771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Primary</a:t>
              </a:r>
              <a:endParaRPr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Vertexing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6" name="Google Shape;1304;p22">
              <a:extLst>
                <a:ext uri="{FF2B5EF4-FFF2-40B4-BE49-F238E27FC236}">
                  <a16:creationId xmlns:a16="http://schemas.microsoft.com/office/drawing/2014/main" id="{68255FF2-04B7-474C-C0AC-104674E8DF79}"/>
                </a:ext>
              </a:extLst>
            </p:cNvPr>
            <p:cNvSpPr txBox="1"/>
            <p:nvPr/>
          </p:nvSpPr>
          <p:spPr>
            <a:xfrm>
              <a:off x="7149675" y="2948650"/>
              <a:ext cx="1161300" cy="659832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Ambiguity Solver</a:t>
              </a:r>
              <a:endParaRPr>
                <a:solidFill>
                  <a:schemeClr val="lt1"/>
                </a:solidFill>
              </a:endParaRPr>
            </a:p>
          </p:txBody>
        </p:sp>
        <p:cxnSp>
          <p:nvCxnSpPr>
            <p:cNvPr id="27" name="Google Shape;1305;p22">
              <a:extLst>
                <a:ext uri="{FF2B5EF4-FFF2-40B4-BE49-F238E27FC236}">
                  <a16:creationId xmlns:a16="http://schemas.microsoft.com/office/drawing/2014/main" id="{E5B4B718-0121-D9DB-6A14-B2F492FD049C}"/>
                </a:ext>
              </a:extLst>
            </p:cNvPr>
            <p:cNvCxnSpPr>
              <a:endCxn id="26" idx="0"/>
            </p:cNvCxnSpPr>
            <p:nvPr/>
          </p:nvCxnSpPr>
          <p:spPr>
            <a:xfrm>
              <a:off x="7727625" y="2542150"/>
              <a:ext cx="2700" cy="40650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" name="Google Shape;1306;p22">
              <a:extLst>
                <a:ext uri="{FF2B5EF4-FFF2-40B4-BE49-F238E27FC236}">
                  <a16:creationId xmlns:a16="http://schemas.microsoft.com/office/drawing/2014/main" id="{A0DDBE2E-41E3-071F-C80D-68C52D8237E7}"/>
                </a:ext>
              </a:extLst>
            </p:cNvPr>
            <p:cNvSpPr/>
            <p:nvPr/>
          </p:nvSpPr>
          <p:spPr>
            <a:xfrm>
              <a:off x="2363900" y="3993725"/>
              <a:ext cx="1617300" cy="533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Track Measurements</a:t>
              </a:r>
              <a:endParaRPr/>
            </a:p>
          </p:txBody>
        </p:sp>
        <p:cxnSp>
          <p:nvCxnSpPr>
            <p:cNvPr id="29" name="Google Shape;1307;p22">
              <a:extLst>
                <a:ext uri="{FF2B5EF4-FFF2-40B4-BE49-F238E27FC236}">
                  <a16:creationId xmlns:a16="http://schemas.microsoft.com/office/drawing/2014/main" id="{BE46502D-A9AD-3289-D461-4C091B6544D9}"/>
                </a:ext>
              </a:extLst>
            </p:cNvPr>
            <p:cNvCxnSpPr>
              <a:stCxn id="8" idx="3"/>
              <a:endCxn id="16" idx="1"/>
            </p:cNvCxnSpPr>
            <p:nvPr/>
          </p:nvCxnSpPr>
          <p:spPr>
            <a:xfrm>
              <a:off x="2059525" y="3489976"/>
              <a:ext cx="405375" cy="17191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" name="Google Shape;1308;p22">
              <a:extLst>
                <a:ext uri="{FF2B5EF4-FFF2-40B4-BE49-F238E27FC236}">
                  <a16:creationId xmlns:a16="http://schemas.microsoft.com/office/drawing/2014/main" id="{330EE298-5D12-0526-B824-24574C461F14}"/>
                </a:ext>
              </a:extLst>
            </p:cNvPr>
            <p:cNvCxnSpPr>
              <a:stCxn id="8" idx="2"/>
              <a:endCxn id="28" idx="1"/>
            </p:cNvCxnSpPr>
            <p:nvPr/>
          </p:nvCxnSpPr>
          <p:spPr>
            <a:xfrm rot="-5400000" flipH="1">
              <a:off x="1589725" y="3486075"/>
              <a:ext cx="597300" cy="9513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1" name="Google Shape;1311;p22">
              <a:extLst>
                <a:ext uri="{FF2B5EF4-FFF2-40B4-BE49-F238E27FC236}">
                  <a16:creationId xmlns:a16="http://schemas.microsoft.com/office/drawing/2014/main" id="{6C1E784E-4F43-95B1-9826-D52CA148330F}"/>
                </a:ext>
              </a:extLst>
            </p:cNvPr>
            <p:cNvCxnSpPr/>
            <p:nvPr/>
          </p:nvCxnSpPr>
          <p:spPr>
            <a:xfrm>
              <a:off x="7727550" y="3532775"/>
              <a:ext cx="2700" cy="40650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2" name="Google Shape;1312;p22">
              <a:extLst>
                <a:ext uri="{FF2B5EF4-FFF2-40B4-BE49-F238E27FC236}">
                  <a16:creationId xmlns:a16="http://schemas.microsoft.com/office/drawing/2014/main" id="{195EA012-E34E-FF01-828D-2FE6EBB067BA}"/>
                </a:ext>
              </a:extLst>
            </p:cNvPr>
            <p:cNvSpPr txBox="1"/>
            <p:nvPr/>
          </p:nvSpPr>
          <p:spPr>
            <a:xfrm>
              <a:off x="5500727" y="1113000"/>
              <a:ext cx="1686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4198B5"/>
                  </a:solidFill>
                </a:rPr>
                <a:t>* Material map</a:t>
              </a:r>
              <a:endParaRPr sz="1600" b="1">
                <a:solidFill>
                  <a:srgbClr val="4198B5"/>
                </a:solidFill>
              </a:endParaRPr>
            </a:p>
          </p:txBody>
        </p:sp>
        <p:sp>
          <p:nvSpPr>
            <p:cNvPr id="33" name="Google Shape;1313;p22">
              <a:extLst>
                <a:ext uri="{FF2B5EF4-FFF2-40B4-BE49-F238E27FC236}">
                  <a16:creationId xmlns:a16="http://schemas.microsoft.com/office/drawing/2014/main" id="{D80E77C6-9DA1-1115-2369-8D129C32B470}"/>
                </a:ext>
              </a:extLst>
            </p:cNvPr>
            <p:cNvSpPr/>
            <p:nvPr/>
          </p:nvSpPr>
          <p:spPr>
            <a:xfrm>
              <a:off x="2464850" y="2563425"/>
              <a:ext cx="1415400" cy="3462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bg1"/>
                  </a:solidFill>
                </a:rPr>
                <a:t>Track Seed</a:t>
              </a:r>
              <a:endParaRPr>
                <a:solidFill>
                  <a:schemeClr val="bg1"/>
                </a:solidFill>
              </a:endParaRPr>
            </a:p>
          </p:txBody>
        </p:sp>
        <p:cxnSp>
          <p:nvCxnSpPr>
            <p:cNvPr id="34" name="Google Shape;1314;p22">
              <a:extLst>
                <a:ext uri="{FF2B5EF4-FFF2-40B4-BE49-F238E27FC236}">
                  <a16:creationId xmlns:a16="http://schemas.microsoft.com/office/drawing/2014/main" id="{9AFFEE79-3366-024E-CCC8-C1414D2ACB3D}"/>
                </a:ext>
              </a:extLst>
            </p:cNvPr>
            <p:cNvCxnSpPr/>
            <p:nvPr/>
          </p:nvCxnSpPr>
          <p:spPr>
            <a:xfrm rot="10800000" flipH="1">
              <a:off x="3981200" y="2389625"/>
              <a:ext cx="1246800" cy="18708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5" name="Google Shape;1315;p22">
              <a:extLst>
                <a:ext uri="{FF2B5EF4-FFF2-40B4-BE49-F238E27FC236}">
                  <a16:creationId xmlns:a16="http://schemas.microsoft.com/office/drawing/2014/main" id="{F55BAB88-2F9B-5E54-A887-EC01C4F352FE}"/>
                </a:ext>
              </a:extLst>
            </p:cNvPr>
            <p:cNvSpPr/>
            <p:nvPr/>
          </p:nvSpPr>
          <p:spPr>
            <a:xfrm>
              <a:off x="847525" y="2625525"/>
              <a:ext cx="1130400" cy="346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Raw Hits</a:t>
              </a:r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A4F172-5AE3-C792-96AE-2DD2B34429D9}"/>
              </a:ext>
            </a:extLst>
          </p:cNvPr>
          <p:cNvGrpSpPr/>
          <p:nvPr/>
        </p:nvGrpSpPr>
        <p:grpSpPr>
          <a:xfrm>
            <a:off x="8713488" y="975223"/>
            <a:ext cx="1909200" cy="744000"/>
            <a:chOff x="7110900" y="143025"/>
            <a:chExt cx="1909200" cy="744000"/>
          </a:xfrm>
        </p:grpSpPr>
        <p:sp>
          <p:nvSpPr>
            <p:cNvPr id="37" name="Google Shape;1283;p22">
              <a:extLst>
                <a:ext uri="{FF2B5EF4-FFF2-40B4-BE49-F238E27FC236}">
                  <a16:creationId xmlns:a16="http://schemas.microsoft.com/office/drawing/2014/main" id="{F56759B7-73FF-3123-3ADD-73E56C8CCEAA}"/>
                </a:ext>
              </a:extLst>
            </p:cNvPr>
            <p:cNvSpPr txBox="1"/>
            <p:nvPr/>
          </p:nvSpPr>
          <p:spPr>
            <a:xfrm>
              <a:off x="7110900" y="143025"/>
              <a:ext cx="1909200" cy="7440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Truth seed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r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Real seed</a:t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38" name="Google Shape;1309;p22">
              <a:extLst>
                <a:ext uri="{FF2B5EF4-FFF2-40B4-BE49-F238E27FC236}">
                  <a16:creationId xmlns:a16="http://schemas.microsoft.com/office/drawing/2014/main" id="{0769DA5A-7B66-50B9-C15E-16232D0239C4}"/>
                </a:ext>
              </a:extLst>
            </p:cNvPr>
            <p:cNvCxnSpPr/>
            <p:nvPr/>
          </p:nvCxnSpPr>
          <p:spPr>
            <a:xfrm>
              <a:off x="7309250" y="329175"/>
              <a:ext cx="486900" cy="0"/>
            </a:xfrm>
            <a:prstGeom prst="straightConnector1">
              <a:avLst/>
            </a:prstGeom>
            <a:noFill/>
            <a:ln w="19050" cap="flat" cmpd="sng">
              <a:solidFill>
                <a:srgbClr val="0000FF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39" name="Google Shape;1310;p22">
              <a:extLst>
                <a:ext uri="{FF2B5EF4-FFF2-40B4-BE49-F238E27FC236}">
                  <a16:creationId xmlns:a16="http://schemas.microsoft.com/office/drawing/2014/main" id="{E2C0489F-70D0-2640-6BF2-2B734138E007}"/>
                </a:ext>
              </a:extLst>
            </p:cNvPr>
            <p:cNvCxnSpPr/>
            <p:nvPr/>
          </p:nvCxnSpPr>
          <p:spPr>
            <a:xfrm>
              <a:off x="7292600" y="679100"/>
              <a:ext cx="520200" cy="0"/>
            </a:xfrm>
            <a:prstGeom prst="straightConnector1">
              <a:avLst/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8873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 Seeding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9318" y="937986"/>
                <a:ext cx="5338912" cy="5231808"/>
              </a:xfrm>
            </p:spPr>
            <p:txBody>
              <a:bodyPr/>
              <a:lstStyle/>
              <a:p>
                <a:r>
                  <a:rPr lang="en-US" dirty="0"/>
                  <a:t>Realistic track seeding done using ACTS orthogonal seeder algorithm</a:t>
                </a:r>
              </a:p>
              <a:p>
                <a:pPr lvl="1"/>
                <a:r>
                  <a:rPr lang="en-US" dirty="0"/>
                  <a:t>Realistic seeded results consistent with truth seeded results</a:t>
                </a:r>
              </a:p>
              <a:p>
                <a:r>
                  <a:rPr lang="en-US" dirty="0"/>
                  <a:t>Tracking studied with generated vertices spanning the beam spot width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±100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Reasonable results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Efficiency gaps seen near the edge of the beam spot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|=100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Off-beamline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dirty="0"/>
                  <a:t>) are also reasonable</a:t>
                </a:r>
              </a:p>
              <a:p>
                <a:r>
                  <a:rPr lang="en-US" dirty="0"/>
                  <a:t>Additional seed-finder parameter tuning ongoing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9318" y="937986"/>
                <a:ext cx="5338912" cy="5231808"/>
              </a:xfrm>
              <a:blipFill>
                <a:blip r:embed="rId2"/>
                <a:stretch>
                  <a:fillRect l="-1663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B86264-63DA-FF8C-BDBF-62F2F6AFBB01}"/>
              </a:ext>
            </a:extLst>
          </p:cNvPr>
          <p:cNvGrpSpPr/>
          <p:nvPr/>
        </p:nvGrpSpPr>
        <p:grpSpPr>
          <a:xfrm>
            <a:off x="8866319" y="1315644"/>
            <a:ext cx="3094878" cy="4773737"/>
            <a:chOff x="5723302" y="1079938"/>
            <a:chExt cx="3094878" cy="4773737"/>
          </a:xfrm>
        </p:grpSpPr>
        <p:pic>
          <p:nvPicPr>
            <p:cNvPr id="5" name="Picture 4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C093E36D-BBF3-8F3D-DDEB-8196E2EF8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2" t="5504" r="66167" b="49272"/>
            <a:stretch/>
          </p:blipFill>
          <p:spPr>
            <a:xfrm>
              <a:off x="5723302" y="1079938"/>
              <a:ext cx="3094878" cy="2226733"/>
            </a:xfrm>
            <a:prstGeom prst="rect">
              <a:avLst/>
            </a:prstGeom>
          </p:spPr>
        </p:pic>
        <p:pic>
          <p:nvPicPr>
            <p:cNvPr id="10" name="Picture 9" descr="A comparison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FF7A1AB9-43CD-9BFE-2C22-6AF651E8A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304"/>
            <a:stretch/>
          </p:blipFill>
          <p:spPr>
            <a:xfrm>
              <a:off x="5800874" y="3544026"/>
              <a:ext cx="2940363" cy="230964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AF9263-159B-3D64-F8ED-BEB7857F525D}"/>
              </a:ext>
            </a:extLst>
          </p:cNvPr>
          <p:cNvSpPr txBox="1"/>
          <p:nvPr/>
        </p:nvSpPr>
        <p:spPr>
          <a:xfrm>
            <a:off x="9589602" y="89362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Realistic Seed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0174C2-FB7A-DB0A-8AB5-2580AA74A004}"/>
              </a:ext>
            </a:extLst>
          </p:cNvPr>
          <p:cNvSpPr txBox="1"/>
          <p:nvPr/>
        </p:nvSpPr>
        <p:spPr>
          <a:xfrm>
            <a:off x="6641451" y="937986"/>
            <a:ext cx="131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Truth Seed</a:t>
            </a:r>
          </a:p>
        </p:txBody>
      </p:sp>
      <p:pic>
        <p:nvPicPr>
          <p:cNvPr id="17" name="Picture 16" descr="A graph of a graph&#10;&#10;Description automatically generated">
            <a:extLst>
              <a:ext uri="{FF2B5EF4-FFF2-40B4-BE49-F238E27FC236}">
                <a16:creationId xmlns:a16="http://schemas.microsoft.com/office/drawing/2014/main" id="{0039D76A-0F90-209E-3B6B-B01C14886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762" y="3779732"/>
            <a:ext cx="2905890" cy="2309649"/>
          </a:xfrm>
          <a:prstGeom prst="rect">
            <a:avLst/>
          </a:prstGeom>
        </p:spPr>
      </p:pic>
      <p:pic>
        <p:nvPicPr>
          <p:cNvPr id="19" name="Picture 18" descr="A screenshot of a graph&#10;&#10;Description automatically generated">
            <a:extLst>
              <a:ext uri="{FF2B5EF4-FFF2-40B4-BE49-F238E27FC236}">
                <a16:creationId xmlns:a16="http://schemas.microsoft.com/office/drawing/2014/main" id="{2EB1D5E1-382E-1B5B-F053-13B906648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230" y="1232727"/>
            <a:ext cx="3106954" cy="2309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ADF2F2-0B7B-1285-8E6F-C7AB2244D535}"/>
                  </a:ext>
                </a:extLst>
              </p:cNvPr>
              <p:cNvSpPr txBox="1"/>
              <p:nvPr/>
            </p:nvSpPr>
            <p:spPr>
              <a:xfrm>
                <a:off x="6246248" y="2727435"/>
                <a:ext cx="2112053" cy="3401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0,0,0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ADF2F2-0B7B-1285-8E6F-C7AB2244D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248" y="2727435"/>
                <a:ext cx="2112053" cy="340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D3EAE0-141D-F2D4-EA1A-FB1900B373CC}"/>
                  </a:ext>
                </a:extLst>
              </p:cNvPr>
              <p:cNvSpPr txBox="1"/>
              <p:nvPr/>
            </p:nvSpPr>
            <p:spPr>
              <a:xfrm>
                <a:off x="9353202" y="2656686"/>
                <a:ext cx="2112053" cy="3401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0,0,0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D3EAE0-141D-F2D4-EA1A-FB1900B37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202" y="2656686"/>
                <a:ext cx="2112053" cy="3401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857A89-B226-E2DA-C4F5-22B157B0E7E4}"/>
                  </a:ext>
                </a:extLst>
              </p:cNvPr>
              <p:cNvSpPr txBox="1"/>
              <p:nvPr/>
            </p:nvSpPr>
            <p:spPr>
              <a:xfrm>
                <a:off x="7291707" y="4646245"/>
                <a:ext cx="1316265" cy="5556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0,0,0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857A89-B226-E2DA-C4F5-22B157B0E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707" y="4646245"/>
                <a:ext cx="1316265" cy="555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2E60DB-7FD5-80EC-524D-7097972491BB}"/>
                  </a:ext>
                </a:extLst>
              </p:cNvPr>
              <p:cNvSpPr txBox="1"/>
              <p:nvPr/>
            </p:nvSpPr>
            <p:spPr>
              <a:xfrm>
                <a:off x="10409228" y="4635735"/>
                <a:ext cx="1316265" cy="5556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0,0,0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2E60DB-7FD5-80EC-524D-70979724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228" y="4635735"/>
                <a:ext cx="1316265" cy="5556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58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 Seeding: Realistic Seeding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BB58CB-B86C-E482-DC4A-C8C42A53A24D}"/>
              </a:ext>
            </a:extLst>
          </p:cNvPr>
          <p:cNvGrpSpPr/>
          <p:nvPr/>
        </p:nvGrpSpPr>
        <p:grpSpPr>
          <a:xfrm>
            <a:off x="737158" y="919667"/>
            <a:ext cx="10218600" cy="5245672"/>
            <a:chOff x="588071" y="919667"/>
            <a:chExt cx="10218600" cy="52456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8B4021-09EA-308A-A5B7-7735911E9037}"/>
                </a:ext>
              </a:extLst>
            </p:cNvPr>
            <p:cNvGrpSpPr/>
            <p:nvPr/>
          </p:nvGrpSpPr>
          <p:grpSpPr>
            <a:xfrm>
              <a:off x="588071" y="919667"/>
              <a:ext cx="6730032" cy="5245672"/>
              <a:chOff x="4633297" y="899789"/>
              <a:chExt cx="6730032" cy="5245672"/>
            </a:xfrm>
          </p:grpSpPr>
          <p:pic>
            <p:nvPicPr>
              <p:cNvPr id="5" name="Picture 4" descr="A diagram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96FF3B57-FBB3-AA8E-CA91-2F9F2825E5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3572" t="5504" r="33584" b="49272"/>
              <a:stretch/>
            </p:blipFill>
            <p:spPr>
              <a:xfrm>
                <a:off x="4633297" y="998180"/>
                <a:ext cx="3346340" cy="2430820"/>
              </a:xfrm>
              <a:prstGeom prst="rect">
                <a:avLst/>
              </a:prstGeom>
            </p:spPr>
          </p:pic>
          <p:pic>
            <p:nvPicPr>
              <p:cNvPr id="8" name="Picture 7" descr="A graph of efficiency and number of events&#10;&#10;Description automatically generated">
                <a:extLst>
                  <a:ext uri="{FF2B5EF4-FFF2-40B4-BE49-F238E27FC236}">
                    <a16:creationId xmlns:a16="http://schemas.microsoft.com/office/drawing/2014/main" id="{5EBF1784-2B41-2959-CFCF-05C91548E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6989" y="899789"/>
                <a:ext cx="3346340" cy="252921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66DA5C11-A96E-2C0F-75A1-620FFE9373A4}"/>
                      </a:ext>
                    </a:extLst>
                  </p:cNvPr>
                  <p:cNvSpPr txBox="1"/>
                  <p:nvPr/>
                </p:nvSpPr>
                <p:spPr>
                  <a:xfrm>
                    <a:off x="8730594" y="2408232"/>
                    <a:ext cx="2305629" cy="37133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1,0,0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66DA5C11-A96E-2C0F-75A1-620FFE9373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30594" y="2408232"/>
                    <a:ext cx="2305629" cy="37133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8766A6AB-8DC1-159C-1B82-A9B357A571BD}"/>
                      </a:ext>
                    </a:extLst>
                  </p:cNvPr>
                  <p:cNvSpPr txBox="1"/>
                  <p:nvPr/>
                </p:nvSpPr>
                <p:spPr>
                  <a:xfrm>
                    <a:off x="5261385" y="2379333"/>
                    <a:ext cx="2414124" cy="37133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0,0,10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8766A6AB-8DC1-159C-1B82-A9B357A571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1385" y="2379333"/>
                    <a:ext cx="2414124" cy="37133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6" name="Picture 15" descr="A graph of a number of seed level&#10;&#10;Description automatically generated">
                <a:extLst>
                  <a:ext uri="{FF2B5EF4-FFF2-40B4-BE49-F238E27FC236}">
                    <a16:creationId xmlns:a16="http://schemas.microsoft.com/office/drawing/2014/main" id="{CA15EC72-B8F9-0D0C-15E8-D9C417032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83502" y="3547746"/>
                <a:ext cx="3308533" cy="2597715"/>
              </a:xfrm>
              <a:prstGeom prst="rect">
                <a:avLst/>
              </a:prstGeom>
            </p:spPr>
          </p:pic>
          <p:pic>
            <p:nvPicPr>
              <p:cNvPr id="18" name="Picture 17" descr="A comparison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CB805A79-9690-ADA1-294B-FEE55DCD0A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0041"/>
              <a:stretch/>
            </p:blipFill>
            <p:spPr>
              <a:xfrm>
                <a:off x="4683641" y="3560277"/>
                <a:ext cx="3308534" cy="258518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CBDA9B0-1F29-78D7-BC05-1C3BE5B2C1FC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937" y="4727784"/>
                    <a:ext cx="1324535" cy="59967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1,0,0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CBDA9B0-1F29-78D7-BC05-1C3BE5B2C1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937" y="4727784"/>
                    <a:ext cx="1324535" cy="59967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1EBB88C-5CB3-DE50-BEF0-70758E9EA63B}"/>
                      </a:ext>
                    </a:extLst>
                  </p:cNvPr>
                  <p:cNvSpPr txBox="1"/>
                  <p:nvPr/>
                </p:nvSpPr>
                <p:spPr>
                  <a:xfrm>
                    <a:off x="6355011" y="4718203"/>
                    <a:ext cx="1324534" cy="59967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0,0,10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81EBB88C-5CB3-DE50-BEF0-70758E9EA6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5011" y="4718203"/>
                    <a:ext cx="1324534" cy="59967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D05AFB9-12EC-E425-D119-775278AC9C99}"/>
                </a:ext>
              </a:extLst>
            </p:cNvPr>
            <p:cNvGrpSpPr/>
            <p:nvPr/>
          </p:nvGrpSpPr>
          <p:grpSpPr>
            <a:xfrm>
              <a:off x="7210264" y="1002937"/>
              <a:ext cx="3596407" cy="5162402"/>
              <a:chOff x="7210264" y="1002937"/>
              <a:chExt cx="3596407" cy="5162402"/>
            </a:xfrm>
          </p:grpSpPr>
          <p:pic>
            <p:nvPicPr>
              <p:cNvPr id="28" name="Picture 27" descr="A graph of events and numbers&#10;&#10;Description automatically generated">
                <a:extLst>
                  <a:ext uri="{FF2B5EF4-FFF2-40B4-BE49-F238E27FC236}">
                    <a16:creationId xmlns:a16="http://schemas.microsoft.com/office/drawing/2014/main" id="{BE586E41-CD3E-3C80-7D3C-0E7EBCEBA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10264" y="1002937"/>
                <a:ext cx="3481668" cy="2529212"/>
              </a:xfrm>
              <a:prstGeom prst="rect">
                <a:avLst/>
              </a:prstGeom>
            </p:spPr>
          </p:pic>
          <p:pic>
            <p:nvPicPr>
              <p:cNvPr id="30" name="Picture 29" descr="A graph of a graph&#10;&#10;Description automatically generated">
                <a:extLst>
                  <a:ext uri="{FF2B5EF4-FFF2-40B4-BE49-F238E27FC236}">
                    <a16:creationId xmlns:a16="http://schemas.microsoft.com/office/drawing/2014/main" id="{E67FEF53-A24E-5176-AD9B-0353A5B5C3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8103" y="3636127"/>
                <a:ext cx="3488568" cy="252921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53ABA12-D3D4-618A-496D-1B49D494D644}"/>
                      </a:ext>
                    </a:extLst>
                  </p:cNvPr>
                  <p:cNvSpPr txBox="1"/>
                  <p:nvPr/>
                </p:nvSpPr>
                <p:spPr>
                  <a:xfrm>
                    <a:off x="7798283" y="2395722"/>
                    <a:ext cx="2310825" cy="34015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0,0,100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53ABA12-D3D4-618A-496D-1B49D494D6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8283" y="2395722"/>
                    <a:ext cx="2310825" cy="34015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85D0FF6-430A-6B11-706E-2E1C204F325C}"/>
                      </a:ext>
                    </a:extLst>
                  </p:cNvPr>
                  <p:cNvSpPr txBox="1"/>
                  <p:nvPr/>
                </p:nvSpPr>
                <p:spPr>
                  <a:xfrm>
                    <a:off x="9142912" y="4747662"/>
                    <a:ext cx="1363761" cy="55560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1400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0,0,100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85D0FF6-430A-6B11-706E-2E1C204F32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2912" y="4747662"/>
                    <a:ext cx="1363761" cy="55560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6316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18" y="213949"/>
            <a:ext cx="7021887" cy="402670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Tracking Performance: </a:t>
            </a:r>
            <a:r>
              <a:rPr lang="en-US" sz="3300" dirty="0"/>
              <a:t>Momentum Resolution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318" y="937986"/>
            <a:ext cx="10116282" cy="5231808"/>
          </a:xfrm>
        </p:spPr>
        <p:txBody>
          <a:bodyPr/>
          <a:lstStyle/>
          <a:p>
            <a:r>
              <a:rPr lang="en-US" dirty="0"/>
              <a:t>Single particle (*includes AC-LGAD systems, </a:t>
            </a:r>
            <a:r>
              <a:rPr lang="en-US" dirty="0">
                <a:highlight>
                  <a:srgbClr val="FFFF00"/>
                </a:highlight>
              </a:rPr>
              <a:t>update real seed</a:t>
            </a:r>
            <a:r>
              <a:rPr lang="en-US" dirty="0"/>
              <a:t>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A8CC4E-B1DC-DCEF-F053-D33C2155E70F}"/>
              </a:ext>
            </a:extLst>
          </p:cNvPr>
          <p:cNvGrpSpPr>
            <a:grpSpLocks noChangeAspect="1"/>
          </p:cNvGrpSpPr>
          <p:nvPr/>
        </p:nvGrpSpPr>
        <p:grpSpPr>
          <a:xfrm>
            <a:off x="763489" y="1422251"/>
            <a:ext cx="3401778" cy="4803013"/>
            <a:chOff x="284044" y="1140809"/>
            <a:chExt cx="3445537" cy="5394880"/>
          </a:xfrm>
        </p:grpSpPr>
        <p:pic>
          <p:nvPicPr>
            <p:cNvPr id="12" name="Picture 11" descr="A graph of a number of numbers and points&#10;&#10;Description automatically generated with medium confidence">
              <a:extLst>
                <a:ext uri="{FF2B5EF4-FFF2-40B4-BE49-F238E27FC236}">
                  <a16:creationId xmlns:a16="http://schemas.microsoft.com/office/drawing/2014/main" id="{E73BA224-9866-4DD9-2CCC-68305DB78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044" y="1339125"/>
              <a:ext cx="3400849" cy="2514600"/>
            </a:xfrm>
            <a:prstGeom prst="rect">
              <a:avLst/>
            </a:prstGeom>
          </p:spPr>
        </p:pic>
        <p:pic>
          <p:nvPicPr>
            <p:cNvPr id="13" name="Picture 12" descr="A graph of numbers and a line&#10;&#10;Description automatically generated with medium confidence">
              <a:extLst>
                <a:ext uri="{FF2B5EF4-FFF2-40B4-BE49-F238E27FC236}">
                  <a16:creationId xmlns:a16="http://schemas.microsoft.com/office/drawing/2014/main" id="{1AB98E28-6311-957B-D8C9-5895902F0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044" y="4021089"/>
              <a:ext cx="3445537" cy="25146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243D6A-ACBB-9BCA-F46A-41526A44C0FF}"/>
                </a:ext>
              </a:extLst>
            </p:cNvPr>
            <p:cNvSpPr txBox="1"/>
            <p:nvPr/>
          </p:nvSpPr>
          <p:spPr>
            <a:xfrm>
              <a:off x="1437331" y="1140809"/>
              <a:ext cx="112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Backward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BAE40C-3030-6467-196F-64A62509DEAF}"/>
              </a:ext>
            </a:extLst>
          </p:cNvPr>
          <p:cNvGrpSpPr>
            <a:grpSpLocks noChangeAspect="1"/>
          </p:cNvGrpSpPr>
          <p:nvPr/>
        </p:nvGrpSpPr>
        <p:grpSpPr>
          <a:xfrm>
            <a:off x="7947046" y="1376053"/>
            <a:ext cx="2956628" cy="4775614"/>
            <a:chOff x="7803209" y="1140809"/>
            <a:chExt cx="3468298" cy="5241399"/>
          </a:xfrm>
        </p:grpSpPr>
        <p:pic>
          <p:nvPicPr>
            <p:cNvPr id="16" name="Picture 15" descr="A graph of numbers and points&#10;&#10;Description automatically generated with medium confidence">
              <a:extLst>
                <a:ext uri="{FF2B5EF4-FFF2-40B4-BE49-F238E27FC236}">
                  <a16:creationId xmlns:a16="http://schemas.microsoft.com/office/drawing/2014/main" id="{00AE2779-3393-C2F1-10AB-D8C1DE266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6"/>
            <a:stretch/>
          </p:blipFill>
          <p:spPr>
            <a:xfrm>
              <a:off x="7803209" y="1390271"/>
              <a:ext cx="3352333" cy="2514600"/>
            </a:xfrm>
            <a:prstGeom prst="rect">
              <a:avLst/>
            </a:prstGeom>
          </p:spPr>
        </p:pic>
        <p:pic>
          <p:nvPicPr>
            <p:cNvPr id="17" name="Picture 16" descr="A graph of a number of points&#10;&#10;Description automatically generated with medium confidence">
              <a:extLst>
                <a:ext uri="{FF2B5EF4-FFF2-40B4-BE49-F238E27FC236}">
                  <a16:creationId xmlns:a16="http://schemas.microsoft.com/office/drawing/2014/main" id="{F06B52F0-80A6-7FDB-EC74-A47BFEB58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1991" y="3867608"/>
              <a:ext cx="3449516" cy="25146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AB07AB-609D-9A81-42D6-C06EB2CA1C1D}"/>
                </a:ext>
              </a:extLst>
            </p:cNvPr>
            <p:cNvSpPr txBox="1"/>
            <p:nvPr/>
          </p:nvSpPr>
          <p:spPr>
            <a:xfrm>
              <a:off x="9049834" y="1140809"/>
              <a:ext cx="979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Forward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45AC24-0EC8-11F5-36A1-B5CA4841452D}"/>
              </a:ext>
            </a:extLst>
          </p:cNvPr>
          <p:cNvGrpSpPr>
            <a:grpSpLocks noChangeAspect="1"/>
          </p:cNvGrpSpPr>
          <p:nvPr/>
        </p:nvGrpSpPr>
        <p:grpSpPr>
          <a:xfrm>
            <a:off x="4479074" y="1376053"/>
            <a:ext cx="3154165" cy="4911760"/>
            <a:chOff x="4510562" y="1206324"/>
            <a:chExt cx="3154165" cy="491176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CA82B13-1AFA-EB0A-BE4F-B23B92E927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10562" y="1409901"/>
              <a:ext cx="3154165" cy="4708183"/>
              <a:chOff x="4014857" y="1355256"/>
              <a:chExt cx="3421766" cy="5107628"/>
            </a:xfrm>
          </p:grpSpPr>
          <p:pic>
            <p:nvPicPr>
              <p:cNvPr id="51" name="Picture 50" descr="A graph of a number of points&#10;&#10;Description automatically generated with medium confidence">
                <a:extLst>
                  <a:ext uri="{FF2B5EF4-FFF2-40B4-BE49-F238E27FC236}">
                    <a16:creationId xmlns:a16="http://schemas.microsoft.com/office/drawing/2014/main" id="{B986DB8B-3AD5-EA90-E756-64BBC95C2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4857" y="1355256"/>
                <a:ext cx="3402985" cy="2510836"/>
              </a:xfrm>
              <a:prstGeom prst="rect">
                <a:avLst/>
              </a:prstGeom>
            </p:spPr>
          </p:pic>
          <p:pic>
            <p:nvPicPr>
              <p:cNvPr id="52" name="Picture 51" descr="A graph of a number of numbers and a line&#10;&#10;Description automatically generated with medium confidence">
                <a:extLst>
                  <a:ext uri="{FF2B5EF4-FFF2-40B4-BE49-F238E27FC236}">
                    <a16:creationId xmlns:a16="http://schemas.microsoft.com/office/drawing/2014/main" id="{CC7CC86A-F6FA-8CB1-69E1-883FCD5EA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14857" y="3948284"/>
                <a:ext cx="3421766" cy="2514600"/>
              </a:xfrm>
              <a:prstGeom prst="rect">
                <a:avLst/>
              </a:prstGeom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1BF36A6-4391-B1C9-7756-668A8C219ACD}"/>
                  </a:ext>
                </a:extLst>
              </p:cNvPr>
              <p:cNvSpPr/>
              <p:nvPr/>
            </p:nvSpPr>
            <p:spPr>
              <a:xfrm>
                <a:off x="6644640" y="2997200"/>
                <a:ext cx="62992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F43DA5F-724C-0A4F-CC63-812906A432B0}"/>
                  </a:ext>
                </a:extLst>
              </p:cNvPr>
              <p:cNvSpPr/>
              <p:nvPr/>
            </p:nvSpPr>
            <p:spPr>
              <a:xfrm>
                <a:off x="6644640" y="5588000"/>
                <a:ext cx="629920" cy="345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F7D977F-B0B7-B8EF-4332-217B8CDD7F2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21420" y="1206324"/>
              <a:ext cx="1260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Central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46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18" y="212389"/>
            <a:ext cx="6986990" cy="402670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Tracking Performance: </a:t>
            </a:r>
            <a:r>
              <a:rPr lang="en-US" sz="3300" dirty="0"/>
              <a:t>Pointing Resolution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318" y="937986"/>
            <a:ext cx="10116282" cy="5231808"/>
          </a:xfrm>
        </p:spPr>
        <p:txBody>
          <a:bodyPr/>
          <a:lstStyle/>
          <a:p>
            <a:r>
              <a:rPr lang="en-US" dirty="0"/>
              <a:t>Single particle (*includes AC-LGAD systems, </a:t>
            </a:r>
            <a:r>
              <a:rPr lang="en-US" dirty="0">
                <a:highlight>
                  <a:srgbClr val="FFFF00"/>
                </a:highlight>
              </a:rPr>
              <a:t>update to real seed</a:t>
            </a:r>
            <a:r>
              <a:rPr lang="en-US" dirty="0"/>
              <a:t>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485203-4108-040F-6035-C1680686DE26}"/>
              </a:ext>
            </a:extLst>
          </p:cNvPr>
          <p:cNvGrpSpPr>
            <a:grpSpLocks noChangeAspect="1"/>
          </p:cNvGrpSpPr>
          <p:nvPr/>
        </p:nvGrpSpPr>
        <p:grpSpPr>
          <a:xfrm>
            <a:off x="698758" y="1405887"/>
            <a:ext cx="3240471" cy="4659809"/>
            <a:chOff x="259763" y="1140809"/>
            <a:chExt cx="3638507" cy="5232186"/>
          </a:xfrm>
        </p:grpSpPr>
        <p:pic>
          <p:nvPicPr>
            <p:cNvPr id="6" name="Picture 5" descr="A graph of a function&#10;&#10;Description automatically generated">
              <a:extLst>
                <a:ext uri="{FF2B5EF4-FFF2-40B4-BE49-F238E27FC236}">
                  <a16:creationId xmlns:a16="http://schemas.microsoft.com/office/drawing/2014/main" id="{76D93385-94BB-7D82-3C04-0D529B80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763" y="1426968"/>
              <a:ext cx="3638507" cy="2514600"/>
            </a:xfrm>
            <a:prstGeom prst="rect">
              <a:avLst/>
            </a:prstGeom>
          </p:spPr>
        </p:pic>
        <p:pic>
          <p:nvPicPr>
            <p:cNvPr id="7" name="Picture 6" descr="A graph of a function&#10;&#10;Description automatically generated with medium confidence">
              <a:extLst>
                <a:ext uri="{FF2B5EF4-FFF2-40B4-BE49-F238E27FC236}">
                  <a16:creationId xmlns:a16="http://schemas.microsoft.com/office/drawing/2014/main" id="{C8E92DCE-A01D-03EC-2921-7610C4C46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025" y="3858395"/>
              <a:ext cx="3446921" cy="2514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CB2261-DF8A-B072-FEE0-C72DFF65E8C6}"/>
                </a:ext>
              </a:extLst>
            </p:cNvPr>
            <p:cNvSpPr txBox="1"/>
            <p:nvPr/>
          </p:nvSpPr>
          <p:spPr>
            <a:xfrm>
              <a:off x="1437331" y="1140809"/>
              <a:ext cx="1120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Backward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1A71D8-E2F5-F4BB-5A25-398A6BBCA47D}"/>
              </a:ext>
            </a:extLst>
          </p:cNvPr>
          <p:cNvGrpSpPr>
            <a:grpSpLocks noChangeAspect="1"/>
          </p:cNvGrpSpPr>
          <p:nvPr/>
        </p:nvGrpSpPr>
        <p:grpSpPr>
          <a:xfrm>
            <a:off x="7934895" y="1285275"/>
            <a:ext cx="3479554" cy="4970135"/>
            <a:chOff x="7662428" y="1140809"/>
            <a:chExt cx="3651361" cy="5215541"/>
          </a:xfrm>
        </p:grpSpPr>
        <p:pic>
          <p:nvPicPr>
            <p:cNvPr id="10" name="Picture 9" descr="A graph of a graph with red dots and black arrows&#10;&#10;Description automatically generated">
              <a:extLst>
                <a:ext uri="{FF2B5EF4-FFF2-40B4-BE49-F238E27FC236}">
                  <a16:creationId xmlns:a16="http://schemas.microsoft.com/office/drawing/2014/main" id="{971F0237-777D-96A9-5F0F-F918156CF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8180" y="3841750"/>
              <a:ext cx="3425609" cy="2514600"/>
            </a:xfrm>
            <a:prstGeom prst="rect">
              <a:avLst/>
            </a:prstGeom>
          </p:spPr>
        </p:pic>
        <p:pic>
          <p:nvPicPr>
            <p:cNvPr id="11" name="Picture 10" descr="A graph of a function&#10;&#10;Description automatically generated">
              <a:extLst>
                <a:ext uri="{FF2B5EF4-FFF2-40B4-BE49-F238E27FC236}">
                  <a16:creationId xmlns:a16="http://schemas.microsoft.com/office/drawing/2014/main" id="{B8AD3E43-ABE6-D4C5-A51C-D6CE89F4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2428" y="1313500"/>
              <a:ext cx="3428023" cy="25146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44C305-C317-A688-251E-B21B45688FCB}"/>
                </a:ext>
              </a:extLst>
            </p:cNvPr>
            <p:cNvSpPr txBox="1"/>
            <p:nvPr/>
          </p:nvSpPr>
          <p:spPr>
            <a:xfrm>
              <a:off x="9049834" y="1140809"/>
              <a:ext cx="979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Forward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484FA8-2F56-B73D-5FDB-C349239D4941}"/>
              </a:ext>
            </a:extLst>
          </p:cNvPr>
          <p:cNvGrpSpPr>
            <a:grpSpLocks noChangeAspect="1"/>
          </p:cNvGrpSpPr>
          <p:nvPr/>
        </p:nvGrpSpPr>
        <p:grpSpPr>
          <a:xfrm>
            <a:off x="4139228" y="1285275"/>
            <a:ext cx="3309725" cy="4785933"/>
            <a:chOff x="3980188" y="1140809"/>
            <a:chExt cx="3618333" cy="52321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A21823-7F2C-337A-CCB0-15B9462884F2}"/>
                </a:ext>
              </a:extLst>
            </p:cNvPr>
            <p:cNvGrpSpPr/>
            <p:nvPr/>
          </p:nvGrpSpPr>
          <p:grpSpPr>
            <a:xfrm>
              <a:off x="3980188" y="1397322"/>
              <a:ext cx="3618333" cy="4975673"/>
              <a:chOff x="3980188" y="1397322"/>
              <a:chExt cx="3618333" cy="4975673"/>
            </a:xfrm>
          </p:grpSpPr>
          <p:pic>
            <p:nvPicPr>
              <p:cNvPr id="16" name="Picture 15" descr="A graph of a function&#10;&#10;Description automatically generated">
                <a:extLst>
                  <a:ext uri="{FF2B5EF4-FFF2-40B4-BE49-F238E27FC236}">
                    <a16:creationId xmlns:a16="http://schemas.microsoft.com/office/drawing/2014/main" id="{2B192B80-A29C-D1FF-8BAE-79F66276E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4605" y="3858395"/>
                <a:ext cx="3433916" cy="2514600"/>
              </a:xfrm>
              <a:prstGeom prst="rect">
                <a:avLst/>
              </a:prstGeom>
            </p:spPr>
          </p:pic>
          <p:pic>
            <p:nvPicPr>
              <p:cNvPr id="17" name="Picture 16" descr="A graph of a function&#10;&#10;Description automatically generated">
                <a:extLst>
                  <a:ext uri="{FF2B5EF4-FFF2-40B4-BE49-F238E27FC236}">
                    <a16:creationId xmlns:a16="http://schemas.microsoft.com/office/drawing/2014/main" id="{8B25E8BA-02DA-F550-E076-82E7987B9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0188" y="1397322"/>
                <a:ext cx="3600322" cy="251460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81C0DA0-A572-2B94-17E0-510E734CD33E}"/>
                  </a:ext>
                </a:extLst>
              </p:cNvPr>
              <p:cNvSpPr/>
              <p:nvPr/>
            </p:nvSpPr>
            <p:spPr>
              <a:xfrm>
                <a:off x="6878472" y="3257482"/>
                <a:ext cx="573207" cy="3430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221337-CEB9-2CA1-056A-6EB04F5B3888}"/>
                  </a:ext>
                </a:extLst>
              </p:cNvPr>
              <p:cNvSpPr/>
              <p:nvPr/>
            </p:nvSpPr>
            <p:spPr>
              <a:xfrm>
                <a:off x="6910836" y="5722661"/>
                <a:ext cx="573207" cy="3430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526439-4ABC-FE07-6B39-896542BC7E87}"/>
                </a:ext>
              </a:extLst>
            </p:cNvPr>
            <p:cNvSpPr txBox="1"/>
            <p:nvPr/>
          </p:nvSpPr>
          <p:spPr>
            <a:xfrm>
              <a:off x="5178603" y="1140809"/>
              <a:ext cx="869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Central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76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for Tracking in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400" y="974411"/>
            <a:ext cx="11499234" cy="5105462"/>
          </a:xfrm>
        </p:spPr>
        <p:txBody>
          <a:bodyPr/>
          <a:lstStyle/>
          <a:p>
            <a:r>
              <a:rPr lang="en-US" dirty="0">
                <a:hlinkClick r:id="rId2"/>
              </a:rPr>
              <a:t>HEPMC Admixing code </a:t>
            </a:r>
            <a:r>
              <a:rPr lang="en-US" dirty="0"/>
              <a:t>implemented</a:t>
            </a:r>
          </a:p>
          <a:p>
            <a:pPr lvl="1"/>
            <a:r>
              <a:rPr lang="en-US" dirty="0"/>
              <a:t>merges signal and background files</a:t>
            </a:r>
          </a:p>
          <a:p>
            <a:r>
              <a:rPr lang="en-US" dirty="0"/>
              <a:t>Considers three main background contributions</a:t>
            </a:r>
          </a:p>
          <a:p>
            <a:pPr lvl="1"/>
            <a:r>
              <a:rPr lang="en-US" dirty="0"/>
              <a:t>Synchrotron radiation, hadron beam-gas, and electron beam-gas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481655-71FD-56B1-875A-D4F2DED70C4F}"/>
              </a:ext>
            </a:extLst>
          </p:cNvPr>
          <p:cNvGrpSpPr>
            <a:grpSpLocks noChangeAspect="1"/>
          </p:cNvGrpSpPr>
          <p:nvPr/>
        </p:nvGrpSpPr>
        <p:grpSpPr>
          <a:xfrm>
            <a:off x="657606" y="3044063"/>
            <a:ext cx="11107948" cy="2467154"/>
            <a:chOff x="753745" y="3452860"/>
            <a:chExt cx="11107948" cy="24671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9EB2FF-82B2-E765-C2A9-A308CF4B68A5}"/>
                </a:ext>
              </a:extLst>
            </p:cNvPr>
            <p:cNvSpPr/>
            <p:nvPr/>
          </p:nvSpPr>
          <p:spPr>
            <a:xfrm>
              <a:off x="6751119" y="4174603"/>
              <a:ext cx="2170853" cy="96615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GEANT/</a:t>
              </a:r>
              <a:r>
                <a:rPr lang="en-US" sz="1600" dirty="0" err="1"/>
                <a:t>EICRecon</a:t>
              </a:r>
              <a:endParaRPr lang="es-MX" sz="1600" dirty="0"/>
            </a:p>
          </p:txBody>
        </p:sp>
        <p:sp>
          <p:nvSpPr>
            <p:cNvPr id="17" name="Arrow: Right 15">
              <a:extLst>
                <a:ext uri="{FF2B5EF4-FFF2-40B4-BE49-F238E27FC236}">
                  <a16:creationId xmlns:a16="http://schemas.microsoft.com/office/drawing/2014/main" id="{3E913D51-4958-02A1-9199-CB30BCD0F343}"/>
                </a:ext>
              </a:extLst>
            </p:cNvPr>
            <p:cNvSpPr/>
            <p:nvPr/>
          </p:nvSpPr>
          <p:spPr>
            <a:xfrm>
              <a:off x="5749193" y="4461700"/>
              <a:ext cx="1001926" cy="394015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Arrow: Right 16">
              <a:extLst>
                <a:ext uri="{FF2B5EF4-FFF2-40B4-BE49-F238E27FC236}">
                  <a16:creationId xmlns:a16="http://schemas.microsoft.com/office/drawing/2014/main" id="{2F877006-C596-B437-04B4-831000A93CD1}"/>
                </a:ext>
              </a:extLst>
            </p:cNvPr>
            <p:cNvSpPr/>
            <p:nvPr/>
          </p:nvSpPr>
          <p:spPr>
            <a:xfrm>
              <a:off x="8921972" y="4461700"/>
              <a:ext cx="1145426" cy="394015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D295EC-A7EF-3C34-9FDC-8280BFB995CC}"/>
                </a:ext>
              </a:extLst>
            </p:cNvPr>
            <p:cNvSpPr/>
            <p:nvPr/>
          </p:nvSpPr>
          <p:spPr>
            <a:xfrm>
              <a:off x="753745" y="3452860"/>
              <a:ext cx="1794295" cy="966158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Signal File(s)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2F97FB-5746-787F-FA6C-32B51136B0E0}"/>
                </a:ext>
              </a:extLst>
            </p:cNvPr>
            <p:cNvSpPr/>
            <p:nvPr/>
          </p:nvSpPr>
          <p:spPr>
            <a:xfrm>
              <a:off x="753745" y="4953856"/>
              <a:ext cx="1794295" cy="96615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Background Files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CCDF7D-61EB-5CBE-A1D9-15AA9A78E3A8}"/>
                </a:ext>
              </a:extLst>
            </p:cNvPr>
            <p:cNvSpPr/>
            <p:nvPr/>
          </p:nvSpPr>
          <p:spPr>
            <a:xfrm>
              <a:off x="4132424" y="4174603"/>
              <a:ext cx="1794295" cy="96615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Merger Code</a:t>
              </a:r>
              <a:endParaRPr lang="es-MX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2F90DF-E1A9-E1C9-4673-977735812BAB}"/>
                </a:ext>
              </a:extLst>
            </p:cNvPr>
            <p:cNvSpPr/>
            <p:nvPr/>
          </p:nvSpPr>
          <p:spPr>
            <a:xfrm>
              <a:off x="10067398" y="4174603"/>
              <a:ext cx="1794295" cy="966158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Analysis</a:t>
              </a:r>
              <a:endParaRPr lang="es-MX" dirty="0"/>
            </a:p>
          </p:txBody>
        </p:sp>
        <p:sp>
          <p:nvSpPr>
            <p:cNvPr id="13" name="Arrow: Bent 10">
              <a:extLst>
                <a:ext uri="{FF2B5EF4-FFF2-40B4-BE49-F238E27FC236}">
                  <a16:creationId xmlns:a16="http://schemas.microsoft.com/office/drawing/2014/main" id="{352C49EC-362B-5433-A0A4-C429BE99A5E4}"/>
                </a:ext>
              </a:extLst>
            </p:cNvPr>
            <p:cNvSpPr/>
            <p:nvPr/>
          </p:nvSpPr>
          <p:spPr>
            <a:xfrm rot="10800000" flipH="1" flipV="1">
              <a:off x="3436862" y="4461700"/>
              <a:ext cx="695562" cy="1135434"/>
            </a:xfrm>
            <a:prstGeom prst="bentArrow">
              <a:avLst>
                <a:gd name="adj1" fmla="val 32851"/>
                <a:gd name="adj2" fmla="val 30005"/>
                <a:gd name="adj3" fmla="val 25000"/>
                <a:gd name="adj4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67F77E-1FB1-D704-7B94-4693A277FBE0}"/>
                </a:ext>
              </a:extLst>
            </p:cNvPr>
            <p:cNvSpPr/>
            <p:nvPr/>
          </p:nvSpPr>
          <p:spPr>
            <a:xfrm>
              <a:off x="2548040" y="3829248"/>
              <a:ext cx="957532" cy="2705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32D636-7603-26B4-5C32-CF0ECE7D3E38}"/>
                </a:ext>
              </a:extLst>
            </p:cNvPr>
            <p:cNvSpPr/>
            <p:nvPr/>
          </p:nvSpPr>
          <p:spPr>
            <a:xfrm>
              <a:off x="2548040" y="5316165"/>
              <a:ext cx="888820" cy="280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Arrow: Bent 12">
              <a:extLst>
                <a:ext uri="{FF2B5EF4-FFF2-40B4-BE49-F238E27FC236}">
                  <a16:creationId xmlns:a16="http://schemas.microsoft.com/office/drawing/2014/main" id="{DFEA31F5-A6AD-EC60-C84B-41981F47E223}"/>
                </a:ext>
              </a:extLst>
            </p:cNvPr>
            <p:cNvSpPr/>
            <p:nvPr/>
          </p:nvSpPr>
          <p:spPr>
            <a:xfrm rot="10800000" flipH="1">
              <a:off x="3436860" y="3829248"/>
              <a:ext cx="695564" cy="1055342"/>
            </a:xfrm>
            <a:prstGeom prst="bentArrow">
              <a:avLst>
                <a:gd name="adj1" fmla="val 32851"/>
                <a:gd name="adj2" fmla="val 30005"/>
                <a:gd name="adj3" fmla="val 25000"/>
                <a:gd name="adj4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56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Tracking in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9318" y="1087072"/>
                <a:ext cx="4649760" cy="5154701"/>
              </a:xfrm>
            </p:spPr>
            <p:txBody>
              <a:bodyPr/>
              <a:lstStyle/>
              <a:p>
                <a:r>
                  <a:rPr lang="en-US" dirty="0"/>
                  <a:t>Track reconstruction within a background environment is beginning</a:t>
                </a:r>
              </a:p>
              <a:p>
                <a:r>
                  <a:rPr lang="en-US" dirty="0"/>
                  <a:t>DIS signal event: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10×100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&gt;10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Initial exploration of tracking (truth/realistic seeding) in hadron-beam gas background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9318" y="1087072"/>
                <a:ext cx="4649760" cy="5154701"/>
              </a:xfrm>
              <a:blipFill>
                <a:blip r:embed="rId2"/>
                <a:stretch>
                  <a:fillRect l="-1907" t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0EABE4-0581-C2C0-DDCB-CF20EA4DEAAA}"/>
              </a:ext>
            </a:extLst>
          </p:cNvPr>
          <p:cNvGrpSpPr/>
          <p:nvPr/>
        </p:nvGrpSpPr>
        <p:grpSpPr>
          <a:xfrm>
            <a:off x="5049078" y="844558"/>
            <a:ext cx="6882752" cy="5248128"/>
            <a:chOff x="5049078" y="844558"/>
            <a:chExt cx="6882752" cy="524812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473CFA-A9C9-976F-0AE1-7706357A87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49078" y="844558"/>
              <a:ext cx="6882752" cy="5248128"/>
              <a:chOff x="197224" y="501651"/>
              <a:chExt cx="7736547" cy="5899151"/>
            </a:xfrm>
          </p:grpSpPr>
          <p:pic>
            <p:nvPicPr>
              <p:cNvPr id="7" name="Picture 6" descr="A graph showing the full pion electron&#10;&#10;Description automatically generated with medium confidence">
                <a:extLst>
                  <a:ext uri="{FF2B5EF4-FFF2-40B4-BE49-F238E27FC236}">
                    <a16:creationId xmlns:a16="http://schemas.microsoft.com/office/drawing/2014/main" id="{0379A2DB-5B5A-C371-9646-55E05F406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24" y="3429000"/>
                <a:ext cx="3962402" cy="2971802"/>
              </a:xfrm>
              <a:prstGeom prst="rect">
                <a:avLst/>
              </a:prstGeom>
            </p:spPr>
          </p:pic>
          <p:pic>
            <p:nvPicPr>
              <p:cNvPr id="8" name="Picture 7" descr="A graph showing the full proton electron&#10;&#10;Description automatically generated with medium confidence">
                <a:extLst>
                  <a:ext uri="{FF2B5EF4-FFF2-40B4-BE49-F238E27FC236}">
                    <a16:creationId xmlns:a16="http://schemas.microsoft.com/office/drawing/2014/main" id="{B7545E8B-1FFA-0649-8C34-06BB46EA3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365" y="3429000"/>
                <a:ext cx="3962402" cy="2971802"/>
              </a:xfrm>
              <a:prstGeom prst="rect">
                <a:avLst/>
              </a:prstGeom>
            </p:spPr>
          </p:pic>
          <p:pic>
            <p:nvPicPr>
              <p:cNvPr id="9" name="Picture 8" descr="A graph showing the full pion electron&#10;&#10;Description automatically generated with medium confidence">
                <a:extLst>
                  <a:ext uri="{FF2B5EF4-FFF2-40B4-BE49-F238E27FC236}">
                    <a16:creationId xmlns:a16="http://schemas.microsoft.com/office/drawing/2014/main" id="{DF134866-4E6A-F793-16BD-6EF449349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597" y="501651"/>
                <a:ext cx="3962405" cy="2971804"/>
              </a:xfrm>
              <a:prstGeom prst="rect">
                <a:avLst/>
              </a:prstGeom>
            </p:spPr>
          </p:pic>
          <p:pic>
            <p:nvPicPr>
              <p:cNvPr id="11" name="Picture 10" descr="A graph showing the full proton electron&#10;&#10;Description automatically generated with medium confidence">
                <a:extLst>
                  <a:ext uri="{FF2B5EF4-FFF2-40B4-BE49-F238E27FC236}">
                    <a16:creationId xmlns:a16="http://schemas.microsoft.com/office/drawing/2014/main" id="{7856F498-34EF-D41E-A602-ACEFC52BD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1365" y="501651"/>
                <a:ext cx="3962406" cy="2971805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E3E018-6F04-109C-A19A-9CE8B6FEC7A5}"/>
                </a:ext>
              </a:extLst>
            </p:cNvPr>
            <p:cNvSpPr txBox="1"/>
            <p:nvPr/>
          </p:nvSpPr>
          <p:spPr>
            <a:xfrm>
              <a:off x="7315200" y="2513550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63CFC"/>
                  </a:solidFill>
                </a:rPr>
                <a:t>DIS </a:t>
              </a:r>
            </a:p>
            <a:p>
              <a:r>
                <a:rPr lang="en-US" dirty="0">
                  <a:solidFill>
                    <a:srgbClr val="263CFC"/>
                  </a:solidFill>
                </a:rPr>
                <a:t>Signal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A3B69B-D983-A971-B912-8AE7F7E17847}"/>
                </a:ext>
              </a:extLst>
            </p:cNvPr>
            <p:cNvSpPr txBox="1"/>
            <p:nvPr/>
          </p:nvSpPr>
          <p:spPr>
            <a:xfrm>
              <a:off x="10607712" y="1843311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63CFC"/>
                  </a:solidFill>
                </a:rPr>
                <a:t>DIS </a:t>
              </a:r>
            </a:p>
            <a:p>
              <a:r>
                <a:rPr lang="en-US" dirty="0">
                  <a:solidFill>
                    <a:srgbClr val="263CFC"/>
                  </a:solidFill>
                </a:rPr>
                <a:t>Signal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0149B3-671F-E3D5-533A-7EA080020E54}"/>
                </a:ext>
              </a:extLst>
            </p:cNvPr>
            <p:cNvSpPr txBox="1"/>
            <p:nvPr/>
          </p:nvSpPr>
          <p:spPr>
            <a:xfrm>
              <a:off x="10389704" y="4323936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Hadron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Admixture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D31A0D-F426-E932-9C81-D51AF1A90285}"/>
                </a:ext>
              </a:extLst>
            </p:cNvPr>
            <p:cNvSpPr txBox="1"/>
            <p:nvPr/>
          </p:nvSpPr>
          <p:spPr>
            <a:xfrm>
              <a:off x="7013713" y="5163074"/>
              <a:ext cx="1223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Hadron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Admixture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96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Tracking in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318" y="937985"/>
            <a:ext cx="6817222" cy="5154701"/>
          </a:xfrm>
        </p:spPr>
        <p:txBody>
          <a:bodyPr/>
          <a:lstStyle/>
          <a:p>
            <a:r>
              <a:rPr lang="en-US" dirty="0"/>
              <a:t>Ongoing work to:</a:t>
            </a:r>
          </a:p>
          <a:p>
            <a:pPr lvl="1"/>
            <a:r>
              <a:rPr lang="en-US" dirty="0"/>
              <a:t>Look at other background sources: synchrotron radiation, electron-beam gas, and full background admixture</a:t>
            </a:r>
          </a:p>
          <a:p>
            <a:pPr lvl="1"/>
            <a:r>
              <a:rPr lang="en-US" dirty="0"/>
              <a:t>Use timing information in track fitting</a:t>
            </a:r>
          </a:p>
          <a:p>
            <a:pPr lvl="1"/>
            <a:r>
              <a:rPr lang="en-US" dirty="0"/>
              <a:t>Understand better MC Particles that do not get reconstructed</a:t>
            </a:r>
          </a:p>
          <a:p>
            <a:pPr lvl="1"/>
            <a:r>
              <a:rPr lang="en-US" dirty="0"/>
              <a:t>Pattern recognition algorithm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pic>
        <p:nvPicPr>
          <p:cNvPr id="21" name="Picture 20" descr="A graph showing the results of a graph&#10;&#10;Description automatically generated with medium confidence">
            <a:extLst>
              <a:ext uri="{FF2B5EF4-FFF2-40B4-BE49-F238E27FC236}">
                <a16:creationId xmlns:a16="http://schemas.microsoft.com/office/drawing/2014/main" id="{B0740761-583A-2306-7D18-5D97D44C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540" y="2540743"/>
            <a:ext cx="4744657" cy="36107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A7BEC2-F5A0-FAF3-9CF1-56A0512A4020}"/>
              </a:ext>
            </a:extLst>
          </p:cNvPr>
          <p:cNvSpPr txBox="1"/>
          <p:nvPr/>
        </p:nvSpPr>
        <p:spPr>
          <a:xfrm>
            <a:off x="7604505" y="1005545"/>
            <a:ext cx="4116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Yellow=Reconstructed Particles that get matched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Green=MC Particles that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Red=MC Particles that do not get Reconstructed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C010D0-90CA-7430-D7D4-B1111F07ABD2}"/>
              </a:ext>
            </a:extLst>
          </p:cNvPr>
          <p:cNvSpPr txBox="1"/>
          <p:nvPr/>
        </p:nvSpPr>
        <p:spPr>
          <a:xfrm>
            <a:off x="9310528" y="4825659"/>
            <a:ext cx="241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Hadron Admixture</a:t>
            </a:r>
          </a:p>
          <a:p>
            <a:pPr algn="ctr"/>
            <a:r>
              <a:rPr lang="en-US" dirty="0"/>
              <a:t>Truth Seeded</a:t>
            </a:r>
          </a:p>
        </p:txBody>
      </p:sp>
    </p:spTree>
    <p:extLst>
      <p:ext uri="{BB962C8B-B14F-4D97-AF65-F5344CB8AC3E}">
        <p14:creationId xmlns:p14="http://schemas.microsoft.com/office/powerpoint/2010/main" val="124504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Vertex Reconstruction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318" y="937986"/>
            <a:ext cx="11318065" cy="4901111"/>
          </a:xfrm>
        </p:spPr>
        <p:txBody>
          <a:bodyPr/>
          <a:lstStyle/>
          <a:p>
            <a:r>
              <a:rPr lang="en-US" dirty="0"/>
              <a:t>ACTS Iterative vertex finder algorithm implemented for vertex finding</a:t>
            </a:r>
          </a:p>
          <a:p>
            <a:pPr lvl="1"/>
            <a:r>
              <a:rPr lang="en-US" dirty="0"/>
              <a:t>Initial vertex reconstruction studies have begun</a:t>
            </a:r>
          </a:p>
          <a:p>
            <a:r>
              <a:rPr lang="en-US" dirty="0"/>
              <a:t>Vertex object data structure being reviewed for ePIC software framework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</p:spTree>
    <p:extLst>
      <p:ext uri="{BB962C8B-B14F-4D97-AF65-F5344CB8AC3E}">
        <p14:creationId xmlns:p14="http://schemas.microsoft.com/office/powerpoint/2010/main" val="406128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6787" y="868412"/>
                <a:ext cx="11716482" cy="53534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Reasonable performance in realistic seeded tracking across the beam spot width</a:t>
                </a:r>
              </a:p>
              <a:p>
                <a:pPr lvl="1"/>
                <a:r>
                  <a:rPr lang="en-US" dirty="0"/>
                  <a:t>Efficiency drop seen at edge of beam spot being investigated</a:t>
                </a:r>
              </a:p>
              <a:p>
                <a:r>
                  <a:rPr lang="en-US" dirty="0"/>
                  <a:t>Preliminary tracking performance with single particles has been assessed</a:t>
                </a:r>
              </a:p>
              <a:p>
                <a:pPr lvl="1"/>
                <a:r>
                  <a:rPr lang="en-US" dirty="0"/>
                  <a:t>Current tracker configuration improves upon number of tracker hits, particularly at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tracking system alone meets Yellow Report requirements in some regions, and misses in others</a:t>
                </a:r>
              </a:p>
              <a:p>
                <a:r>
                  <a:rPr lang="en-US" dirty="0"/>
                  <a:t> Structure and tools are in place for performing tracking in background environment</a:t>
                </a:r>
              </a:p>
              <a:p>
                <a:pPr lvl="1"/>
                <a:r>
                  <a:rPr lang="en-US" dirty="0"/>
                  <a:t>Structure and tools are in place</a:t>
                </a:r>
              </a:p>
              <a:p>
                <a:pPr lvl="1"/>
                <a:r>
                  <a:rPr lang="en-US" dirty="0"/>
                  <a:t>On going work to focus on studying impact of background sources, </a:t>
                </a:r>
              </a:p>
              <a:p>
                <a:pPr lvl="1"/>
                <a:r>
                  <a:rPr lang="en-US" dirty="0"/>
                  <a:t>implementing timing, </a:t>
                </a:r>
              </a:p>
              <a:p>
                <a:pPr lvl="1"/>
                <a:r>
                  <a:rPr lang="en-US" dirty="0"/>
                  <a:t>and pattern recognition algorithm</a:t>
                </a:r>
              </a:p>
              <a:p>
                <a:r>
                  <a:rPr lang="en-US" dirty="0"/>
                  <a:t>Vertex reconstruction work has begun</a:t>
                </a:r>
              </a:p>
              <a:p>
                <a:pPr lvl="1"/>
                <a:r>
                  <a:rPr lang="en-US" dirty="0"/>
                  <a:t>Initial vertexing algorithm in place</a:t>
                </a:r>
              </a:p>
              <a:p>
                <a:pPr lvl="1"/>
                <a:r>
                  <a:rPr lang="en-US" dirty="0"/>
                  <a:t>Vertex object being defined for EDM4EIC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36F969-3FD3-0ED4-3913-51867AB88D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6787" y="868412"/>
                <a:ext cx="11716482" cy="5353484"/>
              </a:xfrm>
              <a:blipFill>
                <a:blip r:embed="rId2"/>
                <a:stretch>
                  <a:fillRect l="-758" t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8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C363D8-F217-3D29-4B98-48BCEFD1E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BFBFBF"/>
                </a:solidFill>
                <a:effectLst/>
              </a:rPr>
              <a:t>Are the technical performance requirements appropriately defined and complete for this stage of the project?</a:t>
            </a:r>
          </a:p>
          <a:p>
            <a:r>
              <a:rPr lang="en-US" dirty="0">
                <a:effectLst/>
              </a:rPr>
              <a:t>Are the plans for achieving detector performance and construction sufficiently developed and documented for the present phase of the project? </a:t>
            </a:r>
            <a:endParaRPr lang="en-US" dirty="0"/>
          </a:p>
          <a:p>
            <a:r>
              <a:rPr lang="en-US" dirty="0">
                <a:effectLst/>
              </a:rPr>
              <a:t>Are the current designs and plans for detector, electronics readout, and services sufficiently developed to achieve the performance requirements?</a:t>
            </a:r>
          </a:p>
          <a:p>
            <a:r>
              <a:rPr lang="en-US" dirty="0">
                <a:solidFill>
                  <a:srgbClr val="BFBFBF"/>
                </a:solidFill>
                <a:effectLst/>
              </a:rPr>
              <a:t>Are plans in place to mitigate risk of cost increases, schedule delays, and technical problems?</a:t>
            </a:r>
          </a:p>
          <a:p>
            <a:r>
              <a:rPr lang="en-US" dirty="0">
                <a:solidFill>
                  <a:srgbClr val="BFBFBF"/>
                </a:solidFill>
                <a:effectLst/>
              </a:rPr>
              <a:t>Are the fabrication and assembly plans for the various tracking detector systems consistent with the overall project and detector schedule? </a:t>
            </a:r>
            <a:endParaRPr lang="en-US" dirty="0">
              <a:solidFill>
                <a:srgbClr val="BFBFBF"/>
              </a:solidFill>
            </a:endParaRPr>
          </a:p>
          <a:p>
            <a:r>
              <a:rPr lang="en-US" dirty="0">
                <a:solidFill>
                  <a:srgbClr val="BFBFBF"/>
                </a:solidFill>
                <a:effectLst/>
              </a:rPr>
              <a:t>Are the plans for detector integration in the EIC detector appropriately developed for the present phase of the project?</a:t>
            </a:r>
          </a:p>
          <a:p>
            <a:r>
              <a:rPr lang="en-US" dirty="0">
                <a:solidFill>
                  <a:srgbClr val="BFBFBF"/>
                </a:solidFill>
                <a:effectLst/>
              </a:rPr>
              <a:t>Have ES&amp;H and QA considerations been adequately incorporated into the designs at their present stage?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19DFDA-1E7E-AE1E-F508-DDE92061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Charge Questions Addressed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66191-914D-4214-C1E7-53F4739C4748}"/>
              </a:ext>
            </a:extLst>
          </p:cNvPr>
          <p:cNvSpPr txBox="1"/>
          <p:nvPr/>
        </p:nvSpPr>
        <p:spPr>
          <a:xfrm>
            <a:off x="7808866" y="217412"/>
            <a:ext cx="3023605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Grey out charge text not being addressed.</a:t>
            </a:r>
          </a:p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GRY RGB HEX CODE: #BFBFBF</a:t>
            </a:r>
          </a:p>
        </p:txBody>
      </p:sp>
    </p:spTree>
    <p:extLst>
      <p:ext uri="{BB962C8B-B14F-4D97-AF65-F5344CB8AC3E}">
        <p14:creationId xmlns:p14="http://schemas.microsoft.com/office/powerpoint/2010/main" val="157883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Detector Material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ABD84F-48BB-04BA-6126-966EA2FAEBD7}"/>
              </a:ext>
            </a:extLst>
          </p:cNvPr>
          <p:cNvGrpSpPr/>
          <p:nvPr/>
        </p:nvGrpSpPr>
        <p:grpSpPr>
          <a:xfrm>
            <a:off x="2247970" y="1013636"/>
            <a:ext cx="7353230" cy="5087855"/>
            <a:chOff x="2247970" y="1013636"/>
            <a:chExt cx="7353230" cy="5087855"/>
          </a:xfrm>
        </p:grpSpPr>
        <p:pic>
          <p:nvPicPr>
            <p:cNvPr id="13" name="Picture 12" descr="A graph of different colored lines&#10;&#10;Description automatically generated">
              <a:extLst>
                <a:ext uri="{FF2B5EF4-FFF2-40B4-BE49-F238E27FC236}">
                  <a16:creationId xmlns:a16="http://schemas.microsoft.com/office/drawing/2014/main" id="{BD7805ED-836E-B840-E4BF-6A4554658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546"/>
            <a:stretch/>
          </p:blipFill>
          <p:spPr>
            <a:xfrm>
              <a:off x="2247970" y="1013636"/>
              <a:ext cx="7353230" cy="508785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D8E1FF-78E0-DA83-74FB-2262106FE81B}"/>
                </a:ext>
              </a:extLst>
            </p:cNvPr>
            <p:cNvSpPr txBox="1"/>
            <p:nvPr/>
          </p:nvSpPr>
          <p:spPr>
            <a:xfrm>
              <a:off x="3813929" y="1651678"/>
              <a:ext cx="1422877" cy="66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ePIC 24.2.1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46F670-1FC0-1224-FEA1-77D7ADFD7ACE}"/>
                </a:ext>
              </a:extLst>
            </p:cNvPr>
            <p:cNvGrpSpPr/>
            <p:nvPr/>
          </p:nvGrpSpPr>
          <p:grpSpPr>
            <a:xfrm>
              <a:off x="3493000" y="2161328"/>
              <a:ext cx="2064734" cy="749664"/>
              <a:chOff x="2478985" y="5846806"/>
              <a:chExt cx="2035815" cy="773003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68163FC-8A00-48A4-09E0-670A8CED00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45595" y="5846814"/>
                <a:ext cx="969205" cy="5487"/>
              </a:xfrm>
              <a:prstGeom prst="straightConnector1">
                <a:avLst/>
              </a:prstGeom>
              <a:ln w="25400">
                <a:solidFill>
                  <a:srgbClr val="FC031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15CB42B-E537-78BD-A491-AC333CDF9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7030" y="5851934"/>
                <a:ext cx="782972" cy="0"/>
              </a:xfrm>
              <a:prstGeom prst="straightConnector1">
                <a:avLst/>
              </a:prstGeom>
              <a:ln w="25400">
                <a:solidFill>
                  <a:srgbClr val="263CF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EC733A-9D34-4A72-90C6-7578FF066B2A}"/>
                  </a:ext>
                </a:extLst>
              </p:cNvPr>
              <p:cNvSpPr txBox="1"/>
              <p:nvPr/>
            </p:nvSpPr>
            <p:spPr>
              <a:xfrm>
                <a:off x="2478985" y="5907998"/>
                <a:ext cx="1005404" cy="690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263CFC"/>
                    </a:solidFill>
                  </a:rPr>
                  <a:t>electron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4040DC-4AF7-13DB-59AD-1ACAC739DBCC}"/>
                  </a:ext>
                </a:extLst>
              </p:cNvPr>
              <p:cNvSpPr txBox="1"/>
              <p:nvPr/>
            </p:nvSpPr>
            <p:spPr>
              <a:xfrm>
                <a:off x="3564675" y="5929090"/>
                <a:ext cx="838691" cy="690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C0312"/>
                    </a:solidFill>
                  </a:rPr>
                  <a:t>proton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161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Software Framework</a:t>
            </a:r>
          </a:p>
          <a:p>
            <a:r>
              <a:rPr lang="en-US" dirty="0"/>
              <a:t>ePIC Tracking Detector in DD4HEP</a:t>
            </a:r>
          </a:p>
          <a:p>
            <a:pPr lvl="1"/>
            <a:r>
              <a:rPr lang="en-US" dirty="0"/>
              <a:t>Coverage</a:t>
            </a:r>
          </a:p>
          <a:p>
            <a:pPr lvl="1"/>
            <a:r>
              <a:rPr lang="en-US" dirty="0"/>
              <a:t>Detector Hits</a:t>
            </a:r>
          </a:p>
          <a:p>
            <a:pPr lvl="1"/>
            <a:r>
              <a:rPr lang="en-US" dirty="0"/>
              <a:t>Material and Detector Response</a:t>
            </a:r>
          </a:p>
          <a:p>
            <a:r>
              <a:rPr lang="en-US" dirty="0"/>
              <a:t>Reconstruction</a:t>
            </a:r>
          </a:p>
          <a:p>
            <a:pPr lvl="1"/>
            <a:r>
              <a:rPr lang="en-US" dirty="0"/>
              <a:t>Workflow</a:t>
            </a:r>
          </a:p>
          <a:p>
            <a:pPr lvl="1"/>
            <a:r>
              <a:rPr lang="en-US" dirty="0"/>
              <a:t>Seeding</a:t>
            </a:r>
          </a:p>
          <a:p>
            <a:pPr lvl="1"/>
            <a:r>
              <a:rPr lang="en-US" dirty="0"/>
              <a:t>Tracking Performance</a:t>
            </a:r>
          </a:p>
          <a:p>
            <a:pPr lvl="1"/>
            <a:r>
              <a:rPr lang="en-US" dirty="0"/>
              <a:t>Tracking in Background</a:t>
            </a:r>
          </a:p>
          <a:p>
            <a:pPr lvl="1"/>
            <a:r>
              <a:rPr lang="en-US" dirty="0"/>
              <a:t>Vertex Reconstruction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8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2" y="1152305"/>
            <a:ext cx="6569459" cy="4839902"/>
          </a:xfrm>
        </p:spPr>
        <p:txBody>
          <a:bodyPr>
            <a:normAutofit/>
          </a:bodyPr>
          <a:lstStyle/>
          <a:p>
            <a:r>
              <a:rPr lang="en-US" dirty="0"/>
              <a:t>Geometry Framework (</a:t>
            </a:r>
            <a:r>
              <a:rPr lang="en-US" dirty="0">
                <a:hlinkClick r:id="rId3"/>
              </a:rPr>
              <a:t>epic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Material and segmentation</a:t>
            </a:r>
          </a:p>
          <a:p>
            <a:pPr lvl="1"/>
            <a:r>
              <a:rPr lang="en-US" dirty="0"/>
              <a:t>Based on </a:t>
            </a:r>
            <a:r>
              <a:rPr lang="en-US" dirty="0">
                <a:hlinkClick r:id="rId4"/>
              </a:rPr>
              <a:t>DD4HEP</a:t>
            </a:r>
            <a:r>
              <a:rPr lang="en-US" dirty="0"/>
              <a:t> </a:t>
            </a:r>
          </a:p>
          <a:p>
            <a:r>
              <a:rPr lang="en-US" dirty="0"/>
              <a:t>Reconstruction Framework (</a:t>
            </a:r>
            <a:r>
              <a:rPr lang="en-US" dirty="0">
                <a:hlinkClick r:id="rId5"/>
              </a:rPr>
              <a:t>EICRecon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Based on PODIO/JANA</a:t>
            </a:r>
          </a:p>
          <a:p>
            <a:pPr lvl="1"/>
            <a:r>
              <a:rPr lang="en-US" dirty="0"/>
              <a:t>Digitization</a:t>
            </a:r>
          </a:p>
          <a:p>
            <a:pPr lvl="1"/>
            <a:r>
              <a:rPr lang="en-US" dirty="0"/>
              <a:t>Track Reconstruction</a:t>
            </a:r>
          </a:p>
          <a:p>
            <a:pPr lvl="2"/>
            <a:r>
              <a:rPr lang="en-US" dirty="0"/>
              <a:t>Based on </a:t>
            </a:r>
            <a:r>
              <a:rPr lang="en-US" dirty="0">
                <a:hlinkClick r:id="rId6"/>
              </a:rPr>
              <a:t>ACTS</a:t>
            </a:r>
            <a:r>
              <a:rPr lang="en-US" dirty="0"/>
              <a:t> Combinatorial Kalman Filter (CKF) </a:t>
            </a:r>
          </a:p>
          <a:p>
            <a:pPr lvl="2"/>
            <a:r>
              <a:rPr lang="en-US" dirty="0"/>
              <a:t>Combined track finding and fitting</a:t>
            </a:r>
          </a:p>
          <a:p>
            <a:pPr lvl="2"/>
            <a:r>
              <a:rPr lang="en-US" dirty="0"/>
              <a:t>Realistic seeder</a:t>
            </a:r>
          </a:p>
          <a:p>
            <a:r>
              <a:rPr lang="en-US" dirty="0"/>
              <a:t>ePIC data structure (</a:t>
            </a:r>
            <a:r>
              <a:rPr lang="en-US" dirty="0">
                <a:hlinkClick r:id="rId7"/>
              </a:rPr>
              <a:t>EDM4eic</a:t>
            </a:r>
            <a:r>
              <a:rPr lang="en-US" dirty="0"/>
              <a:t>) modeled after </a:t>
            </a:r>
            <a:r>
              <a:rPr lang="en-US" dirty="0">
                <a:hlinkClick r:id="rId8"/>
              </a:rPr>
              <a:t>EDM4hep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pic>
        <p:nvPicPr>
          <p:cNvPr id="5" name="Picture 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565D46C7-0B2C-7D34-ED0D-07E09F11DE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2467" y="1129710"/>
            <a:ext cx="1257957" cy="8767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F689D3-0429-B88E-4EB8-17F40F42A3A5}"/>
              </a:ext>
            </a:extLst>
          </p:cNvPr>
          <p:cNvGrpSpPr/>
          <p:nvPr/>
        </p:nvGrpSpPr>
        <p:grpSpPr>
          <a:xfrm>
            <a:off x="7208018" y="2369297"/>
            <a:ext cx="5094091" cy="773908"/>
            <a:chOff x="2636063" y="4281028"/>
            <a:chExt cx="5094091" cy="773908"/>
          </a:xfrm>
        </p:grpSpPr>
        <p:sp>
          <p:nvSpPr>
            <p:cNvPr id="6" name="Google Shape;1382;p26">
              <a:extLst>
                <a:ext uri="{FF2B5EF4-FFF2-40B4-BE49-F238E27FC236}">
                  <a16:creationId xmlns:a16="http://schemas.microsoft.com/office/drawing/2014/main" id="{006C0C63-7A02-DA8E-50D5-6B02A2CC3F29}"/>
                </a:ext>
              </a:extLst>
            </p:cNvPr>
            <p:cNvSpPr txBox="1"/>
            <p:nvPr/>
          </p:nvSpPr>
          <p:spPr>
            <a:xfrm>
              <a:off x="2805954" y="4367636"/>
              <a:ext cx="4924200" cy="6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00303C"/>
                  </a:solidFill>
                </a:rPr>
                <a:t>A</a:t>
              </a:r>
              <a:r>
                <a:rPr lang="en" sz="2100" b="1" dirty="0">
                  <a:solidFill>
                    <a:srgbClr val="007681"/>
                  </a:solidFill>
                </a:rPr>
                <a:t> </a:t>
              </a:r>
              <a:r>
                <a:rPr lang="en" sz="2100" b="1" dirty="0">
                  <a:solidFill>
                    <a:srgbClr val="00303B"/>
                  </a:solidFill>
                </a:rPr>
                <a:t>C</a:t>
              </a:r>
              <a:r>
                <a:rPr lang="en" sz="2100" b="1" dirty="0">
                  <a:solidFill>
                    <a:srgbClr val="4198B5"/>
                  </a:solidFill>
                </a:rPr>
                <a:t>ommon</a:t>
              </a:r>
              <a:r>
                <a:rPr lang="en" sz="2100" b="1" dirty="0">
                  <a:solidFill>
                    <a:srgbClr val="007681"/>
                  </a:solidFill>
                </a:rPr>
                <a:t> </a:t>
              </a:r>
              <a:r>
                <a:rPr lang="en" sz="2100" b="1" dirty="0">
                  <a:solidFill>
                    <a:srgbClr val="00303B"/>
                  </a:solidFill>
                </a:rPr>
                <a:t>T</a:t>
              </a:r>
              <a:r>
                <a:rPr lang="en" sz="2100" b="1" dirty="0">
                  <a:solidFill>
                    <a:srgbClr val="4198B5"/>
                  </a:solidFill>
                </a:rPr>
                <a:t>racking</a:t>
              </a:r>
              <a:r>
                <a:rPr lang="en" sz="2100" b="1" dirty="0">
                  <a:solidFill>
                    <a:srgbClr val="007681"/>
                  </a:solidFill>
                </a:rPr>
                <a:t> </a:t>
              </a:r>
              <a:r>
                <a:rPr lang="en" sz="2100" b="1" dirty="0">
                  <a:solidFill>
                    <a:srgbClr val="00303B"/>
                  </a:solidFill>
                </a:rPr>
                <a:t>S</a:t>
              </a:r>
              <a:r>
                <a:rPr lang="en" sz="2100" b="1" dirty="0">
                  <a:solidFill>
                    <a:srgbClr val="4198B5"/>
                  </a:solidFill>
                </a:rPr>
                <a:t>oftware</a:t>
              </a:r>
              <a:endParaRPr sz="2100" b="1" dirty="0">
                <a:solidFill>
                  <a:srgbClr val="4198B5"/>
                </a:solidFill>
              </a:endParaRPr>
            </a:p>
          </p:txBody>
        </p:sp>
        <p:pic>
          <p:nvPicPr>
            <p:cNvPr id="8" name="Google Shape;1383;p26">
              <a:extLst>
                <a:ext uri="{FF2B5EF4-FFF2-40B4-BE49-F238E27FC236}">
                  <a16:creationId xmlns:a16="http://schemas.microsoft.com/office/drawing/2014/main" id="{49C83F76-63FB-0EBD-89E2-EE3EC1A2ED5A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636063" y="4281028"/>
              <a:ext cx="607596" cy="5726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oogle Shape;1387;p26" descr="page30image498028544">
            <a:extLst>
              <a:ext uri="{FF2B5EF4-FFF2-40B4-BE49-F238E27FC236}">
                <a16:creationId xmlns:a16="http://schemas.microsoft.com/office/drawing/2014/main" id="{B207F7DD-7148-DE5C-B54B-DDFE3E48332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19690" y="3165321"/>
            <a:ext cx="3145555" cy="179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86;p26">
            <a:extLst>
              <a:ext uri="{FF2B5EF4-FFF2-40B4-BE49-F238E27FC236}">
                <a16:creationId xmlns:a16="http://schemas.microsoft.com/office/drawing/2014/main" id="{C41C698F-91F1-50C7-7571-0F4AB4A741FF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36803" y="3475110"/>
            <a:ext cx="2055197" cy="1444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20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ePIC Tracking Detector in DD4HEP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202B85-C450-7EA1-F89B-5B0B6DADFD6F}"/>
              </a:ext>
            </a:extLst>
          </p:cNvPr>
          <p:cNvGrpSpPr>
            <a:grpSpLocks noChangeAspect="1"/>
          </p:cNvGrpSpPr>
          <p:nvPr/>
        </p:nvGrpSpPr>
        <p:grpSpPr>
          <a:xfrm>
            <a:off x="1109651" y="1032311"/>
            <a:ext cx="10851546" cy="4620382"/>
            <a:chOff x="1298048" y="1269984"/>
            <a:chExt cx="10851546" cy="462038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8575B0-DDBF-6A83-FF80-C7008D710776}"/>
                </a:ext>
              </a:extLst>
            </p:cNvPr>
            <p:cNvGrpSpPr/>
            <p:nvPr/>
          </p:nvGrpSpPr>
          <p:grpSpPr>
            <a:xfrm>
              <a:off x="1298048" y="1269984"/>
              <a:ext cx="8581696" cy="4395671"/>
              <a:chOff x="1805152" y="985850"/>
              <a:chExt cx="8581696" cy="4395671"/>
            </a:xfrm>
          </p:grpSpPr>
          <p:pic>
            <p:nvPicPr>
              <p:cNvPr id="71" name="Picture 70" descr="A close-up of a machine&#10;&#10;Description automatically generated">
                <a:extLst>
                  <a:ext uri="{FF2B5EF4-FFF2-40B4-BE49-F238E27FC236}">
                    <a16:creationId xmlns:a16="http://schemas.microsoft.com/office/drawing/2014/main" id="{03BAE14F-7748-0F4F-1F54-A65861E5B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05152" y="1326981"/>
                <a:ext cx="8581696" cy="405454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55FDF99A-F3EB-086E-51E6-F73A2115AC2A}"/>
                      </a:ext>
                    </a:extLst>
                  </p:cNvPr>
                  <p:cNvSpPr txBox="1"/>
                  <p:nvPr/>
                </p:nvSpPr>
                <p:spPr>
                  <a:xfrm>
                    <a:off x="2276743" y="985850"/>
                    <a:ext cx="1677321" cy="369332"/>
                  </a:xfrm>
                  <a:prstGeom prst="rect">
                    <a:avLst/>
                  </a:prstGeom>
                  <a:ln w="254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a14:m>
                    <a:r>
                      <a:rPr lang="en-US" dirty="0"/>
                      <a:t>RWELL-ECT</a:t>
                    </a: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55FDF99A-F3EB-086E-51E6-F73A2115AC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6743" y="985850"/>
                    <a:ext cx="1677321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3125" b="-21875"/>
                    </a:stretch>
                  </a:blipFill>
                  <a:ln w="25400">
                    <a:solidFill>
                      <a:schemeClr val="accent4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E816F3C3-6673-2E2B-94A1-6556C0B4CCFB}"/>
                  </a:ext>
                </a:extLst>
              </p:cNvPr>
              <p:cNvCxnSpPr>
                <a:cxnSpLocks/>
                <a:stCxn id="72" idx="2"/>
              </p:cNvCxnSpPr>
              <p:nvPr/>
            </p:nvCxnSpPr>
            <p:spPr>
              <a:xfrm>
                <a:off x="3115404" y="1355182"/>
                <a:ext cx="67883" cy="890739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EF7B656A-1EE9-D85E-70A7-717584D2834E}"/>
                  </a:ext>
                </a:extLst>
              </p:cNvPr>
              <p:cNvCxnSpPr>
                <a:cxnSpLocks/>
                <a:stCxn id="72" idx="2"/>
              </p:cNvCxnSpPr>
              <p:nvPr/>
            </p:nvCxnSpPr>
            <p:spPr>
              <a:xfrm>
                <a:off x="3115404" y="1355182"/>
                <a:ext cx="408378" cy="814393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FEEBAA30-077F-E7F5-756B-EC212FA9E4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0121" y="1370414"/>
                <a:ext cx="618638" cy="799161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253C7B5-B405-FF03-182A-6982CA876868}"/>
                  </a:ext>
                </a:extLst>
              </p:cNvPr>
              <p:cNvCxnSpPr>
                <a:cxnSpLocks/>
                <a:stCxn id="68" idx="2"/>
              </p:cNvCxnSpPr>
              <p:nvPr/>
            </p:nvCxnSpPr>
            <p:spPr>
              <a:xfrm>
                <a:off x="9072655" y="1362640"/>
                <a:ext cx="126785" cy="883281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27DF1810-03D9-A749-CF8E-6AA43AB6CC81}"/>
                      </a:ext>
                    </a:extLst>
                  </p:cNvPr>
                  <p:cNvSpPr txBox="1"/>
                  <p:nvPr/>
                </p:nvSpPr>
                <p:spPr>
                  <a:xfrm>
                    <a:off x="4869854" y="987361"/>
                    <a:ext cx="1848707" cy="369332"/>
                  </a:xfrm>
                  <a:prstGeom prst="rect">
                    <a:avLst/>
                  </a:prstGeom>
                  <a:ln w="254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a14:m>
                    <a:r>
                      <a:rPr lang="en-US" dirty="0"/>
                      <a:t>RWELL-BOT</a:t>
                    </a:r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27DF1810-03D9-A749-CF8E-6AA43AB6CC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9854" y="987361"/>
                    <a:ext cx="184870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3125" b="-21875"/>
                    </a:stretch>
                  </a:blipFill>
                  <a:ln w="25400">
                    <a:solidFill>
                      <a:schemeClr val="accent4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9E9D313-BEE4-668F-224B-AF2BB59D9298}"/>
                  </a:ext>
                </a:extLst>
              </p:cNvPr>
              <p:cNvSpPr txBox="1"/>
              <p:nvPr/>
            </p:nvSpPr>
            <p:spPr>
              <a:xfrm>
                <a:off x="6855432" y="985850"/>
                <a:ext cx="1073541" cy="369332"/>
              </a:xfrm>
              <a:prstGeom prst="rect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CyMBaL</a:t>
                </a:r>
                <a:endParaRPr lang="en-US" dirty="0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57A2CDB8-1FD4-2638-D4D4-615D8EEC256C}"/>
                  </a:ext>
                </a:extLst>
              </p:cNvPr>
              <p:cNvCxnSpPr>
                <a:cxnSpLocks/>
                <a:stCxn id="77" idx="2"/>
              </p:cNvCxnSpPr>
              <p:nvPr/>
            </p:nvCxnSpPr>
            <p:spPr>
              <a:xfrm flipH="1">
                <a:off x="5210301" y="1356693"/>
                <a:ext cx="583907" cy="327178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589D9F92-234D-F6C8-A3A6-EB514A19573B}"/>
                  </a:ext>
                </a:extLst>
              </p:cNvPr>
              <p:cNvCxnSpPr>
                <a:cxnSpLocks/>
                <a:stCxn id="78" idx="2"/>
              </p:cNvCxnSpPr>
              <p:nvPr/>
            </p:nvCxnSpPr>
            <p:spPr>
              <a:xfrm flipH="1">
                <a:off x="6962319" y="1355182"/>
                <a:ext cx="429884" cy="770050"/>
              </a:xfrm>
              <a:prstGeom prst="straightConnector1">
                <a:avLst/>
              </a:prstGeom>
              <a:ln w="254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87C331C-2671-5BBB-C2D1-AB5B5A010F65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>
              <a:off x="5287104" y="1640827"/>
              <a:ext cx="707600" cy="255202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40BE13-56BD-0613-ECE4-6B4C6ECC908A}"/>
                </a:ext>
              </a:extLst>
            </p:cNvPr>
            <p:cNvSpPr txBox="1"/>
            <p:nvPr/>
          </p:nvSpPr>
          <p:spPr>
            <a:xfrm>
              <a:off x="9879744" y="3555866"/>
              <a:ext cx="2031596" cy="369332"/>
            </a:xfrm>
            <a:prstGeom prst="rect">
              <a:avLst/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AC-LGAD Barrel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7ADD8E8-6355-7426-7A42-F44B60AA8773}"/>
                </a:ext>
              </a:extLst>
            </p:cNvPr>
            <p:cNvSpPr txBox="1"/>
            <p:nvPr/>
          </p:nvSpPr>
          <p:spPr>
            <a:xfrm>
              <a:off x="9971938" y="2643669"/>
              <a:ext cx="2177656" cy="369332"/>
            </a:xfrm>
            <a:prstGeom prst="rect">
              <a:avLst/>
            </a:prstGeom>
            <a:ln w="2540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AC-LGAD Endcap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B5E788-49D6-D649-EE6F-5DDFB264209C}"/>
                </a:ext>
              </a:extLst>
            </p:cNvPr>
            <p:cNvSpPr txBox="1"/>
            <p:nvPr/>
          </p:nvSpPr>
          <p:spPr>
            <a:xfrm>
              <a:off x="4793475" y="5518535"/>
              <a:ext cx="1417984" cy="369332"/>
            </a:xfrm>
            <a:prstGeom prst="rect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SVT Barrels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C61212-9022-DCDC-01A4-85D76405F118}"/>
                </a:ext>
              </a:extLst>
            </p:cNvPr>
            <p:cNvSpPr txBox="1"/>
            <p:nvPr/>
          </p:nvSpPr>
          <p:spPr>
            <a:xfrm>
              <a:off x="6320620" y="5502450"/>
              <a:ext cx="650904" cy="369332"/>
            </a:xfrm>
            <a:prstGeom prst="rect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SVT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E35A783-F08A-64A4-BDB0-223DFA60CCF8}"/>
                </a:ext>
              </a:extLst>
            </p:cNvPr>
            <p:cNvSpPr txBox="1"/>
            <p:nvPr/>
          </p:nvSpPr>
          <p:spPr>
            <a:xfrm>
              <a:off x="3006993" y="5496768"/>
              <a:ext cx="1677321" cy="369332"/>
            </a:xfrm>
            <a:prstGeom prst="rect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SVT Endcaps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EBF93E8-31EC-1507-6448-338FC78B44B2}"/>
                </a:ext>
              </a:extLst>
            </p:cNvPr>
            <p:cNvSpPr txBox="1"/>
            <p:nvPr/>
          </p:nvSpPr>
          <p:spPr>
            <a:xfrm>
              <a:off x="7113415" y="5521034"/>
              <a:ext cx="1689061" cy="369332"/>
            </a:xfrm>
            <a:prstGeom prst="rect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SVT Endcaps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740BF9C-B854-3568-2366-045AA43918AB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5404262" y="4104409"/>
              <a:ext cx="98205" cy="141412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DA47F38-B55B-6499-8171-5FD311F18ADD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4967676" y="4457651"/>
              <a:ext cx="534791" cy="1060884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4E927B9-1E93-8532-0D1D-98EE86804FD2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H="1" flipV="1">
              <a:off x="5897708" y="3683291"/>
              <a:ext cx="748364" cy="1819159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5D9EAAD-B859-0535-AF86-F1FE76EBCB3B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H="1" flipV="1">
              <a:off x="5588896" y="3797961"/>
              <a:ext cx="1057176" cy="1704489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6FCBAC9-8300-E797-0D7D-D860D6AC1416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 flipV="1">
              <a:off x="6262532" y="3957998"/>
              <a:ext cx="1695414" cy="156303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2C3DEDB-D49E-94A1-C192-BABF7E541420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7957946" y="4163228"/>
              <a:ext cx="452740" cy="135780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52C80A4-15B6-697B-6AE9-33DDCA267D35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H="1" flipV="1">
              <a:off x="3288791" y="4457651"/>
              <a:ext cx="556863" cy="103911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6F3018A-5404-FCAC-DFED-C512A73F518C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V="1">
              <a:off x="3845654" y="3957998"/>
              <a:ext cx="1188238" cy="153877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109E08F-2263-47DD-36C0-7F1F10B1C5C0}"/>
                    </a:ext>
                  </a:extLst>
                </p:cNvPr>
                <p:cNvSpPr txBox="1"/>
                <p:nvPr/>
              </p:nvSpPr>
              <p:spPr>
                <a:xfrm>
                  <a:off x="7697861" y="1269984"/>
                  <a:ext cx="1735380" cy="376790"/>
                </a:xfrm>
                <a:prstGeom prst="rect">
                  <a:avLst/>
                </a:prstGeom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/>
                    <a:t>RWELL-ECT</a:t>
                  </a: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109E08F-2263-47DD-36C0-7F1F10B1C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861" y="1269984"/>
                  <a:ext cx="1735380" cy="376790"/>
                </a:xfrm>
                <a:prstGeom prst="rect">
                  <a:avLst/>
                </a:prstGeom>
                <a:blipFill>
                  <a:blip r:embed="rId5"/>
                  <a:stretch>
                    <a:fillRect t="-3125" b="-21875"/>
                  </a:stretch>
                </a:blipFill>
                <a:ln w="25400"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6DBEB6E-7E36-1A05-3C3C-39279307CC74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H="1">
              <a:off x="9632801" y="2828335"/>
              <a:ext cx="339137" cy="100223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30AF639-FB20-135F-0F0C-C8F4D9BE59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2477" y="3740955"/>
              <a:ext cx="1100974" cy="986428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ED8E783-B942-F2B5-30A6-683623680131}"/>
              </a:ext>
            </a:extLst>
          </p:cNvPr>
          <p:cNvGrpSpPr/>
          <p:nvPr/>
        </p:nvGrpSpPr>
        <p:grpSpPr>
          <a:xfrm>
            <a:off x="4452181" y="5874398"/>
            <a:ext cx="2469661" cy="400230"/>
            <a:chOff x="4514800" y="5846814"/>
            <a:chExt cx="2469661" cy="400230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07894D5-3211-C4E1-7D25-D6012C8E8FED}"/>
                </a:ext>
              </a:extLst>
            </p:cNvPr>
            <p:cNvCxnSpPr/>
            <p:nvPr/>
          </p:nvCxnSpPr>
          <p:spPr>
            <a:xfrm>
              <a:off x="4514800" y="5852301"/>
              <a:ext cx="1188239" cy="0"/>
            </a:xfrm>
            <a:prstGeom prst="straightConnector1">
              <a:avLst/>
            </a:prstGeom>
            <a:ln w="25400">
              <a:solidFill>
                <a:srgbClr val="FC0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A76925D-EC15-5DDD-57AC-B62953931F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9087" y="5846814"/>
              <a:ext cx="1025165" cy="0"/>
            </a:xfrm>
            <a:prstGeom prst="straightConnector1">
              <a:avLst/>
            </a:prstGeom>
            <a:ln w="25400">
              <a:solidFill>
                <a:srgbClr val="263C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C93DE21-D163-E993-D1D7-3248134420CC}"/>
                </a:ext>
              </a:extLst>
            </p:cNvPr>
            <p:cNvSpPr txBox="1"/>
            <p:nvPr/>
          </p:nvSpPr>
          <p:spPr>
            <a:xfrm>
              <a:off x="5979058" y="5877712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63CFC"/>
                  </a:solidFill>
                </a:rPr>
                <a:t>electron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8321D6B-CE70-3927-72F7-2C7989C5950C}"/>
                </a:ext>
              </a:extLst>
            </p:cNvPr>
            <p:cNvSpPr txBox="1"/>
            <p:nvPr/>
          </p:nvSpPr>
          <p:spPr>
            <a:xfrm>
              <a:off x="4574176" y="584681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C0312"/>
                  </a:solidFill>
                </a:rPr>
                <a:t>proton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55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Coverage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DC99C04-5630-DF86-90BA-011619B95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869481"/>
            <a:ext cx="11521440" cy="767897"/>
          </a:xfrm>
        </p:spPr>
        <p:txBody>
          <a:bodyPr/>
          <a:lstStyle/>
          <a:p>
            <a:r>
              <a:rPr lang="en-US" dirty="0"/>
              <a:t>GEANT-level tracker hits showing geometric coverage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C02DD0-16A5-E260-C926-FE6F47FD503B}"/>
              </a:ext>
            </a:extLst>
          </p:cNvPr>
          <p:cNvGrpSpPr/>
          <p:nvPr/>
        </p:nvGrpSpPr>
        <p:grpSpPr>
          <a:xfrm>
            <a:off x="6361261" y="1455485"/>
            <a:ext cx="5830739" cy="4397306"/>
            <a:chOff x="6361261" y="1534998"/>
            <a:chExt cx="5830739" cy="4397306"/>
          </a:xfrm>
        </p:grpSpPr>
        <p:pic>
          <p:nvPicPr>
            <p:cNvPr id="19" name="Picture 18" descr="A diagram of a graph&#10;&#10;Description automatically generated">
              <a:extLst>
                <a:ext uri="{FF2B5EF4-FFF2-40B4-BE49-F238E27FC236}">
                  <a16:creationId xmlns:a16="http://schemas.microsoft.com/office/drawing/2014/main" id="{E271518F-2D60-7236-C8EB-8D8419DB8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469"/>
            <a:stretch/>
          </p:blipFill>
          <p:spPr>
            <a:xfrm>
              <a:off x="6361261" y="1719664"/>
              <a:ext cx="5830739" cy="42126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3C3C71-3A1C-EC74-8F8C-07E9C65ED888}"/>
                </a:ext>
              </a:extLst>
            </p:cNvPr>
            <p:cNvSpPr txBox="1"/>
            <p:nvPr/>
          </p:nvSpPr>
          <p:spPr>
            <a:xfrm>
              <a:off x="10300310" y="1534998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ePIC 24.2.1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071AFE-7473-4958-A74B-B4966D298C9A}"/>
              </a:ext>
            </a:extLst>
          </p:cNvPr>
          <p:cNvGrpSpPr/>
          <p:nvPr/>
        </p:nvGrpSpPr>
        <p:grpSpPr>
          <a:xfrm>
            <a:off x="287198" y="1488867"/>
            <a:ext cx="6031636" cy="4342431"/>
            <a:chOff x="287198" y="1568380"/>
            <a:chExt cx="6031636" cy="4342431"/>
          </a:xfrm>
        </p:grpSpPr>
        <p:pic>
          <p:nvPicPr>
            <p:cNvPr id="27" name="Picture 26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7F878A82-BC18-575E-AA9F-414DA538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198" y="1698171"/>
              <a:ext cx="6031636" cy="4212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DED78C-8CDE-2B72-A300-AB20767A9DD4}"/>
                </a:ext>
              </a:extLst>
            </p:cNvPr>
            <p:cNvSpPr txBox="1"/>
            <p:nvPr/>
          </p:nvSpPr>
          <p:spPr>
            <a:xfrm>
              <a:off x="4469571" y="156838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ePIC 24.2.1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9A3F67-C211-C240-6309-FD8BC0510BE8}"/>
              </a:ext>
            </a:extLst>
          </p:cNvPr>
          <p:cNvGrpSpPr/>
          <p:nvPr/>
        </p:nvGrpSpPr>
        <p:grpSpPr>
          <a:xfrm>
            <a:off x="5105217" y="5837342"/>
            <a:ext cx="2469661" cy="400230"/>
            <a:chOff x="4514800" y="5846814"/>
            <a:chExt cx="2469661" cy="40023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6069A80-9B25-2DF0-2C16-A169943C438B}"/>
                </a:ext>
              </a:extLst>
            </p:cNvPr>
            <p:cNvCxnSpPr/>
            <p:nvPr/>
          </p:nvCxnSpPr>
          <p:spPr>
            <a:xfrm>
              <a:off x="4514800" y="5852301"/>
              <a:ext cx="1188239" cy="0"/>
            </a:xfrm>
            <a:prstGeom prst="straightConnector1">
              <a:avLst/>
            </a:prstGeom>
            <a:ln w="25400">
              <a:solidFill>
                <a:srgbClr val="FC0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BAFC80E-68A0-BFE2-E8B0-7B6B6B477C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9087" y="5846814"/>
              <a:ext cx="1025165" cy="0"/>
            </a:xfrm>
            <a:prstGeom prst="straightConnector1">
              <a:avLst/>
            </a:prstGeom>
            <a:ln w="25400">
              <a:solidFill>
                <a:srgbClr val="263C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421F33-DBFD-99AB-E1E6-CF48BCA10E19}"/>
                </a:ext>
              </a:extLst>
            </p:cNvPr>
            <p:cNvSpPr txBox="1"/>
            <p:nvPr/>
          </p:nvSpPr>
          <p:spPr>
            <a:xfrm>
              <a:off x="5979058" y="5877712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63CFC"/>
                  </a:solidFill>
                </a:rPr>
                <a:t>electron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B59831-5E0F-9057-1109-7D9B7068C128}"/>
                </a:ext>
              </a:extLst>
            </p:cNvPr>
            <p:cNvSpPr txBox="1"/>
            <p:nvPr/>
          </p:nvSpPr>
          <p:spPr>
            <a:xfrm>
              <a:off x="4574176" y="584681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C0312"/>
                  </a:solidFill>
                </a:rPr>
                <a:t>proton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692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Tracker Hits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pic>
        <p:nvPicPr>
          <p:cNvPr id="5" name="Picture 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8B5FD3C6-AD28-711C-15DA-65B49A640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0"/>
          <a:stretch/>
        </p:blipFill>
        <p:spPr>
          <a:xfrm>
            <a:off x="312658" y="2702308"/>
            <a:ext cx="3847919" cy="2857123"/>
          </a:xfrm>
          <a:prstGeom prst="rect">
            <a:avLst/>
          </a:prstGeom>
        </p:spPr>
      </p:pic>
      <p:pic>
        <p:nvPicPr>
          <p:cNvPr id="7" name="Picture 6" descr="A graph of a city&#10;&#10;Description automatically generated">
            <a:extLst>
              <a:ext uri="{FF2B5EF4-FFF2-40B4-BE49-F238E27FC236}">
                <a16:creationId xmlns:a16="http://schemas.microsoft.com/office/drawing/2014/main" id="{71D1B8EC-00AD-468A-34F2-DE2F85846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08"/>
          <a:stretch/>
        </p:blipFill>
        <p:spPr>
          <a:xfrm>
            <a:off x="4261503" y="2702308"/>
            <a:ext cx="3749436" cy="2751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8" descr="A graph of a city&#10;&#10;Description automatically generated">
            <a:extLst>
              <a:ext uri="{FF2B5EF4-FFF2-40B4-BE49-F238E27FC236}">
                <a16:creationId xmlns:a16="http://schemas.microsoft.com/office/drawing/2014/main" id="{5680BB2D-B752-84C9-4D14-19F797EC8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259"/>
          <a:stretch/>
        </p:blipFill>
        <p:spPr>
          <a:xfrm>
            <a:off x="8090168" y="2714713"/>
            <a:ext cx="3911914" cy="2865467"/>
          </a:xfrm>
          <a:prstGeom prst="rect">
            <a:avLst/>
          </a:prstGeom>
          <a:ln>
            <a:solidFill>
              <a:srgbClr val="263CF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B77087-84F5-2150-771C-0041E2A29DB3}"/>
              </a:ext>
            </a:extLst>
          </p:cNvPr>
          <p:cNvSpPr txBox="1"/>
          <p:nvPr/>
        </p:nvSpPr>
        <p:spPr>
          <a:xfrm>
            <a:off x="5059017" y="429024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Previous configuration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B6136-B8C6-D54E-72D0-A3A2AA87C52F}"/>
              </a:ext>
            </a:extLst>
          </p:cNvPr>
          <p:cNvSpPr txBox="1"/>
          <p:nvPr/>
        </p:nvSpPr>
        <p:spPr>
          <a:xfrm>
            <a:off x="8988286" y="435499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63CFC"/>
                </a:solidFill>
              </a:rPr>
              <a:t>Current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84D3492C-A7DB-3A17-7168-D158AFDD84D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1886" y="942344"/>
                <a:ext cx="10372192" cy="1491856"/>
              </a:xfrm>
            </p:spPr>
            <p:txBody>
              <a:bodyPr/>
              <a:lstStyle/>
              <a:p>
                <a:r>
                  <a:rPr lang="en-US" dirty="0"/>
                  <a:t>Additional MPGD layers increased number of hits</a:t>
                </a:r>
              </a:p>
              <a:p>
                <a:pPr lvl="1"/>
                <a:r>
                  <a:rPr lang="en-US" dirty="0"/>
                  <a:t>Extreme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dirty="0"/>
                  <a:t> see hits increasing from ~3 to 5</a:t>
                </a:r>
              </a:p>
              <a:p>
                <a:pPr lvl="1"/>
                <a:r>
                  <a:rPr lang="en-US" dirty="0"/>
                  <a:t>Hits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(Generator Level)</a:t>
                </a:r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84D3492C-A7DB-3A17-7168-D158AFDD8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1886" y="942344"/>
                <a:ext cx="10372192" cy="1491856"/>
              </a:xfrm>
              <a:blipFill>
                <a:blip r:embed="rId5"/>
                <a:stretch>
                  <a:fillRect l="-733"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684CE60A-8F4B-00C8-7D57-571576910AB0}"/>
              </a:ext>
            </a:extLst>
          </p:cNvPr>
          <p:cNvSpPr/>
          <p:nvPr/>
        </p:nvSpPr>
        <p:spPr>
          <a:xfrm>
            <a:off x="4464110" y="4117717"/>
            <a:ext cx="321367" cy="237273"/>
          </a:xfrm>
          <a:prstGeom prst="ellipse">
            <a:avLst/>
          </a:prstGeom>
          <a:noFill/>
          <a:ln>
            <a:solidFill>
              <a:srgbClr val="FC03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E3FC5D-7916-6038-5D70-48F5E7FB3803}"/>
              </a:ext>
            </a:extLst>
          </p:cNvPr>
          <p:cNvSpPr/>
          <p:nvPr/>
        </p:nvSpPr>
        <p:spPr>
          <a:xfrm>
            <a:off x="8344006" y="3969263"/>
            <a:ext cx="321367" cy="237273"/>
          </a:xfrm>
          <a:prstGeom prst="ellipse">
            <a:avLst/>
          </a:prstGeom>
          <a:noFill/>
          <a:ln>
            <a:solidFill>
              <a:srgbClr val="FC03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436F48-C13E-C353-03FD-E0E8A0C6DDA6}"/>
              </a:ext>
            </a:extLst>
          </p:cNvPr>
          <p:cNvSpPr/>
          <p:nvPr/>
        </p:nvSpPr>
        <p:spPr>
          <a:xfrm>
            <a:off x="391886" y="2702308"/>
            <a:ext cx="7619053" cy="28571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115E7D4D-FFC5-4B83-AC6E-21191BA2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438" y="959234"/>
            <a:ext cx="7476587" cy="2601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Tracker Hits: Current Configuration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84D3492C-A7DB-3A17-7168-D158AFDD84D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91975" y="1053496"/>
                <a:ext cx="4418654" cy="14918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Additional MPGD layers increased number of hits</a:t>
                </a:r>
              </a:p>
              <a:p>
                <a:pPr lvl="1"/>
                <a:r>
                  <a:rPr lang="en-US" dirty="0"/>
                  <a:t>Current configuration</a:t>
                </a:r>
              </a:p>
              <a:p>
                <a:pPr lvl="1"/>
                <a:r>
                  <a:rPr lang="en-US" dirty="0"/>
                  <a:t>Hits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(Generator Level)</a:t>
                </a:r>
              </a:p>
            </p:txBody>
          </p:sp>
        </mc:Choice>
        <mc:Fallback xmlns=""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84D3492C-A7DB-3A17-7168-D158AFDD8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91975" y="1053496"/>
                <a:ext cx="4418654" cy="1491856"/>
              </a:xfrm>
              <a:blipFill>
                <a:blip r:embed="rId3"/>
                <a:stretch>
                  <a:fillRect l="-1719" t="-6780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graph with lines in the middle&#10;&#10;Description automatically generated">
            <a:extLst>
              <a:ext uri="{FF2B5EF4-FFF2-40B4-BE49-F238E27FC236}">
                <a16:creationId xmlns:a16="http://schemas.microsoft.com/office/drawing/2014/main" id="{FA727436-2E2C-82D6-3D07-651AEAA64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81" y="3429000"/>
            <a:ext cx="11287316" cy="27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9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Detector Material and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F969-3FD3-0ED4-3913-51867AB88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252" y="835243"/>
            <a:ext cx="6269613" cy="5212080"/>
          </a:xfrm>
        </p:spPr>
        <p:txBody>
          <a:bodyPr/>
          <a:lstStyle/>
          <a:p>
            <a:r>
              <a:rPr lang="en-US" dirty="0"/>
              <a:t>Detector Response</a:t>
            </a:r>
          </a:p>
          <a:p>
            <a:pPr lvl="1"/>
            <a:r>
              <a:rPr lang="en-US" dirty="0"/>
              <a:t>Segmentation implemented as to reproduce expected hit resolution</a:t>
            </a:r>
          </a:p>
          <a:p>
            <a:pPr lvl="1"/>
            <a:r>
              <a:rPr lang="en-US" dirty="0"/>
              <a:t>Digitization based on deposited energy in detector</a:t>
            </a:r>
          </a:p>
          <a:p>
            <a:pPr lvl="1"/>
            <a:r>
              <a:rPr lang="en-US" dirty="0"/>
              <a:t>Spatial resolutions used in simulation: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96F768-7FCE-5601-37BC-43A0FB29D165}"/>
              </a:ext>
            </a:extLst>
          </p:cNvPr>
          <p:cNvSpPr/>
          <p:nvPr/>
        </p:nvSpPr>
        <p:spPr>
          <a:xfrm>
            <a:off x="10515600" y="415284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Charge 2, 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1515A9-E87D-B17C-0D7D-B54AF062084B}"/>
              </a:ext>
            </a:extLst>
          </p:cNvPr>
          <p:cNvGrpSpPr/>
          <p:nvPr/>
        </p:nvGrpSpPr>
        <p:grpSpPr>
          <a:xfrm>
            <a:off x="6165413" y="1177652"/>
            <a:ext cx="6028975" cy="4425895"/>
            <a:chOff x="6165413" y="1177652"/>
            <a:chExt cx="6028975" cy="4425895"/>
          </a:xfrm>
        </p:grpSpPr>
        <p:pic>
          <p:nvPicPr>
            <p:cNvPr id="23" name="Picture 22" descr="A graph of a diagram&#10;&#10;Description automatically generated with medium confidence">
              <a:extLst>
                <a:ext uri="{FF2B5EF4-FFF2-40B4-BE49-F238E27FC236}">
                  <a16:creationId xmlns:a16="http://schemas.microsoft.com/office/drawing/2014/main" id="{DEA57064-D023-AAA9-9D24-BC3AE2383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5413" y="1254452"/>
              <a:ext cx="6028975" cy="434909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D8E1FF-78E0-DA83-74FB-2262106FE81B}"/>
                </a:ext>
              </a:extLst>
            </p:cNvPr>
            <p:cNvSpPr txBox="1"/>
            <p:nvPr/>
          </p:nvSpPr>
          <p:spPr>
            <a:xfrm>
              <a:off x="9931431" y="1177652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ePIC 24.2.1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46F670-1FC0-1224-FEA1-77D7ADFD7ACE}"/>
              </a:ext>
            </a:extLst>
          </p:cNvPr>
          <p:cNvGrpSpPr/>
          <p:nvPr/>
        </p:nvGrpSpPr>
        <p:grpSpPr>
          <a:xfrm>
            <a:off x="8380219" y="5785856"/>
            <a:ext cx="2035815" cy="451619"/>
            <a:chOff x="2478985" y="5846814"/>
            <a:chExt cx="2035815" cy="45161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8163FC-8A00-48A4-09E0-670A8CED00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45595" y="5846814"/>
              <a:ext cx="969205" cy="5487"/>
            </a:xfrm>
            <a:prstGeom prst="straightConnector1">
              <a:avLst/>
            </a:prstGeom>
            <a:ln w="25400">
              <a:solidFill>
                <a:srgbClr val="FC03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15CB42B-E537-78BD-A491-AC333CDF9E2C}"/>
                </a:ext>
              </a:extLst>
            </p:cNvPr>
            <p:cNvCxnSpPr>
              <a:cxnSpLocks/>
            </p:cNvCxnSpPr>
            <p:nvPr/>
          </p:nvCxnSpPr>
          <p:spPr>
            <a:xfrm>
              <a:off x="2617030" y="5851934"/>
              <a:ext cx="782972" cy="0"/>
            </a:xfrm>
            <a:prstGeom prst="straightConnector1">
              <a:avLst/>
            </a:prstGeom>
            <a:ln w="25400">
              <a:solidFill>
                <a:srgbClr val="263CF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EC733A-9D34-4A72-90C6-7578FF066B2A}"/>
                </a:ext>
              </a:extLst>
            </p:cNvPr>
            <p:cNvSpPr txBox="1"/>
            <p:nvPr/>
          </p:nvSpPr>
          <p:spPr>
            <a:xfrm>
              <a:off x="2478985" y="5908006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63CFC"/>
                  </a:solidFill>
                </a:rPr>
                <a:t>electron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4040DC-4AF7-13DB-59AD-1ACAC739DBCC}"/>
                </a:ext>
              </a:extLst>
            </p:cNvPr>
            <p:cNvSpPr txBox="1"/>
            <p:nvPr/>
          </p:nvSpPr>
          <p:spPr>
            <a:xfrm>
              <a:off x="3564675" y="5929101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C0312"/>
                  </a:solidFill>
                </a:rPr>
                <a:t>proton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781DCB64-DE59-9D7F-EAEE-76DEB556AE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8218181"/>
                  </p:ext>
                </p:extLst>
              </p:nvPr>
            </p:nvGraphicFramePr>
            <p:xfrm>
              <a:off x="1051611" y="3339547"/>
              <a:ext cx="4537676" cy="16764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2268838">
                      <a:extLst>
                        <a:ext uri="{9D8B030D-6E8A-4147-A177-3AD203B41FA5}">
                          <a16:colId xmlns:a16="http://schemas.microsoft.com/office/drawing/2014/main" val="3572466834"/>
                        </a:ext>
                      </a:extLst>
                    </a:gridCol>
                    <a:gridCol w="2268838">
                      <a:extLst>
                        <a:ext uri="{9D8B030D-6E8A-4147-A177-3AD203B41FA5}">
                          <a16:colId xmlns:a16="http://schemas.microsoft.com/office/drawing/2014/main" val="2950334592"/>
                        </a:ext>
                      </a:extLst>
                    </a:gridCol>
                  </a:tblGrid>
                  <a:tr h="231748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Resolution [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600" b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1600" b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8087468"/>
                      </a:ext>
                    </a:extLst>
                  </a:tr>
                  <a:tr h="231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SVT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1506651"/>
                      </a:ext>
                    </a:extLst>
                  </a:tr>
                  <a:tr h="231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MPGD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875479"/>
                      </a:ext>
                    </a:extLst>
                  </a:tr>
                  <a:tr h="231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AC-LGAD Barrel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28.9 x 2,890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1509663"/>
                      </a:ext>
                    </a:extLst>
                  </a:tr>
                  <a:tr h="2317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AC-LGAD Endcap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28.9 x 289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53757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781DCB64-DE59-9D7F-EAEE-76DEB556AE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8218181"/>
                  </p:ext>
                </p:extLst>
              </p:nvPr>
            </p:nvGraphicFramePr>
            <p:xfrm>
              <a:off x="1051611" y="3339547"/>
              <a:ext cx="4537676" cy="1676400"/>
            </p:xfrm>
            <a:graphic>
              <a:graphicData uri="http://schemas.openxmlformats.org/drawingml/2006/table">
                <a:tbl>
                  <a:tblPr firstRow="1" bandRow="1">
                    <a:tableStyleId>{74C1A8A3-306A-4EB7-A6B1-4F7E0EB9C5D6}</a:tableStyleId>
                  </a:tblPr>
                  <a:tblGrid>
                    <a:gridCol w="2268838">
                      <a:extLst>
                        <a:ext uri="{9D8B030D-6E8A-4147-A177-3AD203B41FA5}">
                          <a16:colId xmlns:a16="http://schemas.microsoft.com/office/drawing/2014/main" val="3572466834"/>
                        </a:ext>
                      </a:extLst>
                    </a:gridCol>
                    <a:gridCol w="2268838">
                      <a:extLst>
                        <a:ext uri="{9D8B030D-6E8A-4147-A177-3AD203B41FA5}">
                          <a16:colId xmlns:a16="http://schemas.microsoft.com/office/drawing/2014/main" val="295033459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Detector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59" t="-3704" r="-559" b="-4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08746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SVT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150665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MPGD Detectors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87547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AC-LGAD Barrel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28.9 x 2,890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150966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AC-LGAD Endcap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28.9 x 289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53757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272143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  <Comments xmlns="d767f846-2003-4795-b8a5-c12e60d567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1" ma:contentTypeDescription="Create a new document." ma:contentTypeScope="" ma:versionID="9712ab41627a533a3bfa1b03f1b83f33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d38064be7588bf028e4b14846bf38c6b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8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767f846-2003-4795-b8a5-c12e60d56749"/>
    <ds:schemaRef ds:uri="http://schemas.openxmlformats.org/package/2006/metadata/core-properties"/>
    <ds:schemaRef ds:uri="3bfd71d5-c7ac-4dca-b865-a609d1eb407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2238CF-A64D-4ECD-9443-EBFB8B232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4784</TotalTime>
  <Words>978</Words>
  <Application>Microsoft Macintosh PowerPoint</Application>
  <PresentationFormat>Widescreen</PresentationFormat>
  <Paragraphs>225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 Math</vt:lpstr>
      <vt:lpstr>Calibri</vt:lpstr>
      <vt:lpstr>BNL</vt:lpstr>
      <vt:lpstr>Tracking Simulation/Reconstruction</vt:lpstr>
      <vt:lpstr>Charge Questions Addressed</vt:lpstr>
      <vt:lpstr>Outline</vt:lpstr>
      <vt:lpstr>Software Framework</vt:lpstr>
      <vt:lpstr>ePIC Tracking Detector in DD4HEP</vt:lpstr>
      <vt:lpstr>Coverage</vt:lpstr>
      <vt:lpstr>Tracker Hits</vt:lpstr>
      <vt:lpstr>Tracker Hits: Current Configuration</vt:lpstr>
      <vt:lpstr>Detector Material and Response</vt:lpstr>
      <vt:lpstr>Reconstruction Framework</vt:lpstr>
      <vt:lpstr>Track Seeding</vt:lpstr>
      <vt:lpstr>Track Seeding: Realistic Seeding</vt:lpstr>
      <vt:lpstr>Preliminary Tracking Performance: Momentum Resolution </vt:lpstr>
      <vt:lpstr>Preliminary Tracking Performance: Pointing Resolution</vt:lpstr>
      <vt:lpstr>Structure for Tracking in Background</vt:lpstr>
      <vt:lpstr>Tracking in Background</vt:lpstr>
      <vt:lpstr>Tracking in Background</vt:lpstr>
      <vt:lpstr>Vertex Reconstruction</vt:lpstr>
      <vt:lpstr>Summary</vt:lpstr>
      <vt:lpstr>Detector Material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Matthew Posik</cp:lastModifiedBy>
  <cp:revision>108</cp:revision>
  <dcterms:created xsi:type="dcterms:W3CDTF">2023-09-12T20:43:32Z</dcterms:created>
  <dcterms:modified xsi:type="dcterms:W3CDTF">2024-03-07T13:53:03Z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0x0101005198D2554909C94BB45400E87C135FCB</vt:lpwstr>
  </property>
  <property fmtid="{D5CDD505-2E9C-101B-9397-08002B2CF9AE}" pid="3" name="MediaServiceImageTags">
    <vt:lpwstr/>
  </property>
</Properties>
</file>