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394" r:id="rId5"/>
    <p:sldId id="526" r:id="rId6"/>
    <p:sldId id="554" r:id="rId7"/>
    <p:sldId id="522" r:id="rId8"/>
    <p:sldId id="334" r:id="rId9"/>
    <p:sldId id="335" r:id="rId10"/>
    <p:sldId id="817" r:id="rId11"/>
    <p:sldId id="789" r:id="rId12"/>
    <p:sldId id="811" r:id="rId13"/>
    <p:sldId id="813" r:id="rId14"/>
    <p:sldId id="812" r:id="rId15"/>
    <p:sldId id="815" r:id="rId16"/>
    <p:sldId id="814" r:id="rId17"/>
    <p:sldId id="818" r:id="rId18"/>
    <p:sldId id="344" r:id="rId19"/>
    <p:sldId id="552" r:id="rId20"/>
    <p:sldId id="338" r:id="rId21"/>
    <p:sldId id="805" r:id="rId22"/>
    <p:sldId id="553" r:id="rId23"/>
    <p:sldId id="518" r:id="rId24"/>
    <p:sldId id="390" r:id="rId25"/>
    <p:sldId id="392" r:id="rId26"/>
    <p:sldId id="519" r:id="rId27"/>
    <p:sldId id="393" r:id="rId28"/>
    <p:sldId id="523" r:id="rId29"/>
    <p:sldId id="342" r:id="rId30"/>
  </p:sldIdLst>
  <p:sldSz cx="12192000" cy="6858000"/>
  <p:notesSz cx="6858000" cy="9144000"/>
  <p:embeddedFontLst>
    <p:embeddedFont>
      <p:font typeface="Arial Black" panose="020B0604020202020204" pitchFamily="3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mic Sans MS" panose="030F0902030302020204" pitchFamily="66" charset="0"/>
      <p:regular r:id="rId38"/>
      <p:bold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ACDB"/>
    <a:srgbClr val="A6A6A6"/>
    <a:srgbClr val="7F7F7F"/>
    <a:srgbClr val="21A0FF"/>
    <a:srgbClr val="0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6"/>
    <p:restoredTop sz="94645"/>
  </p:normalViewPr>
  <p:slideViewPr>
    <p:cSldViewPr snapToGrid="0">
      <p:cViewPr varScale="1">
        <p:scale>
          <a:sx n="107" d="100"/>
          <a:sy n="107" d="100"/>
        </p:scale>
        <p:origin x="1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design concept following the one from STAR, we know that there will be many back-and-forth design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CE7C-C6A8-0444-AB57-2EFF5BF81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2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design concept following the one from STAR, we know that there will be many back-and-forth design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CE7C-C6A8-0444-AB57-2EFF5BF81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06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design concept following the one from STAR, we know that there will be many back-and-forth design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CE7C-C6A8-0444-AB57-2EFF5BF81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design concept following the one from STAR, we know that there will be many back-and-forth design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CE7C-C6A8-0444-AB57-2EFF5BF81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95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design concept following the one from STAR, we know that there will be many back-and-forth design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CE7C-C6A8-0444-AB57-2EFF5BF81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3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design concept following the one from STAR, we know that there will be many back-and-forth design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CE7C-C6A8-0444-AB57-2EFF5BF81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84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design concept following the one from STAR, we know that there will be many back-and-forth design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CE7C-C6A8-0444-AB57-2EFF5BF81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92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design concept following the one from STAR, we know that there will be many back-and-forth design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CE7C-C6A8-0444-AB57-2EFF5BF81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31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FD060-E09E-7067-B04E-00A8A44F9672}"/>
              </a:ext>
            </a:extLst>
          </p:cNvPr>
          <p:cNvSpPr txBox="1"/>
          <p:nvPr userDrawn="1"/>
        </p:nvSpPr>
        <p:spPr>
          <a:xfrm>
            <a:off x="502920" y="5040923"/>
            <a:ext cx="456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Incremental Design and Safety Review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of the EIC Tracking Detectors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March 20-21, 2024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66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77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1129"/>
            <a:ext cx="9956800" cy="560388"/>
          </a:xfrm>
        </p:spPr>
        <p:txBody>
          <a:bodyPr>
            <a:noAutofit/>
          </a:bodyPr>
          <a:lstStyle>
            <a:lvl1pPr>
              <a:defRPr sz="3600" b="0">
                <a:solidFill>
                  <a:schemeClr val="accent2">
                    <a:lumMod val="75000"/>
                  </a:schemeClr>
                </a:solidFill>
                <a:latin typeface="+mj-lt"/>
                <a:cs typeface="Comic Sans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850902"/>
            <a:ext cx="10972800" cy="5594348"/>
          </a:xfrm>
        </p:spPr>
        <p:txBody>
          <a:bodyPr/>
          <a:lstStyle>
            <a:lvl1pPr marL="342900" indent="-342900">
              <a:buClr>
                <a:srgbClr val="7E0604"/>
              </a:buClr>
              <a:buSzPct val="150000"/>
              <a:buFont typeface="Courier New" panose="02070309020205020404" pitchFamily="49" charset="0"/>
              <a:buChar char="o"/>
              <a:defRPr sz="2400">
                <a:latin typeface="+mj-lt"/>
                <a:cs typeface="Comic Sans MS"/>
              </a:defRPr>
            </a:lvl1pPr>
            <a:lvl2pPr marL="742950" indent="-285750"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2000">
                <a:latin typeface="+mj-lt"/>
                <a:cs typeface="Comic Sans MS"/>
              </a:defRPr>
            </a:lvl2pPr>
            <a:lvl3pPr marL="1143000" indent="-228600">
              <a:buClr>
                <a:srgbClr val="7E0604"/>
              </a:buClr>
              <a:buSzPct val="120000"/>
              <a:buFont typeface="Courier New" panose="02070309020205020404" pitchFamily="49" charset="0"/>
              <a:buChar char="o"/>
              <a:defRPr sz="1800">
                <a:latin typeface="+mj-lt"/>
                <a:cs typeface="Comic Sans MS"/>
              </a:defRPr>
            </a:lvl3pPr>
            <a:lvl4pPr marL="1600200" indent="-228600"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1600">
                <a:latin typeface="+mj-lt"/>
                <a:cs typeface="Comic Sans MS"/>
              </a:defRPr>
            </a:lvl4pPr>
            <a:lvl5pPr marL="2057400" indent="-228600">
              <a:buClr>
                <a:srgbClr val="7E0604"/>
              </a:buClr>
              <a:buSzPct val="60000"/>
              <a:buFont typeface="Courier New" panose="02070309020205020404" pitchFamily="49" charset="0"/>
              <a:buChar char="o"/>
              <a:defRPr sz="1600">
                <a:latin typeface="+mj-lt"/>
                <a:cs typeface="Comic Sans MS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0800" y="6508750"/>
            <a:ext cx="96520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j-lt"/>
                <a:cs typeface="Comic Sans MS"/>
              </a:defRPr>
            </a:lvl1pPr>
          </a:lstStyle>
          <a:p>
            <a:r>
              <a:rPr lang="en-US" dirty="0"/>
              <a:t>LGAD TOF mechanics            23 June 2023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615" y="6477000"/>
            <a:ext cx="711200" cy="425450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+mj-lt"/>
                <a:cs typeface="Tahoma"/>
              </a:defRPr>
            </a:lvl1pPr>
          </a:lstStyle>
          <a:p>
            <a:r>
              <a:rPr lang="en-US" dirty="0"/>
              <a:t>   </a:t>
            </a:r>
            <a:fld id="{40BA6619-26C9-B141-8084-E420FEC873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utoShape 4"/>
          <p:cNvSpPr>
            <a:spLocks noChangeArrowheads="1"/>
          </p:cNvSpPr>
          <p:nvPr userDrawn="1"/>
        </p:nvSpPr>
        <p:spPr bwMode="auto">
          <a:xfrm>
            <a:off x="1200151" y="685801"/>
            <a:ext cx="10369549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E0604"/>
          </a:solidFill>
          <a:ln w="9525">
            <a:solidFill>
              <a:srgbClr val="7E060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kumimoji="0" lang="en-US" sz="2400" b="0">
              <a:latin typeface="Times New Roman" pitchFamily="-65" charset="0"/>
            </a:endParaRPr>
          </a:p>
        </p:txBody>
      </p:sp>
      <p:sp>
        <p:nvSpPr>
          <p:cNvPr id="11" name="Line 5"/>
          <p:cNvSpPr>
            <a:spLocks noChangeShapeType="1"/>
          </p:cNvSpPr>
          <p:nvPr userDrawn="1"/>
        </p:nvSpPr>
        <p:spPr bwMode="auto">
          <a:xfrm flipV="1">
            <a:off x="719667" y="6540498"/>
            <a:ext cx="10752667" cy="0"/>
          </a:xfrm>
          <a:prstGeom prst="line">
            <a:avLst/>
          </a:prstGeom>
          <a:noFill/>
          <a:ln w="31750">
            <a:solidFill>
              <a:srgbClr val="7E060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48600" y="6550224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j-lt"/>
                <a:cs typeface="Tahoma"/>
              </a:rPr>
              <a:t>/ 8</a:t>
            </a:r>
          </a:p>
        </p:txBody>
      </p:sp>
      <p:pic>
        <p:nvPicPr>
          <p:cNvPr id="13" name="Picture 12" descr="Purdue Boilermakers - Wikipedia">
            <a:extLst>
              <a:ext uri="{FF2B5EF4-FFF2-40B4-BE49-F238E27FC236}">
                <a16:creationId xmlns:a16="http://schemas.microsoft.com/office/drawing/2014/main" id="{8DED6A03-B264-7046-A10B-321BC9E56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7" y="139333"/>
            <a:ext cx="1261403" cy="5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5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01E0-56E9-DDEA-8450-036620793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6955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267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2612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86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18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760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205F73-77C7-B0F0-5AC5-70E193F5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Tracking Detectors Review, March 20-21,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83" y="773283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82" r:id="rId3"/>
    <p:sldLayoutId id="2147483691" r:id="rId4"/>
    <p:sldLayoutId id="2147483690" r:id="rId5"/>
    <p:sldLayoutId id="2147483686" r:id="rId6"/>
    <p:sldLayoutId id="2147483692" r:id="rId7"/>
    <p:sldLayoutId id="2147483693" r:id="rId8"/>
    <p:sldLayoutId id="2147483699" r:id="rId9"/>
    <p:sldLayoutId id="2147483685" r:id="rId10"/>
    <p:sldLayoutId id="2147483700" r:id="rId11"/>
    <p:sldLayoutId id="214748370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EIC Slide Deck Template</a:t>
            </a:r>
          </a:p>
          <a:p>
            <a:r>
              <a:rPr lang="en-US" dirty="0"/>
              <a:t>Includes additional generic and preset content, </a:t>
            </a:r>
          </a:p>
          <a:p>
            <a:r>
              <a:rPr lang="en-US" dirty="0"/>
              <a:t>helpful hints, etc.</a:t>
            </a:r>
          </a:p>
          <a:p>
            <a:r>
              <a:rPr lang="en-US" dirty="0"/>
              <a:t>2024-02-22</a:t>
            </a:r>
          </a:p>
        </p:txBody>
      </p:sp>
    </p:spTree>
    <p:extLst>
      <p:ext uri="{BB962C8B-B14F-4D97-AF65-F5344CB8AC3E}">
        <p14:creationId xmlns:p14="http://schemas.microsoft.com/office/powerpoint/2010/main" val="260769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637AB7EE-9D31-1B45-B337-56FCA0349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0" t="7577" r="2642" b="13114"/>
          <a:stretch/>
        </p:blipFill>
        <p:spPr>
          <a:xfrm>
            <a:off x="395415" y="3311610"/>
            <a:ext cx="5951569" cy="2716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BAE77-AE47-E47D-C0C5-B698DF2E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sub-assembly for inner detectors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81A19-90B6-29BA-9660-E94ECDCE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</a:rPr>
              <a:t>   </a:t>
            </a:r>
            <a:fld id="{40BA6619-26C9-B141-8084-E420FEC8736F}" type="slidenum">
              <a:rPr lang="en-US">
                <a:latin typeface="Calibri"/>
              </a:rPr>
              <a:pPr defTabSz="457200">
                <a:defRPr/>
              </a:pPr>
              <a:t>10</a:t>
            </a:fld>
            <a:endParaRPr lang="en-US" dirty="0">
              <a:latin typeface="Calibri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F218DE9-0B8E-3A4A-A667-B28B9CF4BBD0}"/>
              </a:ext>
            </a:extLst>
          </p:cNvPr>
          <p:cNvSpPr txBox="1">
            <a:spLocks/>
          </p:cNvSpPr>
          <p:nvPr/>
        </p:nvSpPr>
        <p:spPr>
          <a:xfrm>
            <a:off x="307818" y="830179"/>
            <a:ext cx="5711982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2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dirty="0"/>
              <a:t>3.	LGAD is last in sequence prior to install whole inner detectors into EPIC</a:t>
            </a: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dirty="0"/>
              <a:t>	</a:t>
            </a:r>
            <a:r>
              <a:rPr lang="en-US" sz="1800" dirty="0"/>
              <a:t>- Install LGAD TOF system prior to 	inserting into EPIC</a:t>
            </a: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sz="1800" dirty="0"/>
              <a:t>	- temporary supports for services &amp; integration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04A3358-FC29-5D4B-8D5F-75E2590493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454274" y="1579111"/>
            <a:ext cx="5534182" cy="466928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354197-69F6-8E4D-B96B-86BC40E81A14}"/>
              </a:ext>
            </a:extLst>
          </p:cNvPr>
          <p:cNvSpPr/>
          <p:nvPr/>
        </p:nvSpPr>
        <p:spPr>
          <a:xfrm>
            <a:off x="6954251" y="750346"/>
            <a:ext cx="514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TOF LGAD mounted on L-brackets or lips on engagement rings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8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AE77-AE47-E47D-C0C5-B698DF2E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sub-assembly for inner detectors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81A19-90B6-29BA-9660-E94ECDCE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</a:rPr>
              <a:t>   </a:t>
            </a:r>
            <a:fld id="{40BA6619-26C9-B141-8084-E420FEC8736F}" type="slidenum">
              <a:rPr lang="en-US">
                <a:latin typeface="Calibri"/>
              </a:rPr>
              <a:pPr defTabSz="457200">
                <a:defRPr/>
              </a:pPr>
              <a:t>11</a:t>
            </a:fld>
            <a:endParaRPr lang="en-US" dirty="0">
              <a:latin typeface="Calibri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F218DE9-0B8E-3A4A-A667-B28B9CF4BBD0}"/>
              </a:ext>
            </a:extLst>
          </p:cNvPr>
          <p:cNvSpPr txBox="1">
            <a:spLocks/>
          </p:cNvSpPr>
          <p:nvPr/>
        </p:nvSpPr>
        <p:spPr>
          <a:xfrm>
            <a:off x="307817" y="830179"/>
            <a:ext cx="7128343" cy="5418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2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dirty="0"/>
              <a:t>3.	SVT</a:t>
            </a:r>
          </a:p>
          <a:p>
            <a:pPr lvl="1"/>
            <a:r>
              <a:rPr lang="en-US" dirty="0"/>
              <a:t>Introduce (half) - “Service Cylinders” (SC) to integrate SVT into 2</a:t>
            </a:r>
            <a:r>
              <a:rPr lang="en-US" baseline="30000" dirty="0"/>
              <a:t>nd</a:t>
            </a:r>
            <a:r>
              <a:rPr lang="en-US" dirty="0"/>
              <a:t> sub-assembly</a:t>
            </a:r>
          </a:p>
          <a:p>
            <a:pPr lvl="1"/>
            <a:r>
              <a:rPr lang="en-US" dirty="0"/>
              <a:t>Based on Feb 20</a:t>
            </a:r>
            <a:r>
              <a:rPr lang="en-US" baseline="30000" dirty="0"/>
              <a:t>th</a:t>
            </a:r>
            <a:r>
              <a:rPr lang="en-US" dirty="0"/>
              <a:t> outcomes and drawings not updated yet, shown here is more of a rib-cage and spider structure</a:t>
            </a:r>
          </a:p>
          <a:p>
            <a:pPr lvl="2"/>
            <a:r>
              <a:rPr lang="en-US" dirty="0"/>
              <a:t>Translates to SVT being consisting of more sub-parts, not ideal for integration of multiple projects </a:t>
            </a:r>
          </a:p>
          <a:p>
            <a:pPr lvl="2"/>
            <a:r>
              <a:rPr lang="en-US" dirty="0"/>
              <a:t>SC approach is more of all of SVT being supported, full circle and what I had proposed last year summer </a:t>
            </a:r>
            <a:r>
              <a:rPr lang="en-US" dirty="0">
                <a:sym typeface="Wingdings" pitchFamily="2" charset="2"/>
              </a:rPr>
              <a:t>.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Also based on discussion with Ernst, Laura, Georg at ANL meeting</a:t>
            </a:r>
          </a:p>
          <a:p>
            <a:r>
              <a:rPr lang="en-US" dirty="0"/>
              <a:t>Beampipe and SVT Inner Barrel/pixel first into 1</a:t>
            </a:r>
            <a:r>
              <a:rPr lang="en-US" baseline="30000" dirty="0"/>
              <a:t>st</a:t>
            </a:r>
            <a:r>
              <a:rPr lang="en-US" dirty="0"/>
              <a:t> half SC </a:t>
            </a:r>
          </a:p>
          <a:p>
            <a:r>
              <a:rPr lang="en-US" dirty="0"/>
              <a:t>Integrate SVT Outer Barrel first, cable and service routing outward in designated ”arc-sectors”</a:t>
            </a:r>
          </a:p>
          <a:p>
            <a:r>
              <a:rPr lang="en-US" dirty="0"/>
              <a:t>Add SVT-discs starting closest from IP, move outwards and cable and service routing in ”arc-sectors”</a:t>
            </a:r>
          </a:p>
          <a:p>
            <a:r>
              <a:rPr lang="en-US" dirty="0"/>
              <a:t>Temporary supports for beam pipe and services</a:t>
            </a:r>
          </a:p>
          <a:p>
            <a:r>
              <a:rPr lang="en-US" dirty="0"/>
              <a:t>Slide 2</a:t>
            </a:r>
            <a:r>
              <a:rPr lang="en-US" baseline="30000" dirty="0"/>
              <a:t>nd</a:t>
            </a:r>
            <a:r>
              <a:rPr lang="en-US" dirty="0"/>
              <a:t> sub-assembly over this one and install MPGD discs, than integrate into EPIC / GST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D800B899-2C09-804E-9EA9-3F979F350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36160" y="801692"/>
            <a:ext cx="4436736" cy="3167240"/>
          </a:xfrm>
        </p:spPr>
      </p:pic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07D3E2DC-6C83-594E-BBAE-6BA8A4E14F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5" t="9750"/>
          <a:stretch/>
        </p:blipFill>
        <p:spPr>
          <a:xfrm>
            <a:off x="7436160" y="3707387"/>
            <a:ext cx="4436736" cy="27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AE77-AE47-E47D-C0C5-B698DF2E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sub-assembly for inner detector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81A19-90B6-29BA-9660-E94ECDCE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</a:rPr>
              <a:t>   </a:t>
            </a:r>
            <a:fld id="{40BA6619-26C9-B141-8084-E420FEC8736F}" type="slidenum">
              <a:rPr lang="en-US">
                <a:latin typeface="Calibri"/>
              </a:rPr>
              <a:pPr defTabSz="457200">
                <a:defRPr/>
              </a:pPr>
              <a:t>12</a:t>
            </a:fld>
            <a:endParaRPr lang="en-US" dirty="0">
              <a:latin typeface="Calibri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F218DE9-0B8E-3A4A-A667-B28B9CF4BBD0}"/>
              </a:ext>
            </a:extLst>
          </p:cNvPr>
          <p:cNvSpPr txBox="1">
            <a:spLocks/>
          </p:cNvSpPr>
          <p:nvPr/>
        </p:nvSpPr>
        <p:spPr>
          <a:xfrm>
            <a:off x="307818" y="830179"/>
            <a:ext cx="5711982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2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dirty="0"/>
              <a:t>3.	SVT support by system of rips and rings to form a cage like structure</a:t>
            </a: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dirty="0"/>
              <a:t>	– Half-cylinder structures to connect to local mechanics of SVT OB+IB, discs 	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D703F8-E512-1546-B534-53329523C3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9220" r="4515" b="5942"/>
          <a:stretch/>
        </p:blipFill>
        <p:spPr>
          <a:xfrm>
            <a:off x="622543" y="3301429"/>
            <a:ext cx="4208949" cy="272639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040524-134A-854F-B3A7-F67B2E1FB287}"/>
              </a:ext>
            </a:extLst>
          </p:cNvPr>
          <p:cNvSpPr txBox="1"/>
          <p:nvPr/>
        </p:nvSpPr>
        <p:spPr>
          <a:xfrm>
            <a:off x="3875391" y="5133941"/>
            <a:ext cx="266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Provides support for </a:t>
            </a:r>
            <a:r>
              <a:rPr lang="en-US" dirty="0" err="1"/>
              <a:t>VTRx</a:t>
            </a:r>
            <a:r>
              <a:rPr lang="en-US" dirty="0"/>
              <a:t> cards, port cards, services, cooling pipes, etc. in shape of angled “wheels”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09A29-7CFE-4F40-A55A-BE1007784B09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429000" y="4475747"/>
            <a:ext cx="446391" cy="1258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3B0B37D1-4A7F-E744-B2E0-F0662ADBE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582" y="3578422"/>
            <a:ext cx="5181600" cy="2719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5696B5-71D0-0A47-91BE-F7CD8F22FC6F}"/>
              </a:ext>
            </a:extLst>
          </p:cNvPr>
          <p:cNvSpPr txBox="1"/>
          <p:nvPr/>
        </p:nvSpPr>
        <p:spPr>
          <a:xfrm>
            <a:off x="6539993" y="931867"/>
            <a:ext cx="4636007" cy="206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en-US" sz="2800" b="1" dirty="0"/>
              <a:t>I need to update this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/>
              <a:t>Following discussions at the 20</a:t>
            </a:r>
            <a:r>
              <a:rPr lang="en-US" sz="2000" baseline="30000" dirty="0"/>
              <a:t>th</a:t>
            </a:r>
            <a:r>
              <a:rPr lang="en-US" sz="2000" dirty="0"/>
              <a:t> ad-hoc integration workshop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/>
              <a:t>Outdated for SVT!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/>
              <a:t>Change to half - “Service Cylinder” based 2</a:t>
            </a:r>
            <a:r>
              <a:rPr lang="en-US" sz="2000" baseline="30000" dirty="0"/>
              <a:t>nd</a:t>
            </a:r>
            <a:r>
              <a:rPr lang="en-US" sz="2000" dirty="0"/>
              <a:t> sub-assembly</a:t>
            </a:r>
          </a:p>
        </p:txBody>
      </p:sp>
    </p:spTree>
    <p:extLst>
      <p:ext uri="{BB962C8B-B14F-4D97-AF65-F5344CB8AC3E}">
        <p14:creationId xmlns:p14="http://schemas.microsoft.com/office/powerpoint/2010/main" val="426429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8AFC90E0-47E0-5D4E-87C6-1B6B3FFD78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7247" y="663695"/>
            <a:ext cx="8444753" cy="5584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BAE77-AE47-E47D-C0C5-B698DF2E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integration step of inner detector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81A19-90B6-29BA-9660-E94ECDCE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</a:rPr>
              <a:t>   </a:t>
            </a:r>
            <a:fld id="{40BA6619-26C9-B141-8084-E420FEC8736F}" type="slidenum">
              <a:rPr lang="en-US">
                <a:latin typeface="Calibri"/>
              </a:rPr>
              <a:pPr defTabSz="457200">
                <a:defRPr/>
              </a:pPr>
              <a:t>13</a:t>
            </a:fld>
            <a:endParaRPr lang="en-US" dirty="0">
              <a:latin typeface="Calibri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F218DE9-0B8E-3A4A-A667-B28B9CF4BBD0}"/>
              </a:ext>
            </a:extLst>
          </p:cNvPr>
          <p:cNvSpPr txBox="1">
            <a:spLocks/>
          </p:cNvSpPr>
          <p:nvPr/>
        </p:nvSpPr>
        <p:spPr>
          <a:xfrm>
            <a:off x="307818" y="830179"/>
            <a:ext cx="5711982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2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Integrate the combined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sub-assemblies of the inner detector</a:t>
            </a:r>
          </a:p>
          <a:p>
            <a:r>
              <a:rPr lang="en-US" dirty="0"/>
              <a:t>Followed by </a:t>
            </a:r>
            <a:r>
              <a:rPr lang="en-US" dirty="0" err="1"/>
              <a:t>pfRICH</a:t>
            </a:r>
            <a:r>
              <a:rPr lang="en-US" dirty="0"/>
              <a:t>, than ECAL</a:t>
            </a:r>
          </a:p>
          <a:p>
            <a:pPr lvl="1"/>
            <a:r>
              <a:rPr lang="en-US" dirty="0"/>
              <a:t>needs temporary support for beam pipe and installation jigs to slide into GST</a:t>
            </a:r>
          </a:p>
          <a:p>
            <a:r>
              <a:rPr lang="en-US" dirty="0"/>
              <a:t>Currently being discussed following the 20</a:t>
            </a:r>
            <a:r>
              <a:rPr lang="en-US" baseline="30000" dirty="0"/>
              <a:t>th</a:t>
            </a:r>
            <a:r>
              <a:rPr lang="en-US" dirty="0"/>
              <a:t> workshop…subject to change</a:t>
            </a:r>
          </a:p>
          <a:p>
            <a:pPr lvl="1"/>
            <a:r>
              <a:rPr lang="en-US" dirty="0"/>
              <a:t>Role and “strength” of GST</a:t>
            </a:r>
          </a:p>
          <a:p>
            <a:r>
              <a:rPr lang="en-US" dirty="0"/>
              <a:t>All @Assembly hall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69F4401-E2A4-1349-A595-611E84A20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76681" y="4231841"/>
            <a:ext cx="4124299" cy="224515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0BA89-F44A-5047-A917-3BF5937EC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746" y="1050456"/>
            <a:ext cx="1592700" cy="16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3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C72E-CCA1-3A44-8477-F49D08C4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Roughly 4 more slides…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98B40-570E-7E47-BA73-9A89F7B51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FEA, ES&amp;H…</a:t>
            </a:r>
          </a:p>
          <a:p>
            <a:r>
              <a:rPr lang="en-US" dirty="0"/>
              <a:t>Intro for EPIC</a:t>
            </a:r>
          </a:p>
          <a:p>
            <a:r>
              <a:rPr lang="en-US" dirty="0"/>
              <a:t>Beam pipe support, a-la ATLAS or CMS – needs adjustment but general idea</a:t>
            </a:r>
          </a:p>
          <a:p>
            <a:r>
              <a:rPr lang="en-US" dirty="0"/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313551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1.1 – Example Bullet List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Charge tag is offset down a bit to allow for slide title to use full width.</a:t>
            </a:r>
          </a:p>
          <a:p>
            <a:r>
              <a:rPr lang="en-US" dirty="0"/>
              <a:t>General content slide - bullets with standard indent levels and fonts.</a:t>
            </a:r>
          </a:p>
          <a:p>
            <a:r>
              <a:rPr lang="en-US" dirty="0"/>
              <a:t>Layout Name – “Content 1 – Bulleted”</a:t>
            </a:r>
          </a:p>
          <a:p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3"/>
            <a:endParaRPr lang="en-US" dirty="0"/>
          </a:p>
          <a:p>
            <a:r>
              <a:rPr lang="en-US" dirty="0"/>
              <a:t>Right click on slide on left and select “Layout &gt;” to see which layout this is (Content 1 – Bulleted), and which others are available.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1, 2</a:t>
            </a:r>
          </a:p>
        </p:txBody>
      </p:sp>
    </p:spTree>
    <p:extLst>
      <p:ext uri="{BB962C8B-B14F-4D97-AF65-F5344CB8AC3E}">
        <p14:creationId xmlns:p14="http://schemas.microsoft.com/office/powerpoint/2010/main" val="148455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1.2 – Example Numbered List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Charge tag is offset down a bit to allow for slide title to use full width.</a:t>
            </a:r>
          </a:p>
          <a:p>
            <a:r>
              <a:rPr lang="en-US" dirty="0"/>
              <a:t>General content slide - bullets with standard indent levels and fonts.</a:t>
            </a:r>
          </a:p>
          <a:p>
            <a:r>
              <a:rPr lang="en-US" dirty="0"/>
              <a:t>Layout Name – “Content 1 – Bulleted”</a:t>
            </a:r>
          </a:p>
          <a:p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3"/>
            <a:endParaRPr lang="en-US" dirty="0"/>
          </a:p>
          <a:p>
            <a:r>
              <a:rPr lang="en-US" dirty="0"/>
              <a:t>Right click on slide on left and select “Layout &gt;” to see which layout this is (Content 1 – Numbered), and which others are available.</a:t>
            </a:r>
          </a:p>
          <a:p>
            <a:endParaRPr lang="en-US" dirty="0"/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504A48E9-1A4F-43E6-36A3-7E11DEE73F40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3, 5</a:t>
            </a:r>
          </a:p>
        </p:txBody>
      </p:sp>
    </p:spTree>
    <p:extLst>
      <p:ext uri="{BB962C8B-B14F-4D97-AF65-F5344CB8AC3E}">
        <p14:creationId xmlns:p14="http://schemas.microsoft.com/office/powerpoint/2010/main" val="354881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6938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AE77-AE47-E47D-C0C5-B698DF2E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81A19-90B6-29BA-9660-E94ECDCE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</a:rPr>
              <a:t>   </a:t>
            </a:r>
            <a:fld id="{40BA6619-26C9-B141-8084-E420FEC8736F}" type="slidenum">
              <a:rPr lang="en-US">
                <a:latin typeface="Calibri"/>
              </a:rPr>
              <a:pPr defTabSz="457200">
                <a:defRPr/>
              </a:pPr>
              <a:t>18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176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0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EIC Slide 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Provides the standard introductory slides</a:t>
            </a:r>
          </a:p>
          <a:p>
            <a:pPr lvl="1"/>
            <a:r>
              <a:rPr lang="en-US" dirty="0"/>
              <a:t>Title Slide</a:t>
            </a:r>
          </a:p>
          <a:p>
            <a:pPr lvl="1"/>
            <a:r>
              <a:rPr lang="en-US" dirty="0"/>
              <a:t>Charge Slide</a:t>
            </a:r>
          </a:p>
          <a:p>
            <a:pPr lvl="1"/>
            <a:r>
              <a:rPr lang="en-US" dirty="0"/>
              <a:t>Outline Slide</a:t>
            </a:r>
          </a:p>
          <a:p>
            <a:pPr lvl="1"/>
            <a:r>
              <a:rPr lang="en-US" dirty="0"/>
              <a:t>Generic example content slides including charge tag</a:t>
            </a:r>
          </a:p>
          <a:p>
            <a:pPr lvl="1"/>
            <a:r>
              <a:rPr lang="en-US" dirty="0"/>
              <a:t>Generic presentation section separators</a:t>
            </a:r>
          </a:p>
          <a:p>
            <a:pPr lvl="1"/>
            <a:r>
              <a:rPr lang="en-US" dirty="0"/>
              <a:t>Summary Slide</a:t>
            </a:r>
          </a:p>
          <a:p>
            <a:pPr lvl="1"/>
            <a:r>
              <a:rPr lang="en-US" dirty="0"/>
              <a:t>Blank</a:t>
            </a:r>
          </a:p>
          <a:p>
            <a:pPr lvl="1"/>
            <a:r>
              <a:rPr lang="en-US" dirty="0"/>
              <a:t>General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Stay “in the box”.</a:t>
            </a:r>
          </a:p>
          <a:p>
            <a:pPr lvl="1"/>
            <a:r>
              <a:rPr lang="en-US"/>
              <a:t>Below the blue title line, above the black footer line, and generally inside the horizonal space bounded by those lines left and right.</a:t>
            </a:r>
          </a:p>
          <a:p>
            <a:endParaRPr lang="en-US"/>
          </a:p>
          <a:p>
            <a:r>
              <a:rPr lang="en-US"/>
              <a:t>Do not move title text boxes.</a:t>
            </a:r>
          </a:p>
          <a:p>
            <a:pPr lvl="1"/>
            <a:r>
              <a:rPr lang="en-US"/>
              <a:t>If needed, shrink the font. But try to keep your title concise anyway.</a:t>
            </a:r>
          </a:p>
          <a:p>
            <a:endParaRPr lang="en-US"/>
          </a:p>
          <a:p>
            <a:r>
              <a:rPr lang="en-US"/>
              <a:t>Do not move the charge tags.</a:t>
            </a:r>
          </a:p>
          <a:p>
            <a:pPr lvl="1"/>
            <a:r>
              <a:rPr lang="en-US"/>
              <a:t>Note that it’s trivial to copy and paste charge tags from an existing slide to a new one.</a:t>
            </a:r>
          </a:p>
          <a:p>
            <a:pPr lvl="1"/>
            <a:r>
              <a:rPr lang="en-US"/>
              <a:t>When you copy from one slide and paste to another, by default, the pasted object will be positioned exactly where it was on the source slide.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Learn how to use features that leverage the slide templates you’re using.</a:t>
            </a:r>
          </a:p>
          <a:p>
            <a:pPr lvl="1"/>
            <a:r>
              <a:rPr lang="en-US" b="1"/>
              <a:t>Choose or Change a Slide Layout:</a:t>
            </a:r>
            <a:r>
              <a:rPr lang="en-US"/>
              <a:t> To choose a slide layout, right click on the slide in the thumbnail list at left, select “Layout&gt;”, then look through the available layouts and choose what best suits your need.</a:t>
            </a:r>
          </a:p>
          <a:p>
            <a:pPr lvl="1"/>
            <a:r>
              <a:rPr lang="en-US" b="1"/>
              <a:t>Reset a Slide to its Layout Defaults:</a:t>
            </a:r>
            <a:r>
              <a:rPr lang="en-US"/>
              <a:t> Right click on the slide in the thumbnail list at left, select “Reset Slide”.</a:t>
            </a:r>
          </a:p>
          <a:p>
            <a:endParaRPr lang="en-US"/>
          </a:p>
          <a:p>
            <a:r>
              <a:rPr lang="en-US"/>
              <a:t>In general, do not paste in complete slides from other presentations, unless you know what you’re doing.</a:t>
            </a:r>
          </a:p>
          <a:p>
            <a:pPr lvl="1"/>
            <a:r>
              <a:rPr lang="en-US"/>
              <a:t>You will most likely need to edit afterward, so copying and pasting slide content is “safer”.</a:t>
            </a:r>
          </a:p>
          <a:p>
            <a:pPr lvl="1"/>
            <a:r>
              <a:rPr lang="en-US"/>
              <a:t>Copying in slides will also copy in non-standard slide layouts and other “debris”.</a:t>
            </a:r>
          </a:p>
          <a:p>
            <a:pPr lvl="1"/>
            <a:r>
              <a:rPr lang="en-US"/>
              <a:t>Put in the effort now to conform to this template and you won’t need to do it again in the future.</a:t>
            </a:r>
          </a:p>
          <a:p>
            <a:pPr lvl="1"/>
            <a:r>
              <a:rPr lang="en-US"/>
              <a:t>See what works best for you – pasting in a complete slide if you know what you’re doing, or copy and pasting content from slides.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98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Ctrl+z</a:t>
            </a:r>
            <a:r>
              <a:rPr lang="en-US" dirty="0"/>
              <a:t> (Undo) and </a:t>
            </a:r>
            <a:r>
              <a:rPr lang="en-US" dirty="0" err="1"/>
              <a:t>Ctrl+y</a:t>
            </a:r>
            <a:r>
              <a:rPr lang="en-US" dirty="0"/>
              <a:t> (Redo).</a:t>
            </a:r>
          </a:p>
          <a:p>
            <a:pPr lvl="1"/>
            <a:r>
              <a:rPr lang="en-US" dirty="0"/>
              <a:t>It is a common occurrence to accidentally select and drag or delete some existing object.</a:t>
            </a:r>
          </a:p>
          <a:p>
            <a:pPr lvl="1"/>
            <a:r>
              <a:rPr lang="en-US" dirty="0" err="1"/>
              <a:t>Ctrl+z</a:t>
            </a:r>
            <a:r>
              <a:rPr lang="en-US" dirty="0"/>
              <a:t> is the easy fix to put it back exactly as it was.</a:t>
            </a:r>
          </a:p>
          <a:p>
            <a:pPr lvl="1"/>
            <a:r>
              <a:rPr lang="en-US" dirty="0" err="1"/>
              <a:t>Ctrl+y</a:t>
            </a:r>
            <a:r>
              <a:rPr lang="en-US" dirty="0"/>
              <a:t> is the easy way to redo (undo an undo).</a:t>
            </a:r>
          </a:p>
          <a:p>
            <a:pPr lvl="1"/>
            <a:endParaRPr lang="en-US" dirty="0"/>
          </a:p>
          <a:p>
            <a:r>
              <a:rPr lang="en-US" dirty="0"/>
              <a:t>Stay with the Arial font. If you paste in text, edit font if needed.</a:t>
            </a:r>
          </a:p>
          <a:p>
            <a:pPr lvl="1"/>
            <a:r>
              <a:rPr lang="en-US" dirty="0"/>
              <a:t>Again, the slide reset will do this for you, but it will also enforce the overall layout as chosen for that slide.</a:t>
            </a:r>
          </a:p>
          <a:p>
            <a:pPr lvl="1"/>
            <a:endParaRPr lang="en-US" dirty="0"/>
          </a:p>
          <a:p>
            <a:r>
              <a:rPr lang="en-US" dirty="0"/>
              <a:t>The footer text is set in the main slide master. You cannot edit on a regular slide – by design. This prevents accidental text moves, page number double ups, etc.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60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When you’re pasting in pictures, plots, figures, etc. – set the sizing to “Lock Aspect Ratio” to avoid distorting them.</a:t>
            </a:r>
          </a:p>
          <a:p>
            <a:pPr lvl="1"/>
            <a:r>
              <a:rPr lang="en-US"/>
              <a:t>Right click on the content.</a:t>
            </a:r>
          </a:p>
          <a:p>
            <a:pPr lvl="1"/>
            <a:r>
              <a:rPr lang="en-US"/>
              <a:t>Select “Format Shape …”.</a:t>
            </a:r>
          </a:p>
          <a:p>
            <a:pPr lvl="1"/>
            <a:r>
              <a:rPr lang="en-US"/>
              <a:t>Select the sizing icon.</a:t>
            </a:r>
          </a:p>
          <a:p>
            <a:pPr lvl="1"/>
            <a:r>
              <a:rPr lang="en-US"/>
              <a:t>Click on “Lock Aspect Ratio”.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82D6A-BAF7-EDEF-2B3D-436D97A41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683" y="1712370"/>
            <a:ext cx="2583404" cy="41456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C62A30-1432-7793-7F31-3CDFB8A6F6E5}"/>
              </a:ext>
            </a:extLst>
          </p:cNvPr>
          <p:cNvCxnSpPr>
            <a:cxnSpLocks/>
          </p:cNvCxnSpPr>
          <p:nvPr/>
        </p:nvCxnSpPr>
        <p:spPr>
          <a:xfrm>
            <a:off x="4589381" y="3014660"/>
            <a:ext cx="1864582" cy="13765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C33C4C-F7EC-A13D-0802-EC52A910B076}"/>
              </a:ext>
            </a:extLst>
          </p:cNvPr>
          <p:cNvCxnSpPr>
            <a:cxnSpLocks/>
          </p:cNvCxnSpPr>
          <p:nvPr/>
        </p:nvCxnSpPr>
        <p:spPr>
          <a:xfrm>
            <a:off x="3781307" y="2573408"/>
            <a:ext cx="325213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43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Don’t be lazy. Put in the simple effort to make your presentation look professional.</a:t>
            </a:r>
          </a:p>
          <a:p>
            <a:pPr lvl="1"/>
            <a:r>
              <a:rPr lang="en-US"/>
              <a:t>Take the time to properly format.</a:t>
            </a:r>
          </a:p>
          <a:p>
            <a:pPr lvl="2"/>
            <a:r>
              <a:rPr lang="en-US"/>
              <a:t>e.g. Use superscripts and subscripts as appropriate: “x</a:t>
            </a:r>
            <a:r>
              <a:rPr lang="en-US" baseline="30000"/>
              <a:t>2</a:t>
            </a:r>
            <a:r>
              <a:rPr lang="en-US"/>
              <a:t>” and not “x^2”.</a:t>
            </a:r>
          </a:p>
          <a:p>
            <a:pPr lvl="1"/>
            <a:r>
              <a:rPr lang="en-US"/>
              <a:t>Spell and grammar check.</a:t>
            </a:r>
          </a:p>
          <a:p>
            <a:pPr lvl="2"/>
            <a:r>
              <a:rPr lang="en-US"/>
              <a:t>PowerPoint does this for you. Just do what it tells you to do.</a:t>
            </a:r>
          </a:p>
          <a:p>
            <a:endParaRPr lang="en-US"/>
          </a:p>
          <a:p>
            <a:r>
              <a:rPr lang="en-US"/>
              <a:t>Learn line and paragraph spacing.</a:t>
            </a:r>
          </a:p>
          <a:p>
            <a:pPr lvl="1"/>
            <a:r>
              <a:rPr lang="en-US"/>
              <a:t>It is preset to look decent in this template. “Spacing” settings are most important.</a:t>
            </a:r>
          </a:p>
          <a:p>
            <a:pPr lvl="1"/>
            <a:r>
              <a:rPr lang="en-US"/>
              <a:t>Settings are here, in the “Paragraph” section, in the pulldown (the arrow thingy):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7DAD9-97B7-B33E-8BE7-926D2665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99" y="4486146"/>
            <a:ext cx="3414056" cy="124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B7761-D9A0-198F-19EB-2B9DC3801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866" y="4330332"/>
            <a:ext cx="2548331" cy="18475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CDBE6D-43F7-C385-CBBD-C747510D0F67}"/>
              </a:ext>
            </a:extLst>
          </p:cNvPr>
          <p:cNvCxnSpPr/>
          <p:nvPr/>
        </p:nvCxnSpPr>
        <p:spPr>
          <a:xfrm>
            <a:off x="8783925" y="5614321"/>
            <a:ext cx="559064" cy="1610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131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VI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Certain PowerPoint effects can help enhance the look of your presentation and make it less austere.</a:t>
            </a:r>
          </a:p>
          <a:p>
            <a:endParaRPr lang="en-US" sz="1800" dirty="0"/>
          </a:p>
          <a:p>
            <a:r>
              <a:rPr lang="en-US" sz="1800" dirty="0"/>
              <a:t>Often nicer than nothing or the simple “line” box around the figure.</a:t>
            </a:r>
          </a:p>
          <a:p>
            <a:endParaRPr lang="en-US" sz="1800" dirty="0"/>
          </a:p>
          <a:p>
            <a:r>
              <a:rPr lang="en-US" sz="1800" dirty="0"/>
              <a:t>Right click on a picture, click “Format Picture” (or Format Shape or whatever). Select &lt;Presets&gt; under “Shadow”. I usually use the very first one under the “Outer” category. That gives the right and bottom shadow used in the pictures here.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DDE2D-17C2-4937-BBA1-FDB5BBC62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84" y="3701703"/>
            <a:ext cx="1385765" cy="2380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1094E-3F33-D594-4B62-5004D304C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19" y="3701703"/>
            <a:ext cx="1385765" cy="2380072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45FB4A-B31D-8AAF-4212-89B9B5CE04E0}"/>
              </a:ext>
            </a:extLst>
          </p:cNvPr>
          <p:cNvSpPr txBox="1"/>
          <p:nvPr/>
        </p:nvSpPr>
        <p:spPr>
          <a:xfrm>
            <a:off x="2099930" y="4486939"/>
            <a:ext cx="1345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/>
              <a:t>No shadow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9610E3-796E-5118-C8E6-27504DEE8E74}"/>
              </a:ext>
            </a:extLst>
          </p:cNvPr>
          <p:cNvSpPr txBox="1"/>
          <p:nvPr/>
        </p:nvSpPr>
        <p:spPr>
          <a:xfrm>
            <a:off x="8367823" y="4486939"/>
            <a:ext cx="1345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Shadow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6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Commonly Used Symbols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/>
              <a:t>αβγδεζηθικλνξομπρστυφχψωΩ</a:t>
            </a:r>
            <a:endParaRPr lang="en-US"/>
          </a:p>
          <a:p>
            <a:endParaRPr lang="en-US"/>
          </a:p>
          <a:p>
            <a:r>
              <a:rPr lang="en-US"/>
              <a:t>|¦±¯~</a:t>
            </a:r>
            <a:r>
              <a:rPr lang="el-GR"/>
              <a:t>≈≠≤≥</a:t>
            </a:r>
            <a:r>
              <a:rPr lang="en-US"/>
              <a:t>°|</a:t>
            </a:r>
            <a:r>
              <a:rPr lang="en-US" err="1"/>
              <a:t>ǁǀƩ</a:t>
            </a:r>
            <a:r>
              <a:rPr lang="el-GR"/>
              <a:t>‖•…⁞∆∞∙←↑→↓↔↕</a:t>
            </a:r>
            <a:r>
              <a:rPr lang="en-US"/>
              <a:t>ꞇ</a:t>
            </a:r>
            <a:r>
              <a:rPr lang="el-GR"/>
              <a:t>Φ</a:t>
            </a:r>
            <a:endParaRPr lang="en-US"/>
          </a:p>
          <a:p>
            <a:endParaRPr lang="en-US"/>
          </a:p>
          <a:p>
            <a:r>
              <a:rPr lang="el-GR"/>
              <a:t>αβγδεζηθικλνξοπρστυφχψω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6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605C-14FF-72CF-95A5-801CFFC13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B3B4-8DC5-1AF6-7BD1-C67DD6872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Andreas Jung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A4188-0FA1-B5A7-B51F-5045A0912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20DE-D89D-2D9E-9C72-5FD5E853B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Purdue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A39F22-FA97-3F37-DB7D-E2665FD67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6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363D8-F217-3D29-4B98-48BCEFD1E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</a:rPr>
              <a:t>Are the technical performance requirements appropriately defined and complete for this stage of the project?</a:t>
            </a:r>
          </a:p>
          <a:p>
            <a:r>
              <a:rPr lang="en-US" dirty="0">
                <a:effectLst/>
              </a:rPr>
              <a:t>Are the plans for achieving detector performance and construction sufficiently developed and documented for the present phase of the project? </a:t>
            </a:r>
            <a:endParaRPr lang="en-US" dirty="0"/>
          </a:p>
          <a:p>
            <a:r>
              <a:rPr lang="en-US" dirty="0">
                <a:effectLst/>
              </a:rPr>
              <a:t>Are the current designs and plans for detector, electronics readout, and services sufficiently developed to achieve the performance requirements?</a:t>
            </a:r>
          </a:p>
          <a:p>
            <a:r>
              <a:rPr lang="en-US" dirty="0">
                <a:effectLst/>
              </a:rPr>
              <a:t>Are plans in place to mitigate risk of cost increases, schedule delays, and technical problems?</a:t>
            </a:r>
          </a:p>
          <a:p>
            <a:r>
              <a:rPr lang="en-US" dirty="0">
                <a:effectLst/>
              </a:rPr>
              <a:t>Are the fabrication and assembly plans for the various tracking detector systems consistent with the overall project and detector schedule? </a:t>
            </a:r>
            <a:endParaRPr lang="en-US" dirty="0"/>
          </a:p>
          <a:p>
            <a:r>
              <a:rPr lang="en-US" dirty="0">
                <a:effectLst/>
              </a:rPr>
              <a:t>Are the plans for detector integration in the EIC detector appropriately developed for the present phase of the project?</a:t>
            </a:r>
          </a:p>
          <a:p>
            <a:r>
              <a:rPr lang="en-US" dirty="0">
                <a:effectLst/>
              </a:rPr>
              <a:t>Have ES&amp;H and QA considerations been adequately incorporated into the designs at their present stage?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19DFDA-1E7E-AE1E-F508-DDE92061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Charge Questions Addressed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66191-914D-4214-C1E7-53F4739C4748}"/>
              </a:ext>
            </a:extLst>
          </p:cNvPr>
          <p:cNvSpPr txBox="1"/>
          <p:nvPr/>
        </p:nvSpPr>
        <p:spPr>
          <a:xfrm>
            <a:off x="7808866" y="217412"/>
            <a:ext cx="3023605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Grey out charge text not being addressed.</a:t>
            </a:r>
          </a:p>
          <a:p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GRY RGB HEX CODE: #BFBFBF</a:t>
            </a:r>
          </a:p>
        </p:txBody>
      </p:sp>
    </p:spTree>
    <p:extLst>
      <p:ext uri="{BB962C8B-B14F-4D97-AF65-F5344CB8AC3E}">
        <p14:creationId xmlns:p14="http://schemas.microsoft.com/office/powerpoint/2010/main" val="15788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Presentation Section 1</a:t>
            </a:r>
          </a:p>
          <a:p>
            <a:pPr lvl="1"/>
            <a:r>
              <a:rPr lang="en-US" dirty="0"/>
              <a:t>Topic 1.1</a:t>
            </a:r>
          </a:p>
          <a:p>
            <a:pPr lvl="1"/>
            <a:r>
              <a:rPr lang="en-US" dirty="0"/>
              <a:t>Topic 1.2</a:t>
            </a:r>
          </a:p>
          <a:p>
            <a:r>
              <a:rPr lang="en-US" dirty="0"/>
              <a:t>Presentation Section 2</a:t>
            </a:r>
          </a:p>
          <a:p>
            <a:pPr lvl="1"/>
            <a:r>
              <a:rPr lang="en-US" dirty="0"/>
              <a:t>Topic 2.1</a:t>
            </a:r>
          </a:p>
          <a:p>
            <a:pPr lvl="1"/>
            <a:r>
              <a:rPr lang="en-US" dirty="0"/>
              <a:t>Topic 2.2</a:t>
            </a:r>
          </a:p>
          <a:p>
            <a:pPr lvl="1"/>
            <a:r>
              <a:rPr lang="en-US" dirty="0"/>
              <a:t>	⁞</a:t>
            </a:r>
          </a:p>
          <a:p>
            <a:pPr lvl="1"/>
            <a:r>
              <a:rPr lang="en-US" dirty="0"/>
              <a:t>Topic 2.n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8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Presentation Section 1</a:t>
            </a:r>
          </a:p>
          <a:p>
            <a:r>
              <a:rPr lang="en-US" b="1" dirty="0"/>
              <a:t>!!! Lots of caveats !!!</a:t>
            </a:r>
          </a:p>
        </p:txBody>
      </p:sp>
    </p:spTree>
    <p:extLst>
      <p:ext uri="{BB962C8B-B14F-4D97-AF65-F5344CB8AC3E}">
        <p14:creationId xmlns:p14="http://schemas.microsoft.com/office/powerpoint/2010/main" val="62249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AE77-AE47-E47D-C0C5-B698DF2E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Detector Region &amp; Integration: Thoughts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FAC0EBF-00BF-C643-B293-5E74C163632A}"/>
              </a:ext>
            </a:extLst>
          </p:cNvPr>
          <p:cNvSpPr txBox="1">
            <a:spLocks/>
          </p:cNvSpPr>
          <p:nvPr/>
        </p:nvSpPr>
        <p:spPr>
          <a:xfrm>
            <a:off x="307818" y="830179"/>
            <a:ext cx="5687979" cy="5678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2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Broad overview of integration sequence is ”two-fold”</a:t>
            </a:r>
          </a:p>
          <a:p>
            <a:pPr lvl="1"/>
            <a:r>
              <a:rPr lang="en-US" dirty="0"/>
              <a:t>Beam pipe and SVT sub-assembly</a:t>
            </a:r>
          </a:p>
          <a:p>
            <a:pPr lvl="1"/>
            <a:r>
              <a:rPr lang="en-US" dirty="0"/>
              <a:t>TOF-LGAD and MPGD sub-assembly</a:t>
            </a:r>
          </a:p>
          <a:p>
            <a:pPr marL="457200" lvl="1" indent="0">
              <a:buNone/>
            </a:pPr>
            <a:endParaRPr lang="en-US" dirty="0"/>
          </a:p>
          <a:p>
            <a:pPr marL="400050"/>
            <a:r>
              <a:rPr lang="en-US" dirty="0"/>
              <a:t>Two large sub-assemblies independently integrated </a:t>
            </a:r>
          </a:p>
          <a:p>
            <a:pPr marL="800100" lvl="1"/>
            <a:r>
              <a:rPr lang="en-US" dirty="0"/>
              <a:t>SVT sub-assembly staying in one physical location</a:t>
            </a:r>
          </a:p>
          <a:p>
            <a:pPr marL="800100" lvl="1"/>
            <a:r>
              <a:rPr lang="en-US" dirty="0"/>
              <a:t>TOF-LGAD+MPGD sub-assemblies “slides” over SVT sub-assembly</a:t>
            </a:r>
          </a:p>
          <a:p>
            <a:pPr marL="400050"/>
            <a:r>
              <a:rPr lang="en-US" dirty="0"/>
              <a:t>Next step is to add MPGD discs e and p directions as well as FTOF-LGAD</a:t>
            </a:r>
          </a:p>
          <a:p>
            <a:pPr marL="400050"/>
            <a:r>
              <a:rPr lang="en-US" dirty="0"/>
              <a:t>Last step is to integrate whole inner detector region into GST / EPIC</a:t>
            </a:r>
          </a:p>
          <a:p>
            <a:pPr marL="400050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B69EE1-D80F-3D42-B5F9-D5FE29D7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00" y="3429000"/>
            <a:ext cx="60944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41347-DFDE-644E-AC8A-A34E8E9127E6}"/>
              </a:ext>
            </a:extLst>
          </p:cNvPr>
          <p:cNvSpPr txBox="1"/>
          <p:nvPr/>
        </p:nvSpPr>
        <p:spPr>
          <a:xfrm>
            <a:off x="6196204" y="3059668"/>
            <a:ext cx="589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“Inner detectors” = inside of the large global CF support tube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A90C-1823-F74A-B5FD-D1FADDB31324}"/>
              </a:ext>
            </a:extLst>
          </p:cNvPr>
          <p:cNvSpPr txBox="1"/>
          <p:nvPr/>
        </p:nvSpPr>
        <p:spPr>
          <a:xfrm>
            <a:off x="6439325" y="1006226"/>
            <a:ext cx="5303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Side 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Substantial amount of temporary supports needed for beam-pipe, service, cooling, </a:t>
            </a: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structures needed to “slide” / integrate sub-assemblies together and also for final step into EPIC GST structure</a:t>
            </a:r>
          </a:p>
        </p:txBody>
      </p:sp>
    </p:spTree>
    <p:extLst>
      <p:ext uri="{BB962C8B-B14F-4D97-AF65-F5344CB8AC3E}">
        <p14:creationId xmlns:p14="http://schemas.microsoft.com/office/powerpoint/2010/main" val="339257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3E958FE0-6A27-D14F-B389-3D318D66D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008" y="2069594"/>
            <a:ext cx="3825083" cy="3855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BAE77-AE47-E47D-C0C5-B698DF2E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sub-assembly for inner detectors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81A19-90B6-29BA-9660-E94ECDCE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</a:rPr>
              <a:t>   </a:t>
            </a:r>
            <a:fld id="{40BA6619-26C9-B141-8084-E420FEC8736F}" type="slidenum">
              <a:rPr lang="en-US">
                <a:latin typeface="Calibri"/>
              </a:rPr>
              <a:pPr defTabSz="457200">
                <a:defRPr/>
              </a:pPr>
              <a:t>8</a:t>
            </a:fld>
            <a:endParaRPr lang="en-US" dirty="0">
              <a:latin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7FC869-015D-3849-BF82-ABEEDEFE2719}"/>
              </a:ext>
            </a:extLst>
          </p:cNvPr>
          <p:cNvSpPr txBox="1">
            <a:spLocks/>
          </p:cNvSpPr>
          <p:nvPr/>
        </p:nvSpPr>
        <p:spPr>
          <a:xfrm>
            <a:off x="6554875" y="830179"/>
            <a:ext cx="5181600" cy="15743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AutoNum type="arabicPeriod" startAt="2"/>
            </a:pPr>
            <a:r>
              <a:rPr lang="en-US" sz="2400" dirty="0"/>
              <a:t>Mount inner MPGD on these “support beams/rails”</a:t>
            </a:r>
          </a:p>
          <a:p>
            <a:pPr marL="857250" lvl="1" indent="-457200"/>
            <a:r>
              <a:rPr lang="en-US" sz="2000" dirty="0"/>
              <a:t>Needs temporary support to feed out mechanics  </a:t>
            </a:r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F218DE9-0B8E-3A4A-A667-B28B9CF4BBD0}"/>
              </a:ext>
            </a:extLst>
          </p:cNvPr>
          <p:cNvSpPr txBox="1">
            <a:spLocks/>
          </p:cNvSpPr>
          <p:nvPr/>
        </p:nvSpPr>
        <p:spPr>
          <a:xfrm>
            <a:off x="307818" y="830179"/>
            <a:ext cx="5711982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2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dirty="0"/>
              <a:t>1.	Set of engagement rings mounted on inner rigid supports at off - 12, 3, 6, 9 o’clock positions for MPGD assembly</a:t>
            </a:r>
          </a:p>
          <a:p>
            <a:pPr marL="857250" lvl="1" indent="-457200" defTabSz="914400">
              <a:spcBef>
                <a:spcPts val="0"/>
              </a:spcBef>
              <a:buClrTx/>
              <a:buSzTx/>
              <a:buNone/>
            </a:pPr>
            <a:r>
              <a:rPr lang="en-US" dirty="0">
                <a:solidFill>
                  <a:prstClr val="black"/>
                </a:solidFill>
                <a:cs typeface="+mn-cs"/>
              </a:rPr>
              <a:t>- “stand-offs” (L-brackets) attach the structure in the last step to the GIST via inserts &amp; screws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en-US" dirty="0"/>
          </a:p>
          <a:p>
            <a:pPr marL="0" indent="0">
              <a:buFont typeface="Courier New" panose="02070309020205020404" pitchFamily="49" charset="0"/>
              <a:buNone/>
            </a:pP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91FF8FD-1D15-5942-BFBE-5A5F3BA829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20310" y="3429000"/>
            <a:ext cx="4683833" cy="251840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5EB727-2EB2-B246-8053-EC986D0BB8A5}"/>
              </a:ext>
            </a:extLst>
          </p:cNvPr>
          <p:cNvSpPr txBox="1"/>
          <p:nvPr/>
        </p:nvSpPr>
        <p:spPr>
          <a:xfrm>
            <a:off x="605909" y="5602069"/>
            <a:ext cx="9817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“stand-offs”: for now looks very beefy and large, merely to have </a:t>
            </a:r>
          </a:p>
          <a:p>
            <a:r>
              <a:rPr lang="en-US" dirty="0"/>
              <a:t>Enough space. ”Mass-optimization” will happen </a:t>
            </a:r>
            <a:r>
              <a:rPr lang="en-US" b="1" dirty="0"/>
              <a:t>but can’t prior to knowing masses and thermal loads!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A18955-64D0-6343-A899-8C81E4D87F46}"/>
              </a:ext>
            </a:extLst>
          </p:cNvPr>
          <p:cNvCxnSpPr>
            <a:stCxn id="14" idx="1"/>
          </p:cNvCxnSpPr>
          <p:nvPr/>
        </p:nvCxnSpPr>
        <p:spPr>
          <a:xfrm flipV="1">
            <a:off x="605909" y="5204933"/>
            <a:ext cx="154213" cy="720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28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4A8A6C9D-13D4-6349-B379-0C4854AC0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4" b="7236"/>
          <a:stretch/>
        </p:blipFill>
        <p:spPr>
          <a:xfrm>
            <a:off x="6264637" y="2664888"/>
            <a:ext cx="5243238" cy="3204572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C898F03-6E7E-D443-AEA7-78E33AC418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6318"/>
          <a:stretch/>
        </p:blipFill>
        <p:spPr>
          <a:xfrm>
            <a:off x="1089722" y="3539289"/>
            <a:ext cx="3041980" cy="2699609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DADF584-2145-6D43-A085-8F7AB497C4DB}"/>
              </a:ext>
            </a:extLst>
          </p:cNvPr>
          <p:cNvSpPr/>
          <p:nvPr/>
        </p:nvSpPr>
        <p:spPr>
          <a:xfrm>
            <a:off x="2881719" y="5253375"/>
            <a:ext cx="910064" cy="3838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98B9C0-05F6-144B-BDEA-151BF03FA312}"/>
              </a:ext>
            </a:extLst>
          </p:cNvPr>
          <p:cNvSpPr/>
          <p:nvPr/>
        </p:nvSpPr>
        <p:spPr>
          <a:xfrm>
            <a:off x="1003265" y="5233235"/>
            <a:ext cx="910064" cy="3838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BAE77-AE47-E47D-C0C5-B698DF2E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sub-assembly for inner detectors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81A19-90B6-29BA-9660-E94ECDCE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</a:rPr>
              <a:t>   </a:t>
            </a:r>
            <a:fld id="{40BA6619-26C9-B141-8084-E420FEC8736F}" type="slidenum">
              <a:rPr lang="en-US">
                <a:latin typeface="Calibri"/>
              </a:rPr>
              <a:pPr defTabSz="457200">
                <a:defRPr/>
              </a:pPr>
              <a:t>9</a:t>
            </a:fld>
            <a:endParaRPr lang="en-US" dirty="0">
              <a:latin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7FC869-015D-3849-BF82-ABEEDEFE2719}"/>
              </a:ext>
            </a:extLst>
          </p:cNvPr>
          <p:cNvSpPr txBox="1">
            <a:spLocks/>
          </p:cNvSpPr>
          <p:nvPr/>
        </p:nvSpPr>
        <p:spPr>
          <a:xfrm>
            <a:off x="6554875" y="830179"/>
            <a:ext cx="5181600" cy="15743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Final step is to slide this “integrated” structure over the inner SVT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SVT includes the beam pipe which needs temporary support</a:t>
            </a:r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F218DE9-0B8E-3A4A-A667-B28B9CF4BBD0}"/>
              </a:ext>
            </a:extLst>
          </p:cNvPr>
          <p:cNvSpPr txBox="1">
            <a:spLocks/>
          </p:cNvSpPr>
          <p:nvPr/>
        </p:nvSpPr>
        <p:spPr>
          <a:xfrm>
            <a:off x="307818" y="830179"/>
            <a:ext cx="5711982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2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15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E0604"/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sz="2000" dirty="0"/>
              <a:t>3.	Install inner tracks/beams per half/side to support SVT once MPGD integration is completed</a:t>
            </a: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sz="2000" dirty="0"/>
              <a:t>	- Total of 2 beams/rails support SVT</a:t>
            </a:r>
          </a:p>
          <a:p>
            <a:pPr marL="400050" lvl="1" indent="0">
              <a:buNone/>
            </a:pPr>
            <a:r>
              <a:rPr lang="en-US" dirty="0"/>
              <a:t>	- Again L-brackets / standoff’s</a:t>
            </a:r>
          </a:p>
          <a:p>
            <a:pPr marL="400050" lvl="1" indent="0">
              <a:buNone/>
            </a:pPr>
            <a:r>
              <a:rPr lang="en-US" dirty="0"/>
              <a:t>	- Supports a “Service Cylinder” for SVT barrel, discs and MPGD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Font typeface="Courier New" panose="02070309020205020404" pitchFamily="49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3578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1" ma:contentTypeDescription="Create a new document." ma:contentTypeScope="" ma:versionID="9712ab41627a533a3bfa1b03f1b83f33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d38064be7588bf028e4b14846bf38c6b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8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  <Comments xmlns="d767f846-2003-4795-b8a5-c12e60d56749" xsi:nil="true"/>
  </documentManagement>
</p:properties>
</file>

<file path=customXml/itemProps1.xml><?xml version="1.0" encoding="utf-8"?>
<ds:datastoreItem xmlns:ds="http://schemas.openxmlformats.org/officeDocument/2006/customXml" ds:itemID="{892238CF-A64D-4ECD-9443-EBFB8B232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67f846-2003-4795-b8a5-c12e60d56749"/>
    <ds:schemaRef ds:uri="http://schemas.openxmlformats.org/package/2006/metadata/core-properties"/>
    <ds:schemaRef ds:uri="3bfd71d5-c7ac-4dca-b865-a609d1eb40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325</TotalTime>
  <Words>1700</Words>
  <Application>Microsoft Macintosh PowerPoint</Application>
  <PresentationFormat>Widescreen</PresentationFormat>
  <Paragraphs>213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Wingdings</vt:lpstr>
      <vt:lpstr>Courier New</vt:lpstr>
      <vt:lpstr>Tahoma</vt:lpstr>
      <vt:lpstr>Comic Sans MS</vt:lpstr>
      <vt:lpstr>Times New Roman</vt:lpstr>
      <vt:lpstr>Arial Black</vt:lpstr>
      <vt:lpstr>Calibri</vt:lpstr>
      <vt:lpstr>BNL</vt:lpstr>
      <vt:lpstr>PowerPoint Presentation</vt:lpstr>
      <vt:lpstr>EIC Slide Deck</vt:lpstr>
      <vt:lpstr>PowerPoint Presentation</vt:lpstr>
      <vt:lpstr>Charge Questions Addressed</vt:lpstr>
      <vt:lpstr>Outline</vt:lpstr>
      <vt:lpstr>PowerPoint Presentation</vt:lpstr>
      <vt:lpstr>Central Detector Region &amp; Integration: Thoughts</vt:lpstr>
      <vt:lpstr>1st sub-assembly for inner detectors</vt:lpstr>
      <vt:lpstr>1st sub-assembly for inner detectors</vt:lpstr>
      <vt:lpstr>1st sub-assembly for inner detectors</vt:lpstr>
      <vt:lpstr>2nd sub-assembly for inner detectors</vt:lpstr>
      <vt:lpstr>2nd sub-assembly for inner detector</vt:lpstr>
      <vt:lpstr>Last integration step of inner detector</vt:lpstr>
      <vt:lpstr>Roughly 4 more slides…</vt:lpstr>
      <vt:lpstr>Topic 1.1 – Example Bullet List Layout</vt:lpstr>
      <vt:lpstr>Topic 1.2 – Example Numbered List Layout</vt:lpstr>
      <vt:lpstr>PowerPoint Presentation</vt:lpstr>
      <vt:lpstr>Conclusions</vt:lpstr>
      <vt:lpstr>PowerPoint Presentation</vt:lpstr>
      <vt:lpstr>Some General Guidance - I</vt:lpstr>
      <vt:lpstr>Some General Guidance - II</vt:lpstr>
      <vt:lpstr>Some General Guidance - III</vt:lpstr>
      <vt:lpstr>Some General Guidance - IV</vt:lpstr>
      <vt:lpstr>Some General Guidance - V</vt:lpstr>
      <vt:lpstr>Some General Guidance - VI</vt:lpstr>
      <vt:lpstr>Commonly Used Symbols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Andy Jung</cp:lastModifiedBy>
  <cp:revision>37</cp:revision>
  <dcterms:created xsi:type="dcterms:W3CDTF">2023-09-12T20:43:32Z</dcterms:created>
  <dcterms:modified xsi:type="dcterms:W3CDTF">2024-03-07T14:04:04Z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0x0101005198D2554909C94BB45400E87C135FCB</vt:lpwstr>
  </property>
  <property fmtid="{D5CDD505-2E9C-101B-9397-08002B2CF9AE}" pid="3" name="MediaServiceImageTags">
    <vt:lpwstr/>
  </property>
</Properties>
</file>