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5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16E0B8-5953-4BA1-825E-C0FAAA039F15}">
          <p14:sldIdLst>
            <p14:sldId id="256"/>
            <p14:sldId id="257"/>
          </p14:sldIdLst>
        </p14:section>
        <p14:section name="Structural" id="{16112785-942B-4173-A299-912B44181460}">
          <p14:sldIdLst>
            <p14:sldId id="262"/>
            <p14:sldId id="261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Thermal" id="{9F8084AF-251B-4FA5-BF2B-C3ECC386E494}">
          <p14:sldIdLst>
            <p14:sldId id="258"/>
            <p14:sldId id="25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4388" autoAdjust="0"/>
  </p:normalViewPr>
  <p:slideViewPr>
    <p:cSldViewPr snapToGrid="0">
      <p:cViewPr varScale="1">
        <p:scale>
          <a:sx n="50" d="100"/>
          <a:sy n="50" d="100"/>
        </p:scale>
        <p:origin x="12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577501511733"/>
          <c:y val="8.2153863635103908E-2"/>
          <c:w val="0.83676050759876941"/>
          <c:h val="0.74563189736881474"/>
        </c:manualLayout>
      </c:layout>
      <c:scatterChart>
        <c:scatterStyle val="smoothMarker"/>
        <c:varyColors val="0"/>
        <c:ser>
          <c:idx val="0"/>
          <c:order val="0"/>
          <c:tx>
            <c:v>Case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'Thermal results'!$B$4:$B$14</c:f>
              <c:numCache>
                <c:formatCode>General</c:formatCode>
                <c:ptCount val="11"/>
                <c:pt idx="0">
                  <c:v>5</c:v>
                </c:pt>
                <c:pt idx="1">
                  <c:v>100</c:v>
                </c:pt>
                <c:pt idx="2">
                  <c:v>175</c:v>
                </c:pt>
                <c:pt idx="3">
                  <c:v>240</c:v>
                </c:pt>
                <c:pt idx="4">
                  <c:v>300</c:v>
                </c:pt>
                <c:pt idx="5">
                  <c:v>350</c:v>
                </c:pt>
                <c:pt idx="6">
                  <c:v>450</c:v>
                </c:pt>
                <c:pt idx="7">
                  <c:v>550</c:v>
                </c:pt>
                <c:pt idx="8">
                  <c:v>650</c:v>
                </c:pt>
                <c:pt idx="9">
                  <c:v>700</c:v>
                </c:pt>
                <c:pt idx="10">
                  <c:v>1000</c:v>
                </c:pt>
              </c:numCache>
            </c:numRef>
          </c:xVal>
          <c:yVal>
            <c:numRef>
              <c:f>'Thermal results'!$E$4:$E$14</c:f>
              <c:numCache>
                <c:formatCode>General</c:formatCode>
                <c:ptCount val="11"/>
                <c:pt idx="0">
                  <c:v>272.52999999999997</c:v>
                </c:pt>
                <c:pt idx="1">
                  <c:v>37.704000000000001</c:v>
                </c:pt>
                <c:pt idx="2">
                  <c:v>25.664000000000001</c:v>
                </c:pt>
                <c:pt idx="3">
                  <c:v>20.503999999999998</c:v>
                </c:pt>
                <c:pt idx="4">
                  <c:v>17.427999999999997</c:v>
                </c:pt>
                <c:pt idx="5">
                  <c:v>15.545000000000002</c:v>
                </c:pt>
                <c:pt idx="6">
                  <c:v>12.848999999999997</c:v>
                </c:pt>
                <c:pt idx="7">
                  <c:v>10.994999999999997</c:v>
                </c:pt>
                <c:pt idx="8">
                  <c:v>9.6310000000000002</c:v>
                </c:pt>
                <c:pt idx="9">
                  <c:v>9.0749999999999993</c:v>
                </c:pt>
                <c:pt idx="10">
                  <c:v>6.7639999999999993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9F-4C7A-AA25-39652B8E3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843456"/>
        <c:axId val="783847720"/>
      </c:scatterChart>
      <c:valAx>
        <c:axId val="783843456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 [W/m</a:t>
                </a:r>
                <a:r>
                  <a:rPr lang="en-GB" baseline="30000"/>
                  <a:t>2</a:t>
                </a:r>
                <a:r>
                  <a:rPr lang="en-GB"/>
                  <a:t>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847720"/>
        <c:crosses val="autoZero"/>
        <c:crossBetween val="midCat"/>
      </c:valAx>
      <c:valAx>
        <c:axId val="78384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dT [C]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843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B21A-497B-4DA6-B7A8-1EB5863F86D6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E681-47B6-436A-9BDC-0B04D2D99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1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67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62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2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04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90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5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35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58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45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84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4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9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06645-BBC2-4EBE-8B5E-2ED1B076A1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1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0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2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7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4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5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E681-47B6-436A-9BDC-0B04D2D991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3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1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1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9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3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2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8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7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F32A-7960-413B-9E81-650F154117A4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A253-6D31-4598-8636-20920D93A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ndico.cern.ch/event/1341665/contributions/5648416/attachments/2751648/4789826/20231114-WP2-Report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indico.cern.ch/event/1228295/contributions/539094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228295/contributions/5390941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rgaerospace.com/metal-foam-material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dico.cern.ch/event/469996/contributions/2148133/attachments/1277763/1898254/Material_Studies.pdf" TargetMode="External"/><Relationship Id="rId5" Type="http://schemas.openxmlformats.org/officeDocument/2006/relationships/hyperlink" Target="https://ergaerospace.com/carbon-rvc-foam-open-cell-material/" TargetMode="External"/><Relationship Id="rId4" Type="http://schemas.openxmlformats.org/officeDocument/2006/relationships/hyperlink" Target="https://indico.cern.ch/event/233332/contributions/1546104/attachments/388984/540994/MaterialsTalk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Stave Thermal and Structural FEA/CFD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Preliminary Studies</a:t>
            </a:r>
          </a:p>
          <a:p>
            <a:endParaRPr lang="en-GB" dirty="0"/>
          </a:p>
          <a:p>
            <a:r>
              <a:rPr lang="en-GB" dirty="0"/>
              <a:t>Stephanie Yang (Oxford)</a:t>
            </a:r>
          </a:p>
          <a:p>
            <a:r>
              <a:rPr lang="en-GB" dirty="0"/>
              <a:t>Adam Huddart (STFC)</a:t>
            </a:r>
          </a:p>
        </p:txBody>
      </p:sp>
    </p:spTree>
    <p:extLst>
      <p:ext uri="{BB962C8B-B14F-4D97-AF65-F5344CB8AC3E}">
        <p14:creationId xmlns:p14="http://schemas.microsoft.com/office/powerpoint/2010/main" val="396612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9720" cy="4351338"/>
          </a:xfrm>
        </p:spPr>
        <p:txBody>
          <a:bodyPr/>
          <a:lstStyle/>
          <a:p>
            <a:r>
              <a:rPr lang="en-GB" dirty="0"/>
              <a:t>Currently two O-rings seal the stave end plate to a inlet support cone</a:t>
            </a:r>
          </a:p>
          <a:p>
            <a:r>
              <a:rPr lang="en-GB" dirty="0"/>
              <a:t>Screws on both end provide a “rigid” mechanical connection</a:t>
            </a:r>
          </a:p>
          <a:p>
            <a:r>
              <a:rPr lang="en-GB" dirty="0"/>
              <a:t>Mechanical connections will need to be tolerant to small variations in stave length and cone separation.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817" y="3380646"/>
            <a:ext cx="4826491" cy="3477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325" y="265101"/>
            <a:ext cx="5148899" cy="3736193"/>
          </a:xfrm>
          <a:prstGeom prst="ellipse">
            <a:avLst/>
          </a:prstGeom>
          <a:ln w="12700">
            <a:solidFill>
              <a:schemeClr val="accent6"/>
            </a:solidFill>
          </a:ln>
        </p:spPr>
      </p:pic>
      <p:sp>
        <p:nvSpPr>
          <p:cNvPr id="11" name="Oval 10"/>
          <p:cNvSpPr/>
          <p:nvPr/>
        </p:nvSpPr>
        <p:spPr>
          <a:xfrm>
            <a:off x="8825653" y="4362027"/>
            <a:ext cx="460587" cy="325120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11" idx="1"/>
            <a:endCxn id="10" idx="3"/>
          </p:cNvCxnSpPr>
          <p:nvPr/>
        </p:nvCxnSpPr>
        <p:spPr>
          <a:xfrm flipH="1" flipV="1">
            <a:off x="7227364" y="3454141"/>
            <a:ext cx="1665740" cy="95549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7"/>
          </p:cNvCxnSpPr>
          <p:nvPr/>
        </p:nvCxnSpPr>
        <p:spPr>
          <a:xfrm flipV="1">
            <a:off x="9218789" y="3454141"/>
            <a:ext cx="1680491" cy="95549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1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FEA Modeling/CFD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 linked thermal studies</a:t>
            </a:r>
          </a:p>
          <a:p>
            <a:pPr lvl="1"/>
            <a:r>
              <a:rPr lang="en-GB" dirty="0"/>
              <a:t>Effect of heat transfer coefficient</a:t>
            </a:r>
          </a:p>
          <a:p>
            <a:pPr lvl="2"/>
            <a:r>
              <a:rPr lang="en-GB" dirty="0"/>
              <a:t>Examine the </a:t>
            </a:r>
            <a:r>
              <a:rPr lang="en-US" dirty="0"/>
              <a:t>temperature profile of a single 5 RSU sensor at various heat transfer coefficient values</a:t>
            </a:r>
          </a:p>
          <a:p>
            <a:pPr lvl="2"/>
            <a:r>
              <a:rPr lang="en-GB" dirty="0"/>
              <a:t>Establish a simplified model with the equivalent power input</a:t>
            </a:r>
            <a:endParaRPr lang="en-US" dirty="0"/>
          </a:p>
          <a:p>
            <a:pPr lvl="1"/>
            <a:r>
              <a:rPr lang="en-GB" dirty="0"/>
              <a:t>CFD with porous media to test out the input porous parameters </a:t>
            </a:r>
          </a:p>
          <a:p>
            <a:pPr lvl="2"/>
            <a:r>
              <a:rPr lang="en-GB" dirty="0"/>
              <a:t>Use output of heat transfer coefficient model for first estimate of flow parameters of a 3D CFD model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12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0BA6-E7D5-4431-83BF-9CB04525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FEA geometry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B80104-C4B6-42B9-AA8F-FCFDF119F6BF}"/>
              </a:ext>
            </a:extLst>
          </p:cNvPr>
          <p:cNvGrpSpPr/>
          <p:nvPr/>
        </p:nvGrpSpPr>
        <p:grpSpPr>
          <a:xfrm>
            <a:off x="6733801" y="1103586"/>
            <a:ext cx="4619999" cy="2495886"/>
            <a:chOff x="5086773" y="1198671"/>
            <a:chExt cx="3810711" cy="18969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E55A3A-6A94-47E5-A485-10F573B80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6773" y="1739087"/>
              <a:ext cx="3810709" cy="13565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5A9F87-CA92-433B-BCBD-40B52D0AC5D0}"/>
                </a:ext>
              </a:extLst>
            </p:cNvPr>
            <p:cNvSpPr/>
            <p:nvPr/>
          </p:nvSpPr>
          <p:spPr>
            <a:xfrm>
              <a:off x="5253431" y="1198671"/>
              <a:ext cx="364405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534988" algn="l"/>
                </a:tabLst>
              </a:pPr>
              <a:r>
                <a:rPr lang="en-GB" sz="1000" u="sng" dirty="0">
                  <a:hlinkClick r:id="rId4"/>
                </a:rPr>
                <a:t>https://indico.cern.ch/event/1341665/contributions/5648416/attachments/2751648/4789826/20231114-WP2-Report.pdf</a:t>
              </a:r>
              <a:endParaRPr lang="en-GB" sz="1000" u="sng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0FAC21B-2083-4D62-9AB9-59B4EEA4C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16480"/>
            <a:ext cx="4901390" cy="253887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428030D-1307-43B2-A4AF-F72C9C0AC75D}"/>
              </a:ext>
            </a:extLst>
          </p:cNvPr>
          <p:cNvGrpSpPr/>
          <p:nvPr/>
        </p:nvGrpSpPr>
        <p:grpSpPr>
          <a:xfrm>
            <a:off x="838200" y="4345749"/>
            <a:ext cx="5537755" cy="1721930"/>
            <a:chOff x="1509462" y="4241850"/>
            <a:chExt cx="5537755" cy="172193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EF1DFB9-A839-4517-A3BD-07F1424B275D}"/>
                </a:ext>
              </a:extLst>
            </p:cNvPr>
            <p:cNvGrpSpPr/>
            <p:nvPr/>
          </p:nvGrpSpPr>
          <p:grpSpPr>
            <a:xfrm>
              <a:off x="1539944" y="4278962"/>
              <a:ext cx="5507273" cy="1221988"/>
              <a:chOff x="4641708" y="5316021"/>
              <a:chExt cx="5507273" cy="122198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FE2F771-F918-478E-BC23-43932529022A}"/>
                  </a:ext>
                </a:extLst>
              </p:cNvPr>
              <p:cNvGrpSpPr/>
              <p:nvPr/>
            </p:nvGrpSpPr>
            <p:grpSpPr>
              <a:xfrm>
                <a:off x="4641708" y="5316021"/>
                <a:ext cx="5507273" cy="1221988"/>
                <a:chOff x="4770402" y="5445341"/>
                <a:chExt cx="5507273" cy="1221988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09FAD4C0-29EB-459B-B27D-2E663EB7FAFC}"/>
                    </a:ext>
                  </a:extLst>
                </p:cNvPr>
                <p:cNvGrpSpPr/>
                <p:nvPr/>
              </p:nvGrpSpPr>
              <p:grpSpPr>
                <a:xfrm>
                  <a:off x="4770402" y="5495179"/>
                  <a:ext cx="5507273" cy="1172150"/>
                  <a:chOff x="4770402" y="5495179"/>
                  <a:chExt cx="5507273" cy="1172150"/>
                </a:xfrm>
              </p:grpSpPr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CC488C56-8FFE-4D13-A990-C62F0A1FC1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770402" y="5689733"/>
                    <a:ext cx="5507273" cy="977596"/>
                  </a:xfrm>
                  <a:prstGeom prst="rect">
                    <a:avLst/>
                  </a:prstGeom>
                </p:spPr>
              </p:pic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E83BF564-432B-4732-8904-4769BA57BE1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825129" y="5508725"/>
                    <a:ext cx="0" cy="1945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52EF88B1-609D-4472-999E-F00F6FD96E9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096587" y="5495179"/>
                    <a:ext cx="0" cy="1945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2E2CA2BE-1164-48BA-BA14-8B7E03871F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17606" y="5599230"/>
                    <a:ext cx="2112656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E73A416A-13CF-4372-A563-4226B3A6F9EA}"/>
                      </a:ext>
                    </a:extLst>
                  </p:cNvPr>
                  <p:cNvCxnSpPr>
                    <a:cxnSpLocks/>
                    <a:stCxn id="30" idx="1"/>
                  </p:cNvCxnSpPr>
                  <p:nvPr/>
                </p:nvCxnSpPr>
                <p:spPr>
                  <a:xfrm flipH="1" flipV="1">
                    <a:off x="4818371" y="5598538"/>
                    <a:ext cx="2545522" cy="69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EB10261-0D23-4C95-A926-7221F04AC4A9}"/>
                    </a:ext>
                  </a:extLst>
                </p:cNvPr>
                <p:cNvSpPr txBox="1"/>
                <p:nvPr/>
              </p:nvSpPr>
              <p:spPr>
                <a:xfrm>
                  <a:off x="7363893" y="5445341"/>
                  <a:ext cx="12013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114.330</a:t>
                  </a: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D87AFE-062D-4B7E-A2E0-C7081682C736}"/>
                  </a:ext>
                </a:extLst>
              </p:cNvPr>
              <p:cNvSpPr/>
              <p:nvPr/>
            </p:nvSpPr>
            <p:spPr>
              <a:xfrm>
                <a:off x="4899648" y="5560413"/>
                <a:ext cx="1043079" cy="977596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7A41D7-1167-46AE-8F36-71124DADDC45}"/>
                </a:ext>
              </a:extLst>
            </p:cNvPr>
            <p:cNvSpPr txBox="1"/>
            <p:nvPr/>
          </p:nvSpPr>
          <p:spPr>
            <a:xfrm>
              <a:off x="1848016" y="5625226"/>
              <a:ext cx="51992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i="1" dirty="0"/>
                <a:t>Sensor geometry modelled using shell elements.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61CA69-2FDD-4AEC-B507-09F680CA60DB}"/>
                </a:ext>
              </a:extLst>
            </p:cNvPr>
            <p:cNvSpPr/>
            <p:nvPr/>
          </p:nvSpPr>
          <p:spPr>
            <a:xfrm>
              <a:off x="2840963" y="4523354"/>
              <a:ext cx="1007429" cy="97552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893FC-DE54-422B-987D-759374BAF392}"/>
                </a:ext>
              </a:extLst>
            </p:cNvPr>
            <p:cNvSpPr/>
            <p:nvPr/>
          </p:nvSpPr>
          <p:spPr>
            <a:xfrm>
              <a:off x="3857460" y="4517778"/>
              <a:ext cx="1007429" cy="97552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E6CC49-A6DB-4904-8D90-92E5CC434A27}"/>
                </a:ext>
              </a:extLst>
            </p:cNvPr>
            <p:cNvSpPr/>
            <p:nvPr/>
          </p:nvSpPr>
          <p:spPr>
            <a:xfrm>
              <a:off x="4873957" y="4512346"/>
              <a:ext cx="1007429" cy="97552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402938-0789-4D31-9F5C-340E17908540}"/>
                </a:ext>
              </a:extLst>
            </p:cNvPr>
            <p:cNvSpPr/>
            <p:nvPr/>
          </p:nvSpPr>
          <p:spPr>
            <a:xfrm>
              <a:off x="5896876" y="4521540"/>
              <a:ext cx="1007429" cy="97552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36F248-99B6-4E24-93B4-6AD1D5F221BE}"/>
                </a:ext>
              </a:extLst>
            </p:cNvPr>
            <p:cNvSpPr txBox="1"/>
            <p:nvPr/>
          </p:nvSpPr>
          <p:spPr>
            <a:xfrm rot="16200000">
              <a:off x="1166120" y="4585192"/>
              <a:ext cx="1025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LEC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FBCCF0-036A-47DF-904F-B3C1E234E6FE}"/>
                </a:ext>
              </a:extLst>
            </p:cNvPr>
            <p:cNvSpPr txBox="1"/>
            <p:nvPr/>
          </p:nvSpPr>
          <p:spPr>
            <a:xfrm>
              <a:off x="2059646" y="4828757"/>
              <a:ext cx="1025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RSU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C950A3-58D2-4832-B0D6-2A966D91B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804" y="4241850"/>
              <a:ext cx="0" cy="2796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B3F432-F57B-4BE9-8971-4CF157A50DAD}"/>
              </a:ext>
            </a:extLst>
          </p:cNvPr>
          <p:cNvGrpSpPr/>
          <p:nvPr/>
        </p:nvGrpSpPr>
        <p:grpSpPr>
          <a:xfrm>
            <a:off x="7668427" y="3988676"/>
            <a:ext cx="3172578" cy="2291639"/>
            <a:chOff x="6103413" y="3854917"/>
            <a:chExt cx="2794039" cy="20182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2D1AF0-ACFF-47D7-A87C-F050250EB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128" r="22296" b="18834"/>
            <a:stretch/>
          </p:blipFill>
          <p:spPr>
            <a:xfrm>
              <a:off x="6103413" y="3854917"/>
              <a:ext cx="2794039" cy="167938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08F5A1-BCEC-42EC-8433-28E696D29EE2}"/>
                </a:ext>
              </a:extLst>
            </p:cNvPr>
            <p:cNvSpPr txBox="1"/>
            <p:nvPr/>
          </p:nvSpPr>
          <p:spPr>
            <a:xfrm>
              <a:off x="6203290" y="5596128"/>
              <a:ext cx="2516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Power density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65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EEA0-0201-42B4-A7D5-7F85B08D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Material properties for thermal and CFD studies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B74DE-6784-4238-BC42-A972AE407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53" y="2150898"/>
            <a:ext cx="4019757" cy="33720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D2A6C-CA69-4D0C-820E-162D66040FB1}"/>
              </a:ext>
            </a:extLst>
          </p:cNvPr>
          <p:cNvSpPr txBox="1"/>
          <p:nvPr/>
        </p:nvSpPr>
        <p:spPr>
          <a:xfrm>
            <a:off x="2152650" y="1807301"/>
            <a:ext cx="296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Fluid material name: Air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CC011A-5BE0-4AA5-97A1-B7705E9B6A51}"/>
              </a:ext>
            </a:extLst>
          </p:cNvPr>
          <p:cNvGrpSpPr/>
          <p:nvPr/>
        </p:nvGrpSpPr>
        <p:grpSpPr>
          <a:xfrm>
            <a:off x="6295700" y="1540173"/>
            <a:ext cx="4187367" cy="4824804"/>
            <a:chOff x="4771697" y="1807301"/>
            <a:chExt cx="4187367" cy="48248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691ED3-56DD-4EC5-902C-F59A0EBEECDC}"/>
                </a:ext>
              </a:extLst>
            </p:cNvPr>
            <p:cNvSpPr txBox="1"/>
            <p:nvPr/>
          </p:nvSpPr>
          <p:spPr>
            <a:xfrm>
              <a:off x="5085921" y="1807301"/>
              <a:ext cx="387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Solid material_1 name: Silicon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0BF330-4BE9-4DDA-B78E-6B504A7C0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5173"/>
            <a:stretch/>
          </p:blipFill>
          <p:spPr>
            <a:xfrm>
              <a:off x="4771697" y="4671111"/>
              <a:ext cx="3592857" cy="19609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EDADC1-4D0A-4D99-8965-B2F9CE262461}"/>
                </a:ext>
              </a:extLst>
            </p:cNvPr>
            <p:cNvSpPr txBox="1"/>
            <p:nvPr/>
          </p:nvSpPr>
          <p:spPr>
            <a:xfrm>
              <a:off x="5189731" y="4323957"/>
              <a:ext cx="3519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Solid material_2 name: K9 foam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8D97B1-E576-4D04-B063-980E8E2FB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7719" y="2170616"/>
              <a:ext cx="3737631" cy="202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64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854BD2-587D-45F4-8BB6-0C8D3BAA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9"/>
            <a:ext cx="820906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Power density input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BDC5C-800C-4FC6-ACEF-5AFCD925E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83"/>
          <a:stretch/>
        </p:blipFill>
        <p:spPr>
          <a:xfrm>
            <a:off x="1723489" y="3019043"/>
            <a:ext cx="2947114" cy="11940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503A11-04F3-4981-BAE7-D46351B641A6}"/>
              </a:ext>
            </a:extLst>
          </p:cNvPr>
          <p:cNvSpPr txBox="1"/>
          <p:nvPr/>
        </p:nvSpPr>
        <p:spPr>
          <a:xfrm>
            <a:off x="1845240" y="4411095"/>
            <a:ext cx="2779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Boundary conditions: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Initial reference T = 22K;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HTC values from 5 to 1000 W/m</a:t>
            </a:r>
            <a:r>
              <a:rPr lang="en-GB" sz="1600" baseline="30000" dirty="0"/>
              <a:t>2</a:t>
            </a:r>
            <a:r>
              <a:rPr lang="en-GB" sz="1600" dirty="0"/>
              <a:t>C are applied to the whole sensor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Steady state thermal analysis</a:t>
            </a:r>
          </a:p>
          <a:p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1EF1BB-14C1-4D81-ACC9-2040765720DD}"/>
              </a:ext>
            </a:extLst>
          </p:cNvPr>
          <p:cNvGrpSpPr/>
          <p:nvPr/>
        </p:nvGrpSpPr>
        <p:grpSpPr>
          <a:xfrm>
            <a:off x="2471531" y="1460008"/>
            <a:ext cx="7996983" cy="4736419"/>
            <a:chOff x="947528" y="1460005"/>
            <a:chExt cx="7996983" cy="47364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5D69AE0-1B38-48B9-9532-66EFF1FC6827}"/>
                </a:ext>
              </a:extLst>
            </p:cNvPr>
            <p:cNvGrpSpPr/>
            <p:nvPr/>
          </p:nvGrpSpPr>
          <p:grpSpPr>
            <a:xfrm>
              <a:off x="947528" y="1460005"/>
              <a:ext cx="7996983" cy="4736419"/>
              <a:chOff x="947528" y="1460005"/>
              <a:chExt cx="7996983" cy="473641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9E2DB56-311C-4097-BE66-5D549483A498}"/>
                  </a:ext>
                </a:extLst>
              </p:cNvPr>
              <p:cNvGrpSpPr/>
              <p:nvPr/>
            </p:nvGrpSpPr>
            <p:grpSpPr>
              <a:xfrm>
                <a:off x="947528" y="1460005"/>
                <a:ext cx="7996983" cy="4736419"/>
                <a:chOff x="947528" y="1460005"/>
                <a:chExt cx="7996983" cy="4736419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DA41F9E-B78B-4B24-808F-BE05576215E4}"/>
                    </a:ext>
                  </a:extLst>
                </p:cNvPr>
                <p:cNvGrpSpPr/>
                <p:nvPr/>
              </p:nvGrpSpPr>
              <p:grpSpPr>
                <a:xfrm>
                  <a:off x="947528" y="1460005"/>
                  <a:ext cx="7996983" cy="4736419"/>
                  <a:chOff x="947528" y="1460005"/>
                  <a:chExt cx="7996983" cy="4736419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DBE0075F-5EF3-4182-B21C-2D63539F19FC}"/>
                      </a:ext>
                    </a:extLst>
                  </p:cNvPr>
                  <p:cNvGrpSpPr/>
                  <p:nvPr/>
                </p:nvGrpSpPr>
                <p:grpSpPr>
                  <a:xfrm>
                    <a:off x="1273560" y="1460005"/>
                    <a:ext cx="7670951" cy="4736419"/>
                    <a:chOff x="-988211" y="1759570"/>
                    <a:chExt cx="7670951" cy="4736419"/>
                  </a:xfrm>
                </p:grpSpPr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E4B6D671-7668-4F64-ACD6-E38A6A34C07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-988211" y="1759570"/>
                      <a:ext cx="985735" cy="13480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164FA793-F560-4D13-B471-1F5D90EDFD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70346" y="1887513"/>
                      <a:ext cx="5981914" cy="11940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>
                      <a:extLst>
                        <a:ext uri="{FF2B5EF4-FFF2-40B4-BE49-F238E27FC236}">
                          <a16:creationId xmlns:a16="http://schemas.microsoft.com/office/drawing/2014/main" id="{D4CE7D1F-5BBE-4B09-9ABD-FEE6F82050E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57250" y="3129816"/>
                      <a:ext cx="5795010" cy="1175484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F3C6F566-0608-4E3F-85CA-9147136050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7730" y="4386602"/>
                      <a:ext cx="5795010" cy="1103739"/>
                      <a:chOff x="0" y="2306923"/>
                      <a:chExt cx="9144000" cy="2244154"/>
                    </a:xfrm>
                  </p:grpSpPr>
                  <p:pic>
                    <p:nvPicPr>
                      <p:cNvPr id="18" name="Picture 17">
                        <a:extLst>
                          <a:ext uri="{FF2B5EF4-FFF2-40B4-BE49-F238E27FC236}">
                            <a16:creationId xmlns:a16="http://schemas.microsoft.com/office/drawing/2014/main" id="{8F953AB1-14B4-46C8-B776-49FD539140D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2306923"/>
                        <a:ext cx="9144000" cy="2244154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19" name="Straight Connector 18">
                        <a:extLst>
                          <a:ext uri="{FF2B5EF4-FFF2-40B4-BE49-F238E27FC236}">
                            <a16:creationId xmlns:a16="http://schemas.microsoft.com/office/drawing/2014/main" id="{A64575E0-9868-416D-8CC5-8A6979E9618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81000" y="2933700"/>
                        <a:ext cx="8564880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>
                        <a:extLst>
                          <a:ext uri="{FF2B5EF4-FFF2-40B4-BE49-F238E27FC236}">
                            <a16:creationId xmlns:a16="http://schemas.microsoft.com/office/drawing/2014/main" id="{9B8DEE98-7744-46F7-8DB4-0BA2A1B5856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81000" y="4396740"/>
                        <a:ext cx="8564880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20C2E1A9-0B5E-4FCE-A1D6-2AB17DC68E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7250" y="5488725"/>
                      <a:ext cx="5825490" cy="1007264"/>
                      <a:chOff x="0" y="2322322"/>
                      <a:chExt cx="9144000" cy="2213355"/>
                    </a:xfrm>
                  </p:grpSpPr>
                  <p:pic>
                    <p:nvPicPr>
                      <p:cNvPr id="22" name="Picture 21">
                        <a:extLst>
                          <a:ext uri="{FF2B5EF4-FFF2-40B4-BE49-F238E27FC236}">
                            <a16:creationId xmlns:a16="http://schemas.microsoft.com/office/drawing/2014/main" id="{17D008A3-43A7-47F0-8B7B-BC8888BF8B0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2322322"/>
                        <a:ext cx="9144000" cy="2213355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82F73A14-7E71-4115-BAD5-926709CC505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11480" y="3704270"/>
                        <a:ext cx="8564880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4F0232B-EFC4-4DC0-BAFD-55CDDC6485B7}"/>
                      </a:ext>
                    </a:extLst>
                  </p:cNvPr>
                  <p:cNvSpPr txBox="1"/>
                  <p:nvPr/>
                </p:nvSpPr>
                <p:spPr>
                  <a:xfrm>
                    <a:off x="947528" y="2051683"/>
                    <a:ext cx="6520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/>
                      <a:t>LEC</a:t>
                    </a: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84D4BDF-C1C1-41B4-8B87-621AAF983439}"/>
                    </a:ext>
                  </a:extLst>
                </p:cNvPr>
                <p:cNvSpPr txBox="1"/>
                <p:nvPr/>
              </p:nvSpPr>
              <p:spPr>
                <a:xfrm>
                  <a:off x="4742139" y="1539707"/>
                  <a:ext cx="18898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Pixel matrix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1E66C8-FB3B-4620-9421-74C614C37433}"/>
                  </a:ext>
                </a:extLst>
              </p:cNvPr>
              <p:cNvSpPr txBox="1"/>
              <p:nvPr/>
            </p:nvSpPr>
            <p:spPr>
              <a:xfrm>
                <a:off x="4742139" y="2772460"/>
                <a:ext cx="1889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Data backbone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97BB94-C847-4F0C-9A1D-0B2DDD17C663}"/>
                </a:ext>
              </a:extLst>
            </p:cNvPr>
            <p:cNvSpPr txBox="1"/>
            <p:nvPr/>
          </p:nvSpPr>
          <p:spPr>
            <a:xfrm>
              <a:off x="4742138" y="4013048"/>
              <a:ext cx="2449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Readout  periphery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C44F0A4-2629-4488-9110-C47A3A8CD0BE}"/>
              </a:ext>
            </a:extLst>
          </p:cNvPr>
          <p:cNvSpPr txBox="1"/>
          <p:nvPr/>
        </p:nvSpPr>
        <p:spPr>
          <a:xfrm>
            <a:off x="6266139" y="5163311"/>
            <a:ext cx="18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Biasing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35F300-93D7-496A-8718-C06A787C9B91}"/>
              </a:ext>
            </a:extLst>
          </p:cNvPr>
          <p:cNvSpPr/>
          <p:nvPr/>
        </p:nvSpPr>
        <p:spPr>
          <a:xfrm>
            <a:off x="3897799" y="3011278"/>
            <a:ext cx="708680" cy="11940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9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D8AF4C-5088-46A0-B17F-14A79ABC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Thermal FEA result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2FCDB1-2C70-422D-91F7-6AAB010A6D3D}"/>
              </a:ext>
            </a:extLst>
          </p:cNvPr>
          <p:cNvSpPr txBox="1"/>
          <p:nvPr/>
        </p:nvSpPr>
        <p:spPr>
          <a:xfrm>
            <a:off x="3154318" y="6014080"/>
            <a:ext cx="612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expected, the higher the HTC values the smaller the </a:t>
            </a:r>
            <a:r>
              <a:rPr lang="en-GB" dirty="0" err="1"/>
              <a:t>dT.</a:t>
            </a:r>
            <a:r>
              <a:rPr lang="en-GB" dirty="0"/>
              <a:t> 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AF7A1FF-2C6B-421A-AC6B-F8D57A54C36B}"/>
              </a:ext>
            </a:extLst>
          </p:cNvPr>
          <p:cNvGraphicFramePr>
            <a:graphicFrameLocks/>
          </p:cNvGraphicFramePr>
          <p:nvPr/>
        </p:nvGraphicFramePr>
        <p:xfrm>
          <a:off x="3610208" y="3127472"/>
          <a:ext cx="4509546" cy="288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81A2390-F5D9-4ECD-AB60-E3E4B1796313}"/>
              </a:ext>
            </a:extLst>
          </p:cNvPr>
          <p:cNvGrpSpPr/>
          <p:nvPr/>
        </p:nvGrpSpPr>
        <p:grpSpPr>
          <a:xfrm>
            <a:off x="2355779" y="1624253"/>
            <a:ext cx="7217099" cy="1569654"/>
            <a:chOff x="756469" y="1575882"/>
            <a:chExt cx="7169025" cy="15515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10671E-A5E8-4986-9B99-516BE12CA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2" r="-627"/>
            <a:stretch/>
          </p:blipFill>
          <p:spPr>
            <a:xfrm>
              <a:off x="756469" y="1575882"/>
              <a:ext cx="7169025" cy="155159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11FCCE-208F-4334-BB98-880BB33E26D6}"/>
                </a:ext>
              </a:extLst>
            </p:cNvPr>
            <p:cNvSpPr txBox="1"/>
            <p:nvPr/>
          </p:nvSpPr>
          <p:spPr>
            <a:xfrm>
              <a:off x="2086208" y="1575882"/>
              <a:ext cx="464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HTC @ 700 W/m</a:t>
              </a:r>
              <a:r>
                <a:rPr lang="en-GB" baseline="30000" dirty="0"/>
                <a:t>2</a:t>
              </a:r>
              <a:r>
                <a:rPr lang="en-GB" dirty="0"/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14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FD65A3-17AF-42FE-B04A-942F067A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Simplified sensor model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4110B-B374-444E-BAFE-93140E9B2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23" b="-1"/>
          <a:stretch/>
        </p:blipFill>
        <p:spPr>
          <a:xfrm>
            <a:off x="2206425" y="1379573"/>
            <a:ext cx="7779150" cy="132556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7D2F31D-828B-4ED0-94D4-2E9A1976BADE}"/>
              </a:ext>
            </a:extLst>
          </p:cNvPr>
          <p:cNvGraphicFramePr>
            <a:graphicFrameLocks noGrp="1"/>
          </p:cNvGraphicFramePr>
          <p:nvPr/>
        </p:nvGraphicFramePr>
        <p:xfrm>
          <a:off x="4263759" y="2735229"/>
          <a:ext cx="5775595" cy="3757646"/>
        </p:xfrm>
        <a:graphic>
          <a:graphicData uri="http://schemas.openxmlformats.org/drawingml/2006/table">
            <a:tbl>
              <a:tblPr/>
              <a:tblGrid>
                <a:gridCol w="1619724">
                  <a:extLst>
                    <a:ext uri="{9D8B030D-6E8A-4147-A177-3AD203B41FA5}">
                      <a16:colId xmlns:a16="http://schemas.microsoft.com/office/drawing/2014/main" val="4287219422"/>
                    </a:ext>
                  </a:extLst>
                </a:gridCol>
                <a:gridCol w="1909646">
                  <a:extLst>
                    <a:ext uri="{9D8B030D-6E8A-4147-A177-3AD203B41FA5}">
                      <a16:colId xmlns:a16="http://schemas.microsoft.com/office/drawing/2014/main" val="698856822"/>
                    </a:ext>
                  </a:extLst>
                </a:gridCol>
                <a:gridCol w="2246225">
                  <a:extLst>
                    <a:ext uri="{9D8B030D-6E8A-4147-A177-3AD203B41FA5}">
                      <a16:colId xmlns:a16="http://schemas.microsoft.com/office/drawing/2014/main" val="3674062132"/>
                    </a:ext>
                  </a:extLst>
                </a:gridCol>
              </a:tblGrid>
              <a:tr h="2882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Applied HTC [W/m^2 K]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Case 1 (detail model)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Case2 (simplified model)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150387"/>
                  </a:ext>
                </a:extLst>
              </a:tr>
              <a:tr h="2882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dT [C]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dT[C]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814965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219781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784497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607248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889360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616234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506207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4106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28543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798320"/>
                  </a:ext>
                </a:extLst>
              </a:tr>
              <a:tr h="2882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05687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71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D002440-4EFA-418F-B112-EFD896F8E5A3}"/>
              </a:ext>
            </a:extLst>
          </p:cNvPr>
          <p:cNvSpPr txBox="1"/>
          <p:nvPr/>
        </p:nvSpPr>
        <p:spPr>
          <a:xfrm>
            <a:off x="1879686" y="2936513"/>
            <a:ext cx="2384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result shows that the simplified sensor model with equivalent power input gives the same result as the detail sensor model. </a:t>
            </a:r>
          </a:p>
          <a:p>
            <a:endParaRPr lang="en-GB" dirty="0"/>
          </a:p>
          <a:p>
            <a:r>
              <a:rPr lang="en-GB" dirty="0"/>
              <a:t>For further CFD studies, the simplified model will be used.</a:t>
            </a:r>
          </a:p>
        </p:txBody>
      </p:sp>
    </p:spTree>
    <p:extLst>
      <p:ext uri="{BB962C8B-B14F-4D97-AF65-F5344CB8AC3E}">
        <p14:creationId xmlns:p14="http://schemas.microsoft.com/office/powerpoint/2010/main" val="273219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24FA4E-4EBA-4CCA-8F98-DD28BC74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Simplified sensor model with K9 foams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C4661E-DF61-4135-9EAF-72C18E5C8AA8}"/>
              </a:ext>
            </a:extLst>
          </p:cNvPr>
          <p:cNvGrpSpPr/>
          <p:nvPr/>
        </p:nvGrpSpPr>
        <p:grpSpPr>
          <a:xfrm>
            <a:off x="7356407" y="3138034"/>
            <a:ext cx="2808964" cy="2558434"/>
            <a:chOff x="5832407" y="3138034"/>
            <a:chExt cx="2808964" cy="25584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FC5DBE-EAF5-4608-8122-66F0C8EB2202}"/>
                </a:ext>
              </a:extLst>
            </p:cNvPr>
            <p:cNvGrpSpPr/>
            <p:nvPr/>
          </p:nvGrpSpPr>
          <p:grpSpPr>
            <a:xfrm>
              <a:off x="5832407" y="3138034"/>
              <a:ext cx="2808964" cy="2558434"/>
              <a:chOff x="5832407" y="3138034"/>
              <a:chExt cx="2808964" cy="255843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67C8DF6-2ACB-48AE-9D13-8205939F3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2407" y="3138034"/>
                <a:ext cx="2808964" cy="209690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7022E-C164-466F-B811-48E2765A5DA8}"/>
                  </a:ext>
                </a:extLst>
              </p:cNvPr>
              <p:cNvSpPr txBox="1"/>
              <p:nvPr/>
            </p:nvSpPr>
            <p:spPr>
              <a:xfrm>
                <a:off x="6039493" y="5234803"/>
                <a:ext cx="24807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u="sng" dirty="0">
                    <a:hlinkClick r:id="rId4"/>
                  </a:rPr>
                  <a:t>https://indico.cern.ch/event/1228295/contributions/5390941/</a:t>
                </a:r>
                <a:r>
                  <a:rPr lang="en-US" sz="1200" dirty="0"/>
                  <a:t> </a:t>
                </a:r>
                <a:endParaRPr lang="en-GB" sz="1200" dirty="0"/>
              </a:p>
            </p:txBody>
          </p:sp>
        </p:grp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DED5F94-D896-43BB-828F-96E80EE512FF}"/>
                </a:ext>
              </a:extLst>
            </p:cNvPr>
            <p:cNvSpPr/>
            <p:nvPr/>
          </p:nvSpPr>
          <p:spPr>
            <a:xfrm>
              <a:off x="7236889" y="3814885"/>
              <a:ext cx="85931" cy="13109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B40A06-6009-4B49-8C8F-E90AE4D23D36}"/>
              </a:ext>
            </a:extLst>
          </p:cNvPr>
          <p:cNvGrpSpPr/>
          <p:nvPr/>
        </p:nvGrpSpPr>
        <p:grpSpPr>
          <a:xfrm>
            <a:off x="1976872" y="1460475"/>
            <a:ext cx="8235084" cy="3297729"/>
            <a:chOff x="452872" y="1460474"/>
            <a:chExt cx="8235084" cy="329772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1A4C3E6-2DC1-4153-9534-A5C8077AED5F}"/>
                </a:ext>
              </a:extLst>
            </p:cNvPr>
            <p:cNvGrpSpPr/>
            <p:nvPr/>
          </p:nvGrpSpPr>
          <p:grpSpPr>
            <a:xfrm>
              <a:off x="452872" y="1460474"/>
              <a:ext cx="8235084" cy="3297729"/>
              <a:chOff x="452872" y="1460474"/>
              <a:chExt cx="8235084" cy="329772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80DA5FC-42E1-42FA-9C6A-AD3015016410}"/>
                  </a:ext>
                </a:extLst>
              </p:cNvPr>
              <p:cNvGrpSpPr/>
              <p:nvPr/>
            </p:nvGrpSpPr>
            <p:grpSpPr>
              <a:xfrm>
                <a:off x="452872" y="1460474"/>
                <a:ext cx="8235084" cy="3297729"/>
                <a:chOff x="452872" y="1460474"/>
                <a:chExt cx="8235084" cy="3297729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1BA8D3C-4FFE-433F-A390-369FE736CD8C}"/>
                    </a:ext>
                  </a:extLst>
                </p:cNvPr>
                <p:cNvGrpSpPr/>
                <p:nvPr/>
              </p:nvGrpSpPr>
              <p:grpSpPr>
                <a:xfrm>
                  <a:off x="452872" y="1460786"/>
                  <a:ext cx="8235084" cy="3297417"/>
                  <a:chOff x="452872" y="1460786"/>
                  <a:chExt cx="8235084" cy="3297417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F371FE65-D009-4E25-8E99-0B8DAF5BEDCE}"/>
                      </a:ext>
                    </a:extLst>
                  </p:cNvPr>
                  <p:cNvGrpSpPr/>
                  <p:nvPr/>
                </p:nvGrpSpPr>
                <p:grpSpPr>
                  <a:xfrm>
                    <a:off x="452872" y="1460786"/>
                    <a:ext cx="8235084" cy="3297417"/>
                    <a:chOff x="452872" y="1460786"/>
                    <a:chExt cx="8235084" cy="3297417"/>
                  </a:xfrm>
                </p:grpSpPr>
                <p:pic>
                  <p:nvPicPr>
                    <p:cNvPr id="6" name="Picture 5">
                      <a:extLst>
                        <a:ext uri="{FF2B5EF4-FFF2-40B4-BE49-F238E27FC236}">
                          <a16:creationId xmlns:a16="http://schemas.microsoft.com/office/drawing/2014/main" id="{5D2D86FE-7648-4D2C-94CB-45B021DA83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52872" y="1460786"/>
                      <a:ext cx="3661928" cy="138953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Picture 7">
                      <a:extLst>
                        <a:ext uri="{FF2B5EF4-FFF2-40B4-BE49-F238E27FC236}">
                          <a16:creationId xmlns:a16="http://schemas.microsoft.com/office/drawing/2014/main" id="{B540AC23-3A7C-48E1-8AFD-74BE70AB762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114799" y="1460786"/>
                      <a:ext cx="4573157" cy="138953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0D5080DF-563F-4876-9001-8CA070D72F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2872" y="2871568"/>
                      <a:ext cx="5147818" cy="1886635"/>
                      <a:chOff x="452872" y="2871568"/>
                      <a:chExt cx="5147818" cy="1886635"/>
                    </a:xfrm>
                  </p:grpSpPr>
                  <p:pic>
                    <p:nvPicPr>
                      <p:cNvPr id="10" name="Picture 9">
                        <a:extLst>
                          <a:ext uri="{FF2B5EF4-FFF2-40B4-BE49-F238E27FC236}">
                            <a16:creationId xmlns:a16="http://schemas.microsoft.com/office/drawing/2014/main" id="{D8C5B724-183C-4F17-B5F8-7B44F3F562E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872" y="2871568"/>
                        <a:ext cx="5147818" cy="188663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FE55806F-2E0F-427F-9CA7-89400A57B8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63340" y="4107180"/>
                        <a:ext cx="173735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200" dirty="0"/>
                          <a:t>T (</a:t>
                        </a:r>
                        <a:r>
                          <a:rPr lang="en-GB" sz="1200" dirty="0" err="1"/>
                          <a:t>ini_ref</a:t>
                        </a:r>
                        <a:r>
                          <a:rPr lang="en-GB" sz="1200" dirty="0"/>
                          <a:t>) = 22C</a:t>
                        </a:r>
                      </a:p>
                      <a:p>
                        <a:pPr algn="ctr"/>
                        <a:r>
                          <a:rPr lang="en-GB" sz="1200" dirty="0" err="1"/>
                          <a:t>T_max</a:t>
                        </a:r>
                        <a:r>
                          <a:rPr lang="en-GB" sz="1200" dirty="0"/>
                          <a:t> = 29.53C</a:t>
                        </a:r>
                      </a:p>
                      <a:p>
                        <a:pPr algn="ctr"/>
                        <a:r>
                          <a:rPr lang="en-GB" sz="1200" dirty="0"/>
                          <a:t>Delta T = </a:t>
                        </a:r>
                        <a:r>
                          <a:rPr lang="en-GB" sz="1200" b="1" dirty="0"/>
                          <a:t>7.53C</a:t>
                        </a:r>
                      </a:p>
                    </p:txBody>
                  </p:sp>
                </p:grpSp>
              </p:grpSp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428FC6F5-C28F-4D67-AD44-ABBA151876C9}"/>
                      </a:ext>
                    </a:extLst>
                  </p:cNvPr>
                  <p:cNvCxnSpPr/>
                  <p:nvPr/>
                </p:nvCxnSpPr>
                <p:spPr>
                  <a:xfrm>
                    <a:off x="975360" y="2155554"/>
                    <a:ext cx="83820" cy="33618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32F566C-CF78-40B1-8055-3F47C457BD87}"/>
                      </a:ext>
                    </a:extLst>
                  </p:cNvPr>
                  <p:cNvSpPr txBox="1"/>
                  <p:nvPr/>
                </p:nvSpPr>
                <p:spPr>
                  <a:xfrm>
                    <a:off x="628650" y="1889760"/>
                    <a:ext cx="1558290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/>
                      <a:t>LEC = 7910W/m</a:t>
                    </a:r>
                    <a:r>
                      <a:rPr lang="en-GB" sz="1200" baseline="30000" dirty="0"/>
                      <a:t>2</a:t>
                    </a:r>
                  </a:p>
                </p:txBody>
              </p: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F37CF3F-7531-4C8C-A026-ABA9A44961A1}"/>
                    </a:ext>
                  </a:extLst>
                </p:cNvPr>
                <p:cNvSpPr txBox="1"/>
                <p:nvPr/>
              </p:nvSpPr>
              <p:spPr>
                <a:xfrm>
                  <a:off x="1828535" y="1460474"/>
                  <a:ext cx="124206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RSU = 440W/m</a:t>
                  </a:r>
                  <a:r>
                    <a:rPr lang="en-GB" sz="1200" baseline="30000" dirty="0"/>
                    <a:t>2</a:t>
                  </a:r>
                  <a:endParaRPr lang="en-GB" sz="1200" dirty="0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533A2955-5EC0-413C-AD14-68941D8FF6E8}"/>
                    </a:ext>
                  </a:extLst>
                </p:cNvPr>
                <p:cNvCxnSpPr/>
                <p:nvPr/>
              </p:nvCxnSpPr>
              <p:spPr>
                <a:xfrm flipH="1">
                  <a:off x="1524000" y="1740638"/>
                  <a:ext cx="759836" cy="75110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AC036A7-F822-4CB1-9E6F-21BFB96F963E}"/>
                    </a:ext>
                  </a:extLst>
                </p:cNvPr>
                <p:cNvCxnSpPr/>
                <p:nvPr/>
              </p:nvCxnSpPr>
              <p:spPr>
                <a:xfrm flipH="1">
                  <a:off x="2095500" y="1711934"/>
                  <a:ext cx="188336" cy="5283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0DADF1BC-9C8A-4EDD-9063-289B768770F6}"/>
                    </a:ext>
                  </a:extLst>
                </p:cNvPr>
                <p:cNvCxnSpPr/>
                <p:nvPr/>
              </p:nvCxnSpPr>
              <p:spPr>
                <a:xfrm>
                  <a:off x="2283836" y="1719392"/>
                  <a:ext cx="249814" cy="3967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60740F0E-E401-46A9-A574-1EA8424CFA28}"/>
                    </a:ext>
                  </a:extLst>
                </p:cNvPr>
                <p:cNvCxnSpPr/>
                <p:nvPr/>
              </p:nvCxnSpPr>
              <p:spPr>
                <a:xfrm>
                  <a:off x="2283836" y="1719392"/>
                  <a:ext cx="693678" cy="2567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461A92DB-1BDD-4B4D-9777-E7E4593BF5BA}"/>
                    </a:ext>
                  </a:extLst>
                </p:cNvPr>
                <p:cNvCxnSpPr/>
                <p:nvPr/>
              </p:nvCxnSpPr>
              <p:spPr>
                <a:xfrm>
                  <a:off x="2291456" y="1719392"/>
                  <a:ext cx="1430654" cy="10716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F88DAC-0EBA-4E16-808D-8956CEFB9280}"/>
                  </a:ext>
                </a:extLst>
              </p:cNvPr>
              <p:cNvSpPr txBox="1"/>
              <p:nvPr/>
            </p:nvSpPr>
            <p:spPr>
              <a:xfrm>
                <a:off x="6697980" y="2377440"/>
                <a:ext cx="1989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HTC applied to the surfaces of the sensor and K9 foams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50DFD4-5DE4-412E-B93F-B62B587B2CD6}"/>
                </a:ext>
              </a:extLst>
            </p:cNvPr>
            <p:cNvSpPr txBox="1"/>
            <p:nvPr/>
          </p:nvSpPr>
          <p:spPr>
            <a:xfrm>
              <a:off x="2834640" y="2491740"/>
              <a:ext cx="887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K9 foams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23C1D3C-EFD2-4DE5-BD46-990DE7CBBE50}"/>
                </a:ext>
              </a:extLst>
            </p:cNvPr>
            <p:cNvCxnSpPr/>
            <p:nvPr/>
          </p:nvCxnSpPr>
          <p:spPr>
            <a:xfrm flipV="1">
              <a:off x="3440948" y="1983565"/>
              <a:ext cx="536692" cy="5284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95F8D9F-F199-40E0-8C92-7110835CAD39}"/>
                </a:ext>
              </a:extLst>
            </p:cNvPr>
            <p:cNvCxnSpPr/>
            <p:nvPr/>
          </p:nvCxnSpPr>
          <p:spPr>
            <a:xfrm flipH="1">
              <a:off x="1326145" y="2669029"/>
              <a:ext cx="1467103" cy="65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264EEE7-1E07-409F-AB29-BBAB99588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6424" y="4779450"/>
            <a:ext cx="3188267" cy="19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77071D-FEA8-44B2-814E-FE631F8D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CFD fluid porous 2D test model 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9FF6AC66-F726-4E1A-886C-B395628D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14" y="1909882"/>
            <a:ext cx="8980186" cy="145097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108A9F5-DDF7-4466-9E26-9FC9F83707ED}"/>
              </a:ext>
            </a:extLst>
          </p:cNvPr>
          <p:cNvSpPr txBox="1"/>
          <p:nvPr/>
        </p:nvSpPr>
        <p:spPr>
          <a:xfrm>
            <a:off x="1869661" y="3487492"/>
            <a:ext cx="873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Key porous input parameters:</a:t>
            </a:r>
          </a:p>
          <a:p>
            <a:r>
              <a:rPr lang="en-GB" sz="1600" dirty="0"/>
              <a:t>(derived from CERN experiment data: </a:t>
            </a:r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https://indico.cern.ch/event/1228295/contributions/5390941/</a:t>
            </a:r>
            <a:r>
              <a:rPr lang="en-GB" sz="1600" dirty="0"/>
              <a:t>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Porosity: 0.89;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Inertial resistance factor, C2 =</a:t>
            </a:r>
            <a:r>
              <a:rPr lang="en-GB" b="1" dirty="0"/>
              <a:t>1259.18</a:t>
            </a:r>
            <a:r>
              <a:rPr lang="en-GB" dirty="0"/>
              <a:t> [m</a:t>
            </a:r>
            <a:r>
              <a:rPr lang="en-GB" baseline="30000" dirty="0"/>
              <a:t>-1</a:t>
            </a:r>
            <a:r>
              <a:rPr lang="en-GB" dirty="0"/>
              <a:t>];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viscous inertial resistance factor, 1/a = </a:t>
            </a:r>
            <a:r>
              <a:rPr lang="en-GB" b="1" dirty="0">
                <a:latin typeface="Calibri" panose="020F0502020204030204" pitchFamily="34" charset="0"/>
              </a:rPr>
              <a:t>4.12E+08</a:t>
            </a:r>
            <a:r>
              <a:rPr lang="en-GB" b="1" dirty="0"/>
              <a:t>  </a:t>
            </a:r>
            <a:r>
              <a:rPr lang="en-GB" dirty="0"/>
              <a:t>[m</a:t>
            </a:r>
            <a:r>
              <a:rPr lang="en-GB" baseline="30000" dirty="0"/>
              <a:t>-2</a:t>
            </a:r>
            <a:r>
              <a:rPr lang="en-GB" dirty="0"/>
              <a:t>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6204EB-C414-4E0F-AC5D-E5306F7CCB1E}"/>
              </a:ext>
            </a:extLst>
          </p:cNvPr>
          <p:cNvSpPr txBox="1"/>
          <p:nvPr/>
        </p:nvSpPr>
        <p:spPr>
          <a:xfrm>
            <a:off x="6177907" y="2450703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125668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F18F12-6E4F-44C5-92CB-9D0C7A55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CFD fluid porous 2D test result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18115D-83C2-4B49-BA93-3E40C3E4F356}"/>
              </a:ext>
            </a:extLst>
          </p:cNvPr>
          <p:cNvGrpSpPr/>
          <p:nvPr/>
        </p:nvGrpSpPr>
        <p:grpSpPr>
          <a:xfrm>
            <a:off x="2577286" y="4908882"/>
            <a:ext cx="6782240" cy="1589695"/>
            <a:chOff x="1045591" y="4963801"/>
            <a:chExt cx="6782240" cy="15896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B339D3-56BC-492D-8365-7D74676E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591" y="4963801"/>
              <a:ext cx="6782240" cy="158969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F3BAAF-5E1B-439F-A27E-1DF552816338}"/>
                </a:ext>
              </a:extLst>
            </p:cNvPr>
            <p:cNvSpPr txBox="1"/>
            <p:nvPr/>
          </p:nvSpPr>
          <p:spPr>
            <a:xfrm>
              <a:off x="6073141" y="5974080"/>
              <a:ext cx="1754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delta T = 7.8K 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314D03E-9F71-4DE5-A84D-9C7A25B6A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287" y="3321297"/>
            <a:ext cx="6774543" cy="1515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EF5ABD-F17C-444D-8CF2-1C75D9410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86" y="1715000"/>
            <a:ext cx="6782238" cy="1534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A7FAF-AC39-44FB-9436-1BE24B050B8D}"/>
              </a:ext>
            </a:extLst>
          </p:cNvPr>
          <p:cNvSpPr txBox="1"/>
          <p:nvPr/>
        </p:nvSpPr>
        <p:spPr>
          <a:xfrm>
            <a:off x="2577286" y="1485901"/>
            <a:ext cx="223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1000 iterations</a:t>
            </a:r>
          </a:p>
        </p:txBody>
      </p:sp>
    </p:spTree>
    <p:extLst>
      <p:ext uri="{BB962C8B-B14F-4D97-AF65-F5344CB8AC3E}">
        <p14:creationId xmlns:p14="http://schemas.microsoft.com/office/powerpoint/2010/main" val="104279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55" y="1764467"/>
            <a:ext cx="10859347" cy="38433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All the </a:t>
            </a:r>
            <a:r>
              <a:rPr lang="en-GB" dirty="0"/>
              <a:t>results presented are preliminary, numbers and geometry used are first estimates and </a:t>
            </a:r>
            <a:r>
              <a:rPr lang="en-GB"/>
              <a:t>are not </a:t>
            </a:r>
            <a:r>
              <a:rPr lang="en-GB" dirty="0"/>
              <a:t>representative of an optimised stave geometry</a:t>
            </a:r>
          </a:p>
          <a:p>
            <a:r>
              <a:rPr lang="en-GB" dirty="0"/>
              <a:t>We are more interested in demonstrating the techniques we intend to use rather than looking too deeply at the results themselves</a:t>
            </a:r>
          </a:p>
        </p:txBody>
      </p:sp>
    </p:spTree>
    <p:extLst>
      <p:ext uri="{BB962C8B-B14F-4D97-AF65-F5344CB8AC3E}">
        <p14:creationId xmlns:p14="http://schemas.microsoft.com/office/powerpoint/2010/main" val="154342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164ED5-F56F-46E7-A606-AF2B0289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Simple 3D CFD  model without foam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81E57-6409-4025-BB58-3E321E4D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34" y="3231760"/>
            <a:ext cx="7118147" cy="24935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4F8153E-DF40-453D-BB41-ABE858E2FB35}"/>
              </a:ext>
            </a:extLst>
          </p:cNvPr>
          <p:cNvGrpSpPr/>
          <p:nvPr/>
        </p:nvGrpSpPr>
        <p:grpSpPr>
          <a:xfrm>
            <a:off x="2419201" y="1544045"/>
            <a:ext cx="6943946" cy="1633870"/>
            <a:chOff x="895201" y="1544045"/>
            <a:chExt cx="6943946" cy="16338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1041E3-4BEC-459D-A366-413819022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201" y="1544045"/>
              <a:ext cx="6943946" cy="16338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B70BA-8C23-4063-9C27-E9A079C0CE65}"/>
                </a:ext>
              </a:extLst>
            </p:cNvPr>
            <p:cNvSpPr txBox="1"/>
            <p:nvPr/>
          </p:nvSpPr>
          <p:spPr>
            <a:xfrm>
              <a:off x="5712714" y="2684942"/>
              <a:ext cx="199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Fluid material: 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6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02DF953-10DF-4DAC-9F25-9A6705A8C3A8}"/>
              </a:ext>
            </a:extLst>
          </p:cNvPr>
          <p:cNvGrpSpPr/>
          <p:nvPr/>
        </p:nvGrpSpPr>
        <p:grpSpPr>
          <a:xfrm>
            <a:off x="1927861" y="3550687"/>
            <a:ext cx="8592657" cy="2282842"/>
            <a:chOff x="112772" y="4092069"/>
            <a:chExt cx="7927135" cy="18161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9DD742-4621-4FA3-972E-891CBDED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4187" y="4092069"/>
              <a:ext cx="5245720" cy="18161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9E29AD-7975-4B67-8A6D-C24DAE865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72" y="4092069"/>
              <a:ext cx="2681415" cy="163203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31BD80E-EC15-4B56-AC8D-6F430E42A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73530"/>
            <a:ext cx="9144000" cy="29687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B377E2-CB34-4D5F-A28C-E34D4B90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Simple 3D CFD  model with foam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9C2E6-6122-4F64-8358-8EC64A609835}"/>
              </a:ext>
            </a:extLst>
          </p:cNvPr>
          <p:cNvSpPr txBox="1"/>
          <p:nvPr/>
        </p:nvSpPr>
        <p:spPr>
          <a:xfrm>
            <a:off x="2621280" y="5996940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 in progress…..</a:t>
            </a:r>
          </a:p>
        </p:txBody>
      </p:sp>
    </p:spTree>
    <p:extLst>
      <p:ext uri="{BB962C8B-B14F-4D97-AF65-F5344CB8AC3E}">
        <p14:creationId xmlns:p14="http://schemas.microsoft.com/office/powerpoint/2010/main" val="92097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L4 Stave Construction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3" y="1246293"/>
            <a:ext cx="12056498" cy="54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6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ramp&#10;&#10;Description automatically generated">
            <a:extLst>
              <a:ext uri="{FF2B5EF4-FFF2-40B4-BE49-F238E27FC236}">
                <a16:creationId xmlns:a16="http://schemas.microsoft.com/office/drawing/2014/main" id="{ECB8B436-B26F-ABAF-6E89-0A6434758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08" t="-2643" r="1945" b="4852"/>
          <a:stretch/>
        </p:blipFill>
        <p:spPr>
          <a:xfrm>
            <a:off x="2724158" y="1127512"/>
            <a:ext cx="9451020" cy="57310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Assignment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0721960" y="4151378"/>
            <a:ext cx="1384419" cy="456248"/>
          </a:xfrm>
          <a:prstGeom prst="borderCallout1">
            <a:avLst>
              <a:gd name="adj1" fmla="val 94"/>
              <a:gd name="adj2" fmla="val 51938"/>
              <a:gd name="adj3" fmla="val -117679"/>
              <a:gd name="adj4" fmla="val 147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Allcomp K9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6261616" y="6188110"/>
            <a:ext cx="2513888" cy="622419"/>
          </a:xfrm>
          <a:prstGeom prst="borderCallout1">
            <a:avLst>
              <a:gd name="adj1" fmla="val 43029"/>
              <a:gd name="adj2" fmla="val 917"/>
              <a:gd name="adj3" fmla="val 44412"/>
              <a:gd name="adj4" fmla="val -675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/>
              <a:t>Duocel</a:t>
            </a:r>
            <a:r>
              <a:rPr lang="en-GB"/>
              <a:t> Aluminium Foam 8% Relative Density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9424234" y="4733226"/>
            <a:ext cx="2154252" cy="622419"/>
          </a:xfrm>
          <a:prstGeom prst="borderCallout1">
            <a:avLst>
              <a:gd name="adj1" fmla="val 56580"/>
              <a:gd name="adj2" fmla="val 59"/>
              <a:gd name="adj3" fmla="val -48825"/>
              <a:gd name="adj4" fmla="val -41689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RVC Carbon Foam </a:t>
            </a:r>
          </a:p>
          <a:p>
            <a:pPr algn="ctr"/>
            <a:r>
              <a:rPr lang="en-GB"/>
              <a:t>3% Relative Density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1127329" y="3094739"/>
            <a:ext cx="2713151" cy="1233422"/>
          </a:xfrm>
          <a:prstGeom prst="borderCallout1">
            <a:avLst>
              <a:gd name="adj1" fmla="val 51368"/>
              <a:gd name="adj2" fmla="val 99823"/>
              <a:gd name="adj3" fmla="val 196467"/>
              <a:gd name="adj4" fmla="val 146703"/>
            </a:avLst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0.1 mm carbon fibre</a:t>
            </a:r>
          </a:p>
          <a:p>
            <a:pPr algn="ctr"/>
            <a:r>
              <a:rPr lang="en-GB" dirty="0"/>
              <a:t> (Optimum layup TBD)</a:t>
            </a:r>
          </a:p>
          <a:p>
            <a:pPr algn="ctr"/>
            <a:r>
              <a:rPr lang="en-GB" dirty="0"/>
              <a:t>Continuous fibre along central spine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441434" y="1551683"/>
            <a:ext cx="2154252" cy="653702"/>
          </a:xfrm>
          <a:prstGeom prst="borderCallout1">
            <a:avLst>
              <a:gd name="adj1" fmla="val 56759"/>
              <a:gd name="adj2" fmla="val 100091"/>
              <a:gd name="adj3" fmla="val 145353"/>
              <a:gd name="adj4" fmla="val 1145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Alice Silicon Sensor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0.1 mm</a:t>
            </a:r>
            <a:r>
              <a:rPr lang="en-GB" dirty="0"/>
              <a:t> Thick </a:t>
            </a:r>
            <a:endParaRPr lang="en-GB" dirty="0">
              <a:cs typeface="Calibri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4922607" y="3259393"/>
            <a:ext cx="1693979" cy="622419"/>
          </a:xfrm>
          <a:prstGeom prst="borderCallout1">
            <a:avLst>
              <a:gd name="adj1" fmla="val 56759"/>
              <a:gd name="adj2" fmla="val 100091"/>
              <a:gd name="adj3" fmla="val 185607"/>
              <a:gd name="adj4" fmla="val 14515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Kapton</a:t>
            </a:r>
            <a:r>
              <a:rPr lang="en-GB" dirty="0"/>
              <a:t> FPC    0.1 mm Thick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463542" y="4900331"/>
            <a:ext cx="2154252" cy="681956"/>
          </a:xfrm>
          <a:prstGeom prst="borderCallout1">
            <a:avLst>
              <a:gd name="adj1" fmla="val 56759"/>
              <a:gd name="adj2" fmla="val 100091"/>
              <a:gd name="adj3" fmla="val 148577"/>
              <a:gd name="adj4" fmla="val 13364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/>
              <a:t>Ultem</a:t>
            </a:r>
            <a:r>
              <a:rPr lang="en-GB"/>
              <a:t> end interface w/ O-ring seal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799" y="6116145"/>
            <a:ext cx="752580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731" y="365125"/>
            <a:ext cx="10865069" cy="1325563"/>
          </a:xfrm>
        </p:spPr>
        <p:txBody>
          <a:bodyPr/>
          <a:lstStyle/>
          <a:p>
            <a:r>
              <a:rPr lang="en-GB"/>
              <a:t>Material Assignment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42047" y="1407838"/>
            <a:ext cx="9918829" cy="491413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Isotropic Elasticity</a:t>
            </a:r>
            <a:endParaRPr lang="en-GB" sz="2400" dirty="0">
              <a:hlinkClick r:id="rId3"/>
            </a:endParaRPr>
          </a:p>
          <a:p>
            <a:pPr lvl="1"/>
            <a:r>
              <a:rPr lang="en-GB" dirty="0">
                <a:hlinkClick r:id="rId3"/>
              </a:rPr>
              <a:t>Aluminium Foam - </a:t>
            </a:r>
            <a:r>
              <a:rPr lang="en-GB" dirty="0" err="1">
                <a:hlinkClick r:id="rId3"/>
              </a:rPr>
              <a:t>Longerons</a:t>
            </a:r>
            <a:endParaRPr lang="en-GB" dirty="0"/>
          </a:p>
          <a:p>
            <a:pPr lvl="2"/>
            <a:r>
              <a:rPr lang="en-GB" sz="1800" dirty="0"/>
              <a:t>101.84 MPa Elastic Modulus</a:t>
            </a:r>
          </a:p>
          <a:p>
            <a:pPr lvl="2"/>
            <a:r>
              <a:rPr lang="en-GB" sz="1800" dirty="0"/>
              <a:t>216.8 kg/m</a:t>
            </a:r>
            <a:r>
              <a:rPr lang="en-GB" sz="1800" baseline="30000" dirty="0"/>
              <a:t>3</a:t>
            </a:r>
          </a:p>
          <a:p>
            <a:pPr lvl="1"/>
            <a:r>
              <a:rPr lang="en-GB" dirty="0" err="1">
                <a:hlinkClick r:id="rId4"/>
              </a:rPr>
              <a:t>Allcomp</a:t>
            </a:r>
            <a:r>
              <a:rPr lang="en-GB" dirty="0">
                <a:hlinkClick r:id="rId4"/>
              </a:rPr>
              <a:t> K9 - Cross Braces</a:t>
            </a:r>
            <a:endParaRPr lang="en-GB" dirty="0"/>
          </a:p>
          <a:p>
            <a:pPr lvl="2"/>
            <a:r>
              <a:rPr lang="en-GB" sz="1800" dirty="0"/>
              <a:t>650 MPa Elastic Modulus</a:t>
            </a:r>
          </a:p>
          <a:p>
            <a:pPr lvl="2"/>
            <a:r>
              <a:rPr lang="en-GB" sz="1800" dirty="0"/>
              <a:t>200 kg/m</a:t>
            </a:r>
            <a:r>
              <a:rPr lang="en-GB" sz="1800" baseline="30000" dirty="0"/>
              <a:t>3</a:t>
            </a:r>
            <a:r>
              <a:rPr lang="en-GB" sz="1800" dirty="0"/>
              <a:t> (known to be quite variable)</a:t>
            </a:r>
            <a:endParaRPr lang="en-GB" sz="1800" dirty="0">
              <a:solidFill>
                <a:srgbClr val="FF0000"/>
              </a:solidFill>
            </a:endParaRPr>
          </a:p>
          <a:p>
            <a:pPr lvl="1"/>
            <a:r>
              <a:rPr lang="en-GB" dirty="0">
                <a:hlinkClick r:id="rId5"/>
              </a:rPr>
              <a:t>3% RVC Carbon Foam - Centre Spine</a:t>
            </a:r>
            <a:endParaRPr lang="en-GB" dirty="0"/>
          </a:p>
          <a:p>
            <a:pPr lvl="2"/>
            <a:r>
              <a:rPr lang="en-GB" sz="1800" dirty="0"/>
              <a:t>101.84 MPa Elastic Modulus</a:t>
            </a:r>
          </a:p>
          <a:p>
            <a:pPr lvl="2"/>
            <a:r>
              <a:rPr lang="en-GB" sz="1800" dirty="0"/>
              <a:t>45 kg/m</a:t>
            </a:r>
            <a:r>
              <a:rPr lang="en-GB" sz="1800" baseline="30000" dirty="0"/>
              <a:t>3</a:t>
            </a:r>
            <a:r>
              <a:rPr lang="en-GB" sz="1800" dirty="0"/>
              <a:t> </a:t>
            </a:r>
          </a:p>
          <a:p>
            <a:pPr lvl="1"/>
            <a:r>
              <a:rPr lang="en-GB" sz="2200" dirty="0" err="1"/>
              <a:t>Kapton</a:t>
            </a:r>
            <a:r>
              <a:rPr lang="en-GB" sz="2200" dirty="0"/>
              <a:t> FPC (estimate)</a:t>
            </a:r>
          </a:p>
          <a:p>
            <a:pPr lvl="2"/>
            <a:r>
              <a:rPr lang="en-GB" sz="1800" dirty="0"/>
              <a:t>2.76 </a:t>
            </a:r>
            <a:r>
              <a:rPr lang="en-GB" sz="1800" dirty="0" err="1"/>
              <a:t>GPa</a:t>
            </a:r>
            <a:r>
              <a:rPr lang="en-GB" sz="1800" dirty="0"/>
              <a:t> Elastic Modulus</a:t>
            </a:r>
          </a:p>
          <a:p>
            <a:pPr lvl="2"/>
            <a:r>
              <a:rPr lang="en-GB" sz="1800" dirty="0"/>
              <a:t>1420 kg/m</a:t>
            </a:r>
            <a:r>
              <a:rPr lang="en-GB" sz="1800" baseline="30000" dirty="0"/>
              <a:t>3</a:t>
            </a:r>
            <a:r>
              <a:rPr lang="en-GB" sz="1800" dirty="0"/>
              <a:t> </a:t>
            </a:r>
          </a:p>
          <a:p>
            <a:pPr lvl="1"/>
            <a:r>
              <a:rPr lang="en-GB" sz="2200" dirty="0"/>
              <a:t>Silicon (Sensor)</a:t>
            </a:r>
          </a:p>
          <a:p>
            <a:pPr lvl="2"/>
            <a:r>
              <a:rPr lang="en-GB" sz="1800" dirty="0"/>
              <a:t>163 </a:t>
            </a:r>
            <a:r>
              <a:rPr lang="en-GB" sz="1800" dirty="0" err="1"/>
              <a:t>GPa</a:t>
            </a:r>
            <a:r>
              <a:rPr lang="en-GB" sz="1800" dirty="0"/>
              <a:t> Elastic Modulus</a:t>
            </a:r>
          </a:p>
          <a:p>
            <a:pPr lvl="2"/>
            <a:r>
              <a:rPr lang="en-GB" sz="1800" dirty="0"/>
              <a:t>2329 kg/m</a:t>
            </a:r>
            <a:r>
              <a:rPr lang="en-GB" sz="1800" baseline="30000" dirty="0"/>
              <a:t>3</a:t>
            </a:r>
            <a:r>
              <a:rPr lang="en-GB" sz="1800" dirty="0"/>
              <a:t> </a:t>
            </a:r>
          </a:p>
          <a:p>
            <a:pPr lvl="1"/>
            <a:endParaRPr lang="en-GB" sz="2200" dirty="0"/>
          </a:p>
          <a:p>
            <a:pPr lvl="2"/>
            <a:endParaRPr lang="en-GB" sz="1800" dirty="0"/>
          </a:p>
          <a:p>
            <a:pPr lvl="1"/>
            <a:endParaRPr lang="en-GB" sz="2000" dirty="0"/>
          </a:p>
        </p:txBody>
      </p:sp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6629400" y="1505280"/>
            <a:ext cx="5190067" cy="4914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Orthotropic Properties</a:t>
            </a:r>
            <a:endParaRPr lang="en-GB" sz="2400" dirty="0">
              <a:hlinkClick r:id="rId3"/>
            </a:endParaRPr>
          </a:p>
          <a:p>
            <a:pPr lvl="1"/>
            <a:r>
              <a:rPr lang="en-GB" dirty="0"/>
              <a:t>Carbon Fibre Layup</a:t>
            </a:r>
          </a:p>
          <a:p>
            <a:pPr lvl="2"/>
            <a:r>
              <a:rPr lang="en-GB" dirty="0">
                <a:hlinkClick r:id="rId6"/>
              </a:rPr>
              <a:t>Young's Modulus</a:t>
            </a:r>
            <a:r>
              <a:rPr lang="en-GB" dirty="0"/>
              <a:t> </a:t>
            </a:r>
          </a:p>
          <a:p>
            <a:pPr lvl="2"/>
            <a:r>
              <a:rPr lang="en-GB" sz="1400" dirty="0"/>
              <a:t>(CERN/Liverpool data for K13C2U 39% fibre volume)</a:t>
            </a:r>
          </a:p>
          <a:p>
            <a:pPr lvl="3"/>
            <a:r>
              <a:rPr lang="en-GB" dirty="0"/>
              <a:t>X direction – 353 </a:t>
            </a:r>
            <a:r>
              <a:rPr lang="en-GB" dirty="0" err="1"/>
              <a:t>Gpa</a:t>
            </a:r>
            <a:endParaRPr lang="en-GB" dirty="0"/>
          </a:p>
          <a:p>
            <a:pPr lvl="3"/>
            <a:r>
              <a:rPr lang="en-GB" dirty="0"/>
              <a:t>Y Direction – 6 </a:t>
            </a:r>
            <a:r>
              <a:rPr lang="en-GB" dirty="0" err="1"/>
              <a:t>GPa</a:t>
            </a:r>
            <a:r>
              <a:rPr lang="en-GB" dirty="0"/>
              <a:t> </a:t>
            </a:r>
          </a:p>
          <a:p>
            <a:pPr lvl="3"/>
            <a:r>
              <a:rPr lang="en-GB" dirty="0"/>
              <a:t>Z Direction – 6 </a:t>
            </a:r>
            <a:r>
              <a:rPr lang="en-GB" dirty="0" err="1"/>
              <a:t>Gpa</a:t>
            </a:r>
            <a:endParaRPr lang="en-GB" dirty="0"/>
          </a:p>
          <a:p>
            <a:pPr lvl="1"/>
            <a:endParaRPr lang="en-GB" sz="1800" dirty="0"/>
          </a:p>
          <a:p>
            <a:pPr lvl="1"/>
            <a:r>
              <a:rPr lang="en-GB" sz="2200" dirty="0">
                <a:cs typeface="Calibri"/>
              </a:rPr>
              <a:t>2 Layers 0 / +90 </a:t>
            </a:r>
            <a:endParaRPr lang="en-GB" sz="2200" dirty="0"/>
          </a:p>
          <a:p>
            <a:pPr lvl="2"/>
            <a:r>
              <a:rPr lang="en-GB" sz="1800" dirty="0">
                <a:cs typeface="Calibri" panose="020F0502020204030204"/>
              </a:rPr>
              <a:t>50-micron layer thickness (100 micron total thickness)</a:t>
            </a:r>
          </a:p>
          <a:p>
            <a:pPr lvl="2"/>
            <a:endParaRPr lang="en-GB" sz="1800" dirty="0">
              <a:cs typeface="Calibri" panose="020F0502020204030204"/>
            </a:endParaRPr>
          </a:p>
          <a:p>
            <a:pPr lvl="1"/>
            <a:endParaRPr lang="en-GB" sz="2000" dirty="0">
              <a:cs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141" y="5248464"/>
            <a:ext cx="7869042" cy="14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0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Finite Element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028"/>
            <a:ext cx="46351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FPCs (Kapton layer), carbon skin and sensors are geometry modelled as mid plane, with 0.1 mm thick shell elements</a:t>
            </a:r>
          </a:p>
          <a:p>
            <a:r>
              <a:rPr lang="en-GB" dirty="0"/>
              <a:t>Carbon fibre top and bottom plates used layer section to approximate layup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3101" y="365125"/>
            <a:ext cx="6828899" cy="52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Modal Simulation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43648" cy="4351338"/>
          </a:xfrm>
        </p:spPr>
        <p:txBody>
          <a:bodyPr/>
          <a:lstStyle/>
          <a:p>
            <a:r>
              <a:rPr lang="en-GB" dirty="0"/>
              <a:t>Lowest mode is Y Direction First Harmonic</a:t>
            </a:r>
          </a:p>
          <a:p>
            <a:pPr lvl="1"/>
            <a:r>
              <a:rPr lang="en-GB" dirty="0"/>
              <a:t>108.1 Hz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061" y="2092641"/>
            <a:ext cx="10551487" cy="46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3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Modal Simulation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43648" cy="4351338"/>
          </a:xfrm>
        </p:spPr>
        <p:txBody>
          <a:bodyPr/>
          <a:lstStyle/>
          <a:p>
            <a:r>
              <a:rPr lang="en-GB" dirty="0"/>
              <a:t>Second mode is Y Direction Second Harmonic</a:t>
            </a:r>
          </a:p>
          <a:p>
            <a:pPr lvl="1"/>
            <a:r>
              <a:rPr lang="en-GB" dirty="0"/>
              <a:t>279.8 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444" y="2307303"/>
            <a:ext cx="10483168" cy="44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2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858" y="181323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Results presented are for a rigidly supported end face</a:t>
            </a:r>
          </a:p>
          <a:p>
            <a:pPr lvl="1"/>
            <a:r>
              <a:rPr lang="en-GB" dirty="0"/>
              <a:t>Removing rigid constraint at one end and allowing for rotation reduces frequencies by approximately 30%</a:t>
            </a:r>
            <a:endParaRPr lang="en-GB" dirty="0">
              <a:cs typeface="Calibri"/>
            </a:endParaRPr>
          </a:p>
          <a:p>
            <a:r>
              <a:rPr lang="en-GB" dirty="0"/>
              <a:t>Cone interface/sealing techniques will be important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7800" y="5419758"/>
            <a:ext cx="9497372" cy="15532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77939" y="5533002"/>
            <a:ext cx="788276" cy="78112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5" idx="1"/>
            <a:endCxn id="8" idx="3"/>
          </p:cNvCxnSpPr>
          <p:nvPr/>
        </p:nvCxnSpPr>
        <p:spPr>
          <a:xfrm flipV="1">
            <a:off x="9793379" y="5085734"/>
            <a:ext cx="48018" cy="56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7"/>
            <a:endCxn id="8" idx="5"/>
          </p:cNvCxnSpPr>
          <p:nvPr/>
        </p:nvCxnSpPr>
        <p:spPr>
          <a:xfrm flipV="1">
            <a:off x="10350775" y="5085734"/>
            <a:ext cx="1231197" cy="56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7605" t="507" r="2822" b="37826"/>
          <a:stretch/>
        </p:blipFill>
        <p:spPr>
          <a:xfrm>
            <a:off x="9480912" y="2872106"/>
            <a:ext cx="2461545" cy="2593427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69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929441-d577-4c01-81bf-8c10abd178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513136645DA419AFE6534F071BFBC" ma:contentTypeVersion="18" ma:contentTypeDescription="Create a new document." ma:contentTypeScope="" ma:versionID="12c1a146d677030a5e8bec75c609a5e4">
  <xsd:schema xmlns:xsd="http://www.w3.org/2001/XMLSchema" xmlns:xs="http://www.w3.org/2001/XMLSchema" xmlns:p="http://schemas.microsoft.com/office/2006/metadata/properties" xmlns:ns3="50929441-d577-4c01-81bf-8c10abd1783a" xmlns:ns4="0c454032-8a9e-470b-bc38-9927ebcb77ae" targetNamespace="http://schemas.microsoft.com/office/2006/metadata/properties" ma:root="true" ma:fieldsID="306a8d9aad955db4807208b394de9b98" ns3:_="" ns4:_="">
    <xsd:import namespace="50929441-d577-4c01-81bf-8c10abd1783a"/>
    <xsd:import namespace="0c454032-8a9e-470b-bc38-9927ebcb77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29441-d577-4c01-81bf-8c10abd17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54032-8a9e-470b-bc38-9927ebcb7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49FC6-7003-46FB-B5E3-19D361EC0F2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0c454032-8a9e-470b-bc38-9927ebcb77ae"/>
    <ds:schemaRef ds:uri="50929441-d577-4c01-81bf-8c10abd178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3C7C81-2926-41AD-B5B5-538BE9ACE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929441-d577-4c01-81bf-8c10abd1783a"/>
    <ds:schemaRef ds:uri="0c454032-8a9e-470b-bc38-9927ebcb77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31A33-F496-4808-9A5A-C15449BA6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865</Words>
  <Application>Microsoft Office PowerPoint</Application>
  <PresentationFormat>Widescreen</PresentationFormat>
  <Paragraphs>182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Stave Thermal and Structural FEA/CFD</vt:lpstr>
      <vt:lpstr>PowerPoint Presentation</vt:lpstr>
      <vt:lpstr>L4 Stave Construction</vt:lpstr>
      <vt:lpstr>Material Assignment</vt:lpstr>
      <vt:lpstr>Material Assignment</vt:lpstr>
      <vt:lpstr>Initial Finite Element Analysis</vt:lpstr>
      <vt:lpstr>Modal Simulation </vt:lpstr>
      <vt:lpstr>Modal Simulation </vt:lpstr>
      <vt:lpstr>Boundary Conditions</vt:lpstr>
      <vt:lpstr>Boundary Conditions</vt:lpstr>
      <vt:lpstr>Thermal FEA Modeling/CFD</vt:lpstr>
      <vt:lpstr>Sensor FEA geometry</vt:lpstr>
      <vt:lpstr>Material properties for thermal and CFD studies</vt:lpstr>
      <vt:lpstr>Power density input </vt:lpstr>
      <vt:lpstr>Thermal FEA result </vt:lpstr>
      <vt:lpstr>Simplified sensor model </vt:lpstr>
      <vt:lpstr>Simplified sensor model with K9 foams</vt:lpstr>
      <vt:lpstr>CFD fluid porous 2D test model </vt:lpstr>
      <vt:lpstr>CFD fluid porous 2D test result</vt:lpstr>
      <vt:lpstr>Simple 3D CFD  model without foam</vt:lpstr>
      <vt:lpstr>Simple 3D CFD  model with foam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Stave Thermal and Structural FEA/CFD</dc:title>
  <dc:creator>Huddart, Adam (STFC,RAL,TECH)</dc:creator>
  <cp:lastModifiedBy>Georg Viehhauser</cp:lastModifiedBy>
  <cp:revision>39</cp:revision>
  <dcterms:created xsi:type="dcterms:W3CDTF">2024-03-05T13:29:18Z</dcterms:created>
  <dcterms:modified xsi:type="dcterms:W3CDTF">2024-03-07T15:06:36Z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0x01010087A513136645DA419AFE6534F071BFBC</vt:lpwstr>
  </property>
</Properties>
</file>