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6"/>
  </p:notesMasterIdLst>
  <p:sldIdLst>
    <p:sldId id="256" r:id="rId2"/>
    <p:sldId id="5807" r:id="rId3"/>
    <p:sldId id="5789" r:id="rId4"/>
    <p:sldId id="5824" r:id="rId5"/>
    <p:sldId id="5832" r:id="rId6"/>
    <p:sldId id="5821" r:id="rId7"/>
    <p:sldId id="5838" r:id="rId8"/>
    <p:sldId id="5806" r:id="rId9"/>
    <p:sldId id="5825" r:id="rId10"/>
    <p:sldId id="6074" r:id="rId11"/>
    <p:sldId id="6073" r:id="rId12"/>
    <p:sldId id="5817" r:id="rId13"/>
    <p:sldId id="2267" r:id="rId14"/>
    <p:sldId id="580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177296"/>
    <a:srgbClr val="165769"/>
    <a:srgbClr val="1582C2"/>
    <a:srgbClr val="0096FF"/>
    <a:srgbClr val="FF40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70" autoAdjust="0"/>
    <p:restoredTop sz="94694"/>
  </p:normalViewPr>
  <p:slideViewPr>
    <p:cSldViewPr snapToGrid="0" snapToObjects="1">
      <p:cViewPr varScale="1">
        <p:scale>
          <a:sx n="124" d="100"/>
          <a:sy n="124" d="100"/>
        </p:scale>
        <p:origin x="496" y="1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4/18/24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606619849"/>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p:nvPr>
        </p:nvSpPr>
        <p:spPr>
          <a:xfrm>
            <a:off x="571500" y="736986"/>
            <a:ext cx="1104900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90738F48-5ECD-C342-B85B-563293DDE982}"/>
              </a:ext>
            </a:extLst>
          </p:cNvPr>
          <p:cNvSpPr>
            <a:spLocks noGrp="1"/>
          </p:cNvSpPr>
          <p:nvPr>
            <p:ph type="sldNum" sz="quarter" idx="4"/>
          </p:nvPr>
        </p:nvSpPr>
        <p:spPr>
          <a:xfrm>
            <a:off x="11644921" y="649947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155608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94B0C9B-62D7-524A-9975-B6A29194CB5F}"/>
              </a:ext>
            </a:extLst>
          </p:cNvPr>
          <p:cNvSpPr txBox="1">
            <a:spLocks/>
          </p:cNvSpPr>
          <p:nvPr userDrawn="1"/>
        </p:nvSpPr>
        <p:spPr>
          <a:xfrm>
            <a:off x="602342" y="0"/>
            <a:ext cx="11347413" cy="5791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a:lstStyle>
          <a:p>
            <a:endParaRPr lang="en-US" sz="3000"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632113" y="649223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02342" y="0"/>
            <a:ext cx="11347413" cy="579120"/>
          </a:xfrm>
          <a:prstGeom prst="rect">
            <a:avLst/>
          </a:prstGeom>
        </p:spPr>
        <p:txBody>
          <a:bodyPr vert="horz" lIns="91440" tIns="45720" rIns="91440" bIns="45720" rtlCol="0" anchor="ctr">
            <a:normAutofit/>
          </a:bodyPr>
          <a:lstStyle/>
          <a:p>
            <a:endParaRPr lang="en-US" dirty="0"/>
          </a:p>
        </p:txBody>
      </p:sp>
      <p:sp>
        <p:nvSpPr>
          <p:cNvPr id="2" name="TextBox 1">
            <a:extLst>
              <a:ext uri="{FF2B5EF4-FFF2-40B4-BE49-F238E27FC236}">
                <a16:creationId xmlns:a16="http://schemas.microsoft.com/office/drawing/2014/main" id="{A4434472-1602-AB41-BDAD-A875EAD192E3}"/>
              </a:ext>
            </a:extLst>
          </p:cNvPr>
          <p:cNvSpPr txBox="1"/>
          <p:nvPr userDrawn="1"/>
        </p:nvSpPr>
        <p:spPr>
          <a:xfrm>
            <a:off x="743919" y="6424047"/>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3" name="TextBox 2">
            <a:extLst>
              <a:ext uri="{FF2B5EF4-FFF2-40B4-BE49-F238E27FC236}">
                <a16:creationId xmlns:a16="http://schemas.microsoft.com/office/drawing/2014/main" id="{31C210C8-68D7-9243-B443-CDE6C5AE7AD3}"/>
              </a:ext>
            </a:extLst>
          </p:cNvPr>
          <p:cNvSpPr txBox="1"/>
          <p:nvPr userDrawn="1"/>
        </p:nvSpPr>
        <p:spPr>
          <a:xfrm>
            <a:off x="1868214" y="6503276"/>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6" name="TextBox 5">
            <a:extLst>
              <a:ext uri="{FF2B5EF4-FFF2-40B4-BE49-F238E27FC236}">
                <a16:creationId xmlns:a16="http://schemas.microsoft.com/office/drawing/2014/main" id="{22F8D595-4F86-9D4C-993A-17FEF958C837}"/>
              </a:ext>
            </a:extLst>
          </p:cNvPr>
          <p:cNvSpPr txBox="1"/>
          <p:nvPr userDrawn="1"/>
        </p:nvSpPr>
        <p:spPr>
          <a:xfrm>
            <a:off x="1804946" y="6671144"/>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7" name="TextBox 6">
            <a:extLst>
              <a:ext uri="{FF2B5EF4-FFF2-40B4-BE49-F238E27FC236}">
                <a16:creationId xmlns:a16="http://schemas.microsoft.com/office/drawing/2014/main" id="{6D2BB9A3-527F-6E42-9199-1362836540B5}"/>
              </a:ext>
            </a:extLst>
          </p:cNvPr>
          <p:cNvSpPr txBox="1"/>
          <p:nvPr userDrawn="1"/>
        </p:nvSpPr>
        <p:spPr>
          <a:xfrm>
            <a:off x="5806068" y="6675863"/>
            <a:ext cx="0" cy="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388277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30F741-9D79-A840-A1D9-E0BAB541CA6B}"/>
              </a:ext>
            </a:extLst>
          </p:cNvPr>
          <p:cNvSpPr txBox="1"/>
          <p:nvPr userDrawn="1"/>
        </p:nvSpPr>
        <p:spPr>
          <a:xfrm>
            <a:off x="476087" y="6286208"/>
            <a:ext cx="2648775" cy="338554"/>
          </a:xfrm>
          <a:prstGeom prst="rect">
            <a:avLst/>
          </a:prstGeom>
          <a:solidFill>
            <a:schemeClr val="bg1"/>
          </a:solidFill>
        </p:spPr>
        <p:txBody>
          <a:bodyPr wrap="square" rtlCol="0">
            <a:spAutoFit/>
          </a:bodyPr>
          <a:lstStyle/>
          <a:p>
            <a:r>
              <a:rPr lang="en-US" sz="1600" dirty="0">
                <a:solidFill>
                  <a:srgbClr val="C00000"/>
                </a:solidFill>
              </a:rPr>
              <a:t>Electron-Ion Collider</a:t>
            </a:r>
          </a:p>
        </p:txBody>
      </p:sp>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4921" y="6499478"/>
            <a:ext cx="432487" cy="365125"/>
          </a:xfrm>
          <a:prstGeom prst="rect">
            <a:avLst/>
          </a:prstGeom>
        </p:spPr>
        <p:txBody>
          <a:bodyPr lIns="0" tIns="0" rIns="0" bIns="0" anchor="ctr"/>
          <a:lstStyle>
            <a:lvl1pPr algn="ctr">
              <a:defRPr sz="1100"/>
            </a:lvl1pPr>
          </a:lstStyle>
          <a:p>
            <a:fld id="{933A556B-7C63-244D-9B7C-B0EA8042B330}" type="slidenum">
              <a:rPr lang="en-US" smtClean="0"/>
              <a:pPr/>
              <a:t>‹#›</a:t>
            </a:fld>
            <a:endParaRPr lang="en-US" dirty="0"/>
          </a:p>
        </p:txBody>
      </p:sp>
      <p:cxnSp>
        <p:nvCxnSpPr>
          <p:cNvPr id="3" name="Straight Connector 2">
            <a:extLst>
              <a:ext uri="{FF2B5EF4-FFF2-40B4-BE49-F238E27FC236}">
                <a16:creationId xmlns:a16="http://schemas.microsoft.com/office/drawing/2014/main" id="{BEFB08F1-022F-6249-AD85-B93B00BC7450}"/>
              </a:ext>
            </a:extLst>
          </p:cNvPr>
          <p:cNvCxnSpPr>
            <a:cxnSpLocks/>
          </p:cNvCxnSpPr>
          <p:nvPr userDrawn="1"/>
        </p:nvCxnSpPr>
        <p:spPr>
          <a:xfrm>
            <a:off x="571501" y="6326092"/>
            <a:ext cx="11620500" cy="0"/>
          </a:xfrm>
          <a:prstGeom prst="line">
            <a:avLst/>
          </a:prstGeom>
          <a:ln w="127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8E0E621-B046-414F-BEF5-7539FA0F990F}"/>
              </a:ext>
            </a:extLst>
          </p:cNvPr>
          <p:cNvSpPr txBox="1"/>
          <p:nvPr userDrawn="1"/>
        </p:nvSpPr>
        <p:spPr>
          <a:xfrm>
            <a:off x="487683" y="6577285"/>
            <a:ext cx="4214948" cy="246221"/>
          </a:xfrm>
          <a:prstGeom prst="rect">
            <a:avLst/>
          </a:prstGeom>
          <a:noFill/>
        </p:spPr>
        <p:txBody>
          <a:bodyPr wrap="square">
            <a:spAutoFit/>
          </a:bodyPr>
          <a:lstStyle/>
          <a:p>
            <a:pPr algn="l"/>
            <a:r>
              <a:rPr lang="en-US" sz="1000" dirty="0"/>
              <a:t>EIC RRB Meeting, December 7</a:t>
            </a:r>
            <a:r>
              <a:rPr lang="en-US" sz="1000" baseline="30000" dirty="0"/>
              <a:t>th</a:t>
            </a:r>
            <a:r>
              <a:rPr lang="en-US" sz="1000" dirty="0"/>
              <a:t> &amp; 8</a:t>
            </a:r>
            <a:r>
              <a:rPr lang="en-US" sz="1000" baseline="30000" dirty="0"/>
              <a:t>th</a:t>
            </a:r>
            <a:r>
              <a:rPr lang="en-US" sz="1000" dirty="0"/>
              <a:t>, 2023</a:t>
            </a:r>
          </a:p>
        </p:txBody>
      </p:sp>
      <p:sp>
        <p:nvSpPr>
          <p:cNvPr id="6" name="TextBox 5">
            <a:extLst>
              <a:ext uri="{FF2B5EF4-FFF2-40B4-BE49-F238E27FC236}">
                <a16:creationId xmlns:a16="http://schemas.microsoft.com/office/drawing/2014/main" id="{59E638AC-CA5E-3444-8837-8EFFB61F1B21}"/>
              </a:ext>
            </a:extLst>
          </p:cNvPr>
          <p:cNvSpPr txBox="1"/>
          <p:nvPr userDrawn="1"/>
        </p:nvSpPr>
        <p:spPr>
          <a:xfrm>
            <a:off x="4230139" y="6561754"/>
            <a:ext cx="3756147" cy="246221"/>
          </a:xfrm>
          <a:prstGeom prst="rect">
            <a:avLst/>
          </a:prstGeom>
          <a:noFill/>
        </p:spPr>
        <p:txBody>
          <a:bodyPr wrap="square">
            <a:spAutoFit/>
          </a:bodyPr>
          <a:lstStyle/>
          <a:p>
            <a:pPr algn="ctr"/>
            <a:r>
              <a:rPr lang="en-US" sz="1000" dirty="0"/>
              <a:t>E.C. </a:t>
            </a:r>
            <a:r>
              <a:rPr lang="en-US" sz="1000" dirty="0" err="1"/>
              <a:t>Aschenauer</a:t>
            </a:r>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615091" y="0"/>
            <a:ext cx="11347413" cy="56101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615092" y="640083"/>
            <a:ext cx="11005409" cy="56568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638391" y="6484899"/>
            <a:ext cx="432487" cy="365125"/>
          </a:xfrm>
          <a:prstGeom prst="rect">
            <a:avLst/>
          </a:prstGeom>
        </p:spPr>
        <p:txBody>
          <a:bodyPr lIns="0" tIns="0" rIns="0" bIns="0" anchor="ctr"/>
          <a:lstStyle>
            <a:lvl1pPr algn="ctr">
              <a:defRPr sz="1100" b="1">
                <a:solidFill>
                  <a:schemeClr val="bg2"/>
                </a:solidFill>
              </a:defRPr>
            </a:lvl1pPr>
          </a:lstStyle>
          <a:p>
            <a:fld id="{933A556B-7C63-244D-9B7C-B0EA8042B330}" type="slidenum">
              <a:rPr lang="en-US" smtClean="0"/>
              <a:pPr/>
              <a:t>‹#›</a:t>
            </a:fld>
            <a:endParaRPr lang="en-US" dirty="0"/>
          </a:p>
        </p:txBody>
      </p:sp>
      <p:cxnSp>
        <p:nvCxnSpPr>
          <p:cNvPr id="6" name="Straight Connector 5">
            <a:extLst>
              <a:ext uri="{FF2B5EF4-FFF2-40B4-BE49-F238E27FC236}">
                <a16:creationId xmlns:a16="http://schemas.microsoft.com/office/drawing/2014/main" id="{7F83A618-8545-DA46-A6B2-1A78663B6D12}"/>
              </a:ext>
            </a:extLst>
          </p:cNvPr>
          <p:cNvCxnSpPr>
            <a:cxnSpLocks/>
          </p:cNvCxnSpPr>
          <p:nvPr userDrawn="1"/>
        </p:nvCxnSpPr>
        <p:spPr>
          <a:xfrm>
            <a:off x="571501" y="577670"/>
            <a:ext cx="11620500" cy="0"/>
          </a:xfrm>
          <a:prstGeom prst="line">
            <a:avLst/>
          </a:prstGeom>
          <a:ln w="53975">
            <a:gradFill flip="none" rotWithShape="1">
              <a:gsLst>
                <a:gs pos="0">
                  <a:schemeClr val="tx2">
                    <a:lumMod val="60000"/>
                    <a:lumOff val="40000"/>
                  </a:schemeClr>
                </a:gs>
                <a:gs pos="49000">
                  <a:srgbClr val="011893"/>
                </a:gs>
                <a:gs pos="99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F117A80-A94C-8141-A433-7BBFC7250623}"/>
              </a:ext>
            </a:extLst>
          </p:cNvPr>
          <p:cNvSpPr txBox="1"/>
          <p:nvPr userDrawn="1"/>
        </p:nvSpPr>
        <p:spPr>
          <a:xfrm>
            <a:off x="476087" y="6286208"/>
            <a:ext cx="2648775" cy="338554"/>
          </a:xfrm>
          <a:prstGeom prst="rect">
            <a:avLst/>
          </a:prstGeom>
          <a:solidFill>
            <a:schemeClr val="bg1"/>
          </a:solidFill>
        </p:spPr>
        <p:txBody>
          <a:bodyPr wrap="square" rtlCol="0">
            <a:spAutoFit/>
          </a:bodyPr>
          <a:lstStyle/>
          <a:p>
            <a:r>
              <a:rPr lang="en-US" sz="1600" dirty="0">
                <a:solidFill>
                  <a:srgbClr val="C00000"/>
                </a:solidFill>
              </a:rPr>
              <a:t>Electron-Ion Collider</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59889" y="6326092"/>
            <a:ext cx="11620500" cy="0"/>
          </a:xfrm>
          <a:prstGeom prst="line">
            <a:avLst/>
          </a:prstGeom>
          <a:ln w="127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284B297-FC6B-E741-A8E7-ECB4A1D296D3}"/>
              </a:ext>
            </a:extLst>
          </p:cNvPr>
          <p:cNvSpPr txBox="1"/>
          <p:nvPr userDrawn="1"/>
        </p:nvSpPr>
        <p:spPr>
          <a:xfrm>
            <a:off x="4217926" y="6569102"/>
            <a:ext cx="3756147" cy="253916"/>
          </a:xfrm>
          <a:prstGeom prst="rect">
            <a:avLst/>
          </a:prstGeom>
          <a:noFill/>
        </p:spPr>
        <p:txBody>
          <a:bodyPr wrap="square">
            <a:spAutoFit/>
          </a:bodyPr>
          <a:lstStyle/>
          <a:p>
            <a:pPr algn="ctr"/>
            <a:r>
              <a:rPr lang="en-US" sz="1000" dirty="0"/>
              <a:t>E.C. </a:t>
            </a:r>
            <a:r>
              <a:rPr lang="en-US" sz="1000" dirty="0" err="1"/>
              <a:t>Aschenauer</a:t>
            </a:r>
            <a:r>
              <a:rPr lang="en-US" sz="1000" dirty="0"/>
              <a:t> &amp; R. Ent</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68" r:id="rId3"/>
    <p:sldLayoutId id="2147483667" r:id="rId4"/>
  </p:sldLayoutIdLst>
  <p:hf hdr="0" ftr="0" dt="0"/>
  <p:txStyles>
    <p:titleStyle>
      <a:lvl1pPr algn="l" defTabSz="685800" rtl="0" eaLnBrk="1" latinLnBrk="0" hangingPunct="1">
        <a:lnSpc>
          <a:spcPct val="90000"/>
        </a:lnSpc>
        <a:spcBef>
          <a:spcPct val="0"/>
        </a:spcBef>
        <a:buNone/>
        <a:defRPr sz="3000" b="1" i="1" u="none"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Clr>
          <a:srgbClr val="0096FF"/>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indico.bnl.gov/event/2238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hyperlink" Target="https://www.bnl.gov/eic-rrbmeeting/"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74040" y="1174478"/>
            <a:ext cx="10962105" cy="1240412"/>
          </a:xfrm>
        </p:spPr>
        <p:txBody>
          <a:bodyPr/>
          <a:lstStyle/>
          <a:p>
            <a:r>
              <a:rPr lang="en-US" b="0" dirty="0"/>
              <a:t>EIC Project News</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84200" y="3075354"/>
            <a:ext cx="10962105" cy="2766646"/>
          </a:xfrm>
        </p:spPr>
        <p:txBody>
          <a:bodyPr/>
          <a:lstStyle/>
          <a:p>
            <a:r>
              <a:rPr lang="en-US" dirty="0"/>
              <a:t>E.C. </a:t>
            </a:r>
            <a:r>
              <a:rPr lang="en-US" dirty="0" err="1"/>
              <a:t>Aschenauer</a:t>
            </a:r>
            <a:r>
              <a:rPr lang="en-US" dirty="0"/>
              <a:t> (BNL), R. Ent (</a:t>
            </a:r>
            <a:r>
              <a:rPr lang="en-US" dirty="0" err="1"/>
              <a:t>JLab</a:t>
            </a:r>
            <a:r>
              <a:rPr lang="en-US" dirty="0"/>
              <a:t>)</a:t>
            </a:r>
          </a:p>
          <a:p>
            <a:r>
              <a:rPr lang="en-US" b="0" dirty="0">
                <a:cs typeface="Arial" panose="020B0604020202020204" pitchFamily="34" charset="0"/>
              </a:rPr>
              <a:t>Co-Associate Directors for the Experimental Program</a:t>
            </a:r>
          </a:p>
        </p:txBody>
      </p:sp>
      <p:sp>
        <p:nvSpPr>
          <p:cNvPr id="6" name="Text Placeholder 11">
            <a:extLst>
              <a:ext uri="{FF2B5EF4-FFF2-40B4-BE49-F238E27FC236}">
                <a16:creationId xmlns:a16="http://schemas.microsoft.com/office/drawing/2014/main" id="{22611969-DD89-AC5D-ED95-989348D61F16}"/>
              </a:ext>
            </a:extLst>
          </p:cNvPr>
          <p:cNvSpPr txBox="1">
            <a:spLocks/>
          </p:cNvSpPr>
          <p:nvPr/>
        </p:nvSpPr>
        <p:spPr>
          <a:xfrm>
            <a:off x="584200" y="4043916"/>
            <a:ext cx="10962105" cy="379542"/>
          </a:xfrm>
          <a:prstGeom prst="rect">
            <a:avLst/>
          </a:prstGeom>
        </p:spPr>
        <p:txBody>
          <a:bodyPr vert="horz" lIns="91440" tIns="45720" rIns="91440" bIns="45720" rtlCol="0" anchor="ctr">
            <a:noAutofit/>
          </a:bodyPr>
          <a:lstStyle>
            <a:lvl1pPr marL="0" indent="0" algn="l" defTabSz="685800" rtl="0" eaLnBrk="1" latinLnBrk="0" hangingPunct="1">
              <a:lnSpc>
                <a:spcPct val="90000"/>
              </a:lnSpc>
              <a:spcBef>
                <a:spcPts val="750"/>
              </a:spcBef>
              <a:buClr>
                <a:srgbClr val="0096FF"/>
              </a:buClr>
              <a:buFontTx/>
              <a:buNone/>
              <a:defRPr sz="20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2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EIC Detector Leads</a:t>
            </a:r>
          </a:p>
        </p:txBody>
      </p:sp>
      <p:sp>
        <p:nvSpPr>
          <p:cNvPr id="7" name="Subtitle 2">
            <a:extLst>
              <a:ext uri="{FF2B5EF4-FFF2-40B4-BE49-F238E27FC236}">
                <a16:creationId xmlns:a16="http://schemas.microsoft.com/office/drawing/2014/main" id="{5D904B89-C718-9FD6-D411-229075A1482F}"/>
              </a:ext>
            </a:extLst>
          </p:cNvPr>
          <p:cNvSpPr>
            <a:spLocks noGrp="1"/>
          </p:cNvSpPr>
          <p:nvPr>
            <p:ph type="subTitle" idx="1"/>
          </p:nvPr>
        </p:nvSpPr>
        <p:spPr>
          <a:xfrm>
            <a:off x="615215" y="5006601"/>
            <a:ext cx="4363736" cy="1019620"/>
          </a:xfrm>
        </p:spPr>
        <p:txBody>
          <a:bodyPr anchor="ctr">
            <a:noAutofit/>
          </a:bodyPr>
          <a:lstStyle/>
          <a:p>
            <a:r>
              <a:rPr lang="en-US" dirty="0" err="1"/>
              <a:t>ePIC</a:t>
            </a:r>
            <a:r>
              <a:rPr lang="en-US" dirty="0"/>
              <a:t> Bi-Weekly </a:t>
            </a:r>
          </a:p>
          <a:p>
            <a:r>
              <a:rPr lang="en-US" dirty="0"/>
              <a:t>April 18</a:t>
            </a:r>
            <a:r>
              <a:rPr lang="en-US" baseline="30000" dirty="0"/>
              <a:t>th</a:t>
            </a:r>
            <a:r>
              <a:rPr lang="en-US" dirty="0"/>
              <a:t>, 2024</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044D1-C02F-47FF-0DAB-D9C851B13306}"/>
              </a:ext>
            </a:extLst>
          </p:cNvPr>
          <p:cNvSpPr>
            <a:spLocks noGrp="1"/>
          </p:cNvSpPr>
          <p:nvPr>
            <p:ph type="title"/>
          </p:nvPr>
        </p:nvSpPr>
        <p:spPr/>
        <p:txBody>
          <a:bodyPr>
            <a:normAutofit/>
          </a:bodyPr>
          <a:lstStyle/>
          <a:p>
            <a:r>
              <a:rPr lang="en-US"/>
              <a:t>Pending/ Potential Project Change Requests (PCR)</a:t>
            </a:r>
          </a:p>
        </p:txBody>
      </p:sp>
      <p:sp>
        <p:nvSpPr>
          <p:cNvPr id="5" name="Text Placeholder 4">
            <a:extLst>
              <a:ext uri="{FF2B5EF4-FFF2-40B4-BE49-F238E27FC236}">
                <a16:creationId xmlns:a16="http://schemas.microsoft.com/office/drawing/2014/main" id="{E9B2059A-76C5-71BE-8687-AB14F7A1E92E}"/>
              </a:ext>
            </a:extLst>
          </p:cNvPr>
          <p:cNvSpPr>
            <a:spLocks noGrp="1"/>
          </p:cNvSpPr>
          <p:nvPr>
            <p:ph type="body" sz="quarter" idx="10"/>
          </p:nvPr>
        </p:nvSpPr>
        <p:spPr>
          <a:xfrm>
            <a:off x="474575" y="646495"/>
            <a:ext cx="11521440" cy="5212080"/>
          </a:xfrm>
        </p:spPr>
        <p:txBody>
          <a:bodyPr vert="horz" lIns="91440" tIns="45720" rIns="91440" bIns="45720" rtlCol="0" anchor="t">
            <a:normAutofit/>
          </a:bodyPr>
          <a:lstStyle/>
          <a:p>
            <a:pPr marL="0" indent="0">
              <a:buNone/>
            </a:pPr>
            <a:r>
              <a:rPr lang="en-US" b="1" dirty="0">
                <a:solidFill>
                  <a:srgbClr val="00B0F0"/>
                </a:solidFill>
                <a:cs typeface="Arial"/>
              </a:rPr>
              <a:t>Potential PCRs:</a:t>
            </a:r>
          </a:p>
          <a:p>
            <a:pPr>
              <a:buClr>
                <a:schemeClr val="bg2"/>
              </a:buClr>
              <a:buFont typeface="Wingdings" pitchFamily="2" charset="2"/>
              <a:buChar char="§"/>
            </a:pPr>
            <a:r>
              <a:rPr lang="en-US" dirty="0">
                <a:cs typeface="Arial"/>
              </a:rPr>
              <a:t>strengthen the floor load in the wide angle and assembly hall</a:t>
            </a:r>
          </a:p>
          <a:p>
            <a:pPr>
              <a:buClr>
                <a:schemeClr val="bg2"/>
              </a:buClr>
              <a:buFont typeface="Wingdings" pitchFamily="2" charset="2"/>
              <a:buChar char="§"/>
            </a:pPr>
            <a:endParaRPr lang="en-US" dirty="0">
              <a:cs typeface="Arial"/>
            </a:endParaRPr>
          </a:p>
          <a:p>
            <a:pPr>
              <a:buClr>
                <a:schemeClr val="bg2"/>
              </a:buClr>
              <a:buFont typeface="Wingdings" pitchFamily="2" charset="2"/>
              <a:buChar char="§"/>
            </a:pPr>
            <a:endParaRPr lang="en-US" dirty="0">
              <a:cs typeface="Arial"/>
            </a:endParaRPr>
          </a:p>
          <a:p>
            <a:pPr>
              <a:buClr>
                <a:schemeClr val="bg2"/>
              </a:buClr>
              <a:buFont typeface="Wingdings" pitchFamily="2" charset="2"/>
              <a:buChar char="§"/>
            </a:pPr>
            <a:endParaRPr lang="en-US" dirty="0">
              <a:cs typeface="Arial"/>
            </a:endParaRPr>
          </a:p>
          <a:p>
            <a:pPr>
              <a:buClr>
                <a:schemeClr val="bg2"/>
              </a:buClr>
              <a:buFont typeface="Wingdings" pitchFamily="2" charset="2"/>
              <a:buChar char="§"/>
            </a:pPr>
            <a:endParaRPr lang="en-US" dirty="0">
              <a:cs typeface="Arial"/>
            </a:endParaRPr>
          </a:p>
          <a:p>
            <a:pPr>
              <a:buClr>
                <a:schemeClr val="bg2"/>
              </a:buClr>
              <a:buFont typeface="Wingdings" pitchFamily="2" charset="2"/>
              <a:buChar char="§"/>
            </a:pPr>
            <a:endParaRPr lang="en-US" dirty="0">
              <a:cs typeface="Arial"/>
            </a:endParaRPr>
          </a:p>
          <a:p>
            <a:pPr>
              <a:buClr>
                <a:schemeClr val="bg2"/>
              </a:buClr>
              <a:buFont typeface="Wingdings" pitchFamily="2" charset="2"/>
              <a:buChar char="§"/>
            </a:pPr>
            <a:endParaRPr lang="en-US" dirty="0">
              <a:cs typeface="Arial"/>
            </a:endParaRPr>
          </a:p>
          <a:p>
            <a:pPr>
              <a:buClr>
                <a:schemeClr val="bg2"/>
              </a:buClr>
              <a:buFont typeface="Wingdings" pitchFamily="2" charset="2"/>
              <a:buChar char="§"/>
            </a:pPr>
            <a:endParaRPr lang="en-US" dirty="0">
              <a:cs typeface="Arial"/>
            </a:endParaRPr>
          </a:p>
          <a:p>
            <a:pPr>
              <a:buClr>
                <a:schemeClr val="bg2"/>
              </a:buClr>
              <a:buFont typeface="Wingdings" pitchFamily="2" charset="2"/>
              <a:buChar char="§"/>
            </a:pPr>
            <a:endParaRPr lang="en-US" dirty="0">
              <a:cs typeface="Arial"/>
            </a:endParaRPr>
          </a:p>
          <a:p>
            <a:pPr>
              <a:buClr>
                <a:schemeClr val="bg2"/>
              </a:buClr>
              <a:buFont typeface="Wingdings" pitchFamily="2" charset="2"/>
              <a:buChar char="§"/>
            </a:pPr>
            <a:endParaRPr lang="en-US" dirty="0">
              <a:cs typeface="Arial"/>
            </a:endParaRPr>
          </a:p>
          <a:p>
            <a:pPr>
              <a:buClr>
                <a:schemeClr val="bg2"/>
              </a:buClr>
              <a:buFont typeface="Wingdings" pitchFamily="2" charset="2"/>
              <a:buChar char="§"/>
            </a:pPr>
            <a:endParaRPr lang="en-US" dirty="0">
              <a:cs typeface="Arial"/>
            </a:endParaRPr>
          </a:p>
          <a:p>
            <a:pPr marL="0" indent="0">
              <a:buClr>
                <a:schemeClr val="bg2"/>
              </a:buClr>
              <a:buNone/>
            </a:pPr>
            <a:endParaRPr lang="en-US" dirty="0">
              <a:cs typeface="Arial"/>
            </a:endParaRPr>
          </a:p>
          <a:p>
            <a:r>
              <a:rPr lang="en-US" dirty="0">
                <a:cs typeface="Arial"/>
              </a:rPr>
              <a:t>Preparations to do the needed measurements are going on</a:t>
            </a:r>
          </a:p>
        </p:txBody>
      </p:sp>
      <p:pic>
        <p:nvPicPr>
          <p:cNvPr id="24" name="Picture 23" descr="Graphical user interface, diagram&#10;&#10;Description automatically generated">
            <a:extLst>
              <a:ext uri="{FF2B5EF4-FFF2-40B4-BE49-F238E27FC236}">
                <a16:creationId xmlns:a16="http://schemas.microsoft.com/office/drawing/2014/main" id="{88D82C15-D8FB-DD41-B280-B6CECE8A061C}"/>
              </a:ext>
            </a:extLst>
          </p:cNvPr>
          <p:cNvPicPr>
            <a:picLocks noChangeAspect="1"/>
          </p:cNvPicPr>
          <p:nvPr/>
        </p:nvPicPr>
        <p:blipFill>
          <a:blip r:embed="rId2"/>
          <a:stretch>
            <a:fillRect/>
          </a:stretch>
        </p:blipFill>
        <p:spPr>
          <a:xfrm>
            <a:off x="762000" y="1303809"/>
            <a:ext cx="5894863" cy="3429000"/>
          </a:xfrm>
          <a:prstGeom prst="rect">
            <a:avLst/>
          </a:prstGeom>
        </p:spPr>
      </p:pic>
      <p:sp>
        <p:nvSpPr>
          <p:cNvPr id="25" name="Content Placeholder 2">
            <a:extLst>
              <a:ext uri="{FF2B5EF4-FFF2-40B4-BE49-F238E27FC236}">
                <a16:creationId xmlns:a16="http://schemas.microsoft.com/office/drawing/2014/main" id="{EA0276B2-7802-FA40-869D-ADCCCBD00242}"/>
              </a:ext>
            </a:extLst>
          </p:cNvPr>
          <p:cNvSpPr txBox="1">
            <a:spLocks/>
          </p:cNvSpPr>
          <p:nvPr/>
        </p:nvSpPr>
        <p:spPr>
          <a:xfrm>
            <a:off x="6682215" y="1398731"/>
            <a:ext cx="5509785" cy="33561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0432FF"/>
              </a:buClr>
              <a:buFont typeface="Wingdings" charset="2"/>
              <a:buChar char="q"/>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432FF"/>
              </a:buClr>
              <a:buFont typeface="Wingdings" charset="2"/>
              <a:buChar char="Ø"/>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0432FF"/>
              </a:buClr>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432FF"/>
              </a:buClr>
              <a:buFont typeface="Wingdings" charset="2"/>
              <a:buChar char="ü"/>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0432FF"/>
              </a:buClr>
              <a:buFont typeface="Wingdings" charset="2"/>
              <a:buChar char="§"/>
              <a:defRPr sz="10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buClr>
                <a:schemeClr val="tx1"/>
              </a:buClr>
              <a:buFont typeface="Wingdings" pitchFamily="2" charset="2"/>
              <a:buChar char="§"/>
            </a:pPr>
            <a:r>
              <a:rPr lang="en-US" sz="1500" dirty="0" err="1"/>
              <a:t>ePIC</a:t>
            </a:r>
            <a:r>
              <a:rPr lang="en-US" sz="1500" dirty="0"/>
              <a:t> Barrel weight is estimated as 1500 Tons. </a:t>
            </a:r>
          </a:p>
          <a:p>
            <a:pPr>
              <a:lnSpc>
                <a:spcPct val="110000"/>
              </a:lnSpc>
              <a:spcBef>
                <a:spcPts val="0"/>
              </a:spcBef>
              <a:buClr>
                <a:schemeClr val="tx1"/>
              </a:buClr>
              <a:buFont typeface="Wingdings" pitchFamily="2" charset="2"/>
              <a:buChar char="§"/>
            </a:pPr>
            <a:r>
              <a:rPr lang="en-US" sz="1500" dirty="0"/>
              <a:t>Hadron Endcap will weigh around 700 Tons</a:t>
            </a:r>
          </a:p>
          <a:p>
            <a:pPr>
              <a:lnSpc>
                <a:spcPct val="110000"/>
              </a:lnSpc>
              <a:spcBef>
                <a:spcPts val="0"/>
              </a:spcBef>
              <a:buClr>
                <a:schemeClr val="tx1"/>
              </a:buClr>
              <a:buFont typeface="Wingdings" pitchFamily="2" charset="2"/>
              <a:buChar char="§"/>
            </a:pPr>
            <a:r>
              <a:rPr lang="en-US" sz="1500" dirty="0"/>
              <a:t>Lepton Endcap will weigh 400 Tons.</a:t>
            </a:r>
          </a:p>
          <a:p>
            <a:pPr>
              <a:lnSpc>
                <a:spcPct val="110000"/>
              </a:lnSpc>
              <a:spcBef>
                <a:spcPts val="0"/>
              </a:spcBef>
              <a:buClr>
                <a:schemeClr val="tx1"/>
              </a:buClr>
              <a:buFont typeface="Wingdings" pitchFamily="2" charset="2"/>
              <a:buChar char="§"/>
            </a:pPr>
            <a:r>
              <a:rPr lang="en-US" sz="1500" dirty="0"/>
              <a:t>North and South platform will weigh approximately additional 100 Tons (estimate).</a:t>
            </a:r>
          </a:p>
          <a:p>
            <a:pPr>
              <a:lnSpc>
                <a:spcPct val="110000"/>
              </a:lnSpc>
              <a:spcBef>
                <a:spcPts val="0"/>
              </a:spcBef>
              <a:buClr>
                <a:schemeClr val="tx1"/>
              </a:buClr>
              <a:buFont typeface="Wingdings" pitchFamily="2" charset="2"/>
              <a:buChar char="§"/>
            </a:pPr>
            <a:r>
              <a:rPr lang="en-US" sz="1500" dirty="0"/>
              <a:t>These weights are significantly higher than current STAR detector weights.</a:t>
            </a:r>
          </a:p>
          <a:p>
            <a:pPr>
              <a:lnSpc>
                <a:spcPct val="110000"/>
              </a:lnSpc>
              <a:spcBef>
                <a:spcPts val="0"/>
              </a:spcBef>
              <a:buClr>
                <a:schemeClr val="tx1"/>
              </a:buClr>
              <a:buFont typeface="Wingdings" pitchFamily="2" charset="2"/>
              <a:buChar char="§"/>
            </a:pPr>
            <a:r>
              <a:rPr lang="en-US" sz="1500" dirty="0"/>
              <a:t>Concrete floor analysis should be done to see whether floor can hold the weights.</a:t>
            </a:r>
          </a:p>
          <a:p>
            <a:pPr>
              <a:lnSpc>
                <a:spcPct val="110000"/>
              </a:lnSpc>
              <a:spcBef>
                <a:spcPts val="0"/>
              </a:spcBef>
              <a:buClr>
                <a:schemeClr val="tx1"/>
              </a:buClr>
              <a:buFont typeface="Wingdings" pitchFamily="2" charset="2"/>
              <a:buChar char="§"/>
            </a:pPr>
            <a:r>
              <a:rPr lang="en-US" sz="1500" dirty="0"/>
              <a:t>Also its very important to know the concrete floor thickness at various spots.</a:t>
            </a:r>
          </a:p>
          <a:p>
            <a:pPr lvl="1">
              <a:lnSpc>
                <a:spcPct val="110000"/>
              </a:lnSpc>
              <a:spcBef>
                <a:spcPts val="0"/>
              </a:spcBef>
              <a:buClr>
                <a:schemeClr val="tx1"/>
              </a:buClr>
              <a:buFont typeface="Wingdings" pitchFamily="2" charset="2"/>
              <a:buChar char="§"/>
            </a:pPr>
            <a:r>
              <a:rPr lang="en-US" sz="1300" dirty="0"/>
              <a:t>Amman and Whitney document describes 3 options that were proposed for modification of Wide Angle Hall concrete floor to accommodate 1200 Tons weight of STAR. </a:t>
            </a:r>
          </a:p>
          <a:p>
            <a:pPr lvl="1">
              <a:lnSpc>
                <a:spcPct val="110000"/>
              </a:lnSpc>
              <a:spcBef>
                <a:spcPts val="0"/>
              </a:spcBef>
              <a:buClr>
                <a:schemeClr val="tx1"/>
              </a:buClr>
              <a:buFont typeface="Wingdings" pitchFamily="2" charset="2"/>
              <a:buChar char="§"/>
            </a:pPr>
            <a:r>
              <a:rPr lang="en-US" sz="1300" dirty="0"/>
              <a:t>We are not able to find documentation of what was chosen. Bill Christie and Jim Mills have conflicting memory about whether option 1 or option 2 was chosen.</a:t>
            </a:r>
          </a:p>
          <a:p>
            <a:pPr lvl="1">
              <a:lnSpc>
                <a:spcPct val="110000"/>
              </a:lnSpc>
              <a:spcBef>
                <a:spcPts val="0"/>
              </a:spcBef>
              <a:buClr>
                <a:schemeClr val="tx1"/>
              </a:buClr>
              <a:buFont typeface="Wingdings" pitchFamily="2" charset="2"/>
              <a:buChar char="§"/>
            </a:pPr>
            <a:endParaRPr lang="en-US" sz="1200" dirty="0"/>
          </a:p>
        </p:txBody>
      </p:sp>
    </p:spTree>
    <p:extLst>
      <p:ext uri="{BB962C8B-B14F-4D97-AF65-F5344CB8AC3E}">
        <p14:creationId xmlns:p14="http://schemas.microsoft.com/office/powerpoint/2010/main" val="607633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044D1-C02F-47FF-0DAB-D9C851B13306}"/>
              </a:ext>
            </a:extLst>
          </p:cNvPr>
          <p:cNvSpPr>
            <a:spLocks noGrp="1"/>
          </p:cNvSpPr>
          <p:nvPr>
            <p:ph type="title"/>
          </p:nvPr>
        </p:nvSpPr>
        <p:spPr/>
        <p:txBody>
          <a:bodyPr>
            <a:normAutofit/>
          </a:bodyPr>
          <a:lstStyle/>
          <a:p>
            <a:r>
              <a:rPr lang="en-US" dirty="0"/>
              <a:t>Pending/ Potential Project Change Requests (PCR)</a:t>
            </a:r>
          </a:p>
        </p:txBody>
      </p:sp>
      <p:sp>
        <p:nvSpPr>
          <p:cNvPr id="5" name="Text Placeholder 4">
            <a:extLst>
              <a:ext uri="{FF2B5EF4-FFF2-40B4-BE49-F238E27FC236}">
                <a16:creationId xmlns:a16="http://schemas.microsoft.com/office/drawing/2014/main" id="{E9B2059A-76C5-71BE-8687-AB14F7A1E92E}"/>
              </a:ext>
            </a:extLst>
          </p:cNvPr>
          <p:cNvSpPr>
            <a:spLocks noGrp="1"/>
          </p:cNvSpPr>
          <p:nvPr>
            <p:ph type="body" sz="quarter" idx="10"/>
          </p:nvPr>
        </p:nvSpPr>
        <p:spPr>
          <a:xfrm>
            <a:off x="474575" y="646495"/>
            <a:ext cx="11521440" cy="5212080"/>
          </a:xfrm>
        </p:spPr>
        <p:txBody>
          <a:bodyPr vert="horz" lIns="91440" tIns="45720" rIns="91440" bIns="45720" rtlCol="0" anchor="t">
            <a:normAutofit/>
          </a:bodyPr>
          <a:lstStyle/>
          <a:p>
            <a:pPr marL="0" indent="0">
              <a:buNone/>
            </a:pPr>
            <a:r>
              <a:rPr lang="en-US" b="1" dirty="0">
                <a:solidFill>
                  <a:srgbClr val="00B0F0"/>
                </a:solidFill>
                <a:cs typeface="Arial"/>
              </a:rPr>
              <a:t>Potential Change Request:</a:t>
            </a:r>
          </a:p>
          <a:p>
            <a:pPr>
              <a:buClr>
                <a:schemeClr val="bg2"/>
              </a:buClr>
              <a:buFont typeface="Wingdings" pitchFamily="2" charset="2"/>
              <a:buChar char="§"/>
            </a:pPr>
            <a:r>
              <a:rPr lang="en-US" dirty="0">
                <a:cs typeface="Arial"/>
              </a:rPr>
              <a:t>possible1006 building extension to accommodate the late installation of the IR equipment with detector already sitting close to fully assembled in the assembly hall blocking the entrance to the wide-angle hall.</a:t>
            </a:r>
          </a:p>
          <a:p>
            <a:pPr marL="0" indent="0">
              <a:buClr>
                <a:schemeClr val="bg2"/>
              </a:buClr>
              <a:buNone/>
            </a:pPr>
            <a:r>
              <a:rPr lang="en-US" dirty="0">
                <a:cs typeface="Arial"/>
              </a:rPr>
              <a:t>   Alternative is digging new service tunnels to IP-6 tunnel area</a:t>
            </a:r>
          </a:p>
          <a:p>
            <a:pPr marL="0" indent="0">
              <a:buClr>
                <a:schemeClr val="bg2"/>
              </a:buClr>
              <a:buNone/>
            </a:pPr>
            <a:r>
              <a:rPr lang="en-US" dirty="0">
                <a:solidFill>
                  <a:srgbClr val="00B0F0"/>
                </a:solidFill>
                <a:cs typeface="Arial"/>
                <a:sym typeface="Wingdings" pitchFamily="2" charset="2"/>
              </a:rPr>
              <a:t></a:t>
            </a:r>
            <a:r>
              <a:rPr lang="en-US" dirty="0">
                <a:cs typeface="Arial"/>
                <a:sym typeface="Wingdings" pitchFamily="2" charset="2"/>
              </a:rPr>
              <a:t> had a meeting discussing will all parties and get a cost estimate for both options.</a:t>
            </a:r>
            <a:endParaRPr lang="en-US" dirty="0">
              <a:cs typeface="Arial"/>
            </a:endParaRPr>
          </a:p>
        </p:txBody>
      </p:sp>
      <p:pic>
        <p:nvPicPr>
          <p:cNvPr id="8" name="Picture 7" descr="Chart&#10;&#10;Description automatically generated with low confidence">
            <a:extLst>
              <a:ext uri="{FF2B5EF4-FFF2-40B4-BE49-F238E27FC236}">
                <a16:creationId xmlns:a16="http://schemas.microsoft.com/office/drawing/2014/main" id="{808C4F8C-ED78-7941-AD40-F60959BED6B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71500" y="2632710"/>
            <a:ext cx="3259455" cy="3920490"/>
          </a:xfrm>
          <a:prstGeom prst="rect">
            <a:avLst/>
          </a:prstGeom>
        </p:spPr>
      </p:pic>
      <p:pic>
        <p:nvPicPr>
          <p:cNvPr id="9" name="Picture 8" descr="A blue and yellow machine&#10;&#10;Description automatically generated">
            <a:extLst>
              <a:ext uri="{FF2B5EF4-FFF2-40B4-BE49-F238E27FC236}">
                <a16:creationId xmlns:a16="http://schemas.microsoft.com/office/drawing/2014/main" id="{376E43AE-E3E9-ED40-ABBD-71C7ACB0110B}"/>
              </a:ext>
            </a:extLst>
          </p:cNvPr>
          <p:cNvPicPr>
            <a:picLocks noChangeAspect="1"/>
          </p:cNvPicPr>
          <p:nvPr/>
        </p:nvPicPr>
        <p:blipFill rotWithShape="1">
          <a:blip r:embed="rId3">
            <a:extLst>
              <a:ext uri="{28A0092B-C50C-407E-A947-70E740481C1C}">
                <a14:useLocalDpi xmlns:a14="http://schemas.microsoft.com/office/drawing/2010/main" val="0"/>
              </a:ext>
            </a:extLst>
          </a:blip>
          <a:srcRect t="461"/>
          <a:stretch/>
        </p:blipFill>
        <p:spPr>
          <a:xfrm>
            <a:off x="6625390" y="3104147"/>
            <a:ext cx="5455327" cy="3068053"/>
          </a:xfrm>
          <a:prstGeom prst="rect">
            <a:avLst/>
          </a:prstGeom>
        </p:spPr>
      </p:pic>
      <p:sp>
        <p:nvSpPr>
          <p:cNvPr id="3" name="TextBox 2">
            <a:extLst>
              <a:ext uri="{FF2B5EF4-FFF2-40B4-BE49-F238E27FC236}">
                <a16:creationId xmlns:a16="http://schemas.microsoft.com/office/drawing/2014/main" id="{0B0A69B9-422B-4940-9CA4-1B25F3835D44}"/>
              </a:ext>
            </a:extLst>
          </p:cNvPr>
          <p:cNvSpPr txBox="1"/>
          <p:nvPr/>
        </p:nvSpPr>
        <p:spPr>
          <a:xfrm>
            <a:off x="2743200" y="2707106"/>
            <a:ext cx="914400" cy="421105"/>
          </a:xfrm>
          <a:prstGeom prst="rect">
            <a:avLst/>
          </a:prstGeom>
        </p:spPr>
        <p:txBody>
          <a:bodyPr wrap="none" rtlCol="0">
            <a:noAutofit/>
          </a:bodyPr>
          <a:lstStyle/>
          <a:p>
            <a:pPr marL="0" indent="0" algn="ctr">
              <a:buClr>
                <a:srgbClr val="0096FF"/>
              </a:buClr>
              <a:buFont typeface="Arial" panose="020B0604020202020204" pitchFamily="34" charset="0"/>
              <a:buNone/>
            </a:pPr>
            <a:r>
              <a:rPr lang="en-US" dirty="0"/>
              <a:t>Now</a:t>
            </a:r>
          </a:p>
        </p:txBody>
      </p:sp>
      <p:sp>
        <p:nvSpPr>
          <p:cNvPr id="10" name="TextBox 9">
            <a:extLst>
              <a:ext uri="{FF2B5EF4-FFF2-40B4-BE49-F238E27FC236}">
                <a16:creationId xmlns:a16="http://schemas.microsoft.com/office/drawing/2014/main" id="{AD354D87-6F20-E349-BD01-1CA32905A99D}"/>
              </a:ext>
            </a:extLst>
          </p:cNvPr>
          <p:cNvSpPr txBox="1"/>
          <p:nvPr/>
        </p:nvSpPr>
        <p:spPr>
          <a:xfrm>
            <a:off x="5133473" y="2354180"/>
            <a:ext cx="4940968" cy="421105"/>
          </a:xfrm>
          <a:prstGeom prst="rect">
            <a:avLst/>
          </a:prstGeom>
        </p:spPr>
        <p:txBody>
          <a:bodyPr wrap="none" rtlCol="0">
            <a:noAutofit/>
          </a:bodyPr>
          <a:lstStyle/>
          <a:p>
            <a:pPr marL="0" indent="0" algn="ctr">
              <a:buClr>
                <a:srgbClr val="0096FF"/>
              </a:buClr>
              <a:buFont typeface="Arial" panose="020B0604020202020204" pitchFamily="34" charset="0"/>
              <a:buNone/>
            </a:pPr>
            <a:r>
              <a:rPr lang="en-US" dirty="0"/>
              <a:t>After extending building and swapping platforms</a:t>
            </a:r>
          </a:p>
        </p:txBody>
      </p:sp>
      <p:pic>
        <p:nvPicPr>
          <p:cNvPr id="11" name="Picture 10" descr="A drawing of a building&#10;&#10;Description automatically generated">
            <a:extLst>
              <a:ext uri="{FF2B5EF4-FFF2-40B4-BE49-F238E27FC236}">
                <a16:creationId xmlns:a16="http://schemas.microsoft.com/office/drawing/2014/main" id="{78807F5C-B35E-C349-860B-5C128E23D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415" y="2646947"/>
            <a:ext cx="1841044" cy="4211053"/>
          </a:xfrm>
          <a:prstGeom prst="rect">
            <a:avLst/>
          </a:prstGeom>
        </p:spPr>
      </p:pic>
    </p:spTree>
    <p:extLst>
      <p:ext uri="{BB962C8B-B14F-4D97-AF65-F5344CB8AC3E}">
        <p14:creationId xmlns:p14="http://schemas.microsoft.com/office/powerpoint/2010/main" val="1447377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BE116E-BE73-5A49-A842-F7FA9535B427}"/>
              </a:ext>
            </a:extLst>
          </p:cNvPr>
          <p:cNvSpPr>
            <a:spLocks noGrp="1"/>
          </p:cNvSpPr>
          <p:nvPr>
            <p:ph type="sldNum" sz="quarter" idx="4"/>
          </p:nvPr>
        </p:nvSpPr>
        <p:spPr/>
        <p:txBody>
          <a:bodyPr/>
          <a:lstStyle/>
          <a:p>
            <a:fld id="{893C5830-40F3-F04E-B2E3-10E6672BA8FF}" type="slidenum">
              <a:rPr lang="en-US" smtClean="0"/>
              <a:pPr/>
              <a:t>12</a:t>
            </a:fld>
            <a:endParaRPr lang="en-US"/>
          </a:p>
        </p:txBody>
      </p:sp>
      <p:pic>
        <p:nvPicPr>
          <p:cNvPr id="6" name="Picture 5">
            <a:extLst>
              <a:ext uri="{FF2B5EF4-FFF2-40B4-BE49-F238E27FC236}">
                <a16:creationId xmlns:a16="http://schemas.microsoft.com/office/drawing/2014/main" id="{67AEF7A2-9A72-4E42-A0F2-921812246062}"/>
              </a:ext>
            </a:extLst>
          </p:cNvPr>
          <p:cNvPicPr>
            <a:picLocks noChangeAspect="1"/>
          </p:cNvPicPr>
          <p:nvPr/>
        </p:nvPicPr>
        <p:blipFill rotWithShape="1">
          <a:blip r:embed="rId2"/>
          <a:srcRect l="10204" t="9576" r="9952" b="18644"/>
          <a:stretch/>
        </p:blipFill>
        <p:spPr>
          <a:xfrm>
            <a:off x="1253872" y="617835"/>
            <a:ext cx="9686450" cy="5418438"/>
          </a:xfrm>
          <a:prstGeom prst="rect">
            <a:avLst/>
          </a:prstGeom>
        </p:spPr>
      </p:pic>
    </p:spTree>
    <p:extLst>
      <p:ext uri="{BB962C8B-B14F-4D97-AF65-F5344CB8AC3E}">
        <p14:creationId xmlns:p14="http://schemas.microsoft.com/office/powerpoint/2010/main" val="1061908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7F23-D0A7-9E48-8160-CE00418844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 y="3435685"/>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80211E89-43FB-7A41-A582-E0625A0F309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13</a:t>
            </a:fld>
            <a:endParaRPr lang="en-US" dirty="0"/>
          </a:p>
        </p:txBody>
      </p:sp>
    </p:spTree>
    <p:extLst>
      <p:ext uri="{BB962C8B-B14F-4D97-AF65-F5344CB8AC3E}">
        <p14:creationId xmlns:p14="http://schemas.microsoft.com/office/powerpoint/2010/main" val="409996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89279" y="0"/>
            <a:ext cx="11371917" cy="589280"/>
          </a:xfrm>
        </p:spPr>
        <p:txBody>
          <a:bodyPr/>
          <a:lstStyle/>
          <a:p>
            <a:r>
              <a:rPr lang="en-US" dirty="0"/>
              <a:t>Goals for 2024 (towards CD-2!)</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1500" y="677342"/>
            <a:ext cx="11499234" cy="5494857"/>
          </a:xfrm>
        </p:spPr>
        <p:txBody>
          <a:bodyPr>
            <a:noAutofit/>
          </a:bodyPr>
          <a:lstStyle/>
          <a:p>
            <a:r>
              <a:rPr lang="en-US" sz="1400" dirty="0"/>
              <a:t>DAC meetings in ~April (topics: detector status, international engagement, R&amp;D status) and ~August (topic: Detector R&amp;D advise)</a:t>
            </a:r>
          </a:p>
          <a:p>
            <a:pPr lvl="1"/>
            <a:r>
              <a:rPr lang="en-US" sz="1200" dirty="0"/>
              <a:t>Completion of Non-Si R&amp;D</a:t>
            </a:r>
          </a:p>
          <a:p>
            <a:pPr lvl="1"/>
            <a:r>
              <a:rPr lang="en-US" sz="1200" dirty="0"/>
              <a:t>Advise on follow-up of MAPS/ITS3, ASICs, and AC-LGAD</a:t>
            </a:r>
          </a:p>
          <a:p>
            <a:r>
              <a:rPr lang="en-US" sz="1400" dirty="0"/>
              <a:t>Quantify (time, cost, performance) and document, before CD2, mitigation plans for the possibility that some R&amp;D components will not meet expectations</a:t>
            </a:r>
          </a:p>
          <a:p>
            <a:pPr lvl="1"/>
            <a:r>
              <a:rPr lang="en-US" sz="1200" dirty="0"/>
              <a:t>Tracking layout with branching points defined and documented</a:t>
            </a:r>
          </a:p>
          <a:p>
            <a:pPr lvl="1"/>
            <a:r>
              <a:rPr lang="en-US" sz="1200" dirty="0"/>
              <a:t>HRPPD backup option documented, etc.</a:t>
            </a:r>
          </a:p>
          <a:p>
            <a:r>
              <a:rPr lang="en-US" sz="1400" dirty="0"/>
              <a:t>Ensure good project progress</a:t>
            </a:r>
          </a:p>
          <a:p>
            <a:pPr lvl="1"/>
            <a:r>
              <a:rPr lang="en-US" sz="1200" dirty="0"/>
              <a:t>Implement procurements for CD-3A scope and manage progress</a:t>
            </a:r>
          </a:p>
          <a:p>
            <a:pPr lvl="1"/>
            <a:r>
              <a:rPr lang="en-US" sz="1200" dirty="0"/>
              <a:t>Continue work on design maturity for all (non-CD-3A) systems.</a:t>
            </a:r>
          </a:p>
          <a:p>
            <a:pPr lvl="1"/>
            <a:r>
              <a:rPr lang="en-US" sz="1200" dirty="0"/>
              <a:t>Define CD-3B needs: next phases of CD-3A, magnet power supply, perhaps </a:t>
            </a:r>
            <a:r>
              <a:rPr lang="en-US" sz="1200" dirty="0" err="1"/>
              <a:t>VTRx</a:t>
            </a:r>
            <a:r>
              <a:rPr lang="en-US" sz="1200" dirty="0"/>
              <a:t>+ optical transceivers, perhaps magnet steel</a:t>
            </a:r>
          </a:p>
          <a:p>
            <a:pPr lvl="1"/>
            <a:r>
              <a:rPr lang="en-US" sz="1200" dirty="0"/>
              <a:t>PDRs of Tracking, Far-Forward/Far-Backward, Electronics/DAQ, Particle Identification</a:t>
            </a:r>
          </a:p>
          <a:p>
            <a:pPr lvl="1"/>
            <a:r>
              <a:rPr lang="en-US" sz="1200" dirty="0"/>
              <a:t>FDRs of Magnet Power Supply, Calorimetry</a:t>
            </a:r>
          </a:p>
          <a:p>
            <a:r>
              <a:rPr lang="en-US" sz="1400" dirty="0"/>
              <a:t>Continue work on integration aspects, e.g., service needs of various detectors, cable routing, electronic rack layouts, survey &amp; alignment planning, monitoring systems, controls needs.</a:t>
            </a:r>
          </a:p>
          <a:p>
            <a:pPr lvl="1"/>
            <a:r>
              <a:rPr lang="en-US" sz="1200" dirty="0"/>
              <a:t>System engineering for electrical and services (per DOE/OPA recommendation)</a:t>
            </a:r>
          </a:p>
          <a:p>
            <a:pPr lvl="1"/>
            <a:r>
              <a:rPr lang="en-US" sz="1200" dirty="0"/>
              <a:t>Document controls needs</a:t>
            </a:r>
          </a:p>
          <a:p>
            <a:pPr lvl="1"/>
            <a:r>
              <a:rPr lang="en-US" sz="1200" dirty="0"/>
              <a:t>Collect interfaces beyond CD-3A scope, and document towards ICDs</a:t>
            </a:r>
          </a:p>
          <a:p>
            <a:r>
              <a:rPr lang="en-US" sz="1400" dirty="0"/>
              <a:t>Simulations with Full Materials, Background and Reconstruction</a:t>
            </a:r>
          </a:p>
          <a:p>
            <a:r>
              <a:rPr lang="en-US" sz="1400" dirty="0"/>
              <a:t>Draft Technical Design Report in collaboration with </a:t>
            </a:r>
            <a:r>
              <a:rPr lang="en-US" sz="1400" dirty="0" err="1"/>
              <a:t>ePIC</a:t>
            </a:r>
            <a:endParaRPr lang="en-US" sz="1400" dirty="0"/>
          </a:p>
          <a:p>
            <a:r>
              <a:rPr lang="en-US" sz="1400" dirty="0"/>
              <a:t>Formalize in-kind agreements in form of high-level agreements and project planning documents, as appropriate: Italy/INFN (Detector, Magnet), France/IN2P3, France/IRFU, UK/STFC, perhaps NSF, other</a:t>
            </a:r>
          </a:p>
        </p:txBody>
      </p:sp>
    </p:spTree>
    <p:extLst>
      <p:ext uri="{BB962C8B-B14F-4D97-AF65-F5344CB8AC3E}">
        <p14:creationId xmlns:p14="http://schemas.microsoft.com/office/powerpoint/2010/main" val="1567467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9119" y="0"/>
            <a:ext cx="11382077" cy="579120"/>
          </a:xfrm>
        </p:spPr>
        <p:txBody>
          <a:bodyPr/>
          <a:lstStyle/>
          <a:p>
            <a:r>
              <a:rPr lang="en-US" dirty="0"/>
              <a:t>Outline</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9119" y="728840"/>
            <a:ext cx="11499234" cy="5212080"/>
          </a:xfrm>
        </p:spPr>
        <p:txBody>
          <a:bodyPr>
            <a:noAutofit/>
          </a:bodyPr>
          <a:lstStyle/>
          <a:p>
            <a:r>
              <a:rPr lang="en-US" sz="1800" dirty="0"/>
              <a:t>Schedule/Budget Update</a:t>
            </a:r>
          </a:p>
          <a:p>
            <a:r>
              <a:rPr lang="en-US" dirty="0"/>
              <a:t>Detector R&amp;D Day and R&amp;D Planning</a:t>
            </a:r>
            <a:endParaRPr lang="en-US" sz="1800" dirty="0"/>
          </a:p>
          <a:p>
            <a:r>
              <a:rPr lang="en-US" dirty="0"/>
              <a:t>DAC Planning Update</a:t>
            </a:r>
          </a:p>
          <a:p>
            <a:r>
              <a:rPr lang="en-US" sz="1800" dirty="0"/>
              <a:t>Design Review 2024 Plans – Update</a:t>
            </a:r>
          </a:p>
          <a:p>
            <a:r>
              <a:rPr lang="en-US" dirty="0"/>
              <a:t>RRB Update</a:t>
            </a:r>
          </a:p>
          <a:p>
            <a:r>
              <a:rPr lang="en-US" sz="1800" dirty="0"/>
              <a:t>Planning for the Production Phase – Collection of Test Setups &amp; Quality Assurance Plans</a:t>
            </a:r>
          </a:p>
          <a:p>
            <a:r>
              <a:rPr lang="en-US" sz="1800" dirty="0"/>
              <a:t>Infrastructure and Installation Complications</a:t>
            </a:r>
          </a:p>
        </p:txBody>
      </p:sp>
      <p:sp>
        <p:nvSpPr>
          <p:cNvPr id="3" name="TextBox 2">
            <a:extLst>
              <a:ext uri="{FF2B5EF4-FFF2-40B4-BE49-F238E27FC236}">
                <a16:creationId xmlns:a16="http://schemas.microsoft.com/office/drawing/2014/main" id="{A7358EA4-5964-AC23-B5D1-98682486F2EB}"/>
              </a:ext>
            </a:extLst>
          </p:cNvPr>
          <p:cNvSpPr txBox="1"/>
          <p:nvPr/>
        </p:nvSpPr>
        <p:spPr>
          <a:xfrm>
            <a:off x="5801360" y="5303520"/>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3333204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4"/>
          </p:nvPr>
        </p:nvSpPr>
        <p:spPr/>
        <p:txBody>
          <a:bodyPr/>
          <a:lstStyle/>
          <a:p>
            <a:pPr>
              <a:defRPr/>
            </a:pPr>
            <a:fld id="{893C5830-40F3-F04E-B2E3-10E6672BA8FF}" type="slidenum">
              <a:rPr lang="en-US" sz="1200" b="0">
                <a:solidFill>
                  <a:prstClr val="white"/>
                </a:solidFill>
                <a:latin typeface="Arial"/>
              </a:rPr>
              <a:pPr>
                <a:defRPr/>
              </a:pPr>
              <a:t>3</a:t>
            </a:fld>
            <a:endParaRPr lang="en-US" sz="1200" b="0" dirty="0">
              <a:solidFill>
                <a:prstClr val="white"/>
              </a:solidFill>
              <a:latin typeface="Arial"/>
            </a:endParaRPr>
          </a:p>
        </p:txBody>
      </p:sp>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p:txBody>
          <a:bodyPr>
            <a:noAutofit/>
          </a:bodyPr>
          <a:lstStyle/>
          <a:p>
            <a:r>
              <a:rPr lang="en-US" sz="3200" dirty="0">
                <a:latin typeface="Arial" panose="020B0604020202020204" pitchFamily="34" charset="0"/>
                <a:cs typeface="Arial" panose="020B0604020202020204" pitchFamily="34" charset="0"/>
              </a:rPr>
              <a:t>EIC Schedule</a:t>
            </a:r>
          </a:p>
        </p:txBody>
      </p:sp>
      <p:pic>
        <p:nvPicPr>
          <p:cNvPr id="5" name="Picture 4">
            <a:extLst>
              <a:ext uri="{FF2B5EF4-FFF2-40B4-BE49-F238E27FC236}">
                <a16:creationId xmlns:a16="http://schemas.microsoft.com/office/drawing/2014/main" id="{D76B3B1F-E98B-D68E-E81B-A3FF59F21C67}"/>
              </a:ext>
            </a:extLst>
          </p:cNvPr>
          <p:cNvPicPr>
            <a:picLocks noChangeAspect="1"/>
          </p:cNvPicPr>
          <p:nvPr/>
        </p:nvPicPr>
        <p:blipFill>
          <a:blip r:embed="rId2"/>
          <a:srcRect/>
          <a:stretch/>
        </p:blipFill>
        <p:spPr>
          <a:xfrm>
            <a:off x="4478100" y="725515"/>
            <a:ext cx="7322306" cy="3454842"/>
          </a:xfrm>
          <a:prstGeom prst="rect">
            <a:avLst/>
          </a:prstGeom>
        </p:spPr>
      </p:pic>
      <p:cxnSp>
        <p:nvCxnSpPr>
          <p:cNvPr id="6" name="Straight Connector 5">
            <a:extLst>
              <a:ext uri="{FF2B5EF4-FFF2-40B4-BE49-F238E27FC236}">
                <a16:creationId xmlns:a16="http://schemas.microsoft.com/office/drawing/2014/main" id="{AB10CA1A-3A45-522C-FDC0-4B06189BA8FF}"/>
              </a:ext>
            </a:extLst>
          </p:cNvPr>
          <p:cNvCxnSpPr>
            <a:cxnSpLocks/>
          </p:cNvCxnSpPr>
          <p:nvPr/>
        </p:nvCxnSpPr>
        <p:spPr>
          <a:xfrm flipH="1">
            <a:off x="7663362" y="893758"/>
            <a:ext cx="15042" cy="2907162"/>
          </a:xfrm>
          <a:prstGeom prst="line">
            <a:avLst/>
          </a:prstGeom>
          <a:ln w="19050">
            <a:solidFill>
              <a:srgbClr val="0000DB"/>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86BF9B2-E6E3-DDE9-432C-9DD8D205D975}"/>
              </a:ext>
            </a:extLst>
          </p:cNvPr>
          <p:cNvSpPr txBox="1"/>
          <p:nvPr/>
        </p:nvSpPr>
        <p:spPr>
          <a:xfrm>
            <a:off x="7935462" y="1535925"/>
            <a:ext cx="1093568" cy="400110"/>
          </a:xfrm>
          <a:prstGeom prst="rect">
            <a:avLst/>
          </a:prstGeom>
          <a:noFill/>
          <a:ln>
            <a:noFill/>
          </a:ln>
        </p:spPr>
        <p:txBody>
          <a:bodyPr wrap="none" rtlCol="0">
            <a:spAutoFit/>
          </a:bodyPr>
          <a:lstStyle/>
          <a:p>
            <a:pPr algn="ctr"/>
            <a:r>
              <a:rPr lang="en-US" sz="1000" dirty="0">
                <a:solidFill>
                  <a:srgbClr val="0432FF"/>
                </a:solidFill>
              </a:rPr>
              <a:t>Conclusion of</a:t>
            </a:r>
          </a:p>
          <a:p>
            <a:pPr algn="ctr"/>
            <a:r>
              <a:rPr lang="en-US" sz="1000" dirty="0">
                <a:solidFill>
                  <a:srgbClr val="0432FF"/>
                </a:solidFill>
              </a:rPr>
              <a:t>RHIC Operation</a:t>
            </a:r>
          </a:p>
        </p:txBody>
      </p:sp>
      <p:cxnSp>
        <p:nvCxnSpPr>
          <p:cNvPr id="9" name="Straight Arrow Connector 8">
            <a:extLst>
              <a:ext uri="{FF2B5EF4-FFF2-40B4-BE49-F238E27FC236}">
                <a16:creationId xmlns:a16="http://schemas.microsoft.com/office/drawing/2014/main" id="{3C9B49A6-3638-32C9-373B-055BA4337173}"/>
              </a:ext>
            </a:extLst>
          </p:cNvPr>
          <p:cNvCxnSpPr>
            <a:cxnSpLocks/>
            <a:stCxn id="8" idx="1"/>
          </p:cNvCxnSpPr>
          <p:nvPr/>
        </p:nvCxnSpPr>
        <p:spPr>
          <a:xfrm flipH="1" flipV="1">
            <a:off x="7672202" y="1606324"/>
            <a:ext cx="263260" cy="129656"/>
          </a:xfrm>
          <a:prstGeom prst="straightConnector1">
            <a:avLst/>
          </a:prstGeom>
          <a:ln>
            <a:solidFill>
              <a:srgbClr val="0000DB"/>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660064-84F8-38E6-C219-9ABA2E883E1C}"/>
              </a:ext>
            </a:extLst>
          </p:cNvPr>
          <p:cNvSpPr txBox="1"/>
          <p:nvPr/>
        </p:nvSpPr>
        <p:spPr>
          <a:xfrm>
            <a:off x="8095848" y="1214086"/>
            <a:ext cx="1982130" cy="261610"/>
          </a:xfrm>
          <a:prstGeom prst="rect">
            <a:avLst/>
          </a:prstGeom>
          <a:solidFill>
            <a:srgbClr val="FFFF00"/>
          </a:solidFill>
        </p:spPr>
        <p:txBody>
          <a:bodyPr wrap="square" rtlCol="0">
            <a:spAutoFit/>
          </a:bodyPr>
          <a:lstStyle/>
          <a:p>
            <a:pPr algn="ctr"/>
            <a:r>
              <a:rPr lang="en-US" sz="1100" dirty="0">
                <a:solidFill>
                  <a:srgbClr val="0000FF"/>
                </a:solidFill>
                <a:latin typeface="Arial" panose="020B0604020202020204" pitchFamily="34" charset="0"/>
                <a:cs typeface="Arial" panose="020B0604020202020204" pitchFamily="34" charset="0"/>
              </a:rPr>
              <a:t>Construction Phase</a:t>
            </a:r>
          </a:p>
        </p:txBody>
      </p:sp>
      <p:sp>
        <p:nvSpPr>
          <p:cNvPr id="11" name="TextBox 10">
            <a:extLst>
              <a:ext uri="{FF2B5EF4-FFF2-40B4-BE49-F238E27FC236}">
                <a16:creationId xmlns:a16="http://schemas.microsoft.com/office/drawing/2014/main" id="{35EF1ED7-EAB1-488B-CBB4-A8161B9B8129}"/>
              </a:ext>
            </a:extLst>
          </p:cNvPr>
          <p:cNvSpPr txBox="1"/>
          <p:nvPr/>
        </p:nvSpPr>
        <p:spPr>
          <a:xfrm>
            <a:off x="10539756" y="1567731"/>
            <a:ext cx="1024262" cy="246221"/>
          </a:xfrm>
          <a:prstGeom prst="rect">
            <a:avLst/>
          </a:prstGeom>
          <a:solidFill>
            <a:srgbClr val="FFFF00"/>
          </a:solidFill>
        </p:spPr>
        <p:txBody>
          <a:bodyPr wrap="square" rtlCol="0">
            <a:spAutoFit/>
          </a:bodyPr>
          <a:lstStyle/>
          <a:p>
            <a:r>
              <a:rPr lang="en-US" sz="1000" dirty="0">
                <a:solidFill>
                  <a:srgbClr val="0000FF"/>
                </a:solidFill>
                <a:latin typeface="Arial" panose="020B0604020202020204" pitchFamily="34" charset="0"/>
                <a:cs typeface="Arial" panose="020B0604020202020204" pitchFamily="34" charset="0"/>
              </a:rPr>
              <a:t>Science Phase</a:t>
            </a:r>
          </a:p>
        </p:txBody>
      </p:sp>
      <p:sp>
        <p:nvSpPr>
          <p:cNvPr id="12" name="TextBox 11">
            <a:extLst>
              <a:ext uri="{FF2B5EF4-FFF2-40B4-BE49-F238E27FC236}">
                <a16:creationId xmlns:a16="http://schemas.microsoft.com/office/drawing/2014/main" id="{01C785D3-7577-5F1A-5E06-D5580319BE51}"/>
              </a:ext>
            </a:extLst>
          </p:cNvPr>
          <p:cNvSpPr txBox="1"/>
          <p:nvPr/>
        </p:nvSpPr>
        <p:spPr>
          <a:xfrm>
            <a:off x="8127566" y="1996926"/>
            <a:ext cx="3469219" cy="430887"/>
          </a:xfrm>
          <a:prstGeom prst="rect">
            <a:avLst/>
          </a:prstGeom>
          <a:noFill/>
        </p:spPr>
        <p:txBody>
          <a:bodyPr wrap="none" rtlCol="0">
            <a:spAutoFit/>
          </a:bodyPr>
          <a:lstStyle/>
          <a:p>
            <a:r>
              <a:rPr lang="en-US" sz="1100" dirty="0">
                <a:solidFill>
                  <a:srgbClr val="0000FF"/>
                </a:solidFill>
                <a:cs typeface="Arial" panose="020B0604020202020204" pitchFamily="34" charset="0"/>
              </a:rPr>
              <a:t>The thinner bars indicate that R&amp;D and design </a:t>
            </a:r>
          </a:p>
          <a:p>
            <a:r>
              <a:rPr lang="en-US" sz="1100" dirty="0">
                <a:solidFill>
                  <a:srgbClr val="0000FF"/>
                </a:solidFill>
                <a:cs typeface="Arial" panose="020B0604020202020204" pitchFamily="34" charset="0"/>
              </a:rPr>
              <a:t>can continue at a small level beyond CD-2 and CD-3</a:t>
            </a:r>
          </a:p>
        </p:txBody>
      </p:sp>
      <p:sp>
        <p:nvSpPr>
          <p:cNvPr id="13" name="TextBox 12">
            <a:extLst>
              <a:ext uri="{FF2B5EF4-FFF2-40B4-BE49-F238E27FC236}">
                <a16:creationId xmlns:a16="http://schemas.microsoft.com/office/drawing/2014/main" id="{16DD6DBE-1121-2DCD-D60F-410774EBA2AA}"/>
              </a:ext>
            </a:extLst>
          </p:cNvPr>
          <p:cNvSpPr txBox="1"/>
          <p:nvPr/>
        </p:nvSpPr>
        <p:spPr>
          <a:xfrm>
            <a:off x="670204" y="1984227"/>
            <a:ext cx="3652969" cy="1169551"/>
          </a:xfrm>
          <a:prstGeom prst="rect">
            <a:avLst/>
          </a:prstGeom>
          <a:noFill/>
        </p:spPr>
        <p:txBody>
          <a:bodyPr wrap="square" rtlCol="0">
            <a:spAutoFit/>
          </a:bodyPr>
          <a:lstStyle/>
          <a:p>
            <a:pPr algn="l"/>
            <a:r>
              <a:rPr lang="en-US" sz="1400" b="1" dirty="0">
                <a:solidFill>
                  <a:srgbClr val="0432FF"/>
                </a:solidFill>
              </a:rPr>
              <a:t>CD-2:</a:t>
            </a:r>
          </a:p>
          <a:p>
            <a:pPr algn="l"/>
            <a:r>
              <a:rPr lang="en-US" sz="1400" dirty="0"/>
              <a:t>Approve prelim. design for all subdetectors</a:t>
            </a:r>
          </a:p>
          <a:p>
            <a:r>
              <a:rPr lang="en-US" sz="1400" dirty="0"/>
              <a:t>Design Maturity: &gt;60%</a:t>
            </a:r>
          </a:p>
          <a:p>
            <a:r>
              <a:rPr lang="en-US" sz="1400" dirty="0"/>
              <a:t>Need “pre-”TDR (or draft TDR)</a:t>
            </a:r>
          </a:p>
          <a:p>
            <a:r>
              <a:rPr lang="en-US" sz="1400" dirty="0"/>
              <a:t>Baseline project in scope, cost, schedule</a:t>
            </a:r>
          </a:p>
        </p:txBody>
      </p:sp>
      <p:sp>
        <p:nvSpPr>
          <p:cNvPr id="14" name="TextBox 13">
            <a:extLst>
              <a:ext uri="{FF2B5EF4-FFF2-40B4-BE49-F238E27FC236}">
                <a16:creationId xmlns:a16="http://schemas.microsoft.com/office/drawing/2014/main" id="{BCB9A7A7-CC04-F69E-9379-EE162FD9989E}"/>
              </a:ext>
            </a:extLst>
          </p:cNvPr>
          <p:cNvSpPr txBox="1"/>
          <p:nvPr/>
        </p:nvSpPr>
        <p:spPr>
          <a:xfrm>
            <a:off x="656838" y="3242939"/>
            <a:ext cx="3395911" cy="954107"/>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t>
            </a:r>
          </a:p>
          <a:p>
            <a:pPr algn="l"/>
            <a:r>
              <a:rPr lang="en-US" sz="1400" dirty="0">
                <a:latin typeface="Arial" panose="020B0604020202020204" pitchFamily="34" charset="0"/>
                <a:cs typeface="Arial" panose="020B0604020202020204" pitchFamily="34" charset="0"/>
              </a:rPr>
              <a:t>Approve final design for all subdetectors</a:t>
            </a:r>
          </a:p>
          <a:p>
            <a:r>
              <a:rPr lang="en-US" sz="1400" dirty="0">
                <a:latin typeface="Arial" panose="020B0604020202020204" pitchFamily="34" charset="0"/>
                <a:cs typeface="Arial" panose="020B0604020202020204" pitchFamily="34" charset="0"/>
              </a:rPr>
              <a:t>Design Maturity: ~90%</a:t>
            </a:r>
          </a:p>
          <a:p>
            <a:r>
              <a:rPr lang="en-US" sz="1400" dirty="0">
                <a:latin typeface="Arial" panose="020B0604020202020204" pitchFamily="34" charset="0"/>
                <a:cs typeface="Arial" panose="020B0604020202020204" pitchFamily="34" charset="0"/>
              </a:rPr>
              <a:t>Need full TDR</a:t>
            </a:r>
          </a:p>
        </p:txBody>
      </p:sp>
      <p:sp>
        <p:nvSpPr>
          <p:cNvPr id="17" name="TextBox 16">
            <a:extLst>
              <a:ext uri="{FF2B5EF4-FFF2-40B4-BE49-F238E27FC236}">
                <a16:creationId xmlns:a16="http://schemas.microsoft.com/office/drawing/2014/main" id="{60C338A3-179A-256E-FD2A-CA371C02F84B}"/>
              </a:ext>
            </a:extLst>
          </p:cNvPr>
          <p:cNvSpPr txBox="1"/>
          <p:nvPr/>
        </p:nvSpPr>
        <p:spPr>
          <a:xfrm>
            <a:off x="670204" y="725515"/>
            <a:ext cx="3727434" cy="1169551"/>
          </a:xfrm>
          <a:prstGeom prst="rect">
            <a:avLst/>
          </a:prstGeom>
          <a:noFill/>
        </p:spPr>
        <p:txBody>
          <a:bodyPr wrap="square" rtlCol="0">
            <a:spAutoFit/>
          </a:bodyPr>
          <a:lstStyle/>
          <a:p>
            <a:pPr algn="l"/>
            <a:r>
              <a:rPr lang="en-US" sz="1400" b="1" dirty="0">
                <a:solidFill>
                  <a:srgbClr val="0432FF"/>
                </a:solidFill>
                <a:latin typeface="Arial" panose="020B0604020202020204" pitchFamily="34" charset="0"/>
                <a:cs typeface="Arial" panose="020B0604020202020204" pitchFamily="34" charset="0"/>
              </a:rPr>
              <a:t>CD-3A:</a:t>
            </a:r>
          </a:p>
          <a:p>
            <a:pPr algn="l"/>
            <a:r>
              <a:rPr lang="en-US" sz="1400" dirty="0">
                <a:latin typeface="Arial" panose="020B0604020202020204" pitchFamily="34" charset="0"/>
                <a:cs typeface="Arial" panose="020B0604020202020204" pitchFamily="34" charset="0"/>
              </a:rPr>
              <a:t>Approve start of long-lead procurements</a:t>
            </a:r>
          </a:p>
          <a:p>
            <a:r>
              <a:rPr lang="en-US" sz="1400" dirty="0">
                <a:latin typeface="Arial" panose="020B0604020202020204" pitchFamily="34" charset="0"/>
                <a:cs typeface="Arial" panose="020B0604020202020204" pitchFamily="34" charset="0"/>
              </a:rPr>
              <a:t>CD-3A items passed final design review</a:t>
            </a:r>
          </a:p>
          <a:p>
            <a:r>
              <a:rPr lang="en-US" sz="1400" dirty="0">
                <a:latin typeface="Arial" panose="020B0604020202020204" pitchFamily="34" charset="0"/>
                <a:cs typeface="Arial" panose="020B0604020202020204" pitchFamily="34" charset="0"/>
              </a:rPr>
              <a:t>All interfaces related to them are frozen</a:t>
            </a:r>
          </a:p>
          <a:p>
            <a:r>
              <a:rPr lang="en-US" sz="1400" dirty="0">
                <a:latin typeface="Arial" panose="020B0604020202020204" pitchFamily="34" charset="0"/>
                <a:cs typeface="Arial" panose="020B0604020202020204" pitchFamily="34" charset="0"/>
              </a:rPr>
              <a:t>Waiting for ESAAB meeting for authorization</a:t>
            </a:r>
          </a:p>
        </p:txBody>
      </p:sp>
      <p:sp>
        <p:nvSpPr>
          <p:cNvPr id="18" name="TextBox 17">
            <a:extLst>
              <a:ext uri="{FF2B5EF4-FFF2-40B4-BE49-F238E27FC236}">
                <a16:creationId xmlns:a16="http://schemas.microsoft.com/office/drawing/2014/main" id="{BFEF534F-A6C2-64F3-3228-430BD1DA6047}"/>
              </a:ext>
            </a:extLst>
          </p:cNvPr>
          <p:cNvSpPr txBox="1"/>
          <p:nvPr/>
        </p:nvSpPr>
        <p:spPr>
          <a:xfrm>
            <a:off x="815416" y="4415695"/>
            <a:ext cx="3078754" cy="1569660"/>
          </a:xfrm>
          <a:prstGeom prst="rect">
            <a:avLst/>
          </a:prstGeom>
          <a:noFill/>
          <a:ln>
            <a:solidFill>
              <a:srgbClr val="30519D"/>
            </a:solidFill>
          </a:ln>
        </p:spPr>
        <p:txBody>
          <a:bodyPr wrap="square" rtlCol="0">
            <a:spAutoFit/>
          </a:bodyPr>
          <a:lstStyle/>
          <a:p>
            <a:pPr marL="57150" lvl="2" algn="ctr">
              <a:tabLst>
                <a:tab pos="4341813" algn="r"/>
              </a:tabLst>
              <a:defRPr/>
            </a:pPr>
            <a:r>
              <a:rPr lang="en-US" sz="1200" b="1">
                <a:solidFill>
                  <a:prstClr val="black"/>
                </a:solidFill>
                <a:latin typeface="Arial" panose="020B0604020202020204" pitchFamily="34" charset="0"/>
                <a:cs typeface="Arial" panose="020B0604020202020204" pitchFamily="34" charset="0"/>
              </a:rPr>
              <a:t>Current EIC </a:t>
            </a:r>
            <a:r>
              <a:rPr lang="en-US" sz="1200" b="1" dirty="0">
                <a:solidFill>
                  <a:prstClr val="black"/>
                </a:solidFill>
                <a:latin typeface="Arial" panose="020B0604020202020204" pitchFamily="34" charset="0"/>
                <a:cs typeface="Arial" panose="020B0604020202020204" pitchFamily="34" charset="0"/>
              </a:rPr>
              <a:t>Critical Decision Plan</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CD-0/Site Selection      December 2019 ✓</a:t>
            </a:r>
          </a:p>
          <a:p>
            <a:pPr marL="0" lvl="2">
              <a:tabLst>
                <a:tab pos="4341813" algn="r"/>
              </a:tabLst>
            </a:pPr>
            <a:r>
              <a:rPr lang="en-US" sz="1200" dirty="0">
                <a:solidFill>
                  <a:srgbClr val="0432FF"/>
                </a:solidFill>
                <a:latin typeface="Arial" panose="020B0604020202020204" pitchFamily="34" charset="0"/>
                <a:cs typeface="Arial" panose="020B0604020202020204" pitchFamily="34" charset="0"/>
              </a:rPr>
              <a:t>CD-1                                     June 2021 ✓</a:t>
            </a:r>
          </a:p>
          <a:p>
            <a:pPr marL="0" lvl="2">
              <a:tabLst>
                <a:tab pos="4341813" algn="r"/>
              </a:tabLst>
              <a:defRPr/>
            </a:pPr>
            <a:r>
              <a:rPr lang="en-US" sz="1200" dirty="0">
                <a:solidFill>
                  <a:srgbClr val="0432FF"/>
                </a:solidFill>
                <a:latin typeface="Arial" panose="020B0604020202020204" pitchFamily="34" charset="0"/>
                <a:cs typeface="Arial" panose="020B0604020202020204" pitchFamily="34" charset="0"/>
              </a:rPr>
              <a:t>CD-3A 	ESAAB March 25</a:t>
            </a:r>
            <a:r>
              <a:rPr lang="en-US" sz="1200" baseline="30000" dirty="0">
                <a:solidFill>
                  <a:srgbClr val="0432FF"/>
                </a:solidFill>
                <a:latin typeface="Arial" panose="020B0604020202020204" pitchFamily="34" charset="0"/>
                <a:cs typeface="Arial" panose="020B0604020202020204" pitchFamily="34" charset="0"/>
              </a:rPr>
              <a:t>th</a:t>
            </a:r>
            <a:r>
              <a:rPr lang="en-US" sz="1200" dirty="0">
                <a:solidFill>
                  <a:srgbClr val="0432FF"/>
                </a:solidFill>
                <a:latin typeface="Arial" panose="020B0604020202020204" pitchFamily="34" charset="0"/>
                <a:cs typeface="Arial" panose="020B0604020202020204" pitchFamily="34" charset="0"/>
              </a:rPr>
              <a:t> 2024</a:t>
            </a:r>
          </a:p>
          <a:p>
            <a:pPr marL="0" lvl="2">
              <a:tabLst>
                <a:tab pos="4341813" algn="r"/>
              </a:tabLst>
              <a:defRPr/>
            </a:pPr>
            <a:r>
              <a:rPr lang="en-US" sz="1200" b="1" dirty="0">
                <a:latin typeface="Arial" panose="020B0604020202020204" pitchFamily="34" charset="0"/>
                <a:cs typeface="Arial" panose="020B0604020202020204" pitchFamily="34" charset="0"/>
              </a:rPr>
              <a:t>CD-3B 	October 2024</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CD-2/3	April 2025</a:t>
            </a:r>
          </a:p>
          <a:p>
            <a:pPr marL="0" lvl="2">
              <a:tabLst>
                <a:tab pos="4341813" algn="r"/>
              </a:tabLst>
              <a:defRPr/>
            </a:pPr>
            <a:r>
              <a:rPr lang="en-US" sz="1200" dirty="0">
                <a:solidFill>
                  <a:prstClr val="black"/>
                </a:solidFill>
                <a:latin typeface="Arial" panose="020B0604020202020204" pitchFamily="34" charset="0"/>
                <a:cs typeface="Arial" panose="020B0604020202020204" pitchFamily="34" charset="0"/>
              </a:rPr>
              <a:t>early CD-4 	October 2032</a:t>
            </a:r>
          </a:p>
          <a:p>
            <a:pPr marL="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CD-4	October 2034</a:t>
            </a:r>
          </a:p>
        </p:txBody>
      </p:sp>
      <p:sp>
        <p:nvSpPr>
          <p:cNvPr id="19" name="Content Placeholder 2">
            <a:extLst>
              <a:ext uri="{FF2B5EF4-FFF2-40B4-BE49-F238E27FC236}">
                <a16:creationId xmlns:a16="http://schemas.microsoft.com/office/drawing/2014/main" id="{83DF343D-CEBE-FB31-1951-DDF0EA5794FC}"/>
              </a:ext>
            </a:extLst>
          </p:cNvPr>
          <p:cNvSpPr txBox="1">
            <a:spLocks/>
          </p:cNvSpPr>
          <p:nvPr/>
        </p:nvSpPr>
        <p:spPr>
          <a:xfrm>
            <a:off x="4526795" y="4288907"/>
            <a:ext cx="7322306" cy="1925538"/>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u="sng" dirty="0">
                <a:solidFill>
                  <a:srgbClr val="0432FF"/>
                </a:solidFill>
                <a:latin typeface="Arial" panose="020B0604020202020204"/>
              </a:rPr>
              <a:t>Updated s</a:t>
            </a:r>
            <a:r>
              <a:rPr kumimoji="0" lang="en-US" sz="1800" b="0" i="0" u="sng" strike="noStrike" kern="1200" cap="none" spc="0" normalizeH="0" baseline="0" noProof="0" dirty="0">
                <a:ln>
                  <a:noFill/>
                </a:ln>
                <a:solidFill>
                  <a:srgbClr val="0432FF"/>
                </a:solidFill>
                <a:effectLst/>
                <a:uLnTx/>
                <a:uFillTx/>
                <a:latin typeface="Arial" panose="020B0604020202020204"/>
                <a:ea typeface="+mn-ea"/>
                <a:cs typeface="+mn-cs"/>
              </a:rPr>
              <a:t>peculation</a:t>
            </a:r>
            <a:r>
              <a:rPr kumimoji="0" lang="en-US" sz="1800" b="0" i="0" u="none" strike="noStrike" kern="1200" cap="none" spc="0" normalizeH="0" baseline="0" noProof="0" dirty="0">
                <a:ln>
                  <a:noFill/>
                </a:ln>
                <a:solidFill>
                  <a:srgbClr val="0432FF"/>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based on EIC accelerator project status, on</a:t>
            </a:r>
            <a:r>
              <a:rPr lang="en-US" noProof="0" dirty="0">
                <a:solidFill>
                  <a:srgbClr val="000000"/>
                </a:solidFill>
                <a:latin typeface="Arial" panose="020B0604020202020204"/>
              </a:rPr>
              <a:t> the actual appropriated</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FY24 funding ($98M), </a:t>
            </a:r>
            <a:r>
              <a:rPr lang="en-US" dirty="0">
                <a:solidFill>
                  <a:srgbClr val="000000"/>
                </a:solidFill>
                <a:latin typeface="Arial" panose="020B0604020202020204"/>
              </a:rPr>
              <a:t>on uncertain</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FY25 budget scenarios (President’s Budget is only ~$113M) and the projected RHIC FY24 run:</a:t>
            </a:r>
          </a:p>
          <a:p>
            <a:pPr>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January 7 – 9,</a:t>
            </a:r>
            <a:r>
              <a:rPr kumimoji="0" lang="en-US" sz="1800" b="0" i="0" u="none" strike="noStrike" kern="1200" cap="none" spc="0" normalizeH="0" noProof="0" dirty="0">
                <a:ln>
                  <a:noFill/>
                </a:ln>
                <a:solidFill>
                  <a:srgbClr val="000000"/>
                </a:solidFill>
                <a:effectLst/>
                <a:uLnTx/>
                <a:uFillTx/>
                <a:latin typeface="Arial" panose="020B0604020202020204"/>
                <a:ea typeface="+mn-ea"/>
                <a:cs typeface="+mn-cs"/>
              </a:rPr>
              <a:t> 2025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Path to CD-2/CD-3 status review,</a:t>
            </a:r>
            <a:r>
              <a:rPr kumimoji="0" lang="en-US" sz="1800" b="0" i="0" u="none" strike="noStrike" kern="1200" cap="none" spc="0" normalizeH="0" noProof="0" dirty="0">
                <a:ln>
                  <a:noFill/>
                </a:ln>
                <a:solidFill>
                  <a:srgbClr val="000000"/>
                </a:solidFill>
                <a:effectLst/>
                <a:uLnTx/>
                <a:uFillTx/>
                <a:latin typeface="Arial" panose="020B0604020202020204"/>
                <a:ea typeface="+mn-ea"/>
                <a:cs typeface="+mn-cs"/>
              </a:rPr>
              <a:t> possible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CD-3B Approval </a:t>
            </a:r>
            <a:r>
              <a:rPr lang="en-US" dirty="0">
                <a:solidFill>
                  <a:srgbClr val="000000"/>
                </a:solidFill>
                <a:latin typeface="Arial" panose="020B0604020202020204"/>
              </a:rPr>
              <a:t>spring 2025?</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RHIC operations will conclude at end of FY25, in September 2025</a:t>
            </a:r>
          </a:p>
          <a:p>
            <a:pPr marL="171450" marR="0" lvl="0" indent="-171450"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000000"/>
                </a:solidFill>
                <a:latin typeface="Arial" panose="020B0604020202020204"/>
              </a:rPr>
              <a:t>CD-2 Approval Late 2025?, Possibility of CD-3C as needed.</a:t>
            </a:r>
          </a:p>
          <a:p>
            <a:pPr marL="171450" marR="0" lvl="0" indent="-171450"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000000"/>
                </a:solidFill>
                <a:latin typeface="Arial" panose="020B0604020202020204"/>
              </a:rPr>
              <a:t>CD-3 one year later?</a:t>
            </a:r>
          </a:p>
          <a:p>
            <a:pPr marL="171450" marR="0" lvl="0" indent="-171450"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514350" marR="0" lvl="1" indent="-171450" algn="ctr"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843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9119" y="0"/>
            <a:ext cx="11382077" cy="579120"/>
          </a:xfrm>
        </p:spPr>
        <p:txBody>
          <a:bodyPr/>
          <a:lstStyle/>
          <a:p>
            <a:r>
              <a:rPr lang="en-US" dirty="0"/>
              <a:t>Detector R&amp;D Day </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9119" y="728840"/>
            <a:ext cx="5222241" cy="5212080"/>
          </a:xfrm>
        </p:spPr>
        <p:txBody>
          <a:bodyPr>
            <a:noAutofit/>
          </a:bodyPr>
          <a:lstStyle/>
          <a:p>
            <a:pPr marL="0" indent="0">
              <a:buNone/>
            </a:pPr>
            <a:r>
              <a:rPr lang="en-US" sz="1800" dirty="0">
                <a:hlinkClick r:id="rId2"/>
              </a:rPr>
              <a:t>https://indico.bnl.gov/event/22388/</a:t>
            </a:r>
            <a:endParaRPr lang="en-US" sz="1800" dirty="0"/>
          </a:p>
          <a:p>
            <a:pPr marL="0" indent="0">
              <a:buNone/>
            </a:pPr>
            <a:endParaRPr lang="en-US" dirty="0"/>
          </a:p>
          <a:p>
            <a:r>
              <a:rPr lang="en-US" dirty="0"/>
              <a:t>Commonly organized by </a:t>
            </a:r>
            <a:r>
              <a:rPr lang="en-US" dirty="0" err="1"/>
              <a:t>ePIC</a:t>
            </a:r>
            <a:r>
              <a:rPr lang="en-US" dirty="0"/>
              <a:t>  and EIC Project </a:t>
            </a:r>
          </a:p>
          <a:p>
            <a:endParaRPr lang="en-US" sz="1800" dirty="0"/>
          </a:p>
          <a:p>
            <a:r>
              <a:rPr lang="en-US" dirty="0"/>
              <a:t>Many thanks to all for reports and presentations</a:t>
            </a:r>
          </a:p>
          <a:p>
            <a:endParaRPr lang="en-US" sz="1800" dirty="0"/>
          </a:p>
          <a:p>
            <a:r>
              <a:rPr lang="en-US" dirty="0"/>
              <a:t>Good progress towards R&amp;D milestones</a:t>
            </a:r>
          </a:p>
          <a:p>
            <a:endParaRPr lang="en-US" sz="1800" dirty="0"/>
          </a:p>
          <a:p>
            <a:r>
              <a:rPr lang="en-US" dirty="0"/>
              <a:t>Some of the </a:t>
            </a:r>
            <a:r>
              <a:rPr lang="en-US" dirty="0" err="1"/>
              <a:t>eRDxxx</a:t>
            </a:r>
            <a:r>
              <a:rPr lang="en-US" dirty="0"/>
              <a:t> Si/ASICs engineering readiness runs may need to be done as PED-funded activities in FY25 due to lack of “OPC” funds in the President’s Budget outlook – we plan to still follow the detector R&amp;D plan.</a:t>
            </a:r>
          </a:p>
          <a:p>
            <a:endParaRPr lang="en-US" sz="1800" dirty="0"/>
          </a:p>
          <a:p>
            <a:r>
              <a:rPr lang="en-US" dirty="0"/>
              <a:t>Call for updates and follow-up plans will come in about one month with due date of July 1.</a:t>
            </a:r>
            <a:endParaRPr lang="en-US" sz="1800" dirty="0"/>
          </a:p>
        </p:txBody>
      </p:sp>
      <p:sp>
        <p:nvSpPr>
          <p:cNvPr id="3" name="TextBox 2">
            <a:extLst>
              <a:ext uri="{FF2B5EF4-FFF2-40B4-BE49-F238E27FC236}">
                <a16:creationId xmlns:a16="http://schemas.microsoft.com/office/drawing/2014/main" id="{A7358EA4-5964-AC23-B5D1-98682486F2EB}"/>
              </a:ext>
            </a:extLst>
          </p:cNvPr>
          <p:cNvSpPr txBox="1"/>
          <p:nvPr/>
        </p:nvSpPr>
        <p:spPr>
          <a:xfrm>
            <a:off x="5801360" y="5303520"/>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pic>
        <p:nvPicPr>
          <p:cNvPr id="9" name="Picture 8">
            <a:extLst>
              <a:ext uri="{FF2B5EF4-FFF2-40B4-BE49-F238E27FC236}">
                <a16:creationId xmlns:a16="http://schemas.microsoft.com/office/drawing/2014/main" id="{1E20BC76-EDF2-BECA-DE69-7137135E4FF3}"/>
              </a:ext>
            </a:extLst>
          </p:cNvPr>
          <p:cNvPicPr>
            <a:picLocks noChangeAspect="1"/>
          </p:cNvPicPr>
          <p:nvPr/>
        </p:nvPicPr>
        <p:blipFill>
          <a:blip r:embed="rId3"/>
          <a:stretch>
            <a:fillRect/>
          </a:stretch>
        </p:blipFill>
        <p:spPr>
          <a:xfrm>
            <a:off x="6096000" y="289560"/>
            <a:ext cx="5669572" cy="5943906"/>
          </a:xfrm>
          <a:prstGeom prst="rect">
            <a:avLst/>
          </a:prstGeom>
        </p:spPr>
      </p:pic>
    </p:spTree>
    <p:extLst>
      <p:ext uri="{BB962C8B-B14F-4D97-AF65-F5344CB8AC3E}">
        <p14:creationId xmlns:p14="http://schemas.microsoft.com/office/powerpoint/2010/main" val="3237997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758A4A-73B7-F835-081C-59791FC90619}"/>
              </a:ext>
            </a:extLst>
          </p:cNvPr>
          <p:cNvSpPr txBox="1">
            <a:spLocks/>
          </p:cNvSpPr>
          <p:nvPr/>
        </p:nvSpPr>
        <p:spPr>
          <a:xfrm>
            <a:off x="571500" y="672048"/>
            <a:ext cx="11499234" cy="6185952"/>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Clr>
                <a:srgbClr val="0096FF"/>
              </a:buClr>
              <a:buFont typeface="Wingdings" pitchFamily="2" charset="2"/>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96FF"/>
              </a:buClr>
              <a:buFont typeface="Wingdings" pitchFamily="2"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96FF"/>
              </a:buClr>
              <a:buFont typeface="Wingdings" pitchFamily="2" charset="2"/>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96FF"/>
              </a:buClr>
              <a:buFont typeface="Wingdings" pitchFamily="2" charset="2"/>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96FF"/>
              </a:buClr>
              <a:buFont typeface="Wingdings" pitchFamily="2"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In the process of doing the DAC rotations, four out of twelve DAC members roll off per the charter</a:t>
            </a:r>
          </a:p>
          <a:p>
            <a:pPr lvl="1"/>
            <a:r>
              <a:rPr lang="en-US" sz="1400" dirty="0"/>
              <a:t>One comes back as incoming chair </a:t>
            </a:r>
            <a:r>
              <a:rPr lang="en-US" sz="1400" dirty="0">
                <a:sym typeface="Wingdings" pitchFamily="2" charset="2"/>
              </a:rPr>
              <a:t> transition from Ed Kinney to Andy White as chair</a:t>
            </a:r>
          </a:p>
          <a:p>
            <a:pPr marL="342900" lvl="1" indent="0">
              <a:buNone/>
            </a:pPr>
            <a:endParaRPr lang="en-US" sz="1400" dirty="0">
              <a:sym typeface="Wingdings" pitchFamily="2" charset="2"/>
            </a:endParaRPr>
          </a:p>
          <a:p>
            <a:pPr marL="342900" lvl="1" indent="0">
              <a:buNone/>
            </a:pPr>
            <a:endParaRPr lang="en-US" sz="1400" dirty="0">
              <a:sym typeface="Wingdings" pitchFamily="2" charset="2"/>
            </a:endParaRPr>
          </a:p>
          <a:p>
            <a:pPr marL="342900" lvl="1" indent="0">
              <a:buNone/>
            </a:pPr>
            <a:endParaRPr lang="en-US" sz="1400" dirty="0">
              <a:sym typeface="Wingdings" pitchFamily="2" charset="2"/>
            </a:endParaRPr>
          </a:p>
          <a:p>
            <a:pPr marL="342900" lvl="1" indent="0">
              <a:buNone/>
            </a:pPr>
            <a:endParaRPr lang="en-US" sz="1400" dirty="0">
              <a:sym typeface="Wingdings" pitchFamily="2" charset="2"/>
            </a:endParaRPr>
          </a:p>
          <a:p>
            <a:pPr marL="342900" lvl="1" indent="0">
              <a:buNone/>
            </a:pPr>
            <a:endParaRPr lang="en-US" sz="1400" dirty="0"/>
          </a:p>
          <a:p>
            <a:pPr marL="342900" lvl="1" indent="0">
              <a:buNone/>
            </a:pPr>
            <a:endParaRPr lang="en-US" sz="1400" dirty="0"/>
          </a:p>
          <a:p>
            <a:pPr marL="342900" lvl="1" indent="0">
              <a:buNone/>
            </a:pPr>
            <a:endParaRPr lang="en-US" sz="1400" dirty="0"/>
          </a:p>
          <a:p>
            <a:pPr marL="342900" lvl="1" indent="0">
              <a:buNone/>
            </a:pPr>
            <a:endParaRPr lang="en-US" sz="1400" dirty="0"/>
          </a:p>
          <a:p>
            <a:pPr marL="0" indent="0">
              <a:buNone/>
            </a:pPr>
            <a:endParaRPr lang="en-US" dirty="0"/>
          </a:p>
          <a:p>
            <a:r>
              <a:rPr lang="en-US" sz="1600" dirty="0"/>
              <a:t>This year we plan to have the 8th and 9th DAC meeting. In the 8th DAC meeting you will hear about the overall progress and status of the EIC Project, the technical baseline of the detector and </a:t>
            </a:r>
            <a:r>
              <a:rPr lang="en-US" sz="1600" dirty="0" err="1"/>
              <a:t>ePIC</a:t>
            </a:r>
            <a:r>
              <a:rPr lang="en-US" sz="1600" dirty="0"/>
              <a:t> collaboration contributions, and the planning for the construction phase of the Detector. Mid-Summer there will be a further two-day 9th DAC meeting dedicated to the review of the ongoing EIC project detector R&amp;D and advise on possible continuations.</a:t>
            </a:r>
          </a:p>
          <a:p>
            <a:r>
              <a:rPr lang="en-US" sz="1600" dirty="0"/>
              <a:t>For the 8th DAC meeting, the DAC is asked to answer the following charge questions:</a:t>
            </a:r>
          </a:p>
          <a:p>
            <a:pPr lvl="1">
              <a:buFont typeface="Wingdings" panose="05000000000000000000" pitchFamily="2" charset="2"/>
              <a:buChar char="Ø"/>
            </a:pPr>
            <a:r>
              <a:rPr lang="en-US" sz="1400" dirty="0"/>
              <a:t>The progress and status of the </a:t>
            </a:r>
            <a:r>
              <a:rPr lang="en-US" sz="1400" dirty="0" err="1"/>
              <a:t>ePIC</a:t>
            </a:r>
            <a:r>
              <a:rPr lang="en-US" sz="1400" dirty="0"/>
              <a:t> detector.</a:t>
            </a:r>
          </a:p>
          <a:p>
            <a:pPr lvl="1">
              <a:buFont typeface="Wingdings" panose="05000000000000000000" pitchFamily="2" charset="2"/>
              <a:buChar char="Ø"/>
            </a:pPr>
            <a:r>
              <a:rPr lang="en-US" sz="1400" dirty="0"/>
              <a:t>The adequacy of the </a:t>
            </a:r>
            <a:r>
              <a:rPr lang="en-US" sz="1400" dirty="0" err="1"/>
              <a:t>ePIC</a:t>
            </a:r>
            <a:r>
              <a:rPr lang="en-US" sz="1400" dirty="0"/>
              <a:t> detector scope to achieve the key physics goals.</a:t>
            </a:r>
          </a:p>
          <a:p>
            <a:pPr lvl="1">
              <a:buFont typeface="Wingdings" panose="05000000000000000000" pitchFamily="2" charset="2"/>
              <a:buChar char="Ø"/>
            </a:pPr>
            <a:r>
              <a:rPr lang="en-US" sz="1400" dirty="0"/>
              <a:t>The technical readiness of the detector for CD-2 baselining by Fall of 2025. </a:t>
            </a:r>
          </a:p>
          <a:p>
            <a:pPr lvl="1">
              <a:buFont typeface="Wingdings" panose="05000000000000000000" pitchFamily="2" charset="2"/>
              <a:buChar char="Ø"/>
            </a:pPr>
            <a:r>
              <a:rPr lang="en-US" sz="1400" dirty="0"/>
              <a:t>The number of detector technologies in the EIC detector, their risk and opportunities.</a:t>
            </a:r>
          </a:p>
          <a:p>
            <a:pPr lvl="1">
              <a:buFont typeface="Wingdings" panose="05000000000000000000" pitchFamily="2" charset="2"/>
              <a:buChar char="Ø"/>
            </a:pPr>
            <a:r>
              <a:rPr lang="en-US" sz="1400" dirty="0"/>
              <a:t>The adequacy of the resources – people and infrastructure for production and testing.</a:t>
            </a:r>
          </a:p>
          <a:p>
            <a:pPr lvl="1">
              <a:buFont typeface="Wingdings" panose="05000000000000000000" pitchFamily="2" charset="2"/>
              <a:buChar char="Ø"/>
            </a:pPr>
            <a:r>
              <a:rPr lang="en-US" sz="1400" dirty="0"/>
              <a:t>Gaps or opportunities the labs and project should pursue for further international outreach.</a:t>
            </a:r>
          </a:p>
          <a:p>
            <a:pPr marL="342900" lvl="1" indent="0">
              <a:buNone/>
            </a:pPr>
            <a:r>
              <a:rPr lang="en-US" sz="1400" dirty="0"/>
              <a:t>We welcome any other suggestions you can make that will improve the success of delivery for the </a:t>
            </a:r>
            <a:r>
              <a:rPr lang="en-US" sz="1400" dirty="0" err="1"/>
              <a:t>ePIC</a:t>
            </a:r>
            <a:r>
              <a:rPr lang="en-US" sz="1400" dirty="0"/>
              <a:t> detector. </a:t>
            </a:r>
          </a:p>
          <a:p>
            <a:endParaRPr lang="en-US" dirty="0"/>
          </a:p>
        </p:txBody>
      </p:sp>
      <p:sp>
        <p:nvSpPr>
          <p:cNvPr id="2" name="Slide Number Placeholder 1">
            <a:extLst>
              <a:ext uri="{FF2B5EF4-FFF2-40B4-BE49-F238E27FC236}">
                <a16:creationId xmlns:a16="http://schemas.microsoft.com/office/drawing/2014/main" id="{40A4F4EA-83EF-F3DB-BA47-68EDB9A727C4}"/>
              </a:ext>
            </a:extLst>
          </p:cNvPr>
          <p:cNvSpPr>
            <a:spLocks noGrp="1"/>
          </p:cNvSpPr>
          <p:nvPr>
            <p:ph type="sldNum" sz="quarter" idx="4"/>
          </p:nvPr>
        </p:nvSpPr>
        <p:spPr/>
        <p:txBody>
          <a:bodyPr/>
          <a:lstStyle/>
          <a:p>
            <a:fld id="{933A556B-7C63-244D-9B7C-B0EA8042B330}" type="slidenum">
              <a:rPr lang="en-US" smtClean="0"/>
              <a:pPr/>
              <a:t>5</a:t>
            </a:fld>
            <a:endParaRPr lang="en-US" dirty="0"/>
          </a:p>
        </p:txBody>
      </p:sp>
      <p:sp>
        <p:nvSpPr>
          <p:cNvPr id="3" name="Title 2">
            <a:extLst>
              <a:ext uri="{FF2B5EF4-FFF2-40B4-BE49-F238E27FC236}">
                <a16:creationId xmlns:a16="http://schemas.microsoft.com/office/drawing/2014/main" id="{E575A3E2-C40D-E1C8-B645-1C7FC119BD7A}"/>
              </a:ext>
            </a:extLst>
          </p:cNvPr>
          <p:cNvSpPr>
            <a:spLocks noGrp="1"/>
          </p:cNvSpPr>
          <p:nvPr>
            <p:ph type="title"/>
          </p:nvPr>
        </p:nvSpPr>
        <p:spPr/>
        <p:txBody>
          <a:bodyPr/>
          <a:lstStyle/>
          <a:p>
            <a:r>
              <a:rPr lang="en-US" dirty="0"/>
              <a:t>DAC Update</a:t>
            </a:r>
          </a:p>
        </p:txBody>
      </p:sp>
      <p:pic>
        <p:nvPicPr>
          <p:cNvPr id="6" name="Picture 5">
            <a:extLst>
              <a:ext uri="{FF2B5EF4-FFF2-40B4-BE49-F238E27FC236}">
                <a16:creationId xmlns:a16="http://schemas.microsoft.com/office/drawing/2014/main" id="{ECAAC62F-D31D-4543-9C31-F527792BE2DD}"/>
              </a:ext>
            </a:extLst>
          </p:cNvPr>
          <p:cNvPicPr>
            <a:picLocks noChangeAspect="1"/>
          </p:cNvPicPr>
          <p:nvPr/>
        </p:nvPicPr>
        <p:blipFill>
          <a:blip r:embed="rId2"/>
          <a:stretch>
            <a:fillRect/>
          </a:stretch>
        </p:blipFill>
        <p:spPr>
          <a:xfrm>
            <a:off x="330200" y="1273881"/>
            <a:ext cx="6771240" cy="2237526"/>
          </a:xfrm>
          <a:prstGeom prst="rect">
            <a:avLst/>
          </a:prstGeom>
        </p:spPr>
      </p:pic>
      <p:pic>
        <p:nvPicPr>
          <p:cNvPr id="8" name="Picture 7">
            <a:extLst>
              <a:ext uri="{FF2B5EF4-FFF2-40B4-BE49-F238E27FC236}">
                <a16:creationId xmlns:a16="http://schemas.microsoft.com/office/drawing/2014/main" id="{7959CF1A-6D2A-D743-A15B-4A03BC11A8B2}"/>
              </a:ext>
            </a:extLst>
          </p:cNvPr>
          <p:cNvPicPr>
            <a:picLocks noChangeAspect="1"/>
          </p:cNvPicPr>
          <p:nvPr/>
        </p:nvPicPr>
        <p:blipFill>
          <a:blip r:embed="rId3"/>
          <a:stretch>
            <a:fillRect/>
          </a:stretch>
        </p:blipFill>
        <p:spPr>
          <a:xfrm>
            <a:off x="5359400" y="1257300"/>
            <a:ext cx="6830210" cy="2171700"/>
          </a:xfrm>
          <a:prstGeom prst="rect">
            <a:avLst/>
          </a:prstGeom>
        </p:spPr>
      </p:pic>
    </p:spTree>
    <p:extLst>
      <p:ext uri="{BB962C8B-B14F-4D97-AF65-F5344CB8AC3E}">
        <p14:creationId xmlns:p14="http://schemas.microsoft.com/office/powerpoint/2010/main" val="1021811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15F47-DA50-83B9-C90D-FAFD925C60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6F481-EFC1-5508-2E94-644D392912C1}"/>
              </a:ext>
            </a:extLst>
          </p:cNvPr>
          <p:cNvSpPr>
            <a:spLocks noGrp="1"/>
          </p:cNvSpPr>
          <p:nvPr>
            <p:ph type="title"/>
          </p:nvPr>
        </p:nvSpPr>
        <p:spPr>
          <a:xfrm>
            <a:off x="571500" y="-9144"/>
            <a:ext cx="11499234" cy="594360"/>
          </a:xfrm>
        </p:spPr>
        <p:txBody>
          <a:bodyPr>
            <a:normAutofit/>
          </a:bodyPr>
          <a:lstStyle/>
          <a:p>
            <a:r>
              <a:rPr lang="en-US" dirty="0"/>
              <a:t>Progress on Long-Lead Procurement CD-3A Scope</a:t>
            </a:r>
          </a:p>
        </p:txBody>
      </p:sp>
      <p:sp>
        <p:nvSpPr>
          <p:cNvPr id="3" name="Text Placeholder 2">
            <a:extLst>
              <a:ext uri="{FF2B5EF4-FFF2-40B4-BE49-F238E27FC236}">
                <a16:creationId xmlns:a16="http://schemas.microsoft.com/office/drawing/2014/main" id="{C49893ED-CE04-E430-270F-1CBB8C9095BC}"/>
              </a:ext>
            </a:extLst>
          </p:cNvPr>
          <p:cNvSpPr>
            <a:spLocks noGrp="1"/>
          </p:cNvSpPr>
          <p:nvPr>
            <p:ph type="body" sz="quarter" idx="10"/>
          </p:nvPr>
        </p:nvSpPr>
        <p:spPr>
          <a:xfrm>
            <a:off x="461963" y="879826"/>
            <a:ext cx="11521440" cy="5212080"/>
          </a:xfrm>
        </p:spPr>
        <p:txBody>
          <a:bodyPr>
            <a:noAutofit/>
          </a:bodyPr>
          <a:lstStyle/>
          <a:p>
            <a:r>
              <a:rPr lang="en-US" sz="1600" dirty="0"/>
              <a:t>Detector Systems CD-3A Scope</a:t>
            </a:r>
          </a:p>
          <a:p>
            <a:pPr lvl="1"/>
            <a:r>
              <a:rPr lang="en-US" sz="1600" dirty="0"/>
              <a:t>WBS 6.10.05: </a:t>
            </a:r>
            <a:r>
              <a:rPr lang="en-US" sz="1600" dirty="0">
                <a:effectLst/>
                <a:ea typeface="Times New Roman" panose="02020603050405020304" pitchFamily="18" charset="0"/>
              </a:rPr>
              <a:t>Lead Tungstate Crystals for the Detector Backward EM Calorimeter</a:t>
            </a:r>
          </a:p>
          <a:p>
            <a:pPr lvl="2"/>
            <a:r>
              <a:rPr lang="en-US" sz="1400" dirty="0"/>
              <a:t>CD-3A scope is first two years of procurements (1500 pieces) – </a:t>
            </a:r>
            <a:r>
              <a:rPr lang="en-US" sz="1400" b="1" dirty="0">
                <a:solidFill>
                  <a:srgbClr val="3333FF"/>
                </a:solidFill>
              </a:rPr>
              <a:t>READY TO GO (BNL), 2</a:t>
            </a:r>
            <a:r>
              <a:rPr lang="en-US" sz="1400" b="1" baseline="30000" dirty="0">
                <a:solidFill>
                  <a:srgbClr val="3333FF"/>
                </a:solidFill>
              </a:rPr>
              <a:t>nd</a:t>
            </a:r>
            <a:r>
              <a:rPr lang="en-US" sz="1400" b="1" dirty="0">
                <a:solidFill>
                  <a:srgbClr val="3333FF"/>
                </a:solidFill>
              </a:rPr>
              <a:t> YEAR PENDING NSF PROPOSAL</a:t>
            </a:r>
          </a:p>
          <a:p>
            <a:pPr lvl="1"/>
            <a:r>
              <a:rPr lang="en-US" sz="1600" dirty="0"/>
              <a:t>WBS 6.10.05: </a:t>
            </a:r>
            <a:r>
              <a:rPr lang="en-US" sz="1600" dirty="0">
                <a:effectLst/>
                <a:ea typeface="Times New Roman" panose="02020603050405020304" pitchFamily="18" charset="0"/>
              </a:rPr>
              <a:t>Scintillating Fibers for the Detector Barrel and Forward EM Calorimeters</a:t>
            </a:r>
          </a:p>
          <a:p>
            <a:pPr lvl="2"/>
            <a:r>
              <a:rPr lang="en-US" sz="1400" dirty="0"/>
              <a:t>CD-3A scope is 1875 km first of four phases – </a:t>
            </a:r>
            <a:r>
              <a:rPr lang="en-US" sz="1400" b="1" dirty="0">
                <a:solidFill>
                  <a:srgbClr val="3333FF"/>
                </a:solidFill>
              </a:rPr>
              <a:t>READY TO GO (BNL)</a:t>
            </a:r>
            <a:endParaRPr lang="en-US" sz="1400" dirty="0"/>
          </a:p>
          <a:p>
            <a:pPr lvl="1"/>
            <a:r>
              <a:rPr lang="en-US" sz="1600" dirty="0">
                <a:effectLst/>
                <a:ea typeface="Times New Roman" panose="02020603050405020304" pitchFamily="18" charset="0"/>
              </a:rPr>
              <a:t>WBS 6.</a:t>
            </a:r>
            <a:r>
              <a:rPr lang="en-US" sz="1600" dirty="0">
                <a:ea typeface="Times New Roman" panose="02020603050405020304" pitchFamily="18" charset="0"/>
              </a:rPr>
              <a:t>10.06</a:t>
            </a:r>
            <a:r>
              <a:rPr lang="en-US" sz="1600" dirty="0">
                <a:effectLst/>
                <a:ea typeface="Times New Roman" panose="02020603050405020304" pitchFamily="18" charset="0"/>
              </a:rPr>
              <a:t>: Silicon Photomultipliers for the Detector Forward Hadronic Calorimeter</a:t>
            </a:r>
          </a:p>
          <a:p>
            <a:pPr lvl="2"/>
            <a:r>
              <a:rPr lang="en-US" sz="1400" dirty="0"/>
              <a:t>CD-3A scope is one phase (320K </a:t>
            </a:r>
            <a:r>
              <a:rPr lang="en-US" sz="1400" dirty="0" err="1"/>
              <a:t>SiPMs</a:t>
            </a:r>
            <a:r>
              <a:rPr lang="en-US" sz="1400" dirty="0"/>
              <a:t>) out of two for the forward Hadron Calorimeter</a:t>
            </a:r>
            <a:r>
              <a:rPr lang="en-US" sz="1400" b="1" dirty="0">
                <a:solidFill>
                  <a:srgbClr val="3333FF"/>
                </a:solidFill>
              </a:rPr>
              <a:t> – READY TO GO (BNL)</a:t>
            </a:r>
            <a:endParaRPr lang="en-US" sz="1400" dirty="0"/>
          </a:p>
          <a:p>
            <a:pPr lvl="1"/>
            <a:r>
              <a:rPr lang="en-US" sz="1600" dirty="0"/>
              <a:t>WBS 6.10.06: </a:t>
            </a:r>
            <a:r>
              <a:rPr lang="en-US" sz="1600" dirty="0">
                <a:effectLst/>
                <a:ea typeface="Times New Roman" panose="02020603050405020304" pitchFamily="18" charset="0"/>
              </a:rPr>
              <a:t>Steel and Tungsten Plates for the Detector Forward Hadronic Calorimeter</a:t>
            </a:r>
            <a:endParaRPr lang="en-US" sz="1600" dirty="0">
              <a:ea typeface="Times New Roman" panose="02020603050405020304" pitchFamily="18" charset="0"/>
            </a:endParaRPr>
          </a:p>
          <a:p>
            <a:pPr lvl="2"/>
            <a:r>
              <a:rPr lang="en-US" sz="1400" dirty="0"/>
              <a:t>CD-3A scope is first of two phases (~50%)</a:t>
            </a:r>
            <a:r>
              <a:rPr lang="en-US" sz="1400" b="1" dirty="0">
                <a:solidFill>
                  <a:srgbClr val="3333FF"/>
                </a:solidFill>
              </a:rPr>
              <a:t> – RECORD OF DECISION ONGOING TO ONLY USE STEEL AND OMIT TUNGSTEN</a:t>
            </a:r>
            <a:endParaRPr lang="en-US" sz="1400" dirty="0"/>
          </a:p>
          <a:p>
            <a:pPr lvl="1"/>
            <a:r>
              <a:rPr lang="en-US" sz="1600" dirty="0"/>
              <a:t>WBS 6.10.07: </a:t>
            </a:r>
            <a:r>
              <a:rPr lang="en-US" sz="1600" dirty="0">
                <a:effectLst/>
                <a:ea typeface="Times New Roman" panose="02020603050405020304" pitchFamily="18" charset="0"/>
              </a:rPr>
              <a:t>Detector Solenoid Magnet Design and Fabrication and Conductor </a:t>
            </a:r>
          </a:p>
          <a:p>
            <a:pPr lvl="2"/>
            <a:r>
              <a:rPr lang="en-US" sz="1400" dirty="0"/>
              <a:t>CD-3A scope is for the conductor and the full magnet construction.</a:t>
            </a:r>
            <a:r>
              <a:rPr lang="en-US" sz="1400" b="1" dirty="0">
                <a:solidFill>
                  <a:srgbClr val="3333FF"/>
                </a:solidFill>
              </a:rPr>
              <a:t> </a:t>
            </a:r>
            <a:endParaRPr lang="en-US" sz="1400" dirty="0"/>
          </a:p>
        </p:txBody>
      </p:sp>
      <p:pic>
        <p:nvPicPr>
          <p:cNvPr id="4" name="Picture 3" descr="A close-up of several round objects&#10;&#10;Description automatically generated">
            <a:extLst>
              <a:ext uri="{FF2B5EF4-FFF2-40B4-BE49-F238E27FC236}">
                <a16:creationId xmlns:a16="http://schemas.microsoft.com/office/drawing/2014/main" id="{475BD5FB-7FF8-FCAC-7AE7-94D3C40EE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8947" y="3846479"/>
            <a:ext cx="2374583" cy="2131695"/>
          </a:xfrm>
          <a:prstGeom prst="rect">
            <a:avLst/>
          </a:prstGeom>
        </p:spPr>
      </p:pic>
      <p:sp>
        <p:nvSpPr>
          <p:cNvPr id="5" name="TextBox 4">
            <a:extLst>
              <a:ext uri="{FF2B5EF4-FFF2-40B4-BE49-F238E27FC236}">
                <a16:creationId xmlns:a16="http://schemas.microsoft.com/office/drawing/2014/main" id="{0C574990-92B3-7239-01E2-328F39682120}"/>
              </a:ext>
            </a:extLst>
          </p:cNvPr>
          <p:cNvSpPr txBox="1"/>
          <p:nvPr/>
        </p:nvSpPr>
        <p:spPr>
          <a:xfrm>
            <a:off x="9265920" y="3970839"/>
            <a:ext cx="2570480" cy="1600438"/>
          </a:xfrm>
          <a:prstGeom prst="rect">
            <a:avLst/>
          </a:prstGeom>
          <a:noFill/>
        </p:spPr>
        <p:txBody>
          <a:bodyPr wrap="square" rtlCol="0">
            <a:spAutoFit/>
          </a:bodyPr>
          <a:lstStyle/>
          <a:p>
            <a:r>
              <a:rPr lang="en-US" sz="1400" i="1" dirty="0"/>
              <a:t>6.10.07 Magnet – strands that are sent from </a:t>
            </a:r>
            <a:r>
              <a:rPr lang="en-US" sz="1400" i="1" dirty="0" err="1"/>
              <a:t>Luvata</a:t>
            </a:r>
            <a:r>
              <a:rPr lang="en-US" sz="1400" i="1" dirty="0"/>
              <a:t> to Twente for sample tests, the filaments are beautifully arranged – These are the final quality assurance tests before starting the long-lead procurement for conductor.</a:t>
            </a:r>
          </a:p>
        </p:txBody>
      </p:sp>
      <p:sp>
        <p:nvSpPr>
          <p:cNvPr id="7" name="TextBox 6">
            <a:extLst>
              <a:ext uri="{FF2B5EF4-FFF2-40B4-BE49-F238E27FC236}">
                <a16:creationId xmlns:a16="http://schemas.microsoft.com/office/drawing/2014/main" id="{93124282-E2CB-0E14-1E30-D1F1FCF01E24}"/>
              </a:ext>
            </a:extLst>
          </p:cNvPr>
          <p:cNvSpPr txBox="1"/>
          <p:nvPr/>
        </p:nvSpPr>
        <p:spPr>
          <a:xfrm>
            <a:off x="987117" y="3962193"/>
            <a:ext cx="5334000" cy="1384995"/>
          </a:xfrm>
          <a:prstGeom prst="rect">
            <a:avLst/>
          </a:prstGeom>
          <a:noFill/>
        </p:spPr>
        <p:txBody>
          <a:bodyPr wrap="square" rtlCol="0">
            <a:spAutoFit/>
          </a:bodyPr>
          <a:lstStyle/>
          <a:p>
            <a:r>
              <a:rPr lang="en-US" sz="1400" b="1" dirty="0">
                <a:solidFill>
                  <a:srgbClr val="3333FF"/>
                </a:solidFill>
              </a:rPr>
              <a:t>– MAGNET HAD RFP IN 2023 </a:t>
            </a:r>
          </a:p>
          <a:p>
            <a:r>
              <a:rPr lang="en-US" sz="1400" b="1" dirty="0">
                <a:solidFill>
                  <a:srgbClr val="3333FF"/>
                </a:solidFill>
              </a:rPr>
              <a:t>– MAGNET CONSTRUCTION CONTRACT PAYMENT BY INFN, OVERSIGHT/COMMISIONING BY JLAB AND CEA-SACLAY </a:t>
            </a:r>
          </a:p>
          <a:p>
            <a:r>
              <a:rPr lang="en-US" sz="1400" b="1" dirty="0">
                <a:solidFill>
                  <a:srgbClr val="3333FF"/>
                </a:solidFill>
              </a:rPr>
              <a:t>– MAGNET CONDUCTOR CONTRACT BY JLAB, READY TO GO AFTER SAMPLE TESTS COMPLETED</a:t>
            </a:r>
          </a:p>
          <a:p>
            <a:endParaRPr lang="en-US" sz="1400" b="1" dirty="0">
              <a:solidFill>
                <a:srgbClr val="3333FF"/>
              </a:solidFill>
            </a:endParaRPr>
          </a:p>
        </p:txBody>
      </p:sp>
      <p:sp>
        <p:nvSpPr>
          <p:cNvPr id="9" name="Slide Number Placeholder 1">
            <a:extLst>
              <a:ext uri="{FF2B5EF4-FFF2-40B4-BE49-F238E27FC236}">
                <a16:creationId xmlns:a16="http://schemas.microsoft.com/office/drawing/2014/main" id="{752FCEA2-0536-01E0-80FC-8235A7C94409}"/>
              </a:ext>
            </a:extLst>
          </p:cNvPr>
          <p:cNvSpPr txBox="1">
            <a:spLocks/>
          </p:cNvSpPr>
          <p:nvPr/>
        </p:nvSpPr>
        <p:spPr>
          <a:xfrm>
            <a:off x="11399520" y="6316595"/>
            <a:ext cx="562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smtClean="0">
                <a:solidFill>
                  <a:srgbClr val="3333FF"/>
                </a:solidFill>
              </a:rPr>
              <a:pPr algn="ctr"/>
              <a:t>6</a:t>
            </a:fld>
            <a:endParaRPr lang="en-US" sz="1000" dirty="0">
              <a:solidFill>
                <a:srgbClr val="3333FF"/>
              </a:solidFill>
            </a:endParaRPr>
          </a:p>
        </p:txBody>
      </p:sp>
    </p:spTree>
    <p:extLst>
      <p:ext uri="{BB962C8B-B14F-4D97-AF65-F5344CB8AC3E}">
        <p14:creationId xmlns:p14="http://schemas.microsoft.com/office/powerpoint/2010/main" val="3511773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9119" y="773609"/>
            <a:ext cx="11499234" cy="4978400"/>
          </a:xfrm>
        </p:spPr>
        <p:txBody>
          <a:bodyPr>
            <a:noAutofit/>
          </a:bodyPr>
          <a:lstStyle/>
          <a:p>
            <a:r>
              <a:rPr lang="en-US" sz="1800" dirty="0"/>
              <a:t>Design Reviews</a:t>
            </a:r>
          </a:p>
          <a:p>
            <a:pPr lvl="1">
              <a:buFont typeface="Wingdings" panose="05000000000000000000" pitchFamily="2" charset="2"/>
              <a:buChar char="ü"/>
            </a:pPr>
            <a:r>
              <a:rPr lang="en-US" sz="1400" b="1" dirty="0">
                <a:solidFill>
                  <a:srgbClr val="0432FF"/>
                </a:solidFill>
              </a:rPr>
              <a:t>PDR2: IR Integration and Auxiliary Detectors – February 12, 2024 </a:t>
            </a:r>
            <a:r>
              <a:rPr lang="en-US" sz="1400" dirty="0"/>
              <a:t>– main emphasis on baseline choices and progress</a:t>
            </a:r>
          </a:p>
          <a:p>
            <a:pPr marL="287338" lvl="1" indent="0">
              <a:buNone/>
            </a:pPr>
            <a:r>
              <a:rPr lang="en-US" sz="1400" dirty="0">
                <a:latin typeface="Arial" panose="020B0604020202020204" pitchFamily="34" charset="0"/>
                <a:cs typeface="Arial" panose="020B0604020202020204" pitchFamily="34" charset="0"/>
              </a:rPr>
              <a:t>	Reviewers: </a:t>
            </a:r>
            <a:r>
              <a:rPr lang="en-US" sz="1400" dirty="0" err="1">
                <a:latin typeface="Arial" panose="020B0604020202020204" pitchFamily="34" charset="0"/>
                <a:cs typeface="Arial" panose="020B0604020202020204" pitchFamily="34" charset="0"/>
              </a:rPr>
              <a:t>Fulvia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Pilat</a:t>
            </a:r>
            <a:r>
              <a:rPr lang="en-US" sz="1400" dirty="0">
                <a:latin typeface="Arial" panose="020B0604020202020204" pitchFamily="34" charset="0"/>
                <a:cs typeface="Arial" panose="020B0604020202020204" pitchFamily="34" charset="0"/>
              </a:rPr>
              <a:t> (ORNL), Gerrit Van </a:t>
            </a:r>
            <a:r>
              <a:rPr lang="en-US" sz="1400" dirty="0" err="1">
                <a:latin typeface="Arial" panose="020B0604020202020204" pitchFamily="34" charset="0"/>
                <a:cs typeface="Arial" panose="020B0604020202020204" pitchFamily="34" charset="0"/>
              </a:rPr>
              <a:t>Nieuwenhuizen</a:t>
            </a:r>
            <a:r>
              <a:rPr lang="en-US" sz="1400" dirty="0">
                <a:latin typeface="Arial" panose="020B0604020202020204" pitchFamily="34" charset="0"/>
                <a:cs typeface="Arial" panose="020B0604020202020204" pitchFamily="34" charset="0"/>
              </a:rPr>
              <a:t> (BNL), Wolfram </a:t>
            </a:r>
            <a:r>
              <a:rPr lang="en-US" sz="1400" dirty="0" err="1">
                <a:latin typeface="Arial" panose="020B0604020202020204" pitchFamily="34" charset="0"/>
                <a:cs typeface="Arial" panose="020B0604020202020204" pitchFamily="34" charset="0"/>
              </a:rPr>
              <a:t>Zeuner</a:t>
            </a:r>
            <a:r>
              <a:rPr lang="en-US" sz="1400" dirty="0">
                <a:latin typeface="Arial" panose="020B0604020202020204" pitchFamily="34" charset="0"/>
                <a:cs typeface="Arial" panose="020B0604020202020204" pitchFamily="34" charset="0"/>
              </a:rPr>
              <a:t> (CERN), Eugene </a:t>
            </a:r>
            <a:r>
              <a:rPr lang="en-US" sz="1400" dirty="0" err="1">
                <a:latin typeface="Arial" panose="020B0604020202020204" pitchFamily="34" charset="0"/>
                <a:cs typeface="Arial" panose="020B0604020202020204" pitchFamily="34" charset="0"/>
              </a:rPr>
              <a:t>Chudakov</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JLab</a:t>
            </a:r>
            <a:r>
              <a:rPr lang="en-US" sz="1400" dirty="0">
                <a:latin typeface="Arial" panose="020B0604020202020204" pitchFamily="34" charset="0"/>
                <a:cs typeface="Arial" panose="020B0604020202020204" pitchFamily="34" charset="0"/>
              </a:rPr>
              <a:t>)</a:t>
            </a:r>
            <a:endParaRPr lang="en-US" sz="1400" dirty="0"/>
          </a:p>
          <a:p>
            <a:pPr lvl="1">
              <a:buFont typeface="Wingdings" panose="05000000000000000000" pitchFamily="2" charset="2"/>
              <a:buChar char="ü"/>
            </a:pPr>
            <a:r>
              <a:rPr lang="en-US" sz="1400" b="1" dirty="0">
                <a:solidFill>
                  <a:srgbClr val="0432FF"/>
                </a:solidFill>
              </a:rPr>
              <a:t>PDR1: Tracking Detectors – March 20-21, 2024 </a:t>
            </a:r>
            <a:r>
              <a:rPr lang="en-US" sz="1400" dirty="0"/>
              <a:t>– main emphasis on baseline tracking layout, if we are on track and plans</a:t>
            </a:r>
          </a:p>
          <a:p>
            <a:pPr marL="287338" lvl="1" indent="0">
              <a:buNone/>
            </a:pPr>
            <a:r>
              <a:rPr lang="en-US" sz="1400" dirty="0">
                <a:latin typeface="Arial" panose="020B0604020202020204" pitchFamily="34" charset="0"/>
                <a:cs typeface="Arial" panose="020B0604020202020204" pitchFamily="34" charset="0"/>
              </a:rPr>
              <a:t>	Reviewers: Andy White (UTA), Michael </a:t>
            </a:r>
            <a:r>
              <a:rPr lang="en-US" sz="1400" dirty="0" err="1">
                <a:latin typeface="Arial" panose="020B0604020202020204" pitchFamily="34" charset="0"/>
                <a:cs typeface="Arial" panose="020B0604020202020204" pitchFamily="34" charset="0"/>
              </a:rPr>
              <a:t>Begel</a:t>
            </a:r>
            <a:r>
              <a:rPr lang="en-US" sz="1400" dirty="0">
                <a:latin typeface="Arial" panose="020B0604020202020204" pitchFamily="34" charset="0"/>
                <a:cs typeface="Arial" panose="020B0604020202020204" pitchFamily="34" charset="0"/>
              </a:rPr>
              <a:t> (BNL), Maxim </a:t>
            </a:r>
            <a:r>
              <a:rPr lang="en-US" sz="1400" dirty="0" err="1">
                <a:latin typeface="Arial" panose="020B0604020202020204" pitchFamily="34" charset="0"/>
                <a:cs typeface="Arial" panose="020B0604020202020204" pitchFamily="34" charset="0"/>
              </a:rPr>
              <a:t>Titov</a:t>
            </a:r>
            <a:r>
              <a:rPr lang="en-US" sz="1400" dirty="0">
                <a:latin typeface="Arial" panose="020B0604020202020204" pitchFamily="34" charset="0"/>
                <a:cs typeface="Arial" panose="020B0604020202020204" pitchFamily="34" charset="0"/>
              </a:rPr>
              <a:t> (CEA), David Lynn (BNL), Piotr </a:t>
            </a:r>
            <a:r>
              <a:rPr lang="en-US" sz="1400" dirty="0" err="1">
                <a:latin typeface="Arial" panose="020B0604020202020204" pitchFamily="34" charset="0"/>
                <a:cs typeface="Arial" panose="020B0604020202020204" pitchFamily="34" charset="0"/>
              </a:rPr>
              <a:t>Gasik</a:t>
            </a:r>
            <a:r>
              <a:rPr lang="en-US" sz="1400" dirty="0">
                <a:latin typeface="Arial" panose="020B0604020202020204" pitchFamily="34" charset="0"/>
                <a:cs typeface="Arial" panose="020B0604020202020204" pitchFamily="34" charset="0"/>
              </a:rPr>
              <a:t> (GSI)</a:t>
            </a:r>
            <a:endParaRPr lang="en-US" sz="1400" dirty="0"/>
          </a:p>
          <a:p>
            <a:pPr lvl="1"/>
            <a:r>
              <a:rPr lang="en-US" sz="1400" b="1" dirty="0"/>
              <a:t>FDR</a:t>
            </a:r>
            <a:r>
              <a:rPr lang="en-US" sz="1400" dirty="0"/>
              <a:t>: Magnet Power Supply – </a:t>
            </a:r>
            <a:r>
              <a:rPr lang="en-US" sz="1400" b="1" dirty="0">
                <a:solidFill>
                  <a:srgbClr val="3333FF"/>
                </a:solidFill>
              </a:rPr>
              <a:t>aim for May 28, 2024 </a:t>
            </a:r>
            <a:r>
              <a:rPr lang="en-US" sz="1400" dirty="0"/>
              <a:t>– final design review for </a:t>
            </a:r>
            <a:r>
              <a:rPr lang="en-US" sz="1400" b="1" dirty="0">
                <a:solidFill>
                  <a:srgbClr val="3333FF"/>
                </a:solidFill>
              </a:rPr>
              <a:t>possible CD-3B scope</a:t>
            </a:r>
          </a:p>
          <a:p>
            <a:pPr lvl="1"/>
            <a:r>
              <a:rPr lang="en-US" sz="1400" dirty="0"/>
              <a:t>PDR2: Electronics/DAQ – </a:t>
            </a:r>
            <a:r>
              <a:rPr lang="en-US" sz="1400" b="1" dirty="0">
                <a:solidFill>
                  <a:srgbClr val="3333FF"/>
                </a:solidFill>
              </a:rPr>
              <a:t>aim for week of June 10-14, 2024 </a:t>
            </a:r>
            <a:r>
              <a:rPr lang="en-US" sz="1400" dirty="0"/>
              <a:t>– continuation of PDR1 to ensure we are on track and show progress</a:t>
            </a:r>
          </a:p>
          <a:p>
            <a:pPr lvl="1"/>
            <a:r>
              <a:rPr lang="en-US" sz="1400" b="1" dirty="0"/>
              <a:t>FDR</a:t>
            </a:r>
            <a:r>
              <a:rPr lang="en-US" sz="1400" dirty="0"/>
              <a:t>: </a:t>
            </a:r>
            <a:r>
              <a:rPr lang="en-US" sz="1400" dirty="0" err="1"/>
              <a:t>VTRx</a:t>
            </a:r>
            <a:r>
              <a:rPr lang="en-US" sz="1400" dirty="0"/>
              <a:t>+/</a:t>
            </a:r>
            <a:r>
              <a:rPr lang="en-US" sz="1400" dirty="0" err="1"/>
              <a:t>lpGBT</a:t>
            </a:r>
            <a:r>
              <a:rPr lang="en-US" sz="1400" dirty="0"/>
              <a:t> – included as ½ day in Electronics/DAQ review of early June 2024, </a:t>
            </a:r>
            <a:r>
              <a:rPr lang="en-US" sz="1400" b="1" dirty="0">
                <a:solidFill>
                  <a:srgbClr val="3333FF"/>
                </a:solidFill>
              </a:rPr>
              <a:t>possible CD-3B scope</a:t>
            </a:r>
          </a:p>
          <a:p>
            <a:pPr lvl="1"/>
            <a:r>
              <a:rPr lang="en-US" sz="1400" dirty="0"/>
              <a:t>PDR2: Particle Identification Detectors – Summer 2024?</a:t>
            </a:r>
          </a:p>
          <a:p>
            <a:pPr lvl="1"/>
            <a:r>
              <a:rPr lang="en-US" sz="1400" dirty="0"/>
              <a:t>PDR1: Integration, Infrastructure and Installation – September 2024 – includes detector support structures</a:t>
            </a:r>
          </a:p>
          <a:p>
            <a:pPr lvl="1"/>
            <a:r>
              <a:rPr lang="en-US" sz="1400" b="1" dirty="0"/>
              <a:t>FDR</a:t>
            </a:r>
            <a:r>
              <a:rPr lang="en-US" sz="1400" dirty="0"/>
              <a:t>: Magnet flux return steel – September 2024 – included as final specifications in above PDR for </a:t>
            </a:r>
            <a:r>
              <a:rPr lang="en-US" sz="1400" b="1" dirty="0">
                <a:solidFill>
                  <a:srgbClr val="3333FF"/>
                </a:solidFill>
              </a:rPr>
              <a:t>possible CD-3B scope</a:t>
            </a:r>
          </a:p>
          <a:p>
            <a:pPr lvl="1"/>
            <a:r>
              <a:rPr lang="en-US" sz="1400" dirty="0"/>
              <a:t>PDR2: Barrel EM Cal – Summer/Fall 2024 – emphasis on mechanical design &amp; </a:t>
            </a:r>
            <a:r>
              <a:rPr lang="en-US" sz="1400" dirty="0" err="1"/>
              <a:t>AstroPix</a:t>
            </a:r>
            <a:r>
              <a:rPr lang="en-US" sz="1400" dirty="0"/>
              <a:t> readiness (needs {PDR before CD-2)</a:t>
            </a:r>
          </a:p>
          <a:p>
            <a:pPr lvl="1"/>
            <a:r>
              <a:rPr lang="en-US" sz="1400" dirty="0"/>
              <a:t>FDR: Backward &amp; Forward EM Calorimetry, Barrel &amp; Forward HCAL – Fall 2024</a:t>
            </a:r>
          </a:p>
          <a:p>
            <a:pPr lvl="1"/>
            <a:r>
              <a:rPr lang="en-US" sz="1400" dirty="0"/>
              <a:t>PDR2: Polarimetry – timescale TBD (but before CD-2) </a:t>
            </a:r>
          </a:p>
          <a:p>
            <a:r>
              <a:rPr lang="en-US" sz="1800" b="1" dirty="0">
                <a:solidFill>
                  <a:srgbClr val="0432FF"/>
                </a:solidFill>
              </a:rPr>
              <a:t>Detector R&amp;D Day – March</a:t>
            </a:r>
            <a:r>
              <a:rPr lang="en-US" b="1" dirty="0">
                <a:solidFill>
                  <a:srgbClr val="0432FF"/>
                </a:solidFill>
              </a:rPr>
              <a:t> </a:t>
            </a:r>
            <a:r>
              <a:rPr lang="en-US" sz="1800" b="1" dirty="0">
                <a:solidFill>
                  <a:srgbClr val="0432FF"/>
                </a:solidFill>
              </a:rPr>
              <a:t>25 </a:t>
            </a:r>
            <a:r>
              <a:rPr lang="en-US" sz="1800" dirty="0"/>
              <a:t>– check R&amp;D progress and outlook to FY25</a:t>
            </a:r>
          </a:p>
          <a:p>
            <a:r>
              <a:rPr lang="en-US" sz="1800" b="1" dirty="0">
                <a:solidFill>
                  <a:srgbClr val="0432FF"/>
                </a:solidFill>
              </a:rPr>
              <a:t>DAC-Meetings 2024 under planning</a:t>
            </a:r>
            <a:r>
              <a:rPr lang="en-US" sz="1800" dirty="0"/>
              <a:t>:</a:t>
            </a:r>
          </a:p>
          <a:p>
            <a:pPr lvl="1"/>
            <a:r>
              <a:rPr lang="en-US" sz="1400" dirty="0"/>
              <a:t>~</a:t>
            </a:r>
            <a:r>
              <a:rPr lang="en-US" sz="1600" dirty="0"/>
              <a:t>May 2024: Project Status, Baseline Detector, International Engagement, Detector R&amp;D progress (expect 1+ day)</a:t>
            </a:r>
          </a:p>
          <a:p>
            <a:pPr lvl="1"/>
            <a:r>
              <a:rPr lang="en-US" sz="1600" dirty="0"/>
              <a:t>~August 2024: Detector R&amp;D annual review (expect 2 days) – deadline for submission July 1, 2024</a:t>
            </a:r>
            <a:endParaRPr lang="en-US" sz="1800" dirty="0"/>
          </a:p>
          <a:p>
            <a:r>
              <a:rPr lang="en-US" sz="1800" b="1" dirty="0">
                <a:solidFill>
                  <a:srgbClr val="3333FF"/>
                </a:solidFill>
              </a:rPr>
              <a:t>Next </a:t>
            </a:r>
            <a:r>
              <a:rPr lang="en-US" sz="1800" b="1" dirty="0" err="1">
                <a:solidFill>
                  <a:srgbClr val="3333FF"/>
                </a:solidFill>
              </a:rPr>
              <a:t>ePIC</a:t>
            </a:r>
            <a:r>
              <a:rPr lang="en-US" sz="1800" b="1" dirty="0">
                <a:solidFill>
                  <a:srgbClr val="3333FF"/>
                </a:solidFill>
              </a:rPr>
              <a:t> Computing &amp; Software review by host labs  –  ~October 2024?</a:t>
            </a:r>
          </a:p>
        </p:txBody>
      </p:sp>
      <p:sp>
        <p:nvSpPr>
          <p:cNvPr id="3" name="TextBox 2">
            <a:extLst>
              <a:ext uri="{FF2B5EF4-FFF2-40B4-BE49-F238E27FC236}">
                <a16:creationId xmlns:a16="http://schemas.microsoft.com/office/drawing/2014/main" id="{A7358EA4-5964-AC23-B5D1-98682486F2EB}"/>
              </a:ext>
            </a:extLst>
          </p:cNvPr>
          <p:cNvSpPr txBox="1"/>
          <p:nvPr/>
        </p:nvSpPr>
        <p:spPr>
          <a:xfrm>
            <a:off x="5801360" y="5303520"/>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
        <p:nvSpPr>
          <p:cNvPr id="8" name="Title 1">
            <a:extLst>
              <a:ext uri="{FF2B5EF4-FFF2-40B4-BE49-F238E27FC236}">
                <a16:creationId xmlns:a16="http://schemas.microsoft.com/office/drawing/2014/main" id="{2469209F-E4F7-2B5F-1641-98C24AB91505}"/>
              </a:ext>
            </a:extLst>
          </p:cNvPr>
          <p:cNvSpPr>
            <a:spLocks noGrp="1"/>
          </p:cNvSpPr>
          <p:nvPr>
            <p:ph type="title"/>
          </p:nvPr>
        </p:nvSpPr>
        <p:spPr>
          <a:xfrm>
            <a:off x="571500" y="-9144"/>
            <a:ext cx="11499234" cy="594360"/>
          </a:xfrm>
        </p:spPr>
        <p:txBody>
          <a:bodyPr>
            <a:normAutofit/>
          </a:bodyPr>
          <a:lstStyle/>
          <a:p>
            <a:r>
              <a:rPr lang="en-US" dirty="0"/>
              <a:t>Path to CD-2/CD-3B and to CD-3</a:t>
            </a:r>
          </a:p>
        </p:txBody>
      </p:sp>
      <p:sp>
        <p:nvSpPr>
          <p:cNvPr id="6" name="Slide Number Placeholder 1">
            <a:extLst>
              <a:ext uri="{FF2B5EF4-FFF2-40B4-BE49-F238E27FC236}">
                <a16:creationId xmlns:a16="http://schemas.microsoft.com/office/drawing/2014/main" id="{024D64C3-8F46-EEB8-BFFA-A57DF2B87CB2}"/>
              </a:ext>
            </a:extLst>
          </p:cNvPr>
          <p:cNvSpPr txBox="1">
            <a:spLocks/>
          </p:cNvSpPr>
          <p:nvPr/>
        </p:nvSpPr>
        <p:spPr>
          <a:xfrm>
            <a:off x="11399520" y="6316595"/>
            <a:ext cx="562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smtClean="0">
                <a:solidFill>
                  <a:srgbClr val="3333FF"/>
                </a:solidFill>
              </a:rPr>
              <a:pPr algn="ctr"/>
              <a:t>7</a:t>
            </a:fld>
            <a:endParaRPr lang="en-US" sz="1000" dirty="0">
              <a:solidFill>
                <a:srgbClr val="3333FF"/>
              </a:solidFill>
            </a:endParaRPr>
          </a:p>
        </p:txBody>
      </p:sp>
    </p:spTree>
    <p:extLst>
      <p:ext uri="{BB962C8B-B14F-4D97-AF65-F5344CB8AC3E}">
        <p14:creationId xmlns:p14="http://schemas.microsoft.com/office/powerpoint/2010/main" val="151741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96579" y="0"/>
            <a:ext cx="11603271" cy="560962"/>
          </a:xfrm>
        </p:spPr>
        <p:txBody>
          <a:bodyPr>
            <a:noAutofit/>
          </a:bodyPr>
          <a:lstStyle/>
          <a:p>
            <a:r>
              <a:rPr lang="en-US" sz="2800" dirty="0"/>
              <a:t>International Engagement: Resource Review Board (RRB) Meetings</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496580" y="933805"/>
            <a:ext cx="5251077" cy="2311571"/>
          </a:xfrm>
        </p:spPr>
        <p:txBody>
          <a:bodyPr>
            <a:noAutofit/>
          </a:bodyPr>
          <a:lstStyle/>
          <a:p>
            <a:pPr marL="0" indent="0">
              <a:buNone/>
            </a:pPr>
            <a:r>
              <a:rPr lang="en-US" sz="1800" dirty="0"/>
              <a:t>DOE and the host labs promoting the EIC as a facility “fully international in character.”</a:t>
            </a:r>
            <a:endParaRPr lang="en-US" sz="1200" dirty="0"/>
          </a:p>
          <a:p>
            <a:pPr marL="0" indent="0">
              <a:buNone/>
            </a:pPr>
            <a:r>
              <a:rPr lang="en-US" sz="1800" dirty="0"/>
              <a:t>Initial RRB Co-Chairs:</a:t>
            </a:r>
          </a:p>
          <a:p>
            <a:r>
              <a:rPr lang="en-US" sz="1800" dirty="0"/>
              <a:t>Haiyan Gao (BNL)</a:t>
            </a:r>
          </a:p>
          <a:p>
            <a:r>
              <a:rPr lang="en-US" sz="1800" dirty="0"/>
              <a:t>Diego </a:t>
            </a:r>
            <a:r>
              <a:rPr lang="en-US" sz="1800" dirty="0" err="1"/>
              <a:t>Bettoni</a:t>
            </a:r>
            <a:r>
              <a:rPr lang="en-US" sz="1800" dirty="0"/>
              <a:t> (INFN)</a:t>
            </a:r>
          </a:p>
          <a:p>
            <a:endParaRPr lang="en-US" sz="1200" dirty="0"/>
          </a:p>
          <a:p>
            <a:pPr marL="0" indent="0">
              <a:buNone/>
            </a:pPr>
            <a:r>
              <a:rPr lang="en-US" sz="1800" dirty="0">
                <a:hlinkClick r:id="rId2"/>
              </a:rPr>
              <a:t>https://www.bnl.gov/eic-rrbmeeting/</a:t>
            </a:r>
            <a:r>
              <a:rPr lang="en-US" sz="1800" dirty="0"/>
              <a:t> </a:t>
            </a:r>
            <a:endParaRPr lang="en-US" sz="1200" dirty="0"/>
          </a:p>
          <a:p>
            <a:pPr marL="0" indent="0">
              <a:buNone/>
            </a:pPr>
            <a:endParaRPr lang="en-US" sz="1200" dirty="0"/>
          </a:p>
          <a:p>
            <a:pPr marL="0" indent="0">
              <a:buNone/>
            </a:pPr>
            <a:r>
              <a:rPr lang="en-US" sz="1800" dirty="0"/>
              <a:t>1</a:t>
            </a:r>
            <a:r>
              <a:rPr lang="en-US" sz="1800" baseline="30000" dirty="0"/>
              <a:t>st</a:t>
            </a:r>
            <a:r>
              <a:rPr lang="en-US" sz="1800" dirty="0"/>
              <a:t> RRB meeting on April 3-4, 2023 at Stony Brook University.</a:t>
            </a:r>
          </a:p>
          <a:p>
            <a:pPr marL="0" indent="0">
              <a:buNone/>
            </a:pPr>
            <a:endParaRPr lang="en-US" sz="1200" dirty="0"/>
          </a:p>
          <a:p>
            <a:pPr marL="0" indent="0">
              <a:buNone/>
            </a:pPr>
            <a:r>
              <a:rPr lang="en-US" sz="1800" dirty="0"/>
              <a:t>2</a:t>
            </a:r>
            <a:r>
              <a:rPr lang="en-US" sz="1800" baseline="30000" dirty="0"/>
              <a:t>nd</a:t>
            </a:r>
            <a:r>
              <a:rPr lang="en-US" sz="1800" dirty="0"/>
              <a:t> RRB meeting on December 7 + 8 at Catholic University of America. </a:t>
            </a:r>
          </a:p>
          <a:p>
            <a:pPr marL="0" indent="0">
              <a:buNone/>
            </a:pPr>
            <a:endParaRPr lang="en-US" sz="1200" dirty="0"/>
          </a:p>
          <a:p>
            <a:pPr marL="0" indent="0">
              <a:buNone/>
            </a:pPr>
            <a:r>
              <a:rPr lang="en-US" sz="1800" dirty="0"/>
              <a:t>3</a:t>
            </a:r>
            <a:r>
              <a:rPr lang="en-US" sz="1800" baseline="30000" dirty="0"/>
              <a:t>rd</a:t>
            </a:r>
            <a:r>
              <a:rPr lang="en-US" sz="1800" dirty="0"/>
              <a:t> RRB meeting planned for May 6 + 7 hosted by INFN/Italy</a:t>
            </a:r>
          </a:p>
        </p:txBody>
      </p:sp>
      <p:pic>
        <p:nvPicPr>
          <p:cNvPr id="8" name="Picture 7">
            <a:extLst>
              <a:ext uri="{FF2B5EF4-FFF2-40B4-BE49-F238E27FC236}">
                <a16:creationId xmlns:a16="http://schemas.microsoft.com/office/drawing/2014/main" id="{AD56484B-CE50-3353-CE1C-0A970876444D}"/>
              </a:ext>
            </a:extLst>
          </p:cNvPr>
          <p:cNvPicPr>
            <a:picLocks noChangeAspect="1"/>
          </p:cNvPicPr>
          <p:nvPr/>
        </p:nvPicPr>
        <p:blipFill rotWithShape="1">
          <a:blip r:embed="rId3"/>
          <a:srcRect l="1295" t="28170" r="-1295" b="-1560"/>
          <a:stretch/>
        </p:blipFill>
        <p:spPr>
          <a:xfrm>
            <a:off x="6131433" y="3626317"/>
            <a:ext cx="5824381" cy="2670721"/>
          </a:xfrm>
          <a:prstGeom prst="rect">
            <a:avLst/>
          </a:prstGeom>
        </p:spPr>
      </p:pic>
      <p:pic>
        <p:nvPicPr>
          <p:cNvPr id="12" name="Picture 11">
            <a:extLst>
              <a:ext uri="{FF2B5EF4-FFF2-40B4-BE49-F238E27FC236}">
                <a16:creationId xmlns:a16="http://schemas.microsoft.com/office/drawing/2014/main" id="{06D90BE5-9378-1852-ACCC-B07416BEED25}"/>
              </a:ext>
            </a:extLst>
          </p:cNvPr>
          <p:cNvPicPr>
            <a:picLocks noChangeAspect="1"/>
          </p:cNvPicPr>
          <p:nvPr/>
        </p:nvPicPr>
        <p:blipFill rotWithShape="1">
          <a:blip r:embed="rId4"/>
          <a:srcRect t="18020" b="12045"/>
          <a:stretch/>
        </p:blipFill>
        <p:spPr>
          <a:xfrm>
            <a:off x="6131433" y="874335"/>
            <a:ext cx="5715000" cy="2664548"/>
          </a:xfrm>
          <a:prstGeom prst="rect">
            <a:avLst/>
          </a:prstGeom>
        </p:spPr>
      </p:pic>
      <p:sp>
        <p:nvSpPr>
          <p:cNvPr id="6" name="Slide Number Placeholder 1">
            <a:extLst>
              <a:ext uri="{FF2B5EF4-FFF2-40B4-BE49-F238E27FC236}">
                <a16:creationId xmlns:a16="http://schemas.microsoft.com/office/drawing/2014/main" id="{C8C27388-76C1-32B6-E7A9-69FAA012E7E2}"/>
              </a:ext>
            </a:extLst>
          </p:cNvPr>
          <p:cNvSpPr txBox="1">
            <a:spLocks/>
          </p:cNvSpPr>
          <p:nvPr/>
        </p:nvSpPr>
        <p:spPr>
          <a:xfrm>
            <a:off x="11399520" y="6316595"/>
            <a:ext cx="562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smtClean="0">
                <a:solidFill>
                  <a:srgbClr val="3333FF"/>
                </a:solidFill>
              </a:rPr>
              <a:pPr algn="ctr"/>
              <a:t>8</a:t>
            </a:fld>
            <a:endParaRPr lang="en-US" sz="1000" dirty="0">
              <a:solidFill>
                <a:srgbClr val="3333FF"/>
              </a:solidFill>
            </a:endParaRPr>
          </a:p>
        </p:txBody>
      </p:sp>
    </p:spTree>
    <p:extLst>
      <p:ext uri="{BB962C8B-B14F-4D97-AF65-F5344CB8AC3E}">
        <p14:creationId xmlns:p14="http://schemas.microsoft.com/office/powerpoint/2010/main" val="1136392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579119" y="0"/>
            <a:ext cx="11382077" cy="579120"/>
          </a:xfrm>
        </p:spPr>
        <p:txBody>
          <a:bodyPr/>
          <a:lstStyle/>
          <a:p>
            <a:r>
              <a:rPr lang="en-US" dirty="0"/>
              <a:t>Planning for Production Phase</a:t>
            </a:r>
          </a:p>
        </p:txBody>
      </p:sp>
      <p:sp>
        <p:nvSpPr>
          <p:cNvPr id="5" name="Text Placeholder 4">
            <a:extLst>
              <a:ext uri="{FF2B5EF4-FFF2-40B4-BE49-F238E27FC236}">
                <a16:creationId xmlns:a16="http://schemas.microsoft.com/office/drawing/2014/main" id="{DE22210A-0002-1466-DCB7-FBBAB0947470}"/>
              </a:ext>
            </a:extLst>
          </p:cNvPr>
          <p:cNvSpPr>
            <a:spLocks noGrp="1"/>
          </p:cNvSpPr>
          <p:nvPr>
            <p:ph type="body" sz="quarter" idx="10"/>
          </p:nvPr>
        </p:nvSpPr>
        <p:spPr>
          <a:xfrm>
            <a:off x="579119" y="728840"/>
            <a:ext cx="11499234" cy="5212080"/>
          </a:xfrm>
        </p:spPr>
        <p:txBody>
          <a:bodyPr>
            <a:noAutofit/>
          </a:bodyPr>
          <a:lstStyle/>
          <a:p>
            <a:r>
              <a:rPr lang="en-US" sz="2000" dirty="0"/>
              <a:t>We plan to collect information on all test setups for component quality assurance</a:t>
            </a:r>
          </a:p>
          <a:p>
            <a:r>
              <a:rPr lang="en-US" sz="2000" dirty="0"/>
              <a:t>In consultation with </a:t>
            </a:r>
            <a:r>
              <a:rPr lang="en-US" sz="2000" dirty="0" err="1"/>
              <a:t>ePIC</a:t>
            </a:r>
            <a:r>
              <a:rPr lang="en-US" sz="2000" dirty="0"/>
              <a:t> leadership (John and Sylvia), we will set up directories on a public </a:t>
            </a:r>
            <a:r>
              <a:rPr lang="en-US" sz="2000" dirty="0" err="1"/>
              <a:t>sharepoint</a:t>
            </a:r>
            <a:r>
              <a:rPr lang="en-US" sz="2000" dirty="0"/>
              <a:t> organized by detector with some examples.</a:t>
            </a:r>
          </a:p>
          <a:p>
            <a:r>
              <a:rPr lang="en-US" sz="2000" dirty="0"/>
              <a:t>We will also add the quality assurance plans as were part of the Final Design Reviews for CD-3A components (PbWO4, </a:t>
            </a:r>
            <a:r>
              <a:rPr lang="en-US" sz="2000" dirty="0" err="1"/>
              <a:t>SciFi</a:t>
            </a:r>
            <a:r>
              <a:rPr lang="en-US" sz="2000" dirty="0"/>
              <a:t>, </a:t>
            </a:r>
            <a:r>
              <a:rPr lang="en-US" sz="2000" dirty="0" err="1"/>
              <a:t>SiPM</a:t>
            </a:r>
            <a:r>
              <a:rPr lang="en-US" sz="2000" dirty="0"/>
              <a:t>, …)</a:t>
            </a:r>
          </a:p>
          <a:p>
            <a:endParaRPr lang="en-US" sz="2000" dirty="0"/>
          </a:p>
          <a:p>
            <a:r>
              <a:rPr lang="en-US" sz="2000" dirty="0"/>
              <a:t>These naturally are part of future Preliminary and Final Design Reviews</a:t>
            </a:r>
          </a:p>
          <a:p>
            <a:pPr lvl="1"/>
            <a:r>
              <a:rPr lang="en-US" sz="1700" dirty="0"/>
              <a:t>Quality assurance is a standard charge element</a:t>
            </a:r>
          </a:p>
          <a:p>
            <a:pPr lvl="1"/>
            <a:r>
              <a:rPr lang="en-US" sz="1700" dirty="0"/>
              <a:t>We are interested to find strengths, weaknesses and gaps in the planning for the production phase</a:t>
            </a:r>
          </a:p>
          <a:p>
            <a:pPr lvl="1"/>
            <a:r>
              <a:rPr lang="en-US" sz="1700" dirty="0"/>
              <a:t>Fold in that we have 25+ different detector technologies, so we have to assume this is a risk.</a:t>
            </a:r>
          </a:p>
          <a:p>
            <a:endParaRPr lang="en-US" sz="2000" dirty="0"/>
          </a:p>
          <a:p>
            <a:endParaRPr lang="en-US" sz="2000" dirty="0"/>
          </a:p>
          <a:p>
            <a:endParaRPr lang="en-US" sz="2000" dirty="0"/>
          </a:p>
        </p:txBody>
      </p:sp>
      <p:sp>
        <p:nvSpPr>
          <p:cNvPr id="3" name="TextBox 2">
            <a:extLst>
              <a:ext uri="{FF2B5EF4-FFF2-40B4-BE49-F238E27FC236}">
                <a16:creationId xmlns:a16="http://schemas.microsoft.com/office/drawing/2014/main" id="{A7358EA4-5964-AC23-B5D1-98682486F2EB}"/>
              </a:ext>
            </a:extLst>
          </p:cNvPr>
          <p:cNvSpPr txBox="1"/>
          <p:nvPr/>
        </p:nvSpPr>
        <p:spPr>
          <a:xfrm>
            <a:off x="5801360" y="5303520"/>
            <a:ext cx="914400" cy="914400"/>
          </a:xfrm>
          <a:prstGeom prst="rect">
            <a:avLst/>
          </a:prstGeom>
        </p:spPr>
        <p:txBody>
          <a:bodyPr wrap="none" rtlCol="0">
            <a:noAutofit/>
          </a:bodyPr>
          <a:lstStyle/>
          <a:p>
            <a:pPr marL="0" indent="0" algn="l">
              <a:buClr>
                <a:srgbClr val="0096FF"/>
              </a:buClr>
              <a:buFont typeface="Arial" panose="020B0604020202020204" pitchFamily="34" charset="0"/>
              <a:buNone/>
            </a:pPr>
            <a:endParaRPr lang="en-US" dirty="0">
              <a:solidFill>
                <a:srgbClr val="0096FF"/>
              </a:solidFill>
            </a:endParaRPr>
          </a:p>
        </p:txBody>
      </p:sp>
    </p:spTree>
    <p:extLst>
      <p:ext uri="{BB962C8B-B14F-4D97-AF65-F5344CB8AC3E}">
        <p14:creationId xmlns:p14="http://schemas.microsoft.com/office/powerpoint/2010/main" val="1985292806"/>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marL="0" indent="0" algn="l">
          <a:buClr>
            <a:srgbClr val="0096FF"/>
          </a:buClr>
          <a:buFont typeface="Arial" panose="020B0604020202020204" pitchFamily="34" charset="0"/>
          <a:buNone/>
          <a:defRPr dirty="0" smtClean="0">
            <a:solidFill>
              <a:srgbClr val="0096FF"/>
            </a:solidFill>
          </a:defRPr>
        </a:defPPr>
      </a:lstStyle>
    </a:txDef>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6445</TotalTime>
  <Words>1996</Words>
  <Application>Microsoft Macintosh PowerPoint</Application>
  <PresentationFormat>Widescreen</PresentationFormat>
  <Paragraphs>198</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BNL</vt:lpstr>
      <vt:lpstr>EIC Project News</vt:lpstr>
      <vt:lpstr>Outline</vt:lpstr>
      <vt:lpstr>EIC Schedule</vt:lpstr>
      <vt:lpstr>Detector R&amp;D Day </vt:lpstr>
      <vt:lpstr>DAC Update</vt:lpstr>
      <vt:lpstr>Progress on Long-Lead Procurement CD-3A Scope</vt:lpstr>
      <vt:lpstr>Path to CD-2/CD-3B and to CD-3</vt:lpstr>
      <vt:lpstr>International Engagement: Resource Review Board (RRB) Meetings</vt:lpstr>
      <vt:lpstr>Planning for Production Phase</vt:lpstr>
      <vt:lpstr>Pending/ Potential Project Change Requests (PCR)</vt:lpstr>
      <vt:lpstr>Pending/ Potential Project Change Requests (PCR)</vt:lpstr>
      <vt:lpstr>PowerPoint Presentation</vt:lpstr>
      <vt:lpstr>PowerPoint Presentation</vt:lpstr>
      <vt:lpstr>Goals for 2024 (towards CD-2!)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Abramowitz, Jennifer</dc:creator>
  <cp:keywords/>
  <dc:description/>
  <cp:lastModifiedBy>Elke-Caroline Aschenauer</cp:lastModifiedBy>
  <cp:revision>432</cp:revision>
  <dcterms:created xsi:type="dcterms:W3CDTF">2023-09-11T13:49:26Z</dcterms:created>
  <dcterms:modified xsi:type="dcterms:W3CDTF">2024-04-18T21:28:48Z</dcterms:modified>
  <cp:category/>
</cp:coreProperties>
</file>