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7"/>
  </p:notesMasterIdLst>
  <p:sldIdLst>
    <p:sldId id="256" r:id="rId2"/>
    <p:sldId id="4791" r:id="rId3"/>
    <p:sldId id="4788" r:id="rId4"/>
    <p:sldId id="5838" r:id="rId5"/>
    <p:sldId id="5836" r:id="rId6"/>
    <p:sldId id="5841" r:id="rId7"/>
    <p:sldId id="5792" r:id="rId8"/>
    <p:sldId id="5834" r:id="rId9"/>
    <p:sldId id="5845" r:id="rId10"/>
    <p:sldId id="5842" r:id="rId11"/>
    <p:sldId id="406" r:id="rId12"/>
    <p:sldId id="398" r:id="rId13"/>
    <p:sldId id="407" r:id="rId14"/>
    <p:sldId id="403" r:id="rId15"/>
    <p:sldId id="5843" r:id="rId16"/>
    <p:sldId id="5798" r:id="rId17"/>
    <p:sldId id="5797" r:id="rId18"/>
    <p:sldId id="5820" r:id="rId19"/>
    <p:sldId id="5844" r:id="rId20"/>
    <p:sldId id="5840" r:id="rId21"/>
    <p:sldId id="5846" r:id="rId22"/>
    <p:sldId id="5769" r:id="rId23"/>
    <p:sldId id="4770" r:id="rId24"/>
    <p:sldId id="5781" r:id="rId25"/>
    <p:sldId id="5821" r:id="rId26"/>
    <p:sldId id="5759" r:id="rId27"/>
    <p:sldId id="5812" r:id="rId28"/>
    <p:sldId id="5825" r:id="rId29"/>
    <p:sldId id="4829" r:id="rId30"/>
    <p:sldId id="5831" r:id="rId31"/>
    <p:sldId id="5832" r:id="rId32"/>
    <p:sldId id="5833" r:id="rId33"/>
    <p:sldId id="5828" r:id="rId34"/>
    <p:sldId id="5839" r:id="rId35"/>
    <p:sldId id="25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autoAdjust="0"/>
    <p:restoredTop sz="94632" autoAdjust="0"/>
  </p:normalViewPr>
  <p:slideViewPr>
    <p:cSldViewPr snapToGrid="0">
      <p:cViewPr varScale="1">
        <p:scale>
          <a:sx n="113" d="100"/>
          <a:sy n="113" d="100"/>
        </p:scale>
        <p:origin x="138"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657B3B-ED67-469A-B307-86F7A39C9689}" type="datetimeFigureOut">
              <a:rPr lang="en-US" smtClean="0"/>
              <a:t>4/18/2024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06A0A4-0EE3-4D82-BAB3-ED3AA258C5FC}" type="slidenum">
              <a:rPr lang="en-US" smtClean="0"/>
              <a:t>‹#›</a:t>
            </a:fld>
            <a:endParaRPr lang="en-US"/>
          </a:p>
        </p:txBody>
      </p:sp>
    </p:spTree>
    <p:extLst>
      <p:ext uri="{BB962C8B-B14F-4D97-AF65-F5344CB8AC3E}">
        <p14:creationId xmlns:p14="http://schemas.microsoft.com/office/powerpoint/2010/main" val="2587934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66E4A8-8DA7-439B-8052-AAD3571FF9C2}" type="slidenum">
              <a:rPr lang="en-US" smtClean="0"/>
              <a:t>14</a:t>
            </a:fld>
            <a:endParaRPr lang="en-US"/>
          </a:p>
        </p:txBody>
      </p:sp>
    </p:spTree>
    <p:extLst>
      <p:ext uri="{BB962C8B-B14F-4D97-AF65-F5344CB8AC3E}">
        <p14:creationId xmlns:p14="http://schemas.microsoft.com/office/powerpoint/2010/main" val="573715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B845-9551-8488-0E95-7AF95F728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57D4D-66DD-A196-D0A8-8805CE505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0ADDD-5152-73DD-11CC-AFBE08298D13}"/>
              </a:ext>
            </a:extLst>
          </p:cNvPr>
          <p:cNvSpPr>
            <a:spLocks noGrp="1"/>
          </p:cNvSpPr>
          <p:nvPr>
            <p:ph type="dt" sz="half" idx="10"/>
          </p:nvPr>
        </p:nvSpPr>
        <p:spPr/>
        <p:txBody>
          <a:bodyPr/>
          <a:lstStyle/>
          <a:p>
            <a:r>
              <a:rPr lang="en-US"/>
              <a:t>4/18/2024</a:t>
            </a:r>
          </a:p>
        </p:txBody>
      </p:sp>
      <p:sp>
        <p:nvSpPr>
          <p:cNvPr id="5" name="Footer Placeholder 4">
            <a:extLst>
              <a:ext uri="{FF2B5EF4-FFF2-40B4-BE49-F238E27FC236}">
                <a16:creationId xmlns:a16="http://schemas.microsoft.com/office/drawing/2014/main" id="{5959CBD8-7511-A28A-2586-7ABB5F707AC2}"/>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9B0AD182-9F01-4238-3E61-32F245760C60}"/>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21222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EAA9-FD5C-FB10-5E29-583D9563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E0C21-CAF2-8240-D002-C94BB8AD4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8ADFB-0727-ACB3-0B41-39AEC1F32A2C}"/>
              </a:ext>
            </a:extLst>
          </p:cNvPr>
          <p:cNvSpPr>
            <a:spLocks noGrp="1"/>
          </p:cNvSpPr>
          <p:nvPr>
            <p:ph type="dt" sz="half" idx="10"/>
          </p:nvPr>
        </p:nvSpPr>
        <p:spPr/>
        <p:txBody>
          <a:bodyPr/>
          <a:lstStyle/>
          <a:p>
            <a:r>
              <a:rPr lang="en-US"/>
              <a:t>4/18/2024</a:t>
            </a:r>
          </a:p>
        </p:txBody>
      </p:sp>
      <p:sp>
        <p:nvSpPr>
          <p:cNvPr id="5" name="Footer Placeholder 4">
            <a:extLst>
              <a:ext uri="{FF2B5EF4-FFF2-40B4-BE49-F238E27FC236}">
                <a16:creationId xmlns:a16="http://schemas.microsoft.com/office/drawing/2014/main" id="{A141AE20-ACDE-5B8A-6842-D0FD18AA2E81}"/>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14C6B906-77A9-191C-0750-487D682D13E5}"/>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91711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0B496-BCD1-C439-2F1B-3F41C2831F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CC6F7-725F-20A8-3417-6C523576E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0F375-C9CC-DEF1-A546-790055B0BE66}"/>
              </a:ext>
            </a:extLst>
          </p:cNvPr>
          <p:cNvSpPr>
            <a:spLocks noGrp="1"/>
          </p:cNvSpPr>
          <p:nvPr>
            <p:ph type="dt" sz="half" idx="10"/>
          </p:nvPr>
        </p:nvSpPr>
        <p:spPr/>
        <p:txBody>
          <a:bodyPr/>
          <a:lstStyle/>
          <a:p>
            <a:r>
              <a:rPr lang="en-US"/>
              <a:t>4/18/2024</a:t>
            </a:r>
          </a:p>
        </p:txBody>
      </p:sp>
      <p:sp>
        <p:nvSpPr>
          <p:cNvPr id="5" name="Footer Placeholder 4">
            <a:extLst>
              <a:ext uri="{FF2B5EF4-FFF2-40B4-BE49-F238E27FC236}">
                <a16:creationId xmlns:a16="http://schemas.microsoft.com/office/drawing/2014/main" id="{133C2972-7336-1AFA-EC13-3993874190C5}"/>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B3788EB3-F852-190D-3BEB-C3CCF3CC042A}"/>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96978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E01F-402B-896B-075E-8B52C03B8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D732-D622-D697-7848-0C60AE57E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CEBB6-0851-0996-41E2-CD4C20193D3F}"/>
              </a:ext>
            </a:extLst>
          </p:cNvPr>
          <p:cNvSpPr>
            <a:spLocks noGrp="1"/>
          </p:cNvSpPr>
          <p:nvPr>
            <p:ph type="dt" sz="half" idx="10"/>
          </p:nvPr>
        </p:nvSpPr>
        <p:spPr/>
        <p:txBody>
          <a:bodyPr/>
          <a:lstStyle/>
          <a:p>
            <a:r>
              <a:rPr lang="en-US"/>
              <a:t>4/18/2024</a:t>
            </a:r>
          </a:p>
        </p:txBody>
      </p:sp>
      <p:sp>
        <p:nvSpPr>
          <p:cNvPr id="5" name="Footer Placeholder 4">
            <a:extLst>
              <a:ext uri="{FF2B5EF4-FFF2-40B4-BE49-F238E27FC236}">
                <a16:creationId xmlns:a16="http://schemas.microsoft.com/office/drawing/2014/main" id="{094A2124-1FF5-0D00-9D1D-75F1B6E5EFDA}"/>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3F0A1524-79FD-873B-B8AB-264A11B391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371189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97D3-26E5-3B41-5D7F-5E9416CBC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84A382-22CC-D083-9CD5-3AB354029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C9DF4-3875-85D0-B28E-94494689C565}"/>
              </a:ext>
            </a:extLst>
          </p:cNvPr>
          <p:cNvSpPr>
            <a:spLocks noGrp="1"/>
          </p:cNvSpPr>
          <p:nvPr>
            <p:ph type="dt" sz="half" idx="10"/>
          </p:nvPr>
        </p:nvSpPr>
        <p:spPr/>
        <p:txBody>
          <a:bodyPr/>
          <a:lstStyle/>
          <a:p>
            <a:r>
              <a:rPr lang="en-US"/>
              <a:t>4/18/2024</a:t>
            </a:r>
          </a:p>
        </p:txBody>
      </p:sp>
      <p:sp>
        <p:nvSpPr>
          <p:cNvPr id="5" name="Footer Placeholder 4">
            <a:extLst>
              <a:ext uri="{FF2B5EF4-FFF2-40B4-BE49-F238E27FC236}">
                <a16:creationId xmlns:a16="http://schemas.microsoft.com/office/drawing/2014/main" id="{BBD3D6A2-64B4-C0E6-A47B-5E668C46346E}"/>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B14AB46D-86E4-4FA0-0887-108854F98E0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8422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91E8-7E58-9C8E-1D32-516EC26D8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2D4AF-133D-18E9-CF22-2098E9C07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322A9-3784-C2C4-38FB-C81DBCD29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25AEC-0412-98AB-FD28-7EFA77527145}"/>
              </a:ext>
            </a:extLst>
          </p:cNvPr>
          <p:cNvSpPr>
            <a:spLocks noGrp="1"/>
          </p:cNvSpPr>
          <p:nvPr>
            <p:ph type="dt" sz="half" idx="10"/>
          </p:nvPr>
        </p:nvSpPr>
        <p:spPr/>
        <p:txBody>
          <a:bodyPr/>
          <a:lstStyle/>
          <a:p>
            <a:r>
              <a:rPr lang="en-US"/>
              <a:t>4/18/2024</a:t>
            </a:r>
          </a:p>
        </p:txBody>
      </p:sp>
      <p:sp>
        <p:nvSpPr>
          <p:cNvPr id="6" name="Footer Placeholder 5">
            <a:extLst>
              <a:ext uri="{FF2B5EF4-FFF2-40B4-BE49-F238E27FC236}">
                <a16:creationId xmlns:a16="http://schemas.microsoft.com/office/drawing/2014/main" id="{01CD1176-F8FD-2CB4-4AD9-9C103A665B43}"/>
              </a:ext>
            </a:extLst>
          </p:cNvPr>
          <p:cNvSpPr>
            <a:spLocks noGrp="1"/>
          </p:cNvSpPr>
          <p:nvPr>
            <p:ph type="ftr" sz="quarter" idx="11"/>
          </p:nvPr>
        </p:nvSpPr>
        <p:spPr/>
        <p:txBody>
          <a:bodyPr/>
          <a:lstStyle/>
          <a:p>
            <a:r>
              <a:rPr lang="en-US"/>
              <a:t>ePIC General Meeting </a:t>
            </a:r>
          </a:p>
        </p:txBody>
      </p:sp>
      <p:sp>
        <p:nvSpPr>
          <p:cNvPr id="7" name="Slide Number Placeholder 6">
            <a:extLst>
              <a:ext uri="{FF2B5EF4-FFF2-40B4-BE49-F238E27FC236}">
                <a16:creationId xmlns:a16="http://schemas.microsoft.com/office/drawing/2014/main" id="{2FCB3C3D-1318-EFDB-C2F7-549844E5CDD9}"/>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241533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FC24-176B-5708-56AB-20547320A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5511F-C5BC-D4A0-5CDB-7008E780C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7D202-A3AD-C87E-E899-06F554BA2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CB123-703D-2800-97F4-A2467204A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8AFE6E-4586-3040-72DD-058A028F8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55D26-1F68-200C-91E8-DD30A7C85020}"/>
              </a:ext>
            </a:extLst>
          </p:cNvPr>
          <p:cNvSpPr>
            <a:spLocks noGrp="1"/>
          </p:cNvSpPr>
          <p:nvPr>
            <p:ph type="dt" sz="half" idx="10"/>
          </p:nvPr>
        </p:nvSpPr>
        <p:spPr/>
        <p:txBody>
          <a:bodyPr/>
          <a:lstStyle/>
          <a:p>
            <a:r>
              <a:rPr lang="en-US"/>
              <a:t>4/18/2024</a:t>
            </a:r>
          </a:p>
        </p:txBody>
      </p:sp>
      <p:sp>
        <p:nvSpPr>
          <p:cNvPr id="8" name="Footer Placeholder 7">
            <a:extLst>
              <a:ext uri="{FF2B5EF4-FFF2-40B4-BE49-F238E27FC236}">
                <a16:creationId xmlns:a16="http://schemas.microsoft.com/office/drawing/2014/main" id="{4CEC0213-F391-E86F-E0D7-F9080ACDBF0D}"/>
              </a:ext>
            </a:extLst>
          </p:cNvPr>
          <p:cNvSpPr>
            <a:spLocks noGrp="1"/>
          </p:cNvSpPr>
          <p:nvPr>
            <p:ph type="ftr" sz="quarter" idx="11"/>
          </p:nvPr>
        </p:nvSpPr>
        <p:spPr/>
        <p:txBody>
          <a:bodyPr/>
          <a:lstStyle/>
          <a:p>
            <a:r>
              <a:rPr lang="en-US"/>
              <a:t>ePIC General Meeting </a:t>
            </a:r>
          </a:p>
        </p:txBody>
      </p:sp>
      <p:sp>
        <p:nvSpPr>
          <p:cNvPr id="9" name="Slide Number Placeholder 8">
            <a:extLst>
              <a:ext uri="{FF2B5EF4-FFF2-40B4-BE49-F238E27FC236}">
                <a16:creationId xmlns:a16="http://schemas.microsoft.com/office/drawing/2014/main" id="{EF01F6C0-C02E-41F7-7624-1F211EE106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144500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C3C1-03E4-626B-6509-5FCF89371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4602D-309E-D848-B30A-670F020C34ED}"/>
              </a:ext>
            </a:extLst>
          </p:cNvPr>
          <p:cNvSpPr>
            <a:spLocks noGrp="1"/>
          </p:cNvSpPr>
          <p:nvPr>
            <p:ph type="dt" sz="half" idx="10"/>
          </p:nvPr>
        </p:nvSpPr>
        <p:spPr/>
        <p:txBody>
          <a:bodyPr/>
          <a:lstStyle/>
          <a:p>
            <a:r>
              <a:rPr lang="en-US"/>
              <a:t>4/18/2024</a:t>
            </a:r>
          </a:p>
        </p:txBody>
      </p:sp>
      <p:sp>
        <p:nvSpPr>
          <p:cNvPr id="4" name="Footer Placeholder 3">
            <a:extLst>
              <a:ext uri="{FF2B5EF4-FFF2-40B4-BE49-F238E27FC236}">
                <a16:creationId xmlns:a16="http://schemas.microsoft.com/office/drawing/2014/main" id="{B50CDDC2-FA23-DA00-4444-2D07EAF24DEF}"/>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68966360-FD7F-85A3-F579-AA3338FEC7D8}"/>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756039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B827B-B882-EF08-B94B-BC4EC3D6F535}"/>
              </a:ext>
            </a:extLst>
          </p:cNvPr>
          <p:cNvSpPr>
            <a:spLocks noGrp="1"/>
          </p:cNvSpPr>
          <p:nvPr>
            <p:ph type="dt" sz="half" idx="10"/>
          </p:nvPr>
        </p:nvSpPr>
        <p:spPr/>
        <p:txBody>
          <a:bodyPr/>
          <a:lstStyle/>
          <a:p>
            <a:r>
              <a:rPr lang="en-US"/>
              <a:t>4/18/2024</a:t>
            </a:r>
          </a:p>
        </p:txBody>
      </p:sp>
      <p:sp>
        <p:nvSpPr>
          <p:cNvPr id="3" name="Footer Placeholder 2">
            <a:extLst>
              <a:ext uri="{FF2B5EF4-FFF2-40B4-BE49-F238E27FC236}">
                <a16:creationId xmlns:a16="http://schemas.microsoft.com/office/drawing/2014/main" id="{51B89B48-3C65-1306-B9D4-327B80F52A77}"/>
              </a:ext>
            </a:extLst>
          </p:cNvPr>
          <p:cNvSpPr>
            <a:spLocks noGrp="1"/>
          </p:cNvSpPr>
          <p:nvPr>
            <p:ph type="ftr" sz="quarter" idx="11"/>
          </p:nvPr>
        </p:nvSpPr>
        <p:spPr/>
        <p:txBody>
          <a:bodyPr/>
          <a:lstStyle/>
          <a:p>
            <a:r>
              <a:rPr lang="en-US"/>
              <a:t>ePIC General Meeting </a:t>
            </a:r>
          </a:p>
        </p:txBody>
      </p:sp>
      <p:sp>
        <p:nvSpPr>
          <p:cNvPr id="4" name="Slide Number Placeholder 3">
            <a:extLst>
              <a:ext uri="{FF2B5EF4-FFF2-40B4-BE49-F238E27FC236}">
                <a16:creationId xmlns:a16="http://schemas.microsoft.com/office/drawing/2014/main" id="{EB6D6E66-4D34-308B-F928-8D840B0E3B4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06442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B975-3C76-A5B6-03AA-7AC63BB7B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908828-AC71-580F-80EF-6A433FFFF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7CEB2-9E6E-C5BF-873F-165920CC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34356-4E42-BF9D-CB81-6773A644B92D}"/>
              </a:ext>
            </a:extLst>
          </p:cNvPr>
          <p:cNvSpPr>
            <a:spLocks noGrp="1"/>
          </p:cNvSpPr>
          <p:nvPr>
            <p:ph type="dt" sz="half" idx="10"/>
          </p:nvPr>
        </p:nvSpPr>
        <p:spPr/>
        <p:txBody>
          <a:bodyPr/>
          <a:lstStyle/>
          <a:p>
            <a:r>
              <a:rPr lang="en-US"/>
              <a:t>4/18/2024</a:t>
            </a:r>
          </a:p>
        </p:txBody>
      </p:sp>
      <p:sp>
        <p:nvSpPr>
          <p:cNvPr id="6" name="Footer Placeholder 5">
            <a:extLst>
              <a:ext uri="{FF2B5EF4-FFF2-40B4-BE49-F238E27FC236}">
                <a16:creationId xmlns:a16="http://schemas.microsoft.com/office/drawing/2014/main" id="{F32E8D09-8B4B-D8F3-D8D7-4F1FCA32981B}"/>
              </a:ext>
            </a:extLst>
          </p:cNvPr>
          <p:cNvSpPr>
            <a:spLocks noGrp="1"/>
          </p:cNvSpPr>
          <p:nvPr>
            <p:ph type="ftr" sz="quarter" idx="11"/>
          </p:nvPr>
        </p:nvSpPr>
        <p:spPr/>
        <p:txBody>
          <a:bodyPr/>
          <a:lstStyle/>
          <a:p>
            <a:r>
              <a:rPr lang="en-US"/>
              <a:t>ePIC General Meeting </a:t>
            </a:r>
          </a:p>
        </p:txBody>
      </p:sp>
      <p:sp>
        <p:nvSpPr>
          <p:cNvPr id="7" name="Slide Number Placeholder 6">
            <a:extLst>
              <a:ext uri="{FF2B5EF4-FFF2-40B4-BE49-F238E27FC236}">
                <a16:creationId xmlns:a16="http://schemas.microsoft.com/office/drawing/2014/main" id="{8F522E60-46A7-473C-0F1F-79037FEDC2D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72049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0046-A409-B36B-0483-B5070C3D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4E26B-AE0F-8A59-618E-10CEDDB26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6652A-0F6C-C445-0475-70FA0713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A17E3-2E60-0D8A-A502-DE4F23B4509C}"/>
              </a:ext>
            </a:extLst>
          </p:cNvPr>
          <p:cNvSpPr>
            <a:spLocks noGrp="1"/>
          </p:cNvSpPr>
          <p:nvPr>
            <p:ph type="dt" sz="half" idx="10"/>
          </p:nvPr>
        </p:nvSpPr>
        <p:spPr/>
        <p:txBody>
          <a:bodyPr/>
          <a:lstStyle/>
          <a:p>
            <a:r>
              <a:rPr lang="en-US"/>
              <a:t>4/18/2024</a:t>
            </a:r>
          </a:p>
        </p:txBody>
      </p:sp>
      <p:sp>
        <p:nvSpPr>
          <p:cNvPr id="6" name="Footer Placeholder 5">
            <a:extLst>
              <a:ext uri="{FF2B5EF4-FFF2-40B4-BE49-F238E27FC236}">
                <a16:creationId xmlns:a16="http://schemas.microsoft.com/office/drawing/2014/main" id="{24EAC12B-5593-0FAE-01CA-06B9DBCE890F}"/>
              </a:ext>
            </a:extLst>
          </p:cNvPr>
          <p:cNvSpPr>
            <a:spLocks noGrp="1"/>
          </p:cNvSpPr>
          <p:nvPr>
            <p:ph type="ftr" sz="quarter" idx="11"/>
          </p:nvPr>
        </p:nvSpPr>
        <p:spPr/>
        <p:txBody>
          <a:bodyPr/>
          <a:lstStyle/>
          <a:p>
            <a:r>
              <a:rPr lang="en-US"/>
              <a:t>ePIC General Meeting </a:t>
            </a:r>
          </a:p>
        </p:txBody>
      </p:sp>
      <p:sp>
        <p:nvSpPr>
          <p:cNvPr id="7" name="Slide Number Placeholder 6">
            <a:extLst>
              <a:ext uri="{FF2B5EF4-FFF2-40B4-BE49-F238E27FC236}">
                <a16:creationId xmlns:a16="http://schemas.microsoft.com/office/drawing/2014/main" id="{BC03083A-0444-8F96-5D17-8A51D0FF249B}"/>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753346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C1EDF-F53A-8614-E2FA-B871C3053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05D3D-7C3F-7375-EC7E-52A2761C9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5882-7DBE-EFFF-5353-4511D27DB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4/18/2024</a:t>
            </a:r>
          </a:p>
        </p:txBody>
      </p:sp>
      <p:sp>
        <p:nvSpPr>
          <p:cNvPr id="5" name="Footer Placeholder 4">
            <a:extLst>
              <a:ext uri="{FF2B5EF4-FFF2-40B4-BE49-F238E27FC236}">
                <a16:creationId xmlns:a16="http://schemas.microsoft.com/office/drawing/2014/main" id="{88290A07-1EA6-5554-A455-D032D0D07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ePIC General Meeting </a:t>
            </a:r>
          </a:p>
        </p:txBody>
      </p:sp>
      <p:sp>
        <p:nvSpPr>
          <p:cNvPr id="6" name="Slide Number Placeholder 5">
            <a:extLst>
              <a:ext uri="{FF2B5EF4-FFF2-40B4-BE49-F238E27FC236}">
                <a16:creationId xmlns:a16="http://schemas.microsoft.com/office/drawing/2014/main" id="{4676ABC7-A4A4-DA95-22A1-6A8E3308C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49A8-7CCD-4D90-AA9A-1451BFC6FB3A}" type="slidenum">
              <a:rPr lang="en-US" smtClean="0"/>
              <a:t>‹#›</a:t>
            </a:fld>
            <a:endParaRPr lang="en-US"/>
          </a:p>
        </p:txBody>
      </p:sp>
    </p:spTree>
    <p:extLst>
      <p:ext uri="{BB962C8B-B14F-4D97-AF65-F5344CB8AC3E}">
        <p14:creationId xmlns:p14="http://schemas.microsoft.com/office/powerpoint/2010/main" val="2142164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indico.bnl.gov/event/20727/" TargetMode="External"/><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indico.cern.ch/event/1343984/registrations/102560/" TargetMode="External"/><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hyperlink" Target="https://indico.bnl.gov/event/22709/"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indico.bnl.gov/event/23006/" TargetMode="External"/><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hyperlink" Target="https://indico.bnl.gov/event/22972/"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bnl.gov/eic/epic.php" TargetMode="Externa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hyperlink" Target="https://eic.github.io/documentation/tutorials.html" TargetMode="External"/><Relationship Id="rId3" Type="http://schemas.openxmlformats.org/officeDocument/2006/relationships/hyperlink" Target="https://lists.bnl.gov/mailman/listinfo" TargetMode="External"/><Relationship Id="rId7" Type="http://schemas.openxmlformats.org/officeDocument/2006/relationships/hyperlink" Target="https://eic.github.io/documentation/landingpage.html" TargetMode="External"/><Relationship Id="rId2" Type="http://schemas.openxmlformats.org/officeDocument/2006/relationships/hyperlink" Target="https://www.bnl.gov/eic/epic.php" TargetMode="External"/><Relationship Id="rId1" Type="http://schemas.openxmlformats.org/officeDocument/2006/relationships/slideLayout" Target="../slideLayouts/slideLayout2.xml"/><Relationship Id="rId6" Type="http://schemas.openxmlformats.org/officeDocument/2006/relationships/hyperlink" Target="https://wiki.bnl.gov/EPIC/index.php?title=Early-Career_Election" TargetMode="External"/><Relationship Id="rId5" Type="http://schemas.openxmlformats.org/officeDocument/2006/relationships/hyperlink" Target="https://indico.bnl.gov/category/435/" TargetMode="External"/><Relationship Id="rId10" Type="http://schemas.openxmlformats.org/officeDocument/2006/relationships/image" Target="../media/image10.png"/><Relationship Id="rId4" Type="http://schemas.openxmlformats.org/officeDocument/2006/relationships/hyperlink" Target="https://indico.bnl.gov/category/402/" TargetMode="External"/><Relationship Id="rId9" Type="http://schemas.openxmlformats.org/officeDocument/2006/relationships/hyperlink" Target="https://chat.epic-eic.org/"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eicug.org/content/join.html" TargetMode="External"/><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indico.cern.ch/event/1343984/" TargetMode="External"/><Relationship Id="rId7" Type="http://schemas.openxmlformats.org/officeDocument/2006/relationships/hyperlink" Target="https://indico.bnl.gov/event/20727/" TargetMode="External"/><Relationship Id="rId2" Type="http://schemas.openxmlformats.org/officeDocument/2006/relationships/hyperlink" Target="https://lpsc-indico.in2p3.fr/event/3268/" TargetMode="External"/><Relationship Id="rId1" Type="http://schemas.openxmlformats.org/officeDocument/2006/relationships/slideLayout" Target="../slideLayouts/slideLayout2.xml"/><Relationship Id="rId6" Type="http://schemas.openxmlformats.org/officeDocument/2006/relationships/hyperlink" Target="https://indico.cern.ch/event/1361239/" TargetMode="External"/><Relationship Id="rId5" Type="http://schemas.openxmlformats.org/officeDocument/2006/relationships/hyperlink" Target="https://www.jlab.org/conference/2024-jluo" TargetMode="External"/><Relationship Id="rId4" Type="http://schemas.openxmlformats.org/officeDocument/2006/relationships/hyperlink" Target="https://conference.ippp.dur.ac.uk/event/1292/" TargetMode="External"/><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indico.bnl.gov/event/21562/" TargetMode="External"/><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bnl.gov/newsroom/news.php?a=121812" TargetMode="External"/><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indico.ph.tum.de/event/7629/contributions/8953/attachments/6020/8072/Full_LRP2024_Report_03042024_clean.pdf" TargetMode="External"/><Relationship Id="rId2" Type="http://schemas.openxmlformats.org/officeDocument/2006/relationships/hyperlink" Target="https://indico.ph.tum.de/event/7593/" TargetMode="Externa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indico.ph.tum.de/event/7629/timetable/?view=nicecompac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2874D-5DB9-9CBE-A8C4-555A50D6B88C}"/>
              </a:ext>
            </a:extLst>
          </p:cNvPr>
          <p:cNvSpPr>
            <a:spLocks noGrp="1"/>
          </p:cNvSpPr>
          <p:nvPr>
            <p:ph type="ctrTitle"/>
          </p:nvPr>
        </p:nvSpPr>
        <p:spPr>
          <a:xfrm>
            <a:off x="1524000" y="406668"/>
            <a:ext cx="9144000" cy="2387600"/>
          </a:xfrm>
        </p:spPr>
        <p:txBody>
          <a:bodyPr/>
          <a:lstStyle/>
          <a:p>
            <a:r>
              <a:rPr lang="en-US" b="1" dirty="0">
                <a:solidFill>
                  <a:schemeClr val="accent1"/>
                </a:solidFill>
              </a:rPr>
              <a:t>ePIC Collaboration News</a:t>
            </a:r>
          </a:p>
        </p:txBody>
      </p:sp>
      <p:sp>
        <p:nvSpPr>
          <p:cNvPr id="3" name="Subtitle 2">
            <a:extLst>
              <a:ext uri="{FF2B5EF4-FFF2-40B4-BE49-F238E27FC236}">
                <a16:creationId xmlns:a16="http://schemas.microsoft.com/office/drawing/2014/main" id="{2909A3C8-9C9D-F634-EB04-A0FF3ED0F882}"/>
              </a:ext>
            </a:extLst>
          </p:cNvPr>
          <p:cNvSpPr>
            <a:spLocks noGrp="1"/>
          </p:cNvSpPr>
          <p:nvPr>
            <p:ph type="subTitle" idx="1"/>
          </p:nvPr>
        </p:nvSpPr>
        <p:spPr>
          <a:xfrm>
            <a:off x="1524000" y="2950451"/>
            <a:ext cx="9144000" cy="1113282"/>
          </a:xfrm>
        </p:spPr>
        <p:txBody>
          <a:bodyPr/>
          <a:lstStyle/>
          <a:p>
            <a:r>
              <a:rPr lang="en-US" i="1" u="sng" dirty="0"/>
              <a:t>J. Lajoie</a:t>
            </a:r>
            <a:r>
              <a:rPr lang="en-US" i="1" dirty="0"/>
              <a:t>, S. Dalla Torre</a:t>
            </a:r>
          </a:p>
          <a:p>
            <a:r>
              <a:rPr lang="en-US" dirty="0"/>
              <a:t>April 18, 2024</a:t>
            </a:r>
          </a:p>
        </p:txBody>
      </p:sp>
      <p:pic>
        <p:nvPicPr>
          <p:cNvPr id="4" name="Picture 2">
            <a:extLst>
              <a:ext uri="{FF2B5EF4-FFF2-40B4-BE49-F238E27FC236}">
                <a16:creationId xmlns:a16="http://schemas.microsoft.com/office/drawing/2014/main" id="{8B087EBD-E9C1-E830-144E-E69D7556F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443" y="4715320"/>
            <a:ext cx="2411128" cy="173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476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C2004FB-52D2-3115-2AA7-84A8F05E0E12}"/>
              </a:ext>
            </a:extLst>
          </p:cNvPr>
          <p:cNvSpPr>
            <a:spLocks noGrp="1"/>
          </p:cNvSpPr>
          <p:nvPr>
            <p:ph type="dt" sz="half" idx="10"/>
          </p:nvPr>
        </p:nvSpPr>
        <p:spPr/>
        <p:txBody>
          <a:bodyPr/>
          <a:lstStyle/>
          <a:p>
            <a:r>
              <a:rPr lang="en-US"/>
              <a:t>4/18/2024</a:t>
            </a:r>
          </a:p>
        </p:txBody>
      </p:sp>
      <p:grpSp>
        <p:nvGrpSpPr>
          <p:cNvPr id="6" name="Group 5">
            <a:extLst>
              <a:ext uri="{FF2B5EF4-FFF2-40B4-BE49-F238E27FC236}">
                <a16:creationId xmlns:a16="http://schemas.microsoft.com/office/drawing/2014/main" id="{72745DB8-CF29-F497-349F-9A86A4985052}"/>
              </a:ext>
            </a:extLst>
          </p:cNvPr>
          <p:cNvGrpSpPr/>
          <p:nvPr/>
        </p:nvGrpSpPr>
        <p:grpSpPr>
          <a:xfrm>
            <a:off x="1186543" y="156029"/>
            <a:ext cx="9666514" cy="6444342"/>
            <a:chOff x="1186543" y="156029"/>
            <a:chExt cx="9666514" cy="6444342"/>
          </a:xfrm>
        </p:grpSpPr>
        <p:pic>
          <p:nvPicPr>
            <p:cNvPr id="2050" name="Picture 2" descr="Blank Daily Newspaper Stock Photo - Download Image Now - Newspaper,  Newspaper Headline, Front Page - iStock">
              <a:extLst>
                <a:ext uri="{FF2B5EF4-FFF2-40B4-BE49-F238E27FC236}">
                  <a16:creationId xmlns:a16="http://schemas.microsoft.com/office/drawing/2014/main" id="{ED372C57-7358-53DE-AB2F-658ED5ACEF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6543" y="156029"/>
              <a:ext cx="9666514" cy="64443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93D6547-CA68-90FA-1540-718672DE203A}"/>
                </a:ext>
              </a:extLst>
            </p:cNvPr>
            <p:cNvSpPr txBox="1"/>
            <p:nvPr/>
          </p:nvSpPr>
          <p:spPr>
            <a:xfrm>
              <a:off x="3467100" y="3429000"/>
              <a:ext cx="5627914" cy="2123658"/>
            </a:xfrm>
            <a:prstGeom prst="rect">
              <a:avLst/>
            </a:prstGeom>
            <a:noFill/>
          </p:spPr>
          <p:txBody>
            <a:bodyPr wrap="square" rtlCol="0">
              <a:spAutoFit/>
            </a:bodyPr>
            <a:lstStyle/>
            <a:p>
              <a:r>
                <a:rPr lang="en-US" sz="6600" dirty="0"/>
                <a:t>And in other news….</a:t>
              </a:r>
            </a:p>
          </p:txBody>
        </p:sp>
      </p:grpSp>
      <p:sp>
        <p:nvSpPr>
          <p:cNvPr id="2" name="Footer Placeholder 1">
            <a:extLst>
              <a:ext uri="{FF2B5EF4-FFF2-40B4-BE49-F238E27FC236}">
                <a16:creationId xmlns:a16="http://schemas.microsoft.com/office/drawing/2014/main" id="{92238529-B680-877F-6DBE-378B141C9BF6}"/>
              </a:ext>
            </a:extLst>
          </p:cNvPr>
          <p:cNvSpPr>
            <a:spLocks noGrp="1"/>
          </p:cNvSpPr>
          <p:nvPr>
            <p:ph type="ftr" sz="quarter" idx="11"/>
          </p:nvPr>
        </p:nvSpPr>
        <p:spPr/>
        <p:txBody>
          <a:bodyPr/>
          <a:lstStyle/>
          <a:p>
            <a:r>
              <a:rPr lang="en-US"/>
              <a:t>ePIC General Meeting </a:t>
            </a:r>
          </a:p>
        </p:txBody>
      </p:sp>
      <p:sp>
        <p:nvSpPr>
          <p:cNvPr id="3" name="Slide Number Placeholder 2">
            <a:extLst>
              <a:ext uri="{FF2B5EF4-FFF2-40B4-BE49-F238E27FC236}">
                <a16:creationId xmlns:a16="http://schemas.microsoft.com/office/drawing/2014/main" id="{F98024F1-7102-009B-EDC1-C2E9A751515F}"/>
              </a:ext>
            </a:extLst>
          </p:cNvPr>
          <p:cNvSpPr>
            <a:spLocks noGrp="1"/>
          </p:cNvSpPr>
          <p:nvPr>
            <p:ph type="sldNum" sz="quarter" idx="12"/>
          </p:nvPr>
        </p:nvSpPr>
        <p:spPr/>
        <p:txBody>
          <a:bodyPr/>
          <a:lstStyle/>
          <a:p>
            <a:fld id="{588949A8-7CCD-4D90-AA9A-1451BFC6FB3A}" type="slidenum">
              <a:rPr lang="en-US" smtClean="0"/>
              <a:t>10</a:t>
            </a:fld>
            <a:endParaRPr lang="en-US"/>
          </a:p>
        </p:txBody>
      </p:sp>
    </p:spTree>
    <p:extLst>
      <p:ext uri="{BB962C8B-B14F-4D97-AF65-F5344CB8AC3E}">
        <p14:creationId xmlns:p14="http://schemas.microsoft.com/office/powerpoint/2010/main" val="2677871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2F8CA-4507-3ABC-81A3-FCD6ACCB490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083703D-069C-3462-6367-DBAFD75CAE8B}"/>
              </a:ext>
            </a:extLst>
          </p:cNvPr>
          <p:cNvSpPr>
            <a:spLocks noGrp="1"/>
          </p:cNvSpPr>
          <p:nvPr/>
        </p:nvSpPr>
        <p:spPr>
          <a:xfrm>
            <a:off x="0" y="-25030"/>
            <a:ext cx="11142406" cy="707082"/>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B0F0"/>
                </a:solidFill>
              </a:rPr>
              <a:t>Follow up on TDR effort at the TIC meetings</a:t>
            </a:r>
          </a:p>
        </p:txBody>
      </p:sp>
      <p:sp>
        <p:nvSpPr>
          <p:cNvPr id="9" name="TextBox 8">
            <a:extLst>
              <a:ext uri="{FF2B5EF4-FFF2-40B4-BE49-F238E27FC236}">
                <a16:creationId xmlns:a16="http://schemas.microsoft.com/office/drawing/2014/main" id="{5B4D9E41-57CB-E8B2-4B7B-A045E2885D09}"/>
              </a:ext>
            </a:extLst>
          </p:cNvPr>
          <p:cNvSpPr txBox="1"/>
          <p:nvPr/>
        </p:nvSpPr>
        <p:spPr>
          <a:xfrm>
            <a:off x="145657" y="682052"/>
            <a:ext cx="11976212" cy="5632311"/>
          </a:xfrm>
          <a:prstGeom prst="rect">
            <a:avLst/>
          </a:prstGeom>
          <a:noFill/>
        </p:spPr>
        <p:txBody>
          <a:bodyPr wrap="square" rtlCol="0">
            <a:spAutoFit/>
          </a:bodyPr>
          <a:lstStyle/>
          <a:p>
            <a:pPr marL="285750" indent="-285750">
              <a:buFont typeface="Arial" panose="020B0604020202020204" pitchFamily="34" charset="0"/>
              <a:buChar char="•"/>
            </a:pPr>
            <a:r>
              <a:rPr lang="en-US" dirty="0"/>
              <a:t>April 8 : </a:t>
            </a:r>
            <a:r>
              <a:rPr lang="en-US" b="1" dirty="0"/>
              <a:t>Electronics/read-out/DAQ WG</a:t>
            </a:r>
          </a:p>
          <a:p>
            <a:pPr marL="742950" lvl="1" indent="-285750">
              <a:buFont typeface="Arial" panose="020B0604020202020204" pitchFamily="34" charset="0"/>
              <a:buChar char="•"/>
            </a:pPr>
            <a:r>
              <a:rPr lang="en-US" dirty="0"/>
              <a:t>Very complete report, good progress </a:t>
            </a:r>
          </a:p>
          <a:p>
            <a:pPr marL="742950" lvl="1" indent="-285750">
              <a:buFont typeface="Arial" panose="020B0604020202020204" pitchFamily="34" charset="0"/>
              <a:buChar char="•"/>
            </a:pPr>
            <a:r>
              <a:rPr lang="en-US" dirty="0"/>
              <a:t>To be underlined:</a:t>
            </a:r>
          </a:p>
          <a:p>
            <a:pPr marL="1200150" lvl="2" indent="-285750">
              <a:buFont typeface="Arial" panose="020B0604020202020204" pitchFamily="34" charset="0"/>
              <a:buChar char="•"/>
            </a:pPr>
            <a:r>
              <a:rPr lang="en-US" dirty="0"/>
              <a:t>PDR is now moved to early June; </a:t>
            </a:r>
          </a:p>
          <a:p>
            <a:pPr marL="1657350" lvl="3" indent="-285750">
              <a:buFont typeface="Arial" panose="020B0604020202020204" pitchFamily="34" charset="0"/>
              <a:buChar char="•"/>
            </a:pPr>
            <a:r>
              <a:rPr lang="en-US" i="1" dirty="0"/>
              <a:t>It has to be final for </a:t>
            </a:r>
            <a:r>
              <a:rPr lang="en-US" i="1" dirty="0" err="1"/>
              <a:t>lPGbt</a:t>
            </a:r>
            <a:r>
              <a:rPr lang="en-US" i="1" dirty="0"/>
              <a:t> / </a:t>
            </a:r>
            <a:r>
              <a:rPr lang="en-US" i="1" dirty="0" err="1"/>
              <a:t>vtrx</a:t>
            </a:r>
            <a:r>
              <a:rPr lang="en-US" i="1" dirty="0"/>
              <a:t>+ (LLP items);</a:t>
            </a:r>
          </a:p>
          <a:p>
            <a:pPr marL="1200150" lvl="2" indent="-285750">
              <a:buFont typeface="Arial" panose="020B0604020202020204" pitchFamily="34" charset="0"/>
              <a:buChar char="•"/>
            </a:pPr>
            <a:r>
              <a:rPr lang="en-US" dirty="0"/>
              <a:t>Progress on data volume estimation, </a:t>
            </a:r>
          </a:p>
          <a:p>
            <a:pPr marL="1657350" lvl="3" indent="-285750">
              <a:buFont typeface="Arial" panose="020B0604020202020204" pitchFamily="34" charset="0"/>
              <a:buChar char="•"/>
            </a:pPr>
            <a:r>
              <a:rPr lang="en-US" dirty="0"/>
              <a:t>Still pending: synchrotron radiation, information from far detectors, </a:t>
            </a:r>
            <a:br>
              <a:rPr lang="en-US" dirty="0"/>
            </a:br>
            <a:r>
              <a:rPr lang="en-US" dirty="0"/>
              <a:t>realistic implementation of thresholds in the FEEs</a:t>
            </a:r>
          </a:p>
          <a:p>
            <a:pPr marL="1200150" lvl="2" indent="-285750">
              <a:buFont typeface="Arial" panose="020B0604020202020204" pitchFamily="34" charset="0"/>
              <a:buChar char="•"/>
            </a:pPr>
            <a:r>
              <a:rPr lang="en-US" dirty="0"/>
              <a:t>RDO Pre-prototype design progressing rapidly (expect: 6 boards by the  end of April).</a:t>
            </a:r>
          </a:p>
          <a:p>
            <a:pPr marL="1200150" lvl="2"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April 15 : </a:t>
            </a:r>
            <a:r>
              <a:rPr lang="en-US" b="1" dirty="0"/>
              <a:t>Tracking</a:t>
            </a:r>
            <a:r>
              <a:rPr lang="en-US" dirty="0"/>
              <a:t> </a:t>
            </a:r>
          </a:p>
          <a:p>
            <a:pPr marL="742950" lvl="1" indent="-285750">
              <a:buFont typeface="Arial" panose="020B0604020202020204" pitchFamily="34" charset="0"/>
              <a:buChar char="•"/>
            </a:pPr>
            <a:r>
              <a:rPr lang="en-US" dirty="0"/>
              <a:t>SVT DSC</a:t>
            </a:r>
          </a:p>
          <a:p>
            <a:pPr marL="1200150" lvl="2" indent="-285750">
              <a:buFont typeface="Arial" panose="020B0604020202020204" pitchFamily="34" charset="0"/>
              <a:buChar char="•"/>
            </a:pPr>
            <a:r>
              <a:rPr lang="en-US" dirty="0"/>
              <a:t>For the SVT LAS, specification document and technology choice for the Ancillary IC are being finalized.</a:t>
            </a:r>
          </a:p>
          <a:p>
            <a:pPr marL="742950" lvl="1" indent="-285750">
              <a:buFont typeface="Arial" panose="020B0604020202020204" pitchFamily="34" charset="0"/>
              <a:buChar char="•"/>
            </a:pPr>
            <a:r>
              <a:rPr lang="en-US" dirty="0"/>
              <a:t>MPGD DSC</a:t>
            </a:r>
          </a:p>
          <a:p>
            <a:pPr marL="1200150" lvl="2" indent="-285750">
              <a:buFont typeface="Arial" panose="020B0604020202020204" pitchFamily="34" charset="0"/>
              <a:buChar char="•"/>
            </a:pPr>
            <a:r>
              <a:rPr lang="en-US" dirty="0" err="1"/>
              <a:t>CyMBaL</a:t>
            </a:r>
            <a:r>
              <a:rPr lang="en-US" dirty="0"/>
              <a:t> geometry updated following the design of the project engineers and imported in CAD </a:t>
            </a:r>
          </a:p>
          <a:p>
            <a:pPr marL="1200150" lvl="2" indent="-285750">
              <a:buFont typeface="Arial" panose="020B0604020202020204" pitchFamily="34" charset="0"/>
              <a:buChar char="•"/>
            </a:pPr>
            <a:r>
              <a:rPr lang="en-US" dirty="0"/>
              <a:t>Ongoing tracking software updates:</a:t>
            </a:r>
          </a:p>
          <a:p>
            <a:pPr marL="1657350" lvl="3" indent="-285750">
              <a:buFont typeface="Arial" panose="020B0604020202020204" pitchFamily="34" charset="0"/>
              <a:buChar char="•"/>
            </a:pPr>
            <a:r>
              <a:rPr lang="en-US" dirty="0"/>
              <a:t>Track reconstruction performance also in background embedded DIS events (at present p beam-gas)</a:t>
            </a:r>
          </a:p>
          <a:p>
            <a:pPr marL="1657350" lvl="3" indent="-285750">
              <a:buFont typeface="Arial" panose="020B0604020202020204" pitchFamily="34" charset="0"/>
              <a:buChar char="•"/>
            </a:pPr>
            <a:r>
              <a:rPr lang="en-US" dirty="0"/>
              <a:t>Primary Vertex Reconstruction</a:t>
            </a:r>
          </a:p>
          <a:p>
            <a:pPr marL="1657350" lvl="3" indent="-285750">
              <a:buFont typeface="Arial" panose="020B0604020202020204" pitchFamily="34" charset="0"/>
              <a:buChar char="•"/>
            </a:pPr>
            <a:r>
              <a:rPr lang="en-US" dirty="0"/>
              <a:t>Tuning the Tracking Covariance Error Matrix</a:t>
            </a:r>
          </a:p>
          <a:p>
            <a:pPr marL="1657350" lvl="3" indent="-285750">
              <a:buFont typeface="Arial" panose="020B0604020202020204" pitchFamily="34" charset="0"/>
              <a:buChar char="•"/>
            </a:pPr>
            <a:r>
              <a:rPr lang="en-US" dirty="0"/>
              <a:t>Updated material budget of </a:t>
            </a:r>
            <a:r>
              <a:rPr lang="en-US" dirty="0" err="1"/>
              <a:t>CyMBaL</a:t>
            </a:r>
            <a:endParaRPr lang="en-US" dirty="0"/>
          </a:p>
        </p:txBody>
      </p:sp>
      <p:sp>
        <p:nvSpPr>
          <p:cNvPr id="11" name="Slide Number Placeholder 2">
            <a:extLst>
              <a:ext uri="{FF2B5EF4-FFF2-40B4-BE49-F238E27FC236}">
                <a16:creationId xmlns:a16="http://schemas.microsoft.com/office/drawing/2014/main" id="{F5B34E89-5BD1-590E-4C48-A9D1A1F32699}"/>
              </a:ext>
            </a:extLst>
          </p:cNvPr>
          <p:cNvSpPr>
            <a:spLocks noGrp="1"/>
          </p:cNvSpPr>
          <p:nvPr>
            <p:ph type="sldNum" sz="quarter" idx="12"/>
          </p:nvPr>
        </p:nvSpPr>
        <p:spPr>
          <a:xfrm>
            <a:off x="8610600" y="6356350"/>
            <a:ext cx="2743200" cy="365125"/>
          </a:xfrm>
        </p:spPr>
        <p:txBody>
          <a:bodyPr/>
          <a:lstStyle/>
          <a:p>
            <a:fld id="{5C1BF830-87C3-42F5-865E-35C573BADD1F}" type="slidenum">
              <a:rPr lang="en-US" smtClean="0"/>
              <a:t>11</a:t>
            </a:fld>
            <a:endParaRPr lang="en-US"/>
          </a:p>
        </p:txBody>
      </p:sp>
      <p:sp>
        <p:nvSpPr>
          <p:cNvPr id="13" name="Date Placeholder 3">
            <a:extLst>
              <a:ext uri="{FF2B5EF4-FFF2-40B4-BE49-F238E27FC236}">
                <a16:creationId xmlns:a16="http://schemas.microsoft.com/office/drawing/2014/main" id="{E73B12EC-D76E-7F89-15B4-1726E7B1CFDB}"/>
              </a:ext>
            </a:extLst>
          </p:cNvPr>
          <p:cNvSpPr>
            <a:spLocks noGrp="1"/>
          </p:cNvSpPr>
          <p:nvPr>
            <p:ph type="dt" sz="half" idx="10"/>
          </p:nvPr>
        </p:nvSpPr>
        <p:spPr>
          <a:xfrm>
            <a:off x="838199" y="6425076"/>
            <a:ext cx="3102621" cy="296399"/>
          </a:xfrm>
        </p:spPr>
        <p:txBody>
          <a:bodyPr/>
          <a:lstStyle/>
          <a:p>
            <a:r>
              <a:rPr lang="en-US" dirty="0" err="1"/>
              <a:t>ePIC</a:t>
            </a:r>
            <a:r>
              <a:rPr lang="en-US" dirty="0"/>
              <a:t> General Meeting, 4/18, 2024</a:t>
            </a:r>
          </a:p>
        </p:txBody>
      </p:sp>
      <p:sp>
        <p:nvSpPr>
          <p:cNvPr id="14" name="Footer Placeholder 4">
            <a:extLst>
              <a:ext uri="{FF2B5EF4-FFF2-40B4-BE49-F238E27FC236}">
                <a16:creationId xmlns:a16="http://schemas.microsoft.com/office/drawing/2014/main" id="{68CAF05B-8804-B332-676F-097DD0E58F67}"/>
              </a:ext>
            </a:extLst>
          </p:cNvPr>
          <p:cNvSpPr>
            <a:spLocks noGrp="1"/>
          </p:cNvSpPr>
          <p:nvPr>
            <p:ph type="ftr" sz="quarter" idx="11"/>
          </p:nvPr>
        </p:nvSpPr>
        <p:spPr>
          <a:xfrm>
            <a:off x="6964680" y="6356350"/>
            <a:ext cx="4114800" cy="365125"/>
          </a:xfrm>
        </p:spPr>
        <p:txBody>
          <a:bodyPr/>
          <a:lstStyle/>
          <a:p>
            <a:pPr algn="l"/>
            <a:r>
              <a:rPr lang="it-IT" dirty="0"/>
              <a:t>TC-office and TIC</a:t>
            </a:r>
            <a:endParaRPr lang="en-US" dirty="0"/>
          </a:p>
        </p:txBody>
      </p:sp>
    </p:spTree>
    <p:extLst>
      <p:ext uri="{BB962C8B-B14F-4D97-AF65-F5344CB8AC3E}">
        <p14:creationId xmlns:p14="http://schemas.microsoft.com/office/powerpoint/2010/main" val="258412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5CD1865-B20E-14F8-7F87-A9545A2D7414}"/>
              </a:ext>
            </a:extLst>
          </p:cNvPr>
          <p:cNvSpPr>
            <a:spLocks noGrp="1"/>
          </p:cNvSpPr>
          <p:nvPr/>
        </p:nvSpPr>
        <p:spPr>
          <a:xfrm>
            <a:off x="0" y="-18832"/>
            <a:ext cx="12192000" cy="707082"/>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B0F0"/>
                </a:solidFill>
              </a:rPr>
              <a:t>Radiation campaigns  (from TIC meeting on April 8)  1/2 </a:t>
            </a:r>
          </a:p>
        </p:txBody>
      </p:sp>
      <p:sp>
        <p:nvSpPr>
          <p:cNvPr id="11" name="Slide Number Placeholder 2">
            <a:extLst>
              <a:ext uri="{FF2B5EF4-FFF2-40B4-BE49-F238E27FC236}">
                <a16:creationId xmlns:a16="http://schemas.microsoft.com/office/drawing/2014/main" id="{57A3506B-92EE-D183-137A-4BED865A0D81}"/>
              </a:ext>
            </a:extLst>
          </p:cNvPr>
          <p:cNvSpPr>
            <a:spLocks noGrp="1"/>
          </p:cNvSpPr>
          <p:nvPr>
            <p:ph type="sldNum" sz="quarter" idx="12"/>
          </p:nvPr>
        </p:nvSpPr>
        <p:spPr>
          <a:xfrm>
            <a:off x="8610600" y="6356350"/>
            <a:ext cx="2743200" cy="365125"/>
          </a:xfrm>
        </p:spPr>
        <p:txBody>
          <a:bodyPr/>
          <a:lstStyle/>
          <a:p>
            <a:fld id="{5C1BF830-87C3-42F5-865E-35C573BADD1F}" type="slidenum">
              <a:rPr lang="en-US" smtClean="0"/>
              <a:t>12</a:t>
            </a:fld>
            <a:endParaRPr lang="en-US"/>
          </a:p>
        </p:txBody>
      </p:sp>
      <p:sp>
        <p:nvSpPr>
          <p:cNvPr id="3" name="TextBox 2">
            <a:extLst>
              <a:ext uri="{FF2B5EF4-FFF2-40B4-BE49-F238E27FC236}">
                <a16:creationId xmlns:a16="http://schemas.microsoft.com/office/drawing/2014/main" id="{C2471E14-C80E-7B04-1ACD-45C5FF791FA1}"/>
              </a:ext>
            </a:extLst>
          </p:cNvPr>
          <p:cNvSpPr txBox="1"/>
          <p:nvPr/>
        </p:nvSpPr>
        <p:spPr>
          <a:xfrm>
            <a:off x="0" y="831457"/>
            <a:ext cx="10964708" cy="2062103"/>
          </a:xfrm>
          <a:prstGeom prst="rect">
            <a:avLst/>
          </a:prstGeom>
          <a:noFill/>
        </p:spPr>
        <p:txBody>
          <a:bodyPr wrap="square">
            <a:spAutoFit/>
          </a:bodyPr>
          <a:lstStyle/>
          <a:p>
            <a:r>
              <a:rPr lang="en-US" sz="2000" b="1" dirty="0" err="1">
                <a:latin typeface="Arial" panose="020B0604020202020204" pitchFamily="34" charset="0"/>
                <a:cs typeface="Arial" panose="020B0604020202020204" pitchFamily="34" charset="0"/>
              </a:rPr>
              <a:t>SiPMs</a:t>
            </a:r>
            <a:r>
              <a:rPr lang="en-US" sz="2000" b="1" dirty="0">
                <a:latin typeface="Arial" panose="020B0604020202020204" pitchFamily="34" charset="0"/>
                <a:cs typeface="Arial" panose="020B0604020202020204" pitchFamily="34" charset="0"/>
              </a:rPr>
              <a:t> for forward </a:t>
            </a:r>
            <a:r>
              <a:rPr lang="en-US" sz="2000" b="1" dirty="0" err="1">
                <a:latin typeface="Arial" panose="020B0604020202020204" pitchFamily="34" charset="0"/>
                <a:cs typeface="Arial" panose="020B0604020202020204" pitchFamily="34" charset="0"/>
              </a:rPr>
              <a:t>HCal</a:t>
            </a:r>
            <a:r>
              <a:rPr lang="en-US" sz="2000" b="1" dirty="0">
                <a:latin typeface="Arial" panose="020B0604020202020204" pitchFamily="34" charset="0"/>
                <a:cs typeface="Arial" panose="020B0604020202020204" pitchFamily="34" charset="0"/>
              </a:rPr>
              <a:t> calorimeter insert</a:t>
            </a:r>
          </a:p>
          <a:p>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Campaign @ UC Davis Cyclotron on August 15th-16th 2024;</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Details about the irradiation facility, the handling and “paperwork” provided;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Goal : studies of the radiation damage; A detailed irradiation program presented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Complementary consideration:  </a:t>
            </a:r>
            <a:r>
              <a:rPr lang="en-US" b="1" i="1" dirty="0">
                <a:latin typeface="Arial" panose="020B0604020202020204" pitchFamily="34" charset="0"/>
                <a:cs typeface="Arial" panose="020B0604020202020204" pitchFamily="34" charset="0"/>
              </a:rPr>
              <a:t>the outcome can be extrapolated to other </a:t>
            </a:r>
            <a:r>
              <a:rPr lang="en-US" b="1" i="1" dirty="0" err="1">
                <a:latin typeface="Arial" panose="020B0604020202020204" pitchFamily="34" charset="0"/>
                <a:cs typeface="Arial" panose="020B0604020202020204" pitchFamily="34" charset="0"/>
              </a:rPr>
              <a:t>SiPM</a:t>
            </a:r>
            <a:r>
              <a:rPr lang="en-US" b="1" i="1" dirty="0">
                <a:latin typeface="Arial" panose="020B0604020202020204" pitchFamily="34" charset="0"/>
                <a:cs typeface="Arial" panose="020B0604020202020204" pitchFamily="34" charset="0"/>
              </a:rPr>
              <a:t> by the  same technology with different size parameters (pixel size, sensor surface).</a:t>
            </a:r>
          </a:p>
        </p:txBody>
      </p:sp>
      <p:pic>
        <p:nvPicPr>
          <p:cNvPr id="6" name="Picture 5">
            <a:extLst>
              <a:ext uri="{FF2B5EF4-FFF2-40B4-BE49-F238E27FC236}">
                <a16:creationId xmlns:a16="http://schemas.microsoft.com/office/drawing/2014/main" id="{113491C1-00F9-AF4D-C81F-7F398397ECDF}"/>
              </a:ext>
            </a:extLst>
          </p:cNvPr>
          <p:cNvPicPr>
            <a:picLocks noChangeAspect="1"/>
          </p:cNvPicPr>
          <p:nvPr/>
        </p:nvPicPr>
        <p:blipFill>
          <a:blip r:embed="rId2"/>
          <a:stretch>
            <a:fillRect/>
          </a:stretch>
        </p:blipFill>
        <p:spPr>
          <a:xfrm>
            <a:off x="2165698" y="2892397"/>
            <a:ext cx="7601006" cy="3829078"/>
          </a:xfrm>
          <a:prstGeom prst="rect">
            <a:avLst/>
          </a:prstGeom>
          <a:ln>
            <a:solidFill>
              <a:srgbClr val="0000CC"/>
            </a:solidFill>
          </a:ln>
        </p:spPr>
      </p:pic>
    </p:spTree>
    <p:extLst>
      <p:ext uri="{BB962C8B-B14F-4D97-AF65-F5344CB8AC3E}">
        <p14:creationId xmlns:p14="http://schemas.microsoft.com/office/powerpoint/2010/main" val="3624325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5CD1865-B20E-14F8-7F87-A9545A2D7414}"/>
              </a:ext>
            </a:extLst>
          </p:cNvPr>
          <p:cNvSpPr>
            <a:spLocks noGrp="1"/>
          </p:cNvSpPr>
          <p:nvPr/>
        </p:nvSpPr>
        <p:spPr>
          <a:xfrm>
            <a:off x="0" y="-18832"/>
            <a:ext cx="12192000" cy="707082"/>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B0F0"/>
                </a:solidFill>
              </a:rPr>
              <a:t>Radiation campaigns  (from TIC meeting on April 8)   2/2</a:t>
            </a:r>
          </a:p>
        </p:txBody>
      </p:sp>
      <p:sp>
        <p:nvSpPr>
          <p:cNvPr id="11" name="Slide Number Placeholder 2">
            <a:extLst>
              <a:ext uri="{FF2B5EF4-FFF2-40B4-BE49-F238E27FC236}">
                <a16:creationId xmlns:a16="http://schemas.microsoft.com/office/drawing/2014/main" id="{57A3506B-92EE-D183-137A-4BED865A0D81}"/>
              </a:ext>
            </a:extLst>
          </p:cNvPr>
          <p:cNvSpPr>
            <a:spLocks noGrp="1"/>
          </p:cNvSpPr>
          <p:nvPr>
            <p:ph type="sldNum" sz="quarter" idx="12"/>
          </p:nvPr>
        </p:nvSpPr>
        <p:spPr>
          <a:xfrm>
            <a:off x="8610600" y="6356350"/>
            <a:ext cx="2743200" cy="365125"/>
          </a:xfrm>
        </p:spPr>
        <p:txBody>
          <a:bodyPr/>
          <a:lstStyle/>
          <a:p>
            <a:fld id="{5C1BF830-87C3-42F5-865E-35C573BADD1F}" type="slidenum">
              <a:rPr lang="en-US" smtClean="0"/>
              <a:t>13</a:t>
            </a:fld>
            <a:endParaRPr lang="en-US"/>
          </a:p>
        </p:txBody>
      </p:sp>
      <p:sp>
        <p:nvSpPr>
          <p:cNvPr id="13" name="Date Placeholder 3">
            <a:extLst>
              <a:ext uri="{FF2B5EF4-FFF2-40B4-BE49-F238E27FC236}">
                <a16:creationId xmlns:a16="http://schemas.microsoft.com/office/drawing/2014/main" id="{F950BB2F-DA53-D4DA-484F-2554BF14C8B0}"/>
              </a:ext>
            </a:extLst>
          </p:cNvPr>
          <p:cNvSpPr>
            <a:spLocks noGrp="1"/>
          </p:cNvSpPr>
          <p:nvPr>
            <p:ph type="dt" sz="half" idx="10"/>
          </p:nvPr>
        </p:nvSpPr>
        <p:spPr>
          <a:xfrm>
            <a:off x="838199" y="6425076"/>
            <a:ext cx="3102621" cy="296399"/>
          </a:xfrm>
        </p:spPr>
        <p:txBody>
          <a:bodyPr/>
          <a:lstStyle/>
          <a:p>
            <a:r>
              <a:rPr lang="en-US" dirty="0" err="1"/>
              <a:t>ePIC</a:t>
            </a:r>
            <a:r>
              <a:rPr lang="en-US" dirty="0"/>
              <a:t> General Meeting, 4/18, 2024</a:t>
            </a:r>
          </a:p>
        </p:txBody>
      </p:sp>
      <p:sp>
        <p:nvSpPr>
          <p:cNvPr id="14" name="Footer Placeholder 4">
            <a:extLst>
              <a:ext uri="{FF2B5EF4-FFF2-40B4-BE49-F238E27FC236}">
                <a16:creationId xmlns:a16="http://schemas.microsoft.com/office/drawing/2014/main" id="{571D0D62-84B7-F58E-F708-C5551F5F35BB}"/>
              </a:ext>
            </a:extLst>
          </p:cNvPr>
          <p:cNvSpPr>
            <a:spLocks noGrp="1"/>
          </p:cNvSpPr>
          <p:nvPr>
            <p:ph type="ftr" sz="quarter" idx="11"/>
          </p:nvPr>
        </p:nvSpPr>
        <p:spPr>
          <a:xfrm>
            <a:off x="6964680" y="6356350"/>
            <a:ext cx="4114800" cy="365125"/>
          </a:xfrm>
        </p:spPr>
        <p:txBody>
          <a:bodyPr/>
          <a:lstStyle/>
          <a:p>
            <a:pPr algn="l"/>
            <a:r>
              <a:rPr lang="it-IT" dirty="0"/>
              <a:t>TC-office and TIC                                             Silvia Dalla Torre</a:t>
            </a:r>
            <a:endParaRPr lang="en-US" dirty="0"/>
          </a:p>
        </p:txBody>
      </p:sp>
      <p:sp>
        <p:nvSpPr>
          <p:cNvPr id="7" name="TextBox 6">
            <a:extLst>
              <a:ext uri="{FF2B5EF4-FFF2-40B4-BE49-F238E27FC236}">
                <a16:creationId xmlns:a16="http://schemas.microsoft.com/office/drawing/2014/main" id="{73BFA424-52B2-DECE-40B1-93D5F3F9E85C}"/>
              </a:ext>
            </a:extLst>
          </p:cNvPr>
          <p:cNvSpPr txBox="1"/>
          <p:nvPr/>
        </p:nvSpPr>
        <p:spPr>
          <a:xfrm>
            <a:off x="99788" y="688250"/>
            <a:ext cx="6519497" cy="4678204"/>
          </a:xfrm>
          <a:prstGeom prst="rect">
            <a:avLst/>
          </a:prstGeom>
          <a:noFill/>
        </p:spPr>
        <p:txBody>
          <a:bodyPr wrap="square">
            <a:spAutoFit/>
          </a:bodyPr>
          <a:lstStyle/>
          <a:p>
            <a:r>
              <a:rPr lang="en-US" sz="2000" b="1" dirty="0">
                <a:latin typeface="Arial" panose="020B0604020202020204" pitchFamily="34" charset="0"/>
                <a:cs typeface="Arial" panose="020B0604020202020204" pitchFamily="34" charset="0"/>
              </a:rPr>
              <a:t>AC-LGADs</a:t>
            </a:r>
          </a:p>
          <a:p>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Campaign @ IJS Ljubljana</a:t>
            </a:r>
          </a:p>
          <a:p>
            <a:r>
              <a:rPr lang="en-US" b="1"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For LGADs and AC-LGAD sensors,  radiation damage can result in reduced gain and deteriorated time resolution after a substantial irradiation dose</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 detailed irradiation program was presented</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Further studies are considered:</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Plans for irradiation at UC Davis (high energy neutrons, protons, ions) in summer</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TBD plans for irradiation at UC Berkely (high energy neutrons, protons, ions)</a:t>
            </a:r>
          </a:p>
          <a:p>
            <a:pPr marL="285750" indent="-285750">
              <a:buFont typeface="Arial" panose="020B0604020202020204" pitchFamily="34" charset="0"/>
              <a:buChar char="•"/>
            </a:pPr>
            <a:endParaRPr lang="en-US"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2B6DAC5-BD19-C0A0-B9B2-1B2F96635E93}"/>
              </a:ext>
            </a:extLst>
          </p:cNvPr>
          <p:cNvPicPr>
            <a:picLocks noChangeAspect="1"/>
          </p:cNvPicPr>
          <p:nvPr/>
        </p:nvPicPr>
        <p:blipFill>
          <a:blip r:embed="rId2"/>
          <a:stretch>
            <a:fillRect/>
          </a:stretch>
        </p:blipFill>
        <p:spPr>
          <a:xfrm>
            <a:off x="6636866" y="2192867"/>
            <a:ext cx="5422950" cy="4605933"/>
          </a:xfrm>
          <a:prstGeom prst="rect">
            <a:avLst/>
          </a:prstGeom>
        </p:spPr>
      </p:pic>
    </p:spTree>
    <p:extLst>
      <p:ext uri="{BB962C8B-B14F-4D97-AF65-F5344CB8AC3E}">
        <p14:creationId xmlns:p14="http://schemas.microsoft.com/office/powerpoint/2010/main" val="1437652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3683B-FC5D-E989-76FF-40FE5341F5B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E3355A9-BA59-E1D3-1E57-E9002DD9F9EA}"/>
              </a:ext>
            </a:extLst>
          </p:cNvPr>
          <p:cNvSpPr>
            <a:spLocks noGrp="1"/>
          </p:cNvSpPr>
          <p:nvPr/>
        </p:nvSpPr>
        <p:spPr>
          <a:xfrm>
            <a:off x="0" y="-18832"/>
            <a:ext cx="12192000" cy="707082"/>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B0F0"/>
                </a:solidFill>
              </a:rPr>
              <a:t>PID-LUTs   (from TIC meeting on April 15)</a:t>
            </a:r>
          </a:p>
        </p:txBody>
      </p:sp>
      <p:sp>
        <p:nvSpPr>
          <p:cNvPr id="11" name="Slide Number Placeholder 2">
            <a:extLst>
              <a:ext uri="{FF2B5EF4-FFF2-40B4-BE49-F238E27FC236}">
                <a16:creationId xmlns:a16="http://schemas.microsoft.com/office/drawing/2014/main" id="{C4F8BBF0-9854-EB67-5AB4-E6D97C3776E0}"/>
              </a:ext>
            </a:extLst>
          </p:cNvPr>
          <p:cNvSpPr>
            <a:spLocks noGrp="1"/>
          </p:cNvSpPr>
          <p:nvPr>
            <p:ph type="sldNum" sz="quarter" idx="12"/>
          </p:nvPr>
        </p:nvSpPr>
        <p:spPr>
          <a:xfrm>
            <a:off x="8610600" y="6356350"/>
            <a:ext cx="2743200" cy="365125"/>
          </a:xfrm>
        </p:spPr>
        <p:txBody>
          <a:bodyPr/>
          <a:lstStyle/>
          <a:p>
            <a:fld id="{5C1BF830-87C3-42F5-865E-35C573BADD1F}" type="slidenum">
              <a:rPr lang="en-US" smtClean="0"/>
              <a:t>14</a:t>
            </a:fld>
            <a:endParaRPr lang="en-US"/>
          </a:p>
        </p:txBody>
      </p:sp>
      <p:sp>
        <p:nvSpPr>
          <p:cNvPr id="13" name="Date Placeholder 3">
            <a:extLst>
              <a:ext uri="{FF2B5EF4-FFF2-40B4-BE49-F238E27FC236}">
                <a16:creationId xmlns:a16="http://schemas.microsoft.com/office/drawing/2014/main" id="{E225EAC1-A953-952D-F3F5-6884C48A1C81}"/>
              </a:ext>
            </a:extLst>
          </p:cNvPr>
          <p:cNvSpPr>
            <a:spLocks noGrp="1"/>
          </p:cNvSpPr>
          <p:nvPr>
            <p:ph type="dt" sz="half" idx="10"/>
          </p:nvPr>
        </p:nvSpPr>
        <p:spPr>
          <a:xfrm>
            <a:off x="838199" y="6425076"/>
            <a:ext cx="3102621" cy="296399"/>
          </a:xfrm>
        </p:spPr>
        <p:txBody>
          <a:bodyPr/>
          <a:lstStyle/>
          <a:p>
            <a:r>
              <a:rPr lang="en-US" dirty="0" err="1"/>
              <a:t>ePIC</a:t>
            </a:r>
            <a:r>
              <a:rPr lang="en-US" dirty="0"/>
              <a:t> General Meeting, 4/18, 2024</a:t>
            </a:r>
          </a:p>
        </p:txBody>
      </p:sp>
      <p:sp>
        <p:nvSpPr>
          <p:cNvPr id="14" name="Footer Placeholder 4">
            <a:extLst>
              <a:ext uri="{FF2B5EF4-FFF2-40B4-BE49-F238E27FC236}">
                <a16:creationId xmlns:a16="http://schemas.microsoft.com/office/drawing/2014/main" id="{5E85459B-EAB7-2408-11ED-8A3A8D0CEB0C}"/>
              </a:ext>
            </a:extLst>
          </p:cNvPr>
          <p:cNvSpPr>
            <a:spLocks noGrp="1"/>
          </p:cNvSpPr>
          <p:nvPr>
            <p:ph type="ftr" sz="quarter" idx="11"/>
          </p:nvPr>
        </p:nvSpPr>
        <p:spPr>
          <a:xfrm>
            <a:off x="6964680" y="6356350"/>
            <a:ext cx="4114800" cy="365125"/>
          </a:xfrm>
        </p:spPr>
        <p:txBody>
          <a:bodyPr/>
          <a:lstStyle/>
          <a:p>
            <a:pPr algn="l"/>
            <a:r>
              <a:rPr lang="it-IT" dirty="0"/>
              <a:t>TC-office and TIC</a:t>
            </a:r>
            <a:endParaRPr lang="en-US" dirty="0"/>
          </a:p>
        </p:txBody>
      </p:sp>
      <p:sp>
        <p:nvSpPr>
          <p:cNvPr id="3" name="TextBox 2">
            <a:extLst>
              <a:ext uri="{FF2B5EF4-FFF2-40B4-BE49-F238E27FC236}">
                <a16:creationId xmlns:a16="http://schemas.microsoft.com/office/drawing/2014/main" id="{34BC61AE-63AD-BD61-2EC8-5F7ABFB68D93}"/>
              </a:ext>
            </a:extLst>
          </p:cNvPr>
          <p:cNvSpPr txBox="1"/>
          <p:nvPr/>
        </p:nvSpPr>
        <p:spPr>
          <a:xfrm>
            <a:off x="102396" y="813229"/>
            <a:ext cx="11995197" cy="3323987"/>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Lookup Table status</a:t>
            </a:r>
          </a:p>
          <a:p>
            <a:endParaRPr lang="en-US"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status of the LUTs by the 4 PID DSCs is summarized in detail.</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level of maturity of the available LUTs is different for the 4 subsystems and updated versions are been worked out.</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Tables dedicated to e/h discrimination (that will not be used in the short term) and tables for the h identification have been provided. </a:t>
            </a:r>
          </a:p>
          <a:p>
            <a:pPr marL="742950" lvl="1" indent="-285750">
              <a:buFont typeface="Arial" panose="020B0604020202020204" pitchFamily="34" charset="0"/>
              <a:buChar char="•"/>
            </a:pPr>
            <a:r>
              <a:rPr lang="en-US" sz="1600" dirty="0" err="1">
                <a:latin typeface="Arial" panose="020B0604020202020204" pitchFamily="34" charset="0"/>
                <a:cs typeface="Arial" panose="020B0604020202020204" pitchFamily="34" charset="0"/>
              </a:rPr>
              <a:t>dRICH</a:t>
            </a:r>
            <a:r>
              <a:rPr lang="en-US" sz="1600" dirty="0">
                <a:latin typeface="Arial" panose="020B0604020202020204" pitchFamily="34" charset="0"/>
                <a:cs typeface="Arial" panose="020B0604020202020204" pitchFamily="34" charset="0"/>
              </a:rPr>
              <a:t> is providing, at the moment, separate tables for aerogel and gas and it is requested to have them merged in a single table.</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effort of the DSCs in providing the tables under PID CC WG coordination is appreciated.</a:t>
            </a:r>
          </a:p>
          <a:p>
            <a:pPr marL="7429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hadron LUTs will not be available in the April production. They are expected to be available in nightly builds well in advance of the May simulation campaign to facilitate debugging.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 working version of the PID LUTs is imperative for the May simulation campaign. </a:t>
            </a:r>
          </a:p>
        </p:txBody>
      </p:sp>
      <p:pic>
        <p:nvPicPr>
          <p:cNvPr id="5" name="Picture 4">
            <a:extLst>
              <a:ext uri="{FF2B5EF4-FFF2-40B4-BE49-F238E27FC236}">
                <a16:creationId xmlns:a16="http://schemas.microsoft.com/office/drawing/2014/main" id="{1A719413-3CE0-E507-4F3B-E0449508B9A6}"/>
              </a:ext>
            </a:extLst>
          </p:cNvPr>
          <p:cNvPicPr>
            <a:picLocks noChangeAspect="1"/>
          </p:cNvPicPr>
          <p:nvPr/>
        </p:nvPicPr>
        <p:blipFill>
          <a:blip r:embed="rId3"/>
          <a:stretch>
            <a:fillRect/>
          </a:stretch>
        </p:blipFill>
        <p:spPr>
          <a:xfrm>
            <a:off x="102396" y="4499481"/>
            <a:ext cx="3044222" cy="1856870"/>
          </a:xfrm>
          <a:prstGeom prst="rect">
            <a:avLst/>
          </a:prstGeom>
        </p:spPr>
      </p:pic>
      <p:pic>
        <p:nvPicPr>
          <p:cNvPr id="9" name="Picture 8">
            <a:extLst>
              <a:ext uri="{FF2B5EF4-FFF2-40B4-BE49-F238E27FC236}">
                <a16:creationId xmlns:a16="http://schemas.microsoft.com/office/drawing/2014/main" id="{0DF5E097-7C5E-18AA-D718-451DAD82B9D2}"/>
              </a:ext>
            </a:extLst>
          </p:cNvPr>
          <p:cNvPicPr>
            <a:picLocks noChangeAspect="1"/>
          </p:cNvPicPr>
          <p:nvPr/>
        </p:nvPicPr>
        <p:blipFill>
          <a:blip r:embed="rId4"/>
          <a:stretch>
            <a:fillRect/>
          </a:stretch>
        </p:blipFill>
        <p:spPr>
          <a:xfrm>
            <a:off x="3207975" y="4512614"/>
            <a:ext cx="2857521" cy="1962164"/>
          </a:xfrm>
          <a:prstGeom prst="rect">
            <a:avLst/>
          </a:prstGeom>
        </p:spPr>
      </p:pic>
      <p:sp>
        <p:nvSpPr>
          <p:cNvPr id="12" name="TextBox 11">
            <a:extLst>
              <a:ext uri="{FF2B5EF4-FFF2-40B4-BE49-F238E27FC236}">
                <a16:creationId xmlns:a16="http://schemas.microsoft.com/office/drawing/2014/main" id="{9852B14C-4814-3AE0-980F-0297E305A4DA}"/>
              </a:ext>
            </a:extLst>
          </p:cNvPr>
          <p:cNvSpPr txBox="1"/>
          <p:nvPr/>
        </p:nvSpPr>
        <p:spPr>
          <a:xfrm>
            <a:off x="1238081" y="4030646"/>
            <a:ext cx="969881" cy="400110"/>
          </a:xfrm>
          <a:prstGeom prst="rect">
            <a:avLst/>
          </a:prstGeom>
          <a:noFill/>
        </p:spPr>
        <p:txBody>
          <a:bodyPr wrap="none" rtlCol="0">
            <a:spAutoFit/>
          </a:bodyPr>
          <a:lstStyle/>
          <a:p>
            <a:r>
              <a:rPr lang="en-US" sz="2000" b="1" dirty="0" err="1"/>
              <a:t>hpDIRC</a:t>
            </a:r>
            <a:endParaRPr lang="en-US" sz="2000" b="1" dirty="0"/>
          </a:p>
        </p:txBody>
      </p:sp>
      <p:sp>
        <p:nvSpPr>
          <p:cNvPr id="15" name="TextBox 14">
            <a:extLst>
              <a:ext uri="{FF2B5EF4-FFF2-40B4-BE49-F238E27FC236}">
                <a16:creationId xmlns:a16="http://schemas.microsoft.com/office/drawing/2014/main" id="{152FB793-F233-54CF-1D6C-AD55ABDF50F7}"/>
              </a:ext>
            </a:extLst>
          </p:cNvPr>
          <p:cNvSpPr txBox="1"/>
          <p:nvPr/>
        </p:nvSpPr>
        <p:spPr>
          <a:xfrm>
            <a:off x="4636736" y="4043779"/>
            <a:ext cx="1327094" cy="400110"/>
          </a:xfrm>
          <a:prstGeom prst="rect">
            <a:avLst/>
          </a:prstGeom>
          <a:noFill/>
        </p:spPr>
        <p:txBody>
          <a:bodyPr wrap="square" rtlCol="0">
            <a:spAutoFit/>
          </a:bodyPr>
          <a:lstStyle/>
          <a:p>
            <a:r>
              <a:rPr lang="en-US" sz="2000" b="1" dirty="0" err="1"/>
              <a:t>pfRICH</a:t>
            </a:r>
            <a:endParaRPr lang="en-US" sz="2000" b="1" dirty="0"/>
          </a:p>
        </p:txBody>
      </p:sp>
      <p:sp>
        <p:nvSpPr>
          <p:cNvPr id="19" name="TextBox 18">
            <a:extLst>
              <a:ext uri="{FF2B5EF4-FFF2-40B4-BE49-F238E27FC236}">
                <a16:creationId xmlns:a16="http://schemas.microsoft.com/office/drawing/2014/main" id="{B4AF23D0-0FB5-30A6-DAEC-1D6C84870783}"/>
              </a:ext>
            </a:extLst>
          </p:cNvPr>
          <p:cNvSpPr txBox="1"/>
          <p:nvPr/>
        </p:nvSpPr>
        <p:spPr>
          <a:xfrm>
            <a:off x="10570838" y="4030646"/>
            <a:ext cx="543995" cy="400110"/>
          </a:xfrm>
          <a:prstGeom prst="rect">
            <a:avLst/>
          </a:prstGeom>
          <a:noFill/>
        </p:spPr>
        <p:txBody>
          <a:bodyPr wrap="none" rtlCol="0">
            <a:spAutoFit/>
          </a:bodyPr>
          <a:lstStyle/>
          <a:p>
            <a:r>
              <a:rPr lang="en-US" sz="2000" b="1" dirty="0" err="1"/>
              <a:t>ToF</a:t>
            </a:r>
            <a:endParaRPr lang="en-US" sz="2000" b="1" dirty="0"/>
          </a:p>
        </p:txBody>
      </p:sp>
      <p:sp>
        <p:nvSpPr>
          <p:cNvPr id="20" name="TextBox 19">
            <a:extLst>
              <a:ext uri="{FF2B5EF4-FFF2-40B4-BE49-F238E27FC236}">
                <a16:creationId xmlns:a16="http://schemas.microsoft.com/office/drawing/2014/main" id="{BD20F1AD-46EF-82BA-9EE6-7ADB95CFB215}"/>
              </a:ext>
            </a:extLst>
          </p:cNvPr>
          <p:cNvSpPr txBox="1"/>
          <p:nvPr/>
        </p:nvSpPr>
        <p:spPr>
          <a:xfrm>
            <a:off x="7320576" y="4030646"/>
            <a:ext cx="833883" cy="400110"/>
          </a:xfrm>
          <a:prstGeom prst="rect">
            <a:avLst/>
          </a:prstGeom>
          <a:noFill/>
        </p:spPr>
        <p:txBody>
          <a:bodyPr wrap="none" rtlCol="0">
            <a:spAutoFit/>
          </a:bodyPr>
          <a:lstStyle/>
          <a:p>
            <a:r>
              <a:rPr lang="en-US" sz="2000" b="1" dirty="0" err="1"/>
              <a:t>dRICH</a:t>
            </a:r>
            <a:endParaRPr lang="en-US" sz="2000" b="1" dirty="0"/>
          </a:p>
        </p:txBody>
      </p:sp>
      <p:pic>
        <p:nvPicPr>
          <p:cNvPr id="22" name="Picture 21">
            <a:extLst>
              <a:ext uri="{FF2B5EF4-FFF2-40B4-BE49-F238E27FC236}">
                <a16:creationId xmlns:a16="http://schemas.microsoft.com/office/drawing/2014/main" id="{7CCE7DC1-134B-FF06-8288-FC1CC75766AC}"/>
              </a:ext>
            </a:extLst>
          </p:cNvPr>
          <p:cNvPicPr>
            <a:picLocks noChangeAspect="1"/>
          </p:cNvPicPr>
          <p:nvPr/>
        </p:nvPicPr>
        <p:blipFill>
          <a:blip r:embed="rId5"/>
          <a:stretch>
            <a:fillRect/>
          </a:stretch>
        </p:blipFill>
        <p:spPr>
          <a:xfrm>
            <a:off x="6352326" y="4598115"/>
            <a:ext cx="2986869" cy="1791161"/>
          </a:xfrm>
          <a:prstGeom prst="rect">
            <a:avLst/>
          </a:prstGeom>
        </p:spPr>
      </p:pic>
      <p:pic>
        <p:nvPicPr>
          <p:cNvPr id="27" name="Picture 26">
            <a:extLst>
              <a:ext uri="{FF2B5EF4-FFF2-40B4-BE49-F238E27FC236}">
                <a16:creationId xmlns:a16="http://schemas.microsoft.com/office/drawing/2014/main" id="{77247819-335E-6E78-D6EF-9BD83D315A9F}"/>
              </a:ext>
            </a:extLst>
          </p:cNvPr>
          <p:cNvPicPr>
            <a:picLocks noChangeAspect="1"/>
          </p:cNvPicPr>
          <p:nvPr/>
        </p:nvPicPr>
        <p:blipFill>
          <a:blip r:embed="rId6"/>
          <a:stretch>
            <a:fillRect/>
          </a:stretch>
        </p:blipFill>
        <p:spPr>
          <a:xfrm>
            <a:off x="9418454" y="4685446"/>
            <a:ext cx="2560210" cy="1739630"/>
          </a:xfrm>
          <a:prstGeom prst="rect">
            <a:avLst/>
          </a:prstGeom>
        </p:spPr>
      </p:pic>
    </p:spTree>
    <p:extLst>
      <p:ext uri="{BB962C8B-B14F-4D97-AF65-F5344CB8AC3E}">
        <p14:creationId xmlns:p14="http://schemas.microsoft.com/office/powerpoint/2010/main" val="268042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005C-2E87-D5CA-362B-94C644281A75}"/>
              </a:ext>
            </a:extLst>
          </p:cNvPr>
          <p:cNvSpPr>
            <a:spLocks noGrp="1"/>
          </p:cNvSpPr>
          <p:nvPr>
            <p:ph type="title"/>
          </p:nvPr>
        </p:nvSpPr>
        <p:spPr>
          <a:xfrm>
            <a:off x="562839" y="264764"/>
            <a:ext cx="10515600" cy="783451"/>
          </a:xfrm>
        </p:spPr>
        <p:txBody>
          <a:bodyPr/>
          <a:lstStyle/>
          <a:p>
            <a:r>
              <a:rPr lang="en-US" b="1" dirty="0">
                <a:solidFill>
                  <a:schemeClr val="accent1"/>
                </a:solidFill>
              </a:rPr>
              <a:t>Improve Software for Tracking Studies</a:t>
            </a:r>
          </a:p>
        </p:txBody>
      </p:sp>
      <p:sp>
        <p:nvSpPr>
          <p:cNvPr id="7" name="Content Placeholder 6">
            <a:extLst>
              <a:ext uri="{FF2B5EF4-FFF2-40B4-BE49-F238E27FC236}">
                <a16:creationId xmlns:a16="http://schemas.microsoft.com/office/drawing/2014/main" id="{CAA1AE17-9262-13F9-5F01-EA3FD4F701D0}"/>
              </a:ext>
            </a:extLst>
          </p:cNvPr>
          <p:cNvSpPr>
            <a:spLocks noGrp="1"/>
          </p:cNvSpPr>
          <p:nvPr>
            <p:ph idx="1"/>
          </p:nvPr>
        </p:nvSpPr>
        <p:spPr>
          <a:xfrm>
            <a:off x="446049" y="1148575"/>
            <a:ext cx="11340789" cy="3501483"/>
          </a:xfrm>
        </p:spPr>
        <p:txBody>
          <a:bodyPr>
            <a:normAutofit fontScale="85000" lnSpcReduction="20000"/>
          </a:bodyPr>
          <a:lstStyle/>
          <a:p>
            <a:r>
              <a:rPr lang="en-US" dirty="0"/>
              <a:t>Tracking studies in </a:t>
            </a:r>
            <a:r>
              <a:rPr lang="en-US" dirty="0" err="1"/>
              <a:t>ePIC</a:t>
            </a:r>
            <a:r>
              <a:rPr lang="en-US" dirty="0"/>
              <a:t> are critical to achieving CD-2 milestones. </a:t>
            </a:r>
          </a:p>
          <a:p>
            <a:r>
              <a:rPr lang="en-US" dirty="0"/>
              <a:t>Many people involved in building up ACTS-based track reconstruction to the point of initial functionality, including most recently when J. Osborn integrated the ACTS orthogonal track seeding. </a:t>
            </a:r>
          </a:p>
          <a:p>
            <a:r>
              <a:rPr lang="en-US" dirty="0"/>
              <a:t>Need to ensure continuity in ACTS expertise, now that these people are pre-occupied with </a:t>
            </a:r>
            <a:r>
              <a:rPr lang="en-US" dirty="0" err="1"/>
              <a:t>sPHENIX</a:t>
            </a:r>
            <a:r>
              <a:rPr lang="en-US" dirty="0"/>
              <a:t>, BIC, family responsibilities, and other endeavors.</a:t>
            </a:r>
          </a:p>
          <a:p>
            <a:r>
              <a:rPr lang="en-US" dirty="0"/>
              <a:t>Also, need to enhance track reconstruction to facilitate time-critical tracking studies. </a:t>
            </a:r>
          </a:p>
          <a:p>
            <a:r>
              <a:rPr lang="en-US" dirty="0" err="1"/>
              <a:t>Wouter</a:t>
            </a:r>
            <a:r>
              <a:rPr lang="en-US" dirty="0"/>
              <a:t> Deconinck has the necessary expertise, and the S&amp;C Coordinators are willing to help redistribute his workload to make this possible. </a:t>
            </a:r>
          </a:p>
          <a:p>
            <a:r>
              <a:rPr lang="en-US" dirty="0"/>
              <a:t>Suggestion was to make this a specific charge: </a:t>
            </a:r>
          </a:p>
        </p:txBody>
      </p:sp>
      <p:sp>
        <p:nvSpPr>
          <p:cNvPr id="4" name="Date Placeholder 3">
            <a:extLst>
              <a:ext uri="{FF2B5EF4-FFF2-40B4-BE49-F238E27FC236}">
                <a16:creationId xmlns:a16="http://schemas.microsoft.com/office/drawing/2014/main" id="{49F65594-4E80-B85B-5B60-1138A4CD1D6F}"/>
              </a:ext>
            </a:extLst>
          </p:cNvPr>
          <p:cNvSpPr>
            <a:spLocks noGrp="1"/>
          </p:cNvSpPr>
          <p:nvPr>
            <p:ph type="dt" sz="half" idx="10"/>
          </p:nvPr>
        </p:nvSpPr>
        <p:spPr/>
        <p:txBody>
          <a:bodyPr/>
          <a:lstStyle/>
          <a:p>
            <a:r>
              <a:rPr lang="en-US"/>
              <a:t>4/18/2024</a:t>
            </a:r>
          </a:p>
        </p:txBody>
      </p:sp>
      <p:sp>
        <p:nvSpPr>
          <p:cNvPr id="5" name="TextBox 4">
            <a:extLst>
              <a:ext uri="{FF2B5EF4-FFF2-40B4-BE49-F238E27FC236}">
                <a16:creationId xmlns:a16="http://schemas.microsoft.com/office/drawing/2014/main" id="{7A938961-034C-C856-3968-307FFC143BDC}"/>
              </a:ext>
            </a:extLst>
          </p:cNvPr>
          <p:cNvSpPr txBox="1"/>
          <p:nvPr/>
        </p:nvSpPr>
        <p:spPr>
          <a:xfrm>
            <a:off x="405162" y="4561911"/>
            <a:ext cx="9528187" cy="181588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1600" i="1" dirty="0"/>
              <a:t>Charge to Wouter Deconinck: </a:t>
            </a:r>
            <a:r>
              <a:rPr lang="en-US" sz="1600" dirty="0"/>
              <a:t>Within your role as a Deputy Software and Computing Coordinator, you are charged with the overall integration of ACTS software within the </a:t>
            </a:r>
            <a:r>
              <a:rPr lang="en-US" sz="1600" dirty="0" err="1"/>
              <a:t>ePIC</a:t>
            </a:r>
            <a:r>
              <a:rPr lang="en-US" sz="1600" dirty="0"/>
              <a:t> software stack and the development of the data structures, relations and associations needed to continue the performance and physics studies with the </a:t>
            </a:r>
            <a:r>
              <a:rPr lang="en-US" sz="1600" dirty="0" err="1"/>
              <a:t>ePIC</a:t>
            </a:r>
            <a:r>
              <a:rPr lang="en-US" sz="1600" dirty="0"/>
              <a:t> tracking system. These studies, which are guided by the Reconstruction WG and Tracking CC WG, are necessary for the next EIC project stages and reviews and your efforts should align with these timescales. In addition, you should seek to broaden the expert user base within </a:t>
            </a:r>
            <a:r>
              <a:rPr lang="en-US" sz="1600" dirty="0" err="1"/>
              <a:t>ePIC</a:t>
            </a:r>
            <a:r>
              <a:rPr lang="en-US" sz="1600" dirty="0"/>
              <a:t> for ACTS to ensure the longevity of this knowledge within </a:t>
            </a:r>
            <a:r>
              <a:rPr lang="en-US" sz="1600" dirty="0" err="1"/>
              <a:t>ePIC</a:t>
            </a:r>
            <a:r>
              <a:rPr lang="en-US" sz="1600" dirty="0"/>
              <a:t>. </a:t>
            </a:r>
          </a:p>
        </p:txBody>
      </p:sp>
      <p:pic>
        <p:nvPicPr>
          <p:cNvPr id="3074" name="Picture 2">
            <a:extLst>
              <a:ext uri="{FF2B5EF4-FFF2-40B4-BE49-F238E27FC236}">
                <a16:creationId xmlns:a16="http://schemas.microsoft.com/office/drawing/2014/main" id="{7F6F8F31-0723-BBB1-3E82-B8E9FC61E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3351" y="4561911"/>
            <a:ext cx="1679652" cy="167965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217C0759-8223-FF66-DA8C-6769099B960C}"/>
              </a:ext>
            </a:extLst>
          </p:cNvPr>
          <p:cNvSpPr>
            <a:spLocks noGrp="1"/>
          </p:cNvSpPr>
          <p:nvPr>
            <p:ph type="sldNum" sz="quarter" idx="12"/>
          </p:nvPr>
        </p:nvSpPr>
        <p:spPr/>
        <p:txBody>
          <a:bodyPr/>
          <a:lstStyle/>
          <a:p>
            <a:fld id="{588949A8-7CCD-4D90-AA9A-1451BFC6FB3A}" type="slidenum">
              <a:rPr lang="en-US" smtClean="0"/>
              <a:t>15</a:t>
            </a:fld>
            <a:endParaRPr lang="en-US" dirty="0"/>
          </a:p>
        </p:txBody>
      </p:sp>
      <p:sp>
        <p:nvSpPr>
          <p:cNvPr id="3" name="Footer Placeholder 2">
            <a:extLst>
              <a:ext uri="{FF2B5EF4-FFF2-40B4-BE49-F238E27FC236}">
                <a16:creationId xmlns:a16="http://schemas.microsoft.com/office/drawing/2014/main" id="{A6688D97-18B2-09E1-179E-832EF1DF22CD}"/>
              </a:ext>
            </a:extLst>
          </p:cNvPr>
          <p:cNvSpPr>
            <a:spLocks noGrp="1"/>
          </p:cNvSpPr>
          <p:nvPr>
            <p:ph type="ftr" sz="quarter" idx="11"/>
          </p:nvPr>
        </p:nvSpPr>
        <p:spPr/>
        <p:txBody>
          <a:bodyPr/>
          <a:lstStyle/>
          <a:p>
            <a:r>
              <a:rPr lang="en-US"/>
              <a:t>ePIC General Meeting </a:t>
            </a:r>
          </a:p>
        </p:txBody>
      </p:sp>
    </p:spTree>
    <p:extLst>
      <p:ext uri="{BB962C8B-B14F-4D97-AF65-F5344CB8AC3E}">
        <p14:creationId xmlns:p14="http://schemas.microsoft.com/office/powerpoint/2010/main" val="3245921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AC64FF-AFFA-17E6-817F-925A74A377B3}"/>
              </a:ext>
            </a:extLst>
          </p:cNvPr>
          <p:cNvSpPr>
            <a:spLocks noGrp="1"/>
          </p:cNvSpPr>
          <p:nvPr>
            <p:ph type="title"/>
          </p:nvPr>
        </p:nvSpPr>
        <p:spPr>
          <a:xfrm>
            <a:off x="838200" y="365126"/>
            <a:ext cx="10515600" cy="746344"/>
          </a:xfrm>
        </p:spPr>
        <p:txBody>
          <a:bodyPr/>
          <a:lstStyle/>
          <a:p>
            <a:r>
              <a:rPr lang="en-US" b="1" dirty="0">
                <a:solidFill>
                  <a:schemeClr val="accent1"/>
                </a:solidFill>
              </a:rPr>
              <a:t>Next </a:t>
            </a:r>
            <a:r>
              <a:rPr lang="en-US" b="1" dirty="0" err="1">
                <a:solidFill>
                  <a:schemeClr val="accent1"/>
                </a:solidFill>
              </a:rPr>
              <a:t>ePIC</a:t>
            </a:r>
            <a:r>
              <a:rPr lang="en-US" b="1" dirty="0">
                <a:solidFill>
                  <a:schemeClr val="accent1"/>
                </a:solidFill>
              </a:rPr>
              <a:t> Collaboration Meeting</a:t>
            </a:r>
          </a:p>
        </p:txBody>
      </p:sp>
      <p:sp>
        <p:nvSpPr>
          <p:cNvPr id="5" name="Content Placeholder 4">
            <a:extLst>
              <a:ext uri="{FF2B5EF4-FFF2-40B4-BE49-F238E27FC236}">
                <a16:creationId xmlns:a16="http://schemas.microsoft.com/office/drawing/2014/main" id="{DF208015-9C87-8DCD-4CC6-4B01F8479B64}"/>
              </a:ext>
            </a:extLst>
          </p:cNvPr>
          <p:cNvSpPr>
            <a:spLocks noGrp="1"/>
          </p:cNvSpPr>
          <p:nvPr>
            <p:ph idx="1"/>
          </p:nvPr>
        </p:nvSpPr>
        <p:spPr>
          <a:xfrm>
            <a:off x="7748752" y="1491450"/>
            <a:ext cx="3969772" cy="4685514"/>
          </a:xfrm>
        </p:spPr>
        <p:txBody>
          <a:bodyPr>
            <a:normAutofit fontScale="92500" lnSpcReduction="20000"/>
          </a:bodyPr>
          <a:lstStyle/>
          <a:p>
            <a:r>
              <a:rPr lang="en-US" dirty="0"/>
              <a:t>Lehigh University </a:t>
            </a:r>
            <a:br>
              <a:rPr lang="en-US" dirty="0"/>
            </a:br>
            <a:r>
              <a:rPr lang="en-US" dirty="0"/>
              <a:t>Bethlehem, PA</a:t>
            </a:r>
          </a:p>
          <a:p>
            <a:r>
              <a:rPr lang="en-US" dirty="0"/>
              <a:t>July 22-28</a:t>
            </a:r>
          </a:p>
          <a:p>
            <a:r>
              <a:rPr lang="en-US" dirty="0"/>
              <a:t>Jointly organized with the EICUG</a:t>
            </a:r>
          </a:p>
          <a:p>
            <a:r>
              <a:rPr lang="en-US" dirty="0"/>
              <a:t>Planning a joint session with talks of common interest </a:t>
            </a:r>
          </a:p>
          <a:p>
            <a:r>
              <a:rPr lang="en-US" dirty="0" err="1"/>
              <a:t>ePIC</a:t>
            </a:r>
            <a:r>
              <a:rPr lang="en-US" dirty="0"/>
              <a:t> Meeting </a:t>
            </a:r>
            <a:br>
              <a:rPr lang="en-US" dirty="0"/>
            </a:br>
            <a:r>
              <a:rPr lang="en-US" dirty="0"/>
              <a:t> July 24-28</a:t>
            </a:r>
            <a:r>
              <a:rPr lang="en-US" baseline="30000" dirty="0"/>
              <a:t>th</a:t>
            </a:r>
            <a:r>
              <a:rPr lang="en-US" dirty="0"/>
              <a:t> </a:t>
            </a:r>
          </a:p>
          <a:p>
            <a:r>
              <a:rPr lang="en-US" dirty="0"/>
              <a:t>In contact with Tim Hallman regarding DOE meeting limits</a:t>
            </a:r>
          </a:p>
          <a:p>
            <a:endParaRPr lang="en-US" dirty="0"/>
          </a:p>
          <a:p>
            <a:endParaRPr lang="en-US" dirty="0"/>
          </a:p>
        </p:txBody>
      </p:sp>
      <p:pic>
        <p:nvPicPr>
          <p:cNvPr id="7" name="Picture 6">
            <a:extLst>
              <a:ext uri="{FF2B5EF4-FFF2-40B4-BE49-F238E27FC236}">
                <a16:creationId xmlns:a16="http://schemas.microsoft.com/office/drawing/2014/main" id="{72E428D1-E739-0546-11AC-E4654915FE51}"/>
              </a:ext>
            </a:extLst>
          </p:cNvPr>
          <p:cNvPicPr>
            <a:picLocks noChangeAspect="1"/>
          </p:cNvPicPr>
          <p:nvPr/>
        </p:nvPicPr>
        <p:blipFill>
          <a:blip r:embed="rId2"/>
          <a:stretch>
            <a:fillRect/>
          </a:stretch>
        </p:blipFill>
        <p:spPr>
          <a:xfrm>
            <a:off x="323194" y="1707218"/>
            <a:ext cx="7118131" cy="3975752"/>
          </a:xfrm>
          <a:prstGeom prst="rect">
            <a:avLst/>
          </a:prstGeom>
        </p:spPr>
      </p:pic>
      <p:sp>
        <p:nvSpPr>
          <p:cNvPr id="8" name="Date Placeholder 7">
            <a:extLst>
              <a:ext uri="{FF2B5EF4-FFF2-40B4-BE49-F238E27FC236}">
                <a16:creationId xmlns:a16="http://schemas.microsoft.com/office/drawing/2014/main" id="{EF54F237-4C53-F3FE-D802-B5D23531947B}"/>
              </a:ext>
            </a:extLst>
          </p:cNvPr>
          <p:cNvSpPr>
            <a:spLocks noGrp="1"/>
          </p:cNvSpPr>
          <p:nvPr>
            <p:ph type="dt" sz="half" idx="10"/>
          </p:nvPr>
        </p:nvSpPr>
        <p:spPr/>
        <p:txBody>
          <a:bodyPr/>
          <a:lstStyle/>
          <a:p>
            <a:r>
              <a:rPr lang="en-US"/>
              <a:t>4/18/2024</a:t>
            </a:r>
          </a:p>
        </p:txBody>
      </p:sp>
      <p:sp>
        <p:nvSpPr>
          <p:cNvPr id="2" name="TextBox 1">
            <a:extLst>
              <a:ext uri="{FF2B5EF4-FFF2-40B4-BE49-F238E27FC236}">
                <a16:creationId xmlns:a16="http://schemas.microsoft.com/office/drawing/2014/main" id="{F2151089-D234-5113-8B51-BD02251CC9EF}"/>
              </a:ext>
            </a:extLst>
          </p:cNvPr>
          <p:cNvSpPr txBox="1"/>
          <p:nvPr/>
        </p:nvSpPr>
        <p:spPr>
          <a:xfrm>
            <a:off x="1203435" y="5801664"/>
            <a:ext cx="6088117" cy="954107"/>
          </a:xfrm>
          <a:prstGeom prst="rect">
            <a:avLst/>
          </a:prstGeom>
          <a:noFill/>
        </p:spPr>
        <p:txBody>
          <a:bodyPr wrap="square" rtlCol="0">
            <a:spAutoFit/>
          </a:bodyPr>
          <a:lstStyle/>
          <a:p>
            <a:r>
              <a:rPr lang="en-US" sz="2800" dirty="0">
                <a:hlinkClick r:id="rId3"/>
              </a:rPr>
              <a:t>https://indico.bnl.gov/event/20727/</a:t>
            </a:r>
            <a:endParaRPr lang="en-US" sz="2800" dirty="0"/>
          </a:p>
          <a:p>
            <a:endParaRPr lang="en-US" sz="2800" dirty="0"/>
          </a:p>
        </p:txBody>
      </p:sp>
      <p:sp>
        <p:nvSpPr>
          <p:cNvPr id="3" name="TextBox 2">
            <a:extLst>
              <a:ext uri="{FF2B5EF4-FFF2-40B4-BE49-F238E27FC236}">
                <a16:creationId xmlns:a16="http://schemas.microsoft.com/office/drawing/2014/main" id="{4A5599FB-FF87-22B8-1980-126CCCF6869B}"/>
              </a:ext>
            </a:extLst>
          </p:cNvPr>
          <p:cNvSpPr txBox="1"/>
          <p:nvPr/>
        </p:nvSpPr>
        <p:spPr>
          <a:xfrm>
            <a:off x="9160397" y="6123542"/>
            <a:ext cx="2260459" cy="369332"/>
          </a:xfrm>
          <a:prstGeom prst="rect">
            <a:avLst/>
          </a:prstGeom>
          <a:noFill/>
        </p:spPr>
        <p:txBody>
          <a:bodyPr wrap="square" rtlCol="0">
            <a:spAutoFit/>
          </a:bodyPr>
          <a:lstStyle/>
          <a:p>
            <a:r>
              <a:rPr lang="en-US" b="1" i="1" dirty="0"/>
              <a:t>Still working on this!</a:t>
            </a:r>
          </a:p>
        </p:txBody>
      </p:sp>
      <p:cxnSp>
        <p:nvCxnSpPr>
          <p:cNvPr id="9" name="Straight Arrow Connector 8">
            <a:extLst>
              <a:ext uri="{FF2B5EF4-FFF2-40B4-BE49-F238E27FC236}">
                <a16:creationId xmlns:a16="http://schemas.microsoft.com/office/drawing/2014/main" id="{44D9858C-0C29-66D8-E033-932929E2C526}"/>
              </a:ext>
            </a:extLst>
          </p:cNvPr>
          <p:cNvCxnSpPr>
            <a:cxnSpLocks/>
          </p:cNvCxnSpPr>
          <p:nvPr/>
        </p:nvCxnSpPr>
        <p:spPr>
          <a:xfrm flipV="1">
            <a:off x="10290626" y="5559552"/>
            <a:ext cx="42094" cy="5239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3106D110-86FB-0F46-4860-25B05A10076D}"/>
              </a:ext>
            </a:extLst>
          </p:cNvPr>
          <p:cNvSpPr>
            <a:spLocks noGrp="1"/>
          </p:cNvSpPr>
          <p:nvPr>
            <p:ph type="ftr" sz="quarter" idx="11"/>
          </p:nvPr>
        </p:nvSpPr>
        <p:spPr/>
        <p:txBody>
          <a:bodyPr/>
          <a:lstStyle/>
          <a:p>
            <a:r>
              <a:rPr lang="en-US"/>
              <a:t>ePIC General Meeting </a:t>
            </a:r>
          </a:p>
        </p:txBody>
      </p:sp>
      <p:sp>
        <p:nvSpPr>
          <p:cNvPr id="10" name="Slide Number Placeholder 9">
            <a:extLst>
              <a:ext uri="{FF2B5EF4-FFF2-40B4-BE49-F238E27FC236}">
                <a16:creationId xmlns:a16="http://schemas.microsoft.com/office/drawing/2014/main" id="{802F9AE5-9593-D9EE-DFFB-C3AC30D13C39}"/>
              </a:ext>
            </a:extLst>
          </p:cNvPr>
          <p:cNvSpPr>
            <a:spLocks noGrp="1"/>
          </p:cNvSpPr>
          <p:nvPr>
            <p:ph type="sldNum" sz="quarter" idx="12"/>
          </p:nvPr>
        </p:nvSpPr>
        <p:spPr/>
        <p:txBody>
          <a:bodyPr/>
          <a:lstStyle/>
          <a:p>
            <a:fld id="{588949A8-7CCD-4D90-AA9A-1451BFC6FB3A}" type="slidenum">
              <a:rPr lang="en-US" smtClean="0"/>
              <a:t>16</a:t>
            </a:fld>
            <a:endParaRPr lang="en-US"/>
          </a:p>
        </p:txBody>
      </p:sp>
    </p:spTree>
    <p:extLst>
      <p:ext uri="{BB962C8B-B14F-4D97-AF65-F5344CB8AC3E}">
        <p14:creationId xmlns:p14="http://schemas.microsoft.com/office/powerpoint/2010/main" val="3420352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F09B3-DE82-CD5C-7F0F-AF7E3B13FEEA}"/>
              </a:ext>
            </a:extLst>
          </p:cNvPr>
          <p:cNvSpPr>
            <a:spLocks noGrp="1"/>
          </p:cNvSpPr>
          <p:nvPr>
            <p:ph type="title"/>
          </p:nvPr>
        </p:nvSpPr>
        <p:spPr>
          <a:xfrm>
            <a:off x="838200" y="365126"/>
            <a:ext cx="10515600" cy="769992"/>
          </a:xfrm>
        </p:spPr>
        <p:txBody>
          <a:bodyPr/>
          <a:lstStyle/>
          <a:p>
            <a:r>
              <a:rPr lang="en-US" b="1" dirty="0">
                <a:solidFill>
                  <a:schemeClr val="accent1"/>
                </a:solidFill>
              </a:rPr>
              <a:t>Higher Order Collaboration Meeting (NNCM)</a:t>
            </a:r>
          </a:p>
        </p:txBody>
      </p:sp>
      <p:sp>
        <p:nvSpPr>
          <p:cNvPr id="3" name="Content Placeholder 2">
            <a:extLst>
              <a:ext uri="{FF2B5EF4-FFF2-40B4-BE49-F238E27FC236}">
                <a16:creationId xmlns:a16="http://schemas.microsoft.com/office/drawing/2014/main" id="{31B59365-0A6C-1B35-AE7D-AC8676E65A88}"/>
              </a:ext>
            </a:extLst>
          </p:cNvPr>
          <p:cNvSpPr>
            <a:spLocks noGrp="1"/>
          </p:cNvSpPr>
          <p:nvPr>
            <p:ph idx="1"/>
          </p:nvPr>
        </p:nvSpPr>
        <p:spPr>
          <a:xfrm>
            <a:off x="7977051" y="1361445"/>
            <a:ext cx="3533503" cy="4768577"/>
          </a:xfrm>
        </p:spPr>
        <p:txBody>
          <a:bodyPr>
            <a:normAutofit lnSpcReduction="10000"/>
          </a:bodyPr>
          <a:lstStyle/>
          <a:p>
            <a:r>
              <a:rPr lang="en-US" dirty="0"/>
              <a:t>Call sent Feb. 6</a:t>
            </a:r>
            <a:r>
              <a:rPr lang="en-US" baseline="30000" dirty="0"/>
              <a:t>th</a:t>
            </a:r>
            <a:r>
              <a:rPr lang="en-US" dirty="0"/>
              <a:t>: </a:t>
            </a:r>
          </a:p>
          <a:p>
            <a:pPr lvl="1"/>
            <a:r>
              <a:rPr lang="en-US" dirty="0"/>
              <a:t>We realize that a lot of time is needed to plan these events</a:t>
            </a:r>
          </a:p>
          <a:p>
            <a:pPr lvl="1"/>
            <a:r>
              <a:rPr lang="en-US" dirty="0"/>
              <a:t>Call will be open through Mar. 29th </a:t>
            </a:r>
          </a:p>
          <a:p>
            <a:pPr lvl="1"/>
            <a:r>
              <a:rPr lang="en-US" dirty="0"/>
              <a:t>Expect a decision a few weeks after call closes</a:t>
            </a:r>
          </a:p>
          <a:p>
            <a:pPr lvl="1"/>
            <a:endParaRPr lang="en-US" dirty="0"/>
          </a:p>
          <a:p>
            <a:r>
              <a:rPr lang="en-US" dirty="0"/>
              <a:t>Looking forward to many exciting proposals!</a:t>
            </a:r>
          </a:p>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ED95420D-1A0B-386F-2017-E91336A64602}"/>
              </a:ext>
            </a:extLst>
          </p:cNvPr>
          <p:cNvSpPr>
            <a:spLocks noGrp="1"/>
          </p:cNvSpPr>
          <p:nvPr>
            <p:ph type="dt" sz="half" idx="10"/>
          </p:nvPr>
        </p:nvSpPr>
        <p:spPr/>
        <p:txBody>
          <a:bodyPr/>
          <a:lstStyle/>
          <a:p>
            <a:r>
              <a:rPr lang="en-US"/>
              <a:t>4/18/2024</a:t>
            </a:r>
          </a:p>
        </p:txBody>
      </p:sp>
      <p:pic>
        <p:nvPicPr>
          <p:cNvPr id="8" name="Picture 7" descr="Text, letter&#10;&#10;Description automatically generated">
            <a:extLst>
              <a:ext uri="{FF2B5EF4-FFF2-40B4-BE49-F238E27FC236}">
                <a16:creationId xmlns:a16="http://schemas.microsoft.com/office/drawing/2014/main" id="{94EFCBF1-738F-E065-1A87-6F3460318E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463" y="1366857"/>
            <a:ext cx="7154273" cy="4763165"/>
          </a:xfrm>
          <a:prstGeom prst="rect">
            <a:avLst/>
          </a:prstGeom>
          <a:ln>
            <a:solidFill>
              <a:schemeClr val="tx1"/>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5289D0EE-A838-948F-837A-E56E6C8EE195}"/>
              </a:ext>
            </a:extLst>
          </p:cNvPr>
          <p:cNvSpPr txBox="1"/>
          <p:nvPr/>
        </p:nvSpPr>
        <p:spPr>
          <a:xfrm>
            <a:off x="2158644" y="3014881"/>
            <a:ext cx="8197388" cy="1569660"/>
          </a:xfrm>
          <a:prstGeom prst="rect">
            <a:avLst/>
          </a:prstGeom>
          <a:solidFill>
            <a:schemeClr val="bg1"/>
          </a:solidFill>
          <a:ln w="25400">
            <a:solidFill>
              <a:schemeClr val="tx1"/>
            </a:solidFill>
          </a:ln>
        </p:spPr>
        <p:txBody>
          <a:bodyPr wrap="square" rtlCol="0">
            <a:spAutoFit/>
          </a:bodyPr>
          <a:lstStyle/>
          <a:p>
            <a:pPr algn="ctr"/>
            <a:r>
              <a:rPr lang="en-US" sz="3200" dirty="0"/>
              <a:t>One proposal received, several others still in preparation and expected soon. </a:t>
            </a:r>
            <a:br>
              <a:rPr lang="en-US" sz="3200" dirty="0"/>
            </a:br>
            <a:r>
              <a:rPr lang="en-US" sz="3200" dirty="0"/>
              <a:t>Stay tuned… </a:t>
            </a:r>
          </a:p>
        </p:txBody>
      </p:sp>
      <p:sp>
        <p:nvSpPr>
          <p:cNvPr id="5" name="Footer Placeholder 4">
            <a:extLst>
              <a:ext uri="{FF2B5EF4-FFF2-40B4-BE49-F238E27FC236}">
                <a16:creationId xmlns:a16="http://schemas.microsoft.com/office/drawing/2014/main" id="{84D1F095-5F99-18D7-3EF7-A134BDCE06B2}"/>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329A5F4E-CFDF-7D40-5F8E-B0DA5D15754C}"/>
              </a:ext>
            </a:extLst>
          </p:cNvPr>
          <p:cNvSpPr>
            <a:spLocks noGrp="1"/>
          </p:cNvSpPr>
          <p:nvPr>
            <p:ph type="sldNum" sz="quarter" idx="12"/>
          </p:nvPr>
        </p:nvSpPr>
        <p:spPr/>
        <p:txBody>
          <a:bodyPr/>
          <a:lstStyle/>
          <a:p>
            <a:fld id="{588949A8-7CCD-4D90-AA9A-1451BFC6FB3A}" type="slidenum">
              <a:rPr lang="en-US" smtClean="0"/>
              <a:t>17</a:t>
            </a:fld>
            <a:endParaRPr lang="en-US"/>
          </a:p>
        </p:txBody>
      </p:sp>
    </p:spTree>
    <p:extLst>
      <p:ext uri="{BB962C8B-B14F-4D97-AF65-F5344CB8AC3E}">
        <p14:creationId xmlns:p14="http://schemas.microsoft.com/office/powerpoint/2010/main" val="146369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3409F-FC3D-4520-B11D-8009433733C2}"/>
              </a:ext>
            </a:extLst>
          </p:cNvPr>
          <p:cNvSpPr>
            <a:spLocks noGrp="1"/>
          </p:cNvSpPr>
          <p:nvPr>
            <p:ph type="title"/>
          </p:nvPr>
        </p:nvSpPr>
        <p:spPr>
          <a:xfrm>
            <a:off x="301841" y="365125"/>
            <a:ext cx="11051959" cy="3150431"/>
          </a:xfrm>
        </p:spPr>
        <p:txBody>
          <a:bodyPr>
            <a:normAutofit/>
          </a:bodyPr>
          <a:lstStyle/>
          <a:p>
            <a:r>
              <a:rPr lang="en-US" b="1" dirty="0">
                <a:solidFill>
                  <a:schemeClr val="accent1"/>
                </a:solidFill>
              </a:rPr>
              <a:t>Software </a:t>
            </a:r>
            <a:br>
              <a:rPr lang="en-US" b="1" dirty="0">
                <a:solidFill>
                  <a:schemeClr val="accent1"/>
                </a:solidFill>
              </a:rPr>
            </a:br>
            <a:r>
              <a:rPr lang="en-US" b="1" dirty="0">
                <a:solidFill>
                  <a:schemeClr val="accent1"/>
                </a:solidFill>
              </a:rPr>
              <a:t>and Computing </a:t>
            </a:r>
            <a:br>
              <a:rPr lang="en-US" b="1" dirty="0">
                <a:solidFill>
                  <a:schemeClr val="accent1"/>
                </a:solidFill>
              </a:rPr>
            </a:br>
            <a:r>
              <a:rPr lang="en-US" b="1" dirty="0">
                <a:solidFill>
                  <a:schemeClr val="accent1"/>
                </a:solidFill>
              </a:rPr>
              <a:t>Meeting </a:t>
            </a:r>
            <a:br>
              <a:rPr lang="en-US" b="1" dirty="0">
                <a:solidFill>
                  <a:schemeClr val="accent1"/>
                </a:solidFill>
              </a:rPr>
            </a:br>
            <a:r>
              <a:rPr lang="en-US" b="1" dirty="0">
                <a:solidFill>
                  <a:schemeClr val="accent1"/>
                </a:solidFill>
              </a:rPr>
              <a:t>@ CERN</a:t>
            </a:r>
          </a:p>
        </p:txBody>
      </p:sp>
      <p:sp>
        <p:nvSpPr>
          <p:cNvPr id="4" name="Date Placeholder 3">
            <a:extLst>
              <a:ext uri="{FF2B5EF4-FFF2-40B4-BE49-F238E27FC236}">
                <a16:creationId xmlns:a16="http://schemas.microsoft.com/office/drawing/2014/main" id="{C8843D77-8479-6CC5-8BBB-48306A31A9EB}"/>
              </a:ext>
            </a:extLst>
          </p:cNvPr>
          <p:cNvSpPr>
            <a:spLocks noGrp="1"/>
          </p:cNvSpPr>
          <p:nvPr>
            <p:ph type="dt" sz="half" idx="10"/>
          </p:nvPr>
        </p:nvSpPr>
        <p:spPr/>
        <p:txBody>
          <a:bodyPr/>
          <a:lstStyle/>
          <a:p>
            <a:r>
              <a:rPr lang="en-US"/>
              <a:t>4/18/2024</a:t>
            </a:r>
          </a:p>
        </p:txBody>
      </p:sp>
      <p:pic>
        <p:nvPicPr>
          <p:cNvPr id="8" name="Picture 7">
            <a:extLst>
              <a:ext uri="{FF2B5EF4-FFF2-40B4-BE49-F238E27FC236}">
                <a16:creationId xmlns:a16="http://schemas.microsoft.com/office/drawing/2014/main" id="{20ED76FB-526C-4C0C-D257-E4D6EECE61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1304" y="470517"/>
            <a:ext cx="8159196" cy="5333069"/>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E56E1F9B-067E-0F96-26B4-4CA485BFDD8B}"/>
              </a:ext>
            </a:extLst>
          </p:cNvPr>
          <p:cNvSpPr txBox="1"/>
          <p:nvPr/>
        </p:nvSpPr>
        <p:spPr>
          <a:xfrm>
            <a:off x="301841" y="5707117"/>
            <a:ext cx="6267125" cy="923330"/>
          </a:xfrm>
          <a:prstGeom prst="rect">
            <a:avLst/>
          </a:prstGeom>
          <a:noFill/>
        </p:spPr>
        <p:txBody>
          <a:bodyPr wrap="square" rtlCol="0">
            <a:spAutoFit/>
          </a:bodyPr>
          <a:lstStyle/>
          <a:p>
            <a:r>
              <a:rPr lang="en-US" dirty="0"/>
              <a:t>Registration: </a:t>
            </a:r>
          </a:p>
          <a:p>
            <a:r>
              <a:rPr lang="en-US" dirty="0">
                <a:hlinkClick r:id="rId3"/>
              </a:rPr>
              <a:t>https://indico.cern.ch/event/1343984/registrations/102560/</a:t>
            </a:r>
            <a:endParaRPr lang="en-US" dirty="0"/>
          </a:p>
          <a:p>
            <a:endParaRPr lang="en-US" dirty="0"/>
          </a:p>
        </p:txBody>
      </p:sp>
      <p:pic>
        <p:nvPicPr>
          <p:cNvPr id="1026" name="Picture 2" descr="CERN Logo and symbol, meaning, history, PNG, brand">
            <a:extLst>
              <a:ext uri="{FF2B5EF4-FFF2-40B4-BE49-F238E27FC236}">
                <a16:creationId xmlns:a16="http://schemas.microsoft.com/office/drawing/2014/main" id="{551AE5CE-C054-E2F3-23F8-02278EA686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649" y="3326032"/>
            <a:ext cx="2324100" cy="197167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432F782C-AEF7-260D-B4E6-149C76841C79}"/>
              </a:ext>
            </a:extLst>
          </p:cNvPr>
          <p:cNvGrpSpPr/>
          <p:nvPr/>
        </p:nvGrpSpPr>
        <p:grpSpPr>
          <a:xfrm>
            <a:off x="1113558" y="971578"/>
            <a:ext cx="10292793" cy="4914843"/>
            <a:chOff x="711004" y="970930"/>
            <a:chExt cx="10292793" cy="4914843"/>
          </a:xfrm>
        </p:grpSpPr>
        <p:sp>
          <p:nvSpPr>
            <p:cNvPr id="11" name="Rectangle 10">
              <a:extLst>
                <a:ext uri="{FF2B5EF4-FFF2-40B4-BE49-F238E27FC236}">
                  <a16:creationId xmlns:a16="http://schemas.microsoft.com/office/drawing/2014/main" id="{6BD95B90-B58C-01AD-F45E-8548906AD83C}"/>
                </a:ext>
              </a:extLst>
            </p:cNvPr>
            <p:cNvSpPr/>
            <p:nvPr/>
          </p:nvSpPr>
          <p:spPr>
            <a:xfrm>
              <a:off x="711004" y="970931"/>
              <a:ext cx="10292793" cy="491484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 application&#10;&#10;Description automatically generated">
              <a:extLst>
                <a:ext uri="{FF2B5EF4-FFF2-40B4-BE49-F238E27FC236}">
                  <a16:creationId xmlns:a16="http://schemas.microsoft.com/office/drawing/2014/main" id="{FA2BBB8B-8F0D-B45F-DA0F-D6D116E9432B}"/>
                </a:ext>
              </a:extLst>
            </p:cNvPr>
            <p:cNvPicPr>
              <a:picLocks noChangeAspect="1"/>
            </p:cNvPicPr>
            <p:nvPr/>
          </p:nvPicPr>
          <p:blipFill>
            <a:blip r:embed="rId5"/>
            <a:stretch>
              <a:fillRect/>
            </a:stretch>
          </p:blipFill>
          <p:spPr>
            <a:xfrm>
              <a:off x="711004" y="970930"/>
              <a:ext cx="3254482" cy="4914842"/>
            </a:xfrm>
            <a:prstGeom prst="rect">
              <a:avLst/>
            </a:prstGeom>
            <a:ln w="15875">
              <a:solidFill>
                <a:schemeClr val="tx1"/>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6258C270-4490-E953-5713-2FEFC6320534}"/>
                </a:ext>
              </a:extLst>
            </p:cNvPr>
            <p:cNvSpPr txBox="1"/>
            <p:nvPr/>
          </p:nvSpPr>
          <p:spPr>
            <a:xfrm>
              <a:off x="4432515" y="1304692"/>
              <a:ext cx="6571282" cy="4247317"/>
            </a:xfrm>
            <a:prstGeom prst="rect">
              <a:avLst/>
            </a:prstGeom>
            <a:noFill/>
          </p:spPr>
          <p:txBody>
            <a:bodyPr wrap="square" rtlCol="0">
              <a:spAutoFit/>
            </a:bodyPr>
            <a:lstStyle/>
            <a:p>
              <a:r>
                <a:rPr lang="en-US" b="1" dirty="0">
                  <a:solidFill>
                    <a:schemeClr val="accent1"/>
                  </a:solidFill>
                </a:rPr>
                <a:t>Software Tutorial on April 24</a:t>
              </a:r>
              <a:r>
                <a:rPr lang="en-US" dirty="0"/>
                <a:t>: A day-long event at CERN, offering in-depth training for detector and physics studies. </a:t>
              </a:r>
            </a:p>
            <a:p>
              <a:pPr marL="285750" indent="-285750">
                <a:buFont typeface="Arial" panose="020B0604020202020204" pitchFamily="34" charset="0"/>
                <a:buChar char="•"/>
              </a:pPr>
              <a:r>
                <a:rPr lang="en-US" dirty="0"/>
                <a:t>Encouraged to attend on-site at CERN; remote access is available.</a:t>
              </a:r>
            </a:p>
            <a:p>
              <a:pPr marL="285750" indent="-285750">
                <a:buFont typeface="Arial" panose="020B0604020202020204" pitchFamily="34" charset="0"/>
                <a:buChar char="•"/>
              </a:pPr>
              <a:r>
                <a:rPr lang="en-US" dirty="0"/>
                <a:t>Scheduled in the CEST time zone, ideal for attendees from Africa, Asia, and Europe.</a:t>
              </a:r>
              <a:br>
                <a:rPr lang="en-US" dirty="0"/>
              </a:br>
              <a:endParaRPr lang="en-US" dirty="0"/>
            </a:p>
            <a:p>
              <a:r>
                <a:rPr lang="en-US" b="1" dirty="0">
                  <a:solidFill>
                    <a:schemeClr val="accent1"/>
                  </a:solidFill>
                </a:rPr>
                <a:t>Introductory Session</a:t>
              </a:r>
              <a:r>
                <a:rPr lang="en-US" dirty="0"/>
                <a:t>: Guidance on software essentials for new participants in DSCs, PWGs, or SWGs.</a:t>
              </a:r>
              <a:br>
                <a:rPr lang="en-US" dirty="0"/>
              </a:br>
              <a:endParaRPr lang="en-US" dirty="0"/>
            </a:p>
            <a:p>
              <a:r>
                <a:rPr lang="en-US" b="1" dirty="0">
                  <a:solidFill>
                    <a:schemeClr val="accent1"/>
                  </a:solidFill>
                </a:rPr>
                <a:t>Analysis and Simulation</a:t>
              </a:r>
              <a:r>
                <a:rPr lang="en-US" dirty="0"/>
                <a:t>: Three sessions focused on developing analyses from simulation outputs, starting with detector simulations, and exploring reconstruction algorithms. </a:t>
              </a:r>
              <a:br>
                <a:rPr lang="en-US" dirty="0"/>
              </a:br>
              <a:endParaRPr lang="en-US" dirty="0"/>
            </a:p>
            <a:p>
              <a:r>
                <a:rPr lang="en-US" b="1" dirty="0">
                  <a:solidFill>
                    <a:schemeClr val="accent1"/>
                  </a:solidFill>
                </a:rPr>
                <a:t>Practical Learning</a:t>
              </a:r>
              <a:r>
                <a:rPr lang="en-US" dirty="0"/>
                <a:t>: A combination of instructional content and hands-on tasks. </a:t>
              </a:r>
            </a:p>
          </p:txBody>
        </p:sp>
      </p:grpSp>
      <p:sp>
        <p:nvSpPr>
          <p:cNvPr id="14" name="Footer Placeholder 13">
            <a:extLst>
              <a:ext uri="{FF2B5EF4-FFF2-40B4-BE49-F238E27FC236}">
                <a16:creationId xmlns:a16="http://schemas.microsoft.com/office/drawing/2014/main" id="{ED6CF81D-47FE-65E2-C513-C193DE878D6B}"/>
              </a:ext>
            </a:extLst>
          </p:cNvPr>
          <p:cNvSpPr>
            <a:spLocks noGrp="1"/>
          </p:cNvSpPr>
          <p:nvPr>
            <p:ph type="ftr" sz="quarter" idx="11"/>
          </p:nvPr>
        </p:nvSpPr>
        <p:spPr/>
        <p:txBody>
          <a:bodyPr/>
          <a:lstStyle/>
          <a:p>
            <a:r>
              <a:rPr lang="en-US"/>
              <a:t>ePIC General Meeting </a:t>
            </a:r>
          </a:p>
        </p:txBody>
      </p:sp>
      <p:sp>
        <p:nvSpPr>
          <p:cNvPr id="15" name="Slide Number Placeholder 14">
            <a:extLst>
              <a:ext uri="{FF2B5EF4-FFF2-40B4-BE49-F238E27FC236}">
                <a16:creationId xmlns:a16="http://schemas.microsoft.com/office/drawing/2014/main" id="{3C8C8496-2F24-2205-0BD1-1A4033A1C285}"/>
              </a:ext>
            </a:extLst>
          </p:cNvPr>
          <p:cNvSpPr>
            <a:spLocks noGrp="1"/>
          </p:cNvSpPr>
          <p:nvPr>
            <p:ph type="sldNum" sz="quarter" idx="12"/>
          </p:nvPr>
        </p:nvSpPr>
        <p:spPr/>
        <p:txBody>
          <a:bodyPr/>
          <a:lstStyle/>
          <a:p>
            <a:fld id="{588949A8-7CCD-4D90-AA9A-1451BFC6FB3A}" type="slidenum">
              <a:rPr lang="en-US" smtClean="0"/>
              <a:t>18</a:t>
            </a:fld>
            <a:endParaRPr lang="en-US"/>
          </a:p>
        </p:txBody>
      </p:sp>
    </p:spTree>
    <p:extLst>
      <p:ext uri="{BB962C8B-B14F-4D97-AF65-F5344CB8AC3E}">
        <p14:creationId xmlns:p14="http://schemas.microsoft.com/office/powerpoint/2010/main" val="194866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74AC3-3F67-6432-DCD3-0617A7BEA2C3}"/>
              </a:ext>
            </a:extLst>
          </p:cNvPr>
          <p:cNvSpPr>
            <a:spLocks noGrp="1"/>
          </p:cNvSpPr>
          <p:nvPr>
            <p:ph type="title"/>
          </p:nvPr>
        </p:nvSpPr>
        <p:spPr>
          <a:xfrm>
            <a:off x="838200" y="136525"/>
            <a:ext cx="10515600" cy="803275"/>
          </a:xfrm>
        </p:spPr>
        <p:txBody>
          <a:bodyPr/>
          <a:lstStyle/>
          <a:p>
            <a:r>
              <a:rPr lang="en-US" b="1" dirty="0">
                <a:solidFill>
                  <a:schemeClr val="accent1"/>
                </a:solidFill>
              </a:rPr>
              <a:t>SCC/AC Shared Reconstruction Priorities</a:t>
            </a:r>
          </a:p>
        </p:txBody>
      </p:sp>
      <p:sp>
        <p:nvSpPr>
          <p:cNvPr id="4" name="Date Placeholder 3">
            <a:extLst>
              <a:ext uri="{FF2B5EF4-FFF2-40B4-BE49-F238E27FC236}">
                <a16:creationId xmlns:a16="http://schemas.microsoft.com/office/drawing/2014/main" id="{7F271126-0D3E-4516-6C8B-6AB01D140189}"/>
              </a:ext>
            </a:extLst>
          </p:cNvPr>
          <p:cNvSpPr>
            <a:spLocks noGrp="1"/>
          </p:cNvSpPr>
          <p:nvPr>
            <p:ph type="dt" sz="half" idx="10"/>
          </p:nvPr>
        </p:nvSpPr>
        <p:spPr/>
        <p:txBody>
          <a:bodyPr/>
          <a:lstStyle/>
          <a:p>
            <a:r>
              <a:rPr lang="en-US"/>
              <a:t>4/18/2024</a:t>
            </a:r>
          </a:p>
        </p:txBody>
      </p:sp>
      <p:sp>
        <p:nvSpPr>
          <p:cNvPr id="5" name="Footer Placeholder 4">
            <a:extLst>
              <a:ext uri="{FF2B5EF4-FFF2-40B4-BE49-F238E27FC236}">
                <a16:creationId xmlns:a16="http://schemas.microsoft.com/office/drawing/2014/main" id="{FC08A698-5D71-172E-5192-8D5CBCD00EA6}"/>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4C7B2DB0-358D-1D1A-B44F-0C575B46C571}"/>
              </a:ext>
            </a:extLst>
          </p:cNvPr>
          <p:cNvSpPr>
            <a:spLocks noGrp="1"/>
          </p:cNvSpPr>
          <p:nvPr>
            <p:ph type="sldNum" sz="quarter" idx="12"/>
          </p:nvPr>
        </p:nvSpPr>
        <p:spPr/>
        <p:txBody>
          <a:bodyPr/>
          <a:lstStyle/>
          <a:p>
            <a:fld id="{588949A8-7CCD-4D90-AA9A-1451BFC6FB3A}" type="slidenum">
              <a:rPr lang="en-US" smtClean="0"/>
              <a:t>19</a:t>
            </a:fld>
            <a:endParaRPr lang="en-US"/>
          </a:p>
        </p:txBody>
      </p:sp>
      <p:pic>
        <p:nvPicPr>
          <p:cNvPr id="10" name="Picture 9" descr="Graphical user interface, text, application&#10;&#10;Description automatically generated">
            <a:extLst>
              <a:ext uri="{FF2B5EF4-FFF2-40B4-BE49-F238E27FC236}">
                <a16:creationId xmlns:a16="http://schemas.microsoft.com/office/drawing/2014/main" id="{00E7AEE0-D8F8-08B6-5516-9BAE1478C2ED}"/>
              </a:ext>
            </a:extLst>
          </p:cNvPr>
          <p:cNvPicPr>
            <a:picLocks noChangeAspect="1"/>
          </p:cNvPicPr>
          <p:nvPr/>
        </p:nvPicPr>
        <p:blipFill>
          <a:blip r:embed="rId2"/>
          <a:stretch>
            <a:fillRect/>
          </a:stretch>
        </p:blipFill>
        <p:spPr>
          <a:xfrm>
            <a:off x="80387" y="967699"/>
            <a:ext cx="10229222" cy="5753776"/>
          </a:xfrm>
          <a:prstGeom prst="rect">
            <a:avLst/>
          </a:prstGeom>
          <a:ln w="12700">
            <a:solidFill>
              <a:schemeClr val="tx1"/>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2287942D-4CAD-2674-D92A-CD0A105C4F04}"/>
              </a:ext>
            </a:extLst>
          </p:cNvPr>
          <p:cNvSpPr txBox="1"/>
          <p:nvPr/>
        </p:nvSpPr>
        <p:spPr>
          <a:xfrm>
            <a:off x="9570637" y="753627"/>
            <a:ext cx="2522136" cy="1754326"/>
          </a:xfrm>
          <a:prstGeom prst="rect">
            <a:avLst/>
          </a:prstGeom>
          <a:solidFill>
            <a:schemeClr val="bg1"/>
          </a:solidFill>
          <a:ln>
            <a:solidFill>
              <a:schemeClr val="tx1"/>
            </a:solidFill>
          </a:ln>
        </p:spPr>
        <p:txBody>
          <a:bodyPr wrap="square" rtlCol="0">
            <a:spAutoFit/>
          </a:bodyPr>
          <a:lstStyle/>
          <a:p>
            <a:r>
              <a:rPr lang="en-US" dirty="0"/>
              <a:t>Slide from </a:t>
            </a:r>
            <a:r>
              <a:rPr lang="en-US" dirty="0" err="1"/>
              <a:t>ePIC</a:t>
            </a:r>
            <a:r>
              <a:rPr lang="en-US" dirty="0"/>
              <a:t> Physics, Software and Computing Discussion April 17</a:t>
            </a:r>
            <a:r>
              <a:rPr lang="en-US" baseline="30000" dirty="0"/>
              <a:t>th</a:t>
            </a:r>
            <a:r>
              <a:rPr lang="en-US" dirty="0"/>
              <a:t> : </a:t>
            </a:r>
          </a:p>
          <a:p>
            <a:endParaRPr lang="en-US" dirty="0"/>
          </a:p>
          <a:p>
            <a:r>
              <a:rPr lang="en-US" dirty="0">
                <a:hlinkClick r:id="rId3"/>
              </a:rPr>
              <a:t>https://indico.bnl.gov/event/22709/</a:t>
            </a:r>
            <a:endParaRPr lang="en-US" dirty="0"/>
          </a:p>
        </p:txBody>
      </p:sp>
    </p:spTree>
    <p:extLst>
      <p:ext uri="{BB962C8B-B14F-4D97-AF65-F5344CB8AC3E}">
        <p14:creationId xmlns:p14="http://schemas.microsoft.com/office/powerpoint/2010/main" val="4178455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5B25-8739-6B37-B6A9-E7F4FA5E9E9D}"/>
              </a:ext>
            </a:extLst>
          </p:cNvPr>
          <p:cNvSpPr>
            <a:spLocks noGrp="1"/>
          </p:cNvSpPr>
          <p:nvPr>
            <p:ph type="title"/>
          </p:nvPr>
        </p:nvSpPr>
        <p:spPr>
          <a:xfrm>
            <a:off x="732064" y="2259240"/>
            <a:ext cx="10515600" cy="1325563"/>
          </a:xfrm>
        </p:spPr>
        <p:txBody>
          <a:bodyPr/>
          <a:lstStyle/>
          <a:p>
            <a:pPr algn="ctr"/>
            <a:r>
              <a:rPr lang="en-US" b="1" dirty="0">
                <a:solidFill>
                  <a:schemeClr val="accent1"/>
                </a:solidFill>
              </a:rPr>
              <a:t>Hey John, start the recording….</a:t>
            </a:r>
          </a:p>
        </p:txBody>
      </p:sp>
      <p:sp>
        <p:nvSpPr>
          <p:cNvPr id="4" name="Date Placeholder 3">
            <a:extLst>
              <a:ext uri="{FF2B5EF4-FFF2-40B4-BE49-F238E27FC236}">
                <a16:creationId xmlns:a16="http://schemas.microsoft.com/office/drawing/2014/main" id="{CB7AE950-D4C7-B96E-B999-3B7EA542A92E}"/>
              </a:ext>
            </a:extLst>
          </p:cNvPr>
          <p:cNvSpPr>
            <a:spLocks noGrp="1"/>
          </p:cNvSpPr>
          <p:nvPr>
            <p:ph type="dt" sz="half" idx="10"/>
          </p:nvPr>
        </p:nvSpPr>
        <p:spPr/>
        <p:txBody>
          <a:bodyPr/>
          <a:lstStyle/>
          <a:p>
            <a:r>
              <a:rPr lang="en-US"/>
              <a:t>4/18/2024</a:t>
            </a:r>
          </a:p>
        </p:txBody>
      </p:sp>
      <p:sp>
        <p:nvSpPr>
          <p:cNvPr id="3" name="Footer Placeholder 2">
            <a:extLst>
              <a:ext uri="{FF2B5EF4-FFF2-40B4-BE49-F238E27FC236}">
                <a16:creationId xmlns:a16="http://schemas.microsoft.com/office/drawing/2014/main" id="{AC9B32E7-C694-FC36-378E-0F2C78D8CA0F}"/>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3F3FFFA5-2B0C-D427-FAE2-3E6F71A559C2}"/>
              </a:ext>
            </a:extLst>
          </p:cNvPr>
          <p:cNvSpPr>
            <a:spLocks noGrp="1"/>
          </p:cNvSpPr>
          <p:nvPr>
            <p:ph type="sldNum" sz="quarter" idx="12"/>
          </p:nvPr>
        </p:nvSpPr>
        <p:spPr/>
        <p:txBody>
          <a:bodyPr/>
          <a:lstStyle/>
          <a:p>
            <a:fld id="{588949A8-7CCD-4D90-AA9A-1451BFC6FB3A}" type="slidenum">
              <a:rPr lang="en-US" smtClean="0"/>
              <a:t>2</a:t>
            </a:fld>
            <a:endParaRPr lang="en-US"/>
          </a:p>
        </p:txBody>
      </p:sp>
    </p:spTree>
    <p:extLst>
      <p:ext uri="{BB962C8B-B14F-4D97-AF65-F5344CB8AC3E}">
        <p14:creationId xmlns:p14="http://schemas.microsoft.com/office/powerpoint/2010/main" val="1184572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98012-0450-DF5B-1BD1-6392A9263F05}"/>
              </a:ext>
            </a:extLst>
          </p:cNvPr>
          <p:cNvSpPr>
            <a:spLocks noGrp="1"/>
          </p:cNvSpPr>
          <p:nvPr>
            <p:ph type="title"/>
          </p:nvPr>
        </p:nvSpPr>
        <p:spPr>
          <a:xfrm>
            <a:off x="838200" y="365125"/>
            <a:ext cx="10515600" cy="704723"/>
          </a:xfrm>
        </p:spPr>
        <p:txBody>
          <a:bodyPr/>
          <a:lstStyle/>
          <a:p>
            <a:r>
              <a:rPr lang="en-US" b="1" dirty="0">
                <a:solidFill>
                  <a:schemeClr val="accent1"/>
                </a:solidFill>
              </a:rPr>
              <a:t>Upcoming Review Schedule</a:t>
            </a:r>
          </a:p>
        </p:txBody>
      </p:sp>
      <p:sp>
        <p:nvSpPr>
          <p:cNvPr id="3" name="Content Placeholder 2">
            <a:extLst>
              <a:ext uri="{FF2B5EF4-FFF2-40B4-BE49-F238E27FC236}">
                <a16:creationId xmlns:a16="http://schemas.microsoft.com/office/drawing/2014/main" id="{73C0EFD7-D3C5-B7EE-F316-45B7922C7D9A}"/>
              </a:ext>
            </a:extLst>
          </p:cNvPr>
          <p:cNvSpPr>
            <a:spLocks noGrp="1"/>
          </p:cNvSpPr>
          <p:nvPr>
            <p:ph idx="1"/>
          </p:nvPr>
        </p:nvSpPr>
        <p:spPr>
          <a:xfrm>
            <a:off x="838200" y="1069848"/>
            <a:ext cx="10866120" cy="5423027"/>
          </a:xfrm>
        </p:spPr>
        <p:txBody>
          <a:bodyPr>
            <a:normAutofit/>
          </a:bodyPr>
          <a:lstStyle/>
          <a:p>
            <a:r>
              <a:rPr lang="en-US" sz="1800" dirty="0"/>
              <a:t>Design Reviews</a:t>
            </a:r>
          </a:p>
          <a:p>
            <a:pPr lvl="1">
              <a:buFont typeface="Wingdings" panose="05000000000000000000" pitchFamily="2" charset="2"/>
              <a:buChar char="ü"/>
            </a:pPr>
            <a:r>
              <a:rPr lang="en-US" sz="1400" dirty="0">
                <a:solidFill>
                  <a:schemeClr val="accent1"/>
                </a:solidFill>
              </a:rPr>
              <a:t>PDR2: IR Integration and Auxiliary Detectors – February 12, 2024 – main emphasis on baseline choices and progress</a:t>
            </a:r>
          </a:p>
          <a:p>
            <a:pPr lvl="1">
              <a:buFont typeface="Wingdings" panose="05000000000000000000" pitchFamily="2" charset="2"/>
              <a:buChar char="ü"/>
            </a:pPr>
            <a:r>
              <a:rPr lang="en-US" sz="1400" dirty="0">
                <a:solidFill>
                  <a:schemeClr val="accent1"/>
                </a:solidFill>
              </a:rPr>
              <a:t>PDR1: Tracking Detectors – March 20-21, 2024 – main emphasis on baseline tracking layout, if we are on track and plans</a:t>
            </a:r>
          </a:p>
          <a:p>
            <a:pPr lvl="1">
              <a:buFont typeface="Wingdings" panose="05000000000000000000" pitchFamily="2" charset="2"/>
              <a:buChar char="ü"/>
            </a:pPr>
            <a:r>
              <a:rPr lang="en-US" sz="1400" dirty="0" err="1">
                <a:solidFill>
                  <a:schemeClr val="accent1"/>
                </a:solidFill>
              </a:rPr>
              <a:t>ePIC</a:t>
            </a:r>
            <a:r>
              <a:rPr lang="en-US" sz="1400" dirty="0">
                <a:solidFill>
                  <a:schemeClr val="accent1"/>
                </a:solidFill>
              </a:rPr>
              <a:t>/EIC Detector R&amp;D Day – March</a:t>
            </a:r>
            <a:r>
              <a:rPr lang="en-US" sz="1600" dirty="0">
                <a:solidFill>
                  <a:schemeClr val="accent1"/>
                </a:solidFill>
              </a:rPr>
              <a:t> </a:t>
            </a:r>
            <a:r>
              <a:rPr lang="en-US" sz="1400" dirty="0">
                <a:solidFill>
                  <a:schemeClr val="accent1"/>
                </a:solidFill>
              </a:rPr>
              <a:t>25 – check R&amp;D progress and outlook to FY25</a:t>
            </a:r>
          </a:p>
          <a:p>
            <a:pPr lvl="1"/>
            <a:r>
              <a:rPr lang="en-US" sz="1400" dirty="0"/>
              <a:t>PDR2: Electronics/DAQ – June 2024 – continuation of PDR1 to ensure we are on track and show progress</a:t>
            </a:r>
          </a:p>
          <a:p>
            <a:pPr lvl="1"/>
            <a:r>
              <a:rPr lang="en-US" sz="1400" dirty="0"/>
              <a:t>PDR: Integration, Infrastructure and Installation – Summer/Autumn 2024? – includes detector support structures</a:t>
            </a:r>
          </a:p>
          <a:p>
            <a:pPr lvl="1"/>
            <a:r>
              <a:rPr lang="en-US" sz="1400" dirty="0"/>
              <a:t>PDR2: Particle Identification Detectors – Summer 2024?</a:t>
            </a:r>
          </a:p>
          <a:p>
            <a:pPr lvl="1"/>
            <a:r>
              <a:rPr lang="en-US" sz="1400" dirty="0"/>
              <a:t>PDR2: Barrel EM Cal – Summer/Fall 2024 – emphasis on mechanical design &amp; </a:t>
            </a:r>
            <a:r>
              <a:rPr lang="en-US" sz="1400" dirty="0" err="1"/>
              <a:t>AstroPix</a:t>
            </a:r>
            <a:r>
              <a:rPr lang="en-US" sz="1400" dirty="0"/>
              <a:t> readiness</a:t>
            </a:r>
          </a:p>
          <a:p>
            <a:pPr lvl="1"/>
            <a:r>
              <a:rPr lang="en-US" sz="1400" dirty="0"/>
              <a:t>FDR: Backward &amp; Forward EM Calorimetry, Barrel &amp; Forward HCAL – Fall 2024</a:t>
            </a:r>
          </a:p>
          <a:p>
            <a:pPr lvl="1"/>
            <a:r>
              <a:rPr lang="en-US" sz="1400" dirty="0"/>
              <a:t>PDR2: Polarimetry – timescale TBD (but before CD-2)</a:t>
            </a:r>
          </a:p>
          <a:p>
            <a:pPr lvl="1"/>
            <a:r>
              <a:rPr lang="en-US" sz="1400" dirty="0"/>
              <a:t>FDR for any potential CD-3B scope: Magnet Power Supply, perhaps </a:t>
            </a:r>
            <a:r>
              <a:rPr lang="en-US" sz="1400" dirty="0" err="1"/>
              <a:t>VTRx</a:t>
            </a:r>
            <a:r>
              <a:rPr lang="en-US" sz="1400" dirty="0"/>
              <a:t>+/</a:t>
            </a:r>
            <a:r>
              <a:rPr lang="en-US" sz="1400" dirty="0" err="1"/>
              <a:t>lpGBT</a:t>
            </a:r>
            <a:r>
              <a:rPr lang="en-US" sz="1400" dirty="0"/>
              <a:t>, perhaps magnet steel – see NOTE</a:t>
            </a:r>
          </a:p>
          <a:p>
            <a:pPr lvl="1"/>
            <a:r>
              <a:rPr lang="en-US" sz="1400" dirty="0"/>
              <a:t>FDR Magnet Power Supply – Spring 2024; Magnet Steel perhaps Summer 2024; </a:t>
            </a:r>
            <a:r>
              <a:rPr lang="en-US" sz="1400" dirty="0" err="1"/>
              <a:t>VTRx</a:t>
            </a:r>
            <a:r>
              <a:rPr lang="en-US" sz="1400" dirty="0"/>
              <a:t>+/</a:t>
            </a:r>
            <a:r>
              <a:rPr lang="en-US" sz="1400" dirty="0" err="1"/>
              <a:t>lpGBT</a:t>
            </a:r>
            <a:r>
              <a:rPr lang="en-US" sz="1400" dirty="0"/>
              <a:t> add ½ day to electronics/DAQ PDR2 </a:t>
            </a:r>
          </a:p>
          <a:p>
            <a:r>
              <a:rPr lang="en-US" sz="1800" dirty="0"/>
              <a:t>DAC-Meetings 2024 under planning:</a:t>
            </a:r>
          </a:p>
          <a:p>
            <a:pPr lvl="1"/>
            <a:r>
              <a:rPr lang="en-US" sz="1400" dirty="0"/>
              <a:t>~</a:t>
            </a:r>
            <a:r>
              <a:rPr lang="en-US" sz="1600" dirty="0"/>
              <a:t>April 2024: Project Status, Baseline Detector, International Engagement, Detector R&amp;D progress (expect 1+ day)</a:t>
            </a:r>
          </a:p>
          <a:p>
            <a:pPr lvl="1"/>
            <a:r>
              <a:rPr lang="en-US" sz="1600" dirty="0"/>
              <a:t>~August 2024: Detector R&amp;D annual review (expect 2 days) – deadline for submission July 1, 2024</a:t>
            </a:r>
            <a:endParaRPr lang="en-US" sz="1800" dirty="0"/>
          </a:p>
          <a:p>
            <a:r>
              <a:rPr lang="en-US" sz="1800" dirty="0"/>
              <a:t>Next </a:t>
            </a:r>
            <a:r>
              <a:rPr lang="en-US" sz="1800" dirty="0" err="1"/>
              <a:t>ePIC</a:t>
            </a:r>
            <a:r>
              <a:rPr lang="en-US" sz="1800" dirty="0"/>
              <a:t> Computing &amp; Software review by host labs:   ~October 2024?</a:t>
            </a:r>
          </a:p>
          <a:p>
            <a:r>
              <a:rPr lang="en-US" sz="1800" dirty="0"/>
              <a:t>EIC Project Review ~ November 2024</a:t>
            </a:r>
          </a:p>
          <a:p>
            <a:pPr lvl="1"/>
            <a:r>
              <a:rPr lang="en-US" sz="1400" dirty="0"/>
              <a:t>Collaboration goal is to have a draft of the pre-TDR ready for this review</a:t>
            </a:r>
          </a:p>
          <a:p>
            <a:endParaRPr lang="en-US" dirty="0"/>
          </a:p>
        </p:txBody>
      </p:sp>
      <p:sp>
        <p:nvSpPr>
          <p:cNvPr id="4" name="Date Placeholder 3">
            <a:extLst>
              <a:ext uri="{FF2B5EF4-FFF2-40B4-BE49-F238E27FC236}">
                <a16:creationId xmlns:a16="http://schemas.microsoft.com/office/drawing/2014/main" id="{8A8BAD27-917D-CCFD-33A3-0D38B6ACB2BF}"/>
              </a:ext>
            </a:extLst>
          </p:cNvPr>
          <p:cNvSpPr>
            <a:spLocks noGrp="1"/>
          </p:cNvSpPr>
          <p:nvPr>
            <p:ph type="dt" sz="half" idx="10"/>
          </p:nvPr>
        </p:nvSpPr>
        <p:spPr/>
        <p:txBody>
          <a:bodyPr/>
          <a:lstStyle/>
          <a:p>
            <a:r>
              <a:rPr lang="en-US"/>
              <a:t>4/18/2024</a:t>
            </a:r>
          </a:p>
        </p:txBody>
      </p:sp>
      <p:sp>
        <p:nvSpPr>
          <p:cNvPr id="5" name="TextBox 4">
            <a:extLst>
              <a:ext uri="{FF2B5EF4-FFF2-40B4-BE49-F238E27FC236}">
                <a16:creationId xmlns:a16="http://schemas.microsoft.com/office/drawing/2014/main" id="{FF45003D-6B71-EE58-E7C6-48BF60103002}"/>
              </a:ext>
            </a:extLst>
          </p:cNvPr>
          <p:cNvSpPr txBox="1"/>
          <p:nvPr/>
        </p:nvSpPr>
        <p:spPr>
          <a:xfrm>
            <a:off x="9619488" y="117322"/>
            <a:ext cx="2084832" cy="1200329"/>
          </a:xfrm>
          <a:prstGeom prst="rect">
            <a:avLst/>
          </a:prstGeom>
          <a:noFill/>
        </p:spPr>
        <p:txBody>
          <a:bodyPr wrap="square" rtlCol="0">
            <a:spAutoFit/>
          </a:bodyPr>
          <a:lstStyle/>
          <a:p>
            <a:r>
              <a:rPr lang="en-US" dirty="0">
                <a:highlight>
                  <a:srgbClr val="FFFF00"/>
                </a:highlight>
              </a:rPr>
              <a:t>Expanded from March 21</a:t>
            </a:r>
            <a:r>
              <a:rPr lang="en-US" baseline="30000" dirty="0">
                <a:highlight>
                  <a:srgbClr val="FFFF00"/>
                </a:highlight>
              </a:rPr>
              <a:t>st</a:t>
            </a:r>
            <a:r>
              <a:rPr lang="en-US" dirty="0">
                <a:highlight>
                  <a:srgbClr val="FFFF00"/>
                </a:highlight>
              </a:rPr>
              <a:t>  </a:t>
            </a:r>
            <a:br>
              <a:rPr lang="en-US" dirty="0">
                <a:highlight>
                  <a:srgbClr val="FFFF00"/>
                </a:highlight>
              </a:rPr>
            </a:br>
            <a:r>
              <a:rPr lang="en-US" dirty="0">
                <a:highlight>
                  <a:srgbClr val="FFFF00"/>
                </a:highlight>
              </a:rPr>
              <a:t>GM Project News Presentation </a:t>
            </a:r>
          </a:p>
        </p:txBody>
      </p:sp>
      <p:sp>
        <p:nvSpPr>
          <p:cNvPr id="6" name="Footer Placeholder 5">
            <a:extLst>
              <a:ext uri="{FF2B5EF4-FFF2-40B4-BE49-F238E27FC236}">
                <a16:creationId xmlns:a16="http://schemas.microsoft.com/office/drawing/2014/main" id="{E63C63F4-2B37-0D54-C30A-5FAB59D55016}"/>
              </a:ext>
            </a:extLst>
          </p:cNvPr>
          <p:cNvSpPr>
            <a:spLocks noGrp="1"/>
          </p:cNvSpPr>
          <p:nvPr>
            <p:ph type="ftr" sz="quarter" idx="11"/>
          </p:nvPr>
        </p:nvSpPr>
        <p:spPr/>
        <p:txBody>
          <a:bodyPr/>
          <a:lstStyle/>
          <a:p>
            <a:r>
              <a:rPr lang="en-US"/>
              <a:t>ePIC General Meeting </a:t>
            </a:r>
          </a:p>
        </p:txBody>
      </p:sp>
      <p:sp>
        <p:nvSpPr>
          <p:cNvPr id="7" name="Slide Number Placeholder 6">
            <a:extLst>
              <a:ext uri="{FF2B5EF4-FFF2-40B4-BE49-F238E27FC236}">
                <a16:creationId xmlns:a16="http://schemas.microsoft.com/office/drawing/2014/main" id="{5A994FC4-32FF-308A-C265-9A724214A008}"/>
              </a:ext>
            </a:extLst>
          </p:cNvPr>
          <p:cNvSpPr>
            <a:spLocks noGrp="1"/>
          </p:cNvSpPr>
          <p:nvPr>
            <p:ph type="sldNum" sz="quarter" idx="12"/>
          </p:nvPr>
        </p:nvSpPr>
        <p:spPr/>
        <p:txBody>
          <a:bodyPr/>
          <a:lstStyle/>
          <a:p>
            <a:fld id="{588949A8-7CCD-4D90-AA9A-1451BFC6FB3A}" type="slidenum">
              <a:rPr lang="en-US" smtClean="0"/>
              <a:t>20</a:t>
            </a:fld>
            <a:endParaRPr lang="en-US"/>
          </a:p>
        </p:txBody>
      </p:sp>
    </p:spTree>
    <p:extLst>
      <p:ext uri="{BB962C8B-B14F-4D97-AF65-F5344CB8AC3E}">
        <p14:creationId xmlns:p14="http://schemas.microsoft.com/office/powerpoint/2010/main" val="1691052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8DE71-AFDC-D6CC-4BBD-058228D4136E}"/>
              </a:ext>
            </a:extLst>
          </p:cNvPr>
          <p:cNvSpPr>
            <a:spLocks noGrp="1"/>
          </p:cNvSpPr>
          <p:nvPr>
            <p:ph type="title"/>
          </p:nvPr>
        </p:nvSpPr>
        <p:spPr>
          <a:xfrm>
            <a:off x="321733" y="559859"/>
            <a:ext cx="10515600" cy="1175808"/>
          </a:xfrm>
        </p:spPr>
        <p:txBody>
          <a:bodyPr>
            <a:normAutofit fontScale="90000"/>
          </a:bodyPr>
          <a:lstStyle/>
          <a:p>
            <a:r>
              <a:rPr lang="en-US" b="1" dirty="0">
                <a:solidFill>
                  <a:schemeClr val="accent1"/>
                </a:solidFill>
              </a:rPr>
              <a:t>Upcoming Collaboration </a:t>
            </a:r>
            <a:br>
              <a:rPr lang="en-US" b="1" dirty="0">
                <a:solidFill>
                  <a:schemeClr val="accent1"/>
                </a:solidFill>
              </a:rPr>
            </a:br>
            <a:r>
              <a:rPr lang="en-US" b="1" dirty="0">
                <a:solidFill>
                  <a:schemeClr val="accent1"/>
                </a:solidFill>
              </a:rPr>
              <a:t>Council Meeting</a:t>
            </a:r>
          </a:p>
        </p:txBody>
      </p:sp>
      <p:sp>
        <p:nvSpPr>
          <p:cNvPr id="4" name="Date Placeholder 3">
            <a:extLst>
              <a:ext uri="{FF2B5EF4-FFF2-40B4-BE49-F238E27FC236}">
                <a16:creationId xmlns:a16="http://schemas.microsoft.com/office/drawing/2014/main" id="{078EBF13-34FA-8C1F-78BC-87A7362E2ACF}"/>
              </a:ext>
            </a:extLst>
          </p:cNvPr>
          <p:cNvSpPr>
            <a:spLocks noGrp="1"/>
          </p:cNvSpPr>
          <p:nvPr>
            <p:ph type="dt" sz="half" idx="10"/>
          </p:nvPr>
        </p:nvSpPr>
        <p:spPr/>
        <p:txBody>
          <a:bodyPr/>
          <a:lstStyle/>
          <a:p>
            <a:r>
              <a:rPr lang="en-US"/>
              <a:t>4/18/2024</a:t>
            </a:r>
          </a:p>
        </p:txBody>
      </p:sp>
      <p:sp>
        <p:nvSpPr>
          <p:cNvPr id="5" name="Footer Placeholder 4">
            <a:extLst>
              <a:ext uri="{FF2B5EF4-FFF2-40B4-BE49-F238E27FC236}">
                <a16:creationId xmlns:a16="http://schemas.microsoft.com/office/drawing/2014/main" id="{A402B6F2-7490-52E5-D337-02BE0D68F647}"/>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47CC7C26-2522-BF8D-4885-8B30D6053767}"/>
              </a:ext>
            </a:extLst>
          </p:cNvPr>
          <p:cNvSpPr>
            <a:spLocks noGrp="1"/>
          </p:cNvSpPr>
          <p:nvPr>
            <p:ph type="sldNum" sz="quarter" idx="12"/>
          </p:nvPr>
        </p:nvSpPr>
        <p:spPr/>
        <p:txBody>
          <a:bodyPr/>
          <a:lstStyle/>
          <a:p>
            <a:fld id="{588949A8-7CCD-4D90-AA9A-1451BFC6FB3A}" type="slidenum">
              <a:rPr lang="en-US" smtClean="0"/>
              <a:t>21</a:t>
            </a:fld>
            <a:endParaRPr lang="en-US"/>
          </a:p>
        </p:txBody>
      </p:sp>
      <p:pic>
        <p:nvPicPr>
          <p:cNvPr id="8" name="Picture 7" descr="Graphical user interface&#10;&#10;Description automatically generated">
            <a:extLst>
              <a:ext uri="{FF2B5EF4-FFF2-40B4-BE49-F238E27FC236}">
                <a16:creationId xmlns:a16="http://schemas.microsoft.com/office/drawing/2014/main" id="{0BAD4EA6-B723-36E9-D3BF-D1372662861D}"/>
              </a:ext>
            </a:extLst>
          </p:cNvPr>
          <p:cNvPicPr>
            <a:picLocks noChangeAspect="1"/>
          </p:cNvPicPr>
          <p:nvPr/>
        </p:nvPicPr>
        <p:blipFill>
          <a:blip r:embed="rId2"/>
          <a:stretch>
            <a:fillRect/>
          </a:stretch>
        </p:blipFill>
        <p:spPr>
          <a:xfrm>
            <a:off x="6096000" y="228099"/>
            <a:ext cx="5905075" cy="6493376"/>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AAA68E91-6C52-90CB-C2C9-800EC7D62C26}"/>
              </a:ext>
            </a:extLst>
          </p:cNvPr>
          <p:cNvSpPr txBox="1"/>
          <p:nvPr/>
        </p:nvSpPr>
        <p:spPr>
          <a:xfrm>
            <a:off x="512466" y="2110898"/>
            <a:ext cx="5126334" cy="2031325"/>
          </a:xfrm>
          <a:prstGeom prst="rect">
            <a:avLst/>
          </a:prstGeom>
          <a:noFill/>
        </p:spPr>
        <p:txBody>
          <a:bodyPr wrap="square" rtlCol="0">
            <a:spAutoFit/>
          </a:bodyPr>
          <a:lstStyle/>
          <a:p>
            <a:r>
              <a:rPr lang="en-US" dirty="0"/>
              <a:t>April 26</a:t>
            </a:r>
            <a:r>
              <a:rPr lang="en-US" baseline="30000" dirty="0"/>
              <a:t>th</a:t>
            </a:r>
            <a:r>
              <a:rPr lang="en-US" dirty="0"/>
              <a:t> @ 10:30AM ET</a:t>
            </a:r>
            <a:br>
              <a:rPr lang="en-US" dirty="0"/>
            </a:br>
            <a:r>
              <a:rPr lang="en-US" dirty="0">
                <a:hlinkClick r:id="rId3"/>
              </a:rPr>
              <a:t>https://indico.bnl.gov/event/23006/</a:t>
            </a:r>
            <a:endParaRPr lang="en-US" dirty="0"/>
          </a:p>
          <a:p>
            <a:endParaRPr lang="en-US" dirty="0"/>
          </a:p>
          <a:p>
            <a:endParaRPr lang="en-US" dirty="0"/>
          </a:p>
          <a:p>
            <a:r>
              <a:rPr lang="en-US" dirty="0"/>
              <a:t>Vice-Chair Candidate Statements:</a:t>
            </a:r>
          </a:p>
          <a:p>
            <a:r>
              <a:rPr lang="en-US" dirty="0">
                <a:hlinkClick r:id="rId4"/>
              </a:rPr>
              <a:t>https://indico.bnl.gov/event/22972/</a:t>
            </a:r>
            <a:endParaRPr lang="en-US" dirty="0"/>
          </a:p>
          <a:p>
            <a:endParaRPr lang="en-US" dirty="0"/>
          </a:p>
        </p:txBody>
      </p:sp>
    </p:spTree>
    <p:extLst>
      <p:ext uri="{BB962C8B-B14F-4D97-AF65-F5344CB8AC3E}">
        <p14:creationId xmlns:p14="http://schemas.microsoft.com/office/powerpoint/2010/main" val="3537900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C17AE-5A41-8169-C795-5131878EA70B}"/>
              </a:ext>
            </a:extLst>
          </p:cNvPr>
          <p:cNvSpPr>
            <a:spLocks noGrp="1"/>
          </p:cNvSpPr>
          <p:nvPr>
            <p:ph type="title"/>
          </p:nvPr>
        </p:nvSpPr>
        <p:spPr/>
        <p:txBody>
          <a:bodyPr/>
          <a:lstStyle/>
          <a:p>
            <a:r>
              <a:rPr lang="en-US" b="1" dirty="0">
                <a:solidFill>
                  <a:schemeClr val="accent1"/>
                </a:solidFill>
              </a:rPr>
              <a:t>Summary</a:t>
            </a:r>
          </a:p>
        </p:txBody>
      </p:sp>
      <p:sp>
        <p:nvSpPr>
          <p:cNvPr id="3" name="Content Placeholder 2">
            <a:extLst>
              <a:ext uri="{FF2B5EF4-FFF2-40B4-BE49-F238E27FC236}">
                <a16:creationId xmlns:a16="http://schemas.microsoft.com/office/drawing/2014/main" id="{32AB58AE-DD63-7159-A6C7-7EFAE4E93AD2}"/>
              </a:ext>
            </a:extLst>
          </p:cNvPr>
          <p:cNvSpPr>
            <a:spLocks noGrp="1"/>
          </p:cNvSpPr>
          <p:nvPr>
            <p:ph idx="1"/>
          </p:nvPr>
        </p:nvSpPr>
        <p:spPr>
          <a:xfrm>
            <a:off x="838200" y="1458351"/>
            <a:ext cx="10515600" cy="4718612"/>
          </a:xfrm>
        </p:spPr>
        <p:txBody>
          <a:bodyPr>
            <a:normAutofit/>
          </a:bodyPr>
          <a:lstStyle/>
          <a:p>
            <a:r>
              <a:rPr lang="en-US" dirty="0"/>
              <a:t>Hard work by the </a:t>
            </a:r>
            <a:r>
              <a:rPr lang="en-US" dirty="0" err="1"/>
              <a:t>ePIC</a:t>
            </a:r>
            <a:r>
              <a:rPr lang="en-US" dirty="0"/>
              <a:t> Collaboration, the EIC Project, EICUG and the EIC International Community is paying off!</a:t>
            </a:r>
          </a:p>
          <a:p>
            <a:r>
              <a:rPr lang="en-US" dirty="0"/>
              <a:t>Lots of hard work in 2024 to keep up the momentum!</a:t>
            </a:r>
          </a:p>
          <a:p>
            <a:pPr marL="0" indent="0">
              <a:buNone/>
            </a:pPr>
            <a:endParaRPr lang="en-US" dirty="0"/>
          </a:p>
          <a:p>
            <a:r>
              <a:rPr lang="en-US" dirty="0"/>
              <a:t>Next </a:t>
            </a:r>
            <a:r>
              <a:rPr lang="en-US" dirty="0" err="1"/>
              <a:t>ePIC</a:t>
            </a:r>
            <a:r>
              <a:rPr lang="en-US" dirty="0"/>
              <a:t> CC Meeting:  Friday, April 26</a:t>
            </a:r>
            <a:r>
              <a:rPr lang="en-US" baseline="30000" dirty="0"/>
              <a:t>th</a:t>
            </a:r>
            <a:r>
              <a:rPr lang="en-US" dirty="0"/>
              <a:t> @ 10:30AM</a:t>
            </a:r>
          </a:p>
          <a:p>
            <a:r>
              <a:rPr lang="en-US" dirty="0"/>
              <a:t>Next </a:t>
            </a:r>
            <a:r>
              <a:rPr lang="en-US" dirty="0" err="1"/>
              <a:t>ePIC</a:t>
            </a:r>
            <a:r>
              <a:rPr lang="en-US" dirty="0"/>
              <a:t> General Meeting: </a:t>
            </a:r>
            <a:br>
              <a:rPr lang="en-US" dirty="0"/>
            </a:br>
            <a:r>
              <a:rPr lang="en-US" dirty="0"/>
              <a:t>Friday, May 3</a:t>
            </a:r>
            <a:r>
              <a:rPr lang="en-US" baseline="30000" dirty="0"/>
              <a:t>rd </a:t>
            </a:r>
            <a:r>
              <a:rPr lang="en-US" dirty="0"/>
              <a:t>@ 10:30AM ET</a:t>
            </a:r>
          </a:p>
        </p:txBody>
      </p:sp>
      <p:sp>
        <p:nvSpPr>
          <p:cNvPr id="4" name="Date Placeholder 3">
            <a:extLst>
              <a:ext uri="{FF2B5EF4-FFF2-40B4-BE49-F238E27FC236}">
                <a16:creationId xmlns:a16="http://schemas.microsoft.com/office/drawing/2014/main" id="{7E6B28DD-586C-CD93-73C2-BC123AE9C5BA}"/>
              </a:ext>
            </a:extLst>
          </p:cNvPr>
          <p:cNvSpPr>
            <a:spLocks noGrp="1"/>
          </p:cNvSpPr>
          <p:nvPr>
            <p:ph type="dt" sz="half" idx="10"/>
          </p:nvPr>
        </p:nvSpPr>
        <p:spPr/>
        <p:txBody>
          <a:bodyPr/>
          <a:lstStyle/>
          <a:p>
            <a:r>
              <a:rPr lang="en-US"/>
              <a:t>4/18/2024</a:t>
            </a:r>
          </a:p>
        </p:txBody>
      </p:sp>
      <p:pic>
        <p:nvPicPr>
          <p:cNvPr id="7" name="Picture 6" descr="Logo&#10;&#10;Description automatically generated">
            <a:extLst>
              <a:ext uri="{FF2B5EF4-FFF2-40B4-BE49-F238E27FC236}">
                <a16:creationId xmlns:a16="http://schemas.microsoft.com/office/drawing/2014/main" id="{792B4A3E-F64C-257A-AC44-A549118FFB30}"/>
              </a:ext>
            </a:extLst>
          </p:cNvPr>
          <p:cNvPicPr>
            <a:picLocks noChangeAspect="1"/>
          </p:cNvPicPr>
          <p:nvPr/>
        </p:nvPicPr>
        <p:blipFill>
          <a:blip r:embed="rId2"/>
          <a:stretch>
            <a:fillRect/>
          </a:stretch>
        </p:blipFill>
        <p:spPr>
          <a:xfrm>
            <a:off x="6960321" y="3429000"/>
            <a:ext cx="3628524" cy="2611941"/>
          </a:xfrm>
          <a:prstGeom prst="rect">
            <a:avLst/>
          </a:prstGeom>
        </p:spPr>
      </p:pic>
      <p:sp>
        <p:nvSpPr>
          <p:cNvPr id="9" name="Rectangle 5">
            <a:extLst>
              <a:ext uri="{FF2B5EF4-FFF2-40B4-BE49-F238E27FC236}">
                <a16:creationId xmlns:a16="http://schemas.microsoft.com/office/drawing/2014/main" id="{499A4514-4849-DB57-66A8-701208B37A3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Footer Placeholder 4">
            <a:extLst>
              <a:ext uri="{FF2B5EF4-FFF2-40B4-BE49-F238E27FC236}">
                <a16:creationId xmlns:a16="http://schemas.microsoft.com/office/drawing/2014/main" id="{D791C3B2-E8EB-A59D-3230-513A679F1E61}"/>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D0D04D59-EFCA-9FCD-5817-8854F46A3DD9}"/>
              </a:ext>
            </a:extLst>
          </p:cNvPr>
          <p:cNvSpPr>
            <a:spLocks noGrp="1"/>
          </p:cNvSpPr>
          <p:nvPr>
            <p:ph type="sldNum" sz="quarter" idx="12"/>
          </p:nvPr>
        </p:nvSpPr>
        <p:spPr/>
        <p:txBody>
          <a:bodyPr/>
          <a:lstStyle/>
          <a:p>
            <a:fld id="{588949A8-7CCD-4D90-AA9A-1451BFC6FB3A}" type="slidenum">
              <a:rPr lang="en-US" smtClean="0"/>
              <a:t>22</a:t>
            </a:fld>
            <a:endParaRPr lang="en-US"/>
          </a:p>
        </p:txBody>
      </p:sp>
    </p:spTree>
    <p:extLst>
      <p:ext uri="{BB962C8B-B14F-4D97-AF65-F5344CB8AC3E}">
        <p14:creationId xmlns:p14="http://schemas.microsoft.com/office/powerpoint/2010/main" val="2615185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435FE5CE-15BE-8B4A-54CC-D52C7DCC0F08}"/>
              </a:ext>
            </a:extLst>
          </p:cNvPr>
          <p:cNvPicPr>
            <a:picLocks noChangeAspect="1"/>
          </p:cNvPicPr>
          <p:nvPr/>
        </p:nvPicPr>
        <p:blipFill>
          <a:blip r:embed="rId2"/>
          <a:stretch>
            <a:fillRect/>
          </a:stretch>
        </p:blipFill>
        <p:spPr>
          <a:xfrm>
            <a:off x="1569327" y="2112150"/>
            <a:ext cx="9053345" cy="2633700"/>
          </a:xfrm>
          <a:prstGeom prst="rect">
            <a:avLst/>
          </a:prstGeom>
        </p:spPr>
      </p:pic>
      <p:sp>
        <p:nvSpPr>
          <p:cNvPr id="2" name="Date Placeholder 1">
            <a:extLst>
              <a:ext uri="{FF2B5EF4-FFF2-40B4-BE49-F238E27FC236}">
                <a16:creationId xmlns:a16="http://schemas.microsoft.com/office/drawing/2014/main" id="{9BC7A3F4-3753-8E74-B80F-E4A0CDA88DCA}"/>
              </a:ext>
            </a:extLst>
          </p:cNvPr>
          <p:cNvSpPr>
            <a:spLocks noGrp="1"/>
          </p:cNvSpPr>
          <p:nvPr>
            <p:ph type="dt" sz="half" idx="10"/>
          </p:nvPr>
        </p:nvSpPr>
        <p:spPr/>
        <p:txBody>
          <a:bodyPr/>
          <a:lstStyle/>
          <a:p>
            <a:r>
              <a:rPr lang="en-US"/>
              <a:t>4/18/2024</a:t>
            </a:r>
          </a:p>
        </p:txBody>
      </p:sp>
      <p:sp>
        <p:nvSpPr>
          <p:cNvPr id="3" name="Footer Placeholder 2">
            <a:extLst>
              <a:ext uri="{FF2B5EF4-FFF2-40B4-BE49-F238E27FC236}">
                <a16:creationId xmlns:a16="http://schemas.microsoft.com/office/drawing/2014/main" id="{CFBD81DA-5D9A-F679-21B5-3F001B09C4FF}"/>
              </a:ext>
            </a:extLst>
          </p:cNvPr>
          <p:cNvSpPr>
            <a:spLocks noGrp="1"/>
          </p:cNvSpPr>
          <p:nvPr>
            <p:ph type="ftr" sz="quarter" idx="11"/>
          </p:nvPr>
        </p:nvSpPr>
        <p:spPr/>
        <p:txBody>
          <a:bodyPr/>
          <a:lstStyle/>
          <a:p>
            <a:r>
              <a:rPr lang="en-US"/>
              <a:t>ePIC General Meeting </a:t>
            </a:r>
          </a:p>
        </p:txBody>
      </p:sp>
      <p:sp>
        <p:nvSpPr>
          <p:cNvPr id="4" name="Slide Number Placeholder 3">
            <a:extLst>
              <a:ext uri="{FF2B5EF4-FFF2-40B4-BE49-F238E27FC236}">
                <a16:creationId xmlns:a16="http://schemas.microsoft.com/office/drawing/2014/main" id="{1C661D2B-FDEE-A452-F82E-BBBB26E616B9}"/>
              </a:ext>
            </a:extLst>
          </p:cNvPr>
          <p:cNvSpPr>
            <a:spLocks noGrp="1"/>
          </p:cNvSpPr>
          <p:nvPr>
            <p:ph type="sldNum" sz="quarter" idx="12"/>
          </p:nvPr>
        </p:nvSpPr>
        <p:spPr/>
        <p:txBody>
          <a:bodyPr/>
          <a:lstStyle/>
          <a:p>
            <a:fld id="{588949A8-7CCD-4D90-AA9A-1451BFC6FB3A}" type="slidenum">
              <a:rPr lang="en-US" smtClean="0"/>
              <a:t>23</a:t>
            </a:fld>
            <a:endParaRPr lang="en-US"/>
          </a:p>
        </p:txBody>
      </p:sp>
    </p:spTree>
    <p:extLst>
      <p:ext uri="{BB962C8B-B14F-4D97-AF65-F5344CB8AC3E}">
        <p14:creationId xmlns:p14="http://schemas.microsoft.com/office/powerpoint/2010/main" val="3042306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5EFF-F514-64A6-0494-A1C161F5E0BB}"/>
              </a:ext>
            </a:extLst>
          </p:cNvPr>
          <p:cNvSpPr>
            <a:spLocks noGrp="1"/>
          </p:cNvSpPr>
          <p:nvPr>
            <p:ph type="title"/>
          </p:nvPr>
        </p:nvSpPr>
        <p:spPr>
          <a:xfrm>
            <a:off x="783021" y="136525"/>
            <a:ext cx="10515600" cy="1022887"/>
          </a:xfrm>
        </p:spPr>
        <p:txBody>
          <a:bodyPr/>
          <a:lstStyle/>
          <a:p>
            <a:r>
              <a:rPr lang="en-US" b="1" dirty="0" err="1">
                <a:solidFill>
                  <a:schemeClr val="accent1"/>
                </a:solidFill>
              </a:rPr>
              <a:t>ePIC</a:t>
            </a:r>
            <a:r>
              <a:rPr lang="en-US" b="1" dirty="0">
                <a:solidFill>
                  <a:schemeClr val="accent1"/>
                </a:solidFill>
              </a:rPr>
              <a:t> Collaboration Web Presence</a:t>
            </a:r>
          </a:p>
        </p:txBody>
      </p:sp>
      <p:sp>
        <p:nvSpPr>
          <p:cNvPr id="3" name="Date Placeholder 2">
            <a:extLst>
              <a:ext uri="{FF2B5EF4-FFF2-40B4-BE49-F238E27FC236}">
                <a16:creationId xmlns:a16="http://schemas.microsoft.com/office/drawing/2014/main" id="{6CF7E96D-1445-73B9-DD0F-001128ECA2DD}"/>
              </a:ext>
            </a:extLst>
          </p:cNvPr>
          <p:cNvSpPr>
            <a:spLocks noGrp="1"/>
          </p:cNvSpPr>
          <p:nvPr>
            <p:ph type="dt" sz="half" idx="10"/>
          </p:nvPr>
        </p:nvSpPr>
        <p:spPr/>
        <p:txBody>
          <a:bodyPr/>
          <a:lstStyle/>
          <a:p>
            <a:r>
              <a:rPr lang="en-US"/>
              <a:t>4/18/2024</a:t>
            </a:r>
            <a:endParaRPr lang="en-US" dirty="0"/>
          </a:p>
        </p:txBody>
      </p:sp>
      <p:sp>
        <p:nvSpPr>
          <p:cNvPr id="6" name="TextBox 5">
            <a:extLst>
              <a:ext uri="{FF2B5EF4-FFF2-40B4-BE49-F238E27FC236}">
                <a16:creationId xmlns:a16="http://schemas.microsoft.com/office/drawing/2014/main" id="{3848FA51-E930-5D76-FC68-447EE1206595}"/>
              </a:ext>
            </a:extLst>
          </p:cNvPr>
          <p:cNvSpPr txBox="1"/>
          <p:nvPr/>
        </p:nvSpPr>
        <p:spPr>
          <a:xfrm>
            <a:off x="376019" y="5315731"/>
            <a:ext cx="3474720" cy="369332"/>
          </a:xfrm>
          <a:prstGeom prst="rect">
            <a:avLst/>
          </a:prstGeom>
          <a:noFill/>
        </p:spPr>
        <p:txBody>
          <a:bodyPr wrap="square" rtlCol="0">
            <a:spAutoFit/>
          </a:bodyPr>
          <a:lstStyle/>
          <a:p>
            <a:r>
              <a:rPr lang="en-US" sz="1800" u="sng" dirty="0">
                <a:solidFill>
                  <a:srgbClr val="0000FF"/>
                </a:solidFill>
                <a:effectLst/>
                <a:latin typeface="Calibri" panose="020F0502020204030204" pitchFamily="34" charset="0"/>
                <a:ea typeface="Calibri" panose="020F0502020204030204" pitchFamily="34" charset="0"/>
                <a:hlinkClick r:id="rId2"/>
              </a:rPr>
              <a:t>https://www.bnl.gov/eic/epic.php</a:t>
            </a:r>
            <a:endParaRPr lang="en-US" sz="1800" dirty="0">
              <a:effectLst/>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62D5B948-B4BE-C3FA-29FA-0502D3249975}"/>
              </a:ext>
            </a:extLst>
          </p:cNvPr>
          <p:cNvSpPr txBox="1"/>
          <p:nvPr/>
        </p:nvSpPr>
        <p:spPr>
          <a:xfrm>
            <a:off x="376019" y="1899411"/>
            <a:ext cx="3782785" cy="3416320"/>
          </a:xfrm>
          <a:prstGeom prst="rect">
            <a:avLst/>
          </a:prstGeom>
          <a:noFill/>
        </p:spPr>
        <p:txBody>
          <a:bodyPr wrap="square" rtlCol="0">
            <a:spAutoFit/>
          </a:bodyPr>
          <a:lstStyle/>
          <a:p>
            <a:r>
              <a:rPr lang="en-US" dirty="0"/>
              <a:t>Integrated into the main EIC website through the top navigation. Page contains contact information and link to the </a:t>
            </a:r>
            <a:r>
              <a:rPr lang="en-US" dirty="0" err="1"/>
              <a:t>ePIC</a:t>
            </a:r>
            <a:r>
              <a:rPr lang="en-US" dirty="0"/>
              <a:t> Wiki. </a:t>
            </a:r>
          </a:p>
          <a:p>
            <a:endParaRPr lang="en-US" dirty="0"/>
          </a:p>
          <a:p>
            <a:r>
              <a:rPr lang="en-US" dirty="0"/>
              <a:t>Gary Schroeder, Karen McNulty </a:t>
            </a:r>
            <a:r>
              <a:rPr lang="en-US" dirty="0" err="1"/>
              <a:t>Walsch</a:t>
            </a:r>
            <a:r>
              <a:rPr lang="en-US" dirty="0"/>
              <a:t>, Thomas Ullrich, JGL</a:t>
            </a:r>
          </a:p>
          <a:p>
            <a:endParaRPr lang="en-US" dirty="0"/>
          </a:p>
          <a:p>
            <a:r>
              <a:rPr lang="en-US" dirty="0"/>
              <a:t>Animations courtesy of UC Riverside group. </a:t>
            </a:r>
          </a:p>
          <a:p>
            <a:endParaRPr lang="en-US" dirty="0"/>
          </a:p>
          <a:p>
            <a:r>
              <a:rPr lang="en-US" dirty="0"/>
              <a:t>Continuing to update and improve. </a:t>
            </a:r>
          </a:p>
        </p:txBody>
      </p:sp>
      <p:pic>
        <p:nvPicPr>
          <p:cNvPr id="8" name="Picture 7" descr="Graphical user interface&#10;&#10;Description automatically generated">
            <a:extLst>
              <a:ext uri="{FF2B5EF4-FFF2-40B4-BE49-F238E27FC236}">
                <a16:creationId xmlns:a16="http://schemas.microsoft.com/office/drawing/2014/main" id="{2A67EF00-343A-1F17-765A-246B0DF88687}"/>
              </a:ext>
            </a:extLst>
          </p:cNvPr>
          <p:cNvPicPr>
            <a:picLocks noChangeAspect="1"/>
          </p:cNvPicPr>
          <p:nvPr/>
        </p:nvPicPr>
        <p:blipFill>
          <a:blip r:embed="rId3"/>
          <a:stretch>
            <a:fillRect/>
          </a:stretch>
        </p:blipFill>
        <p:spPr>
          <a:xfrm>
            <a:off x="4158804" y="1133067"/>
            <a:ext cx="6844629" cy="4158762"/>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99817CFF-1F44-615F-0A8B-A4E85973D1FF}"/>
              </a:ext>
            </a:extLst>
          </p:cNvPr>
          <p:cNvPicPr>
            <a:picLocks noChangeAspect="1"/>
          </p:cNvPicPr>
          <p:nvPr/>
        </p:nvPicPr>
        <p:blipFill>
          <a:blip r:embed="rId4"/>
          <a:stretch>
            <a:fillRect/>
          </a:stretch>
        </p:blipFill>
        <p:spPr>
          <a:xfrm>
            <a:off x="6390767" y="2223933"/>
            <a:ext cx="5478242" cy="5724345"/>
          </a:xfrm>
          <a:prstGeom prst="rect">
            <a:avLst/>
          </a:prstGeom>
          <a:effectLst>
            <a:outerShdw blurRad="50800" dist="38100" dir="2700000" sx="102000" sy="102000" algn="tl" rotWithShape="0">
              <a:prstClr val="black">
                <a:alpha val="40000"/>
              </a:prstClr>
            </a:outerShdw>
          </a:effectLst>
        </p:spPr>
      </p:pic>
      <p:sp>
        <p:nvSpPr>
          <p:cNvPr id="11" name="Arrow: Right 10">
            <a:extLst>
              <a:ext uri="{FF2B5EF4-FFF2-40B4-BE49-F238E27FC236}">
                <a16:creationId xmlns:a16="http://schemas.microsoft.com/office/drawing/2014/main" id="{C61E674A-E768-D3C7-483C-A8025541E4FE}"/>
              </a:ext>
            </a:extLst>
          </p:cNvPr>
          <p:cNvSpPr/>
          <p:nvPr/>
        </p:nvSpPr>
        <p:spPr>
          <a:xfrm rot="3321806">
            <a:off x="9619881" y="1679163"/>
            <a:ext cx="1008651" cy="223748"/>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1CCB8182-805B-918E-0A15-AF7B94C55E76}"/>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A41E9885-0F96-72E8-11D7-FA01F9A1C897}"/>
              </a:ext>
            </a:extLst>
          </p:cNvPr>
          <p:cNvSpPr>
            <a:spLocks noGrp="1"/>
          </p:cNvSpPr>
          <p:nvPr>
            <p:ph type="sldNum" sz="quarter" idx="12"/>
          </p:nvPr>
        </p:nvSpPr>
        <p:spPr/>
        <p:txBody>
          <a:bodyPr/>
          <a:lstStyle/>
          <a:p>
            <a:fld id="{588949A8-7CCD-4D90-AA9A-1451BFC6FB3A}" type="slidenum">
              <a:rPr lang="en-US" smtClean="0"/>
              <a:t>24</a:t>
            </a:fld>
            <a:endParaRPr lang="en-US"/>
          </a:p>
        </p:txBody>
      </p:sp>
    </p:spTree>
    <p:extLst>
      <p:ext uri="{BB962C8B-B14F-4D97-AF65-F5344CB8AC3E}">
        <p14:creationId xmlns:p14="http://schemas.microsoft.com/office/powerpoint/2010/main" val="2600150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380FF-8559-07BE-9E4B-F52B57D2E939}"/>
              </a:ext>
            </a:extLst>
          </p:cNvPr>
          <p:cNvSpPr>
            <a:spLocks noGrp="1"/>
          </p:cNvSpPr>
          <p:nvPr>
            <p:ph type="title"/>
          </p:nvPr>
        </p:nvSpPr>
        <p:spPr/>
        <p:txBody>
          <a:bodyPr/>
          <a:lstStyle/>
          <a:p>
            <a:r>
              <a:rPr lang="en-US" b="1" dirty="0" err="1">
                <a:solidFill>
                  <a:schemeClr val="accent1"/>
                </a:solidFill>
              </a:rPr>
              <a:t>ePIC</a:t>
            </a:r>
            <a:r>
              <a:rPr lang="en-US" b="1" dirty="0">
                <a:solidFill>
                  <a:schemeClr val="accent1"/>
                </a:solidFill>
              </a:rPr>
              <a:t> Resources</a:t>
            </a:r>
          </a:p>
        </p:txBody>
      </p:sp>
      <p:sp>
        <p:nvSpPr>
          <p:cNvPr id="4" name="Date Placeholder 3">
            <a:extLst>
              <a:ext uri="{FF2B5EF4-FFF2-40B4-BE49-F238E27FC236}">
                <a16:creationId xmlns:a16="http://schemas.microsoft.com/office/drawing/2014/main" id="{BDC6AA10-4DDA-80D2-7247-44004DAC3D34}"/>
              </a:ext>
            </a:extLst>
          </p:cNvPr>
          <p:cNvSpPr>
            <a:spLocks noGrp="1"/>
          </p:cNvSpPr>
          <p:nvPr>
            <p:ph type="dt" sz="half" idx="10"/>
          </p:nvPr>
        </p:nvSpPr>
        <p:spPr/>
        <p:txBody>
          <a:bodyPr/>
          <a:lstStyle/>
          <a:p>
            <a:r>
              <a:rPr lang="en-US"/>
              <a:t>4/18/2024</a:t>
            </a:r>
          </a:p>
        </p:txBody>
      </p:sp>
      <p:sp>
        <p:nvSpPr>
          <p:cNvPr id="10" name="Content Placeholder 2">
            <a:extLst>
              <a:ext uri="{FF2B5EF4-FFF2-40B4-BE49-F238E27FC236}">
                <a16:creationId xmlns:a16="http://schemas.microsoft.com/office/drawing/2014/main" id="{28EB6EB9-D306-E817-1A32-A2FC3A44F780}"/>
              </a:ext>
            </a:extLst>
          </p:cNvPr>
          <p:cNvSpPr>
            <a:spLocks noGrp="1"/>
          </p:cNvSpPr>
          <p:nvPr>
            <p:ph idx="1"/>
          </p:nvPr>
        </p:nvSpPr>
        <p:spPr>
          <a:xfrm>
            <a:off x="762785" y="1542821"/>
            <a:ext cx="10515600" cy="4351338"/>
          </a:xfrm>
        </p:spPr>
        <p:txBody>
          <a:bodyPr>
            <a:normAutofit lnSpcReduction="10000"/>
          </a:bodyPr>
          <a:lstStyle/>
          <a:p>
            <a:r>
              <a:rPr lang="en-US" dirty="0"/>
              <a:t>Public Website - </a:t>
            </a:r>
            <a:r>
              <a:rPr lang="en-US" dirty="0">
                <a:hlinkClick r:id="rId2"/>
              </a:rPr>
              <a:t>https://www.bnl.gov/eic/epic.php</a:t>
            </a:r>
            <a:endParaRPr lang="en-US" dirty="0"/>
          </a:p>
          <a:p>
            <a:r>
              <a:rPr lang="en-US" dirty="0"/>
              <a:t>Mailing Lists – </a:t>
            </a:r>
            <a:r>
              <a:rPr lang="en-US" dirty="0">
                <a:hlinkClick r:id="rId3"/>
              </a:rPr>
              <a:t>https://lists.bnl.gov/mailman/listinfo</a:t>
            </a:r>
            <a:endParaRPr lang="en-US" dirty="0"/>
          </a:p>
          <a:p>
            <a:r>
              <a:rPr lang="en-US" dirty="0"/>
              <a:t>Indico Agenda - </a:t>
            </a:r>
            <a:r>
              <a:rPr lang="en-US" dirty="0">
                <a:hlinkClick r:id="rId4"/>
              </a:rPr>
              <a:t>https://indico.bnl.gov/category/402/</a:t>
            </a:r>
            <a:endParaRPr lang="en-US" dirty="0"/>
          </a:p>
          <a:p>
            <a:pPr lvl="1"/>
            <a:r>
              <a:rPr lang="en-US" dirty="0" err="1"/>
              <a:t>ePIC</a:t>
            </a:r>
            <a:r>
              <a:rPr lang="en-US" dirty="0"/>
              <a:t> Software and Computing: </a:t>
            </a:r>
            <a:r>
              <a:rPr lang="en-US" dirty="0">
                <a:hlinkClick r:id="rId5"/>
              </a:rPr>
              <a:t>https://indico.bnl.gov/category/435/</a:t>
            </a:r>
            <a:endParaRPr lang="en-US" dirty="0"/>
          </a:p>
          <a:p>
            <a:r>
              <a:rPr lang="en-US" dirty="0"/>
              <a:t>Wiki - </a:t>
            </a:r>
            <a:r>
              <a:rPr lang="en-US" dirty="0">
                <a:hlinkClick r:id="rId6"/>
              </a:rPr>
              <a:t>https://wiki.bnl.gov/EPIC</a:t>
            </a:r>
            <a:endParaRPr lang="en-US" dirty="0"/>
          </a:p>
          <a:p>
            <a:r>
              <a:rPr lang="en-US" dirty="0"/>
              <a:t>ePIC Software Training: </a:t>
            </a:r>
          </a:p>
          <a:p>
            <a:pPr lvl="1"/>
            <a:r>
              <a:rPr lang="en-US" dirty="0"/>
              <a:t>Landing Page: </a:t>
            </a:r>
            <a:r>
              <a:rPr lang="en-US" dirty="0">
                <a:hlinkClick r:id="rId7"/>
              </a:rPr>
              <a:t>https://eic.github.io/documentation/landingpage.html</a:t>
            </a:r>
            <a:endParaRPr lang="en-US" sz="2800" dirty="0"/>
          </a:p>
          <a:p>
            <a:pPr lvl="1"/>
            <a:r>
              <a:rPr lang="en-US" dirty="0">
                <a:latin typeface="Calibri" panose="020F0502020204030204" pitchFamily="34" charset="0"/>
                <a:ea typeface="Calibri" panose="020F0502020204030204" pitchFamily="34" charset="0"/>
              </a:rPr>
              <a:t>Tutorials: </a:t>
            </a:r>
            <a:r>
              <a:rPr lang="en-US" u="sng" dirty="0">
                <a:solidFill>
                  <a:srgbClr val="0000FF"/>
                </a:solidFill>
                <a:effectLst/>
                <a:latin typeface="Calibri" panose="020F0502020204030204" pitchFamily="34" charset="0"/>
                <a:ea typeface="Times New Roman" panose="02020603050405020304" pitchFamily="18" charset="0"/>
                <a:hlinkClick r:id="rId8"/>
              </a:rPr>
              <a:t>https://eic.github.io/documentation/tutorials.html</a:t>
            </a:r>
            <a:r>
              <a:rPr lang="en-US" dirty="0">
                <a:effectLst/>
                <a:latin typeface="Calibri" panose="020F0502020204030204" pitchFamily="34" charset="0"/>
                <a:ea typeface="Times New Roman" panose="02020603050405020304" pitchFamily="18" charset="0"/>
                <a:hlinkClick r:id="rId8"/>
              </a:rPr>
              <a:t> </a:t>
            </a:r>
            <a:endParaRPr lang="en-US" dirty="0">
              <a:effectLst/>
              <a:latin typeface="Calibri" panose="020F0502020204030204" pitchFamily="34" charset="0"/>
              <a:ea typeface="Times New Roman" panose="02020603050405020304" pitchFamily="18" charset="0"/>
            </a:endParaRPr>
          </a:p>
          <a:p>
            <a:pPr marL="457200" lvl="1" indent="0">
              <a:buNone/>
            </a:pPr>
            <a:endParaRPr lang="en-US" dirty="0">
              <a:latin typeface="Calibri" panose="020F0502020204030204" pitchFamily="34" charset="0"/>
              <a:ea typeface="Calibri" panose="020F0502020204030204" pitchFamily="34" charset="0"/>
            </a:endParaRPr>
          </a:p>
          <a:p>
            <a:pPr marL="0">
              <a:spcBef>
                <a:spcPts val="0"/>
              </a:spcBef>
            </a:pPr>
            <a:r>
              <a:rPr lang="en-US" dirty="0" err="1">
                <a:effectLst/>
                <a:latin typeface="Calibri" panose="020F0502020204030204" pitchFamily="34" charset="0"/>
                <a:ea typeface="Calibri" panose="020F0502020204030204" pitchFamily="34" charset="0"/>
              </a:rPr>
              <a:t>Mattermost</a:t>
            </a:r>
            <a:r>
              <a:rPr lang="en-US"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hlinkClick r:id="rId9"/>
              </a:rPr>
              <a:t>https://</a:t>
            </a:r>
            <a:r>
              <a:rPr lang="en-US" dirty="0">
                <a:hlinkClick r:id="rId9"/>
              </a:rPr>
              <a:t>chat.epic-eic.org</a:t>
            </a:r>
            <a:endParaRPr lang="en-US" dirty="0">
              <a:effectLst/>
              <a:latin typeface="Calibri" panose="020F0502020204030204" pitchFamily="34" charset="0"/>
              <a:ea typeface="Calibri" panose="020F0502020204030204" pitchFamily="34" charset="0"/>
            </a:endParaRPr>
          </a:p>
          <a:p>
            <a:pPr marL="0" indent="0">
              <a:buNone/>
            </a:pPr>
            <a:endParaRPr lang="en-US" dirty="0"/>
          </a:p>
        </p:txBody>
      </p:sp>
      <p:pic>
        <p:nvPicPr>
          <p:cNvPr id="3" name="Picture 2" descr="Logo&#10;&#10;Description automatically generated">
            <a:extLst>
              <a:ext uri="{FF2B5EF4-FFF2-40B4-BE49-F238E27FC236}">
                <a16:creationId xmlns:a16="http://schemas.microsoft.com/office/drawing/2014/main" id="{877754AE-841A-0ABD-B108-FCBDDA48D894}"/>
              </a:ext>
            </a:extLst>
          </p:cNvPr>
          <p:cNvPicPr>
            <a:picLocks noChangeAspect="1"/>
          </p:cNvPicPr>
          <p:nvPr/>
        </p:nvPicPr>
        <p:blipFill>
          <a:blip r:embed="rId10"/>
          <a:stretch>
            <a:fillRect/>
          </a:stretch>
        </p:blipFill>
        <p:spPr>
          <a:xfrm>
            <a:off x="9370437" y="314334"/>
            <a:ext cx="1804597" cy="1299014"/>
          </a:xfrm>
          <a:prstGeom prst="rect">
            <a:avLst/>
          </a:prstGeom>
        </p:spPr>
      </p:pic>
      <p:sp>
        <p:nvSpPr>
          <p:cNvPr id="5" name="Footer Placeholder 4">
            <a:extLst>
              <a:ext uri="{FF2B5EF4-FFF2-40B4-BE49-F238E27FC236}">
                <a16:creationId xmlns:a16="http://schemas.microsoft.com/office/drawing/2014/main" id="{D4EFE3D9-B3F2-39F4-1B72-AF0B64A5B368}"/>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19031B1A-3274-2F2C-DF35-E163BB4CF7EB}"/>
              </a:ext>
            </a:extLst>
          </p:cNvPr>
          <p:cNvSpPr>
            <a:spLocks noGrp="1"/>
          </p:cNvSpPr>
          <p:nvPr>
            <p:ph type="sldNum" sz="quarter" idx="12"/>
          </p:nvPr>
        </p:nvSpPr>
        <p:spPr/>
        <p:txBody>
          <a:bodyPr/>
          <a:lstStyle/>
          <a:p>
            <a:fld id="{588949A8-7CCD-4D90-AA9A-1451BFC6FB3A}" type="slidenum">
              <a:rPr lang="en-US" smtClean="0"/>
              <a:t>25</a:t>
            </a:fld>
            <a:endParaRPr lang="en-US"/>
          </a:p>
        </p:txBody>
      </p:sp>
    </p:spTree>
    <p:extLst>
      <p:ext uri="{BB962C8B-B14F-4D97-AF65-F5344CB8AC3E}">
        <p14:creationId xmlns:p14="http://schemas.microsoft.com/office/powerpoint/2010/main" val="4121275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circle with an arrow and waves&#10;&#10;Description automatically generated">
            <a:extLst>
              <a:ext uri="{FF2B5EF4-FFF2-40B4-BE49-F238E27FC236}">
                <a16:creationId xmlns:a16="http://schemas.microsoft.com/office/drawing/2014/main" id="{45E19F64-D7CC-3A46-AE5A-90461E1CC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495" y="2707363"/>
            <a:ext cx="3480044" cy="3042663"/>
          </a:xfrm>
          <a:prstGeom prst="rect">
            <a:avLst/>
          </a:prstGeom>
        </p:spPr>
      </p:pic>
      <p:sp>
        <p:nvSpPr>
          <p:cNvPr id="2" name="Title 1">
            <a:extLst>
              <a:ext uri="{FF2B5EF4-FFF2-40B4-BE49-F238E27FC236}">
                <a16:creationId xmlns:a16="http://schemas.microsoft.com/office/drawing/2014/main" id="{5BBFA4F9-5649-0168-6C84-176E3B20FFFD}"/>
              </a:ext>
            </a:extLst>
          </p:cNvPr>
          <p:cNvSpPr>
            <a:spLocks noGrp="1"/>
          </p:cNvSpPr>
          <p:nvPr>
            <p:ph type="title"/>
          </p:nvPr>
        </p:nvSpPr>
        <p:spPr>
          <a:xfrm>
            <a:off x="838200" y="365125"/>
            <a:ext cx="10515600" cy="997331"/>
          </a:xfrm>
        </p:spPr>
        <p:txBody>
          <a:bodyPr/>
          <a:lstStyle/>
          <a:p>
            <a:r>
              <a:rPr lang="en-US" b="1" dirty="0">
                <a:solidFill>
                  <a:schemeClr val="accent1"/>
                </a:solidFill>
              </a:rPr>
              <a:t>EICUG Membership</a:t>
            </a:r>
          </a:p>
        </p:txBody>
      </p:sp>
      <p:sp>
        <p:nvSpPr>
          <p:cNvPr id="3" name="Content Placeholder 2">
            <a:extLst>
              <a:ext uri="{FF2B5EF4-FFF2-40B4-BE49-F238E27FC236}">
                <a16:creationId xmlns:a16="http://schemas.microsoft.com/office/drawing/2014/main" id="{075F0A71-F146-499F-F3E2-55D9C6D02AEC}"/>
              </a:ext>
            </a:extLst>
          </p:cNvPr>
          <p:cNvSpPr>
            <a:spLocks noGrp="1"/>
          </p:cNvSpPr>
          <p:nvPr>
            <p:ph idx="1"/>
          </p:nvPr>
        </p:nvSpPr>
        <p:spPr>
          <a:xfrm>
            <a:off x="838200" y="1444752"/>
            <a:ext cx="5080462" cy="4732211"/>
          </a:xfrm>
        </p:spPr>
        <p:txBody>
          <a:bodyPr>
            <a:normAutofit fontScale="92500" lnSpcReduction="10000"/>
          </a:bodyPr>
          <a:lstStyle/>
          <a:p>
            <a:r>
              <a:rPr lang="en-US" dirty="0"/>
              <a:t>The EICUG is a vital organization to promote the interests of the EIC community! </a:t>
            </a:r>
          </a:p>
          <a:p>
            <a:pPr lvl="1"/>
            <a:r>
              <a:rPr lang="en-US" dirty="0"/>
              <a:t>Without the EICUG we would never have gotten far enough to form ePIC!</a:t>
            </a:r>
          </a:p>
          <a:p>
            <a:endParaRPr lang="en-US" dirty="0"/>
          </a:p>
          <a:p>
            <a:r>
              <a:rPr lang="en-US" dirty="0"/>
              <a:t>Please register your institution!</a:t>
            </a:r>
          </a:p>
          <a:p>
            <a:r>
              <a:rPr lang="en-US" dirty="0"/>
              <a:t>Check with your EICUG IB representative to get registered as a member</a:t>
            </a:r>
          </a:p>
          <a:p>
            <a:pPr marL="0" indent="0">
              <a:buNone/>
            </a:pPr>
            <a:endParaRPr lang="en-US" dirty="0"/>
          </a:p>
          <a:p>
            <a:r>
              <a:rPr lang="en-US" sz="2000" dirty="0">
                <a:hlinkClick r:id="rId3"/>
              </a:rPr>
              <a:t>https://www.eicug.org/content/join.html</a:t>
            </a:r>
            <a:endParaRPr lang="en-US" sz="2000" dirty="0"/>
          </a:p>
        </p:txBody>
      </p:sp>
      <p:sp>
        <p:nvSpPr>
          <p:cNvPr id="4" name="Date Placeholder 3">
            <a:extLst>
              <a:ext uri="{FF2B5EF4-FFF2-40B4-BE49-F238E27FC236}">
                <a16:creationId xmlns:a16="http://schemas.microsoft.com/office/drawing/2014/main" id="{3DFBAFB3-EA53-8EC0-5C8F-7BE1EEA28B5D}"/>
              </a:ext>
            </a:extLst>
          </p:cNvPr>
          <p:cNvSpPr>
            <a:spLocks noGrp="1"/>
          </p:cNvSpPr>
          <p:nvPr>
            <p:ph type="dt" sz="half" idx="10"/>
          </p:nvPr>
        </p:nvSpPr>
        <p:spPr/>
        <p:txBody>
          <a:bodyPr/>
          <a:lstStyle/>
          <a:p>
            <a:r>
              <a:rPr lang="en-US"/>
              <a:t>4/18/2024</a:t>
            </a:r>
          </a:p>
        </p:txBody>
      </p:sp>
      <p:pic>
        <p:nvPicPr>
          <p:cNvPr id="2050" name="Picture 2">
            <a:extLst>
              <a:ext uri="{FF2B5EF4-FFF2-40B4-BE49-F238E27FC236}">
                <a16:creationId xmlns:a16="http://schemas.microsoft.com/office/drawing/2014/main" id="{B566A896-3E41-F7FC-CBB1-3F0CDF77C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3918" y="1807178"/>
            <a:ext cx="4899513" cy="90018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3978FDB4-5DAA-99C8-8AF5-3846F87272D6}"/>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5B6903D1-1957-9E88-CAC2-80F043232FB7}"/>
              </a:ext>
            </a:extLst>
          </p:cNvPr>
          <p:cNvSpPr>
            <a:spLocks noGrp="1"/>
          </p:cNvSpPr>
          <p:nvPr>
            <p:ph type="sldNum" sz="quarter" idx="12"/>
          </p:nvPr>
        </p:nvSpPr>
        <p:spPr/>
        <p:txBody>
          <a:bodyPr/>
          <a:lstStyle/>
          <a:p>
            <a:fld id="{588949A8-7CCD-4D90-AA9A-1451BFC6FB3A}" type="slidenum">
              <a:rPr lang="en-US" smtClean="0"/>
              <a:t>26</a:t>
            </a:fld>
            <a:endParaRPr lang="en-US"/>
          </a:p>
        </p:txBody>
      </p:sp>
    </p:spTree>
    <p:extLst>
      <p:ext uri="{BB962C8B-B14F-4D97-AF65-F5344CB8AC3E}">
        <p14:creationId xmlns:p14="http://schemas.microsoft.com/office/powerpoint/2010/main" val="3028241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97C2-DAEF-2C71-D1DD-B850F096FDC2}"/>
              </a:ext>
            </a:extLst>
          </p:cNvPr>
          <p:cNvSpPr>
            <a:spLocks noGrp="1"/>
          </p:cNvSpPr>
          <p:nvPr>
            <p:ph type="title"/>
          </p:nvPr>
        </p:nvSpPr>
        <p:spPr/>
        <p:txBody>
          <a:bodyPr/>
          <a:lstStyle/>
          <a:p>
            <a:r>
              <a:rPr lang="en-US" b="1" dirty="0">
                <a:solidFill>
                  <a:schemeClr val="accent1"/>
                </a:solidFill>
              </a:rPr>
              <a:t>Upcoming Notable Events…</a:t>
            </a:r>
          </a:p>
        </p:txBody>
      </p:sp>
      <p:sp>
        <p:nvSpPr>
          <p:cNvPr id="3" name="Content Placeholder 2">
            <a:extLst>
              <a:ext uri="{FF2B5EF4-FFF2-40B4-BE49-F238E27FC236}">
                <a16:creationId xmlns:a16="http://schemas.microsoft.com/office/drawing/2014/main" id="{A733CC87-244D-6448-A010-ED7422D840E8}"/>
              </a:ext>
            </a:extLst>
          </p:cNvPr>
          <p:cNvSpPr>
            <a:spLocks noGrp="1"/>
          </p:cNvSpPr>
          <p:nvPr>
            <p:ph idx="1"/>
          </p:nvPr>
        </p:nvSpPr>
        <p:spPr>
          <a:xfrm>
            <a:off x="1066800" y="1492468"/>
            <a:ext cx="10515600" cy="4863881"/>
          </a:xfrm>
        </p:spPr>
        <p:txBody>
          <a:bodyPr>
            <a:normAutofit fontScale="85000" lnSpcReduction="20000"/>
          </a:bodyPr>
          <a:lstStyle/>
          <a:p>
            <a:r>
              <a:rPr lang="en-US" dirty="0"/>
              <a:t>DIS 2024 in Grenoble, France April 8-12</a:t>
            </a:r>
            <a:r>
              <a:rPr lang="en-US" baseline="30000" dirty="0"/>
              <a:t>th</a:t>
            </a:r>
            <a:r>
              <a:rPr lang="en-US" dirty="0"/>
              <a:t> , 2024</a:t>
            </a:r>
          </a:p>
          <a:p>
            <a:pPr lvl="1"/>
            <a:r>
              <a:rPr lang="en-US" dirty="0">
                <a:hlinkClick r:id="rId2"/>
              </a:rPr>
              <a:t>https://lpsc-indico.in2p3.fr/event/3268/</a:t>
            </a:r>
            <a:endParaRPr lang="en-US" dirty="0"/>
          </a:p>
          <a:p>
            <a:r>
              <a:rPr lang="en-US" dirty="0" err="1"/>
              <a:t>ePIC</a:t>
            </a:r>
            <a:r>
              <a:rPr lang="en-US" dirty="0"/>
              <a:t> Software and Computing meeting </a:t>
            </a:r>
            <a:br>
              <a:rPr lang="en-US" dirty="0"/>
            </a:br>
            <a:r>
              <a:rPr lang="en-US" dirty="0"/>
              <a:t>@ CERN April 22</a:t>
            </a:r>
            <a:r>
              <a:rPr lang="en-US" baseline="30000" dirty="0"/>
              <a:t>nd</a:t>
            </a:r>
            <a:r>
              <a:rPr lang="en-US" dirty="0"/>
              <a:t>-26</a:t>
            </a:r>
            <a:r>
              <a:rPr lang="en-US" baseline="30000" dirty="0"/>
              <a:t>th</a:t>
            </a:r>
            <a:r>
              <a:rPr lang="en-US" dirty="0"/>
              <a:t> </a:t>
            </a:r>
          </a:p>
          <a:p>
            <a:pPr lvl="1"/>
            <a:r>
              <a:rPr lang="en-US" dirty="0">
                <a:hlinkClick r:id="rId3"/>
              </a:rPr>
              <a:t>https://indico.cern.ch/event/1343984/</a:t>
            </a:r>
            <a:endParaRPr lang="en-US" dirty="0"/>
          </a:p>
          <a:p>
            <a:r>
              <a:rPr lang="en-US" dirty="0"/>
              <a:t>EIC RRB Meeting – May 6-7</a:t>
            </a:r>
            <a:r>
              <a:rPr lang="en-US" baseline="30000" dirty="0"/>
              <a:t>th</a:t>
            </a:r>
            <a:r>
              <a:rPr lang="en-US" dirty="0"/>
              <a:t> in Italy</a:t>
            </a:r>
          </a:p>
          <a:p>
            <a:r>
              <a:rPr lang="en-US" dirty="0"/>
              <a:t>MC4EIC @ Durham University June 5-7</a:t>
            </a:r>
            <a:r>
              <a:rPr lang="en-US" baseline="30000" dirty="0"/>
              <a:t>th</a:t>
            </a:r>
            <a:r>
              <a:rPr lang="en-US" dirty="0"/>
              <a:t> </a:t>
            </a:r>
          </a:p>
          <a:p>
            <a:pPr lvl="1"/>
            <a:r>
              <a:rPr lang="en-US" dirty="0">
                <a:hlinkClick r:id="rId4"/>
              </a:rPr>
              <a:t>https://conference.ippp.dur.ac.uk/event/1292/</a:t>
            </a:r>
            <a:endParaRPr lang="en-US" dirty="0"/>
          </a:p>
          <a:p>
            <a:r>
              <a:rPr lang="en-US" dirty="0" err="1"/>
              <a:t>JLab</a:t>
            </a:r>
            <a:r>
              <a:rPr lang="en-US" dirty="0"/>
              <a:t> Users Meeting, June 8-12</a:t>
            </a:r>
            <a:r>
              <a:rPr lang="en-US" baseline="30000" dirty="0"/>
              <a:t>th</a:t>
            </a:r>
            <a:r>
              <a:rPr lang="en-US" dirty="0"/>
              <a:t> </a:t>
            </a:r>
          </a:p>
          <a:p>
            <a:pPr lvl="1"/>
            <a:r>
              <a:rPr lang="en-US" dirty="0">
                <a:hlinkClick r:id="rId5"/>
              </a:rPr>
              <a:t>https://www.jlab.org/conference/2024-jluo</a:t>
            </a:r>
            <a:endParaRPr lang="en-US" dirty="0"/>
          </a:p>
          <a:p>
            <a:r>
              <a:rPr lang="en-US" dirty="0"/>
              <a:t>4</a:t>
            </a:r>
            <a:r>
              <a:rPr lang="en-US" baseline="30000" dirty="0"/>
              <a:t>th</a:t>
            </a:r>
            <a:r>
              <a:rPr lang="en-US" dirty="0"/>
              <a:t> EIC-Asia Workshop in Shanghai July 1-5, 2024</a:t>
            </a:r>
          </a:p>
          <a:p>
            <a:pPr lvl="1"/>
            <a:r>
              <a:rPr lang="en-US" dirty="0">
                <a:hlinkClick r:id="rId6"/>
              </a:rPr>
              <a:t>https://indico.cern.ch/event/1361239/</a:t>
            </a:r>
            <a:endParaRPr lang="en-US" dirty="0"/>
          </a:p>
          <a:p>
            <a:r>
              <a:rPr lang="en-US" dirty="0"/>
              <a:t>Joint EICUG/</a:t>
            </a:r>
            <a:r>
              <a:rPr lang="en-US" dirty="0" err="1"/>
              <a:t>ePIC</a:t>
            </a:r>
            <a:r>
              <a:rPr lang="en-US" dirty="0"/>
              <a:t> Collaboration Meeting </a:t>
            </a:r>
            <a:br>
              <a:rPr lang="en-US" dirty="0"/>
            </a:br>
            <a:r>
              <a:rPr lang="en-US" dirty="0"/>
              <a:t>@ Lehigh University July 22</a:t>
            </a:r>
            <a:r>
              <a:rPr lang="en-US" baseline="30000" dirty="0"/>
              <a:t>nd</a:t>
            </a:r>
            <a:r>
              <a:rPr lang="en-US" dirty="0"/>
              <a:t>-28</a:t>
            </a:r>
            <a:r>
              <a:rPr lang="en-US" baseline="30000" dirty="0"/>
              <a:t>th</a:t>
            </a:r>
            <a:r>
              <a:rPr lang="en-US" dirty="0"/>
              <a:t> </a:t>
            </a:r>
          </a:p>
          <a:p>
            <a:pPr lvl="1"/>
            <a:r>
              <a:rPr lang="en-US" dirty="0">
                <a:hlinkClick r:id="rId7"/>
              </a:rPr>
              <a:t>https://indico.bnl.gov/event/20727/</a:t>
            </a:r>
            <a:endParaRPr lang="en-US" dirty="0"/>
          </a:p>
          <a:p>
            <a:pPr marL="0" indent="0">
              <a:buNone/>
            </a:pPr>
            <a:endParaRPr lang="en-US" dirty="0"/>
          </a:p>
          <a:p>
            <a:endParaRPr lang="en-US" dirty="0"/>
          </a:p>
          <a:p>
            <a:pPr marL="0" indent="0">
              <a:buNone/>
            </a:pPr>
            <a:endParaRPr lang="en-US" dirty="0"/>
          </a:p>
        </p:txBody>
      </p:sp>
      <p:sp>
        <p:nvSpPr>
          <p:cNvPr id="4" name="Date Placeholder 3">
            <a:extLst>
              <a:ext uri="{FF2B5EF4-FFF2-40B4-BE49-F238E27FC236}">
                <a16:creationId xmlns:a16="http://schemas.microsoft.com/office/drawing/2014/main" id="{B4DF1E2D-B947-6FBF-CC74-319F9E8E29D3}"/>
              </a:ext>
            </a:extLst>
          </p:cNvPr>
          <p:cNvSpPr>
            <a:spLocks noGrp="1"/>
          </p:cNvSpPr>
          <p:nvPr>
            <p:ph type="dt" sz="half" idx="10"/>
          </p:nvPr>
        </p:nvSpPr>
        <p:spPr/>
        <p:txBody>
          <a:bodyPr/>
          <a:lstStyle/>
          <a:p>
            <a:r>
              <a:rPr lang="en-US"/>
              <a:t>4/18/2024</a:t>
            </a:r>
          </a:p>
        </p:txBody>
      </p:sp>
      <p:pic>
        <p:nvPicPr>
          <p:cNvPr id="8" name="Picture 7" descr="A picture containing text, electronics, circuit&#10;&#10;Description automatically generated">
            <a:extLst>
              <a:ext uri="{FF2B5EF4-FFF2-40B4-BE49-F238E27FC236}">
                <a16:creationId xmlns:a16="http://schemas.microsoft.com/office/drawing/2014/main" id="{BE242EE0-7EBD-4041-EEC8-EB83ABBEF0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0233" y="4153288"/>
            <a:ext cx="3215919" cy="716342"/>
          </a:xfrm>
          <a:prstGeom prst="rect">
            <a:avLst/>
          </a:prstGeom>
        </p:spPr>
      </p:pic>
      <p:pic>
        <p:nvPicPr>
          <p:cNvPr id="10" name="Picture 9" descr="Diagram, text, calendar&#10;&#10;Description automatically generated">
            <a:extLst>
              <a:ext uri="{FF2B5EF4-FFF2-40B4-BE49-F238E27FC236}">
                <a16:creationId xmlns:a16="http://schemas.microsoft.com/office/drawing/2014/main" id="{507731C2-E90A-5C62-F7E5-99BC43B28D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7996" y="1136189"/>
            <a:ext cx="3215919" cy="2333502"/>
          </a:xfrm>
          <a:prstGeom prst="rect">
            <a:avLst/>
          </a:prstGeom>
        </p:spPr>
      </p:pic>
      <p:sp>
        <p:nvSpPr>
          <p:cNvPr id="5" name="Footer Placeholder 4">
            <a:extLst>
              <a:ext uri="{FF2B5EF4-FFF2-40B4-BE49-F238E27FC236}">
                <a16:creationId xmlns:a16="http://schemas.microsoft.com/office/drawing/2014/main" id="{8BBDE732-730C-10A4-3104-0321B14225FB}"/>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2A1EF2E6-08A5-F983-72CF-02C7485500D7}"/>
              </a:ext>
            </a:extLst>
          </p:cNvPr>
          <p:cNvSpPr>
            <a:spLocks noGrp="1"/>
          </p:cNvSpPr>
          <p:nvPr>
            <p:ph type="sldNum" sz="quarter" idx="12"/>
          </p:nvPr>
        </p:nvSpPr>
        <p:spPr/>
        <p:txBody>
          <a:bodyPr/>
          <a:lstStyle/>
          <a:p>
            <a:fld id="{588949A8-7CCD-4D90-AA9A-1451BFC6FB3A}" type="slidenum">
              <a:rPr lang="en-US" smtClean="0"/>
              <a:t>27</a:t>
            </a:fld>
            <a:endParaRPr lang="en-US"/>
          </a:p>
        </p:txBody>
      </p:sp>
    </p:spTree>
    <p:extLst>
      <p:ext uri="{BB962C8B-B14F-4D97-AF65-F5344CB8AC3E}">
        <p14:creationId xmlns:p14="http://schemas.microsoft.com/office/powerpoint/2010/main" val="2355998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9CDC9-EACA-2240-BADB-50EFE2CC09C7}"/>
              </a:ext>
            </a:extLst>
          </p:cNvPr>
          <p:cNvSpPr>
            <a:spLocks noGrp="1"/>
          </p:cNvSpPr>
          <p:nvPr>
            <p:ph type="title"/>
          </p:nvPr>
        </p:nvSpPr>
        <p:spPr>
          <a:xfrm>
            <a:off x="491067" y="365126"/>
            <a:ext cx="10862733" cy="998008"/>
          </a:xfrm>
        </p:spPr>
        <p:txBody>
          <a:bodyPr/>
          <a:lstStyle/>
          <a:p>
            <a:r>
              <a:rPr lang="en-US" b="1" dirty="0">
                <a:solidFill>
                  <a:schemeClr val="accent1"/>
                </a:solidFill>
              </a:rPr>
              <a:t>High-Level Agenda July 22-28 (DRAFT)</a:t>
            </a:r>
          </a:p>
        </p:txBody>
      </p:sp>
      <p:sp>
        <p:nvSpPr>
          <p:cNvPr id="4" name="Date Placeholder 3">
            <a:extLst>
              <a:ext uri="{FF2B5EF4-FFF2-40B4-BE49-F238E27FC236}">
                <a16:creationId xmlns:a16="http://schemas.microsoft.com/office/drawing/2014/main" id="{F9A30C8D-1A16-09F9-7685-CDD2925106D2}"/>
              </a:ext>
            </a:extLst>
          </p:cNvPr>
          <p:cNvSpPr>
            <a:spLocks noGrp="1"/>
          </p:cNvSpPr>
          <p:nvPr>
            <p:ph type="dt" sz="half" idx="10"/>
          </p:nvPr>
        </p:nvSpPr>
        <p:spPr/>
        <p:txBody>
          <a:bodyPr/>
          <a:lstStyle/>
          <a:p>
            <a:r>
              <a:rPr lang="en-US"/>
              <a:t>4/18/2024</a:t>
            </a:r>
          </a:p>
        </p:txBody>
      </p:sp>
      <p:pic>
        <p:nvPicPr>
          <p:cNvPr id="10" name="Picture 9" descr="Table&#10;&#10;Description automatically generated with medium confidence">
            <a:extLst>
              <a:ext uri="{FF2B5EF4-FFF2-40B4-BE49-F238E27FC236}">
                <a16:creationId xmlns:a16="http://schemas.microsoft.com/office/drawing/2014/main" id="{A124B70F-FF3D-F42A-DF5C-D84CD25D74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1" y="1786466"/>
            <a:ext cx="8905722" cy="4262510"/>
          </a:xfrm>
          <a:prstGeom prst="rect">
            <a:avLst/>
          </a:prstGeom>
        </p:spPr>
      </p:pic>
      <p:grpSp>
        <p:nvGrpSpPr>
          <p:cNvPr id="25" name="Group 24">
            <a:extLst>
              <a:ext uri="{FF2B5EF4-FFF2-40B4-BE49-F238E27FC236}">
                <a16:creationId xmlns:a16="http://schemas.microsoft.com/office/drawing/2014/main" id="{81BA8E58-DC7D-432D-61FC-3A88659D2DB8}"/>
              </a:ext>
            </a:extLst>
          </p:cNvPr>
          <p:cNvGrpSpPr/>
          <p:nvPr/>
        </p:nvGrpSpPr>
        <p:grpSpPr>
          <a:xfrm>
            <a:off x="4064000" y="1495437"/>
            <a:ext cx="7874000" cy="4728609"/>
            <a:chOff x="4064000" y="1495437"/>
            <a:chExt cx="7874000" cy="4728609"/>
          </a:xfrm>
        </p:grpSpPr>
        <p:grpSp>
          <p:nvGrpSpPr>
            <p:cNvPr id="23" name="Group 22">
              <a:extLst>
                <a:ext uri="{FF2B5EF4-FFF2-40B4-BE49-F238E27FC236}">
                  <a16:creationId xmlns:a16="http://schemas.microsoft.com/office/drawing/2014/main" id="{35316C49-957E-49F4-CAD4-158B5B704263}"/>
                </a:ext>
              </a:extLst>
            </p:cNvPr>
            <p:cNvGrpSpPr/>
            <p:nvPr/>
          </p:nvGrpSpPr>
          <p:grpSpPr>
            <a:xfrm>
              <a:off x="4064000" y="1495437"/>
              <a:ext cx="7874000" cy="4728609"/>
              <a:chOff x="4064000" y="1495437"/>
              <a:chExt cx="7874000" cy="4728609"/>
            </a:xfrm>
          </p:grpSpPr>
          <p:pic>
            <p:nvPicPr>
              <p:cNvPr id="12" name="Picture 11" descr="Text&#10;&#10;Description automatically generated">
                <a:extLst>
                  <a:ext uri="{FF2B5EF4-FFF2-40B4-BE49-F238E27FC236}">
                    <a16:creationId xmlns:a16="http://schemas.microsoft.com/office/drawing/2014/main" id="{EC5DC790-6D0A-F98E-6F04-89560A72D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5903" y="1495437"/>
                <a:ext cx="6992097" cy="4728609"/>
              </a:xfrm>
              <a:prstGeom prst="rect">
                <a:avLst/>
              </a:prstGeom>
              <a:noFill/>
              <a:ln w="15875">
                <a:solidFill>
                  <a:schemeClr val="tx1"/>
                </a:solidFill>
              </a:ln>
              <a:effectLst>
                <a:outerShdw blurRad="50800" dist="38100" dir="2700000" algn="tl" rotWithShape="0">
                  <a:prstClr val="black">
                    <a:alpha val="40000"/>
                  </a:prstClr>
                </a:outerShdw>
              </a:effectLst>
            </p:spPr>
          </p:pic>
          <p:cxnSp>
            <p:nvCxnSpPr>
              <p:cNvPr id="14" name="Straight Connector 13">
                <a:extLst>
                  <a:ext uri="{FF2B5EF4-FFF2-40B4-BE49-F238E27FC236}">
                    <a16:creationId xmlns:a16="http://schemas.microsoft.com/office/drawing/2014/main" id="{E4009EB7-3C04-0519-0035-3799176DC03E}"/>
                  </a:ext>
                </a:extLst>
              </p:cNvPr>
              <p:cNvCxnSpPr>
                <a:cxnSpLocks/>
              </p:cNvCxnSpPr>
              <p:nvPr/>
            </p:nvCxnSpPr>
            <p:spPr>
              <a:xfrm flipV="1">
                <a:off x="4064000" y="1495437"/>
                <a:ext cx="881903" cy="230609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1617A46-E190-73A4-B785-ECD829F4FEE6}"/>
                  </a:ext>
                </a:extLst>
              </p:cNvPr>
              <p:cNvCxnSpPr>
                <a:cxnSpLocks/>
              </p:cNvCxnSpPr>
              <p:nvPr/>
            </p:nvCxnSpPr>
            <p:spPr>
              <a:xfrm>
                <a:off x="4073151" y="4224865"/>
                <a:ext cx="872752" cy="196985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E7882318-C82A-6D3F-DFF5-E3A1E351715C}"/>
                </a:ext>
              </a:extLst>
            </p:cNvPr>
            <p:cNvSpPr/>
            <p:nvPr/>
          </p:nvSpPr>
          <p:spPr>
            <a:xfrm>
              <a:off x="5135270" y="2911450"/>
              <a:ext cx="6218530" cy="329915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ooter Placeholder 2">
            <a:extLst>
              <a:ext uri="{FF2B5EF4-FFF2-40B4-BE49-F238E27FC236}">
                <a16:creationId xmlns:a16="http://schemas.microsoft.com/office/drawing/2014/main" id="{67025979-5285-C307-39CF-E660B179DB18}"/>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97F6F894-9E9F-DDD9-B724-2992EE7C2F11}"/>
              </a:ext>
            </a:extLst>
          </p:cNvPr>
          <p:cNvSpPr>
            <a:spLocks noGrp="1"/>
          </p:cNvSpPr>
          <p:nvPr>
            <p:ph type="sldNum" sz="quarter" idx="12"/>
          </p:nvPr>
        </p:nvSpPr>
        <p:spPr/>
        <p:txBody>
          <a:bodyPr/>
          <a:lstStyle/>
          <a:p>
            <a:fld id="{588949A8-7CCD-4D90-AA9A-1451BFC6FB3A}" type="slidenum">
              <a:rPr lang="en-US" smtClean="0"/>
              <a:t>28</a:t>
            </a:fld>
            <a:endParaRPr lang="en-US"/>
          </a:p>
        </p:txBody>
      </p:sp>
    </p:spTree>
    <p:extLst>
      <p:ext uri="{BB962C8B-B14F-4D97-AF65-F5344CB8AC3E}">
        <p14:creationId xmlns:p14="http://schemas.microsoft.com/office/powerpoint/2010/main" val="72204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rrow: Chevron 16">
            <a:extLst>
              <a:ext uri="{FF2B5EF4-FFF2-40B4-BE49-F238E27FC236}">
                <a16:creationId xmlns:a16="http://schemas.microsoft.com/office/drawing/2014/main" id="{ED4631E0-4E52-0805-4C26-4C5A6B74CFB4}"/>
              </a:ext>
            </a:extLst>
          </p:cNvPr>
          <p:cNvSpPr/>
          <p:nvPr/>
        </p:nvSpPr>
        <p:spPr>
          <a:xfrm>
            <a:off x="6554258" y="5274634"/>
            <a:ext cx="4484643" cy="899935"/>
          </a:xfrm>
          <a:prstGeom prst="chevron">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Arrow: Chevron 43">
            <a:extLst>
              <a:ext uri="{FF2B5EF4-FFF2-40B4-BE49-F238E27FC236}">
                <a16:creationId xmlns:a16="http://schemas.microsoft.com/office/drawing/2014/main" id="{B02B9587-AE11-03DA-5324-4505F7AF501A}"/>
              </a:ext>
            </a:extLst>
          </p:cNvPr>
          <p:cNvSpPr/>
          <p:nvPr/>
        </p:nvSpPr>
        <p:spPr>
          <a:xfrm>
            <a:off x="6739545" y="4446263"/>
            <a:ext cx="2112952"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ontent Placeholder 4">
            <a:extLst>
              <a:ext uri="{FF2B5EF4-FFF2-40B4-BE49-F238E27FC236}">
                <a16:creationId xmlns:a16="http://schemas.microsoft.com/office/drawing/2014/main" id="{29C07FA0-5100-31BA-F374-6E686F384292}"/>
              </a:ext>
            </a:extLst>
          </p:cNvPr>
          <p:cNvSpPr txBox="1">
            <a:spLocks/>
          </p:cNvSpPr>
          <p:nvPr/>
        </p:nvSpPr>
        <p:spPr>
          <a:xfrm>
            <a:off x="645589" y="1246812"/>
            <a:ext cx="10900822" cy="3350638"/>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 2024 the </a:t>
            </a:r>
            <a:r>
              <a:rPr lang="en-US" dirty="0" err="1"/>
              <a:t>ePIC</a:t>
            </a:r>
            <a:r>
              <a:rPr lang="en-US" dirty="0"/>
              <a:t> collaboration will produce: </a:t>
            </a:r>
          </a:p>
          <a:p>
            <a:pPr lvl="1"/>
            <a:r>
              <a:rPr lang="en-US" dirty="0"/>
              <a:t>The </a:t>
            </a:r>
            <a:r>
              <a:rPr lang="en-US" dirty="0" err="1"/>
              <a:t>ePIC</a:t>
            </a:r>
            <a:r>
              <a:rPr lang="en-US" dirty="0"/>
              <a:t> contributions to the EIC TDR </a:t>
            </a:r>
          </a:p>
          <a:p>
            <a:pPr lvl="2"/>
            <a:r>
              <a:rPr lang="en-US" dirty="0"/>
              <a:t>The EIC TDR is the top priority</a:t>
            </a:r>
          </a:p>
          <a:p>
            <a:pPr lvl="3"/>
            <a:r>
              <a:rPr lang="en-US" dirty="0"/>
              <a:t>Chapters on </a:t>
            </a:r>
            <a:r>
              <a:rPr lang="en-US" i="1" dirty="0"/>
              <a:t>Physics Goals and Requirements </a:t>
            </a:r>
            <a:r>
              <a:rPr lang="en-US" dirty="0"/>
              <a:t>and </a:t>
            </a:r>
            <a:r>
              <a:rPr lang="en-US" i="1" dirty="0"/>
              <a:t>Experimental Systems</a:t>
            </a:r>
          </a:p>
          <a:p>
            <a:pPr lvl="3"/>
            <a:r>
              <a:rPr lang="en-US" dirty="0"/>
              <a:t>Not just the document, but the simulations and detector R&amp;D that form the basis</a:t>
            </a:r>
          </a:p>
          <a:p>
            <a:pPr lvl="3"/>
            <a:r>
              <a:rPr lang="en-US" dirty="0"/>
              <a:t>Requires close cooperation between the collaboration and the project! </a:t>
            </a:r>
          </a:p>
          <a:p>
            <a:r>
              <a:rPr lang="en-US" dirty="0"/>
              <a:t>An </a:t>
            </a:r>
            <a:r>
              <a:rPr lang="en-US" dirty="0" err="1"/>
              <a:t>ePIC</a:t>
            </a:r>
            <a:r>
              <a:rPr lang="en-US" dirty="0"/>
              <a:t> Detector Design paper:</a:t>
            </a:r>
          </a:p>
          <a:p>
            <a:pPr lvl="2"/>
            <a:r>
              <a:rPr lang="en-US" sz="1800" dirty="0"/>
              <a:t>Derived and expanded from the </a:t>
            </a:r>
            <a:r>
              <a:rPr lang="en-US" sz="1800" i="1" dirty="0"/>
              <a:t>Experimental Systems </a:t>
            </a:r>
            <a:r>
              <a:rPr lang="en-US" sz="1800" dirty="0"/>
              <a:t>TDR chapter</a:t>
            </a:r>
          </a:p>
          <a:p>
            <a:r>
              <a:rPr lang="en-US" dirty="0"/>
              <a:t>An </a:t>
            </a:r>
            <a:r>
              <a:rPr lang="en-US" dirty="0" err="1"/>
              <a:t>ePIC</a:t>
            </a:r>
            <a:r>
              <a:rPr lang="en-US" dirty="0"/>
              <a:t> Physics Performance paper: </a:t>
            </a:r>
          </a:p>
          <a:p>
            <a:pPr lvl="2"/>
            <a:r>
              <a:rPr lang="en-US" sz="1800" dirty="0"/>
              <a:t>Derived and expanded from the </a:t>
            </a:r>
            <a:r>
              <a:rPr lang="en-US" sz="1800" i="1" dirty="0"/>
              <a:t>Physics Goals and Requirements </a:t>
            </a:r>
            <a:r>
              <a:rPr lang="en-US" sz="1800" dirty="0"/>
              <a:t>TDR chapter</a:t>
            </a:r>
          </a:p>
          <a:p>
            <a:r>
              <a:rPr lang="en-US" dirty="0"/>
              <a:t>Both to be published in a scientific journal  (such as NIMA, JINST, or PRC)</a:t>
            </a:r>
          </a:p>
          <a:p>
            <a:r>
              <a:rPr lang="en-US" dirty="0"/>
              <a:t>These publications will serve as a focus in developing the </a:t>
            </a:r>
            <a:r>
              <a:rPr lang="en-US" dirty="0" err="1"/>
              <a:t>ePIC</a:t>
            </a:r>
            <a:r>
              <a:rPr lang="en-US" dirty="0"/>
              <a:t> Membership and Publication policies. </a:t>
            </a:r>
          </a:p>
          <a:p>
            <a:endParaRPr lang="en-US" dirty="0"/>
          </a:p>
        </p:txBody>
      </p:sp>
      <p:sp>
        <p:nvSpPr>
          <p:cNvPr id="2" name="Title 1">
            <a:extLst>
              <a:ext uri="{FF2B5EF4-FFF2-40B4-BE49-F238E27FC236}">
                <a16:creationId xmlns:a16="http://schemas.microsoft.com/office/drawing/2014/main" id="{18C122F8-E724-1FD3-BDCD-146F2AF57D01}"/>
              </a:ext>
            </a:extLst>
          </p:cNvPr>
          <p:cNvSpPr>
            <a:spLocks noGrp="1"/>
          </p:cNvSpPr>
          <p:nvPr>
            <p:ph type="title"/>
          </p:nvPr>
        </p:nvSpPr>
        <p:spPr>
          <a:xfrm>
            <a:off x="838200" y="365125"/>
            <a:ext cx="10515600" cy="793641"/>
          </a:xfrm>
        </p:spPr>
        <p:txBody>
          <a:bodyPr/>
          <a:lstStyle/>
          <a:p>
            <a:r>
              <a:rPr lang="en-US" b="1" dirty="0">
                <a:solidFill>
                  <a:schemeClr val="accent1"/>
                </a:solidFill>
              </a:rPr>
              <a:t>TDR Strategy and Publications</a:t>
            </a:r>
          </a:p>
        </p:txBody>
      </p:sp>
      <p:sp>
        <p:nvSpPr>
          <p:cNvPr id="3" name="Date Placeholder 2">
            <a:extLst>
              <a:ext uri="{FF2B5EF4-FFF2-40B4-BE49-F238E27FC236}">
                <a16:creationId xmlns:a16="http://schemas.microsoft.com/office/drawing/2014/main" id="{B9986F7A-3636-E9F2-8962-3F64B3802779}"/>
              </a:ext>
            </a:extLst>
          </p:cNvPr>
          <p:cNvSpPr>
            <a:spLocks noGrp="1"/>
          </p:cNvSpPr>
          <p:nvPr>
            <p:ph type="dt" sz="half" idx="10"/>
          </p:nvPr>
        </p:nvSpPr>
        <p:spPr/>
        <p:txBody>
          <a:bodyPr/>
          <a:lstStyle/>
          <a:p>
            <a:r>
              <a:rPr lang="en-US"/>
              <a:t>4/18/2024</a:t>
            </a:r>
          </a:p>
        </p:txBody>
      </p:sp>
      <p:sp>
        <p:nvSpPr>
          <p:cNvPr id="11" name="Arrow: Chevron 10">
            <a:extLst>
              <a:ext uri="{FF2B5EF4-FFF2-40B4-BE49-F238E27FC236}">
                <a16:creationId xmlns:a16="http://schemas.microsoft.com/office/drawing/2014/main" id="{002D19E1-8267-E436-F7D8-70C66C246947}"/>
              </a:ext>
            </a:extLst>
          </p:cNvPr>
          <p:cNvSpPr/>
          <p:nvPr/>
        </p:nvSpPr>
        <p:spPr>
          <a:xfrm>
            <a:off x="562926" y="4469546"/>
            <a:ext cx="1931451" cy="899936"/>
          </a:xfrm>
          <a:prstGeom prst="chevron">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Arrow: Chevron 11">
            <a:extLst>
              <a:ext uri="{FF2B5EF4-FFF2-40B4-BE49-F238E27FC236}">
                <a16:creationId xmlns:a16="http://schemas.microsoft.com/office/drawing/2014/main" id="{02198229-3C17-CD9D-3113-B7528B054CC7}"/>
              </a:ext>
            </a:extLst>
          </p:cNvPr>
          <p:cNvSpPr/>
          <p:nvPr/>
        </p:nvSpPr>
        <p:spPr>
          <a:xfrm>
            <a:off x="2036547" y="4469546"/>
            <a:ext cx="2050691" cy="899937"/>
          </a:xfrm>
          <a:prstGeom prst="chevron">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Arrow: Chevron 12">
            <a:extLst>
              <a:ext uri="{FF2B5EF4-FFF2-40B4-BE49-F238E27FC236}">
                <a16:creationId xmlns:a16="http://schemas.microsoft.com/office/drawing/2014/main" id="{F9E958D7-8F9F-9EC0-DAFE-AC1F2FB2E234}"/>
              </a:ext>
            </a:extLst>
          </p:cNvPr>
          <p:cNvSpPr/>
          <p:nvPr/>
        </p:nvSpPr>
        <p:spPr>
          <a:xfrm>
            <a:off x="3185401" y="5203356"/>
            <a:ext cx="2923266" cy="899935"/>
          </a:xfrm>
          <a:prstGeom prst="chevr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Arrow: Chevron 13">
            <a:extLst>
              <a:ext uri="{FF2B5EF4-FFF2-40B4-BE49-F238E27FC236}">
                <a16:creationId xmlns:a16="http://schemas.microsoft.com/office/drawing/2014/main" id="{17904BE9-9C85-1A46-4A99-3023BE8BC03B}"/>
              </a:ext>
            </a:extLst>
          </p:cNvPr>
          <p:cNvSpPr/>
          <p:nvPr/>
        </p:nvSpPr>
        <p:spPr>
          <a:xfrm>
            <a:off x="4945874" y="4463265"/>
            <a:ext cx="2112952"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EDE1A5B3-3FA9-0DC8-7FB1-AADB966A3C12}"/>
              </a:ext>
            </a:extLst>
          </p:cNvPr>
          <p:cNvSpPr txBox="1"/>
          <p:nvPr/>
        </p:nvSpPr>
        <p:spPr>
          <a:xfrm>
            <a:off x="1164284" y="4521399"/>
            <a:ext cx="1323565" cy="7962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process design phase</a:t>
            </a:r>
          </a:p>
        </p:txBody>
      </p:sp>
      <p:sp>
        <p:nvSpPr>
          <p:cNvPr id="16" name="TextBox 15">
            <a:extLst>
              <a:ext uri="{FF2B5EF4-FFF2-40B4-BE49-F238E27FC236}">
                <a16:creationId xmlns:a16="http://schemas.microsoft.com/office/drawing/2014/main" id="{7E9A6581-75A0-D09F-C73E-7B61455F01FB}"/>
              </a:ext>
            </a:extLst>
          </p:cNvPr>
          <p:cNvSpPr txBox="1"/>
          <p:nvPr/>
        </p:nvSpPr>
        <p:spPr>
          <a:xfrm>
            <a:off x="2455972" y="4639359"/>
            <a:ext cx="1607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structuring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effort</a:t>
            </a:r>
          </a:p>
        </p:txBody>
      </p:sp>
      <p:sp>
        <p:nvSpPr>
          <p:cNvPr id="18" name="TextBox 17">
            <a:extLst>
              <a:ext uri="{FF2B5EF4-FFF2-40B4-BE49-F238E27FC236}">
                <a16:creationId xmlns:a16="http://schemas.microsoft.com/office/drawing/2014/main" id="{D7843B46-D548-C76C-34C2-382B1C68464F}"/>
              </a:ext>
            </a:extLst>
          </p:cNvPr>
          <p:cNvSpPr txBox="1"/>
          <p:nvPr/>
        </p:nvSpPr>
        <p:spPr>
          <a:xfrm>
            <a:off x="3756910" y="5316386"/>
            <a:ext cx="1607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writing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(TDR/notes)</a:t>
            </a:r>
          </a:p>
        </p:txBody>
      </p:sp>
      <p:sp>
        <p:nvSpPr>
          <p:cNvPr id="19" name="TextBox 18">
            <a:extLst>
              <a:ext uri="{FF2B5EF4-FFF2-40B4-BE49-F238E27FC236}">
                <a16:creationId xmlns:a16="http://schemas.microsoft.com/office/drawing/2014/main" id="{60FE8F21-3831-52AA-EEDC-15BAF922ECBF}"/>
              </a:ext>
            </a:extLst>
          </p:cNvPr>
          <p:cNvSpPr txBox="1"/>
          <p:nvPr/>
        </p:nvSpPr>
        <p:spPr>
          <a:xfrm>
            <a:off x="5461950" y="4646137"/>
            <a:ext cx="12002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draft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ePIC</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pre-TDR</a:t>
            </a:r>
          </a:p>
        </p:txBody>
      </p:sp>
      <p:sp>
        <p:nvSpPr>
          <p:cNvPr id="20" name="TextBox 19">
            <a:extLst>
              <a:ext uri="{FF2B5EF4-FFF2-40B4-BE49-F238E27FC236}">
                <a16:creationId xmlns:a16="http://schemas.microsoft.com/office/drawing/2014/main" id="{B752AF4A-7E4A-4733-EDA7-F5112AE833D1}"/>
              </a:ext>
            </a:extLst>
          </p:cNvPr>
          <p:cNvSpPr txBox="1"/>
          <p:nvPr/>
        </p:nvSpPr>
        <p:spPr>
          <a:xfrm>
            <a:off x="7840830" y="5326487"/>
            <a:ext cx="1607232" cy="7962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Preparing papers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publication</a:t>
            </a:r>
          </a:p>
        </p:txBody>
      </p:sp>
      <p:grpSp>
        <p:nvGrpSpPr>
          <p:cNvPr id="21" name="Group 20">
            <a:extLst>
              <a:ext uri="{FF2B5EF4-FFF2-40B4-BE49-F238E27FC236}">
                <a16:creationId xmlns:a16="http://schemas.microsoft.com/office/drawing/2014/main" id="{02A60BB2-BAD9-973D-7303-907D60BCCE57}"/>
              </a:ext>
            </a:extLst>
          </p:cNvPr>
          <p:cNvGrpSpPr/>
          <p:nvPr/>
        </p:nvGrpSpPr>
        <p:grpSpPr>
          <a:xfrm>
            <a:off x="1373172" y="5462446"/>
            <a:ext cx="1199925" cy="590641"/>
            <a:chOff x="2381475" y="5248468"/>
            <a:chExt cx="1199925" cy="616433"/>
          </a:xfrm>
        </p:grpSpPr>
        <p:sp>
          <p:nvSpPr>
            <p:cNvPr id="34" name="TextBox 33">
              <a:extLst>
                <a:ext uri="{FF2B5EF4-FFF2-40B4-BE49-F238E27FC236}">
                  <a16:creationId xmlns:a16="http://schemas.microsoft.com/office/drawing/2014/main" id="{51C346C0-39BD-7924-794A-2DA48943AD30}"/>
                </a:ext>
              </a:extLst>
            </p:cNvPr>
            <p:cNvSpPr txBox="1"/>
            <p:nvPr/>
          </p:nvSpPr>
          <p:spPr>
            <a:xfrm>
              <a:off x="2381475" y="5526347"/>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 Jan.24</a:t>
              </a:r>
            </a:p>
          </p:txBody>
        </p:sp>
        <p:cxnSp>
          <p:nvCxnSpPr>
            <p:cNvPr id="35" name="Straight Arrow Connector 34">
              <a:extLst>
                <a:ext uri="{FF2B5EF4-FFF2-40B4-BE49-F238E27FC236}">
                  <a16:creationId xmlns:a16="http://schemas.microsoft.com/office/drawing/2014/main" id="{702AFC22-9FEB-51E3-46F3-93638CA41E18}"/>
                </a:ext>
              </a:extLst>
            </p:cNvPr>
            <p:cNvCxnSpPr>
              <a:cxnSpLocks/>
              <a:stCxn id="34" idx="0"/>
            </p:cNvCxnSpPr>
            <p:nvPr/>
          </p:nvCxnSpPr>
          <p:spPr>
            <a:xfrm flipV="1">
              <a:off x="2981438" y="5248468"/>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900C2ABB-ABF3-16D3-2CAA-BAB65154E810}"/>
              </a:ext>
            </a:extLst>
          </p:cNvPr>
          <p:cNvSpPr txBox="1"/>
          <p:nvPr/>
        </p:nvSpPr>
        <p:spPr>
          <a:xfrm>
            <a:off x="6294645" y="6208115"/>
            <a:ext cx="120660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Late 2024</a:t>
            </a:r>
          </a:p>
        </p:txBody>
      </p:sp>
      <p:grpSp>
        <p:nvGrpSpPr>
          <p:cNvPr id="23" name="Group 22">
            <a:extLst>
              <a:ext uri="{FF2B5EF4-FFF2-40B4-BE49-F238E27FC236}">
                <a16:creationId xmlns:a16="http://schemas.microsoft.com/office/drawing/2014/main" id="{859B4E86-E5D9-E904-6FBB-43ABB686B0B3}"/>
              </a:ext>
            </a:extLst>
          </p:cNvPr>
          <p:cNvGrpSpPr/>
          <p:nvPr/>
        </p:nvGrpSpPr>
        <p:grpSpPr>
          <a:xfrm>
            <a:off x="4683691" y="5807970"/>
            <a:ext cx="1270727" cy="597552"/>
            <a:chOff x="5270332" y="4997622"/>
            <a:chExt cx="1270727" cy="623646"/>
          </a:xfrm>
        </p:grpSpPr>
        <p:sp>
          <p:nvSpPr>
            <p:cNvPr id="30" name="TextBox 29">
              <a:extLst>
                <a:ext uri="{FF2B5EF4-FFF2-40B4-BE49-F238E27FC236}">
                  <a16:creationId xmlns:a16="http://schemas.microsoft.com/office/drawing/2014/main" id="{99B95F00-1D96-BF9D-00C8-51D401BE6234}"/>
                </a:ext>
              </a:extLst>
            </p:cNvPr>
            <p:cNvSpPr txBox="1"/>
            <p:nvPr/>
          </p:nvSpPr>
          <p:spPr>
            <a:xfrm>
              <a:off x="5270332" y="5282714"/>
              <a:ext cx="127072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End July 24</a:t>
              </a:r>
            </a:p>
          </p:txBody>
        </p:sp>
        <p:cxnSp>
          <p:nvCxnSpPr>
            <p:cNvPr id="31" name="Straight Arrow Connector 30">
              <a:extLst>
                <a:ext uri="{FF2B5EF4-FFF2-40B4-BE49-F238E27FC236}">
                  <a16:creationId xmlns:a16="http://schemas.microsoft.com/office/drawing/2014/main" id="{DDCA99D9-F1E0-4010-254E-230120994C56}"/>
                </a:ext>
              </a:extLst>
            </p:cNvPr>
            <p:cNvCxnSpPr>
              <a:cxnSpLocks/>
            </p:cNvCxnSpPr>
            <p:nvPr/>
          </p:nvCxnSpPr>
          <p:spPr>
            <a:xfrm flipV="1">
              <a:off x="5840960" y="4997622"/>
              <a:ext cx="0" cy="303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FDB427A2-36F9-2EF3-506C-A484E334AB4B}"/>
              </a:ext>
            </a:extLst>
          </p:cNvPr>
          <p:cNvGrpSpPr/>
          <p:nvPr/>
        </p:nvGrpSpPr>
        <p:grpSpPr>
          <a:xfrm>
            <a:off x="2987339" y="5807970"/>
            <a:ext cx="1199925" cy="590641"/>
            <a:chOff x="2381475" y="5248468"/>
            <a:chExt cx="1199925" cy="616433"/>
          </a:xfrm>
        </p:grpSpPr>
        <p:sp>
          <p:nvSpPr>
            <p:cNvPr id="28" name="TextBox 27">
              <a:extLst>
                <a:ext uri="{FF2B5EF4-FFF2-40B4-BE49-F238E27FC236}">
                  <a16:creationId xmlns:a16="http://schemas.microsoft.com/office/drawing/2014/main" id="{B8D35FD9-586F-5588-5D4A-553DCBA7A167}"/>
                </a:ext>
              </a:extLst>
            </p:cNvPr>
            <p:cNvSpPr txBox="1"/>
            <p:nvPr/>
          </p:nvSpPr>
          <p:spPr>
            <a:xfrm>
              <a:off x="2381475" y="5526347"/>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 Mar.24</a:t>
              </a:r>
            </a:p>
          </p:txBody>
        </p:sp>
        <p:cxnSp>
          <p:nvCxnSpPr>
            <p:cNvPr id="29" name="Straight Arrow Connector 28">
              <a:extLst>
                <a:ext uri="{FF2B5EF4-FFF2-40B4-BE49-F238E27FC236}">
                  <a16:creationId xmlns:a16="http://schemas.microsoft.com/office/drawing/2014/main" id="{267EE011-C2F0-EECB-35AA-163DA6ED5A1C}"/>
                </a:ext>
              </a:extLst>
            </p:cNvPr>
            <p:cNvCxnSpPr>
              <a:cxnSpLocks/>
              <a:stCxn id="28" idx="0"/>
            </p:cNvCxnSpPr>
            <p:nvPr/>
          </p:nvCxnSpPr>
          <p:spPr>
            <a:xfrm flipV="1">
              <a:off x="2981438" y="5248468"/>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8" name="Picture 7" descr="Logo&#10;&#10;Description automatically generated">
            <a:extLst>
              <a:ext uri="{FF2B5EF4-FFF2-40B4-BE49-F238E27FC236}">
                <a16:creationId xmlns:a16="http://schemas.microsoft.com/office/drawing/2014/main" id="{9156FE96-4AB0-E6F3-4F42-6CC46D5878B1}"/>
              </a:ext>
            </a:extLst>
          </p:cNvPr>
          <p:cNvPicPr>
            <a:picLocks noChangeAspect="1"/>
          </p:cNvPicPr>
          <p:nvPr/>
        </p:nvPicPr>
        <p:blipFill>
          <a:blip r:embed="rId2"/>
          <a:stretch>
            <a:fillRect/>
          </a:stretch>
        </p:blipFill>
        <p:spPr>
          <a:xfrm>
            <a:off x="10481837" y="73088"/>
            <a:ext cx="1590753" cy="1145081"/>
          </a:xfrm>
          <a:prstGeom prst="rect">
            <a:avLst/>
          </a:prstGeom>
        </p:spPr>
      </p:pic>
      <p:grpSp>
        <p:nvGrpSpPr>
          <p:cNvPr id="46" name="Group 45">
            <a:extLst>
              <a:ext uri="{FF2B5EF4-FFF2-40B4-BE49-F238E27FC236}">
                <a16:creationId xmlns:a16="http://schemas.microsoft.com/office/drawing/2014/main" id="{6F60CEC1-5DB0-E682-4E03-67156EA98BE5}"/>
              </a:ext>
            </a:extLst>
          </p:cNvPr>
          <p:cNvGrpSpPr/>
          <p:nvPr/>
        </p:nvGrpSpPr>
        <p:grpSpPr>
          <a:xfrm>
            <a:off x="838200" y="1213085"/>
            <a:ext cx="10200701" cy="1940018"/>
            <a:chOff x="838200" y="1213085"/>
            <a:chExt cx="10200701" cy="1940018"/>
          </a:xfrm>
        </p:grpSpPr>
        <p:sp>
          <p:nvSpPr>
            <p:cNvPr id="37" name="TextBox 36">
              <a:extLst>
                <a:ext uri="{FF2B5EF4-FFF2-40B4-BE49-F238E27FC236}">
                  <a16:creationId xmlns:a16="http://schemas.microsoft.com/office/drawing/2014/main" id="{8AAED9D1-E469-B621-8599-8C7AD69E7BB7}"/>
                </a:ext>
              </a:extLst>
            </p:cNvPr>
            <p:cNvSpPr txBox="1"/>
            <p:nvPr/>
          </p:nvSpPr>
          <p:spPr>
            <a:xfrm>
              <a:off x="7961548" y="1409991"/>
              <a:ext cx="3077353" cy="70788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2000" dirty="0"/>
                <a:t>Focused activity in the TIC: </a:t>
              </a:r>
            </a:p>
            <a:p>
              <a:r>
                <a:rPr lang="en-US" sz="2000" dirty="0"/>
                <a:t>Report by Silvia to follow</a:t>
              </a:r>
            </a:p>
          </p:txBody>
        </p:sp>
        <p:sp>
          <p:nvSpPr>
            <p:cNvPr id="6" name="Rectangle 5">
              <a:extLst>
                <a:ext uri="{FF2B5EF4-FFF2-40B4-BE49-F238E27FC236}">
                  <a16:creationId xmlns:a16="http://schemas.microsoft.com/office/drawing/2014/main" id="{C9CEC60E-C49D-AD75-F044-EA84B9B86608}"/>
                </a:ext>
              </a:extLst>
            </p:cNvPr>
            <p:cNvSpPr/>
            <p:nvPr/>
          </p:nvSpPr>
          <p:spPr>
            <a:xfrm>
              <a:off x="838200" y="1218169"/>
              <a:ext cx="6997262" cy="1934934"/>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78A86DB9-57B8-57EB-BE3D-75B2E10E91EA}"/>
                </a:ext>
              </a:extLst>
            </p:cNvPr>
            <p:cNvCxnSpPr>
              <a:cxnSpLocks/>
            </p:cNvCxnSpPr>
            <p:nvPr/>
          </p:nvCxnSpPr>
          <p:spPr>
            <a:xfrm>
              <a:off x="7832916" y="1213085"/>
              <a:ext cx="128632" cy="210221"/>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A60D914-E708-26CF-697D-0A13F1386CE7}"/>
                </a:ext>
              </a:extLst>
            </p:cNvPr>
            <p:cNvCxnSpPr>
              <a:cxnSpLocks/>
            </p:cNvCxnSpPr>
            <p:nvPr/>
          </p:nvCxnSpPr>
          <p:spPr>
            <a:xfrm flipH="1">
              <a:off x="7832916" y="2128847"/>
              <a:ext cx="128632" cy="1024256"/>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5B7649D5-1F93-CBB5-4354-F593A1271DD7}"/>
              </a:ext>
            </a:extLst>
          </p:cNvPr>
          <p:cNvGrpSpPr/>
          <p:nvPr/>
        </p:nvGrpSpPr>
        <p:grpSpPr>
          <a:xfrm>
            <a:off x="826818" y="2944127"/>
            <a:ext cx="11287272" cy="752800"/>
            <a:chOff x="838200" y="2945226"/>
            <a:chExt cx="11287272" cy="752800"/>
          </a:xfrm>
        </p:grpSpPr>
        <p:sp>
          <p:nvSpPr>
            <p:cNvPr id="9" name="Rectangle 8">
              <a:extLst>
                <a:ext uri="{FF2B5EF4-FFF2-40B4-BE49-F238E27FC236}">
                  <a16:creationId xmlns:a16="http://schemas.microsoft.com/office/drawing/2014/main" id="{EC533794-03A0-48E2-0D34-85FF446D8A54}"/>
                </a:ext>
              </a:extLst>
            </p:cNvPr>
            <p:cNvSpPr/>
            <p:nvPr/>
          </p:nvSpPr>
          <p:spPr>
            <a:xfrm>
              <a:off x="838200" y="3207422"/>
              <a:ext cx="6971522" cy="483808"/>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6DAFA09-DE88-9547-A148-F0604D1A7CAA}"/>
                </a:ext>
              </a:extLst>
            </p:cNvPr>
            <p:cNvSpPr txBox="1"/>
            <p:nvPr/>
          </p:nvSpPr>
          <p:spPr>
            <a:xfrm>
              <a:off x="8002333" y="2945226"/>
              <a:ext cx="4123139" cy="70788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2000" dirty="0"/>
                <a:t>AC Report in last General Meeting:</a:t>
              </a:r>
            </a:p>
            <a:p>
              <a:r>
                <a:rPr lang="en-US" sz="2000" dirty="0">
                  <a:hlinkClick r:id="rId3"/>
                </a:rPr>
                <a:t>https://indico.bnl.gov/event/21562/</a:t>
              </a:r>
              <a:endParaRPr lang="en-US" sz="2000" dirty="0"/>
            </a:p>
          </p:txBody>
        </p:sp>
        <p:cxnSp>
          <p:nvCxnSpPr>
            <p:cNvPr id="48" name="Straight Connector 47">
              <a:extLst>
                <a:ext uri="{FF2B5EF4-FFF2-40B4-BE49-F238E27FC236}">
                  <a16:creationId xmlns:a16="http://schemas.microsoft.com/office/drawing/2014/main" id="{F6048593-9E24-5E24-767D-1163AD387D9D}"/>
                </a:ext>
              </a:extLst>
            </p:cNvPr>
            <p:cNvCxnSpPr>
              <a:cxnSpLocks/>
            </p:cNvCxnSpPr>
            <p:nvPr/>
          </p:nvCxnSpPr>
          <p:spPr>
            <a:xfrm flipH="1">
              <a:off x="7809722" y="3653112"/>
              <a:ext cx="192611" cy="44914"/>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894C807-B834-498D-2CC8-877D0D38CC5B}"/>
                </a:ext>
              </a:extLst>
            </p:cNvPr>
            <p:cNvCxnSpPr>
              <a:cxnSpLocks/>
            </p:cNvCxnSpPr>
            <p:nvPr/>
          </p:nvCxnSpPr>
          <p:spPr>
            <a:xfrm flipH="1">
              <a:off x="7801963" y="2981084"/>
              <a:ext cx="181628" cy="26006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36" name="Arrow: Chevron 35">
            <a:extLst>
              <a:ext uri="{FF2B5EF4-FFF2-40B4-BE49-F238E27FC236}">
                <a16:creationId xmlns:a16="http://schemas.microsoft.com/office/drawing/2014/main" id="{03969CD1-952B-921A-6EA9-CBB48498D8C0}"/>
              </a:ext>
            </a:extLst>
          </p:cNvPr>
          <p:cNvSpPr/>
          <p:nvPr/>
        </p:nvSpPr>
        <p:spPr>
          <a:xfrm>
            <a:off x="8543910" y="4452566"/>
            <a:ext cx="2050691"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 name="Group 38">
            <a:extLst>
              <a:ext uri="{FF2B5EF4-FFF2-40B4-BE49-F238E27FC236}">
                <a16:creationId xmlns:a16="http://schemas.microsoft.com/office/drawing/2014/main" id="{5EE13728-7CD7-5130-3F4C-9E13213857A9}"/>
              </a:ext>
            </a:extLst>
          </p:cNvPr>
          <p:cNvGrpSpPr/>
          <p:nvPr/>
        </p:nvGrpSpPr>
        <p:grpSpPr>
          <a:xfrm>
            <a:off x="9080040" y="5969479"/>
            <a:ext cx="1654594" cy="820744"/>
            <a:chOff x="7314830" y="5112567"/>
            <a:chExt cx="1312835" cy="856584"/>
          </a:xfrm>
        </p:grpSpPr>
        <p:sp>
          <p:nvSpPr>
            <p:cNvPr id="40" name="TextBox 39">
              <a:extLst>
                <a:ext uri="{FF2B5EF4-FFF2-40B4-BE49-F238E27FC236}">
                  <a16:creationId xmlns:a16="http://schemas.microsoft.com/office/drawing/2014/main" id="{A7B964D8-78BA-FDD8-B021-483C42824503}"/>
                </a:ext>
              </a:extLst>
            </p:cNvPr>
            <p:cNvSpPr txBox="1"/>
            <p:nvPr/>
          </p:nvSpPr>
          <p:spPr>
            <a:xfrm>
              <a:off x="7314830" y="5358840"/>
              <a:ext cx="1312835" cy="610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Early/Mid 2025</a:t>
              </a:r>
            </a:p>
          </p:txBody>
        </p:sp>
        <p:cxnSp>
          <p:nvCxnSpPr>
            <p:cNvPr id="41" name="Straight Arrow Connector 40">
              <a:extLst>
                <a:ext uri="{FF2B5EF4-FFF2-40B4-BE49-F238E27FC236}">
                  <a16:creationId xmlns:a16="http://schemas.microsoft.com/office/drawing/2014/main" id="{E5FC7733-4ADA-4109-E592-5FB5534601E4}"/>
                </a:ext>
              </a:extLst>
            </p:cNvPr>
            <p:cNvCxnSpPr>
              <a:cxnSpLocks/>
            </p:cNvCxnSpPr>
            <p:nvPr/>
          </p:nvCxnSpPr>
          <p:spPr>
            <a:xfrm flipV="1">
              <a:off x="7799158" y="5112567"/>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F09A78E2-E4C1-67C1-3801-BF0F8FC4D9D8}"/>
              </a:ext>
            </a:extLst>
          </p:cNvPr>
          <p:cNvSpPr txBox="1"/>
          <p:nvPr/>
        </p:nvSpPr>
        <p:spPr>
          <a:xfrm>
            <a:off x="8986217" y="4581392"/>
            <a:ext cx="13028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ePIC</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pre-TDR (CD-2)</a:t>
            </a:r>
          </a:p>
        </p:txBody>
      </p:sp>
      <p:cxnSp>
        <p:nvCxnSpPr>
          <p:cNvPr id="49" name="Straight Arrow Connector 48">
            <a:extLst>
              <a:ext uri="{FF2B5EF4-FFF2-40B4-BE49-F238E27FC236}">
                <a16:creationId xmlns:a16="http://schemas.microsoft.com/office/drawing/2014/main" id="{F96B5F10-C41F-5D55-2A29-40FBA0520702}"/>
              </a:ext>
            </a:extLst>
          </p:cNvPr>
          <p:cNvCxnSpPr/>
          <p:nvPr/>
        </p:nvCxnSpPr>
        <p:spPr>
          <a:xfrm>
            <a:off x="7362690" y="4902533"/>
            <a:ext cx="10558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1590F91-88E0-A1ED-45B1-B7C94ADA6102}"/>
              </a:ext>
            </a:extLst>
          </p:cNvPr>
          <p:cNvCxnSpPr>
            <a:stCxn id="32" idx="0"/>
          </p:cNvCxnSpPr>
          <p:nvPr/>
        </p:nvCxnSpPr>
        <p:spPr>
          <a:xfrm flipV="1">
            <a:off x="6897947" y="5284814"/>
            <a:ext cx="10696" cy="923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5234700A-AE5E-14FD-A27B-52CAF9CED161}"/>
              </a:ext>
            </a:extLst>
          </p:cNvPr>
          <p:cNvSpPr/>
          <p:nvPr/>
        </p:nvSpPr>
        <p:spPr>
          <a:xfrm>
            <a:off x="5193339" y="4455760"/>
            <a:ext cx="1655887" cy="927506"/>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6F50D39A-C972-F80D-7446-BCBC55EDEA54}"/>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47001E01-49F3-4E86-BF3F-DB7A49E9318B}"/>
              </a:ext>
            </a:extLst>
          </p:cNvPr>
          <p:cNvSpPr>
            <a:spLocks noGrp="1"/>
          </p:cNvSpPr>
          <p:nvPr>
            <p:ph type="sldNum" sz="quarter" idx="12"/>
          </p:nvPr>
        </p:nvSpPr>
        <p:spPr/>
        <p:txBody>
          <a:bodyPr/>
          <a:lstStyle/>
          <a:p>
            <a:fld id="{588949A8-7CCD-4D90-AA9A-1451BFC6FB3A}" type="slidenum">
              <a:rPr lang="en-US" smtClean="0"/>
              <a:t>29</a:t>
            </a:fld>
            <a:endParaRPr lang="en-US"/>
          </a:p>
        </p:txBody>
      </p:sp>
    </p:spTree>
    <p:extLst>
      <p:ext uri="{BB962C8B-B14F-4D97-AF65-F5344CB8AC3E}">
        <p14:creationId xmlns:p14="http://schemas.microsoft.com/office/powerpoint/2010/main" val="323968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FBAB-D85B-616C-BE71-3324DEB58734}"/>
              </a:ext>
            </a:extLst>
          </p:cNvPr>
          <p:cNvSpPr>
            <a:spLocks noGrp="1"/>
          </p:cNvSpPr>
          <p:nvPr>
            <p:ph type="title"/>
          </p:nvPr>
        </p:nvSpPr>
        <p:spPr>
          <a:xfrm>
            <a:off x="405525" y="2007031"/>
            <a:ext cx="10515600" cy="983999"/>
          </a:xfrm>
        </p:spPr>
        <p:txBody>
          <a:bodyPr>
            <a:noAutofit/>
          </a:bodyPr>
          <a:lstStyle/>
          <a:p>
            <a:r>
              <a:rPr lang="en-US" sz="4800" b="1" dirty="0">
                <a:solidFill>
                  <a:schemeClr val="accent1"/>
                </a:solidFill>
              </a:rPr>
              <a:t>Today’s </a:t>
            </a:r>
            <a:br>
              <a:rPr lang="en-US" sz="4800" b="1" dirty="0">
                <a:solidFill>
                  <a:schemeClr val="accent1"/>
                </a:solidFill>
              </a:rPr>
            </a:br>
            <a:r>
              <a:rPr lang="en-US" sz="4800" b="1" dirty="0">
                <a:solidFill>
                  <a:schemeClr val="accent1"/>
                </a:solidFill>
              </a:rPr>
              <a:t>Agenda</a:t>
            </a:r>
          </a:p>
        </p:txBody>
      </p:sp>
      <p:sp>
        <p:nvSpPr>
          <p:cNvPr id="4" name="Date Placeholder 3">
            <a:extLst>
              <a:ext uri="{FF2B5EF4-FFF2-40B4-BE49-F238E27FC236}">
                <a16:creationId xmlns:a16="http://schemas.microsoft.com/office/drawing/2014/main" id="{85755F5A-17B9-14B6-AACE-984A9336578C}"/>
              </a:ext>
            </a:extLst>
          </p:cNvPr>
          <p:cNvSpPr>
            <a:spLocks noGrp="1"/>
          </p:cNvSpPr>
          <p:nvPr>
            <p:ph type="dt" sz="half" idx="10"/>
          </p:nvPr>
        </p:nvSpPr>
        <p:spPr/>
        <p:txBody>
          <a:bodyPr/>
          <a:lstStyle/>
          <a:p>
            <a:r>
              <a:rPr lang="en-US"/>
              <a:t>4/18/2024</a:t>
            </a:r>
          </a:p>
        </p:txBody>
      </p:sp>
      <p:sp>
        <p:nvSpPr>
          <p:cNvPr id="3" name="Footer Placeholder 2">
            <a:extLst>
              <a:ext uri="{FF2B5EF4-FFF2-40B4-BE49-F238E27FC236}">
                <a16:creationId xmlns:a16="http://schemas.microsoft.com/office/drawing/2014/main" id="{89CA732E-DD2F-5B2D-E4CF-CD48C9A538FD}"/>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709CE4F5-55CA-2AB9-85A4-D49E9E189AEC}"/>
              </a:ext>
            </a:extLst>
          </p:cNvPr>
          <p:cNvSpPr>
            <a:spLocks noGrp="1"/>
          </p:cNvSpPr>
          <p:nvPr>
            <p:ph type="sldNum" sz="quarter" idx="12"/>
          </p:nvPr>
        </p:nvSpPr>
        <p:spPr/>
        <p:txBody>
          <a:bodyPr/>
          <a:lstStyle/>
          <a:p>
            <a:fld id="{588949A8-7CCD-4D90-AA9A-1451BFC6FB3A}" type="slidenum">
              <a:rPr lang="en-US" smtClean="0"/>
              <a:t>3</a:t>
            </a:fld>
            <a:endParaRPr lang="en-US"/>
          </a:p>
        </p:txBody>
      </p:sp>
      <p:pic>
        <p:nvPicPr>
          <p:cNvPr id="8" name="Picture 7" descr="Graphical user interface, text, application, email&#10;&#10;Description automatically generated">
            <a:extLst>
              <a:ext uri="{FF2B5EF4-FFF2-40B4-BE49-F238E27FC236}">
                <a16:creationId xmlns:a16="http://schemas.microsoft.com/office/drawing/2014/main" id="{2AE9A745-D836-5BD1-0DE7-42524AC906A5}"/>
              </a:ext>
            </a:extLst>
          </p:cNvPr>
          <p:cNvPicPr>
            <a:picLocks noChangeAspect="1"/>
          </p:cNvPicPr>
          <p:nvPr/>
        </p:nvPicPr>
        <p:blipFill>
          <a:blip r:embed="rId2"/>
          <a:stretch>
            <a:fillRect/>
          </a:stretch>
        </p:blipFill>
        <p:spPr>
          <a:xfrm>
            <a:off x="2520831" y="414928"/>
            <a:ext cx="9545382" cy="5792008"/>
          </a:xfrm>
          <a:prstGeom prst="rect">
            <a:avLst/>
          </a:prstGeom>
          <a:ln w="158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13546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FD601-BE50-5591-A168-E4C9BB33439D}"/>
              </a:ext>
            </a:extLst>
          </p:cNvPr>
          <p:cNvSpPr>
            <a:spLocks noGrp="1"/>
          </p:cNvSpPr>
          <p:nvPr>
            <p:ph type="title"/>
          </p:nvPr>
        </p:nvSpPr>
        <p:spPr>
          <a:xfrm>
            <a:off x="838200" y="365126"/>
            <a:ext cx="10515600" cy="942382"/>
          </a:xfrm>
        </p:spPr>
        <p:txBody>
          <a:bodyPr/>
          <a:lstStyle/>
          <a:p>
            <a:r>
              <a:rPr lang="en-US" b="1" dirty="0">
                <a:solidFill>
                  <a:schemeClr val="accent1"/>
                </a:solidFill>
              </a:rPr>
              <a:t>Rotation of PWG Conveners</a:t>
            </a:r>
          </a:p>
        </p:txBody>
      </p:sp>
      <p:sp>
        <p:nvSpPr>
          <p:cNvPr id="3" name="Content Placeholder 2">
            <a:extLst>
              <a:ext uri="{FF2B5EF4-FFF2-40B4-BE49-F238E27FC236}">
                <a16:creationId xmlns:a16="http://schemas.microsoft.com/office/drawing/2014/main" id="{9A257B74-02D6-9BE3-2B0A-5EF5536AFA32}"/>
              </a:ext>
            </a:extLst>
          </p:cNvPr>
          <p:cNvSpPr>
            <a:spLocks noGrp="1"/>
          </p:cNvSpPr>
          <p:nvPr>
            <p:ph idx="1"/>
          </p:nvPr>
        </p:nvSpPr>
        <p:spPr>
          <a:xfrm>
            <a:off x="743484" y="1452785"/>
            <a:ext cx="8219646" cy="4724178"/>
          </a:xfrm>
        </p:spPr>
        <p:txBody>
          <a:bodyPr/>
          <a:lstStyle/>
          <a:p>
            <a:r>
              <a:rPr lang="en-US" dirty="0"/>
              <a:t>Physics WG’s</a:t>
            </a:r>
          </a:p>
          <a:p>
            <a:pPr lvl="1"/>
            <a:r>
              <a:rPr lang="en-US" dirty="0"/>
              <a:t>Conveners were originally endorsed for 1 </a:t>
            </a:r>
            <a:r>
              <a:rPr lang="en-US" dirty="0" err="1"/>
              <a:t>yr</a:t>
            </a:r>
            <a:r>
              <a:rPr lang="en-US" dirty="0"/>
              <a:t>/2 </a:t>
            </a:r>
            <a:r>
              <a:rPr lang="en-US" dirty="0" err="1"/>
              <a:t>yr</a:t>
            </a:r>
            <a:r>
              <a:rPr lang="en-US" dirty="0"/>
              <a:t> terms </a:t>
            </a:r>
          </a:p>
          <a:p>
            <a:pPr lvl="1"/>
            <a:r>
              <a:rPr lang="en-US" dirty="0"/>
              <a:t>Half of the existing PWG conveners due to rotate off</a:t>
            </a:r>
          </a:p>
          <a:p>
            <a:pPr lvl="1"/>
            <a:r>
              <a:rPr lang="en-US" dirty="0"/>
              <a:t>Do not want to create disruption at a time when we are trying to ramp up efforts for the TDR</a:t>
            </a:r>
          </a:p>
          <a:p>
            <a:pPr lvl="1"/>
            <a:r>
              <a:rPr lang="en-US" dirty="0"/>
              <a:t>Plan to present new PWG conveners to the CC for endorsement at July Collaboration meeting</a:t>
            </a:r>
          </a:p>
          <a:p>
            <a:pPr lvl="2"/>
            <a:r>
              <a:rPr lang="en-US" dirty="0"/>
              <a:t>Follows split of CC elections</a:t>
            </a:r>
          </a:p>
          <a:p>
            <a:pPr lvl="2"/>
            <a:r>
              <a:rPr lang="en-US" dirty="0"/>
              <a:t>Allows time for AC’s to consider/develop candidates  </a:t>
            </a:r>
          </a:p>
          <a:p>
            <a:pPr lvl="2"/>
            <a:r>
              <a:rPr lang="en-US" dirty="0"/>
              <a:t>This is an opportunity to rotate experienced </a:t>
            </a:r>
            <a:r>
              <a:rPr lang="en-US" dirty="0" err="1"/>
              <a:t>ePIC</a:t>
            </a:r>
            <a:r>
              <a:rPr lang="en-US" dirty="0"/>
              <a:t> members </a:t>
            </a:r>
            <a:br>
              <a:rPr lang="en-US" dirty="0"/>
            </a:br>
            <a:r>
              <a:rPr lang="en-US" dirty="0"/>
              <a:t>to new roles!</a:t>
            </a:r>
          </a:p>
        </p:txBody>
      </p:sp>
      <p:sp>
        <p:nvSpPr>
          <p:cNvPr id="4" name="Date Placeholder 3">
            <a:extLst>
              <a:ext uri="{FF2B5EF4-FFF2-40B4-BE49-F238E27FC236}">
                <a16:creationId xmlns:a16="http://schemas.microsoft.com/office/drawing/2014/main" id="{5D580ACF-AC31-0264-6DE9-69A802B57C7A}"/>
              </a:ext>
            </a:extLst>
          </p:cNvPr>
          <p:cNvSpPr>
            <a:spLocks noGrp="1"/>
          </p:cNvSpPr>
          <p:nvPr>
            <p:ph type="dt" sz="half" idx="10"/>
          </p:nvPr>
        </p:nvSpPr>
        <p:spPr/>
        <p:txBody>
          <a:bodyPr/>
          <a:lstStyle/>
          <a:p>
            <a:r>
              <a:rPr lang="en-US"/>
              <a:t>4/18/2024</a:t>
            </a:r>
          </a:p>
        </p:txBody>
      </p:sp>
      <p:sp>
        <p:nvSpPr>
          <p:cNvPr id="7" name="TextBox 6">
            <a:extLst>
              <a:ext uri="{FF2B5EF4-FFF2-40B4-BE49-F238E27FC236}">
                <a16:creationId xmlns:a16="http://schemas.microsoft.com/office/drawing/2014/main" id="{8BEF996C-9164-A87E-7F6D-A5685BE5CB1F}"/>
              </a:ext>
            </a:extLst>
          </p:cNvPr>
          <p:cNvSpPr txBox="1"/>
          <p:nvPr/>
        </p:nvSpPr>
        <p:spPr>
          <a:xfrm>
            <a:off x="9190568" y="836317"/>
            <a:ext cx="2125133" cy="5632311"/>
          </a:xfrm>
          <a:prstGeom prst="rect">
            <a:avLst/>
          </a:prstGeom>
          <a:noFill/>
          <a:ln>
            <a:solidFill>
              <a:schemeClr val="tx1"/>
            </a:solidFill>
          </a:ln>
        </p:spPr>
        <p:txBody>
          <a:bodyPr wrap="square" rtlCol="0">
            <a:spAutoFit/>
          </a:bodyPr>
          <a:lstStyle/>
          <a:p>
            <a:r>
              <a:rPr lang="en-US" sz="1800" b="1" dirty="0">
                <a:effectLst/>
                <a:latin typeface="Calibri" panose="020F0502020204030204" pitchFamily="34" charset="0"/>
                <a:ea typeface="Calibri" panose="020F0502020204030204" pitchFamily="34" charset="0"/>
              </a:rPr>
              <a:t>SIDIS:</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Charlotte - 1 year</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Stefan - 2 years</a:t>
            </a:r>
            <a:br>
              <a:rPr lang="en-US" sz="1800" dirty="0">
                <a:effectLst/>
                <a:latin typeface="Calibri" panose="020F0502020204030204" pitchFamily="34" charset="0"/>
                <a:ea typeface="Calibri" panose="020F0502020204030204" pitchFamily="34" charset="0"/>
              </a:rPr>
            </a:br>
            <a:br>
              <a:rPr lang="en-US" sz="1800" dirty="0">
                <a:effectLst/>
                <a:latin typeface="Calibri" panose="020F0502020204030204" pitchFamily="34" charset="0"/>
                <a:ea typeface="Calibri" panose="020F0502020204030204" pitchFamily="34" charset="0"/>
              </a:rPr>
            </a:br>
            <a:r>
              <a:rPr lang="en-US" sz="1800" b="1" dirty="0">
                <a:effectLst/>
                <a:latin typeface="Calibri" panose="020F0502020204030204" pitchFamily="34" charset="0"/>
                <a:ea typeface="Calibri" panose="020F0502020204030204" pitchFamily="34" charset="0"/>
              </a:rPr>
              <a:t>BSM:</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Michael - 1 year</a:t>
            </a:r>
            <a:br>
              <a:rPr lang="en-US" sz="1800" dirty="0">
                <a:effectLst/>
                <a:latin typeface="Calibri" panose="020F0502020204030204" pitchFamily="34" charset="0"/>
                <a:ea typeface="Calibri" panose="020F0502020204030204" pitchFamily="34" charset="0"/>
              </a:rPr>
            </a:br>
            <a:r>
              <a:rPr lang="en-US" sz="1800" dirty="0" err="1">
                <a:effectLst/>
                <a:latin typeface="Calibri" panose="020F0502020204030204" pitchFamily="34" charset="0"/>
                <a:ea typeface="Calibri" panose="020F0502020204030204" pitchFamily="34" charset="0"/>
              </a:rPr>
              <a:t>Ciprian</a:t>
            </a:r>
            <a:r>
              <a:rPr lang="en-US" sz="1800" dirty="0">
                <a:effectLst/>
                <a:latin typeface="Calibri" panose="020F0502020204030204" pitchFamily="34" charset="0"/>
                <a:ea typeface="Calibri" panose="020F0502020204030204" pitchFamily="34" charset="0"/>
              </a:rPr>
              <a:t> - 2 years</a:t>
            </a:r>
            <a:br>
              <a:rPr lang="en-US" sz="1800" dirty="0">
                <a:effectLst/>
                <a:latin typeface="Calibri" panose="020F0502020204030204" pitchFamily="34" charset="0"/>
                <a:ea typeface="Calibri" panose="020F0502020204030204" pitchFamily="34" charset="0"/>
              </a:rPr>
            </a:br>
            <a:br>
              <a:rPr lang="en-US" sz="1800" dirty="0">
                <a:effectLst/>
                <a:latin typeface="Calibri" panose="020F0502020204030204" pitchFamily="34" charset="0"/>
                <a:ea typeface="Calibri" panose="020F0502020204030204" pitchFamily="34" charset="0"/>
              </a:rPr>
            </a:br>
            <a:r>
              <a:rPr lang="en-US" sz="1800" b="1" dirty="0">
                <a:effectLst/>
                <a:latin typeface="Calibri" panose="020F0502020204030204" pitchFamily="34" charset="0"/>
                <a:ea typeface="Calibri" panose="020F0502020204030204" pitchFamily="34" charset="0"/>
              </a:rPr>
              <a:t>Inclusive:</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Claire - 1 year</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Tyler - 2 years</a:t>
            </a:r>
            <a:br>
              <a:rPr lang="en-US" sz="1800" dirty="0">
                <a:effectLst/>
                <a:latin typeface="Calibri" panose="020F0502020204030204" pitchFamily="34" charset="0"/>
                <a:ea typeface="Calibri" panose="020F0502020204030204" pitchFamily="34" charset="0"/>
              </a:rPr>
            </a:br>
            <a:br>
              <a:rPr lang="en-US" sz="1800" dirty="0">
                <a:effectLst/>
                <a:latin typeface="Calibri" panose="020F0502020204030204" pitchFamily="34" charset="0"/>
                <a:ea typeface="Calibri" panose="020F0502020204030204" pitchFamily="34" charset="0"/>
              </a:rPr>
            </a:br>
            <a:r>
              <a:rPr lang="en-US" sz="1800" b="1" dirty="0">
                <a:effectLst/>
                <a:latin typeface="Calibri" panose="020F0502020204030204" pitchFamily="34" charset="0"/>
                <a:ea typeface="Calibri" panose="020F0502020204030204" pitchFamily="34" charset="0"/>
              </a:rPr>
              <a:t>Exclusive:</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Rachel - 1 year</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Raphael - 2 years</a:t>
            </a:r>
            <a:br>
              <a:rPr lang="en-US" sz="1800" dirty="0">
                <a:effectLst/>
                <a:latin typeface="Calibri" panose="020F0502020204030204" pitchFamily="34" charset="0"/>
                <a:ea typeface="Calibri" panose="020F0502020204030204" pitchFamily="34" charset="0"/>
              </a:rPr>
            </a:br>
            <a:br>
              <a:rPr lang="en-US" sz="1800" dirty="0">
                <a:effectLst/>
                <a:latin typeface="Calibri" panose="020F0502020204030204" pitchFamily="34" charset="0"/>
                <a:ea typeface="Calibri" panose="020F0502020204030204" pitchFamily="34" charset="0"/>
              </a:rPr>
            </a:br>
            <a:r>
              <a:rPr lang="en-US" sz="1800" b="1" dirty="0">
                <a:effectLst/>
                <a:latin typeface="Calibri" panose="020F0502020204030204" pitchFamily="34" charset="0"/>
                <a:ea typeface="Calibri" panose="020F0502020204030204" pitchFamily="34" charset="0"/>
              </a:rPr>
              <a:t>Jets/HF:</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Brian - 1 year</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Olga - 2 years</a:t>
            </a:r>
          </a:p>
          <a:p>
            <a:endParaRPr lang="en-US" dirty="0"/>
          </a:p>
        </p:txBody>
      </p:sp>
      <p:sp>
        <p:nvSpPr>
          <p:cNvPr id="8" name="TextBox 7">
            <a:extLst>
              <a:ext uri="{FF2B5EF4-FFF2-40B4-BE49-F238E27FC236}">
                <a16:creationId xmlns:a16="http://schemas.microsoft.com/office/drawing/2014/main" id="{FE671392-A4FC-E398-862F-24931604CC58}"/>
              </a:ext>
            </a:extLst>
          </p:cNvPr>
          <p:cNvSpPr txBox="1"/>
          <p:nvPr/>
        </p:nvSpPr>
        <p:spPr>
          <a:xfrm>
            <a:off x="517160" y="5674333"/>
            <a:ext cx="8383424" cy="369332"/>
          </a:xfrm>
          <a:prstGeom prst="rect">
            <a:avLst/>
          </a:prstGeom>
          <a:noFill/>
        </p:spPr>
        <p:txBody>
          <a:bodyPr wrap="square" rtlCol="0">
            <a:spAutoFit/>
          </a:bodyPr>
          <a:lstStyle/>
          <a:p>
            <a:pPr algn="ctr"/>
            <a:r>
              <a:rPr lang="en-US" b="1" dirty="0">
                <a:solidFill>
                  <a:schemeClr val="accent1"/>
                </a:solidFill>
              </a:rPr>
              <a:t>Contact the Analysis Coordinators (</a:t>
            </a:r>
            <a:r>
              <a:rPr lang="en-US" b="1" dirty="0" err="1">
                <a:solidFill>
                  <a:schemeClr val="accent1"/>
                </a:solidFill>
              </a:rPr>
              <a:t>Rosi</a:t>
            </a:r>
            <a:r>
              <a:rPr lang="en-US" b="1" dirty="0">
                <a:solidFill>
                  <a:schemeClr val="accent1"/>
                </a:solidFill>
              </a:rPr>
              <a:t> and Sal) with suggestions and nominations!</a:t>
            </a:r>
          </a:p>
        </p:txBody>
      </p:sp>
      <p:sp>
        <p:nvSpPr>
          <p:cNvPr id="5" name="Footer Placeholder 4">
            <a:extLst>
              <a:ext uri="{FF2B5EF4-FFF2-40B4-BE49-F238E27FC236}">
                <a16:creationId xmlns:a16="http://schemas.microsoft.com/office/drawing/2014/main" id="{6B9F1FE3-7A54-8004-9426-0C31CEE4480C}"/>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87CA8B4E-F9C2-BCEE-8FD7-33A423D15AEC}"/>
              </a:ext>
            </a:extLst>
          </p:cNvPr>
          <p:cNvSpPr>
            <a:spLocks noGrp="1"/>
          </p:cNvSpPr>
          <p:nvPr>
            <p:ph type="sldNum" sz="quarter" idx="12"/>
          </p:nvPr>
        </p:nvSpPr>
        <p:spPr/>
        <p:txBody>
          <a:bodyPr/>
          <a:lstStyle/>
          <a:p>
            <a:fld id="{588949A8-7CCD-4D90-AA9A-1451BFC6FB3A}" type="slidenum">
              <a:rPr lang="en-US" smtClean="0"/>
              <a:t>30</a:t>
            </a:fld>
            <a:endParaRPr lang="en-US"/>
          </a:p>
        </p:txBody>
      </p:sp>
    </p:spTree>
    <p:extLst>
      <p:ext uri="{BB962C8B-B14F-4D97-AF65-F5344CB8AC3E}">
        <p14:creationId xmlns:p14="http://schemas.microsoft.com/office/powerpoint/2010/main" val="13891196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FD601-BE50-5591-A168-E4C9BB33439D}"/>
              </a:ext>
            </a:extLst>
          </p:cNvPr>
          <p:cNvSpPr>
            <a:spLocks noGrp="1"/>
          </p:cNvSpPr>
          <p:nvPr>
            <p:ph type="title"/>
          </p:nvPr>
        </p:nvSpPr>
        <p:spPr>
          <a:xfrm>
            <a:off x="838200" y="365126"/>
            <a:ext cx="10515600" cy="942382"/>
          </a:xfrm>
        </p:spPr>
        <p:txBody>
          <a:bodyPr/>
          <a:lstStyle/>
          <a:p>
            <a:r>
              <a:rPr lang="en-US" b="1" dirty="0">
                <a:solidFill>
                  <a:schemeClr val="accent1"/>
                </a:solidFill>
              </a:rPr>
              <a:t>Collaborative Tools I</a:t>
            </a:r>
          </a:p>
        </p:txBody>
      </p:sp>
      <p:sp>
        <p:nvSpPr>
          <p:cNvPr id="3" name="Content Placeholder 2">
            <a:extLst>
              <a:ext uri="{FF2B5EF4-FFF2-40B4-BE49-F238E27FC236}">
                <a16:creationId xmlns:a16="http://schemas.microsoft.com/office/drawing/2014/main" id="{9A257B74-02D6-9BE3-2B0A-5EF5536AFA32}"/>
              </a:ext>
            </a:extLst>
          </p:cNvPr>
          <p:cNvSpPr>
            <a:spLocks noGrp="1"/>
          </p:cNvSpPr>
          <p:nvPr>
            <p:ph idx="1"/>
          </p:nvPr>
        </p:nvSpPr>
        <p:spPr>
          <a:xfrm>
            <a:off x="838200" y="1307508"/>
            <a:ext cx="10515600" cy="5048842"/>
          </a:xfrm>
        </p:spPr>
        <p:txBody>
          <a:bodyPr>
            <a:normAutofit fontScale="70000" lnSpcReduction="20000"/>
          </a:bodyPr>
          <a:lstStyle/>
          <a:p>
            <a:r>
              <a:rPr lang="en-US" dirty="0"/>
              <a:t>In mid-2023 we formed a small group to look at options for collaborative tools: </a:t>
            </a:r>
          </a:p>
          <a:p>
            <a:pPr lvl="1"/>
            <a:r>
              <a:rPr lang="en-US" sz="2400" dirty="0">
                <a:effectLst/>
                <a:latin typeface="Calibri" panose="020F0502020204030204" pitchFamily="34" charset="0"/>
                <a:ea typeface="Calibri" panose="020F0502020204030204" pitchFamily="34" charset="0"/>
              </a:rPr>
              <a:t>Technical support: Implementation of the technical solutions and interface with the host labs, in particular with BNL </a:t>
            </a:r>
            <a:r>
              <a:rPr lang="en-US" sz="2400" b="1" dirty="0">
                <a:solidFill>
                  <a:schemeClr val="accent1"/>
                </a:solidFill>
                <a:effectLst/>
                <a:latin typeface="Calibri" panose="020F0502020204030204" pitchFamily="34" charset="0"/>
                <a:ea typeface="Calibri" panose="020F0502020204030204" pitchFamily="34" charset="0"/>
              </a:rPr>
              <a:t>(Maxim Potekhin)</a:t>
            </a:r>
            <a:endParaRPr lang="en-US" sz="2400" b="1" dirty="0">
              <a:solidFill>
                <a:schemeClr val="accent1"/>
              </a:solidFill>
              <a:latin typeface="Calibri" panose="020F0502020204030204" pitchFamily="34" charset="0"/>
              <a:ea typeface="Calibri" panose="020F0502020204030204" pitchFamily="34" charset="0"/>
            </a:endParaRPr>
          </a:p>
          <a:p>
            <a:pPr lvl="1"/>
            <a:r>
              <a:rPr lang="en-US" sz="2400" dirty="0">
                <a:effectLst/>
                <a:latin typeface="Calibri" panose="020F0502020204030204" pitchFamily="34" charset="0"/>
                <a:ea typeface="Calibri" panose="020F0502020204030204" pitchFamily="34" charset="0"/>
              </a:rPr>
              <a:t>Website design: The overall structure and navigation within the website and integration with external resources </a:t>
            </a:r>
            <a:r>
              <a:rPr lang="en-US" sz="2400" b="1" dirty="0">
                <a:solidFill>
                  <a:schemeClr val="accent1"/>
                </a:solidFill>
                <a:effectLst/>
                <a:latin typeface="Calibri" panose="020F0502020204030204" pitchFamily="34" charset="0"/>
                <a:ea typeface="Calibri" panose="020F0502020204030204" pitchFamily="34" charset="0"/>
              </a:rPr>
              <a:t>(Thomas Ullrich)</a:t>
            </a:r>
            <a:endParaRPr lang="en-US" sz="2400" b="1" dirty="0">
              <a:solidFill>
                <a:schemeClr val="accent1"/>
              </a:solidFill>
              <a:latin typeface="Calibri" panose="020F0502020204030204" pitchFamily="34" charset="0"/>
              <a:ea typeface="Calibri" panose="020F0502020204030204" pitchFamily="34" charset="0"/>
            </a:endParaRPr>
          </a:p>
          <a:p>
            <a:pPr lvl="1"/>
            <a:r>
              <a:rPr lang="en-US" sz="2400" dirty="0">
                <a:effectLst/>
                <a:latin typeface="Calibri" panose="020F0502020204030204" pitchFamily="34" charset="0"/>
                <a:ea typeface="Calibri" panose="020F0502020204030204" pitchFamily="34" charset="0"/>
              </a:rPr>
              <a:t>Document management: An initial solution to archive talks, images, technical notes, etc. in a way that they can be easily accessed by the collaboration </a:t>
            </a:r>
            <a:r>
              <a:rPr lang="en-US" sz="2400" b="1" dirty="0">
                <a:solidFill>
                  <a:schemeClr val="accent1"/>
                </a:solidFill>
                <a:effectLst/>
                <a:latin typeface="Calibri" panose="020F0502020204030204" pitchFamily="34" charset="0"/>
                <a:ea typeface="Calibri" panose="020F0502020204030204" pitchFamily="34" charset="0"/>
              </a:rPr>
              <a:t>(Peter Steinberg)</a:t>
            </a:r>
            <a:endParaRPr lang="en-US" sz="2400" b="1" dirty="0">
              <a:solidFill>
                <a:schemeClr val="accent1"/>
              </a:solidFill>
              <a:latin typeface="Calibri" panose="020F0502020204030204" pitchFamily="34" charset="0"/>
              <a:ea typeface="Calibri" panose="020F0502020204030204" pitchFamily="34" charset="0"/>
            </a:endParaRPr>
          </a:p>
          <a:p>
            <a:pPr lvl="1"/>
            <a:r>
              <a:rPr lang="en-US" sz="2400" dirty="0">
                <a:effectLst/>
                <a:latin typeface="Calibri" panose="020F0502020204030204" pitchFamily="34" charset="0"/>
                <a:ea typeface="Calibri" panose="020F0502020204030204" pitchFamily="34" charset="0"/>
              </a:rPr>
              <a:t>User-centered design: Ensure that web resources are properly organized and can be navigated in a way that is useful and straightforward, both to existing and new collaborators </a:t>
            </a:r>
            <a:r>
              <a:rPr lang="en-US" sz="2400" b="1" dirty="0">
                <a:solidFill>
                  <a:schemeClr val="accent1"/>
                </a:solidFill>
                <a:effectLst/>
                <a:latin typeface="Calibri" panose="020F0502020204030204" pitchFamily="34" charset="0"/>
                <a:ea typeface="Calibri" panose="020F0502020204030204" pitchFamily="34" charset="0"/>
              </a:rPr>
              <a:t>(Markus Diefenthaler)</a:t>
            </a:r>
          </a:p>
          <a:p>
            <a:r>
              <a:rPr lang="en-US" dirty="0">
                <a:effectLst/>
                <a:latin typeface="Calibri" panose="020F0502020204030204" pitchFamily="34" charset="0"/>
                <a:ea typeface="Calibri" panose="020F0502020204030204" pitchFamily="34" charset="0"/>
              </a:rPr>
              <a:t>Ther</a:t>
            </a:r>
            <a:r>
              <a:rPr lang="en-US" dirty="0">
                <a:latin typeface="Calibri" panose="020F0502020204030204" pitchFamily="34" charset="0"/>
                <a:ea typeface="Calibri" panose="020F0502020204030204" pitchFamily="34" charset="0"/>
              </a:rPr>
              <a:t>e has been substantial progress in developing options, as well as a broadening of the discussion to include database needs as well.</a:t>
            </a:r>
          </a:p>
          <a:p>
            <a:pPr lvl="1"/>
            <a:r>
              <a:rPr lang="en-US" dirty="0">
                <a:latin typeface="Calibri" panose="020F0502020204030204" pitchFamily="34" charset="0"/>
                <a:ea typeface="Calibri" panose="020F0502020204030204" pitchFamily="34" charset="0"/>
              </a:rPr>
              <a:t>Some BNL resources have been allocated to this effort as well.  </a:t>
            </a:r>
          </a:p>
          <a:p>
            <a:r>
              <a:rPr lang="en-US" dirty="0">
                <a:effectLst/>
                <a:highlight>
                  <a:srgbClr val="FFFF00"/>
                </a:highlight>
                <a:latin typeface="Calibri" panose="020F0502020204030204" pitchFamily="34" charset="0"/>
                <a:ea typeface="Calibri" panose="020F0502020204030204" pitchFamily="34" charset="0"/>
              </a:rPr>
              <a:t>We are nearing the point where decisions will need to be made on the implementation of some of the collaborative tools. </a:t>
            </a:r>
          </a:p>
          <a:p>
            <a:r>
              <a:rPr lang="en-US" dirty="0">
                <a:latin typeface="Calibri" panose="020F0502020204030204" pitchFamily="34" charset="0"/>
                <a:ea typeface="Calibri" panose="020F0502020204030204" pitchFamily="34" charset="0"/>
              </a:rPr>
              <a:t>The SP and CC Offices have discussed this, and see a need to re-organize these efforts so there is a decision-making process that: </a:t>
            </a:r>
          </a:p>
          <a:p>
            <a:pPr lvl="1"/>
            <a:r>
              <a:rPr lang="en-US" dirty="0">
                <a:effectLst/>
                <a:latin typeface="Calibri" panose="020F0502020204030204" pitchFamily="34" charset="0"/>
                <a:ea typeface="Calibri" panose="020F0502020204030204" pitchFamily="34" charset="0"/>
              </a:rPr>
              <a:t>Offers the opportunity for all relevant stakeholders in the collaboration to have input</a:t>
            </a:r>
          </a:p>
          <a:p>
            <a:pPr lvl="1"/>
            <a:r>
              <a:rPr lang="en-US" dirty="0">
                <a:latin typeface="Calibri" panose="020F0502020204030204" pitchFamily="34" charset="0"/>
                <a:ea typeface="Calibri" panose="020F0502020204030204" pitchFamily="34" charset="0"/>
              </a:rPr>
              <a:t>Makes clear to the collaboration </a:t>
            </a:r>
            <a:r>
              <a:rPr lang="en-US" i="1" dirty="0">
                <a:latin typeface="Calibri" panose="020F0502020204030204" pitchFamily="34" charset="0"/>
                <a:ea typeface="Calibri" panose="020F0502020204030204" pitchFamily="34" charset="0"/>
              </a:rPr>
              <a:t>how</a:t>
            </a:r>
            <a:r>
              <a:rPr lang="en-US" dirty="0">
                <a:latin typeface="Calibri" panose="020F0502020204030204" pitchFamily="34" charset="0"/>
                <a:ea typeface="Calibri" panose="020F0502020204030204" pitchFamily="34" charset="0"/>
              </a:rPr>
              <a:t> important decisions will be made </a:t>
            </a:r>
          </a:p>
          <a:p>
            <a:pPr lvl="1"/>
            <a:r>
              <a:rPr lang="en-US" dirty="0">
                <a:effectLst/>
                <a:latin typeface="Calibri" panose="020F0502020204030204" pitchFamily="34" charset="0"/>
                <a:ea typeface="Calibri" panose="020F0502020204030204" pitchFamily="34" charset="0"/>
              </a:rPr>
              <a:t>No “one size fits all” solution</a:t>
            </a:r>
          </a:p>
          <a:p>
            <a:r>
              <a:rPr lang="en-US" dirty="0"/>
              <a:t>What follows was discussed with EB (3/14) and Coordinators (3/15)</a:t>
            </a:r>
          </a:p>
        </p:txBody>
      </p:sp>
      <p:sp>
        <p:nvSpPr>
          <p:cNvPr id="4" name="Date Placeholder 3">
            <a:extLst>
              <a:ext uri="{FF2B5EF4-FFF2-40B4-BE49-F238E27FC236}">
                <a16:creationId xmlns:a16="http://schemas.microsoft.com/office/drawing/2014/main" id="{5D580ACF-AC31-0264-6DE9-69A802B57C7A}"/>
              </a:ext>
            </a:extLst>
          </p:cNvPr>
          <p:cNvSpPr>
            <a:spLocks noGrp="1"/>
          </p:cNvSpPr>
          <p:nvPr>
            <p:ph type="dt" sz="half" idx="10"/>
          </p:nvPr>
        </p:nvSpPr>
        <p:spPr/>
        <p:txBody>
          <a:bodyPr/>
          <a:lstStyle/>
          <a:p>
            <a:r>
              <a:rPr lang="en-US"/>
              <a:t>4/18/2024</a:t>
            </a:r>
          </a:p>
        </p:txBody>
      </p:sp>
      <p:sp>
        <p:nvSpPr>
          <p:cNvPr id="5" name="Footer Placeholder 4">
            <a:extLst>
              <a:ext uri="{FF2B5EF4-FFF2-40B4-BE49-F238E27FC236}">
                <a16:creationId xmlns:a16="http://schemas.microsoft.com/office/drawing/2014/main" id="{1D47681B-D3A5-D205-221A-29DCD2857B9B}"/>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A3AE9EDF-B7D6-1431-D362-D383AEB75B1E}"/>
              </a:ext>
            </a:extLst>
          </p:cNvPr>
          <p:cNvSpPr>
            <a:spLocks noGrp="1"/>
          </p:cNvSpPr>
          <p:nvPr>
            <p:ph type="sldNum" sz="quarter" idx="12"/>
          </p:nvPr>
        </p:nvSpPr>
        <p:spPr/>
        <p:txBody>
          <a:bodyPr/>
          <a:lstStyle/>
          <a:p>
            <a:fld id="{588949A8-7CCD-4D90-AA9A-1451BFC6FB3A}" type="slidenum">
              <a:rPr lang="en-US" smtClean="0"/>
              <a:t>31</a:t>
            </a:fld>
            <a:endParaRPr lang="en-US"/>
          </a:p>
        </p:txBody>
      </p:sp>
    </p:spTree>
    <p:extLst>
      <p:ext uri="{BB962C8B-B14F-4D97-AF65-F5344CB8AC3E}">
        <p14:creationId xmlns:p14="http://schemas.microsoft.com/office/powerpoint/2010/main" val="3207590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A0D03-6FC6-C14D-6CA9-B6752F4167FC}"/>
              </a:ext>
            </a:extLst>
          </p:cNvPr>
          <p:cNvSpPr>
            <a:spLocks noGrp="1"/>
          </p:cNvSpPr>
          <p:nvPr>
            <p:ph type="title"/>
          </p:nvPr>
        </p:nvSpPr>
        <p:spPr>
          <a:xfrm>
            <a:off x="838200" y="365126"/>
            <a:ext cx="10515600" cy="1019294"/>
          </a:xfrm>
        </p:spPr>
        <p:txBody>
          <a:bodyPr/>
          <a:lstStyle/>
          <a:p>
            <a:r>
              <a:rPr lang="en-US" b="1" dirty="0">
                <a:solidFill>
                  <a:schemeClr val="accent1"/>
                </a:solidFill>
              </a:rPr>
              <a:t>Collaborative Tools II</a:t>
            </a:r>
          </a:p>
        </p:txBody>
      </p:sp>
      <p:sp>
        <p:nvSpPr>
          <p:cNvPr id="3" name="Content Placeholder 2">
            <a:extLst>
              <a:ext uri="{FF2B5EF4-FFF2-40B4-BE49-F238E27FC236}">
                <a16:creationId xmlns:a16="http://schemas.microsoft.com/office/drawing/2014/main" id="{74E12092-7390-40BD-A57A-B5AF0426DF41}"/>
              </a:ext>
            </a:extLst>
          </p:cNvPr>
          <p:cNvSpPr>
            <a:spLocks noGrp="1"/>
          </p:cNvSpPr>
          <p:nvPr>
            <p:ph idx="1"/>
          </p:nvPr>
        </p:nvSpPr>
        <p:spPr>
          <a:xfrm>
            <a:off x="838200" y="1384420"/>
            <a:ext cx="10515600" cy="5108454"/>
          </a:xfrm>
        </p:spPr>
        <p:txBody>
          <a:bodyPr>
            <a:normAutofit lnSpcReduction="10000"/>
          </a:bodyPr>
          <a:lstStyle/>
          <a:p>
            <a:r>
              <a:rPr lang="en-US" dirty="0"/>
              <a:t>For the “phone book” or collaboration database: </a:t>
            </a:r>
          </a:p>
          <a:p>
            <a:pPr lvl="1"/>
            <a:r>
              <a:rPr lang="en-US" dirty="0"/>
              <a:t>Requirements document developed</a:t>
            </a:r>
          </a:p>
          <a:p>
            <a:pPr lvl="1"/>
            <a:r>
              <a:rPr lang="en-US" dirty="0"/>
              <a:t>Existing solution based on </a:t>
            </a:r>
            <a:r>
              <a:rPr lang="en-US" dirty="0" err="1"/>
              <a:t>sPHENIX</a:t>
            </a:r>
            <a:r>
              <a:rPr lang="en-US" dirty="0"/>
              <a:t>/EICUG phonebook, with extensions for </a:t>
            </a:r>
            <a:r>
              <a:rPr lang="en-US" dirty="0" err="1"/>
              <a:t>ePIC</a:t>
            </a:r>
            <a:endParaRPr lang="en-US" dirty="0"/>
          </a:p>
          <a:p>
            <a:pPr lvl="1"/>
            <a:r>
              <a:rPr lang="en-US" dirty="0"/>
              <a:t>Overseen by CC Office and Membership Committee</a:t>
            </a:r>
          </a:p>
          <a:p>
            <a:pPr lvl="1"/>
            <a:r>
              <a:rPr lang="en-US" dirty="0">
                <a:solidFill>
                  <a:schemeClr val="accent1"/>
                </a:solidFill>
              </a:rPr>
              <a:t>This arrangement will continue</a:t>
            </a:r>
          </a:p>
          <a:p>
            <a:r>
              <a:rPr lang="en-US" dirty="0"/>
              <a:t>Databases</a:t>
            </a:r>
          </a:p>
          <a:p>
            <a:pPr lvl="1"/>
            <a:r>
              <a:rPr lang="en-US" dirty="0"/>
              <a:t>This spans an enormous range – from simple parts-tracking DB up to real-time DB to interact with Streaming Readout</a:t>
            </a:r>
          </a:p>
          <a:p>
            <a:pPr lvl="1"/>
            <a:r>
              <a:rPr lang="en-US" dirty="0"/>
              <a:t>No yet at the implementation stage</a:t>
            </a:r>
          </a:p>
          <a:p>
            <a:pPr lvl="2"/>
            <a:r>
              <a:rPr lang="en-US" dirty="0"/>
              <a:t>Requirements document for detector construction DB needs being developed (Prakhar Garg)</a:t>
            </a:r>
          </a:p>
          <a:p>
            <a:pPr lvl="1"/>
            <a:r>
              <a:rPr lang="en-US" dirty="0">
                <a:solidFill>
                  <a:schemeClr val="accent1"/>
                </a:solidFill>
              </a:rPr>
              <a:t>TC Office and Software and Computing will work together to develop requirements and implementation options</a:t>
            </a:r>
          </a:p>
        </p:txBody>
      </p:sp>
      <p:sp>
        <p:nvSpPr>
          <p:cNvPr id="4" name="Date Placeholder 3">
            <a:extLst>
              <a:ext uri="{FF2B5EF4-FFF2-40B4-BE49-F238E27FC236}">
                <a16:creationId xmlns:a16="http://schemas.microsoft.com/office/drawing/2014/main" id="{F7363BE1-926E-F9DD-548B-FBD25DD75D50}"/>
              </a:ext>
            </a:extLst>
          </p:cNvPr>
          <p:cNvSpPr>
            <a:spLocks noGrp="1"/>
          </p:cNvSpPr>
          <p:nvPr>
            <p:ph type="dt" sz="half" idx="10"/>
          </p:nvPr>
        </p:nvSpPr>
        <p:spPr/>
        <p:txBody>
          <a:bodyPr/>
          <a:lstStyle/>
          <a:p>
            <a:r>
              <a:rPr lang="en-US"/>
              <a:t>4/18/2024</a:t>
            </a:r>
          </a:p>
        </p:txBody>
      </p:sp>
      <p:sp>
        <p:nvSpPr>
          <p:cNvPr id="7" name="TextBox 6">
            <a:extLst>
              <a:ext uri="{FF2B5EF4-FFF2-40B4-BE49-F238E27FC236}">
                <a16:creationId xmlns:a16="http://schemas.microsoft.com/office/drawing/2014/main" id="{02FB243D-7CB0-448A-990F-06785D82D08C}"/>
              </a:ext>
            </a:extLst>
          </p:cNvPr>
          <p:cNvSpPr txBox="1"/>
          <p:nvPr/>
        </p:nvSpPr>
        <p:spPr>
          <a:xfrm>
            <a:off x="700755" y="1384420"/>
            <a:ext cx="10515600" cy="2187722"/>
          </a:xfrm>
          <a:prstGeom prst="rect">
            <a:avLst/>
          </a:prstGeom>
          <a:noFill/>
          <a:ln w="22225">
            <a:solidFill>
              <a:srgbClr val="FF0000"/>
            </a:solidFill>
          </a:ln>
        </p:spPr>
        <p:txBody>
          <a:bodyPr wrap="square" rtlCol="0">
            <a:spAutoFit/>
          </a:bodyPr>
          <a:lstStyle/>
          <a:p>
            <a:endParaRPr lang="en-US" dirty="0"/>
          </a:p>
        </p:txBody>
      </p:sp>
      <p:sp>
        <p:nvSpPr>
          <p:cNvPr id="8" name="TextBox 7">
            <a:extLst>
              <a:ext uri="{FF2B5EF4-FFF2-40B4-BE49-F238E27FC236}">
                <a16:creationId xmlns:a16="http://schemas.microsoft.com/office/drawing/2014/main" id="{E72197DF-9923-E05A-37F3-4CE3AF226A9B}"/>
              </a:ext>
            </a:extLst>
          </p:cNvPr>
          <p:cNvSpPr txBox="1"/>
          <p:nvPr/>
        </p:nvSpPr>
        <p:spPr>
          <a:xfrm>
            <a:off x="700755" y="3572141"/>
            <a:ext cx="10790490" cy="2699449"/>
          </a:xfrm>
          <a:prstGeom prst="rect">
            <a:avLst/>
          </a:prstGeom>
          <a:noFill/>
          <a:ln w="22225">
            <a:solidFill>
              <a:srgbClr val="FF0000"/>
            </a:solidFill>
          </a:ln>
        </p:spPr>
        <p:txBody>
          <a:bodyPr wrap="square" rtlCol="0">
            <a:spAutoFit/>
          </a:bodyPr>
          <a:lstStyle/>
          <a:p>
            <a:endParaRPr lang="en-US" dirty="0"/>
          </a:p>
        </p:txBody>
      </p:sp>
      <p:sp>
        <p:nvSpPr>
          <p:cNvPr id="5" name="Footer Placeholder 4">
            <a:extLst>
              <a:ext uri="{FF2B5EF4-FFF2-40B4-BE49-F238E27FC236}">
                <a16:creationId xmlns:a16="http://schemas.microsoft.com/office/drawing/2014/main" id="{8A2D951F-8773-056C-DBCE-0D2D4C1264F8}"/>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0F638D98-D499-19C3-16D7-8BEFB2BEEAEB}"/>
              </a:ext>
            </a:extLst>
          </p:cNvPr>
          <p:cNvSpPr>
            <a:spLocks noGrp="1"/>
          </p:cNvSpPr>
          <p:nvPr>
            <p:ph type="sldNum" sz="quarter" idx="12"/>
          </p:nvPr>
        </p:nvSpPr>
        <p:spPr/>
        <p:txBody>
          <a:bodyPr/>
          <a:lstStyle/>
          <a:p>
            <a:fld id="{588949A8-7CCD-4D90-AA9A-1451BFC6FB3A}" type="slidenum">
              <a:rPr lang="en-US" smtClean="0"/>
              <a:t>32</a:t>
            </a:fld>
            <a:endParaRPr lang="en-US"/>
          </a:p>
        </p:txBody>
      </p:sp>
    </p:spTree>
    <p:extLst>
      <p:ext uri="{BB962C8B-B14F-4D97-AF65-F5344CB8AC3E}">
        <p14:creationId xmlns:p14="http://schemas.microsoft.com/office/powerpoint/2010/main" val="176926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A0D03-6FC6-C14D-6CA9-B6752F4167FC}"/>
              </a:ext>
            </a:extLst>
          </p:cNvPr>
          <p:cNvSpPr>
            <a:spLocks noGrp="1"/>
          </p:cNvSpPr>
          <p:nvPr>
            <p:ph type="title"/>
          </p:nvPr>
        </p:nvSpPr>
        <p:spPr>
          <a:xfrm>
            <a:off x="838200" y="365126"/>
            <a:ext cx="10515600" cy="1019294"/>
          </a:xfrm>
        </p:spPr>
        <p:txBody>
          <a:bodyPr/>
          <a:lstStyle/>
          <a:p>
            <a:r>
              <a:rPr lang="en-US" b="1" dirty="0">
                <a:solidFill>
                  <a:schemeClr val="accent1"/>
                </a:solidFill>
              </a:rPr>
              <a:t>Collaborative Tools III</a:t>
            </a:r>
          </a:p>
        </p:txBody>
      </p:sp>
      <p:sp>
        <p:nvSpPr>
          <p:cNvPr id="3" name="Content Placeholder 2">
            <a:extLst>
              <a:ext uri="{FF2B5EF4-FFF2-40B4-BE49-F238E27FC236}">
                <a16:creationId xmlns:a16="http://schemas.microsoft.com/office/drawing/2014/main" id="{74E12092-7390-40BD-A57A-B5AF0426DF41}"/>
              </a:ext>
            </a:extLst>
          </p:cNvPr>
          <p:cNvSpPr>
            <a:spLocks noGrp="1"/>
          </p:cNvSpPr>
          <p:nvPr>
            <p:ph idx="1"/>
          </p:nvPr>
        </p:nvSpPr>
        <p:spPr>
          <a:xfrm>
            <a:off x="735651" y="1384420"/>
            <a:ext cx="10515600" cy="5108454"/>
          </a:xfrm>
        </p:spPr>
        <p:txBody>
          <a:bodyPr>
            <a:normAutofit fontScale="77500" lnSpcReduction="20000"/>
          </a:bodyPr>
          <a:lstStyle/>
          <a:p>
            <a:r>
              <a:rPr lang="en-US" dirty="0"/>
              <a:t>Website and Document Management</a:t>
            </a:r>
          </a:p>
          <a:p>
            <a:pPr lvl="1"/>
            <a:r>
              <a:rPr lang="en-US" dirty="0"/>
              <a:t>Requirements documents developed, including access requirements</a:t>
            </a:r>
          </a:p>
          <a:p>
            <a:pPr lvl="1"/>
            <a:r>
              <a:rPr lang="en-US" dirty="0"/>
              <a:t>Proposal for website framework (Maxim and Thomas)</a:t>
            </a:r>
          </a:p>
          <a:p>
            <a:pPr lvl="1"/>
            <a:r>
              <a:rPr lang="en-US" dirty="0"/>
              <a:t>Competing ideas for document repository and management (</a:t>
            </a:r>
            <a:r>
              <a:rPr lang="en-US" dirty="0" err="1"/>
              <a:t>Zenodo</a:t>
            </a:r>
            <a:r>
              <a:rPr lang="en-US" dirty="0"/>
              <a:t>, </a:t>
            </a:r>
            <a:r>
              <a:rPr lang="en-US" dirty="0" err="1"/>
              <a:t>InvenioRDM</a:t>
            </a:r>
            <a:r>
              <a:rPr lang="en-US" dirty="0"/>
              <a:t>, Glance…)</a:t>
            </a:r>
          </a:p>
          <a:p>
            <a:pPr lvl="2"/>
            <a:r>
              <a:rPr lang="en-US" dirty="0"/>
              <a:t>Key issues are search and document review workflow</a:t>
            </a:r>
          </a:p>
          <a:p>
            <a:pPr lvl="1"/>
            <a:r>
              <a:rPr lang="en-US" dirty="0">
                <a:solidFill>
                  <a:schemeClr val="accent1"/>
                </a:solidFill>
              </a:rPr>
              <a:t>SP/CC Offices have formed a joint ad-hoc Committee charged to make implementation recommendations:</a:t>
            </a:r>
          </a:p>
          <a:p>
            <a:pPr lvl="2"/>
            <a:r>
              <a:rPr lang="en-US" dirty="0"/>
              <a:t>Original four (Maxim, Thomas, Peter and Markus)</a:t>
            </a:r>
          </a:p>
          <a:p>
            <a:pPr lvl="2"/>
            <a:r>
              <a:rPr lang="en-US" dirty="0"/>
              <a:t>Conferences and Talks Committee chair Maria Zurek has agreed to serve</a:t>
            </a:r>
          </a:p>
          <a:p>
            <a:pPr lvl="2"/>
            <a:r>
              <a:rPr lang="en-US" dirty="0"/>
              <a:t>CC/SP Office are ex-office</a:t>
            </a:r>
          </a:p>
          <a:p>
            <a:pPr lvl="1"/>
            <a:r>
              <a:rPr lang="en-US" dirty="0"/>
              <a:t>Will report to General and/or CC Meetings</a:t>
            </a:r>
          </a:p>
          <a:p>
            <a:pPr lvl="1"/>
            <a:r>
              <a:rPr lang="en-US" dirty="0"/>
              <a:t>Recommendations to be presented to CC </a:t>
            </a:r>
          </a:p>
          <a:p>
            <a:r>
              <a:rPr lang="en-US" dirty="0"/>
              <a:t>Charge to ad-hoc committee: </a:t>
            </a:r>
          </a:p>
          <a:p>
            <a:pPr lvl="1"/>
            <a:r>
              <a:rPr lang="en-US" sz="2200" dirty="0">
                <a:effectLst/>
                <a:latin typeface="Calibri" panose="020F0502020204030204" pitchFamily="34" charset="0"/>
                <a:ea typeface="Calibri" panose="020F0502020204030204" pitchFamily="34" charset="0"/>
              </a:rPr>
              <a:t>The Collaborative Tools ad-hoc committee is charged to examine implementation options that have been developed for (</a:t>
            </a:r>
            <a:r>
              <a:rPr lang="en-US" sz="2200" dirty="0" err="1">
                <a:effectLst/>
                <a:latin typeface="Calibri" panose="020F0502020204030204" pitchFamily="34" charset="0"/>
                <a:ea typeface="Calibri" panose="020F0502020204030204" pitchFamily="34" charset="0"/>
              </a:rPr>
              <a:t>i</a:t>
            </a:r>
            <a:r>
              <a:rPr lang="en-US" sz="2200" dirty="0">
                <a:effectLst/>
                <a:latin typeface="Calibri" panose="020F0502020204030204" pitchFamily="34" charset="0"/>
                <a:ea typeface="Calibri" panose="020F0502020204030204" pitchFamily="34" charset="0"/>
              </a:rPr>
              <a:t>) an </a:t>
            </a:r>
            <a:r>
              <a:rPr lang="en-US" sz="2200" dirty="0" err="1">
                <a:effectLst/>
                <a:latin typeface="Calibri" panose="020F0502020204030204" pitchFamily="34" charset="0"/>
                <a:ea typeface="Calibri" panose="020F0502020204030204" pitchFamily="34" charset="0"/>
              </a:rPr>
              <a:t>ePIC</a:t>
            </a:r>
            <a:r>
              <a:rPr lang="en-US" sz="2200" dirty="0">
                <a:effectLst/>
                <a:latin typeface="Calibri" panose="020F0502020204030204" pitchFamily="34" charset="0"/>
                <a:ea typeface="Calibri" panose="020F0502020204030204" pitchFamily="34" charset="0"/>
              </a:rPr>
              <a:t> Collaboration website and (ii) a document database and to make specific recommendations to the CC and SP Offices for implementation of these important collaboration tools.  The committee should carefully consider the previously developed requirements documents for the website, document database, and document handling when making their recommendations.  Issues surrounding the hosting of these services, the level of support provided by the host laboratories, access and usability for collaboration members, and the workforce required by the collaboration to maintain these resources should also be considered.</a:t>
            </a:r>
            <a:endParaRPr lang="en-US" dirty="0"/>
          </a:p>
        </p:txBody>
      </p:sp>
      <p:sp>
        <p:nvSpPr>
          <p:cNvPr id="4" name="Date Placeholder 3">
            <a:extLst>
              <a:ext uri="{FF2B5EF4-FFF2-40B4-BE49-F238E27FC236}">
                <a16:creationId xmlns:a16="http://schemas.microsoft.com/office/drawing/2014/main" id="{F7363BE1-926E-F9DD-548B-FBD25DD75D50}"/>
              </a:ext>
            </a:extLst>
          </p:cNvPr>
          <p:cNvSpPr>
            <a:spLocks noGrp="1"/>
          </p:cNvSpPr>
          <p:nvPr>
            <p:ph type="dt" sz="half" idx="10"/>
          </p:nvPr>
        </p:nvSpPr>
        <p:spPr/>
        <p:txBody>
          <a:bodyPr/>
          <a:lstStyle/>
          <a:p>
            <a:r>
              <a:rPr lang="en-US"/>
              <a:t>4/18/2024</a:t>
            </a:r>
          </a:p>
        </p:txBody>
      </p:sp>
      <p:sp>
        <p:nvSpPr>
          <p:cNvPr id="5" name="Footer Placeholder 4">
            <a:extLst>
              <a:ext uri="{FF2B5EF4-FFF2-40B4-BE49-F238E27FC236}">
                <a16:creationId xmlns:a16="http://schemas.microsoft.com/office/drawing/2014/main" id="{2652529F-C52B-42FF-F977-F492D206EFE0}"/>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BE78DCBA-30D9-185E-4B18-DFADFA05E573}"/>
              </a:ext>
            </a:extLst>
          </p:cNvPr>
          <p:cNvSpPr>
            <a:spLocks noGrp="1"/>
          </p:cNvSpPr>
          <p:nvPr>
            <p:ph type="sldNum" sz="quarter" idx="12"/>
          </p:nvPr>
        </p:nvSpPr>
        <p:spPr/>
        <p:txBody>
          <a:bodyPr/>
          <a:lstStyle/>
          <a:p>
            <a:fld id="{588949A8-7CCD-4D90-AA9A-1451BFC6FB3A}" type="slidenum">
              <a:rPr lang="en-US" smtClean="0"/>
              <a:t>33</a:t>
            </a:fld>
            <a:endParaRPr lang="en-US"/>
          </a:p>
        </p:txBody>
      </p:sp>
    </p:spTree>
    <p:extLst>
      <p:ext uri="{BB962C8B-B14F-4D97-AF65-F5344CB8AC3E}">
        <p14:creationId xmlns:p14="http://schemas.microsoft.com/office/powerpoint/2010/main" val="22241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FF540-1A40-50AF-E2B6-77C1046F08C9}"/>
              </a:ext>
            </a:extLst>
          </p:cNvPr>
          <p:cNvSpPr>
            <a:spLocks noGrp="1"/>
          </p:cNvSpPr>
          <p:nvPr>
            <p:ph type="title"/>
          </p:nvPr>
        </p:nvSpPr>
        <p:spPr>
          <a:xfrm>
            <a:off x="424543" y="327951"/>
            <a:ext cx="10515600" cy="930275"/>
          </a:xfrm>
        </p:spPr>
        <p:txBody>
          <a:bodyPr/>
          <a:lstStyle/>
          <a:p>
            <a:r>
              <a:rPr lang="en-US" b="1" dirty="0">
                <a:solidFill>
                  <a:schemeClr val="accent1"/>
                </a:solidFill>
              </a:rPr>
              <a:t>Changes at DOE</a:t>
            </a:r>
          </a:p>
        </p:txBody>
      </p:sp>
      <p:sp>
        <p:nvSpPr>
          <p:cNvPr id="4" name="Date Placeholder 3">
            <a:extLst>
              <a:ext uri="{FF2B5EF4-FFF2-40B4-BE49-F238E27FC236}">
                <a16:creationId xmlns:a16="http://schemas.microsoft.com/office/drawing/2014/main" id="{EE5EE558-3A38-7932-4D82-9E053299B406}"/>
              </a:ext>
            </a:extLst>
          </p:cNvPr>
          <p:cNvSpPr>
            <a:spLocks noGrp="1"/>
          </p:cNvSpPr>
          <p:nvPr>
            <p:ph type="dt" sz="half" idx="10"/>
          </p:nvPr>
        </p:nvSpPr>
        <p:spPr/>
        <p:txBody>
          <a:bodyPr/>
          <a:lstStyle/>
          <a:p>
            <a:r>
              <a:rPr lang="en-US"/>
              <a:t>4/18/2024</a:t>
            </a:r>
          </a:p>
        </p:txBody>
      </p:sp>
      <p:pic>
        <p:nvPicPr>
          <p:cNvPr id="10" name="Picture 9" descr="Text, letter&#10;&#10;Description automatically generated">
            <a:extLst>
              <a:ext uri="{FF2B5EF4-FFF2-40B4-BE49-F238E27FC236}">
                <a16:creationId xmlns:a16="http://schemas.microsoft.com/office/drawing/2014/main" id="{9F02922A-49B9-4884-9DD4-A7AFCCD32366}"/>
              </a:ext>
            </a:extLst>
          </p:cNvPr>
          <p:cNvPicPr>
            <a:picLocks noChangeAspect="1"/>
          </p:cNvPicPr>
          <p:nvPr/>
        </p:nvPicPr>
        <p:blipFill>
          <a:blip r:embed="rId2"/>
          <a:stretch>
            <a:fillRect/>
          </a:stretch>
        </p:blipFill>
        <p:spPr>
          <a:xfrm>
            <a:off x="4642241" y="995023"/>
            <a:ext cx="7392432" cy="4867954"/>
          </a:xfrm>
          <a:prstGeom prst="rect">
            <a:avLst/>
          </a:prstGeom>
          <a:ln>
            <a:solidFill>
              <a:schemeClr val="tx1"/>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A202F74F-0D4D-9CF2-DD0A-22FA5FBB66F0}"/>
              </a:ext>
            </a:extLst>
          </p:cNvPr>
          <p:cNvSpPr txBox="1"/>
          <p:nvPr/>
        </p:nvSpPr>
        <p:spPr>
          <a:xfrm>
            <a:off x="9976757" y="623812"/>
            <a:ext cx="1709057" cy="338554"/>
          </a:xfrm>
          <a:prstGeom prst="rect">
            <a:avLst/>
          </a:prstGeom>
          <a:noFill/>
        </p:spPr>
        <p:txBody>
          <a:bodyPr wrap="square" rtlCol="0">
            <a:spAutoFit/>
          </a:bodyPr>
          <a:lstStyle/>
          <a:p>
            <a:r>
              <a:rPr lang="en-US" sz="1600" dirty="0"/>
              <a:t>March 22, 2024</a:t>
            </a:r>
          </a:p>
        </p:txBody>
      </p:sp>
      <p:sp>
        <p:nvSpPr>
          <p:cNvPr id="12" name="TextBox 11">
            <a:extLst>
              <a:ext uri="{FF2B5EF4-FFF2-40B4-BE49-F238E27FC236}">
                <a16:creationId xmlns:a16="http://schemas.microsoft.com/office/drawing/2014/main" id="{7482C6B9-D54D-DC6D-CB70-6B1CCE68FAD2}"/>
              </a:ext>
            </a:extLst>
          </p:cNvPr>
          <p:cNvSpPr txBox="1"/>
          <p:nvPr/>
        </p:nvSpPr>
        <p:spPr>
          <a:xfrm>
            <a:off x="152400" y="1828800"/>
            <a:ext cx="4256314" cy="1754326"/>
          </a:xfrm>
          <a:prstGeom prst="rect">
            <a:avLst/>
          </a:prstGeom>
          <a:noFill/>
        </p:spPr>
        <p:txBody>
          <a:bodyPr wrap="square" rtlCol="0">
            <a:spAutoFit/>
          </a:bodyPr>
          <a:lstStyle/>
          <a:p>
            <a:r>
              <a:rPr lang="en-US" b="1" dirty="0"/>
              <a:t>Tim Hallman</a:t>
            </a:r>
            <a:r>
              <a:rPr lang="en-US" dirty="0"/>
              <a:t> -&gt; </a:t>
            </a:r>
          </a:p>
          <a:p>
            <a:r>
              <a:rPr lang="en-US" dirty="0"/>
              <a:t>Special Advisor to Deputy Director for Science Programs on Equity, Inclusion and Accessibility</a:t>
            </a:r>
          </a:p>
          <a:p>
            <a:endParaRPr lang="en-US" dirty="0"/>
          </a:p>
          <a:p>
            <a:r>
              <a:rPr lang="en-US" b="1" dirty="0"/>
              <a:t>Linda Horton </a:t>
            </a:r>
            <a:r>
              <a:rPr lang="en-US" dirty="0"/>
              <a:t>-&gt; Acting Director for NP</a:t>
            </a:r>
          </a:p>
        </p:txBody>
      </p:sp>
      <p:sp>
        <p:nvSpPr>
          <p:cNvPr id="3" name="Footer Placeholder 2">
            <a:extLst>
              <a:ext uri="{FF2B5EF4-FFF2-40B4-BE49-F238E27FC236}">
                <a16:creationId xmlns:a16="http://schemas.microsoft.com/office/drawing/2014/main" id="{4E6FED07-975B-7731-D43F-E34A01F0BD71}"/>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50D19167-CC53-7D61-EB2B-031EC613290B}"/>
              </a:ext>
            </a:extLst>
          </p:cNvPr>
          <p:cNvSpPr>
            <a:spLocks noGrp="1"/>
          </p:cNvSpPr>
          <p:nvPr>
            <p:ph type="sldNum" sz="quarter" idx="12"/>
          </p:nvPr>
        </p:nvSpPr>
        <p:spPr/>
        <p:txBody>
          <a:bodyPr/>
          <a:lstStyle/>
          <a:p>
            <a:fld id="{588949A8-7CCD-4D90-AA9A-1451BFC6FB3A}" type="slidenum">
              <a:rPr lang="en-US" smtClean="0"/>
              <a:t>34</a:t>
            </a:fld>
            <a:endParaRPr lang="en-US"/>
          </a:p>
        </p:txBody>
      </p:sp>
    </p:spTree>
    <p:extLst>
      <p:ext uri="{BB962C8B-B14F-4D97-AF65-F5344CB8AC3E}">
        <p14:creationId xmlns:p14="http://schemas.microsoft.com/office/powerpoint/2010/main" val="1484300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38DBA-2503-0D8E-CEE2-0E74D1FD2668}"/>
              </a:ext>
            </a:extLst>
          </p:cNvPr>
          <p:cNvSpPr>
            <a:spLocks noGrp="1"/>
          </p:cNvSpPr>
          <p:nvPr>
            <p:ph type="title"/>
          </p:nvPr>
        </p:nvSpPr>
        <p:spPr>
          <a:xfrm>
            <a:off x="838200" y="365126"/>
            <a:ext cx="10515600" cy="679904"/>
          </a:xfrm>
        </p:spPr>
        <p:txBody>
          <a:bodyPr>
            <a:normAutofit fontScale="90000"/>
          </a:bodyPr>
          <a:lstStyle/>
          <a:p>
            <a:r>
              <a:rPr lang="en-US" b="1" dirty="0">
                <a:solidFill>
                  <a:schemeClr val="accent1"/>
                </a:solidFill>
              </a:rPr>
              <a:t>Changes in DOE SC:</a:t>
            </a:r>
          </a:p>
        </p:txBody>
      </p:sp>
      <p:pic>
        <p:nvPicPr>
          <p:cNvPr id="5" name="Picture 4" descr="A screenshot of a computer&#10;&#10;Description automatically generated with medium confidence">
            <a:extLst>
              <a:ext uri="{FF2B5EF4-FFF2-40B4-BE49-F238E27FC236}">
                <a16:creationId xmlns:a16="http://schemas.microsoft.com/office/drawing/2014/main" id="{0B8E4D72-A908-3A03-F63B-E9B4D65C0D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6515" y="939520"/>
            <a:ext cx="7770154" cy="5827616"/>
          </a:xfrm>
          <a:prstGeom prst="rect">
            <a:avLst/>
          </a:prstGeom>
        </p:spPr>
      </p:pic>
      <p:sp>
        <p:nvSpPr>
          <p:cNvPr id="6" name="Content Placeholder 4">
            <a:extLst>
              <a:ext uri="{FF2B5EF4-FFF2-40B4-BE49-F238E27FC236}">
                <a16:creationId xmlns:a16="http://schemas.microsoft.com/office/drawing/2014/main" id="{A1A6BD78-B1B1-2B65-F87E-233A02D43AD4}"/>
              </a:ext>
            </a:extLst>
          </p:cNvPr>
          <p:cNvSpPr txBox="1">
            <a:spLocks/>
          </p:cNvSpPr>
          <p:nvPr/>
        </p:nvSpPr>
        <p:spPr>
          <a:xfrm>
            <a:off x="415331" y="1383498"/>
            <a:ext cx="3242269" cy="51093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Dr. </a:t>
            </a:r>
            <a:r>
              <a:rPr lang="en-US" sz="2000" dirty="0" err="1"/>
              <a:t>Asmeret</a:t>
            </a:r>
            <a:r>
              <a:rPr lang="en-US" sz="2000" dirty="0"/>
              <a:t> </a:t>
            </a:r>
            <a:r>
              <a:rPr lang="en-US" sz="2000" dirty="0" err="1"/>
              <a:t>Berhe</a:t>
            </a:r>
            <a:r>
              <a:rPr lang="en-US" sz="2000" dirty="0"/>
              <a:t> stepped  down March 28</a:t>
            </a:r>
            <a:r>
              <a:rPr lang="en-US" sz="2000" baseline="30000" dirty="0"/>
              <a:t>th</a:t>
            </a:r>
          </a:p>
          <a:p>
            <a:r>
              <a:rPr lang="en-US" sz="2000" dirty="0"/>
              <a:t>Dr. Linda Horton will move from AD for BES to Associate Deputy Director for Science Programs </a:t>
            </a:r>
          </a:p>
          <a:p>
            <a:r>
              <a:rPr lang="en-US" sz="2000" dirty="0"/>
              <a:t>Dr. Tim Hallman will be detailed to the DDSP Front Office to serve as Special Advisor on Equity, Inclusion, and Accessibility effective April 7</a:t>
            </a:r>
            <a:r>
              <a:rPr lang="en-US" sz="2000" baseline="30000" dirty="0"/>
              <a:t>th</a:t>
            </a:r>
            <a:r>
              <a:rPr lang="en-US" sz="2000" dirty="0"/>
              <a:t> </a:t>
            </a:r>
          </a:p>
          <a:p>
            <a:r>
              <a:rPr lang="en-US" sz="2000" dirty="0"/>
              <a:t>Dr. Linda Horton will become Acting Director </a:t>
            </a:r>
            <a:br>
              <a:rPr lang="en-US" sz="2000" dirty="0"/>
            </a:br>
            <a:r>
              <a:rPr lang="en-US" sz="2000" dirty="0"/>
              <a:t>for NP</a:t>
            </a:r>
          </a:p>
        </p:txBody>
      </p:sp>
      <p:pic>
        <p:nvPicPr>
          <p:cNvPr id="1026" name="Picture 2" descr="Dr. Asmeret Asefaw Berhe | Department of Energy">
            <a:extLst>
              <a:ext uri="{FF2B5EF4-FFF2-40B4-BE49-F238E27FC236}">
                <a16:creationId xmlns:a16="http://schemas.microsoft.com/office/drawing/2014/main" id="{C0CD4530-1A1F-C49E-A776-A7E46F89B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4843" y="226637"/>
            <a:ext cx="1139501" cy="1425766"/>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66B78C08-9249-1D38-A7CE-7A7CA3821724}"/>
              </a:ext>
            </a:extLst>
          </p:cNvPr>
          <p:cNvGrpSpPr/>
          <p:nvPr/>
        </p:nvGrpSpPr>
        <p:grpSpPr>
          <a:xfrm>
            <a:off x="3497723" y="2099733"/>
            <a:ext cx="1785477" cy="1479286"/>
            <a:chOff x="3497723" y="2099733"/>
            <a:chExt cx="1785477" cy="1479286"/>
          </a:xfrm>
        </p:grpSpPr>
        <p:pic>
          <p:nvPicPr>
            <p:cNvPr id="1028" name="Picture 4" descr="BES Associate Director of Scienc... | U.S. DOE Office of Science (SC)">
              <a:extLst>
                <a:ext uri="{FF2B5EF4-FFF2-40B4-BE49-F238E27FC236}">
                  <a16:creationId xmlns:a16="http://schemas.microsoft.com/office/drawing/2014/main" id="{AFF87A41-BC0E-14D3-88B1-A9596580FC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7723" y="2478647"/>
              <a:ext cx="873311" cy="110037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385502E0-B84A-CA28-B982-99F6415C9EBE}"/>
                </a:ext>
              </a:extLst>
            </p:cNvPr>
            <p:cNvCxnSpPr/>
            <p:nvPr/>
          </p:nvCxnSpPr>
          <p:spPr>
            <a:xfrm flipV="1">
              <a:off x="4371034" y="2099733"/>
              <a:ext cx="912166" cy="92910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 name="Straight Arrow Connector 8">
            <a:extLst>
              <a:ext uri="{FF2B5EF4-FFF2-40B4-BE49-F238E27FC236}">
                <a16:creationId xmlns:a16="http://schemas.microsoft.com/office/drawing/2014/main" id="{7C0A4250-1780-E81A-9E76-85FB08A008B5}"/>
              </a:ext>
            </a:extLst>
          </p:cNvPr>
          <p:cNvCxnSpPr>
            <a:cxnSpLocks/>
          </p:cNvCxnSpPr>
          <p:nvPr/>
        </p:nvCxnSpPr>
        <p:spPr>
          <a:xfrm>
            <a:off x="4371034" y="3028833"/>
            <a:ext cx="552658" cy="2533989"/>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88D2520B-E807-914B-87BC-DEC8C6B7FE6E}"/>
              </a:ext>
            </a:extLst>
          </p:cNvPr>
          <p:cNvGrpSpPr/>
          <p:nvPr/>
        </p:nvGrpSpPr>
        <p:grpSpPr>
          <a:xfrm>
            <a:off x="3464801" y="2099733"/>
            <a:ext cx="1818399" cy="4013275"/>
            <a:chOff x="3464801" y="2099733"/>
            <a:chExt cx="1818399" cy="4013275"/>
          </a:xfrm>
        </p:grpSpPr>
        <p:pic>
          <p:nvPicPr>
            <p:cNvPr id="1030" name="Picture 6" descr="NP Bio Hallman | U.S. DOE Office of Science (SC)">
              <a:extLst>
                <a:ext uri="{FF2B5EF4-FFF2-40B4-BE49-F238E27FC236}">
                  <a16:creationId xmlns:a16="http://schemas.microsoft.com/office/drawing/2014/main" id="{B1B875BB-A2B0-CFAA-DAB3-87DF87AEF8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4801" y="5012636"/>
              <a:ext cx="733581" cy="1100372"/>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2D83B2CD-C787-8631-AD22-E52D9CD31EC2}"/>
                </a:ext>
              </a:extLst>
            </p:cNvPr>
            <p:cNvCxnSpPr>
              <a:cxnSpLocks/>
            </p:cNvCxnSpPr>
            <p:nvPr/>
          </p:nvCxnSpPr>
          <p:spPr>
            <a:xfrm flipV="1">
              <a:off x="4198382" y="2099733"/>
              <a:ext cx="1084818" cy="3326377"/>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 name="Picture 2" descr="DDSP Deputy Director Biography | U.S. DOE Office of Science (SC)">
            <a:extLst>
              <a:ext uri="{FF2B5EF4-FFF2-40B4-BE49-F238E27FC236}">
                <a16:creationId xmlns:a16="http://schemas.microsoft.com/office/drawing/2014/main" id="{5C6C2897-C3A9-ADBD-DD4A-9FDAFB05A9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9958" y="1502125"/>
            <a:ext cx="857810" cy="1195215"/>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5A773443-5F65-E0F2-CB24-5C6A3FD00A16}"/>
              </a:ext>
            </a:extLst>
          </p:cNvPr>
          <p:cNvSpPr>
            <a:spLocks noGrp="1"/>
          </p:cNvSpPr>
          <p:nvPr>
            <p:ph type="dt" sz="half" idx="10"/>
          </p:nvPr>
        </p:nvSpPr>
        <p:spPr/>
        <p:txBody>
          <a:bodyPr/>
          <a:lstStyle/>
          <a:p>
            <a:r>
              <a:rPr lang="en-US"/>
              <a:t>4/18/2024</a:t>
            </a:r>
          </a:p>
        </p:txBody>
      </p:sp>
      <p:sp>
        <p:nvSpPr>
          <p:cNvPr id="7" name="Footer Placeholder 6">
            <a:extLst>
              <a:ext uri="{FF2B5EF4-FFF2-40B4-BE49-F238E27FC236}">
                <a16:creationId xmlns:a16="http://schemas.microsoft.com/office/drawing/2014/main" id="{E0C277FD-43BE-080F-376F-58B1C886186B}"/>
              </a:ext>
            </a:extLst>
          </p:cNvPr>
          <p:cNvSpPr>
            <a:spLocks noGrp="1"/>
          </p:cNvSpPr>
          <p:nvPr>
            <p:ph type="ftr" sz="quarter" idx="11"/>
          </p:nvPr>
        </p:nvSpPr>
        <p:spPr/>
        <p:txBody>
          <a:bodyPr/>
          <a:lstStyle/>
          <a:p>
            <a:r>
              <a:rPr lang="en-US"/>
              <a:t>ePIC General Meeting </a:t>
            </a:r>
          </a:p>
        </p:txBody>
      </p:sp>
      <p:sp>
        <p:nvSpPr>
          <p:cNvPr id="10" name="Slide Number Placeholder 9">
            <a:extLst>
              <a:ext uri="{FF2B5EF4-FFF2-40B4-BE49-F238E27FC236}">
                <a16:creationId xmlns:a16="http://schemas.microsoft.com/office/drawing/2014/main" id="{3050BFDA-BFC3-AEFF-364D-3ABBA866E0A3}"/>
              </a:ext>
            </a:extLst>
          </p:cNvPr>
          <p:cNvSpPr>
            <a:spLocks noGrp="1"/>
          </p:cNvSpPr>
          <p:nvPr>
            <p:ph type="sldNum" sz="quarter" idx="12"/>
          </p:nvPr>
        </p:nvSpPr>
        <p:spPr/>
        <p:txBody>
          <a:bodyPr/>
          <a:lstStyle/>
          <a:p>
            <a:fld id="{588949A8-7CCD-4D90-AA9A-1451BFC6FB3A}" type="slidenum">
              <a:rPr lang="en-US" smtClean="0"/>
              <a:t>35</a:t>
            </a:fld>
            <a:endParaRPr lang="en-US"/>
          </a:p>
        </p:txBody>
      </p:sp>
    </p:spTree>
    <p:extLst>
      <p:ext uri="{BB962C8B-B14F-4D97-AF65-F5344CB8AC3E}">
        <p14:creationId xmlns:p14="http://schemas.microsoft.com/office/powerpoint/2010/main" val="352538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D30C06D-39E7-DA3E-992E-9B99DD5AE74F}"/>
              </a:ext>
            </a:extLst>
          </p:cNvPr>
          <p:cNvSpPr>
            <a:spLocks noGrp="1"/>
          </p:cNvSpPr>
          <p:nvPr>
            <p:ph type="dt" sz="half" idx="10"/>
          </p:nvPr>
        </p:nvSpPr>
        <p:spPr/>
        <p:txBody>
          <a:bodyPr/>
          <a:lstStyle/>
          <a:p>
            <a:r>
              <a:rPr lang="en-US"/>
              <a:t>4/18/2024</a:t>
            </a:r>
          </a:p>
        </p:txBody>
      </p:sp>
      <p:sp>
        <p:nvSpPr>
          <p:cNvPr id="5" name="AutoShape 2" descr="Could You Use Some Good News Today? – South Green Street church of Christ">
            <a:extLst>
              <a:ext uri="{FF2B5EF4-FFF2-40B4-BE49-F238E27FC236}">
                <a16:creationId xmlns:a16="http://schemas.microsoft.com/office/drawing/2014/main" id="{15473342-08EA-ECBD-B5F0-861AF7A6A36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a:extLst>
              <a:ext uri="{FF2B5EF4-FFF2-40B4-BE49-F238E27FC236}">
                <a16:creationId xmlns:a16="http://schemas.microsoft.com/office/drawing/2014/main" id="{729E319F-32BE-9E4E-D12B-3EF1CAFBCC3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A picture containing text&#10;&#10;Description automatically generated">
            <a:extLst>
              <a:ext uri="{FF2B5EF4-FFF2-40B4-BE49-F238E27FC236}">
                <a16:creationId xmlns:a16="http://schemas.microsoft.com/office/drawing/2014/main" id="{DF7D30EC-091C-0061-4E7D-574FF103C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332" y="573024"/>
            <a:ext cx="10594467" cy="5650382"/>
          </a:xfrm>
          <a:prstGeom prst="rect">
            <a:avLst/>
          </a:prstGeom>
        </p:spPr>
      </p:pic>
      <p:sp>
        <p:nvSpPr>
          <p:cNvPr id="2" name="Footer Placeholder 1">
            <a:extLst>
              <a:ext uri="{FF2B5EF4-FFF2-40B4-BE49-F238E27FC236}">
                <a16:creationId xmlns:a16="http://schemas.microsoft.com/office/drawing/2014/main" id="{9C2A230A-84FC-71A8-0C17-589F40B6D2ED}"/>
              </a:ext>
            </a:extLst>
          </p:cNvPr>
          <p:cNvSpPr>
            <a:spLocks noGrp="1"/>
          </p:cNvSpPr>
          <p:nvPr>
            <p:ph type="ftr" sz="quarter" idx="11"/>
          </p:nvPr>
        </p:nvSpPr>
        <p:spPr/>
        <p:txBody>
          <a:bodyPr/>
          <a:lstStyle/>
          <a:p>
            <a:r>
              <a:rPr lang="en-US"/>
              <a:t>ePIC General Meeting </a:t>
            </a:r>
          </a:p>
        </p:txBody>
      </p:sp>
      <p:sp>
        <p:nvSpPr>
          <p:cNvPr id="3" name="Slide Number Placeholder 2">
            <a:extLst>
              <a:ext uri="{FF2B5EF4-FFF2-40B4-BE49-F238E27FC236}">
                <a16:creationId xmlns:a16="http://schemas.microsoft.com/office/drawing/2014/main" id="{263D1C60-D0CA-8B20-899F-B9F5B81F4809}"/>
              </a:ext>
            </a:extLst>
          </p:cNvPr>
          <p:cNvSpPr>
            <a:spLocks noGrp="1"/>
          </p:cNvSpPr>
          <p:nvPr>
            <p:ph type="sldNum" sz="quarter" idx="12"/>
          </p:nvPr>
        </p:nvSpPr>
        <p:spPr/>
        <p:txBody>
          <a:bodyPr/>
          <a:lstStyle/>
          <a:p>
            <a:fld id="{588949A8-7CCD-4D90-AA9A-1451BFC6FB3A}" type="slidenum">
              <a:rPr lang="en-US" smtClean="0"/>
              <a:t>4</a:t>
            </a:fld>
            <a:endParaRPr lang="en-US"/>
          </a:p>
        </p:txBody>
      </p:sp>
    </p:spTree>
    <p:extLst>
      <p:ext uri="{BB962C8B-B14F-4D97-AF65-F5344CB8AC3E}">
        <p14:creationId xmlns:p14="http://schemas.microsoft.com/office/powerpoint/2010/main" val="3715680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75F42-C388-3E37-F5EF-6B6A59F8AF09}"/>
              </a:ext>
            </a:extLst>
          </p:cNvPr>
          <p:cNvSpPr>
            <a:spLocks noGrp="1"/>
          </p:cNvSpPr>
          <p:nvPr>
            <p:ph type="title"/>
          </p:nvPr>
        </p:nvSpPr>
        <p:spPr>
          <a:xfrm>
            <a:off x="838200" y="365125"/>
            <a:ext cx="10515600" cy="851027"/>
          </a:xfrm>
        </p:spPr>
        <p:txBody>
          <a:bodyPr/>
          <a:lstStyle/>
          <a:p>
            <a:r>
              <a:rPr lang="en-US" b="1" dirty="0">
                <a:solidFill>
                  <a:schemeClr val="accent1"/>
                </a:solidFill>
              </a:rPr>
              <a:t>Major Announcement on UK Funding!</a:t>
            </a:r>
          </a:p>
        </p:txBody>
      </p:sp>
      <p:sp>
        <p:nvSpPr>
          <p:cNvPr id="4" name="Date Placeholder 3">
            <a:extLst>
              <a:ext uri="{FF2B5EF4-FFF2-40B4-BE49-F238E27FC236}">
                <a16:creationId xmlns:a16="http://schemas.microsoft.com/office/drawing/2014/main" id="{A3393B6E-019D-B9EE-7E77-8B0A0BE82AE8}"/>
              </a:ext>
            </a:extLst>
          </p:cNvPr>
          <p:cNvSpPr>
            <a:spLocks noGrp="1"/>
          </p:cNvSpPr>
          <p:nvPr>
            <p:ph type="dt" sz="half" idx="10"/>
          </p:nvPr>
        </p:nvSpPr>
        <p:spPr/>
        <p:txBody>
          <a:bodyPr/>
          <a:lstStyle/>
          <a:p>
            <a:r>
              <a:rPr lang="en-US"/>
              <a:t>4/18/2024</a:t>
            </a:r>
          </a:p>
        </p:txBody>
      </p:sp>
      <p:pic>
        <p:nvPicPr>
          <p:cNvPr id="6" name="Picture 5" descr="Graphical user interface, text, application&#10;&#10;Description automatically generated">
            <a:extLst>
              <a:ext uri="{FF2B5EF4-FFF2-40B4-BE49-F238E27FC236}">
                <a16:creationId xmlns:a16="http://schemas.microsoft.com/office/drawing/2014/main" id="{E5B920E8-6F63-C69C-D4B8-96876C3A0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892" y="1385516"/>
            <a:ext cx="5780108" cy="4304681"/>
          </a:xfrm>
          <a:prstGeom prst="rect">
            <a:avLst/>
          </a:prstGeom>
          <a:ln>
            <a:solidFill>
              <a:schemeClr val="tx1"/>
            </a:solidFill>
          </a:ln>
        </p:spPr>
      </p:pic>
      <p:pic>
        <p:nvPicPr>
          <p:cNvPr id="8" name="Picture 7" descr="A screenshot of a computer&#10;&#10;Description automatically generated with medium confidence">
            <a:extLst>
              <a:ext uri="{FF2B5EF4-FFF2-40B4-BE49-F238E27FC236}">
                <a16:creationId xmlns:a16="http://schemas.microsoft.com/office/drawing/2014/main" id="{51F4EE11-C2A9-0D75-EFCB-F6C2CD0BC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995" y="3343401"/>
            <a:ext cx="5703908" cy="3842657"/>
          </a:xfrm>
          <a:prstGeom prst="rect">
            <a:avLst/>
          </a:prstGeom>
          <a:ln>
            <a:solidFill>
              <a:schemeClr val="tx1"/>
            </a:solidFill>
          </a:ln>
        </p:spPr>
      </p:pic>
      <p:sp>
        <p:nvSpPr>
          <p:cNvPr id="9" name="TextBox 8">
            <a:extLst>
              <a:ext uri="{FF2B5EF4-FFF2-40B4-BE49-F238E27FC236}">
                <a16:creationId xmlns:a16="http://schemas.microsoft.com/office/drawing/2014/main" id="{77D4B2AC-5CC8-3A08-E384-944B1B3F799B}"/>
              </a:ext>
            </a:extLst>
          </p:cNvPr>
          <p:cNvSpPr txBox="1"/>
          <p:nvPr/>
        </p:nvSpPr>
        <p:spPr>
          <a:xfrm>
            <a:off x="7565778" y="1719879"/>
            <a:ext cx="4256108" cy="3970318"/>
          </a:xfrm>
          <a:prstGeom prst="rect">
            <a:avLst/>
          </a:prstGeom>
          <a:noFill/>
        </p:spPr>
        <p:txBody>
          <a:bodyPr wrap="square" rtlCol="0">
            <a:spAutoFit/>
          </a:bodyPr>
          <a:lstStyle/>
          <a:p>
            <a:r>
              <a:rPr lang="en-US" sz="2400" dirty="0">
                <a:solidFill>
                  <a:schemeClr val="accent1"/>
                </a:solidFill>
              </a:rPr>
              <a:t>This funding will help build the SVT </a:t>
            </a:r>
            <a:r>
              <a:rPr lang="en-US" sz="2400">
                <a:solidFill>
                  <a:schemeClr val="accent1"/>
                </a:solidFill>
              </a:rPr>
              <a:t>outer barrel layers, </a:t>
            </a:r>
            <a:r>
              <a:rPr lang="en-US" sz="2400" dirty="0">
                <a:solidFill>
                  <a:schemeClr val="accent1"/>
                </a:solidFill>
              </a:rPr>
              <a:t>low-Q</a:t>
            </a:r>
            <a:r>
              <a:rPr lang="en-US" sz="2400" baseline="30000" dirty="0">
                <a:solidFill>
                  <a:schemeClr val="accent1"/>
                </a:solidFill>
              </a:rPr>
              <a:t>2</a:t>
            </a:r>
            <a:r>
              <a:rPr lang="en-US" sz="2400" dirty="0">
                <a:solidFill>
                  <a:schemeClr val="accent1"/>
                </a:solidFill>
              </a:rPr>
              <a:t> tagger, and luminosity pair spectrometer calorimeters, as well as two cryomodules for the ERL cooler. </a:t>
            </a:r>
          </a:p>
          <a:p>
            <a:endParaRPr lang="en-US" sz="3600" dirty="0">
              <a:solidFill>
                <a:schemeClr val="accent1"/>
              </a:solidFill>
            </a:endParaRPr>
          </a:p>
          <a:p>
            <a:r>
              <a:rPr lang="en-US" sz="3600" dirty="0">
                <a:solidFill>
                  <a:schemeClr val="accent1"/>
                </a:solidFill>
              </a:rPr>
              <a:t>Congratulations to our UK collaborators!</a:t>
            </a:r>
          </a:p>
        </p:txBody>
      </p:sp>
      <p:sp>
        <p:nvSpPr>
          <p:cNvPr id="10" name="TextBox 9">
            <a:extLst>
              <a:ext uri="{FF2B5EF4-FFF2-40B4-BE49-F238E27FC236}">
                <a16:creationId xmlns:a16="http://schemas.microsoft.com/office/drawing/2014/main" id="{7A77FF9A-A476-C92B-BE00-C8E3B97719EE}"/>
              </a:ext>
            </a:extLst>
          </p:cNvPr>
          <p:cNvSpPr txBox="1"/>
          <p:nvPr/>
        </p:nvSpPr>
        <p:spPr>
          <a:xfrm>
            <a:off x="315892" y="1046875"/>
            <a:ext cx="1654629" cy="338554"/>
          </a:xfrm>
          <a:prstGeom prst="rect">
            <a:avLst/>
          </a:prstGeom>
          <a:noFill/>
        </p:spPr>
        <p:txBody>
          <a:bodyPr wrap="square" rtlCol="0">
            <a:spAutoFit/>
          </a:bodyPr>
          <a:lstStyle/>
          <a:p>
            <a:r>
              <a:rPr lang="en-US" sz="1600" dirty="0"/>
              <a:t>March 27, 2024</a:t>
            </a:r>
          </a:p>
        </p:txBody>
      </p:sp>
      <p:sp>
        <p:nvSpPr>
          <p:cNvPr id="5" name="Slide Number Placeholder 4">
            <a:extLst>
              <a:ext uri="{FF2B5EF4-FFF2-40B4-BE49-F238E27FC236}">
                <a16:creationId xmlns:a16="http://schemas.microsoft.com/office/drawing/2014/main" id="{5152D3CD-B3A3-B422-1EE3-49DB4603BC64}"/>
              </a:ext>
            </a:extLst>
          </p:cNvPr>
          <p:cNvSpPr>
            <a:spLocks noGrp="1"/>
          </p:cNvSpPr>
          <p:nvPr>
            <p:ph type="sldNum" sz="quarter" idx="12"/>
          </p:nvPr>
        </p:nvSpPr>
        <p:spPr/>
        <p:txBody>
          <a:bodyPr/>
          <a:lstStyle/>
          <a:p>
            <a:fld id="{588949A8-7CCD-4D90-AA9A-1451BFC6FB3A}" type="slidenum">
              <a:rPr lang="en-US" smtClean="0"/>
              <a:t>5</a:t>
            </a:fld>
            <a:endParaRPr lang="en-US"/>
          </a:p>
        </p:txBody>
      </p:sp>
      <p:sp>
        <p:nvSpPr>
          <p:cNvPr id="3" name="Footer Placeholder 2">
            <a:extLst>
              <a:ext uri="{FF2B5EF4-FFF2-40B4-BE49-F238E27FC236}">
                <a16:creationId xmlns:a16="http://schemas.microsoft.com/office/drawing/2014/main" id="{AA68ADCB-74B2-56D2-38C2-E58DD1E80D4A}"/>
              </a:ext>
            </a:extLst>
          </p:cNvPr>
          <p:cNvSpPr>
            <a:spLocks noGrp="1"/>
          </p:cNvSpPr>
          <p:nvPr>
            <p:ph type="ftr" sz="quarter" idx="11"/>
          </p:nvPr>
        </p:nvSpPr>
        <p:spPr/>
        <p:txBody>
          <a:bodyPr/>
          <a:lstStyle/>
          <a:p>
            <a:r>
              <a:rPr lang="en-US"/>
              <a:t>ePIC General Meeting </a:t>
            </a:r>
          </a:p>
        </p:txBody>
      </p:sp>
    </p:spTree>
    <p:extLst>
      <p:ext uri="{BB962C8B-B14F-4D97-AF65-F5344CB8AC3E}">
        <p14:creationId xmlns:p14="http://schemas.microsoft.com/office/powerpoint/2010/main" val="2453579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FDE18-86F5-85AA-FF32-74D0AEF85155}"/>
              </a:ext>
            </a:extLst>
          </p:cNvPr>
          <p:cNvSpPr>
            <a:spLocks noGrp="1"/>
          </p:cNvSpPr>
          <p:nvPr>
            <p:ph type="title"/>
          </p:nvPr>
        </p:nvSpPr>
        <p:spPr>
          <a:xfrm>
            <a:off x="838200" y="365125"/>
            <a:ext cx="10515600" cy="1006475"/>
          </a:xfrm>
        </p:spPr>
        <p:txBody>
          <a:bodyPr/>
          <a:lstStyle/>
          <a:p>
            <a:r>
              <a:rPr lang="en-US" b="1" dirty="0">
                <a:solidFill>
                  <a:schemeClr val="accent1"/>
                </a:solidFill>
              </a:rPr>
              <a:t>CD-3A Approval!</a:t>
            </a:r>
          </a:p>
        </p:txBody>
      </p:sp>
      <p:sp>
        <p:nvSpPr>
          <p:cNvPr id="4" name="Date Placeholder 3">
            <a:extLst>
              <a:ext uri="{FF2B5EF4-FFF2-40B4-BE49-F238E27FC236}">
                <a16:creationId xmlns:a16="http://schemas.microsoft.com/office/drawing/2014/main" id="{6395B375-C6E2-99D7-A3AF-923308EE31AD}"/>
              </a:ext>
            </a:extLst>
          </p:cNvPr>
          <p:cNvSpPr>
            <a:spLocks noGrp="1"/>
          </p:cNvSpPr>
          <p:nvPr>
            <p:ph type="dt" sz="half" idx="10"/>
          </p:nvPr>
        </p:nvSpPr>
        <p:spPr/>
        <p:txBody>
          <a:bodyPr/>
          <a:lstStyle/>
          <a:p>
            <a:r>
              <a:rPr lang="en-US"/>
              <a:t>4/18/2024</a:t>
            </a:r>
          </a:p>
        </p:txBody>
      </p:sp>
      <p:pic>
        <p:nvPicPr>
          <p:cNvPr id="6" name="Picture 5" descr="A picture containing text, LEGO, toy&#10;&#10;Description automatically generated">
            <a:extLst>
              <a:ext uri="{FF2B5EF4-FFF2-40B4-BE49-F238E27FC236}">
                <a16:creationId xmlns:a16="http://schemas.microsoft.com/office/drawing/2014/main" id="{48E6DAAB-0AF9-5C11-E9E9-E234B472FCA1}"/>
              </a:ext>
            </a:extLst>
          </p:cNvPr>
          <p:cNvPicPr>
            <a:picLocks noChangeAspect="1"/>
          </p:cNvPicPr>
          <p:nvPr/>
        </p:nvPicPr>
        <p:blipFill>
          <a:blip r:embed="rId2"/>
          <a:stretch>
            <a:fillRect/>
          </a:stretch>
        </p:blipFill>
        <p:spPr>
          <a:xfrm>
            <a:off x="5476778" y="443144"/>
            <a:ext cx="5996765" cy="6095768"/>
          </a:xfrm>
          <a:prstGeom prst="rect">
            <a:avLst/>
          </a:prstGeom>
          <a:ln>
            <a:solidFill>
              <a:schemeClr val="tx1"/>
            </a:solidFill>
          </a:ln>
          <a:effectLst>
            <a:outerShdw blurRad="50800" dist="38100" dir="2700000" algn="tl" rotWithShape="0">
              <a:prstClr val="black">
                <a:alpha val="40000"/>
              </a:prstClr>
            </a:outerShdw>
          </a:effectLst>
        </p:spPr>
      </p:pic>
      <p:sp>
        <p:nvSpPr>
          <p:cNvPr id="7" name="TextBox 6">
            <a:hlinkClick r:id="rId3"/>
            <a:extLst>
              <a:ext uri="{FF2B5EF4-FFF2-40B4-BE49-F238E27FC236}">
                <a16:creationId xmlns:a16="http://schemas.microsoft.com/office/drawing/2014/main" id="{44F67805-1E7B-BE4C-3EBB-41CEA62EBC1C}"/>
              </a:ext>
            </a:extLst>
          </p:cNvPr>
          <p:cNvSpPr txBox="1"/>
          <p:nvPr/>
        </p:nvSpPr>
        <p:spPr>
          <a:xfrm>
            <a:off x="97972" y="5801453"/>
            <a:ext cx="5279571" cy="369332"/>
          </a:xfrm>
          <a:prstGeom prst="rect">
            <a:avLst/>
          </a:prstGeom>
          <a:noFill/>
        </p:spPr>
        <p:txBody>
          <a:bodyPr wrap="square" rtlCol="0">
            <a:spAutoFit/>
          </a:bodyPr>
          <a:lstStyle/>
          <a:p>
            <a:r>
              <a:rPr lang="en-US" dirty="0">
                <a:hlinkClick r:id="rId3"/>
              </a:rPr>
              <a:t>https://www.bnl.gov/newsroom/news.php?a=121812</a:t>
            </a:r>
            <a:endParaRPr lang="en-US" dirty="0"/>
          </a:p>
        </p:txBody>
      </p:sp>
      <p:pic>
        <p:nvPicPr>
          <p:cNvPr id="11" name="Picture 10" descr="Text&#10;&#10;Description automatically generated">
            <a:extLst>
              <a:ext uri="{FF2B5EF4-FFF2-40B4-BE49-F238E27FC236}">
                <a16:creationId xmlns:a16="http://schemas.microsoft.com/office/drawing/2014/main" id="{69E94AB5-D914-9B2E-4710-DEC12AF6CE79}"/>
              </a:ext>
            </a:extLst>
          </p:cNvPr>
          <p:cNvPicPr>
            <a:picLocks noChangeAspect="1"/>
          </p:cNvPicPr>
          <p:nvPr/>
        </p:nvPicPr>
        <p:blipFill>
          <a:blip r:embed="rId4"/>
          <a:stretch>
            <a:fillRect/>
          </a:stretch>
        </p:blipFill>
        <p:spPr>
          <a:xfrm>
            <a:off x="218648" y="2693278"/>
            <a:ext cx="6115904" cy="1105054"/>
          </a:xfrm>
          <a:prstGeom prst="rect">
            <a:avLst/>
          </a:prstGeom>
          <a:ln>
            <a:solidFill>
              <a:schemeClr val="tx1"/>
            </a:solidFill>
          </a:ln>
          <a:effectLst>
            <a:outerShdw blurRad="50800" dist="38100" dir="2700000" algn="tl" rotWithShape="0">
              <a:prstClr val="black">
                <a:alpha val="40000"/>
              </a:prstClr>
            </a:outerShdw>
          </a:effectLst>
        </p:spPr>
      </p:pic>
      <p:sp>
        <p:nvSpPr>
          <p:cNvPr id="5" name="Slide Number Placeholder 4">
            <a:extLst>
              <a:ext uri="{FF2B5EF4-FFF2-40B4-BE49-F238E27FC236}">
                <a16:creationId xmlns:a16="http://schemas.microsoft.com/office/drawing/2014/main" id="{BBC974FD-D71F-8B66-039F-D175DB00BB3A}"/>
              </a:ext>
            </a:extLst>
          </p:cNvPr>
          <p:cNvSpPr>
            <a:spLocks noGrp="1"/>
          </p:cNvSpPr>
          <p:nvPr>
            <p:ph type="sldNum" sz="quarter" idx="12"/>
          </p:nvPr>
        </p:nvSpPr>
        <p:spPr/>
        <p:txBody>
          <a:bodyPr/>
          <a:lstStyle/>
          <a:p>
            <a:fld id="{588949A8-7CCD-4D90-AA9A-1451BFC6FB3A}" type="slidenum">
              <a:rPr lang="en-US" smtClean="0"/>
              <a:t>6</a:t>
            </a:fld>
            <a:endParaRPr lang="en-US"/>
          </a:p>
        </p:txBody>
      </p:sp>
      <p:sp>
        <p:nvSpPr>
          <p:cNvPr id="3" name="Footer Placeholder 2">
            <a:extLst>
              <a:ext uri="{FF2B5EF4-FFF2-40B4-BE49-F238E27FC236}">
                <a16:creationId xmlns:a16="http://schemas.microsoft.com/office/drawing/2014/main" id="{B9DDADB0-E5FA-1E0A-94B7-09677921AF0C}"/>
              </a:ext>
            </a:extLst>
          </p:cNvPr>
          <p:cNvSpPr>
            <a:spLocks noGrp="1"/>
          </p:cNvSpPr>
          <p:nvPr>
            <p:ph type="ftr" sz="quarter" idx="11"/>
          </p:nvPr>
        </p:nvSpPr>
        <p:spPr/>
        <p:txBody>
          <a:bodyPr/>
          <a:lstStyle/>
          <a:p>
            <a:r>
              <a:rPr lang="en-US"/>
              <a:t>ePIC General Meeting </a:t>
            </a:r>
          </a:p>
        </p:txBody>
      </p:sp>
    </p:spTree>
    <p:extLst>
      <p:ext uri="{BB962C8B-B14F-4D97-AF65-F5344CB8AC3E}">
        <p14:creationId xmlns:p14="http://schemas.microsoft.com/office/powerpoint/2010/main" val="1437202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DE4C7-7C1E-A314-55B9-7FF96033B2CF}"/>
              </a:ext>
            </a:extLst>
          </p:cNvPr>
          <p:cNvSpPr>
            <a:spLocks noGrp="1"/>
          </p:cNvSpPr>
          <p:nvPr>
            <p:ph type="title"/>
          </p:nvPr>
        </p:nvSpPr>
        <p:spPr>
          <a:xfrm>
            <a:off x="838200" y="365125"/>
            <a:ext cx="10515600" cy="927647"/>
          </a:xfrm>
        </p:spPr>
        <p:txBody>
          <a:bodyPr/>
          <a:lstStyle/>
          <a:p>
            <a:r>
              <a:rPr lang="en-US" b="1" dirty="0">
                <a:solidFill>
                  <a:schemeClr val="accent1"/>
                </a:solidFill>
              </a:rPr>
              <a:t>CERN Recognized Experiment</a:t>
            </a:r>
          </a:p>
        </p:txBody>
      </p:sp>
      <p:sp>
        <p:nvSpPr>
          <p:cNvPr id="3" name="Content Placeholder 2">
            <a:extLst>
              <a:ext uri="{FF2B5EF4-FFF2-40B4-BE49-F238E27FC236}">
                <a16:creationId xmlns:a16="http://schemas.microsoft.com/office/drawing/2014/main" id="{644D681D-16AA-972F-7B0E-4499DCFFFBBA}"/>
              </a:ext>
            </a:extLst>
          </p:cNvPr>
          <p:cNvSpPr>
            <a:spLocks noGrp="1"/>
          </p:cNvSpPr>
          <p:nvPr>
            <p:ph idx="1"/>
          </p:nvPr>
        </p:nvSpPr>
        <p:spPr>
          <a:xfrm>
            <a:off x="407276" y="1396372"/>
            <a:ext cx="6202359" cy="5063578"/>
          </a:xfrm>
        </p:spPr>
        <p:txBody>
          <a:bodyPr>
            <a:normAutofit fontScale="92500"/>
          </a:bodyPr>
          <a:lstStyle/>
          <a:p>
            <a:r>
              <a:rPr lang="en-US" dirty="0" err="1"/>
              <a:t>ePIC</a:t>
            </a:r>
            <a:r>
              <a:rPr lang="en-US" dirty="0"/>
              <a:t> Application for CERN Recognized Experiment:</a:t>
            </a:r>
          </a:p>
          <a:p>
            <a:pPr lvl="1"/>
            <a:r>
              <a:rPr lang="en-US" dirty="0" err="1"/>
              <a:t>ePIC</a:t>
            </a:r>
            <a:r>
              <a:rPr lang="en-US" dirty="0"/>
              <a:t> leadership has submitted an application to become a CERN Recognized Experiment </a:t>
            </a:r>
          </a:p>
          <a:p>
            <a:pPr lvl="1"/>
            <a:r>
              <a:rPr lang="en-US" dirty="0"/>
              <a:t>Strong synergies between CERN and EIC </a:t>
            </a:r>
          </a:p>
          <a:p>
            <a:pPr lvl="1"/>
            <a:r>
              <a:rPr lang="en-US" dirty="0"/>
              <a:t>Important for access to CERN resources (test beams, …)</a:t>
            </a:r>
          </a:p>
          <a:p>
            <a:pPr lvl="1"/>
            <a:r>
              <a:rPr lang="en-US" dirty="0"/>
              <a:t>Increase visibility in the European community</a:t>
            </a:r>
          </a:p>
          <a:p>
            <a:pPr lvl="1"/>
            <a:endParaRPr lang="en-US" dirty="0"/>
          </a:p>
          <a:p>
            <a:r>
              <a:rPr lang="en-US" dirty="0" err="1">
                <a:solidFill>
                  <a:schemeClr val="accent1"/>
                </a:solidFill>
              </a:rPr>
              <a:t>ePIC</a:t>
            </a:r>
            <a:r>
              <a:rPr lang="en-US" dirty="0">
                <a:solidFill>
                  <a:schemeClr val="accent1"/>
                </a:solidFill>
              </a:rPr>
              <a:t> presentation Thursday, Feb 8</a:t>
            </a:r>
            <a:r>
              <a:rPr lang="en-US" baseline="30000" dirty="0">
                <a:solidFill>
                  <a:schemeClr val="accent1"/>
                </a:solidFill>
              </a:rPr>
              <a:t>th</a:t>
            </a:r>
            <a:r>
              <a:rPr lang="en-US" dirty="0">
                <a:solidFill>
                  <a:schemeClr val="accent1"/>
                </a:solidFill>
              </a:rPr>
              <a:t> at 1:15M @ CERN</a:t>
            </a:r>
          </a:p>
          <a:p>
            <a:pPr lvl="1"/>
            <a:r>
              <a:rPr lang="en-US" dirty="0">
                <a:solidFill>
                  <a:schemeClr val="accent1"/>
                </a:solidFill>
              </a:rPr>
              <a:t>Well received!</a:t>
            </a:r>
          </a:p>
          <a:p>
            <a:r>
              <a:rPr lang="en-US" dirty="0">
                <a:solidFill>
                  <a:schemeClr val="accent1"/>
                </a:solidFill>
              </a:rPr>
              <a:t>Next CERN Council Meeting March 21-22</a:t>
            </a:r>
            <a:r>
              <a:rPr lang="en-US" baseline="30000" dirty="0">
                <a:solidFill>
                  <a:schemeClr val="accent1"/>
                </a:solidFill>
              </a:rPr>
              <a:t>nd</a:t>
            </a:r>
            <a:r>
              <a:rPr lang="en-US" dirty="0">
                <a:solidFill>
                  <a:schemeClr val="accent1"/>
                </a:solidFill>
              </a:rPr>
              <a:t>  </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1D5BD37B-CFF5-AE44-4819-6377B2E744CF}"/>
              </a:ext>
            </a:extLst>
          </p:cNvPr>
          <p:cNvSpPr>
            <a:spLocks noGrp="1"/>
          </p:cNvSpPr>
          <p:nvPr>
            <p:ph type="dt" sz="half" idx="10"/>
          </p:nvPr>
        </p:nvSpPr>
        <p:spPr/>
        <p:txBody>
          <a:bodyPr/>
          <a:lstStyle/>
          <a:p>
            <a:r>
              <a:rPr lang="en-US"/>
              <a:t>4/18/2024</a:t>
            </a:r>
          </a:p>
        </p:txBody>
      </p:sp>
      <p:pic>
        <p:nvPicPr>
          <p:cNvPr id="8" name="Picture 7" descr="Text, letter&#10;&#10;Description automatically generated">
            <a:extLst>
              <a:ext uri="{FF2B5EF4-FFF2-40B4-BE49-F238E27FC236}">
                <a16:creationId xmlns:a16="http://schemas.microsoft.com/office/drawing/2014/main" id="{4303495E-A3E5-D297-7DF7-4493C3A8F20D}"/>
              </a:ext>
            </a:extLst>
          </p:cNvPr>
          <p:cNvPicPr>
            <a:picLocks noChangeAspect="1"/>
          </p:cNvPicPr>
          <p:nvPr/>
        </p:nvPicPr>
        <p:blipFill>
          <a:blip r:embed="rId2"/>
          <a:stretch>
            <a:fillRect/>
          </a:stretch>
        </p:blipFill>
        <p:spPr>
          <a:xfrm>
            <a:off x="7371586" y="1148803"/>
            <a:ext cx="4209806" cy="595328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pic>
        <p:nvPicPr>
          <p:cNvPr id="7" name="Picture 6" descr="Logo&#10;&#10;Description automatically generated">
            <a:extLst>
              <a:ext uri="{FF2B5EF4-FFF2-40B4-BE49-F238E27FC236}">
                <a16:creationId xmlns:a16="http://schemas.microsoft.com/office/drawing/2014/main" id="{11A0110B-CB46-2038-AD6F-7FFCEDC9B177}"/>
              </a:ext>
            </a:extLst>
          </p:cNvPr>
          <p:cNvPicPr>
            <a:picLocks noChangeAspect="1"/>
          </p:cNvPicPr>
          <p:nvPr/>
        </p:nvPicPr>
        <p:blipFill>
          <a:blip r:embed="rId3"/>
          <a:stretch>
            <a:fillRect/>
          </a:stretch>
        </p:blipFill>
        <p:spPr>
          <a:xfrm>
            <a:off x="9914875" y="36164"/>
            <a:ext cx="1894108" cy="1363447"/>
          </a:xfrm>
          <a:prstGeom prst="rect">
            <a:avLst/>
          </a:prstGeom>
        </p:spPr>
      </p:pic>
      <p:sp>
        <p:nvSpPr>
          <p:cNvPr id="9" name="TextBox 8">
            <a:extLst>
              <a:ext uri="{FF2B5EF4-FFF2-40B4-BE49-F238E27FC236}">
                <a16:creationId xmlns:a16="http://schemas.microsoft.com/office/drawing/2014/main" id="{EFC0833D-9B1B-FBE4-4232-F52963888439}"/>
              </a:ext>
            </a:extLst>
          </p:cNvPr>
          <p:cNvSpPr txBox="1"/>
          <p:nvPr/>
        </p:nvSpPr>
        <p:spPr>
          <a:xfrm>
            <a:off x="2156458" y="1826317"/>
            <a:ext cx="7150388" cy="3416320"/>
          </a:xfrm>
          <a:prstGeom prst="rect">
            <a:avLst/>
          </a:prstGeom>
          <a:solidFill>
            <a:schemeClr val="bg1"/>
          </a:solidFill>
          <a:ln w="19050">
            <a:solidFill>
              <a:schemeClr val="tx1"/>
            </a:solidFill>
          </a:ln>
        </p:spPr>
        <p:txBody>
          <a:bodyPr wrap="square" rtlCol="0">
            <a:spAutoFit/>
          </a:bodyPr>
          <a:lstStyle/>
          <a:p>
            <a:r>
              <a:rPr lang="en-US" u="sng" dirty="0"/>
              <a:t>From Helge Meinhard @ CERN on 4/4/2024: </a:t>
            </a:r>
          </a:p>
          <a:p>
            <a:endParaRPr lang="en-US" dirty="0"/>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Dear John,</a:t>
            </a:r>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Yes - the Research Board confirmed the positive recommendation of the</a:t>
            </a:r>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Recognized Experiments Committee. I'll get back to you for the next steps</a:t>
            </a:r>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when back from holidays.</a:t>
            </a:r>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Best regards,</a:t>
            </a:r>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Helge</a:t>
            </a:r>
          </a:p>
          <a:p>
            <a:endParaRPr lang="en-US" dirty="0"/>
          </a:p>
        </p:txBody>
      </p:sp>
      <p:sp>
        <p:nvSpPr>
          <p:cNvPr id="5" name="Footer Placeholder 4">
            <a:extLst>
              <a:ext uri="{FF2B5EF4-FFF2-40B4-BE49-F238E27FC236}">
                <a16:creationId xmlns:a16="http://schemas.microsoft.com/office/drawing/2014/main" id="{49ED796E-5803-7F4D-2E74-207AFA4EDD94}"/>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5FF9A64D-6873-7F30-4CC4-8D4C761A9593}"/>
              </a:ext>
            </a:extLst>
          </p:cNvPr>
          <p:cNvSpPr>
            <a:spLocks noGrp="1"/>
          </p:cNvSpPr>
          <p:nvPr>
            <p:ph type="sldNum" sz="quarter" idx="12"/>
          </p:nvPr>
        </p:nvSpPr>
        <p:spPr/>
        <p:txBody>
          <a:bodyPr/>
          <a:lstStyle/>
          <a:p>
            <a:fld id="{588949A8-7CCD-4D90-AA9A-1451BFC6FB3A}" type="slidenum">
              <a:rPr lang="en-US" smtClean="0"/>
              <a:t>7</a:t>
            </a:fld>
            <a:endParaRPr lang="en-US"/>
          </a:p>
        </p:txBody>
      </p:sp>
    </p:spTree>
    <p:extLst>
      <p:ext uri="{BB962C8B-B14F-4D97-AF65-F5344CB8AC3E}">
        <p14:creationId xmlns:p14="http://schemas.microsoft.com/office/powerpoint/2010/main" val="48212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3970F-ECDA-5510-36E1-883FC52519BF}"/>
              </a:ext>
            </a:extLst>
          </p:cNvPr>
          <p:cNvSpPr>
            <a:spLocks noGrp="1"/>
          </p:cNvSpPr>
          <p:nvPr>
            <p:ph type="title"/>
          </p:nvPr>
        </p:nvSpPr>
        <p:spPr>
          <a:xfrm>
            <a:off x="838200" y="365126"/>
            <a:ext cx="10515600" cy="827088"/>
          </a:xfrm>
        </p:spPr>
        <p:txBody>
          <a:bodyPr/>
          <a:lstStyle/>
          <a:p>
            <a:r>
              <a:rPr lang="en-US" b="1" dirty="0" err="1">
                <a:solidFill>
                  <a:schemeClr val="accent1"/>
                </a:solidFill>
              </a:rPr>
              <a:t>NuPECC</a:t>
            </a:r>
            <a:r>
              <a:rPr lang="en-US" b="1" dirty="0">
                <a:solidFill>
                  <a:schemeClr val="accent1"/>
                </a:solidFill>
              </a:rPr>
              <a:t> 2024 LRP – Town Meeting</a:t>
            </a:r>
          </a:p>
        </p:txBody>
      </p:sp>
      <p:sp>
        <p:nvSpPr>
          <p:cNvPr id="3" name="Content Placeholder 2">
            <a:extLst>
              <a:ext uri="{FF2B5EF4-FFF2-40B4-BE49-F238E27FC236}">
                <a16:creationId xmlns:a16="http://schemas.microsoft.com/office/drawing/2014/main" id="{062E9AAE-369E-B062-4F44-0B04C5DAB76B}"/>
              </a:ext>
            </a:extLst>
          </p:cNvPr>
          <p:cNvSpPr>
            <a:spLocks noGrp="1"/>
          </p:cNvSpPr>
          <p:nvPr>
            <p:ph idx="1"/>
          </p:nvPr>
        </p:nvSpPr>
        <p:spPr>
          <a:xfrm>
            <a:off x="838200" y="1371600"/>
            <a:ext cx="10515600" cy="4805363"/>
          </a:xfrm>
        </p:spPr>
        <p:txBody>
          <a:bodyPr>
            <a:normAutofit fontScale="92500" lnSpcReduction="20000"/>
          </a:bodyPr>
          <a:lstStyle/>
          <a:p>
            <a:r>
              <a:rPr lang="en-US" dirty="0"/>
              <a:t>Bucharest, Apr. 15-17</a:t>
            </a:r>
            <a:r>
              <a:rPr lang="en-US" baseline="30000" dirty="0"/>
              <a:t>th</a:t>
            </a:r>
            <a:r>
              <a:rPr lang="en-US" dirty="0"/>
              <a:t> - </a:t>
            </a:r>
            <a:r>
              <a:rPr lang="en-US" dirty="0">
                <a:hlinkClick r:id="rId2"/>
              </a:rPr>
              <a:t>https://indico.ph.tum.de/event/7593/</a:t>
            </a:r>
            <a:endParaRPr lang="en-US" dirty="0"/>
          </a:p>
          <a:p>
            <a:r>
              <a:rPr lang="en-US" dirty="0"/>
              <a:t>Draft of </a:t>
            </a:r>
            <a:r>
              <a:rPr lang="en-US" dirty="0">
                <a:hlinkClick r:id="rId3"/>
              </a:rPr>
              <a:t>full document</a:t>
            </a:r>
            <a:r>
              <a:rPr lang="en-US" dirty="0"/>
              <a:t> and </a:t>
            </a:r>
            <a:r>
              <a:rPr lang="en-US" dirty="0">
                <a:hlinkClick r:id="rId4"/>
              </a:rPr>
              <a:t>separate chapters </a:t>
            </a:r>
            <a:r>
              <a:rPr lang="en-US" dirty="0"/>
              <a:t>available.</a:t>
            </a:r>
          </a:p>
          <a:p>
            <a:r>
              <a:rPr lang="en-US" dirty="0"/>
              <a:t>EIC and </a:t>
            </a:r>
            <a:r>
              <a:rPr lang="en-US" dirty="0" err="1"/>
              <a:t>ePIC</a:t>
            </a:r>
            <a:r>
              <a:rPr lang="en-US" dirty="0"/>
              <a:t> are mentioned in the executive summary</a:t>
            </a:r>
          </a:p>
          <a:p>
            <a:r>
              <a:rPr lang="en-US" dirty="0"/>
              <a:t>EIC mentioned in chapters on </a:t>
            </a:r>
            <a:r>
              <a:rPr lang="en-US" i="1" dirty="0"/>
              <a:t>Hadronic Physics </a:t>
            </a:r>
            <a:r>
              <a:rPr lang="en-US" dirty="0"/>
              <a:t>and </a:t>
            </a:r>
            <a:r>
              <a:rPr lang="en-US" i="1" dirty="0"/>
              <a:t>Nuclear Physics Tools – Detectors and Experimental Techniques</a:t>
            </a:r>
            <a:r>
              <a:rPr lang="en-US" dirty="0"/>
              <a:t>, dedicated paragraph in chapter on </a:t>
            </a:r>
            <a:r>
              <a:rPr lang="en-US" i="1" dirty="0"/>
              <a:t>Research Infrastructures Outside Europe</a:t>
            </a:r>
            <a:r>
              <a:rPr lang="en-US" dirty="0"/>
              <a:t> (with related specific recommendations)</a:t>
            </a:r>
          </a:p>
          <a:p>
            <a:endParaRPr lang="en-US" dirty="0"/>
          </a:p>
          <a:p>
            <a:r>
              <a:rPr lang="en-US" dirty="0"/>
              <a:t>Lots of involvement from the EIC community: </a:t>
            </a:r>
          </a:p>
          <a:p>
            <a:pPr lvl="1"/>
            <a:r>
              <a:rPr lang="en-US" dirty="0"/>
              <a:t>Pietro Antonioli is a member of the hadron WG</a:t>
            </a:r>
          </a:p>
          <a:p>
            <a:pPr lvl="1"/>
            <a:r>
              <a:rPr lang="en-US" dirty="0"/>
              <a:t>Marco Radici and Carlos Munoz Camacho are members of the infrastructure WG</a:t>
            </a:r>
          </a:p>
          <a:p>
            <a:pPr lvl="1"/>
            <a:r>
              <a:rPr lang="en-US" dirty="0"/>
              <a:t>Silvia Dalla Torre is a convenor of the detector WG</a:t>
            </a:r>
          </a:p>
          <a:p>
            <a:pPr lvl="1"/>
            <a:r>
              <a:rPr lang="en-US" dirty="0"/>
              <a:t>Papers submitted in support of European involvement in EIC/</a:t>
            </a:r>
            <a:r>
              <a:rPr lang="en-US" dirty="0" err="1"/>
              <a:t>ePIC</a:t>
            </a:r>
            <a:r>
              <a:rPr lang="en-US" dirty="0"/>
              <a:t> </a:t>
            </a:r>
          </a:p>
          <a:p>
            <a:endParaRPr lang="en-US" dirty="0"/>
          </a:p>
        </p:txBody>
      </p:sp>
      <p:sp>
        <p:nvSpPr>
          <p:cNvPr id="4" name="Date Placeholder 3">
            <a:extLst>
              <a:ext uri="{FF2B5EF4-FFF2-40B4-BE49-F238E27FC236}">
                <a16:creationId xmlns:a16="http://schemas.microsoft.com/office/drawing/2014/main" id="{DB91D4BA-DE5B-34B7-CB5B-F1902211EA7F}"/>
              </a:ext>
            </a:extLst>
          </p:cNvPr>
          <p:cNvSpPr>
            <a:spLocks noGrp="1"/>
          </p:cNvSpPr>
          <p:nvPr>
            <p:ph type="dt" sz="half" idx="10"/>
          </p:nvPr>
        </p:nvSpPr>
        <p:spPr/>
        <p:txBody>
          <a:bodyPr/>
          <a:lstStyle/>
          <a:p>
            <a:r>
              <a:rPr lang="en-US"/>
              <a:t>4/18/2024</a:t>
            </a:r>
          </a:p>
        </p:txBody>
      </p:sp>
      <p:grpSp>
        <p:nvGrpSpPr>
          <p:cNvPr id="8" name="Group 7">
            <a:extLst>
              <a:ext uri="{FF2B5EF4-FFF2-40B4-BE49-F238E27FC236}">
                <a16:creationId xmlns:a16="http://schemas.microsoft.com/office/drawing/2014/main" id="{3C02D3AE-4E9F-ED35-DECF-3C9E085173A7}"/>
              </a:ext>
            </a:extLst>
          </p:cNvPr>
          <p:cNvGrpSpPr/>
          <p:nvPr/>
        </p:nvGrpSpPr>
        <p:grpSpPr>
          <a:xfrm>
            <a:off x="641412" y="2543345"/>
            <a:ext cx="10909176" cy="1230936"/>
            <a:chOff x="641412" y="2543345"/>
            <a:chExt cx="10909176" cy="1230936"/>
          </a:xfrm>
        </p:grpSpPr>
        <p:pic>
          <p:nvPicPr>
            <p:cNvPr id="6" name="Picture 5">
              <a:extLst>
                <a:ext uri="{FF2B5EF4-FFF2-40B4-BE49-F238E27FC236}">
                  <a16:creationId xmlns:a16="http://schemas.microsoft.com/office/drawing/2014/main" id="{49444F41-AFF0-1D46-A65C-3FEC41A83D31}"/>
                </a:ext>
              </a:extLst>
            </p:cNvPr>
            <p:cNvPicPr>
              <a:picLocks noChangeAspect="1"/>
            </p:cNvPicPr>
            <p:nvPr/>
          </p:nvPicPr>
          <p:blipFill>
            <a:blip r:embed="rId5"/>
            <a:stretch>
              <a:fillRect/>
            </a:stretch>
          </p:blipFill>
          <p:spPr>
            <a:xfrm>
              <a:off x="641412" y="2543345"/>
              <a:ext cx="10909176" cy="1230936"/>
            </a:xfrm>
            <a:prstGeom prst="rect">
              <a:avLst/>
            </a:prstGeom>
            <a:ln w="12700">
              <a:solidFill>
                <a:schemeClr val="tx1"/>
              </a:solidFill>
            </a:ln>
          </p:spPr>
        </p:pic>
        <p:sp>
          <p:nvSpPr>
            <p:cNvPr id="7" name="TextBox 6">
              <a:extLst>
                <a:ext uri="{FF2B5EF4-FFF2-40B4-BE49-F238E27FC236}">
                  <a16:creationId xmlns:a16="http://schemas.microsoft.com/office/drawing/2014/main" id="{DC203C2B-25A0-6F86-4C0B-302B96A6DB1D}"/>
                </a:ext>
              </a:extLst>
            </p:cNvPr>
            <p:cNvSpPr txBox="1"/>
            <p:nvPr/>
          </p:nvSpPr>
          <p:spPr>
            <a:xfrm>
              <a:off x="4931229" y="3309977"/>
              <a:ext cx="1534885" cy="369332"/>
            </a:xfrm>
            <a:prstGeom prst="rect">
              <a:avLst/>
            </a:prstGeom>
            <a:noFill/>
          </p:spPr>
          <p:txBody>
            <a:bodyPr wrap="square" rtlCol="0">
              <a:spAutoFit/>
            </a:bodyPr>
            <a:lstStyle/>
            <a:p>
              <a:r>
                <a:rPr lang="en-US" dirty="0"/>
                <a:t>(page 223)</a:t>
              </a:r>
            </a:p>
          </p:txBody>
        </p:sp>
      </p:grpSp>
      <p:sp>
        <p:nvSpPr>
          <p:cNvPr id="5" name="Footer Placeholder 4">
            <a:extLst>
              <a:ext uri="{FF2B5EF4-FFF2-40B4-BE49-F238E27FC236}">
                <a16:creationId xmlns:a16="http://schemas.microsoft.com/office/drawing/2014/main" id="{1BA166FA-EE79-AAC0-F3E6-49DA7C0DC8B2}"/>
              </a:ext>
            </a:extLst>
          </p:cNvPr>
          <p:cNvSpPr>
            <a:spLocks noGrp="1"/>
          </p:cNvSpPr>
          <p:nvPr>
            <p:ph type="ftr" sz="quarter" idx="11"/>
          </p:nvPr>
        </p:nvSpPr>
        <p:spPr/>
        <p:txBody>
          <a:bodyPr/>
          <a:lstStyle/>
          <a:p>
            <a:r>
              <a:rPr lang="en-US"/>
              <a:t>ePIC General Meeting </a:t>
            </a:r>
          </a:p>
        </p:txBody>
      </p:sp>
      <p:sp>
        <p:nvSpPr>
          <p:cNvPr id="9" name="Slide Number Placeholder 8">
            <a:extLst>
              <a:ext uri="{FF2B5EF4-FFF2-40B4-BE49-F238E27FC236}">
                <a16:creationId xmlns:a16="http://schemas.microsoft.com/office/drawing/2014/main" id="{0C814AAB-0417-B51A-3992-9BBFE1012DC4}"/>
              </a:ext>
            </a:extLst>
          </p:cNvPr>
          <p:cNvSpPr>
            <a:spLocks noGrp="1"/>
          </p:cNvSpPr>
          <p:nvPr>
            <p:ph type="sldNum" sz="quarter" idx="12"/>
          </p:nvPr>
        </p:nvSpPr>
        <p:spPr/>
        <p:txBody>
          <a:bodyPr/>
          <a:lstStyle/>
          <a:p>
            <a:fld id="{588949A8-7CCD-4D90-AA9A-1451BFC6FB3A}" type="slidenum">
              <a:rPr lang="en-US" smtClean="0"/>
              <a:t>8</a:t>
            </a:fld>
            <a:endParaRPr lang="en-US"/>
          </a:p>
        </p:txBody>
      </p:sp>
    </p:spTree>
    <p:extLst>
      <p:ext uri="{BB962C8B-B14F-4D97-AF65-F5344CB8AC3E}">
        <p14:creationId xmlns:p14="http://schemas.microsoft.com/office/powerpoint/2010/main" val="313789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10;&#10;Description automatically generated">
            <a:extLst>
              <a:ext uri="{FF2B5EF4-FFF2-40B4-BE49-F238E27FC236}">
                <a16:creationId xmlns:a16="http://schemas.microsoft.com/office/drawing/2014/main" id="{B57F9833-B65F-9363-C0F0-8864EEC2D20F}"/>
              </a:ext>
            </a:extLst>
          </p:cNvPr>
          <p:cNvPicPr>
            <a:picLocks noChangeAspect="1"/>
          </p:cNvPicPr>
          <p:nvPr/>
        </p:nvPicPr>
        <p:blipFill>
          <a:blip r:embed="rId2"/>
          <a:stretch>
            <a:fillRect/>
          </a:stretch>
        </p:blipFill>
        <p:spPr>
          <a:xfrm>
            <a:off x="0" y="1090208"/>
            <a:ext cx="7043409" cy="3964114"/>
          </a:xfrm>
          <a:prstGeom prst="rect">
            <a:avLst/>
          </a:prstGeom>
        </p:spPr>
      </p:pic>
      <p:sp>
        <p:nvSpPr>
          <p:cNvPr id="2" name="Title 1">
            <a:extLst>
              <a:ext uri="{FF2B5EF4-FFF2-40B4-BE49-F238E27FC236}">
                <a16:creationId xmlns:a16="http://schemas.microsoft.com/office/drawing/2014/main" id="{9DC1AE43-4DAA-03C5-DF72-01845704EC90}"/>
              </a:ext>
            </a:extLst>
          </p:cNvPr>
          <p:cNvSpPr>
            <a:spLocks noGrp="1"/>
          </p:cNvSpPr>
          <p:nvPr>
            <p:ph type="title"/>
          </p:nvPr>
        </p:nvSpPr>
        <p:spPr>
          <a:xfrm>
            <a:off x="838200" y="365126"/>
            <a:ext cx="10515600" cy="810532"/>
          </a:xfrm>
        </p:spPr>
        <p:txBody>
          <a:bodyPr/>
          <a:lstStyle/>
          <a:p>
            <a:r>
              <a:rPr lang="en-US" b="1" dirty="0">
                <a:solidFill>
                  <a:schemeClr val="accent1"/>
                </a:solidFill>
              </a:rPr>
              <a:t>Congratulations!</a:t>
            </a:r>
          </a:p>
        </p:txBody>
      </p:sp>
      <p:sp>
        <p:nvSpPr>
          <p:cNvPr id="4" name="Date Placeholder 3">
            <a:extLst>
              <a:ext uri="{FF2B5EF4-FFF2-40B4-BE49-F238E27FC236}">
                <a16:creationId xmlns:a16="http://schemas.microsoft.com/office/drawing/2014/main" id="{3B10E2D9-8DAE-7841-551F-B9B84A3A83E5}"/>
              </a:ext>
            </a:extLst>
          </p:cNvPr>
          <p:cNvSpPr>
            <a:spLocks noGrp="1"/>
          </p:cNvSpPr>
          <p:nvPr>
            <p:ph type="dt" sz="half" idx="10"/>
          </p:nvPr>
        </p:nvSpPr>
        <p:spPr/>
        <p:txBody>
          <a:bodyPr/>
          <a:lstStyle/>
          <a:p>
            <a:r>
              <a:rPr lang="en-US"/>
              <a:t>4/18/2024</a:t>
            </a:r>
          </a:p>
        </p:txBody>
      </p:sp>
      <p:sp>
        <p:nvSpPr>
          <p:cNvPr id="5" name="Footer Placeholder 4">
            <a:extLst>
              <a:ext uri="{FF2B5EF4-FFF2-40B4-BE49-F238E27FC236}">
                <a16:creationId xmlns:a16="http://schemas.microsoft.com/office/drawing/2014/main" id="{78173870-AC69-0F35-BB44-C70C53F3A20E}"/>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ED4A69B6-A679-60A0-AD9F-2D8540B59A9F}"/>
              </a:ext>
            </a:extLst>
          </p:cNvPr>
          <p:cNvSpPr>
            <a:spLocks noGrp="1"/>
          </p:cNvSpPr>
          <p:nvPr>
            <p:ph type="sldNum" sz="quarter" idx="12"/>
          </p:nvPr>
        </p:nvSpPr>
        <p:spPr/>
        <p:txBody>
          <a:bodyPr/>
          <a:lstStyle/>
          <a:p>
            <a:fld id="{588949A8-7CCD-4D90-AA9A-1451BFC6FB3A}" type="slidenum">
              <a:rPr lang="en-US" smtClean="0"/>
              <a:t>9</a:t>
            </a:fld>
            <a:endParaRPr lang="en-US"/>
          </a:p>
        </p:txBody>
      </p:sp>
      <p:pic>
        <p:nvPicPr>
          <p:cNvPr id="8" name="Picture 7" descr="Text&#10;&#10;Description automatically generated">
            <a:extLst>
              <a:ext uri="{FF2B5EF4-FFF2-40B4-BE49-F238E27FC236}">
                <a16:creationId xmlns:a16="http://schemas.microsoft.com/office/drawing/2014/main" id="{E3A99EAD-FA89-578F-11B0-A8344465C002}"/>
              </a:ext>
            </a:extLst>
          </p:cNvPr>
          <p:cNvPicPr>
            <a:picLocks noChangeAspect="1"/>
          </p:cNvPicPr>
          <p:nvPr/>
        </p:nvPicPr>
        <p:blipFill>
          <a:blip r:embed="rId3"/>
          <a:stretch>
            <a:fillRect/>
          </a:stretch>
        </p:blipFill>
        <p:spPr>
          <a:xfrm>
            <a:off x="6209881" y="2008895"/>
            <a:ext cx="5982119" cy="4712580"/>
          </a:xfrm>
          <a:prstGeom prst="rect">
            <a:avLst/>
          </a:prstGeom>
        </p:spPr>
      </p:pic>
      <p:sp>
        <p:nvSpPr>
          <p:cNvPr id="11" name="TextBox 10">
            <a:extLst>
              <a:ext uri="{FF2B5EF4-FFF2-40B4-BE49-F238E27FC236}">
                <a16:creationId xmlns:a16="http://schemas.microsoft.com/office/drawing/2014/main" id="{42F6B9C8-AACD-6C02-B4F3-694EAC4A94DB}"/>
              </a:ext>
            </a:extLst>
          </p:cNvPr>
          <p:cNvSpPr txBox="1"/>
          <p:nvPr/>
        </p:nvSpPr>
        <p:spPr>
          <a:xfrm>
            <a:off x="7470204" y="668947"/>
            <a:ext cx="4160018" cy="923330"/>
          </a:xfrm>
          <a:prstGeom prst="rect">
            <a:avLst/>
          </a:prstGeom>
          <a:noFill/>
        </p:spPr>
        <p:txBody>
          <a:bodyPr wrap="square" rtlCol="0">
            <a:spAutoFit/>
          </a:bodyPr>
          <a:lstStyle/>
          <a:p>
            <a:r>
              <a:rPr lang="en-US" sz="1800" kern="0" dirty="0">
                <a:effectLst/>
                <a:latin typeface="Calibri" panose="020F0502020204030204" pitchFamily="34" charset="0"/>
                <a:ea typeface="Calibri" panose="020F0502020204030204" pitchFamily="34" charset="0"/>
              </a:rPr>
              <a:t>Please join us in congratulating Holly </a:t>
            </a:r>
            <a:r>
              <a:rPr lang="en-US" sz="1800" kern="0" dirty="0" err="1">
                <a:effectLst/>
                <a:latin typeface="Calibri" panose="020F0502020204030204" pitchFamily="34" charset="0"/>
                <a:ea typeface="Calibri" panose="020F0502020204030204" pitchFamily="34" charset="0"/>
              </a:rPr>
              <a:t>Szumila</a:t>
            </a:r>
            <a:r>
              <a:rPr lang="en-US" sz="1800" kern="0" dirty="0">
                <a:effectLst/>
                <a:latin typeface="Calibri" panose="020F0502020204030204" pitchFamily="34" charset="0"/>
                <a:ea typeface="Calibri" panose="020F0502020204030204" pitchFamily="34" charset="0"/>
              </a:rPr>
              <a:t>-Vance on being awarded the Guido </a:t>
            </a:r>
            <a:r>
              <a:rPr lang="en-US" sz="1800" kern="0" dirty="0" err="1">
                <a:effectLst/>
                <a:latin typeface="Calibri" panose="020F0502020204030204" pitchFamily="34" charset="0"/>
                <a:ea typeface="Calibri" panose="020F0502020204030204" pitchFamily="34" charset="0"/>
              </a:rPr>
              <a:t>Altarelli</a:t>
            </a:r>
            <a:r>
              <a:rPr lang="en-US" sz="1800" kern="0" dirty="0">
                <a:effectLst/>
                <a:latin typeface="Calibri" panose="020F0502020204030204" pitchFamily="34" charset="0"/>
                <a:ea typeface="Calibri" panose="020F0502020204030204" pitchFamily="34" charset="0"/>
              </a:rPr>
              <a:t> Award 2024 at DIS2024.  </a:t>
            </a:r>
            <a:endParaRPr lang="en-US" dirty="0"/>
          </a:p>
        </p:txBody>
      </p:sp>
      <p:sp>
        <p:nvSpPr>
          <p:cNvPr id="12" name="TextBox 11">
            <a:extLst>
              <a:ext uri="{FF2B5EF4-FFF2-40B4-BE49-F238E27FC236}">
                <a16:creationId xmlns:a16="http://schemas.microsoft.com/office/drawing/2014/main" id="{D22DC5CE-A5AE-8AED-A746-F4940B549C30}"/>
              </a:ext>
            </a:extLst>
          </p:cNvPr>
          <p:cNvSpPr txBox="1"/>
          <p:nvPr/>
        </p:nvSpPr>
        <p:spPr>
          <a:xfrm>
            <a:off x="597320" y="5594738"/>
            <a:ext cx="5384800" cy="369332"/>
          </a:xfrm>
          <a:prstGeom prst="rect">
            <a:avLst/>
          </a:prstGeom>
          <a:noFill/>
        </p:spPr>
        <p:txBody>
          <a:bodyPr wrap="square" rtlCol="0">
            <a:spAutoFit/>
          </a:bodyPr>
          <a:lstStyle/>
          <a:p>
            <a:r>
              <a:rPr lang="en-US" dirty="0"/>
              <a:t>Holly is one of the </a:t>
            </a:r>
            <a:r>
              <a:rPr lang="en-US" dirty="0" err="1"/>
              <a:t>ePIC</a:t>
            </a:r>
            <a:r>
              <a:rPr lang="en-US" dirty="0"/>
              <a:t> User Learning WG Conveners </a:t>
            </a:r>
          </a:p>
        </p:txBody>
      </p:sp>
    </p:spTree>
    <p:extLst>
      <p:ext uri="{BB962C8B-B14F-4D97-AF65-F5344CB8AC3E}">
        <p14:creationId xmlns:p14="http://schemas.microsoft.com/office/powerpoint/2010/main" val="35046518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3190</TotalTime>
  <Words>3418</Words>
  <Application>Microsoft Office PowerPoint</Application>
  <PresentationFormat>Widescreen</PresentationFormat>
  <Paragraphs>412</Paragraphs>
  <Slides>35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Calibri Light</vt:lpstr>
      <vt:lpstr>Wingdings</vt:lpstr>
      <vt:lpstr>Office Theme</vt:lpstr>
      <vt:lpstr>ePIC Collaboration News</vt:lpstr>
      <vt:lpstr>Hey John, start the recording….</vt:lpstr>
      <vt:lpstr>Today’s  Agenda</vt:lpstr>
      <vt:lpstr>PowerPoint Presentation</vt:lpstr>
      <vt:lpstr>Major Announcement on UK Funding!</vt:lpstr>
      <vt:lpstr>CD-3A Approval!</vt:lpstr>
      <vt:lpstr>CERN Recognized Experiment</vt:lpstr>
      <vt:lpstr>NuPECC 2024 LRP – Town Meeting</vt:lpstr>
      <vt:lpstr>Congratulations!</vt:lpstr>
      <vt:lpstr>PowerPoint Presentation</vt:lpstr>
      <vt:lpstr>PowerPoint Presentation</vt:lpstr>
      <vt:lpstr>PowerPoint Presentation</vt:lpstr>
      <vt:lpstr>PowerPoint Presentation</vt:lpstr>
      <vt:lpstr>PowerPoint Presentation</vt:lpstr>
      <vt:lpstr>Improve Software for Tracking Studies</vt:lpstr>
      <vt:lpstr>Next ePIC Collaboration Meeting</vt:lpstr>
      <vt:lpstr>Higher Order Collaboration Meeting (NNCM)</vt:lpstr>
      <vt:lpstr>Software  and Computing  Meeting  @ CERN</vt:lpstr>
      <vt:lpstr>SCC/AC Shared Reconstruction Priorities</vt:lpstr>
      <vt:lpstr>Upcoming Review Schedule</vt:lpstr>
      <vt:lpstr>Upcoming Collaboration  Council Meeting</vt:lpstr>
      <vt:lpstr>Summary</vt:lpstr>
      <vt:lpstr>PowerPoint Presentation</vt:lpstr>
      <vt:lpstr>ePIC Collaboration Web Presence</vt:lpstr>
      <vt:lpstr>ePIC Resources</vt:lpstr>
      <vt:lpstr>EICUG Membership</vt:lpstr>
      <vt:lpstr>Upcoming Notable Events…</vt:lpstr>
      <vt:lpstr>High-Level Agenda July 22-28 (DRAFT)</vt:lpstr>
      <vt:lpstr>TDR Strategy and Publications</vt:lpstr>
      <vt:lpstr>Rotation of PWG Conveners</vt:lpstr>
      <vt:lpstr>Collaborative Tools I</vt:lpstr>
      <vt:lpstr>Collaborative Tools II</vt:lpstr>
      <vt:lpstr>Collaborative Tools III</vt:lpstr>
      <vt:lpstr>Changes at DOE</vt:lpstr>
      <vt:lpstr>Changes in DOE SC: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ePIC Collaboration Status</dc:title>
  <dc:creator>Lajoie, John G [PHYSA]</dc:creator>
  <cp:lastModifiedBy>Lajoie, John</cp:lastModifiedBy>
  <cp:revision>1057</cp:revision>
  <dcterms:created xsi:type="dcterms:W3CDTF">2023-04-13T13:35:08Z</dcterms:created>
  <dcterms:modified xsi:type="dcterms:W3CDTF">2024-04-18T20:39:11Z</dcterms:modified>
</cp:coreProperties>
</file>