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4791" r:id="rId3"/>
    <p:sldId id="4788" r:id="rId4"/>
    <p:sldId id="5852" r:id="rId5"/>
    <p:sldId id="5850" r:id="rId6"/>
    <p:sldId id="5843" r:id="rId7"/>
    <p:sldId id="5793" r:id="rId8"/>
    <p:sldId id="5826" r:id="rId9"/>
    <p:sldId id="5844" r:id="rId10"/>
    <p:sldId id="4792" r:id="rId11"/>
    <p:sldId id="4793" r:id="rId12"/>
    <p:sldId id="5798" r:id="rId13"/>
    <p:sldId id="5845" r:id="rId14"/>
    <p:sldId id="5853" r:id="rId15"/>
    <p:sldId id="5841" r:id="rId16"/>
    <p:sldId id="5797" r:id="rId17"/>
    <p:sldId id="257" r:id="rId18"/>
    <p:sldId id="258" r:id="rId19"/>
    <p:sldId id="5769" r:id="rId20"/>
    <p:sldId id="4770" r:id="rId21"/>
    <p:sldId id="5840" r:id="rId22"/>
    <p:sldId id="5781" r:id="rId23"/>
    <p:sldId id="5821" r:id="rId24"/>
    <p:sldId id="5759" r:id="rId25"/>
    <p:sldId id="5812" r:id="rId26"/>
    <p:sldId id="5825" r:id="rId27"/>
    <p:sldId id="4829" r:id="rId28"/>
    <p:sldId id="583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32" autoAdjust="0"/>
  </p:normalViewPr>
  <p:slideViewPr>
    <p:cSldViewPr snapToGrid="0">
      <p:cViewPr varScale="1">
        <p:scale>
          <a:sx n="95" d="100"/>
          <a:sy n="95" d="100"/>
        </p:scale>
        <p:origin x="108" y="47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d1a7ef327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d1a7ef327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d1bcf37e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d1bcf37e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06A0A4-0EE3-4D82-BAB3-ED3AA258C5FC}" type="slidenum">
              <a:rPr lang="en-US" smtClean="0"/>
              <a:t>21</a:t>
            </a:fld>
            <a:endParaRPr lang="en-US"/>
          </a:p>
        </p:txBody>
      </p:sp>
    </p:spTree>
    <p:extLst>
      <p:ext uri="{BB962C8B-B14F-4D97-AF65-F5344CB8AC3E}">
        <p14:creationId xmlns:p14="http://schemas.microsoft.com/office/powerpoint/2010/main" val="234057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565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5/17/2024</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5/17/2024</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5/17/2024</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5/17/2024</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5/17/2024</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5/17/2024</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5/17/2024</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orms.gle/HV7x14n726QCqtrNA"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web.mit.edu/dnp2024/index.html" TargetMode="External"/><Relationship Id="rId4" Type="http://schemas.openxmlformats.org/officeDocument/2006/relationships/hyperlink" Target="https://indico.cern.ch/event/135417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orms.gle/WQcsMMp4XbCv8ADL7"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5" Type="http://schemas.openxmlformats.org/officeDocument/2006/relationships/hyperlink" Target="https://indico.bnl.gov/category/435/" TargetMode="External"/><Relationship Id="rId10" Type="http://schemas.openxmlformats.org/officeDocument/2006/relationships/image" Target="../media/image7.png"/><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indico.cern.ch/event/1343984/" TargetMode="External"/><Relationship Id="rId7" Type="http://schemas.openxmlformats.org/officeDocument/2006/relationships/hyperlink" Target="https://indico.bnl.gov/event/20727/" TargetMode="External"/><Relationship Id="rId2" Type="http://schemas.openxmlformats.org/officeDocument/2006/relationships/hyperlink" Target="https://lpsc-indico.in2p3.fr/event/3268/" TargetMode="External"/><Relationship Id="rId1" Type="http://schemas.openxmlformats.org/officeDocument/2006/relationships/slideLayout" Target="../slideLayouts/slideLayout2.xml"/><Relationship Id="rId6" Type="http://schemas.openxmlformats.org/officeDocument/2006/relationships/hyperlink" Target="https://indico.cern.ch/event/1361239/" TargetMode="External"/><Relationship Id="rId5" Type="http://schemas.openxmlformats.org/officeDocument/2006/relationships/hyperlink" Target="https://www.jlab.org/conference/2024-jluo" TargetMode="External"/><Relationship Id="rId4" Type="http://schemas.openxmlformats.org/officeDocument/2006/relationships/hyperlink" Target="https://conference.ippp.dur.ac.uk/event/1292/" TargetMode="Externa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indico.bnl.gov/event/21562/"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2387600"/>
          </a:xfrm>
        </p:spPr>
        <p:txBody>
          <a:bodyPr/>
          <a:lstStyle/>
          <a:p>
            <a:r>
              <a:rPr lang="en-US" b="1" dirty="0">
                <a:solidFill>
                  <a:schemeClr val="accent1"/>
                </a:solidFill>
              </a:rPr>
              <a:t>ePIC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950451"/>
            <a:ext cx="9144000" cy="1113282"/>
          </a:xfrm>
        </p:spPr>
        <p:txBody>
          <a:bodyPr/>
          <a:lstStyle/>
          <a:p>
            <a:r>
              <a:rPr lang="en-US" i="1" u="sng" dirty="0"/>
              <a:t>J. Lajoie</a:t>
            </a:r>
            <a:r>
              <a:rPr lang="en-US" i="1" dirty="0"/>
              <a:t>, S. Dalla Torre</a:t>
            </a:r>
          </a:p>
          <a:p>
            <a:r>
              <a:rPr lang="en-US" dirty="0"/>
              <a:t>May 17, 2024</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F581-1748-63F3-0E45-B5157F2EC759}"/>
              </a:ext>
            </a:extLst>
          </p:cNvPr>
          <p:cNvSpPr>
            <a:spLocks noGrp="1"/>
          </p:cNvSpPr>
          <p:nvPr>
            <p:ph type="title"/>
          </p:nvPr>
        </p:nvSpPr>
        <p:spPr>
          <a:xfrm>
            <a:off x="838200" y="365126"/>
            <a:ext cx="10515600" cy="794808"/>
          </a:xfrm>
        </p:spPr>
        <p:txBody>
          <a:bodyPr/>
          <a:lstStyle/>
          <a:p>
            <a:r>
              <a:rPr lang="en-US" b="1" dirty="0">
                <a:solidFill>
                  <a:schemeClr val="accent1"/>
                </a:solidFill>
              </a:rPr>
              <a:t>Funding Categories</a:t>
            </a:r>
          </a:p>
        </p:txBody>
      </p:sp>
      <p:sp>
        <p:nvSpPr>
          <p:cNvPr id="3" name="Content Placeholder 2">
            <a:extLst>
              <a:ext uri="{FF2B5EF4-FFF2-40B4-BE49-F238E27FC236}">
                <a16:creationId xmlns:a16="http://schemas.microsoft.com/office/drawing/2014/main" id="{7EF4850E-878E-A285-0955-ED5C4BEEEB4C}"/>
              </a:ext>
            </a:extLst>
          </p:cNvPr>
          <p:cNvSpPr>
            <a:spLocks noGrp="1"/>
          </p:cNvSpPr>
          <p:nvPr>
            <p:ph idx="1"/>
          </p:nvPr>
        </p:nvSpPr>
        <p:spPr>
          <a:xfrm>
            <a:off x="838200" y="1286933"/>
            <a:ext cx="10515600" cy="4890030"/>
          </a:xfrm>
        </p:spPr>
        <p:txBody>
          <a:bodyPr>
            <a:normAutofit lnSpcReduction="10000"/>
          </a:bodyPr>
          <a:lstStyle/>
          <a:p>
            <a:pPr marL="342900" marR="0" lvl="0" indent="-342900">
              <a:lnSpc>
                <a:spcPct val="110000"/>
              </a:lnSpc>
              <a:spcBef>
                <a:spcPts val="0"/>
              </a:spcBef>
              <a:spcAft>
                <a:spcPts val="0"/>
              </a:spcAft>
              <a:buFont typeface="Symbol" panose="05050102010706020507" pitchFamily="18" charset="2"/>
              <a:buChar char=""/>
            </a:pPr>
            <a:r>
              <a:rPr lang="en-US" sz="1800" b="1" i="1" dirty="0">
                <a:solidFill>
                  <a:srgbClr val="000000"/>
                </a:solidFill>
                <a:effectLst/>
                <a:ea typeface="Times New Roman" panose="02020603050405020304" pitchFamily="18" charset="0"/>
                <a:cs typeface="Times New Roman" panose="02020603050405020304" pitchFamily="18" charset="0"/>
              </a:rPr>
              <a:t>Category A</a:t>
            </a:r>
            <a:r>
              <a:rPr lang="en-US" sz="1800" i="1" dirty="0">
                <a:solidFill>
                  <a:srgbClr val="000000"/>
                </a:solidFill>
                <a:effectLst/>
                <a:ea typeface="Times New Roman" panose="02020603050405020304" pitchFamily="18" charset="0"/>
                <a:cs typeface="Times New Roman" panose="02020603050405020304" pitchFamily="18" charset="0"/>
              </a:rPr>
              <a:t> </a:t>
            </a:r>
            <a:r>
              <a:rPr lang="en-US" sz="1800" dirty="0">
                <a:solidFill>
                  <a:srgbClr val="000000"/>
                </a:solidFill>
                <a:effectLst/>
                <a:ea typeface="Times New Roman" panose="02020603050405020304" pitchFamily="18" charset="0"/>
                <a:cs typeface="Times New Roman" panose="02020603050405020304" pitchFamily="18" charset="0"/>
              </a:rPr>
              <a:t>concerns equipment built using Common Funds e.g. magnets, or services and operations common to the whole experiment e.g. software </a:t>
            </a:r>
            <a:r>
              <a:rPr lang="en-US" sz="1800" dirty="0" err="1">
                <a:solidFill>
                  <a:srgbClr val="000000"/>
                </a:solidFill>
                <a:effectLst/>
                <a:ea typeface="Times New Roman" panose="02020603050405020304" pitchFamily="18" charset="0"/>
                <a:cs typeface="Times New Roman" panose="02020603050405020304" pitchFamily="18" charset="0"/>
              </a:rPr>
              <a:t>licences</a:t>
            </a:r>
            <a:r>
              <a:rPr lang="en-US" sz="1800" dirty="0">
                <a:solidFill>
                  <a:srgbClr val="000000"/>
                </a:solidFill>
                <a:effectLst/>
                <a:ea typeface="Times New Roman" panose="02020603050405020304" pitchFamily="18" charset="0"/>
                <a:cs typeface="Times New Roman" panose="02020603050405020304" pitchFamily="18" charset="0"/>
              </a:rPr>
              <a:t>.</a:t>
            </a:r>
          </a:p>
          <a:p>
            <a:pPr marL="800100" lvl="1" indent="-342900">
              <a:lnSpc>
                <a:spcPct val="110000"/>
              </a:lnSpc>
              <a:spcBef>
                <a:spcPts val="0"/>
              </a:spcBef>
              <a:buFont typeface="Symbol" panose="05050102010706020507" pitchFamily="18" charset="2"/>
              <a:buChar char=""/>
            </a:pPr>
            <a:r>
              <a:rPr lang="en-US" sz="1400" dirty="0">
                <a:solidFill>
                  <a:srgbClr val="000000"/>
                </a:solidFill>
                <a:effectLst/>
                <a:ea typeface="Times New Roman" panose="02020603050405020304" pitchFamily="18" charset="0"/>
                <a:cs typeface="Times New Roman" panose="02020603050405020304" pitchFamily="18" charset="0"/>
              </a:rPr>
              <a:t>Cost-sharing typically by scientists (authors)</a:t>
            </a:r>
            <a:endParaRPr lang="en-US" sz="1400" dirty="0">
              <a:effectLs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b="1" i="1" dirty="0">
                <a:solidFill>
                  <a:srgbClr val="000000"/>
                </a:solidFill>
                <a:effectLst/>
                <a:ea typeface="Times New Roman" panose="02020603050405020304" pitchFamily="18" charset="0"/>
                <a:cs typeface="Times New Roman" panose="02020603050405020304" pitchFamily="18" charset="0"/>
              </a:rPr>
              <a:t>Category B</a:t>
            </a:r>
            <a:r>
              <a:rPr lang="en-US" sz="1800" i="1" dirty="0">
                <a:solidFill>
                  <a:srgbClr val="000000"/>
                </a:solidFill>
                <a:effectLst/>
                <a:ea typeface="Times New Roman" panose="02020603050405020304" pitchFamily="18" charset="0"/>
                <a:cs typeface="Times New Roman" panose="02020603050405020304" pitchFamily="18" charset="0"/>
              </a:rPr>
              <a:t> </a:t>
            </a:r>
            <a:r>
              <a:rPr lang="en-US" sz="1800" dirty="0">
                <a:solidFill>
                  <a:srgbClr val="000000"/>
                </a:solidFill>
                <a:effectLst/>
                <a:ea typeface="Times New Roman" panose="02020603050405020304" pitchFamily="18" charset="0"/>
                <a:cs typeface="Times New Roman" panose="02020603050405020304" pitchFamily="18" charset="0"/>
              </a:rPr>
              <a:t>concerns maintenance of equipment built by a sub-set of the collaboration, mainly sub-detectors.</a:t>
            </a:r>
          </a:p>
          <a:p>
            <a:pPr marL="800100" lvl="1" indent="-342900">
              <a:lnSpc>
                <a:spcPct val="110000"/>
              </a:lnSpc>
              <a:spcBef>
                <a:spcPts val="0"/>
              </a:spcBef>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Cost sharing typically by capital investment</a:t>
            </a:r>
          </a:p>
          <a:p>
            <a:pPr marL="342900" marR="0" lvl="0" indent="-342900">
              <a:lnSpc>
                <a:spcPct val="110000"/>
              </a:lnSpc>
              <a:spcBef>
                <a:spcPts val="0"/>
              </a:spcBef>
              <a:spcAft>
                <a:spcPts val="0"/>
              </a:spcAft>
              <a:buFont typeface="Symbol" panose="05050102010706020507" pitchFamily="18" charset="2"/>
              <a:buChar char=""/>
            </a:pPr>
            <a:r>
              <a:rPr lang="en-US" sz="1800" b="1" dirty="0">
                <a:solidFill>
                  <a:srgbClr val="000000"/>
                </a:solidFill>
                <a:effectLst/>
                <a:ea typeface="Times New Roman" panose="02020603050405020304" pitchFamily="18" charset="0"/>
                <a:cs typeface="Times New Roman" panose="02020603050405020304" pitchFamily="18" charset="0"/>
              </a:rPr>
              <a:t>Category C</a:t>
            </a:r>
            <a:r>
              <a:rPr lang="en-US" sz="1800" dirty="0">
                <a:solidFill>
                  <a:srgbClr val="000000"/>
                </a:solidFill>
                <a:effectLst/>
                <a:ea typeface="Times New Roman" panose="02020603050405020304" pitchFamily="18" charset="0"/>
                <a:cs typeface="Times New Roman" panose="02020603050405020304" pitchFamily="18" charset="0"/>
              </a:rPr>
              <a:t> concerns collaboration support using Common Funds, e.g., support for travel and as-needed time for key Collaboration functions, local co-support of travel for visiting scientists, and general support for a global strategy to allow for underprivileged scientists to participate in EIC science.</a:t>
            </a:r>
          </a:p>
          <a:p>
            <a:pPr marL="800100" lvl="1" indent="-342900">
              <a:lnSpc>
                <a:spcPct val="110000"/>
              </a:lnSpc>
              <a:spcBef>
                <a:spcPts val="0"/>
              </a:spcBef>
              <a:buFont typeface="Symbol" panose="05050102010706020507" pitchFamily="18" charset="2"/>
              <a:buChar char=""/>
            </a:pPr>
            <a:r>
              <a:rPr lang="en-US" sz="1400" dirty="0">
                <a:effectLst/>
                <a:ea typeface="Times New Roman" panose="02020603050405020304" pitchFamily="18" charset="0"/>
                <a:cs typeface="Times New Roman" panose="02020603050405020304" pitchFamily="18" charset="0"/>
              </a:rPr>
              <a:t>Cost sharing TBD (new category)</a:t>
            </a:r>
          </a:p>
          <a:p>
            <a:pPr marL="342900" marR="0" lvl="0" indent="-342900">
              <a:lnSpc>
                <a:spcPct val="110000"/>
              </a:lnSpc>
              <a:spcBef>
                <a:spcPts val="0"/>
              </a:spcBef>
              <a:spcAft>
                <a:spcPts val="0"/>
              </a:spcAft>
              <a:buFont typeface="Symbol" panose="05050102010706020507" pitchFamily="18" charset="2"/>
              <a:buChar char=""/>
            </a:pPr>
            <a:r>
              <a:rPr lang="en-US" sz="1800" b="1" i="1" dirty="0">
                <a:solidFill>
                  <a:srgbClr val="000000"/>
                </a:solidFill>
                <a:effectLst/>
                <a:ea typeface="Times New Roman" panose="02020603050405020304" pitchFamily="18" charset="0"/>
                <a:cs typeface="Times New Roman" panose="02020603050405020304" pitchFamily="18" charset="0"/>
              </a:rPr>
              <a:t>Category D</a:t>
            </a:r>
            <a:r>
              <a:rPr lang="en-US" sz="1800" i="1" dirty="0">
                <a:solidFill>
                  <a:srgbClr val="000000"/>
                </a:solidFill>
                <a:effectLst/>
                <a:ea typeface="Times New Roman" panose="02020603050405020304" pitchFamily="18" charset="0"/>
                <a:cs typeface="Times New Roman" panose="02020603050405020304" pitchFamily="18" charset="0"/>
              </a:rPr>
              <a:t> </a:t>
            </a:r>
            <a:r>
              <a:rPr lang="en-US" sz="1800" dirty="0">
                <a:solidFill>
                  <a:srgbClr val="000000"/>
                </a:solidFill>
                <a:effectLst/>
                <a:ea typeface="Times New Roman" panose="02020603050405020304" pitchFamily="18" charset="0"/>
                <a:cs typeface="Times New Roman" panose="02020603050405020304" pitchFamily="18" charset="0"/>
              </a:rPr>
              <a:t>concerns items for which the DOE and US host laboratories would naturally assume responsibility for, e.g. costs to run the accelerator which sets the weeks of operations and schedule, infrastructure for the experimental areas and experiments and infrastructure operations costs, survey and alignment, and the overall Environmental, Health, and Safety aspects for detector operations.</a:t>
            </a:r>
          </a:p>
          <a:p>
            <a:pPr marL="342900" marR="0" lvl="0" indent="-342900">
              <a:lnSpc>
                <a:spcPct val="110000"/>
              </a:lnSpc>
              <a:spcBef>
                <a:spcPts val="0"/>
              </a:spcBef>
              <a:spcAft>
                <a:spcPts val="0"/>
              </a:spcAft>
              <a:buFont typeface="Symbol" panose="05050102010706020507" pitchFamily="18" charset="2"/>
              <a:buChar char=""/>
            </a:pPr>
            <a:endParaRPr lang="en-US" sz="1800" dirty="0">
              <a:solidFill>
                <a:srgbClr val="000000"/>
              </a:solidFill>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solidFill>
                  <a:srgbClr val="000000"/>
                </a:solidFill>
                <a:effectLst/>
                <a:ea typeface="Times New Roman" panose="02020603050405020304" pitchFamily="18" charset="0"/>
                <a:cs typeface="Times New Roman" panose="02020603050405020304" pitchFamily="18" charset="0"/>
              </a:rPr>
              <a:t>Category A, B very similar to LHC. Category D (EIC) is the same in spirit as Category C (LHC).  Category C (EIC) is new and </a:t>
            </a:r>
            <a:r>
              <a:rPr lang="en-US" sz="1800" dirty="0">
                <a:solidFill>
                  <a:srgbClr val="000000"/>
                </a:solidFill>
                <a:ea typeface="Times New Roman" panose="02020603050405020304" pitchFamily="18" charset="0"/>
                <a:cs typeface="Times New Roman" panose="02020603050405020304" pitchFamily="18" charset="0"/>
              </a:rPr>
              <a:t>was created explicitly to support visiting scientists, etc. </a:t>
            </a:r>
            <a:r>
              <a:rPr lang="en-US" sz="1800" dirty="0">
                <a:solidFill>
                  <a:srgbClr val="000000"/>
                </a:solidFill>
                <a:effectLst/>
                <a:ea typeface="Times New Roman" panose="02020603050405020304" pitchFamily="18" charset="0"/>
                <a:cs typeface="Times New Roman" panose="02020603050405020304" pitchFamily="18" charset="0"/>
              </a:rPr>
              <a:t> </a:t>
            </a:r>
            <a:endParaRPr lang="en-US" sz="1800" dirty="0">
              <a:effectLst/>
              <a:ea typeface="Times New Roman" panose="02020603050405020304" pitchFamily="18"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025D41AA-F137-CFE1-CBF1-F8917CADCAB4}"/>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655F3393-94D2-3584-D801-1F5E7CF28D5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D6CF1B9-4733-5EDF-72E0-757074CECDC7}"/>
              </a:ext>
            </a:extLst>
          </p:cNvPr>
          <p:cNvSpPr>
            <a:spLocks noGrp="1"/>
          </p:cNvSpPr>
          <p:nvPr>
            <p:ph type="sldNum" sz="quarter" idx="12"/>
          </p:nvPr>
        </p:nvSpPr>
        <p:spPr/>
        <p:txBody>
          <a:bodyPr/>
          <a:lstStyle/>
          <a:p>
            <a:fld id="{54EE8D16-4F59-4503-AE79-995E9CC366C4}" type="slidenum">
              <a:rPr lang="en-US" smtClean="0"/>
              <a:t>10</a:t>
            </a:fld>
            <a:endParaRPr lang="en-US"/>
          </a:p>
        </p:txBody>
      </p:sp>
      <p:sp>
        <p:nvSpPr>
          <p:cNvPr id="7" name="Rectangle 6">
            <a:extLst>
              <a:ext uri="{FF2B5EF4-FFF2-40B4-BE49-F238E27FC236}">
                <a16:creationId xmlns:a16="http://schemas.microsoft.com/office/drawing/2014/main" id="{8C7FF802-2E6F-8187-2986-60CFAE620A69}"/>
              </a:ext>
            </a:extLst>
          </p:cNvPr>
          <p:cNvSpPr/>
          <p:nvPr/>
        </p:nvSpPr>
        <p:spPr>
          <a:xfrm>
            <a:off x="757881" y="2858530"/>
            <a:ext cx="10595919" cy="1037967"/>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10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68E0-ACCC-BBB1-3E0B-F8089E167A86}"/>
              </a:ext>
            </a:extLst>
          </p:cNvPr>
          <p:cNvSpPr>
            <a:spLocks noGrp="1"/>
          </p:cNvSpPr>
          <p:nvPr>
            <p:ph type="title"/>
          </p:nvPr>
        </p:nvSpPr>
        <p:spPr/>
        <p:txBody>
          <a:bodyPr/>
          <a:lstStyle/>
          <a:p>
            <a:r>
              <a:rPr lang="en-US" b="1" dirty="0">
                <a:solidFill>
                  <a:schemeClr val="accent1"/>
                </a:solidFill>
              </a:rPr>
              <a:t>M&amp;O Categories</a:t>
            </a:r>
          </a:p>
        </p:txBody>
      </p:sp>
      <p:pic>
        <p:nvPicPr>
          <p:cNvPr id="7" name="Content Placeholder 6" descr="Table&#10;&#10;Description automatically generated">
            <a:extLst>
              <a:ext uri="{FF2B5EF4-FFF2-40B4-BE49-F238E27FC236}">
                <a16:creationId xmlns:a16="http://schemas.microsoft.com/office/drawing/2014/main" id="{B823B334-5654-CBC7-7BB3-E66BEAE3C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1923" y="109756"/>
            <a:ext cx="4424116" cy="6748244"/>
          </a:xfrm>
        </p:spPr>
      </p:pic>
      <p:sp>
        <p:nvSpPr>
          <p:cNvPr id="8" name="Date Placeholder 7">
            <a:extLst>
              <a:ext uri="{FF2B5EF4-FFF2-40B4-BE49-F238E27FC236}">
                <a16:creationId xmlns:a16="http://schemas.microsoft.com/office/drawing/2014/main" id="{305E798B-E240-6E23-EA22-9E4AAC084473}"/>
              </a:ext>
            </a:extLst>
          </p:cNvPr>
          <p:cNvSpPr>
            <a:spLocks noGrp="1"/>
          </p:cNvSpPr>
          <p:nvPr>
            <p:ph type="dt" sz="half" idx="10"/>
          </p:nvPr>
        </p:nvSpPr>
        <p:spPr/>
        <p:txBody>
          <a:bodyPr/>
          <a:lstStyle/>
          <a:p>
            <a:r>
              <a:rPr lang="en-US"/>
              <a:t>5/17/2024</a:t>
            </a:r>
          </a:p>
        </p:txBody>
      </p:sp>
      <p:sp>
        <p:nvSpPr>
          <p:cNvPr id="9" name="Footer Placeholder 8">
            <a:extLst>
              <a:ext uri="{FF2B5EF4-FFF2-40B4-BE49-F238E27FC236}">
                <a16:creationId xmlns:a16="http://schemas.microsoft.com/office/drawing/2014/main" id="{739638FA-7BF9-746D-2B33-C1E159D54B62}"/>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12CB6868-F68E-9D6C-FDFB-EB603B522F47}"/>
              </a:ext>
            </a:extLst>
          </p:cNvPr>
          <p:cNvSpPr>
            <a:spLocks noGrp="1"/>
          </p:cNvSpPr>
          <p:nvPr>
            <p:ph type="sldNum" sz="quarter" idx="12"/>
          </p:nvPr>
        </p:nvSpPr>
        <p:spPr/>
        <p:txBody>
          <a:bodyPr/>
          <a:lstStyle/>
          <a:p>
            <a:fld id="{54EE8D16-4F59-4503-AE79-995E9CC366C4}" type="slidenum">
              <a:rPr lang="en-US" smtClean="0"/>
              <a:t>11</a:t>
            </a:fld>
            <a:endParaRPr lang="en-US"/>
          </a:p>
        </p:txBody>
      </p:sp>
      <p:sp>
        <p:nvSpPr>
          <p:cNvPr id="11" name="TextBox 10">
            <a:extLst>
              <a:ext uri="{FF2B5EF4-FFF2-40B4-BE49-F238E27FC236}">
                <a16:creationId xmlns:a16="http://schemas.microsoft.com/office/drawing/2014/main" id="{A4ED869B-8A86-6A33-A7AA-E74102F4C624}"/>
              </a:ext>
            </a:extLst>
          </p:cNvPr>
          <p:cNvSpPr txBox="1"/>
          <p:nvPr/>
        </p:nvSpPr>
        <p:spPr>
          <a:xfrm>
            <a:off x="838200" y="1879600"/>
            <a:ext cx="5825067" cy="2585323"/>
          </a:xfrm>
          <a:prstGeom prst="rect">
            <a:avLst/>
          </a:prstGeom>
          <a:noFill/>
        </p:spPr>
        <p:txBody>
          <a:bodyPr wrap="square" rtlCol="0">
            <a:spAutoFit/>
          </a:bodyPr>
          <a:lstStyle/>
          <a:p>
            <a:r>
              <a:rPr lang="en-US" dirty="0"/>
              <a:t>Categories are substantially updated from LHC document. One of the main differences is that operations are covered by the host laboratory, so anything that might look like operations here is only above and beyond what the host lab would be expected to contribute. </a:t>
            </a:r>
          </a:p>
          <a:p>
            <a:endParaRPr lang="en-US" dirty="0"/>
          </a:p>
          <a:p>
            <a:r>
              <a:rPr lang="en-US" dirty="0"/>
              <a:t>Changes also made to account for </a:t>
            </a:r>
            <a:r>
              <a:rPr lang="en-US" dirty="0" err="1"/>
              <a:t>ePIC</a:t>
            </a:r>
            <a:r>
              <a:rPr lang="en-US" dirty="0"/>
              <a:t> Streaming Computing Model and new Category C support, including support for paid positions in the collaboration. </a:t>
            </a:r>
          </a:p>
        </p:txBody>
      </p:sp>
    </p:spTree>
    <p:extLst>
      <p:ext uri="{BB962C8B-B14F-4D97-AF65-F5344CB8AC3E}">
        <p14:creationId xmlns:p14="http://schemas.microsoft.com/office/powerpoint/2010/main" val="93315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838200" y="365126"/>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48752" y="1491450"/>
            <a:ext cx="3969772" cy="4685514"/>
          </a:xfrm>
        </p:spPr>
        <p:txBody>
          <a:bodyPr>
            <a:normAutofit fontScale="92500" lnSpcReduction="10000"/>
          </a:bodyPr>
          <a:lstStyle/>
          <a:p>
            <a:r>
              <a:rPr lang="en-US" dirty="0"/>
              <a:t>Lehigh University </a:t>
            </a:r>
            <a:br>
              <a:rPr lang="en-US" dirty="0"/>
            </a:br>
            <a:r>
              <a:rPr lang="en-US" dirty="0"/>
              <a:t>Bethlehem, PA</a:t>
            </a:r>
          </a:p>
          <a:p>
            <a:r>
              <a:rPr lang="en-US" dirty="0"/>
              <a:t>July 22-28</a:t>
            </a:r>
          </a:p>
          <a:p>
            <a:r>
              <a:rPr lang="en-US" dirty="0"/>
              <a:t>Jointly organized with the EICUG</a:t>
            </a:r>
          </a:p>
          <a:p>
            <a:r>
              <a:rPr lang="en-US" dirty="0"/>
              <a:t>Joint session with talks of common interest </a:t>
            </a:r>
          </a:p>
          <a:p>
            <a:r>
              <a:rPr lang="en-US" dirty="0" err="1"/>
              <a:t>ePIC</a:t>
            </a:r>
            <a:r>
              <a:rPr lang="en-US" dirty="0"/>
              <a:t> Meeting </a:t>
            </a:r>
            <a:br>
              <a:rPr lang="en-US" dirty="0"/>
            </a:br>
            <a:r>
              <a:rPr lang="en-US" dirty="0"/>
              <a:t> July 24-28</a:t>
            </a:r>
            <a:r>
              <a:rPr lang="en-US" baseline="30000" dirty="0"/>
              <a:t>th</a:t>
            </a:r>
            <a:r>
              <a:rPr lang="en-US" dirty="0"/>
              <a:t> </a:t>
            </a:r>
          </a:p>
          <a:p>
            <a:r>
              <a:rPr lang="en-US" dirty="0"/>
              <a:t>Have clarity on the status of this meeting for Lab personnel  </a:t>
            </a:r>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23194" y="1707218"/>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5/17/2024</a:t>
            </a:r>
          </a:p>
        </p:txBody>
      </p:sp>
      <p:sp>
        <p:nvSpPr>
          <p:cNvPr id="2" name="TextBox 1">
            <a:extLst>
              <a:ext uri="{FF2B5EF4-FFF2-40B4-BE49-F238E27FC236}">
                <a16:creationId xmlns:a16="http://schemas.microsoft.com/office/drawing/2014/main" id="{F2151089-D234-5113-8B51-BD02251CC9EF}"/>
              </a:ext>
            </a:extLst>
          </p:cNvPr>
          <p:cNvSpPr txBox="1"/>
          <p:nvPr/>
        </p:nvSpPr>
        <p:spPr>
          <a:xfrm>
            <a:off x="1203435" y="5801664"/>
            <a:ext cx="6088117" cy="954107"/>
          </a:xfrm>
          <a:prstGeom prst="rect">
            <a:avLst/>
          </a:prstGeom>
          <a:noFill/>
        </p:spPr>
        <p:txBody>
          <a:bodyPr wrap="square" rtlCol="0">
            <a:spAutoFit/>
          </a:bodyPr>
          <a:lstStyle/>
          <a:p>
            <a:r>
              <a:rPr lang="en-US" sz="2800" dirty="0">
                <a:hlinkClick r:id="rId3"/>
              </a:rPr>
              <a:t>https://indico.bnl.gov/event/20727/</a:t>
            </a:r>
            <a:endParaRPr lang="en-US" sz="2800" dirty="0"/>
          </a:p>
          <a:p>
            <a:endParaRPr lang="en-US" sz="2800" dirty="0"/>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ePIC General Meeting </a:t>
            </a:r>
          </a:p>
        </p:txBody>
      </p:sp>
      <p:sp>
        <p:nvSpPr>
          <p:cNvPr id="10" name="Slide Number Placeholder 9">
            <a:extLst>
              <a:ext uri="{FF2B5EF4-FFF2-40B4-BE49-F238E27FC236}">
                <a16:creationId xmlns:a16="http://schemas.microsoft.com/office/drawing/2014/main" id="{802F9AE5-9593-D9EE-DFFB-C3AC30D13C39}"/>
              </a:ext>
            </a:extLst>
          </p:cNvPr>
          <p:cNvSpPr>
            <a:spLocks noGrp="1"/>
          </p:cNvSpPr>
          <p:nvPr>
            <p:ph type="sldNum" sz="quarter" idx="12"/>
          </p:nvPr>
        </p:nvSpPr>
        <p:spPr/>
        <p:txBody>
          <a:bodyPr/>
          <a:lstStyle/>
          <a:p>
            <a:fld id="{588949A8-7CCD-4D90-AA9A-1451BFC6FB3A}" type="slidenum">
              <a:rPr lang="en-US" smtClean="0"/>
              <a:t>12</a:t>
            </a:fld>
            <a:endParaRPr lang="en-US"/>
          </a:p>
        </p:txBody>
      </p:sp>
    </p:spTree>
    <p:extLst>
      <p:ext uri="{BB962C8B-B14F-4D97-AF65-F5344CB8AC3E}">
        <p14:creationId xmlns:p14="http://schemas.microsoft.com/office/powerpoint/2010/main" val="34203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5/17/2024</a:t>
            </a:r>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sp>
        <p:nvSpPr>
          <p:cNvPr id="3" name="Footer Placeholder 2">
            <a:extLst>
              <a:ext uri="{FF2B5EF4-FFF2-40B4-BE49-F238E27FC236}">
                <a16:creationId xmlns:a16="http://schemas.microsoft.com/office/drawing/2014/main" id="{67025979-5285-C307-39CF-E660B179DB18}"/>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97F6F894-9E9F-DDD9-B724-2992EE7C2F11}"/>
              </a:ext>
            </a:extLst>
          </p:cNvPr>
          <p:cNvSpPr>
            <a:spLocks noGrp="1"/>
          </p:cNvSpPr>
          <p:nvPr>
            <p:ph type="sldNum" sz="quarter" idx="12"/>
          </p:nvPr>
        </p:nvSpPr>
        <p:spPr/>
        <p:txBody>
          <a:bodyPr/>
          <a:lstStyle/>
          <a:p>
            <a:fld id="{588949A8-7CCD-4D90-AA9A-1451BFC6FB3A}" type="slidenum">
              <a:rPr lang="en-US" smtClean="0"/>
              <a:t>13</a:t>
            </a:fld>
            <a:endParaRPr lang="en-US"/>
          </a:p>
        </p:txBody>
      </p:sp>
      <p:sp>
        <p:nvSpPr>
          <p:cNvPr id="6" name="Rectangle 5">
            <a:extLst>
              <a:ext uri="{FF2B5EF4-FFF2-40B4-BE49-F238E27FC236}">
                <a16:creationId xmlns:a16="http://schemas.microsoft.com/office/drawing/2014/main" id="{588201EF-2851-C522-28C1-C936CC499589}"/>
              </a:ext>
            </a:extLst>
          </p:cNvPr>
          <p:cNvSpPr/>
          <p:nvPr/>
        </p:nvSpPr>
        <p:spPr>
          <a:xfrm>
            <a:off x="2578443" y="3813645"/>
            <a:ext cx="1511776" cy="1302052"/>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0A87B12-2860-3FB0-D170-A437F7B30286}"/>
              </a:ext>
            </a:extLst>
          </p:cNvPr>
          <p:cNvCxnSpPr/>
          <p:nvPr/>
        </p:nvCxnSpPr>
        <p:spPr>
          <a:xfrm>
            <a:off x="7610168" y="2939845"/>
            <a:ext cx="1238864" cy="108154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17D79F-DE94-8D34-855B-CA76C65AC5EF}"/>
              </a:ext>
            </a:extLst>
          </p:cNvPr>
          <p:cNvCxnSpPr>
            <a:cxnSpLocks/>
          </p:cNvCxnSpPr>
          <p:nvPr/>
        </p:nvCxnSpPr>
        <p:spPr>
          <a:xfrm flipH="1">
            <a:off x="7610168" y="2948250"/>
            <a:ext cx="1210639" cy="107952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1BA8E58-DC7D-432D-61FC-3A88659D2DB8}"/>
              </a:ext>
            </a:extLst>
          </p:cNvPr>
          <p:cNvGrpSpPr/>
          <p:nvPr/>
        </p:nvGrpSpPr>
        <p:grpSpPr>
          <a:xfrm>
            <a:off x="4090219" y="1553416"/>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42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7A45-74AD-778B-AA11-BE149CFEE97D}"/>
              </a:ext>
            </a:extLst>
          </p:cNvPr>
          <p:cNvSpPr>
            <a:spLocks noGrp="1"/>
          </p:cNvSpPr>
          <p:nvPr>
            <p:ph type="title"/>
          </p:nvPr>
        </p:nvSpPr>
        <p:spPr>
          <a:xfrm>
            <a:off x="838200" y="365125"/>
            <a:ext cx="10515600" cy="1099881"/>
          </a:xfrm>
        </p:spPr>
        <p:txBody>
          <a:bodyPr/>
          <a:lstStyle/>
          <a:p>
            <a:r>
              <a:rPr lang="en-US" b="1" dirty="0">
                <a:solidFill>
                  <a:schemeClr val="accent1"/>
                </a:solidFill>
              </a:rPr>
              <a:t>Draft Structure of the </a:t>
            </a:r>
            <a:r>
              <a:rPr lang="en-US" b="1" dirty="0" err="1">
                <a:solidFill>
                  <a:schemeClr val="accent1"/>
                </a:solidFill>
              </a:rPr>
              <a:t>ePIC</a:t>
            </a:r>
            <a:r>
              <a:rPr lang="en-US" b="1" dirty="0">
                <a:solidFill>
                  <a:schemeClr val="accent1"/>
                </a:solidFill>
              </a:rPr>
              <a:t> Collab. Meeting</a:t>
            </a:r>
          </a:p>
        </p:txBody>
      </p:sp>
      <p:sp>
        <p:nvSpPr>
          <p:cNvPr id="3" name="Date Placeholder 2">
            <a:extLst>
              <a:ext uri="{FF2B5EF4-FFF2-40B4-BE49-F238E27FC236}">
                <a16:creationId xmlns:a16="http://schemas.microsoft.com/office/drawing/2014/main" id="{9415A6D1-E644-F68A-3086-A1D046948189}"/>
              </a:ext>
            </a:extLst>
          </p:cNvPr>
          <p:cNvSpPr>
            <a:spLocks noGrp="1"/>
          </p:cNvSpPr>
          <p:nvPr>
            <p:ph type="dt" sz="half" idx="10"/>
          </p:nvPr>
        </p:nvSpPr>
        <p:spPr/>
        <p:txBody>
          <a:bodyPr/>
          <a:lstStyle/>
          <a:p>
            <a:r>
              <a:rPr lang="en-US"/>
              <a:t>5/17/2024</a:t>
            </a:r>
          </a:p>
        </p:txBody>
      </p:sp>
      <p:sp>
        <p:nvSpPr>
          <p:cNvPr id="4" name="Footer Placeholder 3">
            <a:extLst>
              <a:ext uri="{FF2B5EF4-FFF2-40B4-BE49-F238E27FC236}">
                <a16:creationId xmlns:a16="http://schemas.microsoft.com/office/drawing/2014/main" id="{750810C6-F794-9D52-5656-E815BEECF82C}"/>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FF2F1B4C-6AEF-4705-6909-FEA173974044}"/>
              </a:ext>
            </a:extLst>
          </p:cNvPr>
          <p:cNvSpPr>
            <a:spLocks noGrp="1"/>
          </p:cNvSpPr>
          <p:nvPr>
            <p:ph type="sldNum" sz="quarter" idx="12"/>
          </p:nvPr>
        </p:nvSpPr>
        <p:spPr/>
        <p:txBody>
          <a:bodyPr/>
          <a:lstStyle/>
          <a:p>
            <a:fld id="{588949A8-7CCD-4D90-AA9A-1451BFC6FB3A}" type="slidenum">
              <a:rPr lang="en-US" smtClean="0"/>
              <a:t>14</a:t>
            </a:fld>
            <a:endParaRPr lang="en-US"/>
          </a:p>
        </p:txBody>
      </p:sp>
      <p:graphicFrame>
        <p:nvGraphicFramePr>
          <p:cNvPr id="7" name="Table 6">
            <a:extLst>
              <a:ext uri="{FF2B5EF4-FFF2-40B4-BE49-F238E27FC236}">
                <a16:creationId xmlns:a16="http://schemas.microsoft.com/office/drawing/2014/main" id="{A43D29D5-8231-360E-985B-ABEC40D1C4F6}"/>
              </a:ext>
            </a:extLst>
          </p:cNvPr>
          <p:cNvGraphicFramePr>
            <a:graphicFrameLocks noGrp="1"/>
          </p:cNvGraphicFramePr>
          <p:nvPr>
            <p:extLst>
              <p:ext uri="{D42A27DB-BD31-4B8C-83A1-F6EECF244321}">
                <p14:modId xmlns:p14="http://schemas.microsoft.com/office/powerpoint/2010/main" val="2620015537"/>
              </p:ext>
            </p:extLst>
          </p:nvPr>
        </p:nvGraphicFramePr>
        <p:xfrm>
          <a:off x="2703462" y="1465007"/>
          <a:ext cx="6785076" cy="4661861"/>
        </p:xfrm>
        <a:graphic>
          <a:graphicData uri="http://schemas.openxmlformats.org/drawingml/2006/table">
            <a:tbl>
              <a:tblPr firstRow="1" bandRow="1">
                <a:tableStyleId>{073A0DAA-6AF3-43AB-8588-CEC1D06C72B9}</a:tableStyleId>
              </a:tblPr>
              <a:tblGrid>
                <a:gridCol w="2261692">
                  <a:extLst>
                    <a:ext uri="{9D8B030D-6E8A-4147-A177-3AD203B41FA5}">
                      <a16:colId xmlns:a16="http://schemas.microsoft.com/office/drawing/2014/main" val="4134738467"/>
                    </a:ext>
                  </a:extLst>
                </a:gridCol>
                <a:gridCol w="2261692">
                  <a:extLst>
                    <a:ext uri="{9D8B030D-6E8A-4147-A177-3AD203B41FA5}">
                      <a16:colId xmlns:a16="http://schemas.microsoft.com/office/drawing/2014/main" val="3872863231"/>
                    </a:ext>
                  </a:extLst>
                </a:gridCol>
                <a:gridCol w="2261692">
                  <a:extLst>
                    <a:ext uri="{9D8B030D-6E8A-4147-A177-3AD203B41FA5}">
                      <a16:colId xmlns:a16="http://schemas.microsoft.com/office/drawing/2014/main" val="2296993013"/>
                    </a:ext>
                  </a:extLst>
                </a:gridCol>
              </a:tblGrid>
              <a:tr h="861588">
                <a:tc>
                  <a:txBody>
                    <a:bodyPr/>
                    <a:lstStyle/>
                    <a:p>
                      <a:pPr algn="ctr"/>
                      <a:endParaRPr lang="en-US" dirty="0"/>
                    </a:p>
                    <a:p>
                      <a:pPr algn="ctr"/>
                      <a:r>
                        <a:rPr lang="en-US" dirty="0"/>
                        <a:t>Thursday</a:t>
                      </a:r>
                      <a:br>
                        <a:rPr lang="en-US" dirty="0"/>
                      </a:br>
                      <a:r>
                        <a:rPr lang="en-US" dirty="0"/>
                        <a:t>July 25th</a:t>
                      </a:r>
                    </a:p>
                  </a:txBody>
                  <a:tcPr/>
                </a:tc>
                <a:tc>
                  <a:txBody>
                    <a:bodyPr/>
                    <a:lstStyle/>
                    <a:p>
                      <a:pPr algn="ctr"/>
                      <a:endParaRPr lang="en-US" dirty="0"/>
                    </a:p>
                    <a:p>
                      <a:pPr algn="ctr"/>
                      <a:r>
                        <a:rPr lang="en-US" dirty="0"/>
                        <a:t>Friday</a:t>
                      </a:r>
                    </a:p>
                    <a:p>
                      <a:pPr algn="ctr"/>
                      <a:r>
                        <a:rPr lang="en-US" dirty="0"/>
                        <a:t>July 26th</a:t>
                      </a:r>
                    </a:p>
                  </a:txBody>
                  <a:tcPr/>
                </a:tc>
                <a:tc>
                  <a:txBody>
                    <a:bodyPr/>
                    <a:lstStyle/>
                    <a:p>
                      <a:pPr algn="ctr"/>
                      <a:endParaRPr lang="en-US" dirty="0"/>
                    </a:p>
                    <a:p>
                      <a:pPr algn="ctr"/>
                      <a:r>
                        <a:rPr lang="en-US" dirty="0"/>
                        <a:t>Saturday</a:t>
                      </a:r>
                    </a:p>
                    <a:p>
                      <a:pPr algn="ctr"/>
                      <a:r>
                        <a:rPr lang="en-US" dirty="0"/>
                        <a:t>July 27th</a:t>
                      </a:r>
                    </a:p>
                  </a:txBody>
                  <a:tcPr/>
                </a:tc>
                <a:extLst>
                  <a:ext uri="{0D108BD9-81ED-4DB2-BD59-A6C34878D82A}">
                    <a16:rowId xmlns:a16="http://schemas.microsoft.com/office/drawing/2014/main" val="148379555"/>
                  </a:ext>
                </a:extLst>
              </a:tr>
              <a:tr h="1095701">
                <a:tc>
                  <a:txBody>
                    <a:bodyPr/>
                    <a:lstStyle/>
                    <a:p>
                      <a:pPr algn="ctr"/>
                      <a:endParaRPr lang="en-US" dirty="0"/>
                    </a:p>
                    <a:p>
                      <a:pPr algn="ctr"/>
                      <a:r>
                        <a:rPr lang="en-US" dirty="0" err="1"/>
                        <a:t>Workfests</a:t>
                      </a:r>
                      <a:r>
                        <a:rPr lang="en-US" dirty="0"/>
                        <a:t>/Parallel</a:t>
                      </a:r>
                      <a:br>
                        <a:rPr lang="en-US" dirty="0"/>
                      </a:br>
                      <a:r>
                        <a:rPr lang="en-US" dirty="0"/>
                        <a:t>Sessions</a:t>
                      </a:r>
                    </a:p>
                  </a:txBody>
                  <a:tcPr/>
                </a:tc>
                <a:tc>
                  <a:txBody>
                    <a:bodyPr/>
                    <a:lstStyle/>
                    <a:p>
                      <a:pPr algn="ctr"/>
                      <a:endParaRPr lang="en-US" dirty="0"/>
                    </a:p>
                    <a:p>
                      <a:pPr algn="ctr"/>
                      <a:r>
                        <a:rPr lang="en-US" dirty="0"/>
                        <a:t>Collaboration</a:t>
                      </a:r>
                      <a:br>
                        <a:rPr lang="en-US" dirty="0"/>
                      </a:br>
                      <a:r>
                        <a:rPr lang="en-US" dirty="0"/>
                        <a:t>Council*</a:t>
                      </a:r>
                    </a:p>
                  </a:txBody>
                  <a:tcPr/>
                </a:tc>
                <a:tc>
                  <a:txBody>
                    <a:bodyPr/>
                    <a:lstStyle/>
                    <a:p>
                      <a:pPr algn="ctr"/>
                      <a:endParaRPr lang="en-US" dirty="0"/>
                    </a:p>
                    <a:p>
                      <a:pPr algn="ctr"/>
                      <a:r>
                        <a:rPr lang="en-US" dirty="0"/>
                        <a:t>Plenary</a:t>
                      </a:r>
                      <a:br>
                        <a:rPr lang="en-US" dirty="0"/>
                      </a:br>
                      <a:r>
                        <a:rPr lang="en-US" dirty="0"/>
                        <a:t>Session</a:t>
                      </a:r>
                    </a:p>
                  </a:txBody>
                  <a:tcPr/>
                </a:tc>
                <a:extLst>
                  <a:ext uri="{0D108BD9-81ED-4DB2-BD59-A6C34878D82A}">
                    <a16:rowId xmlns:a16="http://schemas.microsoft.com/office/drawing/2014/main" val="3790713281"/>
                  </a:ext>
                </a:extLst>
              </a:tr>
              <a:tr h="1179833">
                <a:tc>
                  <a:txBody>
                    <a:bodyPr/>
                    <a:lstStyle/>
                    <a:p>
                      <a:pPr algn="ct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Workfests</a:t>
                      </a:r>
                      <a:r>
                        <a:rPr lang="en-US" dirty="0"/>
                        <a:t>/Parallel</a:t>
                      </a:r>
                      <a:br>
                        <a:rPr lang="en-US" dirty="0"/>
                      </a:br>
                      <a:r>
                        <a:rPr lang="en-US" dirty="0"/>
                        <a:t>Sessions</a:t>
                      </a:r>
                    </a:p>
                    <a:p>
                      <a:pPr algn="ctr"/>
                      <a:endParaRPr lang="en-US" dirty="0"/>
                    </a:p>
                  </a:txBody>
                  <a:tcPr/>
                </a:tc>
                <a:tc>
                  <a:txBody>
                    <a:bodyPr/>
                    <a:lstStyle/>
                    <a:p>
                      <a:pPr algn="ct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Workfests</a:t>
                      </a:r>
                      <a:r>
                        <a:rPr lang="en-US" dirty="0"/>
                        <a:t>/Parallel</a:t>
                      </a:r>
                      <a:br>
                        <a:rPr lang="en-US" dirty="0"/>
                      </a:br>
                      <a:r>
                        <a:rPr lang="en-US" dirty="0"/>
                        <a:t>Sessions</a:t>
                      </a:r>
                    </a:p>
                    <a:p>
                      <a:pPr algn="ctr"/>
                      <a:endParaRPr lang="en-US" dirty="0"/>
                    </a:p>
                  </a:txBody>
                  <a:tcPr/>
                </a:tc>
                <a:tc>
                  <a:txBody>
                    <a:bodyPr/>
                    <a:lstStyle/>
                    <a:p>
                      <a:pPr algn="ctr"/>
                      <a:endParaRPr lang="en-US" dirty="0"/>
                    </a:p>
                    <a:p>
                      <a:pPr algn="ctr"/>
                      <a:r>
                        <a:rPr lang="en-US" dirty="0"/>
                        <a:t>Plenary </a:t>
                      </a:r>
                      <a:br>
                        <a:rPr lang="en-US" dirty="0"/>
                      </a:br>
                      <a:r>
                        <a:rPr lang="en-US" dirty="0"/>
                        <a:t>Session</a:t>
                      </a:r>
                    </a:p>
                  </a:txBody>
                  <a:tcPr/>
                </a:tc>
                <a:extLst>
                  <a:ext uri="{0D108BD9-81ED-4DB2-BD59-A6C34878D82A}">
                    <a16:rowId xmlns:a16="http://schemas.microsoft.com/office/drawing/2014/main" val="1857775839"/>
                  </a:ext>
                </a:extLst>
              </a:tr>
              <a:tr h="1378541">
                <a:tc>
                  <a:txBody>
                    <a:bodyPr/>
                    <a:lstStyle/>
                    <a:p>
                      <a:pPr algn="ct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t>Workfests</a:t>
                      </a:r>
                      <a:r>
                        <a:rPr lang="en-US" dirty="0"/>
                        <a:t>/Parallel</a:t>
                      </a:r>
                      <a:br>
                        <a:rPr lang="en-US" dirty="0"/>
                      </a:br>
                      <a:r>
                        <a:rPr lang="en-US" dirty="0"/>
                        <a:t>Sessions</a:t>
                      </a:r>
                      <a:br>
                        <a:rPr lang="en-US" dirty="0"/>
                      </a:br>
                      <a:r>
                        <a:rPr lang="en-US" dirty="0"/>
                        <a:t>(if needed)</a:t>
                      </a:r>
                    </a:p>
                    <a:p>
                      <a:pPr algn="ctr"/>
                      <a:endParaRPr lang="en-US" dirty="0"/>
                    </a:p>
                  </a:txBody>
                  <a:tcPr/>
                </a:tc>
                <a:tc>
                  <a:txBody>
                    <a:bodyPr/>
                    <a:lstStyle/>
                    <a:p>
                      <a:pPr algn="ctr"/>
                      <a:endParaRPr lang="en-US" dirty="0"/>
                    </a:p>
                    <a:p>
                      <a:pPr algn="ctr"/>
                      <a:r>
                        <a:rPr lang="en-US" dirty="0"/>
                        <a:t>Networking </a:t>
                      </a:r>
                      <a:br>
                        <a:rPr lang="en-US" dirty="0"/>
                      </a:br>
                      <a:r>
                        <a:rPr lang="en-US" dirty="0"/>
                        <a:t>Reception</a:t>
                      </a:r>
                    </a:p>
                  </a:txBody>
                  <a:tcPr/>
                </a:tc>
                <a:tc>
                  <a:txBody>
                    <a:bodyPr/>
                    <a:lstStyle/>
                    <a:p>
                      <a:pPr algn="ctr"/>
                      <a:endParaRPr lang="en-US" dirty="0"/>
                    </a:p>
                  </a:txBody>
                  <a:tcPr/>
                </a:tc>
                <a:extLst>
                  <a:ext uri="{0D108BD9-81ED-4DB2-BD59-A6C34878D82A}">
                    <a16:rowId xmlns:a16="http://schemas.microsoft.com/office/drawing/2014/main" val="3911883291"/>
                  </a:ext>
                </a:extLst>
              </a:tr>
            </a:tbl>
          </a:graphicData>
        </a:graphic>
      </p:graphicFrame>
      <p:sp>
        <p:nvSpPr>
          <p:cNvPr id="8" name="TextBox 7">
            <a:extLst>
              <a:ext uri="{FF2B5EF4-FFF2-40B4-BE49-F238E27FC236}">
                <a16:creationId xmlns:a16="http://schemas.microsoft.com/office/drawing/2014/main" id="{64F52C36-CEEA-244F-E2B4-103B446547D4}"/>
              </a:ext>
            </a:extLst>
          </p:cNvPr>
          <p:cNvSpPr txBox="1"/>
          <p:nvPr/>
        </p:nvSpPr>
        <p:spPr>
          <a:xfrm>
            <a:off x="1399867" y="2896001"/>
            <a:ext cx="1619865" cy="369332"/>
          </a:xfrm>
          <a:prstGeom prst="rect">
            <a:avLst/>
          </a:prstGeom>
          <a:noFill/>
        </p:spPr>
        <p:txBody>
          <a:bodyPr wrap="square" rtlCol="0">
            <a:spAutoFit/>
          </a:bodyPr>
          <a:lstStyle/>
          <a:p>
            <a:r>
              <a:rPr lang="en-US" dirty="0"/>
              <a:t>Morning</a:t>
            </a:r>
          </a:p>
        </p:txBody>
      </p:sp>
      <p:sp>
        <p:nvSpPr>
          <p:cNvPr id="9" name="TextBox 8">
            <a:extLst>
              <a:ext uri="{FF2B5EF4-FFF2-40B4-BE49-F238E27FC236}">
                <a16:creationId xmlns:a16="http://schemas.microsoft.com/office/drawing/2014/main" id="{9B064A41-8D8E-1D5F-4249-AC86D14E4D78}"/>
              </a:ext>
            </a:extLst>
          </p:cNvPr>
          <p:cNvSpPr txBox="1"/>
          <p:nvPr/>
        </p:nvSpPr>
        <p:spPr>
          <a:xfrm>
            <a:off x="1399866" y="4144497"/>
            <a:ext cx="1619865" cy="369332"/>
          </a:xfrm>
          <a:prstGeom prst="rect">
            <a:avLst/>
          </a:prstGeom>
          <a:noFill/>
        </p:spPr>
        <p:txBody>
          <a:bodyPr wrap="square" rtlCol="0">
            <a:spAutoFit/>
          </a:bodyPr>
          <a:lstStyle/>
          <a:p>
            <a:r>
              <a:rPr lang="en-US" dirty="0"/>
              <a:t>Afternoon</a:t>
            </a:r>
          </a:p>
        </p:txBody>
      </p:sp>
      <p:sp>
        <p:nvSpPr>
          <p:cNvPr id="10" name="TextBox 9">
            <a:extLst>
              <a:ext uri="{FF2B5EF4-FFF2-40B4-BE49-F238E27FC236}">
                <a16:creationId xmlns:a16="http://schemas.microsoft.com/office/drawing/2014/main" id="{9CF29E7E-6D43-E213-1D1C-3DF7AB954809}"/>
              </a:ext>
            </a:extLst>
          </p:cNvPr>
          <p:cNvSpPr txBox="1"/>
          <p:nvPr/>
        </p:nvSpPr>
        <p:spPr>
          <a:xfrm>
            <a:off x="1399866" y="5392994"/>
            <a:ext cx="1619865" cy="369332"/>
          </a:xfrm>
          <a:prstGeom prst="rect">
            <a:avLst/>
          </a:prstGeom>
          <a:noFill/>
        </p:spPr>
        <p:txBody>
          <a:bodyPr wrap="square" rtlCol="0">
            <a:spAutoFit/>
          </a:bodyPr>
          <a:lstStyle/>
          <a:p>
            <a:r>
              <a:rPr lang="en-US" dirty="0"/>
              <a:t>Evening</a:t>
            </a:r>
          </a:p>
        </p:txBody>
      </p:sp>
      <p:sp>
        <p:nvSpPr>
          <p:cNvPr id="11" name="TextBox 10">
            <a:extLst>
              <a:ext uri="{FF2B5EF4-FFF2-40B4-BE49-F238E27FC236}">
                <a16:creationId xmlns:a16="http://schemas.microsoft.com/office/drawing/2014/main" id="{FF0476EB-46D3-6398-8AC5-3883D2650405}"/>
              </a:ext>
            </a:extLst>
          </p:cNvPr>
          <p:cNvSpPr txBox="1"/>
          <p:nvPr/>
        </p:nvSpPr>
        <p:spPr>
          <a:xfrm>
            <a:off x="9770076" y="2537254"/>
            <a:ext cx="2059459" cy="923330"/>
          </a:xfrm>
          <a:prstGeom prst="rect">
            <a:avLst/>
          </a:prstGeom>
          <a:noFill/>
        </p:spPr>
        <p:txBody>
          <a:bodyPr wrap="square" rtlCol="0">
            <a:spAutoFit/>
          </a:bodyPr>
          <a:lstStyle/>
          <a:p>
            <a:r>
              <a:rPr lang="en-US" dirty="0"/>
              <a:t>*CC agenda TBD, may not use the whole time block</a:t>
            </a:r>
          </a:p>
        </p:txBody>
      </p:sp>
    </p:spTree>
    <p:extLst>
      <p:ext uri="{BB962C8B-B14F-4D97-AF65-F5344CB8AC3E}">
        <p14:creationId xmlns:p14="http://schemas.microsoft.com/office/powerpoint/2010/main" val="344193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D268-8D62-B3BA-3D51-7DBF3618413E}"/>
              </a:ext>
            </a:extLst>
          </p:cNvPr>
          <p:cNvSpPr>
            <a:spLocks noGrp="1"/>
          </p:cNvSpPr>
          <p:nvPr>
            <p:ph type="title"/>
          </p:nvPr>
        </p:nvSpPr>
        <p:spPr>
          <a:xfrm>
            <a:off x="838200" y="365125"/>
            <a:ext cx="10515600" cy="830629"/>
          </a:xfrm>
        </p:spPr>
        <p:txBody>
          <a:bodyPr/>
          <a:lstStyle/>
          <a:p>
            <a:r>
              <a:rPr lang="en-US" b="1" dirty="0">
                <a:solidFill>
                  <a:schemeClr val="accent1"/>
                </a:solidFill>
              </a:rPr>
              <a:t>Call for </a:t>
            </a:r>
            <a:r>
              <a:rPr lang="en-US" b="1" dirty="0" err="1">
                <a:solidFill>
                  <a:schemeClr val="accent1"/>
                </a:solidFill>
              </a:rPr>
              <a:t>Workfest</a:t>
            </a:r>
            <a:r>
              <a:rPr lang="en-US" b="1" dirty="0">
                <a:solidFill>
                  <a:schemeClr val="accent1"/>
                </a:solidFill>
              </a:rPr>
              <a:t> Proposals!</a:t>
            </a:r>
          </a:p>
        </p:txBody>
      </p:sp>
      <p:sp>
        <p:nvSpPr>
          <p:cNvPr id="3" name="Content Placeholder 2">
            <a:extLst>
              <a:ext uri="{FF2B5EF4-FFF2-40B4-BE49-F238E27FC236}">
                <a16:creationId xmlns:a16="http://schemas.microsoft.com/office/drawing/2014/main" id="{75128490-1292-4C27-C4A6-23D6A1447D1B}"/>
              </a:ext>
            </a:extLst>
          </p:cNvPr>
          <p:cNvSpPr>
            <a:spLocks noGrp="1"/>
          </p:cNvSpPr>
          <p:nvPr>
            <p:ph idx="1"/>
          </p:nvPr>
        </p:nvSpPr>
        <p:spPr>
          <a:xfrm>
            <a:off x="838200" y="1334530"/>
            <a:ext cx="10515600" cy="4842433"/>
          </a:xfrm>
        </p:spPr>
        <p:txBody>
          <a:bodyPr>
            <a:normAutofit fontScale="70000" lnSpcReduction="20000"/>
          </a:bodyPr>
          <a:lstStyle/>
          <a:p>
            <a:r>
              <a:rPr lang="en-US" dirty="0"/>
              <a:t>Open call to the collaboration:</a:t>
            </a:r>
          </a:p>
          <a:p>
            <a:pPr lvl="1"/>
            <a:r>
              <a:rPr lang="en-US" dirty="0"/>
              <a:t>Please work with WG and DSC leadership</a:t>
            </a:r>
          </a:p>
          <a:p>
            <a:pPr lvl="1"/>
            <a:r>
              <a:rPr lang="en-US" dirty="0"/>
              <a:t>Please consider overlaps with other WG’s and DSC’s – talk to each other!</a:t>
            </a:r>
          </a:p>
          <a:p>
            <a:pPr lvl="1"/>
            <a:r>
              <a:rPr lang="en-US" dirty="0"/>
              <a:t>Take advantage of the opportunity presented by having so many people in-person</a:t>
            </a:r>
          </a:p>
          <a:p>
            <a:r>
              <a:rPr lang="en-US" dirty="0"/>
              <a:t>Strongly encourage CC WG’s to organize cross-cutting sessions!</a:t>
            </a:r>
          </a:p>
          <a:p>
            <a:pPr lvl="1"/>
            <a:r>
              <a:rPr lang="en-US" dirty="0"/>
              <a:t>This is more efficient than multiple DSC meetings</a:t>
            </a:r>
          </a:p>
          <a:p>
            <a:r>
              <a:rPr lang="en-US" dirty="0"/>
              <a:t>Deadline: Friday, May 31</a:t>
            </a:r>
            <a:r>
              <a:rPr lang="en-US" baseline="30000" dirty="0"/>
              <a:t>st</a:t>
            </a:r>
            <a:r>
              <a:rPr lang="en-US" dirty="0"/>
              <a:t>	</a:t>
            </a:r>
          </a:p>
          <a:p>
            <a:pPr lvl="1"/>
            <a:r>
              <a:rPr lang="en-US" dirty="0"/>
              <a:t>Send proposals to CC and SP leadership</a:t>
            </a:r>
          </a:p>
          <a:p>
            <a:pPr lvl="1"/>
            <a:r>
              <a:rPr lang="en-US" dirty="0"/>
              <a:t>Include information on:</a:t>
            </a:r>
          </a:p>
          <a:p>
            <a:pPr lvl="2"/>
            <a:r>
              <a:rPr lang="en-US" dirty="0"/>
              <a:t>Names of organizers </a:t>
            </a:r>
          </a:p>
          <a:p>
            <a:pPr lvl="2"/>
            <a:r>
              <a:rPr lang="en-US" dirty="0"/>
              <a:t>Time required and requested days</a:t>
            </a:r>
          </a:p>
          <a:p>
            <a:pPr lvl="2"/>
            <a:r>
              <a:rPr lang="en-US" dirty="0"/>
              <a:t>Number of people expected (space required)</a:t>
            </a:r>
          </a:p>
          <a:p>
            <a:pPr lvl="2"/>
            <a:r>
              <a:rPr lang="en-US" dirty="0"/>
              <a:t>Is this more of a parallel session, “</a:t>
            </a:r>
            <a:r>
              <a:rPr lang="en-US" dirty="0" err="1"/>
              <a:t>workfest</a:t>
            </a:r>
            <a:r>
              <a:rPr lang="en-US" dirty="0"/>
              <a:t>”, hybrid? </a:t>
            </a:r>
          </a:p>
          <a:p>
            <a:r>
              <a:rPr lang="en-US" dirty="0"/>
              <a:t>The SP Office, CC Office and Coordinators will work out a schedule in concert with the local organizing committee</a:t>
            </a:r>
          </a:p>
          <a:p>
            <a:pPr lvl="1"/>
            <a:r>
              <a:rPr lang="en-US" dirty="0"/>
              <a:t>Depending on the number if requests, we may need to combine sessions, or push some sessions into the evening.  We will talk with the proposal organizers before doing this. </a:t>
            </a:r>
          </a:p>
          <a:p>
            <a:r>
              <a:rPr lang="en-US" dirty="0"/>
              <a:t>Email to collaboration will follow this General Meeting</a:t>
            </a:r>
          </a:p>
        </p:txBody>
      </p:sp>
      <p:sp>
        <p:nvSpPr>
          <p:cNvPr id="4" name="Date Placeholder 3">
            <a:extLst>
              <a:ext uri="{FF2B5EF4-FFF2-40B4-BE49-F238E27FC236}">
                <a16:creationId xmlns:a16="http://schemas.microsoft.com/office/drawing/2014/main" id="{E7C2040A-B372-A53F-D259-E33BDD8AC7C5}"/>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D0E441FC-3A0A-82E5-720F-8E37C27C227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68129E3-F90A-1B77-4D43-F6BA5C4A7E12}"/>
              </a:ext>
            </a:extLst>
          </p:cNvPr>
          <p:cNvSpPr>
            <a:spLocks noGrp="1"/>
          </p:cNvSpPr>
          <p:nvPr>
            <p:ph type="sldNum" sz="quarter" idx="12"/>
          </p:nvPr>
        </p:nvSpPr>
        <p:spPr/>
        <p:txBody>
          <a:bodyPr/>
          <a:lstStyle/>
          <a:p>
            <a:fld id="{588949A8-7CCD-4D90-AA9A-1451BFC6FB3A}" type="slidenum">
              <a:rPr lang="en-US" smtClean="0"/>
              <a:t>15</a:t>
            </a:fld>
            <a:endParaRPr lang="en-US"/>
          </a:p>
        </p:txBody>
      </p:sp>
      <p:pic>
        <p:nvPicPr>
          <p:cNvPr id="1026" name="Picture 2" descr="Defining Work: What Does It Mean To You? - Trish Steed">
            <a:extLst>
              <a:ext uri="{FF2B5EF4-FFF2-40B4-BE49-F238E27FC236}">
                <a16:creationId xmlns:a16="http://schemas.microsoft.com/office/drawing/2014/main" id="{8BAF96F7-D98E-A2A4-F404-6AA5E415F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007" y="780439"/>
            <a:ext cx="3320845" cy="332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40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09B3-DE82-CD5C-7F0F-AF7E3B13FEEA}"/>
              </a:ext>
            </a:extLst>
          </p:cNvPr>
          <p:cNvSpPr>
            <a:spLocks noGrp="1"/>
          </p:cNvSpPr>
          <p:nvPr>
            <p:ph type="title"/>
          </p:nvPr>
        </p:nvSpPr>
        <p:spPr>
          <a:xfrm>
            <a:off x="838200" y="365126"/>
            <a:ext cx="10515600" cy="769992"/>
          </a:xfrm>
        </p:spPr>
        <p:txBody>
          <a:bodyPr/>
          <a:lstStyle/>
          <a:p>
            <a:r>
              <a:rPr lang="en-US" b="1" dirty="0">
                <a:solidFill>
                  <a:schemeClr val="accent1"/>
                </a:solidFill>
              </a:rPr>
              <a:t>Higher Order Collaboration Meeting (NNCM)</a:t>
            </a:r>
          </a:p>
        </p:txBody>
      </p:sp>
      <p:sp>
        <p:nvSpPr>
          <p:cNvPr id="3" name="Content Placeholder 2">
            <a:extLst>
              <a:ext uri="{FF2B5EF4-FFF2-40B4-BE49-F238E27FC236}">
                <a16:creationId xmlns:a16="http://schemas.microsoft.com/office/drawing/2014/main" id="{31B59365-0A6C-1B35-AE7D-AC8676E65A88}"/>
              </a:ext>
            </a:extLst>
          </p:cNvPr>
          <p:cNvSpPr>
            <a:spLocks noGrp="1"/>
          </p:cNvSpPr>
          <p:nvPr>
            <p:ph idx="1"/>
          </p:nvPr>
        </p:nvSpPr>
        <p:spPr>
          <a:xfrm>
            <a:off x="7977051" y="1361445"/>
            <a:ext cx="3533503" cy="4768577"/>
          </a:xfrm>
        </p:spPr>
        <p:txBody>
          <a:bodyPr>
            <a:normAutofit/>
          </a:bodyPr>
          <a:lstStyle/>
          <a:p>
            <a:r>
              <a:rPr lang="en-US" dirty="0"/>
              <a:t>Revised call sent to collaboration April 29</a:t>
            </a:r>
            <a:r>
              <a:rPr lang="en-US" baseline="30000" dirty="0"/>
              <a:t>th</a:t>
            </a:r>
          </a:p>
          <a:p>
            <a:pPr lvl="1"/>
            <a:r>
              <a:rPr lang="en-US" dirty="0"/>
              <a:t>Change of dates due to CD-3B review</a:t>
            </a:r>
          </a:p>
          <a:p>
            <a:r>
              <a:rPr lang="en-US" dirty="0"/>
              <a:t>Jan 20-24</a:t>
            </a:r>
            <a:r>
              <a:rPr lang="en-US" baseline="30000" dirty="0"/>
              <a:t>th</a:t>
            </a:r>
            <a:r>
              <a:rPr lang="en-US" dirty="0"/>
              <a:t> , 2025</a:t>
            </a:r>
          </a:p>
          <a:p>
            <a:r>
              <a:rPr lang="en-US" dirty="0"/>
              <a:t>Two proposals received so far </a:t>
            </a:r>
          </a:p>
          <a:p>
            <a:r>
              <a:rPr lang="en-US" dirty="0"/>
              <a:t>Deadline May 31</a:t>
            </a:r>
            <a:r>
              <a:rPr lang="en-US" baseline="30000" dirty="0"/>
              <a:t>st</a:t>
            </a: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D95420D-1A0B-386F-2017-E91336A64602}"/>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84D1F095-5F99-18D7-3EF7-A134BDCE06B2}"/>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29A5F4E-CFDF-7D40-5F8E-B0DA5D15754C}"/>
              </a:ext>
            </a:extLst>
          </p:cNvPr>
          <p:cNvSpPr>
            <a:spLocks noGrp="1"/>
          </p:cNvSpPr>
          <p:nvPr>
            <p:ph type="sldNum" sz="quarter" idx="12"/>
          </p:nvPr>
        </p:nvSpPr>
        <p:spPr/>
        <p:txBody>
          <a:bodyPr/>
          <a:lstStyle/>
          <a:p>
            <a:fld id="{588949A8-7CCD-4D90-AA9A-1451BFC6FB3A}" type="slidenum">
              <a:rPr lang="en-US" smtClean="0"/>
              <a:t>16</a:t>
            </a:fld>
            <a:endParaRPr lang="en-US"/>
          </a:p>
        </p:txBody>
      </p:sp>
      <p:pic>
        <p:nvPicPr>
          <p:cNvPr id="10" name="Picture 9" descr="A close-up of a document&#10;&#10;Description automatically generated">
            <a:extLst>
              <a:ext uri="{FF2B5EF4-FFF2-40B4-BE49-F238E27FC236}">
                <a16:creationId xmlns:a16="http://schemas.microsoft.com/office/drawing/2014/main" id="{B9DBF913-379C-4ED9-D95D-AF139AD475E7}"/>
              </a:ext>
            </a:extLst>
          </p:cNvPr>
          <p:cNvPicPr>
            <a:picLocks noChangeAspect="1"/>
          </p:cNvPicPr>
          <p:nvPr/>
        </p:nvPicPr>
        <p:blipFill>
          <a:blip r:embed="rId2"/>
          <a:stretch>
            <a:fillRect/>
          </a:stretch>
        </p:blipFill>
        <p:spPr>
          <a:xfrm>
            <a:off x="553562" y="1135118"/>
            <a:ext cx="7160267" cy="5522867"/>
          </a:xfrm>
          <a:prstGeom prst="rect">
            <a:avLst/>
          </a:prstGeom>
          <a:ln w="15875">
            <a:solidFill>
              <a:schemeClr val="tx1"/>
            </a:solidFill>
          </a:ln>
        </p:spPr>
      </p:pic>
    </p:spTree>
    <p:extLst>
      <p:ext uri="{BB962C8B-B14F-4D97-AF65-F5344CB8AC3E}">
        <p14:creationId xmlns:p14="http://schemas.microsoft.com/office/powerpoint/2010/main" val="146369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374633"/>
            <a:ext cx="11360800" cy="763600"/>
          </a:xfrm>
          <a:prstGeom prst="rect">
            <a:avLst/>
          </a:prstGeom>
        </p:spPr>
        <p:txBody>
          <a:bodyPr spcFirstLastPara="1" vert="horz" wrap="square" lIns="121900" tIns="121900" rIns="121900" bIns="121900" rtlCol="0" anchor="t" anchorCtr="0">
            <a:normAutofit fontScale="90000"/>
          </a:bodyPr>
          <a:lstStyle/>
          <a:p>
            <a:r>
              <a:rPr lang="en" b="1"/>
              <a:t>Call for Talk Nominations: </a:t>
            </a:r>
            <a:r>
              <a:rPr lang="en" u="sng">
                <a:solidFill>
                  <a:schemeClr val="hlink"/>
                </a:solidFill>
                <a:hlinkClick r:id="rId3"/>
              </a:rPr>
              <a:t>https://forms.gle/HV7x14n726QCqtrNA</a:t>
            </a:r>
            <a:endParaRPr/>
          </a:p>
          <a:p>
            <a:endParaRPr/>
          </a:p>
        </p:txBody>
      </p:sp>
      <p:sp>
        <p:nvSpPr>
          <p:cNvPr id="61" name="Google Shape;61;p14"/>
          <p:cNvSpPr txBox="1">
            <a:spLocks noGrp="1"/>
          </p:cNvSpPr>
          <p:nvPr>
            <p:ph type="body" idx="1"/>
          </p:nvPr>
        </p:nvSpPr>
        <p:spPr>
          <a:xfrm>
            <a:off x="415600" y="1845467"/>
            <a:ext cx="11360800" cy="3352800"/>
          </a:xfrm>
          <a:prstGeom prst="rect">
            <a:avLst/>
          </a:prstGeom>
        </p:spPr>
        <p:txBody>
          <a:bodyPr spcFirstLastPara="1" vert="horz" wrap="square" lIns="121900" tIns="121900" rIns="121900" bIns="121900" rtlCol="0" anchor="t" anchorCtr="0">
            <a:noAutofit/>
          </a:bodyPr>
          <a:lstStyle/>
          <a:p>
            <a:pPr marL="0" indent="0">
              <a:spcBef>
                <a:spcPts val="667"/>
              </a:spcBef>
              <a:buClr>
                <a:schemeClr val="dk1"/>
              </a:buClr>
              <a:buSzPts val="1100"/>
              <a:buNone/>
            </a:pPr>
            <a:r>
              <a:rPr lang="en" sz="2200" b="1">
                <a:solidFill>
                  <a:srgbClr val="3366BB"/>
                </a:solidFill>
                <a:highlight>
                  <a:srgbClr val="FFFFFF"/>
                </a:highlight>
              </a:rPr>
              <a:t>Diffraction and Low-x 2024</a:t>
            </a:r>
            <a:endParaRPr sz="2200" b="1">
              <a:solidFill>
                <a:srgbClr val="3366BB"/>
              </a:solidFill>
              <a:highlight>
                <a:srgbClr val="FFFFFF"/>
              </a:highlight>
            </a:endParaRPr>
          </a:p>
          <a:p>
            <a:pPr marL="0" indent="0">
              <a:spcBef>
                <a:spcPts val="667"/>
              </a:spcBef>
              <a:buClr>
                <a:schemeClr val="dk1"/>
              </a:buClr>
              <a:buSzPts val="1100"/>
              <a:buNone/>
            </a:pPr>
            <a:r>
              <a:rPr lang="en" sz="2200">
                <a:solidFill>
                  <a:srgbClr val="202122"/>
                </a:solidFill>
                <a:highlight>
                  <a:srgbClr val="FFFFFF"/>
                </a:highlight>
              </a:rPr>
              <a:t>Palermo, Sicily, Italy, September 8-14, 2024, </a:t>
            </a:r>
            <a:r>
              <a:rPr lang="en" sz="2200">
                <a:solidFill>
                  <a:srgbClr val="3366BB"/>
                </a:solidFill>
                <a:highlight>
                  <a:srgbClr val="FFFFFF"/>
                </a:highlight>
                <a:uFill>
                  <a:noFill/>
                </a:uFill>
                <a:hlinkClick r:id="rId4">
                  <a:extLst>
                    <a:ext uri="{A12FA001-AC4F-418D-AE19-62706E023703}">
                      <ahyp:hlinkClr xmlns:ahyp="http://schemas.microsoft.com/office/drawing/2018/hyperlinkcolor" val="tx"/>
                    </a:ext>
                  </a:extLst>
                </a:hlinkClick>
              </a:rPr>
              <a:t>https://indico.cern.ch/event/1354173/</a:t>
            </a:r>
            <a:endParaRPr sz="2200">
              <a:solidFill>
                <a:srgbClr val="202122"/>
              </a:solidFill>
              <a:highlight>
                <a:srgbClr val="FFFFFF"/>
              </a:highlight>
            </a:endParaRPr>
          </a:p>
          <a:p>
            <a:pPr marL="914377" indent="-444489">
              <a:spcBef>
                <a:spcPts val="667"/>
              </a:spcBef>
              <a:buClr>
                <a:srgbClr val="202122"/>
              </a:buClr>
              <a:buSzPts val="1650"/>
            </a:pPr>
            <a:r>
              <a:rPr lang="en" sz="2200" b="1">
                <a:solidFill>
                  <a:srgbClr val="202122"/>
                </a:solidFill>
                <a:highlight>
                  <a:srgbClr val="FFFFFF"/>
                </a:highlight>
              </a:rPr>
              <a:t>"eA diffraction at the EIC with ePIC"</a:t>
            </a:r>
            <a:endParaRPr sz="2200" b="1">
              <a:solidFill>
                <a:srgbClr val="202122"/>
              </a:solidFill>
              <a:highlight>
                <a:srgbClr val="FFFFFF"/>
              </a:highlight>
            </a:endParaRPr>
          </a:p>
          <a:p>
            <a:pPr marL="914377" indent="-444489">
              <a:buClr>
                <a:srgbClr val="202122"/>
              </a:buClr>
              <a:buSzPts val="1650"/>
            </a:pPr>
            <a:r>
              <a:rPr lang="en" sz="2200" b="1">
                <a:solidFill>
                  <a:srgbClr val="202122"/>
                </a:solidFill>
                <a:highlight>
                  <a:srgbClr val="FFFFFF"/>
                </a:highlight>
              </a:rPr>
              <a:t>"Exclusive lepton pair production and BSM prospects with ePIC"</a:t>
            </a:r>
            <a:endParaRPr sz="2200" b="1">
              <a:solidFill>
                <a:srgbClr val="202122"/>
              </a:solidFill>
              <a:highlight>
                <a:srgbClr val="FFFFFF"/>
              </a:highlight>
            </a:endParaRPr>
          </a:p>
          <a:p>
            <a:pPr marL="0" indent="0">
              <a:spcBef>
                <a:spcPts val="667"/>
              </a:spcBef>
              <a:buNone/>
            </a:pPr>
            <a:endParaRPr sz="2200" b="1">
              <a:solidFill>
                <a:srgbClr val="202122"/>
              </a:solidFill>
              <a:highlight>
                <a:srgbClr val="FFFFFF"/>
              </a:highlight>
            </a:endParaRPr>
          </a:p>
          <a:p>
            <a:pPr marL="0" indent="0">
              <a:spcBef>
                <a:spcPts val="667"/>
              </a:spcBef>
              <a:buNone/>
            </a:pPr>
            <a:r>
              <a:rPr lang="en" sz="2200" b="1">
                <a:solidFill>
                  <a:srgbClr val="3366BB"/>
                </a:solidFill>
                <a:highlight>
                  <a:srgbClr val="FFFFFF"/>
                </a:highlight>
              </a:rPr>
              <a:t>DNP meeting in Boston, workshop "QCD Towards the EIC"</a:t>
            </a:r>
            <a:endParaRPr sz="2200" b="1">
              <a:solidFill>
                <a:srgbClr val="3366BB"/>
              </a:solidFill>
              <a:highlight>
                <a:srgbClr val="FFFFFF"/>
              </a:highlight>
            </a:endParaRPr>
          </a:p>
          <a:p>
            <a:pPr marL="0" indent="0">
              <a:spcBef>
                <a:spcPts val="667"/>
              </a:spcBef>
              <a:buClr>
                <a:schemeClr val="dk1"/>
              </a:buClr>
              <a:buSzPts val="1100"/>
              <a:buNone/>
            </a:pPr>
            <a:r>
              <a:rPr lang="en" sz="2200">
                <a:solidFill>
                  <a:srgbClr val="202122"/>
                </a:solidFill>
                <a:highlight>
                  <a:srgbClr val="FFFFFF"/>
                </a:highlight>
              </a:rPr>
              <a:t>October 7th at the fall DNP meeting in Boston, MA, </a:t>
            </a:r>
            <a:r>
              <a:rPr lang="en" sz="2200">
                <a:solidFill>
                  <a:srgbClr val="3366BB"/>
                </a:solidFill>
                <a:highlight>
                  <a:srgbClr val="FFFFFF"/>
                </a:highlight>
                <a:uFill>
                  <a:noFill/>
                </a:uFill>
                <a:hlinkClick r:id="rId5">
                  <a:extLst>
                    <a:ext uri="{A12FA001-AC4F-418D-AE19-62706E023703}">
                      <ahyp:hlinkClr xmlns:ahyp="http://schemas.microsoft.com/office/drawing/2018/hyperlinkcolor" val="tx"/>
                    </a:ext>
                  </a:extLst>
                </a:hlinkClick>
              </a:rPr>
              <a:t>https://web.mit.edu/dnp2024/index.html</a:t>
            </a:r>
            <a:endParaRPr sz="2200">
              <a:solidFill>
                <a:srgbClr val="202122"/>
              </a:solidFill>
              <a:highlight>
                <a:srgbClr val="FFFFFF"/>
              </a:highlight>
            </a:endParaRPr>
          </a:p>
          <a:p>
            <a:pPr marL="914377" indent="-444489">
              <a:spcBef>
                <a:spcPts val="667"/>
              </a:spcBef>
              <a:buClr>
                <a:srgbClr val="202122"/>
              </a:buClr>
              <a:buSzPts val="1650"/>
            </a:pPr>
            <a:r>
              <a:rPr lang="en" sz="2200" b="1">
                <a:solidFill>
                  <a:srgbClr val="202122"/>
                </a:solidFill>
                <a:highlight>
                  <a:srgbClr val="FFFFFF"/>
                </a:highlight>
              </a:rPr>
              <a:t>"ePIC - Exploiting the EIC on Day 1"</a:t>
            </a:r>
            <a:endParaRPr sz="32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181475"/>
            <a:ext cx="11360800" cy="763600"/>
          </a:xfrm>
          <a:prstGeom prst="rect">
            <a:avLst/>
          </a:prstGeom>
        </p:spPr>
        <p:txBody>
          <a:bodyPr spcFirstLastPara="1" vert="horz" wrap="square" lIns="121900" tIns="121900" rIns="121900" bIns="121900" rtlCol="0" anchor="t" anchorCtr="0">
            <a:normAutofit fontScale="90000"/>
          </a:bodyPr>
          <a:lstStyle/>
          <a:p>
            <a:r>
              <a:rPr lang="en" b="1" dirty="0"/>
              <a:t>CTC Policy Draft Feedback: </a:t>
            </a:r>
            <a:br>
              <a:rPr lang="en" b="1" dirty="0"/>
            </a:br>
            <a:r>
              <a:rPr lang="en" b="1" dirty="0"/>
              <a:t>Deadline Extended to May 22nd</a:t>
            </a:r>
            <a:endParaRPr b="1" dirty="0"/>
          </a:p>
          <a:p>
            <a:endParaRPr b="1" dirty="0"/>
          </a:p>
        </p:txBody>
      </p:sp>
      <p:sp>
        <p:nvSpPr>
          <p:cNvPr id="67" name="Google Shape;67;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lnSpcReduction="10000"/>
          </a:bodyPr>
          <a:lstStyle/>
          <a:p>
            <a:pPr>
              <a:spcBef>
                <a:spcPts val="1333"/>
              </a:spcBef>
              <a:buClr>
                <a:schemeClr val="dk1"/>
              </a:buClr>
            </a:pPr>
            <a:r>
              <a:rPr lang="en">
                <a:solidFill>
                  <a:schemeClr val="dk1"/>
                </a:solidFill>
                <a:highlight>
                  <a:srgbClr val="FFFFFF"/>
                </a:highlight>
              </a:rPr>
              <a:t>Given the very limited responses received thus far, we kindly urge all member institutions of our collaboration to collectively review the draft policy. </a:t>
            </a:r>
            <a:endParaRPr>
              <a:solidFill>
                <a:schemeClr val="dk1"/>
              </a:solidFill>
              <a:highlight>
                <a:srgbClr val="FFFFFF"/>
              </a:highlight>
            </a:endParaRPr>
          </a:p>
          <a:p>
            <a:pPr>
              <a:spcBef>
                <a:spcPts val="1600"/>
              </a:spcBef>
              <a:buClr>
                <a:schemeClr val="dk1"/>
              </a:buClr>
            </a:pPr>
            <a:r>
              <a:rPr lang="en">
                <a:solidFill>
                  <a:schemeClr val="dk1"/>
                </a:solidFill>
                <a:highlight>
                  <a:srgbClr val="FFFFFF"/>
                </a:highlight>
              </a:rPr>
              <a:t>Your input is invaluable to us, and we welcome any questions, comments, or suggestions you may have. </a:t>
            </a:r>
            <a:endParaRPr>
              <a:solidFill>
                <a:schemeClr val="dk1"/>
              </a:solidFill>
              <a:highlight>
                <a:srgbClr val="FFFFFF"/>
              </a:highlight>
            </a:endParaRPr>
          </a:p>
          <a:p>
            <a:pPr marL="0" indent="0">
              <a:spcBef>
                <a:spcPts val="1600"/>
              </a:spcBef>
              <a:buNone/>
            </a:pPr>
            <a:endParaRPr>
              <a:solidFill>
                <a:schemeClr val="dk1"/>
              </a:solidFill>
              <a:highlight>
                <a:srgbClr val="FFFFFF"/>
              </a:highlight>
            </a:endParaRPr>
          </a:p>
          <a:p>
            <a:pPr marL="0" indent="0">
              <a:spcBef>
                <a:spcPts val="1600"/>
              </a:spcBef>
              <a:spcAft>
                <a:spcPts val="1600"/>
              </a:spcAft>
              <a:buNone/>
            </a:pPr>
            <a:r>
              <a:rPr lang="en">
                <a:solidFill>
                  <a:schemeClr val="dk1"/>
                </a:solidFill>
                <a:highlight>
                  <a:srgbClr val="FFFFFF"/>
                </a:highlight>
              </a:rPr>
              <a:t>Please communicate these through your designated CC representative(s) at your earliest convenience. Ideally, feedback should be submitted using the following form: </a:t>
            </a:r>
            <a:r>
              <a:rPr lang="en" b="1">
                <a:solidFill>
                  <a:srgbClr val="1155CC"/>
                </a:solidFill>
                <a:highlight>
                  <a:srgbClr val="FFFFFF"/>
                </a:highlight>
                <a:uFill>
                  <a:noFill/>
                </a:uFill>
                <a:hlinkClick r:id="rId3">
                  <a:extLst>
                    <a:ext uri="{A12FA001-AC4F-418D-AE19-62706E023703}">
                      <ahyp:hlinkClr xmlns:ahyp="http://schemas.microsoft.com/office/drawing/2018/hyperlinkcolor" val="tx"/>
                    </a:ext>
                  </a:extLst>
                </a:hlinkClick>
              </a:rPr>
              <a:t>https://forms.gle/WQcsMMp4XbCv8ADL7</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458351"/>
            <a:ext cx="10515600" cy="4718612"/>
          </a:xfrm>
        </p:spPr>
        <p:txBody>
          <a:bodyPr>
            <a:normAutofit/>
          </a:bodyPr>
          <a:lstStyle/>
          <a:p>
            <a:r>
              <a:rPr lang="en-US" dirty="0"/>
              <a:t>Making progress on draft TDR development timeline</a:t>
            </a:r>
          </a:p>
          <a:p>
            <a:r>
              <a:rPr lang="en-US" dirty="0"/>
              <a:t>RRB shows strong international support</a:t>
            </a:r>
          </a:p>
          <a:p>
            <a:r>
              <a:rPr lang="en-US" dirty="0"/>
              <a:t>The </a:t>
            </a:r>
            <a:r>
              <a:rPr lang="en-US" dirty="0" err="1"/>
              <a:t>ePIC</a:t>
            </a:r>
            <a:r>
              <a:rPr lang="en-US" dirty="0"/>
              <a:t> Collaboration is strong, engaged and growing!</a:t>
            </a:r>
          </a:p>
          <a:p>
            <a:endParaRPr lang="en-US" dirty="0"/>
          </a:p>
          <a:p>
            <a:r>
              <a:rPr lang="en-US" dirty="0"/>
              <a:t>Next </a:t>
            </a:r>
            <a:r>
              <a:rPr lang="en-US" dirty="0" err="1"/>
              <a:t>ePIC</a:t>
            </a:r>
            <a:r>
              <a:rPr lang="en-US" dirty="0"/>
              <a:t> General Meeting: </a:t>
            </a:r>
            <a:br>
              <a:rPr lang="en-US" dirty="0"/>
            </a:br>
            <a:r>
              <a:rPr lang="en-US" dirty="0"/>
              <a:t>Friday, May 30</a:t>
            </a:r>
            <a:r>
              <a:rPr lang="en-US" baseline="30000" dirty="0"/>
              <a:t>th </a:t>
            </a:r>
            <a:r>
              <a:rPr lang="en-US" dirty="0"/>
              <a:t>@ 7:30PM ET</a:t>
            </a:r>
          </a:p>
          <a:p>
            <a:r>
              <a:rPr lang="en-US" dirty="0"/>
              <a:t>Register now for the Joint EICUG/</a:t>
            </a:r>
            <a:r>
              <a:rPr lang="en-US" dirty="0" err="1"/>
              <a:t>ePIC</a:t>
            </a:r>
            <a:br>
              <a:rPr lang="en-US" dirty="0"/>
            </a:br>
            <a:r>
              <a:rPr lang="en-US" dirty="0"/>
              <a:t>meeting at Lehigh July 24-28</a:t>
            </a:r>
            <a:r>
              <a:rPr lang="en-US" baseline="30000" dirty="0"/>
              <a:t>th</a:t>
            </a:r>
            <a:r>
              <a:rPr lang="en-US" dirty="0"/>
              <a:t> </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5/17/2024</a:t>
            </a:r>
          </a:p>
        </p:txBody>
      </p:sp>
      <p:pic>
        <p:nvPicPr>
          <p:cNvPr id="7" name="Picture 6" descr="Logo&#10;&#10;Description automatically generated">
            <a:extLst>
              <a:ext uri="{FF2B5EF4-FFF2-40B4-BE49-F238E27FC236}">
                <a16:creationId xmlns:a16="http://schemas.microsoft.com/office/drawing/2014/main" id="{792B4A3E-F64C-257A-AC44-A549118FFB30}"/>
              </a:ext>
            </a:extLst>
          </p:cNvPr>
          <p:cNvPicPr>
            <a:picLocks noChangeAspect="1"/>
          </p:cNvPicPr>
          <p:nvPr/>
        </p:nvPicPr>
        <p:blipFill>
          <a:blip r:embed="rId2"/>
          <a:stretch>
            <a:fillRect/>
          </a:stretch>
        </p:blipFill>
        <p:spPr>
          <a:xfrm>
            <a:off x="6960321" y="3429000"/>
            <a:ext cx="3628524" cy="2611941"/>
          </a:xfrm>
          <a:prstGeom prst="rect">
            <a:avLst/>
          </a:prstGeom>
        </p:spPr>
      </p:pic>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D0D04D59-EFCA-9FCD-5817-8854F46A3DD9}"/>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261518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732064" y="2259240"/>
            <a:ext cx="10515600" cy="1325563"/>
          </a:xfrm>
        </p:spPr>
        <p:txBody>
          <a:bodyPr/>
          <a:lstStyle/>
          <a:p>
            <a:pPr algn="ctr"/>
            <a:r>
              <a:rPr lang="en-US" b="1" dirty="0">
                <a:solidFill>
                  <a:schemeClr val="accent1"/>
                </a:solidFill>
              </a:rPr>
              <a:t>Hey John, start the recording….</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5/17/2024</a:t>
            </a:r>
          </a:p>
        </p:txBody>
      </p:sp>
      <p:sp>
        <p:nvSpPr>
          <p:cNvPr id="3" name="Footer Placeholder 2">
            <a:extLst>
              <a:ext uri="{FF2B5EF4-FFF2-40B4-BE49-F238E27FC236}">
                <a16:creationId xmlns:a16="http://schemas.microsoft.com/office/drawing/2014/main" id="{AC9B32E7-C694-FC36-378E-0F2C78D8CA0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F3FFFA5-2B0C-D427-FAE2-3E6F71A559C2}"/>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18457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5/17/2024</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 </a:t>
            </a:r>
          </a:p>
        </p:txBody>
      </p:sp>
      <p:sp>
        <p:nvSpPr>
          <p:cNvPr id="4" name="Slide Number Placeholder 3">
            <a:extLst>
              <a:ext uri="{FF2B5EF4-FFF2-40B4-BE49-F238E27FC236}">
                <a16:creationId xmlns:a16="http://schemas.microsoft.com/office/drawing/2014/main" id="{1C661D2B-FDEE-A452-F82E-BBBB26E616B9}"/>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3042306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8012-0450-DF5B-1BD1-6392A9263F05}"/>
              </a:ext>
            </a:extLst>
          </p:cNvPr>
          <p:cNvSpPr>
            <a:spLocks noGrp="1"/>
          </p:cNvSpPr>
          <p:nvPr>
            <p:ph type="title"/>
          </p:nvPr>
        </p:nvSpPr>
        <p:spPr>
          <a:xfrm>
            <a:off x="838200" y="365125"/>
            <a:ext cx="10515600" cy="704723"/>
          </a:xfrm>
        </p:spPr>
        <p:txBody>
          <a:bodyPr/>
          <a:lstStyle/>
          <a:p>
            <a:r>
              <a:rPr lang="en-US" b="1" dirty="0">
                <a:solidFill>
                  <a:schemeClr val="accent1"/>
                </a:solidFill>
              </a:rPr>
              <a:t>Upcoming Review Schedule</a:t>
            </a:r>
          </a:p>
        </p:txBody>
      </p:sp>
      <p:sp>
        <p:nvSpPr>
          <p:cNvPr id="3" name="Content Placeholder 2">
            <a:extLst>
              <a:ext uri="{FF2B5EF4-FFF2-40B4-BE49-F238E27FC236}">
                <a16:creationId xmlns:a16="http://schemas.microsoft.com/office/drawing/2014/main" id="{73C0EFD7-D3C5-B7EE-F316-45B7922C7D9A}"/>
              </a:ext>
            </a:extLst>
          </p:cNvPr>
          <p:cNvSpPr>
            <a:spLocks noGrp="1"/>
          </p:cNvSpPr>
          <p:nvPr>
            <p:ph idx="1"/>
          </p:nvPr>
        </p:nvSpPr>
        <p:spPr>
          <a:xfrm>
            <a:off x="838200" y="1069848"/>
            <a:ext cx="10866120" cy="5423027"/>
          </a:xfrm>
        </p:spPr>
        <p:txBody>
          <a:bodyPr>
            <a:normAutofit/>
          </a:bodyPr>
          <a:lstStyle/>
          <a:p>
            <a:r>
              <a:rPr lang="en-US" sz="1800" dirty="0"/>
              <a:t>Design Reviews</a:t>
            </a:r>
          </a:p>
          <a:p>
            <a:pPr lvl="1">
              <a:buFont typeface="Wingdings" panose="05000000000000000000" pitchFamily="2" charset="2"/>
              <a:buChar char="ü"/>
            </a:pPr>
            <a:r>
              <a:rPr lang="en-US" sz="1400" dirty="0">
                <a:solidFill>
                  <a:schemeClr val="accent1"/>
                </a:solidFill>
              </a:rPr>
              <a:t>PDR2: IR Integration and Auxiliary Detectors – February 12, 2024 – main emphasis on baseline choices and progress</a:t>
            </a:r>
          </a:p>
          <a:p>
            <a:pPr lvl="1">
              <a:buFont typeface="Wingdings" panose="05000000000000000000" pitchFamily="2" charset="2"/>
              <a:buChar char="ü"/>
            </a:pPr>
            <a:r>
              <a:rPr lang="en-US" sz="1400" dirty="0">
                <a:solidFill>
                  <a:schemeClr val="accent1"/>
                </a:solidFill>
              </a:rPr>
              <a:t>PDR1: Tracking Detectors – March 20-21, 2024 – main emphasis on baseline tracking layout, if we are on track and plans</a:t>
            </a:r>
          </a:p>
          <a:p>
            <a:pPr lvl="1">
              <a:buFont typeface="Wingdings" panose="05000000000000000000" pitchFamily="2" charset="2"/>
              <a:buChar char="ü"/>
            </a:pPr>
            <a:r>
              <a:rPr lang="en-US" sz="1400" dirty="0" err="1">
                <a:solidFill>
                  <a:schemeClr val="accent1"/>
                </a:solidFill>
              </a:rPr>
              <a:t>ePIC</a:t>
            </a:r>
            <a:r>
              <a:rPr lang="en-US" sz="1400" dirty="0">
                <a:solidFill>
                  <a:schemeClr val="accent1"/>
                </a:solidFill>
              </a:rPr>
              <a:t>/EIC Detector R&amp;D Day – March</a:t>
            </a:r>
            <a:r>
              <a:rPr lang="en-US" sz="1600" dirty="0">
                <a:solidFill>
                  <a:schemeClr val="accent1"/>
                </a:solidFill>
              </a:rPr>
              <a:t> </a:t>
            </a:r>
            <a:r>
              <a:rPr lang="en-US" sz="1400" dirty="0">
                <a:solidFill>
                  <a:schemeClr val="accent1"/>
                </a:solidFill>
              </a:rPr>
              <a:t>25 – check R&amp;D progress and outlook to FY25</a:t>
            </a:r>
          </a:p>
          <a:p>
            <a:pPr lvl="1"/>
            <a:r>
              <a:rPr lang="en-US" sz="1400" dirty="0"/>
              <a:t>PDR2: Electronics/DAQ – June 10-11, 2024 – continuation of PDR1 to ensure we are on track and show progress; FDR for </a:t>
            </a:r>
            <a:r>
              <a:rPr lang="en-US" sz="1400" dirty="0" err="1"/>
              <a:t>VTRx</a:t>
            </a:r>
            <a:r>
              <a:rPr lang="en-US" sz="1400" dirty="0"/>
              <a:t>+/</a:t>
            </a:r>
            <a:r>
              <a:rPr lang="en-US" sz="1400" dirty="0" err="1"/>
              <a:t>lpGBT</a:t>
            </a:r>
            <a:endParaRPr lang="en-US" sz="1400" dirty="0"/>
          </a:p>
          <a:p>
            <a:pPr lvl="1"/>
            <a:r>
              <a:rPr lang="en-US" sz="1400" dirty="0"/>
              <a:t>PDR: Integration, Infrastructure and Installation – Summer/Autumn 2024? – includes detector support structures</a:t>
            </a:r>
          </a:p>
          <a:p>
            <a:pPr lvl="1"/>
            <a:r>
              <a:rPr lang="en-US" sz="1400" dirty="0"/>
              <a:t>PDR2: Particle Identification Detectors – Summer 2024?</a:t>
            </a:r>
          </a:p>
          <a:p>
            <a:pPr lvl="1"/>
            <a:r>
              <a:rPr lang="en-US" sz="1400" dirty="0"/>
              <a:t>PDR2: Barrel EM Cal – Summer/Fall 2024 – emphasis on mechanical design &amp; </a:t>
            </a:r>
            <a:r>
              <a:rPr lang="en-US" sz="1400" dirty="0" err="1"/>
              <a:t>AstroPix</a:t>
            </a:r>
            <a:r>
              <a:rPr lang="en-US" sz="1400" dirty="0"/>
              <a:t> readiness</a:t>
            </a:r>
          </a:p>
          <a:p>
            <a:pPr lvl="1"/>
            <a:r>
              <a:rPr lang="en-US" sz="1400" dirty="0"/>
              <a:t>FDR: Backward &amp; Forward EM Calorimetry, Barrel &amp; Forward HCAL – Fall 2024</a:t>
            </a:r>
          </a:p>
          <a:p>
            <a:pPr lvl="1"/>
            <a:r>
              <a:rPr lang="en-US" sz="1400" dirty="0"/>
              <a:t>PDR2: Polarimetry – timescale TBD (but before CD-2)</a:t>
            </a:r>
          </a:p>
          <a:p>
            <a:pPr lvl="1"/>
            <a:r>
              <a:rPr lang="en-US" sz="1400" dirty="0"/>
              <a:t>FDR for any potential CD-3B scope: Magnet Power Supply, perhaps </a:t>
            </a:r>
            <a:r>
              <a:rPr lang="en-US" sz="1400" dirty="0" err="1"/>
              <a:t>VTRx</a:t>
            </a:r>
            <a:r>
              <a:rPr lang="en-US" sz="1400" dirty="0"/>
              <a:t>+/</a:t>
            </a:r>
            <a:r>
              <a:rPr lang="en-US" sz="1400" dirty="0" err="1"/>
              <a:t>lpGBT</a:t>
            </a:r>
            <a:r>
              <a:rPr lang="en-US" sz="1400" dirty="0"/>
              <a:t>, perhaps magnet steel – see NOTE</a:t>
            </a:r>
          </a:p>
          <a:p>
            <a:pPr lvl="1"/>
            <a:r>
              <a:rPr lang="en-US" sz="1400" dirty="0"/>
              <a:t>FDR Magnet Power Supply – Spring 2024; Magnet Steel perhaps Summer 2024</a:t>
            </a:r>
          </a:p>
          <a:p>
            <a:r>
              <a:rPr lang="en-US" sz="1800" dirty="0"/>
              <a:t>DAC-Meetings 2024 under planning:</a:t>
            </a:r>
          </a:p>
          <a:p>
            <a:pPr lvl="1"/>
            <a:r>
              <a:rPr lang="en-US" sz="1400" dirty="0"/>
              <a:t>~</a:t>
            </a:r>
            <a:r>
              <a:rPr lang="en-US" sz="1600" dirty="0"/>
              <a:t>April 2024: Project Status, Baseline Detector, International Engagement, Detector R&amp;D progress (expect 1+ day)</a:t>
            </a:r>
          </a:p>
          <a:p>
            <a:pPr lvl="1"/>
            <a:r>
              <a:rPr lang="en-US" sz="1600" dirty="0"/>
              <a:t>~August 2024: Detector R&amp;D annual review (expect 2 days) – deadline for submission July 1, 2024</a:t>
            </a:r>
            <a:endParaRPr lang="en-US" sz="1800" dirty="0"/>
          </a:p>
          <a:p>
            <a:r>
              <a:rPr lang="en-US" sz="1800" dirty="0"/>
              <a:t>Next </a:t>
            </a:r>
            <a:r>
              <a:rPr lang="en-US" sz="1800" dirty="0" err="1"/>
              <a:t>ePIC</a:t>
            </a:r>
            <a:r>
              <a:rPr lang="en-US" sz="1800" dirty="0"/>
              <a:t> Computing &amp; Software review by host labs:   ~October 2024?</a:t>
            </a:r>
          </a:p>
          <a:p>
            <a:r>
              <a:rPr lang="en-US" sz="1800" dirty="0"/>
              <a:t>EIC Project Review ~ November 2024</a:t>
            </a:r>
          </a:p>
          <a:p>
            <a:pPr lvl="1"/>
            <a:r>
              <a:rPr lang="en-US" sz="1400" dirty="0"/>
              <a:t>Collaboration goal is to have a draft of the pre-TDR ready for this review</a:t>
            </a:r>
          </a:p>
          <a:p>
            <a:endParaRPr lang="en-US" dirty="0"/>
          </a:p>
        </p:txBody>
      </p:sp>
      <p:sp>
        <p:nvSpPr>
          <p:cNvPr id="4" name="Date Placeholder 3">
            <a:extLst>
              <a:ext uri="{FF2B5EF4-FFF2-40B4-BE49-F238E27FC236}">
                <a16:creationId xmlns:a16="http://schemas.microsoft.com/office/drawing/2014/main" id="{8A8BAD27-917D-CCFD-33A3-0D38B6ACB2BF}"/>
              </a:ext>
            </a:extLst>
          </p:cNvPr>
          <p:cNvSpPr>
            <a:spLocks noGrp="1"/>
          </p:cNvSpPr>
          <p:nvPr>
            <p:ph type="dt" sz="half" idx="10"/>
          </p:nvPr>
        </p:nvSpPr>
        <p:spPr/>
        <p:txBody>
          <a:bodyPr/>
          <a:lstStyle/>
          <a:p>
            <a:r>
              <a:rPr lang="en-US"/>
              <a:t>5/17/2024</a:t>
            </a:r>
          </a:p>
        </p:txBody>
      </p:sp>
      <p:sp>
        <p:nvSpPr>
          <p:cNvPr id="6" name="Footer Placeholder 5">
            <a:extLst>
              <a:ext uri="{FF2B5EF4-FFF2-40B4-BE49-F238E27FC236}">
                <a16:creationId xmlns:a16="http://schemas.microsoft.com/office/drawing/2014/main" id="{E63C63F4-2B37-0D54-C30A-5FAB59D55016}"/>
              </a:ext>
            </a:extLst>
          </p:cNvPr>
          <p:cNvSpPr>
            <a:spLocks noGrp="1"/>
          </p:cNvSpPr>
          <p:nvPr>
            <p:ph type="ftr" sz="quarter" idx="11"/>
          </p:nvPr>
        </p:nvSpPr>
        <p:spPr/>
        <p:txBody>
          <a:bodyPr/>
          <a:lstStyle/>
          <a:p>
            <a:r>
              <a:rPr lang="en-US"/>
              <a:t>ePIC General Meeting </a:t>
            </a:r>
          </a:p>
        </p:txBody>
      </p:sp>
      <p:sp>
        <p:nvSpPr>
          <p:cNvPr id="7" name="Slide Number Placeholder 6">
            <a:extLst>
              <a:ext uri="{FF2B5EF4-FFF2-40B4-BE49-F238E27FC236}">
                <a16:creationId xmlns:a16="http://schemas.microsoft.com/office/drawing/2014/main" id="{5A994FC4-32FF-308A-C265-9A724214A008}"/>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169105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5/17/2024</a:t>
            </a:r>
            <a:endParaRPr lang="en-US" dirty="0"/>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CCB8182-805B-918E-0A15-AF7B94C55E76}"/>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A41E9885-0F96-72E8-11D7-FA01F9A1C897}"/>
              </a:ext>
            </a:extLst>
          </p:cNvPr>
          <p:cNvSpPr>
            <a:spLocks noGrp="1"/>
          </p:cNvSpPr>
          <p:nvPr>
            <p:ph type="sldNum" sz="quarter" idx="12"/>
          </p:nvPr>
        </p:nvSpPr>
        <p:spPr/>
        <p:txBody>
          <a:bodyPr/>
          <a:lstStyle/>
          <a:p>
            <a:fld id="{588949A8-7CCD-4D90-AA9A-1451BFC6FB3A}" type="slidenum">
              <a:rPr lang="en-US" smtClean="0"/>
              <a:t>22</a:t>
            </a:fld>
            <a:endParaRPr lang="en-US"/>
          </a:p>
        </p:txBody>
      </p:sp>
    </p:spTree>
    <p:extLst>
      <p:ext uri="{BB962C8B-B14F-4D97-AF65-F5344CB8AC3E}">
        <p14:creationId xmlns:p14="http://schemas.microsoft.com/office/powerpoint/2010/main" val="260015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5/17/2024</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0"/>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19031B1A-3274-2F2C-DF35-E163BB4CF7EB}"/>
              </a:ext>
            </a:extLst>
          </p:cNvPr>
          <p:cNvSpPr>
            <a:spLocks noGrp="1"/>
          </p:cNvSpPr>
          <p:nvPr>
            <p:ph type="sldNum" sz="quarter" idx="12"/>
          </p:nvPr>
        </p:nvSpPr>
        <p:spPr/>
        <p:txBody>
          <a:bodyPr/>
          <a:lstStyle/>
          <a:p>
            <a:fld id="{588949A8-7CCD-4D90-AA9A-1451BFC6FB3A}" type="slidenum">
              <a:rPr lang="en-US" smtClean="0"/>
              <a:t>23</a:t>
            </a:fld>
            <a:endParaRPr lang="en-US"/>
          </a:p>
        </p:txBody>
      </p:sp>
    </p:spTree>
    <p:extLst>
      <p:ext uri="{BB962C8B-B14F-4D97-AF65-F5344CB8AC3E}">
        <p14:creationId xmlns:p14="http://schemas.microsoft.com/office/powerpoint/2010/main" val="412127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5/17/2024</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5B6903D1-1957-9E88-CAC2-80F043232FB7}"/>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3028241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7C2-DAEF-2C71-D1DD-B850F096FDC2}"/>
              </a:ext>
            </a:extLst>
          </p:cNvPr>
          <p:cNvSpPr>
            <a:spLocks noGrp="1"/>
          </p:cNvSpPr>
          <p:nvPr>
            <p:ph type="title"/>
          </p:nvPr>
        </p:nvSpPr>
        <p:spPr/>
        <p:txBody>
          <a:bodyPr/>
          <a:lstStyle/>
          <a:p>
            <a:r>
              <a:rPr lang="en-US" b="1" dirty="0">
                <a:solidFill>
                  <a:schemeClr val="accent1"/>
                </a:solidFill>
              </a:rPr>
              <a:t>Upcoming Notable Events…</a:t>
            </a:r>
          </a:p>
        </p:txBody>
      </p:sp>
      <p:sp>
        <p:nvSpPr>
          <p:cNvPr id="3" name="Content Placeholder 2">
            <a:extLst>
              <a:ext uri="{FF2B5EF4-FFF2-40B4-BE49-F238E27FC236}">
                <a16:creationId xmlns:a16="http://schemas.microsoft.com/office/drawing/2014/main" id="{A733CC87-244D-6448-A010-ED7422D840E8}"/>
              </a:ext>
            </a:extLst>
          </p:cNvPr>
          <p:cNvSpPr>
            <a:spLocks noGrp="1"/>
          </p:cNvSpPr>
          <p:nvPr>
            <p:ph idx="1"/>
          </p:nvPr>
        </p:nvSpPr>
        <p:spPr>
          <a:xfrm>
            <a:off x="1066800" y="1492468"/>
            <a:ext cx="10515600" cy="4863881"/>
          </a:xfrm>
        </p:spPr>
        <p:txBody>
          <a:bodyPr>
            <a:normAutofit fontScale="85000" lnSpcReduction="20000"/>
          </a:bodyPr>
          <a:lstStyle/>
          <a:p>
            <a:r>
              <a:rPr lang="en-US" dirty="0"/>
              <a:t>DIS 2024 in Grenoble, France April 8-12</a:t>
            </a:r>
            <a:r>
              <a:rPr lang="en-US" baseline="30000" dirty="0"/>
              <a:t>th</a:t>
            </a:r>
            <a:r>
              <a:rPr lang="en-US" dirty="0"/>
              <a:t> , 2024</a:t>
            </a:r>
          </a:p>
          <a:p>
            <a:pPr lvl="1"/>
            <a:r>
              <a:rPr lang="en-US" dirty="0">
                <a:hlinkClick r:id="rId2"/>
              </a:rPr>
              <a:t>https://lpsc-indico.in2p3.fr/event/3268/</a:t>
            </a:r>
            <a:endParaRPr lang="en-US" dirty="0"/>
          </a:p>
          <a:p>
            <a:r>
              <a:rPr lang="en-US" dirty="0" err="1"/>
              <a:t>ePIC</a:t>
            </a:r>
            <a:r>
              <a:rPr lang="en-US" dirty="0"/>
              <a:t> Software and Computing meeting </a:t>
            </a:r>
            <a:br>
              <a:rPr lang="en-US" dirty="0"/>
            </a:br>
            <a:r>
              <a:rPr lang="en-US" dirty="0"/>
              <a:t>@ CERN April 22</a:t>
            </a:r>
            <a:r>
              <a:rPr lang="en-US" baseline="30000" dirty="0"/>
              <a:t>nd</a:t>
            </a:r>
            <a:r>
              <a:rPr lang="en-US" dirty="0"/>
              <a:t>-26</a:t>
            </a:r>
            <a:r>
              <a:rPr lang="en-US" baseline="30000" dirty="0"/>
              <a:t>th</a:t>
            </a:r>
            <a:r>
              <a:rPr lang="en-US" dirty="0"/>
              <a:t> </a:t>
            </a:r>
          </a:p>
          <a:p>
            <a:pPr lvl="1"/>
            <a:r>
              <a:rPr lang="en-US" dirty="0">
                <a:hlinkClick r:id="rId3"/>
              </a:rPr>
              <a:t>https://indico.cern.ch/event/1343984/</a:t>
            </a:r>
            <a:endParaRPr lang="en-US" dirty="0"/>
          </a:p>
          <a:p>
            <a:r>
              <a:rPr lang="en-US" dirty="0"/>
              <a:t>EIC RRB Meeting – May 6-7</a:t>
            </a:r>
            <a:r>
              <a:rPr lang="en-US" baseline="30000" dirty="0"/>
              <a:t>th</a:t>
            </a:r>
            <a:r>
              <a:rPr lang="en-US" dirty="0"/>
              <a:t> in Italy</a:t>
            </a:r>
          </a:p>
          <a:p>
            <a:r>
              <a:rPr lang="en-US" dirty="0"/>
              <a:t>MC4EIC @ Durham University June 5-7</a:t>
            </a:r>
            <a:r>
              <a:rPr lang="en-US" baseline="30000" dirty="0"/>
              <a:t>th</a:t>
            </a:r>
            <a:r>
              <a:rPr lang="en-US" dirty="0"/>
              <a:t> </a:t>
            </a:r>
          </a:p>
          <a:p>
            <a:pPr lvl="1"/>
            <a:r>
              <a:rPr lang="en-US" dirty="0">
                <a:hlinkClick r:id="rId4"/>
              </a:rPr>
              <a:t>https://conference.ippp.dur.ac.uk/event/1292/</a:t>
            </a:r>
            <a:endParaRPr lang="en-US" dirty="0"/>
          </a:p>
          <a:p>
            <a:r>
              <a:rPr lang="en-US" dirty="0" err="1"/>
              <a:t>JLab</a:t>
            </a:r>
            <a:r>
              <a:rPr lang="en-US" dirty="0"/>
              <a:t> Users Meeting, June 8-12</a:t>
            </a:r>
            <a:r>
              <a:rPr lang="en-US" baseline="30000" dirty="0"/>
              <a:t>th</a:t>
            </a:r>
            <a:r>
              <a:rPr lang="en-US" dirty="0"/>
              <a:t> </a:t>
            </a:r>
          </a:p>
          <a:p>
            <a:pPr lvl="1"/>
            <a:r>
              <a:rPr lang="en-US" dirty="0">
                <a:hlinkClick r:id="rId5"/>
              </a:rPr>
              <a:t>https://www.jlab.org/conference/2024-jluo</a:t>
            </a:r>
            <a:endParaRPr lang="en-US" dirty="0"/>
          </a:p>
          <a:p>
            <a:r>
              <a:rPr lang="en-US" dirty="0"/>
              <a:t>4</a:t>
            </a:r>
            <a:r>
              <a:rPr lang="en-US" baseline="30000" dirty="0"/>
              <a:t>th</a:t>
            </a:r>
            <a:r>
              <a:rPr lang="en-US" dirty="0"/>
              <a:t> EIC-Asia Workshop in Shanghai July 1-5, 2024</a:t>
            </a:r>
          </a:p>
          <a:p>
            <a:pPr lvl="1"/>
            <a:r>
              <a:rPr lang="en-US" dirty="0">
                <a:hlinkClick r:id="rId6"/>
              </a:rPr>
              <a:t>https://indico.cern.ch/event/1361239/</a:t>
            </a:r>
            <a:endParaRPr lang="en-US" dirty="0"/>
          </a:p>
          <a:p>
            <a:r>
              <a:rPr lang="en-US" dirty="0"/>
              <a:t>Joint EICUG/</a:t>
            </a:r>
            <a:r>
              <a:rPr lang="en-US" dirty="0" err="1"/>
              <a:t>ePIC</a:t>
            </a:r>
            <a:r>
              <a:rPr lang="en-US" dirty="0"/>
              <a:t> Collaboration Meeting </a:t>
            </a:r>
            <a:br>
              <a:rPr lang="en-US" dirty="0"/>
            </a:br>
            <a:r>
              <a:rPr lang="en-US" dirty="0"/>
              <a:t>@ Lehigh University July 22</a:t>
            </a:r>
            <a:r>
              <a:rPr lang="en-US" baseline="30000" dirty="0"/>
              <a:t>nd</a:t>
            </a:r>
            <a:r>
              <a:rPr lang="en-US" dirty="0"/>
              <a:t>-28</a:t>
            </a:r>
            <a:r>
              <a:rPr lang="en-US" baseline="30000" dirty="0"/>
              <a:t>th</a:t>
            </a:r>
            <a:r>
              <a:rPr lang="en-US" dirty="0"/>
              <a:t> </a:t>
            </a:r>
          </a:p>
          <a:p>
            <a:pPr lvl="1"/>
            <a:r>
              <a:rPr lang="en-US" dirty="0">
                <a:hlinkClick r:id="rId7"/>
              </a:rPr>
              <a:t>https://indico.bnl.gov/event/20727/</a:t>
            </a:r>
            <a:endParaRPr lang="en-US" dirty="0"/>
          </a:p>
          <a:p>
            <a:pPr marL="0" indent="0">
              <a:buNone/>
            </a:pP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B4DF1E2D-B947-6FBF-CC74-319F9E8E29D3}"/>
              </a:ext>
            </a:extLst>
          </p:cNvPr>
          <p:cNvSpPr>
            <a:spLocks noGrp="1"/>
          </p:cNvSpPr>
          <p:nvPr>
            <p:ph type="dt" sz="half" idx="10"/>
          </p:nvPr>
        </p:nvSpPr>
        <p:spPr/>
        <p:txBody>
          <a:bodyPr/>
          <a:lstStyle/>
          <a:p>
            <a:r>
              <a:rPr lang="en-US"/>
              <a:t>5/17/2024</a:t>
            </a:r>
          </a:p>
        </p:txBody>
      </p:sp>
      <p:pic>
        <p:nvPicPr>
          <p:cNvPr id="8" name="Picture 7" descr="A picture containing text, electronics, circuit&#10;&#10;Description automatically generated">
            <a:extLst>
              <a:ext uri="{FF2B5EF4-FFF2-40B4-BE49-F238E27FC236}">
                <a16:creationId xmlns:a16="http://schemas.microsoft.com/office/drawing/2014/main" id="{BE242EE0-7EBD-4041-EEC8-EB83ABBEF0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233" y="4153288"/>
            <a:ext cx="3215919" cy="716342"/>
          </a:xfrm>
          <a:prstGeom prst="rect">
            <a:avLst/>
          </a:prstGeom>
        </p:spPr>
      </p:pic>
      <p:pic>
        <p:nvPicPr>
          <p:cNvPr id="10" name="Picture 9" descr="Diagram, text, calendar&#10;&#10;Description automatically generated">
            <a:extLst>
              <a:ext uri="{FF2B5EF4-FFF2-40B4-BE49-F238E27FC236}">
                <a16:creationId xmlns:a16="http://schemas.microsoft.com/office/drawing/2014/main" id="{507731C2-E90A-5C62-F7E5-99BC43B28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996" y="1136189"/>
            <a:ext cx="3215919" cy="2333502"/>
          </a:xfrm>
          <a:prstGeom prst="rect">
            <a:avLst/>
          </a:prstGeom>
        </p:spPr>
      </p:pic>
      <p:sp>
        <p:nvSpPr>
          <p:cNvPr id="5" name="Footer Placeholder 4">
            <a:extLst>
              <a:ext uri="{FF2B5EF4-FFF2-40B4-BE49-F238E27FC236}">
                <a16:creationId xmlns:a16="http://schemas.microsoft.com/office/drawing/2014/main" id="{8BBDE732-730C-10A4-3104-0321B14225FB}"/>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2A1EF2E6-08A5-F983-72CF-02C7485500D7}"/>
              </a:ext>
            </a:extLst>
          </p:cNvPr>
          <p:cNvSpPr>
            <a:spLocks noGrp="1"/>
          </p:cNvSpPr>
          <p:nvPr>
            <p:ph type="sldNum" sz="quarter" idx="12"/>
          </p:nvPr>
        </p:nvSpPr>
        <p:spPr/>
        <p:txBody>
          <a:bodyPr/>
          <a:lstStyle/>
          <a:p>
            <a:fld id="{588949A8-7CCD-4D90-AA9A-1451BFC6FB3A}" type="slidenum">
              <a:rPr lang="en-US" smtClean="0"/>
              <a:t>25</a:t>
            </a:fld>
            <a:endParaRPr lang="en-US"/>
          </a:p>
        </p:txBody>
      </p:sp>
    </p:spTree>
    <p:extLst>
      <p:ext uri="{BB962C8B-B14F-4D97-AF65-F5344CB8AC3E}">
        <p14:creationId xmlns:p14="http://schemas.microsoft.com/office/powerpoint/2010/main" val="235599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DC9-EACA-2240-BADB-50EFE2CC09C7}"/>
              </a:ext>
            </a:extLst>
          </p:cNvPr>
          <p:cNvSpPr>
            <a:spLocks noGrp="1"/>
          </p:cNvSpPr>
          <p:nvPr>
            <p:ph type="title"/>
          </p:nvPr>
        </p:nvSpPr>
        <p:spPr>
          <a:xfrm>
            <a:off x="491067" y="365126"/>
            <a:ext cx="10862733" cy="998008"/>
          </a:xfrm>
        </p:spPr>
        <p:txBody>
          <a:bodyPr/>
          <a:lstStyle/>
          <a:p>
            <a:r>
              <a:rPr lang="en-US" b="1" dirty="0">
                <a:solidFill>
                  <a:schemeClr val="accent1"/>
                </a:solidFill>
              </a:rPr>
              <a:t>High-Level Agenda July 22-28 (DRAFT)</a:t>
            </a:r>
          </a:p>
        </p:txBody>
      </p:sp>
      <p:sp>
        <p:nvSpPr>
          <p:cNvPr id="4" name="Date Placeholder 3">
            <a:extLst>
              <a:ext uri="{FF2B5EF4-FFF2-40B4-BE49-F238E27FC236}">
                <a16:creationId xmlns:a16="http://schemas.microsoft.com/office/drawing/2014/main" id="{F9A30C8D-1A16-09F9-7685-CDD2925106D2}"/>
              </a:ext>
            </a:extLst>
          </p:cNvPr>
          <p:cNvSpPr>
            <a:spLocks noGrp="1"/>
          </p:cNvSpPr>
          <p:nvPr>
            <p:ph type="dt" sz="half" idx="10"/>
          </p:nvPr>
        </p:nvSpPr>
        <p:spPr/>
        <p:txBody>
          <a:bodyPr/>
          <a:lstStyle/>
          <a:p>
            <a:r>
              <a:rPr lang="en-US"/>
              <a:t>5/17/2024</a:t>
            </a:r>
          </a:p>
        </p:txBody>
      </p:sp>
      <p:pic>
        <p:nvPicPr>
          <p:cNvPr id="10" name="Picture 9" descr="Table&#10;&#10;Description automatically generated with medium confidence">
            <a:extLst>
              <a:ext uri="{FF2B5EF4-FFF2-40B4-BE49-F238E27FC236}">
                <a16:creationId xmlns:a16="http://schemas.microsoft.com/office/drawing/2014/main" id="{A124B70F-FF3D-F42A-DF5C-D84CD25D7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1" y="1786466"/>
            <a:ext cx="8905722" cy="4262510"/>
          </a:xfrm>
          <a:prstGeom prst="rect">
            <a:avLst/>
          </a:prstGeom>
        </p:spPr>
      </p:pic>
      <p:grpSp>
        <p:nvGrpSpPr>
          <p:cNvPr id="25" name="Group 24">
            <a:extLst>
              <a:ext uri="{FF2B5EF4-FFF2-40B4-BE49-F238E27FC236}">
                <a16:creationId xmlns:a16="http://schemas.microsoft.com/office/drawing/2014/main" id="{81BA8E58-DC7D-432D-61FC-3A88659D2DB8}"/>
              </a:ext>
            </a:extLst>
          </p:cNvPr>
          <p:cNvGrpSpPr/>
          <p:nvPr/>
        </p:nvGrpSpPr>
        <p:grpSpPr>
          <a:xfrm>
            <a:off x="4064000" y="1495437"/>
            <a:ext cx="7874000" cy="4728609"/>
            <a:chOff x="4064000" y="1495437"/>
            <a:chExt cx="7874000" cy="4728609"/>
          </a:xfrm>
        </p:grpSpPr>
        <p:grpSp>
          <p:nvGrpSpPr>
            <p:cNvPr id="23" name="Group 22">
              <a:extLst>
                <a:ext uri="{FF2B5EF4-FFF2-40B4-BE49-F238E27FC236}">
                  <a16:creationId xmlns:a16="http://schemas.microsoft.com/office/drawing/2014/main" id="{35316C49-957E-49F4-CAD4-158B5B704263}"/>
                </a:ext>
              </a:extLst>
            </p:cNvPr>
            <p:cNvGrpSpPr/>
            <p:nvPr/>
          </p:nvGrpSpPr>
          <p:grpSpPr>
            <a:xfrm>
              <a:off x="4064000" y="1495437"/>
              <a:ext cx="7874000" cy="4728609"/>
              <a:chOff x="4064000" y="1495437"/>
              <a:chExt cx="7874000" cy="4728609"/>
            </a:xfrm>
          </p:grpSpPr>
          <p:pic>
            <p:nvPicPr>
              <p:cNvPr id="12" name="Picture 11" descr="Text&#10;&#10;Description automatically generated">
                <a:extLst>
                  <a:ext uri="{FF2B5EF4-FFF2-40B4-BE49-F238E27FC236}">
                    <a16:creationId xmlns:a16="http://schemas.microsoft.com/office/drawing/2014/main" id="{EC5DC790-6D0A-F98E-6F04-89560A72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903" y="1495437"/>
                <a:ext cx="6992097" cy="4728609"/>
              </a:xfrm>
              <a:prstGeom prst="rect">
                <a:avLst/>
              </a:prstGeom>
              <a:noFill/>
              <a:ln w="15875">
                <a:solidFill>
                  <a:schemeClr val="tx1"/>
                </a:solidFill>
              </a:ln>
              <a:effectLst>
                <a:outerShdw blurRad="50800" dist="38100" dir="2700000" algn="tl" rotWithShape="0">
                  <a:prstClr val="black">
                    <a:alpha val="40000"/>
                  </a:prstClr>
                </a:outerShdw>
              </a:effectLst>
            </p:spPr>
          </p:pic>
          <p:cxnSp>
            <p:nvCxnSpPr>
              <p:cNvPr id="14" name="Straight Connector 13">
                <a:extLst>
                  <a:ext uri="{FF2B5EF4-FFF2-40B4-BE49-F238E27FC236}">
                    <a16:creationId xmlns:a16="http://schemas.microsoft.com/office/drawing/2014/main" id="{E4009EB7-3C04-0519-0035-3799176DC03E}"/>
                  </a:ext>
                </a:extLst>
              </p:cNvPr>
              <p:cNvCxnSpPr>
                <a:cxnSpLocks/>
              </p:cNvCxnSpPr>
              <p:nvPr/>
            </p:nvCxnSpPr>
            <p:spPr>
              <a:xfrm flipV="1">
                <a:off x="4064000" y="1495437"/>
                <a:ext cx="881903" cy="2306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617A46-E190-73A4-B785-ECD829F4FEE6}"/>
                  </a:ext>
                </a:extLst>
              </p:cNvPr>
              <p:cNvCxnSpPr>
                <a:cxnSpLocks/>
              </p:cNvCxnSpPr>
              <p:nvPr/>
            </p:nvCxnSpPr>
            <p:spPr>
              <a:xfrm>
                <a:off x="4073151" y="4224865"/>
                <a:ext cx="872752" cy="19698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7882318-C82A-6D3F-DFF5-E3A1E351715C}"/>
                </a:ext>
              </a:extLst>
            </p:cNvPr>
            <p:cNvSpPr/>
            <p:nvPr/>
          </p:nvSpPr>
          <p:spPr>
            <a:xfrm>
              <a:off x="5135270" y="2911450"/>
              <a:ext cx="6218530" cy="329915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67025979-5285-C307-39CF-E660B179DB18}"/>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97F6F894-9E9F-DDD9-B724-2992EE7C2F11}"/>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7220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5/17/2024</a:t>
            </a:r>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70"/>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200701" cy="1940018"/>
            <a:chOff x="838200" y="1213085"/>
            <a:chExt cx="10200701"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8" y="1409991"/>
              <a:ext cx="3077353"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TIC: </a:t>
              </a:r>
            </a:p>
            <a:p>
              <a:r>
                <a:rPr lang="en-US" sz="2000" dirty="0"/>
                <a:t>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B7649D5-1F93-CBB5-4354-F593A1271DD7}"/>
              </a:ext>
            </a:extLst>
          </p:cNvPr>
          <p:cNvGrpSpPr/>
          <p:nvPr/>
        </p:nvGrpSpPr>
        <p:grpSpPr>
          <a:xfrm>
            <a:off x="826818" y="2944127"/>
            <a:ext cx="11287272" cy="752800"/>
            <a:chOff x="838200" y="2945226"/>
            <a:chExt cx="11287272" cy="752800"/>
          </a:xfrm>
        </p:grpSpPr>
        <p:sp>
          <p:nvSpPr>
            <p:cNvPr id="9" name="Rectangle 8">
              <a:extLst>
                <a:ext uri="{FF2B5EF4-FFF2-40B4-BE49-F238E27FC236}">
                  <a16:creationId xmlns:a16="http://schemas.microsoft.com/office/drawing/2014/main" id="{EC533794-03A0-48E2-0D34-85FF446D8A54}"/>
                </a:ext>
              </a:extLst>
            </p:cNvPr>
            <p:cNvSpPr/>
            <p:nvPr/>
          </p:nvSpPr>
          <p:spPr>
            <a:xfrm>
              <a:off x="838200" y="3207422"/>
              <a:ext cx="6971522" cy="48380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6DAFA09-DE88-9547-A148-F0604D1A7CAA}"/>
                </a:ext>
              </a:extLst>
            </p:cNvPr>
            <p:cNvSpPr txBox="1"/>
            <p:nvPr/>
          </p:nvSpPr>
          <p:spPr>
            <a:xfrm>
              <a:off x="8002333" y="2945226"/>
              <a:ext cx="412313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AC Report in last General Meeting:</a:t>
              </a:r>
            </a:p>
            <a:p>
              <a:r>
                <a:rPr lang="en-US" sz="2000" dirty="0">
                  <a:hlinkClick r:id="rId3"/>
                </a:rPr>
                <a:t>https://indico.bnl.gov/event/21562/</a:t>
              </a:r>
              <a:endParaRPr lang="en-US" sz="2000" dirty="0"/>
            </a:p>
          </p:txBody>
        </p:sp>
        <p:cxnSp>
          <p:nvCxnSpPr>
            <p:cNvPr id="48" name="Straight Connector 47">
              <a:extLst>
                <a:ext uri="{FF2B5EF4-FFF2-40B4-BE49-F238E27FC236}">
                  <a16:creationId xmlns:a16="http://schemas.microsoft.com/office/drawing/2014/main" id="{F6048593-9E24-5E24-767D-1163AD387D9D}"/>
                </a:ext>
              </a:extLst>
            </p:cNvPr>
            <p:cNvCxnSpPr>
              <a:cxnSpLocks/>
            </p:cNvCxnSpPr>
            <p:nvPr/>
          </p:nvCxnSpPr>
          <p:spPr>
            <a:xfrm flipH="1">
              <a:off x="7809722" y="3653112"/>
              <a:ext cx="192611" cy="44914"/>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894C807-B834-498D-2CC8-877D0D38CC5B}"/>
                </a:ext>
              </a:extLst>
            </p:cNvPr>
            <p:cNvCxnSpPr>
              <a:cxnSpLocks/>
            </p:cNvCxnSpPr>
            <p:nvPr/>
          </p:nvCxnSpPr>
          <p:spPr>
            <a:xfrm flipH="1">
              <a:off x="7801963" y="2981084"/>
              <a:ext cx="181628" cy="260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79"/>
            <a:ext cx="1654594" cy="820744"/>
            <a:chOff x="7314830" y="5112567"/>
            <a:chExt cx="1312835" cy="856584"/>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Early/Mid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F50D39A-C972-F80D-7446-BCBC55EDEA54}"/>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47001E01-49F3-4E86-BF3F-DB7A49E9318B}"/>
              </a:ext>
            </a:extLst>
          </p:cNvPr>
          <p:cNvSpPr>
            <a:spLocks noGrp="1"/>
          </p:cNvSpPr>
          <p:nvPr>
            <p:ph type="sldNum" sz="quarter" idx="12"/>
          </p:nvPr>
        </p:nvSpPr>
        <p:spPr/>
        <p:txBody>
          <a:bodyPr/>
          <a:lstStyle/>
          <a:p>
            <a:fld id="{588949A8-7CCD-4D90-AA9A-1451BFC6FB3A}" type="slidenum">
              <a:rPr lang="en-US" smtClean="0"/>
              <a:t>27</a:t>
            </a:fld>
            <a:endParaRPr lang="en-US"/>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D601-BE50-5591-A168-E4C9BB33439D}"/>
              </a:ext>
            </a:extLst>
          </p:cNvPr>
          <p:cNvSpPr>
            <a:spLocks noGrp="1"/>
          </p:cNvSpPr>
          <p:nvPr>
            <p:ph type="title"/>
          </p:nvPr>
        </p:nvSpPr>
        <p:spPr>
          <a:xfrm>
            <a:off x="838200" y="365126"/>
            <a:ext cx="10515600" cy="942382"/>
          </a:xfrm>
        </p:spPr>
        <p:txBody>
          <a:bodyPr/>
          <a:lstStyle/>
          <a:p>
            <a:r>
              <a:rPr lang="en-US" b="1" dirty="0">
                <a:solidFill>
                  <a:schemeClr val="accent1"/>
                </a:solidFill>
              </a:rPr>
              <a:t>Rotation of PWG Conveners</a:t>
            </a:r>
          </a:p>
        </p:txBody>
      </p:sp>
      <p:sp>
        <p:nvSpPr>
          <p:cNvPr id="3" name="Content Placeholder 2">
            <a:extLst>
              <a:ext uri="{FF2B5EF4-FFF2-40B4-BE49-F238E27FC236}">
                <a16:creationId xmlns:a16="http://schemas.microsoft.com/office/drawing/2014/main" id="{9A257B74-02D6-9BE3-2B0A-5EF5536AFA32}"/>
              </a:ext>
            </a:extLst>
          </p:cNvPr>
          <p:cNvSpPr>
            <a:spLocks noGrp="1"/>
          </p:cNvSpPr>
          <p:nvPr>
            <p:ph idx="1"/>
          </p:nvPr>
        </p:nvSpPr>
        <p:spPr>
          <a:xfrm>
            <a:off x="743484" y="1452785"/>
            <a:ext cx="8219646" cy="4724178"/>
          </a:xfrm>
        </p:spPr>
        <p:txBody>
          <a:bodyPr/>
          <a:lstStyle/>
          <a:p>
            <a:r>
              <a:rPr lang="en-US" dirty="0"/>
              <a:t>Physics WG’s</a:t>
            </a:r>
          </a:p>
          <a:p>
            <a:pPr lvl="1"/>
            <a:r>
              <a:rPr lang="en-US" dirty="0"/>
              <a:t>Conveners were originally endorsed for 1 </a:t>
            </a:r>
            <a:r>
              <a:rPr lang="en-US" dirty="0" err="1"/>
              <a:t>yr</a:t>
            </a:r>
            <a:r>
              <a:rPr lang="en-US" dirty="0"/>
              <a:t>/2 </a:t>
            </a:r>
            <a:r>
              <a:rPr lang="en-US" dirty="0" err="1"/>
              <a:t>yr</a:t>
            </a:r>
            <a:r>
              <a:rPr lang="en-US" dirty="0"/>
              <a:t> terms </a:t>
            </a:r>
          </a:p>
          <a:p>
            <a:pPr lvl="1"/>
            <a:r>
              <a:rPr lang="en-US" dirty="0"/>
              <a:t>Half of the existing PWG conveners due to rotate off</a:t>
            </a:r>
          </a:p>
          <a:p>
            <a:pPr lvl="1"/>
            <a:r>
              <a:rPr lang="en-US" dirty="0"/>
              <a:t>Do not want to create disruption at a time when we are trying to ramp up efforts for the TDR</a:t>
            </a:r>
          </a:p>
          <a:p>
            <a:pPr lvl="1"/>
            <a:r>
              <a:rPr lang="en-US" dirty="0"/>
              <a:t>Plan to present new PWG conveners to the CC for endorsement at July Collaboration meeting</a:t>
            </a:r>
          </a:p>
          <a:p>
            <a:pPr lvl="2"/>
            <a:r>
              <a:rPr lang="en-US" dirty="0"/>
              <a:t>Follows split of CC elections</a:t>
            </a:r>
          </a:p>
          <a:p>
            <a:pPr lvl="2"/>
            <a:r>
              <a:rPr lang="en-US" dirty="0"/>
              <a:t>Allows time for AC’s to consider/develop candidates  </a:t>
            </a:r>
          </a:p>
          <a:p>
            <a:pPr lvl="2"/>
            <a:r>
              <a:rPr lang="en-US" dirty="0"/>
              <a:t>This is an opportunity to rotate experienced </a:t>
            </a:r>
            <a:r>
              <a:rPr lang="en-US" dirty="0" err="1"/>
              <a:t>ePIC</a:t>
            </a:r>
            <a:r>
              <a:rPr lang="en-US" dirty="0"/>
              <a:t> members </a:t>
            </a:r>
            <a:br>
              <a:rPr lang="en-US" dirty="0"/>
            </a:br>
            <a:r>
              <a:rPr lang="en-US" dirty="0"/>
              <a:t>to new roles!</a:t>
            </a:r>
          </a:p>
        </p:txBody>
      </p:sp>
      <p:sp>
        <p:nvSpPr>
          <p:cNvPr id="4" name="Date Placeholder 3">
            <a:extLst>
              <a:ext uri="{FF2B5EF4-FFF2-40B4-BE49-F238E27FC236}">
                <a16:creationId xmlns:a16="http://schemas.microsoft.com/office/drawing/2014/main" id="{5D580ACF-AC31-0264-6DE9-69A802B57C7A}"/>
              </a:ext>
            </a:extLst>
          </p:cNvPr>
          <p:cNvSpPr>
            <a:spLocks noGrp="1"/>
          </p:cNvSpPr>
          <p:nvPr>
            <p:ph type="dt" sz="half" idx="10"/>
          </p:nvPr>
        </p:nvSpPr>
        <p:spPr/>
        <p:txBody>
          <a:bodyPr/>
          <a:lstStyle/>
          <a:p>
            <a:r>
              <a:rPr lang="en-US"/>
              <a:t>5/17/2024</a:t>
            </a:r>
          </a:p>
        </p:txBody>
      </p:sp>
      <p:sp>
        <p:nvSpPr>
          <p:cNvPr id="7" name="TextBox 6">
            <a:extLst>
              <a:ext uri="{FF2B5EF4-FFF2-40B4-BE49-F238E27FC236}">
                <a16:creationId xmlns:a16="http://schemas.microsoft.com/office/drawing/2014/main" id="{8BEF996C-9164-A87E-7F6D-A5685BE5CB1F}"/>
              </a:ext>
            </a:extLst>
          </p:cNvPr>
          <p:cNvSpPr txBox="1"/>
          <p:nvPr/>
        </p:nvSpPr>
        <p:spPr>
          <a:xfrm>
            <a:off x="9190568" y="836317"/>
            <a:ext cx="2125133" cy="5632311"/>
          </a:xfrm>
          <a:prstGeom prst="rect">
            <a:avLst/>
          </a:prstGeom>
          <a:noFill/>
          <a:ln>
            <a:solidFill>
              <a:schemeClr val="tx1"/>
            </a:solidFill>
          </a:ln>
        </p:spPr>
        <p:txBody>
          <a:bodyPr wrap="square" rtlCol="0">
            <a:spAutoFit/>
          </a:bodyPr>
          <a:lstStyle/>
          <a:p>
            <a:r>
              <a:rPr lang="en-US" sz="1800" b="1" dirty="0">
                <a:effectLst/>
                <a:latin typeface="Calibri" panose="020F0502020204030204" pitchFamily="34" charset="0"/>
                <a:ea typeface="Calibri" panose="020F0502020204030204" pitchFamily="34" charset="0"/>
              </a:rPr>
              <a:t>SIDIS: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Charlotte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Stefan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BSM: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Michael - 1 year</a:t>
            </a:r>
            <a:br>
              <a:rPr lang="en-US" sz="1800" dirty="0">
                <a:effectLst/>
                <a:latin typeface="Calibri" panose="020F0502020204030204" pitchFamily="34" charset="0"/>
                <a:ea typeface="Calibri" panose="020F0502020204030204" pitchFamily="34" charset="0"/>
              </a:rPr>
            </a:br>
            <a:r>
              <a:rPr lang="en-US" sz="1800" dirty="0" err="1">
                <a:effectLst/>
                <a:latin typeface="Calibri" panose="020F0502020204030204" pitchFamily="34" charset="0"/>
                <a:ea typeface="Calibri" panose="020F0502020204030204" pitchFamily="34" charset="0"/>
              </a:rPr>
              <a:t>Ciprian</a:t>
            </a:r>
            <a:r>
              <a:rPr lang="en-US" sz="1800" dirty="0">
                <a:effectLst/>
                <a:latin typeface="Calibri" panose="020F0502020204030204" pitchFamily="34" charset="0"/>
                <a:ea typeface="Calibri" panose="020F0502020204030204" pitchFamily="34" charset="0"/>
              </a:rPr>
              <a:t>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Inclusive: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Claire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Tyler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Exclusive: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Rachel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Raphael - 2 years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b="1" dirty="0">
                <a:effectLst/>
                <a:latin typeface="Calibri" panose="020F0502020204030204" pitchFamily="34" charset="0"/>
                <a:ea typeface="Calibri" panose="020F0502020204030204" pitchFamily="34" charset="0"/>
              </a:rPr>
              <a:t>Jets/HF:</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Brian - 1 year</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Olga - 2 years</a:t>
            </a:r>
          </a:p>
          <a:p>
            <a:endParaRPr lang="en-US" dirty="0"/>
          </a:p>
        </p:txBody>
      </p:sp>
      <p:sp>
        <p:nvSpPr>
          <p:cNvPr id="8" name="TextBox 7">
            <a:extLst>
              <a:ext uri="{FF2B5EF4-FFF2-40B4-BE49-F238E27FC236}">
                <a16:creationId xmlns:a16="http://schemas.microsoft.com/office/drawing/2014/main" id="{FE671392-A4FC-E398-862F-24931604CC58}"/>
              </a:ext>
            </a:extLst>
          </p:cNvPr>
          <p:cNvSpPr txBox="1"/>
          <p:nvPr/>
        </p:nvSpPr>
        <p:spPr>
          <a:xfrm>
            <a:off x="517160" y="5674333"/>
            <a:ext cx="8383424" cy="369332"/>
          </a:xfrm>
          <a:prstGeom prst="rect">
            <a:avLst/>
          </a:prstGeom>
          <a:noFill/>
        </p:spPr>
        <p:txBody>
          <a:bodyPr wrap="square" rtlCol="0">
            <a:spAutoFit/>
          </a:bodyPr>
          <a:lstStyle/>
          <a:p>
            <a:pPr algn="ctr"/>
            <a:r>
              <a:rPr lang="en-US" b="1" dirty="0">
                <a:solidFill>
                  <a:schemeClr val="accent1"/>
                </a:solidFill>
              </a:rPr>
              <a:t>Contact the Analysis Coordinators (</a:t>
            </a:r>
            <a:r>
              <a:rPr lang="en-US" b="1" dirty="0" err="1">
                <a:solidFill>
                  <a:schemeClr val="accent1"/>
                </a:solidFill>
              </a:rPr>
              <a:t>Rosi</a:t>
            </a:r>
            <a:r>
              <a:rPr lang="en-US" b="1" dirty="0">
                <a:solidFill>
                  <a:schemeClr val="accent1"/>
                </a:solidFill>
              </a:rPr>
              <a:t> and Sal) with suggestions and nominations!</a:t>
            </a:r>
          </a:p>
        </p:txBody>
      </p:sp>
      <p:sp>
        <p:nvSpPr>
          <p:cNvPr id="5" name="Footer Placeholder 4">
            <a:extLst>
              <a:ext uri="{FF2B5EF4-FFF2-40B4-BE49-F238E27FC236}">
                <a16:creationId xmlns:a16="http://schemas.microsoft.com/office/drawing/2014/main" id="{6B9F1FE3-7A54-8004-9426-0C31CEE4480C}"/>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87CA8B4E-F9C2-BCEE-8FD7-33A423D15AEC}"/>
              </a:ext>
            </a:extLst>
          </p:cNvPr>
          <p:cNvSpPr>
            <a:spLocks noGrp="1"/>
          </p:cNvSpPr>
          <p:nvPr>
            <p:ph type="sldNum" sz="quarter" idx="12"/>
          </p:nvPr>
        </p:nvSpPr>
        <p:spPr/>
        <p:txBody>
          <a:bodyPr/>
          <a:lstStyle/>
          <a:p>
            <a:fld id="{588949A8-7CCD-4D90-AA9A-1451BFC6FB3A}" type="slidenum">
              <a:rPr lang="en-US" smtClean="0"/>
              <a:t>28</a:t>
            </a:fld>
            <a:endParaRPr lang="en-US"/>
          </a:p>
        </p:txBody>
      </p:sp>
    </p:spTree>
    <p:extLst>
      <p:ext uri="{BB962C8B-B14F-4D97-AF65-F5344CB8AC3E}">
        <p14:creationId xmlns:p14="http://schemas.microsoft.com/office/powerpoint/2010/main" val="1389119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FBAB-D85B-616C-BE71-3324DEB58734}"/>
              </a:ext>
            </a:extLst>
          </p:cNvPr>
          <p:cNvSpPr>
            <a:spLocks noGrp="1"/>
          </p:cNvSpPr>
          <p:nvPr>
            <p:ph type="title"/>
          </p:nvPr>
        </p:nvSpPr>
        <p:spPr>
          <a:xfrm>
            <a:off x="405525" y="2007031"/>
            <a:ext cx="10515600" cy="983999"/>
          </a:xfrm>
        </p:spPr>
        <p:txBody>
          <a:bodyPr>
            <a:noAutofit/>
          </a:bodyPr>
          <a:lstStyle/>
          <a:p>
            <a:r>
              <a:rPr lang="en-US" sz="4800" b="1" dirty="0">
                <a:solidFill>
                  <a:schemeClr val="accent1"/>
                </a:solidFill>
              </a:rPr>
              <a:t>Today’s </a:t>
            </a:r>
            <a:br>
              <a:rPr lang="en-US" sz="4800" b="1" dirty="0">
                <a:solidFill>
                  <a:schemeClr val="accent1"/>
                </a:solidFill>
              </a:rPr>
            </a:br>
            <a:r>
              <a:rPr lang="en-US" sz="4800" b="1" dirty="0">
                <a:solidFill>
                  <a:schemeClr val="accent1"/>
                </a:solidFill>
              </a:rPr>
              <a:t>Agenda</a:t>
            </a:r>
          </a:p>
        </p:txBody>
      </p:sp>
      <p:sp>
        <p:nvSpPr>
          <p:cNvPr id="4" name="Date Placeholder 3">
            <a:extLst>
              <a:ext uri="{FF2B5EF4-FFF2-40B4-BE49-F238E27FC236}">
                <a16:creationId xmlns:a16="http://schemas.microsoft.com/office/drawing/2014/main" id="{85755F5A-17B9-14B6-AACE-984A9336578C}"/>
              </a:ext>
            </a:extLst>
          </p:cNvPr>
          <p:cNvSpPr>
            <a:spLocks noGrp="1"/>
          </p:cNvSpPr>
          <p:nvPr>
            <p:ph type="dt" sz="half" idx="10"/>
          </p:nvPr>
        </p:nvSpPr>
        <p:spPr/>
        <p:txBody>
          <a:bodyPr/>
          <a:lstStyle/>
          <a:p>
            <a:r>
              <a:rPr lang="en-US"/>
              <a:t>5/17/2024</a:t>
            </a:r>
          </a:p>
        </p:txBody>
      </p:sp>
      <p:sp>
        <p:nvSpPr>
          <p:cNvPr id="3" name="Footer Placeholder 2">
            <a:extLst>
              <a:ext uri="{FF2B5EF4-FFF2-40B4-BE49-F238E27FC236}">
                <a16:creationId xmlns:a16="http://schemas.microsoft.com/office/drawing/2014/main" id="{89CA732E-DD2F-5B2D-E4CF-CD48C9A538FD}"/>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709CE4F5-55CA-2AB9-85A4-D49E9E189AEC}"/>
              </a:ext>
            </a:extLst>
          </p:cNvPr>
          <p:cNvSpPr>
            <a:spLocks noGrp="1"/>
          </p:cNvSpPr>
          <p:nvPr>
            <p:ph type="sldNum" sz="quarter" idx="12"/>
          </p:nvPr>
        </p:nvSpPr>
        <p:spPr/>
        <p:txBody>
          <a:bodyPr/>
          <a:lstStyle/>
          <a:p>
            <a:fld id="{588949A8-7CCD-4D90-AA9A-1451BFC6FB3A}" type="slidenum">
              <a:rPr lang="en-US" smtClean="0"/>
              <a:t>3</a:t>
            </a:fld>
            <a:endParaRPr lang="en-US"/>
          </a:p>
        </p:txBody>
      </p:sp>
      <p:pic>
        <p:nvPicPr>
          <p:cNvPr id="7" name="Picture 6" descr="A screenshot of a computer&#10;&#10;Description automatically generated">
            <a:extLst>
              <a:ext uri="{FF2B5EF4-FFF2-40B4-BE49-F238E27FC236}">
                <a16:creationId xmlns:a16="http://schemas.microsoft.com/office/drawing/2014/main" id="{2ECFFBB9-1048-5761-1248-EED2DDF38C3D}"/>
              </a:ext>
            </a:extLst>
          </p:cNvPr>
          <p:cNvPicPr>
            <a:picLocks noChangeAspect="1"/>
          </p:cNvPicPr>
          <p:nvPr/>
        </p:nvPicPr>
        <p:blipFill>
          <a:blip r:embed="rId2"/>
          <a:stretch>
            <a:fillRect/>
          </a:stretch>
        </p:blipFill>
        <p:spPr>
          <a:xfrm>
            <a:off x="3805457" y="401348"/>
            <a:ext cx="7629567" cy="63201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3546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3C96C0C-C80B-786F-71CF-6F1D4469B1EA}"/>
              </a:ext>
            </a:extLst>
          </p:cNvPr>
          <p:cNvGrpSpPr/>
          <p:nvPr/>
        </p:nvGrpSpPr>
        <p:grpSpPr>
          <a:xfrm>
            <a:off x="4604495" y="654618"/>
            <a:ext cx="7508076" cy="3528610"/>
            <a:chOff x="4604495" y="654618"/>
            <a:chExt cx="7508076" cy="3528610"/>
          </a:xfrm>
        </p:grpSpPr>
        <p:pic>
          <p:nvPicPr>
            <p:cNvPr id="13" name="Picture 12" descr="A large group of people walking&#10;&#10;Description automatically generated with medium confidence">
              <a:extLst>
                <a:ext uri="{FF2B5EF4-FFF2-40B4-BE49-F238E27FC236}">
                  <a16:creationId xmlns:a16="http://schemas.microsoft.com/office/drawing/2014/main" id="{765A675B-27A9-37C1-872A-BBDF3D9DB0B3}"/>
                </a:ext>
              </a:extLst>
            </p:cNvPr>
            <p:cNvPicPr>
              <a:picLocks noChangeAspect="1"/>
            </p:cNvPicPr>
            <p:nvPr/>
          </p:nvPicPr>
          <p:blipFill>
            <a:blip r:embed="rId2"/>
            <a:stretch>
              <a:fillRect/>
            </a:stretch>
          </p:blipFill>
          <p:spPr>
            <a:xfrm>
              <a:off x="4604495" y="1023950"/>
              <a:ext cx="7508076" cy="3159278"/>
            </a:xfrm>
            <a:prstGeom prst="rect">
              <a:avLst/>
            </a:prstGeom>
          </p:spPr>
        </p:pic>
        <p:sp>
          <p:nvSpPr>
            <p:cNvPr id="15" name="TextBox 14">
              <a:extLst>
                <a:ext uri="{FF2B5EF4-FFF2-40B4-BE49-F238E27FC236}">
                  <a16:creationId xmlns:a16="http://schemas.microsoft.com/office/drawing/2014/main" id="{38B0574A-0FC6-F94B-625A-F570A0C372E9}"/>
                </a:ext>
              </a:extLst>
            </p:cNvPr>
            <p:cNvSpPr txBox="1"/>
            <p:nvPr/>
          </p:nvSpPr>
          <p:spPr>
            <a:xfrm>
              <a:off x="9646023" y="654618"/>
              <a:ext cx="1954306" cy="369332"/>
            </a:xfrm>
            <a:prstGeom prst="rect">
              <a:avLst/>
            </a:prstGeom>
            <a:noFill/>
          </p:spPr>
          <p:txBody>
            <a:bodyPr wrap="square" rtlCol="0">
              <a:spAutoFit/>
            </a:bodyPr>
            <a:lstStyle/>
            <a:p>
              <a:r>
                <a:rPr lang="en-US" dirty="0"/>
                <a:t>Warsaw, July 2023</a:t>
              </a:r>
            </a:p>
          </p:txBody>
        </p:sp>
      </p:grpSp>
      <p:sp>
        <p:nvSpPr>
          <p:cNvPr id="2" name="Title 1">
            <a:extLst>
              <a:ext uri="{FF2B5EF4-FFF2-40B4-BE49-F238E27FC236}">
                <a16:creationId xmlns:a16="http://schemas.microsoft.com/office/drawing/2014/main" id="{C9037ACF-CCFD-EEA1-23B0-B6CCDFF47826}"/>
              </a:ext>
            </a:extLst>
          </p:cNvPr>
          <p:cNvSpPr>
            <a:spLocks noGrp="1"/>
          </p:cNvSpPr>
          <p:nvPr>
            <p:ph type="title"/>
          </p:nvPr>
        </p:nvSpPr>
        <p:spPr>
          <a:xfrm>
            <a:off x="838200" y="365125"/>
            <a:ext cx="10515600" cy="852961"/>
          </a:xfrm>
        </p:spPr>
        <p:txBody>
          <a:bodyPr/>
          <a:lstStyle/>
          <a:p>
            <a:r>
              <a:rPr lang="en-US" b="1" dirty="0">
                <a:solidFill>
                  <a:schemeClr val="accent1"/>
                </a:solidFill>
              </a:rPr>
              <a:t>What is </a:t>
            </a:r>
          </a:p>
        </p:txBody>
      </p:sp>
      <p:sp>
        <p:nvSpPr>
          <p:cNvPr id="4" name="Date Placeholder 3">
            <a:extLst>
              <a:ext uri="{FF2B5EF4-FFF2-40B4-BE49-F238E27FC236}">
                <a16:creationId xmlns:a16="http://schemas.microsoft.com/office/drawing/2014/main" id="{E9D76B04-93D3-B48A-8B14-05CFC74EE67C}"/>
              </a:ext>
            </a:extLst>
          </p:cNvPr>
          <p:cNvSpPr>
            <a:spLocks noGrp="1"/>
          </p:cNvSpPr>
          <p:nvPr>
            <p:ph type="dt" sz="half" idx="10"/>
          </p:nvPr>
        </p:nvSpPr>
        <p:spPr/>
        <p:txBody>
          <a:bodyPr/>
          <a:lstStyle/>
          <a:p>
            <a:r>
              <a:rPr lang="en-US"/>
              <a:t>5/17/2024</a:t>
            </a:r>
          </a:p>
        </p:txBody>
      </p:sp>
      <p:sp>
        <p:nvSpPr>
          <p:cNvPr id="6" name="Slide Number Placeholder 5">
            <a:extLst>
              <a:ext uri="{FF2B5EF4-FFF2-40B4-BE49-F238E27FC236}">
                <a16:creationId xmlns:a16="http://schemas.microsoft.com/office/drawing/2014/main" id="{82A2CCE4-8A31-1339-5861-5F4FBF5A6AF3}"/>
              </a:ext>
            </a:extLst>
          </p:cNvPr>
          <p:cNvSpPr>
            <a:spLocks noGrp="1"/>
          </p:cNvSpPr>
          <p:nvPr>
            <p:ph type="sldNum" sz="quarter" idx="12"/>
          </p:nvPr>
        </p:nvSpPr>
        <p:spPr/>
        <p:txBody>
          <a:bodyPr/>
          <a:lstStyle/>
          <a:p>
            <a:fld id="{00A14187-AF44-4271-AA62-1C5C376B8E74}" type="slidenum">
              <a:rPr lang="en-US" smtClean="0"/>
              <a:t>4</a:t>
            </a:fld>
            <a:endParaRPr lang="en-US"/>
          </a:p>
        </p:txBody>
      </p:sp>
      <p:pic>
        <p:nvPicPr>
          <p:cNvPr id="9" name="Content Placeholder 8" descr="A group of people sitting in a room&#10;&#10;Description automatically generated with medium confidence">
            <a:extLst>
              <a:ext uri="{FF2B5EF4-FFF2-40B4-BE49-F238E27FC236}">
                <a16:creationId xmlns:a16="http://schemas.microsoft.com/office/drawing/2014/main" id="{E495F920-2BAE-7BD7-045B-F123841E7DFF}"/>
              </a:ext>
            </a:extLst>
          </p:cNvPr>
          <p:cNvPicPr>
            <a:picLocks noGrp="1" noChangeAspect="1"/>
          </p:cNvPicPr>
          <p:nvPr>
            <p:ph idx="1"/>
          </p:nvPr>
        </p:nvPicPr>
        <p:blipFill>
          <a:blip r:embed="rId3"/>
          <a:stretch>
            <a:fillRect/>
          </a:stretch>
        </p:blipFill>
        <p:spPr>
          <a:xfrm>
            <a:off x="2793345" y="3669675"/>
            <a:ext cx="9197788" cy="3051800"/>
          </a:xfrm>
        </p:spPr>
      </p:pic>
      <p:grpSp>
        <p:nvGrpSpPr>
          <p:cNvPr id="18" name="Group 17">
            <a:extLst>
              <a:ext uri="{FF2B5EF4-FFF2-40B4-BE49-F238E27FC236}">
                <a16:creationId xmlns:a16="http://schemas.microsoft.com/office/drawing/2014/main" id="{DA27A7C1-9DA2-D60E-B490-5B8E64A69DD1}"/>
              </a:ext>
            </a:extLst>
          </p:cNvPr>
          <p:cNvGrpSpPr/>
          <p:nvPr/>
        </p:nvGrpSpPr>
        <p:grpSpPr>
          <a:xfrm>
            <a:off x="552230" y="1180661"/>
            <a:ext cx="4239353" cy="3090292"/>
            <a:chOff x="560410" y="1180662"/>
            <a:chExt cx="4239353" cy="3090292"/>
          </a:xfrm>
        </p:grpSpPr>
        <p:pic>
          <p:nvPicPr>
            <p:cNvPr id="14" name="Picture 13" descr="A group of people posing for a photo&#10;&#10;Description automatically generated">
              <a:extLst>
                <a:ext uri="{FF2B5EF4-FFF2-40B4-BE49-F238E27FC236}">
                  <a16:creationId xmlns:a16="http://schemas.microsoft.com/office/drawing/2014/main" id="{CF11FFA9-CF24-A601-B346-BE0BA99C8010}"/>
                </a:ext>
              </a:extLst>
            </p:cNvPr>
            <p:cNvPicPr>
              <a:picLocks noChangeAspect="1"/>
            </p:cNvPicPr>
            <p:nvPr/>
          </p:nvPicPr>
          <p:blipFill>
            <a:blip r:embed="rId4"/>
            <a:stretch>
              <a:fillRect/>
            </a:stretch>
          </p:blipFill>
          <p:spPr>
            <a:xfrm>
              <a:off x="560410" y="1531272"/>
              <a:ext cx="4239353" cy="2739682"/>
            </a:xfrm>
            <a:prstGeom prst="rect">
              <a:avLst/>
            </a:prstGeom>
          </p:spPr>
        </p:pic>
        <p:sp>
          <p:nvSpPr>
            <p:cNvPr id="17" name="TextBox 16">
              <a:extLst>
                <a:ext uri="{FF2B5EF4-FFF2-40B4-BE49-F238E27FC236}">
                  <a16:creationId xmlns:a16="http://schemas.microsoft.com/office/drawing/2014/main" id="{AAC41EEE-2600-6DBA-D586-3A72256914BD}"/>
                </a:ext>
              </a:extLst>
            </p:cNvPr>
            <p:cNvSpPr txBox="1"/>
            <p:nvPr/>
          </p:nvSpPr>
          <p:spPr>
            <a:xfrm>
              <a:off x="2650189" y="1180662"/>
              <a:ext cx="1954306" cy="369332"/>
            </a:xfrm>
            <a:prstGeom prst="rect">
              <a:avLst/>
            </a:prstGeom>
            <a:noFill/>
          </p:spPr>
          <p:txBody>
            <a:bodyPr wrap="square" rtlCol="0">
              <a:spAutoFit/>
            </a:bodyPr>
            <a:lstStyle/>
            <a:p>
              <a:r>
                <a:rPr lang="en-US" dirty="0" err="1"/>
                <a:t>JLab</a:t>
              </a:r>
              <a:r>
                <a:rPr lang="en-US" dirty="0"/>
                <a:t>, Jan. 2023</a:t>
              </a:r>
            </a:p>
          </p:txBody>
        </p:sp>
      </p:grpSp>
      <p:sp>
        <p:nvSpPr>
          <p:cNvPr id="21" name="TextBox 20">
            <a:extLst>
              <a:ext uri="{FF2B5EF4-FFF2-40B4-BE49-F238E27FC236}">
                <a16:creationId xmlns:a16="http://schemas.microsoft.com/office/drawing/2014/main" id="{7444A36C-69AA-8F2F-8DB6-0F3A2EB715BB}"/>
              </a:ext>
            </a:extLst>
          </p:cNvPr>
          <p:cNvSpPr txBox="1"/>
          <p:nvPr/>
        </p:nvSpPr>
        <p:spPr>
          <a:xfrm>
            <a:off x="10863170" y="3947788"/>
            <a:ext cx="1328830" cy="646331"/>
          </a:xfrm>
          <a:prstGeom prst="rect">
            <a:avLst/>
          </a:prstGeom>
          <a:noFill/>
        </p:spPr>
        <p:txBody>
          <a:bodyPr wrap="square" rtlCol="0">
            <a:spAutoFit/>
          </a:bodyPr>
          <a:lstStyle/>
          <a:p>
            <a:r>
              <a:rPr lang="en-US" dirty="0"/>
              <a:t>ANL, </a:t>
            </a:r>
            <a:br>
              <a:rPr lang="en-US" dirty="0"/>
            </a:br>
            <a:r>
              <a:rPr lang="en-US" dirty="0"/>
              <a:t>Jan. 2024</a:t>
            </a:r>
          </a:p>
        </p:txBody>
      </p:sp>
      <p:pic>
        <p:nvPicPr>
          <p:cNvPr id="22" name="Picture 21" descr="Logo&#10;&#10;Description automatically generated">
            <a:extLst>
              <a:ext uri="{FF2B5EF4-FFF2-40B4-BE49-F238E27FC236}">
                <a16:creationId xmlns:a16="http://schemas.microsoft.com/office/drawing/2014/main" id="{51F23E86-2ACC-81AC-BC99-B3E7A91F0750}"/>
              </a:ext>
            </a:extLst>
          </p:cNvPr>
          <p:cNvPicPr>
            <a:picLocks noChangeAspect="1"/>
          </p:cNvPicPr>
          <p:nvPr/>
        </p:nvPicPr>
        <p:blipFill>
          <a:blip r:embed="rId5"/>
          <a:stretch>
            <a:fillRect/>
          </a:stretch>
        </p:blipFill>
        <p:spPr>
          <a:xfrm>
            <a:off x="2730267" y="271808"/>
            <a:ext cx="1314575" cy="946278"/>
          </a:xfrm>
          <a:prstGeom prst="rect">
            <a:avLst/>
          </a:prstGeom>
        </p:spPr>
      </p:pic>
      <p:sp>
        <p:nvSpPr>
          <p:cNvPr id="23" name="TextBox 22">
            <a:extLst>
              <a:ext uri="{FF2B5EF4-FFF2-40B4-BE49-F238E27FC236}">
                <a16:creationId xmlns:a16="http://schemas.microsoft.com/office/drawing/2014/main" id="{0F9FF67A-AC92-8886-F863-48142E6051D2}"/>
              </a:ext>
            </a:extLst>
          </p:cNvPr>
          <p:cNvSpPr txBox="1"/>
          <p:nvPr/>
        </p:nvSpPr>
        <p:spPr>
          <a:xfrm>
            <a:off x="94114" y="4413151"/>
            <a:ext cx="2580467" cy="2308324"/>
          </a:xfrm>
          <a:prstGeom prst="rect">
            <a:avLst/>
          </a:prstGeom>
          <a:solidFill>
            <a:schemeClr val="bg1"/>
          </a:solidFill>
        </p:spPr>
        <p:txBody>
          <a:bodyPr wrap="square" rtlCol="0">
            <a:spAutoFit/>
          </a:bodyPr>
          <a:lstStyle/>
          <a:p>
            <a:r>
              <a:rPr lang="en-US" dirty="0" err="1"/>
              <a:t>ePIC</a:t>
            </a:r>
            <a:r>
              <a:rPr lang="en-US" dirty="0"/>
              <a:t> is a community of scientists dedicated to realizing the EIC science mission. </a:t>
            </a:r>
          </a:p>
          <a:p>
            <a:endParaRPr lang="en-US" dirty="0"/>
          </a:p>
          <a:p>
            <a:r>
              <a:rPr lang="en-US" dirty="0"/>
              <a:t>The </a:t>
            </a:r>
            <a:r>
              <a:rPr lang="en-US" dirty="0" err="1"/>
              <a:t>ePIC</a:t>
            </a:r>
            <a:r>
              <a:rPr lang="en-US" dirty="0"/>
              <a:t> Collaboration is as unique as the </a:t>
            </a:r>
            <a:r>
              <a:rPr lang="en-US" dirty="0" err="1"/>
              <a:t>ePIC</a:t>
            </a:r>
            <a:r>
              <a:rPr lang="en-US" dirty="0"/>
              <a:t> detector. </a:t>
            </a:r>
          </a:p>
        </p:txBody>
      </p:sp>
      <p:sp>
        <p:nvSpPr>
          <p:cNvPr id="3" name="Footer Placeholder 2">
            <a:extLst>
              <a:ext uri="{FF2B5EF4-FFF2-40B4-BE49-F238E27FC236}">
                <a16:creationId xmlns:a16="http://schemas.microsoft.com/office/drawing/2014/main" id="{095FB377-C6F7-A2F9-FAAA-3A8ADB643315}"/>
              </a:ext>
            </a:extLst>
          </p:cNvPr>
          <p:cNvSpPr>
            <a:spLocks noGrp="1"/>
          </p:cNvSpPr>
          <p:nvPr>
            <p:ph type="ftr" sz="quarter" idx="11"/>
          </p:nvPr>
        </p:nvSpPr>
        <p:spPr/>
        <p:txBody>
          <a:bodyPr/>
          <a:lstStyle/>
          <a:p>
            <a:r>
              <a:rPr lang="en-US"/>
              <a:t>ePIC General Meeting </a:t>
            </a:r>
          </a:p>
        </p:txBody>
      </p:sp>
    </p:spTree>
    <p:extLst>
      <p:ext uri="{BB962C8B-B14F-4D97-AF65-F5344CB8AC3E}">
        <p14:creationId xmlns:p14="http://schemas.microsoft.com/office/powerpoint/2010/main" val="38038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D4CF0BE5-E4C0-3A4D-2BD1-3BD6C301E4D0}"/>
              </a:ext>
            </a:extLst>
          </p:cNvPr>
          <p:cNvPicPr>
            <a:picLocks noChangeAspect="1"/>
          </p:cNvPicPr>
          <p:nvPr/>
        </p:nvPicPr>
        <p:blipFill>
          <a:blip r:embed="rId2"/>
          <a:stretch>
            <a:fillRect/>
          </a:stretch>
        </p:blipFill>
        <p:spPr>
          <a:xfrm>
            <a:off x="1815576" y="0"/>
            <a:ext cx="10376424" cy="6858000"/>
          </a:xfrm>
          <a:prstGeom prst="rect">
            <a:avLst/>
          </a:prstGeom>
        </p:spPr>
      </p:pic>
      <p:sp>
        <p:nvSpPr>
          <p:cNvPr id="5" name="Title 4">
            <a:extLst>
              <a:ext uri="{FF2B5EF4-FFF2-40B4-BE49-F238E27FC236}">
                <a16:creationId xmlns:a16="http://schemas.microsoft.com/office/drawing/2014/main" id="{15FD0F76-7E02-E9F6-B68D-2CF6CF161151}"/>
              </a:ext>
            </a:extLst>
          </p:cNvPr>
          <p:cNvSpPr>
            <a:spLocks noGrp="1"/>
          </p:cNvSpPr>
          <p:nvPr>
            <p:ph type="title"/>
          </p:nvPr>
        </p:nvSpPr>
        <p:spPr>
          <a:xfrm>
            <a:off x="115186" y="939284"/>
            <a:ext cx="3021419" cy="1325563"/>
          </a:xfrm>
        </p:spPr>
        <p:txBody>
          <a:bodyPr/>
          <a:lstStyle/>
          <a:p>
            <a:r>
              <a:rPr lang="en-US" b="1" dirty="0">
                <a:solidFill>
                  <a:schemeClr val="accent1"/>
                </a:solidFill>
              </a:rPr>
              <a:t>International</a:t>
            </a:r>
          </a:p>
        </p:txBody>
      </p:sp>
      <p:sp>
        <p:nvSpPr>
          <p:cNvPr id="2" name="Date Placeholder 1">
            <a:extLst>
              <a:ext uri="{FF2B5EF4-FFF2-40B4-BE49-F238E27FC236}">
                <a16:creationId xmlns:a16="http://schemas.microsoft.com/office/drawing/2014/main" id="{22AC4D00-15A5-EFFC-31EF-61E3306CBA84}"/>
              </a:ext>
            </a:extLst>
          </p:cNvPr>
          <p:cNvSpPr>
            <a:spLocks noGrp="1"/>
          </p:cNvSpPr>
          <p:nvPr>
            <p:ph type="dt" sz="half" idx="10"/>
          </p:nvPr>
        </p:nvSpPr>
        <p:spPr/>
        <p:txBody>
          <a:bodyPr/>
          <a:lstStyle/>
          <a:p>
            <a:r>
              <a:rPr lang="en-US"/>
              <a:t>5/17/2024</a:t>
            </a:r>
          </a:p>
        </p:txBody>
      </p:sp>
      <p:sp>
        <p:nvSpPr>
          <p:cNvPr id="4" name="Slide Number Placeholder 3">
            <a:extLst>
              <a:ext uri="{FF2B5EF4-FFF2-40B4-BE49-F238E27FC236}">
                <a16:creationId xmlns:a16="http://schemas.microsoft.com/office/drawing/2014/main" id="{302A8211-5F62-D4C3-6FE4-26824F371435}"/>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11" name="Picture 10" descr="Logo&#10;&#10;Description automatically generated">
            <a:extLst>
              <a:ext uri="{FF2B5EF4-FFF2-40B4-BE49-F238E27FC236}">
                <a16:creationId xmlns:a16="http://schemas.microsoft.com/office/drawing/2014/main" id="{CBE5FA54-1B2F-49A0-EA26-D89AE0920A57}"/>
              </a:ext>
            </a:extLst>
          </p:cNvPr>
          <p:cNvPicPr>
            <a:picLocks noChangeAspect="1"/>
          </p:cNvPicPr>
          <p:nvPr/>
        </p:nvPicPr>
        <p:blipFill>
          <a:blip r:embed="rId3"/>
          <a:stretch>
            <a:fillRect/>
          </a:stretch>
        </p:blipFill>
        <p:spPr>
          <a:xfrm>
            <a:off x="501001" y="136525"/>
            <a:ext cx="1721204" cy="1238984"/>
          </a:xfrm>
          <a:prstGeom prst="rect">
            <a:avLst/>
          </a:prstGeom>
        </p:spPr>
      </p:pic>
      <p:sp>
        <p:nvSpPr>
          <p:cNvPr id="35" name="TextBox 34">
            <a:extLst>
              <a:ext uri="{FF2B5EF4-FFF2-40B4-BE49-F238E27FC236}">
                <a16:creationId xmlns:a16="http://schemas.microsoft.com/office/drawing/2014/main" id="{61AA95BF-203F-101F-F8E7-39AE53E0C52A}"/>
              </a:ext>
            </a:extLst>
          </p:cNvPr>
          <p:cNvSpPr txBox="1"/>
          <p:nvPr/>
        </p:nvSpPr>
        <p:spPr>
          <a:xfrm>
            <a:off x="161278" y="2159533"/>
            <a:ext cx="1932534" cy="3693319"/>
          </a:xfrm>
          <a:prstGeom prst="rect">
            <a:avLst/>
          </a:prstGeom>
          <a:noFill/>
        </p:spPr>
        <p:txBody>
          <a:bodyPr wrap="square" rtlCol="0">
            <a:spAutoFit/>
          </a:bodyPr>
          <a:lstStyle/>
          <a:p>
            <a:pPr marL="0" marR="0">
              <a:spcBef>
                <a:spcPts val="0"/>
              </a:spcBef>
              <a:spcAft>
                <a:spcPts val="0"/>
              </a:spcAft>
            </a:pPr>
            <a:r>
              <a:rPr lang="en-US" kern="100" dirty="0" err="1">
                <a:latin typeface="Calibri" panose="020F0502020204030204" pitchFamily="34" charset="0"/>
                <a:ea typeface="Times New Roman" panose="02020603050405020304" pitchFamily="18" charset="0"/>
                <a:cs typeface="Times New Roman" panose="02020603050405020304" pitchFamily="18" charset="0"/>
              </a:rPr>
              <a:t>ePIC</a:t>
            </a:r>
            <a:r>
              <a:rPr lang="en-US" kern="100" dirty="0">
                <a:latin typeface="Calibri" panose="020F0502020204030204" pitchFamily="34" charset="0"/>
                <a:ea typeface="Times New Roman" panose="02020603050405020304" pitchFamily="18" charset="0"/>
                <a:cs typeface="Times New Roman" panose="02020603050405020304" pitchFamily="18" charset="0"/>
              </a:rPr>
              <a:t> Initiated in </a:t>
            </a:r>
            <a:br>
              <a:rPr lang="en-US" kern="100" dirty="0">
                <a:latin typeface="Calibri" panose="020F0502020204030204" pitchFamily="34" charset="0"/>
                <a:ea typeface="Times New Roman" panose="02020603050405020304" pitchFamily="18" charset="0"/>
                <a:cs typeface="Times New Roman" panose="02020603050405020304" pitchFamily="18" charset="0"/>
              </a:rPr>
            </a:br>
            <a:r>
              <a:rPr lang="en-US" kern="100" dirty="0">
                <a:latin typeface="Calibri" panose="020F0502020204030204" pitchFamily="34" charset="0"/>
                <a:ea typeface="Times New Roman" panose="02020603050405020304" pitchFamily="18" charset="0"/>
                <a:cs typeface="Times New Roman" panose="02020603050405020304" pitchFamily="18" charset="0"/>
              </a:rPr>
              <a:t>July 2022</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Currently: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850 collaborators (from 2024 Institutional Survey) </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650 members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active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ePIC</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activities</a:t>
            </a:r>
          </a:p>
          <a:p>
            <a:endParaRPr lang="en-US" dirty="0"/>
          </a:p>
        </p:txBody>
      </p:sp>
      <p:sp>
        <p:nvSpPr>
          <p:cNvPr id="3" name="Footer Placeholder 2">
            <a:extLst>
              <a:ext uri="{FF2B5EF4-FFF2-40B4-BE49-F238E27FC236}">
                <a16:creationId xmlns:a16="http://schemas.microsoft.com/office/drawing/2014/main" id="{45B9D506-7ED6-6431-18A8-4067B37F8E47}"/>
              </a:ext>
            </a:extLst>
          </p:cNvPr>
          <p:cNvSpPr>
            <a:spLocks noGrp="1"/>
          </p:cNvSpPr>
          <p:nvPr>
            <p:ph type="ftr" sz="quarter" idx="11"/>
          </p:nvPr>
        </p:nvSpPr>
        <p:spPr/>
        <p:txBody>
          <a:bodyPr/>
          <a:lstStyle/>
          <a:p>
            <a:r>
              <a:rPr lang="en-US"/>
              <a:t>ePIC General Meeting </a:t>
            </a:r>
          </a:p>
        </p:txBody>
      </p:sp>
    </p:spTree>
    <p:extLst>
      <p:ext uri="{BB962C8B-B14F-4D97-AF65-F5344CB8AC3E}">
        <p14:creationId xmlns:p14="http://schemas.microsoft.com/office/powerpoint/2010/main" val="71859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C5F8-37FE-D5E8-0262-7CFDD737678D}"/>
              </a:ext>
            </a:extLst>
          </p:cNvPr>
          <p:cNvSpPr>
            <a:spLocks noGrp="1"/>
          </p:cNvSpPr>
          <p:nvPr>
            <p:ph type="title"/>
          </p:nvPr>
        </p:nvSpPr>
        <p:spPr/>
        <p:txBody>
          <a:bodyPr/>
          <a:lstStyle/>
          <a:p>
            <a:r>
              <a:rPr lang="en-US" b="1" dirty="0">
                <a:solidFill>
                  <a:schemeClr val="accent1"/>
                </a:solidFill>
              </a:rPr>
              <a:t>Timeline</a:t>
            </a:r>
          </a:p>
        </p:txBody>
      </p:sp>
      <p:sp>
        <p:nvSpPr>
          <p:cNvPr id="4" name="Date Placeholder 3">
            <a:extLst>
              <a:ext uri="{FF2B5EF4-FFF2-40B4-BE49-F238E27FC236}">
                <a16:creationId xmlns:a16="http://schemas.microsoft.com/office/drawing/2014/main" id="{23CE45B6-03BB-902B-C662-A5C2FDA2C8BD}"/>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4978101A-6BB2-046A-BB20-02B8434C047D}"/>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393E1D0F-22D5-05E4-0298-83293951AF15}"/>
              </a:ext>
            </a:extLst>
          </p:cNvPr>
          <p:cNvSpPr>
            <a:spLocks noGrp="1"/>
          </p:cNvSpPr>
          <p:nvPr>
            <p:ph type="sldNum" sz="quarter" idx="12"/>
          </p:nvPr>
        </p:nvSpPr>
        <p:spPr/>
        <p:txBody>
          <a:bodyPr/>
          <a:lstStyle/>
          <a:p>
            <a:fld id="{588949A8-7CCD-4D90-AA9A-1451BFC6FB3A}" type="slidenum">
              <a:rPr lang="en-US" smtClean="0"/>
              <a:t>6</a:t>
            </a:fld>
            <a:endParaRPr lang="en-US"/>
          </a:p>
        </p:txBody>
      </p:sp>
      <p:sp>
        <p:nvSpPr>
          <p:cNvPr id="7" name="Arrow: Chevron 6">
            <a:extLst>
              <a:ext uri="{FF2B5EF4-FFF2-40B4-BE49-F238E27FC236}">
                <a16:creationId xmlns:a16="http://schemas.microsoft.com/office/drawing/2014/main" id="{70D71E44-8A66-BA0E-B26D-7A4A92F6EFF0}"/>
              </a:ext>
            </a:extLst>
          </p:cNvPr>
          <p:cNvSpPr/>
          <p:nvPr/>
        </p:nvSpPr>
        <p:spPr>
          <a:xfrm>
            <a:off x="6588162" y="2792417"/>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E534E5A4-0AD6-BE9B-469F-E2507FC93E26}"/>
              </a:ext>
            </a:extLst>
          </p:cNvPr>
          <p:cNvSpPr/>
          <p:nvPr/>
        </p:nvSpPr>
        <p:spPr>
          <a:xfrm>
            <a:off x="6773449" y="1964046"/>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049BB174-D2B0-8996-F1F0-E9EE5EEA0428}"/>
              </a:ext>
            </a:extLst>
          </p:cNvPr>
          <p:cNvSpPr/>
          <p:nvPr/>
        </p:nvSpPr>
        <p:spPr>
          <a:xfrm>
            <a:off x="596830" y="1987329"/>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F0B6B331-3383-9706-2D8A-E9CC670FCB48}"/>
              </a:ext>
            </a:extLst>
          </p:cNvPr>
          <p:cNvSpPr/>
          <p:nvPr/>
        </p:nvSpPr>
        <p:spPr>
          <a:xfrm>
            <a:off x="2070451" y="1987329"/>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rrow: Chevron 10">
            <a:extLst>
              <a:ext uri="{FF2B5EF4-FFF2-40B4-BE49-F238E27FC236}">
                <a16:creationId xmlns:a16="http://schemas.microsoft.com/office/drawing/2014/main" id="{C8959A3B-A54C-D692-CECC-C15591DE2CE0}"/>
              </a:ext>
            </a:extLst>
          </p:cNvPr>
          <p:cNvSpPr/>
          <p:nvPr/>
        </p:nvSpPr>
        <p:spPr>
          <a:xfrm>
            <a:off x="3219305" y="2721139"/>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5C73D2FB-824E-1700-E496-3FA8FE447368}"/>
              </a:ext>
            </a:extLst>
          </p:cNvPr>
          <p:cNvSpPr/>
          <p:nvPr/>
        </p:nvSpPr>
        <p:spPr>
          <a:xfrm>
            <a:off x="4979778" y="1981048"/>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22E8F44-FE77-DDCD-00F8-8FDB4FED8301}"/>
              </a:ext>
            </a:extLst>
          </p:cNvPr>
          <p:cNvSpPr txBox="1"/>
          <p:nvPr/>
        </p:nvSpPr>
        <p:spPr>
          <a:xfrm>
            <a:off x="1198188" y="2039182"/>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4" name="TextBox 13">
            <a:extLst>
              <a:ext uri="{FF2B5EF4-FFF2-40B4-BE49-F238E27FC236}">
                <a16:creationId xmlns:a16="http://schemas.microsoft.com/office/drawing/2014/main" id="{875F99E3-C595-F5BA-F24B-54F711B871EC}"/>
              </a:ext>
            </a:extLst>
          </p:cNvPr>
          <p:cNvSpPr txBox="1"/>
          <p:nvPr/>
        </p:nvSpPr>
        <p:spPr>
          <a:xfrm>
            <a:off x="2489876" y="2157142"/>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5" name="TextBox 14">
            <a:extLst>
              <a:ext uri="{FF2B5EF4-FFF2-40B4-BE49-F238E27FC236}">
                <a16:creationId xmlns:a16="http://schemas.microsoft.com/office/drawing/2014/main" id="{6D0638EA-DEEE-CB1A-DEC7-2B5BD67EF79D}"/>
              </a:ext>
            </a:extLst>
          </p:cNvPr>
          <p:cNvSpPr txBox="1"/>
          <p:nvPr/>
        </p:nvSpPr>
        <p:spPr>
          <a:xfrm>
            <a:off x="3790814" y="283416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6" name="TextBox 15">
            <a:extLst>
              <a:ext uri="{FF2B5EF4-FFF2-40B4-BE49-F238E27FC236}">
                <a16:creationId xmlns:a16="http://schemas.microsoft.com/office/drawing/2014/main" id="{B0F2D03B-D638-D8C7-48DF-90CB30B62C2B}"/>
              </a:ext>
            </a:extLst>
          </p:cNvPr>
          <p:cNvSpPr txBox="1"/>
          <p:nvPr/>
        </p:nvSpPr>
        <p:spPr>
          <a:xfrm>
            <a:off x="5495854" y="2163920"/>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17" name="TextBox 16">
            <a:extLst>
              <a:ext uri="{FF2B5EF4-FFF2-40B4-BE49-F238E27FC236}">
                <a16:creationId xmlns:a16="http://schemas.microsoft.com/office/drawing/2014/main" id="{D3BFEB34-095B-BB63-5EF5-53BA3E9C08DB}"/>
              </a:ext>
            </a:extLst>
          </p:cNvPr>
          <p:cNvSpPr txBox="1"/>
          <p:nvPr/>
        </p:nvSpPr>
        <p:spPr>
          <a:xfrm>
            <a:off x="7874734" y="2844270"/>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8" name="Group 17">
            <a:extLst>
              <a:ext uri="{FF2B5EF4-FFF2-40B4-BE49-F238E27FC236}">
                <a16:creationId xmlns:a16="http://schemas.microsoft.com/office/drawing/2014/main" id="{FEA4504C-EC60-14E8-EA2F-3FC7219AA8CC}"/>
              </a:ext>
            </a:extLst>
          </p:cNvPr>
          <p:cNvGrpSpPr/>
          <p:nvPr/>
        </p:nvGrpSpPr>
        <p:grpSpPr>
          <a:xfrm>
            <a:off x="1407076" y="2980229"/>
            <a:ext cx="1199925" cy="590641"/>
            <a:chOff x="2381475" y="5248468"/>
            <a:chExt cx="1199925" cy="616433"/>
          </a:xfrm>
        </p:grpSpPr>
        <p:sp>
          <p:nvSpPr>
            <p:cNvPr id="19" name="TextBox 18">
              <a:extLst>
                <a:ext uri="{FF2B5EF4-FFF2-40B4-BE49-F238E27FC236}">
                  <a16:creationId xmlns:a16="http://schemas.microsoft.com/office/drawing/2014/main" id="{F9E7A487-98D5-A4CB-417B-C1951DE94156}"/>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20" name="Straight Arrow Connector 19">
              <a:extLst>
                <a:ext uri="{FF2B5EF4-FFF2-40B4-BE49-F238E27FC236}">
                  <a16:creationId xmlns:a16="http://schemas.microsoft.com/office/drawing/2014/main" id="{AE2947B0-7F27-5554-BC07-EED10AA3C5E2}"/>
                </a:ext>
              </a:extLst>
            </p:cNvPr>
            <p:cNvCxnSpPr>
              <a:cxnSpLocks/>
              <a:stCxn id="19"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C7EF337-B363-520E-F833-2C215AAA5FDC}"/>
              </a:ext>
            </a:extLst>
          </p:cNvPr>
          <p:cNvSpPr txBox="1"/>
          <p:nvPr/>
        </p:nvSpPr>
        <p:spPr>
          <a:xfrm>
            <a:off x="6328549" y="3725898"/>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2" name="Group 21">
            <a:extLst>
              <a:ext uri="{FF2B5EF4-FFF2-40B4-BE49-F238E27FC236}">
                <a16:creationId xmlns:a16="http://schemas.microsoft.com/office/drawing/2014/main" id="{83850983-E0B3-4B74-274A-DC26A777E35A}"/>
              </a:ext>
            </a:extLst>
          </p:cNvPr>
          <p:cNvGrpSpPr/>
          <p:nvPr/>
        </p:nvGrpSpPr>
        <p:grpSpPr>
          <a:xfrm>
            <a:off x="4717595" y="3325750"/>
            <a:ext cx="1270727" cy="611717"/>
            <a:chOff x="5270332" y="4997622"/>
            <a:chExt cx="1270727" cy="638430"/>
          </a:xfrm>
        </p:grpSpPr>
        <p:sp>
          <p:nvSpPr>
            <p:cNvPr id="23" name="TextBox 22">
              <a:extLst>
                <a:ext uri="{FF2B5EF4-FFF2-40B4-BE49-F238E27FC236}">
                  <a16:creationId xmlns:a16="http://schemas.microsoft.com/office/drawing/2014/main" id="{430BFA5F-0BED-F43D-8C23-9C2F1E81FBF3}"/>
                </a:ext>
              </a:extLst>
            </p:cNvPr>
            <p:cNvSpPr txBox="1"/>
            <p:nvPr/>
          </p:nvSpPr>
          <p:spPr>
            <a:xfrm>
              <a:off x="5270332" y="5282714"/>
              <a:ext cx="1270727"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a:t>
              </a:r>
              <a:r>
                <a:rPr lang="en-US" sz="1600">
                  <a:solidFill>
                    <a:prstClr val="black"/>
                  </a:solidFill>
                  <a:latin typeface="Arial" panose="020B0604020202020204" pitchFamily="34" charset="0"/>
                  <a:cs typeface="Arial" panose="020B0604020202020204" pitchFamily="34" charset="0"/>
                </a:rPr>
                <a:t>Oct.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cxnSp>
          <p:nvCxnSpPr>
            <p:cNvPr id="24" name="Straight Arrow Connector 23">
              <a:extLst>
                <a:ext uri="{FF2B5EF4-FFF2-40B4-BE49-F238E27FC236}">
                  <a16:creationId xmlns:a16="http://schemas.microsoft.com/office/drawing/2014/main" id="{C1CD225D-7670-459F-1047-34FB3D551F5D}"/>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9DA7CFA-776C-FF6A-CF2B-047C0F5BC32F}"/>
              </a:ext>
            </a:extLst>
          </p:cNvPr>
          <p:cNvGrpSpPr/>
          <p:nvPr/>
        </p:nvGrpSpPr>
        <p:grpSpPr>
          <a:xfrm>
            <a:off x="3021243" y="3325753"/>
            <a:ext cx="1199925" cy="590641"/>
            <a:chOff x="2381475" y="5248468"/>
            <a:chExt cx="1199925" cy="616433"/>
          </a:xfrm>
        </p:grpSpPr>
        <p:sp>
          <p:nvSpPr>
            <p:cNvPr id="26" name="TextBox 25">
              <a:extLst>
                <a:ext uri="{FF2B5EF4-FFF2-40B4-BE49-F238E27FC236}">
                  <a16:creationId xmlns:a16="http://schemas.microsoft.com/office/drawing/2014/main" id="{8EA0F7FE-F853-85B4-E637-AC23786E5EB2}"/>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7" name="Straight Arrow Connector 26">
              <a:extLst>
                <a:ext uri="{FF2B5EF4-FFF2-40B4-BE49-F238E27FC236}">
                  <a16:creationId xmlns:a16="http://schemas.microsoft.com/office/drawing/2014/main" id="{AC517A2B-270F-F44D-B7D9-242CE5761BA0}"/>
                </a:ext>
              </a:extLst>
            </p:cNvPr>
            <p:cNvCxnSpPr>
              <a:cxnSpLocks/>
              <a:stCxn id="26"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Arrow: Chevron 27">
            <a:extLst>
              <a:ext uri="{FF2B5EF4-FFF2-40B4-BE49-F238E27FC236}">
                <a16:creationId xmlns:a16="http://schemas.microsoft.com/office/drawing/2014/main" id="{E6C004F2-A65D-CF6A-4639-B07C677C7EF8}"/>
              </a:ext>
            </a:extLst>
          </p:cNvPr>
          <p:cNvSpPr/>
          <p:nvPr/>
        </p:nvSpPr>
        <p:spPr>
          <a:xfrm>
            <a:off x="8577814" y="1970349"/>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F3A9223D-6B8E-4B58-2737-A5A7030B9D4A}"/>
              </a:ext>
            </a:extLst>
          </p:cNvPr>
          <p:cNvGrpSpPr/>
          <p:nvPr/>
        </p:nvGrpSpPr>
        <p:grpSpPr>
          <a:xfrm>
            <a:off x="9113944" y="3487263"/>
            <a:ext cx="1654594" cy="574523"/>
            <a:chOff x="7314830" y="5112567"/>
            <a:chExt cx="1312835" cy="599611"/>
          </a:xfrm>
        </p:grpSpPr>
        <p:sp>
          <p:nvSpPr>
            <p:cNvPr id="30" name="TextBox 29">
              <a:extLst>
                <a:ext uri="{FF2B5EF4-FFF2-40B4-BE49-F238E27FC236}">
                  <a16:creationId xmlns:a16="http://schemas.microsoft.com/office/drawing/2014/main" id="{2C1B57D4-9E16-B824-1F06-C84D7C3D21F3}"/>
                </a:ext>
              </a:extLst>
            </p:cNvPr>
            <p:cNvSpPr txBox="1"/>
            <p:nvPr/>
          </p:nvSpPr>
          <p:spPr>
            <a:xfrm>
              <a:off x="7314830" y="5358840"/>
              <a:ext cx="1312835"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2025</a:t>
              </a:r>
            </a:p>
          </p:txBody>
        </p:sp>
        <p:cxnSp>
          <p:nvCxnSpPr>
            <p:cNvPr id="31" name="Straight Arrow Connector 30">
              <a:extLst>
                <a:ext uri="{FF2B5EF4-FFF2-40B4-BE49-F238E27FC236}">
                  <a16:creationId xmlns:a16="http://schemas.microsoft.com/office/drawing/2014/main" id="{23D1C662-600E-2E72-2803-AC005D018EB5}"/>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7B42A53-22CC-CF82-4FDC-258FF599162C}"/>
              </a:ext>
            </a:extLst>
          </p:cNvPr>
          <p:cNvSpPr txBox="1"/>
          <p:nvPr/>
        </p:nvSpPr>
        <p:spPr>
          <a:xfrm>
            <a:off x="9020121" y="2099175"/>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33" name="Straight Arrow Connector 32">
            <a:extLst>
              <a:ext uri="{FF2B5EF4-FFF2-40B4-BE49-F238E27FC236}">
                <a16:creationId xmlns:a16="http://schemas.microsoft.com/office/drawing/2014/main" id="{A20B463B-E030-3F34-B57E-6CA2EB9278E0}"/>
              </a:ext>
            </a:extLst>
          </p:cNvPr>
          <p:cNvCxnSpPr/>
          <p:nvPr/>
        </p:nvCxnSpPr>
        <p:spPr>
          <a:xfrm>
            <a:off x="7396594" y="2420316"/>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73D396-775E-57CF-AB04-69D2689181B2}"/>
              </a:ext>
            </a:extLst>
          </p:cNvPr>
          <p:cNvCxnSpPr>
            <a:stCxn id="21" idx="0"/>
          </p:cNvCxnSpPr>
          <p:nvPr/>
        </p:nvCxnSpPr>
        <p:spPr>
          <a:xfrm flipV="1">
            <a:off x="6931851" y="2802597"/>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599A098-1421-0D06-C05D-ED4689D0446A}"/>
              </a:ext>
            </a:extLst>
          </p:cNvPr>
          <p:cNvSpPr/>
          <p:nvPr/>
        </p:nvSpPr>
        <p:spPr>
          <a:xfrm>
            <a:off x="5227243" y="1973543"/>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1F85291-D0DD-974A-000D-3543AC3E08F0}"/>
              </a:ext>
            </a:extLst>
          </p:cNvPr>
          <p:cNvGrpSpPr/>
          <p:nvPr/>
        </p:nvGrpSpPr>
        <p:grpSpPr>
          <a:xfrm>
            <a:off x="2686040" y="3511196"/>
            <a:ext cx="5424011" cy="2049287"/>
            <a:chOff x="2726853" y="3887211"/>
            <a:chExt cx="5424011" cy="2049287"/>
          </a:xfrm>
        </p:grpSpPr>
        <p:sp>
          <p:nvSpPr>
            <p:cNvPr id="36" name="TextBox 35">
              <a:extLst>
                <a:ext uri="{FF2B5EF4-FFF2-40B4-BE49-F238E27FC236}">
                  <a16:creationId xmlns:a16="http://schemas.microsoft.com/office/drawing/2014/main" id="{26A52F6F-0473-D120-8A41-E7E9A5F4EB0B}"/>
                </a:ext>
              </a:extLst>
            </p:cNvPr>
            <p:cNvSpPr txBox="1"/>
            <p:nvPr/>
          </p:nvSpPr>
          <p:spPr>
            <a:xfrm>
              <a:off x="2726853" y="5013168"/>
              <a:ext cx="5424011" cy="923330"/>
            </a:xfrm>
            <a:prstGeom prst="rect">
              <a:avLst/>
            </a:prstGeom>
            <a:noFill/>
            <a:ln>
              <a:solidFill>
                <a:schemeClr val="tx1"/>
              </a:solidFill>
            </a:ln>
          </p:spPr>
          <p:txBody>
            <a:bodyPr wrap="square" rtlCol="0">
              <a:spAutoFit/>
            </a:bodyPr>
            <a:lstStyle/>
            <a:p>
              <a:r>
                <a:rPr lang="en-US" u="sng" dirty="0"/>
                <a:t>Putting the tools in place: </a:t>
              </a:r>
            </a:p>
            <a:p>
              <a:pPr marL="285750" indent="-285750">
                <a:buFont typeface="Arial" panose="020B0604020202020204" pitchFamily="34" charset="0"/>
                <a:buChar char="•"/>
              </a:pPr>
              <a:r>
                <a:rPr lang="en-US" dirty="0"/>
                <a:t>Progress on Overleaf/</a:t>
              </a:r>
              <a:r>
                <a:rPr lang="en-US" dirty="0" err="1"/>
                <a:t>Github</a:t>
              </a:r>
              <a:r>
                <a:rPr lang="en-US" dirty="0"/>
                <a:t> for TDR</a:t>
              </a:r>
            </a:p>
            <a:p>
              <a:pPr marL="285750" indent="-285750">
                <a:buFont typeface="Arial" panose="020B0604020202020204" pitchFamily="34" charset="0"/>
                <a:buChar char="•"/>
              </a:pPr>
              <a:r>
                <a:rPr lang="en-US" dirty="0" err="1"/>
                <a:t>Recommendaion</a:t>
              </a:r>
              <a:r>
                <a:rPr lang="en-US" dirty="0"/>
                <a:t> for Document Database Solution</a:t>
              </a:r>
            </a:p>
          </p:txBody>
        </p:sp>
        <p:cxnSp>
          <p:nvCxnSpPr>
            <p:cNvPr id="38" name="Straight Arrow Connector 37">
              <a:extLst>
                <a:ext uri="{FF2B5EF4-FFF2-40B4-BE49-F238E27FC236}">
                  <a16:creationId xmlns:a16="http://schemas.microsoft.com/office/drawing/2014/main" id="{7DC89559-8AFF-F412-E65D-08D3A02B6540}"/>
                </a:ext>
              </a:extLst>
            </p:cNvPr>
            <p:cNvCxnSpPr/>
            <p:nvPr/>
          </p:nvCxnSpPr>
          <p:spPr>
            <a:xfrm flipV="1">
              <a:off x="4261981" y="3887211"/>
              <a:ext cx="0" cy="1109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9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F54A-C3B5-BEA1-0781-D76E451348A2}"/>
              </a:ext>
            </a:extLst>
          </p:cNvPr>
          <p:cNvSpPr>
            <a:spLocks noGrp="1"/>
          </p:cNvSpPr>
          <p:nvPr>
            <p:ph type="title"/>
          </p:nvPr>
        </p:nvSpPr>
        <p:spPr>
          <a:xfrm>
            <a:off x="838200" y="130493"/>
            <a:ext cx="10515600" cy="1325563"/>
          </a:xfrm>
        </p:spPr>
        <p:txBody>
          <a:bodyPr/>
          <a:lstStyle/>
          <a:p>
            <a:r>
              <a:rPr lang="en-US" b="1" dirty="0">
                <a:solidFill>
                  <a:schemeClr val="accent1"/>
                </a:solidFill>
              </a:rPr>
              <a:t>Third EIC RRB Meeting</a:t>
            </a:r>
          </a:p>
        </p:txBody>
      </p:sp>
      <p:sp>
        <p:nvSpPr>
          <p:cNvPr id="3" name="Content Placeholder 2">
            <a:extLst>
              <a:ext uri="{FF2B5EF4-FFF2-40B4-BE49-F238E27FC236}">
                <a16:creationId xmlns:a16="http://schemas.microsoft.com/office/drawing/2014/main" id="{D4D0EFD5-2C0F-B24B-DFC0-820FF5D1D7E6}"/>
              </a:ext>
            </a:extLst>
          </p:cNvPr>
          <p:cNvSpPr>
            <a:spLocks noGrp="1"/>
          </p:cNvSpPr>
          <p:nvPr>
            <p:ph idx="1"/>
          </p:nvPr>
        </p:nvSpPr>
        <p:spPr>
          <a:xfrm>
            <a:off x="302590" y="1279361"/>
            <a:ext cx="6640821" cy="4825683"/>
          </a:xfrm>
        </p:spPr>
        <p:txBody>
          <a:bodyPr>
            <a:normAutofit/>
          </a:bodyPr>
          <a:lstStyle/>
          <a:p>
            <a:r>
              <a:rPr lang="en-US" sz="2000" dirty="0"/>
              <a:t>Hosted by INFN May 6-7</a:t>
            </a:r>
            <a:r>
              <a:rPr lang="en-US" sz="2000" baseline="30000" dirty="0"/>
              <a:t>th</a:t>
            </a:r>
            <a:r>
              <a:rPr lang="en-US" sz="2000" dirty="0"/>
              <a:t> in Rome</a:t>
            </a:r>
          </a:p>
          <a:p>
            <a:r>
              <a:rPr lang="en-US" sz="2000" dirty="0"/>
              <a:t>Comprised of the representatives of the international funding agencies supporting institutions collaborating on the EIC detector(s) and representatives from the two host labs.</a:t>
            </a:r>
          </a:p>
          <a:p>
            <a:pPr lvl="1"/>
            <a:r>
              <a:rPr lang="en-US" sz="1800" dirty="0"/>
              <a:t>The EIC-RRB will provide coordination during detector development, construction, and operations.</a:t>
            </a:r>
          </a:p>
          <a:p>
            <a:r>
              <a:rPr lang="en-US" sz="2000" dirty="0"/>
              <a:t>Agenda included presentations by </a:t>
            </a:r>
            <a:r>
              <a:rPr lang="en-US" sz="2000" dirty="0" err="1"/>
              <a:t>ePIC</a:t>
            </a:r>
            <a:r>
              <a:rPr lang="en-US" sz="2000" dirty="0"/>
              <a:t> Spokesperson, TC and SCC</a:t>
            </a:r>
          </a:p>
        </p:txBody>
      </p:sp>
      <p:sp>
        <p:nvSpPr>
          <p:cNvPr id="4" name="Date Placeholder 3">
            <a:extLst>
              <a:ext uri="{FF2B5EF4-FFF2-40B4-BE49-F238E27FC236}">
                <a16:creationId xmlns:a16="http://schemas.microsoft.com/office/drawing/2014/main" id="{F5D89203-93C1-144C-4701-83154E68666F}"/>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1A1D5564-B9ED-CA05-6E7A-A8ED296F6380}"/>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BCC0335F-55DB-2F4C-A484-02413EA11348}"/>
              </a:ext>
            </a:extLst>
          </p:cNvPr>
          <p:cNvSpPr>
            <a:spLocks noGrp="1"/>
          </p:cNvSpPr>
          <p:nvPr>
            <p:ph type="sldNum" sz="quarter" idx="12"/>
          </p:nvPr>
        </p:nvSpPr>
        <p:spPr/>
        <p:txBody>
          <a:bodyPr/>
          <a:lstStyle/>
          <a:p>
            <a:fld id="{588949A8-7CCD-4D90-AA9A-1451BFC6FB3A}" type="slidenum">
              <a:rPr lang="en-US" smtClean="0"/>
              <a:t>7</a:t>
            </a:fld>
            <a:endParaRPr lang="en-US"/>
          </a:p>
        </p:txBody>
      </p:sp>
      <p:pic>
        <p:nvPicPr>
          <p:cNvPr id="10" name="Picture 9" descr="A blue and black spheres&#10;&#10;Description automatically generated">
            <a:extLst>
              <a:ext uri="{FF2B5EF4-FFF2-40B4-BE49-F238E27FC236}">
                <a16:creationId xmlns:a16="http://schemas.microsoft.com/office/drawing/2014/main" id="{21A78844-D691-96B5-B9F9-839EEC6F323F}"/>
              </a:ext>
            </a:extLst>
          </p:cNvPr>
          <p:cNvPicPr>
            <a:picLocks noChangeAspect="1"/>
          </p:cNvPicPr>
          <p:nvPr/>
        </p:nvPicPr>
        <p:blipFill>
          <a:blip r:embed="rId2"/>
          <a:stretch>
            <a:fillRect/>
          </a:stretch>
        </p:blipFill>
        <p:spPr>
          <a:xfrm>
            <a:off x="0" y="4399189"/>
            <a:ext cx="12192000" cy="2322286"/>
          </a:xfrm>
          <a:prstGeom prst="rect">
            <a:avLst/>
          </a:prstGeom>
        </p:spPr>
      </p:pic>
      <p:pic>
        <p:nvPicPr>
          <p:cNvPr id="12" name="Picture 11" descr="A group of people standing together&#10;&#10;Description automatically generated">
            <a:extLst>
              <a:ext uri="{FF2B5EF4-FFF2-40B4-BE49-F238E27FC236}">
                <a16:creationId xmlns:a16="http://schemas.microsoft.com/office/drawing/2014/main" id="{5C2F8C53-4E88-AD79-8427-32DF6C929DE8}"/>
              </a:ext>
            </a:extLst>
          </p:cNvPr>
          <p:cNvPicPr>
            <a:picLocks noChangeAspect="1"/>
          </p:cNvPicPr>
          <p:nvPr/>
        </p:nvPicPr>
        <p:blipFill>
          <a:blip r:embed="rId3"/>
          <a:stretch>
            <a:fillRect/>
          </a:stretch>
        </p:blipFill>
        <p:spPr>
          <a:xfrm>
            <a:off x="6840835" y="662930"/>
            <a:ext cx="5143500" cy="3429000"/>
          </a:xfrm>
          <a:prstGeom prst="rect">
            <a:avLst/>
          </a:prstGeom>
        </p:spPr>
      </p:pic>
    </p:spTree>
    <p:extLst>
      <p:ext uri="{BB962C8B-B14F-4D97-AF65-F5344CB8AC3E}">
        <p14:creationId xmlns:p14="http://schemas.microsoft.com/office/powerpoint/2010/main" val="5676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653B-CB8E-D80D-772B-10D9CCD6DDDD}"/>
              </a:ext>
            </a:extLst>
          </p:cNvPr>
          <p:cNvSpPr>
            <a:spLocks noGrp="1"/>
          </p:cNvSpPr>
          <p:nvPr>
            <p:ph type="title"/>
          </p:nvPr>
        </p:nvSpPr>
        <p:spPr>
          <a:xfrm>
            <a:off x="838200" y="365126"/>
            <a:ext cx="10515600" cy="718608"/>
          </a:xfrm>
        </p:spPr>
        <p:txBody>
          <a:bodyPr/>
          <a:lstStyle/>
          <a:p>
            <a:r>
              <a:rPr lang="en-US" b="1" dirty="0">
                <a:solidFill>
                  <a:schemeClr val="accent1"/>
                </a:solidFill>
              </a:rPr>
              <a:t>RRB Recap</a:t>
            </a:r>
          </a:p>
        </p:txBody>
      </p:sp>
      <p:sp>
        <p:nvSpPr>
          <p:cNvPr id="3" name="Content Placeholder 2">
            <a:extLst>
              <a:ext uri="{FF2B5EF4-FFF2-40B4-BE49-F238E27FC236}">
                <a16:creationId xmlns:a16="http://schemas.microsoft.com/office/drawing/2014/main" id="{54D1382B-6953-0545-A9C5-F610D5FC2B72}"/>
              </a:ext>
            </a:extLst>
          </p:cNvPr>
          <p:cNvSpPr>
            <a:spLocks noGrp="1"/>
          </p:cNvSpPr>
          <p:nvPr>
            <p:ph idx="1"/>
          </p:nvPr>
        </p:nvSpPr>
        <p:spPr>
          <a:xfrm>
            <a:off x="287593" y="1202266"/>
            <a:ext cx="10868130" cy="5154084"/>
          </a:xfrm>
        </p:spPr>
        <p:txBody>
          <a:bodyPr>
            <a:normAutofit fontScale="70000" lnSpcReduction="20000"/>
          </a:bodyPr>
          <a:lstStyle/>
          <a:p>
            <a:r>
              <a:rPr lang="en-US" dirty="0"/>
              <a:t>EIC Project: </a:t>
            </a:r>
          </a:p>
          <a:p>
            <a:pPr lvl="1"/>
            <a:r>
              <a:rPr lang="en-US" dirty="0"/>
              <a:t>Project status and CD-3B Review – January 7-9, 2025 (approval March 2025)</a:t>
            </a:r>
          </a:p>
          <a:p>
            <a:pPr lvl="1"/>
            <a:r>
              <a:rPr lang="en-US" dirty="0"/>
              <a:t>CD-2/3 approval end of 2025 (note: two in one year!)</a:t>
            </a:r>
          </a:p>
          <a:p>
            <a:pPr lvl="1"/>
            <a:r>
              <a:rPr lang="en-US" dirty="0"/>
              <a:t>Discussion of breaking up CD-2/3 into subprojects</a:t>
            </a:r>
          </a:p>
          <a:p>
            <a:pPr lvl="1"/>
            <a:r>
              <a:rPr lang="en-US" b="1" dirty="0"/>
              <a:t>NOTE:</a:t>
            </a:r>
            <a:r>
              <a:rPr lang="en-US" dirty="0"/>
              <a:t> None of this affects the collaboration’s schedule!!</a:t>
            </a:r>
          </a:p>
          <a:p>
            <a:pPr lvl="1"/>
            <a:r>
              <a:rPr lang="en-US" dirty="0" err="1"/>
              <a:t>iCRADA</a:t>
            </a:r>
            <a:r>
              <a:rPr lang="en-US" dirty="0"/>
              <a:t>/PPD’s progressing</a:t>
            </a:r>
          </a:p>
          <a:p>
            <a:r>
              <a:rPr lang="en-US" dirty="0"/>
              <a:t>EIC Collaboration: </a:t>
            </a:r>
          </a:p>
          <a:p>
            <a:pPr lvl="1"/>
            <a:r>
              <a:rPr lang="en-US" dirty="0"/>
              <a:t>Delivered the message that the collaboration is strong, growing and engaged</a:t>
            </a:r>
          </a:p>
          <a:p>
            <a:r>
              <a:rPr lang="en-US" dirty="0"/>
              <a:t>In-kind contributions to computing: </a:t>
            </a:r>
          </a:p>
          <a:p>
            <a:pPr lvl="1"/>
            <a:r>
              <a:rPr lang="en-US" dirty="0"/>
              <a:t>Still some confusion over the relationship between the ECSJI and RRB</a:t>
            </a:r>
          </a:p>
          <a:p>
            <a:r>
              <a:rPr lang="en-US" dirty="0"/>
              <a:t>Common Funds:</a:t>
            </a:r>
          </a:p>
          <a:p>
            <a:pPr lvl="1"/>
            <a:r>
              <a:rPr lang="en-US" dirty="0"/>
              <a:t>Presented common funds proposal, little discussion</a:t>
            </a:r>
          </a:p>
          <a:p>
            <a:pPr lvl="1"/>
            <a:r>
              <a:rPr lang="en-US" dirty="0"/>
              <a:t>Explicitly includes category to fund collab positions, visiting scientists</a:t>
            </a:r>
          </a:p>
          <a:p>
            <a:r>
              <a:rPr lang="en-US" dirty="0"/>
              <a:t>Comments by Members and Observers: </a:t>
            </a:r>
          </a:p>
          <a:p>
            <a:pPr lvl="1"/>
            <a:r>
              <a:rPr lang="en-US" dirty="0"/>
              <a:t>Plans for in-kind more concrete than in past, advancing</a:t>
            </a:r>
          </a:p>
          <a:p>
            <a:pPr lvl="1"/>
            <a:r>
              <a:rPr lang="en-US" dirty="0"/>
              <a:t>Significant advances in schedules for Japan, Taiwan, Korea</a:t>
            </a:r>
          </a:p>
          <a:p>
            <a:r>
              <a:rPr lang="en-US" dirty="0"/>
              <a:t>Global Engagement Strategy</a:t>
            </a:r>
          </a:p>
          <a:p>
            <a:pPr lvl="1"/>
            <a:r>
              <a:rPr lang="en-US" dirty="0"/>
              <a:t>Build on efforts from HEP community? </a:t>
            </a:r>
          </a:p>
          <a:p>
            <a:endParaRPr lang="en-US" dirty="0"/>
          </a:p>
        </p:txBody>
      </p:sp>
      <p:sp>
        <p:nvSpPr>
          <p:cNvPr id="4" name="Date Placeholder 3">
            <a:extLst>
              <a:ext uri="{FF2B5EF4-FFF2-40B4-BE49-F238E27FC236}">
                <a16:creationId xmlns:a16="http://schemas.microsoft.com/office/drawing/2014/main" id="{C0B6184D-B4C8-4E49-C4EC-66B3E34B579D}"/>
              </a:ext>
            </a:extLst>
          </p:cNvPr>
          <p:cNvSpPr>
            <a:spLocks noGrp="1"/>
          </p:cNvSpPr>
          <p:nvPr>
            <p:ph type="dt" sz="half" idx="10"/>
          </p:nvPr>
        </p:nvSpPr>
        <p:spPr/>
        <p:txBody>
          <a:bodyPr/>
          <a:lstStyle/>
          <a:p>
            <a:r>
              <a:rPr lang="en-US"/>
              <a:t>5/17/2024</a:t>
            </a:r>
          </a:p>
        </p:txBody>
      </p:sp>
      <p:sp>
        <p:nvSpPr>
          <p:cNvPr id="5" name="Footer Placeholder 4">
            <a:extLst>
              <a:ext uri="{FF2B5EF4-FFF2-40B4-BE49-F238E27FC236}">
                <a16:creationId xmlns:a16="http://schemas.microsoft.com/office/drawing/2014/main" id="{DAF60382-0632-181A-D172-26AD93E78076}"/>
              </a:ext>
            </a:extLst>
          </p:cNvPr>
          <p:cNvSpPr>
            <a:spLocks noGrp="1"/>
          </p:cNvSpPr>
          <p:nvPr>
            <p:ph type="ftr" sz="quarter" idx="11"/>
          </p:nvPr>
        </p:nvSpPr>
        <p:spPr/>
        <p:txBody>
          <a:bodyPr/>
          <a:lstStyle/>
          <a:p>
            <a:r>
              <a:rPr lang="en-US"/>
              <a:t>ePIC General Meeting </a:t>
            </a:r>
          </a:p>
        </p:txBody>
      </p:sp>
      <p:sp>
        <p:nvSpPr>
          <p:cNvPr id="6" name="Slide Number Placeholder 5">
            <a:extLst>
              <a:ext uri="{FF2B5EF4-FFF2-40B4-BE49-F238E27FC236}">
                <a16:creationId xmlns:a16="http://schemas.microsoft.com/office/drawing/2014/main" id="{0A85A71F-262F-CE35-0809-BFEA5C385AB6}"/>
              </a:ext>
            </a:extLst>
          </p:cNvPr>
          <p:cNvSpPr>
            <a:spLocks noGrp="1"/>
          </p:cNvSpPr>
          <p:nvPr>
            <p:ph type="sldNum" sz="quarter" idx="12"/>
          </p:nvPr>
        </p:nvSpPr>
        <p:spPr/>
        <p:txBody>
          <a:bodyPr/>
          <a:lstStyle/>
          <a:p>
            <a:fld id="{D9FAB26B-3BCC-4527-98A9-CD8F0230F602}" type="slidenum">
              <a:rPr lang="en-US" smtClean="0"/>
              <a:t>8</a:t>
            </a:fld>
            <a:endParaRPr lang="en-US"/>
          </a:p>
        </p:txBody>
      </p:sp>
      <p:pic>
        <p:nvPicPr>
          <p:cNvPr id="8" name="Picture 7" descr="A stone building with many arches&#10;&#10;Description automatically generated">
            <a:extLst>
              <a:ext uri="{FF2B5EF4-FFF2-40B4-BE49-F238E27FC236}">
                <a16:creationId xmlns:a16="http://schemas.microsoft.com/office/drawing/2014/main" id="{5F49D2B5-F471-9719-FF6C-4C52417A6C35}"/>
              </a:ext>
            </a:extLst>
          </p:cNvPr>
          <p:cNvPicPr>
            <a:picLocks noChangeAspect="1"/>
          </p:cNvPicPr>
          <p:nvPr/>
        </p:nvPicPr>
        <p:blipFill>
          <a:blip r:embed="rId2"/>
          <a:stretch>
            <a:fillRect/>
          </a:stretch>
        </p:blipFill>
        <p:spPr>
          <a:xfrm>
            <a:off x="7968611" y="1007755"/>
            <a:ext cx="4027178" cy="5348595"/>
          </a:xfrm>
          <a:prstGeom prst="rect">
            <a:avLst/>
          </a:prstGeom>
        </p:spPr>
      </p:pic>
    </p:spTree>
    <p:extLst>
      <p:ext uri="{BB962C8B-B14F-4D97-AF65-F5344CB8AC3E}">
        <p14:creationId xmlns:p14="http://schemas.microsoft.com/office/powerpoint/2010/main" val="117200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7DEEC6-D39B-031E-1A38-7B77589C3A9D}"/>
              </a:ext>
            </a:extLst>
          </p:cNvPr>
          <p:cNvSpPr>
            <a:spLocks noGrp="1"/>
          </p:cNvSpPr>
          <p:nvPr>
            <p:ph type="title"/>
          </p:nvPr>
        </p:nvSpPr>
        <p:spPr>
          <a:xfrm>
            <a:off x="838200" y="365126"/>
            <a:ext cx="10515600" cy="845608"/>
          </a:xfrm>
        </p:spPr>
        <p:txBody>
          <a:bodyPr/>
          <a:lstStyle/>
          <a:p>
            <a:r>
              <a:rPr lang="en-US" b="1">
                <a:solidFill>
                  <a:schemeClr val="accent1"/>
                </a:solidFill>
              </a:rPr>
              <a:t>EIC </a:t>
            </a:r>
            <a:r>
              <a:rPr lang="en-US" b="1" dirty="0">
                <a:solidFill>
                  <a:schemeClr val="accent1"/>
                </a:solidFill>
              </a:rPr>
              <a:t>Common Funds</a:t>
            </a:r>
          </a:p>
        </p:txBody>
      </p:sp>
      <p:sp>
        <p:nvSpPr>
          <p:cNvPr id="9" name="Content Placeholder 8">
            <a:extLst>
              <a:ext uri="{FF2B5EF4-FFF2-40B4-BE49-F238E27FC236}">
                <a16:creationId xmlns:a16="http://schemas.microsoft.com/office/drawing/2014/main" id="{C3C43099-5A2A-F688-CD33-FA988D90DF0A}"/>
              </a:ext>
            </a:extLst>
          </p:cNvPr>
          <p:cNvSpPr>
            <a:spLocks noGrp="1"/>
          </p:cNvSpPr>
          <p:nvPr>
            <p:ph idx="1"/>
          </p:nvPr>
        </p:nvSpPr>
        <p:spPr>
          <a:xfrm>
            <a:off x="838200" y="1143000"/>
            <a:ext cx="10515600" cy="5349874"/>
          </a:xfrm>
        </p:spPr>
        <p:txBody>
          <a:bodyPr>
            <a:normAutofit/>
          </a:bodyPr>
          <a:lstStyle/>
          <a:p>
            <a:r>
              <a:rPr lang="en-US" dirty="0"/>
              <a:t>Following the Dec. 2024 RRB a Common Funds Working Group was formed: </a:t>
            </a:r>
          </a:p>
          <a:p>
            <a:pPr lvl="1"/>
            <a:r>
              <a:rPr lang="en-US" dirty="0"/>
              <a:t>Rolf Ent, Rosario </a:t>
            </a:r>
            <a:r>
              <a:rPr lang="en-US" dirty="0" err="1"/>
              <a:t>Nania</a:t>
            </a:r>
            <a:r>
              <a:rPr lang="en-US" dirty="0"/>
              <a:t>, Abhay Deshpande, John Lajoie</a:t>
            </a:r>
          </a:p>
          <a:p>
            <a:r>
              <a:rPr lang="en-US" dirty="0"/>
              <a:t>WG returned to the RRB May 6-7</a:t>
            </a:r>
            <a:r>
              <a:rPr lang="en-US" baseline="30000" dirty="0"/>
              <a:t>th</a:t>
            </a:r>
            <a:r>
              <a:rPr lang="en-US" dirty="0"/>
              <a:t> with a draft for discussion:</a:t>
            </a:r>
          </a:p>
          <a:p>
            <a:pPr lvl="1"/>
            <a:r>
              <a:rPr lang="en-US" dirty="0"/>
              <a:t>Starting point was CERN LHC document “Commissioning, Maintenance and Operations of Experiments at the LHC” (CERN/RRB-D 2001-04 14 March 2001)</a:t>
            </a:r>
          </a:p>
          <a:p>
            <a:pPr lvl="1"/>
            <a:r>
              <a:rPr lang="en-US" dirty="0"/>
              <a:t>Modifications necessary to account for differences between CERN and a DOE Project/Facility, but this provides a starting point many in the RRB are familiar with. </a:t>
            </a:r>
          </a:p>
          <a:p>
            <a:pPr lvl="1"/>
            <a:r>
              <a:rPr lang="en-US" dirty="0"/>
              <a:t>Working </a:t>
            </a:r>
            <a:r>
              <a:rPr lang="en-US" u="sng" dirty="0"/>
              <a:t>draft</a:t>
            </a:r>
            <a:r>
              <a:rPr lang="en-US" dirty="0"/>
              <a:t> document for discussion. The document provides the </a:t>
            </a:r>
            <a:r>
              <a:rPr lang="en-US" i="1" dirty="0"/>
              <a:t>framework</a:t>
            </a:r>
            <a:r>
              <a:rPr lang="en-US" dirty="0"/>
              <a:t> for agreements with funding agencies. </a:t>
            </a:r>
          </a:p>
          <a:p>
            <a:pPr lvl="1"/>
            <a:r>
              <a:rPr lang="en-US" dirty="0"/>
              <a:t>Next steps will include clarifying integration of computing in-kind contributions</a:t>
            </a: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5/17/2024</a:t>
            </a:r>
          </a:p>
        </p:txBody>
      </p:sp>
      <p:sp>
        <p:nvSpPr>
          <p:cNvPr id="3" name="Footer Placeholder 2">
            <a:extLst>
              <a:ext uri="{FF2B5EF4-FFF2-40B4-BE49-F238E27FC236}">
                <a16:creationId xmlns:a16="http://schemas.microsoft.com/office/drawing/2014/main" id="{AC9B32E7-C694-FC36-378E-0F2C78D8CA0F}"/>
              </a:ext>
            </a:extLst>
          </p:cNvPr>
          <p:cNvSpPr>
            <a:spLocks noGrp="1"/>
          </p:cNvSpPr>
          <p:nvPr>
            <p:ph type="ftr" sz="quarter" idx="11"/>
          </p:nvPr>
        </p:nvSpPr>
        <p:spPr/>
        <p:txBody>
          <a:bodyPr/>
          <a:lstStyle/>
          <a:p>
            <a:r>
              <a:rPr lang="en-US"/>
              <a:t>ePIC General Meeting </a:t>
            </a:r>
          </a:p>
        </p:txBody>
      </p:sp>
      <p:sp>
        <p:nvSpPr>
          <p:cNvPr id="5" name="Slide Number Placeholder 4">
            <a:extLst>
              <a:ext uri="{FF2B5EF4-FFF2-40B4-BE49-F238E27FC236}">
                <a16:creationId xmlns:a16="http://schemas.microsoft.com/office/drawing/2014/main" id="{3F3FFFA5-2B0C-D427-FAE2-3E6F71A559C2}"/>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3849514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3384</TotalTime>
  <Words>2538</Words>
  <Application>Microsoft Office PowerPoint</Application>
  <PresentationFormat>Widescreen</PresentationFormat>
  <Paragraphs>347</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Symbol</vt:lpstr>
      <vt:lpstr>Times New Roman</vt:lpstr>
      <vt:lpstr>Wingdings</vt:lpstr>
      <vt:lpstr>Office Theme</vt:lpstr>
      <vt:lpstr>ePIC Collaboration News</vt:lpstr>
      <vt:lpstr>Hey John, start the recording….</vt:lpstr>
      <vt:lpstr>Today’s  Agenda</vt:lpstr>
      <vt:lpstr>What is </vt:lpstr>
      <vt:lpstr>International</vt:lpstr>
      <vt:lpstr>Timeline</vt:lpstr>
      <vt:lpstr>Third EIC RRB Meeting</vt:lpstr>
      <vt:lpstr>RRB Recap</vt:lpstr>
      <vt:lpstr>EIC Common Funds</vt:lpstr>
      <vt:lpstr>Funding Categories</vt:lpstr>
      <vt:lpstr>M&amp;O Categories</vt:lpstr>
      <vt:lpstr>Next ePIC Collaboration Meeting</vt:lpstr>
      <vt:lpstr>High-Level Agenda July 22-28</vt:lpstr>
      <vt:lpstr>Draft Structure of the ePIC Collab. Meeting</vt:lpstr>
      <vt:lpstr>Call for Workfest Proposals!</vt:lpstr>
      <vt:lpstr>Higher Order Collaboration Meeting (NNCM)</vt:lpstr>
      <vt:lpstr>Call for Talk Nominations: https://forms.gle/HV7x14n726QCqtrNA </vt:lpstr>
      <vt:lpstr>CTC Policy Draft Feedback:  Deadline Extended to May 22nd </vt:lpstr>
      <vt:lpstr>Summary</vt:lpstr>
      <vt:lpstr>PowerPoint Presentation</vt:lpstr>
      <vt:lpstr>Upcoming Review Schedule</vt:lpstr>
      <vt:lpstr>ePIC Collaboration Web Presence</vt:lpstr>
      <vt:lpstr>ePIC Resources</vt:lpstr>
      <vt:lpstr>EICUG Membership</vt:lpstr>
      <vt:lpstr>Upcoming Notable Events…</vt:lpstr>
      <vt:lpstr>High-Level Agenda July 22-28 (DRAFT)</vt:lpstr>
      <vt:lpstr>TDR Strategy and Publications</vt:lpstr>
      <vt:lpstr>Rotation of PWG Conveners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1108</cp:revision>
  <dcterms:created xsi:type="dcterms:W3CDTF">2023-04-13T13:35:08Z</dcterms:created>
  <dcterms:modified xsi:type="dcterms:W3CDTF">2024-05-17T14:08:16Z</dcterms:modified>
</cp:coreProperties>
</file>