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315B-1537-C489-DF46-58993B77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12B3F-5CCD-DC99-BC00-570EE1792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6A061-120D-3C53-752F-178CD08A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04DA-19F7-34DA-27F0-4B7D95A3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8B48-547E-45EA-2049-D1E9D0C6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958C-86CF-BC43-F680-1E880ABF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3B8BD-7D51-28D0-BD37-B7D8784A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1227-AD11-4851-8CA4-7DE9AF2B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A215-445C-EBD9-D185-4B71F3E0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DDA-E7C3-7503-CF29-6A4D8BB6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D2B8E-AF0B-5EBE-DCCA-2C8D50CA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0952D-31A3-4DDA-68C4-BBFC556C6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B3FB-CD44-06DD-2DE9-8088DF52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47E66-E793-D63E-3FF3-A3E72848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88F-E491-9C4A-2927-E425488D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5A57-6F82-73E3-67C5-5C79B197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51E5-7407-0A48-713C-F9B9ED65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1335-9696-2921-1808-9D52ACBB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3B2B6-C9BC-ABF1-5B16-D774BC9A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43D6-88E7-0104-26EA-66EAEBF7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13B-11ED-95FA-2F80-9986E737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5CB51-3D9D-D93D-9D7D-B44E62F0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52D9-8EFC-DFD7-C986-41DEECC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3F8D-BCDD-CBF1-8D29-DB6AA8E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DE2A-71E4-BA63-DF47-9C145370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A0E7-06D4-5CD6-035F-3EB794F9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8CC0-C6C5-E6A1-856A-AA0089CB1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0D9FB-A0DA-4B7E-F736-20DB928C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21BCC-7F6A-815F-D014-E4649746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CC931-E16B-9215-3FAB-6C649E4C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84165-F9C1-9436-88D4-FDC83DE1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B239-596D-27E2-37A6-EA382772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4E97-EC90-7269-3043-CDEFA58D2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CDAE1-FC7F-A906-D2A5-64FBD7AC1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42C71-A24E-95E1-B6D1-36424FF70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4D95A-FAFD-6E64-8D8E-0951312AE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C9608-658D-9FCC-AB70-091E7A75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4D31A-7E86-2FA5-4637-E062EB94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1B91A-A52E-45BC-667B-3854F6AA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1FC7-2904-E840-D714-068AB9DB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3658F-1DE7-5650-2E39-1F8BC8A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2DCEC-D529-C5FA-8148-77E915E9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19830-840D-CAB3-9998-A150CCC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74273-6743-B43A-86FF-89B0B3F0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709EA-A47E-B934-CF77-ED9F3C72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098F3-7E7A-B326-DB81-B8629683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D24-A29E-22C9-F243-A9595DF1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D7B4-CF6F-5EAE-9FEF-506B7A81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7BFE-9710-855C-C695-41E80A69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24B42-BA32-4759-5FB8-3EB70F80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145B2-8C89-48DA-7CA0-1EE956D7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1197-3DA9-6B53-CBB3-A7AFBB7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96CC-20BB-B9A6-9381-4F478947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6778C-EC80-6998-45A4-F1344527D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DD3FA-99F7-7EDC-6CFC-A90172CE9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78CC6-CE33-3186-3ACC-D7CD1081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ADA2E-0A52-7038-10CD-187AC07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476DA-191A-F6A1-7D8C-5FDE5CD2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331E5-B744-8C32-20C0-E4B4257C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7685B-7577-EE0C-96C4-E37B47D3D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09C9-6510-9F23-9A47-DBEA7FE5F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9189F-620D-9446-983C-92EA549EE838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6245-07E3-BD85-CD18-BACF2F95C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DBBB-7D31-62F3-AF3E-E18496C8F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3DBDC-2B8F-B14A-8812-97AF178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072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N-l63pPV7cUrb0JX1k8eu0KsyKAT_mBrJQ8U8QE46aJwoSw/viewform?usp=header_li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urs.vividmediany.com/3d-model/lehigh-trembley-park/fullscreen/" TargetMode="External"/><Relationship Id="rId4" Type="http://schemas.openxmlformats.org/officeDocument/2006/relationships/hyperlink" Target="https://docs.google.com/forms/d/1waK3fORd3EF07FZyF0vK3XPQlBeQlBOIlyqQkG-nib0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72C9-C13F-DB4E-46BF-E31A2200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EICUG/</a:t>
            </a:r>
            <a:r>
              <a:rPr lang="en-US" dirty="0" err="1"/>
              <a:t>ePIC</a:t>
            </a:r>
            <a:r>
              <a:rPr lang="en-US" dirty="0"/>
              <a:t> Collaboration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5821-6486-408A-07DA-4990980B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36"/>
            <a:ext cx="10515600" cy="4884094"/>
          </a:xfrm>
        </p:spPr>
        <p:txBody>
          <a:bodyPr/>
          <a:lstStyle/>
          <a:p>
            <a:r>
              <a:rPr lang="en-US" dirty="0"/>
              <a:t>Details and Registration at: </a:t>
            </a:r>
            <a:r>
              <a:rPr lang="en-US" dirty="0">
                <a:hlinkClick r:id="rId2"/>
              </a:rPr>
              <a:t>Indico</a:t>
            </a:r>
            <a:endParaRPr lang="en-US" dirty="0"/>
          </a:p>
          <a:p>
            <a:r>
              <a:rPr lang="en-US" dirty="0"/>
              <a:t>Early Career Day - Mon July 22nd – Free</a:t>
            </a:r>
          </a:p>
          <a:p>
            <a:r>
              <a:rPr lang="en-US" dirty="0"/>
              <a:t>EICUG - Tues July 23rd - Wed July 24th - $70 </a:t>
            </a:r>
          </a:p>
          <a:p>
            <a:r>
              <a:rPr lang="en-US" dirty="0" err="1"/>
              <a:t>ePIC</a:t>
            </a:r>
            <a:r>
              <a:rPr lang="en-US" dirty="0"/>
              <a:t> Collaboration Meeting - Wed July 24th - Sat July 27th - $100</a:t>
            </a:r>
          </a:p>
          <a:p>
            <a:r>
              <a:rPr lang="en-US" dirty="0"/>
              <a:t>Social Dinner at Zest - Wednesday July 24th - $60 </a:t>
            </a:r>
          </a:p>
          <a:p>
            <a:r>
              <a:rPr lang="en-US" dirty="0"/>
              <a:t>Networking Reception - Friday July 26 - Free </a:t>
            </a:r>
          </a:p>
          <a:p>
            <a:r>
              <a:rPr lang="en-US" dirty="0"/>
              <a:t>The registration fee will cover 2x coffee breaks, lunch, and coffee/small snacks prior to start-of-conference each day</a:t>
            </a:r>
          </a:p>
          <a:p>
            <a:r>
              <a:rPr lang="en-US" dirty="0"/>
              <a:t>Reduced fee for EC members </a:t>
            </a:r>
          </a:p>
        </p:txBody>
      </p:sp>
    </p:spTree>
    <p:extLst>
      <p:ext uri="{BB962C8B-B14F-4D97-AF65-F5344CB8AC3E}">
        <p14:creationId xmlns:p14="http://schemas.microsoft.com/office/powerpoint/2010/main" val="28241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75EE-2215-3908-5FEE-E0FBD9E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369355"/>
            <a:ext cx="10515600" cy="1325563"/>
          </a:xfrm>
        </p:spPr>
        <p:txBody>
          <a:bodyPr/>
          <a:lstStyle/>
          <a:p>
            <a:r>
              <a:rPr lang="en-US" dirty="0"/>
              <a:t>Multiple Airports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CEECDA-0631-F503-392D-FFD7C5767BC3}"/>
              </a:ext>
            </a:extLst>
          </p:cNvPr>
          <p:cNvGrpSpPr/>
          <p:nvPr/>
        </p:nvGrpSpPr>
        <p:grpSpPr>
          <a:xfrm>
            <a:off x="492211" y="1770548"/>
            <a:ext cx="7884535" cy="4322934"/>
            <a:chOff x="492211" y="1770548"/>
            <a:chExt cx="7884535" cy="4322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3B606E-D461-66DE-5C73-BC693D44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1" y="1770548"/>
              <a:ext cx="7772400" cy="43229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632C0B-599A-8D19-3393-58AD8379B510}"/>
                </a:ext>
              </a:extLst>
            </p:cNvPr>
            <p:cNvSpPr txBox="1"/>
            <p:nvPr/>
          </p:nvSpPr>
          <p:spPr>
            <a:xfrm>
              <a:off x="7714592" y="2322786"/>
              <a:ext cx="662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BNL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361057-4064-F9C6-A48E-B869BED43521}"/>
                </a:ext>
              </a:extLst>
            </p:cNvPr>
            <p:cNvSpPr txBox="1"/>
            <p:nvPr/>
          </p:nvSpPr>
          <p:spPr>
            <a:xfrm>
              <a:off x="5281447" y="3143751"/>
              <a:ext cx="662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JFK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43AFC4-8674-9A96-3929-96681D0B324C}"/>
                </a:ext>
              </a:extLst>
            </p:cNvPr>
            <p:cNvSpPr txBox="1"/>
            <p:nvPr/>
          </p:nvSpPr>
          <p:spPr>
            <a:xfrm>
              <a:off x="1555530" y="5724150"/>
              <a:ext cx="662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PHL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74D1D7-6B2A-5215-7108-AED1CA80CE13}"/>
                </a:ext>
              </a:extLst>
            </p:cNvPr>
            <p:cNvSpPr txBox="1"/>
            <p:nvPr/>
          </p:nvSpPr>
          <p:spPr>
            <a:xfrm>
              <a:off x="3909847" y="2329934"/>
              <a:ext cx="662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EWR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0C78E9-AE94-E236-A464-2F041B61B415}"/>
                </a:ext>
              </a:extLst>
            </p:cNvPr>
            <p:cNvSpPr txBox="1"/>
            <p:nvPr/>
          </p:nvSpPr>
          <p:spPr>
            <a:xfrm>
              <a:off x="507123" y="2507452"/>
              <a:ext cx="662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ABE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966748-EFFA-356A-1504-F625BDEBD069}"/>
                </a:ext>
              </a:extLst>
            </p:cNvPr>
            <p:cNvSpPr txBox="1"/>
            <p:nvPr/>
          </p:nvSpPr>
          <p:spPr>
            <a:xfrm>
              <a:off x="1037896" y="3247372"/>
              <a:ext cx="8539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Lehigh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6772A6-19E6-15E9-162E-062753BDD347}"/>
              </a:ext>
            </a:extLst>
          </p:cNvPr>
          <p:cNvSpPr txBox="1"/>
          <p:nvPr/>
        </p:nvSpPr>
        <p:spPr>
          <a:xfrm>
            <a:off x="8391658" y="1659890"/>
            <a:ext cx="3605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will arrange some shuttles from Newark Airport (EWR) depending on arrival and departure times.  Perhaps PHL depending on need.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Shuttle Request Form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Please let us know by </a:t>
            </a:r>
            <a:r>
              <a:rPr lang="en-US" sz="2000" b="1" dirty="0">
                <a:solidFill>
                  <a:srgbClr val="FF0000"/>
                </a:solidFill>
              </a:rPr>
              <a:t>June 7</a:t>
            </a:r>
            <a:r>
              <a:rPr lang="en-US" sz="2000" dirty="0"/>
              <a:t> so we can plan (and let you know if we can pick you up/drop you off)</a:t>
            </a:r>
          </a:p>
          <a:p>
            <a:endParaRPr lang="en-US" sz="2000" dirty="0"/>
          </a:p>
          <a:p>
            <a:r>
              <a:rPr lang="en-US" sz="2000" dirty="0"/>
              <a:t>Once shuttle arrangements are done, </a:t>
            </a:r>
            <a:r>
              <a:rPr lang="en-US" sz="2000" u="sng" dirty="0"/>
              <a:t>forms for people to rideshare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198739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679F-7B74-6C2E-8192-B5CF4EC8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around Bethlehem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8768A-C489-2B76-0662-4E4F9C27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8" y="1455326"/>
            <a:ext cx="5768385" cy="5037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12675-A94D-4890-E75C-0CE74542AD2F}"/>
              </a:ext>
            </a:extLst>
          </p:cNvPr>
          <p:cNvSpPr txBox="1"/>
          <p:nvPr/>
        </p:nvSpPr>
        <p:spPr>
          <a:xfrm>
            <a:off x="170793" y="2054828"/>
            <a:ext cx="17105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Recommended Hotel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261F56-C3DD-D2EF-C0A3-06BF86353E1C}"/>
              </a:ext>
            </a:extLst>
          </p:cNvPr>
          <p:cNvCxnSpPr>
            <a:cxnSpLocks/>
          </p:cNvCxnSpPr>
          <p:nvPr/>
        </p:nvCxnSpPr>
        <p:spPr>
          <a:xfrm flipV="1">
            <a:off x="525517" y="1690688"/>
            <a:ext cx="312683" cy="325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B91650-7A3B-EBD3-9F24-79247251E287}"/>
              </a:ext>
            </a:extLst>
          </p:cNvPr>
          <p:cNvSpPr txBox="1"/>
          <p:nvPr/>
        </p:nvSpPr>
        <p:spPr>
          <a:xfrm>
            <a:off x="3602420" y="1693342"/>
            <a:ext cx="17105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Social Dinner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31644-AB3F-237D-2643-2E34D91A1FEF}"/>
              </a:ext>
            </a:extLst>
          </p:cNvPr>
          <p:cNvCxnSpPr>
            <a:cxnSpLocks/>
          </p:cNvCxnSpPr>
          <p:nvPr/>
        </p:nvCxnSpPr>
        <p:spPr>
          <a:xfrm flipH="1" flipV="1">
            <a:off x="3326524" y="1774218"/>
            <a:ext cx="275896" cy="64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911999-E72B-CBB2-176D-D83D7C758D20}"/>
              </a:ext>
            </a:extLst>
          </p:cNvPr>
          <p:cNvSpPr txBox="1"/>
          <p:nvPr/>
        </p:nvSpPr>
        <p:spPr>
          <a:xfrm>
            <a:off x="5605850" y="4374781"/>
            <a:ext cx="102392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Parking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1C3E35-D277-5071-B670-FA43E3037D24}"/>
              </a:ext>
            </a:extLst>
          </p:cNvPr>
          <p:cNvCxnSpPr>
            <a:cxnSpLocks/>
          </p:cNvCxnSpPr>
          <p:nvPr/>
        </p:nvCxnSpPr>
        <p:spPr>
          <a:xfrm flipV="1">
            <a:off x="6122725" y="4061274"/>
            <a:ext cx="150672" cy="279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5BF03C-81EF-5F82-8881-BCA578462B65}"/>
              </a:ext>
            </a:extLst>
          </p:cNvPr>
          <p:cNvSpPr txBox="1"/>
          <p:nvPr/>
        </p:nvSpPr>
        <p:spPr>
          <a:xfrm>
            <a:off x="1235382" y="5090018"/>
            <a:ext cx="14342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Trembley Apartments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13358B-ED8A-72D7-DF86-46D1352EBE44}"/>
              </a:ext>
            </a:extLst>
          </p:cNvPr>
          <p:cNvCxnSpPr>
            <a:cxnSpLocks/>
          </p:cNvCxnSpPr>
          <p:nvPr/>
        </p:nvCxnSpPr>
        <p:spPr>
          <a:xfrm>
            <a:off x="2513285" y="5415838"/>
            <a:ext cx="356039" cy="396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83BDC6-5C3E-1166-41D2-4F9D7983309F}"/>
              </a:ext>
            </a:extLst>
          </p:cNvPr>
          <p:cNvSpPr txBox="1"/>
          <p:nvPr/>
        </p:nvSpPr>
        <p:spPr>
          <a:xfrm>
            <a:off x="4816366" y="3244334"/>
            <a:ext cx="14793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Event Venue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860509-6C03-4066-7683-331225E1AB44}"/>
              </a:ext>
            </a:extLst>
          </p:cNvPr>
          <p:cNvCxnSpPr>
            <a:cxnSpLocks/>
          </p:cNvCxnSpPr>
          <p:nvPr/>
        </p:nvCxnSpPr>
        <p:spPr>
          <a:xfrm>
            <a:off x="5556032" y="3613666"/>
            <a:ext cx="0" cy="524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7D99850-96CF-B889-BC91-8495424AC80D}"/>
              </a:ext>
            </a:extLst>
          </p:cNvPr>
          <p:cNvSpPr txBox="1"/>
          <p:nvPr/>
        </p:nvSpPr>
        <p:spPr>
          <a:xfrm>
            <a:off x="3540671" y="4137947"/>
            <a:ext cx="104183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Physics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36CF68-AE50-1704-4AD8-321AC8BF1419}"/>
              </a:ext>
            </a:extLst>
          </p:cNvPr>
          <p:cNvCxnSpPr>
            <a:cxnSpLocks/>
          </p:cNvCxnSpPr>
          <p:nvPr/>
        </p:nvCxnSpPr>
        <p:spPr>
          <a:xfrm flipV="1">
            <a:off x="4666593" y="4137947"/>
            <a:ext cx="557048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F1ACF3-BFAE-0939-5BD0-5011FEE66F5D}"/>
              </a:ext>
            </a:extLst>
          </p:cNvPr>
          <p:cNvSpPr txBox="1"/>
          <p:nvPr/>
        </p:nvSpPr>
        <p:spPr>
          <a:xfrm>
            <a:off x="3727229" y="2546312"/>
            <a:ext cx="14793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Saxby’s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FF1F3D-D6DE-FE29-F12B-2C49DD5F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069" y="2576670"/>
            <a:ext cx="382096" cy="30861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950580-2830-D6C6-2D1B-03EB0A2A0B62}"/>
              </a:ext>
            </a:extLst>
          </p:cNvPr>
          <p:cNvCxnSpPr>
            <a:cxnSpLocks/>
          </p:cNvCxnSpPr>
          <p:nvPr/>
        </p:nvCxnSpPr>
        <p:spPr>
          <a:xfrm flipH="1">
            <a:off x="3326524" y="2915644"/>
            <a:ext cx="805356" cy="513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EFF3B0-CB03-E531-0F90-6CF6D141D017}"/>
              </a:ext>
            </a:extLst>
          </p:cNvPr>
          <p:cNvSpPr txBox="1"/>
          <p:nvPr/>
        </p:nvSpPr>
        <p:spPr>
          <a:xfrm>
            <a:off x="6843067" y="1468674"/>
            <a:ext cx="5178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All conference events are a convenient walk from one another, nothing is further than 0.5 miles (0.8 km).</a:t>
            </a:r>
          </a:p>
          <a:p>
            <a:r>
              <a:rPr lang="en-US" sz="2000" dirty="0"/>
              <a:t>Parking is free at the Comfort Suites</a:t>
            </a:r>
          </a:p>
          <a:p>
            <a:r>
              <a:rPr lang="en-US" sz="2000" dirty="0"/>
              <a:t>Parking at the Event Venue can be arranged</a:t>
            </a:r>
          </a:p>
          <a:p>
            <a:endParaRPr lang="en-US" sz="2000" dirty="0"/>
          </a:p>
          <a:p>
            <a:r>
              <a:rPr lang="en-US" sz="2000" b="1" dirty="0"/>
              <a:t>Comfort Suites Hotel cost </a:t>
            </a:r>
            <a:r>
              <a:rPr lang="en-US" sz="2000" b="1" dirty="0">
                <a:sym typeface="Wingdings" pitchFamily="2" charset="2"/>
              </a:rPr>
              <a:t> $85/day </a:t>
            </a:r>
            <a:r>
              <a:rPr lang="en-US" sz="2000" dirty="0">
                <a:sym typeface="Wingdings" pitchFamily="2" charset="2"/>
              </a:rPr>
              <a:t>         (free breakfast)</a:t>
            </a:r>
          </a:p>
          <a:p>
            <a:r>
              <a:rPr lang="en-US" sz="2000" b="1" dirty="0">
                <a:sym typeface="Wingdings" pitchFamily="2" charset="2"/>
              </a:rPr>
              <a:t>Trembley Apartments cost  $55/day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67C601-45D0-8005-011F-2C33D88F1CC2}"/>
              </a:ext>
            </a:extLst>
          </p:cNvPr>
          <p:cNvSpPr txBox="1"/>
          <p:nvPr/>
        </p:nvSpPr>
        <p:spPr>
          <a:xfrm>
            <a:off x="6933783" y="4733323"/>
            <a:ext cx="5178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Priority for Trembley Apartments will be given to Early Career Scientists – however there is room for others</a:t>
            </a:r>
          </a:p>
          <a:p>
            <a:r>
              <a:rPr lang="en-US" sz="2000" dirty="0"/>
              <a:t>3 Bedroom, 1 bath + kitchen/living room</a:t>
            </a:r>
          </a:p>
          <a:p>
            <a:r>
              <a:rPr lang="en-US" sz="2000" dirty="0">
                <a:hlinkClick r:id="rId4"/>
              </a:rPr>
              <a:t>Housing Form</a:t>
            </a:r>
            <a:endParaRPr lang="en-US" sz="2000" dirty="0"/>
          </a:p>
          <a:p>
            <a:r>
              <a:rPr lang="en-US" sz="2000" dirty="0">
                <a:hlinkClick r:id="rId5"/>
              </a:rPr>
              <a:t>Virtual Tour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816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04CE-DA0A-98EF-1E2D-83706C5B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Venue – Rauch Business Center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172E41-ECB5-9AB7-D551-1CE98321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3868543"/>
            <a:ext cx="2921876" cy="2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07597-54EF-EB24-433C-920DEB7637F9}"/>
              </a:ext>
            </a:extLst>
          </p:cNvPr>
          <p:cNvSpPr txBox="1"/>
          <p:nvPr/>
        </p:nvSpPr>
        <p:spPr>
          <a:xfrm>
            <a:off x="488731" y="3942115"/>
            <a:ext cx="1476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Room 184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C9C8-B28F-8F70-9E96-F7EC7A88D3E4}"/>
              </a:ext>
            </a:extLst>
          </p:cNvPr>
          <p:cNvSpPr txBox="1"/>
          <p:nvPr/>
        </p:nvSpPr>
        <p:spPr>
          <a:xfrm>
            <a:off x="441435" y="6190593"/>
            <a:ext cx="28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people, built in mics, cameras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8A9F19B-B1C2-E2E3-8947-0E3CDA3E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90" y="3871906"/>
            <a:ext cx="2917392" cy="21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04AFBE-D8B7-4D90-B92F-24CCB44629E6}"/>
              </a:ext>
            </a:extLst>
          </p:cNvPr>
          <p:cNvSpPr txBox="1"/>
          <p:nvPr/>
        </p:nvSpPr>
        <p:spPr>
          <a:xfrm>
            <a:off x="3675994" y="3942115"/>
            <a:ext cx="1106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Room 91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488B2-6B2D-2E3A-7314-BF55C25BE098}"/>
              </a:ext>
            </a:extLst>
          </p:cNvPr>
          <p:cNvSpPr txBox="1"/>
          <p:nvPr/>
        </p:nvSpPr>
        <p:spPr>
          <a:xfrm>
            <a:off x="3595310" y="6130159"/>
            <a:ext cx="281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people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AAA1C17-BC9F-A93C-768F-080EFD8A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86" y="3868543"/>
            <a:ext cx="2917392" cy="21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962E2-788B-7829-3ABF-D58B8962A3A8}"/>
              </a:ext>
            </a:extLst>
          </p:cNvPr>
          <p:cNvSpPr txBox="1"/>
          <p:nvPr/>
        </p:nvSpPr>
        <p:spPr>
          <a:xfrm>
            <a:off x="6760781" y="3942115"/>
            <a:ext cx="1106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Room 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91A1E-6338-1C34-A1AF-DD32DE80C4B5}"/>
              </a:ext>
            </a:extLst>
          </p:cNvPr>
          <p:cNvSpPr txBox="1"/>
          <p:nvPr/>
        </p:nvSpPr>
        <p:spPr>
          <a:xfrm>
            <a:off x="6593386" y="6130159"/>
            <a:ext cx="281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 people </a:t>
            </a:r>
          </a:p>
        </p:txBody>
      </p:sp>
      <p:pic>
        <p:nvPicPr>
          <p:cNvPr id="1034" name="Picture 10" descr="Rauch Business Center | Driving ...">
            <a:extLst>
              <a:ext uri="{FF2B5EF4-FFF2-40B4-BE49-F238E27FC236}">
                <a16:creationId xmlns:a16="http://schemas.microsoft.com/office/drawing/2014/main" id="{A3FC9233-72A0-7029-0ABA-79EBCBA0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1431525"/>
            <a:ext cx="3888827" cy="22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ECFFF0-EAC4-4982-9845-D92D43B7DAB1}"/>
              </a:ext>
            </a:extLst>
          </p:cNvPr>
          <p:cNvSpPr txBox="1"/>
          <p:nvPr/>
        </p:nvSpPr>
        <p:spPr>
          <a:xfrm>
            <a:off x="3363311" y="1367522"/>
            <a:ext cx="14767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Outdoor Eating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503EFA-2E08-4B40-0BA2-076C3440A7BF}"/>
              </a:ext>
            </a:extLst>
          </p:cNvPr>
          <p:cNvCxnSpPr>
            <a:cxnSpLocks/>
          </p:cNvCxnSpPr>
          <p:nvPr/>
        </p:nvCxnSpPr>
        <p:spPr>
          <a:xfrm flipH="1">
            <a:off x="3363311" y="2013853"/>
            <a:ext cx="516711" cy="6112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F1691E-F895-CDF4-8B6F-4871058DF6BE}"/>
              </a:ext>
            </a:extLst>
          </p:cNvPr>
          <p:cNvSpPr txBox="1"/>
          <p:nvPr/>
        </p:nvSpPr>
        <p:spPr>
          <a:xfrm>
            <a:off x="5003696" y="1431525"/>
            <a:ext cx="6821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Rauch has indoor collaborative seating</a:t>
            </a:r>
          </a:p>
          <a:p>
            <a:r>
              <a:rPr lang="en-US" sz="2000" dirty="0"/>
              <a:t>Coffee shop open from 9 am – 3 pm</a:t>
            </a:r>
          </a:p>
          <a:p>
            <a:r>
              <a:rPr lang="en-US" sz="2000" dirty="0"/>
              <a:t>Outdoor eating area</a:t>
            </a:r>
          </a:p>
          <a:p>
            <a:r>
              <a:rPr lang="en-US" sz="2000" dirty="0"/>
              <a:t>Indoor eating area</a:t>
            </a:r>
          </a:p>
          <a:p>
            <a:endParaRPr lang="en-US" sz="2000" dirty="0"/>
          </a:p>
          <a:p>
            <a:r>
              <a:rPr lang="en-US" sz="2000" dirty="0"/>
              <a:t>Additional classroom spaces available, let me know your needs! (Day/Time + number of people, resources)</a:t>
            </a:r>
          </a:p>
        </p:txBody>
      </p:sp>
    </p:spTree>
    <p:extLst>
      <p:ext uri="{BB962C8B-B14F-4D97-AF65-F5344CB8AC3E}">
        <p14:creationId xmlns:p14="http://schemas.microsoft.com/office/powerpoint/2010/main" val="189904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090A-5FE2-991C-F4DB-B21350EB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0"/>
            <a:ext cx="10515600" cy="1325563"/>
          </a:xfrm>
        </p:spPr>
        <p:txBody>
          <a:bodyPr/>
          <a:lstStyle/>
          <a:p>
            <a:r>
              <a:rPr lang="en-US" dirty="0"/>
              <a:t>Social Dinner – Zest Restaurant</a:t>
            </a:r>
          </a:p>
        </p:txBody>
      </p:sp>
      <p:pic>
        <p:nvPicPr>
          <p:cNvPr id="2050" name="Picture 2" descr="Zest bar+grille - Top Rated American Restaurant | OpenTable">
            <a:extLst>
              <a:ext uri="{FF2B5EF4-FFF2-40B4-BE49-F238E27FC236}">
                <a16:creationId xmlns:a16="http://schemas.microsoft.com/office/drawing/2014/main" id="{3C2DFA60-FEB7-C09B-C9C6-4E7F1915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1377178"/>
            <a:ext cx="4591135" cy="4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ST bar+grille (@zestbethlehem) • Instagram photos and videos">
            <a:extLst>
              <a:ext uri="{FF2B5EF4-FFF2-40B4-BE49-F238E27FC236}">
                <a16:creationId xmlns:a16="http://schemas.microsoft.com/office/drawing/2014/main" id="{F2878F04-0A61-915D-EC8A-24A7D3EF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51" y="1377178"/>
            <a:ext cx="2570205" cy="45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st bar+grille - Top Rated American ...">
            <a:extLst>
              <a:ext uri="{FF2B5EF4-FFF2-40B4-BE49-F238E27FC236}">
                <a16:creationId xmlns:a16="http://schemas.microsoft.com/office/drawing/2014/main" id="{2DD9B488-821A-FBD2-AF74-D0C1F8C46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/>
          <a:stretch/>
        </p:blipFill>
        <p:spPr bwMode="auto">
          <a:xfrm>
            <a:off x="7996280" y="1387689"/>
            <a:ext cx="3493204" cy="45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0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344</Words>
  <Application>Microsoft Macintosh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 Theme</vt:lpstr>
      <vt:lpstr>EICUG/ePIC Collaboration Meeting</vt:lpstr>
      <vt:lpstr>Multiple Airports</vt:lpstr>
      <vt:lpstr>Getting around Bethlehem</vt:lpstr>
      <vt:lpstr>Venue – Rauch Business Center</vt:lpstr>
      <vt:lpstr>Social Dinner – Zest Restaurant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EICUG/ePIC Collaboration Meeting</dc:title>
  <dc:creator>Rosi Reed</dc:creator>
  <cp:lastModifiedBy>Rosi Reed</cp:lastModifiedBy>
  <cp:revision>2</cp:revision>
  <dcterms:created xsi:type="dcterms:W3CDTF">2024-05-17T04:00:56Z</dcterms:created>
  <dcterms:modified xsi:type="dcterms:W3CDTF">2024-05-17T05:19:35Z</dcterms:modified>
</cp:coreProperties>
</file>