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18"/>
  </p:notesMasterIdLst>
  <p:handoutMasterIdLst>
    <p:handoutMasterId r:id="rId19"/>
  </p:handoutMasterIdLst>
  <p:sldIdLst>
    <p:sldId id="256" r:id="rId5"/>
    <p:sldId id="5807" r:id="rId6"/>
    <p:sldId id="5789" r:id="rId7"/>
    <p:sldId id="2147375328" r:id="rId8"/>
    <p:sldId id="5746" r:id="rId9"/>
    <p:sldId id="3980" r:id="rId10"/>
    <p:sldId id="2147375327" r:id="rId11"/>
    <p:sldId id="5863" r:id="rId12"/>
    <p:sldId id="6071" r:id="rId13"/>
    <p:sldId id="6080" r:id="rId14"/>
    <p:sldId id="6081" r:id="rId15"/>
    <p:sldId id="6082" r:id="rId16"/>
    <p:sldId id="6083"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8000"/>
    <a:srgbClr val="0091FF"/>
    <a:srgbClr val="00ACDB"/>
    <a:srgbClr val="BFBFBF"/>
    <a:srgbClr val="A6A6A6"/>
    <a:srgbClr val="7F7F7F"/>
    <a:srgbClr val="21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21" autoAdjust="0"/>
    <p:restoredTop sz="94694"/>
  </p:normalViewPr>
  <p:slideViewPr>
    <p:cSldViewPr snapToGrid="0" snapToObjects="1">
      <p:cViewPr varScale="1">
        <p:scale>
          <a:sx n="63" d="100"/>
          <a:sy n="63" d="100"/>
        </p:scale>
        <p:origin x="968" y="5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5/30/2024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5/30/2024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dirty="0"/>
          </a:p>
        </p:txBody>
      </p:sp>
    </p:spTree>
    <p:extLst>
      <p:ext uri="{BB962C8B-B14F-4D97-AF65-F5344CB8AC3E}">
        <p14:creationId xmlns:p14="http://schemas.microsoft.com/office/powerpoint/2010/main" val="4005874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a:solidFill>
                  <a:schemeClr val="tx1"/>
                </a:solidFill>
                <a:effectLst/>
                <a:latin typeface="+mn-lt"/>
                <a:ea typeface="+mn-ea"/>
                <a:cs typeface="+mn-cs"/>
              </a:rPr>
              <a:t>Final Design and Safety Review of the MARCO Power Supply</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2113390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May 30,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99" r:id="rId3"/>
    <p:sldLayoutId id="2147483701" r:id="rId4"/>
    <p:sldLayoutId id="2147483702" r:id="rId5"/>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indico.bnl.gov/event/2335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bnl.gov/eic-rrbmeeting/"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s://it.wikipedia.org/wiki/File:Flag_of_France.png" TargetMode="External"/><Relationship Id="rId13" Type="http://schemas.openxmlformats.org/officeDocument/2006/relationships/image" Target="../media/image17.png"/><Relationship Id="rId18" Type="http://schemas.openxmlformats.org/officeDocument/2006/relationships/hyperlink" Target="https://commons.wikimedia.org/wiki/File:Flag_of_South_Korea.svg" TargetMode="External"/><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hyperlink" Target="https://commons.wikimedia.org/wiki/File:Flag_of_Israel_(1948).svg" TargetMode="External"/><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hyperlink" Target="https://commons.wikimedia.org/wiki/File:Flag_of_Japan_(with_border).png" TargetMode="External"/><Relationship Id="rId20" Type="http://schemas.openxmlformats.org/officeDocument/2006/relationships/hyperlink" Target="https://en.wikipedia.org/wiki/File:Flag_of_the_United_Kingdom_Square.svg" TargetMode="External"/><Relationship Id="rId1" Type="http://schemas.openxmlformats.org/officeDocument/2006/relationships/slideLayout" Target="../slideLayouts/slideLayout2.xml"/><Relationship Id="rId6" Type="http://schemas.openxmlformats.org/officeDocument/2006/relationships/hyperlink" Target="https://commons.wikimedia.org/wiki/File:Flag_of_the_Czech_Republic.svg" TargetMode="External"/><Relationship Id="rId11" Type="http://schemas.openxmlformats.org/officeDocument/2006/relationships/image" Target="../media/image16.png"/><Relationship Id="rId24" Type="http://schemas.openxmlformats.org/officeDocument/2006/relationships/hyperlink" Target="https://en.wikipedia.org/wiki/Taiwan" TargetMode="External"/><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hyperlink" Target="https://commons.wikimedia.org/wiki/File:India-flag-a4.jpg" TargetMode="External"/><Relationship Id="rId19" Type="http://schemas.openxmlformats.org/officeDocument/2006/relationships/image" Target="../media/image20.png"/><Relationship Id="rId4" Type="http://schemas.openxmlformats.org/officeDocument/2006/relationships/hyperlink" Target="https://en.wikipedia.org/wiki/Canada_at_the_2016_Summer_Paralympics" TargetMode="External"/><Relationship Id="rId9" Type="http://schemas.openxmlformats.org/officeDocument/2006/relationships/image" Target="../media/image15.jpg"/><Relationship Id="rId14" Type="http://schemas.openxmlformats.org/officeDocument/2006/relationships/hyperlink" Target="http://commons.wikimedia.org/wiki/File:Printable_Flag_of_Italy.svg" TargetMode="External"/><Relationship Id="rId22" Type="http://schemas.openxmlformats.org/officeDocument/2006/relationships/hyperlink" Target="https://en.wikipedia.org/wiki/File:US_flag_48_stars.svg"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japannews.yomiuri.co.jp/science-nature/science/20240515-18618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Experimental Program</a:t>
            </a:r>
          </a:p>
        </p:txBody>
      </p:sp>
      <p:sp>
        <p:nvSpPr>
          <p:cNvPr id="6" name="Text Placeholder 11">
            <a:extLst>
              <a:ext uri="{FF2B5EF4-FFF2-40B4-BE49-F238E27FC236}">
                <a16:creationId xmlns:a16="http://schemas.microsoft.com/office/drawing/2014/main" id="{22611969-DD89-AC5D-ED95-989348D61F16}"/>
              </a:ext>
            </a:extLst>
          </p:cNvPr>
          <p:cNvSpPr txBox="1">
            <a:spLocks/>
          </p:cNvSpPr>
          <p:nvPr/>
        </p:nvSpPr>
        <p:spPr>
          <a:xfrm>
            <a:off x="584200" y="4043916"/>
            <a:ext cx="10962105" cy="379542"/>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Clr>
                <a:srgbClr val="0096FF"/>
              </a:buClr>
              <a:buFontTx/>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EIC Detector Leads</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a:t>
            </a:r>
          </a:p>
          <a:p>
            <a:r>
              <a:rPr lang="en-US" dirty="0"/>
              <a:t>May 30</a:t>
            </a:r>
            <a:r>
              <a:rPr lang="en-US" baseline="30000" dirty="0"/>
              <a:t>th</a:t>
            </a:r>
            <a:r>
              <a:rPr lang="en-US" dirty="0"/>
              <a:t>,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p:txBody>
          <a:bodyPr>
            <a:normAutofit fontScale="90000"/>
          </a:bodyPr>
          <a:lstStyle/>
          <a:p>
            <a:r>
              <a:rPr lang="en-US"/>
              <a:t>Technical Status per L3Ms WBS</a:t>
            </a:r>
          </a:p>
        </p:txBody>
      </p:sp>
      <p:sp>
        <p:nvSpPr>
          <p:cNvPr id="6" name="TextBox 5">
            <a:extLst>
              <a:ext uri="{FF2B5EF4-FFF2-40B4-BE49-F238E27FC236}">
                <a16:creationId xmlns:a16="http://schemas.microsoft.com/office/drawing/2014/main" id="{B1135EF4-5158-4255-97AA-9C35F8C7F2FF}"/>
              </a:ext>
            </a:extLst>
          </p:cNvPr>
          <p:cNvSpPr txBox="1"/>
          <p:nvPr/>
        </p:nvSpPr>
        <p:spPr>
          <a:xfrm>
            <a:off x="7505804" y="406595"/>
            <a:ext cx="4224233" cy="369332"/>
          </a:xfrm>
          <a:prstGeom prst="rect">
            <a:avLst/>
          </a:prstGeom>
          <a:solidFill>
            <a:srgbClr val="0000FF"/>
          </a:solidFill>
        </p:spPr>
        <p:txBody>
          <a:bodyPr wrap="none" rtlCol="0">
            <a:spAutoFit/>
          </a:bodyPr>
          <a:lstStyle/>
          <a:p>
            <a:r>
              <a:rPr lang="en-US" dirty="0">
                <a:solidFill>
                  <a:schemeClr val="bg1"/>
                </a:solidFill>
              </a:rPr>
              <a:t>Note these are all for the month of May</a:t>
            </a:r>
          </a:p>
        </p:txBody>
      </p:sp>
      <p:sp>
        <p:nvSpPr>
          <p:cNvPr id="7" name="Content Placeholder 2">
            <a:extLst>
              <a:ext uri="{FF2B5EF4-FFF2-40B4-BE49-F238E27FC236}">
                <a16:creationId xmlns:a16="http://schemas.microsoft.com/office/drawing/2014/main" id="{51F518FA-5F83-E774-A700-8896E7E0D91E}"/>
              </a:ext>
            </a:extLst>
          </p:cNvPr>
          <p:cNvSpPr>
            <a:spLocks noGrp="1"/>
          </p:cNvSpPr>
          <p:nvPr>
            <p:ph type="body" sz="quarter" idx="10"/>
          </p:nvPr>
        </p:nvSpPr>
        <p:spPr>
          <a:xfrm>
            <a:off x="461963" y="775927"/>
            <a:ext cx="11521440" cy="5475583"/>
          </a:xfrm>
        </p:spPr>
        <p:txBody>
          <a:bodyPr>
            <a:normAutofit fontScale="85000" lnSpcReduction="10000"/>
          </a:bodyPr>
          <a:lstStyle/>
          <a:p>
            <a:pPr marL="0" marR="0" indent="0">
              <a:lnSpc>
                <a:spcPct val="106000"/>
              </a:lnSpc>
              <a:spcBef>
                <a:spcPts val="0"/>
              </a:spcBef>
              <a:spcAft>
                <a:spcPts val="600"/>
              </a:spcAft>
              <a:buNone/>
            </a:pPr>
            <a:r>
              <a:rPr lang="en-US" b="1" dirty="0">
                <a:solidFill>
                  <a:srgbClr val="000000"/>
                </a:solidFill>
                <a:effectLst/>
                <a:ea typeface="Times New Roman" panose="02020603050405020304" pitchFamily="18" charset="0"/>
              </a:rPr>
              <a:t>WBS 6.10.02:</a:t>
            </a:r>
          </a:p>
          <a:p>
            <a:pPr>
              <a:spcBef>
                <a:spcPts val="200"/>
              </a:spcBef>
              <a:spcAft>
                <a:spcPts val="0"/>
              </a:spcAft>
            </a:pPr>
            <a:r>
              <a:rPr lang="en-US" dirty="0">
                <a:effectLst/>
                <a:highlight>
                  <a:srgbClr val="FFFF00"/>
                </a:highlight>
                <a:ea typeface="MS Gothic" panose="020B0609070205080204" pitchFamily="49" charset="-128"/>
              </a:rPr>
              <a:t>The annual call to the community for the detector R&amp;D progress reports and potential continuation detector R&amp;D requests for FY25 went out, with a deadline for submission of July 1, 2024. We explicitly asked to include an outlook towards completion of the formal P6 project milestones.</a:t>
            </a:r>
            <a:endParaRPr lang="en-US" dirty="0">
              <a:effectLst/>
              <a:highlight>
                <a:srgbClr val="FFFF00"/>
              </a:highlight>
              <a:ea typeface="Times New Roman" panose="02020603050405020304" pitchFamily="18" charset="0"/>
            </a:endParaRPr>
          </a:p>
          <a:p>
            <a:pPr>
              <a:lnSpc>
                <a:spcPct val="106000"/>
              </a:lnSpc>
              <a:spcAft>
                <a:spcPts val="600"/>
              </a:spcAft>
            </a:pPr>
            <a:endParaRPr lang="en-US" dirty="0">
              <a:effectLst/>
              <a:ea typeface="Times New Roman" panose="02020603050405020304" pitchFamily="18" charset="0"/>
            </a:endParaRPr>
          </a:p>
          <a:p>
            <a:pPr marL="0" indent="0">
              <a:lnSpc>
                <a:spcPct val="106000"/>
              </a:lnSpc>
              <a:spcAft>
                <a:spcPts val="600"/>
              </a:spcAft>
              <a:buNone/>
            </a:pPr>
            <a:r>
              <a:rPr lang="en-US" b="1" dirty="0">
                <a:solidFill>
                  <a:srgbClr val="000000"/>
                </a:solidFill>
                <a:effectLst/>
                <a:ea typeface="Times New Roman" panose="02020603050405020304" pitchFamily="18" charset="0"/>
              </a:rPr>
              <a:t>WBS 6.10.03:</a:t>
            </a:r>
          </a:p>
          <a:p>
            <a:pPr>
              <a:lnSpc>
                <a:spcPct val="106000"/>
              </a:lnSpc>
              <a:spcAft>
                <a:spcPts val="600"/>
              </a:spcAft>
            </a:pPr>
            <a:r>
              <a:rPr lang="en-US" dirty="0">
                <a:ea typeface="Times New Roman" panose="02020603050405020304" pitchFamily="18" charset="0"/>
              </a:rPr>
              <a:t>For </a:t>
            </a:r>
            <a:r>
              <a:rPr lang="en-US" dirty="0">
                <a:effectLst/>
                <a:ea typeface="Times New Roman" panose="02020603050405020304" pitchFamily="18" charset="0"/>
              </a:rPr>
              <a:t>the silicon tracking detector scope, we are waiting for further detailed information on activities, cost and schedule to ensure consistency with P6. The information we have is still that of “pre-</a:t>
            </a:r>
            <a:r>
              <a:rPr lang="en-US" dirty="0" err="1">
                <a:effectLst/>
                <a:ea typeface="Times New Roman" panose="02020603050405020304" pitchFamily="18" charset="0"/>
              </a:rPr>
              <a:t>ePIC</a:t>
            </a:r>
            <a:r>
              <a:rPr lang="en-US" dirty="0">
                <a:effectLst/>
                <a:ea typeface="Times New Roman" panose="02020603050405020304" pitchFamily="18" charset="0"/>
              </a:rPr>
              <a:t> times”.</a:t>
            </a:r>
          </a:p>
          <a:p>
            <a:pPr>
              <a:lnSpc>
                <a:spcPct val="106000"/>
              </a:lnSpc>
              <a:spcAft>
                <a:spcPts val="600"/>
              </a:spcAft>
            </a:pPr>
            <a:r>
              <a:rPr lang="en-US" dirty="0">
                <a:effectLst/>
                <a:highlight>
                  <a:srgbClr val="FFFF00"/>
                </a:highlight>
                <a:ea typeface="Times New Roman" panose="02020603050405020304" pitchFamily="18" charset="0"/>
              </a:rPr>
              <a:t>We asked the sensor characterization working group of the silicon tracking team to investigate what exists within the </a:t>
            </a:r>
            <a:r>
              <a:rPr lang="en-US" dirty="0" err="1">
                <a:effectLst/>
                <a:highlight>
                  <a:srgbClr val="FFFF00"/>
                </a:highlight>
                <a:ea typeface="Times New Roman" panose="02020603050405020304" pitchFamily="18" charset="0"/>
              </a:rPr>
              <a:t>ePIC</a:t>
            </a:r>
            <a:r>
              <a:rPr lang="en-US" dirty="0">
                <a:effectLst/>
                <a:highlight>
                  <a:srgbClr val="FFFF00"/>
                </a:highlight>
                <a:ea typeface="Times New Roman" panose="02020603050405020304" pitchFamily="18" charset="0"/>
              </a:rPr>
              <a:t> collaboration and what potential further needs are for project engineering and design, before initiating a procurement with MIT. The latter contract would follow the same model we have for the ITS3 sensor work, to establish a presence at CERN on the sensor characterization activities and have a development setup for </a:t>
            </a:r>
            <a:r>
              <a:rPr lang="en-US" dirty="0" err="1">
                <a:effectLst/>
                <a:highlight>
                  <a:srgbClr val="FFFF00"/>
                </a:highlight>
                <a:ea typeface="Times New Roman" panose="02020603050405020304" pitchFamily="18" charset="0"/>
              </a:rPr>
              <a:t>ePIC</a:t>
            </a:r>
            <a:r>
              <a:rPr lang="en-US" dirty="0">
                <a:effectLst/>
                <a:highlight>
                  <a:srgbClr val="FFFF00"/>
                </a:highlight>
                <a:ea typeface="Times New Roman" panose="02020603050405020304" pitchFamily="18" charset="0"/>
              </a:rPr>
              <a:t>. </a:t>
            </a:r>
          </a:p>
          <a:p>
            <a:pPr>
              <a:lnSpc>
                <a:spcPct val="106000"/>
              </a:lnSpc>
              <a:spcAft>
                <a:spcPts val="600"/>
              </a:spcAft>
            </a:pPr>
            <a:r>
              <a:rPr lang="en-US" dirty="0">
                <a:effectLst/>
                <a:highlight>
                  <a:srgbClr val="FFFF00"/>
                </a:highlight>
                <a:ea typeface="Times New Roman" panose="02020603050405020304" pitchFamily="18" charset="0"/>
              </a:rPr>
              <a:t>Work continues to find a path forward for the draft ITS3-related agreement between CERN and BNL (on behalf of </a:t>
            </a:r>
            <a:r>
              <a:rPr lang="en-US" dirty="0" err="1">
                <a:effectLst/>
                <a:highlight>
                  <a:srgbClr val="FFFF00"/>
                </a:highlight>
                <a:ea typeface="Times New Roman" panose="02020603050405020304" pitchFamily="18" charset="0"/>
              </a:rPr>
              <a:t>ePIC</a:t>
            </a:r>
            <a:r>
              <a:rPr lang="en-US" dirty="0">
                <a:effectLst/>
                <a:highlight>
                  <a:srgbClr val="FFFF00"/>
                </a:highlight>
                <a:ea typeface="Times New Roman" panose="02020603050405020304" pitchFamily="18" charset="0"/>
              </a:rPr>
              <a:t> collaborating institutions). A solution may have been found to name this a Memorandum of Intent that will be accompanied by a procurement. This is bounced off CERN.</a:t>
            </a:r>
          </a:p>
        </p:txBody>
      </p:sp>
    </p:spTree>
    <p:extLst>
      <p:ext uri="{BB962C8B-B14F-4D97-AF65-F5344CB8AC3E}">
        <p14:creationId xmlns:p14="http://schemas.microsoft.com/office/powerpoint/2010/main" val="248100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p:txBody>
          <a:bodyPr>
            <a:normAutofit fontScale="90000"/>
          </a:bodyPr>
          <a:lstStyle/>
          <a:p>
            <a:r>
              <a:rPr lang="en-US"/>
              <a:t>Technical Status per L3Ms WBS</a:t>
            </a:r>
          </a:p>
        </p:txBody>
      </p:sp>
      <p:sp>
        <p:nvSpPr>
          <p:cNvPr id="6" name="TextBox 5">
            <a:extLst>
              <a:ext uri="{FF2B5EF4-FFF2-40B4-BE49-F238E27FC236}">
                <a16:creationId xmlns:a16="http://schemas.microsoft.com/office/drawing/2014/main" id="{B1135EF4-5158-4255-97AA-9C35F8C7F2FF}"/>
              </a:ext>
            </a:extLst>
          </p:cNvPr>
          <p:cNvSpPr txBox="1"/>
          <p:nvPr/>
        </p:nvSpPr>
        <p:spPr>
          <a:xfrm>
            <a:off x="7505804" y="406595"/>
            <a:ext cx="4224233" cy="369332"/>
          </a:xfrm>
          <a:prstGeom prst="rect">
            <a:avLst/>
          </a:prstGeom>
          <a:solidFill>
            <a:srgbClr val="0000FF"/>
          </a:solidFill>
        </p:spPr>
        <p:txBody>
          <a:bodyPr wrap="none" rtlCol="0">
            <a:spAutoFit/>
          </a:bodyPr>
          <a:lstStyle/>
          <a:p>
            <a:r>
              <a:rPr lang="en-US" dirty="0">
                <a:solidFill>
                  <a:schemeClr val="bg1"/>
                </a:solidFill>
              </a:rPr>
              <a:t>Note these are all for the month of May</a:t>
            </a:r>
          </a:p>
        </p:txBody>
      </p:sp>
      <p:sp>
        <p:nvSpPr>
          <p:cNvPr id="7" name="Content Placeholder 2">
            <a:extLst>
              <a:ext uri="{FF2B5EF4-FFF2-40B4-BE49-F238E27FC236}">
                <a16:creationId xmlns:a16="http://schemas.microsoft.com/office/drawing/2014/main" id="{51F518FA-5F83-E774-A700-8896E7E0D91E}"/>
              </a:ext>
            </a:extLst>
          </p:cNvPr>
          <p:cNvSpPr>
            <a:spLocks noGrp="1"/>
          </p:cNvSpPr>
          <p:nvPr>
            <p:ph type="body" sz="quarter" idx="10"/>
          </p:nvPr>
        </p:nvSpPr>
        <p:spPr>
          <a:xfrm>
            <a:off x="461963" y="957943"/>
            <a:ext cx="11521440" cy="5354080"/>
          </a:xfrm>
        </p:spPr>
        <p:txBody>
          <a:bodyPr>
            <a:normAutofit fontScale="85000" lnSpcReduction="20000"/>
          </a:bodyPr>
          <a:lstStyle/>
          <a:p>
            <a:pPr marL="0" marR="0" indent="0">
              <a:lnSpc>
                <a:spcPct val="106000"/>
              </a:lnSpc>
              <a:spcBef>
                <a:spcPts val="0"/>
              </a:spcBef>
              <a:spcAft>
                <a:spcPts val="600"/>
              </a:spcAft>
              <a:buNone/>
            </a:pPr>
            <a:r>
              <a:rPr lang="en-US" b="1" dirty="0">
                <a:solidFill>
                  <a:srgbClr val="000000"/>
                </a:solidFill>
                <a:effectLst/>
                <a:ea typeface="Times New Roman" panose="02020603050405020304" pitchFamily="18" charset="0"/>
              </a:rPr>
              <a:t>WBS 6.10.04:</a:t>
            </a:r>
          </a:p>
          <a:p>
            <a:pPr>
              <a:spcBef>
                <a:spcPts val="200"/>
              </a:spcBef>
              <a:spcAft>
                <a:spcPts val="600"/>
              </a:spcAft>
            </a:pPr>
            <a:r>
              <a:rPr lang="en-US" sz="2100" dirty="0">
                <a:highlight>
                  <a:srgbClr val="FFFF00"/>
                </a:highlight>
                <a:ea typeface="MS Gothic" panose="020B0609070205080204" pitchFamily="49" charset="-128"/>
              </a:rPr>
              <a:t>Work </a:t>
            </a:r>
            <a:r>
              <a:rPr lang="en-US" sz="2100" dirty="0">
                <a:effectLst/>
                <a:highlight>
                  <a:srgbClr val="FFFF00"/>
                </a:highlight>
                <a:ea typeface="MS Gothic" panose="020B0609070205080204" pitchFamily="49" charset="-128"/>
              </a:rPr>
              <a:t>is ongoing this month on planning strategies for the DIRC bar box disassembly, with users at Jefferson Lab site to help develop the best strategies and possible setups to do this.</a:t>
            </a:r>
          </a:p>
          <a:p>
            <a:pPr>
              <a:spcBef>
                <a:spcPts val="200"/>
              </a:spcBef>
              <a:spcAft>
                <a:spcPts val="600"/>
              </a:spcAft>
            </a:pPr>
            <a:r>
              <a:rPr lang="en-US" sz="2100" dirty="0">
                <a:effectLst/>
                <a:ea typeface="MS Gothic" panose="020B0609070205080204" pitchFamily="49" charset="-128"/>
              </a:rPr>
              <a:t>Much progress has been made to mature the design and correlated refine the cost and schedule for both the barrel and forward AC-LGAD systems. The forward AC-LGAD would have more electronics readout card flexibility if the allotted space increases from 5 to 8 cm, and we confirmed we can accommodate this. The labor estimates were discussed with the collaboration, and what could already be seen as in-kind. (Note that further in-kind may come from the proposals of Japan, Taiwan and India). The flex cable scope was found to be missing between the particle identification and electronics areas and has been added to the estimates. We are now doing the final checks in P6. </a:t>
            </a:r>
          </a:p>
          <a:p>
            <a:pPr>
              <a:spcBef>
                <a:spcPts val="200"/>
              </a:spcBef>
              <a:spcAft>
                <a:spcPts val="600"/>
              </a:spcAft>
            </a:pPr>
            <a:r>
              <a:rPr lang="en-US" sz="2100" dirty="0">
                <a:effectLst/>
                <a:ea typeface="MS Gothic" panose="020B0609070205080204" pitchFamily="49" charset="-128"/>
              </a:rPr>
              <a:t>We are working on small contracts with UC Santa Cruz and Purdue for project engineering and design activities towards the Barrel Module AC_LGAD/TOF Assembly. This will be done in phases with the first phase to concentrate on the thermal mechanical loads with as main goal the thermal characterization of mockup modules.</a:t>
            </a:r>
            <a:endParaRPr lang="en-US" sz="2100" dirty="0">
              <a:effectLst/>
              <a:ea typeface="Times New Roman" panose="02020603050405020304" pitchFamily="18" charset="0"/>
            </a:endParaRPr>
          </a:p>
          <a:p>
            <a:pPr>
              <a:lnSpc>
                <a:spcPct val="106000"/>
              </a:lnSpc>
              <a:spcAft>
                <a:spcPts val="600"/>
              </a:spcAft>
            </a:pPr>
            <a:endParaRPr lang="en-US" dirty="0">
              <a:effectLst/>
              <a:ea typeface="Times New Roman" panose="02020603050405020304" pitchFamily="18" charset="0"/>
            </a:endParaRPr>
          </a:p>
          <a:p>
            <a:pPr marL="0" indent="0">
              <a:lnSpc>
                <a:spcPct val="106000"/>
              </a:lnSpc>
              <a:spcAft>
                <a:spcPts val="600"/>
              </a:spcAft>
              <a:buNone/>
            </a:pPr>
            <a:r>
              <a:rPr lang="en-US" b="1" dirty="0">
                <a:solidFill>
                  <a:srgbClr val="000000"/>
                </a:solidFill>
                <a:effectLst/>
                <a:ea typeface="Times New Roman" panose="02020603050405020304" pitchFamily="18" charset="0"/>
              </a:rPr>
              <a:t>WBS 6.10.05:</a:t>
            </a:r>
          </a:p>
          <a:p>
            <a:pPr>
              <a:lnSpc>
                <a:spcPct val="106000"/>
              </a:lnSpc>
              <a:spcAft>
                <a:spcPts val="600"/>
              </a:spcAft>
            </a:pPr>
            <a:r>
              <a:rPr lang="en-US" sz="2100" dirty="0">
                <a:highlight>
                  <a:srgbClr val="FFFF00"/>
                </a:highlight>
                <a:ea typeface="Times New Roman" panose="02020603050405020304" pitchFamily="18" charset="0"/>
              </a:rPr>
              <a:t>Progress was made on the CD-3A fiber procurement. For the forward electromagnetic calorimeter, only one vendor was found willing to deliver the fiber in canes (rather than spools), as is preferred and was recommended per the scintillating fiber Final Design Review. For the barrel electromagnetic calorimeter, we are doing follow-up with the vendors.</a:t>
            </a:r>
            <a:endParaRPr lang="en-US" sz="2100" dirty="0">
              <a:effectLst/>
              <a:highlight>
                <a:srgbClr val="FFFF00"/>
              </a:highlight>
              <a:ea typeface="Times New Roman" panose="02020603050405020304" pitchFamily="18" charset="0"/>
            </a:endParaRPr>
          </a:p>
        </p:txBody>
      </p:sp>
    </p:spTree>
    <p:extLst>
      <p:ext uri="{BB962C8B-B14F-4D97-AF65-F5344CB8AC3E}">
        <p14:creationId xmlns:p14="http://schemas.microsoft.com/office/powerpoint/2010/main" val="184217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p:txBody>
          <a:bodyPr>
            <a:normAutofit fontScale="90000"/>
          </a:bodyPr>
          <a:lstStyle/>
          <a:p>
            <a:r>
              <a:rPr lang="en-US"/>
              <a:t>Technical Status per L3Ms WBS</a:t>
            </a:r>
          </a:p>
        </p:txBody>
      </p:sp>
      <p:sp>
        <p:nvSpPr>
          <p:cNvPr id="6" name="TextBox 5">
            <a:extLst>
              <a:ext uri="{FF2B5EF4-FFF2-40B4-BE49-F238E27FC236}">
                <a16:creationId xmlns:a16="http://schemas.microsoft.com/office/drawing/2014/main" id="{B1135EF4-5158-4255-97AA-9C35F8C7F2FF}"/>
              </a:ext>
            </a:extLst>
          </p:cNvPr>
          <p:cNvSpPr txBox="1"/>
          <p:nvPr/>
        </p:nvSpPr>
        <p:spPr>
          <a:xfrm>
            <a:off x="7505804" y="406595"/>
            <a:ext cx="4224233" cy="369332"/>
          </a:xfrm>
          <a:prstGeom prst="rect">
            <a:avLst/>
          </a:prstGeom>
          <a:solidFill>
            <a:srgbClr val="0000FF"/>
          </a:solidFill>
        </p:spPr>
        <p:txBody>
          <a:bodyPr wrap="none" rtlCol="0">
            <a:spAutoFit/>
          </a:bodyPr>
          <a:lstStyle/>
          <a:p>
            <a:r>
              <a:rPr lang="en-US" dirty="0">
                <a:solidFill>
                  <a:schemeClr val="bg1"/>
                </a:solidFill>
              </a:rPr>
              <a:t>Note these are all for the month of May</a:t>
            </a:r>
          </a:p>
        </p:txBody>
      </p:sp>
      <p:sp>
        <p:nvSpPr>
          <p:cNvPr id="7" name="Content Placeholder 2">
            <a:extLst>
              <a:ext uri="{FF2B5EF4-FFF2-40B4-BE49-F238E27FC236}">
                <a16:creationId xmlns:a16="http://schemas.microsoft.com/office/drawing/2014/main" id="{51F518FA-5F83-E774-A700-8896E7E0D91E}"/>
              </a:ext>
            </a:extLst>
          </p:cNvPr>
          <p:cNvSpPr>
            <a:spLocks noGrp="1"/>
          </p:cNvSpPr>
          <p:nvPr>
            <p:ph type="body" sz="quarter" idx="10"/>
          </p:nvPr>
        </p:nvSpPr>
        <p:spPr>
          <a:xfrm>
            <a:off x="461963" y="957943"/>
            <a:ext cx="11343957" cy="5184411"/>
          </a:xfrm>
        </p:spPr>
        <p:txBody>
          <a:bodyPr>
            <a:normAutofit fontScale="85000" lnSpcReduction="10000"/>
          </a:bodyPr>
          <a:lstStyle/>
          <a:p>
            <a:pPr marL="0" marR="0" indent="0">
              <a:lnSpc>
                <a:spcPct val="106000"/>
              </a:lnSpc>
              <a:spcBef>
                <a:spcPts val="0"/>
              </a:spcBef>
              <a:spcAft>
                <a:spcPts val="600"/>
              </a:spcAft>
              <a:buNone/>
            </a:pPr>
            <a:r>
              <a:rPr lang="en-US" b="1" dirty="0">
                <a:solidFill>
                  <a:srgbClr val="000000"/>
                </a:solidFill>
                <a:effectLst/>
                <a:ea typeface="Times New Roman" panose="02020603050405020304" pitchFamily="18" charset="0"/>
              </a:rPr>
              <a:t>WBS 6.10.07:</a:t>
            </a:r>
          </a:p>
          <a:p>
            <a:pPr>
              <a:spcBef>
                <a:spcPts val="200"/>
              </a:spcBef>
              <a:spcAft>
                <a:spcPts val="0"/>
              </a:spcAft>
            </a:pPr>
            <a:r>
              <a:rPr lang="en-US" dirty="0">
                <a:ea typeface="MS Gothic" panose="020B0609070205080204" pitchFamily="49" charset="-128"/>
              </a:rPr>
              <a:t>A document on “EIC Central Detector (</a:t>
            </a:r>
            <a:r>
              <a:rPr lang="en-US" dirty="0" err="1">
                <a:ea typeface="MS Gothic" panose="020B0609070205080204" pitchFamily="49" charset="-128"/>
              </a:rPr>
              <a:t>ePIC</a:t>
            </a:r>
            <a:r>
              <a:rPr lang="en-US" dirty="0">
                <a:ea typeface="MS Gothic" panose="020B0609070205080204" pitchFamily="49" charset="-128"/>
              </a:rPr>
              <a:t>) - RCS Stray Field Reduction” saw a final readthrough. In the document we illustrate how the detector solenoid fringe fields can be successfully mitigated below the RCS requirements, and also below the requirements for the closest IR superconducting focusing magnets, all with relatively simple means. The signature process starts now to submit this as technical document.</a:t>
            </a:r>
          </a:p>
          <a:p>
            <a:pPr>
              <a:spcBef>
                <a:spcPts val="200"/>
              </a:spcBef>
              <a:spcAft>
                <a:spcPts val="0"/>
              </a:spcAft>
            </a:pPr>
            <a:r>
              <a:rPr lang="en-US" dirty="0">
                <a:highlight>
                  <a:srgbClr val="FFFF00"/>
                </a:highlight>
                <a:ea typeface="MS Gothic" panose="020B0609070205080204" pitchFamily="49" charset="-128"/>
              </a:rPr>
              <a:t>We hosted the Magnet Power Supply Final Design Review on May 28 with three reviewers – Ju Wang (ANL), </a:t>
            </a:r>
            <a:r>
              <a:rPr lang="en-US" dirty="0" err="1">
                <a:highlight>
                  <a:srgbClr val="FFFF00"/>
                </a:highlight>
                <a:ea typeface="MS Gothic" panose="020B0609070205080204" pitchFamily="49" charset="-128"/>
              </a:rPr>
              <a:t>Onish</a:t>
            </a:r>
            <a:r>
              <a:rPr lang="en-US" dirty="0">
                <a:highlight>
                  <a:srgbClr val="FFFF00"/>
                </a:highlight>
                <a:ea typeface="MS Gothic" panose="020B0609070205080204" pitchFamily="49" charset="-128"/>
              </a:rPr>
              <a:t> Kumar (</a:t>
            </a:r>
            <a:r>
              <a:rPr lang="en-US" dirty="0" err="1">
                <a:highlight>
                  <a:srgbClr val="FFFF00"/>
                </a:highlight>
                <a:ea typeface="MS Gothic" panose="020B0609070205080204" pitchFamily="49" charset="-128"/>
              </a:rPr>
              <a:t>JLab</a:t>
            </a:r>
            <a:r>
              <a:rPr lang="en-US" dirty="0">
                <a:highlight>
                  <a:srgbClr val="FFFF00"/>
                </a:highlight>
                <a:ea typeface="MS Gothic" panose="020B0609070205080204" pitchFamily="49" charset="-128"/>
              </a:rPr>
              <a:t>), Howie Pfeffer (FNAL). See </a:t>
            </a:r>
            <a:r>
              <a:rPr lang="en-US" dirty="0">
                <a:highlight>
                  <a:srgbClr val="FFFF00"/>
                </a:highlight>
                <a:ea typeface="MS Gothic" panose="020B0609070205080204" pitchFamily="49" charset="-128"/>
                <a:hlinkClick r:id="rId2"/>
              </a:rPr>
              <a:t>https://indico.bnl.gov/event/23354/</a:t>
            </a:r>
            <a:r>
              <a:rPr lang="en-US" dirty="0">
                <a:highlight>
                  <a:srgbClr val="FFFF00"/>
                </a:highlight>
                <a:ea typeface="MS Gothic" panose="020B0609070205080204" pitchFamily="49" charset="-128"/>
              </a:rPr>
              <a:t> (Password: SolenoidPSFDR2024). The Magnet Power Supply is possible CD-3B scope.</a:t>
            </a:r>
          </a:p>
          <a:p>
            <a:pPr>
              <a:spcBef>
                <a:spcPts val="200"/>
              </a:spcBef>
              <a:spcAft>
                <a:spcPts val="0"/>
              </a:spcAft>
            </a:pPr>
            <a:endParaRPr lang="en-US" dirty="0">
              <a:effectLst/>
              <a:ea typeface="Times New Roman" panose="02020603050405020304" pitchFamily="18" charset="0"/>
            </a:endParaRPr>
          </a:p>
          <a:p>
            <a:pPr marL="0" indent="0">
              <a:lnSpc>
                <a:spcPct val="106000"/>
              </a:lnSpc>
              <a:spcAft>
                <a:spcPts val="600"/>
              </a:spcAft>
              <a:buNone/>
            </a:pPr>
            <a:r>
              <a:rPr lang="en-US" b="1" dirty="0">
                <a:solidFill>
                  <a:srgbClr val="000000"/>
                </a:solidFill>
                <a:effectLst/>
                <a:ea typeface="Times New Roman" panose="02020603050405020304" pitchFamily="18" charset="0"/>
              </a:rPr>
              <a:t>WBS 6.10.08/09:</a:t>
            </a:r>
          </a:p>
          <a:p>
            <a:pPr>
              <a:lnSpc>
                <a:spcPct val="106000"/>
              </a:lnSpc>
              <a:spcAft>
                <a:spcPts val="600"/>
              </a:spcAft>
            </a:pPr>
            <a:r>
              <a:rPr lang="en-US" dirty="0">
                <a:highlight>
                  <a:srgbClr val="FFFF00"/>
                </a:highlight>
                <a:ea typeface="Times New Roman" panose="02020603050405020304" pitchFamily="18" charset="0"/>
              </a:rPr>
              <a:t>We will host an electronics/DAQ incremental design review on June 10 followed by a Final Design Review of the </a:t>
            </a:r>
            <a:r>
              <a:rPr lang="en-US" dirty="0" err="1">
                <a:highlight>
                  <a:srgbClr val="FFFF00"/>
                </a:highlight>
                <a:ea typeface="Times New Roman" panose="02020603050405020304" pitchFamily="18" charset="0"/>
              </a:rPr>
              <a:t>VTRx</a:t>
            </a:r>
            <a:r>
              <a:rPr lang="en-US" dirty="0">
                <a:highlight>
                  <a:srgbClr val="FFFF00"/>
                </a:highlight>
                <a:ea typeface="Times New Roman" panose="02020603050405020304" pitchFamily="18" charset="0"/>
              </a:rPr>
              <a:t>+/</a:t>
            </a:r>
            <a:r>
              <a:rPr lang="en-US" dirty="0" err="1">
                <a:highlight>
                  <a:srgbClr val="FFFF00"/>
                </a:highlight>
                <a:ea typeface="Times New Roman" panose="02020603050405020304" pitchFamily="18" charset="0"/>
              </a:rPr>
              <a:t>lpGBT</a:t>
            </a:r>
            <a:r>
              <a:rPr lang="en-US" dirty="0">
                <a:highlight>
                  <a:srgbClr val="FFFF00"/>
                </a:highlight>
                <a:ea typeface="Times New Roman" panose="02020603050405020304" pitchFamily="18" charset="0"/>
              </a:rPr>
              <a:t> scope on June 11. The latter is possible CD-3B scope. Four reviewers are confirmed – Ken Wyllie (CERN/</a:t>
            </a:r>
            <a:r>
              <a:rPr lang="en-US" dirty="0" err="1">
                <a:highlight>
                  <a:srgbClr val="FFFF00"/>
                </a:highlight>
                <a:ea typeface="Times New Roman" panose="02020603050405020304" pitchFamily="18" charset="0"/>
              </a:rPr>
              <a:t>LHCb</a:t>
            </a:r>
            <a:r>
              <a:rPr lang="en-US" dirty="0">
                <a:highlight>
                  <a:srgbClr val="FFFF00"/>
                </a:highlight>
                <a:ea typeface="Times New Roman" panose="02020603050405020304" pitchFamily="18" charset="0"/>
              </a:rPr>
              <a:t>), Filippo Costa (CERN/ALICE), </a:t>
            </a:r>
            <a:r>
              <a:rPr lang="en-US" dirty="0" err="1">
                <a:highlight>
                  <a:srgbClr val="FFFF00"/>
                </a:highlight>
                <a:ea typeface="Times New Roman" panose="02020603050405020304" pitchFamily="18" charset="0"/>
              </a:rPr>
              <a:t>Prahansha</a:t>
            </a:r>
            <a:r>
              <a:rPr lang="en-US" dirty="0">
                <a:highlight>
                  <a:srgbClr val="FFFF00"/>
                </a:highlight>
                <a:ea typeface="Times New Roman" panose="02020603050405020304" pitchFamily="18" charset="0"/>
              </a:rPr>
              <a:t> Mukim (BNL) and Mitch Newcomer (U Penn). Page turns are scheduled for this week (May 31), and dry runs for the following week. We are working on adding the </a:t>
            </a:r>
            <a:r>
              <a:rPr lang="en-US" dirty="0" err="1">
                <a:highlight>
                  <a:srgbClr val="FFFF00"/>
                </a:highlight>
                <a:ea typeface="Times New Roman" panose="02020603050405020304" pitchFamily="18" charset="0"/>
              </a:rPr>
              <a:t>prebrief</a:t>
            </a:r>
            <a:r>
              <a:rPr lang="en-US" dirty="0">
                <a:highlight>
                  <a:srgbClr val="FFFF00"/>
                </a:highlight>
                <a:ea typeface="Times New Roman" panose="02020603050405020304" pitchFamily="18" charset="0"/>
              </a:rPr>
              <a:t> information.</a:t>
            </a:r>
            <a:endParaRPr lang="en-US" dirty="0">
              <a:effectLst/>
              <a:highlight>
                <a:srgbClr val="FFFF00"/>
              </a:highlight>
              <a:ea typeface="Times New Roman" panose="02020603050405020304" pitchFamily="18" charset="0"/>
            </a:endParaRPr>
          </a:p>
        </p:txBody>
      </p:sp>
    </p:spTree>
    <p:extLst>
      <p:ext uri="{BB962C8B-B14F-4D97-AF65-F5344CB8AC3E}">
        <p14:creationId xmlns:p14="http://schemas.microsoft.com/office/powerpoint/2010/main" val="368053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p:txBody>
          <a:bodyPr>
            <a:normAutofit fontScale="90000"/>
          </a:bodyPr>
          <a:lstStyle/>
          <a:p>
            <a:r>
              <a:rPr lang="en-US"/>
              <a:t>Technical Status per L3Ms WBS</a:t>
            </a:r>
          </a:p>
        </p:txBody>
      </p:sp>
      <p:sp>
        <p:nvSpPr>
          <p:cNvPr id="6" name="TextBox 5">
            <a:extLst>
              <a:ext uri="{FF2B5EF4-FFF2-40B4-BE49-F238E27FC236}">
                <a16:creationId xmlns:a16="http://schemas.microsoft.com/office/drawing/2014/main" id="{B1135EF4-5158-4255-97AA-9C35F8C7F2FF}"/>
              </a:ext>
            </a:extLst>
          </p:cNvPr>
          <p:cNvSpPr txBox="1"/>
          <p:nvPr/>
        </p:nvSpPr>
        <p:spPr>
          <a:xfrm>
            <a:off x="7505804" y="406595"/>
            <a:ext cx="4224233" cy="369332"/>
          </a:xfrm>
          <a:prstGeom prst="rect">
            <a:avLst/>
          </a:prstGeom>
          <a:solidFill>
            <a:srgbClr val="0000FF"/>
          </a:solidFill>
        </p:spPr>
        <p:txBody>
          <a:bodyPr wrap="none" rtlCol="0">
            <a:spAutoFit/>
          </a:bodyPr>
          <a:lstStyle/>
          <a:p>
            <a:r>
              <a:rPr lang="en-US" dirty="0">
                <a:solidFill>
                  <a:schemeClr val="bg1"/>
                </a:solidFill>
              </a:rPr>
              <a:t>Note these are all for the month of May</a:t>
            </a:r>
          </a:p>
        </p:txBody>
      </p:sp>
      <p:sp>
        <p:nvSpPr>
          <p:cNvPr id="7" name="Content Placeholder 2">
            <a:extLst>
              <a:ext uri="{FF2B5EF4-FFF2-40B4-BE49-F238E27FC236}">
                <a16:creationId xmlns:a16="http://schemas.microsoft.com/office/drawing/2014/main" id="{51F518FA-5F83-E774-A700-8896E7E0D91E}"/>
              </a:ext>
            </a:extLst>
          </p:cNvPr>
          <p:cNvSpPr>
            <a:spLocks noGrp="1"/>
          </p:cNvSpPr>
          <p:nvPr>
            <p:ph type="body" sz="quarter" idx="10"/>
          </p:nvPr>
        </p:nvSpPr>
        <p:spPr>
          <a:xfrm>
            <a:off x="461963" y="957943"/>
            <a:ext cx="11521440" cy="5184411"/>
          </a:xfrm>
        </p:spPr>
        <p:txBody>
          <a:bodyPr>
            <a:normAutofit fontScale="70000" lnSpcReduction="20000"/>
          </a:bodyPr>
          <a:lstStyle/>
          <a:p>
            <a:pPr marL="0" marR="0" indent="0">
              <a:lnSpc>
                <a:spcPct val="106000"/>
              </a:lnSpc>
              <a:spcBef>
                <a:spcPts val="0"/>
              </a:spcBef>
              <a:spcAft>
                <a:spcPts val="600"/>
              </a:spcAft>
              <a:buNone/>
            </a:pPr>
            <a:r>
              <a:rPr lang="en-US" b="1" dirty="0">
                <a:solidFill>
                  <a:srgbClr val="000000"/>
                </a:solidFill>
                <a:effectLst/>
                <a:ea typeface="Times New Roman" panose="02020603050405020304" pitchFamily="18" charset="0"/>
              </a:rPr>
              <a:t>WBS 6.10.10:</a:t>
            </a:r>
          </a:p>
          <a:p>
            <a:pPr>
              <a:spcBef>
                <a:spcPts val="200"/>
              </a:spcBef>
              <a:spcAft>
                <a:spcPts val="0"/>
              </a:spcAft>
            </a:pPr>
            <a:r>
              <a:rPr lang="en-US" dirty="0">
                <a:ea typeface="MS Gothic" panose="020B0609070205080204" pitchFamily="49" charset="-128"/>
              </a:rPr>
              <a:t>We are participating in a mechanics workshop hosted by Purdue (with many of our engineers remote). This workshop recognizes the synergy of CERN-envisioned detector systems and </a:t>
            </a:r>
            <a:r>
              <a:rPr lang="en-US" dirty="0" err="1">
                <a:ea typeface="MS Gothic" panose="020B0609070205080204" pitchFamily="49" charset="-128"/>
              </a:rPr>
              <a:t>ePIC</a:t>
            </a:r>
            <a:r>
              <a:rPr lang="en-US" dirty="0">
                <a:ea typeface="MS Gothic" panose="020B0609070205080204" pitchFamily="49" charset="-128"/>
              </a:rPr>
              <a:t>. There is a dedicated all-day discussion meeting scheduled at the start of the workshop that goes over the mechanics of all inner EIC detector systems – the proximity-focusing RICH, the silicon detectors, the AC-LGAD time-of-flight systems, and </a:t>
            </a:r>
            <a:r>
              <a:rPr lang="en-US" dirty="0" err="1">
                <a:ea typeface="MS Gothic" panose="020B0609070205080204" pitchFamily="49" charset="-128"/>
              </a:rPr>
              <a:t>rhe</a:t>
            </a:r>
            <a:r>
              <a:rPr lang="en-US" dirty="0">
                <a:ea typeface="MS Gothic" panose="020B0609070205080204" pitchFamily="49" charset="-128"/>
              </a:rPr>
              <a:t> micro-pattern gaseous detectors. All of these are envisioned to share a global carbon-based support tube and support systems,</a:t>
            </a:r>
          </a:p>
          <a:p>
            <a:pPr>
              <a:spcBef>
                <a:spcPts val="200"/>
              </a:spcBef>
              <a:spcAft>
                <a:spcPts val="0"/>
              </a:spcAft>
            </a:pPr>
            <a:r>
              <a:rPr lang="en-US" dirty="0">
                <a:highlight>
                  <a:srgbClr val="FFFF00"/>
                </a:highlight>
                <a:ea typeface="MS Gothic" panose="020B0609070205080204" pitchFamily="49" charset="-128"/>
              </a:rPr>
              <a:t>We have a space conflict of a few centimeters of the forward electromagnetic calorimeter and the service systems that are around them. Resolution of this few-cm conflict is ongoing with several solutions under study.</a:t>
            </a:r>
          </a:p>
          <a:p>
            <a:pPr>
              <a:spcBef>
                <a:spcPts val="200"/>
              </a:spcBef>
              <a:spcAft>
                <a:spcPts val="0"/>
              </a:spcAft>
            </a:pPr>
            <a:endParaRPr lang="en-US" dirty="0">
              <a:effectLst/>
              <a:ea typeface="Times New Roman" panose="02020603050405020304" pitchFamily="18" charset="0"/>
            </a:endParaRPr>
          </a:p>
          <a:p>
            <a:pPr marL="0" indent="0">
              <a:lnSpc>
                <a:spcPct val="106000"/>
              </a:lnSpc>
              <a:spcAft>
                <a:spcPts val="600"/>
              </a:spcAft>
              <a:buNone/>
            </a:pPr>
            <a:r>
              <a:rPr lang="en-US" b="1" dirty="0">
                <a:solidFill>
                  <a:srgbClr val="000000"/>
                </a:solidFill>
                <a:effectLst/>
                <a:ea typeface="Times New Roman" panose="02020603050405020304" pitchFamily="18" charset="0"/>
              </a:rPr>
              <a:t>WBS 6.10.11:</a:t>
            </a:r>
          </a:p>
          <a:p>
            <a:pPr>
              <a:lnSpc>
                <a:spcPct val="106000"/>
              </a:lnSpc>
              <a:spcAft>
                <a:spcPts val="600"/>
              </a:spcAft>
            </a:pPr>
            <a:r>
              <a:rPr lang="en-US" dirty="0">
                <a:highlight>
                  <a:srgbClr val="FFFF00"/>
                </a:highlight>
                <a:ea typeface="Times New Roman" panose="02020603050405020304" pitchFamily="18" charset="0"/>
              </a:rPr>
              <a:t>We have completed verification that the scope of the far-forward and far-backward detectors and the electronics is properly delineated in P6 between 6.10.11 and 6.10.08. As part of this verification, we have checked consistency of all numbers for required electronics and data acquisition channels.</a:t>
            </a:r>
          </a:p>
          <a:p>
            <a:pPr>
              <a:lnSpc>
                <a:spcPct val="106000"/>
              </a:lnSpc>
              <a:spcAft>
                <a:spcPts val="600"/>
              </a:spcAft>
            </a:pPr>
            <a:r>
              <a:rPr lang="en-US" dirty="0">
                <a:ea typeface="Times New Roman" panose="02020603050405020304" pitchFamily="18" charset="0"/>
              </a:rPr>
              <a:t>We are working on a small contract to construct a first engineering test article of the ZDC with UC Riverside.</a:t>
            </a:r>
          </a:p>
          <a:p>
            <a:pPr marL="0" indent="0">
              <a:lnSpc>
                <a:spcPct val="106000"/>
              </a:lnSpc>
              <a:spcAft>
                <a:spcPts val="600"/>
              </a:spcAft>
              <a:buNone/>
            </a:pPr>
            <a:endParaRPr lang="en-US" dirty="0">
              <a:effectLst/>
              <a:ea typeface="Times New Roman" panose="02020603050405020304" pitchFamily="18" charset="0"/>
            </a:endParaRPr>
          </a:p>
          <a:p>
            <a:pPr marL="0" indent="0">
              <a:lnSpc>
                <a:spcPct val="106000"/>
              </a:lnSpc>
              <a:spcAft>
                <a:spcPts val="600"/>
              </a:spcAft>
              <a:buNone/>
            </a:pPr>
            <a:r>
              <a:rPr lang="en-US" b="1" dirty="0">
                <a:solidFill>
                  <a:srgbClr val="000000"/>
                </a:solidFill>
                <a:effectLst/>
                <a:ea typeface="Times New Roman" panose="02020603050405020304" pitchFamily="18" charset="0"/>
              </a:rPr>
              <a:t>WBS 6.10.14:</a:t>
            </a:r>
          </a:p>
          <a:p>
            <a:pPr>
              <a:lnSpc>
                <a:spcPct val="106000"/>
              </a:lnSpc>
              <a:spcAft>
                <a:spcPts val="600"/>
              </a:spcAft>
            </a:pPr>
            <a:r>
              <a:rPr lang="en-US" dirty="0">
                <a:highlight>
                  <a:srgbClr val="FFFF00"/>
                </a:highlight>
                <a:ea typeface="Times New Roman" panose="02020603050405020304" pitchFamily="18" charset="0"/>
              </a:rPr>
              <a:t>There has been good progress on diamond detector and ASIC development for the envisioned high-precision Compton Polarimetry at Jefferson Lab. This ASIC is compatible with streaming readout and applicable for the EIC. We are investigating now further follow-up project engineering and design studies aimed at EIC electron polarimetry – nothing may be required and we can “use as is”.</a:t>
            </a:r>
            <a:endParaRPr lang="en-US" dirty="0">
              <a:effectLst/>
              <a:highlight>
                <a:srgbClr val="FFFF00"/>
              </a:highlight>
              <a:ea typeface="Times New Roman" panose="02020603050405020304" pitchFamily="18" charset="0"/>
            </a:endParaRPr>
          </a:p>
        </p:txBody>
      </p:sp>
    </p:spTree>
    <p:extLst>
      <p:ext uri="{BB962C8B-B14F-4D97-AF65-F5344CB8AC3E}">
        <p14:creationId xmlns:p14="http://schemas.microsoft.com/office/powerpoint/2010/main" val="3507099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Outline</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1800" dirty="0"/>
              <a:t>Schedule/Budget Update</a:t>
            </a:r>
          </a:p>
          <a:p>
            <a:r>
              <a:rPr lang="en-US" sz="1800" dirty="0"/>
              <a:t>Reviews Planned</a:t>
            </a:r>
          </a:p>
          <a:p>
            <a:r>
              <a:rPr lang="en-US" sz="1800" dirty="0"/>
              <a:t>International RRB meetings (beyond John’s slides)</a:t>
            </a:r>
          </a:p>
          <a:p>
            <a:r>
              <a:rPr lang="en-US" sz="1800" dirty="0"/>
              <a:t>Monthly May Progress to give a feel of what is ongoing</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333204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3</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EIC Schedule – slide as shown on April 18, 2024</a:t>
            </a:r>
          </a:p>
        </p:txBody>
      </p:sp>
      <p:pic>
        <p:nvPicPr>
          <p:cNvPr id="5" name="Picture 4">
            <a:extLst>
              <a:ext uri="{FF2B5EF4-FFF2-40B4-BE49-F238E27FC236}">
                <a16:creationId xmlns:a16="http://schemas.microsoft.com/office/drawing/2014/main" id="{D76B3B1F-E98B-D68E-E81B-A3FF59F21C67}"/>
              </a:ext>
            </a:extLst>
          </p:cNvPr>
          <p:cNvPicPr>
            <a:picLocks noChangeAspect="1"/>
          </p:cNvPicPr>
          <p:nvPr/>
        </p:nvPicPr>
        <p:blipFill>
          <a:blip r:embed="rId2"/>
          <a:srcRect/>
          <a:stretch/>
        </p:blipFill>
        <p:spPr>
          <a:xfrm>
            <a:off x="4478100" y="725515"/>
            <a:ext cx="7322306" cy="3454842"/>
          </a:xfrm>
          <a:prstGeom prst="rect">
            <a:avLst/>
          </a:prstGeom>
        </p:spPr>
      </p:pic>
      <p:cxnSp>
        <p:nvCxnSpPr>
          <p:cNvPr id="6" name="Straight Connector 5">
            <a:extLst>
              <a:ext uri="{FF2B5EF4-FFF2-40B4-BE49-F238E27FC236}">
                <a16:creationId xmlns:a16="http://schemas.microsoft.com/office/drawing/2014/main" id="{AB10CA1A-3A45-522C-FDC0-4B06189BA8FF}"/>
              </a:ext>
            </a:extLst>
          </p:cNvPr>
          <p:cNvCxnSpPr>
            <a:cxnSpLocks/>
          </p:cNvCxnSpPr>
          <p:nvPr/>
        </p:nvCxnSpPr>
        <p:spPr>
          <a:xfrm flipH="1">
            <a:off x="7663362" y="89375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6BF9B2-E6E3-DDE9-432C-9DD8D205D975}"/>
              </a:ext>
            </a:extLst>
          </p:cNvPr>
          <p:cNvSpPr txBox="1"/>
          <p:nvPr/>
        </p:nvSpPr>
        <p:spPr>
          <a:xfrm>
            <a:off x="7935462" y="1535925"/>
            <a:ext cx="1093568" cy="400110"/>
          </a:xfrm>
          <a:prstGeom prst="rect">
            <a:avLst/>
          </a:prstGeom>
          <a:noFill/>
          <a:ln>
            <a:noFill/>
          </a:ln>
        </p:spPr>
        <p:txBody>
          <a:bodyPr wrap="none" rtlCol="0">
            <a:spAutoFit/>
          </a:bodyPr>
          <a:lstStyle/>
          <a:p>
            <a:pPr algn="ctr"/>
            <a:r>
              <a:rPr lang="en-US" sz="1000" dirty="0">
                <a:solidFill>
                  <a:srgbClr val="0432FF"/>
                </a:solidFill>
              </a:rPr>
              <a:t>Conclusion of</a:t>
            </a:r>
          </a:p>
          <a:p>
            <a:pPr algn="ctr"/>
            <a:r>
              <a:rPr lang="en-US" sz="1000" dirty="0">
                <a:solidFill>
                  <a:srgbClr val="0432FF"/>
                </a:solidFill>
              </a:rPr>
              <a:t>RHIC Operation</a:t>
            </a:r>
          </a:p>
        </p:txBody>
      </p:sp>
      <p:cxnSp>
        <p:nvCxnSpPr>
          <p:cNvPr id="9" name="Straight Arrow Connector 8">
            <a:extLst>
              <a:ext uri="{FF2B5EF4-FFF2-40B4-BE49-F238E27FC236}">
                <a16:creationId xmlns:a16="http://schemas.microsoft.com/office/drawing/2014/main" id="{3C9B49A6-3638-32C9-373B-055BA4337173}"/>
              </a:ext>
            </a:extLst>
          </p:cNvPr>
          <p:cNvCxnSpPr>
            <a:cxnSpLocks/>
            <a:stCxn id="8" idx="1"/>
          </p:cNvCxnSpPr>
          <p:nvPr/>
        </p:nvCxnSpPr>
        <p:spPr>
          <a:xfrm flipH="1" flipV="1">
            <a:off x="7672202" y="160632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660064-84F8-38E6-C219-9ABA2E883E1C}"/>
              </a:ext>
            </a:extLst>
          </p:cNvPr>
          <p:cNvSpPr txBox="1"/>
          <p:nvPr/>
        </p:nvSpPr>
        <p:spPr>
          <a:xfrm>
            <a:off x="8095848" y="121408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11" name="TextBox 10">
            <a:extLst>
              <a:ext uri="{FF2B5EF4-FFF2-40B4-BE49-F238E27FC236}">
                <a16:creationId xmlns:a16="http://schemas.microsoft.com/office/drawing/2014/main" id="{35EF1ED7-EAB1-488B-CBB4-A8161B9B8129}"/>
              </a:ext>
            </a:extLst>
          </p:cNvPr>
          <p:cNvSpPr txBox="1"/>
          <p:nvPr/>
        </p:nvSpPr>
        <p:spPr>
          <a:xfrm>
            <a:off x="10539756" y="156773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12" name="TextBox 11">
            <a:extLst>
              <a:ext uri="{FF2B5EF4-FFF2-40B4-BE49-F238E27FC236}">
                <a16:creationId xmlns:a16="http://schemas.microsoft.com/office/drawing/2014/main" id="{01C785D3-7577-5F1A-5E06-D5580319BE51}"/>
              </a:ext>
            </a:extLst>
          </p:cNvPr>
          <p:cNvSpPr txBox="1"/>
          <p:nvPr/>
        </p:nvSpPr>
        <p:spPr>
          <a:xfrm>
            <a:off x="8127566" y="1996926"/>
            <a:ext cx="3469219" cy="430887"/>
          </a:xfrm>
          <a:prstGeom prst="rect">
            <a:avLst/>
          </a:prstGeom>
          <a:noFill/>
        </p:spPr>
        <p:txBody>
          <a:bodyPr wrap="none" rtlCol="0">
            <a:spAutoFit/>
          </a:bodyPr>
          <a:lstStyle/>
          <a:p>
            <a:r>
              <a:rPr lang="en-US" sz="1100" dirty="0">
                <a:solidFill>
                  <a:srgbClr val="0000FF"/>
                </a:solidFill>
                <a:cs typeface="Arial" panose="020B0604020202020204" pitchFamily="34" charset="0"/>
              </a:rPr>
              <a:t>The thinner bars indicate that R&amp;D and design </a:t>
            </a:r>
          </a:p>
          <a:p>
            <a:r>
              <a:rPr lang="en-US" sz="1100" dirty="0">
                <a:solidFill>
                  <a:srgbClr val="0000FF"/>
                </a:solidFill>
                <a:cs typeface="Arial" panose="020B0604020202020204" pitchFamily="34" charset="0"/>
              </a:rPr>
              <a:t>can continue at a small level beyond CD-2 and CD-3</a:t>
            </a:r>
          </a:p>
        </p:txBody>
      </p:sp>
      <p:sp>
        <p:nvSpPr>
          <p:cNvPr id="13" name="TextBox 12">
            <a:extLst>
              <a:ext uri="{FF2B5EF4-FFF2-40B4-BE49-F238E27FC236}">
                <a16:creationId xmlns:a16="http://schemas.microsoft.com/office/drawing/2014/main" id="{16DD6DBE-1121-2DCD-D60F-410774EBA2AA}"/>
              </a:ext>
            </a:extLst>
          </p:cNvPr>
          <p:cNvSpPr txBox="1"/>
          <p:nvPr/>
        </p:nvSpPr>
        <p:spPr>
          <a:xfrm>
            <a:off x="670204" y="1984227"/>
            <a:ext cx="3652969" cy="1169551"/>
          </a:xfrm>
          <a:prstGeom prst="rect">
            <a:avLst/>
          </a:prstGeom>
          <a:noFill/>
        </p:spPr>
        <p:txBody>
          <a:bodyPr wrap="square" rtlCol="0">
            <a:spAutoFit/>
          </a:bodyPr>
          <a:lstStyle/>
          <a:p>
            <a:pPr algn="l"/>
            <a:r>
              <a:rPr lang="en-US" sz="1400" b="1" dirty="0">
                <a:solidFill>
                  <a:srgbClr val="0432FF"/>
                </a:solidFill>
              </a:rPr>
              <a:t>CD-2:</a:t>
            </a:r>
          </a:p>
          <a:p>
            <a:pPr algn="l"/>
            <a:r>
              <a:rPr lang="en-US" sz="1400" dirty="0"/>
              <a:t>Approve prelim. design for all subdetectors</a:t>
            </a:r>
          </a:p>
          <a:p>
            <a:r>
              <a:rPr lang="en-US" sz="1400" dirty="0"/>
              <a:t>Design Maturity: &gt;60%</a:t>
            </a:r>
          </a:p>
          <a:p>
            <a:r>
              <a:rPr lang="en-US" sz="1400" dirty="0"/>
              <a:t>Need “pre-”TDR (or draft TDR)</a:t>
            </a:r>
          </a:p>
          <a:p>
            <a:r>
              <a:rPr lang="en-US" sz="1400" dirty="0"/>
              <a:t>Baseline project in scope, cost, schedule</a:t>
            </a:r>
          </a:p>
        </p:txBody>
      </p:sp>
      <p:sp>
        <p:nvSpPr>
          <p:cNvPr id="14" name="TextBox 13">
            <a:extLst>
              <a:ext uri="{FF2B5EF4-FFF2-40B4-BE49-F238E27FC236}">
                <a16:creationId xmlns:a16="http://schemas.microsoft.com/office/drawing/2014/main" id="{BCB9A7A7-CC04-F69E-9379-EE162FD9989E}"/>
              </a:ext>
            </a:extLst>
          </p:cNvPr>
          <p:cNvSpPr txBox="1"/>
          <p:nvPr/>
        </p:nvSpPr>
        <p:spPr>
          <a:xfrm>
            <a:off x="656838" y="3242939"/>
            <a:ext cx="3395911" cy="954107"/>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7" name="TextBox 16">
            <a:extLst>
              <a:ext uri="{FF2B5EF4-FFF2-40B4-BE49-F238E27FC236}">
                <a16:creationId xmlns:a16="http://schemas.microsoft.com/office/drawing/2014/main" id="{60C338A3-179A-256E-FD2A-CA371C02F84B}"/>
              </a:ext>
            </a:extLst>
          </p:cNvPr>
          <p:cNvSpPr txBox="1"/>
          <p:nvPr/>
        </p:nvSpPr>
        <p:spPr>
          <a:xfrm>
            <a:off x="670204" y="725515"/>
            <a:ext cx="3727434"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a:t>
            </a:r>
          </a:p>
          <a:p>
            <a:pPr algn="l"/>
            <a:r>
              <a:rPr lang="en-US" sz="1400" dirty="0">
                <a:latin typeface="Arial" panose="020B0604020202020204" pitchFamily="34" charset="0"/>
                <a:cs typeface="Arial" panose="020B0604020202020204" pitchFamily="34" charset="0"/>
              </a:rPr>
              <a:t>Approve start of long-lead procurements</a:t>
            </a:r>
          </a:p>
          <a:p>
            <a:r>
              <a:rPr lang="en-US" sz="1400" dirty="0">
                <a:latin typeface="Arial" panose="020B0604020202020204" pitchFamily="34" charset="0"/>
                <a:cs typeface="Arial" panose="020B0604020202020204" pitchFamily="34" charset="0"/>
              </a:rPr>
              <a:t>CD-3A items passed final design review</a:t>
            </a:r>
          </a:p>
          <a:p>
            <a:r>
              <a:rPr lang="en-US" sz="1400" dirty="0">
                <a:latin typeface="Arial" panose="020B0604020202020204" pitchFamily="34" charset="0"/>
                <a:cs typeface="Arial" panose="020B0604020202020204" pitchFamily="34" charset="0"/>
              </a:rPr>
              <a:t>All interfaces related to them are frozen</a:t>
            </a:r>
          </a:p>
          <a:p>
            <a:r>
              <a:rPr lang="en-US" sz="1400" dirty="0">
                <a:latin typeface="Arial" panose="020B0604020202020204" pitchFamily="34" charset="0"/>
                <a:cs typeface="Arial" panose="020B0604020202020204" pitchFamily="34" charset="0"/>
              </a:rPr>
              <a:t>Waiting for ESAAB meeting for authorization</a:t>
            </a:r>
          </a:p>
        </p:txBody>
      </p:sp>
      <p:sp>
        <p:nvSpPr>
          <p:cNvPr id="18" name="TextBox 17">
            <a:extLst>
              <a:ext uri="{FF2B5EF4-FFF2-40B4-BE49-F238E27FC236}">
                <a16:creationId xmlns:a16="http://schemas.microsoft.com/office/drawing/2014/main" id="{BFEF534F-A6C2-64F3-3228-430BD1DA6047}"/>
              </a:ext>
            </a:extLst>
          </p:cNvPr>
          <p:cNvSpPr txBox="1"/>
          <p:nvPr/>
        </p:nvSpPr>
        <p:spPr>
          <a:xfrm>
            <a:off x="815416" y="4415695"/>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a:solidFill>
                  <a:prstClr val="black"/>
                </a:solidFill>
                <a:latin typeface="Arial" panose="020B0604020202020204" pitchFamily="34" charset="0"/>
                <a:cs typeface="Arial" panose="020B0604020202020204" pitchFamily="34" charset="0"/>
              </a:rPr>
              <a:t>Current EIC </a:t>
            </a:r>
            <a:r>
              <a:rPr lang="en-US" sz="1200" b="1" dirty="0">
                <a:solidFill>
                  <a:prstClr val="black"/>
                </a:solidFill>
                <a:latin typeface="Arial" panose="020B0604020202020204" pitchFamily="34" charset="0"/>
                <a:cs typeface="Arial" panose="020B0604020202020204" pitchFamily="34" charset="0"/>
              </a:rPr>
              <a:t>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ESAAB March 25</a:t>
            </a:r>
            <a:r>
              <a:rPr lang="en-US" sz="1200" baseline="30000" dirty="0">
                <a:solidFill>
                  <a:srgbClr val="0432FF"/>
                </a:solidFill>
                <a:latin typeface="Arial" panose="020B0604020202020204" pitchFamily="34" charset="0"/>
                <a:cs typeface="Arial" panose="020B0604020202020204" pitchFamily="34" charset="0"/>
              </a:rPr>
              <a:t>th</a:t>
            </a:r>
            <a:r>
              <a:rPr lang="en-US" sz="1200" dirty="0">
                <a:solidFill>
                  <a:srgbClr val="0432FF"/>
                </a:solidFill>
                <a:latin typeface="Arial" panose="020B0604020202020204" pitchFamily="34" charset="0"/>
                <a:cs typeface="Arial" panose="020B0604020202020204" pitchFamily="34" charset="0"/>
              </a:rPr>
              <a:t>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19" name="Content Placeholder 2">
            <a:extLst>
              <a:ext uri="{FF2B5EF4-FFF2-40B4-BE49-F238E27FC236}">
                <a16:creationId xmlns:a16="http://schemas.microsoft.com/office/drawing/2014/main" id="{83DF343D-CEBE-FB31-1951-DDF0EA5794FC}"/>
              </a:ext>
            </a:extLst>
          </p:cNvPr>
          <p:cNvSpPr txBox="1">
            <a:spLocks/>
          </p:cNvSpPr>
          <p:nvPr/>
        </p:nvSpPr>
        <p:spPr>
          <a:xfrm>
            <a:off x="4526795" y="4288907"/>
            <a:ext cx="7322306" cy="1925538"/>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u="sng" dirty="0">
                <a:solidFill>
                  <a:srgbClr val="0432FF"/>
                </a:solidFill>
                <a:latin typeface="Arial" panose="020B0604020202020204"/>
              </a:rPr>
              <a:t>Updated s</a:t>
            </a:r>
            <a:r>
              <a:rPr kumimoji="0" lang="en-US" sz="1800" b="0" i="0" u="sng" strike="noStrike" kern="1200" cap="none" spc="0" normalizeH="0" baseline="0" noProof="0" dirty="0">
                <a:ln>
                  <a:noFill/>
                </a:ln>
                <a:solidFill>
                  <a:srgbClr val="0432FF"/>
                </a:solidFill>
                <a:effectLst/>
                <a:uLnTx/>
                <a:uFillTx/>
                <a:latin typeface="Arial" panose="020B0604020202020204"/>
                <a:ea typeface="+mn-ea"/>
                <a:cs typeface="+mn-cs"/>
              </a:rPr>
              <a:t>peculation</a:t>
            </a:r>
            <a:r>
              <a:rPr kumimoji="0" lang="en-US" sz="1800" b="0" i="0" u="none" strike="noStrike" kern="1200" cap="none" spc="0" normalizeH="0" baseline="0" noProof="0" dirty="0">
                <a:ln>
                  <a:noFill/>
                </a:ln>
                <a:solidFill>
                  <a:srgbClr val="0432FF"/>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based on EIC accelerator project status, on</a:t>
            </a:r>
            <a:r>
              <a:rPr lang="en-US" noProof="0" dirty="0">
                <a:solidFill>
                  <a:srgbClr val="000000"/>
                </a:solidFill>
                <a:latin typeface="Arial" panose="020B0604020202020204"/>
              </a:rPr>
              <a:t> the actual appropriated</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FY24 funding ($98M), </a:t>
            </a:r>
            <a:r>
              <a:rPr lang="en-US" dirty="0">
                <a:solidFill>
                  <a:srgbClr val="000000"/>
                </a:solidFill>
                <a:latin typeface="Arial" panose="020B0604020202020204"/>
              </a:rPr>
              <a:t>on uncertain</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FY25 budget scenarios (President’s Budget is only ~$113M) and the projected RHIC FY24 run:</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January 7 – 9,</a:t>
            </a:r>
            <a:r>
              <a:rPr kumimoji="0" lang="en-US" sz="1800" b="0" i="0" u="none" strike="noStrike" kern="1200" cap="none" spc="0" normalizeH="0" noProof="0" dirty="0">
                <a:ln>
                  <a:noFill/>
                </a:ln>
                <a:solidFill>
                  <a:srgbClr val="000000"/>
                </a:solidFill>
                <a:effectLst/>
                <a:uLnTx/>
                <a:uFillTx/>
                <a:latin typeface="Arial" panose="020B0604020202020204"/>
                <a:ea typeface="+mn-ea"/>
                <a:cs typeface="+mn-cs"/>
              </a:rPr>
              <a:t> 2025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Path to CD-2/CD-3 status review,</a:t>
            </a:r>
            <a:r>
              <a:rPr kumimoji="0" lang="en-US" sz="1800" b="0" i="0" u="none" strike="noStrike" kern="1200" cap="none" spc="0" normalizeH="0" noProof="0" dirty="0">
                <a:ln>
                  <a:noFill/>
                </a:ln>
                <a:solidFill>
                  <a:srgbClr val="000000"/>
                </a:solidFill>
                <a:effectLst/>
                <a:uLnTx/>
                <a:uFillTx/>
                <a:latin typeface="Arial" panose="020B0604020202020204"/>
                <a:ea typeface="+mn-ea"/>
                <a:cs typeface="+mn-cs"/>
              </a:rPr>
              <a:t> possible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CD-3B Approval </a:t>
            </a:r>
            <a:r>
              <a:rPr lang="en-US" dirty="0">
                <a:solidFill>
                  <a:srgbClr val="000000"/>
                </a:solidFill>
                <a:latin typeface="Arial" panose="020B0604020202020204"/>
              </a:rPr>
              <a:t>spring 2025?</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RHIC operations will conclude at end of FY25, in September 2025</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latin typeface="Arial" panose="020B0604020202020204"/>
              </a:rPr>
              <a:t>CD-2 Approval Late 2025?, Possibility of CD-3C as needed.</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latin typeface="Arial" panose="020B0604020202020204"/>
              </a:rPr>
              <a:t>CD-3 one year later?</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14350" marR="0" lvl="1" indent="-171450" algn="ctr"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843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a:xfrm>
            <a:off x="9793153" y="6298808"/>
            <a:ext cx="432487" cy="365125"/>
          </a:xfrm>
        </p:spPr>
        <p:txBody>
          <a:bodyPr/>
          <a:lstStyle/>
          <a:p>
            <a:pPr>
              <a:defRPr/>
            </a:pPr>
            <a:fld id="{893C5830-40F3-F04E-B2E3-10E6672BA8FF}" type="slidenum">
              <a:rPr lang="en-US" sz="1200" b="0">
                <a:solidFill>
                  <a:prstClr val="white"/>
                </a:solidFill>
                <a:latin typeface="Arial"/>
              </a:rPr>
              <a:pPr>
                <a:defRPr/>
              </a:pPr>
              <a:t>4</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457200" y="0"/>
            <a:ext cx="11450320" cy="579120"/>
          </a:xfrm>
        </p:spPr>
        <p:txBody>
          <a:bodyPr>
            <a:noAutofit/>
          </a:bodyPr>
          <a:lstStyle/>
          <a:p>
            <a:r>
              <a:rPr lang="en-US" sz="3200" dirty="0">
                <a:latin typeface="Arial" panose="020B0604020202020204" pitchFamily="34" charset="0"/>
                <a:cs typeface="Arial" panose="020B0604020202020204" pitchFamily="34" charset="0"/>
              </a:rPr>
              <a:t>EIC Schedule – best guess, filled in some dates</a:t>
            </a:r>
          </a:p>
        </p:txBody>
      </p:sp>
      <p:pic>
        <p:nvPicPr>
          <p:cNvPr id="5" name="Picture 4">
            <a:extLst>
              <a:ext uri="{FF2B5EF4-FFF2-40B4-BE49-F238E27FC236}">
                <a16:creationId xmlns:a16="http://schemas.microsoft.com/office/drawing/2014/main" id="{D76B3B1F-E98B-D68E-E81B-A3FF59F21C67}"/>
              </a:ext>
            </a:extLst>
          </p:cNvPr>
          <p:cNvPicPr>
            <a:picLocks noChangeAspect="1"/>
          </p:cNvPicPr>
          <p:nvPr/>
        </p:nvPicPr>
        <p:blipFill>
          <a:blip r:embed="rId2"/>
          <a:srcRect/>
          <a:stretch/>
        </p:blipFill>
        <p:spPr>
          <a:xfrm>
            <a:off x="4478100" y="725515"/>
            <a:ext cx="7322306" cy="3454842"/>
          </a:xfrm>
          <a:prstGeom prst="rect">
            <a:avLst/>
          </a:prstGeom>
        </p:spPr>
      </p:pic>
      <p:cxnSp>
        <p:nvCxnSpPr>
          <p:cNvPr id="6" name="Straight Connector 5">
            <a:extLst>
              <a:ext uri="{FF2B5EF4-FFF2-40B4-BE49-F238E27FC236}">
                <a16:creationId xmlns:a16="http://schemas.microsoft.com/office/drawing/2014/main" id="{AB10CA1A-3A45-522C-FDC0-4B06189BA8FF}"/>
              </a:ext>
            </a:extLst>
          </p:cNvPr>
          <p:cNvCxnSpPr>
            <a:cxnSpLocks/>
          </p:cNvCxnSpPr>
          <p:nvPr/>
        </p:nvCxnSpPr>
        <p:spPr>
          <a:xfrm flipH="1">
            <a:off x="7663362" y="89375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6BF9B2-E6E3-DDE9-432C-9DD8D205D975}"/>
              </a:ext>
            </a:extLst>
          </p:cNvPr>
          <p:cNvSpPr txBox="1"/>
          <p:nvPr/>
        </p:nvSpPr>
        <p:spPr>
          <a:xfrm>
            <a:off x="7935462" y="1535925"/>
            <a:ext cx="1093568" cy="400110"/>
          </a:xfrm>
          <a:prstGeom prst="rect">
            <a:avLst/>
          </a:prstGeom>
          <a:noFill/>
          <a:ln>
            <a:noFill/>
          </a:ln>
        </p:spPr>
        <p:txBody>
          <a:bodyPr wrap="none" rtlCol="0">
            <a:spAutoFit/>
          </a:bodyPr>
          <a:lstStyle/>
          <a:p>
            <a:pPr algn="ctr"/>
            <a:r>
              <a:rPr lang="en-US" sz="1000" dirty="0">
                <a:solidFill>
                  <a:srgbClr val="0432FF"/>
                </a:solidFill>
              </a:rPr>
              <a:t>Conclusion of</a:t>
            </a:r>
          </a:p>
          <a:p>
            <a:pPr algn="ctr"/>
            <a:r>
              <a:rPr lang="en-US" sz="1000" dirty="0">
                <a:solidFill>
                  <a:srgbClr val="0432FF"/>
                </a:solidFill>
              </a:rPr>
              <a:t>RHIC Operation</a:t>
            </a:r>
          </a:p>
        </p:txBody>
      </p:sp>
      <p:cxnSp>
        <p:nvCxnSpPr>
          <p:cNvPr id="9" name="Straight Arrow Connector 8">
            <a:extLst>
              <a:ext uri="{FF2B5EF4-FFF2-40B4-BE49-F238E27FC236}">
                <a16:creationId xmlns:a16="http://schemas.microsoft.com/office/drawing/2014/main" id="{3C9B49A6-3638-32C9-373B-055BA4337173}"/>
              </a:ext>
            </a:extLst>
          </p:cNvPr>
          <p:cNvCxnSpPr>
            <a:cxnSpLocks/>
            <a:stCxn id="8" idx="1"/>
          </p:cNvCxnSpPr>
          <p:nvPr/>
        </p:nvCxnSpPr>
        <p:spPr>
          <a:xfrm flipH="1" flipV="1">
            <a:off x="7672202" y="160632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660064-84F8-38E6-C219-9ABA2E883E1C}"/>
              </a:ext>
            </a:extLst>
          </p:cNvPr>
          <p:cNvSpPr txBox="1"/>
          <p:nvPr/>
        </p:nvSpPr>
        <p:spPr>
          <a:xfrm>
            <a:off x="8095848" y="121408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11" name="TextBox 10">
            <a:extLst>
              <a:ext uri="{FF2B5EF4-FFF2-40B4-BE49-F238E27FC236}">
                <a16:creationId xmlns:a16="http://schemas.microsoft.com/office/drawing/2014/main" id="{35EF1ED7-EAB1-488B-CBB4-A8161B9B8129}"/>
              </a:ext>
            </a:extLst>
          </p:cNvPr>
          <p:cNvSpPr txBox="1"/>
          <p:nvPr/>
        </p:nvSpPr>
        <p:spPr>
          <a:xfrm>
            <a:off x="10539756" y="156773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12" name="TextBox 11">
            <a:extLst>
              <a:ext uri="{FF2B5EF4-FFF2-40B4-BE49-F238E27FC236}">
                <a16:creationId xmlns:a16="http://schemas.microsoft.com/office/drawing/2014/main" id="{01C785D3-7577-5F1A-5E06-D5580319BE51}"/>
              </a:ext>
            </a:extLst>
          </p:cNvPr>
          <p:cNvSpPr txBox="1"/>
          <p:nvPr/>
        </p:nvSpPr>
        <p:spPr>
          <a:xfrm>
            <a:off x="8127566" y="1996926"/>
            <a:ext cx="3469219" cy="430887"/>
          </a:xfrm>
          <a:prstGeom prst="rect">
            <a:avLst/>
          </a:prstGeom>
          <a:noFill/>
        </p:spPr>
        <p:txBody>
          <a:bodyPr wrap="none" rtlCol="0">
            <a:spAutoFit/>
          </a:bodyPr>
          <a:lstStyle/>
          <a:p>
            <a:r>
              <a:rPr lang="en-US" sz="1100" dirty="0">
                <a:solidFill>
                  <a:srgbClr val="0000FF"/>
                </a:solidFill>
                <a:cs typeface="Arial" panose="020B0604020202020204" pitchFamily="34" charset="0"/>
              </a:rPr>
              <a:t>The thinner bars indicate that R&amp;D and design </a:t>
            </a:r>
          </a:p>
          <a:p>
            <a:r>
              <a:rPr lang="en-US" sz="1100" dirty="0">
                <a:solidFill>
                  <a:srgbClr val="0000FF"/>
                </a:solidFill>
                <a:cs typeface="Arial" panose="020B0604020202020204" pitchFamily="34" charset="0"/>
              </a:rPr>
              <a:t>can continue at a small level beyond CD-2 and CD-3</a:t>
            </a:r>
          </a:p>
        </p:txBody>
      </p:sp>
      <p:sp>
        <p:nvSpPr>
          <p:cNvPr id="13" name="TextBox 12">
            <a:extLst>
              <a:ext uri="{FF2B5EF4-FFF2-40B4-BE49-F238E27FC236}">
                <a16:creationId xmlns:a16="http://schemas.microsoft.com/office/drawing/2014/main" id="{16DD6DBE-1121-2DCD-D60F-410774EBA2AA}"/>
              </a:ext>
            </a:extLst>
          </p:cNvPr>
          <p:cNvSpPr txBox="1"/>
          <p:nvPr/>
        </p:nvSpPr>
        <p:spPr>
          <a:xfrm>
            <a:off x="670204" y="1984227"/>
            <a:ext cx="3652969" cy="1169551"/>
          </a:xfrm>
          <a:prstGeom prst="rect">
            <a:avLst/>
          </a:prstGeom>
          <a:noFill/>
        </p:spPr>
        <p:txBody>
          <a:bodyPr wrap="square" rtlCol="0">
            <a:spAutoFit/>
          </a:bodyPr>
          <a:lstStyle/>
          <a:p>
            <a:pPr algn="l"/>
            <a:r>
              <a:rPr lang="en-US" sz="1400" b="1" dirty="0">
                <a:solidFill>
                  <a:srgbClr val="0432FF"/>
                </a:solidFill>
              </a:rPr>
              <a:t>CD-2:</a:t>
            </a:r>
          </a:p>
          <a:p>
            <a:pPr algn="l"/>
            <a:r>
              <a:rPr lang="en-US" sz="1400" dirty="0"/>
              <a:t>Approve prelim. design for all subdetectors</a:t>
            </a:r>
          </a:p>
          <a:p>
            <a:r>
              <a:rPr lang="en-US" sz="1400" dirty="0"/>
              <a:t>Design Maturity: &gt;60%</a:t>
            </a:r>
          </a:p>
          <a:p>
            <a:r>
              <a:rPr lang="en-US" sz="1400" dirty="0"/>
              <a:t>Need “pre-”TDR (or draft TDR)</a:t>
            </a:r>
          </a:p>
          <a:p>
            <a:r>
              <a:rPr lang="en-US" sz="1400" dirty="0"/>
              <a:t>Baseline project in scope, cost, schedule</a:t>
            </a:r>
          </a:p>
        </p:txBody>
      </p:sp>
      <p:sp>
        <p:nvSpPr>
          <p:cNvPr id="14" name="TextBox 13">
            <a:extLst>
              <a:ext uri="{FF2B5EF4-FFF2-40B4-BE49-F238E27FC236}">
                <a16:creationId xmlns:a16="http://schemas.microsoft.com/office/drawing/2014/main" id="{BCB9A7A7-CC04-F69E-9379-EE162FD9989E}"/>
              </a:ext>
            </a:extLst>
          </p:cNvPr>
          <p:cNvSpPr txBox="1"/>
          <p:nvPr/>
        </p:nvSpPr>
        <p:spPr>
          <a:xfrm>
            <a:off x="656838" y="3242939"/>
            <a:ext cx="3395911" cy="954107"/>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7" name="TextBox 16">
            <a:extLst>
              <a:ext uri="{FF2B5EF4-FFF2-40B4-BE49-F238E27FC236}">
                <a16:creationId xmlns:a16="http://schemas.microsoft.com/office/drawing/2014/main" id="{60C338A3-179A-256E-FD2A-CA371C02F84B}"/>
              </a:ext>
            </a:extLst>
          </p:cNvPr>
          <p:cNvSpPr txBox="1"/>
          <p:nvPr/>
        </p:nvSpPr>
        <p:spPr>
          <a:xfrm>
            <a:off x="670204" y="725515"/>
            <a:ext cx="3727434"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a:t>
            </a:r>
          </a:p>
          <a:p>
            <a:pPr algn="l"/>
            <a:r>
              <a:rPr lang="en-US" sz="1400" dirty="0">
                <a:latin typeface="Arial" panose="020B0604020202020204" pitchFamily="34" charset="0"/>
                <a:cs typeface="Arial" panose="020B0604020202020204" pitchFamily="34" charset="0"/>
              </a:rPr>
              <a:t>Approve start of long-lead procurements</a:t>
            </a:r>
          </a:p>
          <a:p>
            <a:r>
              <a:rPr lang="en-US" sz="1400" dirty="0">
                <a:latin typeface="Arial" panose="020B0604020202020204" pitchFamily="34" charset="0"/>
                <a:cs typeface="Arial" panose="020B0604020202020204" pitchFamily="34" charset="0"/>
              </a:rPr>
              <a:t>CD-3A items passed final design review</a:t>
            </a:r>
          </a:p>
          <a:p>
            <a:r>
              <a:rPr lang="en-US" sz="1400" dirty="0">
                <a:latin typeface="Arial" panose="020B0604020202020204" pitchFamily="34" charset="0"/>
                <a:cs typeface="Arial" panose="020B0604020202020204" pitchFamily="34" charset="0"/>
              </a:rPr>
              <a:t>All interfaces related to them are frozen</a:t>
            </a:r>
          </a:p>
          <a:p>
            <a:r>
              <a:rPr lang="en-US" sz="1400" dirty="0">
                <a:latin typeface="Arial" panose="020B0604020202020204" pitchFamily="34" charset="0"/>
                <a:cs typeface="Arial" panose="020B0604020202020204" pitchFamily="34" charset="0"/>
              </a:rPr>
              <a:t>Waiting for ESAAB meeting for authorization</a:t>
            </a:r>
          </a:p>
        </p:txBody>
      </p:sp>
      <p:sp>
        <p:nvSpPr>
          <p:cNvPr id="4" name="TextBox 3">
            <a:extLst>
              <a:ext uri="{FF2B5EF4-FFF2-40B4-BE49-F238E27FC236}">
                <a16:creationId xmlns:a16="http://schemas.microsoft.com/office/drawing/2014/main" id="{67E4C23A-FC15-D5D9-9AB5-BFF520CBE31D}"/>
              </a:ext>
            </a:extLst>
          </p:cNvPr>
          <p:cNvSpPr txBox="1"/>
          <p:nvPr/>
        </p:nvSpPr>
        <p:spPr>
          <a:xfrm>
            <a:off x="8026539" y="4399038"/>
            <a:ext cx="3078754" cy="1754326"/>
          </a:xfrm>
          <a:prstGeom prst="rect">
            <a:avLst/>
          </a:prstGeom>
          <a:no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Updated EIC 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ESAAB March 25</a:t>
            </a:r>
            <a:r>
              <a:rPr lang="en-US" sz="1200" baseline="30000" dirty="0">
                <a:solidFill>
                  <a:srgbClr val="0432FF"/>
                </a:solidFill>
                <a:latin typeface="Arial" panose="020B0604020202020204" pitchFamily="34" charset="0"/>
                <a:cs typeface="Arial" panose="020B0604020202020204" pitchFamily="34" charset="0"/>
              </a:rPr>
              <a:t>th</a:t>
            </a:r>
            <a:r>
              <a:rPr lang="en-US" sz="1200" dirty="0">
                <a:solidFill>
                  <a:srgbClr val="0432FF"/>
                </a:solidFill>
                <a:latin typeface="Arial" panose="020B0604020202020204" pitchFamily="34" charset="0"/>
                <a:cs typeface="Arial" panose="020B0604020202020204" pitchFamily="34" charset="0"/>
              </a:rPr>
              <a:t> 2024</a:t>
            </a:r>
          </a:p>
          <a:p>
            <a:pPr marL="0" lvl="2">
              <a:tabLst>
                <a:tab pos="4341813" algn="r"/>
              </a:tabLst>
              <a:defRPr/>
            </a:pPr>
            <a:r>
              <a:rPr lang="en-US" sz="1200" b="1" dirty="0">
                <a:latin typeface="Arial" panose="020B0604020202020204" pitchFamily="34" charset="0"/>
                <a:cs typeface="Arial" panose="020B0604020202020204" pitchFamily="34" charset="0"/>
              </a:rPr>
              <a:t>CD-3B 	January 7-9 2025</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 Review	4Q 2025</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CD-3 Review	4Q 2026</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2033</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2035</a:t>
            </a:r>
          </a:p>
        </p:txBody>
      </p:sp>
      <p:sp>
        <p:nvSpPr>
          <p:cNvPr id="15" name="Striped Right Arrow 2">
            <a:extLst>
              <a:ext uri="{FF2B5EF4-FFF2-40B4-BE49-F238E27FC236}">
                <a16:creationId xmlns:a16="http://schemas.microsoft.com/office/drawing/2014/main" id="{F2C910B4-1793-B146-3E0A-57EAFACAB836}"/>
              </a:ext>
            </a:extLst>
          </p:cNvPr>
          <p:cNvSpPr/>
          <p:nvPr/>
        </p:nvSpPr>
        <p:spPr>
          <a:xfrm>
            <a:off x="5422932" y="4868421"/>
            <a:ext cx="978408" cy="484632"/>
          </a:xfrm>
          <a:prstGeom prst="stripedRightArrow">
            <a:avLst/>
          </a:prstGeom>
          <a:solidFill>
            <a:srgbClr val="3333FF">
              <a:alpha val="50000"/>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8741B1-1BE2-F78B-85BA-25B7EA3120ED}"/>
              </a:ext>
            </a:extLst>
          </p:cNvPr>
          <p:cNvSpPr txBox="1"/>
          <p:nvPr/>
        </p:nvSpPr>
        <p:spPr>
          <a:xfrm>
            <a:off x="815416" y="4415695"/>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a:solidFill>
                  <a:prstClr val="black"/>
                </a:solidFill>
                <a:latin typeface="Arial" panose="020B0604020202020204" pitchFamily="34" charset="0"/>
                <a:cs typeface="Arial" panose="020B0604020202020204" pitchFamily="34" charset="0"/>
              </a:rPr>
              <a:t>Current EIC </a:t>
            </a:r>
            <a:r>
              <a:rPr lang="en-US" sz="1200" b="1" dirty="0">
                <a:solidFill>
                  <a:prstClr val="black"/>
                </a:solidFill>
                <a:latin typeface="Arial" panose="020B0604020202020204" pitchFamily="34" charset="0"/>
                <a:cs typeface="Arial" panose="020B0604020202020204" pitchFamily="34" charset="0"/>
              </a:rPr>
              <a:t>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ESAAB March 25</a:t>
            </a:r>
            <a:r>
              <a:rPr lang="en-US" sz="1200" baseline="30000" dirty="0">
                <a:solidFill>
                  <a:srgbClr val="0432FF"/>
                </a:solidFill>
                <a:latin typeface="Arial" panose="020B0604020202020204" pitchFamily="34" charset="0"/>
                <a:cs typeface="Arial" panose="020B0604020202020204" pitchFamily="34" charset="0"/>
              </a:rPr>
              <a:t>th</a:t>
            </a:r>
            <a:r>
              <a:rPr lang="en-US" sz="1200" dirty="0">
                <a:solidFill>
                  <a:srgbClr val="0432FF"/>
                </a:solidFill>
                <a:latin typeface="Arial" panose="020B0604020202020204" pitchFamily="34" charset="0"/>
                <a:cs typeface="Arial" panose="020B0604020202020204" pitchFamily="34" charset="0"/>
              </a:rPr>
              <a:t>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20" name="Content Placeholder 2">
            <a:extLst>
              <a:ext uri="{FF2B5EF4-FFF2-40B4-BE49-F238E27FC236}">
                <a16:creationId xmlns:a16="http://schemas.microsoft.com/office/drawing/2014/main" id="{4A581474-B10B-E8D0-196D-904DBFBD4C6E}"/>
              </a:ext>
            </a:extLst>
          </p:cNvPr>
          <p:cNvSpPr txBox="1">
            <a:spLocks/>
          </p:cNvSpPr>
          <p:nvPr/>
        </p:nvSpPr>
        <p:spPr>
          <a:xfrm>
            <a:off x="4320125" y="4399038"/>
            <a:ext cx="3280459" cy="73866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defRPr/>
            </a:pPr>
            <a:r>
              <a:rPr lang="en-US" sz="1200" dirty="0"/>
              <a:t>September 2022 EIC received $138M DOE Inflation Reduction Act funding </a:t>
            </a:r>
            <a:r>
              <a:rPr lang="en-US" sz="1200" dirty="0">
                <a:solidFill>
                  <a:srgbClr val="0432FF"/>
                </a:solidFill>
                <a:sym typeface="Wingdings" pitchFamily="2" charset="2"/>
              </a:rPr>
              <a:t> CD3A</a:t>
            </a:r>
            <a:endParaRPr lang="en-US" sz="1200" u="sng" dirty="0">
              <a:solidFill>
                <a:srgbClr val="0432FF"/>
              </a:solidFill>
            </a:endParaRPr>
          </a:p>
          <a:p>
            <a:pPr marL="0" indent="0">
              <a:lnSpc>
                <a:spcPct val="100000"/>
              </a:lnSpc>
              <a:spcBef>
                <a:spcPts val="0"/>
              </a:spcBef>
              <a:buNone/>
              <a:defRPr/>
            </a:pPr>
            <a:endParaRPr lang="en-US" sz="800" u="sng" dirty="0">
              <a:solidFill>
                <a:srgbClr val="0432FF"/>
              </a:solidFill>
            </a:endParaRPr>
          </a:p>
          <a:p>
            <a:pPr marL="0" indent="0">
              <a:lnSpc>
                <a:spcPct val="100000"/>
              </a:lnSpc>
              <a:spcBef>
                <a:spcPts val="0"/>
              </a:spcBef>
              <a:buNone/>
              <a:defRPr/>
            </a:pPr>
            <a:endParaRPr lang="en-US" sz="800" u="sng" dirty="0">
              <a:solidFill>
                <a:srgbClr val="0432FF"/>
              </a:solidFill>
            </a:endParaRPr>
          </a:p>
          <a:p>
            <a:pPr marL="0" indent="0">
              <a:lnSpc>
                <a:spcPct val="100000"/>
              </a:lnSpc>
              <a:spcBef>
                <a:spcPts val="0"/>
              </a:spcBef>
              <a:buNone/>
              <a:defRPr/>
            </a:pPr>
            <a:endParaRPr lang="en-US" sz="800" u="sng" dirty="0">
              <a:solidFill>
                <a:srgbClr val="0432FF"/>
              </a:solidFill>
            </a:endParaRPr>
          </a:p>
          <a:p>
            <a:pPr marL="0" indent="0">
              <a:lnSpc>
                <a:spcPct val="100000"/>
              </a:lnSpc>
              <a:spcBef>
                <a:spcPts val="0"/>
              </a:spcBef>
              <a:buNone/>
              <a:defRPr/>
            </a:pPr>
            <a:endParaRPr lang="en-US" sz="800" u="sng" dirty="0">
              <a:solidFill>
                <a:srgbClr val="0432FF"/>
              </a:solidFill>
            </a:endParaRPr>
          </a:p>
          <a:p>
            <a:pPr marL="0" indent="0">
              <a:lnSpc>
                <a:spcPct val="100000"/>
              </a:lnSpc>
              <a:spcBef>
                <a:spcPts val="0"/>
              </a:spcBef>
              <a:buNone/>
              <a:defRPr/>
            </a:pPr>
            <a:endParaRPr lang="en-US" sz="800" u="sng" dirty="0">
              <a:solidFill>
                <a:srgbClr val="0432FF"/>
              </a:solidFill>
            </a:endParaRPr>
          </a:p>
          <a:p>
            <a:pPr marL="0" indent="0">
              <a:lnSpc>
                <a:spcPct val="100000"/>
              </a:lnSpc>
              <a:spcBef>
                <a:spcPts val="0"/>
              </a:spcBef>
              <a:buNone/>
              <a:defRPr/>
            </a:pPr>
            <a:r>
              <a:rPr lang="en-US" sz="1200" u="sng" dirty="0">
                <a:solidFill>
                  <a:srgbClr val="0432FF"/>
                </a:solidFill>
              </a:rPr>
              <a:t>Updated Project Schedule:</a:t>
            </a:r>
            <a:r>
              <a:rPr lang="en-US" sz="1200" dirty="0">
                <a:solidFill>
                  <a:srgbClr val="0432FF"/>
                </a:solidFill>
              </a:rPr>
              <a:t> </a:t>
            </a:r>
            <a:r>
              <a:rPr lang="en-US" sz="1200" dirty="0">
                <a:solidFill>
                  <a:srgbClr val="000000"/>
                </a:solidFill>
              </a:rPr>
              <a:t>based on the actual appropriated FY24 funding ($98M), on uncertain FY25 budget scenarios (President’s Budget is only ~$113M)</a:t>
            </a:r>
          </a:p>
          <a:p>
            <a:pPr marL="0" lvl="1" indent="0" algn="ctr">
              <a:lnSpc>
                <a:spcPct val="120000"/>
              </a:lnSpc>
              <a:defRPr/>
            </a:pPr>
            <a:endParaRPr lang="en-US" sz="1200" dirty="0">
              <a:solidFill>
                <a:srgbClr val="000000"/>
              </a:solidFill>
            </a:endParaRPr>
          </a:p>
        </p:txBody>
      </p:sp>
    </p:spTree>
    <p:extLst>
      <p:ext uri="{BB962C8B-B14F-4D97-AF65-F5344CB8AC3E}">
        <p14:creationId xmlns:p14="http://schemas.microsoft.com/office/powerpoint/2010/main" val="2879350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06E4-D4A3-411A-96F9-541611F7D6F6}"/>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Detector Assembly Schedule</a:t>
            </a:r>
          </a:p>
        </p:txBody>
      </p:sp>
      <p:pic>
        <p:nvPicPr>
          <p:cNvPr id="5" name="Picture 4">
            <a:extLst>
              <a:ext uri="{FF2B5EF4-FFF2-40B4-BE49-F238E27FC236}">
                <a16:creationId xmlns:a16="http://schemas.microsoft.com/office/drawing/2014/main" id="{61FCC41E-74C6-CE43-894C-64FE190B9B29}"/>
              </a:ext>
            </a:extLst>
          </p:cNvPr>
          <p:cNvPicPr/>
          <p:nvPr/>
        </p:nvPicPr>
        <p:blipFill>
          <a:blip r:embed="rId2"/>
          <a:srcRect/>
          <a:stretch/>
        </p:blipFill>
        <p:spPr bwMode="auto">
          <a:xfrm>
            <a:off x="461963" y="768616"/>
            <a:ext cx="7401075" cy="4512242"/>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8937CB5-8CC8-3546-91BE-5E6922CC913B}"/>
              </a:ext>
            </a:extLst>
          </p:cNvPr>
          <p:cNvSpPr txBox="1"/>
          <p:nvPr/>
        </p:nvSpPr>
        <p:spPr>
          <a:xfrm>
            <a:off x="7888735" y="1301188"/>
            <a:ext cx="4026782" cy="3231654"/>
          </a:xfrm>
          <a:prstGeom prst="rect">
            <a:avLst/>
          </a:prstGeom>
          <a:noFill/>
        </p:spPr>
        <p:txBody>
          <a:bodyPr wrap="square" rtlCol="0">
            <a:spAutoFit/>
          </a:bodyPr>
          <a:lstStyle/>
          <a:p>
            <a:r>
              <a:rPr lang="en-US" dirty="0">
                <a:solidFill>
                  <a:srgbClr val="3333FF"/>
                </a:solidFill>
              </a:rPr>
              <a:t>Assumptions:</a:t>
            </a:r>
          </a:p>
          <a:p>
            <a:pPr marL="285750" lvl="0" indent="-285750">
              <a:buClr>
                <a:srgbClr val="3333FF"/>
              </a:buClr>
              <a:buFont typeface="Wingdings" pitchFamily="2" charset="2"/>
              <a:buChar char="§"/>
            </a:pPr>
            <a:r>
              <a:rPr lang="en-US" sz="1400" dirty="0"/>
              <a:t>RHIC stops operation </a:t>
            </a:r>
            <a:r>
              <a:rPr lang="en-US" sz="1400" dirty="0">
                <a:solidFill>
                  <a:srgbClr val="3333FF"/>
                </a:solidFill>
              </a:rPr>
              <a:t>October 2025</a:t>
            </a:r>
          </a:p>
          <a:p>
            <a:pPr marL="285750" indent="-285750">
              <a:buClr>
                <a:srgbClr val="3333FF"/>
              </a:buClr>
              <a:buFont typeface="Wingdings" pitchFamily="2" charset="2"/>
              <a:buChar char="§"/>
            </a:pPr>
            <a:r>
              <a:rPr lang="en-US" sz="1400" dirty="0"/>
              <a:t>The STAR detector deconstruction needs to be </a:t>
            </a:r>
            <a:r>
              <a:rPr lang="en-US" sz="1400" b="1" dirty="0"/>
              <a:t>fully</a:t>
            </a:r>
            <a:r>
              <a:rPr lang="en-US" sz="1400" dirty="0"/>
              <a:t> finalized by </a:t>
            </a:r>
            <a:r>
              <a:rPr lang="en-US" sz="1400" dirty="0">
                <a:solidFill>
                  <a:srgbClr val="3333FF"/>
                </a:solidFill>
              </a:rPr>
              <a:t>August 2027</a:t>
            </a:r>
          </a:p>
          <a:p>
            <a:pPr marL="285750" indent="-285750">
              <a:buClr>
                <a:srgbClr val="3333FF"/>
              </a:buClr>
              <a:buFont typeface="Wingdings" pitchFamily="2" charset="2"/>
              <a:buChar char="§"/>
            </a:pPr>
            <a:r>
              <a:rPr lang="en-US" sz="1400" dirty="0"/>
              <a:t>Assuming a start of R&amp;R by </a:t>
            </a:r>
            <a:r>
              <a:rPr lang="en-US" sz="1400" dirty="0">
                <a:solidFill>
                  <a:srgbClr val="3333FF"/>
                </a:solidFill>
              </a:rPr>
              <a:t>January 1</a:t>
            </a:r>
            <a:r>
              <a:rPr lang="en-US" sz="1400" baseline="30000" dirty="0">
                <a:solidFill>
                  <a:srgbClr val="3333FF"/>
                </a:solidFill>
              </a:rPr>
              <a:t>st</a:t>
            </a:r>
            <a:r>
              <a:rPr lang="en-US" sz="1400" dirty="0">
                <a:solidFill>
                  <a:srgbClr val="3333FF"/>
                </a:solidFill>
              </a:rPr>
              <a:t> 2026</a:t>
            </a:r>
            <a:r>
              <a:rPr lang="en-US" sz="1400" dirty="0"/>
              <a:t>, it will take 6 month to have access to the IR through the assembly hall </a:t>
            </a:r>
          </a:p>
          <a:p>
            <a:pPr marL="285750" indent="-285750">
              <a:buClr>
                <a:srgbClr val="3333FF"/>
              </a:buClr>
              <a:buFont typeface="Wingdings" pitchFamily="2" charset="2"/>
              <a:buChar char="§"/>
            </a:pPr>
            <a:r>
              <a:rPr lang="en-US" sz="1400" dirty="0"/>
              <a:t>IR-6 is ready for installation by </a:t>
            </a:r>
            <a:r>
              <a:rPr lang="en-US" sz="1400" dirty="0">
                <a:solidFill>
                  <a:srgbClr val="3333FF"/>
                </a:solidFill>
              </a:rPr>
              <a:t>October 2028</a:t>
            </a:r>
          </a:p>
          <a:p>
            <a:pPr marL="285750" indent="-285750">
              <a:buClr>
                <a:srgbClr val="3333FF"/>
              </a:buClr>
              <a:buFont typeface="Wingdings" pitchFamily="2" charset="2"/>
              <a:buChar char="§"/>
            </a:pPr>
            <a:r>
              <a:rPr lang="en-US" sz="1400" dirty="0"/>
              <a:t>The </a:t>
            </a:r>
            <a:r>
              <a:rPr lang="en-US" sz="1400" dirty="0" err="1"/>
              <a:t>sPHENIX</a:t>
            </a:r>
            <a:r>
              <a:rPr lang="en-US" sz="1400" dirty="0"/>
              <a:t> detector R&amp;R needs to be </a:t>
            </a:r>
            <a:r>
              <a:rPr lang="en-US" sz="1400" b="1" dirty="0"/>
              <a:t>fully</a:t>
            </a:r>
            <a:r>
              <a:rPr lang="en-US" sz="1400" dirty="0"/>
              <a:t> finalized by </a:t>
            </a:r>
            <a:r>
              <a:rPr lang="en-US" sz="1400" dirty="0">
                <a:solidFill>
                  <a:srgbClr val="3333FF"/>
                </a:solidFill>
              </a:rPr>
              <a:t>August 2027</a:t>
            </a:r>
          </a:p>
          <a:p>
            <a:pPr marL="285750" indent="-285750">
              <a:buClr>
                <a:srgbClr val="3333FF"/>
              </a:buClr>
              <a:buFont typeface="Wingdings" pitchFamily="2" charset="2"/>
              <a:buChar char="§"/>
            </a:pPr>
            <a:r>
              <a:rPr lang="en-US" sz="1400" dirty="0">
                <a:solidFill>
                  <a:srgbClr val="3333FF"/>
                </a:solidFill>
              </a:rPr>
              <a:t>03/2030</a:t>
            </a:r>
            <a:r>
              <a:rPr lang="en-US" sz="1400" dirty="0"/>
              <a:t> connect south platform to detector </a:t>
            </a:r>
            <a:r>
              <a:rPr lang="en-US" sz="1400" dirty="0">
                <a:solidFill>
                  <a:srgbClr val="3333FF"/>
                </a:solidFill>
                <a:sym typeface="Wingdings" pitchFamily="2" charset="2"/>
              </a:rPr>
              <a:t></a:t>
            </a:r>
            <a:r>
              <a:rPr lang="en-US" sz="1400" dirty="0"/>
              <a:t> need alternative solution how to bring big equipment in the tunnel</a:t>
            </a:r>
          </a:p>
          <a:p>
            <a:endParaRPr lang="en-US" dirty="0"/>
          </a:p>
        </p:txBody>
      </p:sp>
      <p:sp>
        <p:nvSpPr>
          <p:cNvPr id="8" name="AutoShape 49">
            <a:extLst>
              <a:ext uri="{FF2B5EF4-FFF2-40B4-BE49-F238E27FC236}">
                <a16:creationId xmlns:a16="http://schemas.microsoft.com/office/drawing/2014/main" id="{6AF30336-28E1-D54F-A91D-7345846FE2A8}"/>
              </a:ext>
            </a:extLst>
          </p:cNvPr>
          <p:cNvSpPr>
            <a:spLocks noChangeArrowheads="1"/>
          </p:cNvSpPr>
          <p:nvPr/>
        </p:nvSpPr>
        <p:spPr bwMode="auto">
          <a:xfrm>
            <a:off x="8214229" y="4565452"/>
            <a:ext cx="612667" cy="311143"/>
          </a:xfrm>
          <a:prstGeom prst="curvedRightArrow">
            <a:avLst>
              <a:gd name="adj1" fmla="val 24848"/>
              <a:gd name="adj2" fmla="val 49697"/>
              <a:gd name="adj3" fmla="val 33333"/>
            </a:avLst>
          </a:prstGeom>
          <a:gradFill rotWithShape="1">
            <a:gsLst>
              <a:gs pos="0">
                <a:schemeClr val="bg1"/>
              </a:gs>
              <a:gs pos="50000">
                <a:srgbClr val="3333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fontScale="92500" lnSpcReduction="20000"/>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D67201A5-B1B7-B744-973C-2F61E70194CF}"/>
              </a:ext>
            </a:extLst>
          </p:cNvPr>
          <p:cNvSpPr txBox="1"/>
          <p:nvPr/>
        </p:nvSpPr>
        <p:spPr>
          <a:xfrm>
            <a:off x="8847445" y="4486177"/>
            <a:ext cx="3093769" cy="523220"/>
          </a:xfrm>
          <a:prstGeom prst="rect">
            <a:avLst/>
          </a:prstGeom>
          <a:noFill/>
        </p:spPr>
        <p:txBody>
          <a:bodyPr wrap="square" rtlCol="0">
            <a:spAutoFit/>
          </a:bodyPr>
          <a:lstStyle/>
          <a:p>
            <a:r>
              <a:rPr lang="en-US" sz="1400" dirty="0"/>
              <a:t>dates need to be adjusted for CD dates as soon they are finalized</a:t>
            </a:r>
          </a:p>
        </p:txBody>
      </p:sp>
      <p:sp>
        <p:nvSpPr>
          <p:cNvPr id="4" name="TextBox 3">
            <a:extLst>
              <a:ext uri="{FF2B5EF4-FFF2-40B4-BE49-F238E27FC236}">
                <a16:creationId xmlns:a16="http://schemas.microsoft.com/office/drawing/2014/main" id="{FB78D6DD-2FEE-DF4F-BD82-BFC32FFD5D3B}"/>
              </a:ext>
            </a:extLst>
          </p:cNvPr>
          <p:cNvSpPr txBox="1"/>
          <p:nvPr/>
        </p:nvSpPr>
        <p:spPr>
          <a:xfrm>
            <a:off x="2686867" y="3597585"/>
            <a:ext cx="885178" cy="400110"/>
          </a:xfrm>
          <a:prstGeom prst="rect">
            <a:avLst/>
          </a:prstGeom>
          <a:noFill/>
        </p:spPr>
        <p:txBody>
          <a:bodyPr wrap="none" rtlCol="0">
            <a:spAutoFit/>
          </a:bodyPr>
          <a:lstStyle/>
          <a:p>
            <a:pPr algn="ctr"/>
            <a:r>
              <a:rPr lang="en-US" sz="1000" dirty="0">
                <a:solidFill>
                  <a:srgbClr val="3333FF"/>
                </a:solidFill>
              </a:rPr>
              <a:t>Solenoid PS</a:t>
            </a:r>
          </a:p>
          <a:p>
            <a:pPr algn="ctr"/>
            <a:r>
              <a:rPr lang="en-US" sz="1000" dirty="0">
                <a:solidFill>
                  <a:srgbClr val="3333FF"/>
                </a:solidFill>
              </a:rPr>
              <a:t>operational</a:t>
            </a:r>
          </a:p>
        </p:txBody>
      </p:sp>
      <p:sp>
        <p:nvSpPr>
          <p:cNvPr id="10" name="TextBox 9">
            <a:extLst>
              <a:ext uri="{FF2B5EF4-FFF2-40B4-BE49-F238E27FC236}">
                <a16:creationId xmlns:a16="http://schemas.microsoft.com/office/drawing/2014/main" id="{B4BCC81B-6C93-4091-BF5A-F3740DAE8EE9}"/>
              </a:ext>
            </a:extLst>
          </p:cNvPr>
          <p:cNvSpPr txBox="1"/>
          <p:nvPr/>
        </p:nvSpPr>
        <p:spPr>
          <a:xfrm>
            <a:off x="1387288" y="5478515"/>
            <a:ext cx="9417424" cy="646331"/>
          </a:xfrm>
          <a:prstGeom prst="rect">
            <a:avLst/>
          </a:prstGeom>
          <a:solidFill>
            <a:srgbClr val="3333FF"/>
          </a:solidFill>
          <a:ln>
            <a:solidFill>
              <a:schemeClr val="tx1"/>
            </a:solidFill>
          </a:ln>
        </p:spPr>
        <p:txBody>
          <a:bodyPr wrap="square" rtlCol="0">
            <a:spAutoFit/>
          </a:bodyPr>
          <a:lstStyle/>
          <a:p>
            <a:r>
              <a:rPr lang="en-US" dirty="0">
                <a:solidFill>
                  <a:schemeClr val="bg1"/>
                </a:solidFill>
              </a:rPr>
              <a:t>Note: Based on next schedule revision folding in the January 7-9 DOE review on path to CD-2 and CD-3B, and FY25 budget outlook, dates are all expected to shift with 1 year+</a:t>
            </a:r>
          </a:p>
        </p:txBody>
      </p:sp>
    </p:spTree>
    <p:extLst>
      <p:ext uri="{BB962C8B-B14F-4D97-AF65-F5344CB8AC3E}">
        <p14:creationId xmlns:p14="http://schemas.microsoft.com/office/powerpoint/2010/main" val="426244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0F47-76F4-644F-8A02-D3DEBC61174F}"/>
              </a:ext>
            </a:extLst>
          </p:cNvPr>
          <p:cNvSpPr>
            <a:spLocks noGrp="1"/>
          </p:cNvSpPr>
          <p:nvPr>
            <p:ph type="title"/>
          </p:nvPr>
        </p:nvSpPr>
        <p:spPr/>
        <p:txBody>
          <a:bodyPr>
            <a:normAutofit fontScale="90000"/>
          </a:bodyPr>
          <a:lstStyle/>
          <a:p>
            <a:r>
              <a:rPr lang="en-US" dirty="0"/>
              <a:t>Reviews planned for 2024</a:t>
            </a:r>
          </a:p>
        </p:txBody>
      </p:sp>
      <p:sp>
        <p:nvSpPr>
          <p:cNvPr id="3" name="TextBox 2">
            <a:extLst>
              <a:ext uri="{FF2B5EF4-FFF2-40B4-BE49-F238E27FC236}">
                <a16:creationId xmlns:a16="http://schemas.microsoft.com/office/drawing/2014/main" id="{69611BC1-1134-E94E-AE24-7C985345EF95}"/>
              </a:ext>
            </a:extLst>
          </p:cNvPr>
          <p:cNvSpPr txBox="1"/>
          <p:nvPr/>
        </p:nvSpPr>
        <p:spPr>
          <a:xfrm>
            <a:off x="527538" y="914400"/>
            <a:ext cx="11305233" cy="4616648"/>
          </a:xfrm>
          <a:prstGeom prst="rect">
            <a:avLst/>
          </a:prstGeom>
          <a:noFill/>
        </p:spPr>
        <p:txBody>
          <a:bodyPr wrap="square" rtlCol="0">
            <a:spAutoFit/>
          </a:bodyPr>
          <a:lstStyle/>
          <a:p>
            <a:r>
              <a:rPr lang="en-US" dirty="0"/>
              <a:t>Design Reviews</a:t>
            </a:r>
          </a:p>
          <a:p>
            <a:pPr marL="742950" lvl="1" indent="-285750">
              <a:buFont typeface="Wingdings" pitchFamily="2" charset="2"/>
              <a:buChar char="§"/>
            </a:pPr>
            <a:r>
              <a:rPr lang="en-US" sz="1400" dirty="0"/>
              <a:t>PDR2: IR Integration and Auxiliary Detectors – February 12, 2024 – main emphasis on baseline choices and progress</a:t>
            </a:r>
          </a:p>
          <a:p>
            <a:pPr marL="742950" lvl="1" indent="-285750">
              <a:buFont typeface="Wingdings" pitchFamily="2" charset="2"/>
              <a:buChar char="§"/>
            </a:pPr>
            <a:r>
              <a:rPr lang="en-US" sz="1400" dirty="0"/>
              <a:t>PDR1: Tracking Detectors – 20</a:t>
            </a:r>
            <a:r>
              <a:rPr lang="en-US" sz="1400" baseline="30000" dirty="0"/>
              <a:t>th</a:t>
            </a:r>
            <a:r>
              <a:rPr lang="en-US" sz="1400" dirty="0"/>
              <a:t>-21</a:t>
            </a:r>
            <a:r>
              <a:rPr lang="en-US" sz="1400" baseline="30000" dirty="0"/>
              <a:t>st</a:t>
            </a:r>
            <a:r>
              <a:rPr lang="en-US" sz="1400" dirty="0"/>
              <a:t> March 2024 – main emphasis on baseline tracking layout, if we are on track and plans</a:t>
            </a:r>
          </a:p>
          <a:p>
            <a:pPr marL="742950" lvl="1" indent="-285750">
              <a:buFont typeface="Wingdings" pitchFamily="2" charset="2"/>
              <a:buChar char="§"/>
            </a:pPr>
            <a:r>
              <a:rPr lang="en-US" sz="1400" dirty="0"/>
              <a:t>PDR2: Electronics/DAQ – June 10 -11 – continuation of PDR1 to ensure we are on track and show progress</a:t>
            </a:r>
          </a:p>
          <a:p>
            <a:pPr marL="742950" lvl="1" indent="-285750">
              <a:buFont typeface="Wingdings" pitchFamily="2" charset="2"/>
              <a:buChar char="§"/>
            </a:pPr>
            <a:r>
              <a:rPr lang="en-US" sz="1400" dirty="0"/>
              <a:t>PDR: Integration, Infrastructure and Installation – Summer/Autumn 2024? – includes detector support structures</a:t>
            </a:r>
          </a:p>
          <a:p>
            <a:pPr marL="742950" lvl="1" indent="-285750">
              <a:buFont typeface="Wingdings" pitchFamily="2" charset="2"/>
              <a:buChar char="§"/>
            </a:pPr>
            <a:r>
              <a:rPr lang="en-US" sz="1400" dirty="0"/>
              <a:t>PDR2: Particle Identification Detectors – Summer 2024?</a:t>
            </a:r>
          </a:p>
          <a:p>
            <a:pPr marL="742950" lvl="1" indent="-285750">
              <a:buFont typeface="Wingdings" pitchFamily="2" charset="2"/>
              <a:buChar char="§"/>
            </a:pPr>
            <a:r>
              <a:rPr lang="en-US" sz="1400" dirty="0"/>
              <a:t>PDR2: Barrel EM Cal – Summer/Fall 2024 – emphasis on mechanical design &amp; </a:t>
            </a:r>
            <a:r>
              <a:rPr lang="en-US" sz="1400" dirty="0" err="1"/>
              <a:t>AstroPix</a:t>
            </a:r>
            <a:r>
              <a:rPr lang="en-US" sz="1400" dirty="0"/>
              <a:t> readiness</a:t>
            </a:r>
          </a:p>
          <a:p>
            <a:pPr marL="742950" lvl="1" indent="-285750">
              <a:buFont typeface="Wingdings" pitchFamily="2" charset="2"/>
              <a:buChar char="§"/>
            </a:pPr>
            <a:r>
              <a:rPr lang="en-US" sz="1400" dirty="0"/>
              <a:t>FDR: Backward &amp; Forward EM Calorimetry, Barrel &amp; Forward HCAL – Fall 2024</a:t>
            </a:r>
          </a:p>
          <a:p>
            <a:pPr marL="742950" lvl="1" indent="-285750">
              <a:buFont typeface="Wingdings" pitchFamily="2" charset="2"/>
              <a:buChar char="§"/>
            </a:pPr>
            <a:r>
              <a:rPr lang="en-US" sz="1400" dirty="0"/>
              <a:t>PDR2: Polarimetry – timescale TBD (but before CD-2)</a:t>
            </a:r>
          </a:p>
          <a:p>
            <a:pPr lvl="1"/>
            <a:endParaRPr lang="en-US" sz="1400" dirty="0"/>
          </a:p>
          <a:p>
            <a:pPr lvl="1"/>
            <a:r>
              <a:rPr lang="en-US" sz="1400" dirty="0"/>
              <a:t>FDR for any potential CD-3B scope:</a:t>
            </a:r>
          </a:p>
          <a:p>
            <a:pPr marL="742950" lvl="1" indent="-285750">
              <a:buFont typeface="Wingdings" pitchFamily="2" charset="2"/>
              <a:buChar char="§"/>
            </a:pPr>
            <a:r>
              <a:rPr lang="en-US" sz="1400" dirty="0"/>
              <a:t>FDR Magnet Power Supply – May 28</a:t>
            </a:r>
            <a:r>
              <a:rPr lang="en-US" sz="1400" baseline="30000" dirty="0"/>
              <a:t>th</a:t>
            </a:r>
            <a:r>
              <a:rPr lang="en-US" sz="1400" dirty="0"/>
              <a:t>  2024 </a:t>
            </a:r>
          </a:p>
          <a:p>
            <a:pPr marL="742950" lvl="1" indent="-285750">
              <a:buFont typeface="Wingdings" pitchFamily="2" charset="2"/>
              <a:buChar char="§"/>
            </a:pPr>
            <a:r>
              <a:rPr lang="en-US" sz="1400" dirty="0"/>
              <a:t>Magnet Steel September 2024; </a:t>
            </a:r>
          </a:p>
          <a:p>
            <a:pPr marL="742950" lvl="1" indent="-285750">
              <a:buFont typeface="Wingdings" pitchFamily="2" charset="2"/>
              <a:buChar char="§"/>
            </a:pPr>
            <a:r>
              <a:rPr lang="en-US" sz="1400" dirty="0"/>
              <a:t>FDR </a:t>
            </a:r>
            <a:r>
              <a:rPr lang="en-US" sz="1400" dirty="0" err="1"/>
              <a:t>VTRx</a:t>
            </a:r>
            <a:r>
              <a:rPr lang="en-US" sz="1400" dirty="0"/>
              <a:t>+/</a:t>
            </a:r>
            <a:r>
              <a:rPr lang="en-US" sz="1400" dirty="0" err="1"/>
              <a:t>lpGBT</a:t>
            </a:r>
            <a:r>
              <a:rPr lang="en-US" sz="1400" dirty="0"/>
              <a:t> add ½ day to electronics/DAQ PDR2 on June 11</a:t>
            </a:r>
            <a:r>
              <a:rPr lang="en-US" sz="1400" baseline="30000" dirty="0"/>
              <a:t>th</a:t>
            </a:r>
            <a:r>
              <a:rPr lang="en-US" sz="1400" dirty="0"/>
              <a:t>  2024</a:t>
            </a:r>
          </a:p>
          <a:p>
            <a:pPr marL="742950" lvl="1" indent="-285750">
              <a:buFont typeface="Wingdings" pitchFamily="2" charset="2"/>
              <a:buChar char="§"/>
            </a:pPr>
            <a:endParaRPr lang="en-US" sz="1400" dirty="0"/>
          </a:p>
          <a:p>
            <a:r>
              <a:rPr lang="en-US" dirty="0"/>
              <a:t>DAC Meetings 2024 under planning:</a:t>
            </a:r>
          </a:p>
          <a:p>
            <a:pPr lvl="1"/>
            <a:r>
              <a:rPr lang="en-US" sz="1400" dirty="0"/>
              <a:t>~</a:t>
            </a:r>
            <a:r>
              <a:rPr lang="en-US" sz="1600" dirty="0"/>
              <a:t>June 2024: Project Status, Baseline Detector, International Engagement, Detector R&amp;D progress (expect 1 day – trying to find dates with DAC chairs)</a:t>
            </a:r>
          </a:p>
          <a:p>
            <a:pPr lvl="1"/>
            <a:r>
              <a:rPr lang="en-US" sz="1600" dirty="0"/>
              <a:t>~August 2024: Detector R&amp;D annual review (expect 2 days) – deadline for submission July 1, 2024</a:t>
            </a:r>
          </a:p>
          <a:p>
            <a:endParaRPr lang="en-US" sz="1400" dirty="0"/>
          </a:p>
        </p:txBody>
      </p:sp>
      <p:pic>
        <p:nvPicPr>
          <p:cNvPr id="4" name="Picture 3">
            <a:extLst>
              <a:ext uri="{FF2B5EF4-FFF2-40B4-BE49-F238E27FC236}">
                <a16:creationId xmlns:a16="http://schemas.microsoft.com/office/drawing/2014/main" id="{1BCF24E0-2CEA-D44A-BCE7-454D22214B9B}"/>
              </a:ext>
            </a:extLst>
          </p:cNvPr>
          <p:cNvPicPr>
            <a:picLocks noChangeAspect="1"/>
          </p:cNvPicPr>
          <p:nvPr/>
        </p:nvPicPr>
        <p:blipFill>
          <a:blip r:embed="rId2"/>
          <a:stretch>
            <a:fillRect/>
          </a:stretch>
        </p:blipFill>
        <p:spPr>
          <a:xfrm>
            <a:off x="10686642" y="1021557"/>
            <a:ext cx="302927" cy="391589"/>
          </a:xfrm>
          <a:prstGeom prst="rect">
            <a:avLst/>
          </a:prstGeom>
        </p:spPr>
      </p:pic>
      <p:pic>
        <p:nvPicPr>
          <p:cNvPr id="5" name="Picture 4">
            <a:extLst>
              <a:ext uri="{FF2B5EF4-FFF2-40B4-BE49-F238E27FC236}">
                <a16:creationId xmlns:a16="http://schemas.microsoft.com/office/drawing/2014/main" id="{8322041E-D067-CB42-B88A-FE66EDC5D796}"/>
              </a:ext>
            </a:extLst>
          </p:cNvPr>
          <p:cNvPicPr>
            <a:picLocks noChangeAspect="1"/>
          </p:cNvPicPr>
          <p:nvPr/>
        </p:nvPicPr>
        <p:blipFill>
          <a:blip r:embed="rId2"/>
          <a:stretch>
            <a:fillRect/>
          </a:stretch>
        </p:blipFill>
        <p:spPr>
          <a:xfrm>
            <a:off x="11089073" y="1207295"/>
            <a:ext cx="302927" cy="415402"/>
          </a:xfrm>
          <a:prstGeom prst="rect">
            <a:avLst/>
          </a:prstGeom>
        </p:spPr>
      </p:pic>
      <p:pic>
        <p:nvPicPr>
          <p:cNvPr id="6" name="Picture 5">
            <a:extLst>
              <a:ext uri="{FF2B5EF4-FFF2-40B4-BE49-F238E27FC236}">
                <a16:creationId xmlns:a16="http://schemas.microsoft.com/office/drawing/2014/main" id="{4759A76E-95D4-0B4F-A22C-710772E55AFD}"/>
              </a:ext>
            </a:extLst>
          </p:cNvPr>
          <p:cNvPicPr>
            <a:picLocks noChangeAspect="1"/>
          </p:cNvPicPr>
          <p:nvPr/>
        </p:nvPicPr>
        <p:blipFill>
          <a:blip r:embed="rId2"/>
          <a:stretch>
            <a:fillRect/>
          </a:stretch>
        </p:blipFill>
        <p:spPr>
          <a:xfrm>
            <a:off x="5965444" y="3175579"/>
            <a:ext cx="302927" cy="415402"/>
          </a:xfrm>
          <a:prstGeom prst="rect">
            <a:avLst/>
          </a:prstGeom>
        </p:spPr>
      </p:pic>
    </p:spTree>
    <p:extLst>
      <p:ext uri="{BB962C8B-B14F-4D97-AF65-F5344CB8AC3E}">
        <p14:creationId xmlns:p14="http://schemas.microsoft.com/office/powerpoint/2010/main" val="6219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20416" y="210791"/>
            <a:ext cx="5882730" cy="560962"/>
          </a:xfrm>
        </p:spPr>
        <p:txBody>
          <a:bodyPr>
            <a:noAutofit/>
          </a:bodyPr>
          <a:lstStyle/>
          <a:p>
            <a:r>
              <a:rPr lang="en-US" sz="2400" dirty="0"/>
              <a:t>International Engagement: Resource Review Board (RRB) Meetings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420416" y="947879"/>
            <a:ext cx="5251077" cy="2311571"/>
          </a:xfrm>
        </p:spPr>
        <p:txBody>
          <a:bodyPr>
            <a:noAutofit/>
          </a:bodyPr>
          <a:lstStyle/>
          <a:p>
            <a:pPr marL="0" indent="0">
              <a:buNone/>
            </a:pPr>
            <a:r>
              <a:rPr lang="en-US" sz="1800" dirty="0"/>
              <a:t>DOE and the host labs promoting the EIC as a facility “fully international in character.”</a:t>
            </a:r>
          </a:p>
          <a:p>
            <a:pPr marL="0" indent="0">
              <a:buNone/>
            </a:pPr>
            <a:endParaRPr lang="en-US" sz="1200" dirty="0"/>
          </a:p>
          <a:p>
            <a:pPr marL="0" indent="0">
              <a:buNone/>
            </a:pPr>
            <a:r>
              <a:rPr lang="en-US" sz="1800" dirty="0"/>
              <a:t>Initial RRB Co-Chairs:</a:t>
            </a:r>
          </a:p>
          <a:p>
            <a:r>
              <a:rPr lang="en-US" sz="1800" dirty="0"/>
              <a:t>Haiyan Gao (BNL)</a:t>
            </a:r>
          </a:p>
          <a:p>
            <a:r>
              <a:rPr lang="en-US" sz="1800" dirty="0"/>
              <a:t>Diego </a:t>
            </a:r>
            <a:r>
              <a:rPr lang="en-US" sz="1800" dirty="0" err="1"/>
              <a:t>Bettoni</a:t>
            </a:r>
            <a:r>
              <a:rPr lang="en-US" sz="1800" dirty="0"/>
              <a:t> (INFN)</a:t>
            </a:r>
          </a:p>
        </p:txBody>
      </p:sp>
      <p:pic>
        <p:nvPicPr>
          <p:cNvPr id="4" name="Picture 3">
            <a:extLst>
              <a:ext uri="{FF2B5EF4-FFF2-40B4-BE49-F238E27FC236}">
                <a16:creationId xmlns:a16="http://schemas.microsoft.com/office/drawing/2014/main" id="{D1DA77AD-E6EF-4AD3-AF29-1E3C3C2B7D99}"/>
              </a:ext>
            </a:extLst>
          </p:cNvPr>
          <p:cNvPicPr>
            <a:picLocks noChangeAspect="1"/>
          </p:cNvPicPr>
          <p:nvPr/>
        </p:nvPicPr>
        <p:blipFill rotWithShape="1">
          <a:blip r:embed="rId2">
            <a:extLst>
              <a:ext uri="{28A0092B-C50C-407E-A947-70E740481C1C}">
                <a14:useLocalDpi xmlns:a14="http://schemas.microsoft.com/office/drawing/2010/main" val="0"/>
              </a:ext>
            </a:extLst>
          </a:blip>
          <a:srcRect t="19639" b="10783"/>
          <a:stretch/>
        </p:blipFill>
        <p:spPr>
          <a:xfrm>
            <a:off x="6699778" y="4598040"/>
            <a:ext cx="4627324" cy="2146387"/>
          </a:xfrm>
          <a:prstGeom prst="rect">
            <a:avLst/>
          </a:prstGeom>
        </p:spPr>
      </p:pic>
      <p:sp>
        <p:nvSpPr>
          <p:cNvPr id="9" name="Text Placeholder 4">
            <a:extLst>
              <a:ext uri="{FF2B5EF4-FFF2-40B4-BE49-F238E27FC236}">
                <a16:creationId xmlns:a16="http://schemas.microsoft.com/office/drawing/2014/main" id="{421A9AE9-2933-4200-A8ED-C17E07E4BFE3}"/>
              </a:ext>
            </a:extLst>
          </p:cNvPr>
          <p:cNvSpPr txBox="1">
            <a:spLocks/>
          </p:cNvSpPr>
          <p:nvPr/>
        </p:nvSpPr>
        <p:spPr>
          <a:xfrm>
            <a:off x="420416" y="2968011"/>
            <a:ext cx="5145103" cy="31280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515938"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73138"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1738"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hlinkClick r:id="rId3"/>
              </a:rPr>
              <a:t>https://www.bnl.gov/eic-rrbmeeting/</a:t>
            </a:r>
            <a:r>
              <a:rPr lang="en-US" sz="1800" dirty="0"/>
              <a:t>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800" dirty="0"/>
              <a:t>1</a:t>
            </a:r>
            <a:r>
              <a:rPr lang="en-US" sz="1800" baseline="30000" dirty="0"/>
              <a:t>st</a:t>
            </a:r>
            <a:r>
              <a:rPr lang="en-US" sz="1800" dirty="0"/>
              <a:t> RRB meeting on April 3-4, 2023 at Stony Brook University.</a:t>
            </a:r>
            <a:endParaRPr lang="en-US" sz="1200" dirty="0"/>
          </a:p>
          <a:p>
            <a:pPr marL="0" indent="0">
              <a:buFont typeface="Arial" panose="020B0604020202020204" pitchFamily="34" charset="0"/>
              <a:buNone/>
            </a:pPr>
            <a:r>
              <a:rPr lang="en-US" sz="1800" dirty="0"/>
              <a:t>2</a:t>
            </a:r>
            <a:r>
              <a:rPr lang="en-US" sz="1800" baseline="30000" dirty="0"/>
              <a:t>nd</a:t>
            </a:r>
            <a:r>
              <a:rPr lang="en-US" sz="1800" dirty="0"/>
              <a:t> RRB meeting on December 7 + 8, 2023 at Catholic University of America. </a:t>
            </a:r>
            <a:endParaRPr lang="en-US" sz="1200" dirty="0"/>
          </a:p>
          <a:p>
            <a:pPr marL="0" indent="0">
              <a:buFont typeface="Arial" panose="020B0604020202020204" pitchFamily="34" charset="0"/>
              <a:buNone/>
            </a:pPr>
            <a:r>
              <a:rPr lang="en-US" sz="1800" dirty="0"/>
              <a:t>3</a:t>
            </a:r>
            <a:r>
              <a:rPr lang="en-US" sz="1800" baseline="30000" dirty="0"/>
              <a:t>rd</a:t>
            </a:r>
            <a:r>
              <a:rPr lang="en-US" sz="1800" dirty="0"/>
              <a:t> RRB meeting on May 6 + 7, 2024 in Rome hosted by INFN/Italy</a:t>
            </a:r>
          </a:p>
          <a:p>
            <a:pPr marL="0" indent="0">
              <a:buFont typeface="Arial" panose="020B0604020202020204" pitchFamily="34" charset="0"/>
              <a:buNone/>
            </a:pPr>
            <a:r>
              <a:rPr lang="en-US" sz="1800" dirty="0"/>
              <a:t>4</a:t>
            </a:r>
            <a:r>
              <a:rPr lang="en-US" sz="1800" baseline="30000" dirty="0"/>
              <a:t>th</a:t>
            </a:r>
            <a:r>
              <a:rPr lang="en-US" sz="1800" dirty="0"/>
              <a:t> RRB meeting will be at BNL on November 12 + 13, 2024</a:t>
            </a:r>
          </a:p>
        </p:txBody>
      </p:sp>
      <p:pic>
        <p:nvPicPr>
          <p:cNvPr id="10" name="Picture 9">
            <a:extLst>
              <a:ext uri="{FF2B5EF4-FFF2-40B4-BE49-F238E27FC236}">
                <a16:creationId xmlns:a16="http://schemas.microsoft.com/office/drawing/2014/main" id="{344838A2-B740-49AA-B558-7FE9D788A69F}"/>
              </a:ext>
            </a:extLst>
          </p:cNvPr>
          <p:cNvPicPr>
            <a:picLocks noChangeAspect="1"/>
          </p:cNvPicPr>
          <p:nvPr/>
        </p:nvPicPr>
        <p:blipFill rotWithShape="1">
          <a:blip r:embed="rId4"/>
          <a:srcRect t="18020" b="12045"/>
          <a:stretch/>
        </p:blipFill>
        <p:spPr>
          <a:xfrm>
            <a:off x="6726528" y="129525"/>
            <a:ext cx="4572000" cy="2131619"/>
          </a:xfrm>
          <a:prstGeom prst="rect">
            <a:avLst/>
          </a:prstGeom>
        </p:spPr>
      </p:pic>
      <p:pic>
        <p:nvPicPr>
          <p:cNvPr id="11" name="Picture 10">
            <a:extLst>
              <a:ext uri="{FF2B5EF4-FFF2-40B4-BE49-F238E27FC236}">
                <a16:creationId xmlns:a16="http://schemas.microsoft.com/office/drawing/2014/main" id="{26CB7758-626E-4915-8753-FCB7EA1DB56A}"/>
              </a:ext>
            </a:extLst>
          </p:cNvPr>
          <p:cNvPicPr>
            <a:picLocks noChangeAspect="1"/>
          </p:cNvPicPr>
          <p:nvPr/>
        </p:nvPicPr>
        <p:blipFill rotWithShape="1">
          <a:blip r:embed="rId5"/>
          <a:srcRect l="1295" t="28170" r="-1295" b="-1560"/>
          <a:stretch/>
        </p:blipFill>
        <p:spPr>
          <a:xfrm>
            <a:off x="6726528" y="2395435"/>
            <a:ext cx="4659505" cy="2136577"/>
          </a:xfrm>
          <a:prstGeom prst="rect">
            <a:avLst/>
          </a:prstGeom>
        </p:spPr>
      </p:pic>
    </p:spTree>
    <p:extLst>
      <p:ext uri="{BB962C8B-B14F-4D97-AF65-F5344CB8AC3E}">
        <p14:creationId xmlns:p14="http://schemas.microsoft.com/office/powerpoint/2010/main" val="27266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36BB-4ED1-4E11-8B12-C28BB2B5F0F6}"/>
              </a:ext>
            </a:extLst>
          </p:cNvPr>
          <p:cNvSpPr>
            <a:spLocks noGrp="1"/>
          </p:cNvSpPr>
          <p:nvPr>
            <p:ph type="title"/>
          </p:nvPr>
        </p:nvSpPr>
        <p:spPr/>
        <p:txBody>
          <a:bodyPr>
            <a:normAutofit fontScale="90000"/>
          </a:bodyPr>
          <a:lstStyle/>
          <a:p>
            <a:r>
              <a:rPr lang="en-US" dirty="0"/>
              <a:t>May 2024 RRB Meeting Participants</a:t>
            </a:r>
          </a:p>
        </p:txBody>
      </p:sp>
      <p:pic>
        <p:nvPicPr>
          <p:cNvPr id="5" name="Picture 4">
            <a:extLst>
              <a:ext uri="{FF2B5EF4-FFF2-40B4-BE49-F238E27FC236}">
                <a16:creationId xmlns:a16="http://schemas.microsoft.com/office/drawing/2014/main" id="{70A02C93-1F82-45E0-A642-7FA782487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13653" y="1039535"/>
            <a:ext cx="1783978" cy="891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3DC7534-234B-4494-8F5D-4CB475787B8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985318" y="2149883"/>
            <a:ext cx="1791628" cy="119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08542B4-7EED-49D6-A163-3C1BBDB0548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985319" y="3514167"/>
            <a:ext cx="1791377" cy="119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082E1FEF-2D84-4993-A4A0-B9A2A373754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985318" y="4887417"/>
            <a:ext cx="1783978" cy="1261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80B3B8F9-FB3F-4079-9896-D8BBF0775D89}"/>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5068832" y="930879"/>
            <a:ext cx="1639379" cy="1192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EB6689C9-1E8E-49A5-A4CC-6557E2F7ECC0}"/>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5044719" y="2317656"/>
            <a:ext cx="1687607" cy="1125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F71C72AA-C8DE-43A3-9CA9-0C7D1BD71FD2}"/>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5053761" y="3589077"/>
            <a:ext cx="1678565" cy="1119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BCD44363-792B-40E0-B4EB-6BA6433864C4}"/>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5056587" y="4926377"/>
            <a:ext cx="1675739" cy="1192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6344347F-B872-471C-B474-6FD407AD85A5}"/>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8036222" y="2384084"/>
            <a:ext cx="1409255" cy="116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5923BE71-6DA6-4B81-877E-E32534BB043C}"/>
              </a:ext>
            </a:extLst>
          </p:cNvPr>
          <p:cNvPicPr>
            <a:picLocks noChangeAspect="1"/>
          </p:cNvPicPr>
          <p:nvPr/>
        </p:nvPicPr>
        <p:blipFill rotWithShape="1">
          <a:blip r:embed="rId21">
            <a:extLst>
              <a:ext uri="{837473B0-CC2E-450A-ABE3-18F120FF3D39}">
                <a1611:picAttrSrcUrl xmlns:a1611="http://schemas.microsoft.com/office/drawing/2016/11/main" r:id="rId22"/>
              </a:ext>
            </a:extLst>
          </a:blip>
          <a:srcRect r="14077"/>
          <a:stretch/>
        </p:blipFill>
        <p:spPr>
          <a:xfrm>
            <a:off x="8009390" y="3786408"/>
            <a:ext cx="1687606" cy="1034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2F7E2EAB-AFAC-439E-A2E8-B68938102067}"/>
              </a:ext>
            </a:extLst>
          </p:cNvPr>
          <p:cNvPicPr>
            <a:picLocks noChangeAspect="1"/>
          </p:cNvPicPr>
          <p:nvPr/>
        </p:nvPicPr>
        <p:blipFill>
          <a:blip r:embed="rId23">
            <a:extLst>
              <a:ext uri="{837473B0-CC2E-450A-ABE3-18F120FF3D39}">
                <a1611:picAttrSrcUrl xmlns:a1611="http://schemas.microsoft.com/office/drawing/2016/11/main" r:id="rId24"/>
              </a:ext>
            </a:extLst>
          </a:blip>
          <a:stretch>
            <a:fillRect/>
          </a:stretch>
        </p:blipFill>
        <p:spPr>
          <a:xfrm>
            <a:off x="7979411" y="940972"/>
            <a:ext cx="1687605" cy="112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14844E40-9B17-4666-A5D6-EA56D35E6FDF}"/>
              </a:ext>
            </a:extLst>
          </p:cNvPr>
          <p:cNvSpPr txBox="1"/>
          <p:nvPr/>
        </p:nvSpPr>
        <p:spPr>
          <a:xfrm>
            <a:off x="3797631" y="1156871"/>
            <a:ext cx="1073438" cy="369332"/>
          </a:xfrm>
          <a:prstGeom prst="rect">
            <a:avLst/>
          </a:prstGeom>
          <a:noFill/>
        </p:spPr>
        <p:txBody>
          <a:bodyPr wrap="square" rtlCol="0">
            <a:spAutoFit/>
          </a:bodyPr>
          <a:lstStyle/>
          <a:p>
            <a:r>
              <a:rPr lang="en-US" sz="900" b="1" dirty="0"/>
              <a:t>CANADA</a:t>
            </a:r>
          </a:p>
          <a:p>
            <a:r>
              <a:rPr lang="en-US" sz="900" dirty="0"/>
              <a:t>TRIUMF</a:t>
            </a:r>
          </a:p>
        </p:txBody>
      </p:sp>
      <p:sp>
        <p:nvSpPr>
          <p:cNvPr id="38" name="TextBox 37">
            <a:extLst>
              <a:ext uri="{FF2B5EF4-FFF2-40B4-BE49-F238E27FC236}">
                <a16:creationId xmlns:a16="http://schemas.microsoft.com/office/drawing/2014/main" id="{1EA6F44B-3AFF-4883-9B1F-73A10D1FFE84}"/>
              </a:ext>
            </a:extLst>
          </p:cNvPr>
          <p:cNvSpPr txBox="1"/>
          <p:nvPr/>
        </p:nvSpPr>
        <p:spPr>
          <a:xfrm>
            <a:off x="3805281" y="2229294"/>
            <a:ext cx="1310905" cy="507831"/>
          </a:xfrm>
          <a:prstGeom prst="rect">
            <a:avLst/>
          </a:prstGeom>
          <a:noFill/>
        </p:spPr>
        <p:txBody>
          <a:bodyPr wrap="square" rtlCol="0">
            <a:spAutoFit/>
          </a:bodyPr>
          <a:lstStyle/>
          <a:p>
            <a:r>
              <a:rPr lang="en-US" sz="900" b="1" dirty="0"/>
              <a:t>Czech Republic</a:t>
            </a:r>
          </a:p>
          <a:p>
            <a:r>
              <a:rPr lang="en-US" sz="900" dirty="0"/>
              <a:t>Ministry of Education, Youth and Sports</a:t>
            </a:r>
          </a:p>
        </p:txBody>
      </p:sp>
      <p:sp>
        <p:nvSpPr>
          <p:cNvPr id="39" name="TextBox 38">
            <a:extLst>
              <a:ext uri="{FF2B5EF4-FFF2-40B4-BE49-F238E27FC236}">
                <a16:creationId xmlns:a16="http://schemas.microsoft.com/office/drawing/2014/main" id="{928950D2-7116-4E83-A924-FEC3D18776AD}"/>
              </a:ext>
            </a:extLst>
          </p:cNvPr>
          <p:cNvSpPr txBox="1"/>
          <p:nvPr/>
        </p:nvSpPr>
        <p:spPr>
          <a:xfrm>
            <a:off x="3805281" y="3511482"/>
            <a:ext cx="1310905" cy="507831"/>
          </a:xfrm>
          <a:prstGeom prst="rect">
            <a:avLst/>
          </a:prstGeom>
          <a:noFill/>
        </p:spPr>
        <p:txBody>
          <a:bodyPr wrap="square" rtlCol="0">
            <a:spAutoFit/>
          </a:bodyPr>
          <a:lstStyle/>
          <a:p>
            <a:r>
              <a:rPr lang="en-US" sz="900" b="1" dirty="0"/>
              <a:t>France </a:t>
            </a:r>
          </a:p>
          <a:p>
            <a:r>
              <a:rPr lang="en-US" sz="900" dirty="0"/>
              <a:t>IN2P3/CNRS</a:t>
            </a:r>
          </a:p>
          <a:p>
            <a:r>
              <a:rPr lang="en-US" sz="900" dirty="0"/>
              <a:t>CEA Saclay</a:t>
            </a:r>
            <a:endParaRPr lang="en-US" sz="900" b="1" dirty="0"/>
          </a:p>
        </p:txBody>
      </p:sp>
      <p:sp>
        <p:nvSpPr>
          <p:cNvPr id="40" name="TextBox 39">
            <a:extLst>
              <a:ext uri="{FF2B5EF4-FFF2-40B4-BE49-F238E27FC236}">
                <a16:creationId xmlns:a16="http://schemas.microsoft.com/office/drawing/2014/main" id="{EAB4EA8F-1BD9-47A9-B328-E27DD8F32FC9}"/>
              </a:ext>
            </a:extLst>
          </p:cNvPr>
          <p:cNvSpPr txBox="1"/>
          <p:nvPr/>
        </p:nvSpPr>
        <p:spPr>
          <a:xfrm>
            <a:off x="3810183" y="4894597"/>
            <a:ext cx="1310905" cy="369332"/>
          </a:xfrm>
          <a:prstGeom prst="rect">
            <a:avLst/>
          </a:prstGeom>
          <a:noFill/>
        </p:spPr>
        <p:txBody>
          <a:bodyPr wrap="square" rtlCol="0">
            <a:spAutoFit/>
          </a:bodyPr>
          <a:lstStyle/>
          <a:p>
            <a:r>
              <a:rPr lang="en-US" sz="900" b="1" dirty="0"/>
              <a:t>India </a:t>
            </a:r>
          </a:p>
          <a:p>
            <a:r>
              <a:rPr lang="en-US" sz="900" dirty="0"/>
              <a:t>Department of S&amp;T</a:t>
            </a:r>
          </a:p>
        </p:txBody>
      </p:sp>
      <p:sp>
        <p:nvSpPr>
          <p:cNvPr id="41" name="TextBox 40">
            <a:extLst>
              <a:ext uri="{FF2B5EF4-FFF2-40B4-BE49-F238E27FC236}">
                <a16:creationId xmlns:a16="http://schemas.microsoft.com/office/drawing/2014/main" id="{5AC09F5C-EA51-4622-8F82-F127E34B4A7C}"/>
              </a:ext>
            </a:extLst>
          </p:cNvPr>
          <p:cNvSpPr txBox="1"/>
          <p:nvPr/>
        </p:nvSpPr>
        <p:spPr>
          <a:xfrm>
            <a:off x="6690185" y="1088740"/>
            <a:ext cx="1310905" cy="507831"/>
          </a:xfrm>
          <a:prstGeom prst="rect">
            <a:avLst/>
          </a:prstGeom>
          <a:noFill/>
        </p:spPr>
        <p:txBody>
          <a:bodyPr wrap="square" rtlCol="0">
            <a:spAutoFit/>
          </a:bodyPr>
          <a:lstStyle/>
          <a:p>
            <a:r>
              <a:rPr lang="en-US" sz="900" b="1" dirty="0"/>
              <a:t>Israel </a:t>
            </a:r>
          </a:p>
          <a:p>
            <a:r>
              <a:rPr lang="en-US" sz="900" dirty="0"/>
              <a:t>Ben-Gurion University </a:t>
            </a:r>
          </a:p>
          <a:p>
            <a:endParaRPr lang="en-US" sz="900" b="1" dirty="0"/>
          </a:p>
        </p:txBody>
      </p:sp>
      <p:sp>
        <p:nvSpPr>
          <p:cNvPr id="42" name="TextBox 41">
            <a:extLst>
              <a:ext uri="{FF2B5EF4-FFF2-40B4-BE49-F238E27FC236}">
                <a16:creationId xmlns:a16="http://schemas.microsoft.com/office/drawing/2014/main" id="{1FBF47C8-19AD-4C51-852A-1F885D08AA73}"/>
              </a:ext>
            </a:extLst>
          </p:cNvPr>
          <p:cNvSpPr txBox="1"/>
          <p:nvPr/>
        </p:nvSpPr>
        <p:spPr>
          <a:xfrm>
            <a:off x="6746523" y="2274900"/>
            <a:ext cx="1310905" cy="507831"/>
          </a:xfrm>
          <a:prstGeom prst="rect">
            <a:avLst/>
          </a:prstGeom>
          <a:noFill/>
        </p:spPr>
        <p:txBody>
          <a:bodyPr wrap="square" rtlCol="0">
            <a:spAutoFit/>
          </a:bodyPr>
          <a:lstStyle/>
          <a:p>
            <a:r>
              <a:rPr lang="en-US" sz="900" b="1" dirty="0"/>
              <a:t>Italy</a:t>
            </a:r>
          </a:p>
          <a:p>
            <a:r>
              <a:rPr lang="en-US" sz="900" dirty="0"/>
              <a:t>INFN</a:t>
            </a:r>
          </a:p>
          <a:p>
            <a:endParaRPr lang="en-US" sz="900" b="1" dirty="0"/>
          </a:p>
        </p:txBody>
      </p:sp>
      <p:sp>
        <p:nvSpPr>
          <p:cNvPr id="43" name="TextBox 42">
            <a:extLst>
              <a:ext uri="{FF2B5EF4-FFF2-40B4-BE49-F238E27FC236}">
                <a16:creationId xmlns:a16="http://schemas.microsoft.com/office/drawing/2014/main" id="{6DC0B757-A232-4B36-8E38-E792B03E75E8}"/>
              </a:ext>
            </a:extLst>
          </p:cNvPr>
          <p:cNvSpPr txBox="1"/>
          <p:nvPr/>
        </p:nvSpPr>
        <p:spPr>
          <a:xfrm>
            <a:off x="6732326" y="3502267"/>
            <a:ext cx="1029033" cy="646331"/>
          </a:xfrm>
          <a:prstGeom prst="rect">
            <a:avLst/>
          </a:prstGeom>
          <a:noFill/>
        </p:spPr>
        <p:txBody>
          <a:bodyPr wrap="square" rtlCol="0">
            <a:spAutoFit/>
          </a:bodyPr>
          <a:lstStyle/>
          <a:p>
            <a:r>
              <a:rPr lang="en-US" sz="900" b="1" dirty="0"/>
              <a:t>Japan</a:t>
            </a:r>
          </a:p>
          <a:p>
            <a:r>
              <a:rPr lang="en-US" sz="900" dirty="0"/>
              <a:t>Tokyo University</a:t>
            </a:r>
          </a:p>
          <a:p>
            <a:r>
              <a:rPr lang="en-US" sz="900" dirty="0"/>
              <a:t>RIKEN</a:t>
            </a:r>
          </a:p>
          <a:p>
            <a:endParaRPr lang="en-US" sz="900" b="1" dirty="0"/>
          </a:p>
        </p:txBody>
      </p:sp>
      <p:sp>
        <p:nvSpPr>
          <p:cNvPr id="44" name="TextBox 43">
            <a:extLst>
              <a:ext uri="{FF2B5EF4-FFF2-40B4-BE49-F238E27FC236}">
                <a16:creationId xmlns:a16="http://schemas.microsoft.com/office/drawing/2014/main" id="{22230F04-57AB-4485-B6F2-7BDCC4A2D0C2}"/>
              </a:ext>
            </a:extLst>
          </p:cNvPr>
          <p:cNvSpPr txBox="1"/>
          <p:nvPr/>
        </p:nvSpPr>
        <p:spPr>
          <a:xfrm>
            <a:off x="6746522" y="4895086"/>
            <a:ext cx="1133454" cy="784830"/>
          </a:xfrm>
          <a:prstGeom prst="rect">
            <a:avLst/>
          </a:prstGeom>
          <a:noFill/>
        </p:spPr>
        <p:txBody>
          <a:bodyPr wrap="square" rtlCol="0">
            <a:spAutoFit/>
          </a:bodyPr>
          <a:lstStyle/>
          <a:p>
            <a:r>
              <a:rPr lang="en-US" sz="900" b="1" dirty="0"/>
              <a:t>South Korea</a:t>
            </a:r>
          </a:p>
          <a:p>
            <a:r>
              <a:rPr lang="en-US" sz="900" dirty="0"/>
              <a:t>MIST</a:t>
            </a:r>
          </a:p>
          <a:p>
            <a:r>
              <a:rPr lang="en-US" sz="900" dirty="0"/>
              <a:t>UConn</a:t>
            </a:r>
          </a:p>
          <a:p>
            <a:r>
              <a:rPr lang="en-US" sz="900" dirty="0"/>
              <a:t>Yonsei University </a:t>
            </a:r>
          </a:p>
          <a:p>
            <a:endParaRPr lang="en-US" sz="900" dirty="0"/>
          </a:p>
        </p:txBody>
      </p:sp>
      <p:sp>
        <p:nvSpPr>
          <p:cNvPr id="45" name="TextBox 44">
            <a:extLst>
              <a:ext uri="{FF2B5EF4-FFF2-40B4-BE49-F238E27FC236}">
                <a16:creationId xmlns:a16="http://schemas.microsoft.com/office/drawing/2014/main" id="{217D2EE5-9BCF-457B-B4DE-EEFBAE71C975}"/>
              </a:ext>
            </a:extLst>
          </p:cNvPr>
          <p:cNvSpPr txBox="1"/>
          <p:nvPr/>
        </p:nvSpPr>
        <p:spPr>
          <a:xfrm>
            <a:off x="9514503" y="2402978"/>
            <a:ext cx="1133454" cy="923330"/>
          </a:xfrm>
          <a:prstGeom prst="rect">
            <a:avLst/>
          </a:prstGeom>
          <a:noFill/>
        </p:spPr>
        <p:txBody>
          <a:bodyPr wrap="square" rtlCol="0">
            <a:spAutoFit/>
          </a:bodyPr>
          <a:lstStyle/>
          <a:p>
            <a:r>
              <a:rPr lang="en-US" sz="900" b="1" dirty="0"/>
              <a:t>United Kingdom</a:t>
            </a:r>
          </a:p>
          <a:p>
            <a:r>
              <a:rPr lang="en-US" sz="900" dirty="0"/>
              <a:t>STFC</a:t>
            </a:r>
          </a:p>
          <a:p>
            <a:r>
              <a:rPr lang="en-US" sz="900" dirty="0"/>
              <a:t>University of Birmingham</a:t>
            </a:r>
          </a:p>
          <a:p>
            <a:r>
              <a:rPr lang="en-US" sz="900" dirty="0"/>
              <a:t>University of Glasgow</a:t>
            </a:r>
          </a:p>
        </p:txBody>
      </p:sp>
      <p:sp>
        <p:nvSpPr>
          <p:cNvPr id="46" name="TextBox 45">
            <a:extLst>
              <a:ext uri="{FF2B5EF4-FFF2-40B4-BE49-F238E27FC236}">
                <a16:creationId xmlns:a16="http://schemas.microsoft.com/office/drawing/2014/main" id="{E2DED7E4-A0D6-43FF-A323-6984F12920AF}"/>
              </a:ext>
            </a:extLst>
          </p:cNvPr>
          <p:cNvSpPr txBox="1"/>
          <p:nvPr/>
        </p:nvSpPr>
        <p:spPr>
          <a:xfrm>
            <a:off x="9723826" y="3809390"/>
            <a:ext cx="1133454" cy="923330"/>
          </a:xfrm>
          <a:prstGeom prst="rect">
            <a:avLst/>
          </a:prstGeom>
          <a:noFill/>
        </p:spPr>
        <p:txBody>
          <a:bodyPr wrap="square" rtlCol="0">
            <a:spAutoFit/>
          </a:bodyPr>
          <a:lstStyle/>
          <a:p>
            <a:r>
              <a:rPr lang="en-US" sz="900" b="1" dirty="0"/>
              <a:t>United States</a:t>
            </a:r>
          </a:p>
          <a:p>
            <a:r>
              <a:rPr lang="en-US" sz="900" dirty="0"/>
              <a:t>DOE</a:t>
            </a:r>
          </a:p>
          <a:p>
            <a:r>
              <a:rPr lang="en-US" sz="900" dirty="0"/>
              <a:t>BNL</a:t>
            </a:r>
          </a:p>
          <a:p>
            <a:r>
              <a:rPr lang="en-US" sz="900" dirty="0"/>
              <a:t>JLAB</a:t>
            </a:r>
          </a:p>
          <a:p>
            <a:r>
              <a:rPr lang="en-US" sz="900" dirty="0"/>
              <a:t>ORNL</a:t>
            </a:r>
          </a:p>
          <a:p>
            <a:endParaRPr lang="en-US" sz="900" dirty="0"/>
          </a:p>
        </p:txBody>
      </p:sp>
      <p:sp>
        <p:nvSpPr>
          <p:cNvPr id="47" name="TextBox 46">
            <a:extLst>
              <a:ext uri="{FF2B5EF4-FFF2-40B4-BE49-F238E27FC236}">
                <a16:creationId xmlns:a16="http://schemas.microsoft.com/office/drawing/2014/main" id="{02BB5840-A82B-493A-88EC-C644F1106211}"/>
              </a:ext>
            </a:extLst>
          </p:cNvPr>
          <p:cNvSpPr txBox="1"/>
          <p:nvPr/>
        </p:nvSpPr>
        <p:spPr>
          <a:xfrm>
            <a:off x="9693846" y="1036554"/>
            <a:ext cx="1133454" cy="784830"/>
          </a:xfrm>
          <a:prstGeom prst="rect">
            <a:avLst/>
          </a:prstGeom>
          <a:noFill/>
        </p:spPr>
        <p:txBody>
          <a:bodyPr wrap="square" rtlCol="0">
            <a:spAutoFit/>
          </a:bodyPr>
          <a:lstStyle/>
          <a:p>
            <a:r>
              <a:rPr lang="en-US" sz="900" b="1" dirty="0"/>
              <a:t>Taiwan</a:t>
            </a:r>
          </a:p>
          <a:p>
            <a:r>
              <a:rPr lang="en-US" sz="900" dirty="0"/>
              <a:t>National Central University</a:t>
            </a:r>
          </a:p>
          <a:p>
            <a:r>
              <a:rPr lang="en-US" sz="900" dirty="0"/>
              <a:t>National Taiwan University</a:t>
            </a:r>
          </a:p>
        </p:txBody>
      </p:sp>
      <p:sp>
        <p:nvSpPr>
          <p:cNvPr id="3" name="TextBox 2">
            <a:extLst>
              <a:ext uri="{FF2B5EF4-FFF2-40B4-BE49-F238E27FC236}">
                <a16:creationId xmlns:a16="http://schemas.microsoft.com/office/drawing/2014/main" id="{FDC92BEB-2143-C1E6-89C1-BC372F4EB465}"/>
              </a:ext>
            </a:extLst>
          </p:cNvPr>
          <p:cNvSpPr txBox="1"/>
          <p:nvPr/>
        </p:nvSpPr>
        <p:spPr>
          <a:xfrm>
            <a:off x="7894173" y="5034755"/>
            <a:ext cx="2426268" cy="1015663"/>
          </a:xfrm>
          <a:prstGeom prst="rect">
            <a:avLst/>
          </a:prstGeom>
          <a:solidFill>
            <a:schemeClr val="tx2">
              <a:lumMod val="75000"/>
            </a:schemeClr>
          </a:solidFill>
        </p:spPr>
        <p:txBody>
          <a:bodyPr wrap="square" rtlCol="0">
            <a:spAutoFit/>
          </a:bodyPr>
          <a:lstStyle/>
          <a:p>
            <a:r>
              <a:rPr lang="en-US" sz="2000" b="1" dirty="0">
                <a:solidFill>
                  <a:schemeClr val="bg1"/>
                </a:solidFill>
              </a:rPr>
              <a:t>Working together to support the EIC research program!</a:t>
            </a:r>
          </a:p>
        </p:txBody>
      </p:sp>
    </p:spTree>
    <p:extLst>
      <p:ext uri="{BB962C8B-B14F-4D97-AF65-F5344CB8AC3E}">
        <p14:creationId xmlns:p14="http://schemas.microsoft.com/office/powerpoint/2010/main" val="476479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p:txBody>
          <a:bodyPr>
            <a:normAutofit fontScale="90000"/>
          </a:bodyPr>
          <a:lstStyle/>
          <a:p>
            <a:r>
              <a:rPr lang="en-US"/>
              <a:t>Technical Status per L3Ms WBS</a:t>
            </a:r>
          </a:p>
        </p:txBody>
      </p:sp>
      <p:sp>
        <p:nvSpPr>
          <p:cNvPr id="5" name="Content Placeholder 2">
            <a:extLst>
              <a:ext uri="{FF2B5EF4-FFF2-40B4-BE49-F238E27FC236}">
                <a16:creationId xmlns:a16="http://schemas.microsoft.com/office/drawing/2014/main" id="{BDE909F1-108E-4B8A-D071-6EB96E25D5C2}"/>
              </a:ext>
            </a:extLst>
          </p:cNvPr>
          <p:cNvSpPr>
            <a:spLocks noGrp="1"/>
          </p:cNvSpPr>
          <p:nvPr>
            <p:ph type="body" sz="quarter" idx="10"/>
          </p:nvPr>
        </p:nvSpPr>
        <p:spPr>
          <a:xfrm>
            <a:off x="449351" y="678024"/>
            <a:ext cx="11521440" cy="5515947"/>
          </a:xfrm>
        </p:spPr>
        <p:txBody>
          <a:bodyPr>
            <a:normAutofit fontScale="77500" lnSpcReduction="20000"/>
          </a:bodyPr>
          <a:lstStyle/>
          <a:p>
            <a:pPr marL="0" indent="0">
              <a:spcAft>
                <a:spcPts val="600"/>
              </a:spcAft>
              <a:buNone/>
            </a:pPr>
            <a:r>
              <a:rPr lang="en-US" sz="2100" dirty="0">
                <a:solidFill>
                  <a:srgbClr val="00B0F0"/>
                </a:solidFill>
              </a:rPr>
              <a:t>EIC Detector and </a:t>
            </a:r>
            <a:r>
              <a:rPr lang="en-US" sz="2100" dirty="0" err="1">
                <a:solidFill>
                  <a:srgbClr val="00B0F0"/>
                </a:solidFill>
              </a:rPr>
              <a:t>ePIC</a:t>
            </a:r>
            <a:r>
              <a:rPr lang="en-US" sz="2100" dirty="0">
                <a:solidFill>
                  <a:srgbClr val="00B0F0"/>
                </a:solidFill>
              </a:rPr>
              <a:t> Collaboration General Status Update</a:t>
            </a:r>
            <a:r>
              <a:rPr lang="en-US" dirty="0">
                <a:solidFill>
                  <a:srgbClr val="00B0F0"/>
                </a:solidFill>
              </a:rPr>
              <a:t>:</a:t>
            </a:r>
          </a:p>
          <a:p>
            <a:pPr>
              <a:spcAft>
                <a:spcPts val="600"/>
              </a:spcAft>
            </a:pPr>
            <a:r>
              <a:rPr lang="en-US" sz="2100" dirty="0">
                <a:solidFill>
                  <a:srgbClr val="24407B"/>
                </a:solidFill>
              </a:rPr>
              <a:t>The 3rd Resources Review Board meeting was hosted May 6-7 by INFN in Rome. Main discussion points were the progress towards international agreements, the computing planning, and a discussion of common funds. Attendants include Canada, Czech, France, India, Israel, Italy, Japan, South Korea, Taiwan, UK and US.</a:t>
            </a:r>
          </a:p>
          <a:p>
            <a:pPr>
              <a:spcAft>
                <a:spcPts val="600"/>
              </a:spcAft>
            </a:pPr>
            <a:r>
              <a:rPr lang="en-US" sz="2100" dirty="0">
                <a:solidFill>
                  <a:srgbClr val="24407B"/>
                </a:solidFill>
              </a:rPr>
              <a:t>Beyond the RRB agenda, we discussed three draft </a:t>
            </a:r>
            <a:r>
              <a:rPr lang="en-US" sz="2100" dirty="0" err="1">
                <a:solidFill>
                  <a:srgbClr val="24407B"/>
                </a:solidFill>
              </a:rPr>
              <a:t>iCRADAs</a:t>
            </a:r>
            <a:r>
              <a:rPr lang="en-US" sz="2100" dirty="0">
                <a:solidFill>
                  <a:srgbClr val="24407B"/>
                </a:solidFill>
              </a:rPr>
              <a:t> we had mailed beforehand to share with UK/STFC, Italy/INFN and France/IN2P3 based on the information we had collected from them on the detector scope. The main goal is to define high-level responsibilities and estimated up-to P6-equivalent dollar amounts. The drafts were discussed. Overall, the foreign agency representatives and primary contact scientists felt these were on very good track, and they will submit written comments.</a:t>
            </a:r>
          </a:p>
          <a:p>
            <a:pPr>
              <a:spcAft>
                <a:spcPts val="600"/>
              </a:spcAft>
            </a:pPr>
            <a:r>
              <a:rPr lang="en-US" sz="2100" dirty="0">
                <a:solidFill>
                  <a:srgbClr val="24407B"/>
                </a:solidFill>
              </a:rPr>
              <a:t>Later in the month, we did receive initial feedback on the draft </a:t>
            </a:r>
            <a:r>
              <a:rPr lang="en-US" sz="2100" dirty="0" err="1">
                <a:solidFill>
                  <a:srgbClr val="24407B"/>
                </a:solidFill>
              </a:rPr>
              <a:t>iCRADA</a:t>
            </a:r>
            <a:r>
              <a:rPr lang="en-US" sz="2100" dirty="0">
                <a:solidFill>
                  <a:srgbClr val="24407B"/>
                </a:solidFill>
              </a:rPr>
              <a:t> for the Italy/INFN detector in-kind scope. This feedback will be folded into a revised draft. We also need to set up a follow-up meeting to further clarify what INFN will assume as DOE project scope for the INFN-led dual Ring-Imaging Cherenkov detector in their detector proposal.</a:t>
            </a:r>
          </a:p>
          <a:p>
            <a:pPr>
              <a:spcAft>
                <a:spcPts val="600"/>
              </a:spcAft>
            </a:pPr>
            <a:r>
              <a:rPr lang="en-US" sz="2100" dirty="0">
                <a:solidFill>
                  <a:srgbClr val="24407B"/>
                </a:solidFill>
              </a:rPr>
              <a:t>Together with the earlier magnet-related draft </a:t>
            </a:r>
            <a:r>
              <a:rPr lang="en-US" sz="2100" dirty="0" err="1">
                <a:solidFill>
                  <a:srgbClr val="24407B"/>
                </a:solidFill>
              </a:rPr>
              <a:t>iCRADAs</a:t>
            </a:r>
            <a:r>
              <a:rPr lang="en-US" sz="2100" dirty="0">
                <a:solidFill>
                  <a:srgbClr val="24407B"/>
                </a:solidFill>
              </a:rPr>
              <a:t> (INFN and CEA), all the first-phase in-kind expected contributions have now draft </a:t>
            </a:r>
            <a:r>
              <a:rPr lang="en-US" sz="2100" dirty="0" err="1">
                <a:solidFill>
                  <a:srgbClr val="24407B"/>
                </a:solidFill>
              </a:rPr>
              <a:t>iCRADAs</a:t>
            </a:r>
            <a:r>
              <a:rPr lang="en-US" sz="2100" dirty="0">
                <a:solidFill>
                  <a:srgbClr val="24407B"/>
                </a:solidFill>
              </a:rPr>
              <a:t> apart from the non-magnet scope for France/CEA which we will draft in June.</a:t>
            </a:r>
          </a:p>
          <a:p>
            <a:pPr>
              <a:spcAft>
                <a:spcPts val="600"/>
              </a:spcAft>
            </a:pPr>
            <a:r>
              <a:rPr lang="en-US" sz="2100" dirty="0">
                <a:solidFill>
                  <a:srgbClr val="24407B"/>
                </a:solidFill>
              </a:rPr>
              <a:t>During the RRB, the Korea attendants (the ministry representative and two scientists) also indicated they would like to start given where they are in the proposal process. We discussed examples and will also start work on a draft </a:t>
            </a:r>
            <a:r>
              <a:rPr lang="en-US" sz="2100" dirty="0" err="1">
                <a:solidFill>
                  <a:srgbClr val="24407B"/>
                </a:solidFill>
              </a:rPr>
              <a:t>iCRADA</a:t>
            </a:r>
            <a:r>
              <a:rPr lang="en-US" sz="2100" dirty="0">
                <a:solidFill>
                  <a:srgbClr val="24407B"/>
                </a:solidFill>
              </a:rPr>
              <a:t> with Korea soon.</a:t>
            </a:r>
          </a:p>
          <a:p>
            <a:pPr>
              <a:spcAft>
                <a:spcPts val="600"/>
              </a:spcAft>
            </a:pPr>
            <a:r>
              <a:rPr lang="en-US" sz="2100" dirty="0">
                <a:solidFill>
                  <a:srgbClr val="24407B"/>
                </a:solidFill>
              </a:rPr>
              <a:t>We also exchanged examples of high-level responsibilities with the Japan scientists. They shared what they expected to be part of a MEXT proposals but that they were not in the formal proposal phase yet. They indicated an initial meeting with their ministry in May.</a:t>
            </a:r>
          </a:p>
          <a:p>
            <a:pPr>
              <a:spcAft>
                <a:spcPts val="600"/>
              </a:spcAft>
            </a:pPr>
            <a:r>
              <a:rPr lang="en-US" sz="2100" dirty="0">
                <a:solidFill>
                  <a:srgbClr val="24407B"/>
                </a:solidFill>
              </a:rPr>
              <a:t>On May 15, an article appeared stating that the education ministry in Japan announced plans to contribute to the EIC detector construction, see </a:t>
            </a:r>
            <a:r>
              <a:rPr lang="en-US" sz="2100" dirty="0">
                <a:solidFill>
                  <a:srgbClr val="24407B"/>
                </a:solidFill>
                <a:hlinkClick r:id="rId2"/>
              </a:rPr>
              <a:t>https://japannews.yomiuri.co.jp/science-nature/science/20240515-186185/</a:t>
            </a:r>
            <a:r>
              <a:rPr lang="en-US" sz="2100" dirty="0">
                <a:solidFill>
                  <a:srgbClr val="24407B"/>
                </a:solidFill>
              </a:rPr>
              <a:t> .</a:t>
            </a:r>
          </a:p>
          <a:p>
            <a:pPr>
              <a:spcAft>
                <a:spcPts val="600"/>
              </a:spcAft>
            </a:pPr>
            <a:r>
              <a:rPr lang="en-US" sz="2100" dirty="0">
                <a:solidFill>
                  <a:srgbClr val="24407B"/>
                </a:solidFill>
              </a:rPr>
              <a:t>Taiwan and Israel are working on what is possible for proposals with their agencies.</a:t>
            </a:r>
          </a:p>
          <a:p>
            <a:pPr>
              <a:spcAft>
                <a:spcPts val="600"/>
              </a:spcAft>
            </a:pPr>
            <a:endParaRPr lang="en-US" sz="2100" dirty="0">
              <a:solidFill>
                <a:srgbClr val="24407B"/>
              </a:solidFill>
            </a:endParaRPr>
          </a:p>
        </p:txBody>
      </p:sp>
      <p:sp>
        <p:nvSpPr>
          <p:cNvPr id="6" name="TextBox 5">
            <a:extLst>
              <a:ext uri="{FF2B5EF4-FFF2-40B4-BE49-F238E27FC236}">
                <a16:creationId xmlns:a16="http://schemas.microsoft.com/office/drawing/2014/main" id="{B1135EF4-5158-4255-97AA-9C35F8C7F2FF}"/>
              </a:ext>
            </a:extLst>
          </p:cNvPr>
          <p:cNvSpPr txBox="1"/>
          <p:nvPr/>
        </p:nvSpPr>
        <p:spPr>
          <a:xfrm>
            <a:off x="7505804" y="406595"/>
            <a:ext cx="4224233" cy="369332"/>
          </a:xfrm>
          <a:prstGeom prst="rect">
            <a:avLst/>
          </a:prstGeom>
          <a:solidFill>
            <a:srgbClr val="0000FF"/>
          </a:solidFill>
        </p:spPr>
        <p:txBody>
          <a:bodyPr wrap="none" rtlCol="0">
            <a:spAutoFit/>
          </a:bodyPr>
          <a:lstStyle/>
          <a:p>
            <a:r>
              <a:rPr lang="en-US" dirty="0">
                <a:solidFill>
                  <a:schemeClr val="bg1"/>
                </a:solidFill>
              </a:rPr>
              <a:t>Note these are all for the month of May</a:t>
            </a:r>
          </a:p>
        </p:txBody>
      </p:sp>
    </p:spTree>
    <p:extLst>
      <p:ext uri="{BB962C8B-B14F-4D97-AF65-F5344CB8AC3E}">
        <p14:creationId xmlns:p14="http://schemas.microsoft.com/office/powerpoint/2010/main" val="167944854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d767f846-2003-4795-b8a5-c12e60d56749"/>
    <ds:schemaRef ds:uri="http://purl.org/dc/dcmitype/"/>
    <ds:schemaRef ds:uri="http://schemas.microsoft.com/office/2006/metadata/properties"/>
    <ds:schemaRef ds:uri="3bfd71d5-c7ac-4dca-b865-a609d1eb4074"/>
    <ds:schemaRef ds:uri="http://purl.org/dc/terms/"/>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19735</TotalTime>
  <Words>2587</Words>
  <Application>Microsoft Office PowerPoint</Application>
  <PresentationFormat>Widescreen</PresentationFormat>
  <Paragraphs>219</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Times New Roman</vt:lpstr>
      <vt:lpstr>Calibri</vt:lpstr>
      <vt:lpstr>Wingdings</vt:lpstr>
      <vt:lpstr>MS Gothic</vt:lpstr>
      <vt:lpstr>Arial</vt:lpstr>
      <vt:lpstr>BNL</vt:lpstr>
      <vt:lpstr>EIC Project News</vt:lpstr>
      <vt:lpstr>Outline</vt:lpstr>
      <vt:lpstr>EIC Schedule – slide as shown on April 18, 2024</vt:lpstr>
      <vt:lpstr>EIC Schedule – best guess, filled in some dates</vt:lpstr>
      <vt:lpstr>Detector Assembly Schedule</vt:lpstr>
      <vt:lpstr>Reviews planned for 2024</vt:lpstr>
      <vt:lpstr>International Engagement: Resource Review Board (RRB) Meetings</vt:lpstr>
      <vt:lpstr>May 2024 RRB Meeting Participants</vt:lpstr>
      <vt:lpstr>Technical Status per L3Ms WBS</vt:lpstr>
      <vt:lpstr>Technical Status per L3Ms WBS</vt:lpstr>
      <vt:lpstr>Technical Status per L3Ms WBS</vt:lpstr>
      <vt:lpstr>Technical Status per L3Ms WBS</vt:lpstr>
      <vt:lpstr>Technical Status per L3Ms WBS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Rolf Ent</cp:lastModifiedBy>
  <cp:revision>267</cp:revision>
  <cp:lastPrinted>2023-11-03T20:25:02Z</cp:lastPrinted>
  <dcterms:created xsi:type="dcterms:W3CDTF">2023-09-12T20:43:32Z</dcterms:created>
  <dcterms:modified xsi:type="dcterms:W3CDTF">2024-05-30T14:44:11Z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