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4791" r:id="rId3"/>
    <p:sldId id="4788" r:id="rId4"/>
    <p:sldId id="5859" r:id="rId5"/>
    <p:sldId id="5849" r:id="rId6"/>
    <p:sldId id="5856" r:id="rId7"/>
    <p:sldId id="5832" r:id="rId8"/>
    <p:sldId id="5843" r:id="rId9"/>
    <p:sldId id="5866" r:id="rId10"/>
    <p:sldId id="5865" r:id="rId11"/>
    <p:sldId id="5870" r:id="rId12"/>
    <p:sldId id="5867" r:id="rId13"/>
    <p:sldId id="5868" r:id="rId14"/>
    <p:sldId id="5869" r:id="rId15"/>
    <p:sldId id="5798" r:id="rId16"/>
    <p:sldId id="5845" r:id="rId17"/>
    <p:sldId id="5862" r:id="rId18"/>
    <p:sldId id="5860" r:id="rId19"/>
    <p:sldId id="5797" r:id="rId20"/>
    <p:sldId id="5858" r:id="rId21"/>
    <p:sldId id="5855" r:id="rId22"/>
    <p:sldId id="5863" r:id="rId23"/>
    <p:sldId id="5854" r:id="rId24"/>
    <p:sldId id="5864" r:id="rId25"/>
    <p:sldId id="5871" r:id="rId26"/>
    <p:sldId id="5769" r:id="rId27"/>
    <p:sldId id="4770" r:id="rId28"/>
    <p:sldId id="5821" r:id="rId29"/>
    <p:sldId id="5759" r:id="rId30"/>
    <p:sldId id="5812" r:id="rId31"/>
    <p:sldId id="58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32" autoAdjust="0"/>
  </p:normalViewPr>
  <p:slideViewPr>
    <p:cSldViewPr snapToGrid="0">
      <p:cViewPr varScale="1">
        <p:scale>
          <a:sx n="105" d="100"/>
          <a:sy n="105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565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help.zenodo.org/doc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ic-eic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0727/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rxEXdNiogx6pSYnT8" TargetMode="External"/><Relationship Id="rId2" Type="http://schemas.openxmlformats.org/officeDocument/2006/relationships/hyperlink" Target="https://www.dropbox.com/scl/fi/qutgj4fdfdwyikutlprrk/Final-EICUG-FY25-Approps-Letter-5-16-24.pdf?rlkey=b8d4ixytxsiv3klo0x0rmb9i8&amp;dl=0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forms.gle/RfpkNsv8PwkKwbxt5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ic-eic.org/collaboration/coming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indico.cern.ch/event/1343984/" TargetMode="External"/><Relationship Id="rId7" Type="http://schemas.openxmlformats.org/officeDocument/2006/relationships/hyperlink" Target="https://indico.bnl.gov/event/20727/" TargetMode="External"/><Relationship Id="rId2" Type="http://schemas.openxmlformats.org/officeDocument/2006/relationships/hyperlink" Target="https://lpsc-indico.in2p3.fr/event/326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361239/" TargetMode="External"/><Relationship Id="rId5" Type="http://schemas.openxmlformats.org/officeDocument/2006/relationships/hyperlink" Target="https://www.jlab.org/conference/2024-jluo" TargetMode="External"/><Relationship Id="rId4" Type="http://schemas.openxmlformats.org/officeDocument/2006/relationships/hyperlink" Target="https://conference.ippp.dur.ac.uk/event/1292/" TargetMode="External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com/v3/__https:/docs.google.com/document/d/1ow1nfy8dsrI1CfTBkG6kUJ0Oy2MZONhAktLy-zevJ1E/edit__;!!P4SdNyxKAPE!GlxuttPvS-QuMGWR1d24v9rnI93QnA73NTg6FbU7f689RyyCFsQTdynzOYa2DC8uKLMfaPWTYdrPnVu-qgy-bkVWO1p775jpi6qOl16XfVSI$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874D-5DB9-9CBE-A8C4-555A50D6B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668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Collaboration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9A3C8-9C9D-F634-EB04-A0FF3ED0F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0451"/>
            <a:ext cx="9144000" cy="1113282"/>
          </a:xfrm>
        </p:spPr>
        <p:txBody>
          <a:bodyPr/>
          <a:lstStyle/>
          <a:p>
            <a:r>
              <a:rPr lang="en-US" i="1" u="sng" dirty="0"/>
              <a:t>J. Lajoie</a:t>
            </a:r>
            <a:r>
              <a:rPr lang="en-US" i="1" dirty="0"/>
              <a:t>, S. Dalla Torre</a:t>
            </a:r>
          </a:p>
          <a:p>
            <a:r>
              <a:rPr lang="en-US" dirty="0"/>
              <a:t>June 14, 2024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087EBD-E9C1-E830-144E-E69D7556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43" y="4715320"/>
            <a:ext cx="2411128" cy="1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76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23EC-A510-972C-6BF1-9994445A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32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How to Get Started…(I)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1BC98D-9352-11C6-E49C-3314898B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29" y="1724025"/>
            <a:ext cx="10970941" cy="4759003"/>
          </a:xfrm>
        </p:spPr>
        <p:txBody>
          <a:bodyPr>
            <a:normAutofit/>
          </a:bodyPr>
          <a:lstStyle/>
          <a:p>
            <a:r>
              <a:rPr lang="en-US" dirty="0"/>
              <a:t>Create a Zenodo.org account</a:t>
            </a:r>
          </a:p>
          <a:p>
            <a:pPr lvl="1"/>
            <a:r>
              <a:rPr lang="en-US" dirty="0"/>
              <a:t>If you have an ORCID </a:t>
            </a:r>
            <a:r>
              <a:rPr lang="en-US" dirty="0" err="1"/>
              <a:t>iD</a:t>
            </a:r>
            <a:r>
              <a:rPr lang="en-US" dirty="0"/>
              <a:t>, consider linking the </a:t>
            </a:r>
            <a:r>
              <a:rPr lang="en-US" dirty="0" err="1"/>
              <a:t>Zenodo</a:t>
            </a:r>
            <a:r>
              <a:rPr lang="en-US" dirty="0"/>
              <a:t> account to ORCID</a:t>
            </a:r>
          </a:p>
          <a:p>
            <a:r>
              <a:rPr lang="en-US" dirty="0"/>
              <a:t>Email a request to </a:t>
            </a:r>
            <a:r>
              <a:rPr lang="en-US" u="sng" dirty="0"/>
              <a:t>eic-software-l-owner@lists.bnl.gov</a:t>
            </a:r>
            <a:r>
              <a:rPr lang="en-US" dirty="0"/>
              <a:t>  to join the “</a:t>
            </a:r>
            <a:r>
              <a:rPr lang="en-US" dirty="0" err="1"/>
              <a:t>ePIC</a:t>
            </a:r>
            <a:r>
              <a:rPr lang="en-US" dirty="0"/>
              <a:t>” </a:t>
            </a:r>
            <a:br>
              <a:rPr lang="en-US" dirty="0"/>
            </a:br>
            <a:r>
              <a:rPr lang="en-US" dirty="0"/>
              <a:t>community on </a:t>
            </a:r>
            <a:r>
              <a:rPr lang="en-US" dirty="0" err="1"/>
              <a:t>Zenodo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Send your </a:t>
            </a:r>
            <a:r>
              <a:rPr lang="en-US" dirty="0" err="1"/>
              <a:t>Zenodo</a:t>
            </a:r>
            <a:r>
              <a:rPr lang="en-US" dirty="0"/>
              <a:t> username/id</a:t>
            </a:r>
          </a:p>
          <a:p>
            <a:pPr lvl="1"/>
            <a:r>
              <a:rPr lang="en-US" dirty="0"/>
              <a:t>Be sure to note if you are in DSC, WG, or CC Committee leadership</a:t>
            </a:r>
          </a:p>
          <a:p>
            <a:pPr lvl="1"/>
            <a:r>
              <a:rPr lang="en-US" dirty="0"/>
              <a:t>New people can request GitHub, </a:t>
            </a:r>
            <a:r>
              <a:rPr lang="en-US" dirty="0" err="1"/>
              <a:t>Mattermost</a:t>
            </a:r>
            <a:r>
              <a:rPr lang="en-US" dirty="0"/>
              <a:t> access at the same time</a:t>
            </a:r>
          </a:p>
          <a:p>
            <a:pPr lvl="1"/>
            <a:r>
              <a:rPr lang="en-US" dirty="0"/>
              <a:t>This will be streamlined in the future when the phone book is deployed</a:t>
            </a:r>
          </a:p>
          <a:p>
            <a:r>
              <a:rPr lang="en-US" dirty="0" err="1"/>
              <a:t>Zenodo</a:t>
            </a:r>
            <a:r>
              <a:rPr lang="en-US" dirty="0"/>
              <a:t> documentation: </a:t>
            </a:r>
            <a:r>
              <a:rPr lang="en-US" dirty="0">
                <a:hlinkClick r:id="rId2"/>
              </a:rPr>
              <a:t>https://help.zenodo.org/docs/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65DE1-A5C8-524A-53F2-F2031F78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DB715-AC5C-D554-3988-05D46604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7A85FD9A-14E1-DECC-4E25-18F20B2AE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065" y="546289"/>
            <a:ext cx="1686160" cy="6287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5C1F0-A9A7-B488-F761-A9A0A1A4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9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23EC-A510-972C-6BF1-9994445A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32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How to Get Started…(II)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1BC98D-9352-11C6-E49C-3314898B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29" y="1438408"/>
            <a:ext cx="10970941" cy="4873303"/>
          </a:xfrm>
        </p:spPr>
        <p:txBody>
          <a:bodyPr>
            <a:normAutofit/>
          </a:bodyPr>
          <a:lstStyle/>
          <a:p>
            <a:r>
              <a:rPr lang="en-US" dirty="0"/>
              <a:t>Collaborative Tools Ad-Hoc Committee documenting policy </a:t>
            </a:r>
            <a:br>
              <a:rPr lang="en-US" dirty="0"/>
            </a:br>
            <a:r>
              <a:rPr lang="en-US" dirty="0"/>
              <a:t>for </a:t>
            </a:r>
            <a:r>
              <a:rPr lang="en-US" dirty="0" err="1"/>
              <a:t>Zenodo</a:t>
            </a:r>
            <a:r>
              <a:rPr lang="en-US" dirty="0"/>
              <a:t> use: </a:t>
            </a:r>
          </a:p>
          <a:p>
            <a:pPr lvl="1"/>
            <a:r>
              <a:rPr lang="en-US" dirty="0"/>
              <a:t>Any member of the </a:t>
            </a:r>
            <a:r>
              <a:rPr lang="en-US" dirty="0" err="1"/>
              <a:t>ePIC</a:t>
            </a:r>
            <a:r>
              <a:rPr lang="en-US" dirty="0"/>
              <a:t> community can submit documents:</a:t>
            </a:r>
          </a:p>
          <a:p>
            <a:pPr lvl="2"/>
            <a:r>
              <a:rPr lang="en-US" dirty="0"/>
              <a:t>Available to </a:t>
            </a:r>
            <a:r>
              <a:rPr lang="en-US" dirty="0" err="1"/>
              <a:t>ePIC</a:t>
            </a:r>
            <a:r>
              <a:rPr lang="en-US" dirty="0"/>
              <a:t> Community after review</a:t>
            </a:r>
          </a:p>
          <a:p>
            <a:pPr lvl="2"/>
            <a:r>
              <a:rPr lang="en-US" dirty="0"/>
              <a:t>Documents can be revised (all revisions are kept)</a:t>
            </a:r>
          </a:p>
          <a:p>
            <a:pPr lvl="1"/>
            <a:r>
              <a:rPr lang="en-US" dirty="0"/>
              <a:t>DSC/WG/CC Comm.  leaders approve documents and can promote documents to public (world viewable) after review</a:t>
            </a:r>
          </a:p>
          <a:p>
            <a:pPr lvl="1"/>
            <a:r>
              <a:rPr lang="en-US" dirty="0"/>
              <a:t>Use of standard keywords necessary for efficient search!</a:t>
            </a:r>
          </a:p>
          <a:p>
            <a:pPr lvl="2"/>
            <a:r>
              <a:rPr lang="en-US" dirty="0"/>
              <a:t>Required keyword “epic-</a:t>
            </a:r>
            <a:r>
              <a:rPr lang="en-US" dirty="0" err="1"/>
              <a:t>eic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Predefined keywords for standard topics and groups, special keywords for conferences</a:t>
            </a:r>
          </a:p>
          <a:p>
            <a:pPr lvl="2"/>
            <a:r>
              <a:rPr lang="en-US" dirty="0"/>
              <a:t>List to be kept on website, updated and curated by DSC/WG/CC Comm. leaders</a:t>
            </a:r>
          </a:p>
          <a:p>
            <a:r>
              <a:rPr lang="en-US" dirty="0"/>
              <a:t>Instructions page in Wiki/Website coming very soon….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65DE1-A5C8-524A-53F2-F2031F78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DB715-AC5C-D554-3988-05D46604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7A85FD9A-14E1-DECC-4E25-18F20B2AE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065" y="546289"/>
            <a:ext cx="1686160" cy="6287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C5CE4-2781-5302-3990-43481417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73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3E4B-06C1-798C-E570-13E3FF1F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Zenodo</a:t>
            </a:r>
            <a:r>
              <a:rPr lang="en-US" b="1" dirty="0">
                <a:solidFill>
                  <a:schemeClr val="accent1"/>
                </a:solidFill>
              </a:rPr>
              <a:t> Community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3E846-40E9-9E44-B77D-46A95CD7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73FB1-1A1D-6902-57FE-B41768AF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A28F762-1B35-92C4-3058-359E18734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740" y="1445828"/>
            <a:ext cx="883783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7D7B9B-3612-C1FE-BBCE-C1CC61FBB22F}"/>
              </a:ext>
            </a:extLst>
          </p:cNvPr>
          <p:cNvSpPr txBox="1"/>
          <p:nvPr/>
        </p:nvSpPr>
        <p:spPr>
          <a:xfrm>
            <a:off x="333486" y="2431228"/>
            <a:ext cx="2581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There’s already stuff in there!</a:t>
            </a:r>
          </a:p>
          <a:p>
            <a:endParaRPr lang="en-US" dirty="0"/>
          </a:p>
          <a:p>
            <a:r>
              <a:rPr lang="en-US" dirty="0"/>
              <a:t>The lightweight policy is meant to not only encourage adoption but to allow the collaboration to evolve how to best use this tool.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DCA3E-D98C-F61C-6447-F880879D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8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FCC8-6AE5-5C18-1308-B7F0DBC3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Website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3323A-923B-A89C-9965-A378154E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75F79-A8BB-E548-A72C-43710DC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E74A427-C5E0-E1DD-5DAF-D2796CE5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6617"/>
            <a:ext cx="7404361" cy="44938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A0EDC9-4048-BF13-6A5A-B18A81B82098}"/>
              </a:ext>
            </a:extLst>
          </p:cNvPr>
          <p:cNvSpPr/>
          <p:nvPr/>
        </p:nvSpPr>
        <p:spPr>
          <a:xfrm>
            <a:off x="476436" y="3429000"/>
            <a:ext cx="6927925" cy="871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86B682E8-14AC-540E-2BAF-2CFD7834672D}"/>
              </a:ext>
            </a:extLst>
          </p:cNvPr>
          <p:cNvSpPr txBox="1"/>
          <p:nvPr/>
        </p:nvSpPr>
        <p:spPr>
          <a:xfrm>
            <a:off x="7404361" y="853695"/>
            <a:ext cx="276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https://www.epic-eic.org/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D635EC-8E82-4C75-72AD-50DFFF07033E}"/>
              </a:ext>
            </a:extLst>
          </p:cNvPr>
          <p:cNvGrpSpPr/>
          <p:nvPr/>
        </p:nvGrpSpPr>
        <p:grpSpPr>
          <a:xfrm>
            <a:off x="4697251" y="1493797"/>
            <a:ext cx="7554214" cy="5746099"/>
            <a:chOff x="4697251" y="1493797"/>
            <a:chExt cx="7554214" cy="5746099"/>
          </a:xfrm>
        </p:grpSpPr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B1F526C-28C5-3EDC-3612-6BEF61F56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7251" y="1493797"/>
              <a:ext cx="6419237" cy="356557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6FCD993-CB7F-4B19-79D1-9A5B7DBD9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4720" y="3167200"/>
              <a:ext cx="5866745" cy="407269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9BDB33-F5DC-22B9-8AC1-7B04BD206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87502-0246-4904-3178-F73E38D1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7" y="365125"/>
            <a:ext cx="10515600" cy="99666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Website/</a:t>
            </a:r>
            <a:r>
              <a:rPr lang="en-US" b="1" dirty="0" err="1">
                <a:solidFill>
                  <a:schemeClr val="accent1"/>
                </a:solidFill>
              </a:rPr>
              <a:t>Zenodo</a:t>
            </a:r>
            <a:r>
              <a:rPr lang="en-US" b="1" dirty="0">
                <a:solidFill>
                  <a:schemeClr val="accent1"/>
                </a:solidFill>
              </a:rPr>
              <a:t>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3EFE7-4AB0-8D1D-8672-047FD6746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6826-B5E5-74BC-9BAF-E5AE9E3E3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2113749-C032-F302-FDD5-89FD2CE9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6" y="1925080"/>
            <a:ext cx="7599108" cy="47963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B6C26E-DB15-ED51-2AEB-BCF8698164B6}"/>
              </a:ext>
            </a:extLst>
          </p:cNvPr>
          <p:cNvGrpSpPr/>
          <p:nvPr/>
        </p:nvGrpSpPr>
        <p:grpSpPr>
          <a:xfrm>
            <a:off x="5706687" y="301214"/>
            <a:ext cx="6485313" cy="6685243"/>
            <a:chOff x="5706687" y="301214"/>
            <a:chExt cx="6485313" cy="6685243"/>
          </a:xfrm>
        </p:grpSpPr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6042956-DD35-0CBE-3D58-077CE31B9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6687" y="1361787"/>
              <a:ext cx="6485313" cy="56246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2E40CA-C44C-D93D-8431-E059DC6B643C}"/>
                </a:ext>
              </a:extLst>
            </p:cNvPr>
            <p:cNvSpPr txBox="1"/>
            <p:nvPr/>
          </p:nvSpPr>
          <p:spPr>
            <a:xfrm>
              <a:off x="7325958" y="301214"/>
              <a:ext cx="44644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Record of conference presentations updated automatically through use of </a:t>
              </a:r>
              <a:r>
                <a:rPr lang="en-US" dirty="0" err="1"/>
                <a:t>Zenodo</a:t>
              </a:r>
              <a:r>
                <a:rPr lang="en-US" dirty="0"/>
                <a:t> keywords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4A8E8-756F-C936-4047-1CB4E43E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3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AC64FF-AFFA-17E6-817F-925A74A3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634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Next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 Meeting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208015-9C87-8DCD-4CC6-4B01F8479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8752" y="1491450"/>
            <a:ext cx="3969772" cy="4685514"/>
          </a:xfrm>
        </p:spPr>
        <p:txBody>
          <a:bodyPr>
            <a:normAutofit/>
          </a:bodyPr>
          <a:lstStyle/>
          <a:p>
            <a:r>
              <a:rPr lang="en-US" dirty="0"/>
              <a:t>Lehigh University </a:t>
            </a:r>
            <a:br>
              <a:rPr lang="en-US" dirty="0"/>
            </a:br>
            <a:r>
              <a:rPr lang="en-US" dirty="0"/>
              <a:t>Bethlehem, PA</a:t>
            </a:r>
          </a:p>
          <a:p>
            <a:r>
              <a:rPr lang="en-US" dirty="0"/>
              <a:t>July 22-28</a:t>
            </a:r>
          </a:p>
          <a:p>
            <a:r>
              <a:rPr lang="en-US" dirty="0"/>
              <a:t>Jointly organized with the EICUG</a:t>
            </a:r>
          </a:p>
          <a:p>
            <a:r>
              <a:rPr lang="en-US" dirty="0" err="1"/>
              <a:t>ePIC</a:t>
            </a:r>
            <a:r>
              <a:rPr lang="en-US" dirty="0"/>
              <a:t> Meeting </a:t>
            </a:r>
            <a:br>
              <a:rPr lang="en-US" dirty="0"/>
            </a:br>
            <a:r>
              <a:rPr lang="en-US" dirty="0"/>
              <a:t> July 24-28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Registration is OPEN!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428D1-E739-0546-11AC-E4654915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94" y="1707218"/>
            <a:ext cx="7118131" cy="397575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54F237-4C53-F3FE-D802-B5D23531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51089-D234-5113-8B51-BD02251CC9EF}"/>
              </a:ext>
            </a:extLst>
          </p:cNvPr>
          <p:cNvSpPr txBox="1"/>
          <p:nvPr/>
        </p:nvSpPr>
        <p:spPr>
          <a:xfrm>
            <a:off x="1203435" y="5801664"/>
            <a:ext cx="608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3"/>
              </a:rPr>
              <a:t>https://indico.bnl.gov/event/20727/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6D110-86FB-0F46-4860-25B05A10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3F1957-BDDF-42B1-887B-A54DF63A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9CDC9-EACA-2240-BADB-50EFE2CC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365126"/>
            <a:ext cx="10862733" cy="99800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High-Level Agenda July 22-28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30C8D-1A16-09F9-7685-CDD29251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pic>
        <p:nvPicPr>
          <p:cNvPr id="10" name="Picture 9" descr="Table&#10;&#10;Description automatically generated with medium confidence">
            <a:extLst>
              <a:ext uri="{FF2B5EF4-FFF2-40B4-BE49-F238E27FC236}">
                <a16:creationId xmlns:a16="http://schemas.microsoft.com/office/drawing/2014/main" id="{A124B70F-FF3D-F42A-DF5C-D84CD25D7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" y="1786466"/>
            <a:ext cx="8905722" cy="426251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25979-5285-C307-39CF-E660B179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201EF-2851-C522-28C1-C936CC499589}"/>
              </a:ext>
            </a:extLst>
          </p:cNvPr>
          <p:cNvSpPr/>
          <p:nvPr/>
        </p:nvSpPr>
        <p:spPr>
          <a:xfrm>
            <a:off x="2578443" y="3813645"/>
            <a:ext cx="1511776" cy="130205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87B12-2860-3FB0-D170-A437F7B30286}"/>
              </a:ext>
            </a:extLst>
          </p:cNvPr>
          <p:cNvCxnSpPr/>
          <p:nvPr/>
        </p:nvCxnSpPr>
        <p:spPr>
          <a:xfrm>
            <a:off x="7610168" y="2939845"/>
            <a:ext cx="1238864" cy="108154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17D79F-DE94-8D34-855B-CA76C65AC5EF}"/>
              </a:ext>
            </a:extLst>
          </p:cNvPr>
          <p:cNvCxnSpPr>
            <a:cxnSpLocks/>
          </p:cNvCxnSpPr>
          <p:nvPr/>
        </p:nvCxnSpPr>
        <p:spPr>
          <a:xfrm flipH="1">
            <a:off x="7610168" y="2948250"/>
            <a:ext cx="1210639" cy="107952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BA8E58-DC7D-432D-61FC-3A88659D2DB8}"/>
              </a:ext>
            </a:extLst>
          </p:cNvPr>
          <p:cNvGrpSpPr/>
          <p:nvPr/>
        </p:nvGrpSpPr>
        <p:grpSpPr>
          <a:xfrm>
            <a:off x="4090219" y="1553416"/>
            <a:ext cx="7874000" cy="4728609"/>
            <a:chOff x="4064000" y="1495437"/>
            <a:chExt cx="7874000" cy="47286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5316C49-957E-49F4-CAD4-158B5B704263}"/>
                </a:ext>
              </a:extLst>
            </p:cNvPr>
            <p:cNvGrpSpPr/>
            <p:nvPr/>
          </p:nvGrpSpPr>
          <p:grpSpPr>
            <a:xfrm>
              <a:off x="4064000" y="1495437"/>
              <a:ext cx="7874000" cy="4728609"/>
              <a:chOff x="4064000" y="1495437"/>
              <a:chExt cx="7874000" cy="4728609"/>
            </a:xfrm>
          </p:grpSpPr>
          <p:pic>
            <p:nvPicPr>
              <p:cNvPr id="12" name="Picture 11" descr="Text&#10;&#10;Description automatically generated">
                <a:extLst>
                  <a:ext uri="{FF2B5EF4-FFF2-40B4-BE49-F238E27FC236}">
                    <a16:creationId xmlns:a16="http://schemas.microsoft.com/office/drawing/2014/main" id="{EC5DC790-6D0A-F98E-6F04-89560A72D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5903" y="1495437"/>
                <a:ext cx="6992097" cy="4728609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4009EB7-3C04-0519-0035-3799176DC0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4000" y="1495437"/>
                <a:ext cx="881903" cy="230609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1617A46-E190-73A4-B785-ECD829F4F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151" y="4224865"/>
                <a:ext cx="872752" cy="196985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882318-C82A-6D3F-DFF5-E3A1E351715C}"/>
                </a:ext>
              </a:extLst>
            </p:cNvPr>
            <p:cNvSpPr/>
            <p:nvPr/>
          </p:nvSpPr>
          <p:spPr>
            <a:xfrm>
              <a:off x="5135270" y="2911450"/>
              <a:ext cx="6218530" cy="32991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0419C-DCC0-B470-2CE8-E3F8DCC4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44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FC10DA-C392-3CC1-3217-8EDB5B35B38F}"/>
              </a:ext>
            </a:extLst>
          </p:cNvPr>
          <p:cNvSpPr txBox="1"/>
          <p:nvPr/>
        </p:nvSpPr>
        <p:spPr>
          <a:xfrm>
            <a:off x="4668763" y="90928"/>
            <a:ext cx="100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9FD66-63F6-DBC8-BE22-4DF3CF4C209F}"/>
              </a:ext>
            </a:extLst>
          </p:cNvPr>
          <p:cNvSpPr txBox="1"/>
          <p:nvPr/>
        </p:nvSpPr>
        <p:spPr>
          <a:xfrm>
            <a:off x="9156752" y="83473"/>
            <a:ext cx="100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CABDC-6234-6C50-A66A-30FEB7F1A453}"/>
              </a:ext>
            </a:extLst>
          </p:cNvPr>
          <p:cNvSpPr txBox="1"/>
          <p:nvPr/>
        </p:nvSpPr>
        <p:spPr>
          <a:xfrm>
            <a:off x="7361750" y="103087"/>
            <a:ext cx="100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A5F37-A41E-D24F-0DD4-32191107077C}"/>
              </a:ext>
            </a:extLst>
          </p:cNvPr>
          <p:cNvSpPr txBox="1"/>
          <p:nvPr/>
        </p:nvSpPr>
        <p:spPr>
          <a:xfrm>
            <a:off x="500250" y="568174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MPGD DSC </a:t>
            </a:r>
            <a:r>
              <a:rPr lang="en-US" dirty="0" err="1"/>
              <a:t>Workfest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D343C-5F13-7B14-B7E9-699E749C8BDE}"/>
              </a:ext>
            </a:extLst>
          </p:cNvPr>
          <p:cNvSpPr txBox="1"/>
          <p:nvPr/>
        </p:nvSpPr>
        <p:spPr>
          <a:xfrm>
            <a:off x="481435" y="2568688"/>
            <a:ext cx="310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ID &amp; Reconstruction + </a:t>
            </a:r>
            <a:br>
              <a:rPr lang="en-US" dirty="0"/>
            </a:br>
            <a:r>
              <a:rPr lang="en-US" dirty="0"/>
              <a:t>Path Towards Holistic </a:t>
            </a:r>
            <a:r>
              <a:rPr lang="en-US" dirty="0" err="1"/>
              <a:t>Reco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CB3F7-EB37-646E-C11C-25A628F98A8D}"/>
              </a:ext>
            </a:extLst>
          </p:cNvPr>
          <p:cNvSpPr txBox="1"/>
          <p:nvPr/>
        </p:nvSpPr>
        <p:spPr>
          <a:xfrm>
            <a:off x="510703" y="2100093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Integration and Installation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1793CF-AA9E-1522-B8EC-DB455F5B6E42}"/>
              </a:ext>
            </a:extLst>
          </p:cNvPr>
          <p:cNvSpPr txBox="1"/>
          <p:nvPr/>
        </p:nvSpPr>
        <p:spPr>
          <a:xfrm>
            <a:off x="487690" y="1584000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SRO+DAQ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8B4F2-57F2-A37D-72AB-894B36A4554D}"/>
              </a:ext>
            </a:extLst>
          </p:cNvPr>
          <p:cNvSpPr txBox="1"/>
          <p:nvPr/>
        </p:nvSpPr>
        <p:spPr>
          <a:xfrm>
            <a:off x="470622" y="3362573"/>
            <a:ext cx="337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Finding and HF </a:t>
            </a:r>
            <a:r>
              <a:rPr lang="en-US" dirty="0" err="1"/>
              <a:t>Reco</a:t>
            </a:r>
            <a:r>
              <a:rPr lang="en-US" dirty="0"/>
              <a:t>.</a:t>
            </a:r>
          </a:p>
          <a:p>
            <a:r>
              <a:rPr lang="en-US" dirty="0"/>
              <a:t>+ TDR Plots for Vertex and </a:t>
            </a:r>
            <a:r>
              <a:rPr lang="en-US" dirty="0" err="1"/>
              <a:t>Reco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49F74-AAC4-BDAB-41B0-E03B6E0C7E25}"/>
              </a:ext>
            </a:extLst>
          </p:cNvPr>
          <p:cNvSpPr txBox="1"/>
          <p:nvPr/>
        </p:nvSpPr>
        <p:spPr>
          <a:xfrm>
            <a:off x="495920" y="4140604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SVT DSC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5F71BE-93A0-AA14-94E0-C58E68287445}"/>
              </a:ext>
            </a:extLst>
          </p:cNvPr>
          <p:cNvSpPr txBox="1"/>
          <p:nvPr/>
        </p:nvSpPr>
        <p:spPr>
          <a:xfrm>
            <a:off x="470622" y="1071316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TOF and AC-LGAD </a:t>
            </a:r>
            <a:r>
              <a:rPr lang="en-US" dirty="0" err="1"/>
              <a:t>Workfest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419702-2A61-2B8E-E2BC-BE2ED840F69D}"/>
              </a:ext>
            </a:extLst>
          </p:cNvPr>
          <p:cNvSpPr txBox="1"/>
          <p:nvPr/>
        </p:nvSpPr>
        <p:spPr>
          <a:xfrm>
            <a:off x="205000" y="114251"/>
            <a:ext cx="3375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Rev 7 – 6/14/2024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5BC9AB-1C7D-7256-3521-0F179BA87ACB}"/>
              </a:ext>
            </a:extLst>
          </p:cNvPr>
          <p:cNvGrpSpPr/>
          <p:nvPr/>
        </p:nvGrpSpPr>
        <p:grpSpPr>
          <a:xfrm>
            <a:off x="7799419" y="645972"/>
            <a:ext cx="759242" cy="309350"/>
            <a:chOff x="5039615" y="652142"/>
            <a:chExt cx="759242" cy="30935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BF22160-480E-954D-6528-0A0CDCFC8AB6}"/>
                </a:ext>
              </a:extLst>
            </p:cNvPr>
            <p:cNvSpPr/>
            <p:nvPr/>
          </p:nvSpPr>
          <p:spPr>
            <a:xfrm>
              <a:off x="5039615" y="652142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A1CC738-266E-A844-C82E-E0C2EB06C18B}"/>
                </a:ext>
              </a:extLst>
            </p:cNvPr>
            <p:cNvSpPr/>
            <p:nvPr/>
          </p:nvSpPr>
          <p:spPr>
            <a:xfrm>
              <a:off x="5434219" y="652142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EAEDEB-6B50-F876-5F97-304413BFD72F}"/>
              </a:ext>
            </a:extLst>
          </p:cNvPr>
          <p:cNvGrpSpPr/>
          <p:nvPr/>
        </p:nvGrpSpPr>
        <p:grpSpPr>
          <a:xfrm>
            <a:off x="4100357" y="660653"/>
            <a:ext cx="759242" cy="309350"/>
            <a:chOff x="4093142" y="645972"/>
            <a:chExt cx="759242" cy="30935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6E6B28-2023-9DA5-EF64-A0D86169018C}"/>
                </a:ext>
              </a:extLst>
            </p:cNvPr>
            <p:cNvSpPr/>
            <p:nvPr/>
          </p:nvSpPr>
          <p:spPr>
            <a:xfrm>
              <a:off x="4093142" y="645972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C4FCE8-E546-1FC6-F419-14449126C93D}"/>
                </a:ext>
              </a:extLst>
            </p:cNvPr>
            <p:cNvSpPr/>
            <p:nvPr/>
          </p:nvSpPr>
          <p:spPr>
            <a:xfrm>
              <a:off x="4487746" y="645972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C52BDB7-6C0E-56E8-03F0-A6B0CAE158C0}"/>
              </a:ext>
            </a:extLst>
          </p:cNvPr>
          <p:cNvGrpSpPr/>
          <p:nvPr/>
        </p:nvGrpSpPr>
        <p:grpSpPr>
          <a:xfrm>
            <a:off x="5020648" y="2770472"/>
            <a:ext cx="759242" cy="309350"/>
            <a:chOff x="7752002" y="1162467"/>
            <a:chExt cx="759242" cy="30935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55C56A6-C933-0783-CC15-CB5924D1F39A}"/>
                </a:ext>
              </a:extLst>
            </p:cNvPr>
            <p:cNvSpPr/>
            <p:nvPr/>
          </p:nvSpPr>
          <p:spPr>
            <a:xfrm>
              <a:off x="7752002" y="1162467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0286176-FC70-1B03-5618-15BB966C6717}"/>
                </a:ext>
              </a:extLst>
            </p:cNvPr>
            <p:cNvSpPr/>
            <p:nvPr/>
          </p:nvSpPr>
          <p:spPr>
            <a:xfrm>
              <a:off x="8146606" y="1162467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1E99242-7D62-52B8-C35C-BA9A521487FB}"/>
              </a:ext>
            </a:extLst>
          </p:cNvPr>
          <p:cNvGrpSpPr/>
          <p:nvPr/>
        </p:nvGrpSpPr>
        <p:grpSpPr>
          <a:xfrm>
            <a:off x="7799419" y="1101307"/>
            <a:ext cx="759242" cy="309350"/>
            <a:chOff x="5040937" y="1121062"/>
            <a:chExt cx="759242" cy="30935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585377C-228E-6009-3CA1-2138AE3CC0EC}"/>
                </a:ext>
              </a:extLst>
            </p:cNvPr>
            <p:cNvSpPr/>
            <p:nvPr/>
          </p:nvSpPr>
          <p:spPr>
            <a:xfrm>
              <a:off x="5040937" y="1121062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2644AEC-2B86-A4E4-E720-A2D07D6226FE}"/>
                </a:ext>
              </a:extLst>
            </p:cNvPr>
            <p:cNvSpPr/>
            <p:nvPr/>
          </p:nvSpPr>
          <p:spPr>
            <a:xfrm>
              <a:off x="5435541" y="1121062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F674B4C-9E76-0DB8-D83A-43B438C3AD4F}"/>
              </a:ext>
            </a:extLst>
          </p:cNvPr>
          <p:cNvGrpSpPr/>
          <p:nvPr/>
        </p:nvGrpSpPr>
        <p:grpSpPr>
          <a:xfrm>
            <a:off x="5033027" y="2144538"/>
            <a:ext cx="759242" cy="309350"/>
            <a:chOff x="4094464" y="1114892"/>
            <a:chExt cx="759242" cy="30935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1DFB5FC-C0EC-9A67-9BAD-B7E6D1BCCAA3}"/>
                </a:ext>
              </a:extLst>
            </p:cNvPr>
            <p:cNvSpPr/>
            <p:nvPr/>
          </p:nvSpPr>
          <p:spPr>
            <a:xfrm>
              <a:off x="4094464" y="1114892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D1F272C-BB7F-9AEB-4B79-57E09160F9B0}"/>
                </a:ext>
              </a:extLst>
            </p:cNvPr>
            <p:cNvSpPr/>
            <p:nvPr/>
          </p:nvSpPr>
          <p:spPr>
            <a:xfrm>
              <a:off x="4489068" y="1114892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C654069C-17D9-2F7F-59E6-575B2E6F80A8}"/>
              </a:ext>
            </a:extLst>
          </p:cNvPr>
          <p:cNvSpPr txBox="1"/>
          <p:nvPr/>
        </p:nvSpPr>
        <p:spPr>
          <a:xfrm>
            <a:off x="10846123" y="97560"/>
            <a:ext cx="100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Notes: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7B5439E-F31C-E5B9-D299-60B884491924}"/>
              </a:ext>
            </a:extLst>
          </p:cNvPr>
          <p:cNvGrpSpPr/>
          <p:nvPr/>
        </p:nvGrpSpPr>
        <p:grpSpPr>
          <a:xfrm>
            <a:off x="4075508" y="4249113"/>
            <a:ext cx="759242" cy="309350"/>
            <a:chOff x="4084877" y="5379370"/>
            <a:chExt cx="759242" cy="309350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0E74767-EC7C-9257-474D-CE565FF77047}"/>
                </a:ext>
              </a:extLst>
            </p:cNvPr>
            <p:cNvSpPr/>
            <p:nvPr/>
          </p:nvSpPr>
          <p:spPr>
            <a:xfrm>
              <a:off x="4084877" y="5379370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823F3F1-7361-1803-EF64-470208A09AA6}"/>
                </a:ext>
              </a:extLst>
            </p:cNvPr>
            <p:cNvSpPr/>
            <p:nvPr/>
          </p:nvSpPr>
          <p:spPr>
            <a:xfrm>
              <a:off x="4479481" y="5379370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Date Placeholder 128">
            <a:extLst>
              <a:ext uri="{FF2B5EF4-FFF2-40B4-BE49-F238E27FC236}">
                <a16:creationId xmlns:a16="http://schemas.microsoft.com/office/drawing/2014/main" id="{8EB1A806-7214-223D-4C44-2C91522B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130" name="Slide Number Placeholder 129">
            <a:extLst>
              <a:ext uri="{FF2B5EF4-FFF2-40B4-BE49-F238E27FC236}">
                <a16:creationId xmlns:a16="http://schemas.microsoft.com/office/drawing/2014/main" id="{B27C9E8E-DCD7-99C0-2A1E-C5ADC0D2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0780-D81E-4060-B436-0472AA4CE1CB}" type="slidenum">
              <a:rPr lang="en-US" smtClean="0"/>
              <a:t>17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51E61B-9B36-428F-C73C-834D340A82E4}"/>
              </a:ext>
            </a:extLst>
          </p:cNvPr>
          <p:cNvCxnSpPr/>
          <p:nvPr/>
        </p:nvCxnSpPr>
        <p:spPr>
          <a:xfrm>
            <a:off x="3981796" y="572475"/>
            <a:ext cx="0" cy="5891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E881F6-57CF-9AFD-F79A-D4DA8E7E8A4A}"/>
              </a:ext>
            </a:extLst>
          </p:cNvPr>
          <p:cNvCxnSpPr/>
          <p:nvPr/>
        </p:nvCxnSpPr>
        <p:spPr>
          <a:xfrm>
            <a:off x="6780535" y="571861"/>
            <a:ext cx="0" cy="5891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398112-9916-10FF-67FA-6E6606F2AB65}"/>
              </a:ext>
            </a:extLst>
          </p:cNvPr>
          <p:cNvCxnSpPr/>
          <p:nvPr/>
        </p:nvCxnSpPr>
        <p:spPr>
          <a:xfrm>
            <a:off x="8638831" y="571861"/>
            <a:ext cx="0" cy="5891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7E9856-9208-64C4-2288-246EA690E3A2}"/>
              </a:ext>
            </a:extLst>
          </p:cNvPr>
          <p:cNvCxnSpPr/>
          <p:nvPr/>
        </p:nvCxnSpPr>
        <p:spPr>
          <a:xfrm>
            <a:off x="10464250" y="586609"/>
            <a:ext cx="0" cy="5891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220D33-40CC-5279-7FC3-8874F31C15A5}"/>
              </a:ext>
            </a:extLst>
          </p:cNvPr>
          <p:cNvCxnSpPr/>
          <p:nvPr/>
        </p:nvCxnSpPr>
        <p:spPr>
          <a:xfrm>
            <a:off x="5880171" y="564884"/>
            <a:ext cx="0" cy="58919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ED1AC0-7537-D006-7BA8-A1F5107C82C1}"/>
              </a:ext>
            </a:extLst>
          </p:cNvPr>
          <p:cNvCxnSpPr/>
          <p:nvPr/>
        </p:nvCxnSpPr>
        <p:spPr>
          <a:xfrm>
            <a:off x="7734265" y="571862"/>
            <a:ext cx="0" cy="58919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4C8261-91BF-CE3C-03BF-4FD690C2EC4E}"/>
              </a:ext>
            </a:extLst>
          </p:cNvPr>
          <p:cNvSpPr txBox="1"/>
          <p:nvPr/>
        </p:nvSpPr>
        <p:spPr>
          <a:xfrm>
            <a:off x="10480416" y="4249113"/>
            <a:ext cx="17368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Requested half-day morning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9462D6-2763-A7C4-3171-20DC00C3CA91}"/>
              </a:ext>
            </a:extLst>
          </p:cNvPr>
          <p:cNvSpPr txBox="1"/>
          <p:nvPr/>
        </p:nvSpPr>
        <p:spPr>
          <a:xfrm>
            <a:off x="5078364" y="353242"/>
            <a:ext cx="673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afternoon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DD4389-E287-45C4-D0AB-50C4666DBC00}"/>
              </a:ext>
            </a:extLst>
          </p:cNvPr>
          <p:cNvSpPr txBox="1"/>
          <p:nvPr/>
        </p:nvSpPr>
        <p:spPr>
          <a:xfrm>
            <a:off x="7002025" y="351476"/>
            <a:ext cx="673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morning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278290-459F-F847-7A1F-B20E423EF697}"/>
              </a:ext>
            </a:extLst>
          </p:cNvPr>
          <p:cNvSpPr txBox="1"/>
          <p:nvPr/>
        </p:nvSpPr>
        <p:spPr>
          <a:xfrm>
            <a:off x="7923739" y="365610"/>
            <a:ext cx="673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afternoon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97ADD8-B6E6-3787-6CBD-640793232A02}"/>
              </a:ext>
            </a:extLst>
          </p:cNvPr>
          <p:cNvSpPr txBox="1"/>
          <p:nvPr/>
        </p:nvSpPr>
        <p:spPr>
          <a:xfrm>
            <a:off x="8818834" y="351476"/>
            <a:ext cx="673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morning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224D6B-43FC-F720-337A-621423955A2B}"/>
              </a:ext>
            </a:extLst>
          </p:cNvPr>
          <p:cNvSpPr txBox="1"/>
          <p:nvPr/>
        </p:nvSpPr>
        <p:spPr>
          <a:xfrm>
            <a:off x="9740548" y="365610"/>
            <a:ext cx="673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afternoon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340E14-A8C0-4229-874D-E953886ACC03}"/>
              </a:ext>
            </a:extLst>
          </p:cNvPr>
          <p:cNvSpPr/>
          <p:nvPr/>
        </p:nvSpPr>
        <p:spPr>
          <a:xfrm>
            <a:off x="8790689" y="726438"/>
            <a:ext cx="1505416" cy="55828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896F3B-CA47-343A-0E7A-5E7AD38F940F}"/>
              </a:ext>
            </a:extLst>
          </p:cNvPr>
          <p:cNvSpPr txBox="1"/>
          <p:nvPr/>
        </p:nvSpPr>
        <p:spPr>
          <a:xfrm>
            <a:off x="8962587" y="3061092"/>
            <a:ext cx="117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Plenary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(+ Self-Proposed)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3761D-8783-0272-98E6-6021CD0EEA4D}"/>
              </a:ext>
            </a:extLst>
          </p:cNvPr>
          <p:cNvGrpSpPr/>
          <p:nvPr/>
        </p:nvGrpSpPr>
        <p:grpSpPr>
          <a:xfrm>
            <a:off x="4086554" y="1605654"/>
            <a:ext cx="1705715" cy="315520"/>
            <a:chOff x="5920823" y="611685"/>
            <a:chExt cx="1705715" cy="31552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0251A1-34A4-6800-497B-874A6EF62B16}"/>
                </a:ext>
              </a:extLst>
            </p:cNvPr>
            <p:cNvSpPr/>
            <p:nvPr/>
          </p:nvSpPr>
          <p:spPr>
            <a:xfrm>
              <a:off x="6867296" y="617855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6330A5-5AFA-B7BA-19C9-88DB04241221}"/>
                </a:ext>
              </a:extLst>
            </p:cNvPr>
            <p:cNvSpPr/>
            <p:nvPr/>
          </p:nvSpPr>
          <p:spPr>
            <a:xfrm>
              <a:off x="7261900" y="617855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4F19BE3-6C7A-BFC9-D688-BB378B8392D4}"/>
                </a:ext>
              </a:extLst>
            </p:cNvPr>
            <p:cNvSpPr/>
            <p:nvPr/>
          </p:nvSpPr>
          <p:spPr>
            <a:xfrm>
              <a:off x="5920823" y="611685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914AAAE-238E-49A4-364F-F334C71DD754}"/>
                </a:ext>
              </a:extLst>
            </p:cNvPr>
            <p:cNvSpPr/>
            <p:nvPr/>
          </p:nvSpPr>
          <p:spPr>
            <a:xfrm>
              <a:off x="6315427" y="611685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8854BC3-0A89-288B-C888-2D47784570EF}"/>
              </a:ext>
            </a:extLst>
          </p:cNvPr>
          <p:cNvGrpSpPr/>
          <p:nvPr/>
        </p:nvGrpSpPr>
        <p:grpSpPr>
          <a:xfrm>
            <a:off x="7795517" y="3555720"/>
            <a:ext cx="759242" cy="309350"/>
            <a:chOff x="4993369" y="4828101"/>
            <a:chExt cx="759242" cy="30935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F1C1B48-F19C-B7F6-DC94-37C08A12C622}"/>
                </a:ext>
              </a:extLst>
            </p:cNvPr>
            <p:cNvSpPr/>
            <p:nvPr/>
          </p:nvSpPr>
          <p:spPr>
            <a:xfrm>
              <a:off x="4993369" y="4828101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D210F60-B115-6F94-2527-1E6B57BA2D08}"/>
                </a:ext>
              </a:extLst>
            </p:cNvPr>
            <p:cNvSpPr/>
            <p:nvPr/>
          </p:nvSpPr>
          <p:spPr>
            <a:xfrm>
              <a:off x="5387973" y="4828101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8114D07-6C81-DCAE-EBBA-605B3139BA25}"/>
              </a:ext>
            </a:extLst>
          </p:cNvPr>
          <p:cNvSpPr txBox="1"/>
          <p:nvPr/>
        </p:nvSpPr>
        <p:spPr>
          <a:xfrm>
            <a:off x="480158" y="4607210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PID CC WG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2121144-5BBD-D712-D05A-B2CA84D4239E}"/>
              </a:ext>
            </a:extLst>
          </p:cNvPr>
          <p:cNvGrpSpPr/>
          <p:nvPr/>
        </p:nvGrpSpPr>
        <p:grpSpPr>
          <a:xfrm>
            <a:off x="4069965" y="4694098"/>
            <a:ext cx="759242" cy="309350"/>
            <a:chOff x="5011666" y="4640286"/>
            <a:chExt cx="759242" cy="3093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81C0FC-B897-CF85-9630-5D6497BBF6D5}"/>
                </a:ext>
              </a:extLst>
            </p:cNvPr>
            <p:cNvSpPr/>
            <p:nvPr/>
          </p:nvSpPr>
          <p:spPr>
            <a:xfrm>
              <a:off x="5011666" y="4640286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B6A0D5-1E66-4210-4C8D-335328124D4E}"/>
                </a:ext>
              </a:extLst>
            </p:cNvPr>
            <p:cNvSpPr/>
            <p:nvPr/>
          </p:nvSpPr>
          <p:spPr>
            <a:xfrm>
              <a:off x="5406270" y="4640286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DBE839A-41D1-6E07-73D4-F2C80F6D51C2}"/>
              </a:ext>
            </a:extLst>
          </p:cNvPr>
          <p:cNvSpPr txBox="1"/>
          <p:nvPr/>
        </p:nvSpPr>
        <p:spPr>
          <a:xfrm>
            <a:off x="10434065" y="4634116"/>
            <a:ext cx="196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Parallel Session but no auditorium</a:t>
            </a:r>
          </a:p>
          <a:p>
            <a:r>
              <a:rPr lang="en-US" sz="900" dirty="0"/>
              <a:t>Half combined with holistic </a:t>
            </a:r>
            <a:r>
              <a:rPr lang="en-US" sz="900" dirty="0" err="1"/>
              <a:t>reco</a:t>
            </a:r>
            <a:endParaRPr lang="en-US" sz="9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F7225C-463E-CE31-7813-084DCB98FEB1}"/>
              </a:ext>
            </a:extLst>
          </p:cNvPr>
          <p:cNvSpPr txBox="1"/>
          <p:nvPr/>
        </p:nvSpPr>
        <p:spPr>
          <a:xfrm>
            <a:off x="495920" y="5071116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HGCROC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C46475-38CF-8172-4593-E84D475A7345}"/>
              </a:ext>
            </a:extLst>
          </p:cNvPr>
          <p:cNvGrpSpPr/>
          <p:nvPr/>
        </p:nvGrpSpPr>
        <p:grpSpPr>
          <a:xfrm>
            <a:off x="7774141" y="5101107"/>
            <a:ext cx="759242" cy="309350"/>
            <a:chOff x="4084877" y="5379370"/>
            <a:chExt cx="759242" cy="30935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52BB21A-A7AA-B56E-D08E-8B2E71920FF1}"/>
                </a:ext>
              </a:extLst>
            </p:cNvPr>
            <p:cNvSpPr/>
            <p:nvPr/>
          </p:nvSpPr>
          <p:spPr>
            <a:xfrm>
              <a:off x="4084877" y="5379370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380506-83F9-9EAC-E51C-FF8FF375B328}"/>
                </a:ext>
              </a:extLst>
            </p:cNvPr>
            <p:cNvSpPr/>
            <p:nvPr/>
          </p:nvSpPr>
          <p:spPr>
            <a:xfrm>
              <a:off x="4479481" y="5379370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FE89BE8-230D-0F18-5AF5-4775D4D8110A}"/>
              </a:ext>
            </a:extLst>
          </p:cNvPr>
          <p:cNvSpPr txBox="1"/>
          <p:nvPr/>
        </p:nvSpPr>
        <p:spPr>
          <a:xfrm>
            <a:off x="509901" y="5498254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LFHCAL + Backwards HCAL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94A87F-5B14-82C9-7BCA-CFC6C5646443}"/>
              </a:ext>
            </a:extLst>
          </p:cNvPr>
          <p:cNvCxnSpPr/>
          <p:nvPr/>
        </p:nvCxnSpPr>
        <p:spPr>
          <a:xfrm>
            <a:off x="4931993" y="589187"/>
            <a:ext cx="0" cy="58919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FF8537B-415B-24AB-F90B-C639BEF12A44}"/>
              </a:ext>
            </a:extLst>
          </p:cNvPr>
          <p:cNvSpPr txBox="1"/>
          <p:nvPr/>
        </p:nvSpPr>
        <p:spPr>
          <a:xfrm>
            <a:off x="4201031" y="331914"/>
            <a:ext cx="673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morning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9A89E7-3AC6-55F2-BFC5-1FEDB76D0E47}"/>
              </a:ext>
            </a:extLst>
          </p:cNvPr>
          <p:cNvSpPr txBox="1"/>
          <p:nvPr/>
        </p:nvSpPr>
        <p:spPr>
          <a:xfrm>
            <a:off x="5966661" y="365610"/>
            <a:ext cx="673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evening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0DFFB2-B90D-40F0-39C8-96AFFC808763}"/>
              </a:ext>
            </a:extLst>
          </p:cNvPr>
          <p:cNvSpPr/>
          <p:nvPr/>
        </p:nvSpPr>
        <p:spPr>
          <a:xfrm>
            <a:off x="6856026" y="719110"/>
            <a:ext cx="759242" cy="55828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78E5F8-F79B-CCC8-F7BA-0F521215F2A0}"/>
              </a:ext>
            </a:extLst>
          </p:cNvPr>
          <p:cNvSpPr txBox="1"/>
          <p:nvPr/>
        </p:nvSpPr>
        <p:spPr>
          <a:xfrm rot="16200000">
            <a:off x="6108630" y="2753354"/>
            <a:ext cx="215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 Meeting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0216CF-8EA6-0D95-3EE4-A1E9886A6AEA}"/>
              </a:ext>
            </a:extLst>
          </p:cNvPr>
          <p:cNvSpPr txBox="1"/>
          <p:nvPr/>
        </p:nvSpPr>
        <p:spPr>
          <a:xfrm>
            <a:off x="10469111" y="3557464"/>
            <a:ext cx="196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Combine two </a:t>
            </a:r>
            <a:r>
              <a:rPr lang="en-US" sz="900" dirty="0" err="1"/>
              <a:t>workfest</a:t>
            </a:r>
            <a:r>
              <a:rPr lang="en-US" sz="900" dirty="0"/>
              <a:t> proposals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BB4537-AC5B-3234-D13E-618BE32CE705}"/>
              </a:ext>
            </a:extLst>
          </p:cNvPr>
          <p:cNvSpPr txBox="1"/>
          <p:nvPr/>
        </p:nvSpPr>
        <p:spPr>
          <a:xfrm>
            <a:off x="10492482" y="2100093"/>
            <a:ext cx="1629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Calos before end of day to allow LFHCAL </a:t>
            </a:r>
            <a:r>
              <a:rPr lang="en-US" sz="900" dirty="0" err="1"/>
              <a:t>workfest</a:t>
            </a:r>
            <a:endParaRPr lang="en-US" sz="9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B3BCBF0-26EF-0393-572D-DE2381FF9ADF}"/>
              </a:ext>
            </a:extLst>
          </p:cNvPr>
          <p:cNvSpPr/>
          <p:nvPr/>
        </p:nvSpPr>
        <p:spPr>
          <a:xfrm>
            <a:off x="5455273" y="5528245"/>
            <a:ext cx="348970" cy="309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5463DC9-0C41-E2F3-CB29-4C0A7C27C2A7}"/>
              </a:ext>
            </a:extLst>
          </p:cNvPr>
          <p:cNvSpPr/>
          <p:nvPr/>
        </p:nvSpPr>
        <p:spPr>
          <a:xfrm>
            <a:off x="5967589" y="5874832"/>
            <a:ext cx="348970" cy="309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B3C0E60-F58D-2BAD-F04A-248CAC1C953C}"/>
              </a:ext>
            </a:extLst>
          </p:cNvPr>
          <p:cNvSpPr txBox="1"/>
          <p:nvPr/>
        </p:nvSpPr>
        <p:spPr>
          <a:xfrm>
            <a:off x="526578" y="5874832"/>
            <a:ext cx="33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Calo Reconstruction Hackathon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47329B-11A9-CC1B-1778-59A6ACECA7A0}"/>
              </a:ext>
            </a:extLst>
          </p:cNvPr>
          <p:cNvGrpSpPr/>
          <p:nvPr/>
        </p:nvGrpSpPr>
        <p:grpSpPr>
          <a:xfrm>
            <a:off x="4086917" y="2764452"/>
            <a:ext cx="759242" cy="309350"/>
            <a:chOff x="4993369" y="4828101"/>
            <a:chExt cx="759242" cy="3093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715805-4180-B985-5B22-37F5BE212B1C}"/>
                </a:ext>
              </a:extLst>
            </p:cNvPr>
            <p:cNvSpPr/>
            <p:nvPr/>
          </p:nvSpPr>
          <p:spPr>
            <a:xfrm>
              <a:off x="4993369" y="4828101"/>
              <a:ext cx="348970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4A65E0-C2D1-A026-D4AE-34EA1CEB8BDD}"/>
                </a:ext>
              </a:extLst>
            </p:cNvPr>
            <p:cNvSpPr/>
            <p:nvPr/>
          </p:nvSpPr>
          <p:spPr>
            <a:xfrm>
              <a:off x="5387973" y="4828101"/>
              <a:ext cx="364638" cy="3093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3EE9E5-7748-A56E-BAE0-FE6D3EFCB388}"/>
              </a:ext>
            </a:extLst>
          </p:cNvPr>
          <p:cNvSpPr txBox="1"/>
          <p:nvPr/>
        </p:nvSpPr>
        <p:spPr>
          <a:xfrm>
            <a:off x="4583565" y="6512076"/>
            <a:ext cx="4234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Blocks represent ~2hrs, a morning or afternoon session is ~4hrs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21737C-5FC6-9FD8-0A9F-DE629C2C8411}"/>
              </a:ext>
            </a:extLst>
          </p:cNvPr>
          <p:cNvSpPr txBox="1"/>
          <p:nvPr/>
        </p:nvSpPr>
        <p:spPr>
          <a:xfrm>
            <a:off x="10434065" y="2734461"/>
            <a:ext cx="196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Combine two </a:t>
            </a:r>
            <a:r>
              <a:rPr lang="en-US" sz="900" dirty="0" err="1"/>
              <a:t>workfest</a:t>
            </a:r>
            <a:r>
              <a:rPr lang="en-US" sz="900" dirty="0"/>
              <a:t> proposals</a:t>
            </a:r>
            <a:br>
              <a:rPr lang="en-US" sz="900" dirty="0"/>
            </a:br>
            <a:r>
              <a:rPr lang="en-US" sz="900" dirty="0"/>
              <a:t>plus software part of CC PID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BC9AC6DB-56F5-5A98-8704-51C57F30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</p:spTree>
    <p:extLst>
      <p:ext uri="{BB962C8B-B14F-4D97-AF65-F5344CB8AC3E}">
        <p14:creationId xmlns:p14="http://schemas.microsoft.com/office/powerpoint/2010/main" val="428641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A29766-7559-E621-C7EE-8D19C2B4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101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Workfest</a:t>
            </a:r>
            <a:r>
              <a:rPr lang="en-US" b="1" dirty="0">
                <a:solidFill>
                  <a:schemeClr val="accent1"/>
                </a:solidFill>
              </a:rPr>
              <a:t>/Parallel Session Organizers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846083-D59C-C2E1-FBB8-6F503A416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52" y="1580575"/>
            <a:ext cx="4984531" cy="435133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MPGD DSC: </a:t>
            </a:r>
          </a:p>
          <a:p>
            <a:pPr lvl="1"/>
            <a:r>
              <a:rPr lang="pt-BR" sz="1800" dirty="0"/>
              <a:t>K. Gnanvo, F. Bossu, A. D’Angelo, M. Posik</a:t>
            </a:r>
          </a:p>
          <a:p>
            <a:r>
              <a:rPr lang="pt-BR" sz="2200" dirty="0"/>
              <a:t>TOF and AC-LGAD: </a:t>
            </a:r>
          </a:p>
          <a:p>
            <a:pPr lvl="1"/>
            <a:r>
              <a:rPr lang="en-US" sz="1800" dirty="0"/>
              <a:t>Zhangbu Xu, Satoshi Yano and Alex Jentsch</a:t>
            </a:r>
          </a:p>
          <a:p>
            <a:r>
              <a:rPr lang="en-US" sz="2200" dirty="0"/>
              <a:t>SRO + DAQ</a:t>
            </a:r>
          </a:p>
          <a:p>
            <a:pPr lvl="1"/>
            <a:r>
              <a:rPr lang="pt-BR" sz="1800" dirty="0"/>
              <a:t>Jeff, Marco, David, Fernando, Jin</a:t>
            </a:r>
          </a:p>
          <a:p>
            <a:r>
              <a:rPr lang="pt-BR" sz="2200" dirty="0"/>
              <a:t>Integration and Installation: </a:t>
            </a:r>
          </a:p>
          <a:p>
            <a:pPr lvl="1"/>
            <a:r>
              <a:rPr lang="pt-BR" sz="1800" dirty="0"/>
              <a:t>TC Office (Prakhar Garg)</a:t>
            </a:r>
          </a:p>
          <a:p>
            <a:r>
              <a:rPr lang="en-US" sz="2200" dirty="0"/>
              <a:t>Electron ID &amp; Reconstruction + </a:t>
            </a:r>
            <a:br>
              <a:rPr lang="en-US" sz="2200" dirty="0"/>
            </a:br>
            <a:r>
              <a:rPr lang="en-US" sz="2200" dirty="0"/>
              <a:t>Path Towards Holistic </a:t>
            </a:r>
            <a:r>
              <a:rPr lang="en-US" sz="2200" dirty="0" err="1"/>
              <a:t>Reco</a:t>
            </a:r>
            <a:r>
              <a:rPr lang="en-US" sz="2200" dirty="0"/>
              <a:t>.</a:t>
            </a:r>
          </a:p>
          <a:p>
            <a:pPr lvl="1"/>
            <a:r>
              <a:rPr lang="en-US" sz="1800" dirty="0"/>
              <a:t>Daniel Brandenburg, Tyler Kutz, Derek Anderson, Dmitry Kalinkin, Shujie Li</a:t>
            </a:r>
            <a:r>
              <a:rPr lang="en-US" sz="1800"/>
              <a:t>, Umberto </a:t>
            </a:r>
            <a:r>
              <a:rPr lang="en-US" sz="1800" dirty="0"/>
              <a:t>Tamponi</a:t>
            </a:r>
          </a:p>
          <a:p>
            <a:endParaRPr lang="en-US" sz="2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52B14-77F2-8EC8-582F-7CC46035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EA3DF-9199-10FB-BB17-7EAA106D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BBABA34-4B70-D054-DD13-6473716EA015}"/>
              </a:ext>
            </a:extLst>
          </p:cNvPr>
          <p:cNvSpPr txBox="1">
            <a:spLocks/>
          </p:cNvSpPr>
          <p:nvPr/>
        </p:nvSpPr>
        <p:spPr>
          <a:xfrm>
            <a:off x="5772807" y="1580575"/>
            <a:ext cx="4984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B8D6D0B-401D-7C98-263D-66256EEF80F0}"/>
              </a:ext>
            </a:extLst>
          </p:cNvPr>
          <p:cNvSpPr txBox="1">
            <a:spLocks/>
          </p:cNvSpPr>
          <p:nvPr/>
        </p:nvSpPr>
        <p:spPr>
          <a:xfrm>
            <a:off x="5838497" y="1580575"/>
            <a:ext cx="4984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Vertex Finding and HF </a:t>
            </a:r>
            <a:r>
              <a:rPr lang="en-US" sz="2200" dirty="0" err="1"/>
              <a:t>Reco</a:t>
            </a:r>
            <a:r>
              <a:rPr lang="en-US" sz="2200" dirty="0"/>
              <a:t>.+ TDR Plots for Vertex and </a:t>
            </a:r>
            <a:r>
              <a:rPr lang="en-US" sz="2200" dirty="0" err="1"/>
              <a:t>Reco</a:t>
            </a:r>
            <a:r>
              <a:rPr lang="en-US" sz="2200" dirty="0"/>
              <a:t>. 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Xin Dong, Olga Evdokimov, Brian Page,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S. Li,  B. Schmookler, E. Sichtermann</a:t>
            </a:r>
          </a:p>
          <a:p>
            <a:r>
              <a:rPr lang="de-DE" sz="2200" dirty="0">
                <a:latin typeface="Calibri" panose="020F0502020204030204" pitchFamily="34" charset="0"/>
              </a:rPr>
              <a:t>SVT DSC: </a:t>
            </a:r>
          </a:p>
          <a:p>
            <a:pPr lvl="1"/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E. Sichtermann</a:t>
            </a:r>
          </a:p>
          <a:p>
            <a:r>
              <a:rPr lang="de-DE" sz="2200" dirty="0">
                <a:latin typeface="Calibri" panose="020F0502020204030204" pitchFamily="34" charset="0"/>
              </a:rPr>
              <a:t>PID CC WG: </a:t>
            </a:r>
          </a:p>
          <a:p>
            <a:pPr lvl="1"/>
            <a:r>
              <a:rPr lang="en-US" sz="1800" dirty="0"/>
              <a:t>Thomas Ullrich, Umberto Tamponi</a:t>
            </a:r>
          </a:p>
          <a:p>
            <a:r>
              <a:rPr lang="en-US" sz="2200" dirty="0"/>
              <a:t>LFHCAL + Backwards HCAL/Hackathon</a:t>
            </a:r>
          </a:p>
          <a:p>
            <a:pPr lvl="1"/>
            <a:r>
              <a:rPr lang="en-US" sz="1800" dirty="0"/>
              <a:t>F. Bock, L. </a:t>
            </a:r>
            <a:r>
              <a:rPr lang="pl-PL" sz="1800" dirty="0"/>
              <a:t>Kosarzewski</a:t>
            </a:r>
            <a:endParaRPr lang="en-US" sz="1800" dirty="0"/>
          </a:p>
          <a:p>
            <a:r>
              <a:rPr lang="en-US" sz="2200" dirty="0"/>
              <a:t>HGCROC</a:t>
            </a:r>
          </a:p>
          <a:p>
            <a:pPr lvl="1"/>
            <a:r>
              <a:rPr lang="en-US" sz="1800" dirty="0"/>
              <a:t>N. Novitzky</a:t>
            </a:r>
          </a:p>
          <a:p>
            <a:endParaRPr lang="en-US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481B3-7129-C661-072D-692FD9B8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21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09B3-DE82-CD5C-7F0F-AF7E3B13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99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Higher Order Collaboration Meeting (NNCM)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59365-0A6C-1B35-AE7D-AC8676E65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7051" y="1361445"/>
            <a:ext cx="3533503" cy="4768577"/>
          </a:xfrm>
        </p:spPr>
        <p:txBody>
          <a:bodyPr>
            <a:normAutofit/>
          </a:bodyPr>
          <a:lstStyle/>
          <a:p>
            <a:r>
              <a:rPr lang="en-US" dirty="0"/>
              <a:t>Revised call sent to collaboration April 29</a:t>
            </a:r>
            <a:r>
              <a:rPr lang="en-US" baseline="30000" dirty="0"/>
              <a:t>th</a:t>
            </a:r>
          </a:p>
          <a:p>
            <a:pPr lvl="1"/>
            <a:r>
              <a:rPr lang="en-US" dirty="0"/>
              <a:t>Change of dates due to CD-3B review</a:t>
            </a:r>
          </a:p>
          <a:p>
            <a:r>
              <a:rPr lang="en-US" dirty="0"/>
              <a:t>Jan 20-24</a:t>
            </a:r>
            <a:r>
              <a:rPr lang="en-US" baseline="30000" dirty="0"/>
              <a:t>th</a:t>
            </a:r>
            <a:r>
              <a:rPr lang="en-US" dirty="0"/>
              <a:t> , 2025</a:t>
            </a:r>
          </a:p>
          <a:p>
            <a:r>
              <a:rPr lang="en-US" dirty="0"/>
              <a:t>Deadline May 31</a:t>
            </a:r>
            <a:r>
              <a:rPr lang="en-US" baseline="30000" dirty="0"/>
              <a:t>st</a:t>
            </a:r>
          </a:p>
          <a:p>
            <a:r>
              <a:rPr lang="en-US" dirty="0"/>
              <a:t>Two proposals received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5420D-1A0B-386F-2017-E91336A6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F095-5F99-18D7-3EF7-A134BDCE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B9DBF913-379C-4ED9-D95D-AF139AD47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2" y="1135118"/>
            <a:ext cx="7160267" cy="552286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F3E1F-4619-CE8C-0F03-80FA3558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9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5B25-8739-6B37-B6A9-E7F4FA5E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64" y="225924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Hey John, start the recording….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AE950-D4C7-B96E-B999-3B7EA542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B32E7-C694-FC36-378E-0F2C78D8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4C4DA-32F8-E58B-154A-DAAEFF6B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7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5B2F-E18B-3162-9094-26478FF7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187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Jan 2025 Collaboration Meeting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5F6B7-0966-C576-A7AC-151BCE4C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78" y="1467868"/>
            <a:ext cx="10515600" cy="5025006"/>
          </a:xfrm>
        </p:spPr>
        <p:txBody>
          <a:bodyPr>
            <a:normAutofit/>
          </a:bodyPr>
          <a:lstStyle/>
          <a:p>
            <a:r>
              <a:rPr lang="en-US" dirty="0"/>
              <a:t>A.I. </a:t>
            </a:r>
            <a:r>
              <a:rPr lang="en-US" dirty="0" err="1"/>
              <a:t>Alikhanyan</a:t>
            </a:r>
            <a:r>
              <a:rPr lang="en-US" dirty="0"/>
              <a:t> National Science Laboratory (AANL) </a:t>
            </a:r>
          </a:p>
          <a:p>
            <a:pPr lvl="1"/>
            <a:r>
              <a:rPr lang="en-US" dirty="0"/>
              <a:t>Yerevan, Armenia</a:t>
            </a:r>
          </a:p>
          <a:p>
            <a:r>
              <a:rPr lang="en-US" dirty="0"/>
              <a:t>Hosted at the Armenia Marriott Yerevan</a:t>
            </a:r>
          </a:p>
          <a:p>
            <a:pPr lvl="1"/>
            <a:r>
              <a:rPr lang="en-US" dirty="0"/>
              <a:t>Rooms also available at surrounding hotels</a:t>
            </a:r>
          </a:p>
          <a:p>
            <a:pPr lvl="1"/>
            <a:r>
              <a:rPr lang="en-US" dirty="0"/>
              <a:t>Registration fee includes coffee </a:t>
            </a:r>
            <a:br>
              <a:rPr lang="en-US" dirty="0"/>
            </a:br>
            <a:r>
              <a:rPr lang="en-US" dirty="0"/>
              <a:t>breaks, welcome reception,</a:t>
            </a:r>
            <a:br>
              <a:rPr lang="en-US" dirty="0"/>
            </a:br>
            <a:r>
              <a:rPr lang="en-US" dirty="0"/>
              <a:t>conf. dinner and excursion</a:t>
            </a:r>
          </a:p>
          <a:p>
            <a:pPr lvl="1"/>
            <a:r>
              <a:rPr lang="en-US" dirty="0"/>
              <a:t>Large auditorium 170-500</a:t>
            </a:r>
          </a:p>
          <a:p>
            <a:pPr lvl="1"/>
            <a:r>
              <a:rPr lang="en-US" dirty="0"/>
              <a:t>5 Parallel Session rooms (40 people)</a:t>
            </a:r>
          </a:p>
          <a:p>
            <a:pPr lvl="1"/>
            <a:r>
              <a:rPr lang="en-US" dirty="0"/>
              <a:t>AV Support</a:t>
            </a:r>
          </a:p>
          <a:p>
            <a:r>
              <a:rPr lang="en-US" dirty="0"/>
              <a:t>Extensive budget provided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BE5AD-2159-B72E-8B22-8C21DEE8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D4B88-E082-A994-3D09-87AD0F13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87777-A748-0E1A-AF3E-E0F410D1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98C6D-54B3-D562-9AF3-1933870F1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10" y="3248974"/>
            <a:ext cx="5765130" cy="265942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0917379-0377-0971-07A7-25E118A91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636" y="1467868"/>
            <a:ext cx="3579076" cy="206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49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5B2F-E18B-3162-9094-26478FF7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Jan 2025 Collaboration Meeting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5F6B7-0966-C576-A7AC-151BCE4C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41"/>
            <a:ext cx="10515600" cy="46082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University of Rome Tor </a:t>
            </a:r>
            <a:r>
              <a:rPr lang="en-US" dirty="0" err="1"/>
              <a:t>Vergata</a:t>
            </a:r>
            <a:r>
              <a:rPr lang="en-US" dirty="0"/>
              <a:t> &amp; INFN</a:t>
            </a:r>
          </a:p>
          <a:p>
            <a:pPr lvl="1"/>
            <a:r>
              <a:rPr lang="en-US" dirty="0"/>
              <a:t>Via Frascati (Roman Hills)</a:t>
            </a:r>
          </a:p>
          <a:p>
            <a:pPr lvl="2"/>
            <a:r>
              <a:rPr lang="en-US" dirty="0"/>
              <a:t>Trains from Fiumicino Airport and Roma Termini </a:t>
            </a:r>
          </a:p>
          <a:p>
            <a:r>
              <a:rPr lang="en-US" dirty="0"/>
              <a:t>Villa </a:t>
            </a:r>
            <a:r>
              <a:rPr lang="en-US" dirty="0" err="1"/>
              <a:t>Mondragone</a:t>
            </a:r>
            <a:endParaRPr lang="en-US" dirty="0"/>
          </a:p>
          <a:p>
            <a:pPr lvl="1"/>
            <a:r>
              <a:rPr lang="en-US" dirty="0"/>
              <a:t>Rooms available at 3-4 star hotels in Frascati</a:t>
            </a:r>
          </a:p>
          <a:p>
            <a:pPr lvl="1"/>
            <a:r>
              <a:rPr lang="en-US" dirty="0"/>
              <a:t>Conference fee covers coffee breaks, lunches, </a:t>
            </a:r>
            <a:br>
              <a:rPr lang="en-US" dirty="0"/>
            </a:br>
            <a:r>
              <a:rPr lang="en-US" dirty="0"/>
              <a:t>shuttle buses:</a:t>
            </a:r>
          </a:p>
          <a:p>
            <a:pPr lvl="2"/>
            <a:r>
              <a:rPr lang="en-US" dirty="0"/>
              <a:t>Remote participants and students fee waived (up to 20%)</a:t>
            </a:r>
          </a:p>
          <a:p>
            <a:pPr lvl="2"/>
            <a:r>
              <a:rPr lang="en-US" dirty="0"/>
              <a:t>Minimum 100 in-person attendees</a:t>
            </a:r>
          </a:p>
          <a:p>
            <a:pPr lvl="2"/>
            <a:r>
              <a:rPr lang="en-US" dirty="0"/>
              <a:t>Social dinner (additional cost) </a:t>
            </a:r>
          </a:p>
          <a:p>
            <a:pPr lvl="1"/>
            <a:r>
              <a:rPr lang="en-US" dirty="0"/>
              <a:t>Plenary Room (160 people) </a:t>
            </a:r>
          </a:p>
          <a:p>
            <a:pPr lvl="1"/>
            <a:r>
              <a:rPr lang="en-US" dirty="0"/>
              <a:t>3 parallel session rooms</a:t>
            </a:r>
          </a:p>
          <a:p>
            <a:pPr lvl="1"/>
            <a:r>
              <a:rPr lang="en-US" dirty="0"/>
              <a:t>AV support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BE5AD-2159-B72E-8B22-8C21DEE8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D4B88-E082-A994-3D09-87AD0F13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87777-A748-0E1A-AF3E-E0F410D1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Photo of chapel">
            <a:extLst>
              <a:ext uri="{FF2B5EF4-FFF2-40B4-BE49-F238E27FC236}">
                <a16:creationId xmlns:a16="http://schemas.microsoft.com/office/drawing/2014/main" id="{C215103F-BE4A-2A6D-AFAF-76CEA847A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72852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D9ED5-310C-A8AF-9292-8C2D0C9B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103126"/>
            <a:ext cx="3377988" cy="18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94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8A1B-9C42-C7D1-49FB-6E7F1248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January 2025 Collaboration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15F5-4AEE-1B2F-BEE6-5CEFD33CB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/>
              <a:t>After very careful consideration by the CC Office, Executive Board, and the Coordinators, we have decided to accept the proposal from </a:t>
            </a:r>
            <a:r>
              <a:rPr lang="en-US" u="sng" dirty="0"/>
              <a:t>University of Rome Tor </a:t>
            </a:r>
            <a:r>
              <a:rPr lang="en-US" u="sng" dirty="0" err="1"/>
              <a:t>Vergata</a:t>
            </a:r>
            <a:r>
              <a:rPr lang="en-US" u="sng" dirty="0"/>
              <a:t> &amp; INFN </a:t>
            </a:r>
            <a:r>
              <a:rPr lang="en-US" dirty="0"/>
              <a:t>to host the January 2025 </a:t>
            </a:r>
            <a:r>
              <a:rPr lang="en-US" dirty="0" err="1"/>
              <a:t>ePIC</a:t>
            </a:r>
            <a:r>
              <a:rPr lang="en-US" dirty="0"/>
              <a:t> Collaboration Meeting. </a:t>
            </a:r>
          </a:p>
          <a:p>
            <a:endParaRPr lang="en-US" dirty="0"/>
          </a:p>
          <a:p>
            <a:r>
              <a:rPr lang="en-US" dirty="0"/>
              <a:t> The </a:t>
            </a:r>
            <a:r>
              <a:rPr lang="en-US" dirty="0" err="1"/>
              <a:t>ePIC</a:t>
            </a:r>
            <a:r>
              <a:rPr lang="en-US" dirty="0"/>
              <a:t> Leadership would like to specifically compliment AANL for an excellent proposal, and we hope to be able to visit Yerevan in the future.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2C131-5408-6D6D-1310-BD2B2F20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47CF9-946A-1ED3-B219-FDC4FAF8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F6CBC-B980-6FF5-45BF-4DE3C6D3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59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F63A-9647-11FE-E028-95BD1DC6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EIC Advocacy Letter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97A94-B38D-83D8-2327-CCADF3AAF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5425363" cy="4555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Advocacy letter to Energy and Water Committee leadership.</a:t>
            </a:r>
          </a:p>
          <a:p>
            <a:r>
              <a:rPr lang="en-US" dirty="0"/>
              <a:t>Organized by EICUG  </a:t>
            </a:r>
          </a:p>
          <a:p>
            <a:r>
              <a:rPr lang="en-US" dirty="0"/>
              <a:t>Sent to EICUG non-.gov/.org email list</a:t>
            </a:r>
          </a:p>
          <a:p>
            <a:endParaRPr lang="en-US" dirty="0"/>
          </a:p>
          <a:p>
            <a:r>
              <a:rPr lang="en-US" dirty="0"/>
              <a:t>Letter available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Consider expressing your support by signing the letter</a:t>
            </a:r>
          </a:p>
          <a:p>
            <a:endParaRPr lang="en-US" dirty="0"/>
          </a:p>
          <a:p>
            <a:r>
              <a:rPr lang="en-US" sz="1800" u="sng" dirty="0">
                <a:solidFill>
                  <a:srgbClr val="0000FF"/>
                </a:solidFill>
                <a:effectLst/>
                <a:latin typeface="Helvetica Neue"/>
                <a:ea typeface="Calibri" panose="020F0502020204030204" pitchFamily="34" charset="0"/>
                <a:hlinkClick r:id="rId3"/>
              </a:rPr>
              <a:t>https://forms.gle/rxEXdNiogx6pSYnT8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A27FDB4F-3488-7CAB-8780-DD8BDF81D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102" y="284086"/>
            <a:ext cx="6137297" cy="79423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CFA09-DC42-6F7D-272F-B2E950DA0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9549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8A1B-9C42-C7D1-49FB-6E7F1248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Speaking Opportunity!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15F5-4AEE-1B2F-BEE6-5CEFD33CB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received an invitation for an </a:t>
            </a:r>
            <a:r>
              <a:rPr lang="en-US" dirty="0" err="1"/>
              <a:t>ePIC</a:t>
            </a:r>
            <a:r>
              <a:rPr lang="en-US" dirty="0"/>
              <a:t> member to give a plenary talk (25+5 minutes) on an experimental overview of </a:t>
            </a:r>
            <a:r>
              <a:rPr lang="en-US" dirty="0" err="1"/>
              <a:t>ePIC</a:t>
            </a:r>
            <a:r>
              <a:rPr lang="en-US" dirty="0"/>
              <a:t> with a focus on capabilities for BSM physics at the </a:t>
            </a:r>
            <a:r>
              <a:rPr lang="en-US" i="1" dirty="0"/>
              <a:t>Workshop on Investigating Physics Beyond the Standard Model at the Electron-Ion Collider (EIC), </a:t>
            </a:r>
            <a:r>
              <a:rPr lang="en-US" dirty="0"/>
              <a:t>at Brookhaven National Laboratory, Upton, NY, November 20-22, 2024.</a:t>
            </a:r>
          </a:p>
          <a:p>
            <a:r>
              <a:rPr lang="en-US" dirty="0"/>
              <a:t>As we are asked to provide the speaker's name pretty soon, please send your nominations by </a:t>
            </a:r>
            <a:r>
              <a:rPr lang="en-US" dirty="0">
                <a:solidFill>
                  <a:srgbClr val="FF0000"/>
                </a:solidFill>
              </a:rPr>
              <a:t>June 17</a:t>
            </a:r>
            <a:r>
              <a:rPr lang="en-US" dirty="0"/>
              <a:t> via this form: </a:t>
            </a:r>
            <a:r>
              <a:rPr lang="en-US" dirty="0">
                <a:hlinkClick r:id="rId2"/>
              </a:rPr>
              <a:t>https://forms.gle/RfpkNsv8PwkKwbxt5</a:t>
            </a:r>
            <a:r>
              <a:rPr lang="en-US" dirty="0"/>
              <a:t>. </a:t>
            </a:r>
          </a:p>
          <a:p>
            <a:r>
              <a:rPr lang="en-US" dirty="0"/>
              <a:t>Self-nominations are encouraged!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2C131-5408-6D6D-1310-BD2B2F20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47CF9-946A-1ED3-B219-FDC4FAF8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CA51AE6-83CA-BC3B-378F-957C1EDF4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595" y="230188"/>
            <a:ext cx="1963205" cy="1413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D93C0E-B676-D3D5-3A48-A730EB783D60}"/>
              </a:ext>
            </a:extLst>
          </p:cNvPr>
          <p:cNvSpPr txBox="1"/>
          <p:nvPr/>
        </p:nvSpPr>
        <p:spPr>
          <a:xfrm>
            <a:off x="211873" y="1382751"/>
            <a:ext cx="478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Via the Talks and Conferences Committee: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F94288-A55B-0D0B-4F42-BF6A30FF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6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9608-847E-0E7E-79C9-008DD3320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Working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DA2FF-E8D5-5573-64B6-1F4BA9DB7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4881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new website has a “Coming to BNL” section: </a:t>
            </a:r>
          </a:p>
          <a:p>
            <a:pPr lvl="1"/>
            <a:r>
              <a:rPr lang="en-US" dirty="0">
                <a:hlinkClick r:id="rId2"/>
              </a:rPr>
              <a:t>https://www.epic-eic.org/collaboration/coming.html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 addition, please email Thomas (thomas.ullrich@bnl.gov) and Elke (elke@bnl.gov) if you are sending people to BNL to do </a:t>
            </a:r>
            <a:r>
              <a:rPr lang="en-US" dirty="0" err="1"/>
              <a:t>ePIC</a:t>
            </a:r>
            <a:r>
              <a:rPr lang="en-US" dirty="0"/>
              <a:t> work </a:t>
            </a:r>
          </a:p>
          <a:p>
            <a:pPr lvl="1"/>
            <a:r>
              <a:rPr lang="en-US" dirty="0"/>
              <a:t>Do this even if they are coming primarily for something else and </a:t>
            </a:r>
            <a:r>
              <a:rPr lang="en-US" dirty="0" err="1"/>
              <a:t>ePIC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is just a small part</a:t>
            </a:r>
          </a:p>
          <a:p>
            <a:pPr lvl="1"/>
            <a:endParaRPr lang="en-US" dirty="0"/>
          </a:p>
          <a:p>
            <a:r>
              <a:rPr lang="en-US" dirty="0"/>
              <a:t>Make sure that people are trained, and all BNL regulations are followed</a:t>
            </a:r>
          </a:p>
          <a:p>
            <a:pPr lvl="1"/>
            <a:r>
              <a:rPr lang="en-US" dirty="0"/>
              <a:t>This is important!  When at BNL doing work on </a:t>
            </a:r>
            <a:r>
              <a:rPr lang="en-US" dirty="0" err="1"/>
              <a:t>ePIC</a:t>
            </a:r>
            <a:r>
              <a:rPr lang="en-US" dirty="0"/>
              <a:t> you and your people are representing the collaboration.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95EBB-285E-0CC5-1535-578F15A3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8541-1C1C-A44D-7C3F-665EC647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4245-3BE7-028D-29BC-D9325DB9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11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C17AE-5A41-8169-C795-5131878E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B58AE-DD63-7159-A6C7-7EFAE4E93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351"/>
            <a:ext cx="10515600" cy="4718612"/>
          </a:xfrm>
        </p:spPr>
        <p:txBody>
          <a:bodyPr>
            <a:normAutofit/>
          </a:bodyPr>
          <a:lstStyle/>
          <a:p>
            <a:r>
              <a:rPr lang="en-US" dirty="0"/>
              <a:t>Making progress on draft pre-TDR development timeline</a:t>
            </a:r>
          </a:p>
          <a:p>
            <a:r>
              <a:rPr lang="en-US" dirty="0"/>
              <a:t>Getting stoked for the July Collaboration Meeting!</a:t>
            </a:r>
          </a:p>
          <a:p>
            <a:endParaRPr lang="en-US" dirty="0"/>
          </a:p>
          <a:p>
            <a:r>
              <a:rPr lang="en-US" dirty="0"/>
              <a:t>Next </a:t>
            </a:r>
            <a:r>
              <a:rPr lang="en-US" dirty="0" err="1"/>
              <a:t>ePIC</a:t>
            </a:r>
            <a:r>
              <a:rPr lang="en-US" dirty="0"/>
              <a:t> General Meeting: </a:t>
            </a:r>
            <a:br>
              <a:rPr lang="en-US" dirty="0"/>
            </a:br>
            <a:r>
              <a:rPr lang="en-US" dirty="0"/>
              <a:t>Thursday, June 27</a:t>
            </a:r>
            <a:r>
              <a:rPr lang="en-US" baseline="30000" dirty="0"/>
              <a:t>th </a:t>
            </a:r>
            <a:r>
              <a:rPr lang="en-US" dirty="0"/>
              <a:t>@ 7:30PM ET</a:t>
            </a:r>
          </a:p>
          <a:p>
            <a:r>
              <a:rPr lang="en-US" dirty="0"/>
              <a:t>Sign the EICUG advocacy letter</a:t>
            </a:r>
          </a:p>
          <a:p>
            <a:r>
              <a:rPr lang="en-US" dirty="0"/>
              <a:t>Register now for the Joint EICUG/</a:t>
            </a:r>
            <a:r>
              <a:rPr lang="en-US" dirty="0" err="1"/>
              <a:t>ePIC</a:t>
            </a:r>
            <a:br>
              <a:rPr lang="en-US" dirty="0"/>
            </a:br>
            <a:r>
              <a:rPr lang="en-US" dirty="0"/>
              <a:t>meeting at Lehigh July 24-28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B28DD-586C-CD93-73C2-BC123AE9C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92B4A3E-F64C-257A-AC44-A549118FF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21" y="3429000"/>
            <a:ext cx="3628524" cy="2611941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499A4514-4849-DB57-66A8-701208B37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1C3B2-E8EB-A59D-3230-513A679F1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ED201-4CA9-020A-B119-B1BD1B8D4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5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D2E3C-5F8A-E914-EF79-8697EABC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E84BD-BD1C-C201-3156-A3A87614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34B80-BB04-3CBD-93A7-992D6528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FBAB-D85B-616C-BE71-3324DEB58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12" y="2018182"/>
            <a:ext cx="10515600" cy="983999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Today’s </a:t>
            </a:r>
            <a:br>
              <a:rPr lang="en-US" sz="4800" b="1" dirty="0">
                <a:solidFill>
                  <a:schemeClr val="accent1"/>
                </a:solidFill>
              </a:rPr>
            </a:br>
            <a:r>
              <a:rPr lang="en-US" sz="4800" b="1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55F5A-17B9-14B6-AACE-984A93365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A732E-DD2F-5B2D-E4CF-CD48C9A5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B232D25-B4A6-4942-F3E1-2576959A4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66" y="437398"/>
            <a:ext cx="9526329" cy="57824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9638C7-E437-D219-3844-DAFDD3D85237}"/>
              </a:ext>
            </a:extLst>
          </p:cNvPr>
          <p:cNvGrpSpPr/>
          <p:nvPr/>
        </p:nvGrpSpPr>
        <p:grpSpPr>
          <a:xfrm>
            <a:off x="7069253" y="4850781"/>
            <a:ext cx="3740359" cy="802888"/>
            <a:chOff x="7069253" y="4850781"/>
            <a:chExt cx="3740359" cy="802888"/>
          </a:xfrm>
        </p:grpSpPr>
        <p:pic>
          <p:nvPicPr>
            <p:cNvPr id="3074" name="Picture 2" descr="Runner Up Medals - 2 1/2&quot; Laurel Wreath Runner Up Medal - Great Runner Up  Awards for Kids">
              <a:extLst>
                <a:ext uri="{FF2B5EF4-FFF2-40B4-BE49-F238E27FC236}">
                  <a16:creationId xmlns:a16="http://schemas.microsoft.com/office/drawing/2014/main" id="{6D8B4BAE-0426-7A02-8B7E-E4B5EADBD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253" y="4850781"/>
              <a:ext cx="743415" cy="80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3E5B94-981A-C58E-6BB0-0C177DA44A63}"/>
                </a:ext>
              </a:extLst>
            </p:cNvPr>
            <p:cNvSpPr txBox="1"/>
            <p:nvPr/>
          </p:nvSpPr>
          <p:spPr>
            <a:xfrm>
              <a:off x="7917366" y="4928839"/>
              <a:ext cx="28922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“Give us your damn plots”</a:t>
              </a:r>
            </a:p>
            <a:p>
              <a:r>
                <a:rPr lang="en-US" dirty="0"/>
                <a:t>- B. Page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DDAA6-F55E-6367-BB38-812DBE52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4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97C2-DAEF-2C71-D1DD-B850F096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Upcoming Notable Events…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3CC87-244D-6448-A010-ED7422D8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92468"/>
            <a:ext cx="10515600" cy="48638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DIS 2024 in Grenoble, France April 8-12</a:t>
            </a:r>
            <a:r>
              <a:rPr lang="en-US" baseline="30000" dirty="0"/>
              <a:t>th</a:t>
            </a:r>
            <a:r>
              <a:rPr lang="en-US" dirty="0"/>
              <a:t> , 2024</a:t>
            </a:r>
          </a:p>
          <a:p>
            <a:pPr lvl="1"/>
            <a:r>
              <a:rPr lang="en-US" dirty="0">
                <a:hlinkClick r:id="rId2"/>
              </a:rPr>
              <a:t>https://lpsc-indico.in2p3.fr/event/3268/</a:t>
            </a:r>
            <a:endParaRPr lang="en-US" dirty="0"/>
          </a:p>
          <a:p>
            <a:r>
              <a:rPr lang="en-US" dirty="0" err="1"/>
              <a:t>ePIC</a:t>
            </a:r>
            <a:r>
              <a:rPr lang="en-US" dirty="0"/>
              <a:t> Software and Computing meeting </a:t>
            </a:r>
            <a:br>
              <a:rPr lang="en-US" dirty="0"/>
            </a:br>
            <a:r>
              <a:rPr lang="en-US" dirty="0"/>
              <a:t>@ CERN April 22</a:t>
            </a:r>
            <a:r>
              <a:rPr lang="en-US" baseline="30000" dirty="0"/>
              <a:t>nd</a:t>
            </a:r>
            <a:r>
              <a:rPr lang="en-US" dirty="0"/>
              <a:t>-26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https://indico.cern.ch/event/1343984/</a:t>
            </a:r>
            <a:endParaRPr lang="en-US" dirty="0"/>
          </a:p>
          <a:p>
            <a:r>
              <a:rPr lang="en-US" dirty="0"/>
              <a:t>EIC RRB Meeting – May 6-7</a:t>
            </a:r>
            <a:r>
              <a:rPr lang="en-US" baseline="30000" dirty="0"/>
              <a:t>th</a:t>
            </a:r>
            <a:r>
              <a:rPr lang="en-US" dirty="0"/>
              <a:t> in Italy</a:t>
            </a:r>
          </a:p>
          <a:p>
            <a:r>
              <a:rPr lang="en-US" dirty="0"/>
              <a:t>MC4EIC @ Durham University June 5-7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4"/>
              </a:rPr>
              <a:t>https://conference.ippp.dur.ac.uk/event/1292/</a:t>
            </a:r>
            <a:endParaRPr lang="en-US" dirty="0"/>
          </a:p>
          <a:p>
            <a:r>
              <a:rPr lang="en-US" dirty="0" err="1"/>
              <a:t>JLab</a:t>
            </a:r>
            <a:r>
              <a:rPr lang="en-US" dirty="0"/>
              <a:t> Users Meeting, June 8-12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5"/>
              </a:rPr>
              <a:t>https://www.jlab.org/conference/2024-jluo</a:t>
            </a:r>
            <a:endParaRPr lang="en-US" dirty="0"/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EIC-Asia Workshop in Shanghai July 1-5, 2024</a:t>
            </a:r>
          </a:p>
          <a:p>
            <a:pPr lvl="1"/>
            <a:r>
              <a:rPr lang="en-US" dirty="0">
                <a:hlinkClick r:id="rId6"/>
              </a:rPr>
              <a:t>https://indico.cern.ch/event/1361239/</a:t>
            </a:r>
            <a:endParaRPr lang="en-US" dirty="0"/>
          </a:p>
          <a:p>
            <a:r>
              <a:rPr lang="en-US" dirty="0"/>
              <a:t>Joint EICUG/</a:t>
            </a:r>
            <a:r>
              <a:rPr lang="en-US" dirty="0" err="1"/>
              <a:t>ePIC</a:t>
            </a:r>
            <a:r>
              <a:rPr lang="en-US" dirty="0"/>
              <a:t> Collaboration Meeting </a:t>
            </a:r>
            <a:br>
              <a:rPr lang="en-US" dirty="0"/>
            </a:br>
            <a:r>
              <a:rPr lang="en-US" dirty="0"/>
              <a:t>@ Lehigh University July 22</a:t>
            </a:r>
            <a:r>
              <a:rPr lang="en-US" baseline="30000" dirty="0"/>
              <a:t>nd</a:t>
            </a:r>
            <a:r>
              <a:rPr lang="en-US" dirty="0"/>
              <a:t>-28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7"/>
              </a:rPr>
              <a:t>https://indico.bnl.gov/event/20727/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F1E2D-B947-6FBF-CC74-319F9E8E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BE242EE0-7EBD-4041-EEC8-EB83ABBEF0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233" y="4153288"/>
            <a:ext cx="3215919" cy="716342"/>
          </a:xfrm>
          <a:prstGeom prst="rect">
            <a:avLst/>
          </a:prstGeom>
        </p:spPr>
      </p:pic>
      <p:pic>
        <p:nvPicPr>
          <p:cNvPr id="10" name="Picture 9" descr="Diagram, text, calendar&#10;&#10;Description automatically generated">
            <a:extLst>
              <a:ext uri="{FF2B5EF4-FFF2-40B4-BE49-F238E27FC236}">
                <a16:creationId xmlns:a16="http://schemas.microsoft.com/office/drawing/2014/main" id="{507731C2-E90A-5C62-F7E5-99BC43B28D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96" y="1136189"/>
            <a:ext cx="3215919" cy="23335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DE732-730C-10A4-3104-0321B142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F3506-9646-2748-DA8C-583DFF24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98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FD601-BE50-5591-A168-E4C9BB33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238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Rotation of PWG Conveners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7B74-02D6-9BE3-2B0A-5EF5536AF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84" y="1452785"/>
            <a:ext cx="8219646" cy="4724178"/>
          </a:xfrm>
        </p:spPr>
        <p:txBody>
          <a:bodyPr/>
          <a:lstStyle/>
          <a:p>
            <a:r>
              <a:rPr lang="en-US" dirty="0"/>
              <a:t>Physics WG’s</a:t>
            </a:r>
          </a:p>
          <a:p>
            <a:pPr lvl="1"/>
            <a:r>
              <a:rPr lang="en-US" dirty="0"/>
              <a:t>Conveners were originally endorsed for 1 </a:t>
            </a:r>
            <a:r>
              <a:rPr lang="en-US" dirty="0" err="1"/>
              <a:t>yr</a:t>
            </a:r>
            <a:r>
              <a:rPr lang="en-US" dirty="0"/>
              <a:t>/2 </a:t>
            </a:r>
            <a:r>
              <a:rPr lang="en-US" dirty="0" err="1"/>
              <a:t>yr</a:t>
            </a:r>
            <a:r>
              <a:rPr lang="en-US" dirty="0"/>
              <a:t> terms </a:t>
            </a:r>
          </a:p>
          <a:p>
            <a:pPr lvl="1"/>
            <a:r>
              <a:rPr lang="en-US" dirty="0"/>
              <a:t>Half of the existing PWG conveners due to rotate off</a:t>
            </a:r>
          </a:p>
          <a:p>
            <a:pPr lvl="1"/>
            <a:r>
              <a:rPr lang="en-US" dirty="0"/>
              <a:t>Do not want to create disruption at a time when we are trying to ramp up efforts for the TDR</a:t>
            </a:r>
          </a:p>
          <a:p>
            <a:pPr lvl="1"/>
            <a:r>
              <a:rPr lang="en-US" dirty="0"/>
              <a:t>Plan to present new PWG conveners to the CC for endorsement at July Collaboration meeting</a:t>
            </a:r>
          </a:p>
          <a:p>
            <a:pPr lvl="2"/>
            <a:r>
              <a:rPr lang="en-US" dirty="0"/>
              <a:t>Follows split of CC elections</a:t>
            </a:r>
          </a:p>
          <a:p>
            <a:pPr lvl="2"/>
            <a:r>
              <a:rPr lang="en-US" dirty="0"/>
              <a:t>Allows time for AC’s to consider/develop candidates  </a:t>
            </a:r>
          </a:p>
          <a:p>
            <a:pPr lvl="2"/>
            <a:r>
              <a:rPr lang="en-US" dirty="0"/>
              <a:t>This is an opportunity to rotate experienced </a:t>
            </a:r>
            <a:r>
              <a:rPr lang="en-US" dirty="0" err="1"/>
              <a:t>ePIC</a:t>
            </a:r>
            <a:r>
              <a:rPr lang="en-US" dirty="0"/>
              <a:t> members </a:t>
            </a:r>
            <a:br>
              <a:rPr lang="en-US" dirty="0"/>
            </a:br>
            <a:r>
              <a:rPr lang="en-US" dirty="0"/>
              <a:t>to new roles!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80ACF-AC31-0264-6DE9-69A802B5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F996C-9164-A87E-7F6D-A5685BE5CB1F}"/>
              </a:ext>
            </a:extLst>
          </p:cNvPr>
          <p:cNvSpPr txBox="1"/>
          <p:nvPr/>
        </p:nvSpPr>
        <p:spPr>
          <a:xfrm>
            <a:off x="9190568" y="836317"/>
            <a:ext cx="2125133" cy="5632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SIDIS: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Charlotte - 1 year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Stefan - 2 years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BSM: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Michael - 1 year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Ciprian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- 2 years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Inclusive: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Claire - 1 year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Tyler - 2 years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Exclusive: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Rachel - 1 year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Raphael - 2 years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Jets/HF: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Brian - 1 year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Olga - 2 years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71392-A4FC-E398-862F-24931604CC58}"/>
              </a:ext>
            </a:extLst>
          </p:cNvPr>
          <p:cNvSpPr txBox="1"/>
          <p:nvPr/>
        </p:nvSpPr>
        <p:spPr>
          <a:xfrm>
            <a:off x="517160" y="5674333"/>
            <a:ext cx="838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Contact the Analysis Coordinators (</a:t>
            </a:r>
            <a:r>
              <a:rPr lang="en-US" b="1" dirty="0" err="1">
                <a:solidFill>
                  <a:schemeClr val="accent1"/>
                </a:solidFill>
              </a:rPr>
              <a:t>Rosi</a:t>
            </a:r>
            <a:r>
              <a:rPr lang="en-US" b="1" dirty="0">
                <a:solidFill>
                  <a:schemeClr val="accent1"/>
                </a:solidFill>
              </a:rPr>
              <a:t> and Sal) with suggestions and nominations!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F1FE3-7A54-8004-9426-0C31CEE4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B5243-86FA-5C5D-7A55-E65A94D9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C98C4-23F1-3A73-46A2-532933A0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32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summer is off to a busy start!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E686E-2AFC-54DE-C4FF-4EF2234C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F7720-D7D4-BEE2-D638-922ED53B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9" name="Picture 8" descr="A calendar with text and numbers&#10;&#10;Description automatically generated">
            <a:extLst>
              <a:ext uri="{FF2B5EF4-FFF2-40B4-BE49-F238E27FC236}">
                <a16:creationId xmlns:a16="http://schemas.microsoft.com/office/drawing/2014/main" id="{5B8CFA40-BFE1-1222-8AB5-671701500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48" y="1598574"/>
            <a:ext cx="8532967" cy="47577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F2984-C44E-5205-4455-563DFA1684DF}"/>
              </a:ext>
            </a:extLst>
          </p:cNvPr>
          <p:cNvSpPr txBox="1"/>
          <p:nvPr/>
        </p:nvSpPr>
        <p:spPr>
          <a:xfrm>
            <a:off x="289930" y="1806498"/>
            <a:ext cx="284356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Incremental Preliminary Design and Safety Review of the EIC Detector DAQ and Electronics *AND*</a:t>
            </a:r>
          </a:p>
          <a:p>
            <a:r>
              <a:rPr lang="en-US" dirty="0"/>
              <a:t>Final Design Review for </a:t>
            </a:r>
            <a:r>
              <a:rPr lang="en-US" dirty="0" err="1"/>
              <a:t>lpGBT</a:t>
            </a:r>
            <a:r>
              <a:rPr lang="en-US" dirty="0"/>
              <a:t>/VTRX+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964C9C-87CB-3DE7-7EBE-6C8BC012CE77}"/>
              </a:ext>
            </a:extLst>
          </p:cNvPr>
          <p:cNvCxnSpPr>
            <a:stCxn id="10" idx="3"/>
          </p:cNvCxnSpPr>
          <p:nvPr/>
        </p:nvCxnSpPr>
        <p:spPr>
          <a:xfrm>
            <a:off x="3133491" y="2683661"/>
            <a:ext cx="1594626" cy="1654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578DE6-EA46-623C-C6F7-01AA289D3EF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133491" y="2683661"/>
            <a:ext cx="2341758" cy="1732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788908-824E-31EC-7A54-34DC12FBDCA1}"/>
              </a:ext>
            </a:extLst>
          </p:cNvPr>
          <p:cNvSpPr txBox="1"/>
          <p:nvPr/>
        </p:nvSpPr>
        <p:spPr>
          <a:xfrm>
            <a:off x="439753" y="4337824"/>
            <a:ext cx="23417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Detector Advisory Committee Meeting  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463797-B1C6-1C5D-21C3-187BDE1AAF8D}"/>
              </a:ext>
            </a:extLst>
          </p:cNvPr>
          <p:cNvCxnSpPr>
            <a:cxnSpLocks/>
          </p:cNvCxnSpPr>
          <p:nvPr/>
        </p:nvCxnSpPr>
        <p:spPr>
          <a:xfrm>
            <a:off x="2784087" y="4660989"/>
            <a:ext cx="7746924" cy="918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D450960-CAE0-CA3D-44E7-883C5B032221}"/>
              </a:ext>
            </a:extLst>
          </p:cNvPr>
          <p:cNvSpPr txBox="1"/>
          <p:nvPr/>
        </p:nvSpPr>
        <p:spPr>
          <a:xfrm>
            <a:off x="167268" y="5720576"/>
            <a:ext cx="315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in the Project News talk…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2B3424-6BB6-75B9-D721-A14177F8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1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D928B-9259-E344-DF38-B674F66CF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8250"/>
            <a:ext cx="10515600" cy="5607354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Requirements for the </a:t>
            </a:r>
            <a:r>
              <a:rPr lang="en-US" b="1" dirty="0"/>
              <a:t>Detector DB</a:t>
            </a:r>
            <a:r>
              <a:rPr lang="en-US" dirty="0"/>
              <a:t> finalized (after collecting community inputs and two passes at TIC meetings); they can be read at: </a:t>
            </a:r>
            <a:r>
              <a:rPr lang="en-US" dirty="0">
                <a:hlinkClick r:id="rId2"/>
              </a:rPr>
              <a:t>https://docs.google.com/document/d/1ow1nfy8dsrI1CfTBkG6kUJ0Oy2MZONhAktLy-zevJ1E/edit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Next step initiated: identification and selection of the technical tool </a:t>
            </a:r>
            <a:br>
              <a:rPr lang="en-US" dirty="0"/>
            </a:br>
            <a:r>
              <a:rPr lang="en-US" dirty="0"/>
              <a:t>(together with SCC)</a:t>
            </a:r>
          </a:p>
          <a:p>
            <a:pPr lvl="1"/>
            <a:endParaRPr lang="en-US" dirty="0"/>
          </a:p>
          <a:p>
            <a:r>
              <a:rPr lang="en-US" b="1" dirty="0"/>
              <a:t>Pre-TDR activities</a:t>
            </a:r>
          </a:p>
          <a:p>
            <a:pPr lvl="1"/>
            <a:r>
              <a:rPr lang="en-US" dirty="0"/>
              <a:t>Monitoring the DSC progress with periodic reports at the TIC meetings</a:t>
            </a:r>
          </a:p>
          <a:p>
            <a:pPr lvl="1"/>
            <a:r>
              <a:rPr lang="en-US" dirty="0"/>
              <a:t>Structuring the overleaf document where the DSC inputs will be collected</a:t>
            </a:r>
          </a:p>
          <a:p>
            <a:pPr lvl="1"/>
            <a:r>
              <a:rPr lang="en-US" dirty="0"/>
              <a:t>Follow-up on main TC-office priorities for simulation studies (pre-TDR oriented)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4675A-0FF6-256C-E0D0-CA3EA03DD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CEB22-58EA-FB8E-3378-E7D33784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ePIC General Meeting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4D2251-7AB2-C209-D75D-A23D0040F42A}"/>
              </a:ext>
            </a:extLst>
          </p:cNvPr>
          <p:cNvSpPr>
            <a:spLocks noGrp="1"/>
          </p:cNvSpPr>
          <p:nvPr/>
        </p:nvSpPr>
        <p:spPr>
          <a:xfrm>
            <a:off x="0" y="-18832"/>
            <a:ext cx="12192000" cy="707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0B0F0"/>
                </a:solidFill>
              </a:rPr>
              <a:t> Current TC-office Activities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53E2DC-4B6A-614B-4CA4-1BA31A46A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1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F8CA-4507-3ABC-81A3-FCD6ACCB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83703D-069C-3462-6367-DBAFD75CAE8B}"/>
              </a:ext>
            </a:extLst>
          </p:cNvPr>
          <p:cNvSpPr>
            <a:spLocks noGrp="1"/>
          </p:cNvSpPr>
          <p:nvPr/>
        </p:nvSpPr>
        <p:spPr>
          <a:xfrm>
            <a:off x="0" y="-25030"/>
            <a:ext cx="11976212" cy="707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</a:rPr>
              <a:t>TC-office Priorities for Simulation Studies (pre-TDR oriented)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73B12EC-D76E-7F89-15B4-1726E7B1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425076"/>
            <a:ext cx="3102621" cy="296399"/>
          </a:xfrm>
        </p:spPr>
        <p:txBody>
          <a:bodyPr/>
          <a:lstStyle/>
          <a:p>
            <a:r>
              <a:rPr lang="en-US"/>
              <a:t>6/14/2024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8CAF05B-8804-B332-676F-097DD0E5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64680" y="6356350"/>
            <a:ext cx="4114800" cy="365125"/>
          </a:xfrm>
        </p:spPr>
        <p:txBody>
          <a:bodyPr/>
          <a:lstStyle/>
          <a:p>
            <a:pPr algn="l"/>
            <a:r>
              <a:rPr lang="it-IT"/>
              <a:t>ePIC General Meeting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97760-EDD8-BBBC-6933-049AE823B537}"/>
              </a:ext>
            </a:extLst>
          </p:cNvPr>
          <p:cNvSpPr txBox="1"/>
          <p:nvPr/>
        </p:nvSpPr>
        <p:spPr>
          <a:xfrm>
            <a:off x="838199" y="1465368"/>
            <a:ext cx="100051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Studies for </a:t>
            </a:r>
            <a:r>
              <a:rPr lang="en-US" sz="2400" u="sng" dirty="0"/>
              <a:t>subsystems where there are technical aspects still open</a:t>
            </a:r>
            <a:r>
              <a:rPr lang="en-US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Simulations dedicated to soft gamma and to vector meson production in order to optimize the </a:t>
            </a:r>
            <a:r>
              <a:rPr lang="en-US" sz="2400" b="1" dirty="0"/>
              <a:t>ZDC  configuration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Motivation and requirements for the </a:t>
            </a:r>
            <a:r>
              <a:rPr lang="en-US" sz="2400" b="1" dirty="0"/>
              <a:t>backward </a:t>
            </a:r>
            <a:r>
              <a:rPr lang="en-US" sz="2400" b="1" dirty="0" err="1"/>
              <a:t>HCal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Needs in term of spatial resolution for the </a:t>
            </a:r>
            <a:r>
              <a:rPr lang="en-US" sz="2400" b="1" dirty="0"/>
              <a:t>outer MPGD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Impact on physics of </a:t>
            </a:r>
            <a:r>
              <a:rPr lang="en-US" sz="2400" b="1" dirty="0" err="1"/>
              <a:t>dRICH</a:t>
            </a:r>
            <a:r>
              <a:rPr lang="en-US" sz="2400" b="1" dirty="0"/>
              <a:t> with single vessel vs </a:t>
            </a:r>
            <a:r>
              <a:rPr lang="en-US" sz="2400" b="1" dirty="0" err="1"/>
              <a:t>dRICH</a:t>
            </a:r>
            <a:r>
              <a:rPr lang="en-US" sz="2400" b="1" dirty="0"/>
              <a:t> with split vessel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B0 calorimetry performance: </a:t>
            </a:r>
            <a:r>
              <a:rPr lang="en-US" sz="2400" b="1" dirty="0"/>
              <a:t>LYSO vs PbWO</a:t>
            </a:r>
            <a:r>
              <a:rPr lang="en-US" sz="2400" b="1" baseline="-25000" dirty="0"/>
              <a:t>4</a:t>
            </a:r>
            <a:r>
              <a:rPr lang="en-US" sz="2400" b="1" dirty="0"/>
              <a:t> </a:t>
            </a:r>
            <a:r>
              <a:rPr lang="en-US" sz="24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844B5B-555A-7B68-87A3-81CB6AB8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F8CA-4507-3ABC-81A3-FCD6ACCB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73B12EC-D76E-7F89-15B4-1726E7B1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425076"/>
            <a:ext cx="3102621" cy="296399"/>
          </a:xfrm>
        </p:spPr>
        <p:txBody>
          <a:bodyPr/>
          <a:lstStyle/>
          <a:p>
            <a:r>
              <a:rPr lang="en-US"/>
              <a:t>6/14/2024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83703D-069C-3462-6367-DBAFD75CAE8B}"/>
              </a:ext>
            </a:extLst>
          </p:cNvPr>
          <p:cNvSpPr>
            <a:spLocks noGrp="1"/>
          </p:cNvSpPr>
          <p:nvPr/>
        </p:nvSpPr>
        <p:spPr>
          <a:xfrm>
            <a:off x="0" y="-25030"/>
            <a:ext cx="11871016" cy="5525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</a:rPr>
              <a:t>Recent TIC meetings  (June 3</a:t>
            </a:r>
            <a:r>
              <a:rPr lang="en-US" b="1" baseline="30000" dirty="0">
                <a:solidFill>
                  <a:srgbClr val="00B0F0"/>
                </a:solidFill>
              </a:rPr>
              <a:t>rd</a:t>
            </a:r>
            <a:r>
              <a:rPr lang="en-US" b="1" dirty="0">
                <a:solidFill>
                  <a:srgbClr val="00B0F0"/>
                </a:solidFill>
              </a:rPr>
              <a:t>, 10</a:t>
            </a:r>
            <a:r>
              <a:rPr lang="en-US" b="1" baseline="30000" dirty="0">
                <a:solidFill>
                  <a:srgbClr val="00B0F0"/>
                </a:solidFill>
              </a:rPr>
              <a:t>th</a:t>
            </a:r>
            <a:r>
              <a:rPr lang="en-US" b="1" dirty="0">
                <a:solidFill>
                  <a:srgbClr val="00B0F0"/>
                </a:solidFill>
              </a:rPr>
              <a:t>)  Highlights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8CAF05B-8804-B332-676F-097DD0E5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64680" y="6356350"/>
            <a:ext cx="4114800" cy="365125"/>
          </a:xfrm>
        </p:spPr>
        <p:txBody>
          <a:bodyPr/>
          <a:lstStyle/>
          <a:p>
            <a:pPr algn="l"/>
            <a:r>
              <a:rPr lang="it-IT"/>
              <a:t>ePIC General Meeting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4F25F-EFC7-7C00-985F-D6F3F5F5F13F}"/>
              </a:ext>
            </a:extLst>
          </p:cNvPr>
          <p:cNvSpPr txBox="1"/>
          <p:nvPr/>
        </p:nvSpPr>
        <p:spPr>
          <a:xfrm>
            <a:off x="209475" y="839732"/>
            <a:ext cx="9499149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Pre-TDR effort: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Progress on Tracking (B. Schmookler):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 err="1"/>
              <a:t>hPDIRC</a:t>
            </a:r>
            <a:r>
              <a:rPr lang="en-US" sz="2000" u="sng" dirty="0"/>
              <a:t> News (G. </a:t>
            </a:r>
            <a:r>
              <a:rPr lang="en-US" sz="2000" u="sng" dirty="0" err="1"/>
              <a:t>Kalicy</a:t>
            </a:r>
            <a:r>
              <a:rPr lang="en-US" sz="2000" u="sng" dirty="0"/>
              <a:t>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PID CC WG Report (T. Ullrich): 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Detector Integration</a:t>
            </a:r>
            <a:r>
              <a:rPr lang="en-US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Presentation from project engineers: </a:t>
            </a:r>
          </a:p>
        </p:txBody>
      </p:sp>
      <p:pic>
        <p:nvPicPr>
          <p:cNvPr id="5" name="Picture 4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171EE261-30BA-D737-9058-533BE84F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96" y="715373"/>
            <a:ext cx="5056095" cy="28436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8CA56-9FED-D3C9-6CD0-02A2CE919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05" y="1549101"/>
            <a:ext cx="3909578" cy="2932183"/>
          </a:xfrm>
          <a:prstGeom prst="rect">
            <a:avLst/>
          </a:prstGeom>
        </p:spPr>
      </p:pic>
      <p:pic>
        <p:nvPicPr>
          <p:cNvPr id="9" name="Picture 8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CA9E79C8-3EFD-1C8D-4378-6454FCA8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608" y="2993286"/>
            <a:ext cx="5269407" cy="29636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0F3BE0B-B24D-5339-60FE-8E695CE0DE2D}"/>
              </a:ext>
            </a:extLst>
          </p:cNvPr>
          <p:cNvGrpSpPr/>
          <p:nvPr/>
        </p:nvGrpSpPr>
        <p:grpSpPr>
          <a:xfrm>
            <a:off x="239542" y="3855900"/>
            <a:ext cx="8528231" cy="3423580"/>
            <a:chOff x="239542" y="3855900"/>
            <a:chExt cx="8528231" cy="3423580"/>
          </a:xfrm>
        </p:grpSpPr>
        <p:pic>
          <p:nvPicPr>
            <p:cNvPr id="15" name="Picture 14" descr="A computer screen shot of a diagram&#10;&#10;Description automatically generated">
              <a:extLst>
                <a:ext uri="{FF2B5EF4-FFF2-40B4-BE49-F238E27FC236}">
                  <a16:creationId xmlns:a16="http://schemas.microsoft.com/office/drawing/2014/main" id="{8837942E-7801-6130-3826-6986634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542" y="3855900"/>
              <a:ext cx="4719508" cy="2865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diagram of a machine&#10;&#10;Description automatically generated">
              <a:extLst>
                <a:ext uri="{FF2B5EF4-FFF2-40B4-BE49-F238E27FC236}">
                  <a16:creationId xmlns:a16="http://schemas.microsoft.com/office/drawing/2014/main" id="{3FF41710-9324-19DF-CBA2-3E2EBCB34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2606" y="4258675"/>
              <a:ext cx="4975167" cy="30208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80E14-7F03-C840-4E46-FF0B15EA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8C5F8-37FE-D5E8-0262-7CFDD7376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E45B6-03BB-902B-C662-A5C2FDA2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8101A-6BB2-046A-BB20-02B8434C0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70D71E44-8A66-BA0E-B26D-7A4A92F6EFF0}"/>
              </a:ext>
            </a:extLst>
          </p:cNvPr>
          <p:cNvSpPr/>
          <p:nvPr/>
        </p:nvSpPr>
        <p:spPr>
          <a:xfrm>
            <a:off x="6588162" y="2792417"/>
            <a:ext cx="4484643" cy="899935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E534E5A4-0AD6-BE9B-469F-E2507FC93E26}"/>
              </a:ext>
            </a:extLst>
          </p:cNvPr>
          <p:cNvSpPr/>
          <p:nvPr/>
        </p:nvSpPr>
        <p:spPr>
          <a:xfrm>
            <a:off x="6773449" y="1964046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049BB174-D2B0-8996-F1F0-E9EE5EEA0428}"/>
              </a:ext>
            </a:extLst>
          </p:cNvPr>
          <p:cNvSpPr/>
          <p:nvPr/>
        </p:nvSpPr>
        <p:spPr>
          <a:xfrm>
            <a:off x="596830" y="1987329"/>
            <a:ext cx="1931451" cy="899936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F0B6B331-3383-9706-2D8A-E9CC670FCB48}"/>
              </a:ext>
            </a:extLst>
          </p:cNvPr>
          <p:cNvSpPr/>
          <p:nvPr/>
        </p:nvSpPr>
        <p:spPr>
          <a:xfrm>
            <a:off x="2070451" y="1987329"/>
            <a:ext cx="2050691" cy="899937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C8959A3B-A54C-D692-CECC-C15591DE2CE0}"/>
              </a:ext>
            </a:extLst>
          </p:cNvPr>
          <p:cNvSpPr/>
          <p:nvPr/>
        </p:nvSpPr>
        <p:spPr>
          <a:xfrm>
            <a:off x="3219305" y="2721139"/>
            <a:ext cx="2923266" cy="899935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5C73D2FB-824E-1700-E496-3FA8FE447368}"/>
              </a:ext>
            </a:extLst>
          </p:cNvPr>
          <p:cNvSpPr/>
          <p:nvPr/>
        </p:nvSpPr>
        <p:spPr>
          <a:xfrm>
            <a:off x="4979778" y="1981048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E8F44-FE77-DDCD-00F8-8FDB4FED8301}"/>
              </a:ext>
            </a:extLst>
          </p:cNvPr>
          <p:cNvSpPr txBox="1"/>
          <p:nvPr/>
        </p:nvSpPr>
        <p:spPr>
          <a:xfrm>
            <a:off x="1198188" y="2039182"/>
            <a:ext cx="1323565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design phase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F99E3-C595-F5BA-F24B-54F711B871EC}"/>
              </a:ext>
            </a:extLst>
          </p:cNvPr>
          <p:cNvSpPr txBox="1"/>
          <p:nvPr/>
        </p:nvSpPr>
        <p:spPr>
          <a:xfrm>
            <a:off x="2489876" y="2157142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0638EA-DEEE-CB1A-DEC7-2B5BD67EF79D}"/>
              </a:ext>
            </a:extLst>
          </p:cNvPr>
          <p:cNvSpPr txBox="1"/>
          <p:nvPr/>
        </p:nvSpPr>
        <p:spPr>
          <a:xfrm>
            <a:off x="3790814" y="2834169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(TDR/notes)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2D03B-D638-D8C7-48DF-90CB30B62C2B}"/>
              </a:ext>
            </a:extLst>
          </p:cNvPr>
          <p:cNvSpPr txBox="1"/>
          <p:nvPr/>
        </p:nvSpPr>
        <p:spPr>
          <a:xfrm>
            <a:off x="5495854" y="2163920"/>
            <a:ext cx="120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pre-TDR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BFEB34-095B-BB63-5EF5-53BA3E9C08DB}"/>
              </a:ext>
            </a:extLst>
          </p:cNvPr>
          <p:cNvSpPr txBox="1"/>
          <p:nvPr/>
        </p:nvSpPr>
        <p:spPr>
          <a:xfrm>
            <a:off x="7874734" y="2844270"/>
            <a:ext cx="1607232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Preparing papers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A4504C-EC60-14E8-EA2F-3FC7219AA8CC}"/>
              </a:ext>
            </a:extLst>
          </p:cNvPr>
          <p:cNvGrpSpPr/>
          <p:nvPr/>
        </p:nvGrpSpPr>
        <p:grpSpPr>
          <a:xfrm>
            <a:off x="1407076" y="2980229"/>
            <a:ext cx="1199925" cy="590641"/>
            <a:chOff x="2381475" y="5248468"/>
            <a:chExt cx="1199925" cy="6164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E7A487-98D5-A4CB-417B-C1951DE94156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Jan.24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E2947B0-7F27-5554-BC07-EED10AA3C5E2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C7EF337-B363-520E-F833-2C215AAA5FDC}"/>
              </a:ext>
            </a:extLst>
          </p:cNvPr>
          <p:cNvSpPr txBox="1"/>
          <p:nvPr/>
        </p:nvSpPr>
        <p:spPr>
          <a:xfrm>
            <a:off x="6328549" y="3725898"/>
            <a:ext cx="1206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 2024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850983-E0B3-4B74-274A-DC26A777E35A}"/>
              </a:ext>
            </a:extLst>
          </p:cNvPr>
          <p:cNvGrpSpPr/>
          <p:nvPr/>
        </p:nvGrpSpPr>
        <p:grpSpPr>
          <a:xfrm>
            <a:off x="4717595" y="3325750"/>
            <a:ext cx="1270727" cy="611717"/>
            <a:chOff x="5270332" y="4997622"/>
            <a:chExt cx="1270727" cy="6384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0BFA5F-0BED-F43D-8C23-9C2F1E81FBF3}"/>
                </a:ext>
              </a:extLst>
            </p:cNvPr>
            <p:cNvSpPr txBox="1"/>
            <p:nvPr/>
          </p:nvSpPr>
          <p:spPr>
            <a:xfrm>
              <a:off x="5270332" y="5282714"/>
              <a:ext cx="1270727" cy="353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End </a:t>
              </a:r>
              <a:r>
                <a:rPr lang="en-US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Oct.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1CD225D-7670-459F-1047-34FB3D551F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0960" y="4997622"/>
              <a:ext cx="0" cy="3039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DA7CFA-776C-FF6A-CF2B-047C0F5BC32F}"/>
              </a:ext>
            </a:extLst>
          </p:cNvPr>
          <p:cNvGrpSpPr/>
          <p:nvPr/>
        </p:nvGrpSpPr>
        <p:grpSpPr>
          <a:xfrm>
            <a:off x="3021243" y="3325753"/>
            <a:ext cx="1199925" cy="590641"/>
            <a:chOff x="2381475" y="5248468"/>
            <a:chExt cx="1199925" cy="61643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A0F7FE-F853-85B4-E637-AC23786E5EB2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Mar.24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C517A2B-270F-F44D-B7D9-242CE5761BA0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E6C004F2-A65D-CF6A-4639-B07C677C7EF8}"/>
              </a:ext>
            </a:extLst>
          </p:cNvPr>
          <p:cNvSpPr/>
          <p:nvPr/>
        </p:nvSpPr>
        <p:spPr>
          <a:xfrm>
            <a:off x="8577814" y="1970349"/>
            <a:ext cx="2050691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A9223D-6B8E-4B58-2737-A5A7030B9D4A}"/>
              </a:ext>
            </a:extLst>
          </p:cNvPr>
          <p:cNvGrpSpPr/>
          <p:nvPr/>
        </p:nvGrpSpPr>
        <p:grpSpPr>
          <a:xfrm>
            <a:off x="9113944" y="3487263"/>
            <a:ext cx="1654594" cy="574523"/>
            <a:chOff x="7314830" y="5112567"/>
            <a:chExt cx="1312835" cy="59961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1B57D4-9E16-B824-1F06-C84D7C3D21F3}"/>
                </a:ext>
              </a:extLst>
            </p:cNvPr>
            <p:cNvSpPr txBox="1"/>
            <p:nvPr/>
          </p:nvSpPr>
          <p:spPr>
            <a:xfrm>
              <a:off x="7314830" y="5358840"/>
              <a:ext cx="1312835" cy="353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Early 2025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3D1C662-600E-2E72-2803-AC005D018E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9158" y="5112567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7B42A53-22CC-CF82-4FDC-258FF599162C}"/>
              </a:ext>
            </a:extLst>
          </p:cNvPr>
          <p:cNvSpPr txBox="1"/>
          <p:nvPr/>
        </p:nvSpPr>
        <p:spPr>
          <a:xfrm>
            <a:off x="9020121" y="2099175"/>
            <a:ext cx="1302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pre-TDR (CD-2)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0B463B-E030-3F34-B57E-6CA2EB9278E0}"/>
              </a:ext>
            </a:extLst>
          </p:cNvPr>
          <p:cNvCxnSpPr/>
          <p:nvPr/>
        </p:nvCxnSpPr>
        <p:spPr>
          <a:xfrm>
            <a:off x="7396594" y="2420316"/>
            <a:ext cx="10558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873D396-775E-57CF-AB04-69D2689181B2}"/>
              </a:ext>
            </a:extLst>
          </p:cNvPr>
          <p:cNvCxnSpPr>
            <a:stCxn id="21" idx="0"/>
          </p:cNvCxnSpPr>
          <p:nvPr/>
        </p:nvCxnSpPr>
        <p:spPr>
          <a:xfrm flipV="1">
            <a:off x="6931851" y="2802597"/>
            <a:ext cx="10696" cy="92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8599A098-1421-0D06-C05D-ED4689D0446A}"/>
              </a:ext>
            </a:extLst>
          </p:cNvPr>
          <p:cNvSpPr/>
          <p:nvPr/>
        </p:nvSpPr>
        <p:spPr>
          <a:xfrm>
            <a:off x="5227243" y="1973543"/>
            <a:ext cx="1655887" cy="9275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F85291-D0DD-974A-000D-3543AC3E08F0}"/>
              </a:ext>
            </a:extLst>
          </p:cNvPr>
          <p:cNvGrpSpPr/>
          <p:nvPr/>
        </p:nvGrpSpPr>
        <p:grpSpPr>
          <a:xfrm>
            <a:off x="2951891" y="3511196"/>
            <a:ext cx="5424011" cy="2049287"/>
            <a:chOff x="2726853" y="3887211"/>
            <a:chExt cx="5424011" cy="204928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A52F6F-0473-D120-8A41-E7E9A5F4EB0B}"/>
                </a:ext>
              </a:extLst>
            </p:cNvPr>
            <p:cNvSpPr txBox="1"/>
            <p:nvPr/>
          </p:nvSpPr>
          <p:spPr>
            <a:xfrm>
              <a:off x="2726853" y="5013168"/>
              <a:ext cx="542401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u="sng" dirty="0"/>
                <a:t>Putting the tools in place: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Overleaf/</a:t>
              </a:r>
              <a:r>
                <a:rPr lang="en-US" dirty="0" err="1"/>
                <a:t>Github</a:t>
              </a:r>
              <a:r>
                <a:rPr lang="en-US" dirty="0"/>
                <a:t> for TDR </a:t>
              </a:r>
              <a:r>
                <a:rPr lang="en-US" b="1" dirty="0"/>
                <a:t>(TBA RSN)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Zenodo.org selected as document database solution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DC89559-8AFF-F412-E65D-08D3A02B6540}"/>
                </a:ext>
              </a:extLst>
            </p:cNvPr>
            <p:cNvCxnSpPr/>
            <p:nvPr/>
          </p:nvCxnSpPr>
          <p:spPr>
            <a:xfrm flipV="1">
              <a:off x="4261981" y="3887211"/>
              <a:ext cx="0" cy="11099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A blue and white logo&#10;&#10;Description automatically generated">
            <a:extLst>
              <a:ext uri="{FF2B5EF4-FFF2-40B4-BE49-F238E27FC236}">
                <a16:creationId xmlns:a16="http://schemas.microsoft.com/office/drawing/2014/main" id="{5A1EDBF7-82E6-6EE0-0BB6-E19643E2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027" y="5246114"/>
            <a:ext cx="1686160" cy="6287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37A1CA-75B2-DCFC-203C-50FDB814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2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1AD1-212B-6D94-B26D-94725A7F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449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What is Zenodo.org for?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4DA08-2E72-9896-7858-9D3533E3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191"/>
            <a:ext cx="10515600" cy="50001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will use Zenodo.org as a </a:t>
            </a:r>
            <a:r>
              <a:rPr lang="en-US" u="sng" dirty="0"/>
              <a:t>document database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It is a database where we can easily and efficiently store </a:t>
            </a:r>
            <a:r>
              <a:rPr lang="en-US" dirty="0" err="1"/>
              <a:t>ePIC</a:t>
            </a:r>
            <a:r>
              <a:rPr lang="en-US" dirty="0"/>
              <a:t> documents</a:t>
            </a:r>
          </a:p>
          <a:p>
            <a:pPr lvl="1"/>
            <a:r>
              <a:rPr lang="en-US" dirty="0"/>
              <a:t>It is searchable, so you can quickly find specific documents or groups of documents for WG’s, DSC’s, conference presentations, etc. </a:t>
            </a:r>
          </a:p>
          <a:p>
            <a:pPr lvl="1"/>
            <a:r>
              <a:rPr lang="en-US" dirty="0"/>
              <a:t>It allows us to store documents both for private (</a:t>
            </a:r>
            <a:r>
              <a:rPr lang="en-US" dirty="0" err="1"/>
              <a:t>ePIC</a:t>
            </a:r>
            <a:r>
              <a:rPr lang="en-US" dirty="0"/>
              <a:t> internal) and public availability </a:t>
            </a:r>
          </a:p>
          <a:p>
            <a:pPr lvl="1"/>
            <a:r>
              <a:rPr lang="en-US" dirty="0"/>
              <a:t>Low overhead and easy to use are key features!</a:t>
            </a:r>
          </a:p>
          <a:p>
            <a:r>
              <a:rPr lang="en-US" dirty="0"/>
              <a:t>Zenodo.org is </a:t>
            </a:r>
            <a:r>
              <a:rPr lang="en-US" u="sng" dirty="0"/>
              <a:t>not</a:t>
            </a:r>
            <a:r>
              <a:rPr lang="en-US" dirty="0"/>
              <a:t> a document workflow solutions</a:t>
            </a:r>
          </a:p>
          <a:p>
            <a:pPr lvl="1"/>
            <a:r>
              <a:rPr lang="en-US" dirty="0"/>
              <a:t>Documents are developed and reviewed outside of Zenodo.org</a:t>
            </a:r>
          </a:p>
          <a:p>
            <a:pPr lvl="1"/>
            <a:r>
              <a:rPr lang="en-US" dirty="0"/>
              <a:t>Will make Overleaf/GitHub available soon for TDR, technical notes, etc. </a:t>
            </a:r>
          </a:p>
          <a:p>
            <a:pPr lvl="1"/>
            <a:r>
              <a:rPr lang="en-US" dirty="0"/>
              <a:t>A document goes into </a:t>
            </a:r>
            <a:r>
              <a:rPr lang="en-US" dirty="0" err="1"/>
              <a:t>Zenodo</a:t>
            </a:r>
            <a:r>
              <a:rPr lang="en-US" dirty="0"/>
              <a:t> when an </a:t>
            </a:r>
            <a:r>
              <a:rPr lang="en-US" dirty="0" err="1"/>
              <a:t>ePIC</a:t>
            </a:r>
            <a:r>
              <a:rPr lang="en-US" dirty="0"/>
              <a:t> collaborator determines that it’s ready to be shared within a DSC, WG or the collaboration</a:t>
            </a:r>
          </a:p>
          <a:p>
            <a:pPr lvl="2"/>
            <a:r>
              <a:rPr lang="en-US" dirty="0"/>
              <a:t>This doesn’t mean that the document must be “finished”! Revisions and versions are OK!</a:t>
            </a:r>
          </a:p>
          <a:p>
            <a:r>
              <a:rPr lang="en-US" dirty="0"/>
              <a:t>This is the </a:t>
            </a:r>
            <a:r>
              <a:rPr lang="en-US" dirty="0" err="1"/>
              <a:t>ePIC</a:t>
            </a:r>
            <a:r>
              <a:rPr lang="en-US" dirty="0"/>
              <a:t> Document Database going forward: </a:t>
            </a:r>
          </a:p>
          <a:p>
            <a:pPr lvl="1"/>
            <a:r>
              <a:rPr lang="en-US" dirty="0"/>
              <a:t>Indico is still the right place for weekly meeting presentations, etc. </a:t>
            </a:r>
          </a:p>
          <a:p>
            <a:pPr lvl="1"/>
            <a:r>
              <a:rPr lang="en-US" dirty="0"/>
              <a:t>No more Google Drive, Dropbox, etc., please – too much gets lost this way</a:t>
            </a:r>
          </a:p>
          <a:p>
            <a:pPr lvl="1"/>
            <a:r>
              <a:rPr lang="en-US" dirty="0"/>
              <a:t>Examples of documents – conference presentations, test beam notes, images, diagrams,… </a:t>
            </a:r>
          </a:p>
          <a:p>
            <a:pPr lvl="2"/>
            <a:r>
              <a:rPr lang="en-US" dirty="0"/>
              <a:t>Low overhead – there is no “penalty” for putting something in Zenodo.org!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FAD61-165A-8F13-79B8-54F16A45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38BAE-2CEA-FBE6-483A-3E497965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BB93F148-FA37-2EEA-7E66-581F8AF6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603" y="546289"/>
            <a:ext cx="1686160" cy="62873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35C78-F83E-B3EF-8DA7-E5A04AD5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46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2410</Words>
  <Application>Microsoft Office PowerPoint</Application>
  <PresentationFormat>Widescreen</PresentationFormat>
  <Paragraphs>366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Helvetica Neue</vt:lpstr>
      <vt:lpstr>Office Theme</vt:lpstr>
      <vt:lpstr>ePIC Collaboration News</vt:lpstr>
      <vt:lpstr>Hey John, start the recording….</vt:lpstr>
      <vt:lpstr>Today’s  Agenda</vt:lpstr>
      <vt:lpstr>The summer is off to a busy start!</vt:lpstr>
      <vt:lpstr>PowerPoint Presentation</vt:lpstr>
      <vt:lpstr>PowerPoint Presentation</vt:lpstr>
      <vt:lpstr>PowerPoint Presentation</vt:lpstr>
      <vt:lpstr>Timeline</vt:lpstr>
      <vt:lpstr>What is Zenodo.org for? </vt:lpstr>
      <vt:lpstr>How to Get Started…(I)</vt:lpstr>
      <vt:lpstr>How to Get Started…(II)</vt:lpstr>
      <vt:lpstr>ePIC Zenodo Community</vt:lpstr>
      <vt:lpstr>ePIC Website Progress</vt:lpstr>
      <vt:lpstr>Website/Zenodo Integration</vt:lpstr>
      <vt:lpstr>Next ePIC Collaboration Meeting</vt:lpstr>
      <vt:lpstr>High-Level Agenda July 22-28</vt:lpstr>
      <vt:lpstr>PowerPoint Presentation</vt:lpstr>
      <vt:lpstr>Workfest/Parallel Session Organizers</vt:lpstr>
      <vt:lpstr>Higher Order Collaboration Meeting (NNCM)</vt:lpstr>
      <vt:lpstr>Jan 2025 Collaboration Meeting Proposal</vt:lpstr>
      <vt:lpstr>Jan 2025 Collaboration Meeting Proposal</vt:lpstr>
      <vt:lpstr>January 2025 Collaboration Meeting</vt:lpstr>
      <vt:lpstr>EIC Advocacy Letter</vt:lpstr>
      <vt:lpstr>ePIC Speaking Opportunity!</vt:lpstr>
      <vt:lpstr>Working at BNL</vt:lpstr>
      <vt:lpstr>Summary</vt:lpstr>
      <vt:lpstr>PowerPoint Presentation</vt:lpstr>
      <vt:lpstr>ePIC Resources</vt:lpstr>
      <vt:lpstr>EICUG Membership</vt:lpstr>
      <vt:lpstr>Upcoming Notable Events…</vt:lpstr>
      <vt:lpstr>Rotation of PWG Conveners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1286</cp:revision>
  <dcterms:created xsi:type="dcterms:W3CDTF">2023-04-13T13:35:08Z</dcterms:created>
  <dcterms:modified xsi:type="dcterms:W3CDTF">2024-06-14T12:48:05Z</dcterms:modified>
</cp:coreProperties>
</file>