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4"/>
  </p:sldMasterIdLst>
  <p:notesMasterIdLst>
    <p:notesMasterId r:id="rId18"/>
  </p:notesMasterIdLst>
  <p:handoutMasterIdLst>
    <p:handoutMasterId r:id="rId19"/>
  </p:handoutMasterIdLst>
  <p:sldIdLst>
    <p:sldId id="256" r:id="rId5"/>
    <p:sldId id="5807" r:id="rId6"/>
    <p:sldId id="2147375328" r:id="rId7"/>
    <p:sldId id="5837" r:id="rId8"/>
    <p:sldId id="5835" r:id="rId9"/>
    <p:sldId id="3752" r:id="rId10"/>
    <p:sldId id="2147375331" r:id="rId11"/>
    <p:sldId id="266" r:id="rId12"/>
    <p:sldId id="268" r:id="rId13"/>
    <p:sldId id="295" r:id="rId14"/>
    <p:sldId id="5838" r:id="rId15"/>
    <p:sldId id="2147375329" r:id="rId16"/>
    <p:sldId id="2147375330" r:id="rId1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8000"/>
    <a:srgbClr val="0091FF"/>
    <a:srgbClr val="00ACDB"/>
    <a:srgbClr val="BFBFBF"/>
    <a:srgbClr val="A6A6A6"/>
    <a:srgbClr val="7F7F7F"/>
    <a:srgbClr val="21A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21" autoAdjust="0"/>
    <p:restoredTop sz="94694"/>
  </p:normalViewPr>
  <p:slideViewPr>
    <p:cSldViewPr snapToGrid="0" snapToObjects="1">
      <p:cViewPr varScale="1">
        <p:scale>
          <a:sx n="63" d="100"/>
          <a:sy n="63" d="100"/>
        </p:scale>
        <p:origin x="968" y="76"/>
      </p:cViewPr>
      <p:guideLst/>
    </p:cSldViewPr>
  </p:slideViewPr>
  <p:notesTextViewPr>
    <p:cViewPr>
      <p:scale>
        <a:sx n="3" d="2"/>
        <a:sy n="3" d="2"/>
      </p:scale>
      <p:origin x="0" y="0"/>
    </p:cViewPr>
  </p:notesTextViewPr>
  <p:sorterViewPr>
    <p:cViewPr varScale="1">
      <p:scale>
        <a:sx n="100" d="100"/>
        <a:sy n="100" d="100"/>
      </p:scale>
      <p:origin x="0" y="-108"/>
    </p:cViewPr>
  </p:sorterViewPr>
  <p:notesViewPr>
    <p:cSldViewPr snapToGrid="0" snapToObjects="1">
      <p:cViewPr varScale="1">
        <p:scale>
          <a:sx n="145" d="100"/>
          <a:sy n="145" d="100"/>
        </p:scale>
        <p:origin x="3739"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F6B566-8F4F-2297-E09A-EC0A5919D724}"/>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EAFEF84F-FF67-CFE6-EE39-7622459E9C49}"/>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D435C532-7310-4D0E-A33E-9CFB32DA3130}" type="datetimeFigureOut">
              <a:rPr lang="en-US" smtClean="0"/>
              <a:t>6/13/2024</a:t>
            </a:fld>
            <a:endParaRPr lang="en-US"/>
          </a:p>
        </p:txBody>
      </p:sp>
      <p:sp>
        <p:nvSpPr>
          <p:cNvPr id="4" name="Footer Placeholder 3">
            <a:extLst>
              <a:ext uri="{FF2B5EF4-FFF2-40B4-BE49-F238E27FC236}">
                <a16:creationId xmlns:a16="http://schemas.microsoft.com/office/drawing/2014/main" id="{933D95DF-83FA-FE96-2EE5-1174D2E87D62}"/>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A967F68-58BC-4765-5D43-302ABEE7BABF}"/>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19FBC339-4610-4F10-854C-D2930A4EBF62}" type="slidenum">
              <a:rPr lang="en-US" smtClean="0"/>
              <a:t>‹#›</a:t>
            </a:fld>
            <a:endParaRPr lang="en-US"/>
          </a:p>
        </p:txBody>
      </p:sp>
    </p:spTree>
    <p:extLst>
      <p:ext uri="{BB962C8B-B14F-4D97-AF65-F5344CB8AC3E}">
        <p14:creationId xmlns:p14="http://schemas.microsoft.com/office/powerpoint/2010/main" val="3885688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E36F475-F7F5-6C41-B37C-656C49194CAF}" type="datetimeFigureOut">
              <a:rPr lang="en-US" smtClean="0"/>
              <a:t>6/13/2024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7.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502920" y="1174478"/>
            <a:ext cx="10962105" cy="1240412"/>
          </a:xfrm>
          <a:prstGeom prst="rect">
            <a:avLst/>
          </a:prstGeom>
        </p:spPr>
        <p:txBody>
          <a:bodyPr anchor="b" anchorCtr="0"/>
          <a:lstStyle>
            <a:lvl1pPr algn="l">
              <a:lnSpc>
                <a:spcPct val="100000"/>
              </a:lnSpc>
              <a:defRPr sz="4000" b="1" i="0">
                <a:solidFill>
                  <a:schemeClr val="bg1"/>
                </a:solidFill>
                <a:latin typeface="+mn-lt"/>
                <a:cs typeface="Arial" panose="020B0604020202020204" pitchFamily="34" charset="0"/>
              </a:defRPr>
            </a:lvl1pPr>
          </a:lstStyle>
          <a:p>
            <a:r>
              <a:rPr lang="en-US" dirty="0"/>
              <a:t>Title from Agenda</a:t>
            </a:r>
            <a:br>
              <a:rPr lang="en-US" dirty="0"/>
            </a:br>
            <a:r>
              <a:rPr lang="en-US" dirty="0"/>
              <a:t>Continuation of Title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hasCustomPrompt="1"/>
          </p:nvPr>
        </p:nvSpPr>
        <p:spPr>
          <a:xfrm>
            <a:off x="502920" y="5074920"/>
            <a:ext cx="4363736" cy="1019620"/>
          </a:xfrm>
          <a:prstGeom prst="rect">
            <a:avLst/>
          </a:prstGeom>
        </p:spPr>
        <p:txBody>
          <a:bodyPr>
            <a:noAutofit/>
          </a:bodyPr>
          <a:lstStyle>
            <a:lvl1pPr marL="0" indent="0" algn="l">
              <a:lnSpc>
                <a:spcPct val="100000"/>
              </a:lnSpc>
              <a:spcBef>
                <a:spcPts val="0"/>
              </a:spcBef>
              <a:spcAft>
                <a:spcPts val="20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SC-x Identifier</a:t>
            </a:r>
          </a:p>
          <a:p>
            <a:r>
              <a:rPr lang="en-US" dirty="0"/>
              <a:t>EIC CD-3A Review</a:t>
            </a:r>
          </a:p>
          <a:p>
            <a:r>
              <a:rPr lang="en-US" dirty="0"/>
              <a:t>November 14-16, 2023</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hasCustomPrompt="1"/>
          </p:nvPr>
        </p:nvSpPr>
        <p:spPr>
          <a:xfrm>
            <a:off x="502920" y="3288714"/>
            <a:ext cx="10962105" cy="448978"/>
          </a:xfrm>
          <a:prstGeom prst="rect">
            <a:avLst/>
          </a:prstGeom>
        </p:spPr>
        <p:txBody>
          <a:bodyPr>
            <a:noAutofit/>
          </a:bodyPr>
          <a:lstStyle>
            <a:lvl1pPr marL="0" indent="0">
              <a:lnSpc>
                <a:spcPct val="100000"/>
              </a:lnSpc>
              <a:spcBef>
                <a:spcPts val="0"/>
              </a:spcBef>
              <a:buFontTx/>
              <a:buNone/>
              <a:defRPr sz="2800" b="1">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Presenter Name</a:t>
            </a:r>
          </a:p>
        </p:txBody>
      </p:sp>
      <p:pic>
        <p:nvPicPr>
          <p:cNvPr id="6" name="Picture 5">
            <a:extLst>
              <a:ext uri="{FF2B5EF4-FFF2-40B4-BE49-F238E27FC236}">
                <a16:creationId xmlns:a16="http://schemas.microsoft.com/office/drawing/2014/main" id="{6D99D03B-F4BD-85C1-5955-B2BB7ACF4A45}"/>
              </a:ext>
            </a:extLst>
          </p:cNvPr>
          <p:cNvPicPr>
            <a:picLocks noChangeAspect="1"/>
          </p:cNvPicPr>
          <p:nvPr userDrawn="1"/>
        </p:nvPicPr>
        <p:blipFill>
          <a:blip r:embed="rId3"/>
          <a:stretch>
            <a:fillRect/>
          </a:stretch>
        </p:blipFill>
        <p:spPr>
          <a:xfrm>
            <a:off x="10026314" y="472833"/>
            <a:ext cx="1632203" cy="457200"/>
          </a:xfrm>
          <a:prstGeom prst="rect">
            <a:avLst/>
          </a:prstGeom>
        </p:spPr>
      </p:pic>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4"/>
          <a:srcRect/>
          <a:stretch/>
        </p:blipFill>
        <p:spPr>
          <a:xfrm>
            <a:off x="7566183" y="472833"/>
            <a:ext cx="1787236" cy="457200"/>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5"/>
          <a:stretch>
            <a:fillRect/>
          </a:stretch>
        </p:blipFill>
        <p:spPr>
          <a:xfrm>
            <a:off x="5067685" y="472833"/>
            <a:ext cx="1825604" cy="457200"/>
          </a:xfrm>
          <a:prstGeom prst="rect">
            <a:avLst/>
          </a:prstGeom>
        </p:spPr>
      </p:pic>
      <p:sp>
        <p:nvSpPr>
          <p:cNvPr id="7" name="Text Placeholder 6">
            <a:extLst>
              <a:ext uri="{FF2B5EF4-FFF2-40B4-BE49-F238E27FC236}">
                <a16:creationId xmlns:a16="http://schemas.microsoft.com/office/drawing/2014/main" id="{E12F870F-A3EC-0442-4A49-50365EE5DD73}"/>
              </a:ext>
            </a:extLst>
          </p:cNvPr>
          <p:cNvSpPr>
            <a:spLocks noGrp="1"/>
          </p:cNvSpPr>
          <p:nvPr>
            <p:ph type="body" sz="quarter" idx="11" hasCustomPrompt="1"/>
          </p:nvPr>
        </p:nvSpPr>
        <p:spPr>
          <a:xfrm>
            <a:off x="502920" y="2423582"/>
            <a:ext cx="10962105" cy="501650"/>
          </a:xfrm>
          <a:prstGeom prst="rect">
            <a:avLst/>
          </a:prstGeom>
        </p:spPr>
        <p:txBody>
          <a:bodyPr anchor="ctr"/>
          <a:lstStyle>
            <a:lvl1pPr marL="0" indent="0">
              <a:buFontTx/>
              <a:buNone/>
              <a:defRPr sz="2800">
                <a:solidFill>
                  <a:schemeClr val="bg1"/>
                </a:solidFill>
              </a:defRPr>
            </a:lvl1pPr>
            <a:lvl2pPr>
              <a:defRPr sz="2800">
                <a:solidFill>
                  <a:schemeClr val="bg1"/>
                </a:solidFill>
              </a:defRPr>
            </a:lvl2pPr>
            <a:lvl3pPr>
              <a:defRPr sz="2800">
                <a:solidFill>
                  <a:schemeClr val="bg1"/>
                </a:solidFill>
              </a:defRPr>
            </a:lvl3pPr>
            <a:lvl4pPr>
              <a:defRPr>
                <a:solidFill>
                  <a:schemeClr val="bg1"/>
                </a:solidFill>
              </a:defRPr>
            </a:lvl4pPr>
            <a:lvl5pPr>
              <a:defRPr>
                <a:solidFill>
                  <a:schemeClr val="bg1"/>
                </a:solidFill>
              </a:defRPr>
            </a:lvl5pPr>
          </a:lstStyle>
          <a:p>
            <a:pPr lvl="0"/>
            <a:r>
              <a:rPr lang="en-US" sz="2800" dirty="0"/>
              <a:t>Secondary title if needed</a:t>
            </a:r>
            <a:endParaRPr lang="en-US" dirty="0"/>
          </a:p>
        </p:txBody>
      </p:sp>
      <p:sp>
        <p:nvSpPr>
          <p:cNvPr id="12" name="Text Placeholder 11">
            <a:extLst>
              <a:ext uri="{FF2B5EF4-FFF2-40B4-BE49-F238E27FC236}">
                <a16:creationId xmlns:a16="http://schemas.microsoft.com/office/drawing/2014/main" id="{2FD74062-0C2E-090F-07DF-75D428DE15D2}"/>
              </a:ext>
            </a:extLst>
          </p:cNvPr>
          <p:cNvSpPr>
            <a:spLocks noGrp="1"/>
          </p:cNvSpPr>
          <p:nvPr>
            <p:ph type="body" sz="quarter" idx="12" hasCustomPrompt="1"/>
          </p:nvPr>
        </p:nvSpPr>
        <p:spPr>
          <a:xfrm>
            <a:off x="502920" y="4233687"/>
            <a:ext cx="10962105" cy="379542"/>
          </a:xfrm>
          <a:prstGeom prst="rect">
            <a:avLst/>
          </a:prstGeom>
        </p:spPr>
        <p:txBody>
          <a:bodyPr>
            <a:noAutofit/>
          </a:bodyPr>
          <a:lstStyle>
            <a:lvl1pPr marL="0" indent="0">
              <a:buFontTx/>
              <a:buNone/>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WBS 6.0x.xxx WBS Name (Exact from WBS)</a:t>
            </a:r>
          </a:p>
        </p:txBody>
      </p:sp>
      <p:sp>
        <p:nvSpPr>
          <p:cNvPr id="14" name="Text Placeholder 13">
            <a:extLst>
              <a:ext uri="{FF2B5EF4-FFF2-40B4-BE49-F238E27FC236}">
                <a16:creationId xmlns:a16="http://schemas.microsoft.com/office/drawing/2014/main" id="{1DFAD954-7DFC-3150-35B3-444AB26BD583}"/>
              </a:ext>
            </a:extLst>
          </p:cNvPr>
          <p:cNvSpPr>
            <a:spLocks noGrp="1"/>
          </p:cNvSpPr>
          <p:nvPr>
            <p:ph type="body" sz="quarter" idx="13" hasCustomPrompt="1"/>
          </p:nvPr>
        </p:nvSpPr>
        <p:spPr>
          <a:xfrm>
            <a:off x="502920" y="3738425"/>
            <a:ext cx="10962105" cy="477838"/>
          </a:xfrm>
          <a:prstGeom prst="rect">
            <a:avLst/>
          </a:prstGeom>
        </p:spPr>
        <p:txBody>
          <a:bodyPr>
            <a:normAutofit/>
          </a:bodyPr>
          <a:lstStyle>
            <a:lvl1pPr marL="0" indent="0">
              <a:buFontTx/>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Project Role or Organizational Role if not Project</a:t>
            </a:r>
          </a:p>
        </p:txBody>
      </p:sp>
    </p:spTree>
    <p:extLst>
      <p:ext uri="{BB962C8B-B14F-4D97-AF65-F5344CB8AC3E}">
        <p14:creationId xmlns:p14="http://schemas.microsoft.com/office/powerpoint/2010/main" val="3419946361"/>
      </p:ext>
    </p:extLst>
  </p:cSld>
  <p:clrMapOvr>
    <a:masterClrMapping/>
  </p:clrMapOvr>
  <p:extLst>
    <p:ext uri="{DCECCB84-F9BA-43D5-87BE-67443E8EF086}">
      <p15:sldGuideLst xmlns:p15="http://schemas.microsoft.com/office/powerpoint/2012/main">
        <p15:guide id="7" orient="horz" pos="2160">
          <p15:clr>
            <a:srgbClr val="FBAE40"/>
          </p15:clr>
        </p15:guide>
        <p15:guide id="8" pos="3840">
          <p15:clr>
            <a:srgbClr val="FBAE40"/>
          </p15:clr>
        </p15:guide>
        <p15:guide id="9" orient="horz" pos="3888">
          <p15:clr>
            <a:srgbClr val="FBAE40"/>
          </p15:clr>
        </p15:guide>
        <p15:guide id="10" pos="360">
          <p15:clr>
            <a:srgbClr val="FBAE40"/>
          </p15:clr>
        </p15:guide>
        <p15:guide id="11" pos="7320">
          <p15:clr>
            <a:srgbClr val="FBAE40"/>
          </p15:clr>
        </p15:guide>
        <p15:guide id="12" orient="horz" pos="3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1 - Bullet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dirty="0"/>
              <a:t>Slide Title</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55240" y="567203"/>
            <a:ext cx="11521440" cy="5212080"/>
          </a:xfrm>
        </p:spPr>
        <p:txBody>
          <a:bodyPr/>
          <a:lstStyle>
            <a:lvl1pPr>
              <a:defRPr/>
            </a:lvl1pPr>
            <a:lvl2pPr marL="515938" indent="-228600">
              <a:defRPr/>
            </a:lvl2pPr>
            <a:lvl3pPr marL="744538" indent="-169863">
              <a:defRPr/>
            </a:lvl3pPr>
            <a:lvl4pPr marL="973138" indent="-169863">
              <a:defRPr/>
            </a:lvl4pPr>
            <a:lvl5pPr marL="1201738" indent="-169863">
              <a:defRPr/>
            </a:lvl5pPr>
          </a:lstStyle>
          <a:p>
            <a:pPr lvl="0"/>
            <a:r>
              <a:rPr lang="en-US" dirty="0"/>
              <a:t>Level 1 – Arial 24</a:t>
            </a:r>
          </a:p>
          <a:p>
            <a:pPr lvl="1"/>
            <a:r>
              <a:rPr lang="en-US" dirty="0"/>
              <a:t>Level 2 – Arial 20</a:t>
            </a:r>
          </a:p>
          <a:p>
            <a:pPr lvl="2"/>
            <a:r>
              <a:rPr lang="en-US" dirty="0"/>
              <a:t>Level 3 – Arial 18</a:t>
            </a:r>
          </a:p>
          <a:p>
            <a:pPr lvl="3"/>
            <a:r>
              <a:rPr lang="en-US" dirty="0"/>
              <a:t>Level 4 – Arial 16</a:t>
            </a:r>
          </a:p>
          <a:p>
            <a:pPr lvl="4"/>
            <a:r>
              <a:rPr lang="en-US" dirty="0"/>
              <a:t>Level 5 – Arial 16</a:t>
            </a:r>
          </a:p>
        </p:txBody>
      </p:sp>
    </p:spTree>
    <p:extLst>
      <p:ext uri="{BB962C8B-B14F-4D97-AF65-F5344CB8AC3E}">
        <p14:creationId xmlns:p14="http://schemas.microsoft.com/office/powerpoint/2010/main" val="3145978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D91B-7801-B3EC-7CA4-44C5BF1D9486}"/>
              </a:ext>
            </a:extLst>
          </p:cNvPr>
          <p:cNvSpPr>
            <a:spLocks noGrp="1"/>
          </p:cNvSpPr>
          <p:nvPr>
            <p:ph type="title" hasCustomPrompt="1"/>
          </p:nvPr>
        </p:nvSpPr>
        <p:spPr>
          <a:xfrm>
            <a:off x="461963" y="0"/>
            <a:ext cx="11499234" cy="457200"/>
          </a:xfrm>
        </p:spPr>
        <p:txBody>
          <a:bodyPr/>
          <a:lstStyle>
            <a:lvl1pPr>
              <a:defRPr/>
            </a:lvl1pPr>
          </a:lstStyle>
          <a:p>
            <a:r>
              <a:rPr lang="en-US" dirty="0"/>
              <a:t>Title Only</a:t>
            </a:r>
          </a:p>
        </p:txBody>
      </p:sp>
    </p:spTree>
    <p:extLst>
      <p:ext uri="{BB962C8B-B14F-4D97-AF65-F5344CB8AC3E}">
        <p14:creationId xmlns:p14="http://schemas.microsoft.com/office/powerpoint/2010/main" val="1193633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E68CE5-5A83-D94D-B3BA-C3405E85E5CF}"/>
              </a:ext>
            </a:extLst>
          </p:cNvPr>
          <p:cNvSpPr txBox="1"/>
          <p:nvPr userDrawn="1"/>
        </p:nvSpPr>
        <p:spPr>
          <a:xfrm>
            <a:off x="365760" y="6490194"/>
            <a:ext cx="11043138" cy="276999"/>
          </a:xfrm>
          <a:prstGeom prst="rect">
            <a:avLst/>
          </a:prstGeom>
          <a:noFill/>
        </p:spPr>
        <p:txBody>
          <a:bodyPr wrap="square">
            <a:spAutoFit/>
          </a:bodyPr>
          <a:lstStyle/>
          <a:p>
            <a:r>
              <a:rPr lang="en-US" sz="1200" b="0" i="0" u="none" strike="noStrike" kern="1200" dirty="0">
                <a:solidFill>
                  <a:schemeClr val="tx1"/>
                </a:solidFill>
                <a:effectLst/>
                <a:latin typeface="+mn-lt"/>
                <a:ea typeface="+mn-ea"/>
                <a:cs typeface="+mn-cs"/>
              </a:rPr>
              <a:t>Final Design and Safety Review of the MARCO Power Supply</a:t>
            </a:r>
          </a:p>
        </p:txBody>
      </p:sp>
    </p:spTree>
    <p:extLst>
      <p:ext uri="{BB962C8B-B14F-4D97-AF65-F5344CB8AC3E}">
        <p14:creationId xmlns:p14="http://schemas.microsoft.com/office/powerpoint/2010/main" val="2925061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894B0C9B-62D7-524A-9975-B6A29194CB5F}"/>
              </a:ext>
            </a:extLst>
          </p:cNvPr>
          <p:cNvSpPr txBox="1">
            <a:spLocks/>
          </p:cNvSpPr>
          <p:nvPr userDrawn="1"/>
        </p:nvSpPr>
        <p:spPr>
          <a:xfrm>
            <a:off x="602342" y="0"/>
            <a:ext cx="11347413" cy="57912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000" b="1" i="1" u="none" kern="1200">
                <a:solidFill>
                  <a:schemeClr val="tx1"/>
                </a:solidFill>
                <a:latin typeface="+mn-lt"/>
                <a:ea typeface="+mj-ea"/>
                <a:cs typeface="+mj-cs"/>
              </a:defRPr>
            </a:lvl1pPr>
          </a:lstStyle>
          <a:p>
            <a:endParaRPr lang="en-US" sz="3000"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632113" y="6492238"/>
            <a:ext cx="432487" cy="365125"/>
          </a:xfrm>
          <a:prstGeom prst="rect">
            <a:avLst/>
          </a:prstGeom>
        </p:spPr>
        <p:txBody>
          <a:bodyPr lIns="0" tIns="0" rIns="0" bIns="0" anchor="ctr"/>
          <a:lstStyle>
            <a:lvl1pPr algn="ctr">
              <a:defRPr sz="1100"/>
            </a:lvl1pPr>
          </a:lstStyle>
          <a:p>
            <a:fld id="{933A556B-7C63-244D-9B7C-B0EA8042B330}" type="slidenum">
              <a:rPr lang="en-US" smtClean="0"/>
              <a:pPr/>
              <a:t>‹#›</a:t>
            </a:fld>
            <a:endParaRPr lang="en-US" dirty="0"/>
          </a:p>
        </p:txBody>
      </p:sp>
      <p:sp>
        <p:nvSpPr>
          <p:cNvPr id="15" name="Title Placeholder 1">
            <a:extLst>
              <a:ext uri="{FF2B5EF4-FFF2-40B4-BE49-F238E27FC236}">
                <a16:creationId xmlns:a16="http://schemas.microsoft.com/office/drawing/2014/main" id="{5DF06110-C640-A894-14E8-BD25EAE9208F}"/>
              </a:ext>
            </a:extLst>
          </p:cNvPr>
          <p:cNvSpPr>
            <a:spLocks noGrp="1"/>
          </p:cNvSpPr>
          <p:nvPr>
            <p:ph type="title"/>
          </p:nvPr>
        </p:nvSpPr>
        <p:spPr>
          <a:xfrm>
            <a:off x="475024" y="386"/>
            <a:ext cx="11347413" cy="485751"/>
          </a:xfrm>
          <a:prstGeom prst="rect">
            <a:avLst/>
          </a:prstGeom>
        </p:spPr>
        <p:txBody>
          <a:bodyPr vert="horz" lIns="91440" tIns="45720" rIns="91440" bIns="45720" rtlCol="0" anchor="ctr">
            <a:normAutofit/>
          </a:bodyPr>
          <a:lstStyle/>
          <a:p>
            <a:endParaRPr lang="en-US" dirty="0"/>
          </a:p>
        </p:txBody>
      </p:sp>
      <p:sp>
        <p:nvSpPr>
          <p:cNvPr id="2" name="TextBox 1">
            <a:extLst>
              <a:ext uri="{FF2B5EF4-FFF2-40B4-BE49-F238E27FC236}">
                <a16:creationId xmlns:a16="http://schemas.microsoft.com/office/drawing/2014/main" id="{A4434472-1602-AB41-BDAD-A875EAD192E3}"/>
              </a:ext>
            </a:extLst>
          </p:cNvPr>
          <p:cNvSpPr txBox="1"/>
          <p:nvPr userDrawn="1"/>
        </p:nvSpPr>
        <p:spPr>
          <a:xfrm>
            <a:off x="743919" y="6424047"/>
            <a:ext cx="0" cy="0"/>
          </a:xfrm>
          <a:prstGeom prst="rect">
            <a:avLst/>
          </a:prstGeom>
        </p:spPr>
        <p:txBody>
          <a:bodyPr wrap="none" rtlCol="0">
            <a:noAutofit/>
          </a:bodyPr>
          <a:lstStyle/>
          <a:p>
            <a:pPr marL="0" indent="0" algn="l">
              <a:buClr>
                <a:srgbClr val="0096FF"/>
              </a:buClr>
              <a:buFont typeface="Arial" panose="020B0604020202020204" pitchFamily="34" charset="0"/>
              <a:buNone/>
            </a:pPr>
            <a:endParaRPr lang="en-US" dirty="0">
              <a:solidFill>
                <a:srgbClr val="0096FF"/>
              </a:solidFill>
            </a:endParaRPr>
          </a:p>
        </p:txBody>
      </p:sp>
      <p:sp>
        <p:nvSpPr>
          <p:cNvPr id="3" name="TextBox 2">
            <a:extLst>
              <a:ext uri="{FF2B5EF4-FFF2-40B4-BE49-F238E27FC236}">
                <a16:creationId xmlns:a16="http://schemas.microsoft.com/office/drawing/2014/main" id="{31C210C8-68D7-9243-B443-CDE6C5AE7AD3}"/>
              </a:ext>
            </a:extLst>
          </p:cNvPr>
          <p:cNvSpPr txBox="1"/>
          <p:nvPr userDrawn="1"/>
        </p:nvSpPr>
        <p:spPr>
          <a:xfrm>
            <a:off x="1868214" y="6503276"/>
            <a:ext cx="0" cy="0"/>
          </a:xfrm>
          <a:prstGeom prst="rect">
            <a:avLst/>
          </a:prstGeom>
        </p:spPr>
        <p:txBody>
          <a:bodyPr wrap="none" rtlCol="0">
            <a:noAutofit/>
          </a:bodyPr>
          <a:lstStyle/>
          <a:p>
            <a:pPr marL="0" indent="0" algn="l">
              <a:buClr>
                <a:srgbClr val="0096FF"/>
              </a:buClr>
              <a:buFont typeface="Arial" panose="020B0604020202020204" pitchFamily="34" charset="0"/>
              <a:buNone/>
            </a:pPr>
            <a:endParaRPr lang="en-US" dirty="0">
              <a:solidFill>
                <a:srgbClr val="0096FF"/>
              </a:solidFill>
            </a:endParaRPr>
          </a:p>
        </p:txBody>
      </p:sp>
      <p:sp>
        <p:nvSpPr>
          <p:cNvPr id="6" name="TextBox 5">
            <a:extLst>
              <a:ext uri="{FF2B5EF4-FFF2-40B4-BE49-F238E27FC236}">
                <a16:creationId xmlns:a16="http://schemas.microsoft.com/office/drawing/2014/main" id="{22F8D595-4F86-9D4C-993A-17FEF958C837}"/>
              </a:ext>
            </a:extLst>
          </p:cNvPr>
          <p:cNvSpPr txBox="1"/>
          <p:nvPr userDrawn="1"/>
        </p:nvSpPr>
        <p:spPr>
          <a:xfrm>
            <a:off x="1804946" y="6671144"/>
            <a:ext cx="0" cy="0"/>
          </a:xfrm>
          <a:prstGeom prst="rect">
            <a:avLst/>
          </a:prstGeom>
        </p:spPr>
        <p:txBody>
          <a:bodyPr wrap="none" rtlCol="0">
            <a:noAutofit/>
          </a:bodyPr>
          <a:lstStyle/>
          <a:p>
            <a:pPr marL="0" indent="0" algn="l">
              <a:buClr>
                <a:srgbClr val="0096FF"/>
              </a:buClr>
              <a:buFont typeface="Arial" panose="020B0604020202020204" pitchFamily="34" charset="0"/>
              <a:buNone/>
            </a:pPr>
            <a:endParaRPr lang="en-US" dirty="0">
              <a:solidFill>
                <a:srgbClr val="0096FF"/>
              </a:solidFill>
            </a:endParaRPr>
          </a:p>
        </p:txBody>
      </p:sp>
      <p:sp>
        <p:nvSpPr>
          <p:cNvPr id="7" name="TextBox 6">
            <a:extLst>
              <a:ext uri="{FF2B5EF4-FFF2-40B4-BE49-F238E27FC236}">
                <a16:creationId xmlns:a16="http://schemas.microsoft.com/office/drawing/2014/main" id="{6D2BB9A3-527F-6E42-9199-1362836540B5}"/>
              </a:ext>
            </a:extLst>
          </p:cNvPr>
          <p:cNvSpPr txBox="1"/>
          <p:nvPr userDrawn="1"/>
        </p:nvSpPr>
        <p:spPr>
          <a:xfrm>
            <a:off x="5806068" y="6675863"/>
            <a:ext cx="0" cy="0"/>
          </a:xfrm>
          <a:prstGeom prst="rect">
            <a:avLst/>
          </a:prstGeom>
        </p:spPr>
        <p:txBody>
          <a:bodyPr wrap="none" rtlCol="0">
            <a:noAutofit/>
          </a:bodyPr>
          <a:lstStyle/>
          <a:p>
            <a:pPr marL="0" indent="0" algn="l">
              <a:buClr>
                <a:srgbClr val="0096FF"/>
              </a:buClr>
              <a:buFont typeface="Arial" panose="020B0604020202020204" pitchFamily="34" charset="0"/>
              <a:buNone/>
            </a:pPr>
            <a:endParaRPr lang="en-US" dirty="0">
              <a:solidFill>
                <a:srgbClr val="0096FF"/>
              </a:solidFill>
            </a:endParaRPr>
          </a:p>
        </p:txBody>
      </p:sp>
    </p:spTree>
    <p:extLst>
      <p:ext uri="{BB962C8B-B14F-4D97-AF65-F5344CB8AC3E}">
        <p14:creationId xmlns:p14="http://schemas.microsoft.com/office/powerpoint/2010/main" val="2218141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7" y="1481540"/>
            <a:ext cx="10334625" cy="1947460"/>
          </a:xfrm>
        </p:spPr>
        <p:txBody>
          <a:bodyPr anchor="t" anchorCtr="0"/>
          <a:lstStyle>
            <a:lvl1pPr algn="l">
              <a:defRPr sz="45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7" y="4712965"/>
            <a:ext cx="10334625" cy="746185"/>
          </a:xfrm>
        </p:spPr>
        <p:txBody>
          <a:bodyPr>
            <a:normAutofit/>
          </a:bodyPr>
          <a:lstStyle>
            <a:lvl1pPr marL="0" indent="0" algn="l">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7" y="3441180"/>
            <a:ext cx="10334625" cy="1259607"/>
          </a:xfrm>
        </p:spPr>
        <p:txBody>
          <a:bodyPr>
            <a:noAutofit/>
          </a:bodyPr>
          <a:lstStyle>
            <a:lvl1pPr marL="0" indent="0">
              <a:buFontTx/>
              <a:buNone/>
              <a:defRPr sz="18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6D99D03B-F4BD-85C1-5955-B2BB7ACF4A45}"/>
              </a:ext>
            </a:extLst>
          </p:cNvPr>
          <p:cNvPicPr>
            <a:picLocks noChangeAspect="1"/>
          </p:cNvPicPr>
          <p:nvPr userDrawn="1"/>
        </p:nvPicPr>
        <p:blipFill>
          <a:blip r:embed="rId3"/>
          <a:stretch>
            <a:fillRect/>
          </a:stretch>
        </p:blipFill>
        <p:spPr>
          <a:xfrm>
            <a:off x="10026315" y="472833"/>
            <a:ext cx="1571752" cy="330200"/>
          </a:xfrm>
          <a:prstGeom prst="rect">
            <a:avLst/>
          </a:prstGeom>
        </p:spPr>
      </p:pic>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4"/>
          <a:srcRect/>
          <a:stretch/>
        </p:blipFill>
        <p:spPr>
          <a:xfrm>
            <a:off x="7566181" y="472833"/>
            <a:ext cx="1791208" cy="343662"/>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5"/>
          <a:stretch>
            <a:fillRect/>
          </a:stretch>
        </p:blipFill>
        <p:spPr>
          <a:xfrm>
            <a:off x="5067686" y="472835"/>
            <a:ext cx="1837097" cy="345059"/>
          </a:xfrm>
          <a:prstGeom prst="rect">
            <a:avLst/>
          </a:prstGeom>
        </p:spPr>
      </p:pic>
    </p:spTree>
    <p:extLst>
      <p:ext uri="{BB962C8B-B14F-4D97-AF65-F5344CB8AC3E}">
        <p14:creationId xmlns:p14="http://schemas.microsoft.com/office/powerpoint/2010/main" val="3584176032"/>
      </p:ext>
    </p:extLst>
  </p:cSld>
  <p:clrMapOvr>
    <a:masterClrMapping/>
  </p:clrMapOvr>
  <p:extLst>
    <p:ext uri="{DCECCB84-F9BA-43D5-87BE-67443E8EF086}">
      <p15:sldGuideLst xmlns:p15="http://schemas.microsoft.com/office/powerpoint/2012/main">
        <p15:guide id="7" orient="horz" pos="2160">
          <p15:clr>
            <a:srgbClr val="FBAE40"/>
          </p15:clr>
        </p15:guide>
        <p15:guide id="8" pos="2880">
          <p15:clr>
            <a:srgbClr val="FBAE40"/>
          </p15:clr>
        </p15:guide>
        <p15:guide id="9" orient="horz" pos="3888">
          <p15:clr>
            <a:srgbClr val="FBAE40"/>
          </p15:clr>
        </p15:guide>
        <p15:guide id="10" pos="270">
          <p15:clr>
            <a:srgbClr val="FBAE40"/>
          </p15:clr>
        </p15:guide>
        <p15:guide id="11" pos="5490">
          <p15:clr>
            <a:srgbClr val="FBAE40"/>
          </p15:clr>
        </p15:guide>
        <p15:guide id="12" orient="horz" pos="398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163910" y="6206509"/>
            <a:ext cx="432487" cy="365125"/>
          </a:xfrm>
          <a:prstGeom prst="rect">
            <a:avLst/>
          </a:prstGeom>
        </p:spPr>
        <p:txBody>
          <a:bodyPr lIns="0" tIns="0" rIns="0" bIns="0" anchor="ctr"/>
          <a:lstStyle>
            <a:lvl1pPr algn="ctr">
              <a:defRPr sz="1100">
                <a:solidFill>
                  <a:srgbClr val="002060"/>
                </a:solidFill>
              </a:defRPr>
            </a:lvl1pPr>
          </a:lstStyle>
          <a:p>
            <a:fld id="{933A556B-7C63-244D-9B7C-B0EA8042B330}" type="slidenum">
              <a:rPr lang="en-US" smtClean="0"/>
              <a:pPr/>
              <a:t>‹#›</a:t>
            </a:fld>
            <a:endParaRPr lang="en-US" dirty="0"/>
          </a:p>
        </p:txBody>
      </p:sp>
      <p:sp>
        <p:nvSpPr>
          <p:cNvPr id="15" name="Title Placeholder 1">
            <a:extLst>
              <a:ext uri="{FF2B5EF4-FFF2-40B4-BE49-F238E27FC236}">
                <a16:creationId xmlns:a16="http://schemas.microsoft.com/office/drawing/2014/main" id="{5DF06110-C640-A894-14E8-BD25EAE9208F}"/>
              </a:ext>
            </a:extLst>
          </p:cNvPr>
          <p:cNvSpPr>
            <a:spLocks noGrp="1"/>
          </p:cNvSpPr>
          <p:nvPr>
            <p:ph type="title"/>
          </p:nvPr>
        </p:nvSpPr>
        <p:spPr>
          <a:xfrm>
            <a:off x="615091" y="0"/>
            <a:ext cx="11347413" cy="82517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6" name="Text Placeholder 2">
            <a:extLst>
              <a:ext uri="{FF2B5EF4-FFF2-40B4-BE49-F238E27FC236}">
                <a16:creationId xmlns:a16="http://schemas.microsoft.com/office/drawing/2014/main" id="{A8804D3C-0186-7AFD-5990-11566D85ECF5}"/>
              </a:ext>
            </a:extLst>
          </p:cNvPr>
          <p:cNvSpPr>
            <a:spLocks noGrp="1"/>
          </p:cNvSpPr>
          <p:nvPr>
            <p:ph idx="1"/>
          </p:nvPr>
        </p:nvSpPr>
        <p:spPr>
          <a:xfrm>
            <a:off x="615092" y="975365"/>
            <a:ext cx="11347413" cy="49888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3749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0" y="-11575"/>
            <a:ext cx="10515600" cy="681037"/>
          </a:xfrm>
        </p:spPr>
        <p:txBody>
          <a:bodyPr/>
          <a:lstStyle>
            <a:lvl1pPr>
              <a:defRPr>
                <a:solidFill>
                  <a:schemeClr val="tx1"/>
                </a:solidFill>
                <a:latin typeface="Arial" charset="0"/>
                <a:ea typeface="Arial" charset="0"/>
                <a:cs typeface="Arial" charset="0"/>
              </a:defRPr>
            </a:lvl1pPr>
          </a:lstStyle>
          <a:p>
            <a:r>
              <a:rPr lang="en-US" dirty="0"/>
              <a:t>Heading</a:t>
            </a:r>
          </a:p>
        </p:txBody>
      </p:sp>
      <p:sp>
        <p:nvSpPr>
          <p:cNvPr id="6" name="Slide Number Placeholder 5"/>
          <p:cNvSpPr>
            <a:spLocks noGrp="1"/>
          </p:cNvSpPr>
          <p:nvPr>
            <p:ph type="sldNum" sz="quarter" idx="12"/>
          </p:nvPr>
        </p:nvSpPr>
        <p:spPr>
          <a:xfrm>
            <a:off x="11476298" y="6492875"/>
            <a:ext cx="715702" cy="365125"/>
          </a:xfrm>
        </p:spPr>
        <p:txBody>
          <a:bodyPr/>
          <a:lstStyle>
            <a:lvl1pPr algn="ctr">
              <a:defRPr/>
            </a:lvl1pPr>
          </a:lstStyle>
          <a:p>
            <a:fld id="{893C5830-40F3-F04E-B2E3-10E6672BA8FF}" type="slidenum">
              <a:rPr lang="en-US" smtClean="0"/>
              <a:pPr/>
              <a:t>‹#›</a:t>
            </a:fld>
            <a:endParaRPr lang="en-US" dirty="0"/>
          </a:p>
        </p:txBody>
      </p:sp>
    </p:spTree>
    <p:extLst>
      <p:ext uri="{BB962C8B-B14F-4D97-AF65-F5344CB8AC3E}">
        <p14:creationId xmlns:p14="http://schemas.microsoft.com/office/powerpoint/2010/main" val="415113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AB150B5-704F-CF21-3183-8DB97C07706C}"/>
              </a:ext>
            </a:extLst>
          </p:cNvPr>
          <p:cNvCxnSpPr>
            <a:cxnSpLocks/>
          </p:cNvCxnSpPr>
          <p:nvPr userDrawn="1"/>
        </p:nvCxnSpPr>
        <p:spPr>
          <a:xfrm>
            <a:off x="452419" y="494380"/>
            <a:ext cx="11499925" cy="0"/>
          </a:xfrm>
          <a:prstGeom prst="line">
            <a:avLst/>
          </a:prstGeom>
          <a:ln w="2540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BCFEFF2-44B8-687E-DAB3-7026DB467298}"/>
              </a:ext>
            </a:extLst>
          </p:cNvPr>
          <p:cNvSpPr txBox="1"/>
          <p:nvPr userDrawn="1"/>
        </p:nvSpPr>
        <p:spPr>
          <a:xfrm>
            <a:off x="365760" y="6490194"/>
            <a:ext cx="11043138" cy="276999"/>
          </a:xfrm>
          <a:prstGeom prst="rect">
            <a:avLst/>
          </a:prstGeom>
          <a:noFill/>
        </p:spPr>
        <p:txBody>
          <a:bodyPr wrap="square">
            <a:spAutoFit/>
          </a:bodyPr>
          <a:lstStyle/>
          <a:p>
            <a:r>
              <a:rPr lang="en-US" sz="1200" b="0" i="0" u="none" strike="noStrike" kern="1200" dirty="0" err="1">
                <a:solidFill>
                  <a:schemeClr val="tx1"/>
                </a:solidFill>
                <a:effectLst/>
                <a:latin typeface="+mn-lt"/>
                <a:ea typeface="+mn-ea"/>
                <a:cs typeface="+mn-cs"/>
              </a:rPr>
              <a:t>ePIC</a:t>
            </a:r>
            <a:r>
              <a:rPr lang="en-US" sz="1200" b="0" i="0" u="none" strike="noStrike" kern="1200" dirty="0">
                <a:solidFill>
                  <a:schemeClr val="tx1"/>
                </a:solidFill>
                <a:effectLst/>
                <a:latin typeface="+mn-lt"/>
                <a:ea typeface="+mn-ea"/>
                <a:cs typeface="+mn-cs"/>
              </a:rPr>
              <a:t> biweekly meeting June 14, 2024</a:t>
            </a:r>
          </a:p>
        </p:txBody>
      </p:sp>
      <p:sp>
        <p:nvSpPr>
          <p:cNvPr id="6" name="TextBox 5">
            <a:extLst>
              <a:ext uri="{FF2B5EF4-FFF2-40B4-BE49-F238E27FC236}">
                <a16:creationId xmlns:a16="http://schemas.microsoft.com/office/drawing/2014/main" id="{B4AB3137-4B00-CEAB-DCD1-3B470E06EA17}"/>
              </a:ext>
            </a:extLst>
          </p:cNvPr>
          <p:cNvSpPr txBox="1"/>
          <p:nvPr userDrawn="1"/>
        </p:nvSpPr>
        <p:spPr>
          <a:xfrm>
            <a:off x="11541499" y="6490193"/>
            <a:ext cx="513209" cy="307777"/>
          </a:xfrm>
          <a:prstGeom prst="rect">
            <a:avLst/>
          </a:prstGeom>
          <a:noFill/>
        </p:spPr>
        <p:txBody>
          <a:bodyPr wrap="square" anchor="ctr">
            <a:spAutoFit/>
          </a:bodyPr>
          <a:lstStyle/>
          <a:p>
            <a:pPr algn="r"/>
            <a:fld id="{E5E7E6BA-9547-40BA-BC84-EED48D8D50C1}" type="slidenum">
              <a:rPr lang="en-US" sz="1400" b="0" smtClean="0">
                <a:solidFill>
                  <a:schemeClr val="tx1"/>
                </a:solidFill>
              </a:rPr>
              <a:pPr algn="r"/>
              <a:t>‹#›</a:t>
            </a:fld>
            <a:endParaRPr lang="en-US" sz="1400" b="0" dirty="0">
              <a:solidFill>
                <a:schemeClr val="tx1"/>
              </a:solidFill>
            </a:endParaRPr>
          </a:p>
        </p:txBody>
      </p:sp>
      <p:cxnSp>
        <p:nvCxnSpPr>
          <p:cNvPr id="7" name="Straight Connector 6">
            <a:extLst>
              <a:ext uri="{FF2B5EF4-FFF2-40B4-BE49-F238E27FC236}">
                <a16:creationId xmlns:a16="http://schemas.microsoft.com/office/drawing/2014/main" id="{7893395C-F7F6-5A6A-DA24-169AA14F65DF}"/>
              </a:ext>
            </a:extLst>
          </p:cNvPr>
          <p:cNvCxnSpPr/>
          <p:nvPr userDrawn="1"/>
        </p:nvCxnSpPr>
        <p:spPr>
          <a:xfrm>
            <a:off x="455239" y="6294258"/>
            <a:ext cx="114992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9">
            <a:extLst>
              <a:ext uri="{FF2B5EF4-FFF2-40B4-BE49-F238E27FC236}">
                <a16:creationId xmlns:a16="http://schemas.microsoft.com/office/drawing/2014/main" id="{E7866077-7D9B-4430-B0C0-7F253295F396}"/>
              </a:ext>
            </a:extLst>
          </p:cNvPr>
          <p:cNvSpPr>
            <a:spLocks noGrp="1"/>
          </p:cNvSpPr>
          <p:nvPr>
            <p:ph type="title"/>
          </p:nvPr>
        </p:nvSpPr>
        <p:spPr>
          <a:xfrm>
            <a:off x="461963" y="0"/>
            <a:ext cx="11499234" cy="457200"/>
          </a:xfrm>
          <a:prstGeom prst="rect">
            <a:avLst/>
          </a:prstGeom>
        </p:spPr>
        <p:txBody>
          <a:bodyPr vert="horz" lIns="91440" tIns="45720" rIns="91440" bIns="45720" rtlCol="0" anchor="ctr">
            <a:normAutofit/>
          </a:bodyPr>
          <a:lstStyle/>
          <a:p>
            <a:r>
              <a:rPr lang="en-US" dirty="0"/>
              <a:t>Click to edit Master title style</a:t>
            </a:r>
          </a:p>
        </p:txBody>
      </p:sp>
      <p:sp>
        <p:nvSpPr>
          <p:cNvPr id="12" name="Text Placeholder 11">
            <a:extLst>
              <a:ext uri="{FF2B5EF4-FFF2-40B4-BE49-F238E27FC236}">
                <a16:creationId xmlns:a16="http://schemas.microsoft.com/office/drawing/2014/main" id="{ECB0C19D-3CAB-5E13-FAF8-C95DA56F6F93}"/>
              </a:ext>
            </a:extLst>
          </p:cNvPr>
          <p:cNvSpPr>
            <a:spLocks noGrp="1"/>
          </p:cNvSpPr>
          <p:nvPr>
            <p:ph type="body" idx="1"/>
          </p:nvPr>
        </p:nvSpPr>
        <p:spPr>
          <a:xfrm>
            <a:off x="462577" y="532329"/>
            <a:ext cx="11498620" cy="5257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9" r:id="rId1"/>
    <p:sldLayoutId id="2147483682" r:id="rId2"/>
    <p:sldLayoutId id="2147483699" r:id="rId3"/>
    <p:sldLayoutId id="2147483701" r:id="rId4"/>
    <p:sldLayoutId id="2147483702" r:id="rId5"/>
    <p:sldLayoutId id="2147483703" r:id="rId6"/>
    <p:sldLayoutId id="2147483704" r:id="rId7"/>
    <p:sldLayoutId id="2147483705" r:id="rId8"/>
  </p:sldLayoutIdLst>
  <p:hf sldNum="0" hdr="0" ftr="0" dt="0"/>
  <p:txStyles>
    <p:titleStyle>
      <a:lvl1pPr algn="l" defTabSz="914400" rtl="0" eaLnBrk="1" latinLnBrk="0" hangingPunct="1">
        <a:lnSpc>
          <a:spcPct val="90000"/>
        </a:lnSpc>
        <a:spcBef>
          <a:spcPct val="0"/>
        </a:spcBef>
        <a:buNone/>
        <a:defRPr sz="2800" b="1" u="none"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mn-lt"/>
          <a:ea typeface="+mn-ea"/>
          <a:cs typeface="+mn-cs"/>
        </a:defRPr>
      </a:lvl1pPr>
      <a:lvl2pPr marL="460375" indent="-233363" algn="l" defTabSz="914400" rtl="0" eaLnBrk="1" latinLnBrk="0" hangingPunct="1">
        <a:lnSpc>
          <a:spcPct val="100000"/>
        </a:lnSpc>
        <a:spcBef>
          <a:spcPts val="0"/>
        </a:spcBef>
        <a:spcAft>
          <a:spcPts val="400"/>
        </a:spcAft>
        <a:buFont typeface="Arial" panose="020B0604020202020204" pitchFamily="34" charset="0"/>
        <a:buChar char="•"/>
        <a:defRPr sz="2000" kern="1200">
          <a:solidFill>
            <a:schemeClr val="tx1"/>
          </a:solidFill>
          <a:latin typeface="+mn-lt"/>
          <a:ea typeface="+mn-ea"/>
          <a:cs typeface="+mn-cs"/>
        </a:defRPr>
      </a:lvl2pPr>
      <a:lvl3pPr marL="687388" indent="-227013" algn="l" defTabSz="914400" rtl="0" eaLnBrk="1" latinLnBrk="0" hangingPunct="1">
        <a:lnSpc>
          <a:spcPct val="100000"/>
        </a:lnSpc>
        <a:spcBef>
          <a:spcPts val="0"/>
        </a:spcBef>
        <a:spcAft>
          <a:spcPts val="400"/>
        </a:spcAft>
        <a:buFont typeface="Arial" panose="020B0604020202020204" pitchFamily="34" charset="0"/>
        <a:buChar char="•"/>
        <a:defRPr sz="1800" kern="1200">
          <a:solidFill>
            <a:schemeClr val="tx1"/>
          </a:solidFill>
          <a:latin typeface="+mn-lt"/>
          <a:ea typeface="+mn-ea"/>
          <a:cs typeface="+mn-cs"/>
        </a:defRPr>
      </a:lvl3pPr>
      <a:lvl4pPr marL="914400" indent="-227013"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4pPr>
      <a:lvl5pPr marL="1141413" indent="-227013"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a:xfrm>
            <a:off x="574040" y="1174478"/>
            <a:ext cx="10962105" cy="1240412"/>
          </a:xfrm>
        </p:spPr>
        <p:txBody>
          <a:bodyPr/>
          <a:lstStyle/>
          <a:p>
            <a:r>
              <a:rPr lang="en-US" b="0" dirty="0"/>
              <a:t>EIC Project News</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a:xfrm>
            <a:off x="584200" y="3075354"/>
            <a:ext cx="10962105" cy="2766646"/>
          </a:xfrm>
        </p:spPr>
        <p:txBody>
          <a:bodyPr/>
          <a:lstStyle/>
          <a:p>
            <a:r>
              <a:rPr lang="en-US" dirty="0"/>
              <a:t>E.C. </a:t>
            </a:r>
            <a:r>
              <a:rPr lang="en-US" dirty="0" err="1"/>
              <a:t>Aschenauer</a:t>
            </a:r>
            <a:r>
              <a:rPr lang="en-US" dirty="0"/>
              <a:t> (BNL), R. Ent (</a:t>
            </a:r>
            <a:r>
              <a:rPr lang="en-US" dirty="0" err="1"/>
              <a:t>JLab</a:t>
            </a:r>
            <a:r>
              <a:rPr lang="en-US" dirty="0"/>
              <a:t>)</a:t>
            </a:r>
          </a:p>
          <a:p>
            <a:r>
              <a:rPr lang="en-US" b="0" dirty="0">
                <a:cs typeface="Arial" panose="020B0604020202020204" pitchFamily="34" charset="0"/>
              </a:rPr>
              <a:t>Co-Associate Directors for the Experimental Program</a:t>
            </a:r>
          </a:p>
        </p:txBody>
      </p:sp>
      <p:sp>
        <p:nvSpPr>
          <p:cNvPr id="6" name="Text Placeholder 11">
            <a:extLst>
              <a:ext uri="{FF2B5EF4-FFF2-40B4-BE49-F238E27FC236}">
                <a16:creationId xmlns:a16="http://schemas.microsoft.com/office/drawing/2014/main" id="{22611969-DD89-AC5D-ED95-989348D61F16}"/>
              </a:ext>
            </a:extLst>
          </p:cNvPr>
          <p:cNvSpPr txBox="1">
            <a:spLocks/>
          </p:cNvSpPr>
          <p:nvPr/>
        </p:nvSpPr>
        <p:spPr>
          <a:xfrm>
            <a:off x="584200" y="4043916"/>
            <a:ext cx="10962105" cy="379542"/>
          </a:xfrm>
          <a:prstGeom prst="rect">
            <a:avLst/>
          </a:prstGeom>
        </p:spPr>
        <p:txBody>
          <a:bodyPr vert="horz" lIns="91440" tIns="45720" rIns="91440" bIns="45720" rtlCol="0" anchor="ctr">
            <a:noAutofit/>
          </a:bodyPr>
          <a:lstStyle>
            <a:lvl1pPr marL="0" indent="0" algn="l" defTabSz="685800" rtl="0" eaLnBrk="1" latinLnBrk="0" hangingPunct="1">
              <a:lnSpc>
                <a:spcPct val="90000"/>
              </a:lnSpc>
              <a:spcBef>
                <a:spcPts val="750"/>
              </a:spcBef>
              <a:buClr>
                <a:srgbClr val="0096FF"/>
              </a:buClr>
              <a:buFontTx/>
              <a:buNone/>
              <a:defRPr sz="20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rgbClr val="0096FF"/>
              </a:buClr>
              <a:buFont typeface="Wingdings" pitchFamily="2" charset="2"/>
              <a:buChar char="§"/>
              <a:defRPr sz="20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rgbClr val="0096FF"/>
              </a:buClr>
              <a:buFont typeface="Wingdings" pitchFamily="2" charset="2"/>
              <a:buChar char="§"/>
              <a:defRPr sz="20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rgbClr val="0096FF"/>
              </a:buClr>
              <a:buFont typeface="Wingdings" pitchFamily="2" charset="2"/>
              <a:buChar char="§"/>
              <a:defRPr sz="20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rgbClr val="0096FF"/>
              </a:buClr>
              <a:buFont typeface="Wingdings" pitchFamily="2" charset="2"/>
              <a:buChar char="§"/>
              <a:defRPr sz="20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EIC Detector Leads</a:t>
            </a:r>
          </a:p>
        </p:txBody>
      </p:sp>
      <p:sp>
        <p:nvSpPr>
          <p:cNvPr id="7" name="Subtitle 2">
            <a:extLst>
              <a:ext uri="{FF2B5EF4-FFF2-40B4-BE49-F238E27FC236}">
                <a16:creationId xmlns:a16="http://schemas.microsoft.com/office/drawing/2014/main" id="{5D904B89-C718-9FD6-D411-229075A1482F}"/>
              </a:ext>
            </a:extLst>
          </p:cNvPr>
          <p:cNvSpPr>
            <a:spLocks noGrp="1"/>
          </p:cNvSpPr>
          <p:nvPr>
            <p:ph type="subTitle" idx="1"/>
          </p:nvPr>
        </p:nvSpPr>
        <p:spPr>
          <a:xfrm>
            <a:off x="615215" y="5006601"/>
            <a:ext cx="4363736" cy="1019620"/>
          </a:xfrm>
        </p:spPr>
        <p:txBody>
          <a:bodyPr anchor="ctr">
            <a:noAutofit/>
          </a:bodyPr>
          <a:lstStyle/>
          <a:p>
            <a:r>
              <a:rPr lang="en-US" dirty="0" err="1"/>
              <a:t>ePIC</a:t>
            </a:r>
            <a:r>
              <a:rPr lang="en-US" dirty="0"/>
              <a:t> Bi-Weekly </a:t>
            </a:r>
          </a:p>
          <a:p>
            <a:r>
              <a:rPr lang="en-US" dirty="0"/>
              <a:t>June 13</a:t>
            </a:r>
            <a:r>
              <a:rPr lang="en-US" baseline="30000" dirty="0"/>
              <a:t>th</a:t>
            </a:r>
            <a:r>
              <a:rPr lang="en-US" dirty="0"/>
              <a:t>, 2024</a:t>
            </a:r>
          </a:p>
        </p:txBody>
      </p:sp>
    </p:spTree>
    <p:extLst>
      <p:ext uri="{BB962C8B-B14F-4D97-AF65-F5344CB8AC3E}">
        <p14:creationId xmlns:p14="http://schemas.microsoft.com/office/powerpoint/2010/main" val="22467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7AE103-0AD5-182D-956C-AA7D5C89681E}"/>
              </a:ext>
            </a:extLst>
          </p:cNvPr>
          <p:cNvSpPr>
            <a:spLocks noGrp="1"/>
          </p:cNvSpPr>
          <p:nvPr>
            <p:ph type="sldNum" sz="quarter" idx="4"/>
          </p:nvPr>
        </p:nvSpPr>
        <p:spPr/>
        <p:txBody>
          <a:bodyPr/>
          <a:lstStyle/>
          <a:p>
            <a:fld id="{933A556B-7C63-244D-9B7C-B0EA8042B330}" type="slidenum">
              <a:rPr lang="en-US" smtClean="0"/>
              <a:pPr/>
              <a:t>10</a:t>
            </a:fld>
            <a:endParaRPr lang="en-US" dirty="0"/>
          </a:p>
        </p:txBody>
      </p:sp>
      <p:sp>
        <p:nvSpPr>
          <p:cNvPr id="3" name="Title 2">
            <a:extLst>
              <a:ext uri="{FF2B5EF4-FFF2-40B4-BE49-F238E27FC236}">
                <a16:creationId xmlns:a16="http://schemas.microsoft.com/office/drawing/2014/main" id="{22D517D4-C2C8-2E61-A9E7-07B294BAAE28}"/>
              </a:ext>
            </a:extLst>
          </p:cNvPr>
          <p:cNvSpPr>
            <a:spLocks noGrp="1"/>
          </p:cNvSpPr>
          <p:nvPr>
            <p:ph type="title"/>
          </p:nvPr>
        </p:nvSpPr>
        <p:spPr/>
        <p:txBody>
          <a:bodyPr/>
          <a:lstStyle/>
          <a:p>
            <a:r>
              <a:rPr lang="en-US" dirty="0"/>
              <a:t>Comments (for the Final Design Review of the </a:t>
            </a:r>
            <a:r>
              <a:rPr lang="en-US" dirty="0" err="1"/>
              <a:t>VTRx</a:t>
            </a:r>
            <a:r>
              <a:rPr lang="en-US" dirty="0"/>
              <a:t>+/</a:t>
            </a:r>
            <a:r>
              <a:rPr lang="en-US" dirty="0" err="1"/>
              <a:t>lpGBT</a:t>
            </a:r>
            <a:r>
              <a:rPr lang="en-US" dirty="0"/>
              <a:t>)</a:t>
            </a:r>
            <a:endParaRPr lang="en-GB" dirty="0"/>
          </a:p>
        </p:txBody>
      </p:sp>
      <p:sp>
        <p:nvSpPr>
          <p:cNvPr id="4" name="Content Placeholder 3">
            <a:extLst>
              <a:ext uri="{FF2B5EF4-FFF2-40B4-BE49-F238E27FC236}">
                <a16:creationId xmlns:a16="http://schemas.microsoft.com/office/drawing/2014/main" id="{D3F410EC-66DB-11AF-66A3-378386041A27}"/>
              </a:ext>
            </a:extLst>
          </p:cNvPr>
          <p:cNvSpPr>
            <a:spLocks noGrp="1"/>
          </p:cNvSpPr>
          <p:nvPr>
            <p:ph idx="1"/>
          </p:nvPr>
        </p:nvSpPr>
        <p:spPr/>
        <p:txBody>
          <a:bodyPr>
            <a:normAutofit lnSpcReduction="10000"/>
          </a:bodyPr>
          <a:lstStyle/>
          <a:p>
            <a:pPr fontAlgn="base"/>
            <a:r>
              <a:rPr lang="en-US" dirty="0"/>
              <a:t>VTRX+ pigtail lengths must be defined at least 6 months in advance of VTRX+ production. The mechanical designs of both sub-systems are well on track to allow this definition on schedule. </a:t>
            </a:r>
          </a:p>
          <a:p>
            <a:pPr fontAlgn="base"/>
            <a:r>
              <a:rPr lang="en-US" dirty="0"/>
              <a:t>We advise that the Inner Tracker fully test the </a:t>
            </a:r>
            <a:r>
              <a:rPr lang="en-US" dirty="0" err="1"/>
              <a:t>lpGBTs</a:t>
            </a:r>
            <a:r>
              <a:rPr lang="en-US" dirty="0"/>
              <a:t> (230) to be sure of full operation at 39.4 </a:t>
            </a:r>
            <a:r>
              <a:rPr lang="en-US" dirty="0" err="1"/>
              <a:t>MHz.</a:t>
            </a:r>
            <a:endParaRPr lang="en-US" dirty="0"/>
          </a:p>
          <a:p>
            <a:pPr fontAlgn="base"/>
            <a:endParaRPr lang="en-US" dirty="0"/>
          </a:p>
          <a:p>
            <a:pPr marL="0" indent="0">
              <a:spcAft>
                <a:spcPts val="0"/>
              </a:spcAft>
              <a:buNone/>
            </a:pPr>
            <a:r>
              <a:rPr lang="en-US" dirty="0"/>
              <a:t>On their suitability as 'long-lead procurement’ components</a:t>
            </a:r>
          </a:p>
          <a:p>
            <a:pPr marL="0" indent="0">
              <a:spcAft>
                <a:spcPts val="0"/>
              </a:spcAft>
              <a:buNone/>
            </a:pPr>
            <a:endParaRPr lang="en-US" sz="1800" dirty="0">
              <a:latin typeface="Calibri" panose="020F0502020204030204" pitchFamily="34" charset="0"/>
            </a:endParaRPr>
          </a:p>
          <a:p>
            <a:pPr marL="0">
              <a:spcAft>
                <a:spcPts val="0"/>
              </a:spcAft>
            </a:pPr>
            <a:r>
              <a:rPr lang="en-US" dirty="0"/>
              <a:t>These components are a unique and cost-effective solution which requires financial commitment now to allow purchase of near-to-obsolete components and formally close a manufacturing contract with the assembly company.</a:t>
            </a:r>
          </a:p>
          <a:p>
            <a:pPr marL="0" indent="0">
              <a:spcAft>
                <a:spcPts val="0"/>
              </a:spcAft>
              <a:buNone/>
            </a:pPr>
            <a:endParaRPr lang="en-US" dirty="0"/>
          </a:p>
          <a:p>
            <a:pPr marL="0">
              <a:spcAft>
                <a:spcPts val="0"/>
              </a:spcAft>
            </a:pPr>
            <a:r>
              <a:rPr lang="en-US" dirty="0"/>
              <a:t>There will be no alternative available on the time-scale of </a:t>
            </a:r>
            <a:r>
              <a:rPr lang="en-US" dirty="0" err="1"/>
              <a:t>ePIC</a:t>
            </a:r>
            <a:r>
              <a:rPr lang="en-US" dirty="0"/>
              <a:t> which meets the technical specifications.</a:t>
            </a:r>
          </a:p>
          <a:p>
            <a:pPr fontAlgn="base"/>
            <a:endParaRPr lang="en-US" dirty="0"/>
          </a:p>
          <a:p>
            <a:endParaRPr lang="en-GB" dirty="0"/>
          </a:p>
        </p:txBody>
      </p:sp>
    </p:spTree>
    <p:extLst>
      <p:ext uri="{BB962C8B-B14F-4D97-AF65-F5344CB8AC3E}">
        <p14:creationId xmlns:p14="http://schemas.microsoft.com/office/powerpoint/2010/main" val="808998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D758A4A-73B7-F835-081C-59791FC90619}"/>
              </a:ext>
            </a:extLst>
          </p:cNvPr>
          <p:cNvSpPr txBox="1">
            <a:spLocks/>
          </p:cNvSpPr>
          <p:nvPr/>
        </p:nvSpPr>
        <p:spPr>
          <a:xfrm>
            <a:off x="571500" y="672048"/>
            <a:ext cx="11499234" cy="579120"/>
          </a:xfrm>
          <a:prstGeom prst="rect">
            <a:avLst/>
          </a:prstGeom>
          <a:solidFill>
            <a:schemeClr val="bg1"/>
          </a:solidFill>
        </p:spPr>
        <p:txBody>
          <a:bodyPr>
            <a:noAutofit/>
          </a:bodyPr>
          <a:lstStyle>
            <a:lvl1pPr marL="171450" indent="-171450" algn="l" defTabSz="685800" rtl="0" eaLnBrk="1" latinLnBrk="0" hangingPunct="1">
              <a:lnSpc>
                <a:spcPct val="90000"/>
              </a:lnSpc>
              <a:spcBef>
                <a:spcPts val="750"/>
              </a:spcBef>
              <a:buClr>
                <a:srgbClr val="0096FF"/>
              </a:buClr>
              <a:buFont typeface="Wingdings" pitchFamily="2" charset="2"/>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96FF"/>
              </a:buClr>
              <a:buFont typeface="Wingdings"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96FF"/>
              </a:buClr>
              <a:buFont typeface="Wingdings"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96FF"/>
              </a:buClr>
              <a:buFont typeface="Wingdings"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96FF"/>
              </a:buClr>
              <a:buFont typeface="Wingdings" pitchFamily="2" charset="2"/>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DAC founded in 2020</a:t>
            </a:r>
          </a:p>
          <a:p>
            <a:r>
              <a:rPr lang="en-US" dirty="0"/>
              <a:t>Per the charter, 1/3 of the committee replaced every year</a:t>
            </a:r>
          </a:p>
          <a:p>
            <a:pPr lvl="1"/>
            <a:r>
              <a:rPr lang="en-US" sz="1400" dirty="0">
                <a:sym typeface="Wingdings" pitchFamily="2" charset="2"/>
              </a:rPr>
              <a:t>Transition Chair from Ed Kinney to Andy White as chair</a:t>
            </a:r>
          </a:p>
          <a:p>
            <a:pPr marL="342900" lvl="1" indent="0">
              <a:buNone/>
            </a:pPr>
            <a:endParaRPr lang="en-US" sz="1400" dirty="0">
              <a:sym typeface="Wingdings" pitchFamily="2" charset="2"/>
            </a:endParaRPr>
          </a:p>
          <a:p>
            <a:pPr marL="342900" lvl="1" indent="0">
              <a:buNone/>
            </a:pPr>
            <a:endParaRPr lang="en-US" sz="1400" dirty="0">
              <a:sym typeface="Wingdings" pitchFamily="2" charset="2"/>
            </a:endParaRPr>
          </a:p>
          <a:p>
            <a:pPr marL="342900" lvl="1" indent="0">
              <a:buNone/>
            </a:pPr>
            <a:endParaRPr lang="en-US" sz="1400" dirty="0">
              <a:sym typeface="Wingdings" pitchFamily="2" charset="2"/>
            </a:endParaRPr>
          </a:p>
          <a:p>
            <a:pPr marL="342900" lvl="1" indent="0">
              <a:buNone/>
            </a:pPr>
            <a:endParaRPr lang="en-US" sz="1400" dirty="0">
              <a:sym typeface="Wingdings" pitchFamily="2" charset="2"/>
            </a:endParaRPr>
          </a:p>
          <a:p>
            <a:pPr marL="342900" lvl="1" indent="0">
              <a:buNone/>
            </a:pPr>
            <a:endParaRPr lang="en-US" sz="1400" dirty="0"/>
          </a:p>
          <a:p>
            <a:pPr marL="342900" lvl="1" indent="0">
              <a:buNone/>
            </a:pPr>
            <a:endParaRPr lang="en-US" sz="1400" dirty="0"/>
          </a:p>
          <a:p>
            <a:pPr marL="342900" lvl="1" indent="0">
              <a:buNone/>
            </a:pPr>
            <a:endParaRPr lang="en-US" sz="1400" dirty="0"/>
          </a:p>
          <a:p>
            <a:pPr marL="342900" lvl="1" indent="0">
              <a:buNone/>
            </a:pPr>
            <a:endParaRPr lang="en-US" sz="1400" dirty="0"/>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E575A3E2-C40D-E1C8-B645-1C7FC119BD7A}"/>
              </a:ext>
            </a:extLst>
          </p:cNvPr>
          <p:cNvSpPr>
            <a:spLocks noGrp="1"/>
          </p:cNvSpPr>
          <p:nvPr>
            <p:ph type="title"/>
          </p:nvPr>
        </p:nvSpPr>
        <p:spPr/>
        <p:txBody>
          <a:bodyPr>
            <a:normAutofit fontScale="90000"/>
          </a:bodyPr>
          <a:lstStyle/>
          <a:p>
            <a:r>
              <a:rPr lang="en-US" dirty="0"/>
              <a:t>Detector Advisory Committee</a:t>
            </a:r>
          </a:p>
        </p:txBody>
      </p:sp>
      <p:pic>
        <p:nvPicPr>
          <p:cNvPr id="7" name="Picture 6" descr="Table&#10;&#10;Description automatically generated">
            <a:extLst>
              <a:ext uri="{FF2B5EF4-FFF2-40B4-BE49-F238E27FC236}">
                <a16:creationId xmlns:a16="http://schemas.microsoft.com/office/drawing/2014/main" id="{66A5B00E-2AE9-1A42-B749-DB873A2868A2}"/>
              </a:ext>
            </a:extLst>
          </p:cNvPr>
          <p:cNvPicPr>
            <a:picLocks noChangeAspect="1"/>
          </p:cNvPicPr>
          <p:nvPr/>
        </p:nvPicPr>
        <p:blipFill rotWithShape="1">
          <a:blip r:embed="rId2"/>
          <a:srcRect t="18310" r="59106"/>
          <a:stretch/>
        </p:blipFill>
        <p:spPr>
          <a:xfrm>
            <a:off x="338867" y="2027334"/>
            <a:ext cx="3557400" cy="2539734"/>
          </a:xfrm>
          <a:prstGeom prst="rect">
            <a:avLst/>
          </a:prstGeom>
        </p:spPr>
      </p:pic>
      <p:graphicFrame>
        <p:nvGraphicFramePr>
          <p:cNvPr id="9" name="Table 8">
            <a:extLst>
              <a:ext uri="{FF2B5EF4-FFF2-40B4-BE49-F238E27FC236}">
                <a16:creationId xmlns:a16="http://schemas.microsoft.com/office/drawing/2014/main" id="{0A2BEC46-225C-AA45-9540-0605CB4FCE0D}"/>
              </a:ext>
            </a:extLst>
          </p:cNvPr>
          <p:cNvGraphicFramePr>
            <a:graphicFrameLocks noGrp="1"/>
          </p:cNvGraphicFramePr>
          <p:nvPr/>
        </p:nvGraphicFramePr>
        <p:xfrm>
          <a:off x="4184833" y="2027334"/>
          <a:ext cx="3829050" cy="2438400"/>
        </p:xfrm>
        <a:graphic>
          <a:graphicData uri="http://schemas.openxmlformats.org/drawingml/2006/table">
            <a:tbl>
              <a:tblPr>
                <a:tableStyleId>{5C22544A-7EE6-4342-B048-85BDC9FD1C3A}</a:tableStyleId>
              </a:tblPr>
              <a:tblGrid>
                <a:gridCol w="1581150">
                  <a:extLst>
                    <a:ext uri="{9D8B030D-6E8A-4147-A177-3AD203B41FA5}">
                      <a16:colId xmlns:a16="http://schemas.microsoft.com/office/drawing/2014/main" val="3164695286"/>
                    </a:ext>
                  </a:extLst>
                </a:gridCol>
                <a:gridCol w="2247900">
                  <a:extLst>
                    <a:ext uri="{9D8B030D-6E8A-4147-A177-3AD203B41FA5}">
                      <a16:colId xmlns:a16="http://schemas.microsoft.com/office/drawing/2014/main" val="1729485861"/>
                    </a:ext>
                  </a:extLst>
                </a:gridCol>
              </a:tblGrid>
              <a:tr h="203200">
                <a:tc>
                  <a:txBody>
                    <a:bodyPr/>
                    <a:lstStyle/>
                    <a:p>
                      <a:pPr algn="l" fontAlgn="b"/>
                      <a:r>
                        <a:rPr lang="en-US" sz="1200" u="none" strike="noStrike" dirty="0">
                          <a:effectLst/>
                        </a:rPr>
                        <a:t>Edward Kinney (Chair)</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Boulder CO</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43729602"/>
                  </a:ext>
                </a:extLst>
              </a:tr>
              <a:tr h="203200">
                <a:tc>
                  <a:txBody>
                    <a:bodyPr/>
                    <a:lstStyle/>
                    <a:p>
                      <a:pPr algn="l" fontAlgn="b"/>
                      <a:r>
                        <a:rPr lang="en-US" sz="1200" u="none" strike="noStrike" dirty="0">
                          <a:solidFill>
                            <a:srgbClr val="0000FF"/>
                          </a:solidFill>
                          <a:effectLst/>
                        </a:rPr>
                        <a:t>Ken Wyllie</a:t>
                      </a:r>
                      <a:endParaRPr lang="en-US" sz="1200" b="0" i="0" u="none" strike="noStrike" dirty="0">
                        <a:solidFill>
                          <a:srgbClr val="0000FF"/>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CERN</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38573200"/>
                  </a:ext>
                </a:extLst>
              </a:tr>
              <a:tr h="203200">
                <a:tc>
                  <a:txBody>
                    <a:bodyPr/>
                    <a:lstStyle/>
                    <a:p>
                      <a:pPr algn="l" fontAlgn="b"/>
                      <a:r>
                        <a:rPr lang="en-US" sz="1200" u="none" strike="noStrike">
                          <a:solidFill>
                            <a:srgbClr val="0000FF"/>
                          </a:solidFill>
                          <a:effectLst/>
                        </a:rPr>
                        <a:t>Petra Merkel</a:t>
                      </a:r>
                      <a:endParaRPr lang="en-US" sz="1200" b="0" i="0" u="none" strike="noStrike">
                        <a:solidFill>
                          <a:srgbClr val="0000FF"/>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FNAL</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20972189"/>
                  </a:ext>
                </a:extLst>
              </a:tr>
              <a:tr h="203200">
                <a:tc>
                  <a:txBody>
                    <a:bodyPr/>
                    <a:lstStyle/>
                    <a:p>
                      <a:pPr algn="l" fontAlgn="b"/>
                      <a:r>
                        <a:rPr lang="en-US" sz="1200" u="none" strike="noStrike" dirty="0" err="1">
                          <a:solidFill>
                            <a:srgbClr val="0000FF"/>
                          </a:solidFill>
                          <a:effectLst/>
                        </a:rPr>
                        <a:t>Antonis</a:t>
                      </a:r>
                      <a:r>
                        <a:rPr lang="en-US" sz="1200" u="none" strike="noStrike" dirty="0">
                          <a:solidFill>
                            <a:srgbClr val="0000FF"/>
                          </a:solidFill>
                          <a:effectLst/>
                        </a:rPr>
                        <a:t> </a:t>
                      </a:r>
                      <a:r>
                        <a:rPr lang="en-US" sz="1200" u="none" strike="noStrike" dirty="0" err="1">
                          <a:solidFill>
                            <a:srgbClr val="0000FF"/>
                          </a:solidFill>
                          <a:effectLst/>
                        </a:rPr>
                        <a:t>Papanestis</a:t>
                      </a:r>
                      <a:endParaRPr lang="en-US" sz="1200" b="0" i="0" u="none" strike="noStrike" dirty="0">
                        <a:solidFill>
                          <a:srgbClr val="0000FF"/>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Rutherford Appleton Laboratory</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14376794"/>
                  </a:ext>
                </a:extLst>
              </a:tr>
              <a:tr h="203200">
                <a:tc>
                  <a:txBody>
                    <a:bodyPr/>
                    <a:lstStyle/>
                    <a:p>
                      <a:pPr algn="l" fontAlgn="b"/>
                      <a:r>
                        <a:rPr lang="en-US" sz="1200" u="none" strike="noStrike">
                          <a:effectLst/>
                        </a:rPr>
                        <a:t>Peter Krizan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U Ljubljana</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52393774"/>
                  </a:ext>
                </a:extLst>
              </a:tr>
              <a:tr h="203200">
                <a:tc>
                  <a:txBody>
                    <a:bodyPr/>
                    <a:lstStyle/>
                    <a:p>
                      <a:pPr algn="l" fontAlgn="b"/>
                      <a:r>
                        <a:rPr lang="en-US" sz="1200" u="none" strike="noStrike">
                          <a:effectLst/>
                        </a:rPr>
                        <a:t>Ana Amelia Machado</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University of Campinas, Brazil</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11435725"/>
                  </a:ext>
                </a:extLst>
              </a:tr>
              <a:tr h="203200">
                <a:tc>
                  <a:txBody>
                    <a:bodyPr/>
                    <a:lstStyle/>
                    <a:p>
                      <a:pPr algn="l" fontAlgn="b"/>
                      <a:r>
                        <a:rPr lang="en-US" sz="1200" u="none" strike="noStrike">
                          <a:effectLst/>
                        </a:rPr>
                        <a:t>Heidi Schellman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Oregon State</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59816238"/>
                  </a:ext>
                </a:extLst>
              </a:tr>
              <a:tr h="203200">
                <a:tc>
                  <a:txBody>
                    <a:bodyPr/>
                    <a:lstStyle/>
                    <a:p>
                      <a:pPr algn="l" fontAlgn="b"/>
                      <a:r>
                        <a:rPr lang="en-US" sz="1200" u="none" strike="noStrike">
                          <a:effectLst/>
                        </a:rPr>
                        <a:t>Brigitte Vachon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McGill</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73038426"/>
                  </a:ext>
                </a:extLst>
              </a:tr>
              <a:tr h="203200">
                <a:tc>
                  <a:txBody>
                    <a:bodyPr/>
                    <a:lstStyle/>
                    <a:p>
                      <a:pPr algn="l" fontAlgn="b"/>
                      <a:r>
                        <a:rPr lang="en-US" sz="1200" u="none" strike="noStrike" dirty="0">
                          <a:solidFill>
                            <a:srgbClr val="0000FF"/>
                          </a:solidFill>
                          <a:effectLst/>
                        </a:rPr>
                        <a:t>Stefano </a:t>
                      </a:r>
                      <a:r>
                        <a:rPr lang="en-US" sz="1200" u="none" strike="noStrike" dirty="0" err="1">
                          <a:solidFill>
                            <a:srgbClr val="0000FF"/>
                          </a:solidFill>
                          <a:effectLst/>
                        </a:rPr>
                        <a:t>Miscetti</a:t>
                      </a:r>
                      <a:endParaRPr lang="en-US" sz="1200" b="0" i="0" u="none" strike="noStrike" dirty="0">
                        <a:solidFill>
                          <a:srgbClr val="0000FF"/>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INFN Frascati</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70650455"/>
                  </a:ext>
                </a:extLst>
              </a:tr>
              <a:tr h="203200">
                <a:tc>
                  <a:txBody>
                    <a:bodyPr/>
                    <a:lstStyle/>
                    <a:p>
                      <a:pPr algn="l" fontAlgn="b"/>
                      <a:r>
                        <a:rPr lang="en-US" sz="1200" u="none" strike="noStrike">
                          <a:effectLst/>
                        </a:rPr>
                        <a:t>Etiennette Auffray</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CERN</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80300685"/>
                  </a:ext>
                </a:extLst>
              </a:tr>
              <a:tr h="203200">
                <a:tc>
                  <a:txBody>
                    <a:bodyPr/>
                    <a:lstStyle/>
                    <a:p>
                      <a:pPr algn="l" fontAlgn="b"/>
                      <a:r>
                        <a:rPr lang="en-US" sz="1200" u="none" strike="noStrike">
                          <a:effectLst/>
                        </a:rPr>
                        <a:t>Andrew White</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U. Texas Arlington</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69827609"/>
                  </a:ext>
                </a:extLst>
              </a:tr>
              <a:tr h="203200">
                <a:tc>
                  <a:txBody>
                    <a:bodyPr/>
                    <a:lstStyle/>
                    <a:p>
                      <a:pPr algn="l" fontAlgn="b"/>
                      <a:r>
                        <a:rPr lang="en-US" sz="1200" u="none" strike="noStrike" dirty="0">
                          <a:effectLst/>
                        </a:rPr>
                        <a:t>Chi Yang</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SDU China</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83831402"/>
                  </a:ext>
                </a:extLst>
              </a:tr>
            </a:tbl>
          </a:graphicData>
        </a:graphic>
      </p:graphicFrame>
      <p:graphicFrame>
        <p:nvGraphicFramePr>
          <p:cNvPr id="10" name="Table 9">
            <a:extLst>
              <a:ext uri="{FF2B5EF4-FFF2-40B4-BE49-F238E27FC236}">
                <a16:creationId xmlns:a16="http://schemas.microsoft.com/office/drawing/2014/main" id="{57246546-23ED-4F48-A33D-FBBDCE9787C9}"/>
              </a:ext>
            </a:extLst>
          </p:cNvPr>
          <p:cNvGraphicFramePr>
            <a:graphicFrameLocks noGrp="1"/>
          </p:cNvGraphicFramePr>
          <p:nvPr/>
        </p:nvGraphicFramePr>
        <p:xfrm>
          <a:off x="8295735" y="1991065"/>
          <a:ext cx="3860800" cy="2438400"/>
        </p:xfrm>
        <a:graphic>
          <a:graphicData uri="http://schemas.openxmlformats.org/drawingml/2006/table">
            <a:tbl>
              <a:tblPr>
                <a:tableStyleId>{5C22544A-7EE6-4342-B048-85BDC9FD1C3A}</a:tableStyleId>
              </a:tblPr>
              <a:tblGrid>
                <a:gridCol w="1612900">
                  <a:extLst>
                    <a:ext uri="{9D8B030D-6E8A-4147-A177-3AD203B41FA5}">
                      <a16:colId xmlns:a16="http://schemas.microsoft.com/office/drawing/2014/main" val="3164695286"/>
                    </a:ext>
                  </a:extLst>
                </a:gridCol>
                <a:gridCol w="2247900">
                  <a:extLst>
                    <a:ext uri="{9D8B030D-6E8A-4147-A177-3AD203B41FA5}">
                      <a16:colId xmlns:a16="http://schemas.microsoft.com/office/drawing/2014/main" val="1729485861"/>
                    </a:ext>
                  </a:extLst>
                </a:gridCol>
              </a:tblGrid>
              <a:tr h="203200">
                <a:tc>
                  <a:txBody>
                    <a:bodyPr/>
                    <a:lstStyle/>
                    <a:p>
                      <a:pPr algn="l" fontAlgn="b"/>
                      <a:r>
                        <a:rPr lang="en-US" sz="1200" u="none" strike="noStrike" dirty="0">
                          <a:effectLst/>
                        </a:rPr>
                        <a:t>Edward Kinney</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Boulder CO</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43729602"/>
                  </a:ext>
                </a:extLst>
              </a:tr>
              <a:tr h="203200">
                <a:tc>
                  <a:txBody>
                    <a:bodyPr/>
                    <a:lstStyle/>
                    <a:p>
                      <a:pPr algn="l" fontAlgn="b"/>
                      <a:r>
                        <a:rPr lang="en-US" sz="1200" u="none" strike="noStrike" dirty="0">
                          <a:solidFill>
                            <a:schemeClr val="tx1"/>
                          </a:solidFill>
                          <a:effectLst/>
                        </a:rPr>
                        <a:t>Ken Wyllie</a:t>
                      </a:r>
                      <a:endParaRPr lang="en-US" sz="1200" b="0" i="0" u="none" strike="noStrike" dirty="0">
                        <a:solidFill>
                          <a:schemeClr val="tx1"/>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CERN</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38573200"/>
                  </a:ext>
                </a:extLst>
              </a:tr>
              <a:tr h="203200">
                <a:tc>
                  <a:txBody>
                    <a:bodyPr/>
                    <a:lstStyle/>
                    <a:p>
                      <a:pPr algn="l" fontAlgn="b"/>
                      <a:r>
                        <a:rPr lang="en-US" sz="1200" u="none" strike="noStrike">
                          <a:solidFill>
                            <a:schemeClr val="tx1"/>
                          </a:solidFill>
                          <a:effectLst/>
                        </a:rPr>
                        <a:t>Petra Merkel</a:t>
                      </a:r>
                      <a:endParaRPr lang="en-US" sz="1200" b="0" i="0" u="none" strike="noStrike">
                        <a:solidFill>
                          <a:schemeClr val="tx1"/>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FNAL</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20972189"/>
                  </a:ext>
                </a:extLst>
              </a:tr>
              <a:tr h="203200">
                <a:tc>
                  <a:txBody>
                    <a:bodyPr/>
                    <a:lstStyle/>
                    <a:p>
                      <a:pPr algn="l" fontAlgn="b"/>
                      <a:r>
                        <a:rPr lang="en-US" sz="1200" u="none" strike="noStrike" dirty="0" err="1">
                          <a:solidFill>
                            <a:schemeClr val="tx1"/>
                          </a:solidFill>
                          <a:effectLst/>
                        </a:rPr>
                        <a:t>Antonis</a:t>
                      </a:r>
                      <a:r>
                        <a:rPr lang="en-US" sz="1200" u="none" strike="noStrike" dirty="0">
                          <a:solidFill>
                            <a:schemeClr val="tx1"/>
                          </a:solidFill>
                          <a:effectLst/>
                        </a:rPr>
                        <a:t> </a:t>
                      </a:r>
                      <a:r>
                        <a:rPr lang="en-US" sz="1200" u="none" strike="noStrike" dirty="0" err="1">
                          <a:solidFill>
                            <a:schemeClr val="tx1"/>
                          </a:solidFill>
                          <a:effectLst/>
                        </a:rPr>
                        <a:t>Papanestis</a:t>
                      </a:r>
                      <a:endParaRPr lang="en-US" sz="1200" b="0" i="0" u="none" strike="noStrike" dirty="0">
                        <a:solidFill>
                          <a:schemeClr val="tx1"/>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Rutherford Appleton Laboratory</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14376794"/>
                  </a:ext>
                </a:extLst>
              </a:tr>
              <a:tr h="203200">
                <a:tc>
                  <a:txBody>
                    <a:bodyPr/>
                    <a:lstStyle/>
                    <a:p>
                      <a:pPr algn="l" fontAlgn="b"/>
                      <a:r>
                        <a:rPr lang="en-US" sz="1200" u="none" strike="noStrike">
                          <a:effectLst/>
                        </a:rPr>
                        <a:t>Peter Krizan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U Ljubljana</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52393774"/>
                  </a:ext>
                </a:extLst>
              </a:tr>
              <a:tr h="203200">
                <a:tc>
                  <a:txBody>
                    <a:bodyPr/>
                    <a:lstStyle/>
                    <a:p>
                      <a:pPr algn="l" fontAlgn="b"/>
                      <a:r>
                        <a:rPr lang="en-US" sz="1200" u="none" strike="noStrike">
                          <a:effectLst/>
                        </a:rPr>
                        <a:t>Ana Amelia Machado</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University of Campinas, Brazil</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11435725"/>
                  </a:ext>
                </a:extLst>
              </a:tr>
              <a:tr h="203200">
                <a:tc>
                  <a:txBody>
                    <a:bodyPr/>
                    <a:lstStyle/>
                    <a:p>
                      <a:pPr algn="l" fontAlgn="b"/>
                      <a:r>
                        <a:rPr lang="en-US" sz="1200" u="none" strike="noStrike" dirty="0" err="1">
                          <a:solidFill>
                            <a:srgbClr val="3333FF"/>
                          </a:solidFill>
                          <a:effectLst/>
                        </a:rPr>
                        <a:t>Cecillia</a:t>
                      </a:r>
                      <a:r>
                        <a:rPr lang="en-US" sz="1200" u="none" strike="noStrike" dirty="0">
                          <a:solidFill>
                            <a:srgbClr val="3333FF"/>
                          </a:solidFill>
                          <a:effectLst/>
                        </a:rPr>
                        <a:t> Gerber</a:t>
                      </a:r>
                      <a:endParaRPr lang="en-US" sz="1200" b="0" i="0" u="none" strike="noStrike" dirty="0">
                        <a:solidFill>
                          <a:srgbClr val="3333FF"/>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UIC</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59816238"/>
                  </a:ext>
                </a:extLst>
              </a:tr>
              <a:tr h="203200">
                <a:tc>
                  <a:txBody>
                    <a:bodyPr/>
                    <a:lstStyle/>
                    <a:p>
                      <a:pPr algn="l" fontAlgn="b"/>
                      <a:r>
                        <a:rPr lang="en-US" sz="1200" u="none" strike="noStrike">
                          <a:effectLst/>
                        </a:rPr>
                        <a:t>Brigitte Vachon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McGill</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73038426"/>
                  </a:ext>
                </a:extLst>
              </a:tr>
              <a:tr h="203200">
                <a:tc>
                  <a:txBody>
                    <a:bodyPr/>
                    <a:lstStyle/>
                    <a:p>
                      <a:pPr algn="l" fontAlgn="b"/>
                      <a:r>
                        <a:rPr lang="en-US" sz="1200" u="none" strike="noStrike" dirty="0">
                          <a:solidFill>
                            <a:schemeClr val="tx1"/>
                          </a:solidFill>
                          <a:effectLst/>
                        </a:rPr>
                        <a:t>Stefano </a:t>
                      </a:r>
                      <a:r>
                        <a:rPr lang="en-US" sz="1200" u="none" strike="noStrike" dirty="0" err="1">
                          <a:solidFill>
                            <a:schemeClr val="tx1"/>
                          </a:solidFill>
                          <a:effectLst/>
                        </a:rPr>
                        <a:t>Miscetti</a:t>
                      </a:r>
                      <a:endParaRPr lang="en-US" sz="1200" b="0" i="0" u="none" strike="noStrike" dirty="0">
                        <a:solidFill>
                          <a:schemeClr val="tx1"/>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INFN Frascati</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70650455"/>
                  </a:ext>
                </a:extLst>
              </a:tr>
              <a:tr h="203200">
                <a:tc>
                  <a:txBody>
                    <a:bodyPr/>
                    <a:lstStyle/>
                    <a:p>
                      <a:pPr algn="l" fontAlgn="b"/>
                      <a:r>
                        <a:rPr lang="en-US" sz="1200" u="none" strike="noStrike" dirty="0">
                          <a:solidFill>
                            <a:srgbClr val="3333FF"/>
                          </a:solidFill>
                          <a:effectLst/>
                        </a:rPr>
                        <a:t>Roman </a:t>
                      </a:r>
                      <a:r>
                        <a:rPr lang="en-US" sz="1200" u="none" strike="noStrike" dirty="0" err="1">
                          <a:solidFill>
                            <a:srgbClr val="3333FF"/>
                          </a:solidFill>
                          <a:effectLst/>
                        </a:rPr>
                        <a:t>Poeschl</a:t>
                      </a:r>
                      <a:endParaRPr lang="en-US" sz="1200" b="0" i="0" u="none" strike="noStrike" dirty="0">
                        <a:solidFill>
                          <a:srgbClr val="3333FF"/>
                        </a:solidFill>
                        <a:effectLst/>
                        <a:latin typeface="Calibri" panose="020F0502020204030204" pitchFamily="34" charset="0"/>
                      </a:endParaRPr>
                    </a:p>
                  </a:txBody>
                  <a:tcPr marL="9525" marR="9525" marT="9525" marB="0" anchor="b"/>
                </a:tc>
                <a:tc>
                  <a:txBody>
                    <a:bodyPr/>
                    <a:lstStyle/>
                    <a:p>
                      <a:pPr algn="l" fontAlgn="b"/>
                      <a:r>
                        <a:rPr lang="en-US" sz="1200" u="none" strike="noStrike" dirty="0" err="1">
                          <a:effectLst/>
                        </a:rPr>
                        <a:t>IJCLab</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80300685"/>
                  </a:ext>
                </a:extLst>
              </a:tr>
              <a:tr h="203200">
                <a:tc>
                  <a:txBody>
                    <a:bodyPr/>
                    <a:lstStyle/>
                    <a:p>
                      <a:pPr algn="l" fontAlgn="b"/>
                      <a:r>
                        <a:rPr lang="en-US" sz="1200" u="none" strike="noStrike" dirty="0">
                          <a:solidFill>
                            <a:srgbClr val="3333FF"/>
                          </a:solidFill>
                          <a:effectLst/>
                        </a:rPr>
                        <a:t>Andrew White (Chair)</a:t>
                      </a:r>
                      <a:endParaRPr lang="en-US" sz="1200" b="0" i="0" u="none" strike="noStrike" dirty="0">
                        <a:solidFill>
                          <a:srgbClr val="3333FF"/>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U. Texas Arlington</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69827609"/>
                  </a:ext>
                </a:extLst>
              </a:tr>
              <a:tr h="203200">
                <a:tc>
                  <a:txBody>
                    <a:bodyPr/>
                    <a:lstStyle/>
                    <a:p>
                      <a:pPr algn="l" fontAlgn="b"/>
                      <a:r>
                        <a:rPr lang="en-US" sz="1200" u="none" strike="noStrike" dirty="0" err="1">
                          <a:solidFill>
                            <a:srgbClr val="3333FF"/>
                          </a:solidFill>
                          <a:effectLst/>
                        </a:rPr>
                        <a:t>Eraldo</a:t>
                      </a:r>
                      <a:r>
                        <a:rPr lang="en-US" sz="1200" u="none" strike="noStrike" dirty="0">
                          <a:solidFill>
                            <a:srgbClr val="3333FF"/>
                          </a:solidFill>
                          <a:effectLst/>
                        </a:rPr>
                        <a:t> </a:t>
                      </a:r>
                      <a:r>
                        <a:rPr lang="en-US" sz="1200" u="none" strike="noStrike" dirty="0" err="1">
                          <a:solidFill>
                            <a:srgbClr val="3333FF"/>
                          </a:solidFill>
                          <a:effectLst/>
                        </a:rPr>
                        <a:t>Oliveri</a:t>
                      </a:r>
                      <a:endParaRPr lang="en-US" sz="1200" b="0" i="0" u="none" strike="noStrike" dirty="0">
                        <a:solidFill>
                          <a:srgbClr val="3333FF"/>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CERN</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83831402"/>
                  </a:ext>
                </a:extLst>
              </a:tr>
            </a:tbl>
          </a:graphicData>
        </a:graphic>
      </p:graphicFrame>
      <p:sp>
        <p:nvSpPr>
          <p:cNvPr id="4" name="TextBox 3">
            <a:extLst>
              <a:ext uri="{FF2B5EF4-FFF2-40B4-BE49-F238E27FC236}">
                <a16:creationId xmlns:a16="http://schemas.microsoft.com/office/drawing/2014/main" id="{6DAD60DE-78E2-C342-B4A9-04CE12D9D4D8}"/>
              </a:ext>
            </a:extLst>
          </p:cNvPr>
          <p:cNvSpPr txBox="1"/>
          <p:nvPr/>
        </p:nvSpPr>
        <p:spPr>
          <a:xfrm>
            <a:off x="5578421" y="1621733"/>
            <a:ext cx="697627" cy="369332"/>
          </a:xfrm>
          <a:prstGeom prst="rect">
            <a:avLst/>
          </a:prstGeom>
          <a:noFill/>
        </p:spPr>
        <p:txBody>
          <a:bodyPr wrap="none" rtlCol="0">
            <a:spAutoFit/>
          </a:bodyPr>
          <a:lstStyle/>
          <a:p>
            <a:r>
              <a:rPr lang="en-US" dirty="0"/>
              <a:t>2023</a:t>
            </a:r>
          </a:p>
        </p:txBody>
      </p:sp>
      <p:sp>
        <p:nvSpPr>
          <p:cNvPr id="11" name="TextBox 10">
            <a:extLst>
              <a:ext uri="{FF2B5EF4-FFF2-40B4-BE49-F238E27FC236}">
                <a16:creationId xmlns:a16="http://schemas.microsoft.com/office/drawing/2014/main" id="{3D72E5CB-2C8C-AF46-8960-E964CCAB6B05}"/>
              </a:ext>
            </a:extLst>
          </p:cNvPr>
          <p:cNvSpPr txBox="1"/>
          <p:nvPr/>
        </p:nvSpPr>
        <p:spPr>
          <a:xfrm>
            <a:off x="9543799" y="1621733"/>
            <a:ext cx="697627" cy="369332"/>
          </a:xfrm>
          <a:prstGeom prst="rect">
            <a:avLst/>
          </a:prstGeom>
          <a:noFill/>
        </p:spPr>
        <p:txBody>
          <a:bodyPr wrap="none" rtlCol="0">
            <a:spAutoFit/>
          </a:bodyPr>
          <a:lstStyle/>
          <a:p>
            <a:r>
              <a:rPr lang="en-US" dirty="0"/>
              <a:t>2024</a:t>
            </a:r>
          </a:p>
        </p:txBody>
      </p:sp>
      <p:sp>
        <p:nvSpPr>
          <p:cNvPr id="12" name="TextBox 11">
            <a:extLst>
              <a:ext uri="{FF2B5EF4-FFF2-40B4-BE49-F238E27FC236}">
                <a16:creationId xmlns:a16="http://schemas.microsoft.com/office/drawing/2014/main" id="{692F2FEB-3062-B541-BBE1-1C732B12F672}"/>
              </a:ext>
            </a:extLst>
          </p:cNvPr>
          <p:cNvSpPr txBox="1"/>
          <p:nvPr/>
        </p:nvSpPr>
        <p:spPr>
          <a:xfrm>
            <a:off x="1273853" y="1658002"/>
            <a:ext cx="1415772" cy="369332"/>
          </a:xfrm>
          <a:prstGeom prst="rect">
            <a:avLst/>
          </a:prstGeom>
          <a:noFill/>
        </p:spPr>
        <p:txBody>
          <a:bodyPr wrap="none" rtlCol="0">
            <a:spAutoFit/>
          </a:bodyPr>
          <a:lstStyle/>
          <a:p>
            <a:r>
              <a:rPr lang="en-US" dirty="0"/>
              <a:t>2020 - 2022</a:t>
            </a:r>
          </a:p>
        </p:txBody>
      </p:sp>
      <p:sp>
        <p:nvSpPr>
          <p:cNvPr id="13" name="TextBox 12">
            <a:extLst>
              <a:ext uri="{FF2B5EF4-FFF2-40B4-BE49-F238E27FC236}">
                <a16:creationId xmlns:a16="http://schemas.microsoft.com/office/drawing/2014/main" id="{C25DF72D-1B3B-6B41-8074-CA0C901A9D1D}"/>
              </a:ext>
            </a:extLst>
          </p:cNvPr>
          <p:cNvSpPr txBox="1"/>
          <p:nvPr/>
        </p:nvSpPr>
        <p:spPr>
          <a:xfrm>
            <a:off x="338867" y="4666880"/>
            <a:ext cx="9818585" cy="861774"/>
          </a:xfrm>
          <a:prstGeom prst="rect">
            <a:avLst/>
          </a:prstGeom>
          <a:noFill/>
        </p:spPr>
        <p:txBody>
          <a:bodyPr wrap="none" rtlCol="0">
            <a:spAutoFit/>
          </a:bodyPr>
          <a:lstStyle/>
          <a:p>
            <a:r>
              <a:rPr lang="en-US" b="1" dirty="0">
                <a:solidFill>
                  <a:srgbClr val="0432FF"/>
                </a:solidFill>
              </a:rPr>
              <a:t>DAC-Meetings 2024 under planning</a:t>
            </a:r>
            <a:r>
              <a:rPr lang="en-US" dirty="0"/>
              <a:t>:</a:t>
            </a:r>
          </a:p>
          <a:p>
            <a:pPr lvl="1"/>
            <a:r>
              <a:rPr lang="en-US" sz="1600" dirty="0"/>
              <a:t>June 21, 2024: Project Status, Baseline Detector, International Engagement, Next Phases</a:t>
            </a:r>
          </a:p>
          <a:p>
            <a:pPr lvl="1"/>
            <a:r>
              <a:rPr lang="en-US" sz="1600" dirty="0"/>
              <a:t>August 2024: Detector R&amp;D annual review (expect 2 days) – deadline for submission July 1, 2024</a:t>
            </a:r>
            <a:endParaRPr lang="en-US" dirty="0"/>
          </a:p>
        </p:txBody>
      </p:sp>
    </p:spTree>
    <p:extLst>
      <p:ext uri="{BB962C8B-B14F-4D97-AF65-F5344CB8AC3E}">
        <p14:creationId xmlns:p14="http://schemas.microsoft.com/office/powerpoint/2010/main" val="209865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75A3E2-C40D-E1C8-B645-1C7FC119BD7A}"/>
              </a:ext>
            </a:extLst>
          </p:cNvPr>
          <p:cNvSpPr>
            <a:spLocks noGrp="1"/>
          </p:cNvSpPr>
          <p:nvPr>
            <p:ph type="title"/>
          </p:nvPr>
        </p:nvSpPr>
        <p:spPr/>
        <p:txBody>
          <a:bodyPr>
            <a:normAutofit fontScale="90000"/>
          </a:bodyPr>
          <a:lstStyle/>
          <a:p>
            <a:r>
              <a:rPr lang="en-US" dirty="0"/>
              <a:t>8</a:t>
            </a:r>
            <a:r>
              <a:rPr lang="en-US" baseline="30000" dirty="0"/>
              <a:t>th</a:t>
            </a:r>
            <a:r>
              <a:rPr lang="en-US" dirty="0"/>
              <a:t> Detector Advisory Committee Meeting June 21 - Charge</a:t>
            </a:r>
          </a:p>
        </p:txBody>
      </p:sp>
      <p:sp>
        <p:nvSpPr>
          <p:cNvPr id="2" name="TextBox 1">
            <a:extLst>
              <a:ext uri="{FF2B5EF4-FFF2-40B4-BE49-F238E27FC236}">
                <a16:creationId xmlns:a16="http://schemas.microsoft.com/office/drawing/2014/main" id="{CAA97EC6-8BD8-CD72-09EC-B17EDAA37C15}"/>
              </a:ext>
            </a:extLst>
          </p:cNvPr>
          <p:cNvSpPr txBox="1"/>
          <p:nvPr/>
        </p:nvSpPr>
        <p:spPr>
          <a:xfrm>
            <a:off x="461963" y="535451"/>
            <a:ext cx="11593402" cy="5787097"/>
          </a:xfrm>
          <a:prstGeom prst="rect">
            <a:avLst/>
          </a:prstGeom>
          <a:noFill/>
        </p:spPr>
        <p:txBody>
          <a:bodyPr wrap="square" rtlCol="0">
            <a:spAutoFit/>
          </a:bodyPr>
          <a:lstStyle/>
          <a:p>
            <a:pPr marL="0" marR="0" algn="just">
              <a:lnSpc>
                <a:spcPct val="107000"/>
              </a:lnSpc>
              <a:spcBef>
                <a:spcPts val="0"/>
              </a:spcBef>
              <a:spcAft>
                <a:spcPts val="0"/>
              </a:spcAft>
            </a:pPr>
            <a:r>
              <a:rPr lang="en-US" sz="1800" dirty="0">
                <a:effectLst/>
                <a:latin typeface="Arial" panose="020B0604020202020204" pitchFamily="34" charset="0"/>
                <a:ea typeface="Century Gothic" panose="020B0502020202020204" pitchFamily="34" charset="0"/>
                <a:cs typeface="Times New Roman" panose="02020603050405020304" pitchFamily="18" charset="0"/>
              </a:rPr>
              <a:t>The 8</a:t>
            </a:r>
            <a:r>
              <a:rPr lang="en-US" sz="1800" baseline="30000" dirty="0">
                <a:effectLst/>
                <a:latin typeface="Arial" panose="020B0604020202020204" pitchFamily="34" charset="0"/>
                <a:ea typeface="Century Gothic" panose="020B0502020202020204" pitchFamily="34" charset="0"/>
                <a:cs typeface="Times New Roman" panose="02020603050405020304" pitchFamily="18" charset="0"/>
              </a:rPr>
              <a:t>th</a:t>
            </a:r>
            <a:r>
              <a:rPr lang="en-US" sz="1800" dirty="0">
                <a:effectLst/>
                <a:latin typeface="Arial" panose="020B0604020202020204" pitchFamily="34" charset="0"/>
                <a:ea typeface="Century Gothic" panose="020B0502020202020204" pitchFamily="34" charset="0"/>
                <a:cs typeface="Times New Roman" panose="02020603050405020304" pitchFamily="18" charset="0"/>
              </a:rPr>
              <a:t> and 9</a:t>
            </a:r>
            <a:r>
              <a:rPr lang="en-US" sz="1800" baseline="30000" dirty="0">
                <a:effectLst/>
                <a:latin typeface="Arial" panose="020B0604020202020204" pitchFamily="34" charset="0"/>
                <a:ea typeface="Century Gothic" panose="020B0502020202020204" pitchFamily="34" charset="0"/>
                <a:cs typeface="Times New Roman" panose="02020603050405020304" pitchFamily="18" charset="0"/>
              </a:rPr>
              <a:t>th</a:t>
            </a:r>
            <a:r>
              <a:rPr lang="en-US" sz="1800" dirty="0">
                <a:effectLst/>
                <a:latin typeface="Arial" panose="020B0604020202020204" pitchFamily="34" charset="0"/>
                <a:ea typeface="Century Gothic" panose="020B0502020202020204" pitchFamily="34" charset="0"/>
                <a:cs typeface="Times New Roman" panose="02020603050405020304" pitchFamily="18" charset="0"/>
              </a:rPr>
              <a:t> DAC meetings are planned for 2024. </a:t>
            </a:r>
            <a:r>
              <a:rPr lang="en-US" sz="1800" dirty="0">
                <a:effectLst/>
                <a:highlight>
                  <a:srgbClr val="FFFF00"/>
                </a:highlight>
                <a:latin typeface="Arial" panose="020B0604020202020204" pitchFamily="34" charset="0"/>
                <a:ea typeface="Century Gothic" panose="020B0502020202020204" pitchFamily="34" charset="0"/>
                <a:cs typeface="Times New Roman" panose="02020603050405020304" pitchFamily="18" charset="0"/>
              </a:rPr>
              <a:t>The 8</a:t>
            </a:r>
            <a:r>
              <a:rPr lang="en-US" sz="1800" baseline="30000" dirty="0">
                <a:effectLst/>
                <a:highlight>
                  <a:srgbClr val="FFFF00"/>
                </a:highlight>
                <a:latin typeface="Arial" panose="020B0604020202020204" pitchFamily="34" charset="0"/>
                <a:ea typeface="Century Gothic" panose="020B0502020202020204" pitchFamily="34" charset="0"/>
                <a:cs typeface="Times New Roman" panose="02020603050405020304" pitchFamily="18" charset="0"/>
              </a:rPr>
              <a:t>th</a:t>
            </a:r>
            <a:r>
              <a:rPr lang="en-US" sz="1800" dirty="0">
                <a:effectLst/>
                <a:highlight>
                  <a:srgbClr val="FFFF00"/>
                </a:highlight>
                <a:latin typeface="Arial" panose="020B0604020202020204" pitchFamily="34" charset="0"/>
                <a:ea typeface="Century Gothic" panose="020B0502020202020204" pitchFamily="34" charset="0"/>
                <a:cs typeface="Times New Roman" panose="02020603050405020304" pitchFamily="18" charset="0"/>
              </a:rPr>
              <a:t> DAC meeting in June 2024 will focus on the overall progress and status of the EIC Project, the technical baseline of the detector and </a:t>
            </a:r>
            <a:r>
              <a:rPr lang="en-US" sz="1800" dirty="0" err="1">
                <a:effectLst/>
                <a:highlight>
                  <a:srgbClr val="FFFF00"/>
                </a:highlight>
                <a:latin typeface="Arial" panose="020B0604020202020204" pitchFamily="34" charset="0"/>
                <a:ea typeface="Century Gothic" panose="020B0502020202020204" pitchFamily="34" charset="0"/>
                <a:cs typeface="Times New Roman" panose="02020603050405020304" pitchFamily="18" charset="0"/>
              </a:rPr>
              <a:t>ePIC</a:t>
            </a:r>
            <a:r>
              <a:rPr lang="en-US" sz="1800" dirty="0">
                <a:effectLst/>
                <a:highlight>
                  <a:srgbClr val="FFFF00"/>
                </a:highlight>
                <a:latin typeface="Arial" panose="020B0604020202020204" pitchFamily="34" charset="0"/>
                <a:ea typeface="Century Gothic" panose="020B0502020202020204" pitchFamily="34" charset="0"/>
                <a:cs typeface="Times New Roman" panose="02020603050405020304" pitchFamily="18" charset="0"/>
              </a:rPr>
              <a:t> collaboration contributions, and the planning for the construction phase of the </a:t>
            </a:r>
            <a:r>
              <a:rPr lang="en-US" sz="1800" dirty="0" err="1">
                <a:effectLst/>
                <a:highlight>
                  <a:srgbClr val="FFFF00"/>
                </a:highlight>
                <a:latin typeface="Arial" panose="020B0604020202020204" pitchFamily="34" charset="0"/>
                <a:ea typeface="Century Gothic" panose="020B0502020202020204" pitchFamily="34" charset="0"/>
                <a:cs typeface="Times New Roman" panose="02020603050405020304" pitchFamily="18" charset="0"/>
              </a:rPr>
              <a:t>ePIC</a:t>
            </a:r>
            <a:r>
              <a:rPr lang="en-US" sz="1800" dirty="0">
                <a:effectLst/>
                <a:highlight>
                  <a:srgbClr val="FFFF00"/>
                </a:highlight>
                <a:latin typeface="Arial" panose="020B0604020202020204" pitchFamily="34" charset="0"/>
                <a:ea typeface="Century Gothic" panose="020B0502020202020204" pitchFamily="34" charset="0"/>
                <a:cs typeface="Times New Roman" panose="02020603050405020304" pitchFamily="18" charset="0"/>
              </a:rPr>
              <a:t> detector.</a:t>
            </a:r>
            <a:r>
              <a:rPr lang="en-US" sz="1800" dirty="0">
                <a:effectLst/>
                <a:latin typeface="Arial" panose="020B0604020202020204" pitchFamily="34" charset="0"/>
                <a:ea typeface="Century Gothic" panose="020B0502020202020204" pitchFamily="34" charset="0"/>
                <a:cs typeface="Times New Roman" panose="02020603050405020304" pitchFamily="18" charset="0"/>
              </a:rPr>
              <a:t> A two-day 9</a:t>
            </a:r>
            <a:r>
              <a:rPr lang="en-US" sz="1800" baseline="30000" dirty="0">
                <a:effectLst/>
                <a:latin typeface="Arial" panose="020B0604020202020204" pitchFamily="34" charset="0"/>
                <a:ea typeface="Century Gothic" panose="020B0502020202020204" pitchFamily="34" charset="0"/>
                <a:cs typeface="Times New Roman" panose="02020603050405020304" pitchFamily="18" charset="0"/>
              </a:rPr>
              <a:t>th</a:t>
            </a:r>
            <a:r>
              <a:rPr lang="en-US" sz="1800" dirty="0">
                <a:effectLst/>
                <a:latin typeface="Arial" panose="020B0604020202020204" pitchFamily="34" charset="0"/>
                <a:ea typeface="Century Gothic" panose="020B0502020202020204" pitchFamily="34" charset="0"/>
                <a:cs typeface="Times New Roman" panose="02020603050405020304" pitchFamily="18" charset="0"/>
              </a:rPr>
              <a:t> DAC meeting will be scheduled in August 2024 and will be dedicated to the review of the ongoing EIC project detector R&amp;D and advice on further R&amp;D.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dirty="0">
                <a:effectLst/>
                <a:latin typeface="Arial" panose="020B0604020202020204" pitchFamily="34" charset="0"/>
                <a:ea typeface="Century Gothic" panose="020B050202020202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dirty="0">
                <a:effectLst/>
                <a:latin typeface="Arial" panose="020B0604020202020204" pitchFamily="34" charset="0"/>
                <a:ea typeface="Century Gothic" panose="020B0502020202020204" pitchFamily="34" charset="0"/>
                <a:cs typeface="Times New Roman" panose="02020603050405020304" pitchFamily="18" charset="0"/>
              </a:rPr>
              <a:t>For the 8</a:t>
            </a:r>
            <a:r>
              <a:rPr lang="en-US" sz="1800" baseline="30000" dirty="0">
                <a:effectLst/>
                <a:latin typeface="Arial" panose="020B0604020202020204" pitchFamily="34" charset="0"/>
                <a:ea typeface="Century Gothic" panose="020B0502020202020204" pitchFamily="34" charset="0"/>
                <a:cs typeface="Times New Roman" panose="02020603050405020304" pitchFamily="18" charset="0"/>
              </a:rPr>
              <a:t>th</a:t>
            </a:r>
            <a:r>
              <a:rPr lang="en-US" sz="1800" dirty="0">
                <a:effectLst/>
                <a:latin typeface="Arial" panose="020B0604020202020204" pitchFamily="34" charset="0"/>
                <a:ea typeface="Century Gothic" panose="020B0502020202020204" pitchFamily="34" charset="0"/>
                <a:cs typeface="Times New Roman" panose="02020603050405020304" pitchFamily="18" charset="0"/>
              </a:rPr>
              <a:t> DAC meeting, the DAC is asked to address the following charge questions: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dirty="0">
                <a:effectLst/>
                <a:latin typeface="Arial" panose="020B0604020202020204" pitchFamily="34" charset="0"/>
                <a:ea typeface="Century Gothic" panose="020B050202020202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entury Gothic" panose="020B0502020202020204" pitchFamily="34" charset="0"/>
                <a:cs typeface="Times New Roman" panose="02020603050405020304" pitchFamily="18" charset="0"/>
              </a:rPr>
              <a:t>The progress and status of the </a:t>
            </a:r>
            <a:r>
              <a:rPr lang="en-US" sz="1800" dirty="0" err="1">
                <a:effectLst/>
                <a:latin typeface="Arial" panose="020B0604020202020204" pitchFamily="34" charset="0"/>
                <a:ea typeface="Century Gothic" panose="020B0502020202020204" pitchFamily="34" charset="0"/>
                <a:cs typeface="Times New Roman" panose="02020603050405020304" pitchFamily="18" charset="0"/>
              </a:rPr>
              <a:t>ePIC</a:t>
            </a:r>
            <a:r>
              <a:rPr lang="en-US" sz="1800" dirty="0">
                <a:effectLst/>
                <a:latin typeface="Arial" panose="020B0604020202020204" pitchFamily="34" charset="0"/>
                <a:ea typeface="Century Gothic" panose="020B0502020202020204" pitchFamily="34" charset="0"/>
                <a:cs typeface="Times New Roman" panose="02020603050405020304" pitchFamily="18" charset="0"/>
              </a:rPr>
              <a:t> detector.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entury Gothic" panose="020B0502020202020204" pitchFamily="34" charset="0"/>
                <a:cs typeface="Times New Roman" panose="02020603050405020304" pitchFamily="18" charset="0"/>
              </a:rPr>
              <a:t>Is the </a:t>
            </a:r>
            <a:r>
              <a:rPr lang="en-US" sz="1800" dirty="0" err="1">
                <a:effectLst/>
                <a:latin typeface="Arial" panose="020B0604020202020204" pitchFamily="34" charset="0"/>
                <a:ea typeface="Century Gothic" panose="020B0502020202020204" pitchFamily="34" charset="0"/>
                <a:cs typeface="Times New Roman" panose="02020603050405020304" pitchFamily="18" charset="0"/>
              </a:rPr>
              <a:t>ePIC</a:t>
            </a:r>
            <a:r>
              <a:rPr lang="en-US" sz="1800" dirty="0">
                <a:effectLst/>
                <a:latin typeface="Arial" panose="020B0604020202020204" pitchFamily="34" charset="0"/>
                <a:ea typeface="Century Gothic" panose="020B0502020202020204" pitchFamily="34" charset="0"/>
                <a:cs typeface="Times New Roman" panose="02020603050405020304" pitchFamily="18" charset="0"/>
              </a:rPr>
              <a:t> detector scope appropriate for achieving the key physics goals?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entury Gothic" panose="020B0502020202020204" pitchFamily="34" charset="0"/>
                <a:cs typeface="Times New Roman" panose="02020603050405020304" pitchFamily="18" charset="0"/>
              </a:rPr>
              <a:t>Will the detector be ready for CD-2 baselining in the Fall of 2025?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entury Gothic" panose="020B0502020202020204" pitchFamily="34" charset="0"/>
                <a:cs typeface="Times New Roman" panose="02020603050405020304" pitchFamily="18" charset="0"/>
              </a:rPr>
              <a:t>Are the detector technologies appropriate and are their risks and opportunities adequately understood?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entury Gothic" panose="020B0502020202020204" pitchFamily="34" charset="0"/>
                <a:cs typeface="Times New Roman" panose="02020603050405020304" pitchFamily="18" charset="0"/>
              </a:rPr>
              <a:t>Are the resources planned, including people and infrastructure for production and testing, adequate?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1800" dirty="0">
                <a:effectLst/>
                <a:latin typeface="Arial" panose="020B0604020202020204" pitchFamily="34" charset="0"/>
                <a:ea typeface="Century Gothic" panose="020B0502020202020204" pitchFamily="34" charset="0"/>
                <a:cs typeface="Times New Roman" panose="02020603050405020304" pitchFamily="18" charset="0"/>
              </a:rPr>
              <a:t>Are there critical areas where further collaboration engagement and international outreach should be pursued?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Arial" panose="020B0604020202020204" pitchFamily="34" charset="0"/>
                <a:ea typeface="Century Gothic" panose="020B050202020202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entury Gothic" panose="020B0502020202020204" pitchFamily="34" charset="0"/>
                <a:cs typeface="Times New Roman" panose="02020603050405020304" pitchFamily="18" charset="0"/>
              </a:rPr>
              <a:t>We welcome any other suggestions you can make that will improve the success of delivery for the </a:t>
            </a:r>
            <a:r>
              <a:rPr lang="en-US" sz="1800" dirty="0" err="1">
                <a:effectLst/>
                <a:latin typeface="Arial" panose="020B0604020202020204" pitchFamily="34" charset="0"/>
                <a:ea typeface="Century Gothic" panose="020B0502020202020204" pitchFamily="34" charset="0"/>
                <a:cs typeface="Times New Roman" panose="02020603050405020304" pitchFamily="18" charset="0"/>
              </a:rPr>
              <a:t>ePIC</a:t>
            </a:r>
            <a:r>
              <a:rPr lang="en-US" sz="1800" dirty="0">
                <a:effectLst/>
                <a:latin typeface="Arial" panose="020B0604020202020204" pitchFamily="34" charset="0"/>
                <a:ea typeface="Century Gothic" panose="020B0502020202020204" pitchFamily="34" charset="0"/>
                <a:cs typeface="Times New Roman" panose="02020603050405020304" pitchFamily="18" charset="0"/>
              </a:rPr>
              <a:t> detector.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Century Gothic" panose="020B0502020202020204" pitchFamily="34" charset="0"/>
              </a:rPr>
              <a:t>The committee is requested to organize their assessment in terms of findings, comments, and recommendations and provide a written report by July 3, 2024. </a:t>
            </a:r>
            <a:endParaRPr lang="en-US" dirty="0"/>
          </a:p>
        </p:txBody>
      </p:sp>
    </p:spTree>
    <p:extLst>
      <p:ext uri="{BB962C8B-B14F-4D97-AF65-F5344CB8AC3E}">
        <p14:creationId xmlns:p14="http://schemas.microsoft.com/office/powerpoint/2010/main" val="3895925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75A3E2-C40D-E1C8-B645-1C7FC119BD7A}"/>
              </a:ext>
            </a:extLst>
          </p:cNvPr>
          <p:cNvSpPr>
            <a:spLocks noGrp="1"/>
          </p:cNvSpPr>
          <p:nvPr>
            <p:ph type="title"/>
          </p:nvPr>
        </p:nvSpPr>
        <p:spPr/>
        <p:txBody>
          <a:bodyPr>
            <a:normAutofit fontScale="90000"/>
          </a:bodyPr>
          <a:lstStyle/>
          <a:p>
            <a:r>
              <a:rPr lang="en-US" dirty="0"/>
              <a:t>8</a:t>
            </a:r>
            <a:r>
              <a:rPr lang="en-US" baseline="30000" dirty="0"/>
              <a:t>th</a:t>
            </a:r>
            <a:r>
              <a:rPr lang="en-US" dirty="0"/>
              <a:t> Detector Advisory Committee Meeting June 21 - Agenda</a:t>
            </a:r>
          </a:p>
        </p:txBody>
      </p:sp>
      <p:sp>
        <p:nvSpPr>
          <p:cNvPr id="5" name="TextBox 4">
            <a:extLst>
              <a:ext uri="{FF2B5EF4-FFF2-40B4-BE49-F238E27FC236}">
                <a16:creationId xmlns:a16="http://schemas.microsoft.com/office/drawing/2014/main" id="{91E2B7BE-4FA3-6B64-D49F-30913D9097CF}"/>
              </a:ext>
            </a:extLst>
          </p:cNvPr>
          <p:cNvSpPr txBox="1"/>
          <p:nvPr/>
        </p:nvSpPr>
        <p:spPr>
          <a:xfrm>
            <a:off x="1513841" y="624225"/>
            <a:ext cx="9540240" cy="5609549"/>
          </a:xfrm>
          <a:prstGeom prst="rect">
            <a:avLst/>
          </a:prstGeom>
          <a:noFill/>
        </p:spPr>
        <p:txBody>
          <a:bodyPr wrap="square" rtlCol="0">
            <a:spAutoFit/>
          </a:bodyPr>
          <a:lstStyle/>
          <a:p>
            <a:pPr marL="0" marR="0">
              <a:lnSpc>
                <a:spcPct val="107000"/>
              </a:lnSpc>
              <a:spcBef>
                <a:spcPts val="0"/>
              </a:spcBef>
              <a:spcAft>
                <a:spcPts val="0"/>
              </a:spcAft>
            </a:pPr>
            <a:r>
              <a:rPr lang="en-US" sz="1400" i="1" dirty="0">
                <a:effectLst/>
                <a:latin typeface="Arial" panose="020B0604020202020204" pitchFamily="34" charset="0"/>
                <a:ea typeface="Century Gothic" panose="020B0502020202020204" pitchFamily="34" charset="0"/>
                <a:cs typeface="Times New Roman" panose="02020603050405020304" pitchFamily="18" charset="0"/>
              </a:rPr>
              <a:t>(Eastern Daylight Savings Time)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tabLst>
                <a:tab pos="1085850" algn="l"/>
              </a:tabLs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09:00 – 09:30		DAC Executive Session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tabLst>
                <a:tab pos="1085850" algn="l"/>
              </a:tabLs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09:30 – 10:00		EIC Status and Plans – Jim </a:t>
            </a:r>
            <a:r>
              <a:rPr lang="en-US" sz="1400" dirty="0" err="1">
                <a:effectLst/>
                <a:latin typeface="Arial" panose="020B0604020202020204" pitchFamily="34" charset="0"/>
                <a:ea typeface="Century Gothic" panose="020B0502020202020204" pitchFamily="34" charset="0"/>
                <a:cs typeface="Times New Roman" panose="02020603050405020304" pitchFamily="18" charset="0"/>
              </a:rPr>
              <a:t>Yeck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tabLst>
                <a:tab pos="1085850" algn="l"/>
              </a:tabLs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10:00 – 10:30		</a:t>
            </a:r>
            <a:r>
              <a:rPr lang="en-US" sz="1400" dirty="0" err="1">
                <a:effectLst/>
                <a:latin typeface="Arial" panose="020B0604020202020204" pitchFamily="34" charset="0"/>
                <a:ea typeface="Century Gothic" panose="020B0502020202020204" pitchFamily="34" charset="0"/>
                <a:cs typeface="Times New Roman" panose="02020603050405020304" pitchFamily="18" charset="0"/>
              </a:rPr>
              <a:t>ePIC</a:t>
            </a:r>
            <a:r>
              <a:rPr lang="en-US" sz="1400" dirty="0">
                <a:effectLst/>
                <a:latin typeface="Arial" panose="020B0604020202020204" pitchFamily="34" charset="0"/>
                <a:ea typeface="Century Gothic" panose="020B0502020202020204" pitchFamily="34" charset="0"/>
                <a:cs typeface="Times New Roman" panose="02020603050405020304" pitchFamily="18" charset="0"/>
              </a:rPr>
              <a:t> Collaboration, Detector, and EIC Science – John/Silvia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tabLst>
                <a:tab pos="1085850" algn="l"/>
              </a:tabLs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tabLst>
                <a:tab pos="1085850" algn="l"/>
              </a:tabLst>
            </a:pPr>
            <a:r>
              <a:rPr lang="en-US" sz="1400" i="1" dirty="0">
                <a:effectLst/>
                <a:latin typeface="Arial" panose="020B0604020202020204" pitchFamily="34" charset="0"/>
                <a:ea typeface="Century Gothic" panose="020B0502020202020204" pitchFamily="34" charset="0"/>
                <a:cs typeface="Times New Roman" panose="02020603050405020304" pitchFamily="18" charset="0"/>
              </a:rPr>
              <a:t>10:30 – 10:45		Break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tabLst>
                <a:tab pos="1085850" algn="l"/>
              </a:tabLs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tabLst>
                <a:tab pos="1085850" algn="l"/>
              </a:tabLs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10:45 – 11:30		</a:t>
            </a:r>
            <a:r>
              <a:rPr lang="en-US" sz="1400" dirty="0" err="1">
                <a:effectLst/>
                <a:latin typeface="Arial" panose="020B0604020202020204" pitchFamily="34" charset="0"/>
                <a:ea typeface="Century Gothic" panose="020B0502020202020204" pitchFamily="34" charset="0"/>
                <a:cs typeface="Times New Roman" panose="02020603050405020304" pitchFamily="18" charset="0"/>
              </a:rPr>
              <a:t>ePIC</a:t>
            </a:r>
            <a:r>
              <a:rPr lang="en-US" sz="1400" dirty="0">
                <a:effectLst/>
                <a:latin typeface="Arial" panose="020B0604020202020204" pitchFamily="34" charset="0"/>
                <a:ea typeface="Century Gothic" panose="020B0502020202020204" pitchFamily="34" charset="0"/>
                <a:cs typeface="Times New Roman" panose="02020603050405020304" pitchFamily="18" charset="0"/>
              </a:rPr>
              <a:t> Technical Baseline and Collaboration Contributions – Elke/Rolf</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tabLst>
                <a:tab pos="1085850" algn="l"/>
              </a:tabLs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11:30 – 12:00		EIC Detector Organization and Management in Next Phases – Elke/Rolf</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tabLst>
                <a:tab pos="1085850" algn="l"/>
              </a:tabLs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12:00 – 12:30		</a:t>
            </a:r>
            <a:r>
              <a:rPr lang="en-US" sz="1400" dirty="0" err="1">
                <a:effectLst/>
                <a:latin typeface="Arial" panose="020B0604020202020204" pitchFamily="34" charset="0"/>
                <a:ea typeface="Century Gothic" panose="020B0502020202020204" pitchFamily="34" charset="0"/>
                <a:cs typeface="Times New Roman" panose="02020603050405020304" pitchFamily="18" charset="0"/>
              </a:rPr>
              <a:t>ePIC</a:t>
            </a:r>
            <a:r>
              <a:rPr lang="en-US" sz="1400" dirty="0">
                <a:effectLst/>
                <a:latin typeface="Arial" panose="020B0604020202020204" pitchFamily="34" charset="0"/>
                <a:ea typeface="Century Gothic" panose="020B0502020202020204" pitchFamily="34" charset="0"/>
                <a:cs typeface="Times New Roman" panose="02020603050405020304" pitchFamily="18" charset="0"/>
              </a:rPr>
              <a:t> Detector Integration Planning Status – Rahul Sharma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tabLst>
                <a:tab pos="1085850" algn="l"/>
              </a:tabLs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12:30 – 13:00		</a:t>
            </a:r>
            <a:r>
              <a:rPr lang="en-US" sz="1400" dirty="0" err="1">
                <a:effectLst/>
                <a:latin typeface="Arial" panose="020B0604020202020204" pitchFamily="34" charset="0"/>
                <a:ea typeface="Century Gothic" panose="020B0502020202020204" pitchFamily="34" charset="0"/>
                <a:cs typeface="Times New Roman" panose="02020603050405020304" pitchFamily="18" charset="0"/>
              </a:rPr>
              <a:t>ePIC</a:t>
            </a:r>
            <a:r>
              <a:rPr lang="en-US" sz="1400" dirty="0">
                <a:effectLst/>
                <a:latin typeface="Arial" panose="020B0604020202020204" pitchFamily="34" charset="0"/>
                <a:ea typeface="Century Gothic" panose="020B0502020202020204" pitchFamily="34" charset="0"/>
                <a:cs typeface="Times New Roman" panose="02020603050405020304" pitchFamily="18" charset="0"/>
              </a:rPr>
              <a:t> Electronics/DAQ Planning Status – Dave Abbott/Jeff Landgraf (for Fernando Barbosa)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tabLst>
                <a:tab pos="1085850" algn="l"/>
              </a:tabLs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tabLst>
                <a:tab pos="1085850" algn="l"/>
              </a:tabLst>
            </a:pPr>
            <a:r>
              <a:rPr lang="en-US" sz="1400" i="1" dirty="0">
                <a:effectLst/>
                <a:latin typeface="Arial" panose="020B0604020202020204" pitchFamily="34" charset="0"/>
                <a:ea typeface="Century Gothic" panose="020B0502020202020204" pitchFamily="34" charset="0"/>
                <a:cs typeface="Times New Roman" panose="02020603050405020304" pitchFamily="18" charset="0"/>
              </a:rPr>
              <a:t>13:00 – 13:30		Lunch Break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tabLst>
                <a:tab pos="1085850" algn="l"/>
              </a:tabLs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tabLst>
                <a:tab pos="1085850" algn="l"/>
              </a:tabLs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13:30 – 14:00		Planning for Production Phases – Elke/Rolf</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tabLst>
                <a:tab pos="1085850" algn="l"/>
              </a:tabLs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14:00 – 14:15		Planning for Early Physics Phases – Elke/Rolf</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tabLst>
                <a:tab pos="1085850" algn="l"/>
              </a:tabLs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14:15 – 14:45		Discussion on Strengths/Weaknesses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tabLst>
                <a:tab pos="1085850" algn="l"/>
              </a:tabLs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tabLst>
                <a:tab pos="1085850" algn="l"/>
              </a:tabLst>
            </a:pPr>
            <a:r>
              <a:rPr lang="en-US" sz="1400" i="1" dirty="0">
                <a:effectLst/>
                <a:latin typeface="Arial" panose="020B0604020202020204" pitchFamily="34" charset="0"/>
                <a:ea typeface="Century Gothic" panose="020B0502020202020204" pitchFamily="34" charset="0"/>
                <a:cs typeface="Times New Roman" panose="02020603050405020304" pitchFamily="18" charset="0"/>
              </a:rPr>
              <a:t>14:45 – 15:00		Break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tabLst>
                <a:tab pos="1085850" algn="l"/>
              </a:tabLs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tabLst>
                <a:tab pos="1085850" algn="l"/>
              </a:tabLs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15:00 – 16:15		DAC Executive Session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tabLst>
                <a:tab pos="1085850" algn="l"/>
              </a:tabLst>
            </a:pPr>
            <a:r>
              <a:rPr lang="en-US" sz="1400" dirty="0">
                <a:effectLst/>
                <a:latin typeface="Arial" panose="020B0604020202020204" pitchFamily="34" charset="0"/>
                <a:ea typeface="Century Gothic" panose="020B0502020202020204" pitchFamily="34" charset="0"/>
                <a:cs typeface="Times New Roman" panose="02020603050405020304" pitchFamily="18" charset="0"/>
              </a:rPr>
              <a:t>16:15 – 16:45 	Closeout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p>
        </p:txBody>
      </p:sp>
    </p:spTree>
    <p:extLst>
      <p:ext uri="{BB962C8B-B14F-4D97-AF65-F5344CB8AC3E}">
        <p14:creationId xmlns:p14="http://schemas.microsoft.com/office/powerpoint/2010/main" val="127450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579119" y="0"/>
            <a:ext cx="11382077" cy="579120"/>
          </a:xfrm>
        </p:spPr>
        <p:txBody>
          <a:bodyPr/>
          <a:lstStyle/>
          <a:p>
            <a:r>
              <a:rPr lang="en-US" dirty="0"/>
              <a:t>Outline</a:t>
            </a:r>
          </a:p>
        </p:txBody>
      </p:sp>
      <p:sp>
        <p:nvSpPr>
          <p:cNvPr id="5" name="Text Placeholder 4">
            <a:extLst>
              <a:ext uri="{FF2B5EF4-FFF2-40B4-BE49-F238E27FC236}">
                <a16:creationId xmlns:a16="http://schemas.microsoft.com/office/drawing/2014/main" id="{DE22210A-0002-1466-DCB7-FBBAB0947470}"/>
              </a:ext>
            </a:extLst>
          </p:cNvPr>
          <p:cNvSpPr>
            <a:spLocks noGrp="1"/>
          </p:cNvSpPr>
          <p:nvPr>
            <p:ph type="body" sz="quarter" idx="10"/>
          </p:nvPr>
        </p:nvSpPr>
        <p:spPr>
          <a:xfrm>
            <a:off x="579119" y="728840"/>
            <a:ext cx="11499234" cy="5212080"/>
          </a:xfrm>
        </p:spPr>
        <p:txBody>
          <a:bodyPr>
            <a:noAutofit/>
          </a:bodyPr>
          <a:lstStyle/>
          <a:p>
            <a:r>
              <a:rPr lang="en-US" sz="1800" dirty="0"/>
              <a:t>Schedule Speculations</a:t>
            </a:r>
          </a:p>
          <a:p>
            <a:r>
              <a:rPr lang="en-US" sz="1800" dirty="0"/>
              <a:t>Reviews Planned</a:t>
            </a:r>
          </a:p>
          <a:p>
            <a:r>
              <a:rPr lang="en-US" sz="1800" dirty="0"/>
              <a:t>Electronics/DAQ review(s)</a:t>
            </a:r>
          </a:p>
          <a:p>
            <a:r>
              <a:rPr lang="en-US" sz="1800" dirty="0"/>
              <a:t>Upcoming Detector Advisory Committee meeting</a:t>
            </a:r>
          </a:p>
        </p:txBody>
      </p:sp>
      <p:sp>
        <p:nvSpPr>
          <p:cNvPr id="3" name="TextBox 2">
            <a:extLst>
              <a:ext uri="{FF2B5EF4-FFF2-40B4-BE49-F238E27FC236}">
                <a16:creationId xmlns:a16="http://schemas.microsoft.com/office/drawing/2014/main" id="{A7358EA4-5964-AC23-B5D1-98682486F2EB}"/>
              </a:ext>
            </a:extLst>
          </p:cNvPr>
          <p:cNvSpPr txBox="1"/>
          <p:nvPr/>
        </p:nvSpPr>
        <p:spPr>
          <a:xfrm>
            <a:off x="5801360" y="5303520"/>
            <a:ext cx="914400" cy="914400"/>
          </a:xfrm>
          <a:prstGeom prst="rect">
            <a:avLst/>
          </a:prstGeom>
        </p:spPr>
        <p:txBody>
          <a:bodyPr wrap="none" rtlCol="0">
            <a:noAutofit/>
          </a:bodyPr>
          <a:lstStyle/>
          <a:p>
            <a:pPr marL="0" indent="0" algn="l">
              <a:buClr>
                <a:srgbClr val="0096FF"/>
              </a:buClr>
              <a:buFont typeface="Arial" panose="020B0604020202020204" pitchFamily="34" charset="0"/>
              <a:buNone/>
            </a:pPr>
            <a:endParaRPr lang="en-US" dirty="0">
              <a:solidFill>
                <a:srgbClr val="0096FF"/>
              </a:solidFill>
            </a:endParaRPr>
          </a:p>
        </p:txBody>
      </p:sp>
    </p:spTree>
    <p:extLst>
      <p:ext uri="{BB962C8B-B14F-4D97-AF65-F5344CB8AC3E}">
        <p14:creationId xmlns:p14="http://schemas.microsoft.com/office/powerpoint/2010/main" val="3333204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5A32A11E-00D6-5048-8BD6-926A9B4FE1F9}"/>
              </a:ext>
            </a:extLst>
          </p:cNvPr>
          <p:cNvSpPr>
            <a:spLocks noGrp="1"/>
          </p:cNvSpPr>
          <p:nvPr>
            <p:ph type="sldNum" sz="quarter" idx="4"/>
          </p:nvPr>
        </p:nvSpPr>
        <p:spPr>
          <a:xfrm>
            <a:off x="9793153" y="6298808"/>
            <a:ext cx="432487" cy="365125"/>
          </a:xfrm>
        </p:spPr>
        <p:txBody>
          <a:bodyPr/>
          <a:lstStyle/>
          <a:p>
            <a:pPr>
              <a:defRPr/>
            </a:pPr>
            <a:fld id="{893C5830-40F3-F04E-B2E3-10E6672BA8FF}" type="slidenum">
              <a:rPr lang="en-US" sz="1200" b="0">
                <a:solidFill>
                  <a:prstClr val="white"/>
                </a:solidFill>
                <a:latin typeface="Arial"/>
              </a:rPr>
              <a:pPr>
                <a:defRPr/>
              </a:pPr>
              <a:t>3</a:t>
            </a:fld>
            <a:endParaRPr lang="en-US" sz="1200" b="0" dirty="0">
              <a:solidFill>
                <a:prstClr val="white"/>
              </a:solidFill>
              <a:latin typeface="Arial"/>
            </a:endParaRPr>
          </a:p>
        </p:txBody>
      </p:sp>
      <p:sp>
        <p:nvSpPr>
          <p:cNvPr id="2" name="Title 1">
            <a:extLst>
              <a:ext uri="{FF2B5EF4-FFF2-40B4-BE49-F238E27FC236}">
                <a16:creationId xmlns:a16="http://schemas.microsoft.com/office/drawing/2014/main" id="{C5736085-75E7-E84E-B281-761C480C332F}"/>
              </a:ext>
            </a:extLst>
          </p:cNvPr>
          <p:cNvSpPr>
            <a:spLocks noGrp="1"/>
          </p:cNvSpPr>
          <p:nvPr>
            <p:ph type="title"/>
          </p:nvPr>
        </p:nvSpPr>
        <p:spPr>
          <a:xfrm>
            <a:off x="457200" y="0"/>
            <a:ext cx="11450320" cy="579120"/>
          </a:xfrm>
        </p:spPr>
        <p:txBody>
          <a:bodyPr>
            <a:noAutofit/>
          </a:bodyPr>
          <a:lstStyle/>
          <a:p>
            <a:r>
              <a:rPr lang="en-US" sz="3200" dirty="0">
                <a:latin typeface="Arial" panose="020B0604020202020204" pitchFamily="34" charset="0"/>
                <a:cs typeface="Arial" panose="020B0604020202020204" pitchFamily="34" charset="0"/>
              </a:rPr>
              <a:t>EIC Schedule – best guess, dates still under discussion</a:t>
            </a:r>
          </a:p>
        </p:txBody>
      </p:sp>
      <p:pic>
        <p:nvPicPr>
          <p:cNvPr id="5" name="Picture 4">
            <a:extLst>
              <a:ext uri="{FF2B5EF4-FFF2-40B4-BE49-F238E27FC236}">
                <a16:creationId xmlns:a16="http://schemas.microsoft.com/office/drawing/2014/main" id="{D76B3B1F-E98B-D68E-E81B-A3FF59F21C67}"/>
              </a:ext>
            </a:extLst>
          </p:cNvPr>
          <p:cNvPicPr>
            <a:picLocks noChangeAspect="1"/>
          </p:cNvPicPr>
          <p:nvPr/>
        </p:nvPicPr>
        <p:blipFill>
          <a:blip r:embed="rId2"/>
          <a:srcRect/>
          <a:stretch/>
        </p:blipFill>
        <p:spPr>
          <a:xfrm>
            <a:off x="4478100" y="725515"/>
            <a:ext cx="7322306" cy="3454842"/>
          </a:xfrm>
          <a:prstGeom prst="rect">
            <a:avLst/>
          </a:prstGeom>
        </p:spPr>
      </p:pic>
      <p:cxnSp>
        <p:nvCxnSpPr>
          <p:cNvPr id="6" name="Straight Connector 5">
            <a:extLst>
              <a:ext uri="{FF2B5EF4-FFF2-40B4-BE49-F238E27FC236}">
                <a16:creationId xmlns:a16="http://schemas.microsoft.com/office/drawing/2014/main" id="{AB10CA1A-3A45-522C-FDC0-4B06189BA8FF}"/>
              </a:ext>
            </a:extLst>
          </p:cNvPr>
          <p:cNvCxnSpPr>
            <a:cxnSpLocks/>
          </p:cNvCxnSpPr>
          <p:nvPr/>
        </p:nvCxnSpPr>
        <p:spPr>
          <a:xfrm flipH="1">
            <a:off x="7663362" y="893758"/>
            <a:ext cx="15042" cy="2907162"/>
          </a:xfrm>
          <a:prstGeom prst="line">
            <a:avLst/>
          </a:prstGeom>
          <a:ln w="19050">
            <a:solidFill>
              <a:srgbClr val="0000DB"/>
            </a:solidFill>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BF9B2-E6E3-DDE9-432C-9DD8D205D975}"/>
              </a:ext>
            </a:extLst>
          </p:cNvPr>
          <p:cNvSpPr txBox="1"/>
          <p:nvPr/>
        </p:nvSpPr>
        <p:spPr>
          <a:xfrm>
            <a:off x="7935462" y="1535925"/>
            <a:ext cx="1093568" cy="400110"/>
          </a:xfrm>
          <a:prstGeom prst="rect">
            <a:avLst/>
          </a:prstGeom>
          <a:noFill/>
          <a:ln>
            <a:noFill/>
          </a:ln>
        </p:spPr>
        <p:txBody>
          <a:bodyPr wrap="none" rtlCol="0">
            <a:spAutoFit/>
          </a:bodyPr>
          <a:lstStyle/>
          <a:p>
            <a:pPr algn="ctr"/>
            <a:r>
              <a:rPr lang="en-US" sz="1000" dirty="0">
                <a:solidFill>
                  <a:srgbClr val="0432FF"/>
                </a:solidFill>
              </a:rPr>
              <a:t>Conclusion of</a:t>
            </a:r>
          </a:p>
          <a:p>
            <a:pPr algn="ctr"/>
            <a:r>
              <a:rPr lang="en-US" sz="1000" dirty="0">
                <a:solidFill>
                  <a:srgbClr val="0432FF"/>
                </a:solidFill>
              </a:rPr>
              <a:t>RHIC Operation</a:t>
            </a:r>
          </a:p>
        </p:txBody>
      </p:sp>
      <p:cxnSp>
        <p:nvCxnSpPr>
          <p:cNvPr id="9" name="Straight Arrow Connector 8">
            <a:extLst>
              <a:ext uri="{FF2B5EF4-FFF2-40B4-BE49-F238E27FC236}">
                <a16:creationId xmlns:a16="http://schemas.microsoft.com/office/drawing/2014/main" id="{3C9B49A6-3638-32C9-373B-055BA4337173}"/>
              </a:ext>
            </a:extLst>
          </p:cNvPr>
          <p:cNvCxnSpPr>
            <a:cxnSpLocks/>
            <a:stCxn id="8" idx="1"/>
          </p:cNvCxnSpPr>
          <p:nvPr/>
        </p:nvCxnSpPr>
        <p:spPr>
          <a:xfrm flipH="1" flipV="1">
            <a:off x="7672202" y="1606324"/>
            <a:ext cx="263260" cy="129656"/>
          </a:xfrm>
          <a:prstGeom prst="straightConnector1">
            <a:avLst/>
          </a:prstGeom>
          <a:ln>
            <a:solidFill>
              <a:srgbClr val="0000DB"/>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1660064-84F8-38E6-C219-9ABA2E883E1C}"/>
              </a:ext>
            </a:extLst>
          </p:cNvPr>
          <p:cNvSpPr txBox="1"/>
          <p:nvPr/>
        </p:nvSpPr>
        <p:spPr>
          <a:xfrm>
            <a:off x="8095848" y="1214086"/>
            <a:ext cx="1982130" cy="261610"/>
          </a:xfrm>
          <a:prstGeom prst="rect">
            <a:avLst/>
          </a:prstGeom>
          <a:solidFill>
            <a:srgbClr val="FFFF00"/>
          </a:solidFill>
        </p:spPr>
        <p:txBody>
          <a:bodyPr wrap="square" rtlCol="0">
            <a:spAutoFit/>
          </a:bodyPr>
          <a:lstStyle/>
          <a:p>
            <a:pPr algn="ctr"/>
            <a:r>
              <a:rPr lang="en-US" sz="1100" dirty="0">
                <a:solidFill>
                  <a:srgbClr val="0000FF"/>
                </a:solidFill>
                <a:latin typeface="Arial" panose="020B0604020202020204" pitchFamily="34" charset="0"/>
                <a:cs typeface="Arial" panose="020B0604020202020204" pitchFamily="34" charset="0"/>
              </a:rPr>
              <a:t>Construction Phase</a:t>
            </a:r>
          </a:p>
        </p:txBody>
      </p:sp>
      <p:sp>
        <p:nvSpPr>
          <p:cNvPr id="11" name="TextBox 10">
            <a:extLst>
              <a:ext uri="{FF2B5EF4-FFF2-40B4-BE49-F238E27FC236}">
                <a16:creationId xmlns:a16="http://schemas.microsoft.com/office/drawing/2014/main" id="{35EF1ED7-EAB1-488B-CBB4-A8161B9B8129}"/>
              </a:ext>
            </a:extLst>
          </p:cNvPr>
          <p:cNvSpPr txBox="1"/>
          <p:nvPr/>
        </p:nvSpPr>
        <p:spPr>
          <a:xfrm>
            <a:off x="10539756" y="1567731"/>
            <a:ext cx="1024262" cy="246221"/>
          </a:xfrm>
          <a:prstGeom prst="rect">
            <a:avLst/>
          </a:prstGeom>
          <a:solidFill>
            <a:srgbClr val="FFFF00"/>
          </a:solidFill>
        </p:spPr>
        <p:txBody>
          <a:bodyPr wrap="square" rtlCol="0">
            <a:spAutoFit/>
          </a:bodyPr>
          <a:lstStyle/>
          <a:p>
            <a:r>
              <a:rPr lang="en-US" sz="1000" dirty="0">
                <a:solidFill>
                  <a:srgbClr val="0000FF"/>
                </a:solidFill>
                <a:latin typeface="Arial" panose="020B0604020202020204" pitchFamily="34" charset="0"/>
                <a:cs typeface="Arial" panose="020B0604020202020204" pitchFamily="34" charset="0"/>
              </a:rPr>
              <a:t>Science Phase</a:t>
            </a:r>
          </a:p>
        </p:txBody>
      </p:sp>
      <p:sp>
        <p:nvSpPr>
          <p:cNvPr id="12" name="TextBox 11">
            <a:extLst>
              <a:ext uri="{FF2B5EF4-FFF2-40B4-BE49-F238E27FC236}">
                <a16:creationId xmlns:a16="http://schemas.microsoft.com/office/drawing/2014/main" id="{01C785D3-7577-5F1A-5E06-D5580319BE51}"/>
              </a:ext>
            </a:extLst>
          </p:cNvPr>
          <p:cNvSpPr txBox="1"/>
          <p:nvPr/>
        </p:nvSpPr>
        <p:spPr>
          <a:xfrm>
            <a:off x="8127566" y="1996926"/>
            <a:ext cx="3469219" cy="430887"/>
          </a:xfrm>
          <a:prstGeom prst="rect">
            <a:avLst/>
          </a:prstGeom>
          <a:noFill/>
        </p:spPr>
        <p:txBody>
          <a:bodyPr wrap="none" rtlCol="0">
            <a:spAutoFit/>
          </a:bodyPr>
          <a:lstStyle/>
          <a:p>
            <a:r>
              <a:rPr lang="en-US" sz="1100" dirty="0">
                <a:solidFill>
                  <a:srgbClr val="0000FF"/>
                </a:solidFill>
                <a:cs typeface="Arial" panose="020B0604020202020204" pitchFamily="34" charset="0"/>
              </a:rPr>
              <a:t>The thinner bars indicate that R&amp;D and design </a:t>
            </a:r>
          </a:p>
          <a:p>
            <a:r>
              <a:rPr lang="en-US" sz="1100" dirty="0">
                <a:solidFill>
                  <a:srgbClr val="0000FF"/>
                </a:solidFill>
                <a:cs typeface="Arial" panose="020B0604020202020204" pitchFamily="34" charset="0"/>
              </a:rPr>
              <a:t>can continue at a small level beyond CD-2 and CD-3</a:t>
            </a:r>
          </a:p>
        </p:txBody>
      </p:sp>
      <p:sp>
        <p:nvSpPr>
          <p:cNvPr id="13" name="TextBox 12">
            <a:extLst>
              <a:ext uri="{FF2B5EF4-FFF2-40B4-BE49-F238E27FC236}">
                <a16:creationId xmlns:a16="http://schemas.microsoft.com/office/drawing/2014/main" id="{16DD6DBE-1121-2DCD-D60F-410774EBA2AA}"/>
              </a:ext>
            </a:extLst>
          </p:cNvPr>
          <p:cNvSpPr txBox="1"/>
          <p:nvPr/>
        </p:nvSpPr>
        <p:spPr>
          <a:xfrm>
            <a:off x="670204" y="1984227"/>
            <a:ext cx="3652969" cy="1169551"/>
          </a:xfrm>
          <a:prstGeom prst="rect">
            <a:avLst/>
          </a:prstGeom>
          <a:noFill/>
        </p:spPr>
        <p:txBody>
          <a:bodyPr wrap="square" rtlCol="0">
            <a:spAutoFit/>
          </a:bodyPr>
          <a:lstStyle/>
          <a:p>
            <a:pPr algn="l"/>
            <a:r>
              <a:rPr lang="en-US" sz="1400" b="1" dirty="0">
                <a:solidFill>
                  <a:srgbClr val="0432FF"/>
                </a:solidFill>
              </a:rPr>
              <a:t>CD-2:</a:t>
            </a:r>
          </a:p>
          <a:p>
            <a:pPr algn="l"/>
            <a:r>
              <a:rPr lang="en-US" sz="1400" dirty="0"/>
              <a:t>Approve prelim. design for all subdetectors</a:t>
            </a:r>
          </a:p>
          <a:p>
            <a:r>
              <a:rPr lang="en-US" sz="1400" dirty="0"/>
              <a:t>Design Maturity: &gt;60%</a:t>
            </a:r>
          </a:p>
          <a:p>
            <a:r>
              <a:rPr lang="en-US" sz="1400" dirty="0"/>
              <a:t>Need “pre-”TDR (or draft TDR)</a:t>
            </a:r>
          </a:p>
          <a:p>
            <a:r>
              <a:rPr lang="en-US" sz="1400" dirty="0"/>
              <a:t>Baseline project in scope, cost, schedule</a:t>
            </a:r>
          </a:p>
        </p:txBody>
      </p:sp>
      <p:sp>
        <p:nvSpPr>
          <p:cNvPr id="14" name="TextBox 13">
            <a:extLst>
              <a:ext uri="{FF2B5EF4-FFF2-40B4-BE49-F238E27FC236}">
                <a16:creationId xmlns:a16="http://schemas.microsoft.com/office/drawing/2014/main" id="{BCB9A7A7-CC04-F69E-9379-EE162FD9989E}"/>
              </a:ext>
            </a:extLst>
          </p:cNvPr>
          <p:cNvSpPr txBox="1"/>
          <p:nvPr/>
        </p:nvSpPr>
        <p:spPr>
          <a:xfrm>
            <a:off x="656838" y="3242939"/>
            <a:ext cx="3395911" cy="954107"/>
          </a:xfrm>
          <a:prstGeom prst="rect">
            <a:avLst/>
          </a:prstGeom>
          <a:noFill/>
        </p:spPr>
        <p:txBody>
          <a:bodyPr wrap="square" rtlCol="0">
            <a:spAutoFit/>
          </a:bodyPr>
          <a:lstStyle/>
          <a:p>
            <a:pPr algn="l"/>
            <a:r>
              <a:rPr lang="en-US" sz="1400" b="1" dirty="0">
                <a:solidFill>
                  <a:srgbClr val="0432FF"/>
                </a:solidFill>
                <a:latin typeface="Arial" panose="020B0604020202020204" pitchFamily="34" charset="0"/>
                <a:cs typeface="Arial" panose="020B0604020202020204" pitchFamily="34" charset="0"/>
              </a:rPr>
              <a:t>CD-3:</a:t>
            </a:r>
          </a:p>
          <a:p>
            <a:pPr algn="l"/>
            <a:r>
              <a:rPr lang="en-US" sz="1400" dirty="0">
                <a:latin typeface="Arial" panose="020B0604020202020204" pitchFamily="34" charset="0"/>
                <a:cs typeface="Arial" panose="020B0604020202020204" pitchFamily="34" charset="0"/>
              </a:rPr>
              <a:t>Approve final design for all subdetectors</a:t>
            </a:r>
          </a:p>
          <a:p>
            <a:r>
              <a:rPr lang="en-US" sz="1400" dirty="0">
                <a:latin typeface="Arial" panose="020B0604020202020204" pitchFamily="34" charset="0"/>
                <a:cs typeface="Arial" panose="020B0604020202020204" pitchFamily="34" charset="0"/>
              </a:rPr>
              <a:t>Design Maturity: ~90%</a:t>
            </a:r>
          </a:p>
          <a:p>
            <a:r>
              <a:rPr lang="en-US" sz="1400" dirty="0">
                <a:latin typeface="Arial" panose="020B0604020202020204" pitchFamily="34" charset="0"/>
                <a:cs typeface="Arial" panose="020B0604020202020204" pitchFamily="34" charset="0"/>
              </a:rPr>
              <a:t>Need full TDR</a:t>
            </a:r>
          </a:p>
        </p:txBody>
      </p:sp>
      <p:sp>
        <p:nvSpPr>
          <p:cNvPr id="17" name="TextBox 16">
            <a:extLst>
              <a:ext uri="{FF2B5EF4-FFF2-40B4-BE49-F238E27FC236}">
                <a16:creationId xmlns:a16="http://schemas.microsoft.com/office/drawing/2014/main" id="{60C338A3-179A-256E-FD2A-CA371C02F84B}"/>
              </a:ext>
            </a:extLst>
          </p:cNvPr>
          <p:cNvSpPr txBox="1"/>
          <p:nvPr/>
        </p:nvSpPr>
        <p:spPr>
          <a:xfrm>
            <a:off x="670204" y="725515"/>
            <a:ext cx="3727434" cy="1169551"/>
          </a:xfrm>
          <a:prstGeom prst="rect">
            <a:avLst/>
          </a:prstGeom>
          <a:noFill/>
        </p:spPr>
        <p:txBody>
          <a:bodyPr wrap="square" rtlCol="0">
            <a:spAutoFit/>
          </a:bodyPr>
          <a:lstStyle/>
          <a:p>
            <a:pPr algn="l"/>
            <a:r>
              <a:rPr lang="en-US" sz="1400" b="1" dirty="0">
                <a:solidFill>
                  <a:srgbClr val="0432FF"/>
                </a:solidFill>
                <a:latin typeface="Arial" panose="020B0604020202020204" pitchFamily="34" charset="0"/>
                <a:cs typeface="Arial" panose="020B0604020202020204" pitchFamily="34" charset="0"/>
              </a:rPr>
              <a:t>CD-3A:</a:t>
            </a:r>
          </a:p>
          <a:p>
            <a:pPr algn="l"/>
            <a:r>
              <a:rPr lang="en-US" sz="1400" dirty="0">
                <a:latin typeface="Arial" panose="020B0604020202020204" pitchFamily="34" charset="0"/>
                <a:cs typeface="Arial" panose="020B0604020202020204" pitchFamily="34" charset="0"/>
              </a:rPr>
              <a:t>Approve start of long-lead procurements</a:t>
            </a:r>
          </a:p>
          <a:p>
            <a:r>
              <a:rPr lang="en-US" sz="1400" dirty="0">
                <a:latin typeface="Arial" panose="020B0604020202020204" pitchFamily="34" charset="0"/>
                <a:cs typeface="Arial" panose="020B0604020202020204" pitchFamily="34" charset="0"/>
              </a:rPr>
              <a:t>CD-3A items passed final design review</a:t>
            </a:r>
          </a:p>
          <a:p>
            <a:r>
              <a:rPr lang="en-US" sz="1400" dirty="0">
                <a:latin typeface="Arial" panose="020B0604020202020204" pitchFamily="34" charset="0"/>
                <a:cs typeface="Arial" panose="020B0604020202020204" pitchFamily="34" charset="0"/>
              </a:rPr>
              <a:t>All interfaces related to them are frozen</a:t>
            </a:r>
          </a:p>
          <a:p>
            <a:r>
              <a:rPr lang="en-US" sz="1400" dirty="0">
                <a:latin typeface="Arial" panose="020B0604020202020204" pitchFamily="34" charset="0"/>
                <a:cs typeface="Arial" panose="020B0604020202020204" pitchFamily="34" charset="0"/>
              </a:rPr>
              <a:t>Waiting for ESAAB meeting for authorization</a:t>
            </a:r>
          </a:p>
        </p:txBody>
      </p:sp>
      <p:sp>
        <p:nvSpPr>
          <p:cNvPr id="4" name="TextBox 3">
            <a:extLst>
              <a:ext uri="{FF2B5EF4-FFF2-40B4-BE49-F238E27FC236}">
                <a16:creationId xmlns:a16="http://schemas.microsoft.com/office/drawing/2014/main" id="{67E4C23A-FC15-D5D9-9AB5-BFF520CBE31D}"/>
              </a:ext>
            </a:extLst>
          </p:cNvPr>
          <p:cNvSpPr txBox="1"/>
          <p:nvPr/>
        </p:nvSpPr>
        <p:spPr>
          <a:xfrm>
            <a:off x="8026539" y="4399038"/>
            <a:ext cx="3078754" cy="1569660"/>
          </a:xfrm>
          <a:prstGeom prst="rect">
            <a:avLst/>
          </a:prstGeom>
          <a:noFill/>
          <a:ln>
            <a:solidFill>
              <a:srgbClr val="30519D"/>
            </a:solidFill>
          </a:ln>
        </p:spPr>
        <p:txBody>
          <a:bodyPr wrap="square" rtlCol="0">
            <a:spAutoFit/>
          </a:bodyPr>
          <a:lstStyle/>
          <a:p>
            <a:pPr marL="57150" lvl="2" algn="ctr">
              <a:tabLst>
                <a:tab pos="4341813" algn="r"/>
              </a:tabLst>
              <a:defRPr/>
            </a:pPr>
            <a:r>
              <a:rPr lang="en-US" sz="1200" b="1" dirty="0">
                <a:solidFill>
                  <a:prstClr val="black"/>
                </a:solidFill>
                <a:latin typeface="Arial" panose="020B0604020202020204" pitchFamily="34" charset="0"/>
                <a:cs typeface="Arial" panose="020B0604020202020204" pitchFamily="34" charset="0"/>
              </a:rPr>
              <a:t>Updated EIC Critical Decision Plan</a:t>
            </a:r>
          </a:p>
          <a:p>
            <a:pPr marL="0" lvl="2">
              <a:tabLst>
                <a:tab pos="4341813" algn="r"/>
              </a:tabLst>
              <a:defRPr/>
            </a:pPr>
            <a:r>
              <a:rPr lang="en-US" sz="1200" dirty="0">
                <a:solidFill>
                  <a:srgbClr val="0432FF"/>
                </a:solidFill>
                <a:latin typeface="Arial" panose="020B0604020202020204" pitchFamily="34" charset="0"/>
                <a:cs typeface="Arial" panose="020B0604020202020204" pitchFamily="34" charset="0"/>
              </a:rPr>
              <a:t>CD-0/Site Selection      December 2019 ✓</a:t>
            </a:r>
          </a:p>
          <a:p>
            <a:pPr marL="0" lvl="2">
              <a:tabLst>
                <a:tab pos="4341813" algn="r"/>
              </a:tabLst>
            </a:pPr>
            <a:r>
              <a:rPr lang="en-US" sz="1200" dirty="0">
                <a:solidFill>
                  <a:srgbClr val="0432FF"/>
                </a:solidFill>
                <a:latin typeface="Arial" panose="020B0604020202020204" pitchFamily="34" charset="0"/>
                <a:cs typeface="Arial" panose="020B0604020202020204" pitchFamily="34" charset="0"/>
              </a:rPr>
              <a:t>CD-1                                     June 2021 ✓</a:t>
            </a:r>
          </a:p>
          <a:p>
            <a:pPr marL="0" lvl="2">
              <a:tabLst>
                <a:tab pos="4341813" algn="r"/>
              </a:tabLst>
              <a:defRPr/>
            </a:pPr>
            <a:r>
              <a:rPr lang="en-US" sz="1200" dirty="0">
                <a:solidFill>
                  <a:srgbClr val="0432FF"/>
                </a:solidFill>
                <a:latin typeface="Arial" panose="020B0604020202020204" pitchFamily="34" charset="0"/>
                <a:cs typeface="Arial" panose="020B0604020202020204" pitchFamily="34" charset="0"/>
              </a:rPr>
              <a:t>CD-3A                                 March 2024 ✓</a:t>
            </a:r>
          </a:p>
          <a:p>
            <a:pPr marL="0" lvl="2">
              <a:tabLst>
                <a:tab pos="4341813" algn="r"/>
              </a:tabLst>
              <a:defRPr/>
            </a:pPr>
            <a:r>
              <a:rPr lang="en-US" sz="1200" b="1" dirty="0">
                <a:latin typeface="Arial" panose="020B0604020202020204" pitchFamily="34" charset="0"/>
                <a:cs typeface="Arial" panose="020B0604020202020204" pitchFamily="34" charset="0"/>
              </a:rPr>
              <a:t>CD-3B Review	January 7-9 2025</a:t>
            </a:r>
          </a:p>
          <a:p>
            <a:pPr marL="0" lvl="2">
              <a:tabLst>
                <a:tab pos="4341813" algn="r"/>
              </a:tabLst>
              <a:defRPr/>
            </a:pPr>
            <a:r>
              <a:rPr lang="en-US" sz="1200" b="1" dirty="0">
                <a:solidFill>
                  <a:prstClr val="black"/>
                </a:solidFill>
                <a:latin typeface="Arial" panose="020B0604020202020204" pitchFamily="34" charset="0"/>
                <a:cs typeface="Arial" panose="020B0604020202020204" pitchFamily="34" charset="0"/>
              </a:rPr>
              <a:t>CD-2/3 Review	</a:t>
            </a:r>
            <a:r>
              <a:rPr lang="en-US" sz="1200" dirty="0">
                <a:solidFill>
                  <a:prstClr val="black"/>
                </a:solidFill>
                <a:latin typeface="Arial" panose="020B0604020202020204" pitchFamily="34" charset="0"/>
                <a:cs typeface="Arial" panose="020B0604020202020204" pitchFamily="34" charset="0"/>
              </a:rPr>
              <a:t>End of 2025</a:t>
            </a:r>
          </a:p>
          <a:p>
            <a:pPr marL="0" lvl="2">
              <a:tabLst>
                <a:tab pos="4341813" algn="r"/>
              </a:tabLst>
              <a:defRPr/>
            </a:pPr>
            <a:r>
              <a:rPr lang="en-US" sz="1200" dirty="0">
                <a:solidFill>
                  <a:prstClr val="black"/>
                </a:solidFill>
                <a:latin typeface="Arial" panose="020B0604020202020204" pitchFamily="34" charset="0"/>
                <a:cs typeface="Arial" panose="020B0604020202020204" pitchFamily="34" charset="0"/>
              </a:rPr>
              <a:t>early CD-4 	December 2034?</a:t>
            </a:r>
          </a:p>
          <a:p>
            <a:pPr marL="0" lvl="2">
              <a:tabLst>
                <a:tab pos="4341813" algn="r"/>
              </a:tabLst>
              <a:defRPr/>
            </a:pPr>
            <a:r>
              <a:rPr lang="en-US" sz="1200" b="1" dirty="0">
                <a:solidFill>
                  <a:prstClr val="black"/>
                </a:solidFill>
                <a:latin typeface="Arial" panose="020B0604020202020204" pitchFamily="34" charset="0"/>
                <a:cs typeface="Arial" panose="020B0604020202020204" pitchFamily="34" charset="0"/>
              </a:rPr>
              <a:t>CD-4	</a:t>
            </a:r>
            <a:r>
              <a:rPr lang="en-US" sz="1200" dirty="0">
                <a:solidFill>
                  <a:prstClr val="black"/>
                </a:solidFill>
                <a:latin typeface="Arial" panose="020B0604020202020204" pitchFamily="34" charset="0"/>
                <a:cs typeface="Arial" panose="020B0604020202020204" pitchFamily="34" charset="0"/>
              </a:rPr>
              <a:t>December 2036?</a:t>
            </a:r>
          </a:p>
        </p:txBody>
      </p:sp>
      <p:sp>
        <p:nvSpPr>
          <p:cNvPr id="15" name="Striped Right Arrow 2">
            <a:extLst>
              <a:ext uri="{FF2B5EF4-FFF2-40B4-BE49-F238E27FC236}">
                <a16:creationId xmlns:a16="http://schemas.microsoft.com/office/drawing/2014/main" id="{F2C910B4-1793-B146-3E0A-57EAFACAB836}"/>
              </a:ext>
            </a:extLst>
          </p:cNvPr>
          <p:cNvSpPr/>
          <p:nvPr/>
        </p:nvSpPr>
        <p:spPr>
          <a:xfrm>
            <a:off x="5422932" y="4868421"/>
            <a:ext cx="978408" cy="484632"/>
          </a:xfrm>
          <a:prstGeom prst="stripedRightArrow">
            <a:avLst/>
          </a:prstGeom>
          <a:solidFill>
            <a:srgbClr val="3333FF">
              <a:alpha val="50000"/>
            </a:srgbClr>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48741B1-1BE2-F78B-85BA-25B7EA3120ED}"/>
              </a:ext>
            </a:extLst>
          </p:cNvPr>
          <p:cNvSpPr txBox="1"/>
          <p:nvPr/>
        </p:nvSpPr>
        <p:spPr>
          <a:xfrm>
            <a:off x="815416" y="4415695"/>
            <a:ext cx="3078754" cy="1569660"/>
          </a:xfrm>
          <a:prstGeom prst="rect">
            <a:avLst/>
          </a:prstGeom>
          <a:noFill/>
          <a:ln>
            <a:solidFill>
              <a:srgbClr val="30519D"/>
            </a:solidFill>
          </a:ln>
        </p:spPr>
        <p:txBody>
          <a:bodyPr wrap="square" rtlCol="0">
            <a:spAutoFit/>
          </a:bodyPr>
          <a:lstStyle/>
          <a:p>
            <a:pPr marL="57150" lvl="2" algn="ctr">
              <a:tabLst>
                <a:tab pos="4341813" algn="r"/>
              </a:tabLst>
              <a:defRPr/>
            </a:pPr>
            <a:r>
              <a:rPr lang="en-US" sz="1200" b="1">
                <a:solidFill>
                  <a:prstClr val="black"/>
                </a:solidFill>
                <a:latin typeface="Arial" panose="020B0604020202020204" pitchFamily="34" charset="0"/>
                <a:cs typeface="Arial" panose="020B0604020202020204" pitchFamily="34" charset="0"/>
              </a:rPr>
              <a:t>Current EIC </a:t>
            </a:r>
            <a:r>
              <a:rPr lang="en-US" sz="1200" b="1" dirty="0">
                <a:solidFill>
                  <a:prstClr val="black"/>
                </a:solidFill>
                <a:latin typeface="Arial" panose="020B0604020202020204" pitchFamily="34" charset="0"/>
                <a:cs typeface="Arial" panose="020B0604020202020204" pitchFamily="34" charset="0"/>
              </a:rPr>
              <a:t>Critical Decision Plan</a:t>
            </a:r>
          </a:p>
          <a:p>
            <a:pPr marL="0" lvl="2">
              <a:tabLst>
                <a:tab pos="4341813" algn="r"/>
              </a:tabLst>
              <a:defRPr/>
            </a:pPr>
            <a:r>
              <a:rPr lang="en-US" sz="1200" dirty="0">
                <a:solidFill>
                  <a:srgbClr val="0432FF"/>
                </a:solidFill>
                <a:latin typeface="Arial" panose="020B0604020202020204" pitchFamily="34" charset="0"/>
                <a:cs typeface="Arial" panose="020B0604020202020204" pitchFamily="34" charset="0"/>
              </a:rPr>
              <a:t>CD-0/Site Selection      December 2019 ✓</a:t>
            </a:r>
          </a:p>
          <a:p>
            <a:pPr marL="0" lvl="2">
              <a:tabLst>
                <a:tab pos="4341813" algn="r"/>
              </a:tabLst>
            </a:pPr>
            <a:r>
              <a:rPr lang="en-US" sz="1200" dirty="0">
                <a:solidFill>
                  <a:srgbClr val="0432FF"/>
                </a:solidFill>
                <a:latin typeface="Arial" panose="020B0604020202020204" pitchFamily="34" charset="0"/>
                <a:cs typeface="Arial" panose="020B0604020202020204" pitchFamily="34" charset="0"/>
              </a:rPr>
              <a:t>CD-1                                     June 2021 ✓</a:t>
            </a:r>
          </a:p>
          <a:p>
            <a:pPr marL="0" lvl="2">
              <a:tabLst>
                <a:tab pos="4341813" algn="r"/>
              </a:tabLst>
              <a:defRPr/>
            </a:pPr>
            <a:r>
              <a:rPr lang="en-US" sz="1200" dirty="0">
                <a:solidFill>
                  <a:srgbClr val="0432FF"/>
                </a:solidFill>
                <a:latin typeface="Arial" panose="020B0604020202020204" pitchFamily="34" charset="0"/>
                <a:cs typeface="Arial" panose="020B0604020202020204" pitchFamily="34" charset="0"/>
              </a:rPr>
              <a:t>CD-3A 	ESAAB March 25</a:t>
            </a:r>
            <a:r>
              <a:rPr lang="en-US" sz="1200" baseline="30000" dirty="0">
                <a:solidFill>
                  <a:srgbClr val="0432FF"/>
                </a:solidFill>
                <a:latin typeface="Arial" panose="020B0604020202020204" pitchFamily="34" charset="0"/>
                <a:cs typeface="Arial" panose="020B0604020202020204" pitchFamily="34" charset="0"/>
              </a:rPr>
              <a:t>th</a:t>
            </a:r>
            <a:r>
              <a:rPr lang="en-US" sz="1200" dirty="0">
                <a:solidFill>
                  <a:srgbClr val="0432FF"/>
                </a:solidFill>
                <a:latin typeface="Arial" panose="020B0604020202020204" pitchFamily="34" charset="0"/>
                <a:cs typeface="Arial" panose="020B0604020202020204" pitchFamily="34" charset="0"/>
              </a:rPr>
              <a:t> 2024</a:t>
            </a:r>
          </a:p>
          <a:p>
            <a:pPr marL="0" lvl="2">
              <a:tabLst>
                <a:tab pos="4341813" algn="r"/>
              </a:tabLst>
              <a:defRPr/>
            </a:pPr>
            <a:r>
              <a:rPr lang="en-US" sz="1200" b="1" dirty="0">
                <a:latin typeface="Arial" panose="020B0604020202020204" pitchFamily="34" charset="0"/>
                <a:cs typeface="Arial" panose="020B0604020202020204" pitchFamily="34" charset="0"/>
              </a:rPr>
              <a:t>CD-3B 	October 2024</a:t>
            </a:r>
          </a:p>
          <a:p>
            <a:pPr marL="0" lvl="2">
              <a:tabLst>
                <a:tab pos="4341813" algn="r"/>
              </a:tabLst>
              <a:defRPr/>
            </a:pPr>
            <a:r>
              <a:rPr lang="en-US" sz="1200" b="1" dirty="0">
                <a:solidFill>
                  <a:prstClr val="black"/>
                </a:solidFill>
                <a:latin typeface="Arial" panose="020B0604020202020204" pitchFamily="34" charset="0"/>
                <a:cs typeface="Arial" panose="020B0604020202020204" pitchFamily="34" charset="0"/>
              </a:rPr>
              <a:t>CD-2/3	April 2025</a:t>
            </a:r>
          </a:p>
          <a:p>
            <a:pPr marL="0" lvl="2">
              <a:tabLst>
                <a:tab pos="4341813" algn="r"/>
              </a:tabLst>
              <a:defRPr/>
            </a:pPr>
            <a:r>
              <a:rPr lang="en-US" sz="1200" dirty="0">
                <a:solidFill>
                  <a:prstClr val="black"/>
                </a:solidFill>
                <a:latin typeface="Arial" panose="020B0604020202020204" pitchFamily="34" charset="0"/>
                <a:cs typeface="Arial" panose="020B0604020202020204" pitchFamily="34" charset="0"/>
              </a:rPr>
              <a:t>early CD-4 	October 2032</a:t>
            </a:r>
          </a:p>
          <a:p>
            <a:pPr marL="0" lvl="2">
              <a:tabLst>
                <a:tab pos="4341813" algn="r"/>
              </a:tabLst>
              <a:defRPr/>
            </a:pPr>
            <a:r>
              <a:rPr lang="en-US" sz="1200" b="1" dirty="0">
                <a:solidFill>
                  <a:prstClr val="black"/>
                </a:solidFill>
                <a:latin typeface="Arial" panose="020B0604020202020204" pitchFamily="34" charset="0"/>
                <a:cs typeface="Arial" panose="020B0604020202020204" pitchFamily="34" charset="0"/>
              </a:rPr>
              <a:t>CD-4	October 2034</a:t>
            </a:r>
          </a:p>
        </p:txBody>
      </p:sp>
      <p:sp>
        <p:nvSpPr>
          <p:cNvPr id="20" name="Content Placeholder 2">
            <a:extLst>
              <a:ext uri="{FF2B5EF4-FFF2-40B4-BE49-F238E27FC236}">
                <a16:creationId xmlns:a16="http://schemas.microsoft.com/office/drawing/2014/main" id="{4A581474-B10B-E8D0-196D-904DBFBD4C6E}"/>
              </a:ext>
            </a:extLst>
          </p:cNvPr>
          <p:cNvSpPr txBox="1">
            <a:spLocks/>
          </p:cNvSpPr>
          <p:nvPr/>
        </p:nvSpPr>
        <p:spPr>
          <a:xfrm>
            <a:off x="4320125" y="4399038"/>
            <a:ext cx="3280459" cy="73866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defRPr/>
            </a:pPr>
            <a:r>
              <a:rPr lang="en-US" sz="1200" dirty="0"/>
              <a:t>September 2022 EIC received $138M DOE Inflation Reduction Act funding </a:t>
            </a:r>
            <a:r>
              <a:rPr lang="en-US" sz="1200" dirty="0">
                <a:solidFill>
                  <a:srgbClr val="0432FF"/>
                </a:solidFill>
                <a:sym typeface="Wingdings" pitchFamily="2" charset="2"/>
              </a:rPr>
              <a:t> CD3A</a:t>
            </a:r>
            <a:endParaRPr lang="en-US" sz="1200" u="sng" dirty="0">
              <a:solidFill>
                <a:srgbClr val="0432FF"/>
              </a:solidFill>
            </a:endParaRPr>
          </a:p>
          <a:p>
            <a:pPr marL="0" indent="0">
              <a:lnSpc>
                <a:spcPct val="100000"/>
              </a:lnSpc>
              <a:spcBef>
                <a:spcPts val="0"/>
              </a:spcBef>
              <a:buNone/>
              <a:defRPr/>
            </a:pPr>
            <a:endParaRPr lang="en-US" sz="800" u="sng" dirty="0">
              <a:solidFill>
                <a:srgbClr val="0432FF"/>
              </a:solidFill>
            </a:endParaRPr>
          </a:p>
          <a:p>
            <a:pPr marL="0" indent="0">
              <a:lnSpc>
                <a:spcPct val="100000"/>
              </a:lnSpc>
              <a:spcBef>
                <a:spcPts val="0"/>
              </a:spcBef>
              <a:buNone/>
              <a:defRPr/>
            </a:pPr>
            <a:endParaRPr lang="en-US" sz="800" u="sng" dirty="0">
              <a:solidFill>
                <a:srgbClr val="0432FF"/>
              </a:solidFill>
            </a:endParaRPr>
          </a:p>
          <a:p>
            <a:pPr marL="0" indent="0">
              <a:lnSpc>
                <a:spcPct val="100000"/>
              </a:lnSpc>
              <a:spcBef>
                <a:spcPts val="0"/>
              </a:spcBef>
              <a:buNone/>
              <a:defRPr/>
            </a:pPr>
            <a:endParaRPr lang="en-US" sz="800" u="sng" dirty="0">
              <a:solidFill>
                <a:srgbClr val="0432FF"/>
              </a:solidFill>
            </a:endParaRPr>
          </a:p>
          <a:p>
            <a:pPr marL="0" indent="0">
              <a:lnSpc>
                <a:spcPct val="100000"/>
              </a:lnSpc>
              <a:spcBef>
                <a:spcPts val="0"/>
              </a:spcBef>
              <a:buNone/>
              <a:defRPr/>
            </a:pPr>
            <a:endParaRPr lang="en-US" sz="800" u="sng" dirty="0">
              <a:solidFill>
                <a:srgbClr val="0432FF"/>
              </a:solidFill>
            </a:endParaRPr>
          </a:p>
          <a:p>
            <a:pPr marL="0" indent="0">
              <a:lnSpc>
                <a:spcPct val="100000"/>
              </a:lnSpc>
              <a:spcBef>
                <a:spcPts val="0"/>
              </a:spcBef>
              <a:buNone/>
              <a:defRPr/>
            </a:pPr>
            <a:endParaRPr lang="en-US" sz="800" u="sng" dirty="0">
              <a:solidFill>
                <a:srgbClr val="0432FF"/>
              </a:solidFill>
            </a:endParaRPr>
          </a:p>
          <a:p>
            <a:pPr marL="0" indent="0">
              <a:lnSpc>
                <a:spcPct val="100000"/>
              </a:lnSpc>
              <a:spcBef>
                <a:spcPts val="0"/>
              </a:spcBef>
              <a:buNone/>
              <a:defRPr/>
            </a:pPr>
            <a:r>
              <a:rPr lang="en-US" sz="1200" u="sng" dirty="0">
                <a:solidFill>
                  <a:srgbClr val="0432FF"/>
                </a:solidFill>
              </a:rPr>
              <a:t>Updated Project Schedule:</a:t>
            </a:r>
            <a:r>
              <a:rPr lang="en-US" sz="1200" dirty="0">
                <a:solidFill>
                  <a:srgbClr val="0432FF"/>
                </a:solidFill>
              </a:rPr>
              <a:t> </a:t>
            </a:r>
            <a:r>
              <a:rPr lang="en-US" sz="1200" dirty="0">
                <a:solidFill>
                  <a:srgbClr val="000000"/>
                </a:solidFill>
              </a:rPr>
              <a:t>based on the actual appropriated FY24 funding ($98M), on uncertain FY25 budget scenarios (President’s Budget is only ~$113M)</a:t>
            </a:r>
          </a:p>
          <a:p>
            <a:pPr marL="0" lvl="1" indent="0" algn="ctr">
              <a:lnSpc>
                <a:spcPct val="120000"/>
              </a:lnSpc>
              <a:defRPr/>
            </a:pPr>
            <a:endParaRPr lang="en-US" sz="1200" dirty="0">
              <a:solidFill>
                <a:srgbClr val="000000"/>
              </a:solidFill>
            </a:endParaRPr>
          </a:p>
        </p:txBody>
      </p:sp>
      <p:pic>
        <p:nvPicPr>
          <p:cNvPr id="3" name="Picture 2">
            <a:extLst>
              <a:ext uri="{FF2B5EF4-FFF2-40B4-BE49-F238E27FC236}">
                <a16:creationId xmlns:a16="http://schemas.microsoft.com/office/drawing/2014/main" id="{F1981EE8-3960-1CF8-94FD-8D56C4B8E2E7}"/>
              </a:ext>
            </a:extLst>
          </p:cNvPr>
          <p:cNvPicPr>
            <a:picLocks noChangeAspect="1"/>
          </p:cNvPicPr>
          <p:nvPr/>
        </p:nvPicPr>
        <p:blipFill>
          <a:blip r:embed="rId3"/>
          <a:stretch>
            <a:fillRect/>
          </a:stretch>
        </p:blipFill>
        <p:spPr>
          <a:xfrm>
            <a:off x="11145581" y="5124010"/>
            <a:ext cx="1005840" cy="845820"/>
          </a:xfrm>
          <a:prstGeom prst="rect">
            <a:avLst/>
          </a:prstGeom>
        </p:spPr>
      </p:pic>
    </p:spTree>
    <p:extLst>
      <p:ext uri="{BB962C8B-B14F-4D97-AF65-F5344CB8AC3E}">
        <p14:creationId xmlns:p14="http://schemas.microsoft.com/office/powerpoint/2010/main" val="2879350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469209F-E4F7-2B5F-1641-98C24AB91505}"/>
              </a:ext>
            </a:extLst>
          </p:cNvPr>
          <p:cNvSpPr>
            <a:spLocks noGrp="1"/>
          </p:cNvSpPr>
          <p:nvPr>
            <p:ph type="title"/>
          </p:nvPr>
        </p:nvSpPr>
        <p:spPr/>
        <p:txBody>
          <a:bodyPr>
            <a:normAutofit fontScale="90000"/>
          </a:bodyPr>
          <a:lstStyle/>
          <a:p>
            <a:r>
              <a:rPr lang="en-US" dirty="0"/>
              <a:t>2024 Review Calendar</a:t>
            </a:r>
          </a:p>
        </p:txBody>
      </p:sp>
      <p:sp>
        <p:nvSpPr>
          <p:cNvPr id="5" name="Text Placeholder 4">
            <a:extLst>
              <a:ext uri="{FF2B5EF4-FFF2-40B4-BE49-F238E27FC236}">
                <a16:creationId xmlns:a16="http://schemas.microsoft.com/office/drawing/2014/main" id="{DE22210A-0002-1466-DCB7-FBBAB0947470}"/>
              </a:ext>
            </a:extLst>
          </p:cNvPr>
          <p:cNvSpPr>
            <a:spLocks noGrp="1"/>
          </p:cNvSpPr>
          <p:nvPr>
            <p:ph type="body" sz="quarter" idx="4294967295"/>
          </p:nvPr>
        </p:nvSpPr>
        <p:spPr>
          <a:xfrm>
            <a:off x="461347" y="564081"/>
            <a:ext cx="11499850" cy="4214812"/>
          </a:xfrm>
        </p:spPr>
        <p:txBody>
          <a:bodyPr>
            <a:noAutofit/>
          </a:bodyPr>
          <a:lstStyle/>
          <a:p>
            <a:r>
              <a:rPr lang="en-US" sz="1800" dirty="0"/>
              <a:t>Preliminary and Final Design Reviews</a:t>
            </a:r>
          </a:p>
          <a:p>
            <a:pPr lvl="1">
              <a:buFont typeface="Wingdings" panose="05000000000000000000" pitchFamily="2" charset="2"/>
              <a:buChar char="ü"/>
            </a:pPr>
            <a:r>
              <a:rPr lang="en-US" sz="1400" dirty="0">
                <a:solidFill>
                  <a:srgbClr val="0432FF"/>
                </a:solidFill>
              </a:rPr>
              <a:t>PDR2: IR Integration and Auxiliary Detectors – February 12, 2024 </a:t>
            </a:r>
            <a:r>
              <a:rPr lang="en-US" sz="1400" dirty="0"/>
              <a:t>– main emphasis on baseline choices and progress</a:t>
            </a:r>
          </a:p>
          <a:p>
            <a:pPr lvl="1">
              <a:buFont typeface="Wingdings" panose="05000000000000000000" pitchFamily="2" charset="2"/>
              <a:buChar char="ü"/>
            </a:pPr>
            <a:r>
              <a:rPr lang="en-US" sz="1400" dirty="0">
                <a:solidFill>
                  <a:srgbClr val="0432FF"/>
                </a:solidFill>
              </a:rPr>
              <a:t>PDR1: Tracking Detectors – March 20-21, 2024 </a:t>
            </a:r>
            <a:r>
              <a:rPr lang="en-US" sz="1400" dirty="0"/>
              <a:t>– main emphasis on baseline tracking layout, if we are on track and plans</a:t>
            </a:r>
          </a:p>
          <a:p>
            <a:pPr lvl="1">
              <a:buClr>
                <a:srgbClr val="0432FF"/>
              </a:buClr>
              <a:buFont typeface="Wingdings" panose="05000000000000000000" pitchFamily="2" charset="2"/>
              <a:buChar char="ü"/>
            </a:pPr>
            <a:r>
              <a:rPr lang="en-US" sz="1400" b="1" dirty="0">
                <a:solidFill>
                  <a:srgbClr val="0432FF"/>
                </a:solidFill>
              </a:rPr>
              <a:t>PDR2: Electronics/DAQ – </a:t>
            </a:r>
            <a:r>
              <a:rPr lang="en-US" sz="1400" b="1" dirty="0">
                <a:solidFill>
                  <a:srgbClr val="3333FF"/>
                </a:solidFill>
              </a:rPr>
              <a:t>June 10-11, 2024 </a:t>
            </a:r>
            <a:r>
              <a:rPr lang="en-US" sz="1400" dirty="0"/>
              <a:t>– continuation of PDR1 to ensure we are on track and show progress</a:t>
            </a:r>
          </a:p>
          <a:p>
            <a:pPr lvl="1"/>
            <a:r>
              <a:rPr lang="en-US" sz="1400" dirty="0"/>
              <a:t>PDR1: Integration, Infrastructure and Installation – </a:t>
            </a:r>
            <a:r>
              <a:rPr lang="en-US" sz="1400" b="1" dirty="0"/>
              <a:t>June 27, 2024? </a:t>
            </a:r>
            <a:r>
              <a:rPr lang="en-US" sz="1400" dirty="0"/>
              <a:t>– includes detector support structures</a:t>
            </a:r>
          </a:p>
          <a:p>
            <a:pPr lvl="1"/>
            <a:r>
              <a:rPr lang="en-US" sz="1400" dirty="0"/>
              <a:t>PDR2: Particle Identification Detectors – Summer 2024?</a:t>
            </a:r>
          </a:p>
          <a:p>
            <a:pPr lvl="1"/>
            <a:r>
              <a:rPr lang="en-US" sz="1400" dirty="0"/>
              <a:t>PDR2: Barrel EM Cal – Summer/Fall 2024 – emphasis on mechanical design &amp; </a:t>
            </a:r>
            <a:r>
              <a:rPr lang="en-US" sz="1400" dirty="0" err="1"/>
              <a:t>AstroPix</a:t>
            </a:r>
            <a:r>
              <a:rPr lang="en-US" sz="1400" dirty="0"/>
              <a:t> readiness (needs {PDR before CD-2)</a:t>
            </a:r>
          </a:p>
          <a:p>
            <a:pPr lvl="1"/>
            <a:r>
              <a:rPr lang="en-US" sz="1400" dirty="0"/>
              <a:t>PDR2: Polarimetry – timescale TBD (but before CD-2) </a:t>
            </a:r>
          </a:p>
          <a:p>
            <a:pPr marL="287338" lvl="1" indent="0">
              <a:buNone/>
            </a:pPr>
            <a:endParaRPr lang="en-US" sz="800" dirty="0"/>
          </a:p>
          <a:p>
            <a:pPr lvl="1">
              <a:buClr>
                <a:srgbClr val="0432FF"/>
              </a:buClr>
              <a:buFont typeface="Wingdings" panose="05000000000000000000" pitchFamily="2" charset="2"/>
              <a:buChar char="ü"/>
            </a:pPr>
            <a:r>
              <a:rPr lang="en-US" sz="1400" dirty="0">
                <a:solidFill>
                  <a:srgbClr val="0432FF"/>
                </a:solidFill>
              </a:rPr>
              <a:t>FDR: Magnet Power Supply – </a:t>
            </a:r>
            <a:r>
              <a:rPr lang="en-US" sz="1400" dirty="0">
                <a:solidFill>
                  <a:srgbClr val="3333FF"/>
                </a:solidFill>
              </a:rPr>
              <a:t>May 28, 2024 </a:t>
            </a:r>
            <a:r>
              <a:rPr lang="en-US" sz="1400" dirty="0"/>
              <a:t>– final design review for </a:t>
            </a:r>
            <a:r>
              <a:rPr lang="en-US" sz="1400" b="1" dirty="0">
                <a:solidFill>
                  <a:srgbClr val="FF0000"/>
                </a:solidFill>
              </a:rPr>
              <a:t>possible CD-3B scope</a:t>
            </a:r>
          </a:p>
          <a:p>
            <a:pPr lvl="1">
              <a:buClr>
                <a:srgbClr val="0432FF"/>
              </a:buClr>
              <a:buFont typeface="Wingdings" panose="05000000000000000000" pitchFamily="2" charset="2"/>
              <a:buChar char="ü"/>
            </a:pPr>
            <a:r>
              <a:rPr lang="en-US" sz="1400" b="1" dirty="0">
                <a:solidFill>
                  <a:srgbClr val="0432FF"/>
                </a:solidFill>
              </a:rPr>
              <a:t>FDR: </a:t>
            </a:r>
            <a:r>
              <a:rPr lang="en-US" sz="1400" b="1" dirty="0" err="1">
                <a:solidFill>
                  <a:srgbClr val="0432FF"/>
                </a:solidFill>
              </a:rPr>
              <a:t>VTRx</a:t>
            </a:r>
            <a:r>
              <a:rPr lang="en-US" sz="1400" b="1" dirty="0">
                <a:solidFill>
                  <a:srgbClr val="0432FF"/>
                </a:solidFill>
              </a:rPr>
              <a:t>+/</a:t>
            </a:r>
            <a:r>
              <a:rPr lang="en-US" sz="1400" b="1" dirty="0" err="1">
                <a:solidFill>
                  <a:srgbClr val="0432FF"/>
                </a:solidFill>
              </a:rPr>
              <a:t>lpGBT</a:t>
            </a:r>
            <a:r>
              <a:rPr lang="en-US" sz="1400" dirty="0"/>
              <a:t> – included as ½ day in Electronics/DAQ review, </a:t>
            </a:r>
            <a:r>
              <a:rPr lang="en-US" sz="1400" b="1" dirty="0">
                <a:solidFill>
                  <a:srgbClr val="0432FF"/>
                </a:solidFill>
              </a:rPr>
              <a:t>June 11, 2024</a:t>
            </a:r>
            <a:r>
              <a:rPr lang="en-US" sz="1400" dirty="0"/>
              <a:t>, </a:t>
            </a:r>
            <a:r>
              <a:rPr lang="en-US" sz="1400" b="1" dirty="0">
                <a:solidFill>
                  <a:srgbClr val="FF0000"/>
                </a:solidFill>
              </a:rPr>
              <a:t>possible CD-3B scope</a:t>
            </a:r>
          </a:p>
          <a:p>
            <a:pPr lvl="1"/>
            <a:r>
              <a:rPr lang="en-US" sz="1400" dirty="0"/>
              <a:t>FDR: Magnet flux return steel – September 2024 – included as final specifications in above PDR for </a:t>
            </a:r>
            <a:r>
              <a:rPr lang="en-US" sz="1400" b="1" dirty="0">
                <a:solidFill>
                  <a:srgbClr val="FF0000"/>
                </a:solidFill>
              </a:rPr>
              <a:t>possible CD-3B scope</a:t>
            </a:r>
          </a:p>
          <a:p>
            <a:pPr lvl="1"/>
            <a:r>
              <a:rPr lang="en-US" sz="1400" dirty="0"/>
              <a:t>FDR: Backward &amp; Forward EM Calorimetry, Barrel &amp; Forward HCAL – Fall 2024</a:t>
            </a:r>
          </a:p>
          <a:p>
            <a:r>
              <a:rPr lang="en-US" sz="1800" b="1" dirty="0">
                <a:solidFill>
                  <a:srgbClr val="3333FF"/>
                </a:solidFill>
              </a:rPr>
              <a:t>Detector Advisory Committee</a:t>
            </a:r>
          </a:p>
          <a:p>
            <a:pPr lvl="1"/>
            <a:r>
              <a:rPr lang="en-US" sz="1400" b="1" dirty="0"/>
              <a:t>8</a:t>
            </a:r>
            <a:r>
              <a:rPr lang="en-US" sz="1400" b="1" baseline="30000" dirty="0"/>
              <a:t>th</a:t>
            </a:r>
            <a:r>
              <a:rPr lang="en-US" sz="1400" b="1" dirty="0"/>
              <a:t> DAC meeting – June 21, 2024</a:t>
            </a:r>
            <a:r>
              <a:rPr lang="en-US" sz="1400" dirty="0"/>
              <a:t> – strategic advice on the planning for the construction phase of the </a:t>
            </a:r>
            <a:r>
              <a:rPr lang="en-US" sz="1400" dirty="0" err="1"/>
              <a:t>ePIC</a:t>
            </a:r>
            <a:r>
              <a:rPr lang="en-US" sz="1400" dirty="0"/>
              <a:t> detector</a:t>
            </a:r>
          </a:p>
          <a:p>
            <a:pPr lvl="1"/>
            <a:r>
              <a:rPr lang="en-US" sz="1400" dirty="0"/>
              <a:t>9</a:t>
            </a:r>
            <a:r>
              <a:rPr lang="en-US" sz="1400" baseline="30000" dirty="0"/>
              <a:t>th</a:t>
            </a:r>
            <a:r>
              <a:rPr lang="en-US" sz="1400" dirty="0"/>
              <a:t> DAC meeting – August 2024 – Annual advice on detector R&amp;D status and FY25 completion needs</a:t>
            </a:r>
          </a:p>
          <a:p>
            <a:r>
              <a:rPr lang="en-US" sz="1800" b="1" dirty="0">
                <a:solidFill>
                  <a:srgbClr val="3333FF"/>
                </a:solidFill>
              </a:rPr>
              <a:t>Next </a:t>
            </a:r>
            <a:r>
              <a:rPr lang="en-US" sz="1800" b="1" dirty="0" err="1">
                <a:solidFill>
                  <a:srgbClr val="3333FF"/>
                </a:solidFill>
              </a:rPr>
              <a:t>ePIC</a:t>
            </a:r>
            <a:r>
              <a:rPr lang="en-US" sz="1800" b="1" dirty="0">
                <a:solidFill>
                  <a:srgbClr val="3333FF"/>
                </a:solidFill>
              </a:rPr>
              <a:t> Computing &amp; Software review by host labs  –  September 26-27, 2024</a:t>
            </a:r>
          </a:p>
        </p:txBody>
      </p:sp>
      <p:sp>
        <p:nvSpPr>
          <p:cNvPr id="3" name="TextBox 2">
            <a:extLst>
              <a:ext uri="{FF2B5EF4-FFF2-40B4-BE49-F238E27FC236}">
                <a16:creationId xmlns:a16="http://schemas.microsoft.com/office/drawing/2014/main" id="{A7358EA4-5964-AC23-B5D1-98682486F2EB}"/>
              </a:ext>
            </a:extLst>
          </p:cNvPr>
          <p:cNvSpPr txBox="1"/>
          <p:nvPr/>
        </p:nvSpPr>
        <p:spPr>
          <a:xfrm>
            <a:off x="5801360" y="5303520"/>
            <a:ext cx="914400" cy="914400"/>
          </a:xfrm>
          <a:prstGeom prst="rect">
            <a:avLst/>
          </a:prstGeom>
        </p:spPr>
        <p:txBody>
          <a:bodyPr wrap="none" rtlCol="0">
            <a:noAutofit/>
          </a:bodyPr>
          <a:lstStyle/>
          <a:p>
            <a:pPr marL="0" indent="0" algn="l">
              <a:buClr>
                <a:srgbClr val="0096FF"/>
              </a:buClr>
              <a:buFont typeface="Arial" panose="020B0604020202020204" pitchFamily="34" charset="0"/>
              <a:buNone/>
            </a:pPr>
            <a:endParaRPr lang="en-US" dirty="0">
              <a:solidFill>
                <a:srgbClr val="0096FF"/>
              </a:solidFill>
            </a:endParaRPr>
          </a:p>
        </p:txBody>
      </p:sp>
      <p:pic>
        <p:nvPicPr>
          <p:cNvPr id="7" name="Picture 6" descr="A picture containing diagram&#10;&#10;Description automatically generated">
            <a:extLst>
              <a:ext uri="{FF2B5EF4-FFF2-40B4-BE49-F238E27FC236}">
                <a16:creationId xmlns:a16="http://schemas.microsoft.com/office/drawing/2014/main" id="{AC82D638-35E8-7349-8787-9EF00C169892}"/>
              </a:ext>
            </a:extLst>
          </p:cNvPr>
          <p:cNvPicPr>
            <a:picLocks noChangeAspect="1"/>
          </p:cNvPicPr>
          <p:nvPr/>
        </p:nvPicPr>
        <p:blipFill rotWithShape="1">
          <a:blip r:embed="rId2"/>
          <a:srcRect b="36281"/>
          <a:stretch/>
        </p:blipFill>
        <p:spPr>
          <a:xfrm>
            <a:off x="4211472" y="5229767"/>
            <a:ext cx="5426018" cy="1587593"/>
          </a:xfrm>
          <a:prstGeom prst="rect">
            <a:avLst/>
          </a:prstGeom>
          <a:ln>
            <a:solidFill>
              <a:srgbClr val="00B0F0"/>
            </a:solidFill>
          </a:ln>
        </p:spPr>
      </p:pic>
      <p:pic>
        <p:nvPicPr>
          <p:cNvPr id="9" name="Picture 8" descr="A picture containing diagram&#10;&#10;Description automatically generated">
            <a:extLst>
              <a:ext uri="{FF2B5EF4-FFF2-40B4-BE49-F238E27FC236}">
                <a16:creationId xmlns:a16="http://schemas.microsoft.com/office/drawing/2014/main" id="{2B4A6FB5-0D03-8446-A9E4-4725FDFEFB7B}"/>
              </a:ext>
            </a:extLst>
          </p:cNvPr>
          <p:cNvPicPr>
            <a:picLocks noChangeAspect="1"/>
          </p:cNvPicPr>
          <p:nvPr/>
        </p:nvPicPr>
        <p:blipFill rotWithShape="1">
          <a:blip r:embed="rId2"/>
          <a:srcRect t="63387" r="53766" b="1"/>
          <a:stretch/>
        </p:blipFill>
        <p:spPr>
          <a:xfrm>
            <a:off x="9639812" y="5233248"/>
            <a:ext cx="2508646" cy="912220"/>
          </a:xfrm>
          <a:prstGeom prst="rect">
            <a:avLst/>
          </a:prstGeom>
          <a:ln>
            <a:solidFill>
              <a:srgbClr val="00B0F0"/>
            </a:solidFill>
          </a:ln>
        </p:spPr>
      </p:pic>
    </p:spTree>
    <p:extLst>
      <p:ext uri="{BB962C8B-B14F-4D97-AF65-F5344CB8AC3E}">
        <p14:creationId xmlns:p14="http://schemas.microsoft.com/office/powerpoint/2010/main" val="43568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5D0E8-EFAF-9647-97BC-BFF0359FF04B}"/>
              </a:ext>
            </a:extLst>
          </p:cNvPr>
          <p:cNvSpPr>
            <a:spLocks noGrp="1"/>
          </p:cNvSpPr>
          <p:nvPr>
            <p:ph type="title"/>
          </p:nvPr>
        </p:nvSpPr>
        <p:spPr/>
        <p:txBody>
          <a:bodyPr>
            <a:normAutofit fontScale="90000"/>
          </a:bodyPr>
          <a:lstStyle/>
          <a:p>
            <a:r>
              <a:rPr lang="en-US" dirty="0"/>
              <a:t>Possible Long-Lead Procurement CD-3B Scope</a:t>
            </a:r>
          </a:p>
        </p:txBody>
      </p:sp>
      <p:sp>
        <p:nvSpPr>
          <p:cNvPr id="3" name="Text Placeholder 2">
            <a:extLst>
              <a:ext uri="{FF2B5EF4-FFF2-40B4-BE49-F238E27FC236}">
                <a16:creationId xmlns:a16="http://schemas.microsoft.com/office/drawing/2014/main" id="{8AEBAAF0-EAAA-1C49-9629-F8296CA08DDF}"/>
              </a:ext>
            </a:extLst>
          </p:cNvPr>
          <p:cNvSpPr txBox="1">
            <a:spLocks/>
          </p:cNvSpPr>
          <p:nvPr/>
        </p:nvSpPr>
        <p:spPr>
          <a:xfrm>
            <a:off x="355600" y="586867"/>
            <a:ext cx="11522075" cy="521176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mn-lt"/>
                <a:ea typeface="+mn-ea"/>
                <a:cs typeface="+mn-cs"/>
              </a:defRPr>
            </a:lvl1pPr>
            <a:lvl2pPr marL="460375" indent="-233363" algn="l" defTabSz="914400" rtl="0" eaLnBrk="1" latinLnBrk="0" hangingPunct="1">
              <a:lnSpc>
                <a:spcPct val="100000"/>
              </a:lnSpc>
              <a:spcBef>
                <a:spcPts val="0"/>
              </a:spcBef>
              <a:spcAft>
                <a:spcPts val="400"/>
              </a:spcAft>
              <a:buFont typeface="Arial" panose="020B0604020202020204" pitchFamily="34" charset="0"/>
              <a:buChar char="•"/>
              <a:defRPr sz="2000" kern="1200">
                <a:solidFill>
                  <a:schemeClr val="tx1"/>
                </a:solidFill>
                <a:latin typeface="+mn-lt"/>
                <a:ea typeface="+mn-ea"/>
                <a:cs typeface="+mn-cs"/>
              </a:defRPr>
            </a:lvl2pPr>
            <a:lvl3pPr marL="687388" indent="-227013" algn="l" defTabSz="914400" rtl="0" eaLnBrk="1" latinLnBrk="0" hangingPunct="1">
              <a:lnSpc>
                <a:spcPct val="100000"/>
              </a:lnSpc>
              <a:spcBef>
                <a:spcPts val="0"/>
              </a:spcBef>
              <a:spcAft>
                <a:spcPts val="400"/>
              </a:spcAft>
              <a:buFont typeface="Arial" panose="020B0604020202020204" pitchFamily="34" charset="0"/>
              <a:buChar char="•"/>
              <a:defRPr sz="1800" kern="1200">
                <a:solidFill>
                  <a:schemeClr val="tx1"/>
                </a:solidFill>
                <a:latin typeface="+mn-lt"/>
                <a:ea typeface="+mn-ea"/>
                <a:cs typeface="+mn-cs"/>
              </a:defRPr>
            </a:lvl3pPr>
            <a:lvl4pPr marL="914400" indent="-227013"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4pPr>
            <a:lvl5pPr marL="1141413" indent="-227013"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3333FF"/>
                </a:solidFill>
              </a:rPr>
              <a:t>Continuation of CD-3A Scope</a:t>
            </a:r>
          </a:p>
          <a:p>
            <a:pPr lvl="1"/>
            <a:r>
              <a:rPr lang="en-US" sz="1600" dirty="0"/>
              <a:t>WBS 6.10.05: </a:t>
            </a:r>
            <a:r>
              <a:rPr lang="en-US" sz="1600" dirty="0">
                <a:ea typeface="Times New Roman" panose="02020603050405020304" pitchFamily="18" charset="0"/>
              </a:rPr>
              <a:t>Lead Tungstate Crystals for the Detector Backward EM Calorimeter</a:t>
            </a:r>
          </a:p>
          <a:p>
            <a:pPr lvl="2"/>
            <a:r>
              <a:rPr lang="en-US" sz="1400" dirty="0"/>
              <a:t>Remaining 1500 pieces to complete need </a:t>
            </a:r>
            <a:endParaRPr lang="en-US" sz="1400" b="1" dirty="0">
              <a:solidFill>
                <a:srgbClr val="3333FF"/>
              </a:solidFill>
            </a:endParaRPr>
          </a:p>
          <a:p>
            <a:pPr lvl="1"/>
            <a:r>
              <a:rPr lang="en-US" sz="1600" dirty="0"/>
              <a:t>WBS 6.10.05: </a:t>
            </a:r>
            <a:r>
              <a:rPr lang="en-US" sz="1600" dirty="0">
                <a:ea typeface="Times New Roman" panose="02020603050405020304" pitchFamily="18" charset="0"/>
              </a:rPr>
              <a:t>Scintillating Fibers for the Detector Barrel and Forward EM Calorimeters</a:t>
            </a:r>
          </a:p>
          <a:p>
            <a:pPr lvl="2"/>
            <a:r>
              <a:rPr lang="en-US" sz="1400" dirty="0"/>
              <a:t>2</a:t>
            </a:r>
            <a:r>
              <a:rPr lang="en-US" sz="1400" baseline="30000" dirty="0"/>
              <a:t>nd</a:t>
            </a:r>
            <a:r>
              <a:rPr lang="en-US" sz="1400" dirty="0"/>
              <a:t> phase of 4 phases </a:t>
            </a:r>
            <a:r>
              <a:rPr lang="en-US" sz="1400" dirty="0">
                <a:sym typeface="Wingdings" pitchFamily="2" charset="2"/>
              </a:rPr>
              <a:t> 1875 </a:t>
            </a:r>
            <a:r>
              <a:rPr lang="en-US" sz="1400" dirty="0"/>
              <a:t>km</a:t>
            </a:r>
          </a:p>
          <a:p>
            <a:pPr lvl="1"/>
            <a:r>
              <a:rPr lang="en-US" sz="1600" dirty="0">
                <a:ea typeface="Times New Roman" panose="02020603050405020304" pitchFamily="18" charset="0"/>
              </a:rPr>
              <a:t>WBS 6.10.06: Silicon Photomultipliers for the Detector Forward Hadronic Calorimeter</a:t>
            </a:r>
          </a:p>
          <a:p>
            <a:pPr lvl="2"/>
            <a:r>
              <a:rPr lang="en-US" sz="1400" dirty="0"/>
              <a:t>Remaining 300k </a:t>
            </a:r>
            <a:r>
              <a:rPr lang="en-US" sz="1400" dirty="0" err="1"/>
              <a:t>SiPMs</a:t>
            </a:r>
            <a:endParaRPr lang="en-US" sz="1400" dirty="0"/>
          </a:p>
          <a:p>
            <a:pPr lvl="1"/>
            <a:r>
              <a:rPr lang="en-US" sz="1600" dirty="0"/>
              <a:t>WBS 6.10.06: </a:t>
            </a:r>
            <a:r>
              <a:rPr lang="en-US" sz="1600" dirty="0">
                <a:ea typeface="Times New Roman" panose="02020603050405020304" pitchFamily="18" charset="0"/>
              </a:rPr>
              <a:t>Steel Plates, Casing Steel and Electron-Welding for the Detector Forward Hadronic Calorimeter</a:t>
            </a:r>
          </a:p>
          <a:p>
            <a:pPr lvl="2"/>
            <a:r>
              <a:rPr lang="en-US" sz="1400" dirty="0"/>
              <a:t>Remaining 50% of equipment</a:t>
            </a:r>
          </a:p>
          <a:p>
            <a:r>
              <a:rPr lang="en-US" sz="2000" dirty="0">
                <a:solidFill>
                  <a:srgbClr val="3333FF"/>
                </a:solidFill>
              </a:rPr>
              <a:t>New Items:</a:t>
            </a:r>
          </a:p>
          <a:p>
            <a:pPr lvl="1"/>
            <a:r>
              <a:rPr lang="en-US" sz="1600" dirty="0"/>
              <a:t>WBS 6.10.07: </a:t>
            </a:r>
            <a:r>
              <a:rPr lang="en-US" sz="1600" dirty="0">
                <a:ea typeface="Times New Roman" panose="02020603050405020304" pitchFamily="18" charset="0"/>
              </a:rPr>
              <a:t>Detector Solenoid Magnet Power Supply</a:t>
            </a:r>
          </a:p>
          <a:p>
            <a:pPr lvl="1"/>
            <a:r>
              <a:rPr lang="en-US" sz="1600" dirty="0">
                <a:ea typeface="Times New Roman" panose="02020603050405020304" pitchFamily="18" charset="0"/>
              </a:rPr>
              <a:t>WBS 6.10.10: Flux Return Steel for the Electron and Hadron Endcaps</a:t>
            </a:r>
          </a:p>
          <a:p>
            <a:pPr lvl="1"/>
            <a:r>
              <a:rPr lang="en-US" sz="1600" dirty="0">
                <a:ea typeface="Times New Roman" panose="02020603050405020304" pitchFamily="18" charset="0"/>
              </a:rPr>
              <a:t>WBS 6.10.08/09: Readout Chips needed for MAPS tracker and </a:t>
            </a:r>
            <a:r>
              <a:rPr lang="en-US" sz="1600" dirty="0" err="1">
                <a:ea typeface="Times New Roman" panose="02020603050405020304" pitchFamily="18" charset="0"/>
              </a:rPr>
              <a:t>dRICH</a:t>
            </a:r>
            <a:r>
              <a:rPr lang="en-US" sz="1600" dirty="0">
                <a:ea typeface="Times New Roman" panose="02020603050405020304" pitchFamily="18" charset="0"/>
              </a:rPr>
              <a:t> - </a:t>
            </a:r>
            <a:r>
              <a:rPr lang="en-US" sz="1600" dirty="0" err="1"/>
              <a:t>VTRx</a:t>
            </a:r>
            <a:r>
              <a:rPr lang="en-US" sz="1600" dirty="0"/>
              <a:t>+/</a:t>
            </a:r>
            <a:r>
              <a:rPr lang="en-US" sz="1600" dirty="0" err="1"/>
              <a:t>lpGBT</a:t>
            </a:r>
            <a:r>
              <a:rPr lang="en-US" sz="1600" dirty="0"/>
              <a:t> </a:t>
            </a:r>
            <a:endParaRPr lang="en-US" sz="1600" dirty="0">
              <a:ea typeface="Times New Roman" panose="02020603050405020304" pitchFamily="18" charset="0"/>
            </a:endParaRPr>
          </a:p>
        </p:txBody>
      </p:sp>
      <p:pic>
        <p:nvPicPr>
          <p:cNvPr id="1025" name="Picture 1" descr="page24image1608241776">
            <a:extLst>
              <a:ext uri="{FF2B5EF4-FFF2-40B4-BE49-F238E27FC236}">
                <a16:creationId xmlns:a16="http://schemas.microsoft.com/office/drawing/2014/main" id="{155C5803-3956-A04D-B105-D2EE17543E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0303" y="3429000"/>
            <a:ext cx="1420586" cy="224354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24image1608197216">
            <a:extLst>
              <a:ext uri="{FF2B5EF4-FFF2-40B4-BE49-F238E27FC236}">
                <a16:creationId xmlns:a16="http://schemas.microsoft.com/office/drawing/2014/main" id="{B7F29480-36BE-E14C-BCCB-F77316A06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3487" y="4458041"/>
            <a:ext cx="1562644" cy="1572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439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36085-75E7-E84E-B281-761C480C332F}"/>
              </a:ext>
            </a:extLst>
          </p:cNvPr>
          <p:cNvSpPr>
            <a:spLocks noGrp="1"/>
          </p:cNvSpPr>
          <p:nvPr>
            <p:ph type="title"/>
          </p:nvPr>
        </p:nvSpPr>
        <p:spPr>
          <a:xfrm>
            <a:off x="571500" y="0"/>
            <a:ext cx="11112500" cy="1127464"/>
          </a:xfrm>
        </p:spPr>
        <p:txBody>
          <a:bodyPr>
            <a:noAutofit/>
          </a:bodyPr>
          <a:lstStyle/>
          <a:p>
            <a:r>
              <a:rPr lang="en-US" sz="2800" dirty="0">
                <a:latin typeface="Arial" panose="020B0604020202020204" pitchFamily="34" charset="0"/>
                <a:cs typeface="Arial" panose="020B0604020202020204" pitchFamily="34" charset="0"/>
              </a:rPr>
              <a:t>Incremental Preliminary Design and Safety Review of the EIC Detector DAQ and Electronics   – Context </a:t>
            </a:r>
          </a:p>
        </p:txBody>
      </p:sp>
      <p:sp>
        <p:nvSpPr>
          <p:cNvPr id="7" name="Slide Number Placeholder 2">
            <a:extLst>
              <a:ext uri="{FF2B5EF4-FFF2-40B4-BE49-F238E27FC236}">
                <a16:creationId xmlns:a16="http://schemas.microsoft.com/office/drawing/2014/main" id="{5A32A11E-00D6-5048-8BD6-926A9B4FE1F9}"/>
              </a:ext>
            </a:extLst>
          </p:cNvPr>
          <p:cNvSpPr>
            <a:spLocks noGrp="1"/>
          </p:cNvSpPr>
          <p:nvPr>
            <p:ph type="sldNum" sz="quarter" idx="12"/>
          </p:nvPr>
        </p:nvSpPr>
        <p:spPr/>
        <p:txBody>
          <a:bodyPr/>
          <a:lstStyle/>
          <a:p>
            <a:fld id="{893C5830-40F3-F04E-B2E3-10E6672BA8FF}" type="slidenum">
              <a:rPr lang="en-US" smtClean="0"/>
              <a:t>6</a:t>
            </a:fld>
            <a:endParaRPr lang="en-US" dirty="0"/>
          </a:p>
        </p:txBody>
      </p:sp>
      <p:sp>
        <p:nvSpPr>
          <p:cNvPr id="4" name="TextBox 3">
            <a:extLst>
              <a:ext uri="{FF2B5EF4-FFF2-40B4-BE49-F238E27FC236}">
                <a16:creationId xmlns:a16="http://schemas.microsoft.com/office/drawing/2014/main" id="{8588E956-5CD2-187A-6340-4097D2F55555}"/>
              </a:ext>
            </a:extLst>
          </p:cNvPr>
          <p:cNvSpPr txBox="1"/>
          <p:nvPr/>
        </p:nvSpPr>
        <p:spPr>
          <a:xfrm>
            <a:off x="635000" y="1462452"/>
            <a:ext cx="10922000" cy="4493538"/>
          </a:xfrm>
          <a:prstGeom prst="rect">
            <a:avLst/>
          </a:prstGeom>
          <a:noFill/>
        </p:spPr>
        <p:txBody>
          <a:bodyPr wrap="square" rtlCol="0">
            <a:spAutoFit/>
          </a:bodyPr>
          <a:lstStyle/>
          <a:p>
            <a:pPr>
              <a:spcAft>
                <a:spcPts val="600"/>
              </a:spcAft>
            </a:pPr>
            <a:r>
              <a:rPr lang="en-US" dirty="0"/>
              <a:t>We had an earlier incremental preliminary design and safety review (“PDR-1”) of the EIC detector DAQ and Electronics in August 2022. There were many useful comments and two recommendations:</a:t>
            </a:r>
          </a:p>
          <a:p>
            <a:pPr marL="800100" lvl="1" indent="-342900">
              <a:spcAft>
                <a:spcPts val="600"/>
              </a:spcAft>
              <a:buFont typeface="+mj-lt"/>
              <a:buAutoNum type="arabicPeriod"/>
            </a:pPr>
            <a:r>
              <a:rPr lang="en-US" sz="1400" dirty="0"/>
              <a:t>The collaboration should investigate the potential for high data rates from the RICH detectors, which could significantly impact the concept and feasibility of a streaming detector readout.</a:t>
            </a:r>
          </a:p>
          <a:p>
            <a:pPr marL="800100" lvl="1" indent="-342900">
              <a:spcAft>
                <a:spcPts val="600"/>
              </a:spcAft>
              <a:buFont typeface="+mj-lt"/>
              <a:buAutoNum type="arabicPeriod"/>
            </a:pPr>
            <a:r>
              <a:rPr lang="en-US" sz="1400" dirty="0"/>
              <a:t>Given the requirement for a backup triggered readout for RICH, it is necessary to carefully define the physics trigger rate, trigger conditions, and trigger latency in order to facilitate design of the RICH front-end.</a:t>
            </a:r>
          </a:p>
          <a:p>
            <a:pPr>
              <a:spcAft>
                <a:spcPts val="600"/>
              </a:spcAft>
            </a:pPr>
            <a:endParaRPr lang="en-US" dirty="0"/>
          </a:p>
          <a:p>
            <a:pPr>
              <a:spcAft>
                <a:spcPts val="600"/>
              </a:spcAft>
            </a:pPr>
            <a:r>
              <a:rPr lang="en-US" dirty="0"/>
              <a:t>The present review has two parts:</a:t>
            </a:r>
          </a:p>
          <a:p>
            <a:pPr marL="742950" lvl="1" indent="-285750">
              <a:spcAft>
                <a:spcPts val="600"/>
              </a:spcAft>
              <a:buFont typeface="Arial" panose="020B0604020202020204" pitchFamily="34" charset="0"/>
              <a:buChar char="•"/>
            </a:pPr>
            <a:r>
              <a:rPr lang="en-US" sz="1600" dirty="0"/>
              <a:t>June 10</a:t>
            </a:r>
            <a:r>
              <a:rPr lang="en-US" sz="1600" baseline="30000" dirty="0"/>
              <a:t>th</a:t>
            </a:r>
            <a:r>
              <a:rPr lang="en-US" sz="1600" dirty="0"/>
              <a:t> and part of June 11</a:t>
            </a:r>
            <a:r>
              <a:rPr lang="en-US" sz="1600" baseline="30000" dirty="0"/>
              <a:t>th</a:t>
            </a:r>
            <a:r>
              <a:rPr lang="en-US" sz="1600" dirty="0"/>
              <a:t> is the incremental preliminary design and safety review (“PDR-2”) of the EIC detector DAQ and Electronics scope. This is a status review to solicit input from experts (i.e., you). We plan to have the final “Preliminary Design and Safety Review” of the EIC Detector DAQ and Electronics in CY 2025 (this corresponds to 60% design maturity) and a Final Design Review (~90% design maturity) one year later.</a:t>
            </a:r>
          </a:p>
          <a:p>
            <a:pPr marL="742950" lvl="1" indent="-285750">
              <a:spcAft>
                <a:spcPts val="600"/>
              </a:spcAft>
              <a:buFont typeface="Arial" panose="020B0604020202020204" pitchFamily="34" charset="0"/>
              <a:buChar char="•"/>
            </a:pPr>
            <a:r>
              <a:rPr lang="en-US" sz="1600" dirty="0"/>
              <a:t>June 11</a:t>
            </a:r>
            <a:r>
              <a:rPr lang="en-US" sz="1600" baseline="30000" dirty="0"/>
              <a:t>th</a:t>
            </a:r>
            <a:r>
              <a:rPr lang="en-US" sz="1600" dirty="0"/>
              <a:t> includes a session that serves as the Final Design Review (“FDR”) of the VTRX+ and </a:t>
            </a:r>
            <a:r>
              <a:rPr lang="en-US" sz="1600" dirty="0" err="1"/>
              <a:t>lpGBT</a:t>
            </a:r>
            <a:r>
              <a:rPr lang="en-US" sz="1600" dirty="0"/>
              <a:t> electronics components. These are considered as possible CD-3B scope. The main reason is to be aligned with a last production run planned by CERN. We need your input on if the needs and specifications for these components are finalized. We also welcome your advise on the suitability of these as CD-3B scope.</a:t>
            </a:r>
          </a:p>
        </p:txBody>
      </p:sp>
    </p:spTree>
    <p:extLst>
      <p:ext uri="{BB962C8B-B14F-4D97-AF65-F5344CB8AC3E}">
        <p14:creationId xmlns:p14="http://schemas.microsoft.com/office/powerpoint/2010/main" val="1959083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p:txBody>
          <a:bodyPr/>
          <a:lstStyle/>
          <a:p>
            <a:r>
              <a:rPr lang="en-US" dirty="0"/>
              <a:t>Closeout Report</a:t>
            </a:r>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a:xfrm>
            <a:off x="2133882" y="5183894"/>
            <a:ext cx="7750969" cy="470928"/>
          </a:xfrm>
        </p:spPr>
        <p:txBody>
          <a:bodyPr vert="horz" lIns="91440" tIns="45720" rIns="91440" bIns="45720" rtlCol="0" anchor="t">
            <a:normAutofit/>
          </a:bodyPr>
          <a:lstStyle/>
          <a:p>
            <a:r>
              <a:rPr lang="en-US" dirty="0"/>
              <a:t>June 10-11, 2024</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a:xfrm>
            <a:off x="2049042" y="2320458"/>
            <a:ext cx="6999708" cy="789100"/>
          </a:xfrm>
        </p:spPr>
        <p:txBody>
          <a:bodyPr vert="horz" lIns="91440" tIns="45720" rIns="91440" bIns="45720" rtlCol="0" anchor="t">
            <a:noAutofit/>
          </a:bodyPr>
          <a:lstStyle/>
          <a:p>
            <a:r>
              <a:rPr lang="en-US" sz="2400" dirty="0"/>
              <a:t>Ken Wyllie (CERN), Mitch Newcomer (</a:t>
            </a:r>
            <a:r>
              <a:rPr lang="en-US" sz="2400" dirty="0" err="1"/>
              <a:t>UPenn</a:t>
            </a:r>
            <a:r>
              <a:rPr lang="en-US" sz="2400" dirty="0"/>
              <a:t>), </a:t>
            </a:r>
            <a:r>
              <a:rPr lang="en-US" sz="2400" dirty="0" err="1"/>
              <a:t>Prashansa</a:t>
            </a:r>
            <a:r>
              <a:rPr lang="en-US" sz="2400" dirty="0"/>
              <a:t> </a:t>
            </a:r>
            <a:r>
              <a:rPr lang="en-US" sz="2400" dirty="0" err="1"/>
              <a:t>Mukim</a:t>
            </a:r>
            <a:r>
              <a:rPr lang="en-US" sz="2400" dirty="0"/>
              <a:t> (BNL), Filippo Costa (CERN)</a:t>
            </a:r>
            <a:r>
              <a:rPr lang="nl-NL" sz="2400" dirty="0"/>
              <a:t> </a:t>
            </a:r>
          </a:p>
        </p:txBody>
      </p:sp>
      <p:sp>
        <p:nvSpPr>
          <p:cNvPr id="5" name="Rectangle 4"/>
          <p:cNvSpPr/>
          <p:nvPr/>
        </p:nvSpPr>
        <p:spPr>
          <a:xfrm>
            <a:off x="2049042" y="3294792"/>
            <a:ext cx="7133918" cy="1569660"/>
          </a:xfrm>
          <a:prstGeom prst="rect">
            <a:avLst/>
          </a:prstGeom>
        </p:spPr>
        <p:txBody>
          <a:bodyPr wrap="square">
            <a:spAutoFit/>
          </a:bodyPr>
          <a:lstStyle/>
          <a:p>
            <a:r>
              <a:rPr lang="en-US" sz="2400" dirty="0">
                <a:solidFill>
                  <a:schemeClr val="bg1"/>
                </a:solidFill>
              </a:rPr>
              <a:t>Incremental</a:t>
            </a:r>
            <a:r>
              <a:rPr lang="en-US" dirty="0">
                <a:cs typeface="Calibri"/>
              </a:rPr>
              <a:t> </a:t>
            </a:r>
            <a:r>
              <a:rPr lang="en-US" sz="2400" dirty="0">
                <a:solidFill>
                  <a:schemeClr val="bg1"/>
                </a:solidFill>
              </a:rPr>
              <a:t>Preliminary Design and Safety Review of the EIC Detector DAQ and Electronics and Final Design Review of Electronics Components for the </a:t>
            </a:r>
            <a:r>
              <a:rPr lang="en-US" sz="2400" dirty="0" err="1">
                <a:solidFill>
                  <a:schemeClr val="bg1"/>
                </a:solidFill>
              </a:rPr>
              <a:t>ePIC</a:t>
            </a:r>
            <a:r>
              <a:rPr lang="en-US" sz="2400" dirty="0">
                <a:solidFill>
                  <a:schemeClr val="bg1"/>
                </a:solidFill>
              </a:rPr>
              <a:t> Detector</a:t>
            </a:r>
          </a:p>
        </p:txBody>
      </p:sp>
    </p:spTree>
    <p:extLst>
      <p:ext uri="{BB962C8B-B14F-4D97-AF65-F5344CB8AC3E}">
        <p14:creationId xmlns:p14="http://schemas.microsoft.com/office/powerpoint/2010/main" val="219439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455894-6BDB-16B0-6752-A1DD503E75E1}"/>
              </a:ext>
            </a:extLst>
          </p:cNvPr>
          <p:cNvSpPr>
            <a:spLocks noGrp="1"/>
          </p:cNvSpPr>
          <p:nvPr>
            <p:ph type="sldNum" sz="quarter" idx="4"/>
          </p:nvPr>
        </p:nvSpPr>
        <p:spPr/>
        <p:txBody>
          <a:bodyPr/>
          <a:lstStyle/>
          <a:p>
            <a:pPr>
              <a:defRPr/>
            </a:pPr>
            <a:fld id="{933A556B-7C63-244D-9B7C-B0EA8042B330}" type="slidenum">
              <a:rPr lang="en-US" b="1">
                <a:solidFill>
                  <a:srgbClr val="00ACDB"/>
                </a:solidFill>
                <a:latin typeface="Arial" panose="020B0604020202020204"/>
              </a:rPr>
              <a:pPr>
                <a:defRPr/>
              </a:pPr>
              <a:t>8</a:t>
            </a:fld>
            <a:endParaRPr lang="en-US" b="1" dirty="0">
              <a:solidFill>
                <a:srgbClr val="00ACDB"/>
              </a:solidFill>
              <a:latin typeface="Arial" panose="020B0604020202020204"/>
            </a:endParaRPr>
          </a:p>
        </p:txBody>
      </p:sp>
      <p:sp>
        <p:nvSpPr>
          <p:cNvPr id="5" name="Title 4">
            <a:extLst>
              <a:ext uri="{FF2B5EF4-FFF2-40B4-BE49-F238E27FC236}">
                <a16:creationId xmlns:a16="http://schemas.microsoft.com/office/drawing/2014/main" id="{8906902D-327E-A150-853A-A765EAF5C7B7}"/>
              </a:ext>
            </a:extLst>
          </p:cNvPr>
          <p:cNvSpPr>
            <a:spLocks noGrp="1"/>
          </p:cNvSpPr>
          <p:nvPr>
            <p:ph type="title"/>
          </p:nvPr>
        </p:nvSpPr>
        <p:spPr>
          <a:xfrm>
            <a:off x="1985783" y="0"/>
            <a:ext cx="8510096" cy="825178"/>
          </a:xfrm>
        </p:spPr>
        <p:txBody>
          <a:bodyPr/>
          <a:lstStyle/>
          <a:p>
            <a:r>
              <a:rPr lang="en-US" dirty="0"/>
              <a:t>Conclusion</a:t>
            </a:r>
          </a:p>
        </p:txBody>
      </p:sp>
      <p:sp>
        <p:nvSpPr>
          <p:cNvPr id="4" name="Text Placeholder 5">
            <a:extLst>
              <a:ext uri="{FF2B5EF4-FFF2-40B4-BE49-F238E27FC236}">
                <a16:creationId xmlns:a16="http://schemas.microsoft.com/office/drawing/2014/main" id="{3D0BCF26-070D-4A21-B8E6-E90DE6392430}"/>
              </a:ext>
            </a:extLst>
          </p:cNvPr>
          <p:cNvSpPr txBox="1">
            <a:spLocks/>
          </p:cNvSpPr>
          <p:nvPr/>
        </p:nvSpPr>
        <p:spPr>
          <a:xfrm>
            <a:off x="1985319" y="981077"/>
            <a:ext cx="8510041" cy="506571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endParaRPr lang="en-US" dirty="0">
              <a:solidFill>
                <a:srgbClr val="000000"/>
              </a:solidFill>
              <a:latin typeface="Arial" panose="020B0604020202020204"/>
            </a:endParaRPr>
          </a:p>
        </p:txBody>
      </p:sp>
      <p:sp>
        <p:nvSpPr>
          <p:cNvPr id="6" name="Content Placeholder 2">
            <a:extLst>
              <a:ext uri="{FF2B5EF4-FFF2-40B4-BE49-F238E27FC236}">
                <a16:creationId xmlns:a16="http://schemas.microsoft.com/office/drawing/2014/main" id="{90755CEC-7D12-424B-9775-394B1DD3CBEB}"/>
              </a:ext>
            </a:extLst>
          </p:cNvPr>
          <p:cNvSpPr>
            <a:spLocks noGrp="1"/>
          </p:cNvSpPr>
          <p:nvPr>
            <p:ph idx="1"/>
          </p:nvPr>
        </p:nvSpPr>
        <p:spPr>
          <a:xfrm>
            <a:off x="2152650" y="1253332"/>
            <a:ext cx="7886700" cy="3254501"/>
          </a:xfrm>
        </p:spPr>
        <p:txBody>
          <a:bodyPr vert="horz" lIns="91440" tIns="45720" rIns="91440" bIns="45720" rtlCol="0" anchor="t">
            <a:normAutofit fontScale="92500" lnSpcReduction="20000"/>
          </a:bodyPr>
          <a:lstStyle/>
          <a:p>
            <a:r>
              <a:rPr lang="en-US" dirty="0"/>
              <a:t>We appreciate the great effort to prepare for this review.</a:t>
            </a:r>
          </a:p>
          <a:p>
            <a:endParaRPr lang="en-US" dirty="0"/>
          </a:p>
          <a:p>
            <a:r>
              <a:rPr lang="en-US" dirty="0"/>
              <a:t>We congratulate the </a:t>
            </a:r>
            <a:r>
              <a:rPr lang="en-US" dirty="0" err="1"/>
              <a:t>ePIC</a:t>
            </a:r>
            <a:r>
              <a:rPr lang="en-US" dirty="0"/>
              <a:t> community on the enormous progress in the electronics and data-acquisition.</a:t>
            </a:r>
          </a:p>
          <a:p>
            <a:endParaRPr lang="en-US" dirty="0"/>
          </a:p>
          <a:p>
            <a:r>
              <a:rPr lang="en-US" dirty="0"/>
              <a:t>We are satisfied with the answers to the charge questions provided by the contributors</a:t>
            </a:r>
          </a:p>
          <a:p>
            <a:endParaRPr lang="en-US" dirty="0"/>
          </a:p>
          <a:p>
            <a:r>
              <a:rPr lang="en-US" dirty="0"/>
              <a:t>We have provided comments and made recommendations which we believe will be beneficial to the </a:t>
            </a:r>
            <a:r>
              <a:rPr lang="en-US" dirty="0" err="1"/>
              <a:t>ePIC</a:t>
            </a:r>
            <a:r>
              <a:rPr lang="en-US" dirty="0"/>
              <a:t> community. </a:t>
            </a:r>
          </a:p>
        </p:txBody>
      </p:sp>
    </p:spTree>
    <p:extLst>
      <p:ext uri="{BB962C8B-B14F-4D97-AF65-F5344CB8AC3E}">
        <p14:creationId xmlns:p14="http://schemas.microsoft.com/office/powerpoint/2010/main" val="3213831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5066A-5F40-4D24-9D18-046430291825}"/>
              </a:ext>
            </a:extLst>
          </p:cNvPr>
          <p:cNvSpPr>
            <a:spLocks noGrp="1"/>
          </p:cNvSpPr>
          <p:nvPr>
            <p:ph type="title"/>
          </p:nvPr>
        </p:nvSpPr>
        <p:spPr>
          <a:xfrm>
            <a:off x="1951314" y="155402"/>
            <a:ext cx="7886700" cy="847724"/>
          </a:xfrm>
        </p:spPr>
        <p:txBody>
          <a:bodyPr>
            <a:normAutofit fontScale="90000"/>
          </a:bodyPr>
          <a:lstStyle/>
          <a:p>
            <a:r>
              <a:rPr lang="en-US" dirty="0"/>
              <a:t>Charge Questions (for the Incremental Preliminary Design Review of the Electronics/DAQ)</a:t>
            </a:r>
          </a:p>
        </p:txBody>
      </p:sp>
      <p:sp>
        <p:nvSpPr>
          <p:cNvPr id="5" name="Content Placeholder 4">
            <a:extLst>
              <a:ext uri="{FF2B5EF4-FFF2-40B4-BE49-F238E27FC236}">
                <a16:creationId xmlns:a16="http://schemas.microsoft.com/office/drawing/2014/main" id="{0ED087D6-5168-4FF7-8C52-D7FC3AB1B352}"/>
              </a:ext>
            </a:extLst>
          </p:cNvPr>
          <p:cNvSpPr>
            <a:spLocks noGrp="1"/>
          </p:cNvSpPr>
          <p:nvPr>
            <p:ph idx="1"/>
          </p:nvPr>
        </p:nvSpPr>
        <p:spPr>
          <a:xfrm>
            <a:off x="2056397" y="1003126"/>
            <a:ext cx="7886700" cy="5163918"/>
          </a:xfrm>
        </p:spPr>
        <p:txBody>
          <a:bodyPr vert="horz" lIns="91440" tIns="45720" rIns="91440" bIns="45720" rtlCol="0" anchor="t">
            <a:noAutofit/>
          </a:bodyPr>
          <a:lstStyle/>
          <a:p>
            <a:pPr algn="just">
              <a:buAutoNum type="arabicPeriod"/>
            </a:pPr>
            <a:r>
              <a:rPr lang="en-US" sz="1600" dirty="0">
                <a:cs typeface="Calibri"/>
              </a:rPr>
              <a:t>Are the technical performance requirements appropriately defined and complete for this stage of the project?</a:t>
            </a:r>
          </a:p>
          <a:p>
            <a:pPr algn="just">
              <a:buAutoNum type="arabicPeriod"/>
            </a:pPr>
            <a:r>
              <a:rPr lang="en-US" sz="1600" dirty="0">
                <a:cs typeface="Calibri"/>
              </a:rPr>
              <a:t>Are the plans for the various detector electronics and data acquisition systems appropriately documented and complete for this stage of the project?</a:t>
            </a:r>
          </a:p>
          <a:p>
            <a:pPr algn="just">
              <a:buAutoNum type="arabicPeriod"/>
            </a:pPr>
            <a:r>
              <a:rPr lang="en-US" sz="1600" dirty="0">
                <a:cs typeface="Calibri"/>
              </a:rPr>
              <a:t>Are the current plans from front-end electronics to data acquisition for the detector likely to achieve the technical performance requirements, with a low risk for cost increases, schedule delays, and technical problems?</a:t>
            </a:r>
          </a:p>
          <a:p>
            <a:pPr algn="just">
              <a:buAutoNum type="arabicPeriod"/>
            </a:pPr>
            <a:r>
              <a:rPr lang="en-US" sz="1600" dirty="0">
                <a:cs typeface="Calibri"/>
              </a:rPr>
              <a:t>Are the schedule assumptions for the fabrication of the various electronics and data acquisition systems and assembly plans reasonable and consistent with the overall detector schedule?</a:t>
            </a:r>
          </a:p>
          <a:p>
            <a:pPr algn="just">
              <a:buAutoNum type="arabicPeriod"/>
            </a:pPr>
            <a:r>
              <a:rPr lang="en-US" sz="1600" dirty="0">
                <a:cs typeface="Calibri"/>
              </a:rPr>
              <a:t>Have ES&amp;H and QA considerations been adequately incorporated into the plans at their present stage?</a:t>
            </a:r>
          </a:p>
        </p:txBody>
      </p:sp>
      <p:sp>
        <p:nvSpPr>
          <p:cNvPr id="3" name="Slide Number Placeholder 2"/>
          <p:cNvSpPr>
            <a:spLocks noGrp="1"/>
          </p:cNvSpPr>
          <p:nvPr>
            <p:ph type="sldNum" sz="quarter" idx="4"/>
          </p:nvPr>
        </p:nvSpPr>
        <p:spPr/>
        <p:txBody>
          <a:bodyPr/>
          <a:lstStyle/>
          <a:p>
            <a:fld id="{933A556B-7C63-244D-9B7C-B0EA8042B330}" type="slidenum">
              <a:rPr lang="en-US" smtClean="0"/>
              <a:pPr/>
              <a:t>9</a:t>
            </a:fld>
            <a:endParaRPr lang="en-US" dirty="0"/>
          </a:p>
        </p:txBody>
      </p:sp>
      <p:sp>
        <p:nvSpPr>
          <p:cNvPr id="4" name="Content Placeholder 2">
            <a:extLst>
              <a:ext uri="{FF2B5EF4-FFF2-40B4-BE49-F238E27FC236}">
                <a16:creationId xmlns:a16="http://schemas.microsoft.com/office/drawing/2014/main" id="{B17D7B09-BCAF-A2CD-4201-589618265DCD}"/>
              </a:ext>
            </a:extLst>
          </p:cNvPr>
          <p:cNvSpPr txBox="1">
            <a:spLocks/>
          </p:cNvSpPr>
          <p:nvPr/>
        </p:nvSpPr>
        <p:spPr>
          <a:xfrm>
            <a:off x="606356" y="4227623"/>
            <a:ext cx="11341803" cy="1939421"/>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mn-lt"/>
                <a:ea typeface="+mn-ea"/>
                <a:cs typeface="+mn-cs"/>
              </a:defRPr>
            </a:lvl1pPr>
            <a:lvl2pPr marL="460375" indent="-233363" algn="l" defTabSz="914400" rtl="0" eaLnBrk="1" latinLnBrk="0" hangingPunct="1">
              <a:lnSpc>
                <a:spcPct val="100000"/>
              </a:lnSpc>
              <a:spcBef>
                <a:spcPts val="0"/>
              </a:spcBef>
              <a:spcAft>
                <a:spcPts val="400"/>
              </a:spcAft>
              <a:buFont typeface="Arial" panose="020B0604020202020204" pitchFamily="34" charset="0"/>
              <a:buChar char="•"/>
              <a:defRPr sz="2000" kern="1200">
                <a:solidFill>
                  <a:schemeClr val="tx1"/>
                </a:solidFill>
                <a:latin typeface="+mn-lt"/>
                <a:ea typeface="+mn-ea"/>
                <a:cs typeface="+mn-cs"/>
              </a:defRPr>
            </a:lvl2pPr>
            <a:lvl3pPr marL="687388" indent="-227013" algn="l" defTabSz="914400" rtl="0" eaLnBrk="1" latinLnBrk="0" hangingPunct="1">
              <a:lnSpc>
                <a:spcPct val="100000"/>
              </a:lnSpc>
              <a:spcBef>
                <a:spcPts val="0"/>
              </a:spcBef>
              <a:spcAft>
                <a:spcPts val="400"/>
              </a:spcAft>
              <a:buFont typeface="Arial" panose="020B0604020202020204" pitchFamily="34" charset="0"/>
              <a:buChar char="•"/>
              <a:defRPr sz="1800" kern="1200">
                <a:solidFill>
                  <a:schemeClr val="tx1"/>
                </a:solidFill>
                <a:latin typeface="+mn-lt"/>
                <a:ea typeface="+mn-ea"/>
                <a:cs typeface="+mn-cs"/>
              </a:defRPr>
            </a:lvl3pPr>
            <a:lvl4pPr marL="914400" indent="-227013"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4pPr>
            <a:lvl5pPr marL="1141413" indent="-227013"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All charge questions were answered with yes</a:t>
            </a:r>
          </a:p>
          <a:p>
            <a:r>
              <a:rPr lang="en-US" sz="1800" dirty="0"/>
              <a:t>The review committee noted that the specifications and documentation for the ASICs/front-end are well defined and mostly complete but those for the DAQ/RDO/controls are still less mature.</a:t>
            </a:r>
          </a:p>
          <a:p>
            <a:r>
              <a:rPr lang="en-US" sz="1800" dirty="0"/>
              <a:t>The committee wants in the next review also to hear about the controls and the MAPS, as for the latter the sensor and electronics have strong physical overlap.</a:t>
            </a:r>
          </a:p>
          <a:p>
            <a:r>
              <a:rPr lang="en-US" sz="1800" dirty="0"/>
              <a:t>The committee gave many valuable comments and 13 recommendations – these are mainly aimed at what needs to be done to further mature the design and what they expect to be in a Technical Design Report.</a:t>
            </a:r>
          </a:p>
        </p:txBody>
      </p:sp>
    </p:spTree>
    <p:extLst>
      <p:ext uri="{BB962C8B-B14F-4D97-AF65-F5344CB8AC3E}">
        <p14:creationId xmlns:p14="http://schemas.microsoft.com/office/powerpoint/2010/main" val="228627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NL">
  <a:themeElements>
    <a:clrScheme name="BNL_NSLS-II">
      <a:dk1>
        <a:srgbClr val="000000"/>
      </a:dk1>
      <a:lt1>
        <a:srgbClr val="FFFFFF"/>
      </a:lt1>
      <a:dk2>
        <a:srgbClr val="105B78"/>
      </a:dk2>
      <a:lt2>
        <a:srgbClr val="00ACDB"/>
      </a:lt2>
      <a:accent1>
        <a:srgbClr val="B2D33A"/>
      </a:accent1>
      <a:accent2>
        <a:srgbClr val="F68A1F"/>
      </a:accent2>
      <a:accent3>
        <a:srgbClr val="B62466"/>
      </a:accent3>
      <a:accent4>
        <a:srgbClr val="FFCC33"/>
      </a:accent4>
      <a:accent5>
        <a:srgbClr val="DA3525"/>
      </a:accent5>
      <a:accent6>
        <a:srgbClr val="50489D"/>
      </a:accent6>
      <a:hlink>
        <a:srgbClr val="4881C3"/>
      </a:hlink>
      <a:folHlink>
        <a:srgbClr val="24B57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C_PPT_Template_Widescreen_0923" id="{B3C6C6E8-A343-9F46-9C14-8D262507CB52}" vid="{B0F72776-BFD3-D14D-97CB-9DB1BA4DAE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198D2554909C94BB45400E87C135FCB" ma:contentTypeVersion="10" ma:contentTypeDescription="Create a new document." ma:contentTypeScope="" ma:versionID="f6f58857f6daa4b711834340285195ba">
  <xsd:schema xmlns:xsd="http://www.w3.org/2001/XMLSchema" xmlns:xs="http://www.w3.org/2001/XMLSchema" xmlns:p="http://schemas.microsoft.com/office/2006/metadata/properties" xmlns:ns2="d767f846-2003-4795-b8a5-c12e60d56749" xmlns:ns3="3bfd71d5-c7ac-4dca-b865-a609d1eb4074" targetNamespace="http://schemas.microsoft.com/office/2006/metadata/properties" ma:root="true" ma:fieldsID="053b8f7372f1cfbe58d59be704c01563" ns2:_="" ns3:_="">
    <xsd:import namespace="d767f846-2003-4795-b8a5-c12e60d56749"/>
    <xsd:import namespace="3bfd71d5-c7ac-4dca-b865-a609d1eb407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67f846-2003-4795-b8a5-c12e60d567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325a567-783b-4eae-ad25-f71283ef2f6c"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fd71d5-c7ac-4dca-b865-a609d1eb4074"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c11a0df5-9a12-49e9-8865-351e10a89734}" ma:internalName="TaxCatchAll" ma:showField="CatchAllData" ma:web="dd7425a4-fa23-406d-b478-3c2992d2d4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767f846-2003-4795-b8a5-c12e60d56749">
      <Terms xmlns="http://schemas.microsoft.com/office/infopath/2007/PartnerControls"/>
    </lcf76f155ced4ddcb4097134ff3c332f>
    <TaxCatchAll xmlns="3bfd71d5-c7ac-4dca-b865-a609d1eb4074" xsi:nil="true"/>
  </documentManagement>
</p:properties>
</file>

<file path=customXml/itemProps1.xml><?xml version="1.0" encoding="utf-8"?>
<ds:datastoreItem xmlns:ds="http://schemas.openxmlformats.org/officeDocument/2006/customXml" ds:itemID="{0F209D19-ECD3-440E-A44C-BD3D2F26689B}">
  <ds:schemaRefs>
    <ds:schemaRef ds:uri="http://schemas.microsoft.com/sharepoint/v3/contenttype/forms"/>
  </ds:schemaRefs>
</ds:datastoreItem>
</file>

<file path=customXml/itemProps2.xml><?xml version="1.0" encoding="utf-8"?>
<ds:datastoreItem xmlns:ds="http://schemas.openxmlformats.org/officeDocument/2006/customXml" ds:itemID="{E5FDE2A7-6190-4660-96B1-4848D3073C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67f846-2003-4795-b8a5-c12e60d56749"/>
    <ds:schemaRef ds:uri="3bfd71d5-c7ac-4dca-b865-a609d1eb40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5637A3-DEB1-4C7D-9F81-D2184D65C3B4}">
  <ds:schemaRefs>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d767f846-2003-4795-b8a5-c12e60d56749"/>
    <ds:schemaRef ds:uri="http://purl.org/dc/dcmitype/"/>
    <ds:schemaRef ds:uri="http://schemas.microsoft.com/office/2006/metadata/properties"/>
    <ds:schemaRef ds:uri="3bfd71d5-c7ac-4dca-b865-a609d1eb4074"/>
    <ds:schemaRef ds:uri="http://purl.org/dc/terms/"/>
  </ds:schemaRefs>
</ds:datastoreItem>
</file>

<file path=docProps/app.xml><?xml version="1.0" encoding="utf-8"?>
<Properties xmlns="http://schemas.openxmlformats.org/officeDocument/2006/extended-properties" xmlns:vt="http://schemas.openxmlformats.org/officeDocument/2006/docPropsVTypes">
  <Template>EIC Long Lead Procurement Widescreen PPT Template</Template>
  <TotalTime>19821</TotalTime>
  <Words>2078</Words>
  <Application>Microsoft Office PowerPoint</Application>
  <PresentationFormat>Widescreen</PresentationFormat>
  <Paragraphs>235</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Wingdings</vt:lpstr>
      <vt:lpstr>Arial</vt:lpstr>
      <vt:lpstr>Times New Roman</vt:lpstr>
      <vt:lpstr>Symbol</vt:lpstr>
      <vt:lpstr>Calibri</vt:lpstr>
      <vt:lpstr>BNL</vt:lpstr>
      <vt:lpstr>EIC Project News</vt:lpstr>
      <vt:lpstr>Outline</vt:lpstr>
      <vt:lpstr>EIC Schedule – best guess, dates still under discussion</vt:lpstr>
      <vt:lpstr>2024 Review Calendar</vt:lpstr>
      <vt:lpstr>Possible Long-Lead Procurement CD-3B Scope</vt:lpstr>
      <vt:lpstr>Incremental Preliminary Design and Safety Review of the EIC Detector DAQ and Electronics   – Context </vt:lpstr>
      <vt:lpstr>Closeout Report</vt:lpstr>
      <vt:lpstr>Conclusion</vt:lpstr>
      <vt:lpstr>Charge Questions (for the Incremental Preliminary Design Review of the Electronics/DAQ)</vt:lpstr>
      <vt:lpstr>Comments (for the Final Design Review of the VTRx+/lpGBT)</vt:lpstr>
      <vt:lpstr>Detector Advisory Committee</vt:lpstr>
      <vt:lpstr>8th Detector Advisory Committee Meeting June 21 - Charge</vt:lpstr>
      <vt:lpstr>8th Detector Advisory Committee Meeting June 21 - Agenda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&lt;LLP WBS – LLP Description&gt; CD-3A Director’s Review</dc:title>
  <dc:subject/>
  <dc:creator>ksmith@bnl.gov</dc:creator>
  <cp:keywords/>
  <dc:description/>
  <cp:lastModifiedBy>Rolf</cp:lastModifiedBy>
  <cp:revision>269</cp:revision>
  <cp:lastPrinted>2023-11-03T20:25:02Z</cp:lastPrinted>
  <dcterms:created xsi:type="dcterms:W3CDTF">2023-09-12T20:43:32Z</dcterms:created>
  <dcterms:modified xsi:type="dcterms:W3CDTF">2024-06-13T20:08:23Z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0x01010064DC25A386985D4D9C8290A9164CEF14</vt:lpwstr>
  </property>
  <property fmtid="{D5CDD505-2E9C-101B-9397-08002B2CF9AE}" pid="3" name="MediaServiceImageTags">
    <vt:lpwstr/>
  </property>
</Properties>
</file>