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3" r:id="rId3"/>
    <p:sldId id="384" r:id="rId4"/>
    <p:sldId id="387" r:id="rId5"/>
    <p:sldId id="390" r:id="rId6"/>
    <p:sldId id="385" r:id="rId7"/>
    <p:sldId id="386" r:id="rId8"/>
    <p:sldId id="389" r:id="rId9"/>
    <p:sldId id="391" r:id="rId10"/>
    <p:sldId id="392" r:id="rId11"/>
    <p:sldId id="3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E8454-48FA-7A4E-8189-927F8A2BE454}" v="51" dt="2024-02-26T16:38:27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4EA8-1356-441F-B067-C99BF41F940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3ABA-98F6-4051-A370-8342DF88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4F9D-65A8-4ABA-9344-21EDE7D7C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5153C-A772-4907-B76E-89F32CD88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66D78-53EF-41C3-B162-007DD51C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ECC1-95F1-4601-B987-EF4FB09A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24BF6-A165-4EA4-9AB7-B4A5B426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4E73-455F-4692-BAB6-EF363A19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EF2F0-FE9C-4471-B716-9043D0D9E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BD071-0E9E-42A5-AEC3-D0665C30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2673-0448-4A3A-926C-FF19ED6E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CCCCE-3A47-4508-8C82-A2FFA841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7FCF6-0989-4E25-BCAE-857874056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D74EC-5096-4742-A580-51219418A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7942E-C631-4FC3-B52D-CCA1712E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9C9F7-AE34-4D8D-9682-3A11AE7D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F2755-29B6-44F4-801E-1CCA053B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7706-0A45-4DF7-8995-60DFC9AA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3"/>
            <a:ext cx="12192000" cy="9483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389F6-A9E5-45B1-A0A6-4CADE578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36670"/>
            <a:ext cx="12192000" cy="2488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5C53-A248-4EEA-9D0E-A0672E88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2991"/>
            <a:ext cx="4114800" cy="24774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Ciprian 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9764-BC94-467D-A945-C1BCD4C0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8929"/>
            <a:ext cx="2743200" cy="247748"/>
          </a:xfrm>
        </p:spPr>
        <p:txBody>
          <a:bodyPr/>
          <a:lstStyle>
            <a:lvl1pPr>
              <a:defRPr sz="1600"/>
            </a:lvl1pPr>
          </a:lstStyle>
          <a:p>
            <a:fld id="{4CDA4B9D-FE46-474D-9F50-032B36FEA4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0A0186-D029-11EB-4049-C98415258C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4738"/>
            <a:ext cx="1371600" cy="3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9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2107-3449-4838-B2C3-470EA306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3F4A-C0CB-4330-891A-2AF34D5D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EF01-793E-4960-8F4D-B7924EEA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89DB-CB99-42E6-A23A-7DAA3E70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FFC90-26BF-49B9-8034-3B935BF9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6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50FD-0C2A-4DA1-89E0-A66E81F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340E-CD56-4152-9C74-8B35BFA14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538F-2517-4684-A71D-86015CA34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A49FD-8009-4BA0-A2F0-4D2A8756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CC94E-9B48-4EA5-AE9F-0CE8611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ACB86-85D7-46FC-A8F3-5E34F09C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4E4C-04BC-4B78-8727-005D6096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915FD-A338-4502-AB37-B5EA801CE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2FC04-CB5E-4BA5-B162-B4EE912AC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F98D2-1685-458F-9632-16C2976C2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23E7B-55F0-40A5-B1AF-E6D641788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93515-380C-42B2-8FF7-0C178A2B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E835A-27F8-46E0-BA28-E1DAF8BD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A31B8-E63B-4837-8C18-CEB1EFF3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8B68-E249-4640-8CE1-1A05FEC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B7280-7B58-4E53-A9CC-7818BCA9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D4F2-D984-474A-A4B8-0D38BC88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533F-EE36-47DA-9EC3-EAF67C93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C0763-063E-4B60-AA11-3FE18408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C2C22-E4A0-4160-989D-52E3EBB4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A4E46-2E32-4F44-9542-82368F96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FD39-FCA6-4F25-8626-4653C8F0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7268-51DD-4A81-80C6-78F6F01E5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6C477-A89A-4E17-8899-88D0F57A8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B7054-97D7-4487-B76B-F1B805EE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59E4E-5859-4313-852C-BE9F46CA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AF00F-7CDE-4AB0-826B-44BDE154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9E77-E0AD-4DA7-B092-021A5584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1D704-0D5D-4B2A-BC63-5C1ADD41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F5ABA-DB59-4F8E-A1CD-298DD2B54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BFD43-DF4E-435A-9664-F02097C7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191F-CFEB-4E65-8EC0-0FE61D85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73BD3-D871-4F4D-B429-A1BF92D1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3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EABA-3DC6-4128-A5EB-469744FF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B42C2-4C71-4212-AE26-4D1AFAF03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84A9A-AD70-4C7E-8BBD-08AA6D9D3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E9C9B-A609-4A43-A835-24FC8E148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Ciprian 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E706-B7EC-44D0-BC12-F87D5EB94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4B9D-FE46-474D-9F50-032B36F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6008-1FB0-49B8-9563-C622FD68A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Initial photon detector sim G4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75862-6F32-4705-BC52-D6D5E35B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3999" cy="845554"/>
          </a:xfrm>
        </p:spPr>
        <p:txBody>
          <a:bodyPr/>
          <a:lstStyle/>
          <a:p>
            <a:r>
              <a:rPr lang="en-US" dirty="0"/>
              <a:t>Ciprian Gal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0E3EDB-B176-441E-9B76-864F267A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15" y="5549173"/>
            <a:ext cx="4683967" cy="13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7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79D2F-F474-07F6-0D0D-FAA2F0D5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75E5-FB8E-96DB-ED32-9214E167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Averaging tracking layers – initial position (transversely) (</a:t>
            </a:r>
            <a:r>
              <a:rPr lang="en-US" sz="3600" dirty="0" err="1"/>
              <a:t>BaF</a:t>
            </a:r>
            <a:r>
              <a:rPr lang="en-US" sz="36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2D78-9A8A-38E3-E728-5AE90487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A4B33-7563-85F2-83C5-A7E1B81E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EB9ABB6-6048-FBF7-CAF0-41C70BF4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4179584"/>
            <a:ext cx="6001406" cy="22107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events with single or no tracks after 3 </a:t>
            </a:r>
            <a:r>
              <a:rPr lang="en-US" dirty="0" err="1"/>
              <a:t>radLens</a:t>
            </a:r>
            <a:r>
              <a:rPr lang="en-US" dirty="0"/>
              <a:t> are mostly for low energy photons -&gt; we probably will have some energy cutoff in the analysis anyway so this problem is probably going to be less significant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E12A7-B05F-DC5A-D426-ED164D8E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888"/>
            <a:ext cx="4180105" cy="2810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0B5C6-203D-6669-10AC-DAE5F6134507}"/>
              </a:ext>
            </a:extLst>
          </p:cNvPr>
          <p:cNvSpPr txBox="1"/>
          <p:nvPr/>
        </p:nvSpPr>
        <p:spPr>
          <a:xfrm>
            <a:off x="628434" y="1230799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3radLen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276F7-FABB-898B-3790-BED00561E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482" y="761888"/>
            <a:ext cx="3886200" cy="2727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C918C0-7059-D6BE-771C-DAB8CE914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316" y="3572545"/>
            <a:ext cx="4831306" cy="33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BAEE7-D86F-0812-7010-FEB2DD71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66EA-1AF1-0720-7B64-A010CBF0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Todos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1D4AB-6C16-FBA0-811F-7DA7FF99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9E45C-2CBF-88DD-D4BB-0408818C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3631A7D-D359-7D2E-A404-6F69BC88F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950026"/>
            <a:ext cx="11718650" cy="5458938"/>
          </a:xfrm>
        </p:spPr>
        <p:txBody>
          <a:bodyPr>
            <a:normAutofit/>
          </a:bodyPr>
          <a:lstStyle/>
          <a:p>
            <a:r>
              <a:rPr lang="en-US" dirty="0"/>
              <a:t>update averaging by calculating average R from individual </a:t>
            </a:r>
            <a:r>
              <a:rPr lang="en-US"/>
              <a:t>R positions</a:t>
            </a:r>
          </a:p>
          <a:p>
            <a:r>
              <a:rPr lang="en-US" dirty="0"/>
              <a:t>fold in the asymmetry information and look at the resolution impacts on asymmetry extractions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EE1C91-8D8E-FD23-CFD7-508E8241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29"/>
            <a:ext cx="6096000" cy="3225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9E492-69BD-4972-B406-E12E2B95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46DF5-1635-473D-AFC8-2B8300A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3F55-82A6-4ABD-B1F3-E05538FC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6CCD3D1-0E6F-4D0C-B6C2-B5E34454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1692166"/>
            <a:ext cx="5990511" cy="43302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vacuum detector to select the initial photon information </a:t>
            </a:r>
          </a:p>
          <a:p>
            <a:r>
              <a:rPr lang="en-US" dirty="0"/>
              <a:t>“Calorimeter”: material PbWO4</a:t>
            </a:r>
          </a:p>
          <a:p>
            <a:pPr lvl="1"/>
            <a:r>
              <a:rPr lang="en-US" dirty="0"/>
              <a:t>4 x 9mm (~1 </a:t>
            </a:r>
            <a:r>
              <a:rPr lang="en-US" dirty="0" err="1"/>
              <a:t>radlen</a:t>
            </a:r>
            <a:r>
              <a:rPr lang="en-US" dirty="0"/>
              <a:t>) + 1 x 18mm + 1 x 256mm = 310mm </a:t>
            </a:r>
          </a:p>
          <a:p>
            <a:r>
              <a:rPr lang="en-US" dirty="0"/>
              <a:t>SiO2 1mm planes in between the calorimeter blocks (with 1mm of air on each side) to mock up the material for a tracker </a:t>
            </a:r>
          </a:p>
          <a:p>
            <a:r>
              <a:rPr lang="en-US" dirty="0"/>
              <a:t>Two simulations were run with two transverse sizes 10x10 cm and 5x5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CA282-896A-A6E7-8A3E-39A8309FA129}"/>
              </a:ext>
            </a:extLst>
          </p:cNvPr>
          <p:cNvSpPr txBox="1"/>
          <p:nvPr/>
        </p:nvSpPr>
        <p:spPr>
          <a:xfrm>
            <a:off x="1576551" y="929388"/>
            <a:ext cx="316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information (vacuum det)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2D02C5-A586-5FA9-A538-290054D642F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739468" y="1114054"/>
            <a:ext cx="1818987" cy="57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995E289-DD9E-845C-FD58-D37C15C7AA2F}"/>
              </a:ext>
            </a:extLst>
          </p:cNvPr>
          <p:cNvSpPr txBox="1">
            <a:spLocks/>
          </p:cNvSpPr>
          <p:nvPr/>
        </p:nvSpPr>
        <p:spPr>
          <a:xfrm>
            <a:off x="6558455" y="3596811"/>
            <a:ext cx="5002731" cy="260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photons are randomly sampled up to 8 GeV in energy and thrown in a square 3x3 mm square transversely at the center of the block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Momentum direction is (0,0,1)</a:t>
            </a:r>
          </a:p>
          <a:p>
            <a:r>
              <a:rPr lang="en-US" dirty="0"/>
              <a:t>Total of 10k events</a:t>
            </a:r>
          </a:p>
        </p:txBody>
      </p:sp>
    </p:spTree>
    <p:extLst>
      <p:ext uri="{BB962C8B-B14F-4D97-AF65-F5344CB8AC3E}">
        <p14:creationId xmlns:p14="http://schemas.microsoft.com/office/powerpoint/2010/main" val="11657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E492-69BD-4972-B406-E12E2B95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3"/>
            <a:ext cx="12192000" cy="948393"/>
          </a:xfrm>
        </p:spPr>
        <p:txBody>
          <a:bodyPr>
            <a:normAutofit/>
          </a:bodyPr>
          <a:lstStyle/>
          <a:p>
            <a:r>
              <a:rPr lang="en-US" dirty="0"/>
              <a:t>Energy reconstruction PbWO4 (10x10cm2)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46DF5-1635-473D-AFC8-2B8300A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3F55-82A6-4ABD-B1F3-E05538FC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6CCD3D1-0E6F-4D0C-B6C2-B5E34454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4025462"/>
            <a:ext cx="6116635" cy="2383502"/>
          </a:xfrm>
        </p:spPr>
        <p:txBody>
          <a:bodyPr>
            <a:normAutofit/>
          </a:bodyPr>
          <a:lstStyle/>
          <a:p>
            <a:r>
              <a:rPr lang="en-US" dirty="0"/>
              <a:t>The first few segments of the calorimeter don’t offer much here but summing all the deposited energy gives some decent energy reconstruction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1ADB0-428C-0AA3-6896-79C2A99F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563" y="176839"/>
            <a:ext cx="2292430" cy="1546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799A09-BC75-64B2-4B3A-01422839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51" y="830317"/>
            <a:ext cx="4972915" cy="308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B51FD-B495-2D0F-D67E-5FA79501E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19" y="1866864"/>
            <a:ext cx="5454909" cy="47965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D53B5-263C-2F5D-1CA3-DEB001AB7C90}"/>
              </a:ext>
            </a:extLst>
          </p:cNvPr>
          <p:cNvSpPr txBox="1"/>
          <p:nvPr/>
        </p:nvSpPr>
        <p:spPr>
          <a:xfrm>
            <a:off x="7598979" y="2659117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(1radlen)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A64A5-8742-5968-EB84-BBB46A41C7B0}"/>
              </a:ext>
            </a:extLst>
          </p:cNvPr>
          <p:cNvSpPr txBox="1"/>
          <p:nvPr/>
        </p:nvSpPr>
        <p:spPr>
          <a:xfrm>
            <a:off x="9873563" y="2686128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(1radlen)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55C0D-9E48-D37B-2FB2-CE3C79F45295}"/>
              </a:ext>
            </a:extLst>
          </p:cNvPr>
          <p:cNvSpPr txBox="1"/>
          <p:nvPr/>
        </p:nvSpPr>
        <p:spPr>
          <a:xfrm>
            <a:off x="7371619" y="3850596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(1radlen)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E4355-AF5C-7A81-4FA5-512E71144154}"/>
              </a:ext>
            </a:extLst>
          </p:cNvPr>
          <p:cNvSpPr txBox="1"/>
          <p:nvPr/>
        </p:nvSpPr>
        <p:spPr>
          <a:xfrm>
            <a:off x="9967674" y="3787632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(1radlen)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7C8A4-85D7-3B98-00C3-E4221AB22044}"/>
              </a:ext>
            </a:extLst>
          </p:cNvPr>
          <p:cNvSpPr txBox="1"/>
          <p:nvPr/>
        </p:nvSpPr>
        <p:spPr>
          <a:xfrm>
            <a:off x="9700142" y="5349087"/>
            <a:ext cx="13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(28radlen)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F7DDA-0385-62FB-614E-EA5628D084FE}"/>
              </a:ext>
            </a:extLst>
          </p:cNvPr>
          <p:cNvSpPr txBox="1"/>
          <p:nvPr/>
        </p:nvSpPr>
        <p:spPr>
          <a:xfrm>
            <a:off x="6989454" y="5349087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(2radlen)</a:t>
            </a:r>
          </a:p>
        </p:txBody>
      </p:sp>
    </p:spTree>
    <p:extLst>
      <p:ext uri="{BB962C8B-B14F-4D97-AF65-F5344CB8AC3E}">
        <p14:creationId xmlns:p14="http://schemas.microsoft.com/office/powerpoint/2010/main" val="141370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1AD2-A698-ECB9-4DD7-A2CD2478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CB94-C05D-5A4B-DD31-FEEDC627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reconstruction (5 vs 10 cm) PbWO4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1FF8E-8778-750A-13F4-1B40994D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15E50-9DE6-BB61-7052-AA31158B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BD3C516-5C0D-95B5-1211-55ABB58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4043330"/>
            <a:ext cx="6736745" cy="2365633"/>
          </a:xfrm>
        </p:spPr>
        <p:txBody>
          <a:bodyPr>
            <a:normAutofit/>
          </a:bodyPr>
          <a:lstStyle/>
          <a:p>
            <a:r>
              <a:rPr lang="en-US" dirty="0"/>
              <a:t>The 5x5 cm2 blocks still have linearity up to 8 GeV however we can certainly see a worse energy resolution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54A6D-6209-2AB2-E926-864D3AFB1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66" y="830317"/>
            <a:ext cx="5168462" cy="321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1A5F6-D8DC-06C1-4EBA-06F20DEB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51" y="830317"/>
            <a:ext cx="4972915" cy="3087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629066-14CE-87E3-4B71-F57AC08F79CA}"/>
              </a:ext>
            </a:extLst>
          </p:cNvPr>
          <p:cNvSpPr txBox="1"/>
          <p:nvPr/>
        </p:nvSpPr>
        <p:spPr>
          <a:xfrm>
            <a:off x="7548074" y="130328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1E936-3F2D-DAA3-1E08-62E3C13F62B3}"/>
              </a:ext>
            </a:extLst>
          </p:cNvPr>
          <p:cNvSpPr txBox="1"/>
          <p:nvPr/>
        </p:nvSpPr>
        <p:spPr>
          <a:xfrm>
            <a:off x="1699067" y="1409378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x 10 cm</a:t>
            </a:r>
          </a:p>
        </p:txBody>
      </p:sp>
    </p:spTree>
    <p:extLst>
      <p:ext uri="{BB962C8B-B14F-4D97-AF65-F5344CB8AC3E}">
        <p14:creationId xmlns:p14="http://schemas.microsoft.com/office/powerpoint/2010/main" val="404226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1AD2-A698-ECB9-4DD7-A2CD2478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97B8A-E9DF-765C-D16A-333C5D49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21" y="794636"/>
            <a:ext cx="4839069" cy="326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8ECB94-C05D-5A4B-DD31-FEEDC627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reconstruction (5cm PbWO4 vs 10cm </a:t>
            </a:r>
            <a:r>
              <a:rPr lang="en-US" dirty="0" err="1"/>
              <a:t>BaF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1FF8E-8778-750A-13F4-1B40994D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15E50-9DE6-BB61-7052-AA31158B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BD3C516-5C0D-95B5-1211-55ABB58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4043330"/>
            <a:ext cx="6736745" cy="236563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BaF</a:t>
            </a:r>
            <a:r>
              <a:rPr lang="en-US" dirty="0"/>
              <a:t> doesn’t look much worse than the PbWO4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54A6D-6209-2AB2-E926-864D3AFB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66" y="830317"/>
            <a:ext cx="5168462" cy="3213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629066-14CE-87E3-4B71-F57AC08F79CA}"/>
              </a:ext>
            </a:extLst>
          </p:cNvPr>
          <p:cNvSpPr txBox="1"/>
          <p:nvPr/>
        </p:nvSpPr>
        <p:spPr>
          <a:xfrm>
            <a:off x="7548074" y="1303282"/>
            <a:ext cx="172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cm PbWO4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1E936-3F2D-DAA3-1E08-62E3C13F62B3}"/>
              </a:ext>
            </a:extLst>
          </p:cNvPr>
          <p:cNvSpPr txBox="1"/>
          <p:nvPr/>
        </p:nvSpPr>
        <p:spPr>
          <a:xfrm>
            <a:off x="1699067" y="1409378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x 10 cm </a:t>
            </a:r>
            <a:r>
              <a:rPr lang="en-US" dirty="0" err="1"/>
              <a:t>BaF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7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E492-69BD-4972-B406-E12E2B95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Position reconstruction (PbWO4)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46DF5-1635-473D-AFC8-2B8300A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3F55-82A6-4ABD-B1F3-E05538FC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6CCD3D1-0E6F-4D0C-B6C2-B5E34454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3368511"/>
            <a:ext cx="6085104" cy="30404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Looking at the different “tracking” planes for e+/- with energies larger than 1 MeV we can see that even the first layer has on average more than 2 particles</a:t>
            </a:r>
          </a:p>
          <a:p>
            <a:r>
              <a:rPr lang="en-US" dirty="0"/>
              <a:t>We can calculate the position average per event for each of these layers</a:t>
            </a:r>
          </a:p>
          <a:p>
            <a:pPr lvl="1"/>
            <a:r>
              <a:rPr lang="en-US" dirty="0"/>
              <a:t>For tracker 1 only ~54% of events has events to do the averaging </a:t>
            </a:r>
          </a:p>
          <a:p>
            <a:r>
              <a:rPr lang="en-US" dirty="0"/>
              <a:t>Averaging is done by calculating average X, average Y and the getting R from the sqrt(&lt;X&gt;^2 + &lt;Y&gt;^2)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55E7F-4004-5161-07CB-29A72993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80" y="823375"/>
            <a:ext cx="3958488" cy="2545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54BC5-5C35-D488-B478-2EF52C4A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124" y="2629"/>
            <a:ext cx="4445876" cy="2352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9EA905-DAA9-BEDA-EBE6-4ADEFB6E2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209" y="2042039"/>
            <a:ext cx="4081644" cy="2469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8A61EF-2DD8-E726-EE21-573BDEFC8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250" y="4068252"/>
            <a:ext cx="4445877" cy="27524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1E1353-66F9-5135-A06C-B36034BDC1AF}"/>
              </a:ext>
            </a:extLst>
          </p:cNvPr>
          <p:cNvSpPr txBox="1"/>
          <p:nvPr/>
        </p:nvSpPr>
        <p:spPr>
          <a:xfrm>
            <a:off x="6660924" y="235475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hits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4271DE-728D-8FCB-E7F1-AE0FB33BF0CB}"/>
              </a:ext>
            </a:extLst>
          </p:cNvPr>
          <p:cNvSpPr txBox="1"/>
          <p:nvPr/>
        </p:nvSpPr>
        <p:spPr>
          <a:xfrm>
            <a:off x="7746124" y="4313485"/>
            <a:ext cx="9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Avg hits</a:t>
            </a:r>
          </a:p>
        </p:txBody>
      </p:sp>
    </p:spTree>
    <p:extLst>
      <p:ext uri="{BB962C8B-B14F-4D97-AF65-F5344CB8AC3E}">
        <p14:creationId xmlns:p14="http://schemas.microsoft.com/office/powerpoint/2010/main" val="104067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E492-69BD-4972-B406-E12E2B95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Averaging tracking layers (PbWO4)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46DF5-1635-473D-AFC8-2B8300A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3F55-82A6-4ABD-B1F3-E05538FC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6CCD3D1-0E6F-4D0C-B6C2-B5E34454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3599533"/>
            <a:ext cx="3990918" cy="2911788"/>
          </a:xfrm>
        </p:spPr>
        <p:txBody>
          <a:bodyPr>
            <a:normAutofit/>
          </a:bodyPr>
          <a:lstStyle/>
          <a:p>
            <a:r>
              <a:rPr lang="en-US" dirty="0"/>
              <a:t>By the 3</a:t>
            </a:r>
            <a:r>
              <a:rPr lang="en-US" baseline="30000" dirty="0"/>
              <a:t>rd</a:t>
            </a:r>
            <a:r>
              <a:rPr lang="en-US" dirty="0"/>
              <a:t> layer (after ~3radlen) we have about 90% of the events being able to properly average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26BAC-01C9-3317-41EB-C7E9B842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89" y="785975"/>
            <a:ext cx="3972911" cy="2410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B5987-8586-189D-7E15-E80F5E95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8131"/>
            <a:ext cx="4038600" cy="250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C51F7-72DF-9FEB-36B0-4518D6C76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38" y="840304"/>
            <a:ext cx="3942161" cy="2410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37669-BF64-134C-B79B-A1132C76C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238" y="3258469"/>
            <a:ext cx="3972911" cy="2423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0C3079-27AA-9EDB-AD79-144663D27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838" y="3230297"/>
            <a:ext cx="3942161" cy="24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79D2F-F474-07F6-0D0D-FAA2F0D5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75E5-FB8E-96DB-ED32-9214E167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Averaging tracking layers – initial position (transversely) (PbWO4)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2D78-9A8A-38E3-E728-5AE90487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A4B33-7563-85F2-83C5-A7E1B81E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EB9ABB6-6048-FBF7-CAF0-41C70BF4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3599533"/>
            <a:ext cx="3990918" cy="28643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looks like the best resolution comes after about 3 radiation lengths</a:t>
            </a:r>
          </a:p>
          <a:p>
            <a:r>
              <a:rPr lang="en-US" dirty="0"/>
              <a:t>The positive side tail may be due to the averaging method -&gt; will do a proper averaging in the future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7F550D6-1931-4423-8F98-AF9CEFC4CF69}"/>
              </a:ext>
            </a:extLst>
          </p:cNvPr>
          <p:cNvSpPr txBox="1">
            <a:spLocks/>
          </p:cNvSpPr>
          <p:nvPr/>
        </p:nvSpPr>
        <p:spPr>
          <a:xfrm>
            <a:off x="4645573" y="5800478"/>
            <a:ext cx="7357240" cy="747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However we don’t get much worse if we go to 4 or 6 </a:t>
            </a:r>
            <a:r>
              <a:rPr lang="en-US" dirty="0" err="1"/>
              <a:t>radlens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19BFB8-AA60-7645-306F-F7F4FAA4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010"/>
            <a:ext cx="3990918" cy="2503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6CEF97-B4DC-1645-62CB-ACCA5CD8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32" y="841189"/>
            <a:ext cx="3802117" cy="2437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EA08A4-6A7B-ED7F-419D-D7F7B46B2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463" y="772268"/>
            <a:ext cx="3990918" cy="2574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1124B-6FC0-DACF-BD31-8C169A0D1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132" y="3303073"/>
            <a:ext cx="3886200" cy="24884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5E2FAF-1E80-F96D-2493-DE2167B2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928" y="3347230"/>
            <a:ext cx="3886857" cy="24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79D2F-F474-07F6-0D0D-FAA2F0D5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75E5-FB8E-96DB-ED32-9214E167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Averaging tracking layers – initial position (transversely) (</a:t>
            </a:r>
            <a:r>
              <a:rPr lang="en-US" sz="3600" dirty="0" err="1"/>
              <a:t>BaF</a:t>
            </a:r>
            <a:r>
              <a:rPr lang="en-US" sz="36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2D78-9A8A-38E3-E728-5AE90487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Ciprian Gal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A4B33-7563-85F2-83C5-A7E1B81E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4B9D-FE46-474D-9F50-032B36FEA4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EB9ABB6-6048-FBF7-CAF0-41C70BF4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3707261"/>
            <a:ext cx="11698014" cy="2683028"/>
          </a:xfrm>
        </p:spPr>
        <p:txBody>
          <a:bodyPr>
            <a:normAutofit/>
          </a:bodyPr>
          <a:lstStyle/>
          <a:p>
            <a:r>
              <a:rPr lang="en-US" dirty="0" err="1"/>
              <a:t>BaF</a:t>
            </a:r>
            <a:r>
              <a:rPr lang="en-US" dirty="0"/>
              <a:t> simulation was ran with smaller number of tracking layers based on the results from the PbWO4</a:t>
            </a:r>
          </a:p>
          <a:p>
            <a:r>
              <a:rPr lang="en-US" dirty="0"/>
              <a:t>It looks like the best resolution comes after about 3 radiation lengths</a:t>
            </a:r>
          </a:p>
          <a:p>
            <a:r>
              <a:rPr lang="en-US" dirty="0"/>
              <a:t>After 4 we get more of the events and similar resolution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E12A7-B05F-DC5A-D426-ED164D8E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888"/>
            <a:ext cx="4180105" cy="2810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3CC19-3912-CF6D-C0C1-753704E7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739" y="761888"/>
            <a:ext cx="4180105" cy="2868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93A59-9C80-7E6A-E0EB-3F11E78D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619" y="980728"/>
            <a:ext cx="3283194" cy="2240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0B5C6-203D-6669-10AC-DAE5F6134507}"/>
              </a:ext>
            </a:extLst>
          </p:cNvPr>
          <p:cNvSpPr txBox="1"/>
          <p:nvPr/>
        </p:nvSpPr>
        <p:spPr>
          <a:xfrm>
            <a:off x="628434" y="1230799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3radLen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9AACD-4C04-A86D-C4FC-29ED63AF4BDE}"/>
              </a:ext>
            </a:extLst>
          </p:cNvPr>
          <p:cNvSpPr txBox="1"/>
          <p:nvPr/>
        </p:nvSpPr>
        <p:spPr>
          <a:xfrm>
            <a:off x="4808539" y="1084743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4radLen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599F4-64F8-3C7C-929D-862A232F289E}"/>
              </a:ext>
            </a:extLst>
          </p:cNvPr>
          <p:cNvSpPr txBox="1"/>
          <p:nvPr/>
        </p:nvSpPr>
        <p:spPr>
          <a:xfrm>
            <a:off x="9154566" y="1277577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6radLen</a:t>
            </a:r>
          </a:p>
        </p:txBody>
      </p:sp>
    </p:spTree>
    <p:extLst>
      <p:ext uri="{BB962C8B-B14F-4D97-AF65-F5344CB8AC3E}">
        <p14:creationId xmlns:p14="http://schemas.microsoft.com/office/powerpoint/2010/main" val="1228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579</Words>
  <Application>Microsoft Macintosh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Initial photon detector sim G4</vt:lpstr>
      <vt:lpstr>Setup</vt:lpstr>
      <vt:lpstr>Energy reconstruction PbWO4 (10x10cm2)</vt:lpstr>
      <vt:lpstr>Energy reconstruction (5 vs 10 cm) PbWO4</vt:lpstr>
      <vt:lpstr>Energy reconstruction (5cm PbWO4 vs 10cm BaF)</vt:lpstr>
      <vt:lpstr>Position reconstruction (PbWO4)</vt:lpstr>
      <vt:lpstr>Averaging tracking layers (PbWO4)</vt:lpstr>
      <vt:lpstr>Averaging tracking layers – initial position (transversely) (PbWO4)</vt:lpstr>
      <vt:lpstr>Averaging tracking layers – initial position (transversely) (BaF)</vt:lpstr>
      <vt:lpstr>Averaging tracking layers – initial position (transversely) (BaF)</vt:lpstr>
      <vt:lpstr>Todos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Ciprian Gal</dc:creator>
  <cp:lastModifiedBy>Dave Gaskell</cp:lastModifiedBy>
  <cp:revision>36</cp:revision>
  <dcterms:created xsi:type="dcterms:W3CDTF">2019-12-16T14:08:49Z</dcterms:created>
  <dcterms:modified xsi:type="dcterms:W3CDTF">2024-03-06T18:27:09Z</dcterms:modified>
</cp:coreProperties>
</file>