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256"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94"/>
  </p:normalViewPr>
  <p:slideViewPr>
    <p:cSldViewPr snapToGrid="0" snapToObjects="1">
      <p:cViewPr varScale="1">
        <p:scale>
          <a:sx n="66" d="100"/>
          <a:sy n="66" d="100"/>
        </p:scale>
        <p:origin x="1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5/5/2024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5" name="Text Placeholder 2">
            <a:extLst>
              <a:ext uri="{FF2B5EF4-FFF2-40B4-BE49-F238E27FC236}">
                <a16:creationId xmlns:a16="http://schemas.microsoft.com/office/drawing/2014/main" id="{0CFA25C5-6468-E921-5CC9-27F4A33A7696}"/>
              </a:ext>
            </a:extLst>
          </p:cNvPr>
          <p:cNvSpPr>
            <a:spLocks noGrp="1"/>
          </p:cNvSpPr>
          <p:nvPr>
            <p:ph type="body" sz="quarter" idx="10" hasCustomPrompt="1"/>
          </p:nvPr>
        </p:nvSpPr>
        <p:spPr>
          <a:xfrm>
            <a:off x="3485192"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 of Meeting/Review</a:t>
            </a:r>
          </a:p>
        </p:txBody>
      </p:sp>
      <p:sp>
        <p:nvSpPr>
          <p:cNvPr id="7" name="Text Placeholder 2">
            <a:extLst>
              <a:ext uri="{FF2B5EF4-FFF2-40B4-BE49-F238E27FC236}">
                <a16:creationId xmlns:a16="http://schemas.microsoft.com/office/drawing/2014/main" id="{6395F968-4504-BF25-C965-31E73F66167E}"/>
              </a:ext>
            </a:extLst>
          </p:cNvPr>
          <p:cNvSpPr>
            <a:spLocks noGrp="1"/>
          </p:cNvSpPr>
          <p:nvPr>
            <p:ph type="body" sz="quarter" idx="11" hasCustomPrompt="1"/>
          </p:nvPr>
        </p:nvSpPr>
        <p:spPr>
          <a:xfrm>
            <a:off x="7094220" y="6316595"/>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solidFill>
                  <a:schemeClr val="tx1"/>
                </a:solidFill>
              </a:defRPr>
            </a:lvl1pPr>
          </a:lstStyle>
          <a:p>
            <a:fld id="{933A556B-7C63-244D-9B7C-B0EA8042B330}" type="slidenum">
              <a:rPr lang="en-US" smtClean="0"/>
              <a:pPr/>
              <a:t>‹#›</a:t>
            </a:fld>
            <a:endParaRPr lang="en-US" dirty="0"/>
          </a:p>
        </p:txBody>
      </p:sp>
      <p:sp>
        <p:nvSpPr>
          <p:cNvPr id="4" name="Text Placeholder 2">
            <a:extLst>
              <a:ext uri="{FF2B5EF4-FFF2-40B4-BE49-F238E27FC236}">
                <a16:creationId xmlns:a16="http://schemas.microsoft.com/office/drawing/2014/main" id="{E439522C-42D3-98C9-C46E-2F2D03D4359E}"/>
              </a:ext>
            </a:extLst>
          </p:cNvPr>
          <p:cNvSpPr>
            <a:spLocks noGrp="1"/>
          </p:cNvSpPr>
          <p:nvPr>
            <p:ph type="body" sz="quarter" idx="11" hasCustomPrompt="1"/>
          </p:nvPr>
        </p:nvSpPr>
        <p:spPr>
          <a:xfrm>
            <a:off x="4882851" y="6307631"/>
            <a:ext cx="2659380" cy="365125"/>
          </a:xfrm>
        </p:spPr>
        <p:txBody>
          <a:bodyPr>
            <a:noAutofit/>
          </a:bodyPr>
          <a:lstStyle>
            <a:lvl1pPr marL="0" indent="0" algn="ctr">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 Henderson</a:t>
            </a:r>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E980B3A-E0A1-4F16-A1A0-134F0E884B13}"/>
              </a:ext>
            </a:extLst>
          </p:cNvPr>
          <p:cNvSpPr txBox="1"/>
          <p:nvPr userDrawn="1"/>
        </p:nvSpPr>
        <p:spPr>
          <a:xfrm>
            <a:off x="365760" y="6490194"/>
            <a:ext cx="4912822" cy="307777"/>
          </a:xfrm>
          <a:prstGeom prst="rect">
            <a:avLst/>
          </a:prstGeom>
          <a:noFill/>
        </p:spPr>
        <p:txBody>
          <a:bodyPr wrap="square">
            <a:spAutoFit/>
          </a:bodyPr>
          <a:lstStyle/>
          <a:p>
            <a:pPr algn="l"/>
            <a:r>
              <a:rPr lang="en-US" sz="1400" dirty="0"/>
              <a:t>EIC RRB Meeting May 6-7, 2024</a:t>
            </a:r>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tx1"/>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5582DA50-62C3-4800-840C-5879B653407E}"/>
              </a:ext>
            </a:extLst>
          </p:cNvPr>
          <p:cNvSpPr txBox="1">
            <a:spLocks/>
          </p:cNvSpPr>
          <p:nvPr userDrawn="1"/>
        </p:nvSpPr>
        <p:spPr>
          <a:xfrm>
            <a:off x="11527522" y="6316595"/>
            <a:ext cx="432486" cy="365125"/>
          </a:xfrm>
          <a:prstGeom prst="rect">
            <a:avLst/>
          </a:prstGeom>
        </p:spPr>
        <p:txBody>
          <a:bodyPr lIns="0" tIns="0" rIns="0" bIns="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a:t>
            </a:fld>
            <a:endParaRPr lang="en-US" dirty="0"/>
          </a:p>
        </p:txBody>
      </p:sp>
      <p:sp>
        <p:nvSpPr>
          <p:cNvPr id="8" name="TextBox 7">
            <a:extLst>
              <a:ext uri="{FF2B5EF4-FFF2-40B4-BE49-F238E27FC236}">
                <a16:creationId xmlns:a16="http://schemas.microsoft.com/office/drawing/2014/main" id="{49DC4644-F994-451C-BE68-84D877B72772}"/>
              </a:ext>
            </a:extLst>
          </p:cNvPr>
          <p:cNvSpPr txBox="1"/>
          <p:nvPr userDrawn="1"/>
        </p:nvSpPr>
        <p:spPr>
          <a:xfrm>
            <a:off x="365760" y="6490194"/>
            <a:ext cx="4912822" cy="307777"/>
          </a:xfrm>
          <a:prstGeom prst="rect">
            <a:avLst/>
          </a:prstGeom>
          <a:noFill/>
        </p:spPr>
        <p:txBody>
          <a:bodyPr wrap="square">
            <a:spAutoFit/>
          </a:bodyPr>
          <a:lstStyle/>
          <a:p>
            <a:pPr algn="l"/>
            <a:r>
              <a:rPr lang="en-US" sz="1400" dirty="0"/>
              <a:t>EIC RRB Meeting May 6-7, 2024</a:t>
            </a:r>
          </a:p>
        </p:txBody>
      </p:sp>
      <p:sp>
        <p:nvSpPr>
          <p:cNvPr id="9" name="Text Placeholder 2">
            <a:extLst>
              <a:ext uri="{FF2B5EF4-FFF2-40B4-BE49-F238E27FC236}">
                <a16:creationId xmlns:a16="http://schemas.microsoft.com/office/drawing/2014/main" id="{8F2AEF70-C23B-4702-A707-4AD891F9EF71}"/>
              </a:ext>
            </a:extLst>
          </p:cNvPr>
          <p:cNvSpPr txBox="1">
            <a:spLocks/>
          </p:cNvSpPr>
          <p:nvPr userDrawn="1"/>
        </p:nvSpPr>
        <p:spPr>
          <a:xfrm>
            <a:off x="4882851" y="6307631"/>
            <a:ext cx="2659380" cy="36512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 Henderson</a:t>
            </a:r>
            <a:endParaRPr lang="en-US"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nergy.gov/science/articles/united-kingdom-invests-does-electron-ion-collider-project-understand-mat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Report from the EIC Advisory Board</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3</a:t>
            </a:r>
            <a:r>
              <a:rPr lang="en-US" baseline="30000" dirty="0"/>
              <a:t>rd</a:t>
            </a:r>
            <a:r>
              <a:rPr lang="en-US" dirty="0"/>
              <a:t> EIC Resource Review Board Meeting</a:t>
            </a:r>
          </a:p>
          <a:p>
            <a:r>
              <a:rPr lang="en-US" dirty="0"/>
              <a:t>May 6-7,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Stuart Henderson</a:t>
            </a:r>
          </a:p>
          <a:p>
            <a:r>
              <a:rPr lang="en-US" dirty="0"/>
              <a:t>Director, Jefferson Lab</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D7E1A9-C7A5-44CB-9DE8-7A78819B1C66}"/>
              </a:ext>
            </a:extLst>
          </p:cNvPr>
          <p:cNvSpPr>
            <a:spLocks noGrp="1"/>
          </p:cNvSpPr>
          <p:nvPr>
            <p:ph type="sldNum" sz="quarter" idx="4"/>
          </p:nvPr>
        </p:nvSpPr>
        <p:spPr/>
        <p:txBody>
          <a:bodyPr/>
          <a:lstStyle/>
          <a:p>
            <a:pPr algn="ctr"/>
            <a:fld id="{933A556B-7C63-244D-9B7C-B0EA8042B330}" type="slidenum">
              <a:rPr lang="en-US" smtClean="0"/>
              <a:pPr algn="ctr"/>
              <a:t>10</a:t>
            </a:fld>
            <a:endParaRPr lang="en-US" dirty="0"/>
          </a:p>
        </p:txBody>
      </p:sp>
      <p:sp>
        <p:nvSpPr>
          <p:cNvPr id="3" name="Title 2">
            <a:extLst>
              <a:ext uri="{FF2B5EF4-FFF2-40B4-BE49-F238E27FC236}">
                <a16:creationId xmlns:a16="http://schemas.microsoft.com/office/drawing/2014/main" id="{E60C2EAB-B4B1-4587-A6CB-D1C04928E75E}"/>
              </a:ext>
            </a:extLst>
          </p:cNvPr>
          <p:cNvSpPr>
            <a:spLocks noGrp="1"/>
          </p:cNvSpPr>
          <p:nvPr>
            <p:ph type="title"/>
          </p:nvPr>
        </p:nvSpPr>
        <p:spPr/>
        <p:txBody>
          <a:bodyPr/>
          <a:lstStyle/>
          <a:p>
            <a:r>
              <a:rPr lang="en-US" dirty="0"/>
              <a:t>Outlook</a:t>
            </a:r>
          </a:p>
        </p:txBody>
      </p:sp>
      <p:sp>
        <p:nvSpPr>
          <p:cNvPr id="4" name="Content Placeholder 3">
            <a:extLst>
              <a:ext uri="{FF2B5EF4-FFF2-40B4-BE49-F238E27FC236}">
                <a16:creationId xmlns:a16="http://schemas.microsoft.com/office/drawing/2014/main" id="{9132D174-C2E3-43CD-98FB-921B8E10093A}"/>
              </a:ext>
            </a:extLst>
          </p:cNvPr>
          <p:cNvSpPr>
            <a:spLocks noGrp="1"/>
          </p:cNvSpPr>
          <p:nvPr>
            <p:ph idx="1"/>
          </p:nvPr>
        </p:nvSpPr>
        <p:spPr/>
        <p:txBody>
          <a:bodyPr>
            <a:normAutofit lnSpcReduction="10000"/>
          </a:bodyPr>
          <a:lstStyle/>
          <a:p>
            <a:r>
              <a:rPr lang="en-US" sz="2800" dirty="0"/>
              <a:t>We appreciate the significant interest and engagement from the  international scientific community, international funding agencies and laboratories</a:t>
            </a:r>
          </a:p>
          <a:p>
            <a:r>
              <a:rPr lang="en-US" sz="2800" dirty="0"/>
              <a:t>Considerable progress on defining potential accelerator-related contributions from partners and defining roles (both domestic and international)</a:t>
            </a:r>
          </a:p>
          <a:p>
            <a:r>
              <a:rPr lang="en-US" sz="2800" dirty="0"/>
              <a:t>EIC Advisory Board is a valuable group to help ensure open communication and a forum to develop relationships, strengthen engagement and learn from members</a:t>
            </a:r>
          </a:p>
          <a:p>
            <a:r>
              <a:rPr lang="en-US" sz="2800" dirty="0"/>
              <a:t>EIC AB focus will inevitably evolve from initial focus on partnership formation, toward execution and delivery </a:t>
            </a:r>
          </a:p>
          <a:p>
            <a:r>
              <a:rPr lang="en-US" sz="2800" dirty="0"/>
              <a:t>Next meeting in July 2024</a:t>
            </a:r>
          </a:p>
          <a:p>
            <a:pPr marL="0" indent="0">
              <a:buNone/>
            </a:pPr>
            <a:endParaRPr lang="en-US" dirty="0"/>
          </a:p>
        </p:txBody>
      </p:sp>
    </p:spTree>
    <p:extLst>
      <p:ext uri="{BB962C8B-B14F-4D97-AF65-F5344CB8AC3E}">
        <p14:creationId xmlns:p14="http://schemas.microsoft.com/office/powerpoint/2010/main" val="39935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CA763-6E7E-5660-77BC-7C88D518AF17}"/>
              </a:ext>
            </a:extLst>
          </p:cNvPr>
          <p:cNvSpPr>
            <a:spLocks noGrp="1"/>
          </p:cNvSpPr>
          <p:nvPr>
            <p:ph type="sldNum" sz="quarter" idx="4"/>
          </p:nvPr>
        </p:nvSpPr>
        <p:spPr/>
        <p:txBody>
          <a:bodyPr/>
          <a:lstStyle/>
          <a:p>
            <a:pPr algn="ctr"/>
            <a:fld id="{933A556B-7C63-244D-9B7C-B0EA8042B330}" type="slidenum">
              <a:rPr lang="en-US" smtClean="0"/>
              <a:pPr algn="ctr"/>
              <a:t>2</a:t>
            </a:fld>
            <a:endParaRPr lang="en-US" dirty="0"/>
          </a:p>
        </p:txBody>
      </p:sp>
      <p:sp>
        <p:nvSpPr>
          <p:cNvPr id="5" name="Title 4">
            <a:extLst>
              <a:ext uri="{FF2B5EF4-FFF2-40B4-BE49-F238E27FC236}">
                <a16:creationId xmlns:a16="http://schemas.microsoft.com/office/drawing/2014/main" id="{5AF08AF0-DBDD-06F1-0FAF-C6E8550815A8}"/>
              </a:ext>
            </a:extLst>
          </p:cNvPr>
          <p:cNvSpPr>
            <a:spLocks noGrp="1"/>
          </p:cNvSpPr>
          <p:nvPr>
            <p:ph type="title"/>
          </p:nvPr>
        </p:nvSpPr>
        <p:spPr/>
        <p:txBody>
          <a:bodyPr/>
          <a:lstStyle/>
          <a:p>
            <a:r>
              <a:rPr lang="en-US" dirty="0"/>
              <a:t>EIC Advisory Boards and Committees</a:t>
            </a:r>
          </a:p>
        </p:txBody>
      </p:sp>
      <p:pic>
        <p:nvPicPr>
          <p:cNvPr id="9" name="Picture 8">
            <a:extLst>
              <a:ext uri="{FF2B5EF4-FFF2-40B4-BE49-F238E27FC236}">
                <a16:creationId xmlns:a16="http://schemas.microsoft.com/office/drawing/2014/main" id="{AA86E242-663B-4358-9BF4-6B756E7EEAE4}"/>
              </a:ext>
            </a:extLst>
          </p:cNvPr>
          <p:cNvPicPr>
            <a:picLocks noChangeAspect="1"/>
          </p:cNvPicPr>
          <p:nvPr/>
        </p:nvPicPr>
        <p:blipFill>
          <a:blip r:embed="rId2"/>
          <a:stretch>
            <a:fillRect/>
          </a:stretch>
        </p:blipFill>
        <p:spPr>
          <a:xfrm>
            <a:off x="2296525" y="994345"/>
            <a:ext cx="7144834" cy="4246729"/>
          </a:xfrm>
          <a:prstGeom prst="rect">
            <a:avLst/>
          </a:prstGeom>
        </p:spPr>
      </p:pic>
      <p:sp>
        <p:nvSpPr>
          <p:cNvPr id="10" name="Oval 9">
            <a:extLst>
              <a:ext uri="{FF2B5EF4-FFF2-40B4-BE49-F238E27FC236}">
                <a16:creationId xmlns:a16="http://schemas.microsoft.com/office/drawing/2014/main" id="{63A55037-C117-468F-8EAE-E8ABCE39A3D2}"/>
              </a:ext>
            </a:extLst>
          </p:cNvPr>
          <p:cNvSpPr/>
          <p:nvPr/>
        </p:nvSpPr>
        <p:spPr>
          <a:xfrm>
            <a:off x="6057029" y="994344"/>
            <a:ext cx="3384330" cy="10295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8150058-48C8-424F-8909-1E3B4EFAAB00}"/>
              </a:ext>
            </a:extLst>
          </p:cNvPr>
          <p:cNvSpPr txBox="1"/>
          <p:nvPr/>
        </p:nvSpPr>
        <p:spPr>
          <a:xfrm>
            <a:off x="5868942" y="4084570"/>
            <a:ext cx="4701608" cy="2008242"/>
          </a:xfrm>
          <a:prstGeom prst="rect">
            <a:avLst/>
          </a:prstGeom>
          <a:solidFill>
            <a:schemeClr val="tx2">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285750" indent="-285750">
              <a:buFont typeface="Arial" panose="020B0604020202020204" pitchFamily="34" charset="0"/>
              <a:buChar char="•"/>
              <a:defRPr sz="1200" b="1">
                <a:solidFill>
                  <a:schemeClr val="bg1"/>
                </a:solidFill>
                <a:cs typeface="Arial"/>
              </a:defRPr>
            </a:lvl1pPr>
          </a:lstStyle>
          <a:p>
            <a:r>
              <a:rPr lang="en-US" sz="1400" dirty="0">
                <a:latin typeface="Arial" panose="020B0604020202020204" pitchFamily="34" charset="0"/>
                <a:cs typeface="Arial" panose="020B0604020202020204" pitchFamily="34" charset="0"/>
              </a:rPr>
              <a:t>DOE, BNL, and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 envision an EIC facility that is “fully international in character.”</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EIC Advisory Board provides oversight and advice on the construction of the facility, focusing on the accelerator (BNL, TJNAF, LBNL, ANL, FNAL, TRIUMF, IN2P3, CEA, STFC, INFN, CERN).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EIC RRB to provide oversight of the experiments</a:t>
            </a:r>
          </a:p>
        </p:txBody>
      </p:sp>
    </p:spTree>
    <p:extLst>
      <p:ext uri="{BB962C8B-B14F-4D97-AF65-F5344CB8AC3E}">
        <p14:creationId xmlns:p14="http://schemas.microsoft.com/office/powerpoint/2010/main" val="171364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A61CD-E2B2-4556-B831-91B62D336688}"/>
              </a:ext>
            </a:extLst>
          </p:cNvPr>
          <p:cNvSpPr>
            <a:spLocks noGrp="1"/>
          </p:cNvSpPr>
          <p:nvPr>
            <p:ph type="sldNum" sz="quarter" idx="4"/>
          </p:nvPr>
        </p:nvSpPr>
        <p:spPr/>
        <p:txBody>
          <a:bodyPr/>
          <a:lstStyle/>
          <a:p>
            <a:pPr algn="ctr"/>
            <a:fld id="{933A556B-7C63-244D-9B7C-B0EA8042B330}" type="slidenum">
              <a:rPr lang="en-US" smtClean="0"/>
              <a:pPr algn="ctr"/>
              <a:t>3</a:t>
            </a:fld>
            <a:endParaRPr lang="en-US" dirty="0"/>
          </a:p>
        </p:txBody>
      </p:sp>
      <p:sp>
        <p:nvSpPr>
          <p:cNvPr id="3" name="Title 2">
            <a:extLst>
              <a:ext uri="{FF2B5EF4-FFF2-40B4-BE49-F238E27FC236}">
                <a16:creationId xmlns:a16="http://schemas.microsoft.com/office/drawing/2014/main" id="{F93A4FBD-0FA2-4645-8679-7A56392F0B64}"/>
              </a:ext>
            </a:extLst>
          </p:cNvPr>
          <p:cNvSpPr>
            <a:spLocks noGrp="1"/>
          </p:cNvSpPr>
          <p:nvPr>
            <p:ph type="title"/>
          </p:nvPr>
        </p:nvSpPr>
        <p:spPr/>
        <p:txBody>
          <a:bodyPr/>
          <a:lstStyle/>
          <a:p>
            <a:r>
              <a:rPr lang="en-US" dirty="0"/>
              <a:t>EIC Advisory Board Members </a:t>
            </a:r>
          </a:p>
        </p:txBody>
      </p:sp>
      <p:sp>
        <p:nvSpPr>
          <p:cNvPr id="4" name="Content Placeholder 3">
            <a:extLst>
              <a:ext uri="{FF2B5EF4-FFF2-40B4-BE49-F238E27FC236}">
                <a16:creationId xmlns:a16="http://schemas.microsoft.com/office/drawing/2014/main" id="{65B6AF13-FC14-4740-A847-A52CBD0BBEBD}"/>
              </a:ext>
            </a:extLst>
          </p:cNvPr>
          <p:cNvSpPr>
            <a:spLocks noGrp="1"/>
          </p:cNvSpPr>
          <p:nvPr>
            <p:ph idx="1"/>
          </p:nvPr>
        </p:nvSpPr>
        <p:spPr/>
        <p:txBody>
          <a:bodyPr>
            <a:normAutofit fontScale="62500" lnSpcReduction="20000"/>
          </a:bodyPr>
          <a:lstStyle/>
          <a:p>
            <a:r>
              <a:rPr lang="en-US" dirty="0"/>
              <a:t>Stuart Henderson, Director, TJNAF (Chair)</a:t>
            </a:r>
          </a:p>
          <a:p>
            <a:r>
              <a:rPr lang="en-US" dirty="0"/>
              <a:t>Helen Beadman, Assoc. Director, STFC, UK Research &amp; Innovation</a:t>
            </a:r>
          </a:p>
          <a:p>
            <a:r>
              <a:rPr lang="en-US" dirty="0"/>
              <a:t>Diego Bettoni, Vice President of INFN</a:t>
            </a:r>
          </a:p>
          <a:p>
            <a:r>
              <a:rPr lang="en-US" dirty="0"/>
              <a:t>Marcella Grasso, Deputy Scientific Director, IN2P3</a:t>
            </a:r>
          </a:p>
          <a:p>
            <a:r>
              <a:rPr lang="en-US" dirty="0"/>
              <a:t>Paul Kearns, Director of ANL</a:t>
            </a:r>
          </a:p>
          <a:p>
            <a:r>
              <a:rPr lang="en-US" dirty="0"/>
              <a:t>Mike Lamont, Director of Accelerators &amp; Technology-CERN</a:t>
            </a:r>
          </a:p>
          <a:p>
            <a:r>
              <a:rPr lang="en-US" dirty="0"/>
              <a:t>Arnaud </a:t>
            </a:r>
            <a:r>
              <a:rPr lang="en-US" dirty="0" err="1"/>
              <a:t>Lucotte</a:t>
            </a:r>
            <a:r>
              <a:rPr lang="en-US" dirty="0"/>
              <a:t>, Director of IN2P3/CNRS</a:t>
            </a:r>
          </a:p>
          <a:p>
            <a:r>
              <a:rPr lang="en-US" dirty="0"/>
              <a:t>Lia Merminga, Director of Fermilab</a:t>
            </a:r>
          </a:p>
          <a:p>
            <a:r>
              <a:rPr lang="en-US" dirty="0"/>
              <a:t>Natalie Roe, Assoc. Lab Director, LBNL</a:t>
            </a:r>
          </a:p>
          <a:p>
            <a:r>
              <a:rPr lang="en-US" dirty="0"/>
              <a:t>Franck </a:t>
            </a:r>
            <a:r>
              <a:rPr lang="en-US" dirty="0" err="1"/>
              <a:t>Sabatié</a:t>
            </a:r>
            <a:r>
              <a:rPr lang="en-US" dirty="0"/>
              <a:t>, Director of IRFU-</a:t>
            </a:r>
            <a:r>
              <a:rPr lang="en-US" dirty="0" err="1"/>
              <a:t>Saclay</a:t>
            </a:r>
            <a:endParaRPr lang="en-US" dirty="0"/>
          </a:p>
          <a:p>
            <a:r>
              <a:rPr lang="en-US" dirty="0"/>
              <a:t>Nigel Smith, Director of TRIUMF</a:t>
            </a:r>
          </a:p>
          <a:p>
            <a:r>
              <a:rPr lang="en-US" dirty="0"/>
              <a:t>Mark Thomson, Executive Chair, STFC, UK Research &amp; Innovation</a:t>
            </a:r>
          </a:p>
          <a:p>
            <a:r>
              <a:rPr lang="en-US" dirty="0"/>
              <a:t>Mike Witherell, Director of LBNL</a:t>
            </a:r>
          </a:p>
          <a:p>
            <a:r>
              <a:rPr lang="en-US" dirty="0"/>
              <a:t>Scientific Secretary: Maria Chamizo-Llatas, EIC In-Kind Manager/Deputy ALD, BNL</a:t>
            </a:r>
          </a:p>
          <a:p>
            <a:endParaRPr lang="en-US" dirty="0"/>
          </a:p>
          <a:p>
            <a:r>
              <a:rPr lang="en-US" dirty="0"/>
              <a:t>EIC Advisory Board reports to JoAnne Hewett, Director of BNL</a:t>
            </a:r>
          </a:p>
          <a:p>
            <a:endParaRPr lang="en-US" dirty="0"/>
          </a:p>
        </p:txBody>
      </p:sp>
    </p:spTree>
    <p:extLst>
      <p:ext uri="{BB962C8B-B14F-4D97-AF65-F5344CB8AC3E}">
        <p14:creationId xmlns:p14="http://schemas.microsoft.com/office/powerpoint/2010/main" val="296503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D1BB8-3CC2-4C56-A5BE-FEC61AB85FB6}"/>
              </a:ext>
            </a:extLst>
          </p:cNvPr>
          <p:cNvSpPr>
            <a:spLocks noGrp="1"/>
          </p:cNvSpPr>
          <p:nvPr>
            <p:ph type="sldNum" sz="quarter" idx="4"/>
          </p:nvPr>
        </p:nvSpPr>
        <p:spPr/>
        <p:txBody>
          <a:bodyPr/>
          <a:lstStyle/>
          <a:p>
            <a:pPr algn="ctr"/>
            <a:fld id="{933A556B-7C63-244D-9B7C-B0EA8042B330}" type="slidenum">
              <a:rPr lang="en-US" smtClean="0"/>
              <a:pPr algn="ctr"/>
              <a:t>4</a:t>
            </a:fld>
            <a:endParaRPr lang="en-US" dirty="0"/>
          </a:p>
        </p:txBody>
      </p:sp>
      <p:sp>
        <p:nvSpPr>
          <p:cNvPr id="3" name="Title 2">
            <a:extLst>
              <a:ext uri="{FF2B5EF4-FFF2-40B4-BE49-F238E27FC236}">
                <a16:creationId xmlns:a16="http://schemas.microsoft.com/office/drawing/2014/main" id="{B1FB5B62-DFF2-4115-9F53-3EFD88B2C5DA}"/>
              </a:ext>
            </a:extLst>
          </p:cNvPr>
          <p:cNvSpPr>
            <a:spLocks noGrp="1"/>
          </p:cNvSpPr>
          <p:nvPr>
            <p:ph type="title"/>
          </p:nvPr>
        </p:nvSpPr>
        <p:spPr/>
        <p:txBody>
          <a:bodyPr>
            <a:noAutofit/>
          </a:bodyPr>
          <a:lstStyle/>
          <a:p>
            <a:r>
              <a:rPr lang="en-US" sz="3200" dirty="0"/>
              <a:t>EIC Advisory Board Charter (Excerpt; approved June 29, 2023)</a:t>
            </a:r>
          </a:p>
        </p:txBody>
      </p:sp>
      <p:sp>
        <p:nvSpPr>
          <p:cNvPr id="4" name="Content Placeholder 3">
            <a:extLst>
              <a:ext uri="{FF2B5EF4-FFF2-40B4-BE49-F238E27FC236}">
                <a16:creationId xmlns:a16="http://schemas.microsoft.com/office/drawing/2014/main" id="{3B391696-015F-4F02-B550-72FEC7925192}"/>
              </a:ext>
            </a:extLst>
          </p:cNvPr>
          <p:cNvSpPr>
            <a:spLocks noGrp="1"/>
          </p:cNvSpPr>
          <p:nvPr>
            <p:ph idx="1"/>
          </p:nvPr>
        </p:nvSpPr>
        <p:spPr/>
        <p:txBody>
          <a:bodyPr>
            <a:normAutofit fontScale="70000" lnSpcReduction="20000"/>
          </a:bodyPr>
          <a:lstStyle/>
          <a:p>
            <a:pPr marL="0" indent="0">
              <a:buNone/>
            </a:pPr>
            <a:r>
              <a:rPr lang="en-US" b="1" dirty="0"/>
              <a:t>Purpose</a:t>
            </a:r>
          </a:p>
          <a:p>
            <a:r>
              <a:rPr lang="en-US" dirty="0"/>
              <a:t>The purpose of the Electron Ion Collider Advisory Board (EAB) is to provide guidance and advice to the BNL Director on the design and construction of the EIC accelerator facility and on the efforts to establish partnerships, international and domestic, with institutions collaborating on the facility. The EAB provides a forum for high-level planning, communication, coordination, and resolution of issues affecting the EIC facility, appropriate at the level of the Laboratory Directors. The EAB will consider issues affecting the scope and/or resource allocations at BNL and the participant institutions.</a:t>
            </a:r>
          </a:p>
          <a:p>
            <a:r>
              <a:rPr lang="en-US" dirty="0"/>
              <a:t>The EAB Charter will be reviewed as the EIC moves from construction into operations, and as the needs of the program evolve.</a:t>
            </a:r>
          </a:p>
          <a:p>
            <a:pPr marL="0" indent="0">
              <a:buNone/>
            </a:pPr>
            <a:r>
              <a:rPr lang="en-US" b="1" dirty="0"/>
              <a:t>Membership</a:t>
            </a:r>
          </a:p>
          <a:p>
            <a:r>
              <a:rPr lang="en-US" dirty="0"/>
              <a:t>Membership includes Laboratory Directors (or senior leadership) of institutions participating in the design and construction of the EIC accelerator facility. Board members may also include leaders of institutions with common accelerator Science and Technology interests. EAB members may delegate participation for a given meeting.</a:t>
            </a:r>
          </a:p>
          <a:p>
            <a:r>
              <a:rPr lang="en-US" dirty="0"/>
              <a:t>The BNL Laboratory Director will appoint the members of the EAB, and the EAB chair.</a:t>
            </a:r>
          </a:p>
          <a:p>
            <a:r>
              <a:rPr lang="en-US" dirty="0"/>
              <a:t>The EIC Project Director will be an ex-officio member of the EAB.</a:t>
            </a:r>
          </a:p>
          <a:p>
            <a:pPr marL="0" indent="0">
              <a:buNone/>
            </a:pPr>
            <a:r>
              <a:rPr lang="en-US" b="1" dirty="0"/>
              <a:t>Chair</a:t>
            </a:r>
          </a:p>
          <a:p>
            <a:r>
              <a:rPr lang="en-US" dirty="0"/>
              <a:t>The EAB Chair, supported by the scientific secretary, shall convene meetings, set meeting agendas, and determine objectives for the EAB. The Chair shall report to the BNL Laboratory Director on the activities and recommendations of the EAB and keep the EIC Resources Review Board informed of significant issues and developments.</a:t>
            </a:r>
          </a:p>
          <a:p>
            <a:endParaRPr lang="en-US" dirty="0"/>
          </a:p>
        </p:txBody>
      </p:sp>
    </p:spTree>
    <p:extLst>
      <p:ext uri="{BB962C8B-B14F-4D97-AF65-F5344CB8AC3E}">
        <p14:creationId xmlns:p14="http://schemas.microsoft.com/office/powerpoint/2010/main" val="211765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26A58B-EB5C-45BE-852D-917F5CB76E98}"/>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3" name="Title 2">
            <a:extLst>
              <a:ext uri="{FF2B5EF4-FFF2-40B4-BE49-F238E27FC236}">
                <a16:creationId xmlns:a16="http://schemas.microsoft.com/office/drawing/2014/main" id="{05836B9D-9FDC-46C4-8CC6-50F5885A99E6}"/>
              </a:ext>
            </a:extLst>
          </p:cNvPr>
          <p:cNvSpPr>
            <a:spLocks noGrp="1"/>
          </p:cNvSpPr>
          <p:nvPr>
            <p:ph type="title"/>
          </p:nvPr>
        </p:nvSpPr>
        <p:spPr/>
        <p:txBody>
          <a:bodyPr/>
          <a:lstStyle/>
          <a:p>
            <a:r>
              <a:rPr lang="en-US" dirty="0"/>
              <a:t>Recent Activities</a:t>
            </a:r>
          </a:p>
        </p:txBody>
      </p:sp>
      <p:sp>
        <p:nvSpPr>
          <p:cNvPr id="7" name="Content Placeholder 2">
            <a:extLst>
              <a:ext uri="{FF2B5EF4-FFF2-40B4-BE49-F238E27FC236}">
                <a16:creationId xmlns:a16="http://schemas.microsoft.com/office/drawing/2014/main" id="{C821F4F6-369A-4F70-A17D-5D78D91F778F}"/>
              </a:ext>
            </a:extLst>
          </p:cNvPr>
          <p:cNvSpPr>
            <a:spLocks noGrp="1"/>
          </p:cNvSpPr>
          <p:nvPr>
            <p:ph idx="1"/>
          </p:nvPr>
        </p:nvSpPr>
        <p:spPr>
          <a:xfrm>
            <a:off x="518310" y="912468"/>
            <a:ext cx="6392631" cy="2891465"/>
          </a:xfrm>
        </p:spPr>
        <p:txBody>
          <a:bodyPr>
            <a:noAutofit/>
          </a:bodyPr>
          <a:lstStyle/>
          <a:p>
            <a:pPr marL="0" indent="0">
              <a:buNone/>
            </a:pPr>
            <a:r>
              <a:rPr lang="en-US" sz="1800" b="1" dirty="0"/>
              <a:t>EIC Advisory Board  Meeting January 25, 2024</a:t>
            </a:r>
          </a:p>
          <a:p>
            <a:r>
              <a:rPr lang="en-US" sz="1600" dirty="0"/>
              <a:t>EIC Project status, EIC CD-3A Review, progress on international engagement, December 2023 RRB Meeting, Technical Director Update, Domestic Partnerships. EIC Advisory Board Recommendations</a:t>
            </a:r>
          </a:p>
          <a:p>
            <a:r>
              <a:rPr lang="en-US" sz="1600" dirty="0"/>
              <a:t>Actions:</a:t>
            </a:r>
          </a:p>
          <a:p>
            <a:pPr lvl="1"/>
            <a:r>
              <a:rPr lang="en-US" sz="1400" b="1" dirty="0"/>
              <a:t>Develop EIC Accelerator Collaboration Charter</a:t>
            </a:r>
          </a:p>
          <a:p>
            <a:pPr lvl="1"/>
            <a:r>
              <a:rPr lang="en-US" sz="1400" b="1" dirty="0"/>
              <a:t>Update on EIC Funding Plans</a:t>
            </a:r>
          </a:p>
          <a:p>
            <a:pPr lvl="1"/>
            <a:r>
              <a:rPr lang="en-US" sz="1400" b="1" dirty="0"/>
              <a:t>IR SC Magnet Production and Testing Plans</a:t>
            </a:r>
            <a:endParaRPr lang="en-US" sz="1800" b="1" dirty="0"/>
          </a:p>
        </p:txBody>
      </p:sp>
      <p:sp>
        <p:nvSpPr>
          <p:cNvPr id="8" name="Content Placeholder 2">
            <a:extLst>
              <a:ext uri="{FF2B5EF4-FFF2-40B4-BE49-F238E27FC236}">
                <a16:creationId xmlns:a16="http://schemas.microsoft.com/office/drawing/2014/main" id="{3816E5B2-B67D-476D-8630-66FFEDAFE1DE}"/>
              </a:ext>
            </a:extLst>
          </p:cNvPr>
          <p:cNvSpPr txBox="1">
            <a:spLocks/>
          </p:cNvSpPr>
          <p:nvPr/>
        </p:nvSpPr>
        <p:spPr>
          <a:xfrm>
            <a:off x="518310" y="3617144"/>
            <a:ext cx="6700640" cy="28914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EIC Advisory Board Meeting April 19, 2024</a:t>
            </a:r>
          </a:p>
          <a:p>
            <a:r>
              <a:rPr lang="en-US" sz="1600" dirty="0"/>
              <a:t>EIC Project status, progress on international engagement, domestic partnerships, Accelerator Collaboration Charter, Technical Director and Project Manager Updates</a:t>
            </a:r>
          </a:p>
          <a:p>
            <a:r>
              <a:rPr lang="en-US" sz="1600" dirty="0"/>
              <a:t>Actions:</a:t>
            </a:r>
          </a:p>
          <a:p>
            <a:pPr lvl="1"/>
            <a:r>
              <a:rPr lang="en-US" sz="1400" b="1" dirty="0"/>
              <a:t>Update on funding scenarios and mitigation plans</a:t>
            </a:r>
          </a:p>
          <a:p>
            <a:pPr lvl="1"/>
            <a:r>
              <a:rPr lang="en-US" sz="1400" b="1" dirty="0"/>
              <a:t>Review feedback from EIC Accelerator collaboration kick-off meeting</a:t>
            </a:r>
          </a:p>
          <a:p>
            <a:pPr lvl="1"/>
            <a:r>
              <a:rPr lang="en-US" sz="1400" b="1" dirty="0"/>
              <a:t>Review high level milestones and risks </a:t>
            </a:r>
            <a:endParaRPr lang="en-US" sz="1400" dirty="0"/>
          </a:p>
          <a:p>
            <a:pPr lvl="2"/>
            <a:endParaRPr lang="en-US" sz="1600" dirty="0"/>
          </a:p>
        </p:txBody>
      </p:sp>
      <p:pic>
        <p:nvPicPr>
          <p:cNvPr id="9" name="Picture 8">
            <a:extLst>
              <a:ext uri="{FF2B5EF4-FFF2-40B4-BE49-F238E27FC236}">
                <a16:creationId xmlns:a16="http://schemas.microsoft.com/office/drawing/2014/main" id="{02D8632B-8803-44CF-9D6A-5FE889A1FC2F}"/>
              </a:ext>
            </a:extLst>
          </p:cNvPr>
          <p:cNvPicPr>
            <a:picLocks noChangeAspect="1"/>
          </p:cNvPicPr>
          <p:nvPr/>
        </p:nvPicPr>
        <p:blipFill rotWithShape="1">
          <a:blip r:embed="rId2"/>
          <a:srcRect l="7095" t="33045" r="20598" b="32148"/>
          <a:stretch/>
        </p:blipFill>
        <p:spPr>
          <a:xfrm>
            <a:off x="6889009" y="1376912"/>
            <a:ext cx="5225989" cy="1677156"/>
          </a:xfrm>
          <a:prstGeom prst="rect">
            <a:avLst/>
          </a:prstGeom>
        </p:spPr>
      </p:pic>
      <p:sp>
        <p:nvSpPr>
          <p:cNvPr id="10" name="TextBox 9">
            <a:extLst>
              <a:ext uri="{FF2B5EF4-FFF2-40B4-BE49-F238E27FC236}">
                <a16:creationId xmlns:a16="http://schemas.microsoft.com/office/drawing/2014/main" id="{EAF548D9-DB6F-49AF-9573-AB8386FC1F8E}"/>
              </a:ext>
            </a:extLst>
          </p:cNvPr>
          <p:cNvSpPr txBox="1"/>
          <p:nvPr/>
        </p:nvSpPr>
        <p:spPr>
          <a:xfrm>
            <a:off x="9283567" y="3766688"/>
            <a:ext cx="2908433" cy="1569660"/>
          </a:xfrm>
          <a:prstGeom prst="rect">
            <a:avLst/>
          </a:prstGeom>
          <a:noFill/>
        </p:spPr>
        <p:txBody>
          <a:bodyPr wrap="square" rtlCol="0">
            <a:spAutoFit/>
          </a:bodyPr>
          <a:lstStyle/>
          <a:p>
            <a:r>
              <a:rPr lang="en-US" sz="1200" i="1" dirty="0"/>
              <a:t>“…I am particularly pleased that today’s announcement will strengthen the UK’s collaboration with the U.S. Department of Energy, in the development and delivery of a major new scientific facility.”</a:t>
            </a:r>
          </a:p>
          <a:p>
            <a:r>
              <a:rPr lang="en-US" sz="1200" i="1" dirty="0"/>
              <a:t>-Mark Thomson, Executive Chair for the Science and Technologies Facilities Council and Infrastructure Champion for UKRI</a:t>
            </a:r>
          </a:p>
        </p:txBody>
      </p:sp>
      <p:pic>
        <p:nvPicPr>
          <p:cNvPr id="11" name="Picture 10">
            <a:extLst>
              <a:ext uri="{FF2B5EF4-FFF2-40B4-BE49-F238E27FC236}">
                <a16:creationId xmlns:a16="http://schemas.microsoft.com/office/drawing/2014/main" id="{D6EBA551-4CA7-4ACC-B5F6-D66AF520E43C}"/>
              </a:ext>
            </a:extLst>
          </p:cNvPr>
          <p:cNvPicPr>
            <a:picLocks noChangeAspect="1"/>
          </p:cNvPicPr>
          <p:nvPr/>
        </p:nvPicPr>
        <p:blipFill rotWithShape="1">
          <a:blip r:embed="rId3"/>
          <a:srcRect l="6648" t="52297" r="8300" b="36142"/>
          <a:stretch/>
        </p:blipFill>
        <p:spPr>
          <a:xfrm>
            <a:off x="6997566" y="3307077"/>
            <a:ext cx="4870383" cy="441343"/>
          </a:xfrm>
          <a:prstGeom prst="rect">
            <a:avLst/>
          </a:prstGeom>
        </p:spPr>
      </p:pic>
      <p:pic>
        <p:nvPicPr>
          <p:cNvPr id="12" name="Picture 11">
            <a:extLst>
              <a:ext uri="{FF2B5EF4-FFF2-40B4-BE49-F238E27FC236}">
                <a16:creationId xmlns:a16="http://schemas.microsoft.com/office/drawing/2014/main" id="{2359E827-AA05-4C7B-AC72-F3D530290139}"/>
              </a:ext>
            </a:extLst>
          </p:cNvPr>
          <p:cNvPicPr>
            <a:picLocks noChangeAspect="1"/>
          </p:cNvPicPr>
          <p:nvPr/>
        </p:nvPicPr>
        <p:blipFill rotWithShape="1">
          <a:blip r:embed="rId3"/>
          <a:srcRect l="6642" t="10384" r="70528" b="77970"/>
          <a:stretch/>
        </p:blipFill>
        <p:spPr>
          <a:xfrm>
            <a:off x="6935003" y="3814809"/>
            <a:ext cx="2348564" cy="798681"/>
          </a:xfrm>
          <a:prstGeom prst="rect">
            <a:avLst/>
          </a:prstGeom>
        </p:spPr>
      </p:pic>
    </p:spTree>
    <p:extLst>
      <p:ext uri="{BB962C8B-B14F-4D97-AF65-F5344CB8AC3E}">
        <p14:creationId xmlns:p14="http://schemas.microsoft.com/office/powerpoint/2010/main" val="108231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500A5-8D44-4B42-9F7E-84BF018C4D7E}"/>
              </a:ext>
            </a:extLst>
          </p:cNvPr>
          <p:cNvSpPr>
            <a:spLocks noGrp="1"/>
          </p:cNvSpPr>
          <p:nvPr>
            <p:ph type="sldNum" sz="quarter" idx="4"/>
          </p:nvPr>
        </p:nvSpPr>
        <p:spPr/>
        <p:txBody>
          <a:bodyPr/>
          <a:lstStyle/>
          <a:p>
            <a:pPr algn="ctr"/>
            <a:fld id="{933A556B-7C63-244D-9B7C-B0EA8042B330}" type="slidenum">
              <a:rPr lang="en-US" smtClean="0"/>
              <a:pPr algn="ctr"/>
              <a:t>6</a:t>
            </a:fld>
            <a:endParaRPr lang="en-US" dirty="0"/>
          </a:p>
        </p:txBody>
      </p:sp>
      <p:sp>
        <p:nvSpPr>
          <p:cNvPr id="3" name="Title 2">
            <a:extLst>
              <a:ext uri="{FF2B5EF4-FFF2-40B4-BE49-F238E27FC236}">
                <a16:creationId xmlns:a16="http://schemas.microsoft.com/office/drawing/2014/main" id="{D7D0F155-A311-44F1-B3FD-224B801E6C32}"/>
              </a:ext>
            </a:extLst>
          </p:cNvPr>
          <p:cNvSpPr>
            <a:spLocks noGrp="1"/>
          </p:cNvSpPr>
          <p:nvPr>
            <p:ph type="title"/>
          </p:nvPr>
        </p:nvSpPr>
        <p:spPr/>
        <p:txBody>
          <a:bodyPr/>
          <a:lstStyle/>
          <a:p>
            <a:r>
              <a:rPr lang="en-US" dirty="0"/>
              <a:t>EIC Accelerator Collaboration</a:t>
            </a:r>
          </a:p>
        </p:txBody>
      </p:sp>
      <p:sp>
        <p:nvSpPr>
          <p:cNvPr id="7" name="Content Placeholder 2">
            <a:extLst>
              <a:ext uri="{FF2B5EF4-FFF2-40B4-BE49-F238E27FC236}">
                <a16:creationId xmlns:a16="http://schemas.microsoft.com/office/drawing/2014/main" id="{9868829F-C573-4BB5-A6B9-BC8E98FE9828}"/>
              </a:ext>
            </a:extLst>
          </p:cNvPr>
          <p:cNvSpPr>
            <a:spLocks noGrp="1"/>
          </p:cNvSpPr>
          <p:nvPr>
            <p:ph idx="1"/>
          </p:nvPr>
        </p:nvSpPr>
        <p:spPr>
          <a:xfrm>
            <a:off x="583997" y="1045713"/>
            <a:ext cx="11226199" cy="2285414"/>
          </a:xfrm>
        </p:spPr>
        <p:txBody>
          <a:bodyPr>
            <a:normAutofit/>
          </a:bodyPr>
          <a:lstStyle/>
          <a:p>
            <a:r>
              <a:rPr lang="en-US" sz="2400" dirty="0"/>
              <a:t>The EIC design, construction, and future upgrades have many exciting scientific and technical challenges, creating opportunities for a worldwide accelerator collaboration to become part of this exciting endeavor</a:t>
            </a:r>
          </a:p>
          <a:p>
            <a:r>
              <a:rPr lang="en-US" sz="2400" dirty="0"/>
              <a:t>The EIC Accelerator Collaboration co-chairs </a:t>
            </a:r>
          </a:p>
          <a:p>
            <a:pPr lvl="1"/>
            <a:r>
              <a:rPr lang="en-US" sz="2000" dirty="0"/>
              <a:t>Prof. Carsten </a:t>
            </a:r>
            <a:r>
              <a:rPr lang="en-US" sz="2000" dirty="0" err="1"/>
              <a:t>Welsch</a:t>
            </a:r>
            <a:r>
              <a:rPr lang="en-US" sz="2000" dirty="0"/>
              <a:t> (Univ. of Liverpool, UK) and Prof. Andrei Seryi (JLAB and Old Dominion University)</a:t>
            </a:r>
          </a:p>
        </p:txBody>
      </p:sp>
      <p:pic>
        <p:nvPicPr>
          <p:cNvPr id="8" name="Picture 7">
            <a:extLst>
              <a:ext uri="{FF2B5EF4-FFF2-40B4-BE49-F238E27FC236}">
                <a16:creationId xmlns:a16="http://schemas.microsoft.com/office/drawing/2014/main" id="{6236DB5A-9546-4166-B46B-9EF7E906B2DE}"/>
              </a:ext>
            </a:extLst>
          </p:cNvPr>
          <p:cNvPicPr>
            <a:picLocks noChangeAspect="1"/>
          </p:cNvPicPr>
          <p:nvPr/>
        </p:nvPicPr>
        <p:blipFill>
          <a:blip r:embed="rId2"/>
          <a:stretch>
            <a:fillRect/>
          </a:stretch>
        </p:blipFill>
        <p:spPr>
          <a:xfrm>
            <a:off x="5123847" y="3115508"/>
            <a:ext cx="6901315" cy="3134195"/>
          </a:xfrm>
          <a:prstGeom prst="rect">
            <a:avLst/>
          </a:prstGeom>
        </p:spPr>
      </p:pic>
      <p:sp>
        <p:nvSpPr>
          <p:cNvPr id="9" name="Content Placeholder 2">
            <a:extLst>
              <a:ext uri="{FF2B5EF4-FFF2-40B4-BE49-F238E27FC236}">
                <a16:creationId xmlns:a16="http://schemas.microsoft.com/office/drawing/2014/main" id="{1C3F092F-B67C-4C0E-AC94-898162989C32}"/>
              </a:ext>
            </a:extLst>
          </p:cNvPr>
          <p:cNvSpPr txBox="1">
            <a:spLocks/>
          </p:cNvSpPr>
          <p:nvPr/>
        </p:nvSpPr>
        <p:spPr>
          <a:xfrm>
            <a:off x="583997" y="3306699"/>
            <a:ext cx="4414720" cy="2897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collaboration kick-off meeting will be held as a satellite meeting at the IPAC2024 conference in May 2024 in Nashville, TN, USA</a:t>
            </a:r>
          </a:p>
        </p:txBody>
      </p:sp>
    </p:spTree>
    <p:extLst>
      <p:ext uri="{BB962C8B-B14F-4D97-AF65-F5344CB8AC3E}">
        <p14:creationId xmlns:p14="http://schemas.microsoft.com/office/powerpoint/2010/main" val="354890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C81E18-8635-41BC-BA5A-5C5BD09FDDB4}"/>
              </a:ext>
            </a:extLst>
          </p:cNvPr>
          <p:cNvSpPr>
            <a:spLocks noGrp="1"/>
          </p:cNvSpPr>
          <p:nvPr>
            <p:ph type="sldNum" sz="quarter" idx="4"/>
          </p:nvPr>
        </p:nvSpPr>
        <p:spPr/>
        <p:txBody>
          <a:bodyPr/>
          <a:lstStyle/>
          <a:p>
            <a:pPr algn="ctr"/>
            <a:fld id="{933A556B-7C63-244D-9B7C-B0EA8042B330}" type="slidenum">
              <a:rPr lang="en-US" smtClean="0"/>
              <a:pPr algn="ctr"/>
              <a:t>7</a:t>
            </a:fld>
            <a:endParaRPr lang="en-US" dirty="0"/>
          </a:p>
        </p:txBody>
      </p:sp>
      <p:sp>
        <p:nvSpPr>
          <p:cNvPr id="3" name="Title 2">
            <a:extLst>
              <a:ext uri="{FF2B5EF4-FFF2-40B4-BE49-F238E27FC236}">
                <a16:creationId xmlns:a16="http://schemas.microsoft.com/office/drawing/2014/main" id="{FEA6D7BF-2AFB-4BFA-8BD1-FB863BE8046D}"/>
              </a:ext>
            </a:extLst>
          </p:cNvPr>
          <p:cNvSpPr>
            <a:spLocks noGrp="1"/>
          </p:cNvSpPr>
          <p:nvPr>
            <p:ph type="title"/>
          </p:nvPr>
        </p:nvSpPr>
        <p:spPr/>
        <p:txBody>
          <a:bodyPr/>
          <a:lstStyle/>
          <a:p>
            <a:r>
              <a:rPr lang="en-US" dirty="0"/>
              <a:t>EIC Accelerator Collaboration Charter</a:t>
            </a:r>
          </a:p>
        </p:txBody>
      </p:sp>
      <p:sp>
        <p:nvSpPr>
          <p:cNvPr id="8" name="Content Placeholder 2">
            <a:extLst>
              <a:ext uri="{FF2B5EF4-FFF2-40B4-BE49-F238E27FC236}">
                <a16:creationId xmlns:a16="http://schemas.microsoft.com/office/drawing/2014/main" id="{1FCDA0DB-A469-4C05-B1ED-3058EF5FF230}"/>
              </a:ext>
            </a:extLst>
          </p:cNvPr>
          <p:cNvSpPr>
            <a:spLocks noGrp="1"/>
          </p:cNvSpPr>
          <p:nvPr>
            <p:ph idx="1"/>
          </p:nvPr>
        </p:nvSpPr>
        <p:spPr>
          <a:xfrm>
            <a:off x="752594" y="942418"/>
            <a:ext cx="7400004" cy="5063741"/>
          </a:xfrm>
        </p:spPr>
        <p:txBody>
          <a:bodyPr>
            <a:normAutofit fontScale="85000" lnSpcReduction="20000"/>
          </a:bodyPr>
          <a:lstStyle/>
          <a:p>
            <a:r>
              <a:rPr lang="en-US" dirty="0"/>
              <a:t>The Charter describes the Collaboration structure and general rules</a:t>
            </a:r>
          </a:p>
          <a:p>
            <a:r>
              <a:rPr lang="en-US" dirty="0"/>
              <a:t>Accompanied by the MoU, which is non-binding (staff matters, legal duties, IP, etc.), highly flexible when it comes to the Parties involved and the R&amp;D covered, and easy to sign</a:t>
            </a:r>
          </a:p>
          <a:p>
            <a:r>
              <a:rPr lang="en-US" b="1" dirty="0">
                <a:latin typeface="Calibri" panose="020F0502020204030204" pitchFamily="34" charset="0"/>
                <a:ea typeface="Calibri" panose="020F0502020204030204" pitchFamily="34" charset="0"/>
                <a:cs typeface="Times New Roman" panose="02020603050405020304" pitchFamily="18" charset="0"/>
              </a:rPr>
              <a:t>Collaborative Working Groups</a:t>
            </a:r>
            <a:r>
              <a:rPr lang="en-US" dirty="0">
                <a:latin typeface="Calibri" panose="020F0502020204030204" pitchFamily="34" charset="0"/>
                <a:ea typeface="Calibri" panose="020F0502020204030204" pitchFamily="34" charset="0"/>
                <a:cs typeface="Times New Roman" panose="02020603050405020304" pitchFamily="18" charset="0"/>
              </a:rPr>
              <a:t> are topical groups that are established to cover variety of activities related to EIC. Activities of the Working Groups are coordinated by leaders, who are appointed by Co-Chairs of Accelerator Collaboration in coordination with ICB and EIC project Technical Director:</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Beam dynamics, beam optics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Beam-beam effects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Beam cooling at collisions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Beam polarization generation, preservation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and diagnostics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Second IR</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EIC commissioning</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EIC upgrades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In-kind accelerator contributions</a:t>
            </a:r>
          </a:p>
          <a:p>
            <a:pPr marL="800100" lvl="1"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Synergies with other projects (e.g. FCC, MC)</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600D4A54-77C0-4EAE-87EF-285051D41873}"/>
              </a:ext>
            </a:extLst>
          </p:cNvPr>
          <p:cNvPicPr>
            <a:picLocks noChangeAspect="1"/>
          </p:cNvPicPr>
          <p:nvPr/>
        </p:nvPicPr>
        <p:blipFill>
          <a:blip r:embed="rId2"/>
          <a:stretch>
            <a:fillRect/>
          </a:stretch>
        </p:blipFill>
        <p:spPr>
          <a:xfrm>
            <a:off x="8457678" y="1097579"/>
            <a:ext cx="3377689" cy="4331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052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175AC0-4F87-4ACD-A7FB-3189F4F0AEEC}"/>
              </a:ext>
            </a:extLst>
          </p:cNvPr>
          <p:cNvSpPr>
            <a:spLocks noGrp="1"/>
          </p:cNvSpPr>
          <p:nvPr>
            <p:ph type="sldNum" sz="quarter" idx="4"/>
          </p:nvPr>
        </p:nvSpPr>
        <p:spPr/>
        <p:txBody>
          <a:bodyPr/>
          <a:lstStyle/>
          <a:p>
            <a:pPr algn="ctr"/>
            <a:fld id="{933A556B-7C63-244D-9B7C-B0EA8042B330}" type="slidenum">
              <a:rPr lang="en-US" smtClean="0"/>
              <a:pPr algn="ctr"/>
              <a:t>8</a:t>
            </a:fld>
            <a:endParaRPr lang="en-US" dirty="0"/>
          </a:p>
        </p:txBody>
      </p:sp>
      <p:sp>
        <p:nvSpPr>
          <p:cNvPr id="3" name="Title 2">
            <a:extLst>
              <a:ext uri="{FF2B5EF4-FFF2-40B4-BE49-F238E27FC236}">
                <a16:creationId xmlns:a16="http://schemas.microsoft.com/office/drawing/2014/main" id="{E90A25D7-A147-4573-8F4D-B2C6CFBBADCB}"/>
              </a:ext>
            </a:extLst>
          </p:cNvPr>
          <p:cNvSpPr>
            <a:spLocks noGrp="1"/>
          </p:cNvSpPr>
          <p:nvPr>
            <p:ph type="title"/>
          </p:nvPr>
        </p:nvSpPr>
        <p:spPr/>
        <p:txBody>
          <a:bodyPr/>
          <a:lstStyle/>
          <a:p>
            <a:r>
              <a:rPr lang="en-US" dirty="0"/>
              <a:t>Status of Accelerator Scope Discussions</a:t>
            </a:r>
          </a:p>
        </p:txBody>
      </p:sp>
      <p:graphicFrame>
        <p:nvGraphicFramePr>
          <p:cNvPr id="12" name="Content Placeholder 4">
            <a:extLst>
              <a:ext uri="{FF2B5EF4-FFF2-40B4-BE49-F238E27FC236}">
                <a16:creationId xmlns:a16="http://schemas.microsoft.com/office/drawing/2014/main" id="{074EA839-19EC-40F3-AC7F-16C5FA2EB039}"/>
              </a:ext>
            </a:extLst>
          </p:cNvPr>
          <p:cNvGraphicFramePr>
            <a:graphicFrameLocks/>
          </p:cNvGraphicFramePr>
          <p:nvPr>
            <p:extLst/>
          </p:nvPr>
        </p:nvGraphicFramePr>
        <p:xfrm>
          <a:off x="1985319" y="1201541"/>
          <a:ext cx="8094103" cy="3713001"/>
        </p:xfrm>
        <a:graphic>
          <a:graphicData uri="http://schemas.openxmlformats.org/drawingml/2006/table">
            <a:tbl>
              <a:tblPr firstRow="1" bandRow="1"/>
              <a:tblGrid>
                <a:gridCol w="2345634">
                  <a:extLst>
                    <a:ext uri="{9D8B030D-6E8A-4147-A177-3AD203B41FA5}">
                      <a16:colId xmlns:a16="http://schemas.microsoft.com/office/drawing/2014/main" val="20000"/>
                    </a:ext>
                  </a:extLst>
                </a:gridCol>
                <a:gridCol w="3846096">
                  <a:extLst>
                    <a:ext uri="{9D8B030D-6E8A-4147-A177-3AD203B41FA5}">
                      <a16:colId xmlns:a16="http://schemas.microsoft.com/office/drawing/2014/main" val="3377701061"/>
                    </a:ext>
                  </a:extLst>
                </a:gridCol>
                <a:gridCol w="1902373">
                  <a:extLst>
                    <a:ext uri="{9D8B030D-6E8A-4147-A177-3AD203B41FA5}">
                      <a16:colId xmlns:a16="http://schemas.microsoft.com/office/drawing/2014/main" val="1292412947"/>
                    </a:ext>
                  </a:extLst>
                </a:gridCol>
              </a:tblGrid>
              <a:tr h="6042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800" dirty="0">
                          <a:latin typeface="+mn-lt"/>
                        </a:rPr>
                        <a:t>Country/Institution</a:t>
                      </a:r>
                    </a:p>
                    <a:p>
                      <a:r>
                        <a:rPr lang="en-US" sz="1800" dirty="0">
                          <a:latin typeface="+mn-lt"/>
                        </a:rPr>
                        <a:t>Funding Agency</a:t>
                      </a:r>
                      <a:endParaRPr lang="en-US" sz="18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800" dirty="0">
                          <a:latin typeface="+mn-lt"/>
                        </a:rPr>
                        <a:t>Scope</a:t>
                      </a:r>
                      <a:endParaRPr lang="en-US" sz="18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800" dirty="0">
                          <a:latin typeface="+mn-lt"/>
                        </a:rPr>
                        <a:t>Lead Lab</a:t>
                      </a:r>
                      <a:endParaRPr lang="en-US" sz="18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5262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CERN</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Wingdings" pitchFamily="2" charset="2"/>
                        <a:buNone/>
                      </a:pPr>
                      <a:r>
                        <a:rPr lang="en-US" sz="1600" dirty="0">
                          <a:latin typeface="+mn-lt"/>
                        </a:rPr>
                        <a:t>FCC-EIC areas for collaboration</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latin typeface="+mn-lt"/>
                        </a:rPr>
                        <a:t>  </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4684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Canada</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SRF / Cryomodules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US" sz="1600" dirty="0">
                          <a:latin typeface="+mn-lt"/>
                        </a:rPr>
                        <a:t> JLAB-TRIUMF</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8"/>
                  </a:ext>
                </a:extLst>
              </a:tr>
              <a:tr h="5367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France - IN2P3 </a:t>
                      </a:r>
                      <a:r>
                        <a:rPr lang="en-US" sz="1600" baseline="30000" dirty="0">
                          <a:latin typeface="+mn-lt"/>
                        </a:rPr>
                        <a:t>1)</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latin typeface="+mn-lt"/>
                        </a:rPr>
                        <a:t>SRF / Cryomodules</a:t>
                      </a:r>
                      <a:endParaRPr lang="en-US" sz="1600" dirty="0">
                        <a:solidFill>
                          <a:srgbClr val="FF0000"/>
                        </a:solidFill>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US" sz="1600" dirty="0">
                          <a:latin typeface="+mn-lt"/>
                        </a:rPr>
                        <a:t>JLAB-IJCLAB </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2"/>
                  </a:ext>
                </a:extLst>
              </a:tr>
              <a:tr h="6060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France</a:t>
                      </a:r>
                      <a:r>
                        <a:rPr lang="en-US" sz="1600" baseline="0" dirty="0">
                          <a:latin typeface="+mn-lt"/>
                        </a:rPr>
                        <a:t> </a:t>
                      </a:r>
                      <a:r>
                        <a:rPr lang="mr-IN" sz="1600" baseline="0" dirty="0">
                          <a:latin typeface="+mn-lt"/>
                        </a:rPr>
                        <a:t>–</a:t>
                      </a:r>
                      <a:r>
                        <a:rPr lang="en-US" sz="1600" baseline="0" dirty="0">
                          <a:latin typeface="+mn-lt"/>
                        </a:rPr>
                        <a:t> CEA  </a:t>
                      </a:r>
                      <a:r>
                        <a:rPr lang="en-US" sz="1600" baseline="30000" dirty="0">
                          <a:latin typeface="+mn-lt"/>
                        </a:rPr>
                        <a:t>1)</a:t>
                      </a:r>
                      <a:endParaRPr lang="en-US" sz="1600" baseline="300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ea typeface="Arial" charset="0"/>
                          <a:cs typeface="Arial" charset="0"/>
                        </a:rPr>
                        <a:t>Superconducting magnets spin rotators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lt"/>
                        </a:rPr>
                        <a:t>BNL-CEA/IRFU </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3"/>
                  </a:ext>
                </a:extLst>
              </a:tr>
              <a:tr h="4377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Italy </a:t>
                      </a:r>
                      <a:r>
                        <a:rPr lang="en-US" sz="1600" baseline="30000" dirty="0">
                          <a:latin typeface="+mn-lt"/>
                        </a:rPr>
                        <a:t>2)</a:t>
                      </a:r>
                      <a:endParaRPr lang="en-US" sz="1600" baseline="300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latin typeface="+mn-lt"/>
                          <a:ea typeface="Arial" charset="0"/>
                          <a:cs typeface="Arial" charset="0"/>
                        </a:rPr>
                        <a:t>Vacuum coating measurements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lt"/>
                        </a:rPr>
                        <a:t> BNL-INFN/LNF</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r h="4976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latin typeface="+mn-lt"/>
                        </a:rPr>
                        <a:t>United Kingdom </a:t>
                      </a:r>
                      <a:r>
                        <a:rPr lang="en-US" sz="1600" baseline="30000" dirty="0">
                          <a:latin typeface="+mn-lt"/>
                        </a:rPr>
                        <a:t>3) </a:t>
                      </a:r>
                      <a:endParaRPr lang="en-US" sz="1600" baseline="300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ea typeface="Arial" charset="0"/>
                          <a:cs typeface="Arial" charset="0"/>
                        </a:rPr>
                        <a:t>SRF / Cryomodules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lt"/>
                        </a:rPr>
                        <a:t>JLAB-UK </a:t>
                      </a:r>
                      <a:endParaRPr lang="en-US" sz="1600" dirty="0">
                        <a:latin typeface="+mn-lt"/>
                        <a:ea typeface="Arial" charset="0"/>
                        <a:cs typeface="Ari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7"/>
                  </a:ext>
                </a:extLst>
              </a:tr>
            </a:tbl>
          </a:graphicData>
        </a:graphic>
      </p:graphicFrame>
      <p:sp>
        <p:nvSpPr>
          <p:cNvPr id="13" name="TextBox 12">
            <a:extLst>
              <a:ext uri="{FF2B5EF4-FFF2-40B4-BE49-F238E27FC236}">
                <a16:creationId xmlns:a16="http://schemas.microsoft.com/office/drawing/2014/main" id="{6C327177-7167-4CE1-B2E0-FE5036365D9B}"/>
              </a:ext>
            </a:extLst>
          </p:cNvPr>
          <p:cNvSpPr txBox="1"/>
          <p:nvPr/>
        </p:nvSpPr>
        <p:spPr>
          <a:xfrm>
            <a:off x="1933099" y="844082"/>
            <a:ext cx="7830798" cy="338554"/>
          </a:xfrm>
          <a:prstGeom prst="rect">
            <a:avLst/>
          </a:prstGeom>
          <a:noFill/>
        </p:spPr>
        <p:txBody>
          <a:bodyPr wrap="none" rtlCol="0">
            <a:spAutoFit/>
          </a:bodyPr>
          <a:lstStyle/>
          <a:p>
            <a:r>
              <a:rPr lang="en-US" sz="1600" i="1" dirty="0">
                <a:solidFill>
                  <a:prstClr val="black"/>
                </a:solidFill>
                <a:latin typeface="Calibri" panose="020F0502020204030204"/>
              </a:rPr>
              <a:t>This table does not imply any commitment. It reflects discussions with international partners</a:t>
            </a:r>
          </a:p>
        </p:txBody>
      </p:sp>
      <p:sp>
        <p:nvSpPr>
          <p:cNvPr id="14" name="TextBox 13">
            <a:extLst>
              <a:ext uri="{FF2B5EF4-FFF2-40B4-BE49-F238E27FC236}">
                <a16:creationId xmlns:a16="http://schemas.microsoft.com/office/drawing/2014/main" id="{6DFE53DA-BD67-422D-9ED1-28AC8835A58A}"/>
              </a:ext>
            </a:extLst>
          </p:cNvPr>
          <p:cNvSpPr txBox="1"/>
          <p:nvPr/>
        </p:nvSpPr>
        <p:spPr>
          <a:xfrm flipH="1">
            <a:off x="1855438" y="5067547"/>
            <a:ext cx="5413753" cy="307777"/>
          </a:xfrm>
          <a:prstGeom prst="rect">
            <a:avLst/>
          </a:prstGeom>
          <a:noFill/>
        </p:spPr>
        <p:txBody>
          <a:bodyPr wrap="square" rtlCol="0">
            <a:spAutoFit/>
          </a:bodyPr>
          <a:lstStyle/>
          <a:p>
            <a:r>
              <a:rPr lang="en-US" sz="1400" baseline="30000" dirty="0">
                <a:solidFill>
                  <a:prstClr val="black"/>
                </a:solidFill>
                <a:latin typeface="Calibri" panose="020F0502020204030204"/>
              </a:rPr>
              <a:t>1)  </a:t>
            </a:r>
            <a:r>
              <a:rPr lang="en-US" sz="1400" dirty="0">
                <a:solidFill>
                  <a:prstClr val="black"/>
                </a:solidFill>
                <a:latin typeface="Calibri" panose="020F0502020204030204"/>
              </a:rPr>
              <a:t>France-IN2P3-CEA plan joint request to Ministry</a:t>
            </a:r>
            <a:endParaRPr lang="en-US" sz="1400" baseline="30000"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925BBF68-AC69-4B1B-A811-DE8E77650836}"/>
              </a:ext>
            </a:extLst>
          </p:cNvPr>
          <p:cNvSpPr txBox="1"/>
          <p:nvPr/>
        </p:nvSpPr>
        <p:spPr>
          <a:xfrm>
            <a:off x="1855437" y="5528330"/>
            <a:ext cx="2125838" cy="307777"/>
          </a:xfrm>
          <a:prstGeom prst="rect">
            <a:avLst/>
          </a:prstGeom>
          <a:noFill/>
        </p:spPr>
        <p:txBody>
          <a:bodyPr wrap="none" rtlCol="0">
            <a:spAutoFit/>
          </a:bodyPr>
          <a:lstStyle/>
          <a:p>
            <a:r>
              <a:rPr lang="en-US" sz="1400" baseline="30000" dirty="0">
                <a:solidFill>
                  <a:prstClr val="black"/>
                </a:solidFill>
                <a:latin typeface="Calibri" panose="020F0502020204030204"/>
              </a:rPr>
              <a:t>2) </a:t>
            </a:r>
            <a:r>
              <a:rPr lang="en-US" sz="1400" dirty="0">
                <a:solidFill>
                  <a:prstClr val="black"/>
                </a:solidFill>
                <a:latin typeface="Calibri" panose="020F0502020204030204"/>
              </a:rPr>
              <a:t>Covered with INFN funds</a:t>
            </a:r>
          </a:p>
        </p:txBody>
      </p:sp>
      <p:sp>
        <p:nvSpPr>
          <p:cNvPr id="16" name="TextBox 15">
            <a:extLst>
              <a:ext uri="{FF2B5EF4-FFF2-40B4-BE49-F238E27FC236}">
                <a16:creationId xmlns:a16="http://schemas.microsoft.com/office/drawing/2014/main" id="{9DF2FFCA-7AAC-4106-90AC-48DA43EA6D52}"/>
              </a:ext>
            </a:extLst>
          </p:cNvPr>
          <p:cNvSpPr txBox="1"/>
          <p:nvPr/>
        </p:nvSpPr>
        <p:spPr>
          <a:xfrm>
            <a:off x="6121504" y="5092820"/>
            <a:ext cx="4374375" cy="738664"/>
          </a:xfrm>
          <a:prstGeom prst="rect">
            <a:avLst/>
          </a:prstGeom>
          <a:noFill/>
        </p:spPr>
        <p:txBody>
          <a:bodyPr wrap="square" rtlCol="0">
            <a:spAutoFit/>
          </a:bodyPr>
          <a:lstStyle/>
          <a:p>
            <a:r>
              <a:rPr lang="en-US" sz="1400" baseline="30000" dirty="0">
                <a:solidFill>
                  <a:prstClr val="black"/>
                </a:solidFill>
                <a:latin typeface="Calibri" panose="020F0502020204030204"/>
              </a:rPr>
              <a:t>3) </a:t>
            </a:r>
            <a:r>
              <a:rPr lang="en-US" sz="1400" dirty="0">
                <a:solidFill>
                  <a:prstClr val="black"/>
                </a:solidFill>
                <a:latin typeface="Calibri" panose="020F0502020204030204"/>
              </a:rPr>
              <a:t>In March, UKRI announced to support EIC with £58.8/$74.2M to develop new accelerator and detector infrastructure. See article </a:t>
            </a:r>
            <a:r>
              <a:rPr lang="en-US" sz="1400" dirty="0">
                <a:solidFill>
                  <a:prstClr val="black"/>
                </a:solidFill>
                <a:latin typeface="Calibri" panose="020F0502020204030204"/>
                <a:hlinkClick r:id="rId2"/>
              </a:rPr>
              <a:t>here</a:t>
            </a:r>
            <a:r>
              <a:rPr lang="en-US" sz="1400" dirty="0">
                <a:solidFill>
                  <a:prstClr val="black"/>
                </a:solidFill>
                <a:latin typeface="Calibri" panose="020F0502020204030204"/>
              </a:rPr>
              <a:t>. </a:t>
            </a:r>
            <a:endParaRPr lang="en-US" b="1" dirty="0">
              <a:solidFill>
                <a:prstClr val="black"/>
              </a:solidFill>
              <a:latin typeface="Calibri" panose="020F0502020204030204"/>
            </a:endParaRPr>
          </a:p>
        </p:txBody>
      </p:sp>
    </p:spTree>
    <p:extLst>
      <p:ext uri="{BB962C8B-B14F-4D97-AF65-F5344CB8AC3E}">
        <p14:creationId xmlns:p14="http://schemas.microsoft.com/office/powerpoint/2010/main" val="298865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D4E32-314F-4581-BA96-D2401F107E85}"/>
              </a:ext>
            </a:extLst>
          </p:cNvPr>
          <p:cNvSpPr>
            <a:spLocks noGrp="1"/>
          </p:cNvSpPr>
          <p:nvPr>
            <p:ph type="sldNum" sz="quarter" idx="4"/>
          </p:nvPr>
        </p:nvSpPr>
        <p:spPr/>
        <p:txBody>
          <a:bodyPr/>
          <a:lstStyle/>
          <a:p>
            <a:pPr algn="ctr"/>
            <a:fld id="{933A556B-7C63-244D-9B7C-B0EA8042B330}" type="slidenum">
              <a:rPr lang="en-US" smtClean="0"/>
              <a:pPr algn="ctr"/>
              <a:t>9</a:t>
            </a:fld>
            <a:endParaRPr lang="en-US" dirty="0"/>
          </a:p>
        </p:txBody>
      </p:sp>
      <p:sp>
        <p:nvSpPr>
          <p:cNvPr id="3" name="Title 2">
            <a:extLst>
              <a:ext uri="{FF2B5EF4-FFF2-40B4-BE49-F238E27FC236}">
                <a16:creationId xmlns:a16="http://schemas.microsoft.com/office/drawing/2014/main" id="{76C443E6-76CA-4DEB-940F-F3C95884FEC9}"/>
              </a:ext>
            </a:extLst>
          </p:cNvPr>
          <p:cNvSpPr>
            <a:spLocks noGrp="1"/>
          </p:cNvSpPr>
          <p:nvPr>
            <p:ph type="title"/>
          </p:nvPr>
        </p:nvSpPr>
        <p:spPr/>
        <p:txBody>
          <a:bodyPr/>
          <a:lstStyle/>
          <a:p>
            <a:r>
              <a:rPr lang="en-US" dirty="0"/>
              <a:t>Partnerships with DOE Labs &amp; US Universities</a:t>
            </a:r>
          </a:p>
        </p:txBody>
      </p:sp>
      <p:graphicFrame>
        <p:nvGraphicFramePr>
          <p:cNvPr id="7" name="Table 6">
            <a:extLst>
              <a:ext uri="{FF2B5EF4-FFF2-40B4-BE49-F238E27FC236}">
                <a16:creationId xmlns:a16="http://schemas.microsoft.com/office/drawing/2014/main" id="{D2393561-2065-4EC2-9141-34D06283F90F}"/>
              </a:ext>
            </a:extLst>
          </p:cNvPr>
          <p:cNvGraphicFramePr>
            <a:graphicFrameLocks noGrp="1"/>
          </p:cNvGraphicFramePr>
          <p:nvPr>
            <p:extLst>
              <p:ext uri="{D42A27DB-BD31-4B8C-83A1-F6EECF244321}">
                <p14:modId xmlns:p14="http://schemas.microsoft.com/office/powerpoint/2010/main" val="2690344294"/>
              </p:ext>
            </p:extLst>
          </p:nvPr>
        </p:nvGraphicFramePr>
        <p:xfrm>
          <a:off x="907287" y="929764"/>
          <a:ext cx="8598598" cy="5007610"/>
        </p:xfrm>
        <a:graphic>
          <a:graphicData uri="http://schemas.openxmlformats.org/drawingml/2006/table">
            <a:tbl>
              <a:tblPr firstRow="1" bandRow="1"/>
              <a:tblGrid>
                <a:gridCol w="1242377">
                  <a:extLst>
                    <a:ext uri="{9D8B030D-6E8A-4147-A177-3AD203B41FA5}">
                      <a16:colId xmlns:a16="http://schemas.microsoft.com/office/drawing/2014/main" val="2055925926"/>
                    </a:ext>
                  </a:extLst>
                </a:gridCol>
                <a:gridCol w="5615887">
                  <a:extLst>
                    <a:ext uri="{9D8B030D-6E8A-4147-A177-3AD203B41FA5}">
                      <a16:colId xmlns:a16="http://schemas.microsoft.com/office/drawing/2014/main" val="3108112148"/>
                    </a:ext>
                  </a:extLst>
                </a:gridCol>
                <a:gridCol w="1740334">
                  <a:extLst>
                    <a:ext uri="{9D8B030D-6E8A-4147-A177-3AD203B41FA5}">
                      <a16:colId xmlns:a16="http://schemas.microsoft.com/office/drawing/2014/main" val="138165337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t>Partner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t>Scope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t>Status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5174764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SLAC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Beam dynamics, IR, and crab cavity simulations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1131049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LBNL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Beam dynamics simulations, SC cable production, design of SC “matching” magnets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p>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0091946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ANL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Design of RCS quadrupole,</a:t>
                      </a:r>
                    </a:p>
                    <a:p>
                      <a:r>
                        <a:rPr lang="en-US" sz="1600" dirty="0"/>
                        <a:t>APS quadrupoles and sextuples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p>
                      <a:r>
                        <a:rPr lang="en-US" sz="1600" dirty="0"/>
                        <a:t>Complete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0196782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FNAL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Beam dynamics (e-polarization), design of RCS dipole magnets, SC IR magnet quench protection, collaboration on design and manufacturing of collared SC IR magnets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p>
                      <a:endParaRPr lang="en-US" sz="1600" dirty="0"/>
                    </a:p>
                    <a:p>
                      <a:r>
                        <a:rPr lang="en-US" sz="1600" dirty="0"/>
                        <a:t>Under discussion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5409626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ORNL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Beam dynamics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508243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Cornell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Spin and beam dynamics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2917545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MSU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Beam-beam dynamics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6722767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Ga-As cathodes, crab cavity Design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5735552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err="1"/>
                        <a:t>CalPoly</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Beam dynamics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22886506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SBU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10000"/>
                        </a:lnSpc>
                        <a:spcBef>
                          <a:spcPts val="0"/>
                        </a:spcBef>
                        <a:buNone/>
                      </a:pPr>
                      <a:r>
                        <a:rPr lang="en-US" sz="1600" dirty="0"/>
                        <a:t>Electron gun R&amp;D support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Ongoing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826631047"/>
                  </a:ext>
                </a:extLst>
              </a:tr>
            </a:tbl>
          </a:graphicData>
        </a:graphic>
      </p:graphicFrame>
      <p:pic>
        <p:nvPicPr>
          <p:cNvPr id="8" name="Content Placeholder 9">
            <a:extLst>
              <a:ext uri="{FF2B5EF4-FFF2-40B4-BE49-F238E27FC236}">
                <a16:creationId xmlns:a16="http://schemas.microsoft.com/office/drawing/2014/main" id="{C1A9537C-76A5-4BF7-A44E-01F2F706603E}"/>
              </a:ext>
            </a:extLst>
          </p:cNvPr>
          <p:cNvPicPr>
            <a:picLocks noChangeAspect="1"/>
          </p:cNvPicPr>
          <p:nvPr/>
        </p:nvPicPr>
        <p:blipFill>
          <a:blip r:embed="rId2"/>
          <a:stretch>
            <a:fillRect/>
          </a:stretch>
        </p:blipFill>
        <p:spPr>
          <a:xfrm>
            <a:off x="9742415" y="2365063"/>
            <a:ext cx="2170105" cy="1419969"/>
          </a:xfrm>
          <a:prstGeom prst="rect">
            <a:avLst/>
          </a:prstGeom>
        </p:spPr>
      </p:pic>
      <p:pic>
        <p:nvPicPr>
          <p:cNvPr id="9" name="Picture 8">
            <a:extLst>
              <a:ext uri="{FF2B5EF4-FFF2-40B4-BE49-F238E27FC236}">
                <a16:creationId xmlns:a16="http://schemas.microsoft.com/office/drawing/2014/main" id="{9AF0CED9-3F82-4BA9-91F4-17A1A6769969}"/>
              </a:ext>
            </a:extLst>
          </p:cNvPr>
          <p:cNvPicPr>
            <a:picLocks noChangeAspect="1"/>
          </p:cNvPicPr>
          <p:nvPr/>
        </p:nvPicPr>
        <p:blipFill>
          <a:blip r:embed="rId3"/>
          <a:stretch>
            <a:fillRect/>
          </a:stretch>
        </p:blipFill>
        <p:spPr>
          <a:xfrm>
            <a:off x="9770862" y="1002192"/>
            <a:ext cx="2170809" cy="1132721"/>
          </a:xfrm>
          <a:prstGeom prst="rect">
            <a:avLst/>
          </a:prstGeom>
        </p:spPr>
      </p:pic>
      <p:pic>
        <p:nvPicPr>
          <p:cNvPr id="10" name="Picture 2">
            <a:extLst>
              <a:ext uri="{FF2B5EF4-FFF2-40B4-BE49-F238E27FC236}">
                <a16:creationId xmlns:a16="http://schemas.microsoft.com/office/drawing/2014/main" id="{FE591CC7-C70F-44BF-A520-AD3046158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6737" y="3833157"/>
            <a:ext cx="1710912" cy="13010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98A063C-0438-4C10-B363-2CFCA2966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8987" y="5182356"/>
            <a:ext cx="2171553" cy="10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22685"/>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224  -  Read-Only" id="{09C5787E-F8CB-4D32-921C-F3FE7574ECF4}" vid="{9B5B19C6-1B6C-4B1A-B5AD-E0C4C04768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ADECB340160469430AC0F4EA775FA" ma:contentTypeVersion="16" ma:contentTypeDescription="Create a new document." ma:contentTypeScope="" ma:versionID="c85e3d5e809d44ba44323422ea9bf3a8">
  <xsd:schema xmlns:xsd="http://www.w3.org/2001/XMLSchema" xmlns:xs="http://www.w3.org/2001/XMLSchema" xmlns:p="http://schemas.microsoft.com/office/2006/metadata/properties" xmlns:ns3="3243247e-8d7f-4cff-a9ba-5f4d23375e99" xmlns:ns4="50e8a399-bf5a-4ab5-aaed-678af10ca500" targetNamespace="http://schemas.microsoft.com/office/2006/metadata/properties" ma:root="true" ma:fieldsID="9c13c6e67b509a657da624646862ce37" ns3:_="" ns4:_="">
    <xsd:import namespace="3243247e-8d7f-4cff-a9ba-5f4d23375e99"/>
    <xsd:import namespace="50e8a399-bf5a-4ab5-aaed-678af10ca5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3247e-8d7f-4cff-a9ba-5f4d23375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e8a399-bf5a-4ab5-aaed-678af10ca5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243247e-8d7f-4cff-a9ba-5f4d23375e99" xsi:nil="true"/>
  </documentManagement>
</p:properties>
</file>

<file path=customXml/itemProps1.xml><?xml version="1.0" encoding="utf-8"?>
<ds:datastoreItem xmlns:ds="http://schemas.openxmlformats.org/officeDocument/2006/customXml" ds:itemID="{E3242D94-8B21-4113-B966-B05F6A120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3247e-8d7f-4cff-a9ba-5f4d23375e99"/>
    <ds:schemaRef ds:uri="50e8a399-bf5a-4ab5-aaed-678af10ca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6795A-0BDE-4321-9B58-73700A8F75ED}">
  <ds:schemaRefs>
    <ds:schemaRef ds:uri="http://schemas.microsoft.com/sharepoint/v3/contenttype/forms"/>
  </ds:schemaRefs>
</ds:datastoreItem>
</file>

<file path=customXml/itemProps3.xml><?xml version="1.0" encoding="utf-8"?>
<ds:datastoreItem xmlns:ds="http://schemas.openxmlformats.org/officeDocument/2006/customXml" ds:itemID="{CB27D2AC-C473-4F27-BDB5-9A5ECB661BC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0e8a399-bf5a-4ab5-aaed-678af10ca500"/>
    <ds:schemaRef ds:uri="3243247e-8d7f-4cff-a9ba-5f4d23375e9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Henderson RRB Report Dec 2023 v3.pptx (4)</Template>
  <TotalTime>0</TotalTime>
  <Words>1221</Words>
  <Application>Microsoft Office PowerPoint</Application>
  <PresentationFormat>Widescreen</PresentationFormat>
  <Paragraphs>151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BNL</vt:lpstr>
      <vt:lpstr>Report from the EIC Advisory Board</vt:lpstr>
      <vt:lpstr>EIC Advisory Boards and Committees</vt:lpstr>
      <vt:lpstr>EIC Advisory Board Members </vt:lpstr>
      <vt:lpstr>EIC Advisory Board Charter (Excerpt; approved June 29, 2023)</vt:lpstr>
      <vt:lpstr>Recent Activities</vt:lpstr>
      <vt:lpstr>EIC Accelerator Collaboration</vt:lpstr>
      <vt:lpstr>EIC Accelerator Collaboration Charter</vt:lpstr>
      <vt:lpstr>Status of Accelerator Scope Discussions</vt:lpstr>
      <vt:lpstr>Partnerships with DOE Labs &amp; US Universities</vt:lpstr>
      <vt:lpstr>Outlook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from the EIC Advisory Board</dc:title>
  <dc:subject/>
  <dc:creator>Petrone, Alyssa</dc:creator>
  <cp:keywords/>
  <dc:description/>
  <cp:lastModifiedBy>Petrone, Alyssa</cp:lastModifiedBy>
  <cp:revision>1</cp:revision>
  <dcterms:created xsi:type="dcterms:W3CDTF">2024-05-05T15:20:37Z</dcterms:created>
  <dcterms:modified xsi:type="dcterms:W3CDTF">2024-05-05T15:21:03Z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0x0101001B8ADECB340160469430AC0F4EA775FA</vt:lpwstr>
  </property>
</Properties>
</file>