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1"/>
  </p:notesMasterIdLst>
  <p:sldIdLst>
    <p:sldId id="266" r:id="rId5"/>
    <p:sldId id="262" r:id="rId6"/>
    <p:sldId id="5863" r:id="rId7"/>
    <p:sldId id="270" r:id="rId8"/>
    <p:sldId id="5861" r:id="rId9"/>
    <p:sldId id="493" r:id="rId10"/>
    <p:sldId id="495" r:id="rId11"/>
    <p:sldId id="5864" r:id="rId12"/>
    <p:sldId id="271" r:id="rId13"/>
    <p:sldId id="494" r:id="rId14"/>
    <p:sldId id="477" r:id="rId15"/>
    <p:sldId id="475" r:id="rId16"/>
    <p:sldId id="497" r:id="rId17"/>
    <p:sldId id="498" r:id="rId18"/>
    <p:sldId id="499" r:id="rId19"/>
    <p:sldId id="586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AADC"/>
    <a:srgbClr val="DA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D7B9BA-0CB3-F849-9A2C-AD7FC0AA44EE}" v="7" dt="2024-05-03T22:42:39.2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29" autoAdjust="0"/>
  </p:normalViewPr>
  <p:slideViewPr>
    <p:cSldViewPr snapToGrid="0">
      <p:cViewPr varScale="1">
        <p:scale>
          <a:sx n="103" d="100"/>
          <a:sy n="103" d="100"/>
        </p:scale>
        <p:origin x="17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5/6/24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874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92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039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957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950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993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9736" y="472833"/>
            <a:ext cx="1178814" cy="33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674636" y="472833"/>
            <a:ext cx="1343406" cy="3436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00764" y="472834"/>
            <a:ext cx="1377823" cy="34505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EE486B7-F5AD-D825-2EC1-65852A78DD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26016"/>
            <a:ext cx="8257263" cy="1201762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from SC-2 Agenda</a:t>
            </a:r>
            <a:br>
              <a:rPr lang="en-US" dirty="0"/>
            </a:br>
            <a:r>
              <a:rPr lang="en-US" dirty="0"/>
              <a:t>Continuation of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121B895-6401-26F9-FC9C-30F863F9E3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20" y="5166360"/>
            <a:ext cx="3272802" cy="881898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Review</a:t>
            </a:r>
          </a:p>
          <a:p>
            <a:r>
              <a:rPr lang="en-US" dirty="0"/>
              <a:t>November 14-16, 2023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6FB6507-A4B3-65C0-F0BF-B5AB3F9A8D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058245"/>
            <a:ext cx="8256628" cy="33276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DF498-1C20-7BEF-54D0-6461F46F30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2327275"/>
            <a:ext cx="8256628" cy="407988"/>
          </a:xfrm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Secondary title if needed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AD831B6-A3EA-A368-195E-7474FC0B73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2920" y="3402358"/>
            <a:ext cx="8256628" cy="33276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 dirty="0"/>
              <a:t>Project Role or Organizational Role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0F281E0-CC94-7AAE-3D1B-95E3D05738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1" y="3746471"/>
            <a:ext cx="8256628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6.0x.xxx WBS Name (Exact from WBS)</a:t>
            </a:r>
          </a:p>
        </p:txBody>
      </p:sp>
    </p:spTree>
    <p:extLst>
      <p:ext uri="{BB962C8B-B14F-4D97-AF65-F5344CB8AC3E}">
        <p14:creationId xmlns:p14="http://schemas.microsoft.com/office/powerpoint/2010/main" val="1282005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288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270">
          <p15:clr>
            <a:srgbClr val="FBAE40"/>
          </p15:clr>
        </p15:guide>
        <p15:guide id="11" pos="549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 – Arial 36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318" y="930274"/>
            <a:ext cx="4206240" cy="5212080"/>
          </a:xfrm>
        </p:spPr>
        <p:txBody>
          <a:bodyPr/>
          <a:lstStyle>
            <a:lvl1pPr marL="342900" indent="-342900">
              <a:buFont typeface="+mj-lt"/>
              <a:buAutoNum type="arabicPeriod"/>
              <a:defRPr/>
            </a:lvl1pPr>
            <a:lvl2pPr marL="573088" indent="-342900">
              <a:buFont typeface="+mj-lt"/>
              <a:buAutoNum type="alphaUcPeriod"/>
              <a:defRPr/>
            </a:lvl2pPr>
            <a:lvl3pPr marL="687388" indent="-230188">
              <a:buFont typeface="+mj-lt"/>
              <a:buAutoNum type="romanLcPeriod"/>
              <a:defRPr/>
            </a:lvl3pPr>
            <a:lvl4pPr marL="857250" indent="-284163">
              <a:buFont typeface="+mj-lt"/>
              <a:buAutoNum type="alphaLcPeriod"/>
              <a:defRPr/>
            </a:lvl4pPr>
            <a:lvl5pPr marL="942975" indent="-257175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D38891C-B98B-45C9-7E58-85FEE4F95B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5638" y="930274"/>
            <a:ext cx="4206240" cy="5212080"/>
          </a:xfrm>
        </p:spPr>
        <p:txBody>
          <a:bodyPr/>
          <a:lstStyle>
            <a:lvl1pPr marL="342900" indent="-342900">
              <a:buFont typeface="+mj-lt"/>
              <a:buAutoNum type="arabicPeriod"/>
              <a:defRPr/>
            </a:lvl1pPr>
            <a:lvl2pPr marL="573088" indent="-342900">
              <a:buFont typeface="+mj-lt"/>
              <a:buAutoNum type="alphaUcPeriod"/>
              <a:defRPr/>
            </a:lvl2pPr>
            <a:lvl3pPr marL="687388" indent="-230188">
              <a:buFont typeface="+mj-lt"/>
              <a:buAutoNum type="romanLcPeriod"/>
              <a:defRPr/>
            </a:lvl3pPr>
            <a:lvl4pPr marL="857250" indent="-284163">
              <a:buFont typeface="+mj-lt"/>
              <a:buAutoNum type="alphaLcPeriod"/>
              <a:defRPr/>
            </a:lvl4pPr>
            <a:lvl5pPr marL="942975" indent="-257175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2040095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4884" y="930274"/>
            <a:ext cx="8522668" cy="521208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7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Section Separator – Title Line 1</a:t>
            </a:r>
          </a:p>
          <a:p>
            <a:pPr lvl="0"/>
            <a:r>
              <a:rPr lang="en-US" dirty="0"/>
              <a:t>Section Separator – Title Line 2</a:t>
            </a:r>
          </a:p>
          <a:p>
            <a:pPr lvl="0"/>
            <a:r>
              <a:rPr lang="en-US" dirty="0"/>
              <a:t>Section Separator – Title Line 3</a:t>
            </a:r>
          </a:p>
        </p:txBody>
      </p:sp>
    </p:spTree>
    <p:extLst>
      <p:ext uri="{BB962C8B-B14F-4D97-AF65-F5344CB8AC3E}">
        <p14:creationId xmlns:p14="http://schemas.microsoft.com/office/powerpoint/2010/main" val="555288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DF06110-C640-A894-14E8-BD25EAE920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318" y="0"/>
            <a:ext cx="8510560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About Me – Presenter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3F08AC-41A7-6DA8-A757-44918DF758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03380"/>
            <a:ext cx="8509915" cy="5303520"/>
          </a:xfrm>
        </p:spPr>
        <p:txBody>
          <a:bodyPr/>
          <a:lstStyle>
            <a:lvl1pPr>
              <a:defRPr sz="2000"/>
            </a:lvl1pPr>
            <a:lvl2pPr marL="400050" indent="-169863">
              <a:defRPr sz="1600"/>
            </a:lvl2pPr>
            <a:lvl3pPr marL="630238" indent="-173038">
              <a:defRPr sz="1400"/>
            </a:lvl3pPr>
            <a:lvl4pPr marL="857250" indent="-169863">
              <a:defRPr sz="1400"/>
            </a:lvl4pPr>
            <a:lvl5pPr marL="1087438" indent="-173038">
              <a:defRPr sz="1400"/>
            </a:lvl5pPr>
          </a:lstStyle>
          <a:p>
            <a:pPr lvl="0"/>
            <a:r>
              <a:rPr lang="en-US" dirty="0"/>
              <a:t>Level 1 – Arial 20</a:t>
            </a:r>
          </a:p>
          <a:p>
            <a:pPr lvl="1"/>
            <a:r>
              <a:rPr lang="en-US" dirty="0"/>
              <a:t>Level 2 – Arial 16</a:t>
            </a:r>
          </a:p>
          <a:p>
            <a:pPr lvl="2"/>
            <a:r>
              <a:rPr lang="en-US" dirty="0"/>
              <a:t>Level 3 – Arial 14</a:t>
            </a:r>
          </a:p>
          <a:p>
            <a:pPr lvl="3"/>
            <a:r>
              <a:rPr lang="en-US" dirty="0"/>
              <a:t>Level 4 – Arial 14</a:t>
            </a:r>
          </a:p>
          <a:p>
            <a:pPr lvl="4"/>
            <a:r>
              <a:rPr lang="en-US" dirty="0"/>
              <a:t>Level 5 – Arial 14</a:t>
            </a:r>
          </a:p>
        </p:txBody>
      </p:sp>
    </p:spTree>
    <p:extLst>
      <p:ext uri="{BB962C8B-B14F-4D97-AF65-F5344CB8AC3E}">
        <p14:creationId xmlns:p14="http://schemas.microsoft.com/office/powerpoint/2010/main" val="4222884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2B54326-9283-87C5-2211-07467D1528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040" y="930274"/>
            <a:ext cx="8526512" cy="5212080"/>
          </a:xfrm>
        </p:spPr>
        <p:txBody>
          <a:bodyPr>
            <a:normAutofit/>
          </a:bodyPr>
          <a:lstStyle>
            <a:lvl1pPr marL="230188" indent="-230188">
              <a:buFont typeface="+mj-lt"/>
              <a:buAutoNum type="arabicPeriod"/>
              <a:defRPr sz="1600"/>
            </a:lvl1pPr>
            <a:lvl2pPr marL="513159" indent="-342900">
              <a:buFont typeface="+mj-lt"/>
              <a:buAutoNum type="alphaUcPeriod"/>
              <a:defRPr/>
            </a:lvl2pPr>
            <a:lvl3pPr marL="602456" indent="-257175">
              <a:buFont typeface="+mj-lt"/>
              <a:buAutoNum type="romanLcPeriod"/>
              <a:defRPr/>
            </a:lvl3pPr>
            <a:lvl4pPr marL="772715" indent="-257175">
              <a:buFont typeface="+mj-lt"/>
              <a:buAutoNum type="alphaLcPeriod"/>
              <a:defRPr/>
            </a:lvl4pPr>
            <a:lvl5pPr marL="942975" indent="-257175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Charges – Arial 16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B03C22F-5552-870B-477F-48CD037483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041" y="0"/>
            <a:ext cx="8526511" cy="81486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Charge Questions Addressed</a:t>
            </a:r>
          </a:p>
        </p:txBody>
      </p:sp>
    </p:spTree>
    <p:extLst>
      <p:ext uri="{BB962C8B-B14F-4D97-AF65-F5344CB8AC3E}">
        <p14:creationId xmlns:p14="http://schemas.microsoft.com/office/powerpoint/2010/main" val="1855504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DF06110-C640-A894-14E8-BD25EAE92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318" y="0"/>
            <a:ext cx="8510560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FD237C-9841-DB8A-1F2D-8184DAFB47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8509915" cy="5212080"/>
          </a:xfrm>
        </p:spPr>
        <p:txBody>
          <a:bodyPr/>
          <a:lstStyle>
            <a:lvl1pPr>
              <a:defRPr/>
            </a:lvl1pPr>
            <a:lvl2pPr marL="400050" indent="-169863">
              <a:defRPr/>
            </a:lvl2pPr>
            <a:lvl3pPr marL="630238" indent="-173038">
              <a:defRPr/>
            </a:lvl3pPr>
            <a:lvl4pPr marL="857250" indent="-169863">
              <a:defRPr/>
            </a:lvl4pPr>
            <a:lvl5pPr marL="1087438" indent="-173038"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DF06110-C640-A894-14E8-BD25EAE92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318" y="0"/>
            <a:ext cx="8510560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FD237C-9841-DB8A-1F2D-8184DAFB47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8509915" cy="2560320"/>
          </a:xfrm>
        </p:spPr>
        <p:txBody>
          <a:bodyPr/>
          <a:lstStyle>
            <a:lvl1pPr>
              <a:defRPr/>
            </a:lvl1pPr>
            <a:lvl2pPr marL="400050" indent="-169863">
              <a:defRPr/>
            </a:lvl2pPr>
            <a:lvl3pPr marL="630238" indent="-173038">
              <a:defRPr/>
            </a:lvl3pPr>
            <a:lvl4pPr marL="857250" indent="-169863">
              <a:defRPr/>
            </a:lvl4pPr>
            <a:lvl5pPr marL="1087438" indent="-173038"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059D367-148D-ABC3-9222-4D872ADE1E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595690"/>
            <a:ext cx="8509915" cy="2560320"/>
          </a:xfrm>
        </p:spPr>
        <p:txBody>
          <a:bodyPr/>
          <a:lstStyle>
            <a:lvl1pPr>
              <a:defRPr/>
            </a:lvl1pPr>
            <a:lvl2pPr marL="400050" indent="-169863">
              <a:defRPr/>
            </a:lvl2pPr>
            <a:lvl3pPr marL="630238" indent="-173038">
              <a:defRPr/>
            </a:lvl3pPr>
            <a:lvl4pPr marL="857250" indent="-169863">
              <a:defRPr/>
            </a:lvl4pPr>
            <a:lvl5pPr marL="1087438" indent="-173038"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489797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DF06110-C640-A894-14E8-BD25EAE92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318" y="0"/>
            <a:ext cx="8510560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FD237C-9841-DB8A-1F2D-8184DAFB47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4206240" cy="5212080"/>
          </a:xfrm>
        </p:spPr>
        <p:txBody>
          <a:bodyPr/>
          <a:lstStyle>
            <a:lvl1pPr>
              <a:defRPr/>
            </a:lvl1pPr>
            <a:lvl2pPr marL="400050" indent="-169863">
              <a:defRPr/>
            </a:lvl2pPr>
            <a:lvl3pPr marL="630238" indent="-173038">
              <a:defRPr/>
            </a:lvl3pPr>
            <a:lvl4pPr marL="857250" indent="-169863">
              <a:defRPr/>
            </a:lvl4pPr>
            <a:lvl5pPr marL="1087438" indent="-173038"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92FA0AE-9ABA-2F14-80C1-D714D84AFC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5638" y="930274"/>
            <a:ext cx="4206240" cy="5212080"/>
          </a:xfrm>
        </p:spPr>
        <p:txBody>
          <a:bodyPr/>
          <a:lstStyle>
            <a:lvl1pPr>
              <a:defRPr/>
            </a:lvl1pPr>
            <a:lvl2pPr marL="400050" indent="-169863">
              <a:defRPr/>
            </a:lvl2pPr>
            <a:lvl3pPr marL="630238" indent="-173038">
              <a:defRPr/>
            </a:lvl3pPr>
            <a:lvl4pPr marL="857250" indent="-169863">
              <a:defRPr/>
            </a:lvl4pPr>
            <a:lvl5pPr marL="1087438" indent="-173038"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078891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 – Arial 36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318" y="930274"/>
            <a:ext cx="8510560" cy="5212080"/>
          </a:xfrm>
        </p:spPr>
        <p:txBody>
          <a:bodyPr/>
          <a:lstStyle>
            <a:lvl1pPr marL="342900" indent="-342900">
              <a:buFont typeface="+mj-lt"/>
              <a:buAutoNum type="arabicPeriod"/>
              <a:defRPr/>
            </a:lvl1pPr>
            <a:lvl2pPr marL="573088" indent="-342900">
              <a:buFont typeface="+mj-lt"/>
              <a:buAutoNum type="alphaUcPeriod"/>
              <a:defRPr/>
            </a:lvl2pPr>
            <a:lvl3pPr marL="687388" indent="-230188">
              <a:buFont typeface="+mj-lt"/>
              <a:buAutoNum type="romanLcPeriod"/>
              <a:defRPr/>
            </a:lvl3pPr>
            <a:lvl4pPr marL="857250" indent="-284163">
              <a:buFont typeface="+mj-lt"/>
              <a:buAutoNum type="alphaLcPeriod"/>
              <a:defRPr/>
            </a:lvl4pPr>
            <a:lvl5pPr marL="942975" indent="-257175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986169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 – Arial 36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318" y="930274"/>
            <a:ext cx="8510560" cy="2560320"/>
          </a:xfrm>
        </p:spPr>
        <p:txBody>
          <a:bodyPr/>
          <a:lstStyle>
            <a:lvl1pPr marL="342900" indent="-342900">
              <a:buFont typeface="+mj-lt"/>
              <a:buAutoNum type="arabicPeriod"/>
              <a:defRPr/>
            </a:lvl1pPr>
            <a:lvl2pPr marL="573088" indent="-342900">
              <a:buFont typeface="+mj-lt"/>
              <a:buAutoNum type="alphaUcPeriod"/>
              <a:defRPr/>
            </a:lvl2pPr>
            <a:lvl3pPr marL="687388" indent="-230188">
              <a:buFont typeface="+mj-lt"/>
              <a:buAutoNum type="romanLcPeriod"/>
              <a:defRPr/>
            </a:lvl3pPr>
            <a:lvl4pPr marL="857250" indent="-284163">
              <a:buFont typeface="+mj-lt"/>
              <a:buAutoNum type="alphaLcPeriod"/>
              <a:defRPr/>
            </a:lvl4pPr>
            <a:lvl5pPr marL="942975" indent="-257175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56745C8-7710-FDCA-9CC3-ABCC377F97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318" y="3595690"/>
            <a:ext cx="8510560" cy="2560320"/>
          </a:xfrm>
        </p:spPr>
        <p:txBody>
          <a:bodyPr/>
          <a:lstStyle>
            <a:lvl1pPr marL="342900" indent="-342900">
              <a:buFont typeface="+mj-lt"/>
              <a:buAutoNum type="arabicPeriod"/>
              <a:defRPr/>
            </a:lvl1pPr>
            <a:lvl2pPr marL="573088" indent="-342900">
              <a:buFont typeface="+mj-lt"/>
              <a:buAutoNum type="alphaUcPeriod"/>
              <a:defRPr/>
            </a:lvl2pPr>
            <a:lvl3pPr marL="687388" indent="-230188">
              <a:buFont typeface="+mj-lt"/>
              <a:buAutoNum type="romanLcPeriod"/>
              <a:defRPr/>
            </a:lvl3pPr>
            <a:lvl4pPr marL="857250" indent="-284163">
              <a:buFont typeface="+mj-lt"/>
              <a:buAutoNum type="alphaLcPeriod"/>
              <a:defRPr/>
            </a:lvl4pPr>
            <a:lvl5pPr marL="942975" indent="-257175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3430134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318" y="0"/>
            <a:ext cx="8510560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1319" y="975364"/>
            <a:ext cx="8510560" cy="4988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1319" y="825178"/>
            <a:ext cx="8510560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74DC3BE-AF5A-7422-5AAE-25546B64D88D}"/>
              </a:ext>
            </a:extLst>
          </p:cNvPr>
          <p:cNvSpPr txBox="1"/>
          <p:nvPr userDrawn="1"/>
        </p:nvSpPr>
        <p:spPr>
          <a:xfrm>
            <a:off x="365760" y="6490194"/>
            <a:ext cx="49128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EIC RRB Meeting May 6-7,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6304ED-A0DA-7A2B-1442-D2D01853FC03}"/>
              </a:ext>
            </a:extLst>
          </p:cNvPr>
          <p:cNvSpPr txBox="1"/>
          <p:nvPr userDrawn="1"/>
        </p:nvSpPr>
        <p:spPr>
          <a:xfrm>
            <a:off x="8574891" y="6490193"/>
            <a:ext cx="506760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4A220E-D700-5FA9-CED7-BEB1206732F4}"/>
              </a:ext>
            </a:extLst>
          </p:cNvPr>
          <p:cNvCxnSpPr>
            <a:cxnSpLocks/>
          </p:cNvCxnSpPr>
          <p:nvPr userDrawn="1"/>
        </p:nvCxnSpPr>
        <p:spPr>
          <a:xfrm>
            <a:off x="461963" y="6260638"/>
            <a:ext cx="850991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2B39E2B-276E-4BF8-8935-1982A6EBFC74}"/>
              </a:ext>
            </a:extLst>
          </p:cNvPr>
          <p:cNvSpPr txBox="1"/>
          <p:nvPr userDrawn="1"/>
        </p:nvSpPr>
        <p:spPr>
          <a:xfrm>
            <a:off x="3400508" y="6478871"/>
            <a:ext cx="3756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J. Yeck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3" r:id="rId2"/>
    <p:sldLayoutId id="2147483675" r:id="rId3"/>
    <p:sldLayoutId id="2147483682" r:id="rId4"/>
    <p:sldLayoutId id="2147483662" r:id="rId5"/>
    <p:sldLayoutId id="2147483689" r:id="rId6"/>
    <p:sldLayoutId id="2147483688" r:id="rId7"/>
    <p:sldLayoutId id="2147483679" r:id="rId8"/>
    <p:sldLayoutId id="2147483687" r:id="rId9"/>
    <p:sldLayoutId id="2147483686" r:id="rId1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27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549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it.wikipedia.org/wiki/File:Flag_of_France.png" TargetMode="External"/><Relationship Id="rId13" Type="http://schemas.openxmlformats.org/officeDocument/2006/relationships/image" Target="../media/image12.png"/><Relationship Id="rId18" Type="http://schemas.openxmlformats.org/officeDocument/2006/relationships/hyperlink" Target="https://commons.wikimedia.org/wiki/File:Flag_of_South_Korea.svg" TargetMode="External"/><Relationship Id="rId3" Type="http://schemas.openxmlformats.org/officeDocument/2006/relationships/image" Target="../media/image7.png"/><Relationship Id="rId21" Type="http://schemas.openxmlformats.org/officeDocument/2006/relationships/image" Target="../media/image16.png"/><Relationship Id="rId7" Type="http://schemas.openxmlformats.org/officeDocument/2006/relationships/image" Target="../media/image9.png"/><Relationship Id="rId12" Type="http://schemas.openxmlformats.org/officeDocument/2006/relationships/hyperlink" Target="https://commons.wikimedia.org/wiki/File:Flag_of_Israel_(1948).svg" TargetMode="External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commons.wikimedia.org/wiki/File:Flag_of_Japan_(with_border).png" TargetMode="External"/><Relationship Id="rId20" Type="http://schemas.openxmlformats.org/officeDocument/2006/relationships/hyperlink" Target="https://en.wikipedia.org/wiki/File:Flag_of_the_United_Kingdom_Square.svg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ommons.wikimedia.org/wiki/File:Flag_of_the_Czech_Republic.svg" TargetMode="External"/><Relationship Id="rId11" Type="http://schemas.openxmlformats.org/officeDocument/2006/relationships/image" Target="../media/image11.png"/><Relationship Id="rId24" Type="http://schemas.openxmlformats.org/officeDocument/2006/relationships/hyperlink" Target="https://en.wikipedia.org/wiki/Taiwan" TargetMode="External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10" Type="http://schemas.openxmlformats.org/officeDocument/2006/relationships/hyperlink" Target="https://commons.wikimedia.org/wiki/File:India-flag-a4.jpg" TargetMode="External"/><Relationship Id="rId19" Type="http://schemas.openxmlformats.org/officeDocument/2006/relationships/image" Target="../media/image15.png"/><Relationship Id="rId4" Type="http://schemas.openxmlformats.org/officeDocument/2006/relationships/hyperlink" Target="https://en.wikipedia.org/wiki/Canada_at_the_2016_Summer_Paralympics" TargetMode="External"/><Relationship Id="rId9" Type="http://schemas.openxmlformats.org/officeDocument/2006/relationships/image" Target="../media/image10.jpg"/><Relationship Id="rId14" Type="http://schemas.openxmlformats.org/officeDocument/2006/relationships/hyperlink" Target="http://commons.wikimedia.org/wiki/File:Printable_Flag_of_Italy.svg" TargetMode="External"/><Relationship Id="rId22" Type="http://schemas.openxmlformats.org/officeDocument/2006/relationships/hyperlink" Target="https://en.wikipedia.org/wiki/File:US_flag_48_stars.sv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3B18C-C198-BE5C-60C8-B93621397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20" y="1126016"/>
            <a:ext cx="8257263" cy="1201762"/>
          </a:xfrm>
        </p:spPr>
        <p:txBody>
          <a:bodyPr/>
          <a:lstStyle/>
          <a:p>
            <a:r>
              <a:rPr lang="en-US" dirty="0"/>
              <a:t>EIC Project Status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03A378-E531-52D7-558E-B9A23FF6D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20" y="5542878"/>
            <a:ext cx="4499386" cy="88189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EIC 3rd Resource Review Board Meeting</a:t>
            </a:r>
          </a:p>
          <a:p>
            <a:r>
              <a:rPr lang="en-US" dirty="0"/>
              <a:t>May 6-7, 2024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6AF45B-3679-C277-BE07-717A9796A6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3686" y="3853350"/>
            <a:ext cx="8256628" cy="332760"/>
          </a:xfrm>
        </p:spPr>
        <p:txBody>
          <a:bodyPr/>
          <a:lstStyle/>
          <a:p>
            <a:r>
              <a:rPr lang="en-US" dirty="0"/>
              <a:t>Jim Yeck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FD6DAD-F67C-2FB7-A541-074BE35EED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3686" y="4197463"/>
            <a:ext cx="8256628" cy="332760"/>
          </a:xfrm>
        </p:spPr>
        <p:txBody>
          <a:bodyPr/>
          <a:lstStyle/>
          <a:p>
            <a:r>
              <a:rPr lang="en-US" dirty="0"/>
              <a:t>EIC Project Director</a:t>
            </a:r>
          </a:p>
        </p:txBody>
      </p:sp>
    </p:spTree>
    <p:extLst>
      <p:ext uri="{BB962C8B-B14F-4D97-AF65-F5344CB8AC3E}">
        <p14:creationId xmlns:p14="http://schemas.microsoft.com/office/powerpoint/2010/main" val="2130790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44E8BEB-9246-419D-A4DA-F4A7DFFD4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829" y="3797895"/>
            <a:ext cx="3646583" cy="2354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03B3E6-8FC4-4C74-89AF-F1B937A63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Project Planning Snapshot 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DA228F5D-F846-4B01-B6D7-C9FCF0D4E510}"/>
              </a:ext>
            </a:extLst>
          </p:cNvPr>
          <p:cNvSpPr txBox="1">
            <a:spLocks/>
          </p:cNvSpPr>
          <p:nvPr/>
        </p:nvSpPr>
        <p:spPr>
          <a:xfrm>
            <a:off x="436030" y="1013781"/>
            <a:ext cx="8279344" cy="4953457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indent="-251460">
              <a:lnSpc>
                <a:spcPct val="100000"/>
              </a:lnSpc>
              <a:spcBef>
                <a:spcPts val="940"/>
              </a:spcBef>
              <a:tabLst>
                <a:tab pos="263525" algn="l"/>
                <a:tab pos="264160" algn="l"/>
              </a:tabLst>
            </a:pPr>
            <a:r>
              <a:rPr lang="en-US" sz="2000" spc="-5" dirty="0">
                <a:cs typeface="Arial"/>
              </a:rPr>
              <a:t>CD-1 </a:t>
            </a:r>
            <a:r>
              <a:rPr lang="en-US" sz="2000" dirty="0"/>
              <a:t>Alternative Selection and Cost Range</a:t>
            </a:r>
            <a:r>
              <a:rPr lang="en-US" sz="2000" dirty="0">
                <a:cs typeface="Arial"/>
              </a:rPr>
              <a:t>= </a:t>
            </a:r>
            <a:r>
              <a:rPr lang="en-US" sz="2000" spc="-5" dirty="0">
                <a:cs typeface="Arial"/>
              </a:rPr>
              <a:t>$1.7-2.8B</a:t>
            </a:r>
          </a:p>
          <a:p>
            <a:pPr marL="263525" indent="-251460">
              <a:spcBef>
                <a:spcPts val="940"/>
              </a:spcBef>
              <a:tabLst>
                <a:tab pos="263525" algn="l"/>
                <a:tab pos="264160" algn="l"/>
              </a:tabLst>
            </a:pPr>
            <a:r>
              <a:rPr lang="en-US" sz="2000" spc="-5" dirty="0">
                <a:cs typeface="Arial"/>
              </a:rPr>
              <a:t>Current TPC Point Estimate = $2.78B</a:t>
            </a:r>
          </a:p>
          <a:p>
            <a:pPr marL="12065" indent="0">
              <a:spcBef>
                <a:spcPts val="375"/>
              </a:spcBef>
              <a:buNone/>
              <a:tabLst>
                <a:tab pos="263525" algn="l"/>
                <a:tab pos="264160" algn="l"/>
              </a:tabLst>
            </a:pPr>
            <a:endParaRPr lang="en-US" sz="2000" spc="-5" dirty="0">
              <a:cs typeface="Arial"/>
            </a:endParaRPr>
          </a:p>
          <a:p>
            <a:pPr marL="263525" indent="-251460">
              <a:spcBef>
                <a:spcPts val="375"/>
              </a:spcBef>
              <a:tabLst>
                <a:tab pos="263525" algn="l"/>
                <a:tab pos="264160" algn="l"/>
              </a:tabLst>
            </a:pPr>
            <a:r>
              <a:rPr lang="en-US" sz="2000" spc="-5" dirty="0">
                <a:cs typeface="Arial"/>
              </a:rPr>
              <a:t>Plan for Critical Decision Approval Milestones (</a:t>
            </a:r>
            <a:r>
              <a:rPr lang="en-US" sz="2000" i="1" spc="-5" dirty="0">
                <a:cs typeface="Arial"/>
              </a:rPr>
              <a:t>Funding Dependent</a:t>
            </a:r>
            <a:r>
              <a:rPr lang="en-US" sz="2000" spc="-5" dirty="0">
                <a:cs typeface="Arial"/>
              </a:rPr>
              <a:t>)</a:t>
            </a:r>
          </a:p>
          <a:p>
            <a:pPr marL="263525" indent="-251460">
              <a:spcBef>
                <a:spcPts val="375"/>
              </a:spcBef>
              <a:tabLst>
                <a:tab pos="263525" algn="l"/>
                <a:tab pos="264160" algn="l"/>
              </a:tabLst>
            </a:pPr>
            <a:endParaRPr lang="en-US" sz="400" dirty="0"/>
          </a:p>
          <a:p>
            <a:pPr lvl="1"/>
            <a:r>
              <a:rPr lang="en-US" sz="1800" dirty="0"/>
              <a:t>Mar 2025	CD-3B, Long-Lead Procurement (Plan)</a:t>
            </a:r>
          </a:p>
          <a:p>
            <a:pPr lvl="1"/>
            <a:endParaRPr lang="en-US" sz="400" dirty="0"/>
          </a:p>
          <a:p>
            <a:pPr lvl="1"/>
            <a:r>
              <a:rPr lang="en-US" sz="1800" dirty="0"/>
              <a:t>End 2025	CD-2/3, Performance Baseline/Construction Start (Target)</a:t>
            </a:r>
          </a:p>
          <a:p>
            <a:pPr lvl="1"/>
            <a:endParaRPr lang="en-US" sz="400" dirty="0"/>
          </a:p>
          <a:p>
            <a:pPr marL="514350" lvl="2" indent="346075">
              <a:spcBef>
                <a:spcPts val="300"/>
              </a:spcBef>
              <a:spcAft>
                <a:spcPts val="300"/>
              </a:spcAft>
              <a:buFont typeface="Wingdings" panose="020B0604020202020204" pitchFamily="34" charset="0"/>
              <a:buChar char="Ø"/>
            </a:pPr>
            <a:r>
              <a:rPr lang="en-US" sz="1600" dirty="0">
                <a:cs typeface="Arial" panose="020B0604020202020204"/>
              </a:rPr>
              <a:t>The goal is CD-2/3 before RHIC concludes in 2025</a:t>
            </a:r>
          </a:p>
          <a:p>
            <a:pPr marL="514350" lvl="2" indent="347663">
              <a:spcBef>
                <a:spcPts val="300"/>
              </a:spcBef>
              <a:spcAft>
                <a:spcPts val="300"/>
              </a:spcAft>
              <a:buFont typeface="Wingdings" panose="020B0604020202020204" pitchFamily="34" charset="0"/>
              <a:buChar char="Ø"/>
            </a:pPr>
            <a:r>
              <a:rPr lang="en-US" sz="1600" dirty="0">
                <a:cs typeface="Arial" panose="020B0604020202020204"/>
              </a:rPr>
              <a:t>CD-3A,B,C,...enables procurement, not construction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 sz="1800" dirty="0"/>
              <a:t>2026 	CD-3 Start of Construction 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 sz="1800" dirty="0"/>
              <a:t>2033	CD-4 Start of Operations (Early Finish)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 sz="1800" dirty="0"/>
              <a:t>2035	CD-4 Start of Operations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49C700-05A4-4836-881D-6766478AA2EB}"/>
              </a:ext>
            </a:extLst>
          </p:cNvPr>
          <p:cNvSpPr txBox="1"/>
          <p:nvPr/>
        </p:nvSpPr>
        <p:spPr>
          <a:xfrm>
            <a:off x="5713851" y="6005568"/>
            <a:ext cx="2770168" cy="307777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EIC Machine in the RHIC Tunnel</a:t>
            </a:r>
          </a:p>
        </p:txBody>
      </p:sp>
    </p:spTree>
    <p:extLst>
      <p:ext uri="{BB962C8B-B14F-4D97-AF65-F5344CB8AC3E}">
        <p14:creationId xmlns:p14="http://schemas.microsoft.com/office/powerpoint/2010/main" val="528670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C8C9D-4959-4284-AEED-8810CC6FC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and Plans for CD-2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D0C9B-2C13-4DAA-B0F7-2F386AA637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879391"/>
            <a:ext cx="8509915" cy="5338414"/>
          </a:xfrm>
        </p:spPr>
        <p:txBody>
          <a:bodyPr/>
          <a:lstStyle/>
          <a:p>
            <a:r>
              <a:rPr lang="en-US" sz="2000" dirty="0">
                <a:cs typeface="Arial"/>
              </a:rPr>
              <a:t>The EIC project evaluates funding scenarios in support of the development of the project baseline. Scenarios include FY2025 funding ranging from $98M - $219M.</a:t>
            </a:r>
          </a:p>
          <a:p>
            <a:r>
              <a:rPr lang="en-US" sz="2000" dirty="0">
                <a:cs typeface="Arial"/>
              </a:rPr>
              <a:t>The FY2025 President’s Budget Request released in March included EIC at $112.85M ($110M TEC, $2.85M OPC).  While the request is below expectations, the priority remains to secure CD-2 before the end of the calendar year 2025 and to pursue CD-3B, and CD-3C as needed to sustain technical progress.</a:t>
            </a:r>
            <a:endParaRPr lang="en-US" sz="20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1687F8-CBF5-4915-AF80-01D19A5349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82" t="-3219" r="33075" b="28169"/>
          <a:stretch/>
        </p:blipFill>
        <p:spPr>
          <a:xfrm>
            <a:off x="1156327" y="3483213"/>
            <a:ext cx="7120537" cy="27888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7D53E8-3818-41E9-AC47-9AED0316D137}"/>
              </a:ext>
            </a:extLst>
          </p:cNvPr>
          <p:cNvSpPr txBox="1"/>
          <p:nvPr/>
        </p:nvSpPr>
        <p:spPr>
          <a:xfrm>
            <a:off x="2568054" y="3244334"/>
            <a:ext cx="42970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Arial"/>
              </a:rPr>
              <a:t>Funding Scenarios – Ramp to $300/</a:t>
            </a:r>
            <a:r>
              <a:rPr lang="en-US" dirty="0" err="1">
                <a:cs typeface="Arial"/>
              </a:rPr>
              <a:t>yr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405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74AA8-B168-4398-9D6B-B19F57906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Funding Profile – V4.2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27B4DC-6217-4486-82BA-8A3D88807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79" y="1052274"/>
            <a:ext cx="8703899" cy="4509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0EA865-F59C-4B34-BE2C-ED506A8BFAA9}"/>
              </a:ext>
            </a:extLst>
          </p:cNvPr>
          <p:cNvSpPr txBox="1"/>
          <p:nvPr/>
        </p:nvSpPr>
        <p:spPr>
          <a:xfrm>
            <a:off x="5621272" y="5199535"/>
            <a:ext cx="3138122" cy="116955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Funding Profile Scenarios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400" dirty="0"/>
              <a:t>Version 4 was based on actuals through FY23 (PBR) and forecasts.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400" dirty="0"/>
              <a:t>RHIC ops funding starts to be repurposed to EIC in FY2026.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DCFB2A-D297-4A9F-87B9-F42990D1EE1D}"/>
              </a:ext>
            </a:extLst>
          </p:cNvPr>
          <p:cNvSpPr txBox="1"/>
          <p:nvPr/>
        </p:nvSpPr>
        <p:spPr>
          <a:xfrm>
            <a:off x="1336076" y="1421606"/>
            <a:ext cx="2418516" cy="95410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Cumulative Funding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400" dirty="0"/>
              <a:t>DOE = $390 M, including $138M IRA.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400" dirty="0"/>
              <a:t>NYS $100 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DB92D2-87F1-4EF0-8289-8DD1B62BEC45}"/>
              </a:ext>
            </a:extLst>
          </p:cNvPr>
          <p:cNvSpPr txBox="1"/>
          <p:nvPr/>
        </p:nvSpPr>
        <p:spPr>
          <a:xfrm>
            <a:off x="3481323" y="4513458"/>
            <a:ext cx="7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135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FEDB1D-CC93-43D6-97F5-AC0733B72CB9}"/>
              </a:ext>
            </a:extLst>
          </p:cNvPr>
          <p:cNvSpPr txBox="1"/>
          <p:nvPr/>
        </p:nvSpPr>
        <p:spPr>
          <a:xfrm>
            <a:off x="3886603" y="4513458"/>
            <a:ext cx="7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235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2402A6-1A3F-44C5-BE6E-4623602A3116}"/>
              </a:ext>
            </a:extLst>
          </p:cNvPr>
          <p:cNvSpPr txBox="1"/>
          <p:nvPr/>
        </p:nvSpPr>
        <p:spPr>
          <a:xfrm>
            <a:off x="2640025" y="3050456"/>
            <a:ext cx="893732" cy="43088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050" b="1" dirty="0"/>
              <a:t>FY25 PBR $113M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32672A-4728-4F18-89F8-4840C0B74BD9}"/>
              </a:ext>
            </a:extLst>
          </p:cNvPr>
          <p:cNvCxnSpPr>
            <a:cxnSpLocks/>
          </p:cNvCxnSpPr>
          <p:nvPr/>
        </p:nvCxnSpPr>
        <p:spPr>
          <a:xfrm>
            <a:off x="3086891" y="3481343"/>
            <a:ext cx="44686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603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D65F7-528D-4E07-A447-144691A33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Organization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BA83D69-3B3B-4E1F-9EFE-181A157FB86A}"/>
              </a:ext>
            </a:extLst>
          </p:cNvPr>
          <p:cNvSpPr txBox="1"/>
          <p:nvPr/>
        </p:nvSpPr>
        <p:spPr>
          <a:xfrm>
            <a:off x="461318" y="967280"/>
            <a:ext cx="2686965" cy="101566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bg1"/>
                </a:solidFill>
                <a:cs typeface="Arial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/>
              <a:t>BNL/JLab Partnership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/>
              <a:t>Science &amp; Collaboration Advice and Input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/>
              <a:t>International Governance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/>
              <a:t>Technical and Project 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37E64F-0DB4-4C7D-96B6-2E4C8607F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18" y="1072384"/>
            <a:ext cx="8637534" cy="492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54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C58E7-B81E-4DCA-9BCD-297EB953B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Organization – Integrated BNL/JLAB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83BAC6-3A34-428C-B1FF-E43A836B0D4A}"/>
              </a:ext>
            </a:extLst>
          </p:cNvPr>
          <p:cNvSpPr txBox="1"/>
          <p:nvPr/>
        </p:nvSpPr>
        <p:spPr>
          <a:xfrm>
            <a:off x="507239" y="1520982"/>
            <a:ext cx="3706173" cy="370357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200" b="1">
                <a:solidFill>
                  <a:schemeClr val="bg1"/>
                </a:solidFill>
                <a:cs typeface="Arial"/>
              </a:defRPr>
            </a:lvl1pPr>
          </a:lstStyle>
          <a:p>
            <a:pPr>
              <a:spcAft>
                <a:spcPts val="800"/>
              </a:spcAft>
            </a:pPr>
            <a:r>
              <a:rPr lang="en-US" sz="1600" b="0" dirty="0"/>
              <a:t>Integrated BNL/JLab organization</a:t>
            </a:r>
            <a:r>
              <a:rPr lang="en-US" b="0" dirty="0"/>
              <a:t> </a:t>
            </a:r>
            <a:r>
              <a:rPr lang="en-US" sz="1600" b="0" dirty="0"/>
              <a:t>established in 2020.</a:t>
            </a:r>
          </a:p>
          <a:p>
            <a:pPr>
              <a:spcAft>
                <a:spcPts val="800"/>
              </a:spcAft>
            </a:pPr>
            <a:r>
              <a:rPr lang="en-US" sz="1600" b="0" dirty="0"/>
              <a:t>Continues to evolve and strengthen with the support of the host labs.</a:t>
            </a:r>
          </a:p>
          <a:p>
            <a:pPr>
              <a:spcAft>
                <a:spcPts val="800"/>
              </a:spcAft>
            </a:pPr>
            <a:r>
              <a:rPr lang="en-US" sz="1600" b="0" dirty="0"/>
              <a:t>An effective framework for developing execution strategies and identifying and resolving issues.</a:t>
            </a:r>
          </a:p>
          <a:p>
            <a:pPr>
              <a:spcAft>
                <a:spcPts val="800"/>
              </a:spcAft>
            </a:pPr>
            <a:r>
              <a:rPr lang="en-US" sz="1600" b="0" dirty="0"/>
              <a:t>Executive Management Team meetings include additional participants.</a:t>
            </a:r>
          </a:p>
          <a:p>
            <a:pPr>
              <a:spcAft>
                <a:spcPts val="800"/>
              </a:spcAft>
            </a:pPr>
            <a:r>
              <a:rPr lang="en-US" sz="1600" b="0" dirty="0"/>
              <a:t>New Technical Director after the Nov-2023 CD-3A review</a:t>
            </a:r>
            <a:r>
              <a:rPr lang="en-US" sz="1400" b="0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7DA964-9B2A-4557-A964-486931228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324" y="1769767"/>
            <a:ext cx="4135437" cy="345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48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E90A0-9531-4DC9-AB1A-8366F77C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Governance, Advice, and Support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DC3523-C474-4549-9D33-58684877F989}"/>
              </a:ext>
            </a:extLst>
          </p:cNvPr>
          <p:cNvSpPr txBox="1"/>
          <p:nvPr/>
        </p:nvSpPr>
        <p:spPr>
          <a:xfrm>
            <a:off x="344622" y="2963089"/>
            <a:ext cx="4371976" cy="263661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2857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 b="0">
                <a:solidFill>
                  <a:schemeClr val="bg1"/>
                </a:solidFill>
                <a:cs typeface="Arial"/>
              </a:defRPr>
            </a:lvl1pPr>
          </a:lstStyle>
          <a:p>
            <a:r>
              <a:rPr lang="en-US" sz="1200" dirty="0"/>
              <a:t>Strong connections to the S&amp;T communities.</a:t>
            </a:r>
          </a:p>
          <a:p>
            <a:r>
              <a:rPr lang="en-US" sz="1200" dirty="0"/>
              <a:t>DOE, BNL, and JLab envision an EIC facility that is “fully international in character.”</a:t>
            </a:r>
          </a:p>
          <a:p>
            <a:r>
              <a:rPr lang="en-US" sz="1200" dirty="0"/>
              <a:t>The International Advisory Board provides oversight and advice on the construction of the facility, focusing on the accelerator.</a:t>
            </a:r>
          </a:p>
          <a:p>
            <a:r>
              <a:rPr lang="en-US" sz="1200" dirty="0"/>
              <a:t>International Resource Review Board provides oversight of experiments.</a:t>
            </a:r>
          </a:p>
          <a:p>
            <a:r>
              <a:rPr lang="en-US" sz="1200" dirty="0"/>
              <a:t>International Advisory Committees provide advice on the Project, Infrastructure, Machine, and Detector.</a:t>
            </a:r>
          </a:p>
          <a:p>
            <a:r>
              <a:rPr lang="en-US" sz="1200" dirty="0"/>
              <a:t>Superconducting Magnet Steering Group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0CEA92-1209-48A1-9B9F-8B560EAC9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18" y="1106945"/>
            <a:ext cx="4038964" cy="1729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D06C15-BB7D-43F9-8842-3AB282AA5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076" y="1436679"/>
            <a:ext cx="4255280" cy="16394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EC002B-117B-49EC-B6B1-B4AD734D5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076" y="3429000"/>
            <a:ext cx="4255280" cy="1129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194138-C605-4A7C-AED3-DC729241A3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076" y="4875262"/>
            <a:ext cx="4255280" cy="58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62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F4BDA-0189-476E-8467-E44222D14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7E5B8-82D6-4A79-A731-0F99A4219D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318" y="955712"/>
            <a:ext cx="8510560" cy="5213733"/>
          </a:xfrm>
        </p:spPr>
        <p:txBody>
          <a:bodyPr vert="horz" lIns="51435" tIns="25718" rIns="51435" bIns="25718" rtlCol="0" anchor="t">
            <a:normAutofit fontScale="92500" lnSpcReduction="10000"/>
          </a:bodyPr>
          <a:lstStyle/>
          <a:p>
            <a:pPr algn="just">
              <a:lnSpc>
                <a:spcPct val="110000"/>
              </a:lnSpc>
              <a:spcAft>
                <a:spcPts val="506"/>
              </a:spcAft>
              <a:buFont typeface="Arial"/>
              <a:buChar char="•"/>
            </a:pPr>
            <a:r>
              <a:rPr lang="en-US" sz="1900" dirty="0">
                <a:ea typeface="Calibri" panose="020F0502020204030204" pitchFamily="34" charset="0"/>
                <a:cs typeface="Arial"/>
              </a:rPr>
              <a:t>EIC is a unique, high-energy, high-luminosity, polarized beam collider that will be one of the most challenging and exciting accelerator complexes ever built -- </a:t>
            </a:r>
            <a:r>
              <a:rPr lang="en-US" sz="1900" b="1" dirty="0">
                <a:ea typeface="Calibri" panose="020F0502020204030204" pitchFamily="34" charset="0"/>
                <a:cs typeface="Arial"/>
              </a:rPr>
              <a:t>only new collider in the next decades.</a:t>
            </a:r>
            <a:endParaRPr lang="en-US" sz="1900" dirty="0">
              <a:cs typeface="Arial"/>
            </a:endParaRPr>
          </a:p>
          <a:p>
            <a:pPr algn="just">
              <a:lnSpc>
                <a:spcPct val="110000"/>
              </a:lnSpc>
              <a:spcAft>
                <a:spcPts val="506"/>
              </a:spcAft>
              <a:buFont typeface="Arial"/>
              <a:buChar char="•"/>
            </a:pPr>
            <a:r>
              <a:rPr lang="en-US" sz="1900" dirty="0">
                <a:ea typeface="Calibri" panose="020F0502020204030204" pitchFamily="34" charset="0"/>
                <a:cs typeface="Arial"/>
              </a:rPr>
              <a:t>DOE approved CD-3A and supports the preparation of CD-3B procurements.</a:t>
            </a:r>
            <a:endParaRPr lang="en-US" sz="1900" dirty="0">
              <a:cs typeface="Arial" panose="020B0604020202020204"/>
            </a:endParaRPr>
          </a:p>
          <a:p>
            <a:pPr>
              <a:lnSpc>
                <a:spcPct val="110000"/>
              </a:lnSpc>
              <a:spcAft>
                <a:spcPts val="506"/>
              </a:spcAft>
              <a:buFont typeface="Arial"/>
              <a:buChar char="•"/>
            </a:pPr>
            <a:r>
              <a:rPr lang="en-US" sz="1900" dirty="0"/>
              <a:t>Strong support for EIC in the scientific community and increasing international engagement.</a:t>
            </a:r>
            <a:endParaRPr lang="en-US" sz="1900" dirty="0">
              <a:cs typeface="Arial" panose="020B0604020202020204"/>
            </a:endParaRPr>
          </a:p>
          <a:p>
            <a:pPr marL="428625" lvl="1" indent="-257175">
              <a:lnSpc>
                <a:spcPct val="110000"/>
              </a:lnSpc>
              <a:spcAft>
                <a:spcPts val="506"/>
              </a:spcAft>
              <a:buFont typeface="Arial"/>
              <a:buChar char="•"/>
            </a:pPr>
            <a:r>
              <a:rPr lang="en-US" sz="1700" dirty="0"/>
              <a:t>Major partners participated in preparing the EIC governance model and support the development of a facility that is international in character.</a:t>
            </a:r>
            <a:endParaRPr lang="en-US" sz="1700" dirty="0">
              <a:cs typeface="Arial" panose="020B0604020202020204"/>
            </a:endParaRPr>
          </a:p>
          <a:p>
            <a:pPr marL="428625" lvl="1" indent="-257175">
              <a:lnSpc>
                <a:spcPct val="110000"/>
              </a:lnSpc>
              <a:spcAft>
                <a:spcPts val="506"/>
              </a:spcAft>
              <a:buFont typeface="Arial"/>
              <a:buChar char="•"/>
            </a:pPr>
            <a:r>
              <a:rPr lang="en-US" sz="1700" dirty="0">
                <a:ea typeface="Calibri" panose="020F0502020204030204" pitchFamily="34" charset="0"/>
                <a:cs typeface="Arial"/>
              </a:rPr>
              <a:t>EIC RRB meeting this week, graciously hosted by INFN and supported by international partners, provides an opportunity to jointly make progress towards our common goals.</a:t>
            </a:r>
          </a:p>
          <a:p>
            <a:pPr marL="300038" indent="-257175" algn="just">
              <a:lnSpc>
                <a:spcPct val="110000"/>
              </a:lnSpc>
              <a:spcAft>
                <a:spcPts val="506"/>
              </a:spcAft>
              <a:buFont typeface="Arial"/>
              <a:buChar char="•"/>
            </a:pPr>
            <a:r>
              <a:rPr lang="en-US" sz="1900" dirty="0">
                <a:latin typeface="Arial"/>
                <a:ea typeface="Calibri" panose="020F0502020204030204" pitchFamily="34" charset="0"/>
                <a:cs typeface="Arial"/>
              </a:rPr>
              <a:t>The priorities this year include:</a:t>
            </a:r>
          </a:p>
          <a:p>
            <a:pPr marL="528638" lvl="1" indent="-257175" algn="just">
              <a:lnSpc>
                <a:spcPct val="110000"/>
              </a:lnSpc>
              <a:spcAft>
                <a:spcPts val="506"/>
              </a:spcAft>
              <a:buFont typeface="Arial"/>
              <a:buChar char="•"/>
            </a:pPr>
            <a:r>
              <a:rPr lang="en-US" sz="1700" dirty="0">
                <a:latin typeface="Arial"/>
                <a:ea typeface="Calibri" panose="020F0502020204030204" pitchFamily="34" charset="0"/>
                <a:cs typeface="Arial"/>
              </a:rPr>
              <a:t>Execution of the CD-3A baseline;</a:t>
            </a:r>
          </a:p>
          <a:p>
            <a:pPr marL="528638" lvl="1" indent="-257175" algn="just">
              <a:lnSpc>
                <a:spcPct val="110000"/>
              </a:lnSpc>
              <a:spcAft>
                <a:spcPts val="506"/>
              </a:spcAft>
              <a:buFont typeface="Arial"/>
              <a:buChar char="•"/>
            </a:pPr>
            <a:r>
              <a:rPr lang="en-US" sz="1700" dirty="0">
                <a:latin typeface="Arial"/>
                <a:ea typeface="Calibri" panose="020F0502020204030204" pitchFamily="34" charset="0"/>
                <a:cs typeface="Arial"/>
              </a:rPr>
              <a:t>Clarifying the technical baseline, cost, schedule, partnerships, and project organization;</a:t>
            </a:r>
          </a:p>
          <a:p>
            <a:pPr marL="528638" lvl="1" indent="-257175" algn="just">
              <a:lnSpc>
                <a:spcPct val="110000"/>
              </a:lnSpc>
              <a:spcAft>
                <a:spcPts val="506"/>
              </a:spcAft>
              <a:buFont typeface="Arial"/>
              <a:buChar char="•"/>
            </a:pPr>
            <a:r>
              <a:rPr lang="en-US" sz="1700" dirty="0">
                <a:latin typeface="Arial"/>
                <a:ea typeface="Calibri" panose="020F0502020204030204" pitchFamily="34" charset="0"/>
                <a:cs typeface="Arial"/>
              </a:rPr>
              <a:t>Preparing the CD-3B procurements for approval; and,</a:t>
            </a:r>
          </a:p>
          <a:p>
            <a:pPr marL="528638" lvl="1" indent="-257175" algn="just">
              <a:lnSpc>
                <a:spcPct val="110000"/>
              </a:lnSpc>
              <a:spcAft>
                <a:spcPts val="506"/>
              </a:spcAft>
              <a:buFont typeface="Arial"/>
              <a:buChar char="•"/>
            </a:pPr>
            <a:r>
              <a:rPr lang="en-US" sz="1700" dirty="0">
                <a:latin typeface="Arial"/>
                <a:ea typeface="Calibri" panose="020F0502020204030204" pitchFamily="34" charset="0"/>
                <a:cs typeface="Arial"/>
              </a:rPr>
              <a:t>Preliminary design (final design for CD-3B items) and preparation for CD-2. </a:t>
            </a:r>
            <a:endParaRPr lang="en-US" sz="17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28625" lvl="1" indent="-257175">
              <a:spcAft>
                <a:spcPts val="506"/>
              </a:spcAft>
              <a:buFont typeface="Arial"/>
              <a:buChar char="•"/>
            </a:pPr>
            <a:endParaRPr lang="en-US" sz="1400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 typeface="Arial"/>
            </a:pPr>
            <a:endParaRPr lang="en-US" sz="1800" dirty="0">
              <a:cs typeface="Arial" panose="020B060402020202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71E90-3AD4-4590-8A28-E7E3434B61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37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64323D-D818-A2DB-CF42-F9784F8D7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318" y="0"/>
            <a:ext cx="8510560" cy="825178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2D7614-2D96-EDD5-2DF3-C909205B97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4"/>
            <a:ext cx="8509915" cy="5212080"/>
          </a:xfrm>
        </p:spPr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EIC Requirements</a:t>
            </a:r>
          </a:p>
          <a:p>
            <a:r>
              <a:rPr lang="en-US" dirty="0"/>
              <a:t>Recent Highlights</a:t>
            </a:r>
          </a:p>
          <a:p>
            <a:r>
              <a:rPr lang="en-US" dirty="0"/>
              <a:t>Critical Decisions and Milestones</a:t>
            </a:r>
          </a:p>
          <a:p>
            <a:r>
              <a:rPr lang="en-US"/>
              <a:t>Funding and Schedule </a:t>
            </a:r>
            <a:r>
              <a:rPr lang="en-US" dirty="0"/>
              <a:t>Update</a:t>
            </a:r>
          </a:p>
          <a:p>
            <a:r>
              <a:rPr lang="en-US" dirty="0"/>
              <a:t>Organization</a:t>
            </a:r>
          </a:p>
          <a:p>
            <a:r>
              <a:rPr lang="en-US" dirty="0"/>
              <a:t>Summary</a:t>
            </a:r>
          </a:p>
        </p:txBody>
      </p:sp>
      <p:pic>
        <p:nvPicPr>
          <p:cNvPr id="4" name="Picture 3" descr="C:\Users\apetrone\AppData\Local\Microsoft\Windows\INetCache\Content.Outlook\7Q618GRR\EIC_Schematic_PlanView_NoAerial_wLabels_Rev0923.png">
            <a:extLst>
              <a:ext uri="{FF2B5EF4-FFF2-40B4-BE49-F238E27FC236}">
                <a16:creationId xmlns:a16="http://schemas.microsoft.com/office/drawing/2014/main" id="{8AEFA590-2423-45C4-9F46-525557955DC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664" y="930274"/>
            <a:ext cx="4102336" cy="5212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8197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636BB-4ED1-4E11-8B12-C28BB2B5F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 2024 RRB Meeting Participants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A02C93-1F82-45E0-A642-7FA782487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89653" y="1039534"/>
            <a:ext cx="1783978" cy="891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DC7534-234B-4494-8F5D-4CB475787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61318" y="2149883"/>
            <a:ext cx="1791628" cy="1193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8542B4-7EED-49D6-A163-3C1BBDB054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61318" y="3514166"/>
            <a:ext cx="1791377" cy="1193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2E1FEF-2D84-4993-A4A0-B9A2A37375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61318" y="4887416"/>
            <a:ext cx="1783978" cy="1261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B3B8F9-FB3F-4079-9896-D8BBF0775D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544831" y="930879"/>
            <a:ext cx="1639379" cy="1192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6689C9-1E8E-49A5-A4CC-6557E2F7EC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3520718" y="2317655"/>
            <a:ext cx="1687607" cy="1125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1C72AA-C8DE-43A3-9CA9-0C7D1BD71F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3529760" y="3589076"/>
            <a:ext cx="1678565" cy="1119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CD44363-792B-40E0-B4EB-6BA6433864C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3532586" y="4926377"/>
            <a:ext cx="1675739" cy="1192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344347F-B872-471C-B474-6FD407AD85A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6512221" y="2384084"/>
            <a:ext cx="1409255" cy="1162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923BE71-6DA6-4B81-877E-E32534BB043C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837473B0-CC2E-450A-ABE3-18F120FF3D39}">
                <a1611:picAttrSrcUrl xmlns:a1611="http://schemas.microsoft.com/office/drawing/2016/11/main" r:id="rId22"/>
              </a:ext>
            </a:extLst>
          </a:blip>
          <a:srcRect r="14077"/>
          <a:stretch/>
        </p:blipFill>
        <p:spPr>
          <a:xfrm>
            <a:off x="6485390" y="3786408"/>
            <a:ext cx="1687606" cy="1034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F7E2EAB-AFAC-439E-A2E8-B6893810206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6455410" y="940972"/>
            <a:ext cx="1687605" cy="1125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4844E40-9B17-4666-A5D6-EA56D35E6FDF}"/>
              </a:ext>
            </a:extLst>
          </p:cNvPr>
          <p:cNvSpPr txBox="1"/>
          <p:nvPr/>
        </p:nvSpPr>
        <p:spPr>
          <a:xfrm>
            <a:off x="2273631" y="1156871"/>
            <a:ext cx="1073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CANADA</a:t>
            </a:r>
          </a:p>
          <a:p>
            <a:r>
              <a:rPr lang="en-US" sz="900" dirty="0"/>
              <a:t>TRIUMF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A6F44B-3AFF-4883-9B1F-73A10D1FFE84}"/>
              </a:ext>
            </a:extLst>
          </p:cNvPr>
          <p:cNvSpPr txBox="1"/>
          <p:nvPr/>
        </p:nvSpPr>
        <p:spPr>
          <a:xfrm>
            <a:off x="2281280" y="2229293"/>
            <a:ext cx="13109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Czech Republic</a:t>
            </a:r>
          </a:p>
          <a:p>
            <a:r>
              <a:rPr lang="en-US" sz="900" dirty="0"/>
              <a:t>Ministry of Education, Youth and Sports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8950D2-7116-4E83-A924-FEC3D18776AD}"/>
              </a:ext>
            </a:extLst>
          </p:cNvPr>
          <p:cNvSpPr txBox="1"/>
          <p:nvPr/>
        </p:nvSpPr>
        <p:spPr>
          <a:xfrm>
            <a:off x="2281280" y="3511481"/>
            <a:ext cx="13109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France </a:t>
            </a:r>
          </a:p>
          <a:p>
            <a:r>
              <a:rPr lang="en-US" sz="900" dirty="0"/>
              <a:t>IN2P3/CNRS</a:t>
            </a:r>
          </a:p>
          <a:p>
            <a:r>
              <a:rPr lang="en-US" sz="900" dirty="0"/>
              <a:t>CEA Saclay</a:t>
            </a:r>
            <a:endParaRPr lang="en-US" sz="9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AB4EA8F-1BD9-47A9-B328-E27DD8F32FC9}"/>
              </a:ext>
            </a:extLst>
          </p:cNvPr>
          <p:cNvSpPr txBox="1"/>
          <p:nvPr/>
        </p:nvSpPr>
        <p:spPr>
          <a:xfrm>
            <a:off x="2286182" y="4894597"/>
            <a:ext cx="131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India </a:t>
            </a:r>
          </a:p>
          <a:p>
            <a:r>
              <a:rPr lang="en-US" sz="900" dirty="0"/>
              <a:t>Department of S&amp;T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C09F5C-EA51-4622-8F82-F127E34B4A7C}"/>
              </a:ext>
            </a:extLst>
          </p:cNvPr>
          <p:cNvSpPr txBox="1"/>
          <p:nvPr/>
        </p:nvSpPr>
        <p:spPr>
          <a:xfrm>
            <a:off x="5166184" y="1088739"/>
            <a:ext cx="13109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Israel </a:t>
            </a:r>
          </a:p>
          <a:p>
            <a:r>
              <a:rPr lang="en-US" sz="900" dirty="0"/>
              <a:t>Ben-Gurion University </a:t>
            </a:r>
          </a:p>
          <a:p>
            <a:endParaRPr lang="en-US" sz="900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FBF47C8-19AD-4C51-852A-1F885D08AA73}"/>
              </a:ext>
            </a:extLst>
          </p:cNvPr>
          <p:cNvSpPr txBox="1"/>
          <p:nvPr/>
        </p:nvSpPr>
        <p:spPr>
          <a:xfrm>
            <a:off x="5222522" y="2274899"/>
            <a:ext cx="13109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Italy</a:t>
            </a:r>
          </a:p>
          <a:p>
            <a:r>
              <a:rPr lang="en-US" sz="900" dirty="0"/>
              <a:t>INFN</a:t>
            </a:r>
          </a:p>
          <a:p>
            <a:endParaRPr lang="en-US" sz="900" b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DC0B757-A232-4B36-8E38-E792B03E75E8}"/>
              </a:ext>
            </a:extLst>
          </p:cNvPr>
          <p:cNvSpPr txBox="1"/>
          <p:nvPr/>
        </p:nvSpPr>
        <p:spPr>
          <a:xfrm>
            <a:off x="5208325" y="3502266"/>
            <a:ext cx="1029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Japan</a:t>
            </a:r>
          </a:p>
          <a:p>
            <a:r>
              <a:rPr lang="en-US" sz="900" dirty="0"/>
              <a:t>Tokyo University</a:t>
            </a:r>
          </a:p>
          <a:p>
            <a:r>
              <a:rPr lang="en-US" sz="900" dirty="0"/>
              <a:t>RIKEN</a:t>
            </a:r>
          </a:p>
          <a:p>
            <a:endParaRPr lang="en-US" sz="900" b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2230F04-57AB-4485-B6F2-7BDCC4A2D0C2}"/>
              </a:ext>
            </a:extLst>
          </p:cNvPr>
          <p:cNvSpPr txBox="1"/>
          <p:nvPr/>
        </p:nvSpPr>
        <p:spPr>
          <a:xfrm>
            <a:off x="5222522" y="4895086"/>
            <a:ext cx="11334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South Korea</a:t>
            </a:r>
          </a:p>
          <a:p>
            <a:r>
              <a:rPr lang="en-US" sz="900" dirty="0"/>
              <a:t>MIST</a:t>
            </a:r>
          </a:p>
          <a:p>
            <a:r>
              <a:rPr lang="en-US" sz="900" dirty="0"/>
              <a:t>UConn</a:t>
            </a:r>
          </a:p>
          <a:p>
            <a:r>
              <a:rPr lang="en-US" sz="900" dirty="0"/>
              <a:t>Yonsei University </a:t>
            </a:r>
          </a:p>
          <a:p>
            <a:endParaRPr lang="en-US" sz="9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7D2EE5-9BCF-457B-B4DE-EEFBAE71C975}"/>
              </a:ext>
            </a:extLst>
          </p:cNvPr>
          <p:cNvSpPr txBox="1"/>
          <p:nvPr/>
        </p:nvSpPr>
        <p:spPr>
          <a:xfrm>
            <a:off x="7990503" y="2402978"/>
            <a:ext cx="1133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United Kingdom</a:t>
            </a:r>
          </a:p>
          <a:p>
            <a:r>
              <a:rPr lang="en-US" sz="900" dirty="0"/>
              <a:t>STFC</a:t>
            </a:r>
          </a:p>
          <a:p>
            <a:r>
              <a:rPr lang="en-US" sz="900" dirty="0"/>
              <a:t>University of Birmingham</a:t>
            </a:r>
          </a:p>
          <a:p>
            <a:r>
              <a:rPr lang="en-US" sz="900" dirty="0"/>
              <a:t>University of Glasgow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2DED7E4-A0D6-43FF-A323-6984F12920AF}"/>
              </a:ext>
            </a:extLst>
          </p:cNvPr>
          <p:cNvSpPr txBox="1"/>
          <p:nvPr/>
        </p:nvSpPr>
        <p:spPr>
          <a:xfrm>
            <a:off x="8199826" y="3809390"/>
            <a:ext cx="1133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United States</a:t>
            </a:r>
          </a:p>
          <a:p>
            <a:r>
              <a:rPr lang="en-US" sz="900" dirty="0"/>
              <a:t>DOE</a:t>
            </a:r>
          </a:p>
          <a:p>
            <a:r>
              <a:rPr lang="en-US" sz="900" dirty="0"/>
              <a:t>BNL</a:t>
            </a:r>
          </a:p>
          <a:p>
            <a:r>
              <a:rPr lang="en-US" sz="900" dirty="0"/>
              <a:t>JLAB</a:t>
            </a:r>
          </a:p>
          <a:p>
            <a:r>
              <a:rPr lang="en-US" sz="900" dirty="0"/>
              <a:t>ORNL</a:t>
            </a:r>
          </a:p>
          <a:p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2BB5840-A82B-493A-88EC-C644F1106211}"/>
              </a:ext>
            </a:extLst>
          </p:cNvPr>
          <p:cNvSpPr txBox="1"/>
          <p:nvPr/>
        </p:nvSpPr>
        <p:spPr>
          <a:xfrm>
            <a:off x="8169846" y="1036554"/>
            <a:ext cx="11334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Taiwan</a:t>
            </a:r>
          </a:p>
          <a:p>
            <a:r>
              <a:rPr lang="en-US" sz="900" dirty="0"/>
              <a:t>National Central University</a:t>
            </a:r>
          </a:p>
          <a:p>
            <a:r>
              <a:rPr lang="en-US" sz="900" dirty="0"/>
              <a:t>National Taiwan University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C92BEB-2143-C1E6-89C1-BC372F4EB465}"/>
              </a:ext>
            </a:extLst>
          </p:cNvPr>
          <p:cNvSpPr txBox="1"/>
          <p:nvPr/>
        </p:nvSpPr>
        <p:spPr>
          <a:xfrm>
            <a:off x="6370173" y="5034754"/>
            <a:ext cx="2426268" cy="101566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Working together to support the EIC research program!</a:t>
            </a:r>
          </a:p>
        </p:txBody>
      </p:sp>
    </p:spTree>
    <p:extLst>
      <p:ext uri="{BB962C8B-B14F-4D97-AF65-F5344CB8AC3E}">
        <p14:creationId xmlns:p14="http://schemas.microsoft.com/office/powerpoint/2010/main" val="476479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146EA-1427-487E-A792-AFF15DE2B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Facility Requirements 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B6E220E-1ADF-4B97-B667-0B38FF61BC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9327" y="4556624"/>
            <a:ext cx="8332551" cy="1089529"/>
          </a:xfrm>
          <a:solidFill>
            <a:schemeClr val="tx2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indent="0" defTabSz="914400">
              <a:buNone/>
            </a:pPr>
            <a:r>
              <a:rPr lang="en-US" sz="1800" b="1" dirty="0">
                <a:solidFill>
                  <a:schemeClr val="bg1"/>
                </a:solidFill>
                <a:cs typeface="Arial"/>
              </a:rPr>
              <a:t>Conceptual design scope and expected performance satisfy the U.S. Nuclear Science Advisory Committee (NSAC) Long Range Plan (2015 &amp; 2023) and the requirements endorsed by the  U.S. National Academy of Sciences (2018).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78DCF27-9989-4C0B-8502-18301D0D5A35}"/>
              </a:ext>
            </a:extLst>
          </p:cNvPr>
          <p:cNvSpPr txBox="1">
            <a:spLocks/>
          </p:cNvSpPr>
          <p:nvPr/>
        </p:nvSpPr>
        <p:spPr>
          <a:xfrm>
            <a:off x="540704" y="1455517"/>
            <a:ext cx="6745076" cy="27216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050" indent="-1698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1730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698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7438" indent="-1730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EIC Facility Performance Goals</a:t>
            </a:r>
          </a:p>
          <a:p>
            <a:pPr>
              <a:tabLst>
                <a:tab pos="6454775" algn="r"/>
              </a:tabLst>
            </a:pPr>
            <a:r>
              <a:rPr lang="en-US" sz="2000" dirty="0"/>
              <a:t>High Luminosity: L= 10</a:t>
            </a:r>
            <a:r>
              <a:rPr lang="en-US" sz="2000" baseline="30000" dirty="0"/>
              <a:t>33</a:t>
            </a:r>
            <a:r>
              <a:rPr lang="en-US" sz="2000" dirty="0"/>
              <a:t> – 10</a:t>
            </a:r>
            <a:r>
              <a:rPr lang="en-US" sz="2000" baseline="30000" dirty="0"/>
              <a:t>34</a:t>
            </a:r>
            <a:r>
              <a:rPr lang="en-US" sz="2000" dirty="0"/>
              <a:t>cm</a:t>
            </a:r>
            <a:r>
              <a:rPr lang="en-US" sz="2000" baseline="30000" dirty="0"/>
              <a:t>-2</a:t>
            </a:r>
            <a:r>
              <a:rPr lang="en-US" sz="2000" dirty="0"/>
              <a:t>sec</a:t>
            </a:r>
            <a:r>
              <a:rPr lang="en-US" sz="2000" baseline="30000" dirty="0"/>
              <a:t>-1</a:t>
            </a:r>
            <a:r>
              <a:rPr lang="en-US" sz="2000" dirty="0"/>
              <a:t>, 10 – 100 fb</a:t>
            </a:r>
            <a:r>
              <a:rPr lang="en-US" sz="2000" baseline="30000" dirty="0"/>
              <a:t>-1</a:t>
            </a:r>
            <a:r>
              <a:rPr lang="en-US" sz="2000" dirty="0"/>
              <a:t>/year</a:t>
            </a:r>
          </a:p>
          <a:p>
            <a:pPr>
              <a:tabLst>
                <a:tab pos="6454775" algn="r"/>
              </a:tabLst>
            </a:pPr>
            <a:r>
              <a:rPr lang="en-US" sz="2000" dirty="0"/>
              <a:t>Highly Polarized Beams:  70%</a:t>
            </a:r>
          </a:p>
          <a:p>
            <a:pPr>
              <a:tabLst>
                <a:tab pos="6454775" algn="r"/>
              </a:tabLst>
            </a:pPr>
            <a:r>
              <a:rPr lang="en-US" sz="2000" dirty="0"/>
              <a:t>Large Center of Mass Energy Range: E</a:t>
            </a:r>
            <a:r>
              <a:rPr lang="en-US" sz="2000" baseline="-25000" dirty="0"/>
              <a:t>cm</a:t>
            </a:r>
            <a:r>
              <a:rPr lang="en-US" sz="2000" dirty="0"/>
              <a:t> = 20 – 140 GeV</a:t>
            </a:r>
          </a:p>
          <a:p>
            <a:pPr>
              <a:tabLst>
                <a:tab pos="6454775" algn="r"/>
              </a:tabLst>
            </a:pPr>
            <a:r>
              <a:rPr lang="en-US" sz="2000" dirty="0"/>
              <a:t>Large Ion Species Range:  protons – Uranium</a:t>
            </a:r>
          </a:p>
          <a:p>
            <a:pPr>
              <a:tabLst>
                <a:tab pos="6454775" algn="r"/>
              </a:tabLst>
            </a:pPr>
            <a:r>
              <a:rPr lang="en-US" sz="2000" dirty="0"/>
              <a:t>Large Detector Acceptance and Good Background Conditions</a:t>
            </a:r>
          </a:p>
          <a:p>
            <a:pPr>
              <a:tabLst>
                <a:tab pos="6454775" algn="r"/>
              </a:tabLst>
            </a:pPr>
            <a:r>
              <a:rPr lang="en-US" sz="2000" dirty="0"/>
              <a:t>Accommodate a Second Interaction</a:t>
            </a:r>
            <a:r>
              <a:rPr lang="en-US" sz="1600" dirty="0"/>
              <a:t> </a:t>
            </a:r>
            <a:r>
              <a:rPr lang="en-US" sz="2000" dirty="0"/>
              <a:t>Region (IR)</a:t>
            </a:r>
          </a:p>
          <a:p>
            <a:pPr>
              <a:tabLst>
                <a:tab pos="6454775" algn="r"/>
              </a:tabLst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  <a:tabLst>
                <a:tab pos="6454775" algn="r"/>
              </a:tabLst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C31799-9AE8-4EAB-8B65-837FA4ECAE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780" y="1211847"/>
            <a:ext cx="1686098" cy="2217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4374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CD9F273-C473-8DEF-AFC2-ABDD46DC8924}"/>
              </a:ext>
            </a:extLst>
          </p:cNvPr>
          <p:cNvSpPr txBox="1"/>
          <p:nvPr/>
        </p:nvSpPr>
        <p:spPr>
          <a:xfrm>
            <a:off x="452251" y="132943"/>
            <a:ext cx="768304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cs typeface="Arial"/>
              </a:rPr>
              <a:t>Engaged International Community</a:t>
            </a:r>
            <a:endParaRPr 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745586-708D-8321-9223-62628F6DBA4F}"/>
              </a:ext>
            </a:extLst>
          </p:cNvPr>
          <p:cNvSpPr txBox="1"/>
          <p:nvPr/>
        </p:nvSpPr>
        <p:spPr>
          <a:xfrm>
            <a:off x="452252" y="4523745"/>
            <a:ext cx="844647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Currently, 291 institutions from 40 countries participate in the EIC User Group.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The EIC scientific community is rapidly growing with more than 1,454 members.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BB9ED4D-5735-9E72-E0DE-6F09D30EC959}"/>
              </a:ext>
            </a:extLst>
          </p:cNvPr>
          <p:cNvSpPr txBox="1">
            <a:spLocks/>
          </p:cNvSpPr>
          <p:nvPr/>
        </p:nvSpPr>
        <p:spPr>
          <a:xfrm>
            <a:off x="6658584" y="6500208"/>
            <a:ext cx="2057400" cy="26051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AEEEB45-469B-C445-A2A6-597CC1D4FAC3}" type="slidenum">
              <a:rPr lang="en-US" sz="1000" smtClean="0">
                <a:solidFill>
                  <a:prstClr val="white"/>
                </a:solidFill>
                <a:latin typeface="Arial"/>
              </a:rPr>
              <a:pPr algn="r"/>
              <a:t>5</a:t>
            </a:fld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A992F2-21FC-629C-F8FC-365C5B7414A3}"/>
              </a:ext>
            </a:extLst>
          </p:cNvPr>
          <p:cNvSpPr txBox="1"/>
          <p:nvPr/>
        </p:nvSpPr>
        <p:spPr>
          <a:xfrm>
            <a:off x="452251" y="5541476"/>
            <a:ext cx="8446476" cy="584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/>
              </a:rPr>
              <a:t>The EIC collaborators will contribute to the frontiers of nuclear physics and accelerator science technology for decades to come.</a:t>
            </a:r>
            <a:endParaRPr lang="en-US" sz="1600" b="1" dirty="0">
              <a:highlight>
                <a:srgbClr val="FFFF00"/>
              </a:highlight>
              <a:cs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846DDD-A555-40B8-AECD-C3B21C6578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2595" y="1768294"/>
            <a:ext cx="4134596" cy="2661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BE13DA-9D10-4882-9E7F-1F7CEDAF3F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96" y="936111"/>
            <a:ext cx="4417345" cy="2531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3911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D7C82-4371-47DF-B7B0-A1D448A20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Project Highlights (after Dec </a:t>
            </a:r>
            <a:r>
              <a:rPr lang="en-US"/>
              <a:t>‘23 </a:t>
            </a:r>
            <a:r>
              <a:rPr lang="en-US" dirty="0"/>
              <a:t>RRB)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807EF-CC26-481D-9A5E-1AB91CB322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318" y="1066632"/>
            <a:ext cx="5917448" cy="481637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600" b="1" dirty="0"/>
              <a:t>EIC Technical Director transition. </a:t>
            </a:r>
            <a:r>
              <a:rPr lang="en-US" sz="1600" dirty="0"/>
              <a:t>Sergei </a:t>
            </a:r>
            <a:r>
              <a:rPr lang="en-US" sz="1600" dirty="0" err="1"/>
              <a:t>Nagaitsev</a:t>
            </a:r>
            <a:r>
              <a:rPr lang="en-US" sz="1600" dirty="0"/>
              <a:t> took over for Ferdinand </a:t>
            </a:r>
            <a:r>
              <a:rPr lang="en-US" sz="1600" dirty="0" err="1"/>
              <a:t>Willeke</a:t>
            </a:r>
            <a:r>
              <a:rPr lang="en-US" sz="1600" dirty="0"/>
              <a:t>.  Thank you, Ferdinand!</a:t>
            </a:r>
          </a:p>
          <a:p>
            <a:pPr>
              <a:lnSpc>
                <a:spcPct val="110000"/>
              </a:lnSpc>
            </a:pPr>
            <a:endParaRPr lang="en-US" sz="800" dirty="0"/>
          </a:p>
          <a:p>
            <a:pPr>
              <a:lnSpc>
                <a:spcPct val="110000"/>
              </a:lnSpc>
            </a:pPr>
            <a:r>
              <a:rPr lang="en-US" sz="1600" dirty="0"/>
              <a:t>Consolidated Appropriations Act 2024 included</a:t>
            </a:r>
            <a:r>
              <a:rPr lang="en-US" sz="1600" b="1" dirty="0"/>
              <a:t> $97.85M for EIC in FY2024 </a:t>
            </a:r>
            <a:r>
              <a:rPr lang="en-US" sz="1600" dirty="0"/>
              <a:t>($95M TEC, $2.85M for OPC).  This is consistent with expectations.</a:t>
            </a:r>
            <a:endParaRPr lang="en-US" sz="1600" b="1" dirty="0">
              <a:cs typeface="Arial"/>
            </a:endParaRPr>
          </a:p>
          <a:p>
            <a:pPr>
              <a:lnSpc>
                <a:spcPct val="110000"/>
              </a:lnSpc>
            </a:pPr>
            <a:endParaRPr lang="en-US" sz="1000" dirty="0"/>
          </a:p>
          <a:p>
            <a:pPr lvl="0">
              <a:lnSpc>
                <a:spcPct val="110000"/>
              </a:lnSpc>
            </a:pPr>
            <a:r>
              <a:rPr lang="en-US" sz="1600" dirty="0"/>
              <a:t>U.S. DOE Under Secretary for Science and Innovation </a:t>
            </a:r>
            <a:r>
              <a:rPr lang="en-US" sz="1600" b="1" dirty="0"/>
              <a:t>approved the CD-3A package for $89.988M in long-lead procurements!</a:t>
            </a:r>
            <a:r>
              <a:rPr lang="en-US" sz="1600" dirty="0"/>
              <a:t>  This will use Inflation Reduction Act funding.</a:t>
            </a:r>
          </a:p>
          <a:p>
            <a:pPr lvl="0">
              <a:lnSpc>
                <a:spcPct val="110000"/>
              </a:lnSpc>
            </a:pPr>
            <a:endParaRPr lang="en-US" sz="1000" dirty="0"/>
          </a:p>
          <a:p>
            <a:pPr>
              <a:lnSpc>
                <a:spcPct val="110000"/>
              </a:lnSpc>
            </a:pPr>
            <a:r>
              <a:rPr lang="en-US" sz="1600" dirty="0"/>
              <a:t>New York State awarded a </a:t>
            </a:r>
            <a:r>
              <a:rPr lang="en-US" sz="1600" b="1" dirty="0"/>
              <a:t>$100M grant for constructing EIC buildings.</a:t>
            </a:r>
            <a:r>
              <a:rPr lang="en-US" sz="1600" dirty="0"/>
              <a:t>  EIC conventional construction is underway.</a:t>
            </a:r>
            <a:endParaRPr lang="en-US" sz="1000" dirty="0"/>
          </a:p>
          <a:p>
            <a:pPr>
              <a:lnSpc>
                <a:spcPct val="110000"/>
              </a:lnSpc>
            </a:pPr>
            <a:endParaRPr lang="en-US" sz="1000" dirty="0"/>
          </a:p>
          <a:p>
            <a:pPr>
              <a:lnSpc>
                <a:spcPct val="110000"/>
              </a:lnSpc>
            </a:pPr>
            <a:r>
              <a:rPr lang="en-US" sz="1600" dirty="0"/>
              <a:t>DOE confirmed plans to conduct an </a:t>
            </a:r>
            <a:r>
              <a:rPr lang="en-US" sz="1600" b="1" dirty="0"/>
              <a:t>Independent Project Review for CD-3B and Project Status on Jan 7-9, 2025</a:t>
            </a:r>
            <a:r>
              <a:rPr lang="en-US" sz="1600" dirty="0"/>
              <a:t>.</a:t>
            </a:r>
            <a:endParaRPr lang="en-US" sz="1600" dirty="0">
              <a:cs typeface="Arial" panose="020B060402020202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6C7CB6-E7F5-4B38-BB70-BF98D7115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924" y="1693326"/>
            <a:ext cx="2444161" cy="3352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76807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8D722-8A7A-4A8E-82D3-A776DB10E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AGS → RHIC → EIC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B991F7-1A99-4C7B-AF1D-BF3A4DE5B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95" y="1524798"/>
            <a:ext cx="3557875" cy="3689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D73B03-C19C-4B8D-A83E-47777227C7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588" y="1527048"/>
            <a:ext cx="4606096" cy="3383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EEADCA-14D5-49B8-8CD9-3F494FAE53CD}"/>
              </a:ext>
            </a:extLst>
          </p:cNvPr>
          <p:cNvSpPr txBox="1"/>
          <p:nvPr/>
        </p:nvSpPr>
        <p:spPr>
          <a:xfrm>
            <a:off x="499995" y="832301"/>
            <a:ext cx="350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DOE Secretary of Energy Visit February 1991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3FFFB7-B7FE-42A9-972B-790BFE736EE7}"/>
              </a:ext>
            </a:extLst>
          </p:cNvPr>
          <p:cNvSpPr txBox="1"/>
          <p:nvPr/>
        </p:nvSpPr>
        <p:spPr>
          <a:xfrm>
            <a:off x="4248757" y="799755"/>
            <a:ext cx="4779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DOE Secretary of Energy Visit</a:t>
            </a:r>
          </a:p>
          <a:p>
            <a:pPr algn="ctr"/>
            <a:r>
              <a:rPr lang="en-US" b="1" dirty="0"/>
              <a:t>April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93B5DF-ED4B-4B4C-BA3A-3EC09C333FAD}"/>
              </a:ext>
            </a:extLst>
          </p:cNvPr>
          <p:cNvSpPr txBox="1"/>
          <p:nvPr/>
        </p:nvSpPr>
        <p:spPr>
          <a:xfrm>
            <a:off x="923161" y="5437282"/>
            <a:ext cx="7769148" cy="70788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lvl="0" algn="ctr">
              <a:defRPr b="1">
                <a:solidFill>
                  <a:schemeClr val="bg1"/>
                </a:solidFill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Leveraging existing infrastructure to deliver a new facility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Enabling the next generation of professionals</a:t>
            </a:r>
          </a:p>
        </p:txBody>
      </p:sp>
    </p:spTree>
    <p:extLst>
      <p:ext uri="{BB962C8B-B14F-4D97-AF65-F5344CB8AC3E}">
        <p14:creationId xmlns:p14="http://schemas.microsoft.com/office/powerpoint/2010/main" val="2627459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0B6AAA-2D4F-4E93-801A-EA9AE2075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792" y="3783291"/>
            <a:ext cx="3471086" cy="23019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F2400E-D35E-4D45-8784-6B5CD15B1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Design Overview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2C810F-F164-4803-800C-7DB802F13CC4}"/>
              </a:ext>
            </a:extLst>
          </p:cNvPr>
          <p:cNvSpPr txBox="1">
            <a:spLocks/>
          </p:cNvSpPr>
          <p:nvPr/>
        </p:nvSpPr>
        <p:spPr>
          <a:xfrm>
            <a:off x="281424" y="1107048"/>
            <a:ext cx="6089846" cy="5229225"/>
          </a:xfrm>
          <a:prstGeom prst="rect">
            <a:avLst/>
          </a:prstGeom>
          <a:noFill/>
        </p:spPr>
        <p:txBody>
          <a:bodyPr lIns="91440" tIns="45720" rIns="91440" bIns="4572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/>
              <a:t>Hadron Storage Ring (RHIC Rings)</a:t>
            </a:r>
            <a:r>
              <a:rPr lang="en-US" sz="1800" dirty="0"/>
              <a:t> </a:t>
            </a:r>
            <a:r>
              <a:rPr lang="en-US" sz="1800" b="1" dirty="0"/>
              <a:t>40-275 GeV</a:t>
            </a:r>
            <a:r>
              <a:rPr lang="en-US" sz="1800" dirty="0">
                <a:solidFill>
                  <a:schemeClr val="accent6"/>
                </a:solidFill>
              </a:rPr>
              <a:t> </a:t>
            </a:r>
            <a:endParaRPr lang="en-US" sz="1800" dirty="0">
              <a:solidFill>
                <a:schemeClr val="accent6"/>
              </a:solidFill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/>
              <a:t>Superconducting magnets (existing)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/>
              <a:t>1160 bunches, 1A beam current  (3x RHIC)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/>
              <a:t>Bright vertical beam emittance 1.5 nm (“flat beams”)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/>
              <a:t>Strong cooling (coherent electron cooling)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    </a:t>
            </a:r>
            <a:endParaRPr lang="en-US" sz="1800" dirty="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/>
              <a:t>Electron Storage Ring 5–18 GeV</a:t>
            </a:r>
            <a:r>
              <a:rPr lang="en-US" sz="1800" dirty="0"/>
              <a:t> </a:t>
            </a:r>
            <a:endParaRPr lang="en-US" sz="1800" dirty="0"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/>
              <a:t>Large beam current, 2.5 A, </a:t>
            </a:r>
            <a:r>
              <a:rPr lang="en-US" sz="1800" dirty="0">
                <a:sym typeface="Wingdings" panose="05000000000000000000" pitchFamily="2" charset="2"/>
              </a:rPr>
              <a:t>9 MW S.R. power, S.C. RF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ym typeface="Wingdings" panose="05000000000000000000" pitchFamily="2" charset="2"/>
              </a:rPr>
              <a:t>Need to inject polarized bunches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ym typeface="Wingdings" panose="05000000000000000000" pitchFamily="2" charset="2"/>
              </a:rPr>
              <a:t>     </a:t>
            </a:r>
            <a:endParaRPr lang="en-US" sz="1800" dirty="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/>
              <a:t>Electron rapid cycling synchrotron, 1Hz, 0.4 -&gt; 18 GeV </a:t>
            </a:r>
            <a:endParaRPr lang="en-US" sz="1800" dirty="0"/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/>
              <a:t>Spin transparent due to high quasi-periodicity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    </a:t>
            </a:r>
            <a:endParaRPr lang="en-US" sz="1800" dirty="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/>
              <a:t>High luminosity Interaction Region(s) </a:t>
            </a:r>
            <a:endParaRPr lang="en-US" sz="1800" dirty="0"/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/>
              <a:t>Superconducting final focus magnets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/>
              <a:t>25 </a:t>
            </a:r>
            <a:r>
              <a:rPr lang="en-US" sz="1800" dirty="0" err="1"/>
              <a:t>mrad</a:t>
            </a:r>
            <a:r>
              <a:rPr lang="en-US" sz="1800" dirty="0"/>
              <a:t> crossing angle with crab cavities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/>
              <a:t>Spin Rotators (longitudinal spin)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/>
              <a:t>Forward hadron instrumentation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51DEFA-7CF2-482F-9BEE-40077DA63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678" y="1073186"/>
            <a:ext cx="2652200" cy="18684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3267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9EAF8-1D87-4B08-B34E-2CE4C3EF5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Project Critical Decisions and Plans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D1B4D2F-DC98-441E-9F46-F81324CE4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248982"/>
              </p:ext>
            </p:extLst>
          </p:nvPr>
        </p:nvGraphicFramePr>
        <p:xfrm>
          <a:off x="498968" y="948079"/>
          <a:ext cx="8472910" cy="2112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35765">
                  <a:extLst>
                    <a:ext uri="{9D8B030D-6E8A-4147-A177-3AD203B41FA5}">
                      <a16:colId xmlns:a16="http://schemas.microsoft.com/office/drawing/2014/main" val="2476933501"/>
                    </a:ext>
                  </a:extLst>
                </a:gridCol>
                <a:gridCol w="2037145">
                  <a:extLst>
                    <a:ext uri="{9D8B030D-6E8A-4147-A177-3AD203B41FA5}">
                      <a16:colId xmlns:a16="http://schemas.microsoft.com/office/drawing/2014/main" val="1548912746"/>
                    </a:ext>
                  </a:extLst>
                </a:gridCol>
              </a:tblGrid>
              <a:tr h="3238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CD-0, Mission Need Approved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tabLst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December 2019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2143428"/>
                  </a:ext>
                </a:extLst>
              </a:tr>
              <a:tr h="3238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latin typeface="+mn-lt"/>
                        </a:rPr>
                        <a:t>DOE Site Selection Announced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latin typeface="+mn-lt"/>
                        </a:rPr>
                        <a:t>January 2020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193962"/>
                  </a:ext>
                </a:extLst>
              </a:tr>
              <a:tr h="3238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latin typeface="+mn-lt"/>
                        </a:rPr>
                        <a:t>CD-1, Alternative Selection and Cost Range Approved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latin typeface="+mn-lt"/>
                        </a:rPr>
                        <a:t>June 2021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2212932"/>
                  </a:ext>
                </a:extLst>
              </a:tr>
              <a:tr h="2989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7762875" algn="r"/>
                        </a:tabLst>
                        <a:defRPr/>
                      </a:pPr>
                      <a:r>
                        <a:rPr lang="en-US" sz="1800" b="1" dirty="0">
                          <a:latin typeface="+mn-lt"/>
                        </a:rPr>
                        <a:t>CD-3A, Long-Lead Procurement Approved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7762875" algn="r"/>
                        </a:tabLst>
                        <a:defRPr/>
                      </a:pPr>
                      <a:r>
                        <a:rPr lang="en-US" sz="1800" b="1" dirty="0">
                          <a:latin typeface="+mn-lt"/>
                        </a:rPr>
                        <a:t>March 2024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2889476"/>
                  </a:ext>
                </a:extLst>
              </a:tr>
              <a:tr h="2989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7762875" algn="r"/>
                        </a:tabLst>
                        <a:defRPr/>
                      </a:pPr>
                      <a:r>
                        <a:rPr lang="en-US" sz="1800" b="1" dirty="0">
                          <a:latin typeface="+mn-lt"/>
                        </a:rPr>
                        <a:t>CD-3B, Long-Lead Procurement Planned Approval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7762875" algn="r"/>
                        </a:tabLst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cs typeface="Arial" charset="0"/>
                        </a:rPr>
                        <a:t>March 2025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5421582"/>
                  </a:ext>
                </a:extLst>
              </a:tr>
              <a:tr h="2989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7762875" algn="r"/>
                        </a:tabLst>
                        <a:defRPr/>
                      </a:pPr>
                      <a:r>
                        <a:rPr lang="en-US" sz="1800" b="1" dirty="0">
                          <a:latin typeface="+mn-lt"/>
                        </a:rPr>
                        <a:t>CD-2/3, Performance Baseline/Construction Start Plan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7762875" algn="r"/>
                        </a:tabLst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cs typeface="Arial" charset="0"/>
                        </a:rPr>
                        <a:t>End 2025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962586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A7574AE-95FB-4593-8F5D-D40F972390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68" y="3153487"/>
            <a:ext cx="8363665" cy="299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05310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Standard_0923" id="{51008124-F8D6-574C-BC08-0B5A1C9FAED0}" vid="{3F18F961-D722-A945-945F-51E7E25F59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243247e-8d7f-4cff-a9ba-5f4d23375e9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8ADECB340160469430AC0F4EA775FA" ma:contentTypeVersion="16" ma:contentTypeDescription="Create a new document." ma:contentTypeScope="" ma:versionID="c85e3d5e809d44ba44323422ea9bf3a8">
  <xsd:schema xmlns:xsd="http://www.w3.org/2001/XMLSchema" xmlns:xs="http://www.w3.org/2001/XMLSchema" xmlns:p="http://schemas.microsoft.com/office/2006/metadata/properties" xmlns:ns3="3243247e-8d7f-4cff-a9ba-5f4d23375e99" xmlns:ns4="50e8a399-bf5a-4ab5-aaed-678af10ca500" targetNamespace="http://schemas.microsoft.com/office/2006/metadata/properties" ma:root="true" ma:fieldsID="9c13c6e67b509a657da624646862ce37" ns3:_="" ns4:_="">
    <xsd:import namespace="3243247e-8d7f-4cff-a9ba-5f4d23375e99"/>
    <xsd:import namespace="50e8a399-bf5a-4ab5-aaed-678af10ca50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43247e-8d7f-4cff-a9ba-5f4d23375e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e8a399-bf5a-4ab5-aaed-678af10ca50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356BF9-65BF-4FB8-AF85-AC97FE8FC05F}">
  <ds:schemaRefs>
    <ds:schemaRef ds:uri="3243247e-8d7f-4cff-a9ba-5f4d23375e99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50e8a399-bf5a-4ab5-aaed-678af10ca50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D068F36-6E24-4F9B-99C4-12AA6B4726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E7502A-9CFA-410D-9783-9F044F4077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43247e-8d7f-4cff-a9ba-5f4d23375e99"/>
    <ds:schemaRef ds:uri="50e8a399-bf5a-4ab5-aaed-678af10ca5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EIC_PPT_Template_Standard_0923</Template>
  <TotalTime>10126</TotalTime>
  <Words>1180</Words>
  <Application>Microsoft Macintosh PowerPoint</Application>
  <PresentationFormat>On-screen Show (4:3)</PresentationFormat>
  <Paragraphs>176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Courier New</vt:lpstr>
      <vt:lpstr>Wingdings</vt:lpstr>
      <vt:lpstr>BNL</vt:lpstr>
      <vt:lpstr>EIC Project Status</vt:lpstr>
      <vt:lpstr>Outline</vt:lpstr>
      <vt:lpstr>May 2024 RRB Meeting Participants</vt:lpstr>
      <vt:lpstr>EIC Facility Requirements </vt:lpstr>
      <vt:lpstr>PowerPoint Presentation</vt:lpstr>
      <vt:lpstr>EIC Project Highlights (after Dec ‘23 RRB)</vt:lpstr>
      <vt:lpstr>AGS → RHIC → EIC</vt:lpstr>
      <vt:lpstr>EIC Design Overview</vt:lpstr>
      <vt:lpstr>EIC Project Critical Decisions and Plans</vt:lpstr>
      <vt:lpstr>EIC Project Planning Snapshot </vt:lpstr>
      <vt:lpstr>Funding and Plans for CD-2</vt:lpstr>
      <vt:lpstr>Funding Profile – V4.2</vt:lpstr>
      <vt:lpstr>Project Organization</vt:lpstr>
      <vt:lpstr>Project Organization – Integrated BNL/JLAB</vt:lpstr>
      <vt:lpstr>Governance, Advice, and Support</vt:lpstr>
      <vt:lpstr>Summary</vt:lpstr>
    </vt:vector>
  </TitlesOfParts>
  <Manager/>
  <Company>Brookhaven National Laboratory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Thelen, Mary Ellen</dc:creator>
  <cp:keywords/>
  <dc:description/>
  <cp:lastModifiedBy>Yeck, Jim</cp:lastModifiedBy>
  <cp:revision>32</cp:revision>
  <dcterms:created xsi:type="dcterms:W3CDTF">2023-09-12T20:38:49Z</dcterms:created>
  <dcterms:modified xsi:type="dcterms:W3CDTF">2024-05-06T06:38:45Z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0x0101001B8ADECB340160469430AC0F4EA775FA</vt:lpwstr>
  </property>
  <property fmtid="{D5CDD505-2E9C-101B-9397-08002B2CF9AE}" pid="3" name="MediaServiceImageTags">
    <vt:lpwstr/>
  </property>
</Properties>
</file>