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41"/>
  </p:notesMasterIdLst>
  <p:handoutMasterIdLst>
    <p:handoutMasterId r:id="rId42"/>
  </p:handoutMasterIdLst>
  <p:sldIdLst>
    <p:sldId id="520" r:id="rId5"/>
    <p:sldId id="5842" r:id="rId6"/>
    <p:sldId id="5848" r:id="rId7"/>
    <p:sldId id="5829" r:id="rId8"/>
    <p:sldId id="5833" r:id="rId9"/>
    <p:sldId id="5831" r:id="rId10"/>
    <p:sldId id="5832" r:id="rId11"/>
    <p:sldId id="5843" r:id="rId12"/>
    <p:sldId id="5840" r:id="rId13"/>
    <p:sldId id="5836" r:id="rId14"/>
    <p:sldId id="258" r:id="rId15"/>
    <p:sldId id="5821" r:id="rId16"/>
    <p:sldId id="5835" r:id="rId17"/>
    <p:sldId id="5837" r:id="rId18"/>
    <p:sldId id="5838" r:id="rId19"/>
    <p:sldId id="5824" r:id="rId20"/>
    <p:sldId id="5808" r:id="rId21"/>
    <p:sldId id="5792" r:id="rId22"/>
    <p:sldId id="5801" r:id="rId23"/>
    <p:sldId id="5740" r:id="rId24"/>
    <p:sldId id="5841" r:id="rId25"/>
    <p:sldId id="5817" r:id="rId26"/>
    <p:sldId id="5839" r:id="rId27"/>
    <p:sldId id="2147375328" r:id="rId28"/>
    <p:sldId id="5742" r:id="rId29"/>
    <p:sldId id="1096" r:id="rId30"/>
    <p:sldId id="1404" r:id="rId31"/>
    <p:sldId id="5846" r:id="rId32"/>
    <p:sldId id="5834" r:id="rId33"/>
    <p:sldId id="540" r:id="rId34"/>
    <p:sldId id="5830" r:id="rId35"/>
    <p:sldId id="5739" r:id="rId36"/>
    <p:sldId id="549" r:id="rId37"/>
    <p:sldId id="2147375325" r:id="rId38"/>
    <p:sldId id="2147375326" r:id="rId39"/>
    <p:sldId id="5828" r:id="rId40"/>
  </p:sldIdLst>
  <p:sldSz cx="12192000" cy="6858000"/>
  <p:notesSz cx="7102475" cy="9388475"/>
  <p:embeddedFontLst>
    <p:embeddedFont>
      <p:font typeface="ＭＳ Ｐゴシック" panose="020B0600070205080204" pitchFamily="34" charset="-128"/>
      <p:regular r:id="rId43"/>
    </p:embeddedFont>
    <p:embeddedFont>
      <p:font typeface="Arial Black" panose="020B0A04020102020204" pitchFamily="34" charset="0"/>
      <p:bold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omic Sans MS" panose="030F0702030302020204" pitchFamily="66" charset="0"/>
      <p:regular r:id="rId49"/>
      <p:bold r:id="rId50"/>
      <p:italic r:id="rId51"/>
      <p:boldItalic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FF40FF"/>
    <a:srgbClr val="FF85FF"/>
    <a:srgbClr val="3333FF"/>
    <a:srgbClr val="FF7E79"/>
    <a:srgbClr val="0091FF"/>
    <a:srgbClr val="008000"/>
    <a:srgbClr val="00ACDB"/>
    <a:srgbClr val="BFBFBF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11" autoAdjust="0"/>
    <p:restoredTop sz="94694"/>
  </p:normalViewPr>
  <p:slideViewPr>
    <p:cSldViewPr snapToGrid="0" snapToObjects="1">
      <p:cViewPr varScale="1">
        <p:scale>
          <a:sx n="66" d="100"/>
          <a:sy n="66" d="100"/>
        </p:scale>
        <p:origin x="304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5424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handoutMaster" Target="handoutMasters/handout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3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9.fntdata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84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745EDC-326A-DC46-A236-B4FC4FF83B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10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10FB5-4D6F-42F5-A809-7A1093A9D77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4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About Me – Presenter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803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98B044-6BA6-C346-8A6A-977C83359092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EIC RRB Meeting May 2024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B6221-EB7C-4542-AA65-32033D2019DD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804D147-DB2A-FE44-B65D-308F06D4BA71}"/>
              </a:ext>
            </a:extLst>
          </p:cNvPr>
          <p:cNvSpPr txBox="1"/>
          <p:nvPr userDrawn="1"/>
        </p:nvSpPr>
        <p:spPr>
          <a:xfrm>
            <a:off x="4333506" y="6490194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E. </a:t>
            </a:r>
            <a:r>
              <a:rPr lang="en-US" sz="1400" dirty="0" err="1"/>
              <a:t>Aschenauer</a:t>
            </a:r>
            <a:r>
              <a:rPr lang="en-US" sz="1400" dirty="0"/>
              <a:t> &amp; R. 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0BBA41-70B7-4742-9300-ED5B62B98DFE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894B0C9B-62D7-524A-9975-B6A29194CB5F}"/>
              </a:ext>
            </a:extLst>
          </p:cNvPr>
          <p:cNvSpPr txBox="1">
            <a:spLocks/>
          </p:cNvSpPr>
          <p:nvPr userDrawn="1"/>
        </p:nvSpPr>
        <p:spPr>
          <a:xfrm>
            <a:off x="602342" y="0"/>
            <a:ext cx="11347413" cy="579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1" u="none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30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13" y="6492238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5DF06110-C640-A894-14E8-BD25EAE92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24" y="386"/>
            <a:ext cx="11347413" cy="485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434472-1602-AB41-BDAD-A875EAD192E3}"/>
              </a:ext>
            </a:extLst>
          </p:cNvPr>
          <p:cNvSpPr txBox="1"/>
          <p:nvPr userDrawn="1"/>
        </p:nvSpPr>
        <p:spPr>
          <a:xfrm>
            <a:off x="743919" y="6424047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C210C8-68D7-9243-B443-CDE6C5AE7AD3}"/>
              </a:ext>
            </a:extLst>
          </p:cNvPr>
          <p:cNvSpPr txBox="1"/>
          <p:nvPr userDrawn="1"/>
        </p:nvSpPr>
        <p:spPr>
          <a:xfrm>
            <a:off x="1868214" y="6503276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8D595-4F86-9D4C-993A-17FEF958C837}"/>
              </a:ext>
            </a:extLst>
          </p:cNvPr>
          <p:cNvSpPr txBox="1"/>
          <p:nvPr userDrawn="1"/>
        </p:nvSpPr>
        <p:spPr>
          <a:xfrm>
            <a:off x="1804946" y="6671144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2BB9A3-527F-6E42-9199-1362836540B5}"/>
              </a:ext>
            </a:extLst>
          </p:cNvPr>
          <p:cNvSpPr txBox="1"/>
          <p:nvPr userDrawn="1"/>
        </p:nvSpPr>
        <p:spPr>
          <a:xfrm>
            <a:off x="5806068" y="6675863"/>
            <a:ext cx="0" cy="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53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F9C81-63DD-4350-8187-F5429EC0C9F3}" type="datetimeFigureOut">
              <a:rPr lang="en-US" smtClean="0"/>
              <a:t>5/5/2024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F92C7-2ECB-45BC-8145-4DCF48722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886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-11575"/>
            <a:ext cx="10515600" cy="681037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76298" y="6492875"/>
            <a:ext cx="715702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4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736986"/>
            <a:ext cx="1104900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38F48-5ECD-C342-B85B-563293DDE9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4921" y="6499478"/>
            <a:ext cx="432487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1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2840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1272" y="491919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EIC RRB Meeting May 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919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08E25F-84A1-8590-D67F-7B72802CACE8}"/>
              </a:ext>
            </a:extLst>
          </p:cNvPr>
          <p:cNvSpPr txBox="1"/>
          <p:nvPr userDrawn="1"/>
        </p:nvSpPr>
        <p:spPr>
          <a:xfrm>
            <a:off x="4333506" y="6490194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E. </a:t>
            </a:r>
            <a:r>
              <a:rPr lang="en-US" sz="1400" dirty="0" err="1"/>
              <a:t>Aschenauer</a:t>
            </a:r>
            <a:r>
              <a:rPr lang="en-US" sz="1400" dirty="0"/>
              <a:t> &amp; R. Ent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9" r:id="rId2"/>
    <p:sldLayoutId id="2147483699" r:id="rId3"/>
    <p:sldLayoutId id="2147483701" r:id="rId4"/>
    <p:sldLayoutId id="2147483703" r:id="rId5"/>
    <p:sldLayoutId id="2147483704" r:id="rId6"/>
    <p:sldLayoutId id="2147483705" r:id="rId7"/>
    <p:sldLayoutId id="2147483706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22388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iki.bnl.gov/conferences/index.php?title=Proposals" TargetMode="External"/><Relationship Id="rId5" Type="http://schemas.openxmlformats.org/officeDocument/2006/relationships/hyperlink" Target="https://www.jlab.org/research/eic_rd_prgm" TargetMode="External"/><Relationship Id="rId4" Type="http://schemas.openxmlformats.org/officeDocument/2006/relationships/hyperlink" Target="https://wiki.bnl.gov/conferences/index.php/EIC_R%25D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ag_of_Italy" TargetMode="External"/><Relationship Id="rId13" Type="http://schemas.openxmlformats.org/officeDocument/2006/relationships/image" Target="../media/image75.jpg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12" Type="http://schemas.openxmlformats.org/officeDocument/2006/relationships/image" Target="../media/image74.png"/><Relationship Id="rId17" Type="http://schemas.openxmlformats.org/officeDocument/2006/relationships/image" Target="../media/image78.png"/><Relationship Id="rId2" Type="http://schemas.openxmlformats.org/officeDocument/2006/relationships/image" Target="../media/image52.png"/><Relationship Id="rId16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3.png"/><Relationship Id="rId5" Type="http://schemas.openxmlformats.org/officeDocument/2006/relationships/hyperlink" Target="https://en.wikipedia.org/wiki/Flag_of_the_United_Kingdom" TargetMode="External"/><Relationship Id="rId15" Type="http://schemas.openxmlformats.org/officeDocument/2006/relationships/image" Target="../media/image76.png"/><Relationship Id="rId10" Type="http://schemas.openxmlformats.org/officeDocument/2006/relationships/hyperlink" Target="https://www.flickr.com/photos/lac-bac/6483307775" TargetMode="External"/><Relationship Id="rId4" Type="http://schemas.openxmlformats.org/officeDocument/2006/relationships/image" Target="../media/image69.png"/><Relationship Id="rId9" Type="http://schemas.openxmlformats.org/officeDocument/2006/relationships/image" Target="../media/image72.jpg"/><Relationship Id="rId14" Type="http://schemas.openxmlformats.org/officeDocument/2006/relationships/hyperlink" Target="https://www.publicdomainpictures.net/view-image.php?image=119665&amp;picture=&amp;jazyk=DE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jpg"/><Relationship Id="rId7" Type="http://schemas.openxmlformats.org/officeDocument/2006/relationships/image" Target="../media/image11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hyperlink" Target="https://www.flickr.com/photos/lac-bac/6483307775" TargetMode="External"/><Relationship Id="rId18" Type="http://schemas.openxmlformats.org/officeDocument/2006/relationships/image" Target="../media/image85.png"/><Relationship Id="rId3" Type="http://schemas.openxmlformats.org/officeDocument/2006/relationships/image" Target="../media/image69.png"/><Relationship Id="rId7" Type="http://schemas.openxmlformats.org/officeDocument/2006/relationships/image" Target="../media/image80.png"/><Relationship Id="rId12" Type="http://schemas.openxmlformats.org/officeDocument/2006/relationships/image" Target="../media/image72.jpg"/><Relationship Id="rId17" Type="http://schemas.openxmlformats.org/officeDocument/2006/relationships/image" Target="../media/image70.png"/><Relationship Id="rId2" Type="http://schemas.openxmlformats.org/officeDocument/2006/relationships/image" Target="../media/image79.jpg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Flag_of_Italy" TargetMode="External"/><Relationship Id="rId11" Type="http://schemas.openxmlformats.org/officeDocument/2006/relationships/image" Target="../media/image82.png"/><Relationship Id="rId5" Type="http://schemas.openxmlformats.org/officeDocument/2006/relationships/image" Target="../media/image71.png"/><Relationship Id="rId15" Type="http://schemas.openxmlformats.org/officeDocument/2006/relationships/image" Target="../media/image83.png"/><Relationship Id="rId10" Type="http://schemas.openxmlformats.org/officeDocument/2006/relationships/hyperlink" Target="https://www.publicdomainpictures.net/view-image.php?image=119665&amp;picture=&amp;jazyk=DE" TargetMode="External"/><Relationship Id="rId19" Type="http://schemas.openxmlformats.org/officeDocument/2006/relationships/image" Target="../media/image86.png"/><Relationship Id="rId4" Type="http://schemas.openxmlformats.org/officeDocument/2006/relationships/hyperlink" Target="https://en.wikipedia.org/wiki/Flag_of_the_United_Kingdom" TargetMode="External"/><Relationship Id="rId9" Type="http://schemas.openxmlformats.org/officeDocument/2006/relationships/image" Target="../media/image75.jpg"/><Relationship Id="rId14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75.jpg"/><Relationship Id="rId18" Type="http://schemas.openxmlformats.org/officeDocument/2006/relationships/image" Target="../media/image76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74.png"/><Relationship Id="rId17" Type="http://schemas.openxmlformats.org/officeDocument/2006/relationships/hyperlink" Target="https://en.wikipedia.org/wiki/Flag_of_the_United_Kingdom" TargetMode="External"/><Relationship Id="rId2" Type="http://schemas.openxmlformats.org/officeDocument/2006/relationships/image" Target="../media/image51.jpe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11" Type="http://schemas.openxmlformats.org/officeDocument/2006/relationships/image" Target="../media/image85.png"/><Relationship Id="rId5" Type="http://schemas.openxmlformats.org/officeDocument/2006/relationships/image" Target="../media/image54.jpeg"/><Relationship Id="rId15" Type="http://schemas.openxmlformats.org/officeDocument/2006/relationships/image" Target="../media/image73.png"/><Relationship Id="rId10" Type="http://schemas.openxmlformats.org/officeDocument/2006/relationships/image" Target="../media/image78.png"/><Relationship Id="rId19" Type="http://schemas.openxmlformats.org/officeDocument/2006/relationships/image" Target="../media/image77.png"/><Relationship Id="rId4" Type="http://schemas.openxmlformats.org/officeDocument/2006/relationships/image" Target="../media/image53.jpeg"/><Relationship Id="rId9" Type="http://schemas.openxmlformats.org/officeDocument/2006/relationships/image" Target="../media/image70.png"/><Relationship Id="rId14" Type="http://schemas.openxmlformats.org/officeDocument/2006/relationships/hyperlink" Target="https://www.publicdomainpictures.net/view-image.php?image=119665&amp;picture=&amp;jazyk=DE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jpg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g"/><Relationship Id="rId5" Type="http://schemas.openxmlformats.org/officeDocument/2006/relationships/image" Target="../media/image96.jpg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emf"/><Relationship Id="rId3" Type="http://schemas.openxmlformats.org/officeDocument/2006/relationships/image" Target="../media/image102.png"/><Relationship Id="rId7" Type="http://schemas.openxmlformats.org/officeDocument/2006/relationships/image" Target="../media/image106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5.emf"/><Relationship Id="rId11" Type="http://schemas.openxmlformats.org/officeDocument/2006/relationships/image" Target="../media/image110.png"/><Relationship Id="rId5" Type="http://schemas.openxmlformats.org/officeDocument/2006/relationships/image" Target="../media/image104.emf"/><Relationship Id="rId10" Type="http://schemas.openxmlformats.org/officeDocument/2006/relationships/image" Target="../media/image109.tiff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wmf"/><Relationship Id="rId7" Type="http://schemas.openxmlformats.org/officeDocument/2006/relationships/image" Target="../media/image116.em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emf"/><Relationship Id="rId10" Type="http://schemas.openxmlformats.org/officeDocument/2006/relationships/image" Target="../media/image119.emf"/><Relationship Id="rId4" Type="http://schemas.openxmlformats.org/officeDocument/2006/relationships/image" Target="../media/image113.png"/><Relationship Id="rId9" Type="http://schemas.openxmlformats.org/officeDocument/2006/relationships/image" Target="../media/image1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13" Type="http://schemas.openxmlformats.org/officeDocument/2006/relationships/image" Target="../media/image83.png"/><Relationship Id="rId18" Type="http://schemas.openxmlformats.org/officeDocument/2006/relationships/image" Target="../media/image126.png"/><Relationship Id="rId3" Type="http://schemas.openxmlformats.org/officeDocument/2006/relationships/image" Target="../media/image69.png"/><Relationship Id="rId21" Type="http://schemas.openxmlformats.org/officeDocument/2006/relationships/image" Target="../media/image129.png"/><Relationship Id="rId7" Type="http://schemas.openxmlformats.org/officeDocument/2006/relationships/image" Target="../media/image80.png"/><Relationship Id="rId12" Type="http://schemas.openxmlformats.org/officeDocument/2006/relationships/hyperlink" Target="https://www.publicdomainpictures.net/view-image.php?image=119665&amp;picture=&amp;jazyk=DE" TargetMode="External"/><Relationship Id="rId17" Type="http://schemas.openxmlformats.org/officeDocument/2006/relationships/image" Target="../media/image125.png"/><Relationship Id="rId2" Type="http://schemas.openxmlformats.org/officeDocument/2006/relationships/image" Target="../media/image79.jpg"/><Relationship Id="rId16" Type="http://schemas.openxmlformats.org/officeDocument/2006/relationships/image" Target="../media/image81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en.wikipedia.org/wiki/Flag_of_Italy" TargetMode="External"/><Relationship Id="rId11" Type="http://schemas.openxmlformats.org/officeDocument/2006/relationships/image" Target="../media/image75.jpg"/><Relationship Id="rId5" Type="http://schemas.openxmlformats.org/officeDocument/2006/relationships/image" Target="../media/image71.png"/><Relationship Id="rId15" Type="http://schemas.openxmlformats.org/officeDocument/2006/relationships/image" Target="../media/image84.png"/><Relationship Id="rId10" Type="http://schemas.openxmlformats.org/officeDocument/2006/relationships/image" Target="../media/image78.png"/><Relationship Id="rId19" Type="http://schemas.openxmlformats.org/officeDocument/2006/relationships/image" Target="../media/image127.png"/><Relationship Id="rId4" Type="http://schemas.openxmlformats.org/officeDocument/2006/relationships/hyperlink" Target="https://en.wikipedia.org/wiki/Flag_of_the_United_Kingdom" TargetMode="External"/><Relationship Id="rId9" Type="http://schemas.openxmlformats.org/officeDocument/2006/relationships/hyperlink" Target="https://www.flickr.com/photos/lac-bac/6483307775" TargetMode="External"/><Relationship Id="rId14" Type="http://schemas.openxmlformats.org/officeDocument/2006/relationships/image" Target="../media/image124.jpg"/><Relationship Id="rId22" Type="http://schemas.openxmlformats.org/officeDocument/2006/relationships/image" Target="../media/image1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png"/><Relationship Id="rId7" Type="http://schemas.openxmlformats.org/officeDocument/2006/relationships/image" Target="../media/image40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jpeg"/><Relationship Id="rId5" Type="http://schemas.openxmlformats.org/officeDocument/2006/relationships/image" Target="../media/image38.tiff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919" y="1174478"/>
            <a:ext cx="10962105" cy="1240412"/>
          </a:xfrm>
        </p:spPr>
        <p:txBody>
          <a:bodyPr anchor="b">
            <a:normAutofit/>
          </a:bodyPr>
          <a:lstStyle/>
          <a:p>
            <a:r>
              <a:rPr lang="en-US" dirty="0"/>
              <a:t>EIC Project Detector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D984CA-F83A-B1FD-C7E1-1E5A30ADD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2920" y="5074920"/>
            <a:ext cx="5027868" cy="1019620"/>
          </a:xfrm>
        </p:spPr>
        <p:txBody>
          <a:bodyPr anchor="ctr">
            <a:noAutofit/>
          </a:bodyPr>
          <a:lstStyle/>
          <a:p>
            <a:r>
              <a:rPr lang="en-US" dirty="0"/>
              <a:t>EIC Resource Review Board Meeting </a:t>
            </a:r>
          </a:p>
          <a:p>
            <a:r>
              <a:rPr lang="en-US" dirty="0"/>
              <a:t>May 6-7, 2024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920" y="3288714"/>
            <a:ext cx="10962105" cy="448978"/>
          </a:xfrm>
        </p:spPr>
        <p:txBody>
          <a:bodyPr anchor="ctr"/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(BNL), R. Ent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D13EC63-917B-D26C-12EF-6465F0A65A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2920" y="3738425"/>
            <a:ext cx="10962105" cy="477838"/>
          </a:xfrm>
        </p:spPr>
        <p:txBody>
          <a:bodyPr anchor="ctr">
            <a:normAutofit lnSpcReduction="10000"/>
          </a:bodyPr>
          <a:lstStyle/>
          <a:p>
            <a:r>
              <a:rPr lang="en-US" dirty="0"/>
              <a:t>Co-Associate Directors for the Experimental Program</a:t>
            </a:r>
          </a:p>
        </p:txBody>
      </p:sp>
    </p:spTree>
    <p:extLst>
      <p:ext uri="{BB962C8B-B14F-4D97-AF65-F5344CB8AC3E}">
        <p14:creationId xmlns:p14="http://schemas.microsoft.com/office/powerpoint/2010/main" val="553597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85075EF3-5158-4598-9B3E-4737B7D3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Streaming - Detector, Electronics, DAQ, Computing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1FB162-E7AD-4B12-ACBB-1EAA53E16EB1}"/>
              </a:ext>
            </a:extLst>
          </p:cNvPr>
          <p:cNvSpPr/>
          <p:nvPr/>
        </p:nvSpPr>
        <p:spPr>
          <a:xfrm>
            <a:off x="1188420" y="3689988"/>
            <a:ext cx="10506081" cy="1340794"/>
          </a:xfrm>
          <a:prstGeom prst="rect">
            <a:avLst/>
          </a:prstGeom>
          <a:solidFill>
            <a:srgbClr val="AEB0D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977E87E-A519-4B69-BF74-B7AA6E77CC55}"/>
              </a:ext>
            </a:extLst>
          </p:cNvPr>
          <p:cNvSpPr/>
          <p:nvPr/>
        </p:nvSpPr>
        <p:spPr>
          <a:xfrm>
            <a:off x="1185170" y="2930730"/>
            <a:ext cx="10506081" cy="769442"/>
          </a:xfrm>
          <a:prstGeom prst="rect">
            <a:avLst/>
          </a:prstGeom>
          <a:solidFill>
            <a:srgbClr val="D1ADAD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C81BDEE-55C2-42CE-BAA6-4E8B4DE18062}"/>
              </a:ext>
            </a:extLst>
          </p:cNvPr>
          <p:cNvCxnSpPr>
            <a:cxnSpLocks/>
            <a:stCxn id="26" idx="3"/>
            <a:endCxn id="44" idx="1"/>
          </p:cNvCxnSpPr>
          <p:nvPr/>
        </p:nvCxnSpPr>
        <p:spPr>
          <a:xfrm>
            <a:off x="8603385" y="1970520"/>
            <a:ext cx="942037" cy="27798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2">
            <a:extLst>
              <a:ext uri="{FF2B5EF4-FFF2-40B4-BE49-F238E27FC236}">
                <a16:creationId xmlns:a16="http://schemas.microsoft.com/office/drawing/2014/main" id="{FD177930-237C-4104-838E-42B67CEFA0CA}"/>
              </a:ext>
            </a:extLst>
          </p:cNvPr>
          <p:cNvSpPr txBox="1"/>
          <p:nvPr/>
        </p:nvSpPr>
        <p:spPr>
          <a:xfrm>
            <a:off x="461963" y="2546009"/>
            <a:ext cx="970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/>
                </a:solidFill>
              </a:rPr>
              <a:t>Name</a:t>
            </a:r>
          </a:p>
          <a:p>
            <a:endParaRPr lang="en-US" sz="1100" dirty="0">
              <a:solidFill>
                <a:schemeClr val="tx2"/>
              </a:solidFill>
            </a:endParaRPr>
          </a:p>
          <a:p>
            <a:endParaRPr lang="en-US" sz="1100" dirty="0">
              <a:solidFill>
                <a:schemeClr val="tx2"/>
              </a:solidFill>
            </a:endParaRPr>
          </a:p>
          <a:p>
            <a:endParaRPr lang="en-US" sz="1100" dirty="0">
              <a:solidFill>
                <a:schemeClr val="tx2"/>
              </a:solidFill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2AD33639-17B7-4D02-A478-B52E507D3F66}"/>
              </a:ext>
            </a:extLst>
          </p:cNvPr>
          <p:cNvSpPr txBox="1"/>
          <p:nvPr/>
        </p:nvSpPr>
        <p:spPr>
          <a:xfrm>
            <a:off x="2563275" y="2538756"/>
            <a:ext cx="1262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/>
                </a:solidFill>
              </a:rPr>
              <a:t>Adapter</a:t>
            </a:r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1099091F-CE84-4852-A345-E03D185DE791}"/>
              </a:ext>
            </a:extLst>
          </p:cNvPr>
          <p:cNvSpPr txBox="1"/>
          <p:nvPr/>
        </p:nvSpPr>
        <p:spPr>
          <a:xfrm>
            <a:off x="1198694" y="2538756"/>
            <a:ext cx="13534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/>
                </a:solidFill>
              </a:rPr>
              <a:t>Sensor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E4A7AEC9-BB41-4D4C-A25B-F93BC41C504F}"/>
              </a:ext>
            </a:extLst>
          </p:cNvPr>
          <p:cNvSpPr txBox="1"/>
          <p:nvPr/>
        </p:nvSpPr>
        <p:spPr>
          <a:xfrm>
            <a:off x="3816265" y="2538756"/>
            <a:ext cx="1351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/>
                </a:solidFill>
              </a:rPr>
              <a:t>Front End Board</a:t>
            </a:r>
          </a:p>
          <a:p>
            <a:r>
              <a:rPr lang="en-US" sz="1100" b="1" dirty="0">
                <a:solidFill>
                  <a:schemeClr val="tx2"/>
                </a:solidFill>
              </a:rPr>
              <a:t>(FEB)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042A6EE7-E516-4253-AB28-0AF36FEC76A6}"/>
              </a:ext>
            </a:extLst>
          </p:cNvPr>
          <p:cNvSpPr txBox="1"/>
          <p:nvPr/>
        </p:nvSpPr>
        <p:spPr>
          <a:xfrm>
            <a:off x="5059339" y="2538756"/>
            <a:ext cx="1274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/>
                </a:solidFill>
              </a:rPr>
              <a:t>Readout Board</a:t>
            </a:r>
          </a:p>
          <a:p>
            <a:r>
              <a:rPr lang="en-US" sz="1100" b="1" dirty="0">
                <a:solidFill>
                  <a:schemeClr val="tx2"/>
                </a:solidFill>
              </a:rPr>
              <a:t>(RDO)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DF5298DB-4479-490A-B2CA-B18A1A50E502}"/>
              </a:ext>
            </a:extLst>
          </p:cNvPr>
          <p:cNvSpPr txBox="1"/>
          <p:nvPr/>
        </p:nvSpPr>
        <p:spPr>
          <a:xfrm>
            <a:off x="6333426" y="2546009"/>
            <a:ext cx="1394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/>
                </a:solidFill>
              </a:rPr>
              <a:t>Data Aggregation Module (DAM)</a:t>
            </a:r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4AE77A8C-C612-45EE-AD54-9FB42165182E}"/>
              </a:ext>
            </a:extLst>
          </p:cNvPr>
          <p:cNvSpPr txBox="1"/>
          <p:nvPr/>
        </p:nvSpPr>
        <p:spPr>
          <a:xfrm>
            <a:off x="7607513" y="2538756"/>
            <a:ext cx="1575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dirty="0">
                <a:solidFill>
                  <a:schemeClr val="tx2"/>
                </a:solidFill>
              </a:rPr>
              <a:t>Echelon 0 </a:t>
            </a:r>
          </a:p>
          <a:p>
            <a:r>
              <a:rPr lang="en-US" sz="1100" b="1" dirty="0">
                <a:solidFill>
                  <a:schemeClr val="tx2"/>
                </a:solidFill>
              </a:rPr>
              <a:t>Computing</a:t>
            </a:r>
          </a:p>
          <a:p>
            <a:endParaRPr lang="en-US" sz="1100" dirty="0"/>
          </a:p>
          <a:p>
            <a:endParaRPr lang="en-US" sz="11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C9773E-4B42-4413-955D-4DD2CCB59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487" y="1700005"/>
            <a:ext cx="720941" cy="67336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9902BB0-B2E9-451E-9612-6F2A89032F32}"/>
              </a:ext>
            </a:extLst>
          </p:cNvPr>
          <p:cNvSpPr/>
          <p:nvPr/>
        </p:nvSpPr>
        <p:spPr>
          <a:xfrm>
            <a:off x="2552095" y="1539934"/>
            <a:ext cx="922015" cy="861172"/>
          </a:xfrm>
          <a:prstGeom prst="rect">
            <a:avLst/>
          </a:prstGeom>
          <a:solidFill>
            <a:srgbClr val="FFF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224CB79-A1B4-4B0A-B99A-DAE6183E36E2}"/>
              </a:ext>
            </a:extLst>
          </p:cNvPr>
          <p:cNvSpPr/>
          <p:nvPr/>
        </p:nvSpPr>
        <p:spPr>
          <a:xfrm>
            <a:off x="3886746" y="1539934"/>
            <a:ext cx="922015" cy="8611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5B91B2-5C3D-417D-8551-E94D33485745}"/>
              </a:ext>
            </a:extLst>
          </p:cNvPr>
          <p:cNvSpPr/>
          <p:nvPr/>
        </p:nvSpPr>
        <p:spPr>
          <a:xfrm>
            <a:off x="5167299" y="1539934"/>
            <a:ext cx="922015" cy="861172"/>
          </a:xfrm>
          <a:prstGeom prst="rect">
            <a:avLst/>
          </a:prstGeom>
          <a:solidFill>
            <a:srgbClr val="92D05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D9C58F1-C077-4BA5-8FCE-9B59FC2F8290}"/>
              </a:ext>
            </a:extLst>
          </p:cNvPr>
          <p:cNvSpPr/>
          <p:nvPr/>
        </p:nvSpPr>
        <p:spPr>
          <a:xfrm>
            <a:off x="6400817" y="1539934"/>
            <a:ext cx="922015" cy="861172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858D1A-8110-4B37-B92B-0A5A830297D2}"/>
              </a:ext>
            </a:extLst>
          </p:cNvPr>
          <p:cNvSpPr/>
          <p:nvPr/>
        </p:nvSpPr>
        <p:spPr>
          <a:xfrm>
            <a:off x="7681370" y="1539934"/>
            <a:ext cx="922015" cy="861172"/>
          </a:xfrm>
          <a:prstGeom prst="rect">
            <a:avLst/>
          </a:prstGeom>
          <a:solidFill>
            <a:srgbClr val="00B0F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Echelon 0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793CBE5-158C-4C06-B05D-038FCE7442F0}"/>
              </a:ext>
            </a:extLst>
          </p:cNvPr>
          <p:cNvSpPr/>
          <p:nvPr/>
        </p:nvSpPr>
        <p:spPr>
          <a:xfrm>
            <a:off x="6400817" y="873818"/>
            <a:ext cx="922015" cy="36116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18">
            <a:extLst>
              <a:ext uri="{FF2B5EF4-FFF2-40B4-BE49-F238E27FC236}">
                <a16:creationId xmlns:a16="http://schemas.microsoft.com/office/drawing/2014/main" id="{E517B848-5BFD-4B3C-A044-81C56392C691}"/>
              </a:ext>
            </a:extLst>
          </p:cNvPr>
          <p:cNvSpPr txBox="1"/>
          <p:nvPr/>
        </p:nvSpPr>
        <p:spPr>
          <a:xfrm>
            <a:off x="6282212" y="588449"/>
            <a:ext cx="26506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tx2"/>
                </a:solidFill>
              </a:rPr>
              <a:t>Global Timing Unit (GTU)</a:t>
            </a:r>
          </a:p>
          <a:p>
            <a:endParaRPr lang="en-US" sz="1100" dirty="0"/>
          </a:p>
          <a:p>
            <a:r>
              <a:rPr lang="en-US" sz="1100" dirty="0"/>
              <a:t>	</a:t>
            </a:r>
            <a:endParaRPr lang="en-US" sz="1200" dirty="0"/>
          </a:p>
        </p:txBody>
      </p:sp>
      <p:sp>
        <p:nvSpPr>
          <p:cNvPr id="29" name="Rectangle: Rounded Corners 19">
            <a:extLst>
              <a:ext uri="{FF2B5EF4-FFF2-40B4-BE49-F238E27FC236}">
                <a16:creationId xmlns:a16="http://schemas.microsoft.com/office/drawing/2014/main" id="{D024D3AF-89FA-42EC-B483-90EDAF239E88}"/>
              </a:ext>
            </a:extLst>
          </p:cNvPr>
          <p:cNvSpPr/>
          <p:nvPr/>
        </p:nvSpPr>
        <p:spPr>
          <a:xfrm>
            <a:off x="1185170" y="1387523"/>
            <a:ext cx="2468880" cy="1151233"/>
          </a:xfrm>
          <a:prstGeom prst="roundRect">
            <a:avLst/>
          </a:prstGeom>
          <a:noFill/>
          <a:ln>
            <a:solidFill>
              <a:schemeClr val="tx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2"/>
              </a:solidFill>
              <a:highlight>
                <a:srgbClr val="0000FF"/>
              </a:highlight>
            </a:endParaRPr>
          </a:p>
        </p:txBody>
      </p:sp>
      <p:sp>
        <p:nvSpPr>
          <p:cNvPr id="30" name="TextBox 20">
            <a:extLst>
              <a:ext uri="{FF2B5EF4-FFF2-40B4-BE49-F238E27FC236}">
                <a16:creationId xmlns:a16="http://schemas.microsoft.com/office/drawing/2014/main" id="{745DDBB5-BBFD-44F2-989D-FEF59D655ED8}"/>
              </a:ext>
            </a:extLst>
          </p:cNvPr>
          <p:cNvSpPr txBox="1"/>
          <p:nvPr/>
        </p:nvSpPr>
        <p:spPr>
          <a:xfrm>
            <a:off x="1961801" y="1089298"/>
            <a:ext cx="1140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On Detector</a:t>
            </a:r>
          </a:p>
          <a:p>
            <a:endParaRPr lang="en-US" sz="1100" dirty="0"/>
          </a:p>
        </p:txBody>
      </p:sp>
      <p:sp>
        <p:nvSpPr>
          <p:cNvPr id="31" name="Freeform: Shape 21">
            <a:extLst>
              <a:ext uri="{FF2B5EF4-FFF2-40B4-BE49-F238E27FC236}">
                <a16:creationId xmlns:a16="http://schemas.microsoft.com/office/drawing/2014/main" id="{31ABD32B-50FB-4DBF-B8E7-033628561239}"/>
              </a:ext>
            </a:extLst>
          </p:cNvPr>
          <p:cNvSpPr/>
          <p:nvPr/>
        </p:nvSpPr>
        <p:spPr>
          <a:xfrm>
            <a:off x="2081872" y="1783241"/>
            <a:ext cx="870155" cy="238463"/>
          </a:xfrm>
          <a:custGeom>
            <a:avLst/>
            <a:gdLst>
              <a:gd name="connsiteX0" fmla="*/ 0 w 870155"/>
              <a:gd name="connsiteY0" fmla="*/ 135224 h 238463"/>
              <a:gd name="connsiteX1" fmla="*/ 265471 w 870155"/>
              <a:gd name="connsiteY1" fmla="*/ 2489 h 238463"/>
              <a:gd name="connsiteX2" fmla="*/ 870155 w 870155"/>
              <a:gd name="connsiteY2" fmla="*/ 238463 h 238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155" h="238463">
                <a:moveTo>
                  <a:pt x="0" y="135224"/>
                </a:moveTo>
                <a:cubicBezTo>
                  <a:pt x="60222" y="60253"/>
                  <a:pt x="120445" y="-14717"/>
                  <a:pt x="265471" y="2489"/>
                </a:cubicBezTo>
                <a:cubicBezTo>
                  <a:pt x="410497" y="19695"/>
                  <a:pt x="640326" y="129079"/>
                  <a:pt x="870155" y="238463"/>
                </a:cubicBezTo>
              </a:path>
            </a:pathLst>
          </a:custGeom>
          <a:noFill/>
          <a:ln>
            <a:solidFill>
              <a:schemeClr val="tx2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2"/>
              </a:solidFill>
              <a:highlight>
                <a:srgbClr val="0000FF"/>
              </a:highlight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EFC1547-58C5-40D5-95C0-BEF693BC1AE8}"/>
              </a:ext>
            </a:extLst>
          </p:cNvPr>
          <p:cNvCxnSpPr/>
          <p:nvPr/>
        </p:nvCxnSpPr>
        <p:spPr>
          <a:xfrm>
            <a:off x="4808761" y="1783241"/>
            <a:ext cx="358538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F122659D-B9B0-4A0D-9B7A-AF3F12F722F4}"/>
              </a:ext>
            </a:extLst>
          </p:cNvPr>
          <p:cNvCxnSpPr/>
          <p:nvPr/>
        </p:nvCxnSpPr>
        <p:spPr>
          <a:xfrm flipH="1">
            <a:off x="4808761" y="2134529"/>
            <a:ext cx="358538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BB2FDF6-EA5D-4874-A07D-1A5D98691C7B}"/>
              </a:ext>
            </a:extLst>
          </p:cNvPr>
          <p:cNvCxnSpPr/>
          <p:nvPr/>
        </p:nvCxnSpPr>
        <p:spPr>
          <a:xfrm>
            <a:off x="6089314" y="1783057"/>
            <a:ext cx="311503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5363E90-1082-4DDE-B5B9-EA05D1A3F232}"/>
              </a:ext>
            </a:extLst>
          </p:cNvPr>
          <p:cNvCxnSpPr/>
          <p:nvPr/>
        </p:nvCxnSpPr>
        <p:spPr>
          <a:xfrm flipH="1">
            <a:off x="6089314" y="2134529"/>
            <a:ext cx="311503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35E6789-B976-455B-A04C-98DFD0DE52AA}"/>
              </a:ext>
            </a:extLst>
          </p:cNvPr>
          <p:cNvCxnSpPr/>
          <p:nvPr/>
        </p:nvCxnSpPr>
        <p:spPr>
          <a:xfrm>
            <a:off x="7322832" y="1783057"/>
            <a:ext cx="358538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4D9368C-A722-4DA2-A11E-B0977E29CCD9}"/>
              </a:ext>
            </a:extLst>
          </p:cNvPr>
          <p:cNvCxnSpPr/>
          <p:nvPr/>
        </p:nvCxnSpPr>
        <p:spPr>
          <a:xfrm flipH="1">
            <a:off x="7322832" y="2134529"/>
            <a:ext cx="358538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587921B-4981-4EDA-8672-1B7FBB3339E7}"/>
              </a:ext>
            </a:extLst>
          </p:cNvPr>
          <p:cNvCxnSpPr/>
          <p:nvPr/>
        </p:nvCxnSpPr>
        <p:spPr>
          <a:xfrm flipV="1">
            <a:off x="6671570" y="1234984"/>
            <a:ext cx="0" cy="30495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F168125-7D44-4148-9BB0-4207C81895A7}"/>
              </a:ext>
            </a:extLst>
          </p:cNvPr>
          <p:cNvCxnSpPr/>
          <p:nvPr/>
        </p:nvCxnSpPr>
        <p:spPr>
          <a:xfrm>
            <a:off x="7073672" y="1234984"/>
            <a:ext cx="0" cy="30495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46">
            <a:extLst>
              <a:ext uri="{FF2B5EF4-FFF2-40B4-BE49-F238E27FC236}">
                <a16:creationId xmlns:a16="http://schemas.microsoft.com/office/drawing/2014/main" id="{1EE74189-9BB4-4A0F-BCBD-2FDE070B1FA8}"/>
              </a:ext>
            </a:extLst>
          </p:cNvPr>
          <p:cNvSpPr txBox="1"/>
          <p:nvPr/>
        </p:nvSpPr>
        <p:spPr>
          <a:xfrm>
            <a:off x="2135428" y="1561992"/>
            <a:ext cx="71842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SMT BGA</a:t>
            </a:r>
          </a:p>
          <a:p>
            <a:endParaRPr lang="en-US" sz="1100" dirty="0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F598FCD-8B58-4DC6-A856-0C7AE893FC55}"/>
              </a:ext>
            </a:extLst>
          </p:cNvPr>
          <p:cNvCxnSpPr/>
          <p:nvPr/>
        </p:nvCxnSpPr>
        <p:spPr>
          <a:xfrm>
            <a:off x="3474110" y="1783241"/>
            <a:ext cx="412636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424152F-9D7E-495C-8001-84ECF61B3126}"/>
              </a:ext>
            </a:extLst>
          </p:cNvPr>
          <p:cNvCxnSpPr/>
          <p:nvPr/>
        </p:nvCxnSpPr>
        <p:spPr>
          <a:xfrm flipH="1">
            <a:off x="3474110" y="2134529"/>
            <a:ext cx="412636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336AFC30-23A0-4F58-A186-962D7767755A}"/>
              </a:ext>
            </a:extLst>
          </p:cNvPr>
          <p:cNvSpPr/>
          <p:nvPr/>
        </p:nvSpPr>
        <p:spPr>
          <a:xfrm>
            <a:off x="9551548" y="572657"/>
            <a:ext cx="1269328" cy="8148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Echelon 1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(BNL)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44E13AC-E20F-4352-AF97-65E43E09D88B}"/>
              </a:ext>
            </a:extLst>
          </p:cNvPr>
          <p:cNvSpPr/>
          <p:nvPr/>
        </p:nvSpPr>
        <p:spPr>
          <a:xfrm>
            <a:off x="9545422" y="1561992"/>
            <a:ext cx="1269328" cy="8726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Echelon 1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(JLAB)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4E54122-5A32-40C5-95DB-E2A42B923383}"/>
              </a:ext>
            </a:extLst>
          </p:cNvPr>
          <p:cNvCxnSpPr>
            <a:cxnSpLocks/>
            <a:endCxn id="43" idx="1"/>
          </p:cNvCxnSpPr>
          <p:nvPr/>
        </p:nvCxnSpPr>
        <p:spPr>
          <a:xfrm flipV="1">
            <a:off x="8603385" y="980090"/>
            <a:ext cx="948163" cy="803151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Left Brace 45">
            <a:extLst>
              <a:ext uri="{FF2B5EF4-FFF2-40B4-BE49-F238E27FC236}">
                <a16:creationId xmlns:a16="http://schemas.microsoft.com/office/drawing/2014/main" id="{E82F3875-C658-4775-8A0C-5F60A7576493}"/>
              </a:ext>
            </a:extLst>
          </p:cNvPr>
          <p:cNvSpPr/>
          <p:nvPr/>
        </p:nvSpPr>
        <p:spPr>
          <a:xfrm rot="16200000">
            <a:off x="2278762" y="1996980"/>
            <a:ext cx="353265" cy="2397312"/>
          </a:xfrm>
          <a:prstGeom prst="leftBrac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93691E84-0ECB-4490-8773-90BE60D93E7C}"/>
              </a:ext>
            </a:extLst>
          </p:cNvPr>
          <p:cNvSpPr/>
          <p:nvPr/>
        </p:nvSpPr>
        <p:spPr>
          <a:xfrm rot="16200000">
            <a:off x="4837629" y="2120581"/>
            <a:ext cx="353265" cy="2150109"/>
          </a:xfrm>
          <a:prstGeom prst="leftBrac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Left Brace 47">
            <a:extLst>
              <a:ext uri="{FF2B5EF4-FFF2-40B4-BE49-F238E27FC236}">
                <a16:creationId xmlns:a16="http://schemas.microsoft.com/office/drawing/2014/main" id="{10E8083C-B145-4527-AAD1-E87E6A60DB2E}"/>
              </a:ext>
            </a:extLst>
          </p:cNvPr>
          <p:cNvSpPr/>
          <p:nvPr/>
        </p:nvSpPr>
        <p:spPr>
          <a:xfrm rot="16200000">
            <a:off x="7322920" y="2120579"/>
            <a:ext cx="353265" cy="2150109"/>
          </a:xfrm>
          <a:prstGeom prst="leftBrac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7CB31662-FCAD-466B-BBF6-7D3A86D059AA}"/>
              </a:ext>
            </a:extLst>
          </p:cNvPr>
          <p:cNvSpPr/>
          <p:nvPr/>
        </p:nvSpPr>
        <p:spPr>
          <a:xfrm rot="16200000">
            <a:off x="9991173" y="2560969"/>
            <a:ext cx="353265" cy="1269327"/>
          </a:xfrm>
          <a:prstGeom prst="leftBrac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7A92531-57CD-44F0-BE8A-346890364E97}"/>
              </a:ext>
            </a:extLst>
          </p:cNvPr>
          <p:cNvSpPr txBox="1"/>
          <p:nvPr/>
        </p:nvSpPr>
        <p:spPr>
          <a:xfrm>
            <a:off x="1603256" y="3368821"/>
            <a:ext cx="1691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Detector Groups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A453495-2389-402D-8434-1CB750E8C9A8}"/>
              </a:ext>
            </a:extLst>
          </p:cNvPr>
          <p:cNvSpPr txBox="1"/>
          <p:nvPr/>
        </p:nvSpPr>
        <p:spPr>
          <a:xfrm>
            <a:off x="4424661" y="3371707"/>
            <a:ext cx="1186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Electronics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0BF9CC7-A132-4566-9985-81DD81D68F00}"/>
              </a:ext>
            </a:extLst>
          </p:cNvPr>
          <p:cNvSpPr txBox="1"/>
          <p:nvPr/>
        </p:nvSpPr>
        <p:spPr>
          <a:xfrm>
            <a:off x="7165025" y="3373673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DAQ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041AB60-3F9D-4F14-ABBA-A89BF36C5FE0}"/>
              </a:ext>
            </a:extLst>
          </p:cNvPr>
          <p:cNvSpPr txBox="1"/>
          <p:nvPr/>
        </p:nvSpPr>
        <p:spPr>
          <a:xfrm>
            <a:off x="8909733" y="3313922"/>
            <a:ext cx="25385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BNL/</a:t>
            </a:r>
            <a:r>
              <a:rPr lang="en-US" sz="1600" dirty="0" err="1"/>
              <a:t>JLab</a:t>
            </a:r>
            <a:r>
              <a:rPr lang="en-US" sz="1600" dirty="0"/>
              <a:t> Joint Institute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594B52E-951D-485B-B74A-DC3A2AC83077}"/>
              </a:ext>
            </a:extLst>
          </p:cNvPr>
          <p:cNvSpPr txBox="1"/>
          <p:nvPr/>
        </p:nvSpPr>
        <p:spPr>
          <a:xfrm>
            <a:off x="1987160" y="4482577"/>
            <a:ext cx="115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DSCs &amp;</a:t>
            </a:r>
          </a:p>
          <a:p>
            <a:r>
              <a:rPr lang="en-US" sz="1600" dirty="0"/>
              <a:t>Integration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8CEFDBE-F6A9-42A0-B6D3-6AF7BBFEDDC8}"/>
              </a:ext>
            </a:extLst>
          </p:cNvPr>
          <p:cNvSpPr txBox="1"/>
          <p:nvPr/>
        </p:nvSpPr>
        <p:spPr>
          <a:xfrm>
            <a:off x="5340237" y="4182853"/>
            <a:ext cx="2499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Electronics and DAQ WG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1FE753C-D029-41F5-91CB-21F6F677F38D}"/>
              </a:ext>
            </a:extLst>
          </p:cNvPr>
          <p:cNvSpPr txBox="1"/>
          <p:nvPr/>
        </p:nvSpPr>
        <p:spPr>
          <a:xfrm>
            <a:off x="8508001" y="4695317"/>
            <a:ext cx="10406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SRO WG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255E7FA-253F-4241-810B-7598722B1287}"/>
              </a:ext>
            </a:extLst>
          </p:cNvPr>
          <p:cNvSpPr txBox="1"/>
          <p:nvPr/>
        </p:nvSpPr>
        <p:spPr>
          <a:xfrm>
            <a:off x="10171054" y="4356763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Software WG</a:t>
            </a:r>
          </a:p>
        </p:txBody>
      </p:sp>
      <p:sp>
        <p:nvSpPr>
          <p:cNvPr id="58" name="Left Brace 57">
            <a:extLst>
              <a:ext uri="{FF2B5EF4-FFF2-40B4-BE49-F238E27FC236}">
                <a16:creationId xmlns:a16="http://schemas.microsoft.com/office/drawing/2014/main" id="{1CF6EDA9-0B5A-4FEC-9EE9-E8AFF39A0C1A}"/>
              </a:ext>
            </a:extLst>
          </p:cNvPr>
          <p:cNvSpPr/>
          <p:nvPr/>
        </p:nvSpPr>
        <p:spPr>
          <a:xfrm rot="16200000">
            <a:off x="3108706" y="2254252"/>
            <a:ext cx="353265" cy="4050701"/>
          </a:xfrm>
          <a:prstGeom prst="leftBrac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Left Brace 58">
            <a:extLst>
              <a:ext uri="{FF2B5EF4-FFF2-40B4-BE49-F238E27FC236}">
                <a16:creationId xmlns:a16="http://schemas.microsoft.com/office/drawing/2014/main" id="{ED6A918E-0DF3-4785-A771-CCEFB19F4588}"/>
              </a:ext>
            </a:extLst>
          </p:cNvPr>
          <p:cNvSpPr/>
          <p:nvPr/>
        </p:nvSpPr>
        <p:spPr>
          <a:xfrm rot="16200000">
            <a:off x="6183221" y="664239"/>
            <a:ext cx="353265" cy="6483738"/>
          </a:xfrm>
          <a:prstGeom prst="leftBrac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Left Brace 59">
            <a:extLst>
              <a:ext uri="{FF2B5EF4-FFF2-40B4-BE49-F238E27FC236}">
                <a16:creationId xmlns:a16="http://schemas.microsoft.com/office/drawing/2014/main" id="{30E85135-FEFA-4F8F-80F6-5D6E625E9921}"/>
              </a:ext>
            </a:extLst>
          </p:cNvPr>
          <p:cNvSpPr/>
          <p:nvPr/>
        </p:nvSpPr>
        <p:spPr>
          <a:xfrm rot="16200000">
            <a:off x="8940108" y="3449829"/>
            <a:ext cx="353265" cy="2108629"/>
          </a:xfrm>
          <a:prstGeom prst="leftBrac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Left Brace 60">
            <a:extLst>
              <a:ext uri="{FF2B5EF4-FFF2-40B4-BE49-F238E27FC236}">
                <a16:creationId xmlns:a16="http://schemas.microsoft.com/office/drawing/2014/main" id="{31CEAEFA-F6D0-4591-A325-234FC209088F}"/>
              </a:ext>
            </a:extLst>
          </p:cNvPr>
          <p:cNvSpPr/>
          <p:nvPr/>
        </p:nvSpPr>
        <p:spPr>
          <a:xfrm rot="16200000">
            <a:off x="10183605" y="2945317"/>
            <a:ext cx="353265" cy="2440966"/>
          </a:xfrm>
          <a:prstGeom prst="leftBrace">
            <a:avLst/>
          </a:prstGeom>
          <a:ln w="9525">
            <a:solidFill>
              <a:srgbClr val="00206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F33FFB9-9E1D-4EBD-A2D9-1997657D49F7}"/>
              </a:ext>
            </a:extLst>
          </p:cNvPr>
          <p:cNvSpPr/>
          <p:nvPr/>
        </p:nvSpPr>
        <p:spPr>
          <a:xfrm>
            <a:off x="3996193" y="1352168"/>
            <a:ext cx="720469" cy="4308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ASIC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7C785B2-0D6B-4F45-BA93-005251AC3DCD}"/>
              </a:ext>
            </a:extLst>
          </p:cNvPr>
          <p:cNvSpPr txBox="1"/>
          <p:nvPr/>
        </p:nvSpPr>
        <p:spPr>
          <a:xfrm>
            <a:off x="2986522" y="4909327"/>
            <a:ext cx="7030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 External trigger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All collision data digitized but aggressively zero suppressed at FEB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Low / zero deadtime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Collision data flow is independent and unidirectional-&gt; no global latency requirements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Avoiding hardware trigger avoids complex custom hardware and firmware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Data volume is reduced as much as possible at each stage ensuring that biases are controlled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Integrate AI/ML as close as possible to subdetectors </a:t>
            </a:r>
            <a:r>
              <a:rPr lang="en-US" sz="1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cognizant Detector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196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06E4-D4A3-411A-96F9-541611F7D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Detector Technical Baseline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C7F50E-EF92-91B6-06C2-774F59C36BF1}"/>
              </a:ext>
            </a:extLst>
          </p:cNvPr>
          <p:cNvSpPr txBox="1"/>
          <p:nvPr/>
        </p:nvSpPr>
        <p:spPr>
          <a:xfrm>
            <a:off x="242390" y="562348"/>
            <a:ext cx="11938380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Central Detector Baseline Technology choices were completed in 2023 before the Comprehensive Design Review by the Detector Advisory Committee and folded into the CD-3A review</a:t>
            </a:r>
          </a:p>
          <a:p>
            <a:pPr marL="742950" lvl="1" indent="-285750"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  <a:defRPr/>
            </a:pPr>
            <a:r>
              <a:rPr lang="en-US" sz="1600" dirty="0">
                <a:solidFill>
                  <a:srgbClr val="000000"/>
                </a:solidFill>
              </a:rPr>
              <a:t>Baseline choices are in project schedule but continuously improving schedule </a:t>
            </a:r>
          </a:p>
          <a:p>
            <a:pPr marL="285750" lvl="0" indent="-285750"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Far-Forward/Far-Backward Baseline Technology choices were completed and presented at a recent February 12</a:t>
            </a:r>
            <a:r>
              <a:rPr lang="en-US" baseline="30000" dirty="0">
                <a:solidFill>
                  <a:srgbClr val="000000"/>
                </a:solidFill>
              </a:rPr>
              <a:t>th</a:t>
            </a:r>
            <a:r>
              <a:rPr lang="en-US" dirty="0">
                <a:solidFill>
                  <a:srgbClr val="000000"/>
                </a:solidFill>
              </a:rPr>
              <a:t> IR Integration and Auxiliary Detectors preliminary design review</a:t>
            </a:r>
          </a:p>
          <a:p>
            <a:pPr marL="742950" lvl="1" indent="-285750"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These were more to align the international </a:t>
            </a:r>
            <a:r>
              <a:rPr lang="en-US" dirty="0" err="1"/>
              <a:t>ePIC</a:t>
            </a:r>
            <a:r>
              <a:rPr lang="en-US" dirty="0"/>
              <a:t> collaboration than technical-driven</a:t>
            </a:r>
          </a:p>
          <a:p>
            <a:pPr marL="742950" lvl="1" indent="-285750"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Updating </a:t>
            </a:r>
            <a:r>
              <a:rPr lang="en-US" dirty="0">
                <a:solidFill>
                  <a:srgbClr val="000000"/>
                </a:solidFill>
              </a:rPr>
              <a:t>project schedule</a:t>
            </a:r>
            <a:r>
              <a:rPr lang="en-US" dirty="0"/>
              <a:t> to reflect baseline choices (there is no impact on cost, schedule and risk)</a:t>
            </a:r>
          </a:p>
          <a:p>
            <a:pPr marL="285750" lvl="0" indent="-285750"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  <a:defRPr/>
            </a:pPr>
            <a:r>
              <a:rPr lang="en-US" dirty="0">
                <a:solidFill>
                  <a:srgbClr val="000000"/>
                </a:solidFill>
              </a:rPr>
              <a:t>There are no outstanding technology decisions; emphasis has shifted to documenting what-if alternate detector choices to mitigate risk caused by R&amp;D delays and/or dependencies.</a:t>
            </a:r>
          </a:p>
          <a:p>
            <a:pPr marL="285750" indent="-285750"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There may be later the possibility for baseline technology changes might in-kind opportunities arise, if and only if</a:t>
            </a:r>
          </a:p>
          <a:p>
            <a:pPr marL="742950" lvl="1" indent="-285750"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The alternate detector technology meets the requirements</a:t>
            </a:r>
          </a:p>
          <a:p>
            <a:pPr marL="742950" lvl="1" indent="-285750"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There is no impact on schedule and risk, including those on possible interfaces</a:t>
            </a:r>
          </a:p>
          <a:p>
            <a:pPr marL="742950" lvl="1" indent="-285750">
              <a:spcAft>
                <a:spcPts val="600"/>
              </a:spcAft>
              <a:buClr>
                <a:srgbClr val="00B0F0"/>
              </a:buClr>
              <a:buFont typeface="Wingdings" pitchFamily="2" charset="2"/>
              <a:buChar char="§"/>
            </a:pPr>
            <a:r>
              <a:rPr lang="en-US" dirty="0"/>
              <a:t>There is a positive cost impact due to the in-kind agreement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F66BD-1A3C-214C-A3B3-3AD93D81C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8" y="5017443"/>
            <a:ext cx="12192000" cy="1837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65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15F47-DA50-83B9-C90D-FAFD925C6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6F481-EFC1-5508-2E94-644D39291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Progress on Long-Lead Procurement CD-3A Scope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893ED-CE04-E430-270F-1CBB8C9095BC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5600" y="586867"/>
            <a:ext cx="11522075" cy="5211763"/>
          </a:xfrm>
        </p:spPr>
        <p:txBody>
          <a:bodyPr>
            <a:noAutofit/>
          </a:bodyPr>
          <a:lstStyle/>
          <a:p>
            <a:r>
              <a:rPr lang="en-US" sz="1600" dirty="0"/>
              <a:t>Detector Systems CD-3A Scope</a:t>
            </a:r>
          </a:p>
          <a:p>
            <a:pPr lvl="1"/>
            <a:r>
              <a:rPr lang="en-US" sz="1600" dirty="0"/>
              <a:t>WBS 6.10.05: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Lead Tungstate Crystals for the Detector Backward EM Calorimeter</a:t>
            </a:r>
          </a:p>
          <a:p>
            <a:pPr lvl="2"/>
            <a:r>
              <a:rPr lang="en-US" sz="1400" dirty="0"/>
              <a:t>CD-3A scope is first two years of procurements (1500 pieces) – </a:t>
            </a:r>
            <a:r>
              <a:rPr lang="en-US" sz="1400" b="1" dirty="0">
                <a:solidFill>
                  <a:srgbClr val="3333FF"/>
                </a:solidFill>
              </a:rPr>
              <a:t>READY TO GO (BNL), 2</a:t>
            </a:r>
            <a:r>
              <a:rPr lang="en-US" sz="1400" b="1" baseline="30000" dirty="0">
                <a:solidFill>
                  <a:srgbClr val="3333FF"/>
                </a:solidFill>
              </a:rPr>
              <a:t>nd</a:t>
            </a:r>
            <a:r>
              <a:rPr lang="en-US" sz="1400" b="1" dirty="0">
                <a:solidFill>
                  <a:srgbClr val="3333FF"/>
                </a:solidFill>
              </a:rPr>
              <a:t> YEAR PENDING NSF PROPOSAL</a:t>
            </a:r>
          </a:p>
          <a:p>
            <a:pPr lvl="1"/>
            <a:r>
              <a:rPr lang="en-US" sz="1600" dirty="0"/>
              <a:t>WBS 6.10.05: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Scintillating Fibers for the Detector Barrel and Forward EM Calorimeters</a:t>
            </a:r>
          </a:p>
          <a:p>
            <a:pPr lvl="2"/>
            <a:r>
              <a:rPr lang="en-US" sz="1400" dirty="0"/>
              <a:t>CD-3A scope is 1875 km first of four phases – </a:t>
            </a:r>
            <a:r>
              <a:rPr lang="en-US" sz="1400" b="1" dirty="0">
                <a:solidFill>
                  <a:srgbClr val="3333FF"/>
                </a:solidFill>
              </a:rPr>
              <a:t>READY TO GO (BNL)</a:t>
            </a:r>
            <a:endParaRPr lang="en-US" sz="1400" dirty="0"/>
          </a:p>
          <a:p>
            <a:pPr lvl="1"/>
            <a:r>
              <a:rPr lang="en-US" sz="1600" dirty="0">
                <a:effectLst/>
                <a:ea typeface="Times New Roman" panose="02020603050405020304" pitchFamily="18" charset="0"/>
              </a:rPr>
              <a:t>WBS 6.</a:t>
            </a:r>
            <a:r>
              <a:rPr lang="en-US" sz="1600" dirty="0">
                <a:ea typeface="Times New Roman" panose="02020603050405020304" pitchFamily="18" charset="0"/>
              </a:rPr>
              <a:t>10.06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: Silicon Photomultipliers for the Detector </a:t>
            </a:r>
            <a:r>
              <a:rPr lang="en-US" sz="1600" dirty="0" err="1">
                <a:effectLst/>
                <a:ea typeface="Times New Roman" panose="02020603050405020304" pitchFamily="18" charset="0"/>
              </a:rPr>
              <a:t>Foward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 Hadronic Calorimeter</a:t>
            </a:r>
          </a:p>
          <a:p>
            <a:pPr lvl="2"/>
            <a:r>
              <a:rPr lang="en-US" sz="1400" dirty="0"/>
              <a:t>CD-3A scope is one phase (320K </a:t>
            </a:r>
            <a:r>
              <a:rPr lang="en-US" sz="1400" dirty="0" err="1"/>
              <a:t>SiPMs</a:t>
            </a:r>
            <a:r>
              <a:rPr lang="en-US" sz="1400" dirty="0"/>
              <a:t>) out of two for the forward Hadron Calorimeter</a:t>
            </a:r>
            <a:r>
              <a:rPr lang="en-US" sz="1400" b="1" dirty="0">
                <a:solidFill>
                  <a:srgbClr val="3333FF"/>
                </a:solidFill>
              </a:rPr>
              <a:t> – READY TO GO (BNL)</a:t>
            </a:r>
            <a:endParaRPr lang="en-US" sz="1400" dirty="0"/>
          </a:p>
          <a:p>
            <a:pPr lvl="1"/>
            <a:r>
              <a:rPr lang="en-US" sz="1600" dirty="0"/>
              <a:t>WBS 6.10.06: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Steel and Tungsten Plates for the Detector Forward Hadronic Calorimeter</a:t>
            </a:r>
            <a:endParaRPr lang="en-US" sz="1600" dirty="0">
              <a:ea typeface="Times New Roman" panose="02020603050405020304" pitchFamily="18" charset="0"/>
            </a:endParaRPr>
          </a:p>
          <a:p>
            <a:pPr lvl="2"/>
            <a:r>
              <a:rPr lang="en-US" sz="1400" dirty="0"/>
              <a:t>CD-3A scope is first of two phases (~50%)</a:t>
            </a:r>
            <a:r>
              <a:rPr lang="en-US" sz="1400" b="1" dirty="0">
                <a:solidFill>
                  <a:srgbClr val="3333FF"/>
                </a:solidFill>
              </a:rPr>
              <a:t> – RECORD OF DECISION ONGOING TO ONLY USE STEEL AND OMIT TUNGSTEN</a:t>
            </a:r>
            <a:endParaRPr lang="en-US" sz="1400" dirty="0"/>
          </a:p>
          <a:p>
            <a:pPr lvl="1"/>
            <a:r>
              <a:rPr lang="en-US" sz="1600" dirty="0"/>
              <a:t>WBS 6.10.07: </a:t>
            </a:r>
            <a:r>
              <a:rPr lang="en-US" sz="1600" dirty="0">
                <a:effectLst/>
                <a:ea typeface="Times New Roman" panose="02020603050405020304" pitchFamily="18" charset="0"/>
              </a:rPr>
              <a:t>Detector Solenoid Magnet Design and Fabrication and Conductor </a:t>
            </a:r>
          </a:p>
          <a:p>
            <a:pPr lvl="2"/>
            <a:r>
              <a:rPr lang="en-US" sz="1400" dirty="0"/>
              <a:t>CD-3A scope is for the conductor and the full magnet construction.</a:t>
            </a:r>
            <a:r>
              <a:rPr lang="en-US" sz="1400" b="1" dirty="0">
                <a:solidFill>
                  <a:srgbClr val="3333FF"/>
                </a:solidFill>
              </a:rPr>
              <a:t> </a:t>
            </a:r>
            <a:endParaRPr lang="en-US" sz="1400" dirty="0"/>
          </a:p>
        </p:txBody>
      </p:sp>
      <p:pic>
        <p:nvPicPr>
          <p:cNvPr id="4" name="Picture 3" descr="A close-up of several round objects&#10;&#10;Description automatically generated">
            <a:extLst>
              <a:ext uri="{FF2B5EF4-FFF2-40B4-BE49-F238E27FC236}">
                <a16:creationId xmlns:a16="http://schemas.microsoft.com/office/drawing/2014/main" id="{475BD5FB-7FF8-FCAC-7AE7-94D3C40EE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947" y="3846479"/>
            <a:ext cx="2374583" cy="213169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574990-92B3-7239-01E2-328F39682120}"/>
              </a:ext>
            </a:extLst>
          </p:cNvPr>
          <p:cNvSpPr txBox="1"/>
          <p:nvPr/>
        </p:nvSpPr>
        <p:spPr>
          <a:xfrm>
            <a:off x="9265920" y="3970839"/>
            <a:ext cx="257048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6.10.07 Magnet – strands that are sent from </a:t>
            </a:r>
            <a:r>
              <a:rPr lang="en-US" sz="1400" i="1" dirty="0" err="1"/>
              <a:t>Luvata</a:t>
            </a:r>
            <a:r>
              <a:rPr lang="en-US" sz="1400" i="1" dirty="0"/>
              <a:t> to Twente for sample tests, the filaments are beautifully arranged – These are the final quality assurance tests before starting the long-lead procurement for conductor.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124282-E2CB-0E14-1E30-D1F1FCF01E24}"/>
              </a:ext>
            </a:extLst>
          </p:cNvPr>
          <p:cNvSpPr txBox="1"/>
          <p:nvPr/>
        </p:nvSpPr>
        <p:spPr>
          <a:xfrm>
            <a:off x="621357" y="3867110"/>
            <a:ext cx="533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333FF"/>
                </a:solidFill>
              </a:rPr>
              <a:t>– MAGNET HAD RFP IN 2023 </a:t>
            </a:r>
          </a:p>
          <a:p>
            <a:r>
              <a:rPr lang="en-US" sz="1400" b="1" dirty="0">
                <a:solidFill>
                  <a:srgbClr val="3333FF"/>
                </a:solidFill>
              </a:rPr>
              <a:t>– MAGNET CONSTRUCTION CONTRACT PAYMENT BY INFN, OVERSIGHT/COMMISIONING BY JLAB AND CEA-SACLAY </a:t>
            </a:r>
          </a:p>
          <a:p>
            <a:r>
              <a:rPr lang="en-US" sz="1400" b="1" dirty="0">
                <a:solidFill>
                  <a:srgbClr val="3333FF"/>
                </a:solidFill>
              </a:rPr>
              <a:t>– MAGNET CONDUCTOR CONTRACT BY JLAB, READY TO GO AFTER SAMPLE TESTS COMPLETED</a:t>
            </a:r>
          </a:p>
          <a:p>
            <a:endParaRPr lang="en-US" sz="14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508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5D0E8-EFAF-9647-97BC-BFF0359FF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Possible Long-Lead Procurement CD-3B Scope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BAAF0-EAAA-1C49-9629-F8296CA08DDF}"/>
              </a:ext>
            </a:extLst>
          </p:cNvPr>
          <p:cNvSpPr txBox="1">
            <a:spLocks/>
          </p:cNvSpPr>
          <p:nvPr/>
        </p:nvSpPr>
        <p:spPr>
          <a:xfrm>
            <a:off x="355600" y="586867"/>
            <a:ext cx="11522075" cy="5211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3333FF"/>
                </a:solidFill>
              </a:rPr>
              <a:t>Continuation of CD-3A Scope</a:t>
            </a:r>
          </a:p>
          <a:p>
            <a:pPr lvl="1"/>
            <a:r>
              <a:rPr lang="en-US" sz="1600" dirty="0"/>
              <a:t>WBS 6.10.05: </a:t>
            </a:r>
            <a:r>
              <a:rPr lang="en-US" sz="1600" dirty="0">
                <a:ea typeface="Times New Roman" panose="02020603050405020304" pitchFamily="18" charset="0"/>
              </a:rPr>
              <a:t>Lead Tungstate Crystals for the Detector Backward EM Calorimeter</a:t>
            </a:r>
          </a:p>
          <a:p>
            <a:pPr lvl="2"/>
            <a:r>
              <a:rPr lang="en-US" sz="1400" dirty="0"/>
              <a:t>Remaining 1500 pieces to complete need </a:t>
            </a:r>
            <a:endParaRPr lang="en-US" sz="1400" b="1" dirty="0">
              <a:solidFill>
                <a:srgbClr val="3333FF"/>
              </a:solidFill>
            </a:endParaRPr>
          </a:p>
          <a:p>
            <a:pPr lvl="1"/>
            <a:r>
              <a:rPr lang="en-US" sz="1600" dirty="0"/>
              <a:t>WBS 6.10.05: </a:t>
            </a:r>
            <a:r>
              <a:rPr lang="en-US" sz="1600" dirty="0">
                <a:ea typeface="Times New Roman" panose="02020603050405020304" pitchFamily="18" charset="0"/>
              </a:rPr>
              <a:t>Scintillating Fibers for the Detector Barrel and Forward EM Calorimeters</a:t>
            </a:r>
          </a:p>
          <a:p>
            <a:pPr lvl="2"/>
            <a:r>
              <a:rPr lang="en-US" sz="1400" dirty="0"/>
              <a:t>2</a:t>
            </a:r>
            <a:r>
              <a:rPr lang="en-US" sz="1400" baseline="30000" dirty="0"/>
              <a:t>nd</a:t>
            </a:r>
            <a:r>
              <a:rPr lang="en-US" sz="1400" dirty="0"/>
              <a:t> phase of 4 phases </a:t>
            </a:r>
            <a:r>
              <a:rPr lang="en-US" sz="1400" dirty="0">
                <a:sym typeface="Wingdings" pitchFamily="2" charset="2"/>
              </a:rPr>
              <a:t> 1875 </a:t>
            </a:r>
            <a:r>
              <a:rPr lang="en-US" sz="1400" dirty="0"/>
              <a:t>km</a:t>
            </a:r>
          </a:p>
          <a:p>
            <a:pPr lvl="1"/>
            <a:r>
              <a:rPr lang="en-US" sz="1600" dirty="0">
                <a:ea typeface="Times New Roman" panose="02020603050405020304" pitchFamily="18" charset="0"/>
              </a:rPr>
              <a:t>WBS 6.10.06: Silicon Photomultipliers for the Detector </a:t>
            </a:r>
            <a:r>
              <a:rPr lang="en-US" sz="1600" dirty="0" err="1">
                <a:ea typeface="Times New Roman" panose="02020603050405020304" pitchFamily="18" charset="0"/>
              </a:rPr>
              <a:t>Foward</a:t>
            </a:r>
            <a:r>
              <a:rPr lang="en-US" sz="1600" dirty="0">
                <a:ea typeface="Times New Roman" panose="02020603050405020304" pitchFamily="18" charset="0"/>
              </a:rPr>
              <a:t> Hadronic Calorimeter</a:t>
            </a:r>
          </a:p>
          <a:p>
            <a:pPr lvl="2"/>
            <a:r>
              <a:rPr lang="en-US" sz="1400" dirty="0"/>
              <a:t>Remaining 300k </a:t>
            </a:r>
            <a:r>
              <a:rPr lang="en-US" sz="1400" dirty="0" err="1"/>
              <a:t>SiPMs</a:t>
            </a:r>
            <a:endParaRPr lang="en-US" sz="1400" dirty="0"/>
          </a:p>
          <a:p>
            <a:pPr lvl="1"/>
            <a:r>
              <a:rPr lang="en-US" sz="1600" dirty="0"/>
              <a:t>WBS 6.10.06: </a:t>
            </a:r>
            <a:r>
              <a:rPr lang="en-US" sz="1600" dirty="0">
                <a:ea typeface="Times New Roman" panose="02020603050405020304" pitchFamily="18" charset="0"/>
              </a:rPr>
              <a:t>Steel Plates, Casing Steel and Electron-Welding for the Detector Forward Hadronic Calorimeter</a:t>
            </a:r>
          </a:p>
          <a:p>
            <a:pPr lvl="2"/>
            <a:r>
              <a:rPr lang="en-US" sz="1400" dirty="0"/>
              <a:t>Remaining 50% of equipment</a:t>
            </a:r>
          </a:p>
          <a:p>
            <a:r>
              <a:rPr lang="en-US" sz="2000" dirty="0">
                <a:solidFill>
                  <a:srgbClr val="3333FF"/>
                </a:solidFill>
              </a:rPr>
              <a:t>New Items:</a:t>
            </a:r>
          </a:p>
          <a:p>
            <a:pPr lvl="1"/>
            <a:r>
              <a:rPr lang="en-US" sz="1600" dirty="0"/>
              <a:t>WBS 6.10.07: </a:t>
            </a:r>
            <a:r>
              <a:rPr lang="en-US" sz="1600" dirty="0">
                <a:ea typeface="Times New Roman" panose="02020603050405020304" pitchFamily="18" charset="0"/>
              </a:rPr>
              <a:t>Detector Solenoid Magnet Power Supply</a:t>
            </a:r>
          </a:p>
          <a:p>
            <a:pPr lvl="1"/>
            <a:r>
              <a:rPr lang="en-US" sz="1600" dirty="0">
                <a:ea typeface="Times New Roman" panose="02020603050405020304" pitchFamily="18" charset="0"/>
              </a:rPr>
              <a:t>WBS 6.10.10: Flux Return Steel for the Electron and Hadron Endcaps</a:t>
            </a:r>
          </a:p>
          <a:p>
            <a:pPr lvl="1"/>
            <a:r>
              <a:rPr lang="en-US" sz="1600" dirty="0">
                <a:ea typeface="Times New Roman" panose="02020603050405020304" pitchFamily="18" charset="0"/>
              </a:rPr>
              <a:t>WBS 6.10.08/09: Readout Chips needed for MAPS tracker and </a:t>
            </a:r>
            <a:r>
              <a:rPr lang="en-US" sz="1600" dirty="0" err="1">
                <a:ea typeface="Times New Roman" panose="02020603050405020304" pitchFamily="18" charset="0"/>
              </a:rPr>
              <a:t>dRICH</a:t>
            </a:r>
            <a:r>
              <a:rPr lang="en-US" sz="1600" dirty="0">
                <a:ea typeface="Times New Roman" panose="02020603050405020304" pitchFamily="18" charset="0"/>
              </a:rPr>
              <a:t> - </a:t>
            </a:r>
            <a:r>
              <a:rPr lang="en-US" sz="1600" dirty="0" err="1"/>
              <a:t>VTRx</a:t>
            </a:r>
            <a:r>
              <a:rPr lang="en-US" sz="1600" dirty="0"/>
              <a:t>+/</a:t>
            </a:r>
            <a:r>
              <a:rPr lang="en-US" sz="1600" dirty="0" err="1"/>
              <a:t>lpGBT</a:t>
            </a:r>
            <a:r>
              <a:rPr lang="en-US" sz="1600" dirty="0"/>
              <a:t> </a:t>
            </a:r>
            <a:endParaRPr lang="en-US" sz="1600" dirty="0">
              <a:ea typeface="Times New Roman" panose="02020603050405020304" pitchFamily="18" charset="0"/>
            </a:endParaRPr>
          </a:p>
        </p:txBody>
      </p:sp>
      <p:pic>
        <p:nvPicPr>
          <p:cNvPr id="1025" name="Picture 1" descr="page24image1608241776">
            <a:extLst>
              <a:ext uri="{FF2B5EF4-FFF2-40B4-BE49-F238E27FC236}">
                <a16:creationId xmlns:a16="http://schemas.microsoft.com/office/drawing/2014/main" id="{155C5803-3956-A04D-B105-D2EE1754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58" y="4195897"/>
            <a:ext cx="1143804" cy="182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24image1608197216">
            <a:extLst>
              <a:ext uri="{FF2B5EF4-FFF2-40B4-BE49-F238E27FC236}">
                <a16:creationId xmlns:a16="http://schemas.microsoft.com/office/drawing/2014/main" id="{B7F29480-36BE-E14C-BCCB-F77316A06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8018" y="4547336"/>
            <a:ext cx="1460500" cy="147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439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469209F-E4F7-2B5F-1641-98C24AB91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Path to CD-2/CD-3B and to CD-3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2210A-0002-1466-DCB7-FBBAB09474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1347" y="614881"/>
            <a:ext cx="11499850" cy="4214812"/>
          </a:xfrm>
        </p:spPr>
        <p:txBody>
          <a:bodyPr>
            <a:noAutofit/>
          </a:bodyPr>
          <a:lstStyle/>
          <a:p>
            <a:r>
              <a:rPr lang="en-US" sz="1800" dirty="0"/>
              <a:t>Preliminary and Final Design Reviews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432FF"/>
                </a:solidFill>
              </a:rPr>
              <a:t>PDR2: IR Integration and Auxiliary Detectors – February 12, 2024 </a:t>
            </a:r>
            <a:r>
              <a:rPr lang="en-US" sz="1400" dirty="0"/>
              <a:t>– main emphasis on baseline choices and progress</a:t>
            </a:r>
          </a:p>
          <a:p>
            <a:pPr marL="287338" lvl="1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Reviewers: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Fulvia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Pilat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(ORNL), Gerrit Van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Nieuwenhuizen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(BNL), Wolfram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Zeuner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(CERN), Eugene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Chudakov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JLab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rgbClr val="0432FF"/>
                </a:solidFill>
              </a:rPr>
              <a:t>PDR1: Tracking Detectors – March 20-21, 2024 </a:t>
            </a:r>
            <a:r>
              <a:rPr lang="en-US" sz="1400" dirty="0"/>
              <a:t>– main emphasis on baseline tracking layout, if we are on track and plans</a:t>
            </a:r>
          </a:p>
          <a:p>
            <a:pPr marL="287338" lvl="1" indent="0"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Reviewers: Andy White (UTA), Michael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Begel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(BNL), Maxim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Titov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(CEA), David Lynn (BNL), Piotr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Gasik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(GSI)</a:t>
            </a:r>
            <a:endParaRPr lang="en-US" sz="1400" dirty="0"/>
          </a:p>
          <a:p>
            <a:pPr lvl="1"/>
            <a:r>
              <a:rPr lang="en-US" sz="1400" dirty="0"/>
              <a:t>PDR2: Electronics/DAQ – </a:t>
            </a:r>
            <a:r>
              <a:rPr lang="en-US" sz="1400" b="1" dirty="0">
                <a:solidFill>
                  <a:srgbClr val="3333FF"/>
                </a:solidFill>
              </a:rPr>
              <a:t>Early June 2024 </a:t>
            </a:r>
            <a:r>
              <a:rPr lang="en-US" sz="1400" dirty="0"/>
              <a:t>– continuation of PDR1 to ensure we are on track and show progress</a:t>
            </a:r>
          </a:p>
          <a:p>
            <a:pPr lvl="1"/>
            <a:r>
              <a:rPr lang="en-US" sz="1400" dirty="0"/>
              <a:t>PDR2: Particle Identification Detectors – Summer 2024?</a:t>
            </a:r>
          </a:p>
          <a:p>
            <a:pPr lvl="1"/>
            <a:r>
              <a:rPr lang="en-US" sz="1400" dirty="0"/>
              <a:t>PDR1: Integration, Infrastructure and Installation – September 2024 – includes detector support structures</a:t>
            </a:r>
          </a:p>
          <a:p>
            <a:pPr lvl="1"/>
            <a:r>
              <a:rPr lang="en-US" sz="1400" dirty="0"/>
              <a:t>PDR2: Barrel EM Cal – Summer/Fall 2024 – emphasis on mechanical design &amp; </a:t>
            </a:r>
            <a:r>
              <a:rPr lang="en-US" sz="1400" dirty="0" err="1"/>
              <a:t>AstroPix</a:t>
            </a:r>
            <a:r>
              <a:rPr lang="en-US" sz="1400" dirty="0"/>
              <a:t> readiness (needs {PDR before CD-2)</a:t>
            </a:r>
          </a:p>
          <a:p>
            <a:pPr lvl="1"/>
            <a:r>
              <a:rPr lang="en-US" sz="1400" dirty="0"/>
              <a:t>PDR2: Polarimetry – timescale TBD (but before CD-2) </a:t>
            </a:r>
          </a:p>
          <a:p>
            <a:pPr marL="287338" lvl="1" indent="0">
              <a:buNone/>
            </a:pPr>
            <a:endParaRPr lang="en-US" sz="800" dirty="0"/>
          </a:p>
          <a:p>
            <a:pPr lvl="1"/>
            <a:r>
              <a:rPr lang="en-US" sz="1400" dirty="0"/>
              <a:t>FDR: Magnet Power Supply – </a:t>
            </a:r>
            <a:r>
              <a:rPr lang="en-US" sz="1400" b="1" dirty="0">
                <a:solidFill>
                  <a:srgbClr val="3333FF"/>
                </a:solidFill>
              </a:rPr>
              <a:t>aim for May 28, 2024 </a:t>
            </a:r>
            <a:r>
              <a:rPr lang="en-US" sz="1400" dirty="0"/>
              <a:t>– final design review for </a:t>
            </a:r>
            <a:r>
              <a:rPr lang="en-US" sz="1400" b="1" dirty="0">
                <a:solidFill>
                  <a:srgbClr val="3333FF"/>
                </a:solidFill>
              </a:rPr>
              <a:t>possible CD-3B scope</a:t>
            </a:r>
          </a:p>
          <a:p>
            <a:pPr lvl="1"/>
            <a:r>
              <a:rPr lang="en-US" sz="1400" dirty="0"/>
              <a:t>FDR: </a:t>
            </a:r>
            <a:r>
              <a:rPr lang="en-US" sz="1400" dirty="0" err="1"/>
              <a:t>VTRx</a:t>
            </a:r>
            <a:r>
              <a:rPr lang="en-US" sz="1400" dirty="0"/>
              <a:t>+/</a:t>
            </a:r>
            <a:r>
              <a:rPr lang="en-US" sz="1400" dirty="0" err="1"/>
              <a:t>lpGBT</a:t>
            </a:r>
            <a:r>
              <a:rPr lang="en-US" sz="1400" dirty="0"/>
              <a:t> – included as ½ day in Electronics/DAQ review of early June 2024, </a:t>
            </a:r>
            <a:r>
              <a:rPr lang="en-US" sz="1400" b="1" dirty="0">
                <a:solidFill>
                  <a:srgbClr val="3333FF"/>
                </a:solidFill>
              </a:rPr>
              <a:t>possible CD-3B scope</a:t>
            </a:r>
          </a:p>
          <a:p>
            <a:pPr lvl="1"/>
            <a:r>
              <a:rPr lang="en-US" sz="1400" dirty="0"/>
              <a:t>FDR: Magnet flux return steel – September 2024 – included as final specifications in above PDR for </a:t>
            </a:r>
            <a:r>
              <a:rPr lang="en-US" sz="1400" b="1" dirty="0">
                <a:solidFill>
                  <a:srgbClr val="3333FF"/>
                </a:solidFill>
              </a:rPr>
              <a:t>possible CD-3B scope</a:t>
            </a:r>
          </a:p>
          <a:p>
            <a:pPr lvl="1"/>
            <a:r>
              <a:rPr lang="en-US" sz="1400" dirty="0"/>
              <a:t>FDR: Backward &amp; Forward EM Calorimetry, Barrel &amp; Forward HCAL – Fall 2024</a:t>
            </a:r>
          </a:p>
          <a:p>
            <a:r>
              <a:rPr lang="en-US" sz="1800" b="1" dirty="0">
                <a:solidFill>
                  <a:srgbClr val="3333FF"/>
                </a:solidFill>
              </a:rPr>
              <a:t>Next </a:t>
            </a:r>
            <a:r>
              <a:rPr lang="en-US" sz="1800" b="1" dirty="0" err="1">
                <a:solidFill>
                  <a:srgbClr val="3333FF"/>
                </a:solidFill>
              </a:rPr>
              <a:t>ePIC</a:t>
            </a:r>
            <a:r>
              <a:rPr lang="en-US" sz="1800" b="1" dirty="0">
                <a:solidFill>
                  <a:srgbClr val="3333FF"/>
                </a:solidFill>
              </a:rPr>
              <a:t> Computing &amp; Software review by host labs  –  ~October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358EA4-5964-AC23-B5D1-98682486F2EB}"/>
              </a:ext>
            </a:extLst>
          </p:cNvPr>
          <p:cNvSpPr txBox="1"/>
          <p:nvPr/>
        </p:nvSpPr>
        <p:spPr>
          <a:xfrm>
            <a:off x="5801360" y="5303520"/>
            <a:ext cx="914400" cy="9144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024D64C3-8F46-EEB8-BFFA-A57DF2B87CB2}"/>
              </a:ext>
            </a:extLst>
          </p:cNvPr>
          <p:cNvSpPr txBox="1">
            <a:spLocks/>
          </p:cNvSpPr>
          <p:nvPr/>
        </p:nvSpPr>
        <p:spPr>
          <a:xfrm>
            <a:off x="11399520" y="6316595"/>
            <a:ext cx="562984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000" smtClean="0">
                <a:solidFill>
                  <a:srgbClr val="3333FF"/>
                </a:solidFill>
              </a:rPr>
              <a:pPr algn="ctr"/>
              <a:t>14</a:t>
            </a:fld>
            <a:endParaRPr lang="en-US" sz="1000" dirty="0">
              <a:solidFill>
                <a:srgbClr val="3333FF"/>
              </a:solidFill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C82D638-35E8-7349-8787-9EF00C1698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6281"/>
          <a:stretch/>
        </p:blipFill>
        <p:spPr>
          <a:xfrm>
            <a:off x="4211472" y="4946362"/>
            <a:ext cx="5426018" cy="158759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4A6FB5-0D03-8446-A9E4-4725FDFEF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3387" r="53766" b="1"/>
          <a:stretch/>
        </p:blipFill>
        <p:spPr>
          <a:xfrm>
            <a:off x="9639812" y="5284048"/>
            <a:ext cx="2508646" cy="912220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35681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58A4A-73B7-F835-081C-59791FC90619}"/>
              </a:ext>
            </a:extLst>
          </p:cNvPr>
          <p:cNvSpPr txBox="1">
            <a:spLocks/>
          </p:cNvSpPr>
          <p:nvPr/>
        </p:nvSpPr>
        <p:spPr>
          <a:xfrm>
            <a:off x="571500" y="672048"/>
            <a:ext cx="11499234" cy="579120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0096FF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096FF"/>
              </a:buClr>
              <a:buFont typeface="Wingdings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DAC founded in 2020</a:t>
            </a:r>
          </a:p>
          <a:p>
            <a:r>
              <a:rPr lang="en-US" dirty="0"/>
              <a:t>Per the charter, 1/3 of the committee replaced every year</a:t>
            </a:r>
          </a:p>
          <a:p>
            <a:pPr lvl="1"/>
            <a:r>
              <a:rPr lang="en-US" sz="1400" dirty="0">
                <a:sym typeface="Wingdings" pitchFamily="2" charset="2"/>
              </a:rPr>
              <a:t>Transition Chair from Ed Kinney to Andy White as chair</a:t>
            </a: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>
              <a:sym typeface="Wingdings" pitchFamily="2" charset="2"/>
            </a:endParaRPr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342900" lvl="1" indent="0">
              <a:buNone/>
            </a:pPr>
            <a:endParaRPr lang="en-US" sz="14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75A3E2-C40D-E1C8-B645-1C7FC119B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Detector Advisory Committee</a:t>
            </a:r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66A5B00E-2AE9-1A42-B749-DB873A2868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310" r="59106"/>
          <a:stretch/>
        </p:blipFill>
        <p:spPr>
          <a:xfrm>
            <a:off x="338867" y="2027334"/>
            <a:ext cx="3557400" cy="2539734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2BEC46-225C-AA45-9540-0605CB4FCE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781701"/>
              </p:ext>
            </p:extLst>
          </p:nvPr>
        </p:nvGraphicFramePr>
        <p:xfrm>
          <a:off x="4184833" y="2027334"/>
          <a:ext cx="3829050" cy="2438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1150">
                  <a:extLst>
                    <a:ext uri="{9D8B030D-6E8A-4147-A177-3AD203B41FA5}">
                      <a16:colId xmlns:a16="http://schemas.microsoft.com/office/drawing/2014/main" val="316469528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72948586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Edward Kinney (Chair)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Boulder 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37296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Ken Wyllie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85732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rgbClr val="0000FF"/>
                          </a:solidFill>
                          <a:effectLst/>
                        </a:rPr>
                        <a:t>Petra Merkel</a:t>
                      </a:r>
                      <a:endParaRPr lang="en-US" sz="1200" b="0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FNAL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09721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Antonis</a:t>
                      </a:r>
                      <a:r>
                        <a:rPr lang="en-US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Papanestis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Rutherford Appleton Laboratory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4376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Peter Krizan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U Ljubljana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23937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Ana Amelia Machado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University of Campinas, Brazil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4357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Heidi Schellman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Oregon State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981623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Brigitte Vachon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McGill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30384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0000FF"/>
                          </a:solidFill>
                          <a:effectLst/>
                        </a:rPr>
                        <a:t>Stefano </a:t>
                      </a:r>
                      <a:r>
                        <a:rPr lang="en-US" sz="1200" u="none" strike="noStrike" dirty="0" err="1">
                          <a:solidFill>
                            <a:srgbClr val="0000FF"/>
                          </a:solidFill>
                          <a:effectLst/>
                        </a:rPr>
                        <a:t>Miscetti</a:t>
                      </a:r>
                      <a:endParaRPr lang="en-US" sz="12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INFN Frascati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06504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Etiennette Auffray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CERN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03006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Andrew White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U. Texas Arlington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98276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Chi Yang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SDU China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383140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7246546-23ED-4F48-A33D-FBBDCE978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360995"/>
              </p:ext>
            </p:extLst>
          </p:nvPr>
        </p:nvGraphicFramePr>
        <p:xfrm>
          <a:off x="8295735" y="1991065"/>
          <a:ext cx="3860800" cy="2438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12900">
                  <a:extLst>
                    <a:ext uri="{9D8B030D-6E8A-4147-A177-3AD203B41FA5}">
                      <a16:colId xmlns:a16="http://schemas.microsoft.com/office/drawing/2014/main" val="3164695286"/>
                    </a:ext>
                  </a:extLst>
                </a:gridCol>
                <a:gridCol w="2247900">
                  <a:extLst>
                    <a:ext uri="{9D8B030D-6E8A-4147-A177-3AD203B41FA5}">
                      <a16:colId xmlns:a16="http://schemas.microsoft.com/office/drawing/2014/main" val="172948586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Edward Kinney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Boulder CO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437296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Ken Wyllie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85732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solidFill>
                            <a:schemeClr val="tx1"/>
                          </a:solidFill>
                          <a:effectLst/>
                        </a:rPr>
                        <a:t>Petra Merkel</a:t>
                      </a:r>
                      <a:endParaRPr lang="en-US" sz="12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FNAL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09721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Antonis</a:t>
                      </a:r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Papanestis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Rutherford Appleton Laboratory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4376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Peter Krizan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U Ljubljana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23937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Ana Amelia Machado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University of Campinas, Brazil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4357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Cecillia</a:t>
                      </a: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Gerber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UIC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5981623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Brigitte Vachon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McGill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30384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Stefano </a:t>
                      </a:r>
                      <a:r>
                        <a:rPr lang="en-US" sz="12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Miscetti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INFN Frascati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06504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Roman </a:t>
                      </a:r>
                      <a:r>
                        <a:rPr lang="en-US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Poeschl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</a:rPr>
                        <a:t>IJCLab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803006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Andrew White (Chair)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U. Texas Arlington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98276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Eraldo</a:t>
                      </a:r>
                      <a:r>
                        <a:rPr lang="en-US" sz="1200" u="none" strike="noStrike" dirty="0">
                          <a:solidFill>
                            <a:srgbClr val="3333FF"/>
                          </a:solidFill>
                          <a:effectLst/>
                        </a:rPr>
                        <a:t> </a:t>
                      </a:r>
                      <a:r>
                        <a:rPr lang="en-US" sz="1200" u="none" strike="noStrike" dirty="0" err="1">
                          <a:solidFill>
                            <a:srgbClr val="3333FF"/>
                          </a:solidFill>
                          <a:effectLst/>
                        </a:rPr>
                        <a:t>Oliveri</a:t>
                      </a:r>
                      <a:endParaRPr lang="en-US" sz="1200" b="0" i="0" u="none" strike="noStrike" dirty="0">
                        <a:solidFill>
                          <a:srgbClr val="3333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CERN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38314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DAD60DE-78E2-C342-B4A9-04CE12D9D4D8}"/>
              </a:ext>
            </a:extLst>
          </p:cNvPr>
          <p:cNvSpPr txBox="1"/>
          <p:nvPr/>
        </p:nvSpPr>
        <p:spPr>
          <a:xfrm>
            <a:off x="5578421" y="16217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2E5CB-2C8C-AF46-8960-E964CCAB6B05}"/>
              </a:ext>
            </a:extLst>
          </p:cNvPr>
          <p:cNvSpPr txBox="1"/>
          <p:nvPr/>
        </p:nvSpPr>
        <p:spPr>
          <a:xfrm>
            <a:off x="9543799" y="162173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2F2FEB-3062-B541-BBE1-1C732B12F672}"/>
              </a:ext>
            </a:extLst>
          </p:cNvPr>
          <p:cNvSpPr txBox="1"/>
          <p:nvPr/>
        </p:nvSpPr>
        <p:spPr>
          <a:xfrm>
            <a:off x="1273853" y="1658002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2020 - 2022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5DF72D-1B3B-6B41-8074-CA0C901A9D1D}"/>
              </a:ext>
            </a:extLst>
          </p:cNvPr>
          <p:cNvSpPr txBox="1"/>
          <p:nvPr/>
        </p:nvSpPr>
        <p:spPr>
          <a:xfrm>
            <a:off x="338867" y="4666880"/>
            <a:ext cx="1084130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DAC-Meetings 2024 under planning</a:t>
            </a:r>
            <a:r>
              <a:rPr lang="en-US" dirty="0"/>
              <a:t>:</a:t>
            </a:r>
          </a:p>
          <a:p>
            <a:pPr lvl="1"/>
            <a:r>
              <a:rPr lang="en-US" sz="1600" dirty="0"/>
              <a:t>May 2024: Project Status, Baseline Detector, International Engagement, Detector R&amp;D progress (expect 1+ day)</a:t>
            </a:r>
          </a:p>
          <a:p>
            <a:pPr lvl="1"/>
            <a:r>
              <a:rPr lang="en-US" sz="1600" dirty="0"/>
              <a:t>August 2024: Detector R&amp;D annual review (expect 2 days) – deadline for submission July 1</a:t>
            </a:r>
            <a:r>
              <a:rPr lang="en-US" sz="1600"/>
              <a:t>, 2024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6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Detector R&amp;D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2210A-0002-1466-DCB7-FBBAB09474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82860" y="624954"/>
            <a:ext cx="5222875" cy="1956881"/>
          </a:xfrm>
        </p:spPr>
        <p:txBody>
          <a:bodyPr>
            <a:noAutofit/>
          </a:bodyPr>
          <a:lstStyle/>
          <a:p>
            <a:endParaRPr lang="en-US" sz="1400" dirty="0"/>
          </a:p>
          <a:p>
            <a:endParaRPr lang="en-US" sz="1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358EA4-5964-AC23-B5D1-98682486F2EB}"/>
              </a:ext>
            </a:extLst>
          </p:cNvPr>
          <p:cNvSpPr txBox="1"/>
          <p:nvPr/>
        </p:nvSpPr>
        <p:spPr>
          <a:xfrm>
            <a:off x="5801360" y="5303520"/>
            <a:ext cx="914400" cy="914400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marL="0" indent="0" algn="l">
              <a:buClr>
                <a:srgbClr val="0096FF"/>
              </a:buClr>
              <a:buFont typeface="Arial" panose="020B0604020202020204" pitchFamily="34" charset="0"/>
              <a:buNone/>
            </a:pPr>
            <a:endParaRPr lang="en-US" dirty="0">
              <a:solidFill>
                <a:srgbClr val="0096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0BC76-EDF2-BECA-DE69-7137135E4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89560"/>
            <a:ext cx="5669572" cy="59439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061026-5FBE-2940-8B19-FF9A876407A7}"/>
              </a:ext>
            </a:extLst>
          </p:cNvPr>
          <p:cNvSpPr txBox="1"/>
          <p:nvPr/>
        </p:nvSpPr>
        <p:spPr>
          <a:xfrm>
            <a:off x="8466271" y="624954"/>
            <a:ext cx="32993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https://indico.bnl.gov/event/22388/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61B304D-A389-5649-8903-FA09456D4574}"/>
              </a:ext>
            </a:extLst>
          </p:cNvPr>
          <p:cNvSpPr txBox="1">
            <a:spLocks/>
          </p:cNvSpPr>
          <p:nvPr/>
        </p:nvSpPr>
        <p:spPr>
          <a:xfrm>
            <a:off x="358192" y="887506"/>
            <a:ext cx="5590488" cy="4873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000FF"/>
              </a:buClr>
              <a:buFont typeface="Arial" panose="020B0604020202020204" pitchFamily="34" charset="0"/>
              <a:buNone/>
            </a:pPr>
            <a:r>
              <a:rPr lang="en-US" sz="1400" b="1" dirty="0"/>
              <a:t>Two tier Detector R&amp;D program </a:t>
            </a:r>
            <a:r>
              <a:rPr lang="en-US" sz="1400" dirty="0"/>
              <a:t>is critical for success of the EIC facility</a:t>
            </a:r>
          </a:p>
          <a:p>
            <a:pPr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400" dirty="0"/>
              <a:t>Generic EIC Detector R&amp;D program (2011 – 2021)</a:t>
            </a:r>
          </a:p>
          <a:p>
            <a:pPr lvl="1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Excellent experience (</a:t>
            </a:r>
            <a:r>
              <a:rPr lang="en-US" sz="1400" dirty="0">
                <a:hlinkClick r:id="rId4"/>
              </a:rPr>
              <a:t>https://wiki.bnl.gov/conferences/index.php/EIC_R%25D</a:t>
            </a:r>
            <a:r>
              <a:rPr lang="en-US" sz="1400" dirty="0"/>
              <a:t>)</a:t>
            </a:r>
          </a:p>
          <a:p>
            <a:pPr lvl="1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Reduced the overall Risk level of EIC detector technology to Low/Moderate</a:t>
            </a:r>
          </a:p>
          <a:p>
            <a:pPr lvl="1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Engaged 75 institutions (50% domestic, 50% international) from 10 countries</a:t>
            </a:r>
          </a:p>
          <a:p>
            <a:pPr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400" dirty="0"/>
              <a:t>DOE/NP has restarted generic detector R&amp;D program (2022 - now) (</a:t>
            </a:r>
            <a:r>
              <a:rPr lang="en-US" sz="1400" dirty="0">
                <a:hlinkClick r:id="rId5"/>
              </a:rPr>
              <a:t>https://www.jlab.org/research/eic_rd_prgm</a:t>
            </a:r>
            <a:r>
              <a:rPr lang="en-US" sz="1400" dirty="0"/>
              <a:t>)</a:t>
            </a:r>
          </a:p>
          <a:p>
            <a:pPr marL="0" indent="0">
              <a:buClr>
                <a:srgbClr val="0000FF"/>
              </a:buClr>
              <a:buNone/>
            </a:pPr>
            <a:endParaRPr lang="en-US" sz="1400" dirty="0"/>
          </a:p>
          <a:p>
            <a:pPr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400" dirty="0"/>
              <a:t> R&amp;D under EIC Project </a:t>
            </a:r>
          </a:p>
          <a:p>
            <a:pPr marL="0" indent="0">
              <a:buClr>
                <a:srgbClr val="0000FF"/>
              </a:buClr>
              <a:buNone/>
            </a:pPr>
            <a:r>
              <a:rPr lang="en-US" sz="1400" dirty="0"/>
              <a:t>      </a:t>
            </a:r>
            <a:r>
              <a:rPr lang="en-US" sz="1400" dirty="0">
                <a:hlinkClick r:id="rId6"/>
              </a:rPr>
              <a:t>https://wiki.bnl.gov/conferences/index.php?title=Proposals</a:t>
            </a:r>
            <a:endParaRPr lang="en-US" sz="1400" dirty="0"/>
          </a:p>
          <a:p>
            <a:pPr lvl="1">
              <a:buClr>
                <a:srgbClr val="3333FF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Commonly organized Detector R&amp;D Day by </a:t>
            </a:r>
            <a:r>
              <a:rPr lang="en-US" sz="1400" dirty="0" err="1"/>
              <a:t>ePIC</a:t>
            </a:r>
            <a:r>
              <a:rPr lang="en-US" sz="1400" dirty="0"/>
              <a:t>  and EIC Project </a:t>
            </a:r>
          </a:p>
          <a:p>
            <a:pPr lvl="1">
              <a:buClr>
                <a:srgbClr val="3333FF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Excellent reports and presentations documenting good progress towards R&amp;D milestones</a:t>
            </a:r>
          </a:p>
          <a:p>
            <a:pPr lvl="1">
              <a:buClr>
                <a:srgbClr val="3333FF"/>
              </a:buClr>
              <a:buFont typeface="Courier New" panose="02070309020205020404" pitchFamily="49" charset="0"/>
              <a:buChar char="o"/>
            </a:pPr>
            <a:r>
              <a:rPr lang="en-US" sz="1400" dirty="0"/>
              <a:t>Call for updates and follow-up plans will come in about one month with due date of July 1</a:t>
            </a:r>
          </a:p>
          <a:p>
            <a:pPr marL="0" indent="0">
              <a:buClr>
                <a:srgbClr val="0000FF"/>
              </a:buClr>
              <a:buNone/>
            </a:pPr>
            <a:endParaRPr lang="en-US" sz="1400" dirty="0"/>
          </a:p>
          <a:p>
            <a:pPr marL="0" indent="0">
              <a:buClr>
                <a:srgbClr val="0000FF"/>
              </a:buClr>
              <a:buFont typeface="Arial" panose="020B0604020202020204" pitchFamily="34" charset="0"/>
              <a:buNone/>
            </a:pPr>
            <a:endParaRPr lang="en-US" sz="1400" dirty="0"/>
          </a:p>
          <a:p>
            <a:pPr marL="457200" lvl="1" indent="0">
              <a:buClr>
                <a:srgbClr val="0000FF"/>
              </a:buClr>
              <a:buFont typeface="Arial" panose="020B0604020202020204" pitchFamily="34" charset="0"/>
              <a:buNone/>
            </a:pPr>
            <a:endParaRPr lang="en-US" sz="1400" dirty="0"/>
          </a:p>
          <a:p>
            <a:pPr marL="457200" lvl="1" indent="0">
              <a:buClr>
                <a:srgbClr val="0000FF"/>
              </a:buClr>
              <a:buFont typeface="Arial" panose="020B0604020202020204" pitchFamily="34" charset="0"/>
              <a:buNone/>
            </a:pPr>
            <a:endParaRPr lang="en-US" sz="1400" dirty="0"/>
          </a:p>
          <a:p>
            <a:pPr marL="457200" lvl="1" indent="0">
              <a:buClr>
                <a:srgbClr val="0000FF"/>
              </a:buClr>
              <a:buFont typeface="Arial" panose="020B0604020202020204" pitchFamily="34" charset="0"/>
              <a:buNone/>
            </a:pPr>
            <a:endParaRPr lang="en-US" sz="1400" dirty="0"/>
          </a:p>
          <a:p>
            <a:pPr marL="457200" lvl="1" indent="0">
              <a:buClr>
                <a:srgbClr val="0000FF"/>
              </a:buClr>
              <a:buFont typeface="Arial" panose="020B0604020202020204" pitchFamily="34" charset="0"/>
              <a:buNone/>
            </a:pPr>
            <a:endParaRPr lang="en-US" sz="1400" dirty="0"/>
          </a:p>
          <a:p>
            <a:pPr marL="457200" lvl="1" indent="0">
              <a:buClr>
                <a:srgbClr val="0000FF"/>
              </a:buClr>
              <a:buFont typeface="Arial" panose="020B0604020202020204" pitchFamily="34" charset="0"/>
              <a:buNone/>
            </a:pPr>
            <a:endParaRPr lang="en-US" sz="1400" dirty="0"/>
          </a:p>
          <a:p>
            <a:pPr marL="457200" lvl="1" indent="0">
              <a:buClr>
                <a:srgbClr val="0000FF"/>
              </a:buClr>
              <a:buFont typeface="Arial" panose="020B0604020202020204" pitchFamily="34" charset="0"/>
              <a:buNone/>
            </a:pPr>
            <a:endParaRPr lang="en-US" sz="1400" dirty="0"/>
          </a:p>
          <a:p>
            <a:pPr marL="457200" lvl="1" indent="0">
              <a:buClr>
                <a:srgbClr val="0000FF"/>
              </a:buClr>
              <a:buFont typeface="Arial" panose="020B0604020202020204" pitchFamily="34" charset="0"/>
              <a:buNone/>
            </a:pPr>
            <a:endParaRPr lang="en-US" sz="1400" dirty="0"/>
          </a:p>
          <a:p>
            <a:pPr marL="457200" lvl="1" indent="0">
              <a:buClr>
                <a:srgbClr val="0000FF"/>
              </a:buClr>
              <a:buFont typeface="Arial" panose="020B0604020202020204" pitchFamily="34" charset="0"/>
              <a:buNone/>
            </a:pPr>
            <a:endParaRPr lang="en-US" sz="1400" dirty="0"/>
          </a:p>
          <a:p>
            <a:pPr marL="457200" lvl="1" indent="0">
              <a:buClr>
                <a:srgbClr val="0000FF"/>
              </a:buClr>
              <a:buFont typeface="Arial" panose="020B0604020202020204" pitchFamily="34" charset="0"/>
              <a:buNone/>
            </a:pPr>
            <a:endParaRPr lang="en-US" sz="1400" dirty="0"/>
          </a:p>
          <a:p>
            <a:pPr marL="457200" lvl="1" indent="0">
              <a:buClr>
                <a:srgbClr val="0000FF"/>
              </a:buClr>
              <a:buFont typeface="Arial" panose="020B0604020202020204" pitchFamily="34" charset="0"/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993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Goals for 2024 (path to CD-2)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22210A-0002-1466-DCB7-FBBAB094747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1347" y="568135"/>
            <a:ext cx="11499850" cy="5598985"/>
          </a:xfrm>
        </p:spPr>
        <p:txBody>
          <a:bodyPr>
            <a:noAutofit/>
          </a:bodyPr>
          <a:lstStyle/>
          <a:p>
            <a:r>
              <a:rPr lang="en-US" sz="1400" dirty="0"/>
              <a:t>Quantify (time, cost, performance) and document, before CD2, mitigation plans for the possibility that some R&amp;D components will not meet expectations</a:t>
            </a:r>
          </a:p>
          <a:p>
            <a:pPr lvl="1"/>
            <a:r>
              <a:rPr lang="en-US" sz="1200" dirty="0"/>
              <a:t>Tracking layout with branching points defined and documented</a:t>
            </a:r>
          </a:p>
          <a:p>
            <a:pPr lvl="1"/>
            <a:r>
              <a:rPr lang="en-US" sz="1200" dirty="0"/>
              <a:t>HRPPD backup option documented, etc.</a:t>
            </a:r>
          </a:p>
          <a:p>
            <a:r>
              <a:rPr lang="en-US" sz="1400" dirty="0"/>
              <a:t>Ensure good project progress</a:t>
            </a:r>
          </a:p>
          <a:p>
            <a:pPr lvl="1"/>
            <a:r>
              <a:rPr lang="en-US" sz="1200" dirty="0"/>
              <a:t>Implement procurements for CD-3A scope, manage progress and track progress through EVMS</a:t>
            </a:r>
          </a:p>
          <a:p>
            <a:pPr lvl="1"/>
            <a:r>
              <a:rPr lang="en-US" sz="1200" dirty="0"/>
              <a:t>Continue work on design maturity for all (non-CD-3A) systems.</a:t>
            </a:r>
          </a:p>
          <a:p>
            <a:pPr lvl="1"/>
            <a:r>
              <a:rPr lang="en-US" sz="1200" dirty="0"/>
              <a:t>Define CD-3B needs: next phases of CD-3A, magnet power supply, perhaps </a:t>
            </a:r>
            <a:r>
              <a:rPr lang="en-US" sz="1200" dirty="0" err="1"/>
              <a:t>VTRx</a:t>
            </a:r>
            <a:r>
              <a:rPr lang="en-US" sz="1200" dirty="0"/>
              <a:t>+ optical transceivers, flux return steel</a:t>
            </a:r>
          </a:p>
          <a:p>
            <a:pPr lvl="1"/>
            <a:r>
              <a:rPr lang="en-US" sz="1200" dirty="0"/>
              <a:t>PDRs of Tracking, Far-Forward/Far-Backward, Electronics/DAQ, Particle Identification</a:t>
            </a:r>
          </a:p>
          <a:p>
            <a:pPr lvl="1"/>
            <a:r>
              <a:rPr lang="en-US" sz="1200" dirty="0"/>
              <a:t>FDRs of Magnet Power Supply, Calorimetry, Flux return steel</a:t>
            </a:r>
          </a:p>
          <a:p>
            <a:r>
              <a:rPr lang="en-US" sz="1400" dirty="0"/>
              <a:t>Continue work on integration aspects, e.g., service needs of various detectors, cable routing, electronic rack layouts, survey &amp; alignment planning, monitoring systems, controls needs.</a:t>
            </a:r>
          </a:p>
          <a:p>
            <a:pPr lvl="1"/>
            <a:r>
              <a:rPr lang="en-US" sz="1200" dirty="0"/>
              <a:t>System engineering for electrical and services (per DOE/OPA recommendation)</a:t>
            </a:r>
          </a:p>
          <a:p>
            <a:pPr lvl="1"/>
            <a:r>
              <a:rPr lang="en-US" sz="1200" dirty="0"/>
              <a:t>Document controls needs</a:t>
            </a:r>
          </a:p>
          <a:p>
            <a:pPr lvl="1"/>
            <a:r>
              <a:rPr lang="en-US" sz="1200" dirty="0"/>
              <a:t>Collect interfaces beyond CD-3A scope, and document towards ICDs</a:t>
            </a:r>
          </a:p>
          <a:p>
            <a:r>
              <a:rPr lang="en-US" sz="1400" dirty="0"/>
              <a:t>Simulations with Full Materials, Background and Reconstruction</a:t>
            </a:r>
          </a:p>
          <a:p>
            <a:r>
              <a:rPr lang="en-US" sz="1400" dirty="0"/>
              <a:t>Formalize in-kind agreements in form of high-level agreements and project planning documents, as appropriate: Italy/INFN (Detector, Magnet), France/IN2P3, France/IRFU, UK/STFC, perhaps NSF, other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9F0BD7-E4C5-9B46-83C4-C9F33B9948BF}"/>
              </a:ext>
            </a:extLst>
          </p:cNvPr>
          <p:cNvSpPr txBox="1"/>
          <p:nvPr/>
        </p:nvSpPr>
        <p:spPr>
          <a:xfrm>
            <a:off x="886460" y="5307559"/>
            <a:ext cx="10655300" cy="646331"/>
          </a:xfrm>
          <a:prstGeom prst="rect">
            <a:avLst/>
          </a:prstGeom>
          <a:solidFill>
            <a:srgbClr val="3333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2024: Year-long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ePIC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driven activity to draft a Technical Design Report – plan to be published as were the earlier EIC White Paper (as of now 1587 citations) and the Yellow Report (as of now 788 citations).</a:t>
            </a:r>
          </a:p>
        </p:txBody>
      </p:sp>
    </p:spTree>
    <p:extLst>
      <p:ext uri="{BB962C8B-B14F-4D97-AF65-F5344CB8AC3E}">
        <p14:creationId xmlns:p14="http://schemas.microsoft.com/office/powerpoint/2010/main" val="1160963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185F79-30FB-B04B-8C5A-34397481F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7" t="1191" b="-1"/>
          <a:stretch/>
        </p:blipFill>
        <p:spPr>
          <a:xfrm>
            <a:off x="6852993" y="510245"/>
            <a:ext cx="3135729" cy="62231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8D0EF3-18E8-1C45-A99D-47424CCD8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         Collaboration in Project WBS </a:t>
            </a:r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E41D98B7-4D06-3740-874C-41DA5AD2E5CB}"/>
              </a:ext>
            </a:extLst>
          </p:cNvPr>
          <p:cNvSpPr/>
          <p:nvPr/>
        </p:nvSpPr>
        <p:spPr>
          <a:xfrm>
            <a:off x="4649104" y="3616036"/>
            <a:ext cx="1807114" cy="13929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EE434C-143B-F843-8AEC-23723D75285E}"/>
              </a:ext>
            </a:extLst>
          </p:cNvPr>
          <p:cNvSpPr txBox="1"/>
          <p:nvPr/>
        </p:nvSpPr>
        <p:spPr>
          <a:xfrm>
            <a:off x="9244552" y="666392"/>
            <a:ext cx="19511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432FF"/>
                </a:solidFill>
              </a:rPr>
              <a:t>DSL: </a:t>
            </a:r>
          </a:p>
          <a:p>
            <a:r>
              <a:rPr lang="en-US" sz="1000" dirty="0"/>
              <a:t>Detector Subsystem Leader </a:t>
            </a:r>
          </a:p>
          <a:p>
            <a:r>
              <a:rPr lang="en-US" sz="1000" dirty="0">
                <a:solidFill>
                  <a:srgbClr val="0432FF"/>
                </a:solidFill>
              </a:rPr>
              <a:t>DSTC: </a:t>
            </a:r>
          </a:p>
          <a:p>
            <a:r>
              <a:rPr lang="en-US" sz="1000" dirty="0"/>
              <a:t>Detector Subsystem Technical </a:t>
            </a:r>
          </a:p>
          <a:p>
            <a:r>
              <a:rPr lang="en-US" sz="1000" dirty="0"/>
              <a:t>Coordinator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7F72E7-1805-784B-A02E-C9A6EB8139B2}"/>
              </a:ext>
            </a:extLst>
          </p:cNvPr>
          <p:cNvSpPr txBox="1"/>
          <p:nvPr/>
        </p:nvSpPr>
        <p:spPr>
          <a:xfrm>
            <a:off x="4563206" y="2857234"/>
            <a:ext cx="18373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Detector </a:t>
            </a:r>
          </a:p>
          <a:p>
            <a:pPr algn="ctr"/>
            <a:r>
              <a:rPr lang="en-US" sz="1600" dirty="0"/>
              <a:t>Subsystem</a:t>
            </a:r>
          </a:p>
          <a:p>
            <a:pPr algn="ctr"/>
            <a:r>
              <a:rPr lang="en-US" sz="1600" dirty="0"/>
              <a:t>Work Packages</a:t>
            </a:r>
          </a:p>
          <a:p>
            <a:pPr algn="ctr"/>
            <a:endParaRPr lang="en-US" sz="800" dirty="0"/>
          </a:p>
          <a:p>
            <a:pPr algn="ctr"/>
            <a:r>
              <a:rPr lang="en-US" sz="1600" dirty="0"/>
              <a:t>need to be </a:t>
            </a:r>
          </a:p>
          <a:p>
            <a:pPr algn="ctr"/>
            <a:r>
              <a:rPr lang="en-US" sz="1600" dirty="0"/>
              <a:t>integrated in WBS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A4C2710-FA52-C744-8C5A-1D9E3B9DC7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563" t="32196" r="16435" b="12283"/>
          <a:stretch/>
        </p:blipFill>
        <p:spPr>
          <a:xfrm>
            <a:off x="1684867" y="555078"/>
            <a:ext cx="2806395" cy="58562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3278869-0E7F-8D46-9202-EF5EF4F024DD}"/>
              </a:ext>
            </a:extLst>
          </p:cNvPr>
          <p:cNvSpPr/>
          <p:nvPr/>
        </p:nvSpPr>
        <p:spPr>
          <a:xfrm>
            <a:off x="6814026" y="1648691"/>
            <a:ext cx="1510146" cy="1371600"/>
          </a:xfrm>
          <a:prstGeom prst="rect">
            <a:avLst/>
          </a:prstGeom>
          <a:noFill/>
          <a:ln w="28575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A186342-2BD6-FE47-B49F-B3DE428D7601}"/>
              </a:ext>
            </a:extLst>
          </p:cNvPr>
          <p:cNvSpPr/>
          <p:nvPr/>
        </p:nvSpPr>
        <p:spPr>
          <a:xfrm>
            <a:off x="1726429" y="3878795"/>
            <a:ext cx="1340191" cy="581890"/>
          </a:xfrm>
          <a:prstGeom prst="rect">
            <a:avLst/>
          </a:prstGeom>
          <a:noFill/>
          <a:ln w="28575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7E81FAC-3444-4041-9AC5-F045C8CB2A5D}"/>
              </a:ext>
            </a:extLst>
          </p:cNvPr>
          <p:cNvSpPr/>
          <p:nvPr/>
        </p:nvSpPr>
        <p:spPr>
          <a:xfrm>
            <a:off x="6814026" y="5322454"/>
            <a:ext cx="1510146" cy="378692"/>
          </a:xfrm>
          <a:prstGeom prst="rect">
            <a:avLst/>
          </a:prstGeom>
          <a:noFill/>
          <a:ln w="28575"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62CDDDE-40D8-454A-81AB-03E17FCD7387}"/>
              </a:ext>
            </a:extLst>
          </p:cNvPr>
          <p:cNvSpPr/>
          <p:nvPr/>
        </p:nvSpPr>
        <p:spPr>
          <a:xfrm>
            <a:off x="8480892" y="5144671"/>
            <a:ext cx="1510146" cy="556474"/>
          </a:xfrm>
          <a:prstGeom prst="rect">
            <a:avLst/>
          </a:prstGeom>
          <a:noFill/>
          <a:ln w="28575"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E711A9-2DE4-4147-9126-9DB45C826039}"/>
              </a:ext>
            </a:extLst>
          </p:cNvPr>
          <p:cNvSpPr/>
          <p:nvPr/>
        </p:nvSpPr>
        <p:spPr>
          <a:xfrm>
            <a:off x="1726429" y="3296134"/>
            <a:ext cx="1340191" cy="556474"/>
          </a:xfrm>
          <a:prstGeom prst="rect">
            <a:avLst/>
          </a:prstGeom>
          <a:noFill/>
          <a:ln w="28575">
            <a:solidFill>
              <a:srgbClr val="FFF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A6DC93-4CB7-C544-A557-EFD72D5E49FE}"/>
              </a:ext>
            </a:extLst>
          </p:cNvPr>
          <p:cNvSpPr/>
          <p:nvPr/>
        </p:nvSpPr>
        <p:spPr>
          <a:xfrm>
            <a:off x="8523430" y="1645918"/>
            <a:ext cx="1467609" cy="485039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CE3E773-55C4-BA48-925C-3EB31F8608B7}"/>
              </a:ext>
            </a:extLst>
          </p:cNvPr>
          <p:cNvSpPr/>
          <p:nvPr/>
        </p:nvSpPr>
        <p:spPr>
          <a:xfrm>
            <a:off x="8515528" y="2986423"/>
            <a:ext cx="1467609" cy="384228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4F322B-3C16-AE49-AC84-842F264E659D}"/>
              </a:ext>
            </a:extLst>
          </p:cNvPr>
          <p:cNvSpPr/>
          <p:nvPr/>
        </p:nvSpPr>
        <p:spPr>
          <a:xfrm>
            <a:off x="8530149" y="3859294"/>
            <a:ext cx="1467609" cy="550506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7B714D-322A-9548-A0BF-C4CB4C24C88D}"/>
              </a:ext>
            </a:extLst>
          </p:cNvPr>
          <p:cNvSpPr/>
          <p:nvPr/>
        </p:nvSpPr>
        <p:spPr>
          <a:xfrm>
            <a:off x="1726429" y="5091069"/>
            <a:ext cx="1340191" cy="581891"/>
          </a:xfrm>
          <a:prstGeom prst="rect">
            <a:avLst/>
          </a:prstGeom>
          <a:noFill/>
          <a:ln w="28575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DA48DCB-4D30-3C42-8AF9-97C1880BA888}"/>
              </a:ext>
            </a:extLst>
          </p:cNvPr>
          <p:cNvSpPr/>
          <p:nvPr/>
        </p:nvSpPr>
        <p:spPr>
          <a:xfrm>
            <a:off x="1736143" y="4507781"/>
            <a:ext cx="1340191" cy="55647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F54B667-9A2E-EE41-8E63-9F256BFB78E6}"/>
              </a:ext>
            </a:extLst>
          </p:cNvPr>
          <p:cNvSpPr/>
          <p:nvPr/>
        </p:nvSpPr>
        <p:spPr>
          <a:xfrm>
            <a:off x="8515528" y="2166573"/>
            <a:ext cx="1467609" cy="8083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2E5A21-F78F-F641-B826-DAEB2F96574D}"/>
              </a:ext>
            </a:extLst>
          </p:cNvPr>
          <p:cNvSpPr/>
          <p:nvPr/>
        </p:nvSpPr>
        <p:spPr>
          <a:xfrm>
            <a:off x="8515528" y="3407697"/>
            <a:ext cx="1467609" cy="439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A8AEF4D-FD6F-5B43-864C-B756A5660672}"/>
              </a:ext>
            </a:extLst>
          </p:cNvPr>
          <p:cNvSpPr/>
          <p:nvPr/>
        </p:nvSpPr>
        <p:spPr>
          <a:xfrm>
            <a:off x="6835295" y="5744534"/>
            <a:ext cx="1467609" cy="459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E14DE0-2F18-3843-97FD-C115E99AFD66}"/>
              </a:ext>
            </a:extLst>
          </p:cNvPr>
          <p:cNvSpPr/>
          <p:nvPr/>
        </p:nvSpPr>
        <p:spPr>
          <a:xfrm>
            <a:off x="8494258" y="4451922"/>
            <a:ext cx="1510146" cy="668641"/>
          </a:xfrm>
          <a:prstGeom prst="rect">
            <a:avLst/>
          </a:prstGeom>
          <a:noFill/>
          <a:ln w="28575">
            <a:solidFill>
              <a:srgbClr val="00F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57FBFCD-7536-5B4A-A5A7-4540261E55F7}"/>
              </a:ext>
            </a:extLst>
          </p:cNvPr>
          <p:cNvSpPr/>
          <p:nvPr/>
        </p:nvSpPr>
        <p:spPr>
          <a:xfrm>
            <a:off x="6820595" y="3070201"/>
            <a:ext cx="1467609" cy="2212999"/>
          </a:xfrm>
          <a:prstGeom prst="rect">
            <a:avLst/>
          </a:prstGeom>
          <a:noFill/>
          <a:ln w="28575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A8B1499-5404-F142-842D-31DFCD9236EA}"/>
              </a:ext>
            </a:extLst>
          </p:cNvPr>
          <p:cNvSpPr/>
          <p:nvPr/>
        </p:nvSpPr>
        <p:spPr>
          <a:xfrm>
            <a:off x="3127138" y="3852608"/>
            <a:ext cx="1340192" cy="615004"/>
          </a:xfrm>
          <a:prstGeom prst="rect">
            <a:avLst/>
          </a:prstGeom>
          <a:noFill/>
          <a:ln w="28575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C0D5236-E23E-9C49-A6FC-99C3207BF6CF}"/>
              </a:ext>
            </a:extLst>
          </p:cNvPr>
          <p:cNvSpPr/>
          <p:nvPr/>
        </p:nvSpPr>
        <p:spPr>
          <a:xfrm>
            <a:off x="3204665" y="5928938"/>
            <a:ext cx="1204336" cy="228930"/>
          </a:xfrm>
          <a:prstGeom prst="rect">
            <a:avLst/>
          </a:prstGeom>
          <a:noFill/>
          <a:ln w="28575">
            <a:solidFill>
              <a:srgbClr val="FF9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 descr="A picture containing icon&#10;&#10;Description automatically generated">
            <a:extLst>
              <a:ext uri="{FF2B5EF4-FFF2-40B4-BE49-F238E27FC236}">
                <a16:creationId xmlns:a16="http://schemas.microsoft.com/office/drawing/2014/main" id="{C0FFF665-64AC-2349-BA92-48DF31418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1762" y="-110987"/>
            <a:ext cx="925806" cy="66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15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D0EF3-18E8-1C45-A99D-47424CCD8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99" y="17401"/>
            <a:ext cx="11347413" cy="514035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Integrating          Collaboration in Project WBS </a:t>
            </a:r>
          </a:p>
        </p:txBody>
      </p:sp>
      <p:pic>
        <p:nvPicPr>
          <p:cNvPr id="129" name="Picture 128" descr="A picture containing icon&#10;&#10;Description automatically generated">
            <a:extLst>
              <a:ext uri="{FF2B5EF4-FFF2-40B4-BE49-F238E27FC236}">
                <a16:creationId xmlns:a16="http://schemas.microsoft.com/office/drawing/2014/main" id="{BC07702E-6B89-7645-B772-15ABE6FFA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499" y="-114624"/>
            <a:ext cx="925806" cy="6660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5D689-508A-0644-9F6B-A6899FC494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99"/>
          <a:stretch/>
        </p:blipFill>
        <p:spPr>
          <a:xfrm>
            <a:off x="359047" y="695560"/>
            <a:ext cx="11664340" cy="4215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A01C1C-D426-1B78-523F-B9A7245D1892}"/>
              </a:ext>
            </a:extLst>
          </p:cNvPr>
          <p:cNvSpPr txBox="1"/>
          <p:nvPr/>
        </p:nvSpPr>
        <p:spPr>
          <a:xfrm>
            <a:off x="4060372" y="515005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packages are implemented at L5 or lower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4EA08D-FDC2-8544-B47B-48E76CD56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13678" y="2532061"/>
            <a:ext cx="263365" cy="1824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67AD46-482A-4E4C-AE3D-F5F46A5943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417799" y="4379154"/>
            <a:ext cx="263365" cy="1824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8592B0-D00D-124C-821C-344445C82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972214" y="3301826"/>
            <a:ext cx="263365" cy="182456"/>
          </a:xfrm>
          <a:prstGeom prst="rect">
            <a:avLst/>
          </a:prstGeom>
        </p:spPr>
      </p:pic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35260C83-F8AA-E14C-83EC-0F8DE7429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3511" y="4371626"/>
            <a:ext cx="304802" cy="2011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 descr="A picture containing shape&#10;&#10;Description automatically generated">
            <a:extLst>
              <a:ext uri="{FF2B5EF4-FFF2-40B4-BE49-F238E27FC236}">
                <a16:creationId xmlns:a16="http://schemas.microsoft.com/office/drawing/2014/main" id="{E46F41C2-373D-D34C-AE4B-88CA0DA6D9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1508" y="3680509"/>
            <a:ext cx="304802" cy="20115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BCCC1A-BF02-E642-A0E2-AADED4F8BA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563812" y="3027377"/>
            <a:ext cx="242987" cy="1619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F4A5FB-9F8F-714D-A98B-EDAB28C16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478769" y="3552292"/>
            <a:ext cx="242987" cy="1619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4A0076-E173-0649-BCD5-3EE34F16196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265566" y="3776624"/>
            <a:ext cx="304803" cy="154433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15110B48-1E40-B442-A769-36E92BC701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1537" y="3046007"/>
            <a:ext cx="263366" cy="187686"/>
          </a:xfrm>
          <a:prstGeom prst="rect">
            <a:avLst/>
          </a:prstGeom>
        </p:spPr>
      </p:pic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CF0C1FAA-4943-894F-ACF7-0844BAEAD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80768" y="3500146"/>
            <a:ext cx="317777" cy="2011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912145-D945-ED48-8A6F-CE3BBDF786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4327414" y="2585445"/>
            <a:ext cx="312947" cy="217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0263D8-13C2-1340-8A04-438F1A041D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5808699" y="3552293"/>
            <a:ext cx="252282" cy="1755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0718FA-A42B-DB43-9D81-9ACB369213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7951653" y="3293954"/>
            <a:ext cx="312947" cy="21779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11AF4271-2A8B-3A43-9CB3-8F4CB442B0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5505" y="3293954"/>
            <a:ext cx="263366" cy="187686"/>
          </a:xfrm>
          <a:prstGeom prst="rect">
            <a:avLst/>
          </a:prstGeom>
        </p:spPr>
      </p:pic>
      <p:pic>
        <p:nvPicPr>
          <p:cNvPr id="22" name="Picture 21" descr="A red and blue flag&#10;&#10;Description automatically generated">
            <a:extLst>
              <a:ext uri="{FF2B5EF4-FFF2-40B4-BE49-F238E27FC236}">
                <a16:creationId xmlns:a16="http://schemas.microsoft.com/office/drawing/2014/main" id="{825E906A-9393-DD4F-BA8B-8D198B9DFFD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17799" y="4141335"/>
            <a:ext cx="302152" cy="2011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A19ABCC-CDBE-784D-9A7F-66A33014D04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6284642" y="3753930"/>
            <a:ext cx="289037" cy="2011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359BB7B-5078-D845-A50E-712DFB125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6624620" y="3761214"/>
            <a:ext cx="242987" cy="1619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EE8D5F6-689A-3F40-A2DE-869B51E0068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82636" y="3511745"/>
            <a:ext cx="254833" cy="178383"/>
          </a:xfrm>
          <a:prstGeom prst="rect">
            <a:avLst/>
          </a:prstGeom>
        </p:spPr>
      </p:pic>
      <p:pic>
        <p:nvPicPr>
          <p:cNvPr id="26" name="Picture 2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57C0E40-342D-5B42-8653-742FA0F4B40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82297" y="3318646"/>
            <a:ext cx="262125" cy="16299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1691CA9-342A-2D4B-9688-FC81C5A82F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875568" y="3218071"/>
            <a:ext cx="289037" cy="20115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2738C8-5F23-4B49-870B-740B05B329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564943" y="1084080"/>
            <a:ext cx="242987" cy="16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92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C1C87-4EE4-B548-B356-1D84B1C40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NAS Science Highlights</a:t>
            </a:r>
          </a:p>
        </p:txBody>
      </p:sp>
      <p:pic>
        <p:nvPicPr>
          <p:cNvPr id="3" name="Picture 2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1E1881F5-8C17-814E-A7B1-E4BE0CBEEB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352" y="687968"/>
            <a:ext cx="1883924" cy="145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99E592-4567-824F-8086-7F54D86F55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1130" y="687968"/>
            <a:ext cx="1542649" cy="1548025"/>
          </a:xfrm>
          <a:prstGeom prst="rect">
            <a:avLst/>
          </a:prstGeom>
        </p:spPr>
      </p:pic>
      <p:pic>
        <p:nvPicPr>
          <p:cNvPr id="7" name="Picture 6" descr="A picture containing colorful&#10;&#10;Description automatically generated">
            <a:extLst>
              <a:ext uri="{FF2B5EF4-FFF2-40B4-BE49-F238E27FC236}">
                <a16:creationId xmlns:a16="http://schemas.microsoft.com/office/drawing/2014/main" id="{FD3AE806-00E0-604B-853C-6B3666B41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5497" y="592823"/>
            <a:ext cx="2078127" cy="1603699"/>
          </a:xfrm>
          <a:prstGeom prst="rect">
            <a:avLst/>
          </a:prstGeom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AD96F0F-2BAD-7F48-9B95-B47832D2C9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4" r="10912"/>
          <a:stretch/>
        </p:blipFill>
        <p:spPr>
          <a:xfrm>
            <a:off x="7476657" y="595275"/>
            <a:ext cx="1650968" cy="1628353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C10F1BD-DA66-B542-82F2-E858A57FE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351" t="3413" r="12277" b="4107"/>
          <a:stretch/>
        </p:blipFill>
        <p:spPr>
          <a:xfrm>
            <a:off x="5537817" y="612386"/>
            <a:ext cx="1278415" cy="1548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45BD0-1D76-2E4F-8E4C-72DE958020C4}"/>
              </a:ext>
            </a:extLst>
          </p:cNvPr>
          <p:cNvSpPr txBox="1"/>
          <p:nvPr/>
        </p:nvSpPr>
        <p:spPr>
          <a:xfrm>
            <a:off x="564433" y="2235993"/>
            <a:ext cx="209604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is one of the fundamental properties of matter.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All elementary particles, but the Higgs carry spin.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Spin cannot be explained by a static picture of the proton</a:t>
            </a:r>
          </a:p>
          <a:p>
            <a:pPr algn="ctr"/>
            <a:r>
              <a:rPr lang="en-US" sz="1400" dirty="0">
                <a:ea typeface="Comic Sans MS" charset="0"/>
                <a:cs typeface="Comic Sans MS" charset="0"/>
              </a:rPr>
              <a:t>It is the interplay between the intrinsic properties and interactions of quarks and gluons</a:t>
            </a:r>
          </a:p>
          <a:p>
            <a:pPr algn="ctr"/>
            <a:endParaRPr lang="en-US" sz="800" dirty="0">
              <a:ea typeface="Comic Sans MS" charset="0"/>
              <a:cs typeface="Comic Sans MS" charset="0"/>
            </a:endParaRPr>
          </a:p>
          <a:p>
            <a:pPr algn="ctr"/>
            <a:r>
              <a:rPr lang="en-US" sz="1400" dirty="0">
                <a:solidFill>
                  <a:srgbClr val="FF40FF"/>
                </a:solidFill>
                <a:ea typeface="Comic Sans MS" charset="0"/>
                <a:cs typeface="Comic Sans MS" charset="0"/>
              </a:rPr>
              <a:t>The EIC will unravel the different contribution from the quarks, gluons and orbital angular momentum.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C37B98-EAD1-A94C-8CF4-D700E69106F4}"/>
              </a:ext>
            </a:extLst>
          </p:cNvPr>
          <p:cNvSpPr txBox="1"/>
          <p:nvPr/>
        </p:nvSpPr>
        <p:spPr>
          <a:xfrm>
            <a:off x="5235061" y="2292448"/>
            <a:ext cx="202226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are the quarks and </a:t>
            </a:r>
            <a:r>
              <a:rPr lang="en-US" sz="1400" dirty="0">
                <a:solidFill>
                  <a:srgbClr val="00B050"/>
                </a:solidFill>
                <a:cs typeface="Comic Sans MS"/>
              </a:rPr>
              <a:t>gluon distributed in space and momentum </a:t>
            </a:r>
            <a:r>
              <a:rPr lang="en-US" sz="1400" dirty="0">
                <a:cs typeface="Comic Sans MS"/>
              </a:rPr>
              <a:t>inside the nucleon &amp; nuclei? 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cs typeface="Comic Sans MS"/>
              </a:rPr>
              <a:t>How do the </a:t>
            </a:r>
            <a:r>
              <a:rPr lang="en-US" sz="1400" dirty="0">
                <a:solidFill>
                  <a:srgbClr val="00B050"/>
                </a:solidFill>
                <a:cs typeface="Comic Sans MS"/>
              </a:rPr>
              <a:t>nucleon properties emerge </a:t>
            </a:r>
            <a:r>
              <a:rPr lang="en-US" sz="1400" dirty="0">
                <a:cs typeface="Comic Sans MS"/>
              </a:rPr>
              <a:t>from them and  their interactions?</a:t>
            </a:r>
          </a:p>
          <a:p>
            <a:pPr algn="ctr"/>
            <a:r>
              <a:rPr lang="en-US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understand their dynamical origin in QCD?</a:t>
            </a:r>
          </a:p>
          <a:p>
            <a:pPr algn="ctr"/>
            <a:r>
              <a:rPr lang="en-US" sz="1400" dirty="0">
                <a:sym typeface="Wingdings" pitchFamily="2" charset="2"/>
              </a:rPr>
              <a:t>What is the relation to Confinement</a:t>
            </a:r>
            <a:endParaRPr lang="en-US" sz="1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923043-C7E8-C84B-9C72-06CE55108ADD}"/>
              </a:ext>
            </a:extLst>
          </p:cNvPr>
          <p:cNvCxnSpPr/>
          <p:nvPr/>
        </p:nvCxnSpPr>
        <p:spPr>
          <a:xfrm>
            <a:off x="2743200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EF22E07-C67D-B445-A582-0F5143EA9B7A}"/>
              </a:ext>
            </a:extLst>
          </p:cNvPr>
          <p:cNvCxnSpPr/>
          <p:nvPr/>
        </p:nvCxnSpPr>
        <p:spPr>
          <a:xfrm>
            <a:off x="5152663" y="48034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B2FDF67-BBE8-B542-8B4B-CE5FBC133B6D}"/>
              </a:ext>
            </a:extLst>
          </p:cNvPr>
          <p:cNvCxnSpPr/>
          <p:nvPr/>
        </p:nvCxnSpPr>
        <p:spPr>
          <a:xfrm>
            <a:off x="7295909" y="4706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43FFF2-588C-9047-A1CC-380EC2309065}"/>
              </a:ext>
            </a:extLst>
          </p:cNvPr>
          <p:cNvCxnSpPr/>
          <p:nvPr/>
        </p:nvCxnSpPr>
        <p:spPr>
          <a:xfrm>
            <a:off x="9485452" y="484199"/>
            <a:ext cx="0" cy="57652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53A213B-9B8D-D14B-8E9A-FD97ED8CBFE8}"/>
              </a:ext>
            </a:extLst>
          </p:cNvPr>
          <p:cNvSpPr txBox="1"/>
          <p:nvPr/>
        </p:nvSpPr>
        <p:spPr>
          <a:xfrm>
            <a:off x="2825598" y="2293109"/>
            <a:ext cx="22396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0432FF"/>
                </a:solidFill>
              </a:rPr>
              <a:t>Does the mass of visible matter emerge from quark-gluon interactions?</a:t>
            </a:r>
          </a:p>
          <a:p>
            <a:pPr algn="ctr"/>
            <a:endParaRPr lang="en-US" sz="800" dirty="0">
              <a:solidFill>
                <a:srgbClr val="0432FF"/>
              </a:solidFill>
            </a:endParaRPr>
          </a:p>
          <a:p>
            <a:r>
              <a:rPr lang="en-US" sz="1400" dirty="0"/>
              <a:t>Atom: Binding/Mass = </a:t>
            </a:r>
          </a:p>
          <a:p>
            <a:pPr algn="r"/>
            <a:r>
              <a:rPr lang="en-US" sz="1400" dirty="0"/>
              <a:t> 0.00000001</a:t>
            </a:r>
            <a:endParaRPr lang="en-US" sz="1400" baseline="30000" dirty="0"/>
          </a:p>
          <a:p>
            <a:r>
              <a:rPr lang="en-US" sz="1400" dirty="0"/>
              <a:t>Nucleus: Binding/Mass =</a:t>
            </a:r>
          </a:p>
          <a:p>
            <a:pPr algn="r"/>
            <a:r>
              <a:rPr lang="en-US" sz="1400" dirty="0"/>
              <a:t> 0.01</a:t>
            </a:r>
          </a:p>
          <a:p>
            <a:r>
              <a:rPr lang="en-US" sz="1400" dirty="0"/>
              <a:t>Proton: Binding/Mass =</a:t>
            </a:r>
          </a:p>
          <a:p>
            <a:pPr algn="r"/>
            <a:r>
              <a:rPr lang="en-US" sz="1400" dirty="0"/>
              <a:t> 100</a:t>
            </a:r>
          </a:p>
          <a:p>
            <a:pPr algn="r"/>
            <a:endParaRPr lang="en-US" sz="1400" dirty="0"/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the </a:t>
            </a:r>
            <a:r>
              <a:rPr lang="en-US" sz="1400" dirty="0">
                <a:solidFill>
                  <a:srgbClr val="0432FF"/>
                </a:solidFill>
                <a:cs typeface="Arial" panose="020B0604020202020204" pitchFamily="34" charset="0"/>
              </a:rPr>
              <a:t>proton</a:t>
            </a:r>
            <a:r>
              <a:rPr lang="en-US" sz="1400" dirty="0">
                <a:cs typeface="Arial" panose="020B0604020202020204" pitchFamily="34" charset="0"/>
              </a:rPr>
              <a:t> the EIC will determine an important term contributing to the proton mass, the so-called “QCD trace anomaly</a:t>
            </a: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EB7FAD-23C1-F248-B2DA-619139FE7DDC}"/>
              </a:ext>
            </a:extLst>
          </p:cNvPr>
          <p:cNvSpPr txBox="1"/>
          <p:nvPr/>
        </p:nvSpPr>
        <p:spPr>
          <a:xfrm>
            <a:off x="7407720" y="2292448"/>
            <a:ext cx="180623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Is the structure of a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free and bound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nucleon the same?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quarks and gluons,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interact with a nuclear medium?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the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confined hadronic states emerge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from these quarks and gluons? 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 the quark-gluon </a:t>
            </a:r>
            <a:r>
              <a:rPr lang="en-US" sz="1400" dirty="0">
                <a:solidFill>
                  <a:schemeClr val="accent2"/>
                </a:solidFill>
                <a:cs typeface="Comic Sans MS"/>
              </a:rPr>
              <a:t>interactions create nuclear binding?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C75764C-606E-AA48-9ED8-F7761318E376}"/>
              </a:ext>
            </a:extLst>
          </p:cNvPr>
          <p:cNvSpPr txBox="1"/>
          <p:nvPr/>
        </p:nvSpPr>
        <p:spPr>
          <a:xfrm>
            <a:off x="9756947" y="2308996"/>
            <a:ext cx="2082425" cy="2780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many gluons can fit in a proton?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How does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a dense nuclear environment affect 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the quarks and gluons, their correlations, and their interactions?</a:t>
            </a:r>
          </a:p>
          <a:p>
            <a:pPr algn="ctr">
              <a:spcBef>
                <a:spcPts val="400"/>
              </a:spcBef>
            </a:pPr>
            <a:r>
              <a:rPr lang="en-US" sz="1400" dirty="0">
                <a:solidFill>
                  <a:srgbClr val="292934"/>
                </a:solidFill>
                <a:cs typeface="Comic Sans MS"/>
              </a:rPr>
              <a:t>What happens to the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gluon density in nuclei</a:t>
            </a:r>
            <a:r>
              <a:rPr lang="en-US" sz="1400" dirty="0">
                <a:solidFill>
                  <a:srgbClr val="292934"/>
                </a:solidFill>
                <a:cs typeface="Comic Sans MS"/>
              </a:rPr>
              <a:t>? Does </a:t>
            </a:r>
            <a:r>
              <a:rPr lang="en-US" sz="1400" dirty="0">
                <a:solidFill>
                  <a:srgbClr val="FF0000"/>
                </a:solidFill>
                <a:cs typeface="Comic Sans MS"/>
              </a:rPr>
              <a:t>it saturate at high energy?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D96A44-210D-0443-B95A-3D3E2F1FFC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5457" y="5040374"/>
            <a:ext cx="859427" cy="5188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A614BC-9D42-AD4A-BDDD-E391885443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45710" y="5039107"/>
            <a:ext cx="853494" cy="50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7182173-6309-764D-B9EC-D5D51C56B856}"/>
              </a:ext>
            </a:extLst>
          </p:cNvPr>
          <p:cNvSpPr txBox="1"/>
          <p:nvPr/>
        </p:nvSpPr>
        <p:spPr>
          <a:xfrm>
            <a:off x="10534383" y="4994697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4A9607-6157-3F4A-A7EC-2DDB8B1B040B}"/>
              </a:ext>
            </a:extLst>
          </p:cNvPr>
          <p:cNvSpPr txBox="1"/>
          <p:nvPr/>
        </p:nvSpPr>
        <p:spPr>
          <a:xfrm>
            <a:off x="10548065" y="5237822"/>
            <a:ext cx="388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  <a:cs typeface="Comic Sans MS"/>
              </a:rPr>
              <a:t>=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DCDDFE-D0BD-FB46-B887-EFE75508FFAC}"/>
              </a:ext>
            </a:extLst>
          </p:cNvPr>
          <p:cNvSpPr txBox="1"/>
          <p:nvPr/>
        </p:nvSpPr>
        <p:spPr>
          <a:xfrm>
            <a:off x="9638681" y="5352372"/>
            <a:ext cx="704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splitting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F9E7E4-7BE2-C544-BDCE-3A21457EB1C0}"/>
              </a:ext>
            </a:extLst>
          </p:cNvPr>
          <p:cNvSpPr txBox="1"/>
          <p:nvPr/>
        </p:nvSpPr>
        <p:spPr>
          <a:xfrm>
            <a:off x="10906601" y="5386400"/>
            <a:ext cx="1146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gluon</a:t>
            </a:r>
          </a:p>
          <a:p>
            <a:pPr algn="ctr"/>
            <a:r>
              <a:rPr lang="en-US" sz="1200" dirty="0"/>
              <a:t>recombination</a:t>
            </a:r>
          </a:p>
        </p:txBody>
      </p:sp>
    </p:spTree>
    <p:extLst>
      <p:ext uri="{BB962C8B-B14F-4D97-AF65-F5344CB8AC3E}">
        <p14:creationId xmlns:p14="http://schemas.microsoft.com/office/powerpoint/2010/main" val="2946780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Central Detector Non-DOE Interest &amp; In-Kind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70DC2-48CD-6E06-2D80-2BCEFBE26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0" t="4752" r="20123" b="2859"/>
          <a:stretch/>
        </p:blipFill>
        <p:spPr>
          <a:xfrm>
            <a:off x="3460996" y="1748920"/>
            <a:ext cx="5151864" cy="3902927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3050610-30C8-E518-73F4-5A6CD80F528A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6154847" y="1458701"/>
            <a:ext cx="1118987" cy="12409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71462E-925A-B739-10D9-D959FFE8B69D}"/>
              </a:ext>
            </a:extLst>
          </p:cNvPr>
          <p:cNvSpPr txBox="1"/>
          <p:nvPr/>
        </p:nvSpPr>
        <p:spPr>
          <a:xfrm>
            <a:off x="5505471" y="935481"/>
            <a:ext cx="1298752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Dual-radiator</a:t>
            </a:r>
          </a:p>
          <a:p>
            <a:pPr algn="ctr"/>
            <a:r>
              <a:rPr lang="en-US" sz="1400" b="1" dirty="0"/>
              <a:t>RICH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8BDEC2-FE00-A79F-4B1B-A222181A2455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6401021" y="1965535"/>
            <a:ext cx="3662367" cy="132760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86C617-9105-9207-1F49-3F9A3898D20E}"/>
              </a:ext>
            </a:extLst>
          </p:cNvPr>
          <p:cNvSpPr txBox="1"/>
          <p:nvPr/>
        </p:nvSpPr>
        <p:spPr>
          <a:xfrm>
            <a:off x="10063388" y="1703925"/>
            <a:ext cx="1010213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Tracking</a:t>
            </a:r>
          </a:p>
          <a:p>
            <a:pPr algn="ctr"/>
            <a:r>
              <a:rPr lang="en-US" sz="1400" b="1" dirty="0"/>
              <a:t>Detectors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801CF3-3C0B-6482-0C0C-0F3317DBD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927957" y="2315346"/>
            <a:ext cx="828573" cy="5740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B4E385-2395-DFEA-4FCB-2DECBA113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0813708" y="2315984"/>
            <a:ext cx="914400" cy="609600"/>
          </a:xfrm>
          <a:prstGeom prst="rect">
            <a:avLst/>
          </a:prstGeom>
        </p:spPr>
      </p:pic>
      <p:pic>
        <p:nvPicPr>
          <p:cNvPr id="15" name="Picture 1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62DF0D7-F9BE-517A-8571-2497E9383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7996" y="2980071"/>
            <a:ext cx="807762" cy="59947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BDE7366-EFCD-4E91-6475-4292021602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76361" y="2980071"/>
            <a:ext cx="858183" cy="62614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625DDB-ABA8-1683-4C2D-AC5B51B489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275069" y="3634029"/>
            <a:ext cx="995839" cy="69303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34E10C-DA21-BAB5-5318-A652BB83546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7475252" y="1389208"/>
            <a:ext cx="1912616" cy="11594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0241571-3783-9EB9-483F-8CE06FD026AE}"/>
              </a:ext>
            </a:extLst>
          </p:cNvPr>
          <p:cNvSpPr txBox="1"/>
          <p:nvPr/>
        </p:nvSpPr>
        <p:spPr>
          <a:xfrm>
            <a:off x="8220721" y="865988"/>
            <a:ext cx="2334293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Forward Electromagnetic</a:t>
            </a:r>
          </a:p>
          <a:p>
            <a:pPr algn="ctr"/>
            <a:r>
              <a:rPr lang="en-US" sz="1400" b="1" dirty="0"/>
              <a:t>Calorimeter</a:t>
            </a:r>
          </a:p>
        </p:txBody>
      </p:sp>
      <p:pic>
        <p:nvPicPr>
          <p:cNvPr id="20" name="Picture 19" descr="A red flag with a star&#10;&#10;Description automatically generated with low confidence">
            <a:extLst>
              <a:ext uri="{FF2B5EF4-FFF2-40B4-BE49-F238E27FC236}">
                <a16:creationId xmlns:a16="http://schemas.microsoft.com/office/drawing/2014/main" id="{76946E45-74FF-ACBC-1F12-4C7E17B87B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2447" y="704280"/>
            <a:ext cx="979448" cy="5696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5E8CD66-D4F4-4246-8BF2-26CD35C6F323}"/>
              </a:ext>
            </a:extLst>
          </p:cNvPr>
          <p:cNvSpPr txBox="1"/>
          <p:nvPr/>
        </p:nvSpPr>
        <p:spPr>
          <a:xfrm>
            <a:off x="2472523" y="891319"/>
            <a:ext cx="1654619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Superconducting</a:t>
            </a:r>
          </a:p>
          <a:p>
            <a:pPr algn="ctr"/>
            <a:r>
              <a:rPr lang="en-US" sz="1400" b="1" dirty="0"/>
              <a:t>Solenoid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40E574-13F9-344D-1E25-63D02F20762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2376273" y="1878611"/>
            <a:ext cx="2585110" cy="69618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6555E38-C9E7-11F8-D9CD-D2078FF07014}"/>
              </a:ext>
            </a:extLst>
          </p:cNvPr>
          <p:cNvSpPr txBox="1"/>
          <p:nvPr/>
        </p:nvSpPr>
        <p:spPr>
          <a:xfrm>
            <a:off x="748904" y="1509279"/>
            <a:ext cx="1627369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Barrel</a:t>
            </a:r>
          </a:p>
          <a:p>
            <a:pPr algn="ctr"/>
            <a:r>
              <a:rPr lang="en-US" sz="1400" b="1" dirty="0"/>
              <a:t>Electromagnetic </a:t>
            </a:r>
          </a:p>
          <a:p>
            <a:pPr algn="ctr"/>
            <a:r>
              <a:rPr lang="en-US" sz="1400" b="1" dirty="0"/>
              <a:t>Calorimeter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1A7229-9639-3E4B-B1B5-67E6C96521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59415" y="2305755"/>
            <a:ext cx="1085850" cy="550164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BDA1DD-F601-E0A4-6570-80F80635613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4120" y="2882905"/>
            <a:ext cx="1095653" cy="681297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19C4BA-F2D2-5F7F-006D-5BFAE6EE7F1C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2387351" y="3534665"/>
            <a:ext cx="2956809" cy="6491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04E4FEF-10F2-ECE6-2E66-FC930F8A4B44}"/>
              </a:ext>
            </a:extLst>
          </p:cNvPr>
          <p:cNvSpPr txBox="1"/>
          <p:nvPr/>
        </p:nvSpPr>
        <p:spPr>
          <a:xfrm>
            <a:off x="683511" y="3814497"/>
            <a:ext cx="1703840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Backward</a:t>
            </a:r>
          </a:p>
          <a:p>
            <a:pPr algn="ctr"/>
            <a:r>
              <a:rPr lang="en-US" sz="1400" b="1" dirty="0"/>
              <a:t>Electromagnetic </a:t>
            </a:r>
          </a:p>
          <a:p>
            <a:pPr algn="ctr"/>
            <a:r>
              <a:rPr lang="en-US" sz="1400" b="1" dirty="0"/>
              <a:t>Calorimeter</a:t>
            </a:r>
          </a:p>
        </p:txBody>
      </p:sp>
      <p:pic>
        <p:nvPicPr>
          <p:cNvPr id="32" name="Picture 31" descr="Rectangle&#10;&#10;Description automatically generated">
            <a:extLst>
              <a:ext uri="{FF2B5EF4-FFF2-40B4-BE49-F238E27FC236}">
                <a16:creationId xmlns:a16="http://schemas.microsoft.com/office/drawing/2014/main" id="{AFFE255B-055A-CBC7-4006-794143F9CA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0123" y="4642893"/>
            <a:ext cx="868725" cy="585246"/>
          </a:xfrm>
          <a:prstGeom prst="rect">
            <a:avLst/>
          </a:prstGeom>
        </p:spPr>
      </p:pic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3E264B52-0595-2260-B93B-3B2CA31949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34605" y="5322793"/>
            <a:ext cx="682025" cy="689645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36808D-BD27-46D4-BAEB-757BC008800F}"/>
              </a:ext>
            </a:extLst>
          </p:cNvPr>
          <p:cNvCxnSpPr>
            <a:cxnSpLocks/>
            <a:stCxn id="35" idx="1"/>
          </p:cNvCxnSpPr>
          <p:nvPr/>
        </p:nvCxnSpPr>
        <p:spPr>
          <a:xfrm flipH="1" flipV="1">
            <a:off x="5860932" y="3215542"/>
            <a:ext cx="2902383" cy="10680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77E6BDE-2172-BFC2-AFF9-7FEB138C75F0}"/>
              </a:ext>
            </a:extLst>
          </p:cNvPr>
          <p:cNvSpPr txBox="1"/>
          <p:nvPr/>
        </p:nvSpPr>
        <p:spPr>
          <a:xfrm>
            <a:off x="8763315" y="4129698"/>
            <a:ext cx="1372427" cy="30777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Time-of-Flight</a:t>
            </a:r>
          </a:p>
        </p:txBody>
      </p:sp>
      <p:pic>
        <p:nvPicPr>
          <p:cNvPr id="36" name="Picture 35" descr="A picture containing shape&#10;&#10;Description automatically generated">
            <a:extLst>
              <a:ext uri="{FF2B5EF4-FFF2-40B4-BE49-F238E27FC236}">
                <a16:creationId xmlns:a16="http://schemas.microsoft.com/office/drawing/2014/main" id="{2E087280-C8A7-AE37-6EF2-B114B2992C4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89351" y="4521012"/>
            <a:ext cx="992387" cy="654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7" name="Picture 36" descr="A picture containing logo&#10;&#10;Description automatically generated">
            <a:extLst>
              <a:ext uri="{FF2B5EF4-FFF2-40B4-BE49-F238E27FC236}">
                <a16:creationId xmlns:a16="http://schemas.microsoft.com/office/drawing/2014/main" id="{F90931DF-C8FE-EC83-B5A6-0EC2D76BE2F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52215" y="4524325"/>
            <a:ext cx="1021794" cy="689711"/>
          </a:xfrm>
          <a:prstGeom prst="rect">
            <a:avLst/>
          </a:prstGeom>
        </p:spPr>
      </p:pic>
      <p:pic>
        <p:nvPicPr>
          <p:cNvPr id="38" name="Picture 3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187428A-38DE-98F4-A8F4-628BBDE91F6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44486" y="4508010"/>
            <a:ext cx="1095653" cy="68129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270C9DE-6708-3216-2A75-F1502920EFC9}"/>
              </a:ext>
            </a:extLst>
          </p:cNvPr>
          <p:cNvSpPr txBox="1"/>
          <p:nvPr/>
        </p:nvSpPr>
        <p:spPr>
          <a:xfrm>
            <a:off x="5870325" y="5586219"/>
            <a:ext cx="1604927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Data-Acquisition</a:t>
            </a:r>
          </a:p>
          <a:p>
            <a:pPr algn="ctr"/>
            <a:r>
              <a:rPr lang="en-US" sz="1400" b="1" dirty="0"/>
              <a:t>Electronics</a:t>
            </a:r>
          </a:p>
        </p:txBody>
      </p:sp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41D19F75-5193-8F22-0506-3B47CEC840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53667" y="5492746"/>
            <a:ext cx="992387" cy="654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369BAE-C2EA-7320-CF01-B9FF4FFD5A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24335" y="5462676"/>
            <a:ext cx="1054418" cy="733806"/>
          </a:xfrm>
          <a:prstGeom prst="rect">
            <a:avLst/>
          </a:prstGeom>
        </p:spPr>
      </p:pic>
      <p:pic>
        <p:nvPicPr>
          <p:cNvPr id="42" name="Picture 41" descr="A picture containing logo&#10;&#10;Description automatically generated">
            <a:extLst>
              <a:ext uri="{FF2B5EF4-FFF2-40B4-BE49-F238E27FC236}">
                <a16:creationId xmlns:a16="http://schemas.microsoft.com/office/drawing/2014/main" id="{F01874B6-2A34-0F39-1F2E-39ADA025A22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92125" y="5492746"/>
            <a:ext cx="945970" cy="638530"/>
          </a:xfrm>
          <a:prstGeom prst="rect">
            <a:avLst/>
          </a:prstGeom>
        </p:spPr>
      </p:pic>
      <p:pic>
        <p:nvPicPr>
          <p:cNvPr id="43" name="Picture 42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A00A74E-6495-6B2F-7BAB-7D3C5447AAF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82299" y="5486940"/>
            <a:ext cx="926861" cy="628941"/>
          </a:xfrm>
          <a:prstGeom prst="rect">
            <a:avLst/>
          </a:prstGeom>
        </p:spPr>
      </p:pic>
      <p:pic>
        <p:nvPicPr>
          <p:cNvPr id="44" name="Picture 4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8EB58B8-9BE1-AC6F-CDFB-4F0D34175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444" y="5311615"/>
            <a:ext cx="868344" cy="64443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F4160F6-FA0C-6E7E-452E-E04800FEDE32}"/>
              </a:ext>
            </a:extLst>
          </p:cNvPr>
          <p:cNvSpPr txBox="1"/>
          <p:nvPr/>
        </p:nvSpPr>
        <p:spPr>
          <a:xfrm>
            <a:off x="2409549" y="5651847"/>
            <a:ext cx="2161558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Backward Hadronic </a:t>
            </a:r>
          </a:p>
          <a:p>
            <a:pPr algn="ctr"/>
            <a:r>
              <a:rPr lang="en-US" sz="1400" b="1" dirty="0"/>
              <a:t>Calorimeter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E5723B2-48AF-8D03-B3B5-DE2E9E893EF1}"/>
              </a:ext>
            </a:extLst>
          </p:cNvPr>
          <p:cNvCxnSpPr>
            <a:cxnSpLocks/>
            <a:stCxn id="45" idx="0"/>
          </p:cNvCxnSpPr>
          <p:nvPr/>
        </p:nvCxnSpPr>
        <p:spPr>
          <a:xfrm flipV="1">
            <a:off x="3490328" y="4216959"/>
            <a:ext cx="721915" cy="14348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A370BD9-C8C0-4CA0-B5CF-35A431686B3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512729" y="4521012"/>
            <a:ext cx="995731" cy="675675"/>
          </a:xfrm>
          <a:prstGeom prst="rect">
            <a:avLst/>
          </a:prstGeom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504E1A-2D8B-4490-B27A-A097D4F5D10E}"/>
              </a:ext>
            </a:extLst>
          </p:cNvPr>
          <p:cNvCxnSpPr>
            <a:cxnSpLocks/>
            <a:stCxn id="35" idx="0"/>
          </p:cNvCxnSpPr>
          <p:nvPr/>
        </p:nvCxnSpPr>
        <p:spPr>
          <a:xfrm flipH="1" flipV="1">
            <a:off x="6804223" y="3293142"/>
            <a:ext cx="2645306" cy="83655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49">
            <a:extLst>
              <a:ext uri="{FF2B5EF4-FFF2-40B4-BE49-F238E27FC236}">
                <a16:creationId xmlns:a16="http://schemas.microsoft.com/office/drawing/2014/main" id="{9E053E1C-8416-4825-9080-4D373356BD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74217" y="4611676"/>
            <a:ext cx="995839" cy="693039"/>
          </a:xfrm>
          <a:prstGeom prst="rect">
            <a:avLst/>
          </a:prstGeom>
        </p:spPr>
      </p:pic>
      <p:pic>
        <p:nvPicPr>
          <p:cNvPr id="51" name="Picture 50" descr="Chart&#10;&#10;Description automatically generated with medium confidence">
            <a:extLst>
              <a:ext uri="{FF2B5EF4-FFF2-40B4-BE49-F238E27FC236}">
                <a16:creationId xmlns:a16="http://schemas.microsoft.com/office/drawing/2014/main" id="{97BF4771-FDB8-4265-917A-376BE2F4F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432" y="4934691"/>
            <a:ext cx="868344" cy="644431"/>
          </a:xfrm>
          <a:prstGeom prst="rect">
            <a:avLst/>
          </a:prstGeom>
        </p:spPr>
      </p:pic>
      <p:pic>
        <p:nvPicPr>
          <p:cNvPr id="52" name="Picture 51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6B843761-4B31-40F9-B269-5A4F1AB6C34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1181490" y="1297642"/>
            <a:ext cx="926861" cy="62894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28CD5B3-5557-4BA1-B3BC-07086FE6D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912112" y="888278"/>
            <a:ext cx="914400" cy="6096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1C20B97-C336-455D-9347-D9B7090EAE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13049" y="692964"/>
            <a:ext cx="914400" cy="6096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DF4B7156-B01F-4835-887C-FB8E1A1250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180153" y="1313915"/>
            <a:ext cx="995839" cy="693039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77A442-E562-E229-8A6C-1A4C41E2E115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299833" y="1414539"/>
            <a:ext cx="2561099" cy="145002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0295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ic-sector-5-6-082223-1.jpg" descr="eic-sector-5-6-082223-1.jpg">
            <a:extLst>
              <a:ext uri="{FF2B5EF4-FFF2-40B4-BE49-F238E27FC236}">
                <a16:creationId xmlns:a16="http://schemas.microsoft.com/office/drawing/2014/main" id="{AE5436A8-C653-2145-BF23-5C0E866B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7" r="21741"/>
          <a:stretch/>
        </p:blipFill>
        <p:spPr>
          <a:xfrm>
            <a:off x="1332533" y="524177"/>
            <a:ext cx="9267517" cy="56797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3A644-86B2-AA41-88FF-6A5829D55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314" y="8541"/>
            <a:ext cx="11187953" cy="480349"/>
          </a:xfrm>
        </p:spPr>
        <p:txBody>
          <a:bodyPr>
            <a:normAutofit/>
          </a:bodyPr>
          <a:lstStyle/>
          <a:p>
            <a:r>
              <a:rPr lang="en-US" sz="2800" dirty="0"/>
              <a:t>Far-Forward/Far-Backward Detectors Non-DOE Interest &amp; In-kind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DC6189-6A85-2C49-AE6D-E4D5CFE82F36}"/>
              </a:ext>
            </a:extLst>
          </p:cNvPr>
          <p:cNvCxnSpPr>
            <a:cxnSpLocks/>
          </p:cNvCxnSpPr>
          <p:nvPr/>
        </p:nvCxnSpPr>
        <p:spPr>
          <a:xfrm flipV="1">
            <a:off x="2785255" y="4083904"/>
            <a:ext cx="880909" cy="461855"/>
          </a:xfrm>
          <a:prstGeom prst="straightConnector1">
            <a:avLst/>
          </a:prstGeom>
          <a:ln w="285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E21285-D604-9440-A7E3-4AEA63332EFB}"/>
              </a:ext>
            </a:extLst>
          </p:cNvPr>
          <p:cNvCxnSpPr>
            <a:cxnSpLocks/>
          </p:cNvCxnSpPr>
          <p:nvPr/>
        </p:nvCxnSpPr>
        <p:spPr>
          <a:xfrm flipH="1">
            <a:off x="9009231" y="795892"/>
            <a:ext cx="846153" cy="43898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33862E-FEB4-F847-A532-28FFB6BEAF45}"/>
              </a:ext>
            </a:extLst>
          </p:cNvPr>
          <p:cNvSpPr txBox="1"/>
          <p:nvPr/>
        </p:nvSpPr>
        <p:spPr>
          <a:xfrm rot="19896284">
            <a:off x="2544169" y="3995561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p/A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B4346F-89DE-3141-9C5A-4DF215556782}"/>
              </a:ext>
            </a:extLst>
          </p:cNvPr>
          <p:cNvSpPr txBox="1"/>
          <p:nvPr/>
        </p:nvSpPr>
        <p:spPr>
          <a:xfrm rot="20034413">
            <a:off x="8868676" y="71517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e beam</a:t>
            </a:r>
          </a:p>
        </p:txBody>
      </p:sp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7DC3911F-20D7-BF4A-B28A-B3F174FF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860" y="2479853"/>
            <a:ext cx="774451" cy="557174"/>
          </a:xfrm>
          <a:prstGeom prst="rect">
            <a:avLst/>
          </a:prstGeom>
        </p:spPr>
      </p:pic>
      <p:pic>
        <p:nvPicPr>
          <p:cNvPr id="21" name="RP-Front-image004.jpg" descr="RP-Front-image004.jpg">
            <a:extLst>
              <a:ext uri="{FF2B5EF4-FFF2-40B4-BE49-F238E27FC236}">
                <a16:creationId xmlns:a16="http://schemas.microsoft.com/office/drawing/2014/main" id="{32EF1130-90AD-9346-82DA-9E544A74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1881" y="2558817"/>
            <a:ext cx="1351468" cy="155783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33">
            <a:extLst>
              <a:ext uri="{FF2B5EF4-FFF2-40B4-BE49-F238E27FC236}">
                <a16:creationId xmlns:a16="http://schemas.microsoft.com/office/drawing/2014/main" id="{30EEA745-AB77-7047-82C6-39FED199B0F0}"/>
              </a:ext>
            </a:extLst>
          </p:cNvPr>
          <p:cNvSpPr txBox="1"/>
          <p:nvPr/>
        </p:nvSpPr>
        <p:spPr>
          <a:xfrm>
            <a:off x="9249718" y="1964220"/>
            <a:ext cx="2492395" cy="677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b="0" dirty="0"/>
              <a:t>Roman Pots and </a:t>
            </a:r>
            <a:endParaRPr lang="en-US" sz="1600" b="0" dirty="0"/>
          </a:p>
          <a:p>
            <a:r>
              <a:rPr sz="1600" b="0" dirty="0"/>
              <a:t>Off-Momentum </a:t>
            </a:r>
            <a:r>
              <a:rPr lang="en-US" sz="1600" b="0" dirty="0"/>
              <a:t>D</a:t>
            </a:r>
            <a:r>
              <a:rPr sz="1600" b="0" dirty="0"/>
              <a:t>etectors </a:t>
            </a:r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E53A6395-8392-8A4F-816B-BC61B4401BB0}"/>
              </a:ext>
            </a:extLst>
          </p:cNvPr>
          <p:cNvSpPr/>
          <p:nvPr/>
        </p:nvSpPr>
        <p:spPr>
          <a:xfrm flipH="1" flipV="1">
            <a:off x="8365470" y="1917782"/>
            <a:ext cx="1019308" cy="327853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F7BF95B9-2239-DF41-9E3D-0C1D2900F2C8}"/>
              </a:ext>
            </a:extLst>
          </p:cNvPr>
          <p:cNvSpPr txBox="1"/>
          <p:nvPr/>
        </p:nvSpPr>
        <p:spPr>
          <a:xfrm>
            <a:off x="6875972" y="495544"/>
            <a:ext cx="2492395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b="0" dirty="0"/>
              <a:t>Zero Degree Calorimeter</a:t>
            </a:r>
            <a:endParaRPr sz="1600" b="0" dirty="0"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AF0FA0A1-991A-3942-818C-10346CF3A2F9}"/>
              </a:ext>
            </a:extLst>
          </p:cNvPr>
          <p:cNvSpPr/>
          <p:nvPr/>
        </p:nvSpPr>
        <p:spPr>
          <a:xfrm>
            <a:off x="8354349" y="968468"/>
            <a:ext cx="625996" cy="646331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8" name="20240305_155927.jpeg" descr="20240305_155927.jpeg">
            <a:extLst>
              <a:ext uri="{FF2B5EF4-FFF2-40B4-BE49-F238E27FC236}">
                <a16:creationId xmlns:a16="http://schemas.microsoft.com/office/drawing/2014/main" id="{BC7E867F-A506-0D43-B20E-07D0EA651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2881" y="871012"/>
            <a:ext cx="1351468" cy="101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004-Sep4.png" descr="image004-Sep4.png">
            <a:extLst>
              <a:ext uri="{FF2B5EF4-FFF2-40B4-BE49-F238E27FC236}">
                <a16:creationId xmlns:a16="http://schemas.microsoft.com/office/drawing/2014/main" id="{6EB32183-B21F-7948-94C4-7782912C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2448" y="4786269"/>
            <a:ext cx="1780505" cy="1335379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33">
            <a:extLst>
              <a:ext uri="{FF2B5EF4-FFF2-40B4-BE49-F238E27FC236}">
                <a16:creationId xmlns:a16="http://schemas.microsoft.com/office/drawing/2014/main" id="{3DCBDC13-6D99-0B40-AFF3-612750FA905B}"/>
              </a:ext>
            </a:extLst>
          </p:cNvPr>
          <p:cNvSpPr txBox="1"/>
          <p:nvPr/>
        </p:nvSpPr>
        <p:spPr>
          <a:xfrm>
            <a:off x="4283336" y="4488534"/>
            <a:ext cx="1780505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b="0" dirty="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b="0" dirty="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E26C4029-FF3F-B942-87BD-A3519DAE8B54}"/>
              </a:ext>
            </a:extLst>
          </p:cNvPr>
          <p:cNvSpPr/>
          <p:nvPr/>
        </p:nvSpPr>
        <p:spPr>
          <a:xfrm flipH="1" flipV="1">
            <a:off x="5153125" y="3805315"/>
            <a:ext cx="784111" cy="962844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99D63717-02B7-0F4A-85A7-6F65FCDC1978}"/>
              </a:ext>
            </a:extLst>
          </p:cNvPr>
          <p:cNvSpPr/>
          <p:nvPr/>
        </p:nvSpPr>
        <p:spPr>
          <a:xfrm flipV="1">
            <a:off x="4222447" y="4180225"/>
            <a:ext cx="274069" cy="61342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9BF3BCDE-379D-F944-8D00-762E638024AD}"/>
              </a:ext>
            </a:extLst>
          </p:cNvPr>
          <p:cNvSpPr/>
          <p:nvPr/>
        </p:nvSpPr>
        <p:spPr>
          <a:xfrm>
            <a:off x="1591949" y="4778189"/>
            <a:ext cx="652671" cy="545762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6EC2425C-CA56-5645-96A3-2A98C59F8DCB}"/>
              </a:ext>
            </a:extLst>
          </p:cNvPr>
          <p:cNvSpPr txBox="1"/>
          <p:nvPr/>
        </p:nvSpPr>
        <p:spPr>
          <a:xfrm>
            <a:off x="513943" y="4470805"/>
            <a:ext cx="1956005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b="0" dirty="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en-US" sz="1600" b="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sz="1600" b="0" dirty="0">
                <a:latin typeface="Arial" panose="020B0604020202020204" pitchFamily="34" charset="0"/>
                <a:cs typeface="Arial" panose="020B0604020202020204" pitchFamily="34" charset="0"/>
              </a:rPr>
              <a:t>ystem </a:t>
            </a:r>
          </a:p>
        </p:txBody>
      </p:sp>
      <p:pic>
        <p:nvPicPr>
          <p:cNvPr id="37" name="image002-Sep2023.png" descr="image002-Sep2023.png">
            <a:extLst>
              <a:ext uri="{FF2B5EF4-FFF2-40B4-BE49-F238E27FC236}">
                <a16:creationId xmlns:a16="http://schemas.microsoft.com/office/drawing/2014/main" id="{2F92E6D4-0B22-5840-8604-65C5CF35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16524" y="2898149"/>
            <a:ext cx="1831441" cy="1631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70BC3B09-D6DC-084C-8B00-AC7B383281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60"/>
          <a:stretch>
            <a:fillRect/>
          </a:stretch>
        </p:blipFill>
        <p:spPr>
          <a:xfrm>
            <a:off x="1856825" y="770840"/>
            <a:ext cx="2502656" cy="990915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id="{93DDE950-5160-DE41-B4AE-918E0C409E12}"/>
              </a:ext>
            </a:extLst>
          </p:cNvPr>
          <p:cNvSpPr txBox="1"/>
          <p:nvPr/>
        </p:nvSpPr>
        <p:spPr>
          <a:xfrm>
            <a:off x="1995983" y="415022"/>
            <a:ext cx="2173993" cy="40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b="0" dirty="0"/>
              <a:t>B0 </a:t>
            </a:r>
            <a:r>
              <a:rPr lang="en-US" sz="1400" b="0" dirty="0"/>
              <a:t>M</a:t>
            </a:r>
            <a:r>
              <a:rPr sz="1400" b="0" dirty="0"/>
              <a:t>agnet</a:t>
            </a:r>
            <a:r>
              <a:rPr lang="en-US" sz="1400" b="0" dirty="0"/>
              <a:t> Spectrometer</a:t>
            </a:r>
            <a:endParaRPr sz="1400" b="0" dirty="0"/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A3248E66-001E-254F-824C-07AB853C8473}"/>
              </a:ext>
            </a:extLst>
          </p:cNvPr>
          <p:cNvSpPr/>
          <p:nvPr/>
        </p:nvSpPr>
        <p:spPr>
          <a:xfrm>
            <a:off x="4294094" y="1477231"/>
            <a:ext cx="2976619" cy="782850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38" name="Picture 37" descr="A picture containing shape&#10;&#10;Description automatically generated">
            <a:extLst>
              <a:ext uri="{FF2B5EF4-FFF2-40B4-BE49-F238E27FC236}">
                <a16:creationId xmlns:a16="http://schemas.microsoft.com/office/drawing/2014/main" id="{D8B201E2-6846-E14C-983E-9991803D2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4699" y="536421"/>
            <a:ext cx="992387" cy="6549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4" name="Picture 4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49A1CC-99BD-E545-B59E-485DC968A6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03636" y="1224565"/>
            <a:ext cx="1053231" cy="654918"/>
          </a:xfrm>
          <a:prstGeom prst="rect">
            <a:avLst/>
          </a:prstGeom>
        </p:spPr>
      </p:pic>
      <p:pic>
        <p:nvPicPr>
          <p:cNvPr id="45" name="Picture 44" descr="A picture containing logo&#10;&#10;Description automatically generated">
            <a:extLst>
              <a:ext uri="{FF2B5EF4-FFF2-40B4-BE49-F238E27FC236}">
                <a16:creationId xmlns:a16="http://schemas.microsoft.com/office/drawing/2014/main" id="{1E481A04-84F8-6540-B043-9995254AA1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7139" y="705974"/>
            <a:ext cx="1021794" cy="689711"/>
          </a:xfrm>
          <a:prstGeom prst="rect">
            <a:avLst/>
          </a:prstGeom>
        </p:spPr>
      </p:pic>
      <p:pic>
        <p:nvPicPr>
          <p:cNvPr id="46" name="Picture 45" descr="Icon&#10;&#10;Description automatically generated with medium confidence">
            <a:extLst>
              <a:ext uri="{FF2B5EF4-FFF2-40B4-BE49-F238E27FC236}">
                <a16:creationId xmlns:a16="http://schemas.microsoft.com/office/drawing/2014/main" id="{9433EAE4-0215-C341-BE84-67A085C5A4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06873" y="2641614"/>
            <a:ext cx="995157" cy="62993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BED0D3C-5ADB-6743-B46A-4AC5A6EF09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241162" y="3334370"/>
            <a:ext cx="1054418" cy="733806"/>
          </a:xfrm>
          <a:prstGeom prst="rect">
            <a:avLst/>
          </a:prstGeom>
        </p:spPr>
      </p:pic>
      <p:pic>
        <p:nvPicPr>
          <p:cNvPr id="48" name="Picture 47" descr="Icon&#10;&#10;Description automatically generated">
            <a:extLst>
              <a:ext uri="{FF2B5EF4-FFF2-40B4-BE49-F238E27FC236}">
                <a16:creationId xmlns:a16="http://schemas.microsoft.com/office/drawing/2014/main" id="{5793B749-F3FF-E543-97E7-D856DD94A0B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6310" y="833286"/>
            <a:ext cx="1127056" cy="8031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872F4EC-C6EE-3C4A-9BFD-2286F78EDB88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096000" y="4768159"/>
            <a:ext cx="1028700" cy="685800"/>
          </a:xfrm>
          <a:prstGeom prst="rect">
            <a:avLst/>
          </a:prstGeom>
        </p:spPr>
      </p:pic>
      <p:pic>
        <p:nvPicPr>
          <p:cNvPr id="50" name="Picture 49" descr="A red and blue flag&#10;&#10;Description automatically generated">
            <a:extLst>
              <a:ext uri="{FF2B5EF4-FFF2-40B4-BE49-F238E27FC236}">
                <a16:creationId xmlns:a16="http://schemas.microsoft.com/office/drawing/2014/main" id="{6740C5FF-E8E2-BF49-A648-2A332968B48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00036" y="5505420"/>
            <a:ext cx="1102259" cy="73380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2D39470-7F7D-BB4C-94E4-5560892D1E23}"/>
              </a:ext>
            </a:extLst>
          </p:cNvPr>
          <p:cNvPicPr>
            <a:picLocks/>
          </p:cNvPicPr>
          <p:nvPr/>
        </p:nvPicPr>
        <p:blipFill>
          <a:blip r:embed="rId16">
            <a:extLs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21354" y="2197663"/>
            <a:ext cx="1028700" cy="685800"/>
          </a:xfrm>
          <a:prstGeom prst="rect">
            <a:avLst/>
          </a:prstGeom>
        </p:spPr>
      </p:pic>
      <p:pic>
        <p:nvPicPr>
          <p:cNvPr id="52" name="Picture 51" descr="Icon&#10;&#10;Description automatically generated with medium confidence">
            <a:extLst>
              <a:ext uri="{FF2B5EF4-FFF2-40B4-BE49-F238E27FC236}">
                <a16:creationId xmlns:a16="http://schemas.microsoft.com/office/drawing/2014/main" id="{4E3BC520-671B-4D48-8CC5-4D9607656B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8923" y="2197663"/>
            <a:ext cx="1050873" cy="6651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46BFBFE-6EAC-864C-9B70-9723A456367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19562" y="5453567"/>
            <a:ext cx="1036320" cy="72542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243F709D-AA41-4244-AAF2-B416C840C502}"/>
              </a:ext>
            </a:extLst>
          </p:cNvPr>
          <p:cNvSpPr txBox="1"/>
          <p:nvPr/>
        </p:nvSpPr>
        <p:spPr>
          <a:xfrm>
            <a:off x="8149509" y="5456015"/>
            <a:ext cx="2670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IR vacuum – crucial interface for detectors</a:t>
            </a:r>
          </a:p>
        </p:txBody>
      </p:sp>
    </p:spTree>
    <p:extLst>
      <p:ext uri="{BB962C8B-B14F-4D97-AF65-F5344CB8AC3E}">
        <p14:creationId xmlns:p14="http://schemas.microsoft.com/office/powerpoint/2010/main" val="38556308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Detector Non-DOE Interest &amp; In-Kind</a:t>
            </a:r>
            <a:endParaRPr lang="en-US" dirty="0">
              <a:solidFill>
                <a:schemeClr val="accent5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81B1A48-D2E1-F5EE-80B9-F4842F31A4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1061213"/>
              </p:ext>
            </p:extLst>
          </p:nvPr>
        </p:nvGraphicFramePr>
        <p:xfrm>
          <a:off x="389262" y="523379"/>
          <a:ext cx="11724709" cy="6274115"/>
        </p:xfrm>
        <a:graphic>
          <a:graphicData uri="http://schemas.openxmlformats.org/drawingml/2006/table">
            <a:tbl>
              <a:tblPr firstRow="1" bandRow="1"/>
              <a:tblGrid>
                <a:gridCol w="1163300">
                  <a:extLst>
                    <a:ext uri="{9D8B030D-6E8A-4147-A177-3AD203B41FA5}">
                      <a16:colId xmlns:a16="http://schemas.microsoft.com/office/drawing/2014/main" val="1371435365"/>
                    </a:ext>
                  </a:extLst>
                </a:gridCol>
                <a:gridCol w="10561409">
                  <a:extLst>
                    <a:ext uri="{9D8B030D-6E8A-4147-A177-3AD203B41FA5}">
                      <a16:colId xmlns:a16="http://schemas.microsoft.com/office/drawing/2014/main" val="1383690832"/>
                    </a:ext>
                  </a:extLst>
                </a:gridCol>
              </a:tblGrid>
              <a:tr h="38253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Entity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 and Important Facts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196269"/>
                  </a:ext>
                </a:extLst>
              </a:tr>
              <a:tr h="39457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NSF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NSF-MSRI pre-proposal submitted by 10 US universities – aims at full scope of backward EM calorimetry (eECal). Armenia, Czech, France/IN2P3 as unfunded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contributors. Invited to submit proposal. Moved within NSF to consider in MPS directorate. Internal NSF review completed. Pending funding decision.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952053"/>
                  </a:ext>
                </a:extLst>
              </a:tr>
              <a:tr h="394571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MAPS sensor design developed by CERN/ITS-3 Group providing synergy with ALICE. Synergy of gaseous-based Cherenkov detectors and photon-sensors with ALICE &amp;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LHCb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Synergy of Forward AC-LGAD design with CMS endcap timing layer.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360725"/>
                  </a:ext>
                </a:extLst>
              </a:tr>
              <a:tr h="2889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Armenia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Contributions, mainly labor to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eECal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many EM calorimetry and particle id detectors component tests.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5158277"/>
                  </a:ext>
                </a:extLst>
              </a:tr>
              <a:tr h="2889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 included in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2022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Canadian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Subatomic Physics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Long-Range Plan; Interested in Barrel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Electromagnetic Calorimetry, Electron Polarimeter and Software. Working on 2024 proposal.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669715"/>
                  </a:ext>
                </a:extLst>
              </a:tr>
              <a:tr h="28891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China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Interested in Forward EM Calorimeter – working on NSF-China proposal.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486615"/>
                  </a:ext>
                </a:extLst>
              </a:tr>
              <a:tr h="276043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Czech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Working with funding agency; Interested in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eECal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(PbWO4 crystals and glass), Silicon Vertex Tracker sensors and characterization, and collaboration on low-Q2 electron tagger.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9793005"/>
                  </a:ext>
                </a:extLst>
              </a:tr>
              <a:tr h="2728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France/IRFU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Interested in MPGD/racking and readout electronics including ASICs for MPGDs. Provided in-kind contributions to SC magnet design and interested to continue labor oversight during magnet construction.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812410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France/IN2P3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contribution to backward EM calorimetry (including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in-kind design)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to readout electronics (in-kind design of two ASICs for AC-LGAD detectors and Calorimetry). IRFU &amp; IN2P3 discussing together for higher-level contributions.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565651"/>
                  </a:ext>
                </a:extLst>
              </a:tr>
              <a:tr h="44331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EIC included in 2023 Mega Science Vision Plan. Consortium is working with Funding agency; Interested in detector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oftware (non-project scientific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contribution),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contributions to DAQ/slow controls and forward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dRICH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Investigating further hardware contributions – forward EM Calorimeter, forward AC-LGAD, maintain possible links with Si groups and plants.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117097"/>
                  </a:ext>
                </a:extLst>
              </a:tr>
              <a:tr h="37041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Italy/INFN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Commitment to EIC detector magnet construction scope. Aims at major scope of forward particle identification detector (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dRICH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including ASICs development, at (part of) the Si/MAPS tracker scope, and at photo-sensor contributions as well as contributions to the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Symbol" pitchFamily="2" charset="2"/>
                          <a:cs typeface="Arial" panose="020B0604020202020204" pitchFamily="34" charset="0"/>
                        </a:rPr>
                        <a:t>m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Rwell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Tracker (forward disks)..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224923"/>
                  </a:ext>
                </a:extLst>
              </a:tr>
              <a:tr h="3069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Israel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B0 Detectors (Si tracking and PbWO4)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6413477"/>
                  </a:ext>
                </a:extLst>
              </a:tr>
              <a:tr h="44331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Interested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a US-Japan agreement; Aims at full scope of Zero-Degree Calorimeter in collaboration with Taiwan/Korea. Pursuit of full scope of barrel AC-LGAD detector as EIC-Asia consortium. Contribution to DAQ/streaming.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486306"/>
                  </a:ext>
                </a:extLst>
              </a:tr>
              <a:tr h="461712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Korea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Aims at major scope for fiber-based barrel EM calorimeter,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Also interest in 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AC-LGAD and Si-based hadronic calorimetry for ZDC.as part of EIC-Asia consortium (includes also </a:t>
                      </a:r>
                      <a:r>
                        <a:rPr lang="en-US" sz="10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Japan,Taiwan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), Si tracking detector and GEM-based detectors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Proposal submitted to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MSIT.for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M&amp;S for barrel </a:t>
                      </a:r>
                      <a:r>
                        <a:rPr lang="en-US" sz="100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EMCal</a:t>
                      </a:r>
                      <a:r>
                        <a:rPr lang="en-US" sz="10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and support for labor for all interests. In policy review stage.</a:t>
                      </a:r>
                      <a:endParaRPr 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4002649"/>
                  </a:ext>
                </a:extLst>
              </a:tr>
              <a:tr h="2728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Poland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Actively working with ministry/funding agency; Interested in detectors along the beam line (luminosity detector, Roman Pots)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921962"/>
                  </a:ext>
                </a:extLst>
              </a:tr>
              <a:tr h="272809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Pursuit of full scope of barrel AC-LGAD as part of EIC-Asia consortium. LYSO-based EM calorimeter for ZDC, Also optical readout/fiber. Possible later interest in PCBs. Computing. Also investigating if AC-LGAD sensors can be produced by Taiwan industry, if so these sensors could be in-kind.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182557"/>
                  </a:ext>
                </a:extLst>
              </a:tr>
              <a:tr h="44331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UK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STFC seed funding for UK detector R&amp;D (3M£). Large STFC/UKRI research infrastructure proposal approved, includes the two outer barrel layers of the silicon vertex tracker, two tracking stations for the low-Q2 electron tagger, and components for the luminosity monitor. Also includes accelerator component.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5060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6429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2D4B-DEF8-9349-8604-351E9C1E7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25145-76F0-92C4-D298-CC9E92450B09}"/>
              </a:ext>
            </a:extLst>
          </p:cNvPr>
          <p:cNvSpPr txBox="1">
            <a:spLocks/>
          </p:cNvSpPr>
          <p:nvPr/>
        </p:nvSpPr>
        <p:spPr>
          <a:xfrm>
            <a:off x="439757" y="551876"/>
            <a:ext cx="11521440" cy="550100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EIC science has worldwide endorsement (Canada Long-Range Plan, NSAC Long-Range Plan, India </a:t>
            </a:r>
            <a:r>
              <a:rPr lang="en-US" dirty="0" err="1"/>
              <a:t>MegaScience</a:t>
            </a:r>
            <a:r>
              <a:rPr lang="en-US" dirty="0"/>
              <a:t> Vision Plan, </a:t>
            </a:r>
            <a:r>
              <a:rPr lang="en-US" dirty="0" err="1"/>
              <a:t>NuPECC</a:t>
            </a:r>
            <a:r>
              <a:rPr lang="en-US" dirty="0"/>
              <a:t> recommendation, …).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Successful transition to </a:t>
            </a:r>
            <a:r>
              <a:rPr lang="en-US" dirty="0" err="1"/>
              <a:t>ePIC</a:t>
            </a:r>
            <a:r>
              <a:rPr lang="en-US" dirty="0"/>
              <a:t> detector collaboration.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Excellent working mode.</a:t>
            </a:r>
            <a:endParaRPr lang="en-US" i="1" dirty="0"/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Project detector R&amp;D started Q3/FY22. Benefits from large in-kind component.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Milestones defined and included in P6. DAC reviews annual progress. FY24 contracts (nearly all) in place.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All non-Si/ASICs related detector R&amp;D on track to complete in FY24.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DOE initiated generic EIC detector R&amp;D program in FY22, hosted by </a:t>
            </a:r>
            <a:r>
              <a:rPr lang="en-US" dirty="0" err="1"/>
              <a:t>JLab</a:t>
            </a:r>
            <a:r>
              <a:rPr lang="en-US" dirty="0"/>
              <a:t>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Excellent progress on Project Engineering and Design (PED)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Designs are maturing with help from our many domestic and international collaborators.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This constitutes a ~$5M in-kind non-DOE PED contribution.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Detector technically baselined.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Central detector baseline technologies chosen July 2023.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Far-forward/far-backward baseline technologies chosen February 2024.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dirty="0"/>
              <a:t>Recent emphasis on CD-3A, CD-3B, path to CD-2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b="1" dirty="0"/>
              <a:t>Preparing for detector CD-3A item contracts.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b="1" dirty="0"/>
              <a:t>CD-3B for detector includes a phase continuation for CD-3A scope and select other items.</a:t>
            </a:r>
          </a:p>
          <a:p>
            <a:pPr lvl="1">
              <a:lnSpc>
                <a:spcPct val="120000"/>
              </a:lnSpc>
              <a:spcAft>
                <a:spcPts val="600"/>
              </a:spcAft>
            </a:pPr>
            <a:r>
              <a:rPr lang="en-US" b="1" dirty="0"/>
              <a:t>On path to reach CD-2 required design maturity in 2025.</a:t>
            </a:r>
          </a:p>
        </p:txBody>
      </p:sp>
    </p:spTree>
    <p:extLst>
      <p:ext uri="{BB962C8B-B14F-4D97-AF65-F5344CB8AC3E}">
        <p14:creationId xmlns:p14="http://schemas.microsoft.com/office/powerpoint/2010/main" val="39011548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C43DE4-CE70-624D-97F9-7E6274C05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142" y="0"/>
            <a:ext cx="11499234" cy="480349"/>
          </a:xfrm>
        </p:spPr>
        <p:txBody>
          <a:bodyPr/>
          <a:lstStyle/>
          <a:p>
            <a:r>
              <a:rPr lang="en-US" dirty="0"/>
              <a:t>                      and the </a:t>
            </a:r>
            <a:r>
              <a:rPr lang="en-US"/>
              <a:t>Interaction Region </a:t>
            </a:r>
            <a:r>
              <a:rPr lang="en-US" dirty="0"/>
              <a:t>are built</a:t>
            </a:r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5FBEB231-09AE-E84B-90DF-3D752D0DE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879" y="-142475"/>
            <a:ext cx="925806" cy="666065"/>
          </a:xfrm>
          <a:prstGeom prst="rect">
            <a:avLst/>
          </a:prstGeom>
        </p:spPr>
      </p:pic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2396E769-1C2D-BD4C-9061-2C7FD356F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26"/>
          <a:stretch/>
        </p:blipFill>
        <p:spPr>
          <a:xfrm>
            <a:off x="1593850" y="523590"/>
            <a:ext cx="8775700" cy="244475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10E96DD-6F8F-774C-AF72-1FF202466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218" y="3011581"/>
            <a:ext cx="3614964" cy="2709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DFFB4A-FE78-AF4A-8B4D-8BF2F3F62E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9575" y="3429001"/>
            <a:ext cx="3638833" cy="272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F14F43E-4C66-5D4F-BD7D-5FAB831ED0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21" y="3544835"/>
            <a:ext cx="3614965" cy="270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125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D1934-23E9-804E-A1D2-24E93610E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448" y="3425945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971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95400" y="-2611"/>
            <a:ext cx="9144000" cy="584669"/>
          </a:xfrm>
        </p:spPr>
        <p:txBody>
          <a:bodyPr>
            <a:normAutofit fontScale="90000"/>
          </a:bodyPr>
          <a:lstStyle/>
          <a:p>
            <a:r>
              <a:rPr lang="en-US" b="0" dirty="0"/>
              <a:t>What composes Visible Matter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 descr="heart2quar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51" y="576136"/>
            <a:ext cx="6037236" cy="52218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89147" y="569786"/>
            <a:ext cx="662661" cy="338554"/>
          </a:xfrm>
          <a:prstGeom prst="rect">
            <a:avLst/>
          </a:prstGeom>
          <a:solidFill>
            <a:schemeClr val="tx1"/>
          </a:solidFill>
          <a:ln w="158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atom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3051807" y="554038"/>
            <a:ext cx="3903797" cy="41508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3" name="Straight Connector 12"/>
          <p:cNvCxnSpPr>
            <a:cxnSpLocks/>
          </p:cNvCxnSpPr>
          <p:nvPr/>
        </p:nvCxnSpPr>
        <p:spPr bwMode="auto">
          <a:xfrm flipV="1">
            <a:off x="6483542" y="2683769"/>
            <a:ext cx="1273447" cy="50327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759722" y="689568"/>
            <a:ext cx="274947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if you look through a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</a:rPr>
              <a:t>higher and higher </a:t>
            </a:r>
          </a:p>
          <a:p>
            <a:pPr algn="ctr"/>
            <a:r>
              <a:rPr lang="en-US" sz="2000" dirty="0">
                <a:solidFill>
                  <a:srgbClr val="0000FF"/>
                </a:solidFill>
              </a:rPr>
              <a:t>resolution microscope </a:t>
            </a:r>
          </a:p>
          <a:p>
            <a:pPr algn="ctr"/>
            <a:r>
              <a:rPr lang="en-US" sz="2000" dirty="0">
                <a:solidFill>
                  <a:srgbClr val="322F31"/>
                </a:solidFill>
              </a:rPr>
              <a:t>you discover a </a:t>
            </a:r>
          </a:p>
          <a:p>
            <a:pPr algn="ctr"/>
            <a:r>
              <a:rPr lang="en-US" sz="2000" dirty="0" err="1">
                <a:solidFill>
                  <a:srgbClr val="0000FF"/>
                </a:solidFill>
              </a:rPr>
              <a:t>femto</a:t>
            </a:r>
            <a:r>
              <a:rPr lang="en-US" sz="2000" dirty="0">
                <a:solidFill>
                  <a:srgbClr val="0000FF"/>
                </a:solidFill>
              </a:rPr>
              <a:t> Universe</a:t>
            </a:r>
          </a:p>
          <a:p>
            <a:pPr algn="ctr"/>
            <a:r>
              <a:rPr lang="en-US" sz="1400" dirty="0">
                <a:solidFill>
                  <a:srgbClr val="322F31"/>
                </a:solidFill>
              </a:rPr>
              <a:t>size scale</a:t>
            </a:r>
          </a:p>
          <a:p>
            <a:pPr algn="ctr"/>
            <a:r>
              <a:rPr lang="en-US" sz="1400" dirty="0">
                <a:solidFill>
                  <a:srgbClr val="0000FF"/>
                </a:solidFill>
              </a:rPr>
              <a:t>3.2 10</a:t>
            </a:r>
            <a:r>
              <a:rPr lang="en-US" sz="1400" baseline="30000" dirty="0">
                <a:solidFill>
                  <a:srgbClr val="0000FF"/>
                </a:solidFill>
              </a:rPr>
              <a:t>-15</a:t>
            </a:r>
            <a:r>
              <a:rPr lang="en-US" sz="1400" dirty="0">
                <a:solidFill>
                  <a:srgbClr val="0000FF"/>
                </a:solidFill>
              </a:rPr>
              <a:t> feet = 1 </a:t>
            </a:r>
            <a:r>
              <a:rPr lang="en-US" sz="1400" dirty="0" err="1">
                <a:solidFill>
                  <a:srgbClr val="0000FF"/>
                </a:solidFill>
              </a:rPr>
              <a:t>femto</a:t>
            </a:r>
            <a:r>
              <a:rPr lang="en-US" sz="1400" dirty="0">
                <a:solidFill>
                  <a:srgbClr val="0000FF"/>
                </a:solidFill>
              </a:rPr>
              <a:t> m (</a:t>
            </a:r>
            <a:r>
              <a:rPr lang="en-US" sz="1400" dirty="0" err="1">
                <a:solidFill>
                  <a:srgbClr val="0000FF"/>
                </a:solidFill>
              </a:rPr>
              <a:t>fm</a:t>
            </a:r>
            <a:r>
              <a:rPr lang="en-US" sz="14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47303" y="2883311"/>
            <a:ext cx="2846917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Big Question:</a:t>
            </a:r>
          </a:p>
          <a:p>
            <a:pPr algn="ctr"/>
            <a:endParaRPr lang="en-US" sz="800" dirty="0">
              <a:solidFill>
                <a:srgbClr val="0000FF"/>
              </a:solidFill>
            </a:endParaRPr>
          </a:p>
          <a:p>
            <a:pPr algn="ctr"/>
            <a:r>
              <a:rPr lang="en-US" dirty="0"/>
              <a:t>can we understand</a:t>
            </a:r>
          </a:p>
          <a:p>
            <a:pPr algn="ctr"/>
            <a:r>
              <a:rPr lang="en-US" dirty="0"/>
              <a:t>how the visible matter is formed</a:t>
            </a:r>
          </a:p>
          <a:p>
            <a:pPr algn="ctr"/>
            <a:r>
              <a:rPr lang="en-US" dirty="0"/>
              <a:t>from the smallest </a:t>
            </a:r>
          </a:p>
          <a:p>
            <a:pPr algn="ctr"/>
            <a:r>
              <a:rPr lang="en-US" dirty="0"/>
              <a:t>elementary building blocks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qu</a:t>
            </a:r>
            <a:r>
              <a:rPr lang="en-US" dirty="0">
                <a:solidFill>
                  <a:srgbClr val="0432FF"/>
                </a:solidFill>
              </a:rPr>
              <a:t>ar</a:t>
            </a:r>
            <a:r>
              <a:rPr lang="en-US" dirty="0">
                <a:solidFill>
                  <a:srgbClr val="00FA00"/>
                </a:solidFill>
              </a:rPr>
              <a:t>ks</a:t>
            </a:r>
            <a:r>
              <a:rPr lang="en-US" dirty="0"/>
              <a:t> and </a:t>
            </a:r>
            <a:r>
              <a:rPr lang="en-US" dirty="0">
                <a:solidFill>
                  <a:srgbClr val="FF9300"/>
                </a:solidFill>
              </a:rPr>
              <a:t>gluons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605A7A-234E-4B4B-8B5F-25361A9DEABF}"/>
              </a:ext>
            </a:extLst>
          </p:cNvPr>
          <p:cNvSpPr txBox="1"/>
          <p:nvPr/>
        </p:nvSpPr>
        <p:spPr>
          <a:xfrm>
            <a:off x="6624331" y="5575007"/>
            <a:ext cx="5665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 elementary building blocks can be characterized by their </a:t>
            </a:r>
            <a:r>
              <a:rPr lang="en-US" sz="20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mass, spin and charge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C4D1F6-D38B-3C40-8B49-8CD02010E8F9}"/>
              </a:ext>
            </a:extLst>
          </p:cNvPr>
          <p:cNvSpPr txBox="1"/>
          <p:nvPr/>
        </p:nvSpPr>
        <p:spPr>
          <a:xfrm>
            <a:off x="4015476" y="4028845"/>
            <a:ext cx="82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CAD34-94E0-094A-82C3-FCAA33F6E9AB}"/>
              </a:ext>
            </a:extLst>
          </p:cNvPr>
          <p:cNvSpPr/>
          <p:nvPr/>
        </p:nvSpPr>
        <p:spPr>
          <a:xfrm>
            <a:off x="3373310" y="5022923"/>
            <a:ext cx="1284333" cy="3847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8B7D99E-9A69-444E-825F-3AD512B18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112" y="1321979"/>
            <a:ext cx="4824176" cy="48241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3B8689-C4E9-4944-AC96-5B48F7BC7F83}"/>
              </a:ext>
            </a:extLst>
          </p:cNvPr>
          <p:cNvSpPr txBox="1"/>
          <p:nvPr/>
        </p:nvSpPr>
        <p:spPr>
          <a:xfrm>
            <a:off x="5212249" y="3677437"/>
            <a:ext cx="82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5D764E-4AB0-C84E-BA59-BFB5F607F453}"/>
              </a:ext>
            </a:extLst>
          </p:cNvPr>
          <p:cNvSpPr txBox="1"/>
          <p:nvPr/>
        </p:nvSpPr>
        <p:spPr>
          <a:xfrm>
            <a:off x="2784553" y="4751187"/>
            <a:ext cx="910827" cy="400110"/>
          </a:xfrm>
          <a:prstGeom prst="rect">
            <a:avLst/>
          </a:prstGeom>
          <a:solidFill>
            <a:schemeClr val="tx1"/>
          </a:solidFill>
          <a:ln>
            <a:solidFill>
              <a:srgbClr val="FF93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9AB5AB-85AC-AD45-9950-B1BC1AC69BA7}"/>
              </a:ext>
            </a:extLst>
          </p:cNvPr>
          <p:cNvSpPr txBox="1"/>
          <p:nvPr/>
        </p:nvSpPr>
        <p:spPr>
          <a:xfrm rot="588565">
            <a:off x="5057286" y="4404389"/>
            <a:ext cx="82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85054F-0415-474A-871B-F75DAC7C3445}"/>
              </a:ext>
            </a:extLst>
          </p:cNvPr>
          <p:cNvSpPr txBox="1"/>
          <p:nvPr/>
        </p:nvSpPr>
        <p:spPr>
          <a:xfrm>
            <a:off x="4332232" y="2953917"/>
            <a:ext cx="82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02DCD-421B-504E-93C5-7747986A7794}"/>
              </a:ext>
            </a:extLst>
          </p:cNvPr>
          <p:cNvSpPr txBox="1"/>
          <p:nvPr/>
        </p:nvSpPr>
        <p:spPr>
          <a:xfrm>
            <a:off x="3939893" y="4028945"/>
            <a:ext cx="82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8E9629-7960-3F47-A74D-44802D534A86}"/>
              </a:ext>
            </a:extLst>
          </p:cNvPr>
          <p:cNvSpPr txBox="1"/>
          <p:nvPr/>
        </p:nvSpPr>
        <p:spPr>
          <a:xfrm rot="20776683">
            <a:off x="4126404" y="4973814"/>
            <a:ext cx="821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Gluon</a:t>
            </a:r>
          </a:p>
        </p:txBody>
      </p:sp>
    </p:spTree>
    <p:extLst>
      <p:ext uri="{BB962C8B-B14F-4D97-AF65-F5344CB8AC3E}">
        <p14:creationId xmlns:p14="http://schemas.microsoft.com/office/powerpoint/2010/main" val="154687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6D0B-DE63-E94B-A672-97C78E30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/>
              <a:t>EIC Science 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F2F8C7-E843-ED48-86AF-C456AD60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592567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j-lt"/>
                <a:ea typeface="Arial" charset="0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1FEBC-1900-094A-8BC7-57EC47BF5555}"/>
              </a:ext>
            </a:extLst>
          </p:cNvPr>
          <p:cNvSpPr txBox="1"/>
          <p:nvPr/>
        </p:nvSpPr>
        <p:spPr>
          <a:xfrm>
            <a:off x="886835" y="480349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Arial" panose="020B0604020202020204" pitchFamily="34" charset="0"/>
              </a:rPr>
              <a:t>Proton spins are used to image the structure and function of the human body using the technique of </a:t>
            </a:r>
            <a:r>
              <a:rPr lang="en-US" sz="1600" i="1" dirty="0">
                <a:solidFill>
                  <a:srgbClr val="0432FF"/>
                </a:solidFill>
                <a:cs typeface="Arial" panose="020B0604020202020204" pitchFamily="34" charset="0"/>
              </a:rPr>
              <a:t>magnetic resonance imaging</a:t>
            </a:r>
            <a:endParaRPr lang="en-US" sz="1600" dirty="0">
              <a:solidFill>
                <a:srgbClr val="0432FF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29BA6D8-CDB3-7641-B91A-5DD4AAA57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7322" y="1379358"/>
            <a:ext cx="2203624" cy="1652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0016FC0-7657-6E41-9D9C-04E84A9E6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0364" y="1360005"/>
            <a:ext cx="1840639" cy="1651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7FEE8870-BD12-3D4C-BA98-FD4AA7FA4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330" y="3032076"/>
            <a:ext cx="489523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cs typeface="Arial" panose="020B0604020202020204" pitchFamily="34" charset="0"/>
              </a:rPr>
              <a:t>Nobel Prize 2003: 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Paul C. Lauterbur &amp; Sir Peter Mansfield</a:t>
            </a:r>
          </a:p>
          <a:p>
            <a:pPr algn="ctr"/>
            <a:r>
              <a:rPr lang="en-US" sz="1400" dirty="0">
                <a:cs typeface="Arial" panose="020B0604020202020204" pitchFamily="34" charset="0"/>
              </a:rPr>
              <a:t>for discovery concerning magnetic resonance imaging</a:t>
            </a:r>
          </a:p>
        </p:txBody>
      </p:sp>
      <p:pic>
        <p:nvPicPr>
          <p:cNvPr id="9" name="Picture 8" descr="A picture containing clock, room, table&#10;&#10;Description automatically generated">
            <a:extLst>
              <a:ext uri="{FF2B5EF4-FFF2-40B4-BE49-F238E27FC236}">
                <a16:creationId xmlns:a16="http://schemas.microsoft.com/office/drawing/2014/main" id="{C9C6B72C-60A4-DF4C-90F8-715143E51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55" y="4025289"/>
            <a:ext cx="4920981" cy="18926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A9B373-62DB-754C-8B1B-5AC3C06FA9B1}"/>
              </a:ext>
            </a:extLst>
          </p:cNvPr>
          <p:cNvSpPr txBox="1"/>
          <p:nvPr/>
        </p:nvSpPr>
        <p:spPr>
          <a:xfrm>
            <a:off x="1342274" y="3822142"/>
            <a:ext cx="3735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What makes up the spin of the Proton?</a:t>
            </a:r>
          </a:p>
        </p:txBody>
      </p:sp>
      <p:pic>
        <p:nvPicPr>
          <p:cNvPr id="12" name="Picture 11" descr="A person holding a heart&#10;&#10;Description automatically generated with low confidence">
            <a:extLst>
              <a:ext uri="{FF2B5EF4-FFF2-40B4-BE49-F238E27FC236}">
                <a16:creationId xmlns:a16="http://schemas.microsoft.com/office/drawing/2014/main" id="{5B666864-3BA6-B043-9764-30396996FB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51" t="7691" r="31857" b="12350"/>
          <a:stretch/>
        </p:blipFill>
        <p:spPr>
          <a:xfrm>
            <a:off x="4551992" y="4473862"/>
            <a:ext cx="663152" cy="11707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AF9AE5-0024-1A40-99CE-E7CE8ADB29EE}"/>
              </a:ext>
            </a:extLst>
          </p:cNvPr>
          <p:cNvSpPr txBox="1"/>
          <p:nvPr/>
        </p:nvSpPr>
        <p:spPr>
          <a:xfrm>
            <a:off x="1861655" y="5860802"/>
            <a:ext cx="2101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432FF"/>
                </a:solidFill>
              </a:rPr>
              <a:t>EIC will tell us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C3E1FD8-EDA9-AA41-B1F5-F88ACB95A1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02" t="3222" r="2157" b="1000"/>
          <a:stretch/>
        </p:blipFill>
        <p:spPr>
          <a:xfrm>
            <a:off x="7079821" y="2567654"/>
            <a:ext cx="3769360" cy="22439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E55BCE-CE26-A246-B617-EAADF4EEDBF5}"/>
              </a:ext>
            </a:extLst>
          </p:cNvPr>
          <p:cNvSpPr txBox="1"/>
          <p:nvPr/>
        </p:nvSpPr>
        <p:spPr>
          <a:xfrm>
            <a:off x="8299084" y="765822"/>
            <a:ext cx="24959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Are gluons in the proton like cancer cells in an organism ?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Their number is growing – growing - growing</a:t>
            </a:r>
          </a:p>
        </p:txBody>
      </p:sp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B3038CFF-F838-CC4E-B2D0-0515E367D2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008" t="6981" r="13684" b="8444"/>
          <a:stretch/>
        </p:blipFill>
        <p:spPr>
          <a:xfrm>
            <a:off x="6288616" y="543076"/>
            <a:ext cx="1939873" cy="226899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FBF2564-095C-C348-8BF1-36BCA1592789}"/>
              </a:ext>
            </a:extLst>
          </p:cNvPr>
          <p:cNvCxnSpPr/>
          <p:nvPr/>
        </p:nvCxnSpPr>
        <p:spPr>
          <a:xfrm>
            <a:off x="6096000" y="136026"/>
            <a:ext cx="0" cy="6496558"/>
          </a:xfrm>
          <a:prstGeom prst="line">
            <a:avLst/>
          </a:prstGeom>
          <a:ln w="22225">
            <a:solidFill>
              <a:srgbClr val="0432FF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9324CD5-69CE-C84C-9ED4-622543802F8B}"/>
              </a:ext>
            </a:extLst>
          </p:cNvPr>
          <p:cNvSpPr txBox="1"/>
          <p:nvPr/>
        </p:nvSpPr>
        <p:spPr>
          <a:xfrm>
            <a:off x="6520873" y="4899379"/>
            <a:ext cx="457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cs typeface="Comic Sans MS"/>
              </a:rPr>
              <a:t>EIC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  <a:cs typeface="Comic Sans MS"/>
              </a:rPr>
              <a:t>will tell us the growth gets tamed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  <a:cs typeface="Comic Sans MS"/>
              </a:rPr>
              <a:t>and </a:t>
            </a:r>
            <a:r>
              <a:rPr lang="en-US" sz="1600" dirty="0">
                <a:solidFill>
                  <a:srgbClr val="0432FF"/>
                </a:solidFill>
                <a:cs typeface="Comic Sans MS"/>
                <a:sym typeface="Wingdings"/>
              </a:rPr>
              <a:t>if </a:t>
            </a:r>
            <a:r>
              <a:rPr lang="en-US" sz="1600" dirty="0">
                <a:solidFill>
                  <a:srgbClr val="0432FF"/>
                </a:solidFill>
                <a:sym typeface="Wingdings"/>
              </a:rPr>
              <a:t>gluons saturate into a new state of matter</a:t>
            </a:r>
          </a:p>
          <a:p>
            <a:pPr algn="ctr">
              <a:buClr>
                <a:srgbClr val="0000FF"/>
              </a:buClr>
            </a:pPr>
            <a:r>
              <a:rPr lang="en-US" sz="1600" dirty="0">
                <a:solidFill>
                  <a:srgbClr val="0432FF"/>
                </a:solidFill>
                <a:sym typeface="Wingdings"/>
              </a:rPr>
              <a:t>The Color Glass Condensate</a:t>
            </a:r>
          </a:p>
          <a:p>
            <a:pPr algn="l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99638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4D0D-9A23-484B-8428-53B446818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Mystery about Visible Matter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ADB97A-07A8-5045-9476-7A5D4F00DF6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430743" y="504454"/>
            <a:ext cx="2408754" cy="23236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F79BAD-5ECB-C446-8040-0654AA1FE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3340" y="3225672"/>
            <a:ext cx="2395590" cy="19384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A20701-6C99-0B4F-AD5D-6C2870C59BDD}"/>
              </a:ext>
            </a:extLst>
          </p:cNvPr>
          <p:cNvSpPr txBox="1"/>
          <p:nvPr/>
        </p:nvSpPr>
        <p:spPr>
          <a:xfrm>
            <a:off x="6297723" y="542731"/>
            <a:ext cx="29907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Iron atom</a:t>
            </a:r>
          </a:p>
          <a:p>
            <a:r>
              <a:rPr lang="en-US" sz="1400" dirty="0"/>
              <a:t>Ionization Energy = 7.9 </a:t>
            </a:r>
            <a:r>
              <a:rPr lang="en-US" sz="1400" dirty="0">
                <a:solidFill>
                  <a:srgbClr val="3333FF"/>
                </a:solidFill>
              </a:rPr>
              <a:t>eV</a:t>
            </a:r>
            <a:r>
              <a:rPr lang="en-US" sz="1400" dirty="0"/>
              <a:t>/electron</a:t>
            </a:r>
          </a:p>
          <a:p>
            <a:r>
              <a:rPr lang="en-US" sz="1400" b="1" dirty="0"/>
              <a:t>Binding/Mass =  0.00000001</a:t>
            </a:r>
            <a:endParaRPr lang="en-US" sz="1400" b="1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C1DD95-7A59-9D40-A36D-B0790E551B35}"/>
              </a:ext>
            </a:extLst>
          </p:cNvPr>
          <p:cNvSpPr txBox="1"/>
          <p:nvPr/>
        </p:nvSpPr>
        <p:spPr>
          <a:xfrm>
            <a:off x="1028177" y="5947272"/>
            <a:ext cx="2289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*Binding Energy = ∞/gluon</a:t>
            </a:r>
          </a:p>
        </p:txBody>
      </p:sp>
      <p:pic>
        <p:nvPicPr>
          <p:cNvPr id="4" name="Content Placeholder 6" descr="Screen Shot 2018-07-31 at 11.56.50 AM.png">
            <a:extLst>
              <a:ext uri="{FF2B5EF4-FFF2-40B4-BE49-F238E27FC236}">
                <a16:creationId xmlns:a16="http://schemas.microsoft.com/office/drawing/2014/main" id="{F2185428-8B6A-8887-5DB0-574D30106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21" r="-14721"/>
          <a:stretch>
            <a:fillRect/>
          </a:stretch>
        </p:blipFill>
        <p:spPr>
          <a:xfrm>
            <a:off x="1795879" y="1312156"/>
            <a:ext cx="8229600" cy="4525963"/>
          </a:xfrm>
          <a:prstGeom prst="rect">
            <a:avLst/>
          </a:prstGeom>
        </p:spPr>
      </p:pic>
      <p:pic>
        <p:nvPicPr>
          <p:cNvPr id="12" name="Picture 11" descr="A scale with a bowl of food and a bowl of nuts&#10;&#10;Description automatically generated with medium confidence">
            <a:extLst>
              <a:ext uri="{FF2B5EF4-FFF2-40B4-BE49-F238E27FC236}">
                <a16:creationId xmlns:a16="http://schemas.microsoft.com/office/drawing/2014/main" id="{35D99F61-108E-1E42-AA79-DF80627B49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284" y="3219475"/>
            <a:ext cx="2395590" cy="18505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32738F-3FF5-B84C-8A1B-F8FA49F651AC}"/>
              </a:ext>
            </a:extLst>
          </p:cNvPr>
          <p:cNvSpPr txBox="1"/>
          <p:nvPr/>
        </p:nvSpPr>
        <p:spPr>
          <a:xfrm>
            <a:off x="411316" y="5273297"/>
            <a:ext cx="28873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Iron = Set of 56 protons/neutrons </a:t>
            </a:r>
          </a:p>
          <a:p>
            <a:r>
              <a:rPr lang="en-US" sz="1400" dirty="0"/>
              <a:t>Binding Energy = 310 </a:t>
            </a:r>
            <a:r>
              <a:rPr lang="en-US" sz="1400" dirty="0">
                <a:solidFill>
                  <a:srgbClr val="3333FF"/>
                </a:solidFill>
              </a:rPr>
              <a:t>MeV</a:t>
            </a:r>
            <a:r>
              <a:rPr lang="en-US" sz="1400" dirty="0"/>
              <a:t>/quark*</a:t>
            </a:r>
          </a:p>
          <a:p>
            <a:r>
              <a:rPr lang="en-US" sz="1400" b="1" dirty="0"/>
              <a:t>Binding/Mass =  100</a:t>
            </a:r>
            <a:endParaRPr lang="en-US" sz="1400" b="1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125A0-1444-1046-9BBF-EBA912CB7A18}"/>
              </a:ext>
            </a:extLst>
          </p:cNvPr>
          <p:cNvSpPr txBox="1"/>
          <p:nvPr/>
        </p:nvSpPr>
        <p:spPr>
          <a:xfrm>
            <a:off x="9014557" y="5273297"/>
            <a:ext cx="294664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Iron nucleus </a:t>
            </a:r>
          </a:p>
          <a:p>
            <a:r>
              <a:rPr lang="en-US" sz="1400" dirty="0"/>
              <a:t>Binding Energy = 8.8 </a:t>
            </a:r>
            <a:r>
              <a:rPr lang="en-US" sz="1400" dirty="0">
                <a:solidFill>
                  <a:srgbClr val="3333FF"/>
                </a:solidFill>
              </a:rPr>
              <a:t>MeV</a:t>
            </a:r>
            <a:r>
              <a:rPr lang="en-US" sz="1400" dirty="0"/>
              <a:t>/nucleon</a:t>
            </a:r>
          </a:p>
          <a:p>
            <a:r>
              <a:rPr lang="en-US" sz="1400" b="1" dirty="0"/>
              <a:t>Binding/Mass =  0.01</a:t>
            </a:r>
            <a:endParaRPr lang="en-US" sz="1400" b="1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26FB7A0-65ED-E0C2-D085-004AB47D487B}"/>
              </a:ext>
            </a:extLst>
          </p:cNvPr>
          <p:cNvSpPr txBox="1"/>
          <p:nvPr/>
        </p:nvSpPr>
        <p:spPr>
          <a:xfrm>
            <a:off x="352503" y="640755"/>
            <a:ext cx="2444900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Atom	10</a:t>
            </a:r>
            <a:r>
              <a:rPr lang="en-US" baseline="30000" dirty="0"/>
              <a:t>-10</a:t>
            </a:r>
            <a:r>
              <a:rPr lang="en-US" dirty="0"/>
              <a:t> m</a:t>
            </a:r>
          </a:p>
          <a:p>
            <a:pPr>
              <a:spcAft>
                <a:spcPts val="600"/>
              </a:spcAft>
            </a:pPr>
            <a:r>
              <a:rPr lang="en-US" dirty="0"/>
              <a:t>Nucleus	few x 10</a:t>
            </a:r>
            <a:r>
              <a:rPr lang="en-US" baseline="30000" dirty="0"/>
              <a:t>-15</a:t>
            </a:r>
            <a:r>
              <a:rPr lang="en-US" dirty="0"/>
              <a:t> m</a:t>
            </a:r>
          </a:p>
          <a:p>
            <a:pPr>
              <a:spcAft>
                <a:spcPts val="600"/>
              </a:spcAft>
            </a:pPr>
            <a:r>
              <a:rPr lang="en-US" dirty="0"/>
              <a:t>Proton	&lt;10</a:t>
            </a:r>
            <a:r>
              <a:rPr lang="en-US" baseline="30000" dirty="0"/>
              <a:t>-15</a:t>
            </a:r>
            <a:r>
              <a:rPr lang="en-US" dirty="0"/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19757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7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6232B-1750-034C-BEEF-D4A530B15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Science Highlights</a:t>
            </a:r>
          </a:p>
        </p:txBody>
      </p:sp>
      <p:pic>
        <p:nvPicPr>
          <p:cNvPr id="3" name="Picture 2" descr="Chart, box and whisker chart&#10;&#10;Description automatically generated">
            <a:extLst>
              <a:ext uri="{FF2B5EF4-FFF2-40B4-BE49-F238E27FC236}">
                <a16:creationId xmlns:a16="http://schemas.microsoft.com/office/drawing/2014/main" id="{10F0D83F-974D-3D43-8E5E-8BA3DCBB95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7" t="8716" r="7649"/>
          <a:stretch/>
        </p:blipFill>
        <p:spPr>
          <a:xfrm>
            <a:off x="510988" y="1007508"/>
            <a:ext cx="2676041" cy="18252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09D1AA-8DE9-DC48-8E5E-414EAACDBC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12704" y="797138"/>
            <a:ext cx="2577108" cy="1928325"/>
          </a:xfrm>
          <a:prstGeom prst="rect">
            <a:avLst/>
          </a:prstGeom>
        </p:spPr>
      </p:pic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1B54EAF3-F2A0-0B43-84AD-08FE8405F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617" y="1807195"/>
            <a:ext cx="2393883" cy="1441423"/>
          </a:xfrm>
          <a:prstGeom prst="rect">
            <a:avLst/>
          </a:prstGeom>
        </p:spPr>
      </p:pic>
      <p:pic>
        <p:nvPicPr>
          <p:cNvPr id="6" name="Picture 5" descr="dihadron_ratio.pdf">
            <a:extLst>
              <a:ext uri="{FF2B5EF4-FFF2-40B4-BE49-F238E27FC236}">
                <a16:creationId xmlns:a16="http://schemas.microsoft.com/office/drawing/2014/main" id="{2DF5FC74-1524-5641-9BAE-29A326EB1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94" y="3486875"/>
            <a:ext cx="2457747" cy="226685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76F73-8472-364B-92F4-AFDDDA768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988" y="3565935"/>
            <a:ext cx="2479297" cy="3145999"/>
          </a:xfrm>
          <a:prstGeom prst="rect">
            <a:avLst/>
          </a:prstGeom>
        </p:spPr>
      </p:pic>
      <p:pic>
        <p:nvPicPr>
          <p:cNvPr id="8" name="buffer.pdf">
            <a:extLst>
              <a:ext uri="{FF2B5EF4-FFF2-40B4-BE49-F238E27FC236}">
                <a16:creationId xmlns:a16="http://schemas.microsoft.com/office/drawing/2014/main" id="{5E06925A-0691-9142-A0B4-5ACA8455EDB9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802" y="683394"/>
            <a:ext cx="1263699" cy="112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03058F-A08C-6440-A804-6E164251CA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3565" y="1340122"/>
            <a:ext cx="2755065" cy="18941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7BE0E55-9B8D-4B4A-BD0A-4FAC4761F61F}"/>
              </a:ext>
            </a:extLst>
          </p:cNvPr>
          <p:cNvSpPr txBox="1"/>
          <p:nvPr/>
        </p:nvSpPr>
        <p:spPr>
          <a:xfrm>
            <a:off x="510988" y="588721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0432FF"/>
                </a:solidFill>
              </a:rPr>
              <a:t>Proton: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ACAC39-2F11-C841-8486-52B6F683F3B1}"/>
              </a:ext>
            </a:extLst>
          </p:cNvPr>
          <p:cNvSpPr txBox="1"/>
          <p:nvPr/>
        </p:nvSpPr>
        <p:spPr>
          <a:xfrm>
            <a:off x="1201968" y="2315179"/>
            <a:ext cx="612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F9BB5A-DF66-264B-990F-067F3BA0CAB5}"/>
              </a:ext>
            </a:extLst>
          </p:cNvPr>
          <p:cNvSpPr txBox="1"/>
          <p:nvPr/>
        </p:nvSpPr>
        <p:spPr>
          <a:xfrm>
            <a:off x="5192840" y="2167261"/>
            <a:ext cx="6799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6BE45D-8D3E-274C-8EF0-547A979AFCEC}"/>
              </a:ext>
            </a:extLst>
          </p:cNvPr>
          <p:cNvSpPr txBox="1"/>
          <p:nvPr/>
        </p:nvSpPr>
        <p:spPr>
          <a:xfrm>
            <a:off x="7323469" y="870836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momentum</a:t>
            </a:r>
          </a:p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92B80E-D8E5-CB4E-B6C4-F3F1348277EC}"/>
              </a:ext>
            </a:extLst>
          </p:cNvPr>
          <p:cNvSpPr txBox="1"/>
          <p:nvPr/>
        </p:nvSpPr>
        <p:spPr>
          <a:xfrm>
            <a:off x="10587883" y="1275675"/>
            <a:ext cx="1014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coordinate space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BA6DE3-C7E0-4D47-B2A8-7250F8A4B8DF}"/>
              </a:ext>
            </a:extLst>
          </p:cNvPr>
          <p:cNvSpPr txBox="1"/>
          <p:nvPr/>
        </p:nvSpPr>
        <p:spPr>
          <a:xfrm>
            <a:off x="9604948" y="760345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3d-Imaging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A23CB-5879-984F-BA7C-16016F993967}"/>
              </a:ext>
            </a:extLst>
          </p:cNvPr>
          <p:cNvSpPr txBox="1"/>
          <p:nvPr/>
        </p:nvSpPr>
        <p:spPr>
          <a:xfrm>
            <a:off x="520601" y="3165825"/>
            <a:ext cx="10390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0432FF"/>
                </a:solidFill>
              </a:rPr>
              <a:t>Nuclei: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EF8F59-823B-F446-91B6-3A33352F6375}"/>
              </a:ext>
            </a:extLst>
          </p:cNvPr>
          <p:cNvSpPr txBox="1"/>
          <p:nvPr/>
        </p:nvSpPr>
        <p:spPr>
          <a:xfrm>
            <a:off x="2995551" y="5954276"/>
            <a:ext cx="3620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non-linear QCD effects </a:t>
            </a:r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Saturation</a:t>
            </a:r>
            <a:endParaRPr lang="en-US" sz="1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1DA5E3-2B2C-BA43-B1C0-D429BE6D39B5}"/>
              </a:ext>
            </a:extLst>
          </p:cNvPr>
          <p:cNvSpPr txBox="1"/>
          <p:nvPr/>
        </p:nvSpPr>
        <p:spPr>
          <a:xfrm>
            <a:off x="6951561" y="4126700"/>
            <a:ext cx="6431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nPDF</a:t>
            </a:r>
            <a:endParaRPr lang="en-US" sz="14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C949F50-F6A7-554E-B546-B9CFD3747A4E}"/>
              </a:ext>
            </a:extLst>
          </p:cNvPr>
          <p:cNvGrpSpPr/>
          <p:nvPr/>
        </p:nvGrpSpPr>
        <p:grpSpPr>
          <a:xfrm>
            <a:off x="9446014" y="3429000"/>
            <a:ext cx="2174486" cy="1921948"/>
            <a:chOff x="6727083" y="3162643"/>
            <a:chExt cx="2174486" cy="1921948"/>
          </a:xfrm>
        </p:grpSpPr>
        <p:pic>
          <p:nvPicPr>
            <p:cNvPr id="20" name="Picture 19" descr="Histogram&#10;&#10;Description automatically generated">
              <a:extLst>
                <a:ext uri="{FF2B5EF4-FFF2-40B4-BE49-F238E27FC236}">
                  <a16:creationId xmlns:a16="http://schemas.microsoft.com/office/drawing/2014/main" id="{EEC2C12D-7188-F842-B062-5521D64F9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27083" y="3162643"/>
              <a:ext cx="2174486" cy="1921948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FB24FDA-2114-4D4B-AE92-5AFFE3C5135D}"/>
                </a:ext>
              </a:extLst>
            </p:cNvPr>
            <p:cNvSpPr/>
            <p:nvPr/>
          </p:nvSpPr>
          <p:spPr>
            <a:xfrm>
              <a:off x="8434818" y="3191914"/>
              <a:ext cx="394215" cy="855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53114D0-288D-094E-8A38-016E290AFE6C}"/>
              </a:ext>
            </a:extLst>
          </p:cNvPr>
          <p:cNvSpPr txBox="1"/>
          <p:nvPr/>
        </p:nvSpPr>
        <p:spPr>
          <a:xfrm>
            <a:off x="8559729" y="3496454"/>
            <a:ext cx="107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3d-Imaging</a:t>
            </a:r>
          </a:p>
          <a:p>
            <a:pPr algn="l"/>
            <a:r>
              <a:rPr lang="en-US" sz="14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nuclei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4749C1-330C-C24C-A500-3D04EC044DBA}"/>
              </a:ext>
            </a:extLst>
          </p:cNvPr>
          <p:cNvGrpSpPr/>
          <p:nvPr/>
        </p:nvGrpSpPr>
        <p:grpSpPr>
          <a:xfrm>
            <a:off x="6966978" y="4434477"/>
            <a:ext cx="2479297" cy="1737723"/>
            <a:chOff x="4889407" y="4911868"/>
            <a:chExt cx="3019053" cy="1921947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E90C092-9950-AF41-BE46-67F60149EC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3932"/>
            <a:stretch/>
          </p:blipFill>
          <p:spPr>
            <a:xfrm>
              <a:off x="4889407" y="4911868"/>
              <a:ext cx="3019053" cy="1921947"/>
            </a:xfrm>
            <a:prstGeom prst="rect">
              <a:avLst/>
            </a:prstGeom>
          </p:spPr>
        </p:pic>
        <p:pic>
          <p:nvPicPr>
            <p:cNvPr id="25" name="Picture 24" descr="Diagram&#10;&#10;Description automatically generated with medium confidence">
              <a:extLst>
                <a:ext uri="{FF2B5EF4-FFF2-40B4-BE49-F238E27FC236}">
                  <a16:creationId xmlns:a16="http://schemas.microsoft.com/office/drawing/2014/main" id="{7B34233C-EA89-324B-9B62-EF5DD9B97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725868" y="5946514"/>
              <a:ext cx="692110" cy="34605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D92975A-01A6-EE40-9CD0-8F187422388E}"/>
                </a:ext>
              </a:extLst>
            </p:cNvPr>
            <p:cNvSpPr txBox="1"/>
            <p:nvPr/>
          </p:nvSpPr>
          <p:spPr>
            <a:xfrm>
              <a:off x="6391545" y="5059822"/>
              <a:ext cx="1440956" cy="340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cs typeface="Comic Sans MS"/>
                </a:rPr>
                <a:t>√s &lt; 90 </a:t>
              </a:r>
              <a:r>
                <a:rPr lang="en-US" sz="1400" dirty="0" err="1">
                  <a:solidFill>
                    <a:srgbClr val="0000FF"/>
                  </a:solidFill>
                  <a:cs typeface="Comic Sans MS"/>
                </a:rPr>
                <a:t>GeV</a:t>
              </a:r>
              <a:endParaRPr lang="en-US" sz="1400" dirty="0">
                <a:solidFill>
                  <a:srgbClr val="0000FF"/>
                </a:solidFill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9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106E4-D4A3-411A-96F9-541611F7D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71120"/>
            <a:ext cx="10103356" cy="62917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Accelerator Performance and NAS Science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A1D48-7790-D942-8191-2B3BF4C5EC90}"/>
              </a:ext>
            </a:extLst>
          </p:cNvPr>
          <p:cNvSpPr txBox="1"/>
          <p:nvPr/>
        </p:nvSpPr>
        <p:spPr>
          <a:xfrm>
            <a:off x="663967" y="726998"/>
            <a:ext cx="1110432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Comic Sans MS"/>
              </a:rPr>
              <a:t>wide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/>
              </a:rPr>
              <a:t>center-of-mass energy </a:t>
            </a:r>
            <a:r>
              <a:rPr lang="en-US" dirty="0">
                <a:solidFill>
                  <a:srgbClr val="0000FF"/>
                </a:solidFill>
                <a:cs typeface="Comic Sans MS"/>
              </a:rPr>
              <a:t>√s: ~20 – 140 GeV 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 the out nucleon and nuclei structure from high to low x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polarized electron and hadron (p, He-3)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Full specification of initial and final states to probe q-g structure of NN and NNN interaction in light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322F31"/>
              </a:solidFill>
              <a:cs typeface="Comic Sans MS"/>
            </a:endParaRPr>
          </a:p>
          <a:p>
            <a:r>
              <a:rPr lang="en-US" dirty="0">
                <a:solidFill>
                  <a:srgbClr val="0000FF"/>
                </a:solidFill>
                <a:cs typeface="Comic Sans MS"/>
              </a:rPr>
              <a:t>nuclear beams: d to Pb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solidFill>
                  <a:srgbClr val="322F31"/>
                </a:solidFill>
                <a:cs typeface="Comic Sans MS"/>
              </a:rPr>
              <a:t>accessing the highest gluon densities </a:t>
            </a:r>
            <a:r>
              <a:rPr lang="en-US" dirty="0">
                <a:solidFill>
                  <a:srgbClr val="0432FF"/>
                </a:solidFill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  <a:sym typeface="Wingdings" pitchFamily="2" charset="2"/>
              </a:rPr>
              <a:t>quark and gluon </a:t>
            </a:r>
            <a:r>
              <a:rPr lang="en-US" dirty="0">
                <a:cs typeface="Comic Sans MS"/>
              </a:rPr>
              <a:t>interact with a nuclear medium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solidFill>
                <a:srgbClr val="0432FF"/>
              </a:solidFill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cs typeface="Comic Sans MS"/>
              </a:rPr>
              <a:t>high luminosity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33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-10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34 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cm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-2</a:t>
            </a:r>
            <a:r>
              <a:rPr lang="en-US" dirty="0">
                <a:solidFill>
                  <a:srgbClr val="0432FF"/>
                </a:solidFill>
                <a:cs typeface="Arial" panose="020B0604020202020204" pitchFamily="34" charset="0"/>
              </a:rPr>
              <a:t>s</a:t>
            </a:r>
            <a:r>
              <a:rPr lang="en-US" baseline="30000" dirty="0">
                <a:solidFill>
                  <a:srgbClr val="0432FF"/>
                </a:solidFill>
                <a:cs typeface="Arial" panose="020B0604020202020204" pitchFamily="34" charset="0"/>
              </a:rPr>
              <a:t>-1 </a:t>
            </a:r>
            <a:r>
              <a:rPr lang="en-US" dirty="0">
                <a:solidFill>
                  <a:srgbClr val="0432FF"/>
                </a:solidFill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cs typeface="Comic Sans MS"/>
              </a:rPr>
              <a:t>access to rare probes, i.e. </a:t>
            </a:r>
            <a:r>
              <a:rPr lang="en-US" dirty="0" err="1">
                <a:cs typeface="Comic Sans MS"/>
              </a:rPr>
              <a:t>Ws</a:t>
            </a: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endParaRPr lang="en-US" dirty="0"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3333FF"/>
                </a:solidFill>
                <a:cs typeface="Comic Sans MS"/>
              </a:rPr>
              <a:t>large acceptance (0.2 – 1.3 GeV) through forward focusing IR magnets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dirty="0">
                <a:cs typeface="Comic Sans MS"/>
              </a:rPr>
              <a:t>spatial imaging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dirty="0">
              <a:cs typeface="Comic Sans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0B6985-60A8-DC49-82E5-FD3466A47C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3222" r="2157" b="1000"/>
          <a:stretch/>
        </p:blipFill>
        <p:spPr>
          <a:xfrm>
            <a:off x="7204943" y="635111"/>
            <a:ext cx="2125066" cy="1265060"/>
          </a:xfrm>
          <a:prstGeom prst="rect">
            <a:avLst/>
          </a:prstGeom>
        </p:spPr>
      </p:pic>
      <p:pic>
        <p:nvPicPr>
          <p:cNvPr id="8" name="droppedImage.png">
            <a:extLst>
              <a:ext uri="{FF2B5EF4-FFF2-40B4-BE49-F238E27FC236}">
                <a16:creationId xmlns:a16="http://schemas.microsoft.com/office/drawing/2014/main" id="{83C00716-E7EA-8B49-B01E-82FAAF6EEB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34177" y="1336698"/>
            <a:ext cx="2967423" cy="1141316"/>
          </a:xfrm>
          <a:prstGeom prst="rect">
            <a:avLst/>
          </a:prstGeom>
          <a:ln w="12700">
            <a:rou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F455D8-1C79-7E44-A42D-07B3CEBC7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7310" y="3205339"/>
            <a:ext cx="1325228" cy="800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7BCF27-3EF7-0D40-BABB-779F23AA15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918" y="3205339"/>
            <a:ext cx="1372981" cy="806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3E6F94-D2FC-2047-B409-BFAB0883AAB7}"/>
              </a:ext>
            </a:extLst>
          </p:cNvPr>
          <p:cNvSpPr txBox="1"/>
          <p:nvPr/>
        </p:nvSpPr>
        <p:spPr>
          <a:xfrm>
            <a:off x="7238565" y="2880964"/>
            <a:ext cx="1638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emission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A7E88D-2BCB-0D4C-9DBD-8E19ED99F88B}"/>
              </a:ext>
            </a:extLst>
          </p:cNvPr>
          <p:cNvSpPr txBox="1"/>
          <p:nvPr/>
        </p:nvSpPr>
        <p:spPr>
          <a:xfrm>
            <a:off x="8722426" y="3243439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F9D7D3-7F44-0442-9E9B-05F8C183DAE3}"/>
              </a:ext>
            </a:extLst>
          </p:cNvPr>
          <p:cNvSpPr txBox="1"/>
          <p:nvPr/>
        </p:nvSpPr>
        <p:spPr>
          <a:xfrm>
            <a:off x="8736108" y="3486564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80"/>
                </a:solidFill>
                <a:cs typeface="Comic Sans M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DE855A-6BE9-4A49-97CE-1F5B9B8A6ADF}"/>
              </a:ext>
            </a:extLst>
          </p:cNvPr>
          <p:cNvSpPr txBox="1"/>
          <p:nvPr/>
        </p:nvSpPr>
        <p:spPr>
          <a:xfrm>
            <a:off x="9219756" y="2888923"/>
            <a:ext cx="2143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cs typeface="Comic Sans MS"/>
              </a:rPr>
              <a:t>gluon recombination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A8C499C-1D0B-114A-B20C-A5236E27E4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7105" y="3948229"/>
            <a:ext cx="1963007" cy="1205294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5220E9F-DA25-9245-B863-EB414740C3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0891" y="4800043"/>
            <a:ext cx="2823752" cy="15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65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Scientific Foundation for an EIC was Built Over Two Decades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51DC41-88CB-3BE9-7ECF-42EBE0CC6E63}"/>
              </a:ext>
            </a:extLst>
          </p:cNvPr>
          <p:cNvGrpSpPr/>
          <p:nvPr/>
        </p:nvGrpSpPr>
        <p:grpSpPr>
          <a:xfrm>
            <a:off x="479087" y="860186"/>
            <a:ext cx="1548531" cy="2547921"/>
            <a:chOff x="5715000" y="3312948"/>
            <a:chExt cx="2003425" cy="2859252"/>
          </a:xfrm>
        </p:grpSpPr>
        <p:sp>
          <p:nvSpPr>
            <p:cNvPr id="12" name="Text Box 33">
              <a:extLst>
                <a:ext uri="{FF2B5EF4-FFF2-40B4-BE49-F238E27FC236}">
                  <a16:creationId xmlns:a16="http://schemas.microsoft.com/office/drawing/2014/main" id="{3AD9754C-7BEE-0653-00E4-11DDE8A4C6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00801" y="3312948"/>
              <a:ext cx="654066" cy="300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82058" tIns="41029" rIns="82058" bIns="41029">
              <a:spAutoFit/>
            </a:bodyPr>
            <a:lstStyle/>
            <a:p>
              <a:pPr defTabSz="820738">
                <a:defRPr/>
              </a:pPr>
              <a:r>
                <a:rPr lang="en-US" sz="1200" dirty="0"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2002</a:t>
              </a:r>
            </a:p>
          </p:txBody>
        </p:sp>
        <p:pic>
          <p:nvPicPr>
            <p:cNvPr id="13" name="Picture 35" descr="LRP2002_Cover">
              <a:extLst>
                <a:ext uri="{FF2B5EF4-FFF2-40B4-BE49-F238E27FC236}">
                  <a16:creationId xmlns:a16="http://schemas.microsoft.com/office/drawing/2014/main" id="{969F2F09-5F56-DB5D-7ED7-48738FFB62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3581400"/>
              <a:ext cx="2003425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44F29E-446B-2D34-FA7F-C1F1F3E97A54}"/>
              </a:ext>
            </a:extLst>
          </p:cNvPr>
          <p:cNvGrpSpPr/>
          <p:nvPr/>
        </p:nvGrpSpPr>
        <p:grpSpPr>
          <a:xfrm>
            <a:off x="1413486" y="1175682"/>
            <a:ext cx="1659010" cy="2494336"/>
            <a:chOff x="6796088" y="4004048"/>
            <a:chExt cx="2066925" cy="2853952"/>
          </a:xfrm>
        </p:grpSpPr>
        <p:sp>
          <p:nvSpPr>
            <p:cNvPr id="15" name="Text Box 38">
              <a:extLst>
                <a:ext uri="{FF2B5EF4-FFF2-40B4-BE49-F238E27FC236}">
                  <a16:creationId xmlns:a16="http://schemas.microsoft.com/office/drawing/2014/main" id="{55890C62-83F5-5B65-890D-2D3B7BC94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2786" y="4004048"/>
              <a:ext cx="736416" cy="306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Arial" panose="020B0604020202020204" pitchFamily="34" charset="0"/>
                </a:rPr>
                <a:t>2007</a:t>
              </a:r>
            </a:p>
          </p:txBody>
        </p:sp>
        <p:pic>
          <p:nvPicPr>
            <p:cNvPr id="16" name="Picture 39">
              <a:extLst>
                <a:ext uri="{FF2B5EF4-FFF2-40B4-BE49-F238E27FC236}">
                  <a16:creationId xmlns:a16="http://schemas.microsoft.com/office/drawing/2014/main" id="{EC1489B2-9A2A-6FA9-2566-3BACCF585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6088" y="4281488"/>
              <a:ext cx="2066925" cy="257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3">
            <a:extLst>
              <a:ext uri="{FF2B5EF4-FFF2-40B4-BE49-F238E27FC236}">
                <a16:creationId xmlns:a16="http://schemas.microsoft.com/office/drawing/2014/main" id="{7CB1C770-3A90-A9DE-9A4E-FE3021B0A6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7" t="14020" r="13893" b="21884"/>
          <a:stretch/>
        </p:blipFill>
        <p:spPr bwMode="auto">
          <a:xfrm>
            <a:off x="2381679" y="1683053"/>
            <a:ext cx="1772875" cy="22028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ext Box 38">
            <a:extLst>
              <a:ext uri="{FF2B5EF4-FFF2-40B4-BE49-F238E27FC236}">
                <a16:creationId xmlns:a16="http://schemas.microsoft.com/office/drawing/2014/main" id="{FF374C6F-9B0E-CCE9-C4D3-652A776F7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663" y="141590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2009</a:t>
            </a:r>
          </a:p>
        </p:txBody>
      </p:sp>
      <p:sp>
        <p:nvSpPr>
          <p:cNvPr id="19" name="Text Box 38">
            <a:extLst>
              <a:ext uri="{FF2B5EF4-FFF2-40B4-BE49-F238E27FC236}">
                <a16:creationId xmlns:a16="http://schemas.microsoft.com/office/drawing/2014/main" id="{0E49FEB6-DC61-6A0F-3A1C-283B11BE5F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1453" y="2345250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2013</a:t>
            </a:r>
          </a:p>
        </p:txBody>
      </p:sp>
      <p:sp>
        <p:nvSpPr>
          <p:cNvPr id="20" name="Text Box 38">
            <a:extLst>
              <a:ext uri="{FF2B5EF4-FFF2-40B4-BE49-F238E27FC236}">
                <a16:creationId xmlns:a16="http://schemas.microsoft.com/office/drawing/2014/main" id="{5DB4EB5E-DC17-3534-BC95-6100F3324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051" y="2674591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21" name="Text Box 38">
            <a:extLst>
              <a:ext uri="{FF2B5EF4-FFF2-40B4-BE49-F238E27FC236}">
                <a16:creationId xmlns:a16="http://schemas.microsoft.com/office/drawing/2014/main" id="{530DC20C-08EE-AC15-19B7-89CA8B20C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2194" y="2985273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2018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5262A3-71FE-C9B9-3E52-B78E0AE75B8B}"/>
              </a:ext>
            </a:extLst>
          </p:cNvPr>
          <p:cNvGrpSpPr/>
          <p:nvPr/>
        </p:nvGrpSpPr>
        <p:grpSpPr>
          <a:xfrm>
            <a:off x="3393379" y="1841638"/>
            <a:ext cx="1667303" cy="2357675"/>
            <a:chOff x="3231954" y="1960294"/>
            <a:chExt cx="1667303" cy="235767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D56D1E6-E44A-D816-E9A7-1A475B34946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54" y="2215053"/>
              <a:ext cx="1628839" cy="21029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4" name="Text Box 38">
              <a:extLst>
                <a:ext uri="{FF2B5EF4-FFF2-40B4-BE49-F238E27FC236}">
                  <a16:creationId xmlns:a16="http://schemas.microsoft.com/office/drawing/2014/main" id="{6B332EE3-6C0D-0174-D96E-69A44F36ED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8605" y="1960294"/>
              <a:ext cx="591082" cy="267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82058" tIns="41029" rIns="82058" bIns="41029">
              <a:spAutoFit/>
            </a:bodyPr>
            <a:lstStyle/>
            <a:p>
              <a:pPr defTabSz="820738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cs typeface="+mn-cs"/>
                </a:rPr>
                <a:t>2010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4152FA6-FEB4-CCC5-F3C4-92169FBA8AD2}"/>
                </a:ext>
              </a:extLst>
            </p:cNvPr>
            <p:cNvSpPr txBox="1"/>
            <p:nvPr/>
          </p:nvSpPr>
          <p:spPr>
            <a:xfrm>
              <a:off x="3357006" y="2215876"/>
              <a:ext cx="154225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800" dirty="0">
                  <a:solidFill>
                    <a:prstClr val="black"/>
                  </a:solidFill>
                  <a:cs typeface="+mn-cs"/>
                </a:rPr>
                <a:t>Gluons and the Quark Sea at High Energies</a:t>
              </a:r>
            </a:p>
          </p:txBody>
        </p:sp>
      </p:grpSp>
      <p:sp>
        <p:nvSpPr>
          <p:cNvPr id="26" name="Text Box 38">
            <a:extLst>
              <a:ext uri="{FF2B5EF4-FFF2-40B4-BE49-F238E27FC236}">
                <a16:creationId xmlns:a16="http://schemas.microsoft.com/office/drawing/2014/main" id="{72EA7164-D289-A853-6F4E-6AA729426D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689" y="2090584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806D01-05F8-7018-5BF3-454EE6A001F1}"/>
              </a:ext>
            </a:extLst>
          </p:cNvPr>
          <p:cNvSpPr txBox="1"/>
          <p:nvPr/>
        </p:nvSpPr>
        <p:spPr>
          <a:xfrm>
            <a:off x="440732" y="3677778"/>
            <a:ext cx="1200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“…essential accelerator and detector R&amp;D [for EIC] should be given very high priority</a:t>
            </a:r>
          </a:p>
          <a:p>
            <a:r>
              <a:rPr lang="en-US" sz="1200" dirty="0">
                <a:cs typeface="Arial" panose="020B0604020202020204" pitchFamily="34" charset="0"/>
              </a:rPr>
              <a:t>in the short term.”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6E9C765-C727-0F6C-BA00-F77B5091CADE}"/>
              </a:ext>
            </a:extLst>
          </p:cNvPr>
          <p:cNvSpPr txBox="1"/>
          <p:nvPr/>
        </p:nvSpPr>
        <p:spPr>
          <a:xfrm>
            <a:off x="1498419" y="3907136"/>
            <a:ext cx="1220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“We recommend the allocation of resources …to lay the foundation for a polarized Electron-Ion Collider…”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555F14-3B52-FB71-FEB4-A7B264B7ED10}"/>
              </a:ext>
            </a:extLst>
          </p:cNvPr>
          <p:cNvSpPr txBox="1"/>
          <p:nvPr/>
        </p:nvSpPr>
        <p:spPr>
          <a:xfrm>
            <a:off x="2607899" y="4186691"/>
            <a:ext cx="11890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“..a new dedicated facility will be essential for answering some of the most central questions.”</a:t>
            </a: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0D0D0AD7-A23E-CA4F-C3A1-56EA2C139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3027" y="528559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5FE9E4-2299-03EC-CD03-3065C721EB38}"/>
              </a:ext>
            </a:extLst>
          </p:cNvPr>
          <p:cNvSpPr txBox="1"/>
          <p:nvPr/>
        </p:nvSpPr>
        <p:spPr>
          <a:xfrm>
            <a:off x="6164143" y="1011004"/>
            <a:ext cx="15823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“a high-energy high-luminosity polarized EIC [is] the highest priority for new facility construction following the completion of FRIB.”</a:t>
            </a:r>
          </a:p>
          <a:p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6EB4B53-B4D8-0F31-6046-1DE10E4120D6}"/>
              </a:ext>
            </a:extLst>
          </p:cNvPr>
          <p:cNvSpPr txBox="1"/>
          <p:nvPr/>
        </p:nvSpPr>
        <p:spPr>
          <a:xfrm>
            <a:off x="7682689" y="1294352"/>
            <a:ext cx="16284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The science questions that an EIC will answer are central to completing an understanding of atoms as well as being integral to the agenda of nuclear physics today.”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4235E6-E7B5-CAF1-E583-CD89727B4793}"/>
              </a:ext>
            </a:extLst>
          </p:cNvPr>
          <p:cNvSpPr txBox="1"/>
          <p:nvPr/>
        </p:nvSpPr>
        <p:spPr>
          <a:xfrm>
            <a:off x="3720824" y="4522074"/>
            <a:ext cx="1582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“The quantitative study of matter in this new regime [where abundant gluons dominate] requires a new experimental facility: an Electron Ion Collider..”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B95BE3-724A-E851-E1F0-9E3B1171739B}"/>
              </a:ext>
            </a:extLst>
          </p:cNvPr>
          <p:cNvSpPr txBox="1"/>
          <p:nvPr/>
        </p:nvSpPr>
        <p:spPr>
          <a:xfrm>
            <a:off x="5237472" y="5018082"/>
            <a:ext cx="15013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Electron-Ion </a:t>
            </a:r>
            <a:r>
              <a:rPr lang="en-US" sz="1200" dirty="0" err="1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Collider..</a:t>
            </a:r>
            <a:r>
              <a:rPr lang="en-US" sz="1200" i="1" dirty="0" err="1">
                <a:uFill>
                  <a:solidFill>
                    <a:srgbClr val="E32400"/>
                  </a:solidFill>
                </a:uFill>
                <a:ea typeface="ＭＳ Ｐゴシック" charset="0"/>
                <a:cs typeface="Arial" panose="020B0604020202020204" pitchFamily="34" charset="0"/>
              </a:rPr>
              <a:t>absolutely</a:t>
            </a:r>
            <a:r>
              <a:rPr lang="en-US" sz="1200" i="1" dirty="0">
                <a:uFill>
                  <a:solidFill>
                    <a:srgbClr val="E32400"/>
                  </a:solidFill>
                </a:uFill>
                <a:ea typeface="ＭＳ Ｐゴシック" charset="0"/>
                <a:cs typeface="Arial" panose="020B0604020202020204" pitchFamily="34" charset="0"/>
              </a:rPr>
              <a:t> central</a:t>
            </a:r>
            <a:r>
              <a:rPr lang="en-US" sz="1200" i="1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 </a:t>
            </a:r>
            <a:r>
              <a:rPr lang="en-US" sz="1200" dirty="0">
                <a:uFill>
                  <a:solidFill>
                    <a:srgbClr val="413E40"/>
                  </a:solidFill>
                </a:uFill>
                <a:ea typeface="ＭＳ Ｐゴシック" charset="0"/>
                <a:cs typeface="Arial" panose="020B0604020202020204" pitchFamily="34" charset="0"/>
              </a:rPr>
              <a:t>to the nuclear science program of the  next decade.</a:t>
            </a:r>
          </a:p>
          <a:p>
            <a:endParaRPr lang="en-US" sz="1200" dirty="0">
              <a:cs typeface="Arial" panose="020B0604020202020204" pitchFamily="34" charset="0"/>
            </a:endParaRP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F40D6D1A-DE01-B328-35F0-BB615985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352" y="2353757"/>
            <a:ext cx="1609070" cy="2134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744B3E41-B281-E97F-A041-3673CEB9DA8B}"/>
              </a:ext>
            </a:extLst>
          </p:cNvPr>
          <p:cNvGrpSpPr/>
          <p:nvPr/>
        </p:nvGrpSpPr>
        <p:grpSpPr>
          <a:xfrm>
            <a:off x="5086165" y="2636838"/>
            <a:ext cx="1525844" cy="1971852"/>
            <a:chOff x="5134513" y="2818820"/>
            <a:chExt cx="1525844" cy="1971852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10FCFBC-658B-AC85-D905-81FAE3888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34513" y="2818820"/>
              <a:ext cx="1525844" cy="19718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94197C-D237-5F27-2EBF-B997622AB948}"/>
                </a:ext>
              </a:extLst>
            </p:cNvPr>
            <p:cNvSpPr txBox="1"/>
            <p:nvPr/>
          </p:nvSpPr>
          <p:spPr>
            <a:xfrm>
              <a:off x="5279018" y="3067798"/>
              <a:ext cx="1206501" cy="7078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cs typeface="+mn-cs"/>
                </a:rPr>
                <a:t>Major Nuclear Physics Facilities for the Next Decade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76D339-604B-F9CF-05EC-9DFECB95C3DB}"/>
                </a:ext>
              </a:extLst>
            </p:cNvPr>
            <p:cNvSpPr txBox="1"/>
            <p:nvPr/>
          </p:nvSpPr>
          <p:spPr>
            <a:xfrm>
              <a:off x="5624519" y="3752531"/>
              <a:ext cx="65434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prstClr val="black"/>
                  </a:solidFill>
                  <a:cs typeface="+mn-cs"/>
                </a:rPr>
                <a:t>NSAC 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DA01534-6E5D-D66F-B644-77C269B62061}"/>
                </a:ext>
              </a:extLst>
            </p:cNvPr>
            <p:cNvSpPr txBox="1"/>
            <p:nvPr/>
          </p:nvSpPr>
          <p:spPr>
            <a:xfrm>
              <a:off x="5414151" y="4259560"/>
              <a:ext cx="106952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prstClr val="black"/>
                  </a:solidFill>
                  <a:cs typeface="+mn-cs"/>
                </a:rPr>
                <a:t>March 14, 2013</a:t>
              </a:r>
            </a:p>
          </p:txBody>
        </p:sp>
      </p:grpSp>
      <p:pic>
        <p:nvPicPr>
          <p:cNvPr id="41" name="Picture 2">
            <a:extLst>
              <a:ext uri="{FF2B5EF4-FFF2-40B4-BE49-F238E27FC236}">
                <a16:creationId xmlns:a16="http://schemas.microsoft.com/office/drawing/2014/main" id="{300A28D8-05FD-8B60-E130-2728B63C3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807" y="2930567"/>
            <a:ext cx="1582387" cy="2042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611EB44-8260-C075-57EB-619CCA8BF0D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808" y="3259908"/>
            <a:ext cx="1628454" cy="2326363"/>
          </a:xfrm>
          <a:prstGeom prst="rect">
            <a:avLst/>
          </a:prstGeom>
        </p:spPr>
      </p:pic>
      <p:sp>
        <p:nvSpPr>
          <p:cNvPr id="43" name="Text Box 38">
            <a:extLst>
              <a:ext uri="{FF2B5EF4-FFF2-40B4-BE49-F238E27FC236}">
                <a16:creationId xmlns:a16="http://schemas.microsoft.com/office/drawing/2014/main" id="{9E116AD3-27B3-F0B4-2D49-379A5895A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4531" y="3402493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2021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E6BD3E6-60BC-E0F3-D216-AE578E8909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93" y="3670018"/>
            <a:ext cx="1654810" cy="2139315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BFC2903-EAD3-A7F3-847D-E53F31583E59}"/>
              </a:ext>
            </a:extLst>
          </p:cNvPr>
          <p:cNvSpPr txBox="1"/>
          <p:nvPr/>
        </p:nvSpPr>
        <p:spPr>
          <a:xfrm>
            <a:off x="9054526" y="2614412"/>
            <a:ext cx="1742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cs typeface="Arial" panose="020B0604020202020204" pitchFamily="34" charset="0"/>
              </a:rPr>
              <a:t>Science Requirements and Detector Concepts for the EIC – Drives the requirements of EIC detectors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8F4ABFD-9AB2-B8D6-154A-234EF31BF583}"/>
              </a:ext>
            </a:extLst>
          </p:cNvPr>
          <p:cNvSpPr txBox="1"/>
          <p:nvPr/>
        </p:nvSpPr>
        <p:spPr>
          <a:xfrm>
            <a:off x="7952205" y="5516454"/>
            <a:ext cx="99578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cs typeface="Arial" panose="020B0604020202020204" pitchFamily="34" charset="0"/>
              </a:rPr>
              <a:t>arXiv:2103.05419</a:t>
            </a:r>
          </a:p>
        </p:txBody>
      </p:sp>
      <p:sp>
        <p:nvSpPr>
          <p:cNvPr id="47" name="Text Box 38">
            <a:extLst>
              <a:ext uri="{FF2B5EF4-FFF2-40B4-BE49-F238E27FC236}">
                <a16:creationId xmlns:a16="http://schemas.microsoft.com/office/drawing/2014/main" id="{DADF2C76-EF5C-9364-15EB-79031495D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4734" y="3725596"/>
            <a:ext cx="591082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058" tIns="41029" rIns="82058" bIns="41029">
            <a:spAutoFit/>
          </a:bodyPr>
          <a:lstStyle/>
          <a:p>
            <a:pPr defTabSz="8207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5E32C38-C905-5FDB-BA25-97C6F8CF5B5A}"/>
              </a:ext>
            </a:extLst>
          </p:cNvPr>
          <p:cNvSpPr txBox="1"/>
          <p:nvPr/>
        </p:nvSpPr>
        <p:spPr>
          <a:xfrm>
            <a:off x="10218619" y="3709048"/>
            <a:ext cx="1742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We recommend the expeditious completion of the EIC as the highest priority for facility construction.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5534255E-2F59-122C-9875-BADFABB7050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8081" y="3989114"/>
            <a:ext cx="1653307" cy="217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15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D741A-29DD-8841-9BDB-F08D9C48A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Integration, Integration, Integration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3A2AE9-14D1-C14A-A96F-FCCAE7A9AD6F}"/>
              </a:ext>
            </a:extLst>
          </p:cNvPr>
          <p:cNvSpPr txBox="1"/>
          <p:nvPr/>
        </p:nvSpPr>
        <p:spPr>
          <a:xfrm>
            <a:off x="571500" y="2607890"/>
            <a:ext cx="46889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All subdetectors and services into the main </a:t>
            </a:r>
          </a:p>
          <a:p>
            <a:r>
              <a:rPr lang="en-US" dirty="0"/>
              <a:t>detector volume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285C80-FA13-FB47-98BA-B0DB7887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7330"/>
            <a:ext cx="12192000" cy="18372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F996EF-ABDB-2947-A8E8-8F7CEA9ECB59}"/>
              </a:ext>
            </a:extLst>
          </p:cNvPr>
          <p:cNvSpPr txBox="1"/>
          <p:nvPr/>
        </p:nvSpPr>
        <p:spPr>
          <a:xfrm>
            <a:off x="1172585" y="688490"/>
            <a:ext cx="985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Integrate main detector and </a:t>
            </a:r>
            <a:r>
              <a:rPr lang="en-US" dirty="0">
                <a:solidFill>
                  <a:srgbClr val="FFC000"/>
                </a:solidFill>
              </a:rPr>
              <a:t>ancillary</a:t>
            </a:r>
            <a:r>
              <a:rPr lang="en-US" dirty="0"/>
              <a:t> detectors into the IR and electron and hadron beam lattice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13DEF6-83F4-6D48-A06E-F10EEF1E9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1467" y="3310979"/>
            <a:ext cx="4241514" cy="3140620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798FE27E-33FA-8349-B8A7-E7C01AAE3A8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667" y="3640667"/>
            <a:ext cx="4504266" cy="2685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EEB612-321C-E540-833E-0B85335C4BDA}"/>
              </a:ext>
            </a:extLst>
          </p:cNvPr>
          <p:cNvSpPr txBox="1"/>
          <p:nvPr/>
        </p:nvSpPr>
        <p:spPr>
          <a:xfrm>
            <a:off x="7158567" y="3039690"/>
            <a:ext cx="4688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Installation of detector and accelerator components</a:t>
            </a:r>
          </a:p>
        </p:txBody>
      </p:sp>
    </p:spTree>
    <p:extLst>
      <p:ext uri="{BB962C8B-B14F-4D97-AF65-F5344CB8AC3E}">
        <p14:creationId xmlns:p14="http://schemas.microsoft.com/office/powerpoint/2010/main" val="1114747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8FEB776-60DF-415C-B45A-3BDA4B0828B2}"/>
              </a:ext>
            </a:extLst>
          </p:cNvPr>
          <p:cNvSpPr txBox="1">
            <a:spLocks/>
          </p:cNvSpPr>
          <p:nvPr/>
        </p:nvSpPr>
        <p:spPr>
          <a:xfrm>
            <a:off x="1524000" y="6592568"/>
            <a:ext cx="2057400" cy="2605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fld id="{893C5830-40F3-F04E-B2E3-10E6672BA8FF}" type="slidenum">
              <a:rPr lang="en-US" sz="1000">
                <a:solidFill>
                  <a:prstClr val="white"/>
                </a:solidFill>
              </a:rPr>
              <a:pPr algn="l">
                <a:defRPr/>
              </a:pPr>
              <a:t>32</a:t>
            </a:fld>
            <a:endParaRPr lang="en-US" sz="1000" dirty="0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04E270-241B-83B1-6426-475E80567C59}"/>
              </a:ext>
            </a:extLst>
          </p:cNvPr>
          <p:cNvSpPr txBox="1"/>
          <p:nvPr/>
        </p:nvSpPr>
        <p:spPr>
          <a:xfrm>
            <a:off x="7032180" y="955333"/>
            <a:ext cx="4465912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The growing EIC user community currently comprises </a:t>
            </a:r>
            <a:r>
              <a:rPr lang="en-US" sz="1600" b="1" dirty="0">
                <a:latin typeface="Arial" panose="020B0604020202020204" pitchFamily="34" charset="0"/>
                <a:ea typeface="Calibri" panose="020F0502020204030204" pitchFamily="34" charset="0"/>
              </a:rPr>
              <a:t>99</a:t>
            </a: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 US institutions including 9 National Laboratories</a:t>
            </a:r>
          </a:p>
          <a:p>
            <a:pPr marL="285750" indent="-285750">
              <a:buClr>
                <a:srgbClr val="0000FF"/>
              </a:buClr>
              <a:buFont typeface="Wingdings" panose="05000000000000000000" pitchFamily="2" charset="2"/>
              <a:buChar char="q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13 of these are MSIs: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Dillard University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Florida A&amp;M University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Florida International University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Georgia State University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Hampton University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New Mexico State University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Texas A&amp;M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Texas Southern University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Univ. of California, Riverside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University of Illinois Chicago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University of Houston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University of Puerto Rico, Rio Piedras</a:t>
            </a:r>
          </a:p>
          <a:p>
            <a:pPr marL="742950" lvl="1" indent="-285750">
              <a:buClr>
                <a:srgbClr val="0000FF"/>
              </a:buClr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ea typeface="Calibri" panose="020F0502020204030204" pitchFamily="34" charset="0"/>
              </a:rPr>
              <a:t>Virginia Union University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B95041-3B25-D50C-0516-EB57478E5227}"/>
              </a:ext>
            </a:extLst>
          </p:cNvPr>
          <p:cNvSpPr txBox="1"/>
          <p:nvPr/>
        </p:nvSpPr>
        <p:spPr>
          <a:xfrm>
            <a:off x="1524000" y="5595698"/>
            <a:ext cx="9905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broad US interest in EIC provides opportunities for further diverse workforce development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8A2F5629-64BD-CCDB-2254-629CB74149AB}"/>
              </a:ext>
            </a:extLst>
          </p:cNvPr>
          <p:cNvSpPr txBox="1">
            <a:spLocks/>
          </p:cNvSpPr>
          <p:nvPr/>
        </p:nvSpPr>
        <p:spPr>
          <a:xfrm>
            <a:off x="571500" y="0"/>
            <a:ext cx="11468100" cy="70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pPr algn="l">
              <a:defRPr/>
            </a:pPr>
            <a:r>
              <a:rPr lang="en-US" sz="2400" dirty="0">
                <a:solidFill>
                  <a:schemeClr val="tx1"/>
                </a:solidFill>
                <a:effectLst>
                  <a:reflection endPos="0" dist="5080" dir="5400000" sy="-100000" algn="bl" rotWithShape="0"/>
                </a:effectLst>
                <a:latin typeface="Arial"/>
              </a:rPr>
              <a:t>Detector Domestic Interest in EIC and Diverse Workforce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13F561-5356-9E4B-BC72-2A060192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3D5B8C44-B39B-DFA1-2356-EAF4489133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80" y="955333"/>
            <a:ext cx="5852160" cy="438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669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7F87F-4417-AE66-F0C1-881F752A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234" cy="548640"/>
          </a:xfrm>
        </p:spPr>
        <p:txBody>
          <a:bodyPr>
            <a:normAutofit fontScale="90000"/>
          </a:bodyPr>
          <a:lstStyle/>
          <a:p>
            <a:r>
              <a:rPr lang="en-US" dirty="0"/>
              <a:t>US National Laboratory (</a:t>
            </a:r>
            <a:r>
              <a:rPr lang="en-US" u="sng" dirty="0"/>
              <a:t>Main</a:t>
            </a:r>
            <a:r>
              <a:rPr lang="en-US" dirty="0"/>
              <a:t>) Involvement</a:t>
            </a:r>
            <a:r>
              <a:rPr lang="en-US" sz="1200" dirty="0"/>
              <a:t>  </a:t>
            </a:r>
            <a:r>
              <a:rPr lang="en-US" sz="1800" dirty="0"/>
              <a:t>– not including BNL and </a:t>
            </a:r>
            <a:r>
              <a:rPr lang="en-US" sz="1800" dirty="0" err="1"/>
              <a:t>JLab</a:t>
            </a:r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C70DC2-48CD-6E06-2D80-2BCEFBE261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0" t="4752" r="20123" b="2859"/>
          <a:stretch/>
        </p:blipFill>
        <p:spPr>
          <a:xfrm>
            <a:off x="3460996" y="1748920"/>
            <a:ext cx="5151864" cy="3902927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8BDEC2-FE00-A79F-4B1B-A222181A2455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6340000" y="3292542"/>
            <a:ext cx="2556955" cy="72819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586C617-9105-9207-1F49-3F9A3898D20E}"/>
              </a:ext>
            </a:extLst>
          </p:cNvPr>
          <p:cNvSpPr txBox="1"/>
          <p:nvPr/>
        </p:nvSpPr>
        <p:spPr>
          <a:xfrm>
            <a:off x="8896955" y="3759122"/>
            <a:ext cx="1801694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Silicon/MAPS</a:t>
            </a:r>
          </a:p>
          <a:p>
            <a:pPr algn="ctr"/>
            <a:r>
              <a:rPr lang="en-US" sz="1400" b="1" dirty="0"/>
              <a:t>Tracking Detectors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801CF3-3C0B-6482-0C0C-0F3317DBDDB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82172" y="4306049"/>
            <a:ext cx="914400" cy="6286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B4E385-2395-DFEA-4FCB-2DECBA1137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544195" y="5037702"/>
            <a:ext cx="914400" cy="609600"/>
          </a:xfrm>
          <a:prstGeom prst="rect">
            <a:avLst/>
          </a:prstGeom>
        </p:spPr>
      </p:pic>
      <p:pic>
        <p:nvPicPr>
          <p:cNvPr id="15" name="Picture 14" descr="Chart&#10;&#10;Description automatically generated with medium confidence">
            <a:extLst>
              <a:ext uri="{FF2B5EF4-FFF2-40B4-BE49-F238E27FC236}">
                <a16:creationId xmlns:a16="http://schemas.microsoft.com/office/drawing/2014/main" id="{B62DF0D7-F9BE-517A-8571-2497E93832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1990" y="5029439"/>
            <a:ext cx="868344" cy="64443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B34E10C-DA21-BAB5-5318-A652BB83546D}"/>
              </a:ext>
            </a:extLst>
          </p:cNvPr>
          <p:cNvCxnSpPr>
            <a:cxnSpLocks/>
            <a:stCxn id="49" idx="1"/>
          </p:cNvCxnSpPr>
          <p:nvPr/>
        </p:nvCxnSpPr>
        <p:spPr>
          <a:xfrm flipH="1">
            <a:off x="8096556" y="1282639"/>
            <a:ext cx="1912616" cy="11557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F40E574-13F9-344D-1E25-63D02F20762D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3372634" y="1137886"/>
            <a:ext cx="2377926" cy="13004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6555E38-C9E7-11F8-D9CD-D2078FF07014}"/>
              </a:ext>
            </a:extLst>
          </p:cNvPr>
          <p:cNvSpPr txBox="1"/>
          <p:nvPr/>
        </p:nvSpPr>
        <p:spPr>
          <a:xfrm>
            <a:off x="1745265" y="768554"/>
            <a:ext cx="1627369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Barrel</a:t>
            </a:r>
          </a:p>
          <a:p>
            <a:pPr algn="ctr"/>
            <a:r>
              <a:rPr lang="en-US" sz="1400" b="1" dirty="0"/>
              <a:t>Electromagnetic </a:t>
            </a:r>
          </a:p>
          <a:p>
            <a:pPr algn="ctr"/>
            <a:r>
              <a:rPr lang="en-US" sz="1400" b="1" dirty="0"/>
              <a:t>Calorimeter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201A7229-9639-3E4B-B1B5-67E6C965213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053930" y="2361382"/>
            <a:ext cx="1085850" cy="637032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BDA1DD-F601-E0A4-6570-80F80635613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1083" y="2339250"/>
            <a:ext cx="1095653" cy="681297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819C4BA-F2D2-5F7F-006D-5BFAE6EE7F1C}"/>
              </a:ext>
            </a:extLst>
          </p:cNvPr>
          <p:cNvCxnSpPr>
            <a:cxnSpLocks/>
            <a:stCxn id="30" idx="3"/>
          </p:cNvCxnSpPr>
          <p:nvPr/>
        </p:nvCxnSpPr>
        <p:spPr>
          <a:xfrm flipV="1">
            <a:off x="2387351" y="3534665"/>
            <a:ext cx="2956809" cy="64916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04E4FEF-10F2-ECE6-2E66-FC930F8A4B44}"/>
              </a:ext>
            </a:extLst>
          </p:cNvPr>
          <p:cNvSpPr txBox="1"/>
          <p:nvPr/>
        </p:nvSpPr>
        <p:spPr>
          <a:xfrm>
            <a:off x="683511" y="3814497"/>
            <a:ext cx="1703840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Backward</a:t>
            </a:r>
          </a:p>
          <a:p>
            <a:pPr algn="ctr"/>
            <a:r>
              <a:rPr lang="en-US" sz="1400" b="1" dirty="0"/>
              <a:t>Electromagnetic </a:t>
            </a:r>
          </a:p>
          <a:p>
            <a:pPr algn="ctr"/>
            <a:r>
              <a:rPr lang="en-US" sz="1400" b="1" dirty="0"/>
              <a:t>Calorimeter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A2C2FFE-53EA-1AC3-AEBC-0A9896B856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465156" y="4621280"/>
            <a:ext cx="1112996" cy="774573"/>
          </a:xfrm>
          <a:prstGeom prst="rect">
            <a:avLst/>
          </a:prstGeom>
        </p:spPr>
      </p:pic>
      <p:pic>
        <p:nvPicPr>
          <p:cNvPr id="32" name="Picture 31" descr="Rectangle&#10;&#10;Description automatically generated">
            <a:extLst>
              <a:ext uri="{FF2B5EF4-FFF2-40B4-BE49-F238E27FC236}">
                <a16:creationId xmlns:a16="http://schemas.microsoft.com/office/drawing/2014/main" id="{AFFE255B-055A-CBC7-4006-794143F9CA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69205" y="5395853"/>
            <a:ext cx="977315" cy="658402"/>
          </a:xfrm>
          <a:prstGeom prst="rect">
            <a:avLst/>
          </a:prstGeom>
        </p:spPr>
      </p:pic>
      <p:pic>
        <p:nvPicPr>
          <p:cNvPr id="44" name="Picture 43" descr="Chart&#10;&#10;Description automatically generated with medium confidence">
            <a:extLst>
              <a:ext uri="{FF2B5EF4-FFF2-40B4-BE49-F238E27FC236}">
                <a16:creationId xmlns:a16="http://schemas.microsoft.com/office/drawing/2014/main" id="{C8EB58B8-9BE1-AC6F-CDFB-4F0D341759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7465" y="5408468"/>
            <a:ext cx="868344" cy="64443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811C397-F20E-E8BC-AAED-6D9D9329B247}"/>
              </a:ext>
            </a:extLst>
          </p:cNvPr>
          <p:cNvSpPr txBox="1"/>
          <p:nvPr/>
        </p:nvSpPr>
        <p:spPr>
          <a:xfrm>
            <a:off x="10009172" y="1021029"/>
            <a:ext cx="1801694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Forward Hadron Calorimeter</a:t>
            </a:r>
          </a:p>
        </p:txBody>
      </p:sp>
      <p:pic>
        <p:nvPicPr>
          <p:cNvPr id="52" name="Picture 51" descr="A flag with stars and stripes&#10;&#10;Description automatically generated">
            <a:extLst>
              <a:ext uri="{FF2B5EF4-FFF2-40B4-BE49-F238E27FC236}">
                <a16:creationId xmlns:a16="http://schemas.microsoft.com/office/drawing/2014/main" id="{B5DC027F-138D-DE93-1298-D5008A0C26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887" y="4635330"/>
            <a:ext cx="1009841" cy="655130"/>
          </a:xfrm>
          <a:prstGeom prst="rect">
            <a:avLst/>
          </a:prstGeom>
        </p:spPr>
      </p:pic>
      <p:pic>
        <p:nvPicPr>
          <p:cNvPr id="53" name="Picture 52" descr="Logo&#10;&#10;Description automatically generated">
            <a:extLst>
              <a:ext uri="{FF2B5EF4-FFF2-40B4-BE49-F238E27FC236}">
                <a16:creationId xmlns:a16="http://schemas.microsoft.com/office/drawing/2014/main" id="{E8F3CC74-41EC-05E6-E730-06ADB0EEBF6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595660" y="4643728"/>
            <a:ext cx="682025" cy="689645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2C9CB915-A734-23B6-E192-395C19F9CF6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86505" y="4305359"/>
            <a:ext cx="887776" cy="64773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FC04BEA4-919C-02D2-001D-925082534C1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3777" y="1602764"/>
            <a:ext cx="1809750" cy="6334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3182B86A-358C-C920-439E-ADB8038DA81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49436" y="1689882"/>
            <a:ext cx="2355723" cy="5657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1C6214C-3402-B1C6-D507-A9562F01D63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55625" y="4250042"/>
            <a:ext cx="902970" cy="68465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F1210CC-230B-1E62-0742-4CF8BB8B6D52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b="44528"/>
          <a:stretch/>
        </p:blipFill>
        <p:spPr>
          <a:xfrm>
            <a:off x="9651279" y="5081707"/>
            <a:ext cx="2337435" cy="45809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E1843A91-46F7-DCB4-727B-20DFC432C20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36329" y="5428514"/>
            <a:ext cx="1024180" cy="5852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D6DC73-703D-B40C-6128-9763BD4385AC}"/>
              </a:ext>
            </a:extLst>
          </p:cNvPr>
          <p:cNvSpPr txBox="1"/>
          <p:nvPr/>
        </p:nvSpPr>
        <p:spPr>
          <a:xfrm>
            <a:off x="10058009" y="2346940"/>
            <a:ext cx="1801694" cy="73866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(ORNL also large involvement in DAQ/electronics)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2A3DB5-4454-0844-A58F-EB62DB816595}"/>
              </a:ext>
            </a:extLst>
          </p:cNvPr>
          <p:cNvSpPr txBox="1"/>
          <p:nvPr/>
        </p:nvSpPr>
        <p:spPr>
          <a:xfrm>
            <a:off x="424531" y="4923778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/>
              <a:t>US University</a:t>
            </a:r>
          </a:p>
          <a:p>
            <a:pPr algn="ctr"/>
            <a:r>
              <a:rPr lang="en-US" sz="1000" b="1" dirty="0"/>
              <a:t>Consortium</a:t>
            </a:r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CB120676-90BD-5C48-96D5-C924D1447B0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61597" y="5909502"/>
            <a:ext cx="1514001" cy="28679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B3303EF-9062-5245-825A-5EF4672BFBE5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318598" y="3292542"/>
            <a:ext cx="377699" cy="26169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D50CCBE-9BB4-FE46-968E-42E19E26A0B0}"/>
              </a:ext>
            </a:extLst>
          </p:cNvPr>
          <p:cNvSpPr txBox="1"/>
          <p:nvPr/>
        </p:nvSpPr>
        <p:spPr>
          <a:xfrm>
            <a:off x="6104415" y="5711318"/>
            <a:ext cx="1801694" cy="5232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Barrel Time-of-flight</a:t>
            </a:r>
          </a:p>
        </p:txBody>
      </p:sp>
    </p:spTree>
    <p:extLst>
      <p:ext uri="{BB962C8B-B14F-4D97-AF65-F5344CB8AC3E}">
        <p14:creationId xmlns:p14="http://schemas.microsoft.com/office/powerpoint/2010/main" val="11352912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5C4D5-D1B8-0867-ED6D-B67DC51E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8" y="-83644"/>
            <a:ext cx="10515600" cy="681037"/>
          </a:xfrm>
        </p:spPr>
        <p:txBody>
          <a:bodyPr/>
          <a:lstStyle/>
          <a:p>
            <a:r>
              <a:rPr lang="en-US" dirty="0"/>
              <a:t>Detector US University Partnerships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0C881-BF1F-2AA5-C404-F85B7E80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70" t="4752" r="20123" b="2859"/>
          <a:stretch/>
        </p:blipFill>
        <p:spPr>
          <a:xfrm>
            <a:off x="3448789" y="1711308"/>
            <a:ext cx="5151864" cy="3902927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55783FB-61CF-1C65-30F8-4EEF64DEB25D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7159738" y="1752352"/>
            <a:ext cx="2118593" cy="111402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F6BAA94-C6E5-A7AD-FC31-1A230201AC6A}"/>
              </a:ext>
            </a:extLst>
          </p:cNvPr>
          <p:cNvSpPr txBox="1"/>
          <p:nvPr/>
        </p:nvSpPr>
        <p:spPr>
          <a:xfrm>
            <a:off x="9278331" y="1459964"/>
            <a:ext cx="1320811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Dual-radiator</a:t>
            </a:r>
          </a:p>
          <a:p>
            <a:pPr algn="ctr"/>
            <a:r>
              <a:rPr lang="en-US" sz="1600" dirty="0"/>
              <a:t>RICH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97B1E87-4A20-BE67-7A2D-32064133F39A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6441440" y="2871128"/>
            <a:ext cx="2400124" cy="3498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47B12E3-9E56-8900-487F-DF0CA1E8606F}"/>
              </a:ext>
            </a:extLst>
          </p:cNvPr>
          <p:cNvSpPr txBox="1"/>
          <p:nvPr/>
        </p:nvSpPr>
        <p:spPr>
          <a:xfrm>
            <a:off x="8841564" y="2578740"/>
            <a:ext cx="1005019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Tracking</a:t>
            </a:r>
          </a:p>
          <a:p>
            <a:pPr algn="ctr"/>
            <a:r>
              <a:rPr lang="en-US" sz="1600" dirty="0"/>
              <a:t>Detectors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B4B07E5-151C-C3BA-C5AC-596D635FF649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7352543" y="1184542"/>
            <a:ext cx="1396808" cy="12391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5D40312-BFA2-FE0B-16E4-BCBD110C9170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5251688" y="3822107"/>
            <a:ext cx="1358292" cy="11894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D06CB55-6A64-D839-817E-8D87DB3C6567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402922" y="997829"/>
            <a:ext cx="2187099" cy="216568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8ADE33-9331-7EC7-9798-0E63D4CD5765}"/>
              </a:ext>
            </a:extLst>
          </p:cNvPr>
          <p:cNvSpPr txBox="1"/>
          <p:nvPr/>
        </p:nvSpPr>
        <p:spPr>
          <a:xfrm>
            <a:off x="1727200" y="582330"/>
            <a:ext cx="1675722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Barrel Electromagnetic </a:t>
            </a:r>
          </a:p>
          <a:p>
            <a:pPr algn="ctr"/>
            <a:r>
              <a:rPr lang="en-US" sz="1600" dirty="0"/>
              <a:t>Calorimeter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3AE82CC-05AD-DFBE-0DD9-BC01C9FC5EE0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2122576" y="3500929"/>
            <a:ext cx="3181913" cy="5402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EDF180A-12E1-A47C-4E48-4429E064016E}"/>
              </a:ext>
            </a:extLst>
          </p:cNvPr>
          <p:cNvSpPr txBox="1"/>
          <p:nvPr/>
        </p:nvSpPr>
        <p:spPr>
          <a:xfrm>
            <a:off x="298493" y="3625654"/>
            <a:ext cx="1824083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Backward Electromagnetic Calorimeter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7F4CAD-573F-5DC4-08C2-ED8BD9A9445C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6278605" y="3327311"/>
            <a:ext cx="1411326" cy="14726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45FEC17-18BE-15B9-1D5C-648FE712C900}"/>
              </a:ext>
            </a:extLst>
          </p:cNvPr>
          <p:cNvSpPr txBox="1"/>
          <p:nvPr/>
        </p:nvSpPr>
        <p:spPr>
          <a:xfrm>
            <a:off x="7689931" y="4630716"/>
            <a:ext cx="1372492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Time-of-Flight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FDC594-3D42-EC7C-51F3-E298345D9F35}"/>
              </a:ext>
            </a:extLst>
          </p:cNvPr>
          <p:cNvSpPr txBox="1"/>
          <p:nvPr/>
        </p:nvSpPr>
        <p:spPr>
          <a:xfrm>
            <a:off x="7591149" y="599767"/>
            <a:ext cx="2316403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Forward Electromagnetic</a:t>
            </a:r>
          </a:p>
          <a:p>
            <a:pPr algn="ctr"/>
            <a:r>
              <a:rPr lang="en-US" sz="1600" dirty="0"/>
              <a:t>Calorimeter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4397CC-CEEA-5FA0-965D-97881BEB2417}"/>
              </a:ext>
            </a:extLst>
          </p:cNvPr>
          <p:cNvSpPr txBox="1"/>
          <p:nvPr/>
        </p:nvSpPr>
        <p:spPr>
          <a:xfrm>
            <a:off x="6609980" y="4842311"/>
            <a:ext cx="591957" cy="33855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DIRC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1FC35D-65BB-E150-020D-540EDAFB01BA}"/>
              </a:ext>
            </a:extLst>
          </p:cNvPr>
          <p:cNvSpPr txBox="1"/>
          <p:nvPr/>
        </p:nvSpPr>
        <p:spPr>
          <a:xfrm>
            <a:off x="262816" y="4487781"/>
            <a:ext cx="22557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Abilene Christian University</a:t>
            </a:r>
          </a:p>
          <a:p>
            <a:r>
              <a:rPr lang="en-US" sz="1200" dirty="0"/>
              <a:t>Catholic University of America</a:t>
            </a:r>
          </a:p>
          <a:p>
            <a:r>
              <a:rPr lang="en-US" sz="1200" dirty="0"/>
              <a:t>Florida International University</a:t>
            </a:r>
          </a:p>
          <a:p>
            <a:r>
              <a:rPr lang="en-US" sz="1200" dirty="0" err="1"/>
              <a:t>JLab</a:t>
            </a:r>
            <a:endParaRPr lang="en-US" sz="1200" dirty="0"/>
          </a:p>
          <a:p>
            <a:r>
              <a:rPr lang="en-US" sz="1200" dirty="0"/>
              <a:t>Lehigh University</a:t>
            </a:r>
          </a:p>
          <a:p>
            <a:r>
              <a:rPr lang="en-US" sz="1200" dirty="0"/>
              <a:t>MIT</a:t>
            </a:r>
          </a:p>
          <a:p>
            <a:r>
              <a:rPr lang="en-US" sz="1200" dirty="0"/>
              <a:t>University of Kentucky</a:t>
            </a:r>
          </a:p>
          <a:p>
            <a:r>
              <a:rPr lang="en-US" sz="1200" dirty="0"/>
              <a:t>William &amp; Mary</a:t>
            </a:r>
          </a:p>
          <a:p>
            <a:r>
              <a:rPr lang="en-US" sz="1200" dirty="0"/>
              <a:t>Ohio University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2F2792-7D4C-E508-E0BE-9CF752668F41}"/>
              </a:ext>
            </a:extLst>
          </p:cNvPr>
          <p:cNvSpPr txBox="1"/>
          <p:nvPr/>
        </p:nvSpPr>
        <p:spPr>
          <a:xfrm>
            <a:off x="5590021" y="547539"/>
            <a:ext cx="18918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Baruch College, NY</a:t>
            </a:r>
          </a:p>
          <a:p>
            <a:r>
              <a:rPr lang="en-US" sz="1200" dirty="0"/>
              <a:t>Columbia University</a:t>
            </a:r>
          </a:p>
          <a:p>
            <a:r>
              <a:rPr lang="en-US" sz="1200" dirty="0"/>
              <a:t>Iowa State University</a:t>
            </a:r>
          </a:p>
          <a:p>
            <a:r>
              <a:rPr lang="en-US" sz="1200" dirty="0"/>
              <a:t>BNL</a:t>
            </a:r>
          </a:p>
          <a:p>
            <a:r>
              <a:rPr lang="en-US" sz="1200" dirty="0"/>
              <a:t>Rutgers University</a:t>
            </a:r>
          </a:p>
          <a:p>
            <a:r>
              <a:rPr lang="en-US" sz="1200" dirty="0"/>
              <a:t>University of Connecticut</a:t>
            </a:r>
          </a:p>
          <a:p>
            <a:r>
              <a:rPr lang="en-US" sz="1200" dirty="0"/>
              <a:t>Georgia State University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8AAC4EE-099F-E321-53DA-86EE188D5F0D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4861052" y="1437213"/>
            <a:ext cx="919266" cy="104125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7023F30-0585-60B0-0449-B6B9B6D672B9}"/>
              </a:ext>
            </a:extLst>
          </p:cNvPr>
          <p:cNvSpPr txBox="1"/>
          <p:nvPr/>
        </p:nvSpPr>
        <p:spPr>
          <a:xfrm>
            <a:off x="4121220" y="852438"/>
            <a:ext cx="1479664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Barrel Hadron</a:t>
            </a:r>
          </a:p>
          <a:p>
            <a:pPr algn="ctr"/>
            <a:r>
              <a:rPr lang="en-US" sz="1600" dirty="0"/>
              <a:t>Calorimeter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9B5C31-2678-6047-46BA-7D5DA303E9C8}"/>
              </a:ext>
            </a:extLst>
          </p:cNvPr>
          <p:cNvSpPr txBox="1"/>
          <p:nvPr/>
        </p:nvSpPr>
        <p:spPr>
          <a:xfrm>
            <a:off x="10610700" y="1468679"/>
            <a:ext cx="1300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Duke University</a:t>
            </a:r>
          </a:p>
          <a:p>
            <a:r>
              <a:rPr lang="en-US" sz="1200" dirty="0"/>
              <a:t>Temple University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E1AF87-05C2-94B6-5399-C6B7C37A993A}"/>
              </a:ext>
            </a:extLst>
          </p:cNvPr>
          <p:cNvCxnSpPr>
            <a:cxnSpLocks/>
            <a:stCxn id="25" idx="0"/>
          </p:cNvCxnSpPr>
          <p:nvPr/>
        </p:nvCxnSpPr>
        <p:spPr>
          <a:xfrm flipV="1">
            <a:off x="3249668" y="3513462"/>
            <a:ext cx="2456852" cy="94318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EF0C0D8-5346-499D-3694-45C2D1538842}"/>
              </a:ext>
            </a:extLst>
          </p:cNvPr>
          <p:cNvSpPr txBox="1"/>
          <p:nvPr/>
        </p:nvSpPr>
        <p:spPr>
          <a:xfrm>
            <a:off x="2752737" y="4456651"/>
            <a:ext cx="993862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Backward</a:t>
            </a:r>
          </a:p>
          <a:p>
            <a:pPr algn="ctr"/>
            <a:r>
              <a:rPr lang="en-US" sz="1600" dirty="0"/>
              <a:t>RICH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C84B59A-98A0-006E-1937-6ADDE68214D4}"/>
              </a:ext>
            </a:extLst>
          </p:cNvPr>
          <p:cNvSpPr txBox="1"/>
          <p:nvPr/>
        </p:nvSpPr>
        <p:spPr>
          <a:xfrm>
            <a:off x="9907552" y="2273030"/>
            <a:ext cx="22215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LBNL</a:t>
            </a:r>
          </a:p>
          <a:p>
            <a:r>
              <a:rPr lang="en-US" sz="1200" dirty="0"/>
              <a:t>LANL</a:t>
            </a:r>
          </a:p>
          <a:p>
            <a:r>
              <a:rPr lang="en-US" sz="1200" dirty="0"/>
              <a:t>UC Berkeley</a:t>
            </a:r>
          </a:p>
          <a:p>
            <a:r>
              <a:rPr lang="en-US" sz="1200" dirty="0"/>
              <a:t>Purdue University</a:t>
            </a:r>
          </a:p>
          <a:p>
            <a:r>
              <a:rPr lang="en-US" sz="1200" dirty="0"/>
              <a:t>Florida Institute of Technology</a:t>
            </a:r>
          </a:p>
          <a:p>
            <a:r>
              <a:rPr lang="en-US" sz="1200" dirty="0" err="1"/>
              <a:t>JLab</a:t>
            </a:r>
            <a:endParaRPr lang="en-US" sz="1200" dirty="0"/>
          </a:p>
          <a:p>
            <a:r>
              <a:rPr lang="en-US" sz="1200" dirty="0"/>
              <a:t>Temple University</a:t>
            </a:r>
          </a:p>
          <a:p>
            <a:r>
              <a:rPr lang="en-US" sz="1200" dirty="0"/>
              <a:t>BNL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DB5D48E-15BD-E8FA-401E-A76F092C9610}"/>
              </a:ext>
            </a:extLst>
          </p:cNvPr>
          <p:cNvCxnSpPr>
            <a:cxnSpLocks/>
            <a:stCxn id="28" idx="1"/>
          </p:cNvCxnSpPr>
          <p:nvPr/>
        </p:nvCxnSpPr>
        <p:spPr>
          <a:xfrm flipH="1" flipV="1">
            <a:off x="8312923" y="3240375"/>
            <a:ext cx="1350139" cy="87412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05D6CBC-A531-6946-D643-9787E26B0FF6}"/>
              </a:ext>
            </a:extLst>
          </p:cNvPr>
          <p:cNvSpPr txBox="1"/>
          <p:nvPr/>
        </p:nvSpPr>
        <p:spPr>
          <a:xfrm>
            <a:off x="9663062" y="3822107"/>
            <a:ext cx="1767407" cy="58477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Forward Hadron Calorimeter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53C02D-44A9-A4BE-9594-90C1BC29AB5B}"/>
              </a:ext>
            </a:extLst>
          </p:cNvPr>
          <p:cNvSpPr txBox="1"/>
          <p:nvPr/>
        </p:nvSpPr>
        <p:spPr>
          <a:xfrm>
            <a:off x="2706292" y="5041778"/>
            <a:ext cx="16883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BNL</a:t>
            </a:r>
          </a:p>
          <a:p>
            <a:r>
              <a:rPr lang="en-US" sz="1200" dirty="0"/>
              <a:t>Duke University</a:t>
            </a:r>
          </a:p>
          <a:p>
            <a:r>
              <a:rPr lang="en-US" sz="1200" dirty="0"/>
              <a:t>Purdue University</a:t>
            </a:r>
          </a:p>
          <a:p>
            <a:r>
              <a:rPr lang="en-US" sz="1200" dirty="0"/>
              <a:t>Temple University</a:t>
            </a:r>
          </a:p>
          <a:p>
            <a:r>
              <a:rPr lang="en-US" sz="1200" dirty="0"/>
              <a:t>Georgia State University</a:t>
            </a:r>
          </a:p>
          <a:p>
            <a:r>
              <a:rPr lang="en-US" sz="1200" dirty="0"/>
              <a:t>Yale University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CA9156-DF0C-5C70-6716-DD5004F9C5AB}"/>
              </a:ext>
            </a:extLst>
          </p:cNvPr>
          <p:cNvSpPr txBox="1"/>
          <p:nvPr/>
        </p:nvSpPr>
        <p:spPr>
          <a:xfrm>
            <a:off x="9661422" y="4431891"/>
            <a:ext cx="24463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ORNL</a:t>
            </a:r>
          </a:p>
          <a:p>
            <a:r>
              <a:rPr lang="en-US" sz="1200" dirty="0"/>
              <a:t>Georgia State University</a:t>
            </a:r>
          </a:p>
          <a:p>
            <a:r>
              <a:rPr lang="en-US" sz="1200" dirty="0"/>
              <a:t>Yale University</a:t>
            </a:r>
          </a:p>
          <a:p>
            <a:r>
              <a:rPr lang="en-US" sz="1200" dirty="0"/>
              <a:t>ISU</a:t>
            </a:r>
          </a:p>
          <a:p>
            <a:r>
              <a:rPr lang="en-US" sz="1200" dirty="0"/>
              <a:t>Indiana University</a:t>
            </a:r>
          </a:p>
          <a:p>
            <a:r>
              <a:rPr lang="en-US" sz="1200" dirty="0"/>
              <a:t>UCR</a:t>
            </a:r>
          </a:p>
          <a:p>
            <a:r>
              <a:rPr lang="en-US" sz="1200" dirty="0"/>
              <a:t>University of Tennessee Knoxville</a:t>
            </a:r>
          </a:p>
          <a:p>
            <a:r>
              <a:rPr lang="en-US" sz="1200" dirty="0"/>
              <a:t>Valparaiso University</a:t>
            </a:r>
          </a:p>
          <a:p>
            <a:r>
              <a:rPr lang="en-US" sz="1200" dirty="0"/>
              <a:t>UT Austin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6298A46-CC90-B99C-5EA0-FD75ACAF2E7F}"/>
              </a:ext>
            </a:extLst>
          </p:cNvPr>
          <p:cNvSpPr txBox="1"/>
          <p:nvPr/>
        </p:nvSpPr>
        <p:spPr>
          <a:xfrm>
            <a:off x="9953340" y="544156"/>
            <a:ext cx="1307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Indiana University</a:t>
            </a:r>
          </a:p>
          <a:p>
            <a:r>
              <a:rPr lang="en-US" sz="1200" dirty="0"/>
              <a:t>UCLA</a:t>
            </a:r>
          </a:p>
          <a:p>
            <a:r>
              <a:rPr lang="en-US" sz="1200" dirty="0"/>
              <a:t>UCR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CDD110B-12C0-7169-9E2F-1F9141FD23D2}"/>
              </a:ext>
            </a:extLst>
          </p:cNvPr>
          <p:cNvSpPr txBox="1"/>
          <p:nvPr/>
        </p:nvSpPr>
        <p:spPr>
          <a:xfrm>
            <a:off x="999263" y="1253974"/>
            <a:ext cx="2345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ANL</a:t>
            </a:r>
          </a:p>
          <a:p>
            <a:r>
              <a:rPr lang="en-US" sz="1200" dirty="0"/>
              <a:t>NASA Goddard Space Flight Center</a:t>
            </a:r>
          </a:p>
          <a:p>
            <a:r>
              <a:rPr lang="en-US" sz="1200" dirty="0"/>
              <a:t>Oklahoma State University</a:t>
            </a:r>
          </a:p>
          <a:p>
            <a:r>
              <a:rPr lang="en-US" sz="1200" dirty="0"/>
              <a:t>The Ohio State University</a:t>
            </a:r>
          </a:p>
          <a:p>
            <a:r>
              <a:rPr lang="en-US" sz="1200" dirty="0"/>
              <a:t>UC Santa Cruz</a:t>
            </a:r>
          </a:p>
          <a:p>
            <a:r>
              <a:rPr lang="en-US" sz="1200" dirty="0"/>
              <a:t>University of Connecticut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96DB7A0-B6CB-88AA-D441-B54955395300}"/>
              </a:ext>
            </a:extLst>
          </p:cNvPr>
          <p:cNvSpPr txBox="1"/>
          <p:nvPr/>
        </p:nvSpPr>
        <p:spPr>
          <a:xfrm>
            <a:off x="7653243" y="4992754"/>
            <a:ext cx="13949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UIC</a:t>
            </a:r>
          </a:p>
          <a:p>
            <a:r>
              <a:rPr lang="en-US" sz="1200" dirty="0"/>
              <a:t>BNL</a:t>
            </a:r>
          </a:p>
          <a:p>
            <a:r>
              <a:rPr lang="en-US" sz="1200" dirty="0"/>
              <a:t>Purdue University</a:t>
            </a:r>
          </a:p>
          <a:p>
            <a:r>
              <a:rPr lang="en-US" sz="1200" dirty="0"/>
              <a:t>RICE University</a:t>
            </a:r>
          </a:p>
          <a:p>
            <a:r>
              <a:rPr lang="en-US" sz="1200" dirty="0"/>
              <a:t>UC Santa Cruz</a:t>
            </a:r>
          </a:p>
          <a:p>
            <a:r>
              <a:rPr lang="en-US" sz="1200" dirty="0"/>
              <a:t>Kent State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B95D80-A9B5-CFDA-97C0-2132CC277E4D}"/>
              </a:ext>
            </a:extLst>
          </p:cNvPr>
          <p:cNvSpPr txBox="1"/>
          <p:nvPr/>
        </p:nvSpPr>
        <p:spPr>
          <a:xfrm>
            <a:off x="2093156" y="2577391"/>
            <a:ext cx="1304926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Backward</a:t>
            </a:r>
          </a:p>
          <a:p>
            <a:pPr algn="ctr"/>
            <a:r>
              <a:rPr lang="en-US" sz="1600" dirty="0"/>
              <a:t>Hadronic Calorimeter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B8D0DEC-B2DF-139E-92AF-DE4E1FC8D2E8}"/>
              </a:ext>
            </a:extLst>
          </p:cNvPr>
          <p:cNvSpPr txBox="1"/>
          <p:nvPr/>
        </p:nvSpPr>
        <p:spPr>
          <a:xfrm>
            <a:off x="259525" y="2554131"/>
            <a:ext cx="19764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BNL</a:t>
            </a:r>
          </a:p>
          <a:p>
            <a:r>
              <a:rPr lang="en-US" sz="1200" dirty="0"/>
              <a:t>Rutgers University</a:t>
            </a:r>
          </a:p>
          <a:p>
            <a:r>
              <a:rPr lang="en-US" sz="1200" dirty="0"/>
              <a:t>Georgia State University</a:t>
            </a:r>
          </a:p>
          <a:p>
            <a:r>
              <a:rPr lang="en-US" sz="1200" dirty="0"/>
              <a:t>UIUC</a:t>
            </a:r>
          </a:p>
          <a:p>
            <a:r>
              <a:rPr lang="en-US" sz="1200" dirty="0"/>
              <a:t>The Ohio State University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D8582D5-491A-8C93-1994-BF979F9EF426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3398082" y="2992890"/>
            <a:ext cx="734920" cy="38003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B6DF1EB-76A1-684C-76C5-99125DEA5CBB}"/>
              </a:ext>
            </a:extLst>
          </p:cNvPr>
          <p:cNvSpPr txBox="1"/>
          <p:nvPr/>
        </p:nvSpPr>
        <p:spPr>
          <a:xfrm>
            <a:off x="5364799" y="5227457"/>
            <a:ext cx="25625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Catholic University of America</a:t>
            </a:r>
          </a:p>
          <a:p>
            <a:r>
              <a:rPr lang="en-US" sz="1200" dirty="0"/>
              <a:t>Old Dominion Univ.</a:t>
            </a:r>
          </a:p>
          <a:p>
            <a:r>
              <a:rPr lang="en-US" sz="1200" dirty="0"/>
              <a:t>SBU</a:t>
            </a:r>
          </a:p>
          <a:p>
            <a:r>
              <a:rPr lang="en-US" sz="1200" dirty="0" err="1"/>
              <a:t>JLab</a:t>
            </a:r>
            <a:endParaRPr lang="en-US" sz="1200" dirty="0"/>
          </a:p>
          <a:p>
            <a:r>
              <a:rPr lang="en-US" sz="1200" dirty="0"/>
              <a:t>University of South Carolina</a:t>
            </a:r>
          </a:p>
          <a:p>
            <a:r>
              <a:rPr lang="en-US" sz="1200" dirty="0"/>
              <a:t>Wayne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718984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5C4D5-D1B8-0867-ED6D-B67DC51EC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-92855"/>
            <a:ext cx="10515600" cy="681037"/>
          </a:xfrm>
        </p:spPr>
        <p:txBody>
          <a:bodyPr/>
          <a:lstStyle/>
          <a:p>
            <a:r>
              <a:rPr lang="en-US" dirty="0"/>
              <a:t>Detector US University Partnerships – cont.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F015CD4-2261-CA70-B875-41DFC2D198F9}"/>
              </a:ext>
            </a:extLst>
          </p:cNvPr>
          <p:cNvSpPr txBox="1">
            <a:spLocks/>
          </p:cNvSpPr>
          <p:nvPr/>
        </p:nvSpPr>
        <p:spPr>
          <a:xfrm>
            <a:off x="518160" y="488328"/>
            <a:ext cx="11394440" cy="353892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Data Acquisition, </a:t>
            </a:r>
            <a:r>
              <a:rPr lang="en-US" sz="2000" dirty="0" err="1"/>
              <a:t>Slowcontrol</a:t>
            </a:r>
            <a:r>
              <a:rPr lang="en-US" sz="2000" dirty="0"/>
              <a:t>, Quality Assurance of different components, Software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Augustana University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BNL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California Polytechnic State University, San Luis Obispo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Canisius College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Christopher Newport University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College of William and Mary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Creighton University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George Washington University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Hampton University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72196-DF4A-75F0-45F5-43E6DCED19A2}"/>
              </a:ext>
            </a:extLst>
          </p:cNvPr>
          <p:cNvSpPr txBox="1">
            <a:spLocks/>
          </p:cNvSpPr>
          <p:nvPr/>
        </p:nvSpPr>
        <p:spPr>
          <a:xfrm>
            <a:off x="571500" y="3569547"/>
            <a:ext cx="4521200" cy="260429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Detectors along the beamline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BNL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 err="1"/>
              <a:t>JLab</a:t>
            </a: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MIT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Pacific Northwest National Laboratory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Temple University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University of Houston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University of Kansas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A99C6-A68D-054D-B37F-8BD9A65A8F8E}"/>
              </a:ext>
            </a:extLst>
          </p:cNvPr>
          <p:cNvSpPr txBox="1"/>
          <p:nvPr/>
        </p:nvSpPr>
        <p:spPr>
          <a:xfrm>
            <a:off x="6514289" y="845198"/>
            <a:ext cx="34163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JLab</a:t>
            </a:r>
            <a:endParaRPr lang="en-US" sz="1400" dirty="0"/>
          </a:p>
          <a:p>
            <a:r>
              <a:rPr lang="en-US" sz="1400" dirty="0"/>
              <a:t>Lawrence Livermore National Laboratory</a:t>
            </a:r>
          </a:p>
          <a:p>
            <a:r>
              <a:rPr lang="en-US" sz="1400" dirty="0"/>
              <a:t>Mississippi State University</a:t>
            </a:r>
          </a:p>
          <a:p>
            <a:r>
              <a:rPr lang="en-US" sz="1400" dirty="0"/>
              <a:t>Morehead State University</a:t>
            </a:r>
          </a:p>
          <a:p>
            <a:r>
              <a:rPr lang="en-US" sz="1400" dirty="0"/>
              <a:t>New Mexico State University</a:t>
            </a:r>
          </a:p>
          <a:p>
            <a:r>
              <a:rPr lang="en-US" sz="1400" dirty="0"/>
              <a:t>Ohio University</a:t>
            </a:r>
          </a:p>
          <a:p>
            <a:r>
              <a:rPr lang="en-US" sz="1400" dirty="0"/>
              <a:t>Southern Methodist University</a:t>
            </a:r>
          </a:p>
          <a:p>
            <a:r>
              <a:rPr lang="en-US" sz="1400" dirty="0"/>
              <a:t>University of California, Davis</a:t>
            </a:r>
          </a:p>
          <a:p>
            <a:r>
              <a:rPr lang="en-US" sz="1400" dirty="0"/>
              <a:t>University of Colorado Boulder</a:t>
            </a:r>
          </a:p>
          <a:p>
            <a:r>
              <a:rPr lang="en-US" sz="1400" dirty="0"/>
              <a:t>University of Illinois Urbana-Champaign</a:t>
            </a:r>
          </a:p>
          <a:p>
            <a:r>
              <a:rPr lang="en-US" sz="1400" dirty="0"/>
              <a:t>University of Massachusetts, Amherst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8179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7">
            <a:extLst>
              <a:ext uri="{FF2B5EF4-FFF2-40B4-BE49-F238E27FC236}">
                <a16:creationId xmlns:a16="http://schemas.microsoft.com/office/drawing/2014/main" id="{85075EF3-5158-4598-9B3E-4737B7D34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WBS 6.10 EIC Detector &amp; 6.10.01 Management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B46BA8-2841-3F4E-8DEB-D143499D251E}"/>
              </a:ext>
            </a:extLst>
          </p:cNvPr>
          <p:cNvSpPr txBox="1"/>
          <p:nvPr/>
        </p:nvSpPr>
        <p:spPr>
          <a:xfrm>
            <a:off x="5063625" y="644806"/>
            <a:ext cx="6553229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We Work:</a:t>
            </a:r>
          </a:p>
          <a:p>
            <a:r>
              <a:rPr lang="en-US" sz="1500" dirty="0">
                <a:cs typeface="Arial" panose="020B0604020202020204" pitchFamily="34" charset="0"/>
              </a:rPr>
              <a:t>The highest-level detector management consists of:</a:t>
            </a:r>
          </a:p>
          <a:p>
            <a:r>
              <a:rPr lang="en-US" sz="1500" dirty="0">
                <a:cs typeface="Arial" panose="020B0604020202020204" pitchFamily="34" charset="0"/>
              </a:rPr>
              <a:t>Elke &amp; Rolf	L2 Leads</a:t>
            </a:r>
          </a:p>
          <a:p>
            <a:r>
              <a:rPr lang="en-US" sz="1500" dirty="0">
                <a:cs typeface="Arial" panose="020B0604020202020204" pitchFamily="34" charset="0"/>
              </a:rPr>
              <a:t>Walt Akers		6.10 Systems Engineer</a:t>
            </a:r>
          </a:p>
          <a:p>
            <a:r>
              <a:rPr lang="en-US" sz="1500" dirty="0">
                <a:cs typeface="Arial" panose="020B0604020202020204" pitchFamily="34" charset="0"/>
              </a:rPr>
              <a:t>Fernando Barbosa	Chief Electrical Engineer</a:t>
            </a:r>
          </a:p>
          <a:p>
            <a:r>
              <a:rPr lang="en-US" sz="1500" dirty="0">
                <a:cs typeface="Arial" panose="020B0604020202020204" pitchFamily="34" charset="0"/>
              </a:rPr>
              <a:t>Rahul Sharma	Chief Mechanical Engineer</a:t>
            </a:r>
          </a:p>
          <a:p>
            <a:endParaRPr lang="en-US" sz="1500" dirty="0">
              <a:cs typeface="Arial" panose="020B0604020202020204" pitchFamily="34" charset="0"/>
            </a:endParaRPr>
          </a:p>
          <a:p>
            <a:r>
              <a:rPr lang="en-US" sz="1500" dirty="0"/>
              <a:t>Do not use this CAM responsibility organization as Black and White, we work together as a scientific collaboration and use expertise from each lab as it fits independent of high-level responsibility</a:t>
            </a:r>
          </a:p>
          <a:p>
            <a:r>
              <a:rPr lang="en-US" sz="1500" dirty="0"/>
              <a:t>We include user efforts where it makes sense, and lean to more</a:t>
            </a:r>
          </a:p>
          <a:p>
            <a:endParaRPr lang="en-US" sz="1500" dirty="0">
              <a:cs typeface="Arial" panose="020B0604020202020204" pitchFamily="34" charset="0"/>
            </a:endParaRPr>
          </a:p>
          <a:p>
            <a:r>
              <a:rPr lang="en-US" sz="1500" dirty="0">
                <a:cs typeface="Arial" panose="020B0604020202020204" pitchFamily="34" charset="0"/>
              </a:rPr>
              <a:t>We have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500" dirty="0">
                <a:cs typeface="Arial" panose="020B0604020202020204" pitchFamily="34" charset="0"/>
              </a:rPr>
              <a:t>Weekly meetings with </a:t>
            </a:r>
            <a:r>
              <a:rPr lang="en-US" sz="1500" dirty="0" err="1">
                <a:cs typeface="Arial" panose="020B0604020202020204" pitchFamily="34" charset="0"/>
              </a:rPr>
              <a:t>ePIC</a:t>
            </a:r>
            <a:r>
              <a:rPr lang="en-US" sz="1500" dirty="0">
                <a:cs typeface="Arial" panose="020B0604020202020204" pitchFamily="34" charset="0"/>
              </a:rPr>
              <a:t> spokesperson and deputy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500" dirty="0">
                <a:cs typeface="Arial" panose="020B0604020202020204" pitchFamily="34" charset="0"/>
              </a:rPr>
              <a:t>Weekly meetings with the mechanical engineering team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500" dirty="0">
                <a:cs typeface="Arial" panose="020B0604020202020204" pitchFamily="34" charset="0"/>
              </a:rPr>
              <a:t>Biweekly meetings with the electrical engineering team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500" dirty="0">
                <a:cs typeface="Arial" panose="020B0604020202020204" pitchFamily="34" charset="0"/>
              </a:rPr>
              <a:t>Weekly meetings with the Detector Control Account Managers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500" dirty="0">
                <a:cs typeface="Arial" panose="020B0604020202020204" pitchFamily="34" charset="0"/>
              </a:rPr>
              <a:t>As needed meetings with various detector subsystems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500" dirty="0">
                <a:cs typeface="Arial" panose="020B0604020202020204" pitchFamily="34" charset="0"/>
              </a:rPr>
              <a:t>Walt, Fernando and Rahul have also separate meetings, for Walt with the Systems Engineering Group, for Rahul with also various non-BNL/non-</a:t>
            </a:r>
            <a:r>
              <a:rPr lang="en-US" sz="1500" dirty="0" err="1">
                <a:cs typeface="Arial" panose="020B0604020202020204" pitchFamily="34" charset="0"/>
              </a:rPr>
              <a:t>Jlab</a:t>
            </a:r>
            <a:r>
              <a:rPr lang="en-US" sz="1500" dirty="0">
                <a:cs typeface="Arial" panose="020B0604020202020204" pitchFamily="34" charset="0"/>
              </a:rPr>
              <a:t> engineers/designers, etc.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1500" dirty="0">
              <a:cs typeface="Arial" panose="020B0604020202020204" pitchFamily="34" charset="0"/>
            </a:endParaRPr>
          </a:p>
          <a:p>
            <a:r>
              <a:rPr lang="en-US" sz="1500" dirty="0">
                <a:cs typeface="Arial" panose="020B0604020202020204" pitchFamily="34" charset="0"/>
              </a:rPr>
              <a:t>We report at the biweekly </a:t>
            </a:r>
            <a:r>
              <a:rPr lang="en-US" sz="1500" dirty="0" err="1">
                <a:cs typeface="Arial" panose="020B0604020202020204" pitchFamily="34" charset="0"/>
              </a:rPr>
              <a:t>ePIC</a:t>
            </a:r>
            <a:r>
              <a:rPr lang="en-US" sz="1500" dirty="0">
                <a:cs typeface="Arial" panose="020B0604020202020204" pitchFamily="34" charset="0"/>
              </a:rPr>
              <a:t> meetings and many other meetings on general detector progress or requested topics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C5391D6-73A5-7843-873F-963A67FAC56A}"/>
              </a:ext>
            </a:extLst>
          </p:cNvPr>
          <p:cNvGrpSpPr/>
          <p:nvPr/>
        </p:nvGrpSpPr>
        <p:grpSpPr>
          <a:xfrm>
            <a:off x="734848" y="786668"/>
            <a:ext cx="2660255" cy="5380075"/>
            <a:chOff x="153122" y="872835"/>
            <a:chExt cx="2660255" cy="538007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BFA901A-9BA8-FA43-8BFB-9E51D6891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04" r="11506"/>
            <a:stretch/>
          </p:blipFill>
          <p:spPr>
            <a:xfrm>
              <a:off x="153123" y="872835"/>
              <a:ext cx="2660254" cy="538007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BE91E38-7F02-6C4B-9739-FAD454BF9E4A}"/>
                </a:ext>
              </a:extLst>
            </p:cNvPr>
            <p:cNvSpPr/>
            <p:nvPr/>
          </p:nvSpPr>
          <p:spPr>
            <a:xfrm>
              <a:off x="2607439" y="885999"/>
              <a:ext cx="205938" cy="800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2C7225-3264-9C43-94BB-5893A493CBF1}"/>
                </a:ext>
              </a:extLst>
            </p:cNvPr>
            <p:cNvSpPr/>
            <p:nvPr/>
          </p:nvSpPr>
          <p:spPr>
            <a:xfrm>
              <a:off x="153122" y="885999"/>
              <a:ext cx="205938" cy="800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9EE7F62-C9D1-2040-B198-06C2BD91DC98}"/>
              </a:ext>
            </a:extLst>
          </p:cNvPr>
          <p:cNvSpPr txBox="1"/>
          <p:nvPr/>
        </p:nvSpPr>
        <p:spPr>
          <a:xfrm flipH="1">
            <a:off x="2805961" y="811832"/>
            <a:ext cx="20138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2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 show nominal BNL/JLAB responsibility</a:t>
            </a:r>
          </a:p>
        </p:txBody>
      </p:sp>
    </p:spTree>
    <p:extLst>
      <p:ext uri="{BB962C8B-B14F-4D97-AF65-F5344CB8AC3E}">
        <p14:creationId xmlns:p14="http://schemas.microsoft.com/office/powerpoint/2010/main" val="1302752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5C8C818-C787-8446-8636-05F9C44C9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Experimental Equipment Scope</a:t>
            </a:r>
          </a:p>
        </p:txBody>
      </p:sp>
      <p:pic>
        <p:nvPicPr>
          <p:cNvPr id="6" name="Picture 5" descr="A picture containing text, device, meter, gauge&#10;&#10;Description automatically generated">
            <a:extLst>
              <a:ext uri="{FF2B5EF4-FFF2-40B4-BE49-F238E27FC236}">
                <a16:creationId xmlns:a16="http://schemas.microsoft.com/office/drawing/2014/main" id="{E40A5751-3207-4740-AF90-4E82626B3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392" y="2019751"/>
            <a:ext cx="1977208" cy="109995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6DC3D80-496C-A14B-932B-F25AC0D89B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9" t="12669" r="15590" b="3104"/>
          <a:stretch/>
        </p:blipFill>
        <p:spPr>
          <a:xfrm>
            <a:off x="1457831" y="3992588"/>
            <a:ext cx="9116897" cy="2234708"/>
          </a:xfrm>
          <a:prstGeom prst="rect">
            <a:avLst/>
          </a:prstGeom>
        </p:spPr>
      </p:pic>
      <p:pic>
        <p:nvPicPr>
          <p:cNvPr id="8" name="Picture 7" descr="A picture containing printer, stationary, writing implement&#10;&#10;Description automatically generated">
            <a:extLst>
              <a:ext uri="{FF2B5EF4-FFF2-40B4-BE49-F238E27FC236}">
                <a16:creationId xmlns:a16="http://schemas.microsoft.com/office/drawing/2014/main" id="{7FF57BF7-83A2-DC40-BF23-83E612EBA2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89" t="5000" r="4960" b="2512"/>
          <a:stretch/>
        </p:blipFill>
        <p:spPr>
          <a:xfrm>
            <a:off x="6506660" y="4554297"/>
            <a:ext cx="797432" cy="4615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747B9F-ABEE-F143-9766-D3787F566AE0}"/>
              </a:ext>
            </a:extLst>
          </p:cNvPr>
          <p:cNvSpPr txBox="1"/>
          <p:nvPr/>
        </p:nvSpPr>
        <p:spPr>
          <a:xfrm>
            <a:off x="7570350" y="3988764"/>
            <a:ext cx="1180058" cy="215444"/>
          </a:xfrm>
          <a:prstGeom prst="rect">
            <a:avLst/>
          </a:prstGeom>
          <a:solidFill>
            <a:srgbClr val="0432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hadronic calorimeters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890AE5-6A22-C349-B54D-9D26499BFC97}"/>
              </a:ext>
            </a:extLst>
          </p:cNvPr>
          <p:cNvSpPr txBox="1"/>
          <p:nvPr/>
        </p:nvSpPr>
        <p:spPr>
          <a:xfrm>
            <a:off x="7570351" y="4474981"/>
            <a:ext cx="954367" cy="215444"/>
          </a:xfrm>
          <a:prstGeom prst="rect">
            <a:avLst/>
          </a:prstGeom>
          <a:solidFill>
            <a:srgbClr val="FF0000"/>
          </a:solidFill>
          <a:ln w="9525">
            <a:solidFill>
              <a:srgbClr val="0432FF">
                <a:alpha val="63000"/>
              </a:srgb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e/m calorimeters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7BC6FE-50A9-D547-BB55-807B826EC030}"/>
              </a:ext>
            </a:extLst>
          </p:cNvPr>
          <p:cNvSpPr txBox="1"/>
          <p:nvPr/>
        </p:nvSpPr>
        <p:spPr>
          <a:xfrm>
            <a:off x="8758955" y="3988765"/>
            <a:ext cx="886781" cy="461665"/>
          </a:xfrm>
          <a:prstGeom prst="rect">
            <a:avLst/>
          </a:prstGeom>
          <a:solidFill>
            <a:srgbClr val="00FA00">
              <a:alpha val="64000"/>
            </a:srgbClr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Time.of.Flight</a:t>
            </a: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DIRC,  </a:t>
            </a:r>
          </a:p>
          <a:p>
            <a:pPr algn="ctr">
              <a:defRPr/>
            </a:pPr>
            <a:r>
              <a:rPr lang="en-US" sz="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 detectors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5A5B8-A891-4F4C-A1AC-E61C93E8FC84}"/>
              </a:ext>
            </a:extLst>
          </p:cNvPr>
          <p:cNvSpPr txBox="1"/>
          <p:nvPr/>
        </p:nvSpPr>
        <p:spPr>
          <a:xfrm>
            <a:off x="9675552" y="4219596"/>
            <a:ext cx="819455" cy="215444"/>
          </a:xfrm>
          <a:prstGeom prst="rect">
            <a:avLst/>
          </a:prstGeom>
          <a:solidFill>
            <a:srgbClr val="F2FF5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 tracker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1B2C12-6862-5D48-9B8C-4927A0E8C92B}"/>
              </a:ext>
            </a:extLst>
          </p:cNvPr>
          <p:cNvSpPr txBox="1"/>
          <p:nvPr/>
        </p:nvSpPr>
        <p:spPr>
          <a:xfrm>
            <a:off x="9654282" y="3989170"/>
            <a:ext cx="886781" cy="215444"/>
          </a:xfrm>
          <a:prstGeom prst="rect">
            <a:avLst/>
          </a:prstGeom>
          <a:solidFill>
            <a:srgbClr val="FFFF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rgbClr val="1E1C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MPGD trackers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D3B58A-7F38-A848-B325-64B8DB36B004}"/>
              </a:ext>
            </a:extLst>
          </p:cNvPr>
          <p:cNvSpPr txBox="1"/>
          <p:nvPr/>
        </p:nvSpPr>
        <p:spPr>
          <a:xfrm>
            <a:off x="7570350" y="4232910"/>
            <a:ext cx="1040670" cy="215444"/>
          </a:xfrm>
          <a:prstGeom prst="rect">
            <a:avLst/>
          </a:prstGeom>
          <a:solidFill>
            <a:srgbClr val="FF40FF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Solenoidal Magnet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F3674A-E6A0-B24B-A925-E6B1748B35C2}"/>
              </a:ext>
            </a:extLst>
          </p:cNvPr>
          <p:cNvSpPr txBox="1"/>
          <p:nvPr/>
        </p:nvSpPr>
        <p:spPr>
          <a:xfrm>
            <a:off x="8589172" y="5628208"/>
            <a:ext cx="1553630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/>
              </a:rPr>
              <a:t>e: 5 GeV to 18 GeV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924C94-0A9D-1B45-BDBE-C359C97FF890}"/>
              </a:ext>
            </a:extLst>
          </p:cNvPr>
          <p:cNvSpPr txBox="1"/>
          <p:nvPr/>
        </p:nvSpPr>
        <p:spPr>
          <a:xfrm>
            <a:off x="3103329" y="5635203"/>
            <a:ext cx="2060500" cy="276999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200" b="1" dirty="0">
                <a:solidFill>
                  <a:prstClr val="black"/>
                </a:solidFill>
                <a:latin typeface="Arial" panose="020B0604020202020204"/>
              </a:rPr>
              <a:t>p: 41 GeV, 100 to 275 GeV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20C4BBE-3077-2845-9D12-A7BC94835925}"/>
              </a:ext>
            </a:extLst>
          </p:cNvPr>
          <p:cNvGrpSpPr/>
          <p:nvPr/>
        </p:nvGrpSpPr>
        <p:grpSpPr>
          <a:xfrm>
            <a:off x="5136880" y="5595567"/>
            <a:ext cx="3464265" cy="402447"/>
            <a:chOff x="2850767" y="5975807"/>
            <a:chExt cx="3464265" cy="402447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AEF042-F62D-2744-9E9A-D244EBBD9A8B}"/>
                </a:ext>
              </a:extLst>
            </p:cNvPr>
            <p:cNvCxnSpPr/>
            <p:nvPr/>
          </p:nvCxnSpPr>
          <p:spPr>
            <a:xfrm>
              <a:off x="2926540" y="6022053"/>
              <a:ext cx="1234825" cy="0"/>
            </a:xfrm>
            <a:prstGeom prst="straightConnector1">
              <a:avLst/>
            </a:prstGeom>
            <a:ln w="285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95C96D2-FA69-BF40-BF2D-CE9B5020CA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15600" y="6021519"/>
              <a:ext cx="1347627" cy="13447"/>
            </a:xfrm>
            <a:prstGeom prst="straightConnector1">
              <a:avLst/>
            </a:prstGeom>
            <a:ln w="28575"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B59F69A-D342-C348-893B-8C43B40D1F65}"/>
                </a:ext>
              </a:extLst>
            </p:cNvPr>
            <p:cNvSpPr txBox="1"/>
            <p:nvPr/>
          </p:nvSpPr>
          <p:spPr>
            <a:xfrm>
              <a:off x="2850767" y="5975807"/>
              <a:ext cx="11593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/>
                </a:rPr>
                <a:t>p/A beam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264A86-2991-0E4E-BECB-46A54C5B124A}"/>
                </a:ext>
              </a:extLst>
            </p:cNvPr>
            <p:cNvSpPr txBox="1"/>
            <p:nvPr/>
          </p:nvSpPr>
          <p:spPr>
            <a:xfrm>
              <a:off x="5360925" y="6008922"/>
              <a:ext cx="954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dirty="0">
                  <a:solidFill>
                    <a:prstClr val="black"/>
                  </a:solidFill>
                  <a:latin typeface="Arial" panose="020B0604020202020204"/>
                </a:rPr>
                <a:t>e beam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BAF1DF1-59DE-084B-87AD-A6F5E5CE1BCB}"/>
              </a:ext>
            </a:extLst>
          </p:cNvPr>
          <p:cNvCxnSpPr>
            <a:cxnSpLocks/>
          </p:cNvCxnSpPr>
          <p:nvPr/>
        </p:nvCxnSpPr>
        <p:spPr>
          <a:xfrm flipV="1">
            <a:off x="4313119" y="4361299"/>
            <a:ext cx="417884" cy="32912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181E491-8600-BB49-A9BB-0162C53D7D72}"/>
              </a:ext>
            </a:extLst>
          </p:cNvPr>
          <p:cNvSpPr txBox="1"/>
          <p:nvPr/>
        </p:nvSpPr>
        <p:spPr>
          <a:xfrm>
            <a:off x="4738415" y="4034931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hadron polarimeter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9E03A45-AB69-E740-A31C-4535F3F16D45}"/>
              </a:ext>
            </a:extLst>
          </p:cNvPr>
          <p:cNvCxnSpPr>
            <a:cxnSpLocks/>
          </p:cNvCxnSpPr>
          <p:nvPr/>
        </p:nvCxnSpPr>
        <p:spPr>
          <a:xfrm>
            <a:off x="3928279" y="4907947"/>
            <a:ext cx="275702" cy="25564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91402EC-DE49-E946-98AB-A1A8BDD511DE}"/>
              </a:ext>
            </a:extLst>
          </p:cNvPr>
          <p:cNvCxnSpPr>
            <a:cxnSpLocks/>
          </p:cNvCxnSpPr>
          <p:nvPr/>
        </p:nvCxnSpPr>
        <p:spPr>
          <a:xfrm flipH="1">
            <a:off x="4575431" y="4902915"/>
            <a:ext cx="252382" cy="26067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7A35454-05FB-004C-A772-C6B671C6DE09}"/>
              </a:ext>
            </a:extLst>
          </p:cNvPr>
          <p:cNvSpPr txBox="1"/>
          <p:nvPr/>
        </p:nvSpPr>
        <p:spPr>
          <a:xfrm>
            <a:off x="3954919" y="5152014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Q</a:t>
            </a:r>
            <a:r>
              <a:rPr lang="en-US" sz="800" baseline="30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electron-tagger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5C15608-53F3-6D41-9745-D31005A38B85}"/>
              </a:ext>
            </a:extLst>
          </p:cNvPr>
          <p:cNvCxnSpPr>
            <a:cxnSpLocks/>
          </p:cNvCxnSpPr>
          <p:nvPr/>
        </p:nvCxnSpPr>
        <p:spPr>
          <a:xfrm>
            <a:off x="1662942" y="4853527"/>
            <a:ext cx="791460" cy="31006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CA5023B-15C4-9647-9D66-F7F901D08040}"/>
              </a:ext>
            </a:extLst>
          </p:cNvPr>
          <p:cNvSpPr txBox="1"/>
          <p:nvPr/>
        </p:nvSpPr>
        <p:spPr>
          <a:xfrm>
            <a:off x="1910453" y="5132378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</a:p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10459E4-C335-EC4F-A862-9C863F5943FC}"/>
              </a:ext>
            </a:extLst>
          </p:cNvPr>
          <p:cNvCxnSpPr>
            <a:cxnSpLocks/>
          </p:cNvCxnSpPr>
          <p:nvPr/>
        </p:nvCxnSpPr>
        <p:spPr>
          <a:xfrm>
            <a:off x="9890530" y="4853526"/>
            <a:ext cx="242763" cy="31734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4A8937F-23C7-984B-9793-2845A13B1B97}"/>
              </a:ext>
            </a:extLst>
          </p:cNvPr>
          <p:cNvSpPr txBox="1"/>
          <p:nvPr/>
        </p:nvSpPr>
        <p:spPr>
          <a:xfrm>
            <a:off x="9671180" y="5152089"/>
            <a:ext cx="886781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Zero-Degree</a:t>
            </a:r>
          </a:p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Calorimeter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82D7323-259C-F543-871C-324850857621}"/>
              </a:ext>
            </a:extLst>
          </p:cNvPr>
          <p:cNvCxnSpPr>
            <a:cxnSpLocks/>
          </p:cNvCxnSpPr>
          <p:nvPr/>
        </p:nvCxnSpPr>
        <p:spPr>
          <a:xfrm>
            <a:off x="9225054" y="4853451"/>
            <a:ext cx="242763" cy="31734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5252057-9840-7444-8FE9-831DE5BF4116}"/>
              </a:ext>
            </a:extLst>
          </p:cNvPr>
          <p:cNvSpPr txBox="1"/>
          <p:nvPr/>
        </p:nvSpPr>
        <p:spPr>
          <a:xfrm>
            <a:off x="9075667" y="5146327"/>
            <a:ext cx="537728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</a:t>
            </a:r>
          </a:p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Pots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654C1E7-AA51-FC4F-B3FD-E0B4DAC1B3C4}"/>
              </a:ext>
            </a:extLst>
          </p:cNvPr>
          <p:cNvCxnSpPr>
            <a:cxnSpLocks/>
          </p:cNvCxnSpPr>
          <p:nvPr/>
        </p:nvCxnSpPr>
        <p:spPr>
          <a:xfrm flipH="1">
            <a:off x="8588206" y="4849588"/>
            <a:ext cx="341883" cy="31734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F2E5A73-4320-FB4C-A84D-8D2576531EF4}"/>
              </a:ext>
            </a:extLst>
          </p:cNvPr>
          <p:cNvSpPr txBox="1"/>
          <p:nvPr/>
        </p:nvSpPr>
        <p:spPr>
          <a:xfrm>
            <a:off x="7883031" y="5142464"/>
            <a:ext cx="850753" cy="338554"/>
          </a:xfrm>
          <a:prstGeom prst="rect">
            <a:avLst/>
          </a:prstGeom>
          <a:solidFill>
            <a:srgbClr val="FF9300"/>
          </a:solidFill>
          <a:ln w="9525">
            <a:solidFill>
              <a:schemeClr val="bg2">
                <a:lumMod val="10000"/>
                <a:alpha val="63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off-Momentum</a:t>
            </a:r>
          </a:p>
          <a:p>
            <a:pPr algn="ctr">
              <a:defRPr/>
            </a:pPr>
            <a:r>
              <a:rPr lang="en-US" sz="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taggers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B7DD27-7CFA-9F4A-9197-B9DE9DE9D493}"/>
              </a:ext>
            </a:extLst>
          </p:cNvPr>
          <p:cNvSpPr txBox="1"/>
          <p:nvPr/>
        </p:nvSpPr>
        <p:spPr>
          <a:xfrm>
            <a:off x="7621237" y="5952441"/>
            <a:ext cx="2563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lepton and hadron polarimeters not shown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0287160-626B-47F6-9C01-1FA4C49F1313}"/>
              </a:ext>
            </a:extLst>
          </p:cNvPr>
          <p:cNvSpPr txBox="1">
            <a:spLocks/>
          </p:cNvSpPr>
          <p:nvPr/>
        </p:nvSpPr>
        <p:spPr>
          <a:xfrm>
            <a:off x="568536" y="704846"/>
            <a:ext cx="5056660" cy="52120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Asymmetric beam energies</a:t>
            </a:r>
          </a:p>
          <a:p>
            <a:pPr lvl="1"/>
            <a:r>
              <a:rPr lang="en-US" sz="1400" dirty="0"/>
              <a:t>requires an asymmetric detector with electron and hadron endcap</a:t>
            </a:r>
            <a:r>
              <a:rPr lang="en-US" sz="1800" dirty="0"/>
              <a:t> </a:t>
            </a:r>
            <a:r>
              <a:rPr lang="en-US" sz="1400" dirty="0">
                <a:sym typeface="Wingdings" panose="05000000000000000000" pitchFamily="2" charset="2"/>
              </a:rPr>
              <a:t> 9.5 meter</a:t>
            </a:r>
            <a:endParaRPr lang="en-US" sz="1400" dirty="0"/>
          </a:p>
          <a:p>
            <a:pPr lvl="1"/>
            <a:r>
              <a:rPr lang="en-US" sz="1400" dirty="0"/>
              <a:t>tracking, particle identification, EM and hadronic calorimetry functionality in all directions, covering equal rapidity area: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(-4 &lt; </a:t>
            </a:r>
            <a:r>
              <a:rPr lang="en-US" sz="1400" dirty="0">
                <a:solidFill>
                  <a:srgbClr val="0096FF"/>
                </a:solidFill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h</a:t>
            </a:r>
            <a:r>
              <a:rPr lang="en-US" sz="14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&lt; 4)</a:t>
            </a:r>
            <a:r>
              <a:rPr lang="en-US" sz="1400" dirty="0"/>
              <a:t> </a:t>
            </a:r>
          </a:p>
          <a:p>
            <a:pPr lvl="1"/>
            <a:endParaRPr lang="en-US" sz="1400" dirty="0"/>
          </a:p>
          <a:p>
            <a:pPr marL="227012" lvl="1" indent="0">
              <a:buNone/>
            </a:pPr>
            <a:endParaRPr lang="en-US" sz="1400" dirty="0"/>
          </a:p>
          <a:p>
            <a:pPr marL="227012" lvl="1" indent="0">
              <a:buNone/>
            </a:pPr>
            <a:endParaRPr lang="en-US" sz="1400" dirty="0"/>
          </a:p>
          <a:p>
            <a:pPr lvl="1"/>
            <a:r>
              <a:rPr lang="en-US" sz="1400" dirty="0"/>
              <a:t>very compact Detector, Integration will be key</a:t>
            </a:r>
          </a:p>
          <a:p>
            <a:pPr marL="285750" indent="-285750">
              <a:buClr>
                <a:srgbClr val="0096FF"/>
              </a:buClr>
              <a:buFont typeface="Wingdings" pitchFamily="2" charset="2"/>
              <a:buChar char="§"/>
              <a:tabLst>
                <a:tab pos="6454775" algn="r"/>
              </a:tabLst>
              <a:defRPr/>
            </a:pPr>
            <a:r>
              <a:rPr lang="en-U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Polarized Beams:  70%</a:t>
            </a:r>
          </a:p>
          <a:p>
            <a:pPr>
              <a:buClr>
                <a:srgbClr val="0096FF"/>
              </a:buClr>
              <a:tabLst>
                <a:tab pos="6454775" algn="r"/>
              </a:tabLst>
              <a:defRPr/>
            </a:pPr>
            <a:r>
              <a:rPr lang="en-US" sz="1400" dirty="0">
                <a:solidFill>
                  <a:srgbClr val="0096FF"/>
                </a:solidFill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1400" dirty="0">
                <a:solidFill>
                  <a:prstClr val="black"/>
                </a:solidFill>
                <a:latin typeface="Arial" charset="0"/>
                <a:cs typeface="Arial" charset="0"/>
                <a:sym typeface="Wingdings" pitchFamily="2" charset="2"/>
              </a:rPr>
              <a:t> requires high precision electron and hadron polarimetry</a:t>
            </a:r>
            <a:endParaRPr lang="en-US" sz="14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lvl="1"/>
            <a:endParaRPr lang="en-US" sz="1400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BC613C31-A160-4F58-8E2E-79987642BD2A}"/>
              </a:ext>
            </a:extLst>
          </p:cNvPr>
          <p:cNvSpPr txBox="1">
            <a:spLocks/>
          </p:cNvSpPr>
          <p:nvPr/>
        </p:nvSpPr>
        <p:spPr>
          <a:xfrm>
            <a:off x="6809327" y="517362"/>
            <a:ext cx="4577397" cy="52120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0375" indent="-2333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7388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1413" indent="-22701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012" lvl="1" indent="0">
              <a:buNone/>
            </a:pPr>
            <a:endParaRPr lang="en-US" sz="800" dirty="0"/>
          </a:p>
          <a:p>
            <a:r>
              <a:rPr lang="en-US" sz="1800" dirty="0"/>
              <a:t>Imaging science program with protons and nuclei</a:t>
            </a:r>
          </a:p>
          <a:p>
            <a:pPr lvl="1"/>
            <a:r>
              <a:rPr lang="en-US" sz="1400" dirty="0"/>
              <a:t>requires specialized detectors integrated in the IR over 80 m </a:t>
            </a:r>
            <a:endParaRPr lang="en-US" sz="800" dirty="0"/>
          </a:p>
          <a:p>
            <a:r>
              <a:rPr lang="en-US" sz="1800" dirty="0"/>
              <a:t>Momentum resolution for EIC science</a:t>
            </a:r>
          </a:p>
          <a:p>
            <a:pPr lvl="1"/>
            <a:r>
              <a:rPr lang="en-US" sz="1400" dirty="0"/>
              <a:t>requires a large bore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⌀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/>
              <a:t>2.4 m) 2T magnet </a:t>
            </a:r>
          </a:p>
          <a:p>
            <a:pPr marL="515938" lvl="2" indent="0">
              <a:buFont typeface="Arial" panose="020B0604020202020204" pitchFamily="34" charset="0"/>
              <a:buNone/>
            </a:pPr>
            <a:r>
              <a:rPr lang="en-US" sz="1200" dirty="0"/>
              <a:t>(1.7 T magnet operation point, stretch goal 2T </a:t>
            </a:r>
            <a:endParaRPr lang="en-US" sz="800" dirty="0"/>
          </a:p>
          <a:p>
            <a:r>
              <a:rPr lang="en-US" sz="1800" dirty="0"/>
              <a:t>Highest scientific flexibility</a:t>
            </a:r>
          </a:p>
          <a:p>
            <a:pPr lvl="1"/>
            <a:r>
              <a:rPr lang="en-US" sz="1400" dirty="0"/>
              <a:t>requires Streaming Readout	 electronics model</a:t>
            </a:r>
          </a:p>
          <a:p>
            <a:endParaRPr lang="en-US" sz="1800" dirty="0"/>
          </a:p>
        </p:txBody>
      </p:sp>
      <p:sp>
        <p:nvSpPr>
          <p:cNvPr id="40" name="Curved Right Arrow 35">
            <a:extLst>
              <a:ext uri="{FF2B5EF4-FFF2-40B4-BE49-F238E27FC236}">
                <a16:creationId xmlns:a16="http://schemas.microsoft.com/office/drawing/2014/main" id="{F5365B3A-92BF-44BD-A264-98395242473A}"/>
              </a:ext>
            </a:extLst>
          </p:cNvPr>
          <p:cNvSpPr/>
          <p:nvPr/>
        </p:nvSpPr>
        <p:spPr bwMode="auto">
          <a:xfrm>
            <a:off x="6870878" y="3307982"/>
            <a:ext cx="513333" cy="348583"/>
          </a:xfrm>
          <a:prstGeom prst="curved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rgbClr val="0096FF"/>
              </a:gs>
            </a:gsLst>
            <a:lin ang="0" scaled="1"/>
            <a:tileRect/>
          </a:gradFill>
          <a:ln w="9525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BA2DDE-AD79-4CE6-BE68-9CE0E9244B35}"/>
              </a:ext>
            </a:extLst>
          </p:cNvPr>
          <p:cNvSpPr txBox="1"/>
          <p:nvPr/>
        </p:nvSpPr>
        <p:spPr>
          <a:xfrm>
            <a:off x="7411854" y="3348546"/>
            <a:ext cx="3913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96FF"/>
                </a:solidFill>
              </a:rPr>
              <a:t>25 Subsystems </a:t>
            </a:r>
            <a:r>
              <a:rPr lang="en-US" sz="1200" dirty="0">
                <a:solidFill>
                  <a:srgbClr val="0096FF"/>
                </a:solidFill>
              </a:rPr>
              <a:t>incl. high-precision Polarimetry</a:t>
            </a:r>
          </a:p>
        </p:txBody>
      </p:sp>
    </p:spTree>
    <p:extLst>
      <p:ext uri="{BB962C8B-B14F-4D97-AF65-F5344CB8AC3E}">
        <p14:creationId xmlns:p14="http://schemas.microsoft.com/office/powerpoint/2010/main" val="181296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857724-7284-DC45-B4A1-206516E79D65}"/>
              </a:ext>
            </a:extLst>
          </p:cNvPr>
          <p:cNvCxnSpPr>
            <a:cxnSpLocks/>
          </p:cNvCxnSpPr>
          <p:nvPr/>
        </p:nvCxnSpPr>
        <p:spPr>
          <a:xfrm flipH="1">
            <a:off x="6087052" y="970951"/>
            <a:ext cx="7560" cy="524384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293B6B8-C8C8-BC4D-A63B-CFBD7D02A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Tracking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F25D1C-12E9-F14D-94DD-9DDD66303D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98" t="3676" r="4411"/>
          <a:stretch/>
        </p:blipFill>
        <p:spPr>
          <a:xfrm>
            <a:off x="7584315" y="-73"/>
            <a:ext cx="1445325" cy="8603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F6C392-31A1-CF4F-B2C2-4D67C926190A}"/>
              </a:ext>
            </a:extLst>
          </p:cNvPr>
          <p:cNvSpPr txBox="1"/>
          <p:nvPr/>
        </p:nvSpPr>
        <p:spPr>
          <a:xfrm>
            <a:off x="287382" y="632397"/>
            <a:ext cx="1705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C000"/>
                </a:solidFill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Vertex</a:t>
            </a:r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Tracker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2694BE5-82A9-5E4E-A582-8B8CBB42A1CB}"/>
              </a:ext>
            </a:extLst>
          </p:cNvPr>
          <p:cNvCxnSpPr/>
          <p:nvPr/>
        </p:nvCxnSpPr>
        <p:spPr>
          <a:xfrm>
            <a:off x="7992297" y="678485"/>
            <a:ext cx="0" cy="548853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AA258F-6496-AD43-94D0-63C7F41B5C86}"/>
              </a:ext>
            </a:extLst>
          </p:cNvPr>
          <p:cNvCxnSpPr>
            <a:cxnSpLocks/>
          </p:cNvCxnSpPr>
          <p:nvPr/>
        </p:nvCxnSpPr>
        <p:spPr>
          <a:xfrm>
            <a:off x="342036" y="994383"/>
            <a:ext cx="1178580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D7D180-8278-6A4C-A4D0-73CF5104AF19}"/>
              </a:ext>
            </a:extLst>
          </p:cNvPr>
          <p:cNvSpPr txBox="1"/>
          <p:nvPr/>
        </p:nvSpPr>
        <p:spPr>
          <a:xfrm>
            <a:off x="5279151" y="2250882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Main Function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31D135-0AC1-5B4E-9E70-611A726720A2}"/>
              </a:ext>
            </a:extLst>
          </p:cNvPr>
          <p:cNvSpPr txBox="1"/>
          <p:nvPr/>
        </p:nvSpPr>
        <p:spPr>
          <a:xfrm>
            <a:off x="5059156" y="3732286"/>
            <a:ext cx="2070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Proven Technology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85554B-80F5-C64F-AFC0-94D7AFCCB102}"/>
              </a:ext>
            </a:extLst>
          </p:cNvPr>
          <p:cNvGrpSpPr/>
          <p:nvPr/>
        </p:nvGrpSpPr>
        <p:grpSpPr>
          <a:xfrm>
            <a:off x="5174564" y="5024982"/>
            <a:ext cx="1844435" cy="351632"/>
            <a:chOff x="5519962" y="5092621"/>
            <a:chExt cx="1844435" cy="351632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BBF241D-E1A7-3E41-8590-EF50C98F866A}"/>
                </a:ext>
              </a:extLst>
            </p:cNvPr>
            <p:cNvSpPr txBox="1"/>
            <p:nvPr/>
          </p:nvSpPr>
          <p:spPr>
            <a:xfrm>
              <a:off x="5519962" y="5105699"/>
              <a:ext cx="1824976" cy="338554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world’s first at         </a:t>
              </a:r>
            </a:p>
          </p:txBody>
        </p:sp>
        <p:pic>
          <p:nvPicPr>
            <p:cNvPr id="11" name="Picture 1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AE7F187E-BD24-704B-8122-A18802A56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5172" y="5092621"/>
              <a:ext cx="489225" cy="351631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0C4F3F-8175-9549-8AFC-CB1A9C564A7E}"/>
              </a:ext>
            </a:extLst>
          </p:cNvPr>
          <p:cNvCxnSpPr/>
          <p:nvPr/>
        </p:nvCxnSpPr>
        <p:spPr>
          <a:xfrm>
            <a:off x="4143633" y="726262"/>
            <a:ext cx="0" cy="548853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664280-09C7-124A-B040-E71F91C35001}"/>
              </a:ext>
            </a:extLst>
          </p:cNvPr>
          <p:cNvCxnSpPr>
            <a:cxnSpLocks/>
          </p:cNvCxnSpPr>
          <p:nvPr/>
        </p:nvCxnSpPr>
        <p:spPr>
          <a:xfrm>
            <a:off x="2188160" y="3198948"/>
            <a:ext cx="4666" cy="3015848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68C4A7-D730-2744-BFC0-8B478EB2F38A}"/>
              </a:ext>
            </a:extLst>
          </p:cNvPr>
          <p:cNvCxnSpPr>
            <a:cxnSpLocks/>
          </p:cNvCxnSpPr>
          <p:nvPr/>
        </p:nvCxnSpPr>
        <p:spPr>
          <a:xfrm>
            <a:off x="230803" y="3763568"/>
            <a:ext cx="1178580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78FCDF0-69AF-A145-946E-36917439B3D1}"/>
              </a:ext>
            </a:extLst>
          </p:cNvPr>
          <p:cNvCxnSpPr>
            <a:cxnSpLocks/>
          </p:cNvCxnSpPr>
          <p:nvPr/>
        </p:nvCxnSpPr>
        <p:spPr>
          <a:xfrm>
            <a:off x="318675" y="5033368"/>
            <a:ext cx="11785807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98652C6-3996-9345-B231-B236C1A858C3}"/>
              </a:ext>
            </a:extLst>
          </p:cNvPr>
          <p:cNvSpPr txBox="1"/>
          <p:nvPr/>
        </p:nvSpPr>
        <p:spPr>
          <a:xfrm>
            <a:off x="2333520" y="655830"/>
            <a:ext cx="15647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Tracker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8A6CA1-C6B5-0742-BCAD-6A5A30E3BF7F}"/>
              </a:ext>
            </a:extLst>
          </p:cNvPr>
          <p:cNvSpPr txBox="1"/>
          <p:nvPr/>
        </p:nvSpPr>
        <p:spPr>
          <a:xfrm>
            <a:off x="4564333" y="655830"/>
            <a:ext cx="2843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Outer Barrel MPGD Tracker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5EB790-4A70-634A-B05E-E5764920B987}"/>
              </a:ext>
            </a:extLst>
          </p:cNvPr>
          <p:cNvSpPr txBox="1"/>
          <p:nvPr/>
        </p:nvSpPr>
        <p:spPr>
          <a:xfrm>
            <a:off x="9409509" y="632397"/>
            <a:ext cx="16528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EndcapTracker</a:t>
            </a:r>
            <a:endParaRPr lang="en-US" sz="16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A9C6927-215D-6A4D-B1FC-0C2D76514486}"/>
              </a:ext>
            </a:extLst>
          </p:cNvPr>
          <p:cNvCxnSpPr>
            <a:cxnSpLocks/>
          </p:cNvCxnSpPr>
          <p:nvPr/>
        </p:nvCxnSpPr>
        <p:spPr>
          <a:xfrm>
            <a:off x="14636802" y="3582093"/>
            <a:ext cx="0" cy="1555392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Picture 1" descr="page9image1231554976">
            <a:extLst>
              <a:ext uri="{FF2B5EF4-FFF2-40B4-BE49-F238E27FC236}">
                <a16:creationId xmlns:a16="http://schemas.microsoft.com/office/drawing/2014/main" id="{47805715-FFF6-C04F-A838-CDB12F9DD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339" y="1033440"/>
            <a:ext cx="1488401" cy="96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magine 1" descr="Immagine che contiene cerchio, edificio, rotondo&#10;&#10;Descrizione generata automaticamente">
            <a:extLst>
              <a:ext uri="{FF2B5EF4-FFF2-40B4-BE49-F238E27FC236}">
                <a16:creationId xmlns:a16="http://schemas.microsoft.com/office/drawing/2014/main" id="{7FD45368-CC7B-C042-AAAE-A0E4EEFC6B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084763" y="1383999"/>
            <a:ext cx="1363346" cy="754680"/>
          </a:xfrm>
          <a:prstGeom prst="rect">
            <a:avLst/>
          </a:prstGeom>
        </p:spPr>
      </p:pic>
      <p:pic>
        <p:nvPicPr>
          <p:cNvPr id="2050" name="Picture 2" descr="page9image1243486400">
            <a:extLst>
              <a:ext uri="{FF2B5EF4-FFF2-40B4-BE49-F238E27FC236}">
                <a16:creationId xmlns:a16="http://schemas.microsoft.com/office/drawing/2014/main" id="{0D4E4548-6E6E-7047-B681-59DBB7B27F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" t="3842" r="3856" b="1723"/>
          <a:stretch/>
        </p:blipFill>
        <p:spPr bwMode="auto">
          <a:xfrm>
            <a:off x="4318134" y="1127333"/>
            <a:ext cx="1673389" cy="75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20image1035475344">
            <a:extLst>
              <a:ext uri="{FF2B5EF4-FFF2-40B4-BE49-F238E27FC236}">
                <a16:creationId xmlns:a16="http://schemas.microsoft.com/office/drawing/2014/main" id="{22B2126B-CE7F-F14D-9A4B-72B7E4F9A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8" t="9406" r="24982" b="10173"/>
          <a:stretch/>
        </p:blipFill>
        <p:spPr bwMode="auto">
          <a:xfrm>
            <a:off x="1355612" y="1098152"/>
            <a:ext cx="1644096" cy="129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1F1B91-21D6-7F46-ADAD-1A4730B86666}"/>
              </a:ext>
            </a:extLst>
          </p:cNvPr>
          <p:cNvCxnSpPr>
            <a:cxnSpLocks/>
          </p:cNvCxnSpPr>
          <p:nvPr/>
        </p:nvCxnSpPr>
        <p:spPr>
          <a:xfrm flipH="1">
            <a:off x="10201120" y="981758"/>
            <a:ext cx="7560" cy="5243845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4DEA7AA-A3C7-3C4B-A379-C4272EB1E7B8}"/>
              </a:ext>
            </a:extLst>
          </p:cNvPr>
          <p:cNvSpPr txBox="1"/>
          <p:nvPr/>
        </p:nvSpPr>
        <p:spPr>
          <a:xfrm>
            <a:off x="6091087" y="2606669"/>
            <a:ext cx="20440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Tracking close to </a:t>
            </a:r>
            <a:r>
              <a:rPr lang="en-US" sz="1200" dirty="0" err="1"/>
              <a:t>hpDIRC</a:t>
            </a:r>
            <a:r>
              <a:rPr lang="en-US" sz="1200" dirty="0"/>
              <a:t> detector to</a:t>
            </a:r>
            <a:r>
              <a:rPr lang="en-US" sz="1200" dirty="0">
                <a:sym typeface="Wingdings" pitchFamily="2" charset="2"/>
              </a:rPr>
              <a:t> </a:t>
            </a:r>
            <a:r>
              <a:rPr lang="en-US" sz="1200" dirty="0"/>
              <a:t>improve angular and space point resolution. </a:t>
            </a:r>
            <a:br>
              <a:rPr lang="en-US" sz="1200" dirty="0"/>
            </a:br>
            <a:r>
              <a:rPr lang="en-US" sz="1200" dirty="0"/>
              <a:t>Redundancy and pattern recognition for tracking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D122267-FBF5-AE41-84D4-FAC32ADD5141}"/>
              </a:ext>
            </a:extLst>
          </p:cNvPr>
          <p:cNvSpPr txBox="1"/>
          <p:nvPr/>
        </p:nvSpPr>
        <p:spPr>
          <a:xfrm>
            <a:off x="4211413" y="2604396"/>
            <a:ext cx="195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Provide redundancy and pattern recognition for tracking </a:t>
            </a:r>
          </a:p>
          <a:p>
            <a:endParaRPr lang="en-US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7ED978-2D3D-5943-B43B-5BC611AC92BE}"/>
              </a:ext>
            </a:extLst>
          </p:cNvPr>
          <p:cNvSpPr txBox="1"/>
          <p:nvPr/>
        </p:nvSpPr>
        <p:spPr>
          <a:xfrm>
            <a:off x="10227888" y="2569567"/>
            <a:ext cx="1951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Provide redundancy and pattern recognition for tracking </a:t>
            </a:r>
          </a:p>
          <a:p>
            <a:endParaRPr lang="en-US" sz="1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938494A-81F6-994D-BF26-3C8B776F6CA2}"/>
              </a:ext>
            </a:extLst>
          </p:cNvPr>
          <p:cNvSpPr txBox="1"/>
          <p:nvPr/>
        </p:nvSpPr>
        <p:spPr>
          <a:xfrm>
            <a:off x="4144886" y="4052190"/>
            <a:ext cx="1946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Cylindrical resistive Micromegas technology Used: ATLAS NSW, CLAS12, SPHENIX, MINOS&amp; T2K TPC</a:t>
            </a:r>
          </a:p>
          <a:p>
            <a:endParaRPr lang="en-US" sz="1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D42CAC-8BEE-8741-A8B4-9E1E668776E5}"/>
              </a:ext>
            </a:extLst>
          </p:cNvPr>
          <p:cNvSpPr txBox="1"/>
          <p:nvPr/>
        </p:nvSpPr>
        <p:spPr>
          <a:xfrm>
            <a:off x="10182641" y="5073207"/>
            <a:ext cx="2125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GEM- 𝜇</a:t>
            </a:r>
            <a:r>
              <a:rPr lang="en-US" sz="1200" dirty="0" err="1"/>
              <a:t>Rwell</a:t>
            </a:r>
            <a:r>
              <a:rPr lang="en-US" sz="1200" dirty="0"/>
              <a:t> hybrid configuration with increased gain</a:t>
            </a:r>
          </a:p>
        </p:txBody>
      </p:sp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B82FE403-4FEE-2740-BF2D-FA877E2241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6" t="5032" r="1090" b="2159"/>
          <a:stretch/>
        </p:blipFill>
        <p:spPr>
          <a:xfrm>
            <a:off x="10649530" y="5719538"/>
            <a:ext cx="1382751" cy="41690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F906979-B6A4-2647-96FB-2CA4A768C937}"/>
              </a:ext>
            </a:extLst>
          </p:cNvPr>
          <p:cNvSpPr txBox="1"/>
          <p:nvPr/>
        </p:nvSpPr>
        <p:spPr>
          <a:xfrm>
            <a:off x="6072568" y="5384999"/>
            <a:ext cx="20799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24 planar Thin-gap &amp; double amplification (GEM &amp; </a:t>
            </a:r>
            <a:r>
              <a:rPr lang="el-GR" sz="1200" dirty="0"/>
              <a:t>μ</a:t>
            </a:r>
            <a:r>
              <a:rPr lang="en-US" sz="1200" dirty="0"/>
              <a:t>RWELL) modules &amp; </a:t>
            </a:r>
          </a:p>
          <a:p>
            <a:r>
              <a:rPr lang="en-US" sz="1200" dirty="0"/>
              <a:t>2D-strip readout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C7B63B-5B2C-ED41-8336-39AA048C12FE}"/>
              </a:ext>
            </a:extLst>
          </p:cNvPr>
          <p:cNvSpPr txBox="1"/>
          <p:nvPr/>
        </p:nvSpPr>
        <p:spPr>
          <a:xfrm>
            <a:off x="301668" y="3297212"/>
            <a:ext cx="1920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Displaced vertex reconstruction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132B056-955D-7E43-A1B5-DE638D395BC0}"/>
              </a:ext>
            </a:extLst>
          </p:cNvPr>
          <p:cNvSpPr txBox="1"/>
          <p:nvPr/>
        </p:nvSpPr>
        <p:spPr>
          <a:xfrm>
            <a:off x="640013" y="2559881"/>
            <a:ext cx="2935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Excellent momentum 0.05%pT⊕0.5%</a:t>
            </a:r>
          </a:p>
          <a:p>
            <a:r>
              <a:rPr lang="en-US" sz="1200" dirty="0"/>
              <a:t>and spatial resolution 20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/>
              <a:t>m/</a:t>
            </a:r>
            <a:r>
              <a:rPr lang="en-US" sz="1200" dirty="0" err="1"/>
              <a:t>pT</a:t>
            </a:r>
            <a:r>
              <a:rPr lang="en-US" sz="1200" dirty="0"/>
              <a:t>⊕ 5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/>
              <a:t>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1DD0AA1-69D7-FB4A-8D2E-CB2BD48A2F79}"/>
              </a:ext>
            </a:extLst>
          </p:cNvPr>
          <p:cNvSpPr txBox="1"/>
          <p:nvPr/>
        </p:nvSpPr>
        <p:spPr>
          <a:xfrm>
            <a:off x="350197" y="3883827"/>
            <a:ext cx="1850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Monolithic Active Pixel Sensor </a:t>
            </a:r>
            <a:r>
              <a:rPr lang="en-US" sz="1200" dirty="0">
                <a:sym typeface="Wingdings" pitchFamily="2" charset="2"/>
              </a:rPr>
              <a:t> ALICE ITS3 MOSAIX sensor (</a:t>
            </a:r>
            <a:r>
              <a:rPr lang="en-US" sz="1200" dirty="0">
                <a:cs typeface="Calibri" panose="020F0502020204030204" pitchFamily="34" charset="0"/>
              </a:rPr>
              <a:t>65 nm)</a:t>
            </a:r>
            <a:endParaRPr lang="en-US" sz="1200" dirty="0">
              <a:sym typeface="Wingdings" pitchFamily="2" charset="2"/>
            </a:endParaRPr>
          </a:p>
          <a:p>
            <a:pPr>
              <a:buClr>
                <a:srgbClr val="0096FF"/>
              </a:buClr>
            </a:pPr>
            <a:r>
              <a:rPr lang="en-US" sz="1200" dirty="0">
                <a:cs typeface="Calibri" panose="020F0502020204030204" pitchFamily="34" charset="0"/>
              </a:rPr>
              <a:t>small pixels (~18 mm) and power consumption (&lt;20 </a:t>
            </a:r>
            <a:r>
              <a:rPr lang="en-US" sz="1200" dirty="0" err="1">
                <a:cs typeface="Calibri" panose="020F0502020204030204" pitchFamily="34" charset="0"/>
              </a:rPr>
              <a:t>mW</a:t>
            </a:r>
            <a:r>
              <a:rPr lang="en-US" sz="1200" dirty="0">
                <a:cs typeface="Calibri" panose="020F0502020204030204" pitchFamily="34" charset="0"/>
              </a:rPr>
              <a:t>/cm</a:t>
            </a:r>
            <a:r>
              <a:rPr lang="en-US" sz="1200" baseline="30000" dirty="0">
                <a:cs typeface="Calibri" panose="020F0502020204030204" pitchFamily="34" charset="0"/>
              </a:rPr>
              <a:t>2</a:t>
            </a:r>
            <a:r>
              <a:rPr lang="en-US" sz="1200" dirty="0"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2AE589E-78DD-1A49-8FB1-6EEEA806DEA3}"/>
              </a:ext>
            </a:extLst>
          </p:cNvPr>
          <p:cNvSpPr txBox="1"/>
          <p:nvPr/>
        </p:nvSpPr>
        <p:spPr>
          <a:xfrm>
            <a:off x="8034189" y="2599572"/>
            <a:ext cx="216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Excellent momentum 0.05 (0.10)% pT⊕1.0 (2.0)%</a:t>
            </a:r>
          </a:p>
          <a:p>
            <a:r>
              <a:rPr lang="en-US" sz="1200" dirty="0"/>
              <a:t>and spatial resolution</a:t>
            </a:r>
          </a:p>
          <a:p>
            <a:r>
              <a:rPr lang="en-US" sz="1200" dirty="0"/>
              <a:t>30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/>
              <a:t>m/</a:t>
            </a:r>
            <a:r>
              <a:rPr lang="en-US" sz="1200" dirty="0" err="1"/>
              <a:t>pT</a:t>
            </a:r>
            <a:r>
              <a:rPr lang="en-US" sz="1200" dirty="0"/>
              <a:t>⊕ (20 – 40) </a:t>
            </a:r>
            <a:r>
              <a:rPr lang="en-US" sz="1200" dirty="0">
                <a:latin typeface="Symbol" pitchFamily="2" charset="2"/>
              </a:rPr>
              <a:t>m</a:t>
            </a:r>
            <a:r>
              <a:rPr lang="en-US" sz="1200" dirty="0"/>
              <a:t>m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34F5C83-DDAE-7C4A-A347-B92FB7068884}"/>
              </a:ext>
            </a:extLst>
          </p:cNvPr>
          <p:cNvSpPr txBox="1"/>
          <p:nvPr/>
        </p:nvSpPr>
        <p:spPr>
          <a:xfrm>
            <a:off x="2154506" y="5054534"/>
            <a:ext cx="2012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EIC Large Area Sensor (LAS), modification of ITS3 sensor with 5 or 6 RSU forming staves as the basic building elements for the Outer Barrel 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F57192E5-233B-EE46-ABCE-39D04C2AF6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5314" y="6044349"/>
            <a:ext cx="2139002" cy="60379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C4A5D42-ADBE-FD48-A334-5E2A7B7C56E2}"/>
              </a:ext>
            </a:extLst>
          </p:cNvPr>
          <p:cNvSpPr txBox="1"/>
          <p:nvPr/>
        </p:nvSpPr>
        <p:spPr>
          <a:xfrm>
            <a:off x="8023550" y="5041755"/>
            <a:ext cx="2012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EIC Large Area Sensor (LAS), staves as the basic building elements for the MAPS disks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D4B245-3624-7E48-BC63-F51E6DF4FDEE}"/>
              </a:ext>
            </a:extLst>
          </p:cNvPr>
          <p:cNvSpPr txBox="1"/>
          <p:nvPr/>
        </p:nvSpPr>
        <p:spPr>
          <a:xfrm>
            <a:off x="4281443" y="1898765"/>
            <a:ext cx="1804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MicroMegas</a:t>
            </a:r>
            <a:r>
              <a:rPr lang="en-US" sz="1400" dirty="0"/>
              <a:t> Tracker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4F059DB-7EA8-FB4E-BFAC-E0DB14CFF13E}"/>
              </a:ext>
            </a:extLst>
          </p:cNvPr>
          <p:cNvSpPr txBox="1"/>
          <p:nvPr/>
        </p:nvSpPr>
        <p:spPr>
          <a:xfrm>
            <a:off x="6242765" y="1898765"/>
            <a:ext cx="1543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/>
              <a:t>μ</a:t>
            </a:r>
            <a:r>
              <a:rPr lang="en-US" sz="1400" dirty="0"/>
              <a:t>RWELL Tracker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4F4389-7EC4-054D-A90D-9C6529C59F3A}"/>
              </a:ext>
            </a:extLst>
          </p:cNvPr>
          <p:cNvSpPr txBox="1"/>
          <p:nvPr/>
        </p:nvSpPr>
        <p:spPr>
          <a:xfrm>
            <a:off x="11369347" y="1878367"/>
            <a:ext cx="836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l-GR" sz="1200" dirty="0"/>
              <a:t>μ</a:t>
            </a:r>
            <a:r>
              <a:rPr lang="en-US" sz="1200" dirty="0"/>
              <a:t>RWELL </a:t>
            </a:r>
          </a:p>
          <a:p>
            <a:pPr algn="ctr"/>
            <a:r>
              <a:rPr lang="en-US" sz="1200" dirty="0"/>
              <a:t>Disks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54E44C-8D51-8E40-AFC2-A3A8D7E0F8E6}"/>
              </a:ext>
            </a:extLst>
          </p:cNvPr>
          <p:cNvSpPr txBox="1"/>
          <p:nvPr/>
        </p:nvSpPr>
        <p:spPr>
          <a:xfrm>
            <a:off x="9579641" y="1878366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MAPS</a:t>
            </a:r>
          </a:p>
          <a:p>
            <a:pPr algn="ctr"/>
            <a:r>
              <a:rPr lang="en-US" sz="1200" dirty="0"/>
              <a:t>Disks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269794CA-9976-9149-B397-DE0D12F9BD55}"/>
              </a:ext>
            </a:extLst>
          </p:cNvPr>
          <p:cNvPicPr/>
          <p:nvPr/>
        </p:nvPicPr>
        <p:blipFill rotWithShape="1">
          <a:blip r:embed="rId10"/>
          <a:srcRect l="11076" t="3255" r="10500" b="2316"/>
          <a:stretch/>
        </p:blipFill>
        <p:spPr>
          <a:xfrm>
            <a:off x="8175093" y="1125076"/>
            <a:ext cx="1466332" cy="136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9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1D7C4-3F58-4F47-B393-07A8CFA16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Calorimetry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1FC53C-992E-BC4D-8153-D9A0D21204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381266" y="-1"/>
            <a:ext cx="1303929" cy="73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4F6C9B-4734-9442-B265-82226AAC0C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8" t="34141" r="65510" b="2870"/>
          <a:stretch/>
        </p:blipFill>
        <p:spPr>
          <a:xfrm>
            <a:off x="6527568" y="998740"/>
            <a:ext cx="840105" cy="1846494"/>
          </a:xfrm>
          <a:prstGeom prst="rect">
            <a:avLst/>
          </a:prstGeom>
        </p:spPr>
      </p:pic>
      <p:pic>
        <p:nvPicPr>
          <p:cNvPr id="1025" name="Picture 1" descr="page14image33678480">
            <a:extLst>
              <a:ext uri="{FF2B5EF4-FFF2-40B4-BE49-F238E27FC236}">
                <a16:creationId xmlns:a16="http://schemas.microsoft.com/office/drawing/2014/main" id="{A8447CE6-1524-C84F-9334-2632FACB2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8" y="1052675"/>
            <a:ext cx="1662315" cy="171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ge19image33586000">
            <a:extLst>
              <a:ext uri="{FF2B5EF4-FFF2-40B4-BE49-F238E27FC236}">
                <a16:creationId xmlns:a16="http://schemas.microsoft.com/office/drawing/2014/main" id="{3524D3AA-D5D2-CF45-BDD5-86877922C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24" y="1052675"/>
            <a:ext cx="2038959" cy="17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2image33737984">
            <a:extLst>
              <a:ext uri="{FF2B5EF4-FFF2-40B4-BE49-F238E27FC236}">
                <a16:creationId xmlns:a16="http://schemas.microsoft.com/office/drawing/2014/main" id="{9E46EA3D-9F03-4F4A-B350-D6DD0D549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444" y="1062649"/>
            <a:ext cx="2047418" cy="15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ge28image33648000">
            <a:extLst>
              <a:ext uri="{FF2B5EF4-FFF2-40B4-BE49-F238E27FC236}">
                <a16:creationId xmlns:a16="http://schemas.microsoft.com/office/drawing/2014/main" id="{2E029995-8C33-F542-8BFB-E1604A844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0" r="60008"/>
          <a:stretch/>
        </p:blipFill>
        <p:spPr bwMode="auto">
          <a:xfrm>
            <a:off x="10508174" y="1003176"/>
            <a:ext cx="1162713" cy="192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page26image33723264">
            <a:extLst>
              <a:ext uri="{FF2B5EF4-FFF2-40B4-BE49-F238E27FC236}">
                <a16:creationId xmlns:a16="http://schemas.microsoft.com/office/drawing/2014/main" id="{DF5803BF-6B60-F94C-A3F1-DCE195CFF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560" y="1183665"/>
            <a:ext cx="1337560" cy="13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B88A19E-2708-E647-8E76-913BA776F2CD}"/>
              </a:ext>
            </a:extLst>
          </p:cNvPr>
          <p:cNvSpPr txBox="1"/>
          <p:nvPr/>
        </p:nvSpPr>
        <p:spPr>
          <a:xfrm>
            <a:off x="144605" y="710396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B2FCB4-D8B5-B149-97B1-E16B1CE7EF96}"/>
              </a:ext>
            </a:extLst>
          </p:cNvPr>
          <p:cNvSpPr txBox="1"/>
          <p:nvPr/>
        </p:nvSpPr>
        <p:spPr>
          <a:xfrm>
            <a:off x="5452880" y="2796853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333FF"/>
                </a:solidFill>
              </a:rPr>
              <a:t>Main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A08118-C3A3-A642-885F-FDFABF44B6BC}"/>
              </a:ext>
            </a:extLst>
          </p:cNvPr>
          <p:cNvSpPr txBox="1"/>
          <p:nvPr/>
        </p:nvSpPr>
        <p:spPr>
          <a:xfrm>
            <a:off x="5216761" y="3763568"/>
            <a:ext cx="2070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3333FF"/>
                </a:solidFill>
              </a:rPr>
              <a:t>Proven Technology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228E9-ED8F-6746-B96C-AF2C9BC51C03}"/>
              </a:ext>
            </a:extLst>
          </p:cNvPr>
          <p:cNvSpPr txBox="1"/>
          <p:nvPr/>
        </p:nvSpPr>
        <p:spPr>
          <a:xfrm>
            <a:off x="7924844" y="4088517"/>
            <a:ext cx="19157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Steel + Scintillator design </a:t>
            </a:r>
          </a:p>
          <a:p>
            <a:pPr algn="ctr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re-used from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CEA966-204F-FC4A-B828-3AFAA28CC837}"/>
              </a:ext>
            </a:extLst>
          </p:cNvPr>
          <p:cNvSpPr txBox="1"/>
          <p:nvPr/>
        </p:nvSpPr>
        <p:spPr>
          <a:xfrm>
            <a:off x="236963" y="3107773"/>
            <a:ext cx="19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scattered lepton detection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very 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igh-precision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BA78CC-686E-B04F-8CCD-D341B56ACD98}"/>
              </a:ext>
            </a:extLst>
          </p:cNvPr>
          <p:cNvSpPr txBox="1"/>
          <p:nvPr/>
        </p:nvSpPr>
        <p:spPr>
          <a:xfrm>
            <a:off x="2264267" y="706245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A5E9E6-F4BC-7042-880C-09CCD5A37EF0}"/>
              </a:ext>
            </a:extLst>
          </p:cNvPr>
          <p:cNvSpPr txBox="1"/>
          <p:nvPr/>
        </p:nvSpPr>
        <p:spPr>
          <a:xfrm>
            <a:off x="4267270" y="706245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B9F4F7-3D2C-5E46-A9B7-628C1D7A28D2}"/>
              </a:ext>
            </a:extLst>
          </p:cNvPr>
          <p:cNvSpPr txBox="1"/>
          <p:nvPr/>
        </p:nvSpPr>
        <p:spPr>
          <a:xfrm>
            <a:off x="273686" y="4026066"/>
            <a:ext cx="19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PbWO4 – crystals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long lead procurement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5455E0-D8F9-8B4F-A1DF-1943833C5B58}"/>
              </a:ext>
            </a:extLst>
          </p:cNvPr>
          <p:cNvSpPr txBox="1"/>
          <p:nvPr/>
        </p:nvSpPr>
        <p:spPr>
          <a:xfrm>
            <a:off x="226609" y="5628131"/>
            <a:ext cx="19709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Photonsensors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 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6F01EE-6D9E-D544-9679-418808970589}"/>
              </a:ext>
            </a:extLst>
          </p:cNvPr>
          <p:cNvSpPr txBox="1"/>
          <p:nvPr/>
        </p:nvSpPr>
        <p:spPr>
          <a:xfrm>
            <a:off x="2364987" y="3125015"/>
            <a:ext cx="1970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scattered lepton and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detection, hadronic  final state characterization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7E1D43-441C-CD4C-B855-39BB1D441893}"/>
              </a:ext>
            </a:extLst>
          </p:cNvPr>
          <p:cNvSpPr txBox="1"/>
          <p:nvPr/>
        </p:nvSpPr>
        <p:spPr>
          <a:xfrm>
            <a:off x="2367509" y="4047452"/>
            <a:ext cx="1945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Pb/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sampling part using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combined with imaging section (6 layers) interleaving Pb/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with ASTROPIX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2DE7C3-472B-C141-BA58-28E4329F6EDD}"/>
              </a:ext>
            </a:extLst>
          </p:cNvPr>
          <p:cNvSpPr txBox="1"/>
          <p:nvPr/>
        </p:nvSpPr>
        <p:spPr>
          <a:xfrm>
            <a:off x="2469305" y="5628130"/>
            <a:ext cx="1970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Use of ASTROPIX in Calorimetry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FD3320-F081-F042-8C1D-E624CC620FCB}"/>
              </a:ext>
            </a:extLst>
          </p:cNvPr>
          <p:cNvCxnSpPr/>
          <p:nvPr/>
        </p:nvCxnSpPr>
        <p:spPr>
          <a:xfrm>
            <a:off x="2254465" y="701809"/>
            <a:ext cx="0" cy="548853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6D3ABB7-4801-B24C-B5F6-4FDB204BC0F9}"/>
              </a:ext>
            </a:extLst>
          </p:cNvPr>
          <p:cNvSpPr txBox="1"/>
          <p:nvPr/>
        </p:nvSpPr>
        <p:spPr>
          <a:xfrm>
            <a:off x="6009115" y="706734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</a:t>
            </a:r>
            <a:r>
              <a:rPr lang="en-US" sz="16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6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D9975BB-EE4B-1346-BB9E-C3CC85098863}"/>
              </a:ext>
            </a:extLst>
          </p:cNvPr>
          <p:cNvSpPr txBox="1"/>
          <p:nvPr/>
        </p:nvSpPr>
        <p:spPr>
          <a:xfrm>
            <a:off x="8128777" y="702583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</a:t>
            </a:r>
            <a:r>
              <a:rPr lang="en-US" sz="16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6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4A29301-5EDA-EB44-82AE-344CFF5111E7}"/>
              </a:ext>
            </a:extLst>
          </p:cNvPr>
          <p:cNvSpPr txBox="1"/>
          <p:nvPr/>
        </p:nvSpPr>
        <p:spPr>
          <a:xfrm>
            <a:off x="10186644" y="702583"/>
            <a:ext cx="19157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</a:t>
            </a:r>
            <a:r>
              <a:rPr lang="en-US" sz="16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6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D33400F-AC15-B245-BF31-24A6EAFC7615}"/>
              </a:ext>
            </a:extLst>
          </p:cNvPr>
          <p:cNvCxnSpPr/>
          <p:nvPr/>
        </p:nvCxnSpPr>
        <p:spPr>
          <a:xfrm>
            <a:off x="4423011" y="701809"/>
            <a:ext cx="0" cy="548853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299FE4-EA61-C648-8A3C-F841785B3F60}"/>
              </a:ext>
            </a:extLst>
          </p:cNvPr>
          <p:cNvCxnSpPr/>
          <p:nvPr/>
        </p:nvCxnSpPr>
        <p:spPr>
          <a:xfrm>
            <a:off x="6169152" y="710396"/>
            <a:ext cx="0" cy="548853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13A803F-F022-814F-A93D-F4D0DD60ED94}"/>
              </a:ext>
            </a:extLst>
          </p:cNvPr>
          <p:cNvCxnSpPr/>
          <p:nvPr/>
        </p:nvCxnSpPr>
        <p:spPr>
          <a:xfrm>
            <a:off x="7748016" y="701809"/>
            <a:ext cx="0" cy="548853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804EDB5-B286-6F4C-A8F6-D01867A648A2}"/>
              </a:ext>
            </a:extLst>
          </p:cNvPr>
          <p:cNvCxnSpPr/>
          <p:nvPr/>
        </p:nvCxnSpPr>
        <p:spPr>
          <a:xfrm>
            <a:off x="10314432" y="701809"/>
            <a:ext cx="0" cy="548853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4EAE2D3-F7F9-A944-8C45-6DE61297A617}"/>
              </a:ext>
            </a:extLst>
          </p:cNvPr>
          <p:cNvCxnSpPr>
            <a:cxnSpLocks/>
          </p:cNvCxnSpPr>
          <p:nvPr/>
        </p:nvCxnSpPr>
        <p:spPr>
          <a:xfrm>
            <a:off x="302561" y="3756875"/>
            <a:ext cx="11785807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6786D94-6FB3-9F4F-A5F3-174F5F313BFF}"/>
              </a:ext>
            </a:extLst>
          </p:cNvPr>
          <p:cNvCxnSpPr>
            <a:cxnSpLocks/>
          </p:cNvCxnSpPr>
          <p:nvPr/>
        </p:nvCxnSpPr>
        <p:spPr>
          <a:xfrm>
            <a:off x="283487" y="5191629"/>
            <a:ext cx="11785807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CBFA847-2DDE-7642-94DB-068EA82A1A52}"/>
              </a:ext>
            </a:extLst>
          </p:cNvPr>
          <p:cNvSpPr txBox="1"/>
          <p:nvPr/>
        </p:nvSpPr>
        <p:spPr>
          <a:xfrm>
            <a:off x="4291394" y="2993547"/>
            <a:ext cx="1970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lepton and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detection, hadronic  final state characterization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p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0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  <a:sym typeface="Wingdings" pitchFamily="2" charset="2"/>
              </a:rPr>
              <a:t>g</a:t>
            </a:r>
          </a:p>
          <a:p>
            <a:pPr algn="ctr"/>
            <a:r>
              <a:rPr lang="en-US" sz="1200" dirty="0">
                <a:cs typeface="Arial" panose="020B0604020202020204" pitchFamily="34" charset="0"/>
                <a:sym typeface="Wingdings" pitchFamily="2" charset="2"/>
              </a:rPr>
              <a:t>separation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685259-2F13-9445-B842-01BE79C0E180}"/>
              </a:ext>
            </a:extLst>
          </p:cNvPr>
          <p:cNvSpPr txBox="1"/>
          <p:nvPr/>
        </p:nvSpPr>
        <p:spPr>
          <a:xfrm>
            <a:off x="4367879" y="4040905"/>
            <a:ext cx="18621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Tungsten-powder + </a:t>
            </a:r>
            <a:r>
              <a:rPr lang="en-US" sz="1200" dirty="0" err="1"/>
              <a:t>SciFi</a:t>
            </a:r>
            <a:r>
              <a:rPr lang="en-US" sz="1200" dirty="0"/>
              <a:t> SPACAL design </a:t>
            </a:r>
          </a:p>
          <a:p>
            <a:r>
              <a:rPr lang="en-US" sz="1200" dirty="0"/>
              <a:t>Developed through EIC R&amp;D and applied successfully in </a:t>
            </a:r>
            <a:r>
              <a:rPr lang="en-US" sz="1200" dirty="0" err="1"/>
              <a:t>sPHENIX</a:t>
            </a:r>
            <a:endParaRPr lang="en-US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AFDFF1-4CD9-1D4C-BA9F-C42FF14FF21F}"/>
              </a:ext>
            </a:extLst>
          </p:cNvPr>
          <p:cNvSpPr txBox="1"/>
          <p:nvPr/>
        </p:nvSpPr>
        <p:spPr>
          <a:xfrm>
            <a:off x="10322789" y="3135407"/>
            <a:ext cx="1500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particle-flow measurements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B54245-82DF-A641-BB3A-3407058FC206}"/>
              </a:ext>
            </a:extLst>
          </p:cNvPr>
          <p:cNvSpPr txBox="1"/>
          <p:nvPr/>
        </p:nvSpPr>
        <p:spPr>
          <a:xfrm>
            <a:off x="10322790" y="3837520"/>
            <a:ext cx="17795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longitudinal segmented Steel + Scintillator </a:t>
            </a:r>
            <a:r>
              <a:rPr lang="en-US" sz="1200" dirty="0" err="1"/>
              <a:t>SiPM</a:t>
            </a:r>
            <a:r>
              <a:rPr lang="en-US" sz="1200" dirty="0"/>
              <a:t>-on-tile</a:t>
            </a:r>
          </a:p>
          <a:p>
            <a:r>
              <a:rPr lang="en-US" sz="1200" dirty="0"/>
              <a:t>Pioneered by CALICE analog </a:t>
            </a:r>
            <a:r>
              <a:rPr lang="en-US" sz="1200" dirty="0" err="1"/>
              <a:t>HCal</a:t>
            </a:r>
            <a:endParaRPr lang="en-US" sz="1200" dirty="0"/>
          </a:p>
          <a:p>
            <a:r>
              <a:rPr lang="en-US" sz="1200" dirty="0"/>
              <a:t>High resolution insert next to beam-pipe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931D24B-481F-7748-B9CD-ABB4CF06A9F1}"/>
              </a:ext>
            </a:extLst>
          </p:cNvPr>
          <p:cNvSpPr txBox="1"/>
          <p:nvPr/>
        </p:nvSpPr>
        <p:spPr>
          <a:xfrm>
            <a:off x="6164940" y="4094619"/>
            <a:ext cx="1779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Steel + Scintillator </a:t>
            </a:r>
            <a:r>
              <a:rPr lang="en-US" sz="1200" dirty="0" err="1"/>
              <a:t>SiPM</a:t>
            </a:r>
            <a:r>
              <a:rPr lang="en-US" sz="1200" dirty="0"/>
              <a:t>-on-tile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55B241-5EB4-074E-A72C-EB84CC901D45}"/>
              </a:ext>
            </a:extLst>
          </p:cNvPr>
          <p:cNvSpPr txBox="1"/>
          <p:nvPr/>
        </p:nvSpPr>
        <p:spPr>
          <a:xfrm>
            <a:off x="10314432" y="5446033"/>
            <a:ext cx="182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first-time full-size CALICE like calorimeter in collider experiment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AC3F357-95C1-154F-8F14-369C4C190221}"/>
              </a:ext>
            </a:extLst>
          </p:cNvPr>
          <p:cNvSpPr txBox="1"/>
          <p:nvPr/>
        </p:nvSpPr>
        <p:spPr>
          <a:xfrm>
            <a:off x="6100956" y="2978796"/>
            <a:ext cx="1970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muon and 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neutral detection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improved jet Energy reconstruction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CB24FCC-1167-444E-9D87-1864F6241A23}"/>
              </a:ext>
            </a:extLst>
          </p:cNvPr>
          <p:cNvSpPr txBox="1"/>
          <p:nvPr/>
        </p:nvSpPr>
        <p:spPr>
          <a:xfrm>
            <a:off x="7780344" y="2968033"/>
            <a:ext cx="1970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muon and neutral detection </a:t>
            </a:r>
          </a:p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improved jet Energy reconstruction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E764F9C-73B3-734F-95C8-CA9A3A776B35}"/>
              </a:ext>
            </a:extLst>
          </p:cNvPr>
          <p:cNvGrpSpPr/>
          <p:nvPr/>
        </p:nvGrpSpPr>
        <p:grpSpPr>
          <a:xfrm>
            <a:off x="5260781" y="5248334"/>
            <a:ext cx="1844435" cy="351632"/>
            <a:chOff x="5519962" y="5092621"/>
            <a:chExt cx="1844435" cy="35163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78689D5-5FE3-594B-8836-7FE70FEAC0A0}"/>
                </a:ext>
              </a:extLst>
            </p:cNvPr>
            <p:cNvSpPr txBox="1"/>
            <p:nvPr/>
          </p:nvSpPr>
          <p:spPr>
            <a:xfrm>
              <a:off x="5519962" y="5105699"/>
              <a:ext cx="1824976" cy="338554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world’s first at         </a:t>
              </a:r>
            </a:p>
          </p:txBody>
        </p:sp>
        <p:pic>
          <p:nvPicPr>
            <p:cNvPr id="15" name="Picture 14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B3C0121-E23B-2147-BFA1-8E44E0030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75172" y="5092621"/>
              <a:ext cx="489225" cy="351631"/>
            </a:xfrm>
            <a:prstGeom prst="rect">
              <a:avLst/>
            </a:prstGeom>
          </p:spPr>
        </p:pic>
      </p:grp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3C1DAE6-95B7-D74F-8718-45FB5C61D40C}"/>
              </a:ext>
            </a:extLst>
          </p:cNvPr>
          <p:cNvCxnSpPr>
            <a:cxnSpLocks/>
          </p:cNvCxnSpPr>
          <p:nvPr/>
        </p:nvCxnSpPr>
        <p:spPr>
          <a:xfrm>
            <a:off x="342036" y="994383"/>
            <a:ext cx="11785807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722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A2560-F5D6-964C-9617-9C6E6E4C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Particle Identification Detectors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5A6B3B-7520-F24C-83BA-1F9F7E79A9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598334" y="0"/>
            <a:ext cx="1281639" cy="726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ABEA65-7AD6-134F-B21C-7702DFBC3BE9}"/>
              </a:ext>
            </a:extLst>
          </p:cNvPr>
          <p:cNvSpPr txBox="1"/>
          <p:nvPr/>
        </p:nvSpPr>
        <p:spPr>
          <a:xfrm>
            <a:off x="887035" y="674522"/>
            <a:ext cx="17107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Backward RICH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2365E-DC96-8A4F-A491-507D1415DEBC}"/>
              </a:ext>
            </a:extLst>
          </p:cNvPr>
          <p:cNvSpPr txBox="1"/>
          <p:nvPr/>
        </p:nvSpPr>
        <p:spPr>
          <a:xfrm>
            <a:off x="3904516" y="658667"/>
            <a:ext cx="1335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 DIRC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BFA99-5BD1-694B-AF75-CD54CE7C0D32}"/>
              </a:ext>
            </a:extLst>
          </p:cNvPr>
          <p:cNvSpPr txBox="1"/>
          <p:nvPr/>
        </p:nvSpPr>
        <p:spPr>
          <a:xfrm>
            <a:off x="6873344" y="685783"/>
            <a:ext cx="15520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Forward RICH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3825DC-DF8D-8E4E-9A6A-E7310B46BF21}"/>
              </a:ext>
            </a:extLst>
          </p:cNvPr>
          <p:cNvSpPr txBox="1"/>
          <p:nvPr/>
        </p:nvSpPr>
        <p:spPr>
          <a:xfrm>
            <a:off x="9035680" y="674522"/>
            <a:ext cx="32651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Time-of-Flight (Barrel, Forward)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09C2BCD-BCFB-D145-ABD9-1A18E3FE8976}"/>
              </a:ext>
            </a:extLst>
          </p:cNvPr>
          <p:cNvCxnSpPr/>
          <p:nvPr/>
        </p:nvCxnSpPr>
        <p:spPr>
          <a:xfrm>
            <a:off x="9087927" y="684733"/>
            <a:ext cx="0" cy="548853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7730D-830E-664F-AB40-7919585DBC00}"/>
              </a:ext>
            </a:extLst>
          </p:cNvPr>
          <p:cNvCxnSpPr>
            <a:cxnSpLocks/>
          </p:cNvCxnSpPr>
          <p:nvPr/>
        </p:nvCxnSpPr>
        <p:spPr>
          <a:xfrm>
            <a:off x="342036" y="994383"/>
            <a:ext cx="117858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3D5E55-9B8F-2A40-B4CA-2E44743FFFFC}"/>
              </a:ext>
            </a:extLst>
          </p:cNvPr>
          <p:cNvSpPr txBox="1"/>
          <p:nvPr/>
        </p:nvSpPr>
        <p:spPr>
          <a:xfrm>
            <a:off x="5306576" y="2586541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Main Function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F7B3F0-CF0B-7A4A-AB32-5A37CC3C6337}"/>
              </a:ext>
            </a:extLst>
          </p:cNvPr>
          <p:cNvSpPr txBox="1"/>
          <p:nvPr/>
        </p:nvSpPr>
        <p:spPr>
          <a:xfrm>
            <a:off x="5216761" y="3763568"/>
            <a:ext cx="2070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Proven Technology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84B6AA-2B8E-324E-AB7B-AD26C011DC9C}"/>
              </a:ext>
            </a:extLst>
          </p:cNvPr>
          <p:cNvGrpSpPr/>
          <p:nvPr/>
        </p:nvGrpSpPr>
        <p:grpSpPr>
          <a:xfrm>
            <a:off x="5191040" y="5099124"/>
            <a:ext cx="1844435" cy="351632"/>
            <a:chOff x="5519962" y="5092621"/>
            <a:chExt cx="1844435" cy="3516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B7DAC5-C65E-0347-AEA0-9AB899332561}"/>
                </a:ext>
              </a:extLst>
            </p:cNvPr>
            <p:cNvSpPr txBox="1"/>
            <p:nvPr/>
          </p:nvSpPr>
          <p:spPr>
            <a:xfrm>
              <a:off x="5519962" y="5105699"/>
              <a:ext cx="1824976" cy="338554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2000">
                  <a:srgbClr val="0000FF"/>
                </a:gs>
                <a:gs pos="99000">
                  <a:srgbClr val="1200B4"/>
                </a:gs>
              </a:gsLst>
              <a:lin ang="5400000" scaled="1"/>
            </a:gradFill>
            <a:ln w="12700">
              <a:solidFill>
                <a:srgbClr val="00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world’s first at         </a:t>
              </a:r>
            </a:p>
          </p:txBody>
        </p:sp>
        <p:pic>
          <p:nvPicPr>
            <p:cNvPr id="14" name="Picture 13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3C9C3AB2-5A68-5D4F-B39B-95216C372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75172" y="5092621"/>
              <a:ext cx="489225" cy="351631"/>
            </a:xfrm>
            <a:prstGeom prst="rect">
              <a:avLst/>
            </a:prstGeom>
          </p:spPr>
        </p:pic>
      </p:grpSp>
      <p:pic>
        <p:nvPicPr>
          <p:cNvPr id="2049" name="Picture 1" descr="page4image33666464">
            <a:extLst>
              <a:ext uri="{FF2B5EF4-FFF2-40B4-BE49-F238E27FC236}">
                <a16:creationId xmlns:a16="http://schemas.microsoft.com/office/drawing/2014/main" id="{0C31EA65-AADF-8343-B49C-96742FE39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36" y="1024337"/>
            <a:ext cx="2099997" cy="1700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0A1E49-D442-F441-A56A-F260B544DB7A}"/>
              </a:ext>
            </a:extLst>
          </p:cNvPr>
          <p:cNvCxnSpPr/>
          <p:nvPr/>
        </p:nvCxnSpPr>
        <p:spPr>
          <a:xfrm>
            <a:off x="6096000" y="707974"/>
            <a:ext cx="0" cy="548853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D2D71FD-F55A-AF42-9B46-0B5EC7B27FD1}"/>
              </a:ext>
            </a:extLst>
          </p:cNvPr>
          <p:cNvCxnSpPr/>
          <p:nvPr/>
        </p:nvCxnSpPr>
        <p:spPr>
          <a:xfrm>
            <a:off x="3313176" y="726262"/>
            <a:ext cx="0" cy="548853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9D980399-D7CB-9249-B4E1-B82483AFF7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5371" y="1058599"/>
            <a:ext cx="1596779" cy="12585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50" name="Picture 2" descr="page12image33797744">
            <a:extLst>
              <a:ext uri="{FF2B5EF4-FFF2-40B4-BE49-F238E27FC236}">
                <a16:creationId xmlns:a16="http://schemas.microsoft.com/office/drawing/2014/main" id="{975E66AF-EF0C-F14B-9E37-662F7D97A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60" y="1028473"/>
            <a:ext cx="1134901" cy="158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page11image34516976">
            <a:extLst>
              <a:ext uri="{FF2B5EF4-FFF2-40B4-BE49-F238E27FC236}">
                <a16:creationId xmlns:a16="http://schemas.microsoft.com/office/drawing/2014/main" id="{C31126C2-8747-5842-A183-8A4F7C0DC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4503" y="1034692"/>
            <a:ext cx="1660535" cy="128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ge11image34520720">
            <a:extLst>
              <a:ext uri="{FF2B5EF4-FFF2-40B4-BE49-F238E27FC236}">
                <a16:creationId xmlns:a16="http://schemas.microsoft.com/office/drawing/2014/main" id="{3F6479AD-9326-1740-AFE6-BA45183FE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5038" y="1042280"/>
            <a:ext cx="1419929" cy="13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577404D-D944-7D4E-9054-27C96DC1B456}"/>
              </a:ext>
            </a:extLst>
          </p:cNvPr>
          <p:cNvSpPr txBox="1"/>
          <p:nvPr/>
        </p:nvSpPr>
        <p:spPr>
          <a:xfrm>
            <a:off x="329405" y="4102122"/>
            <a:ext cx="299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Classical single volume proximity focusing aerogel RICH with long proximity gap (~30 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601234-EF51-C140-A319-A6C7D7EFCF07}"/>
              </a:ext>
            </a:extLst>
          </p:cNvPr>
          <p:cNvSpPr txBox="1"/>
          <p:nvPr/>
        </p:nvSpPr>
        <p:spPr>
          <a:xfrm>
            <a:off x="268166" y="2901675"/>
            <a:ext cx="2282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e,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up to 9 GeV/c</a:t>
            </a:r>
          </a:p>
          <a:p>
            <a:pPr>
              <a:buClr>
                <a:srgbClr val="0096FF"/>
              </a:buCl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and 10-20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timing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ToF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0FBC68-26EB-1644-89D2-F25FDF5B050D}"/>
              </a:ext>
            </a:extLst>
          </p:cNvPr>
          <p:cNvSpPr txBox="1"/>
          <p:nvPr/>
        </p:nvSpPr>
        <p:spPr>
          <a:xfrm>
            <a:off x="332475" y="5605388"/>
            <a:ext cx="2993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kern="0" dirty="0" err="1">
                <a:latin typeface="Arial" panose="020B0604020202020204" pitchFamily="34" charset="0"/>
                <a:cs typeface="Arial" panose="020B0604020202020204" pitchFamily="34" charset="0"/>
              </a:rPr>
              <a:t>Photonsensors</a:t>
            </a:r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1200" kern="0" dirty="0">
                <a:latin typeface="Arial" panose="020B0604020202020204" pitchFamily="34" charset="0"/>
                <a:cs typeface="Arial" panose="020B0604020202020204" pitchFamily="34" charset="0"/>
              </a:rPr>
              <a:t>HRPPDs for Time-of-Flight</a:t>
            </a:r>
          </a:p>
        </p:txBody>
      </p:sp>
      <p:pic>
        <p:nvPicPr>
          <p:cNvPr id="1026" name="Picture 2" descr="page6image20350384">
            <a:extLst>
              <a:ext uri="{FF2B5EF4-FFF2-40B4-BE49-F238E27FC236}">
                <a16:creationId xmlns:a16="http://schemas.microsoft.com/office/drawing/2014/main" id="{DC9101A2-1A7E-3445-84F3-E9C20F3EA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832" y="5413222"/>
            <a:ext cx="975565" cy="8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0C9413A-F5DA-C34E-8676-AB79ACE04DF4}"/>
              </a:ext>
            </a:extLst>
          </p:cNvPr>
          <p:cNvSpPr txBox="1"/>
          <p:nvPr/>
        </p:nvSpPr>
        <p:spPr>
          <a:xfrm>
            <a:off x="3359956" y="4042516"/>
            <a:ext cx="34356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buClr>
                <a:srgbClr val="0096FF"/>
              </a:buClr>
              <a:defRPr/>
            </a:pPr>
            <a:r>
              <a:rPr lang="en-US" sz="1200" dirty="0">
                <a:solidFill>
                  <a:srgbClr val="000000"/>
                </a:solidFill>
              </a:rPr>
              <a:t>High Performance DIRC</a:t>
            </a:r>
            <a:endParaRPr lang="en-US" sz="1200" dirty="0">
              <a:solidFill>
                <a:srgbClr val="C00000"/>
              </a:solidFill>
            </a:endParaRPr>
          </a:p>
          <a:p>
            <a:pPr marL="100013" indent="-214313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</a:rPr>
              <a:t>Quartz bar radiator </a:t>
            </a:r>
          </a:p>
          <a:p>
            <a:pPr>
              <a:buClr>
                <a:srgbClr val="0096FF"/>
              </a:buClr>
              <a:defRPr/>
            </a:pPr>
            <a:r>
              <a:rPr lang="en-US" sz="1200" dirty="0">
                <a:solidFill>
                  <a:srgbClr val="000000"/>
                </a:solidFill>
                <a:sym typeface="Wingdings" pitchFamily="2" charset="2"/>
              </a:rPr>
              <a:t>       </a:t>
            </a:r>
            <a:r>
              <a:rPr lang="en-US" sz="1200" dirty="0">
                <a:solidFill>
                  <a:srgbClr val="000000"/>
                </a:solidFill>
              </a:rPr>
              <a:t>Reuse of </a:t>
            </a:r>
            <a:r>
              <a:rPr lang="en-US" sz="1200" dirty="0" err="1">
                <a:solidFill>
                  <a:srgbClr val="000000"/>
                </a:solidFill>
              </a:rPr>
              <a:t>BaBAR</a:t>
            </a:r>
            <a:r>
              <a:rPr lang="en-US" sz="1200" dirty="0">
                <a:solidFill>
                  <a:srgbClr val="000000"/>
                </a:solidFill>
              </a:rPr>
              <a:t> DIRC bars </a:t>
            </a:r>
          </a:p>
          <a:p>
            <a:pPr marL="100013" indent="-214313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</a:rPr>
              <a:t>light detection with MCP-PMTs</a:t>
            </a:r>
          </a:p>
          <a:p>
            <a:pPr marL="100013" indent="-214313" defTabSz="68580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</a:rPr>
              <a:t>Fully focused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4A2CAB-1131-9E45-A5C5-52ACFBEB1B7A}"/>
              </a:ext>
            </a:extLst>
          </p:cNvPr>
          <p:cNvSpPr txBox="1"/>
          <p:nvPr/>
        </p:nvSpPr>
        <p:spPr>
          <a:xfrm>
            <a:off x="3286668" y="2866157"/>
            <a:ext cx="19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cs typeface="Arial" panose="020B0604020202020204" pitchFamily="34" charset="0"/>
              </a:rPr>
              <a:t>e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, 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at 6 GeV/c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81D12E-703D-7E48-9133-D2CD8460B9EE}"/>
              </a:ext>
            </a:extLst>
          </p:cNvPr>
          <p:cNvSpPr txBox="1"/>
          <p:nvPr/>
        </p:nvSpPr>
        <p:spPr>
          <a:xfrm>
            <a:off x="6153430" y="2915172"/>
            <a:ext cx="2276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Clr>
                <a:srgbClr val="0096FF"/>
              </a:buClr>
              <a:buFont typeface="Wingdings" pitchFamily="2" charset="2"/>
              <a:buChar char="§"/>
            </a:pPr>
            <a:r>
              <a:rPr lang="en-US" sz="1200" dirty="0">
                <a:cs typeface="Arial" panose="020B0604020202020204" pitchFamily="34" charset="0"/>
              </a:rPr>
              <a:t>e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, 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K, p separation</a:t>
            </a:r>
          </a:p>
          <a:p>
            <a:pPr>
              <a:buClr>
                <a:srgbClr val="0096FF"/>
              </a:buClr>
            </a:pPr>
            <a:r>
              <a:rPr lang="en-US" sz="1200" dirty="0">
                <a:solidFill>
                  <a:srgbClr val="0096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/K 3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sep.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up to 50 GeV/c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E3AE0E-3DDF-BE42-8C8C-AB2DFA29DA41}"/>
              </a:ext>
            </a:extLst>
          </p:cNvPr>
          <p:cNvSpPr txBox="1"/>
          <p:nvPr/>
        </p:nvSpPr>
        <p:spPr>
          <a:xfrm>
            <a:off x="6094612" y="4042516"/>
            <a:ext cx="343562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800">
              <a:buClr>
                <a:srgbClr val="0096FF"/>
              </a:buClr>
              <a:defRPr/>
            </a:pPr>
            <a:r>
              <a:rPr lang="en-US" sz="1200" dirty="0">
                <a:solidFill>
                  <a:srgbClr val="000000"/>
                </a:solidFill>
              </a:rPr>
              <a:t>Dual Radiator RICH</a:t>
            </a:r>
            <a:endParaRPr lang="en-US" sz="1200" dirty="0">
              <a:solidFill>
                <a:srgbClr val="C00000"/>
              </a:solidFill>
            </a:endParaRPr>
          </a:p>
          <a:p>
            <a:pPr marL="100013" indent="-214313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</a:rPr>
              <a:t>Aerogel and C</a:t>
            </a:r>
            <a:r>
              <a:rPr lang="en-US" sz="1200" baseline="-25000" dirty="0">
                <a:solidFill>
                  <a:srgbClr val="000000"/>
                </a:solidFill>
              </a:rPr>
              <a:t>2</a:t>
            </a:r>
            <a:r>
              <a:rPr lang="en-US" sz="1200" dirty="0">
                <a:solidFill>
                  <a:srgbClr val="000000"/>
                </a:solidFill>
              </a:rPr>
              <a:t>F</a:t>
            </a:r>
            <a:r>
              <a:rPr lang="en-US" sz="1200" baseline="-25000" dirty="0">
                <a:solidFill>
                  <a:srgbClr val="000000"/>
                </a:solidFill>
              </a:rPr>
              <a:t>6</a:t>
            </a:r>
            <a:r>
              <a:rPr lang="en-US" sz="1200" dirty="0">
                <a:solidFill>
                  <a:srgbClr val="000000"/>
                </a:solidFill>
              </a:rPr>
              <a:t> gas</a:t>
            </a:r>
          </a:p>
          <a:p>
            <a:pPr marL="100013" indent="-214313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/>
              <a:t>Spherical Mirrors (6 Azimuthal Sectors)</a:t>
            </a:r>
          </a:p>
          <a:p>
            <a:pPr marL="100013" indent="-214313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/>
              <a:t>Photon-Sensors tiled on spheres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5BFE5E-8FBF-A147-B3FD-AE6E03486B80}"/>
              </a:ext>
            </a:extLst>
          </p:cNvPr>
          <p:cNvSpPr txBox="1"/>
          <p:nvPr/>
        </p:nvSpPr>
        <p:spPr>
          <a:xfrm>
            <a:off x="6094612" y="5632784"/>
            <a:ext cx="2915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First use of </a:t>
            </a:r>
            <a:r>
              <a:rPr lang="en-US" sz="1200" dirty="0" err="1"/>
              <a:t>SiPMs</a:t>
            </a:r>
            <a:r>
              <a:rPr lang="en-US" sz="1200" dirty="0"/>
              <a:t> as </a:t>
            </a:r>
            <a:r>
              <a:rPr lang="en-US" sz="1200" dirty="0" err="1"/>
              <a:t>Photonsensors</a:t>
            </a:r>
            <a:r>
              <a:rPr lang="en-US" sz="1200" dirty="0"/>
              <a:t> in a RICH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2876E5-41BD-0A44-9C6E-8256E869E923}"/>
              </a:ext>
            </a:extLst>
          </p:cNvPr>
          <p:cNvCxnSpPr>
            <a:cxnSpLocks/>
          </p:cNvCxnSpPr>
          <p:nvPr/>
        </p:nvCxnSpPr>
        <p:spPr>
          <a:xfrm>
            <a:off x="230803" y="3763568"/>
            <a:ext cx="117858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7D02420-C11E-A14C-8FB8-0DCB0D33F56A}"/>
              </a:ext>
            </a:extLst>
          </p:cNvPr>
          <p:cNvCxnSpPr>
            <a:cxnSpLocks/>
          </p:cNvCxnSpPr>
          <p:nvPr/>
        </p:nvCxnSpPr>
        <p:spPr>
          <a:xfrm>
            <a:off x="318676" y="5058179"/>
            <a:ext cx="1178580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C64BB9F-3467-A444-AA72-0F0B39D6A46B}"/>
              </a:ext>
            </a:extLst>
          </p:cNvPr>
          <p:cNvSpPr txBox="1"/>
          <p:nvPr/>
        </p:nvSpPr>
        <p:spPr>
          <a:xfrm>
            <a:off x="9069557" y="2862083"/>
            <a:ext cx="3361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013" indent="-214313" defTabSz="68580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cs typeface="Arial" panose="020B0604020202020204" pitchFamily="34" charset="0"/>
              </a:rPr>
              <a:t>e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, p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K, p separation through 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20-35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ps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ToF</a:t>
            </a:r>
            <a:endParaRPr lang="en-US" sz="1200" dirty="0">
              <a:solidFill>
                <a:srgbClr val="000000"/>
              </a:solidFill>
              <a:latin typeface="Calibri"/>
            </a:endParaRPr>
          </a:p>
          <a:p>
            <a:pPr defTabSz="685800">
              <a:buClr>
                <a:srgbClr val="0096FF"/>
              </a:buClr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Barrel: 0.15 &lt;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p</a:t>
            </a:r>
            <a:r>
              <a:rPr lang="en-US" sz="1200" baseline="-25000" dirty="0" err="1">
                <a:solidFill>
                  <a:srgbClr val="000000"/>
                </a:solidFill>
                <a:latin typeface="Calibri"/>
              </a:rPr>
              <a:t>T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&lt; 1.5 GeV/c</a:t>
            </a:r>
          </a:p>
          <a:p>
            <a:pPr defTabSz="685800">
              <a:buClr>
                <a:srgbClr val="0096FF"/>
              </a:buClr>
              <a:defRPr/>
            </a:pPr>
            <a:r>
              <a:rPr lang="en-US" sz="1200" dirty="0">
                <a:solidFill>
                  <a:srgbClr val="000000"/>
                </a:solidFill>
                <a:latin typeface="Calibri"/>
              </a:rPr>
              <a:t>Forward: 0.15 &lt; </a:t>
            </a:r>
            <a:r>
              <a:rPr lang="en-US" sz="1200" dirty="0" err="1">
                <a:solidFill>
                  <a:srgbClr val="000000"/>
                </a:solidFill>
                <a:latin typeface="Calibri"/>
              </a:rPr>
              <a:t>p</a:t>
            </a:r>
            <a:r>
              <a:rPr lang="en-US" sz="1200" baseline="-25000" dirty="0" err="1">
                <a:solidFill>
                  <a:srgbClr val="000000"/>
                </a:solidFill>
                <a:latin typeface="Calibri"/>
              </a:rPr>
              <a:t>T</a:t>
            </a:r>
            <a:r>
              <a:rPr lang="en-US" sz="1200" dirty="0">
                <a:solidFill>
                  <a:srgbClr val="000000"/>
                </a:solidFill>
                <a:latin typeface="Calibri"/>
              </a:rPr>
              <a:t> &lt; 2.5 GeV/c</a:t>
            </a:r>
          </a:p>
          <a:p>
            <a:pPr marL="100013" indent="-214313" defTabSz="685800">
              <a:buClr>
                <a:srgbClr val="0096FF"/>
              </a:buClr>
              <a:buFont typeface="Wingdings" pitchFamily="2" charset="2"/>
              <a:buChar char="§"/>
              <a:defRPr/>
            </a:pPr>
            <a:r>
              <a:rPr lang="en-US" sz="1200" dirty="0">
                <a:latin typeface="Calibri"/>
              </a:rPr>
              <a:t>Accurate space point for tracking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3BD6D7-2AAD-694D-965C-86BFA838228A}"/>
              </a:ext>
            </a:extLst>
          </p:cNvPr>
          <p:cNvSpPr txBox="1"/>
          <p:nvPr/>
        </p:nvSpPr>
        <p:spPr>
          <a:xfrm>
            <a:off x="9090933" y="5450756"/>
            <a:ext cx="3240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>
                <a:srgbClr val="0096FF"/>
              </a:buClr>
              <a:defRPr/>
            </a:pPr>
            <a:r>
              <a:rPr lang="en-US" sz="1400" dirty="0">
                <a:latin typeface="Calibri"/>
              </a:rPr>
              <a:t>First time use of</a:t>
            </a:r>
          </a:p>
          <a:p>
            <a:pPr defTabSz="685800">
              <a:buClr>
                <a:srgbClr val="0096FF"/>
              </a:buClr>
              <a:defRPr/>
            </a:pPr>
            <a:r>
              <a:rPr lang="en-US" sz="1400" dirty="0">
                <a:latin typeface="Calibri"/>
              </a:rPr>
              <a:t>AC-LGAD </a:t>
            </a:r>
            <a:r>
              <a:rPr lang="en-US" sz="1200" dirty="0">
                <a:latin typeface="Calibri"/>
              </a:rPr>
              <a:t>(Low Gain Avalanche Detector)</a:t>
            </a:r>
          </a:p>
          <a:p>
            <a:pPr defTabSz="685800">
              <a:buClr>
                <a:srgbClr val="0096FF"/>
              </a:buClr>
              <a:defRPr/>
            </a:pPr>
            <a:r>
              <a:rPr lang="en-US" sz="1200" dirty="0">
                <a:latin typeface="Calibri"/>
              </a:rPr>
              <a:t>in collider detector</a:t>
            </a:r>
          </a:p>
        </p:txBody>
      </p:sp>
    </p:spTree>
    <p:extLst>
      <p:ext uri="{BB962C8B-B14F-4D97-AF65-F5344CB8AC3E}">
        <p14:creationId xmlns:p14="http://schemas.microsoft.com/office/powerpoint/2010/main" val="3142011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Far-Forward Physics at EIC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FA52-4419-5242-9143-0E774671CAD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588125"/>
            <a:ext cx="2057400" cy="2825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3C5830-40F3-F04E-B2E3-10E6672BA8FF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3" name="Google Shape;528;p45">
            <a:extLst>
              <a:ext uri="{FF2B5EF4-FFF2-40B4-BE49-F238E27FC236}">
                <a16:creationId xmlns:a16="http://schemas.microsoft.com/office/drawing/2014/main" id="{89CEB3E5-D2B3-7C46-8419-EAE18395F4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76855" y="984379"/>
            <a:ext cx="1837342" cy="137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529;p45">
            <a:extLst>
              <a:ext uri="{FF2B5EF4-FFF2-40B4-BE49-F238E27FC236}">
                <a16:creationId xmlns:a16="http://schemas.microsoft.com/office/drawing/2014/main" id="{2FC986EE-17F2-4145-B15C-1040C7E63EB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6109" y="997987"/>
            <a:ext cx="1703985" cy="131292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530;p45">
            <a:extLst>
              <a:ext uri="{FF2B5EF4-FFF2-40B4-BE49-F238E27FC236}">
                <a16:creationId xmlns:a16="http://schemas.microsoft.com/office/drawing/2014/main" id="{12F2B754-9FE7-C049-8365-BC8BADBA942A}"/>
              </a:ext>
            </a:extLst>
          </p:cNvPr>
          <p:cNvSpPr/>
          <p:nvPr/>
        </p:nvSpPr>
        <p:spPr>
          <a:xfrm>
            <a:off x="1108809" y="813322"/>
            <a:ext cx="21953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e+p</a:t>
            </a:r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DVCS</a:t>
            </a:r>
            <a:endParaRPr sz="1200" dirty="0"/>
          </a:p>
        </p:txBody>
      </p:sp>
      <p:grpSp>
        <p:nvGrpSpPr>
          <p:cNvPr id="26" name="Google Shape;531;p45">
            <a:extLst>
              <a:ext uri="{FF2B5EF4-FFF2-40B4-BE49-F238E27FC236}">
                <a16:creationId xmlns:a16="http://schemas.microsoft.com/office/drawing/2014/main" id="{2F110380-921A-E745-951C-D809C084B5C8}"/>
              </a:ext>
            </a:extLst>
          </p:cNvPr>
          <p:cNvGrpSpPr/>
          <p:nvPr/>
        </p:nvGrpSpPr>
        <p:grpSpPr>
          <a:xfrm>
            <a:off x="8889024" y="1011855"/>
            <a:ext cx="1943285" cy="1297819"/>
            <a:chOff x="312737" y="1733550"/>
            <a:chExt cx="2354263" cy="1238535"/>
          </a:xfrm>
        </p:grpSpPr>
        <p:pic>
          <p:nvPicPr>
            <p:cNvPr id="27" name="Google Shape;532;p45">
              <a:extLst>
                <a:ext uri="{FF2B5EF4-FFF2-40B4-BE49-F238E27FC236}">
                  <a16:creationId xmlns:a16="http://schemas.microsoft.com/office/drawing/2014/main" id="{CC89E7D9-90FC-6E44-90AF-AA7D76121FC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54979" t="19098" b="18323"/>
            <a:stretch/>
          </p:blipFill>
          <p:spPr>
            <a:xfrm>
              <a:off x="312737" y="1733550"/>
              <a:ext cx="2068408" cy="12385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Google Shape;533;p45">
              <a:extLst>
                <a:ext uri="{FF2B5EF4-FFF2-40B4-BE49-F238E27FC236}">
                  <a16:creationId xmlns:a16="http://schemas.microsoft.com/office/drawing/2014/main" id="{01641813-BE01-C44F-93E9-EEED90FC8035}"/>
                </a:ext>
              </a:extLst>
            </p:cNvPr>
            <p:cNvSpPr/>
            <p:nvPr/>
          </p:nvSpPr>
          <p:spPr>
            <a:xfrm>
              <a:off x="2395537" y="1828800"/>
              <a:ext cx="271463" cy="22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534;p45">
              <a:extLst>
                <a:ext uri="{FF2B5EF4-FFF2-40B4-BE49-F238E27FC236}">
                  <a16:creationId xmlns:a16="http://schemas.microsoft.com/office/drawing/2014/main" id="{D966D6EA-8DF2-DF49-829E-83587AC3091F}"/>
                </a:ext>
              </a:extLst>
            </p:cNvPr>
            <p:cNvSpPr txBox="1"/>
            <p:nvPr/>
          </p:nvSpPr>
          <p:spPr>
            <a:xfrm>
              <a:off x="2107684" y="1828800"/>
              <a:ext cx="476400" cy="2447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33" tIns="45700" rIns="91433" bIns="45700" anchor="t" anchorCtr="0">
              <a:spAutoFit/>
            </a:bodyPr>
            <a:lstStyle/>
            <a:p>
              <a:r>
                <a:rPr lang="en" sz="1067" dirty="0">
                  <a:solidFill>
                    <a:schemeClr val="dk1"/>
                  </a:solidFill>
                  <a:ea typeface="Calibri"/>
                  <a:cs typeface="Calibri"/>
                  <a:sym typeface="Calibri"/>
                </a:rPr>
                <a:t>VM</a:t>
              </a:r>
              <a:endParaRPr sz="1067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" name="Google Shape;536;p45">
            <a:extLst>
              <a:ext uri="{FF2B5EF4-FFF2-40B4-BE49-F238E27FC236}">
                <a16:creationId xmlns:a16="http://schemas.microsoft.com/office/drawing/2014/main" id="{3BE61E62-5073-B747-BE08-649975E5EF00}"/>
              </a:ext>
            </a:extLst>
          </p:cNvPr>
          <p:cNvSpPr/>
          <p:nvPr/>
        </p:nvSpPr>
        <p:spPr>
          <a:xfrm>
            <a:off x="903876" y="678658"/>
            <a:ext cx="2189030" cy="1839420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30519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537;p45">
            <a:extLst>
              <a:ext uri="{FF2B5EF4-FFF2-40B4-BE49-F238E27FC236}">
                <a16:creationId xmlns:a16="http://schemas.microsoft.com/office/drawing/2014/main" id="{B8DA5850-6949-364A-9A73-4B6E64980C3D}"/>
              </a:ext>
            </a:extLst>
          </p:cNvPr>
          <p:cNvSpPr/>
          <p:nvPr/>
        </p:nvSpPr>
        <p:spPr>
          <a:xfrm>
            <a:off x="911738" y="3015600"/>
            <a:ext cx="2189031" cy="1743087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538;p45">
            <a:extLst>
              <a:ext uri="{FF2B5EF4-FFF2-40B4-BE49-F238E27FC236}">
                <a16:creationId xmlns:a16="http://schemas.microsoft.com/office/drawing/2014/main" id="{11753C5A-F800-3943-9C54-2A0FE8AABEA4}"/>
              </a:ext>
            </a:extLst>
          </p:cNvPr>
          <p:cNvSpPr/>
          <p:nvPr/>
        </p:nvSpPr>
        <p:spPr>
          <a:xfrm>
            <a:off x="8763614" y="674070"/>
            <a:ext cx="2157550" cy="1839420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539;p45">
            <a:extLst>
              <a:ext uri="{FF2B5EF4-FFF2-40B4-BE49-F238E27FC236}">
                <a16:creationId xmlns:a16="http://schemas.microsoft.com/office/drawing/2014/main" id="{62088EC6-E81D-FB46-A7EB-EB9B45D23D17}"/>
              </a:ext>
            </a:extLst>
          </p:cNvPr>
          <p:cNvSpPr/>
          <p:nvPr/>
        </p:nvSpPr>
        <p:spPr>
          <a:xfrm>
            <a:off x="6081544" y="670675"/>
            <a:ext cx="2295525" cy="1842815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" name="Google Shape;540;p45">
            <a:extLst>
              <a:ext uri="{FF2B5EF4-FFF2-40B4-BE49-F238E27FC236}">
                <a16:creationId xmlns:a16="http://schemas.microsoft.com/office/drawing/2014/main" id="{21EB7421-0763-F346-B067-3B1780907E1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2039" y="946425"/>
            <a:ext cx="1844364" cy="1381327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541;p45">
            <a:extLst>
              <a:ext uri="{FF2B5EF4-FFF2-40B4-BE49-F238E27FC236}">
                <a16:creationId xmlns:a16="http://schemas.microsoft.com/office/drawing/2014/main" id="{5882E987-4E10-6743-9D0D-E2690DA93517}"/>
              </a:ext>
            </a:extLst>
          </p:cNvPr>
          <p:cNvSpPr/>
          <p:nvPr/>
        </p:nvSpPr>
        <p:spPr>
          <a:xfrm>
            <a:off x="3892615" y="733803"/>
            <a:ext cx="1566640" cy="508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e+d</a:t>
            </a:r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exclusive J/Psi </a:t>
            </a:r>
          </a:p>
          <a:p>
            <a:pPr algn="ctr"/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with </a:t>
            </a:r>
            <a:r>
              <a:rPr lang="en" sz="1200" dirty="0" err="1">
                <a:solidFill>
                  <a:schemeClr val="dk1"/>
                </a:solidFill>
                <a:ea typeface="Calibri"/>
                <a:cs typeface="Calibri"/>
                <a:sym typeface="Calibri"/>
              </a:rPr>
              <a:t>p/n</a:t>
            </a:r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tagging</a:t>
            </a:r>
            <a:endParaRPr sz="1200" dirty="0"/>
          </a:p>
        </p:txBody>
      </p:sp>
      <p:sp>
        <p:nvSpPr>
          <p:cNvPr id="52" name="Google Shape;542;p45">
            <a:extLst>
              <a:ext uri="{FF2B5EF4-FFF2-40B4-BE49-F238E27FC236}">
                <a16:creationId xmlns:a16="http://schemas.microsoft.com/office/drawing/2014/main" id="{D3A1B640-5BD9-6549-AB2D-F6F2B180113F}"/>
              </a:ext>
            </a:extLst>
          </p:cNvPr>
          <p:cNvSpPr/>
          <p:nvPr/>
        </p:nvSpPr>
        <p:spPr>
          <a:xfrm>
            <a:off x="3482112" y="670675"/>
            <a:ext cx="2212887" cy="1842815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30519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44;p45">
            <a:extLst>
              <a:ext uri="{FF2B5EF4-FFF2-40B4-BE49-F238E27FC236}">
                <a16:creationId xmlns:a16="http://schemas.microsoft.com/office/drawing/2014/main" id="{3D594BAF-24E3-A446-8370-3A94AF4DD55A}"/>
              </a:ext>
            </a:extLst>
          </p:cNvPr>
          <p:cNvSpPr/>
          <p:nvPr/>
        </p:nvSpPr>
        <p:spPr>
          <a:xfrm>
            <a:off x="6071033" y="751584"/>
            <a:ext cx="2282227" cy="304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spectator tagging in light nuclei</a:t>
            </a:r>
            <a:endParaRPr sz="1200" dirty="0"/>
          </a:p>
        </p:txBody>
      </p:sp>
      <p:pic>
        <p:nvPicPr>
          <p:cNvPr id="54" name="Google Shape;545;p45">
            <a:extLst>
              <a:ext uri="{FF2B5EF4-FFF2-40B4-BE49-F238E27FC236}">
                <a16:creationId xmlns:a16="http://schemas.microsoft.com/office/drawing/2014/main" id="{9169896E-77D4-6F4F-BC6D-6E62AD9F616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67256" y="3294512"/>
            <a:ext cx="1758525" cy="14174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46;p45">
            <a:extLst>
              <a:ext uri="{FF2B5EF4-FFF2-40B4-BE49-F238E27FC236}">
                <a16:creationId xmlns:a16="http://schemas.microsoft.com/office/drawing/2014/main" id="{A3D26FF8-CBBB-9B4E-8393-6BE356B4328C}"/>
              </a:ext>
            </a:extLst>
          </p:cNvPr>
          <p:cNvSpPr/>
          <p:nvPr/>
        </p:nvSpPr>
        <p:spPr>
          <a:xfrm>
            <a:off x="3362915" y="3009370"/>
            <a:ext cx="2427197" cy="1755701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47;p45">
            <a:extLst>
              <a:ext uri="{FF2B5EF4-FFF2-40B4-BE49-F238E27FC236}">
                <a16:creationId xmlns:a16="http://schemas.microsoft.com/office/drawing/2014/main" id="{E0FC6552-BBCF-CC43-AD7F-4AB1EA8F4BA8}"/>
              </a:ext>
            </a:extLst>
          </p:cNvPr>
          <p:cNvSpPr/>
          <p:nvPr/>
        </p:nvSpPr>
        <p:spPr>
          <a:xfrm>
            <a:off x="3415448" y="3056726"/>
            <a:ext cx="2374664" cy="297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Quasi-elastic electron scattering</a:t>
            </a:r>
            <a:endParaRPr sz="1200" dirty="0"/>
          </a:p>
        </p:txBody>
      </p:sp>
      <p:pic>
        <p:nvPicPr>
          <p:cNvPr id="57" name="Google Shape;548;p45">
            <a:extLst>
              <a:ext uri="{FF2B5EF4-FFF2-40B4-BE49-F238E27FC236}">
                <a16:creationId xmlns:a16="http://schemas.microsoft.com/office/drawing/2014/main" id="{030DC6E5-C45F-5A43-A90D-D225FA137DD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41797" y="3403992"/>
            <a:ext cx="1395398" cy="156807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49;p45">
            <a:extLst>
              <a:ext uri="{FF2B5EF4-FFF2-40B4-BE49-F238E27FC236}">
                <a16:creationId xmlns:a16="http://schemas.microsoft.com/office/drawing/2014/main" id="{C8FD49B1-F4F2-BB4C-9B9B-BDD5B9423014}"/>
              </a:ext>
            </a:extLst>
          </p:cNvPr>
          <p:cNvSpPr/>
          <p:nvPr/>
        </p:nvSpPr>
        <p:spPr>
          <a:xfrm>
            <a:off x="6067327" y="2955880"/>
            <a:ext cx="2334969" cy="2016183"/>
          </a:xfrm>
          <a:prstGeom prst="roundRect">
            <a:avLst>
              <a:gd name="adj" fmla="val 7271"/>
            </a:avLst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550;p45">
            <a:extLst>
              <a:ext uri="{FF2B5EF4-FFF2-40B4-BE49-F238E27FC236}">
                <a16:creationId xmlns:a16="http://schemas.microsoft.com/office/drawing/2014/main" id="{774D0C43-56DD-C34C-ADE5-E7AAFE009C23}"/>
              </a:ext>
            </a:extLst>
          </p:cNvPr>
          <p:cNvSpPr/>
          <p:nvPr/>
        </p:nvSpPr>
        <p:spPr>
          <a:xfrm>
            <a:off x="6206682" y="2999714"/>
            <a:ext cx="2209901" cy="48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/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u-channel backward exclusive electroproduction</a:t>
            </a:r>
            <a:endParaRPr sz="1200" dirty="0"/>
          </a:p>
        </p:txBody>
      </p:sp>
      <p:pic>
        <p:nvPicPr>
          <p:cNvPr id="60" name="Google Shape;553;p45">
            <a:extLst>
              <a:ext uri="{FF2B5EF4-FFF2-40B4-BE49-F238E27FC236}">
                <a16:creationId xmlns:a16="http://schemas.microsoft.com/office/drawing/2014/main" id="{55A16F7F-21BE-0D41-B72A-848CB055C4A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08337" y="3412353"/>
            <a:ext cx="1928125" cy="125346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554;p45">
            <a:extLst>
              <a:ext uri="{FF2B5EF4-FFF2-40B4-BE49-F238E27FC236}">
                <a16:creationId xmlns:a16="http://schemas.microsoft.com/office/drawing/2014/main" id="{97E13EDD-43FF-A140-B9D4-7C2979F25696}"/>
              </a:ext>
            </a:extLst>
          </p:cNvPr>
          <p:cNvSpPr/>
          <p:nvPr/>
        </p:nvSpPr>
        <p:spPr>
          <a:xfrm>
            <a:off x="1267364" y="3077092"/>
            <a:ext cx="146193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r>
              <a:rPr lang="en" sz="12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Sullivan process</a:t>
            </a:r>
            <a:endParaRPr sz="1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F629C5-D98B-4940-BA04-4AFC5A6578F7}"/>
              </a:ext>
            </a:extLst>
          </p:cNvPr>
          <p:cNvSpPr txBox="1"/>
          <p:nvPr/>
        </p:nvSpPr>
        <p:spPr>
          <a:xfrm>
            <a:off x="9076355" y="666611"/>
            <a:ext cx="14542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coherent/incoherent</a:t>
            </a:r>
          </a:p>
          <a:p>
            <a:pPr algn="l"/>
            <a:r>
              <a:rPr lang="en-US" sz="1100" dirty="0"/>
              <a:t>VM production in </a:t>
            </a:r>
            <a:r>
              <a:rPr lang="en-US" sz="1100" dirty="0" err="1"/>
              <a:t>eA</a:t>
            </a:r>
            <a:endParaRPr lang="en-US" sz="110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B14071F-A9DB-844F-A65C-05D12C10D507}"/>
              </a:ext>
            </a:extLst>
          </p:cNvPr>
          <p:cNvGrpSpPr/>
          <p:nvPr/>
        </p:nvGrpSpPr>
        <p:grpSpPr>
          <a:xfrm>
            <a:off x="8745876" y="3090748"/>
            <a:ext cx="2649349" cy="1855471"/>
            <a:chOff x="5756371" y="3805396"/>
            <a:chExt cx="3203105" cy="2486988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A2B48579-E2EB-534C-AAB8-07ACDA61F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6371" y="3805396"/>
              <a:ext cx="2363758" cy="2486988"/>
            </a:xfrm>
            <a:prstGeom prst="rect">
              <a:avLst/>
            </a:prstGeom>
          </p:spPr>
        </p:pic>
        <p:sp>
          <p:nvSpPr>
            <p:cNvPr id="64" name="Right Brace 63">
              <a:extLst>
                <a:ext uri="{FF2B5EF4-FFF2-40B4-BE49-F238E27FC236}">
                  <a16:creationId xmlns:a16="http://schemas.microsoft.com/office/drawing/2014/main" id="{18F3EC09-BDB4-C947-8C67-8CFFB6388C4F}"/>
                </a:ext>
              </a:extLst>
            </p:cNvPr>
            <p:cNvSpPr/>
            <p:nvPr/>
          </p:nvSpPr>
          <p:spPr>
            <a:xfrm flipV="1">
              <a:off x="8029977" y="5157678"/>
              <a:ext cx="193183" cy="856756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C859872-3CF7-DE4F-B84F-21853ACC413F}"/>
                </a:ext>
              </a:extLst>
            </p:cNvPr>
            <p:cNvSpPr txBox="1"/>
            <p:nvPr/>
          </p:nvSpPr>
          <p:spPr>
            <a:xfrm>
              <a:off x="8271078" y="5370612"/>
              <a:ext cx="688398" cy="4640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/>
                <a:t>Rapidity</a:t>
              </a:r>
            </a:p>
            <a:p>
              <a:r>
                <a:rPr lang="en-US" sz="825" dirty="0"/>
                <a:t>gap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692F18F8-C567-B649-B0D2-B5EAE93AC54E}"/>
              </a:ext>
            </a:extLst>
          </p:cNvPr>
          <p:cNvSpPr/>
          <p:nvPr/>
        </p:nvSpPr>
        <p:spPr>
          <a:xfrm>
            <a:off x="9353165" y="3090748"/>
            <a:ext cx="9593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 Diffraction </a:t>
            </a: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587DFADA-17CB-F643-9908-D29DC6E1ED2A}"/>
              </a:ext>
            </a:extLst>
          </p:cNvPr>
          <p:cNvSpPr/>
          <p:nvPr/>
        </p:nvSpPr>
        <p:spPr>
          <a:xfrm>
            <a:off x="8751698" y="2981980"/>
            <a:ext cx="2617156" cy="1992156"/>
          </a:xfrm>
          <a:prstGeom prst="roundRect">
            <a:avLst>
              <a:gd name="adj" fmla="val 7271"/>
            </a:avLst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8" name="Google Shape;586;p46">
            <a:extLst>
              <a:ext uri="{FF2B5EF4-FFF2-40B4-BE49-F238E27FC236}">
                <a16:creationId xmlns:a16="http://schemas.microsoft.com/office/drawing/2014/main" id="{936BC942-3F51-7A4F-8522-B890F792251C}"/>
              </a:ext>
            </a:extLst>
          </p:cNvPr>
          <p:cNvSpPr txBox="1"/>
          <p:nvPr/>
        </p:nvSpPr>
        <p:spPr>
          <a:xfrm rot="-1895422">
            <a:off x="8935562" y="1517856"/>
            <a:ext cx="1654769" cy="2769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Saturation</a:t>
            </a:r>
            <a:endParaRPr sz="1200" dirty="0">
              <a:solidFill>
                <a:srgbClr val="0432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587;p46">
            <a:extLst>
              <a:ext uri="{FF2B5EF4-FFF2-40B4-BE49-F238E27FC236}">
                <a16:creationId xmlns:a16="http://schemas.microsoft.com/office/drawing/2014/main" id="{2DBB4C2E-A4CA-8245-A26E-F5A05D6AEAD5}"/>
              </a:ext>
            </a:extLst>
          </p:cNvPr>
          <p:cNvSpPr txBox="1"/>
          <p:nvPr/>
        </p:nvSpPr>
        <p:spPr>
          <a:xfrm rot="-1681697">
            <a:off x="880376" y="1478664"/>
            <a:ext cx="2213980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Proton spin: orbital angular momentum; imaging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70" name="Google Shape;588;p46">
            <a:extLst>
              <a:ext uri="{FF2B5EF4-FFF2-40B4-BE49-F238E27FC236}">
                <a16:creationId xmlns:a16="http://schemas.microsoft.com/office/drawing/2014/main" id="{668D6386-D420-414F-A649-55334A233AD7}"/>
              </a:ext>
            </a:extLst>
          </p:cNvPr>
          <p:cNvSpPr txBox="1"/>
          <p:nvPr/>
        </p:nvSpPr>
        <p:spPr>
          <a:xfrm rot="-1480456">
            <a:off x="3867084" y="1477154"/>
            <a:ext cx="1476171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Short-Range Correlations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71" name="Google Shape;589;p46">
            <a:extLst>
              <a:ext uri="{FF2B5EF4-FFF2-40B4-BE49-F238E27FC236}">
                <a16:creationId xmlns:a16="http://schemas.microsoft.com/office/drawing/2014/main" id="{305ABA07-1794-4B40-B261-A3455E84E92A}"/>
              </a:ext>
            </a:extLst>
          </p:cNvPr>
          <p:cNvSpPr txBox="1"/>
          <p:nvPr/>
        </p:nvSpPr>
        <p:spPr>
          <a:xfrm rot="-1480456">
            <a:off x="6282708" y="1353490"/>
            <a:ext cx="2068635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Free neutron structure, EMC effect, etc.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72" name="Google Shape;590;p46">
            <a:extLst>
              <a:ext uri="{FF2B5EF4-FFF2-40B4-BE49-F238E27FC236}">
                <a16:creationId xmlns:a16="http://schemas.microsoft.com/office/drawing/2014/main" id="{BCAE7A60-A23E-AA48-99F4-56BFC23FD8D5}"/>
              </a:ext>
            </a:extLst>
          </p:cNvPr>
          <p:cNvSpPr txBox="1"/>
          <p:nvPr/>
        </p:nvSpPr>
        <p:spPr>
          <a:xfrm rot="-1480456">
            <a:off x="3451663" y="3690424"/>
            <a:ext cx="2164851" cy="27695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Short-Range Correlations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73" name="Google Shape;592;p46">
            <a:extLst>
              <a:ext uri="{FF2B5EF4-FFF2-40B4-BE49-F238E27FC236}">
                <a16:creationId xmlns:a16="http://schemas.microsoft.com/office/drawing/2014/main" id="{DE212C8D-D930-D746-9992-6C99DD102442}"/>
              </a:ext>
            </a:extLst>
          </p:cNvPr>
          <p:cNvSpPr txBox="1"/>
          <p:nvPr/>
        </p:nvSpPr>
        <p:spPr>
          <a:xfrm rot="-1480456">
            <a:off x="6076974" y="3729366"/>
            <a:ext cx="2265897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Backward-angle collinear factorization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74" name="Google Shape;593;p46">
            <a:extLst>
              <a:ext uri="{FF2B5EF4-FFF2-40B4-BE49-F238E27FC236}">
                <a16:creationId xmlns:a16="http://schemas.microsoft.com/office/drawing/2014/main" id="{D4F557D3-82E6-9742-AAE7-CB1545EE2E15}"/>
              </a:ext>
            </a:extLst>
          </p:cNvPr>
          <p:cNvSpPr txBox="1"/>
          <p:nvPr/>
        </p:nvSpPr>
        <p:spPr>
          <a:xfrm rot="-1480456">
            <a:off x="921533" y="3598091"/>
            <a:ext cx="2084179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𝜋/K form factors and structure functions</a:t>
            </a:r>
            <a:endParaRPr sz="1200" dirty="0">
              <a:solidFill>
                <a:srgbClr val="0432FF"/>
              </a:solidFill>
            </a:endParaRPr>
          </a:p>
        </p:txBody>
      </p:sp>
      <p:sp>
        <p:nvSpPr>
          <p:cNvPr id="75" name="Google Shape;586;p46">
            <a:extLst>
              <a:ext uri="{FF2B5EF4-FFF2-40B4-BE49-F238E27FC236}">
                <a16:creationId xmlns:a16="http://schemas.microsoft.com/office/drawing/2014/main" id="{1270CA90-2038-BF48-9E13-7D14EBD5F19B}"/>
              </a:ext>
            </a:extLst>
          </p:cNvPr>
          <p:cNvSpPr txBox="1"/>
          <p:nvPr/>
        </p:nvSpPr>
        <p:spPr>
          <a:xfrm rot="-1895422">
            <a:off x="8787606" y="3720928"/>
            <a:ext cx="2090485" cy="46162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algn="ctr"/>
            <a:r>
              <a:rPr lang="en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Saturation</a:t>
            </a:r>
          </a:p>
          <a:p>
            <a:pPr algn="ctr"/>
            <a:r>
              <a:rPr lang="en-US" sz="1200" dirty="0">
                <a:solidFill>
                  <a:srgbClr val="0432FF"/>
                </a:solidFill>
                <a:ea typeface="Calibri"/>
                <a:cs typeface="Calibri"/>
                <a:sym typeface="Calibri"/>
              </a:rPr>
              <a:t>Nucleon/Nuclei Structure</a:t>
            </a:r>
            <a:endParaRPr sz="1200" dirty="0">
              <a:solidFill>
                <a:srgbClr val="0432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11D10-6BC9-F345-8318-5E13966D8B86}"/>
              </a:ext>
            </a:extLst>
          </p:cNvPr>
          <p:cNvSpPr txBox="1"/>
          <p:nvPr/>
        </p:nvSpPr>
        <p:spPr>
          <a:xfrm>
            <a:off x="604748" y="5340887"/>
            <a:ext cx="11265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All these processes require the detection of protons, neutrons, photons and hadrons at small scattering angles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i="1" dirty="0">
                <a:solidFill>
                  <a:srgbClr val="3333FF"/>
                </a:solidFill>
                <a:sym typeface="Wingdings" panose="05000000000000000000" pitchFamily="2" charset="2"/>
              </a:rPr>
              <a:t>MAJOR EIC science and detector emphasis</a:t>
            </a:r>
            <a:endParaRPr lang="en-US" sz="2400" i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59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ic-sector-5-6-082223-1.jpg" descr="eic-sector-5-6-082223-1.jpg">
            <a:extLst>
              <a:ext uri="{FF2B5EF4-FFF2-40B4-BE49-F238E27FC236}">
                <a16:creationId xmlns:a16="http://schemas.microsoft.com/office/drawing/2014/main" id="{AE5436A8-C653-2145-BF23-5C0E866BCF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97" r="21741"/>
          <a:stretch/>
        </p:blipFill>
        <p:spPr>
          <a:xfrm>
            <a:off x="1332533" y="524177"/>
            <a:ext cx="9267517" cy="567976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73A644-86B2-AA41-88FF-6A5829D55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Far-Forward/Far-Backward Detectors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DC6189-6A85-2C49-AE6D-E4D5CFE82F36}"/>
              </a:ext>
            </a:extLst>
          </p:cNvPr>
          <p:cNvCxnSpPr>
            <a:cxnSpLocks/>
          </p:cNvCxnSpPr>
          <p:nvPr/>
        </p:nvCxnSpPr>
        <p:spPr>
          <a:xfrm flipV="1">
            <a:off x="2785255" y="4083904"/>
            <a:ext cx="880909" cy="461855"/>
          </a:xfrm>
          <a:prstGeom prst="straightConnector1">
            <a:avLst/>
          </a:prstGeom>
          <a:ln w="28575">
            <a:solidFill>
              <a:srgbClr val="FF7E7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2E21285-D604-9440-A7E3-4AEA63332EFB}"/>
              </a:ext>
            </a:extLst>
          </p:cNvPr>
          <p:cNvCxnSpPr>
            <a:cxnSpLocks/>
          </p:cNvCxnSpPr>
          <p:nvPr/>
        </p:nvCxnSpPr>
        <p:spPr>
          <a:xfrm flipH="1">
            <a:off x="9009231" y="795892"/>
            <a:ext cx="846153" cy="438989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C33862E-FEB4-F847-A532-28FFB6BEAF45}"/>
              </a:ext>
            </a:extLst>
          </p:cNvPr>
          <p:cNvSpPr txBox="1"/>
          <p:nvPr/>
        </p:nvSpPr>
        <p:spPr>
          <a:xfrm rot="19896284">
            <a:off x="2544169" y="3995561"/>
            <a:ext cx="115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p/A beam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B4346F-89DE-3141-9C5A-4DF215556782}"/>
              </a:ext>
            </a:extLst>
          </p:cNvPr>
          <p:cNvSpPr txBox="1"/>
          <p:nvPr/>
        </p:nvSpPr>
        <p:spPr>
          <a:xfrm rot="20034413">
            <a:off x="8868676" y="715179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Arial" panose="020B0604020202020204"/>
              </a:rPr>
              <a:t>e beam</a:t>
            </a:r>
          </a:p>
        </p:txBody>
      </p:sp>
      <p:pic>
        <p:nvPicPr>
          <p:cNvPr id="20" name="Picture 19" descr="A picture containing icon&#10;&#10;Description automatically generated">
            <a:extLst>
              <a:ext uri="{FF2B5EF4-FFF2-40B4-BE49-F238E27FC236}">
                <a16:creationId xmlns:a16="http://schemas.microsoft.com/office/drawing/2014/main" id="{7DC3911F-20D7-BF4A-B28A-B3F174FF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860" y="2479853"/>
            <a:ext cx="774451" cy="557174"/>
          </a:xfrm>
          <a:prstGeom prst="rect">
            <a:avLst/>
          </a:prstGeom>
        </p:spPr>
      </p:pic>
      <p:pic>
        <p:nvPicPr>
          <p:cNvPr id="21" name="RP-Front-image004.jpg" descr="RP-Front-image004.jpg">
            <a:extLst>
              <a:ext uri="{FF2B5EF4-FFF2-40B4-BE49-F238E27FC236}">
                <a16:creationId xmlns:a16="http://schemas.microsoft.com/office/drawing/2014/main" id="{32EF1130-90AD-9346-82DA-9E544A74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846" y="524177"/>
            <a:ext cx="1351468" cy="1557839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33">
            <a:extLst>
              <a:ext uri="{FF2B5EF4-FFF2-40B4-BE49-F238E27FC236}">
                <a16:creationId xmlns:a16="http://schemas.microsoft.com/office/drawing/2014/main" id="{30EEA745-AB77-7047-82C6-39FED199B0F0}"/>
              </a:ext>
            </a:extLst>
          </p:cNvPr>
          <p:cNvSpPr txBox="1"/>
          <p:nvPr/>
        </p:nvSpPr>
        <p:spPr>
          <a:xfrm>
            <a:off x="9249718" y="1964220"/>
            <a:ext cx="2492395" cy="923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/>
              <a:t>Roman Pots and </a:t>
            </a:r>
            <a:endParaRPr lang="en-US" sz="1600" dirty="0"/>
          </a:p>
          <a:p>
            <a:r>
              <a:rPr sz="1600" dirty="0"/>
              <a:t>Off-Momentum </a:t>
            </a:r>
            <a:r>
              <a:rPr lang="en-US" sz="1600" dirty="0"/>
              <a:t>D</a:t>
            </a:r>
            <a:r>
              <a:rPr sz="1600" dirty="0"/>
              <a:t>etectors </a:t>
            </a:r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E53A6395-8392-8A4F-816B-BC61B4401BB0}"/>
              </a:ext>
            </a:extLst>
          </p:cNvPr>
          <p:cNvSpPr/>
          <p:nvPr/>
        </p:nvSpPr>
        <p:spPr>
          <a:xfrm flipH="1" flipV="1">
            <a:off x="8365470" y="1917782"/>
            <a:ext cx="1019308" cy="327853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96E7B3-3ACA-4044-BEBA-D16073CA3FCC}"/>
              </a:ext>
            </a:extLst>
          </p:cNvPr>
          <p:cNvSpPr txBox="1"/>
          <p:nvPr/>
        </p:nvSpPr>
        <p:spPr>
          <a:xfrm>
            <a:off x="3153564" y="532788"/>
            <a:ext cx="3251211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neutrons and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g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calorimeter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12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endParaRPr lang="en-US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HCAL:  Steel-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SiPM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-on-Tile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2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33">
            <a:extLst>
              <a:ext uri="{FF2B5EF4-FFF2-40B4-BE49-F238E27FC236}">
                <a16:creationId xmlns:a16="http://schemas.microsoft.com/office/drawing/2014/main" id="{F7BF95B9-2239-DF41-9E3D-0C1D2900F2C8}"/>
              </a:ext>
            </a:extLst>
          </p:cNvPr>
          <p:cNvSpPr txBox="1"/>
          <p:nvPr/>
        </p:nvSpPr>
        <p:spPr>
          <a:xfrm>
            <a:off x="6257102" y="531402"/>
            <a:ext cx="2934093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600" dirty="0"/>
              <a:t>Zero Degree Calorimeter</a:t>
            </a:r>
            <a:endParaRPr sz="1600" dirty="0"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AF0FA0A1-991A-3942-818C-10346CF3A2F9}"/>
              </a:ext>
            </a:extLst>
          </p:cNvPr>
          <p:cNvSpPr/>
          <p:nvPr/>
        </p:nvSpPr>
        <p:spPr>
          <a:xfrm>
            <a:off x="8034921" y="888940"/>
            <a:ext cx="945424" cy="72585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8" name="20240305_155927.jpeg" descr="20240305_155927.jpeg">
            <a:extLst>
              <a:ext uri="{FF2B5EF4-FFF2-40B4-BE49-F238E27FC236}">
                <a16:creationId xmlns:a16="http://schemas.microsoft.com/office/drawing/2014/main" id="{BC7E867F-A506-0D43-B20E-07D0EA6511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623" y="888941"/>
            <a:ext cx="1351468" cy="101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image004-Sep4.png" descr="image004-Sep4.png">
            <a:extLst>
              <a:ext uri="{FF2B5EF4-FFF2-40B4-BE49-F238E27FC236}">
                <a16:creationId xmlns:a16="http://schemas.microsoft.com/office/drawing/2014/main" id="{6EB32183-B21F-7948-94C4-7782912C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620" y="4923111"/>
            <a:ext cx="1780505" cy="1335379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33">
            <a:extLst>
              <a:ext uri="{FF2B5EF4-FFF2-40B4-BE49-F238E27FC236}">
                <a16:creationId xmlns:a16="http://schemas.microsoft.com/office/drawing/2014/main" id="{3DCBDC13-6D99-0B40-AFF3-612750FA905B}"/>
              </a:ext>
            </a:extLst>
          </p:cNvPr>
          <p:cNvSpPr txBox="1"/>
          <p:nvPr/>
        </p:nvSpPr>
        <p:spPr>
          <a:xfrm>
            <a:off x="3382598" y="4793655"/>
            <a:ext cx="1780505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Low-Q2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aggers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4870080-D5AC-9A43-8CAD-A981083CDD0A}"/>
              </a:ext>
            </a:extLst>
          </p:cNvPr>
          <p:cNvSpPr txBox="1"/>
          <p:nvPr/>
        </p:nvSpPr>
        <p:spPr>
          <a:xfrm>
            <a:off x="8666474" y="2525858"/>
            <a:ext cx="3560590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nuclei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 stations with 2 tracking layers each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AC-LGAD / EICROC ( 500x500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pixel)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2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E26C4029-FF3F-B942-87BD-A3519DAE8B54}"/>
              </a:ext>
            </a:extLst>
          </p:cNvPr>
          <p:cNvSpPr/>
          <p:nvPr/>
        </p:nvSpPr>
        <p:spPr>
          <a:xfrm flipV="1">
            <a:off x="5139846" y="3805315"/>
            <a:ext cx="13279" cy="1154820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99D63717-02B7-0F4A-85A7-6F65FCDC1978}"/>
              </a:ext>
            </a:extLst>
          </p:cNvPr>
          <p:cNvSpPr/>
          <p:nvPr/>
        </p:nvSpPr>
        <p:spPr>
          <a:xfrm flipV="1">
            <a:off x="3382599" y="4180226"/>
            <a:ext cx="1113918" cy="779909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9BF3BCDE-379D-F944-8D00-762E638024AD}"/>
              </a:ext>
            </a:extLst>
          </p:cNvPr>
          <p:cNvSpPr/>
          <p:nvPr/>
        </p:nvSpPr>
        <p:spPr>
          <a:xfrm>
            <a:off x="1591950" y="4707685"/>
            <a:ext cx="652670" cy="616266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7D36EE5-BE5B-ED42-9CA4-F3DB54E0DD85}"/>
              </a:ext>
            </a:extLst>
          </p:cNvPr>
          <p:cNvSpPr txBox="1"/>
          <p:nvPr/>
        </p:nvSpPr>
        <p:spPr>
          <a:xfrm>
            <a:off x="5181104" y="5340259"/>
            <a:ext cx="3648756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detection of scattered electrons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  stations with 4 tracking layers each (16x18cm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Si / Timepix4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SPACAL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2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Box 33">
            <a:extLst>
              <a:ext uri="{FF2B5EF4-FFF2-40B4-BE49-F238E27FC236}">
                <a16:creationId xmlns:a16="http://schemas.microsoft.com/office/drawing/2014/main" id="{6EC2425C-CA56-5645-96A3-2A98C59F8DCB}"/>
              </a:ext>
            </a:extLst>
          </p:cNvPr>
          <p:cNvSpPr txBox="1"/>
          <p:nvPr/>
        </p:nvSpPr>
        <p:spPr>
          <a:xfrm>
            <a:off x="392334" y="4423781"/>
            <a:ext cx="2215348" cy="4308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Luminosity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ystem </a:t>
            </a:r>
          </a:p>
        </p:txBody>
      </p:sp>
      <p:pic>
        <p:nvPicPr>
          <p:cNvPr id="37" name="image002-Sep2023.png" descr="image002-Sep2023.png">
            <a:extLst>
              <a:ext uri="{FF2B5EF4-FFF2-40B4-BE49-F238E27FC236}">
                <a16:creationId xmlns:a16="http://schemas.microsoft.com/office/drawing/2014/main" id="{2F92E6D4-0B22-5840-8604-65C5CF35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16524" y="2898149"/>
            <a:ext cx="1831441" cy="1631906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C83BED7-B776-3E49-8BA6-BB3FF6765295}"/>
              </a:ext>
            </a:extLst>
          </p:cNvPr>
          <p:cNvSpPr txBox="1"/>
          <p:nvPr/>
        </p:nvSpPr>
        <p:spPr>
          <a:xfrm>
            <a:off x="274571" y="962287"/>
            <a:ext cx="279241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measure bunch-by-bunch luminosity through Bethe-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Heitler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process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Pair-spectrometer: each with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 tracking layers of AC-LGAD / FCFD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Barrel-</a:t>
            </a:r>
            <a:r>
              <a:rPr lang="en-US" sz="12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Calorimeter: Tungsten-powder +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SciFi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SPACAL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2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0" name="b91b967d9718d69c291dbc1450acd76139b638c4599f50c570e92011ce1d297b copy.jpeg" descr="b91b967d9718d69c291dbc1450acd76139b638c4599f50c570e92011ce1d297b copy.jpeg">
            <a:extLst>
              <a:ext uri="{FF2B5EF4-FFF2-40B4-BE49-F238E27FC236}">
                <a16:creationId xmlns:a16="http://schemas.microsoft.com/office/drawing/2014/main" id="{70BC3B09-D6DC-084C-8B00-AC7B3832819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960"/>
          <a:stretch>
            <a:fillRect/>
          </a:stretch>
        </p:blipFill>
        <p:spPr>
          <a:xfrm>
            <a:off x="6211087" y="3969220"/>
            <a:ext cx="2502656" cy="990915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Box 5">
            <a:extLst>
              <a:ext uri="{FF2B5EF4-FFF2-40B4-BE49-F238E27FC236}">
                <a16:creationId xmlns:a16="http://schemas.microsoft.com/office/drawing/2014/main" id="{93DDE950-5160-DE41-B4AE-918E0C409E12}"/>
              </a:ext>
            </a:extLst>
          </p:cNvPr>
          <p:cNvSpPr txBox="1"/>
          <p:nvPr/>
        </p:nvSpPr>
        <p:spPr>
          <a:xfrm>
            <a:off x="6182572" y="3679272"/>
            <a:ext cx="2294218" cy="400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lnSpc>
                <a:spcPct val="100000"/>
              </a:lnSpc>
              <a:spcBef>
                <a:spcPts val="0"/>
              </a:spcBef>
              <a:defRPr sz="3000" b="1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400" dirty="0"/>
              <a:t>B0 </a:t>
            </a:r>
            <a:r>
              <a:rPr lang="en-US" sz="1400" dirty="0"/>
              <a:t>M</a:t>
            </a:r>
            <a:r>
              <a:rPr sz="1400" dirty="0"/>
              <a:t>agnet</a:t>
            </a:r>
            <a:r>
              <a:rPr lang="en-US" sz="1400" dirty="0"/>
              <a:t> Spectrometer</a:t>
            </a:r>
            <a:endParaRPr sz="1400" dirty="0"/>
          </a:p>
        </p:txBody>
      </p:sp>
      <p:sp>
        <p:nvSpPr>
          <p:cNvPr id="42" name="Line">
            <a:extLst>
              <a:ext uri="{FF2B5EF4-FFF2-40B4-BE49-F238E27FC236}">
                <a16:creationId xmlns:a16="http://schemas.microsoft.com/office/drawing/2014/main" id="{A3248E66-001E-254F-824C-07AB853C8473}"/>
              </a:ext>
            </a:extLst>
          </p:cNvPr>
          <p:cNvSpPr/>
          <p:nvPr/>
        </p:nvSpPr>
        <p:spPr>
          <a:xfrm flipV="1">
            <a:off x="7067606" y="2429202"/>
            <a:ext cx="180623" cy="1376112"/>
          </a:xfrm>
          <a:prstGeom prst="line">
            <a:avLst/>
          </a:prstGeom>
          <a:ln w="19050">
            <a:solidFill>
              <a:schemeClr val="tx1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DC21A4A-5DA6-5448-BD52-1DBFBF72FBB0}"/>
              </a:ext>
            </a:extLst>
          </p:cNvPr>
          <p:cNvSpPr txBox="1"/>
          <p:nvPr/>
        </p:nvSpPr>
        <p:spPr>
          <a:xfrm>
            <a:off x="8612487" y="4241158"/>
            <a:ext cx="3464410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Main Function: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detection of forward scattered protons and and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g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Technology: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4 tracking layers each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AC-LGAD / EICROC ( 500x500 </a:t>
            </a:r>
            <a:r>
              <a:rPr lang="en-US" sz="1200" dirty="0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pixel)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forward </a:t>
            </a:r>
            <a:r>
              <a:rPr lang="en-US" sz="12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endParaRPr lang="en-US" sz="12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EMCAL: 2x2x20 cm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PbWO</a:t>
            </a:r>
            <a:r>
              <a:rPr lang="en-US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calorimeter </a:t>
            </a:r>
          </a:p>
          <a:p>
            <a:pPr defTabSz="825500">
              <a:lnSpc>
                <a:spcPct val="100000"/>
              </a:lnSpc>
              <a:spcBef>
                <a:spcPts val="0"/>
              </a:spcBef>
              <a:defRPr sz="2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Synergy with backward </a:t>
            </a:r>
            <a:r>
              <a:rPr lang="en-US" sz="1200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ECal</a:t>
            </a:r>
            <a:r>
              <a:rPr lang="en-US" sz="1200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519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</p:bldLst>
  </p:timing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243247e-8d7f-4cff-a9ba-5f4d23375e9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8ADECB340160469430AC0F4EA775FA" ma:contentTypeVersion="16" ma:contentTypeDescription="Create a new document." ma:contentTypeScope="" ma:versionID="c85e3d5e809d44ba44323422ea9bf3a8">
  <xsd:schema xmlns:xsd="http://www.w3.org/2001/XMLSchema" xmlns:xs="http://www.w3.org/2001/XMLSchema" xmlns:p="http://schemas.microsoft.com/office/2006/metadata/properties" xmlns:ns3="3243247e-8d7f-4cff-a9ba-5f4d23375e99" xmlns:ns4="50e8a399-bf5a-4ab5-aaed-678af10ca500" targetNamespace="http://schemas.microsoft.com/office/2006/metadata/properties" ma:root="true" ma:fieldsID="9c13c6e67b509a657da624646862ce37" ns3:_="" ns4:_="">
    <xsd:import namespace="3243247e-8d7f-4cff-a9ba-5f4d23375e99"/>
    <xsd:import namespace="50e8a399-bf5a-4ab5-aaed-678af10ca50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43247e-8d7f-4cff-a9ba-5f4d23375e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e8a399-bf5a-4ab5-aaed-678af10ca50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65637A3-DEB1-4C7D-9F81-D2184D65C3B4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3243247e-8d7f-4cff-a9ba-5f4d23375e99"/>
    <ds:schemaRef ds:uri="http://purl.org/dc/terms/"/>
    <ds:schemaRef ds:uri="http://schemas.openxmlformats.org/package/2006/metadata/core-properties"/>
    <ds:schemaRef ds:uri="50e8a399-bf5a-4ab5-aaed-678af10ca50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84C2E4-928F-42A0-A0FA-E66C286E19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43247e-8d7f-4cff-a9ba-5f4d23375e99"/>
    <ds:schemaRef ds:uri="50e8a399-bf5a-4ab5-aaed-678af10ca5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23377</TotalTime>
  <Words>5239</Words>
  <Application>Microsoft Office PowerPoint</Application>
  <PresentationFormat>Widescreen</PresentationFormat>
  <Paragraphs>855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Wingdings</vt:lpstr>
      <vt:lpstr>Symbol</vt:lpstr>
      <vt:lpstr>Courier New</vt:lpstr>
      <vt:lpstr>Comic Sans MS</vt:lpstr>
      <vt:lpstr>Times New Roman</vt:lpstr>
      <vt:lpstr>Helvetica Neue Medium</vt:lpstr>
      <vt:lpstr>Arial Black</vt:lpstr>
      <vt:lpstr>ＭＳ Ｐゴシック</vt:lpstr>
      <vt:lpstr>Calibri</vt:lpstr>
      <vt:lpstr>BNL</vt:lpstr>
      <vt:lpstr>EIC Project Detector Overview</vt:lpstr>
      <vt:lpstr>EIC NAS Science Highlights</vt:lpstr>
      <vt:lpstr>Accelerator Performance and NAS Science</vt:lpstr>
      <vt:lpstr>Experimental Equipment Scope</vt:lpstr>
      <vt:lpstr>ePIC Tracking Detectors</vt:lpstr>
      <vt:lpstr>ePIC Calorimetry</vt:lpstr>
      <vt:lpstr>ePIC Particle Identification Detectors</vt:lpstr>
      <vt:lpstr>Far-Forward Physics at EIC </vt:lpstr>
      <vt:lpstr>ePIC Far-Forward/Far-Backward Detectors</vt:lpstr>
      <vt:lpstr>Streaming - Detector, Electronics, DAQ, Computing</vt:lpstr>
      <vt:lpstr>Detector Technical Baseline</vt:lpstr>
      <vt:lpstr>Progress on Long-Lead Procurement CD-3A Scope</vt:lpstr>
      <vt:lpstr>Possible Long-Lead Procurement CD-3B Scope</vt:lpstr>
      <vt:lpstr>Path to CD-2/CD-3B and to CD-3</vt:lpstr>
      <vt:lpstr>Detector Advisory Committee</vt:lpstr>
      <vt:lpstr>Detector R&amp;D</vt:lpstr>
      <vt:lpstr>Goals for 2024 (path to CD-2)</vt:lpstr>
      <vt:lpstr>Integrating          Collaboration in Project WBS </vt:lpstr>
      <vt:lpstr>Integrating          Collaboration in Project WBS </vt:lpstr>
      <vt:lpstr>Central Detector Non-DOE Interest &amp; In-Kind </vt:lpstr>
      <vt:lpstr>Far-Forward/Far-Backward Detectors Non-DOE Interest &amp; In-kind</vt:lpstr>
      <vt:lpstr>Detector Non-DOE Interest &amp; In-Kind</vt:lpstr>
      <vt:lpstr>Summary</vt:lpstr>
      <vt:lpstr>                      and the Interaction Region are built</vt:lpstr>
      <vt:lpstr>PowerPoint Presentation</vt:lpstr>
      <vt:lpstr>What composes Visible Matter</vt:lpstr>
      <vt:lpstr>EIC Science Goals</vt:lpstr>
      <vt:lpstr>The Mystery about Visible Matter</vt:lpstr>
      <vt:lpstr>EIC Science Highlights</vt:lpstr>
      <vt:lpstr>The Scientific Foundation for an EIC was Built Over Two Decades</vt:lpstr>
      <vt:lpstr>Integration, Integration, Integration</vt:lpstr>
      <vt:lpstr>PowerPoint Presentation</vt:lpstr>
      <vt:lpstr>US National Laboratory (Main) Involvement  – not including BNL and JLab</vt:lpstr>
      <vt:lpstr>Detector US University Partnerships</vt:lpstr>
      <vt:lpstr>Detector US University Partnerships – cont.</vt:lpstr>
      <vt:lpstr>WBS 6.10 EIC Detector &amp; 6.10.01 Management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Petrone, Alyssa</cp:lastModifiedBy>
  <cp:revision>438</cp:revision>
  <cp:lastPrinted>2023-11-03T20:25:02Z</cp:lastPrinted>
  <dcterms:created xsi:type="dcterms:W3CDTF">2023-09-12T20:43:32Z</dcterms:created>
  <dcterms:modified xsi:type="dcterms:W3CDTF">2024-05-05T15:18:51Z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0x0101001B8ADECB340160469430AC0F4EA775FA</vt:lpwstr>
  </property>
  <property fmtid="{D5CDD505-2E9C-101B-9397-08002B2CF9AE}" pid="3" name="MediaServiceImageTags">
    <vt:lpwstr/>
  </property>
</Properties>
</file>