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6"/>
  </p:notesMasterIdLst>
  <p:sldIdLst>
    <p:sldId id="266" r:id="rId5"/>
    <p:sldId id="5865" r:id="rId6"/>
    <p:sldId id="5866" r:id="rId7"/>
    <p:sldId id="490" r:id="rId8"/>
    <p:sldId id="491" r:id="rId9"/>
    <p:sldId id="497" r:id="rId10"/>
    <p:sldId id="509" r:id="rId11"/>
    <p:sldId id="5871" r:id="rId12"/>
    <p:sldId id="501" r:id="rId13"/>
    <p:sldId id="5872" r:id="rId14"/>
    <p:sldId id="58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AADC"/>
    <a:srgbClr val="B5EDB9"/>
    <a:srgbClr val="A3EDBA"/>
    <a:srgbClr val="C8FFC2"/>
    <a:srgbClr val="C1FB96"/>
    <a:srgbClr val="DAE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486" autoAdjust="0"/>
  </p:normalViewPr>
  <p:slideViewPr>
    <p:cSldViewPr snapToGrid="0">
      <p:cViewPr varScale="1">
        <p:scale>
          <a:sx n="61" d="100"/>
          <a:sy n="61" d="100"/>
        </p:scale>
        <p:origin x="96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5/6/2024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515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D99D03B-F4BD-85C1-5955-B2BB7ACF4A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19736" y="472833"/>
            <a:ext cx="1178814" cy="330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6D9F0E-4B80-0FD1-A24A-1C1B60A4BB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5674636" y="472833"/>
            <a:ext cx="1343406" cy="3436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496317-0189-6060-26F4-32FD0508897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800764" y="472834"/>
            <a:ext cx="1377823" cy="34505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EE486B7-F5AD-D825-2EC1-65852A78DD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2920" y="1126016"/>
            <a:ext cx="8257263" cy="1201762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from SC-2 Agenda</a:t>
            </a:r>
            <a:br>
              <a:rPr lang="en-US" dirty="0"/>
            </a:br>
            <a:r>
              <a:rPr lang="en-US" dirty="0"/>
              <a:t>Continuation of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121B895-6401-26F9-FC9C-30F863F9E3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2920" y="5166360"/>
            <a:ext cx="3272802" cy="881898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SC-x Identifier</a:t>
            </a:r>
          </a:p>
          <a:p>
            <a:r>
              <a:rPr lang="en-US" dirty="0"/>
              <a:t>EIC CD-3A Review</a:t>
            </a:r>
          </a:p>
          <a:p>
            <a:r>
              <a:rPr lang="en-US" dirty="0"/>
              <a:t>November 14-16, 2023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46FB6507-A4B3-65C0-F0BF-B5AB3F9A8D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0" y="3058245"/>
            <a:ext cx="8256628" cy="332760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 b="1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4DF498-1C20-7BEF-54D0-6461F46F30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2920" y="2327275"/>
            <a:ext cx="8256628" cy="407988"/>
          </a:xfr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Secondary title if needed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AD831B6-A3EA-A368-195E-7474FC0B73F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2920" y="3402358"/>
            <a:ext cx="8256628" cy="332760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 b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 dirty="0"/>
              <a:t>Project Role or Organizational Role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30F281E0-CC94-7AAE-3D1B-95E3D05738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2921" y="3746471"/>
            <a:ext cx="8256628" cy="3795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WBS 6.0x.xxx WBS Name (Exact from WBS)</a:t>
            </a:r>
          </a:p>
        </p:txBody>
      </p:sp>
    </p:spTree>
    <p:extLst>
      <p:ext uri="{BB962C8B-B14F-4D97-AF65-F5344CB8AC3E}">
        <p14:creationId xmlns:p14="http://schemas.microsoft.com/office/powerpoint/2010/main" val="12820050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>
          <p15:clr>
            <a:srgbClr val="FBAE40"/>
          </p15:clr>
        </p15:guide>
        <p15:guide id="8" pos="2880">
          <p15:clr>
            <a:srgbClr val="FBAE40"/>
          </p15:clr>
        </p15:guide>
        <p15:guide id="9" orient="horz" pos="3888">
          <p15:clr>
            <a:srgbClr val="FBAE40"/>
          </p15:clr>
        </p15:guide>
        <p15:guide id="10" pos="270">
          <p15:clr>
            <a:srgbClr val="FBAE40"/>
          </p15:clr>
        </p15:guide>
        <p15:guide id="11" pos="5490">
          <p15:clr>
            <a:srgbClr val="FBAE40"/>
          </p15:clr>
        </p15:guide>
        <p15:guide id="12" orient="horz" pos="398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-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 – Arial 36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318" y="930274"/>
            <a:ext cx="4206240" cy="5212080"/>
          </a:xfrm>
        </p:spPr>
        <p:txBody>
          <a:bodyPr/>
          <a:lstStyle>
            <a:lvl1pPr marL="342900" indent="-342900">
              <a:buFont typeface="+mj-lt"/>
              <a:buAutoNum type="arabicPeriod"/>
              <a:defRPr/>
            </a:lvl1pPr>
            <a:lvl2pPr marL="573088" indent="-342900">
              <a:buFont typeface="+mj-lt"/>
              <a:buAutoNum type="alphaUcPeriod"/>
              <a:defRPr/>
            </a:lvl2pPr>
            <a:lvl3pPr marL="687388" indent="-230188">
              <a:buFont typeface="+mj-lt"/>
              <a:buAutoNum type="romanLcPeriod"/>
              <a:defRPr/>
            </a:lvl3pPr>
            <a:lvl4pPr marL="857250" indent="-284163">
              <a:buFont typeface="+mj-lt"/>
              <a:buAutoNum type="alphaLcPeriod"/>
              <a:defRPr/>
            </a:lvl4pPr>
            <a:lvl5pPr marL="942975" indent="-257175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Level 1 – Arial 24</a:t>
            </a:r>
          </a:p>
          <a:p>
            <a:pPr lvl="1"/>
            <a:r>
              <a:rPr lang="en-US" dirty="0"/>
              <a:t>Level 2 – Arial 20</a:t>
            </a:r>
          </a:p>
          <a:p>
            <a:pPr lvl="2"/>
            <a:r>
              <a:rPr lang="en-US" dirty="0"/>
              <a:t>Level 3 – Arial 18</a:t>
            </a:r>
          </a:p>
          <a:p>
            <a:pPr lvl="3"/>
            <a:r>
              <a:rPr lang="en-US" dirty="0"/>
              <a:t>Level 4 – Arial 16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5D38891C-B98B-45C9-7E58-85FEE4F95B2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65638" y="930274"/>
            <a:ext cx="4206240" cy="5212080"/>
          </a:xfrm>
        </p:spPr>
        <p:txBody>
          <a:bodyPr/>
          <a:lstStyle>
            <a:lvl1pPr marL="342900" indent="-342900">
              <a:buFont typeface="+mj-lt"/>
              <a:buAutoNum type="arabicPeriod"/>
              <a:defRPr/>
            </a:lvl1pPr>
            <a:lvl2pPr marL="573088" indent="-342900">
              <a:buFont typeface="+mj-lt"/>
              <a:buAutoNum type="alphaUcPeriod"/>
              <a:defRPr/>
            </a:lvl2pPr>
            <a:lvl3pPr marL="687388" indent="-230188">
              <a:buFont typeface="+mj-lt"/>
              <a:buAutoNum type="romanLcPeriod"/>
              <a:defRPr/>
            </a:lvl3pPr>
            <a:lvl4pPr marL="857250" indent="-284163">
              <a:buFont typeface="+mj-lt"/>
              <a:buAutoNum type="alphaLcPeriod"/>
              <a:defRPr/>
            </a:lvl4pPr>
            <a:lvl5pPr marL="942975" indent="-257175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Level 1 – Arial 24</a:t>
            </a:r>
          </a:p>
          <a:p>
            <a:pPr lvl="1"/>
            <a:r>
              <a:rPr lang="en-US" dirty="0"/>
              <a:t>Level 2 – Arial 20</a:t>
            </a:r>
          </a:p>
          <a:p>
            <a:pPr lvl="2"/>
            <a:r>
              <a:rPr lang="en-US" dirty="0"/>
              <a:t>Level 3 – Arial 18</a:t>
            </a:r>
          </a:p>
          <a:p>
            <a:pPr lvl="3"/>
            <a:r>
              <a:rPr lang="en-US" dirty="0"/>
              <a:t>Level 4 – Arial 16</a:t>
            </a:r>
          </a:p>
        </p:txBody>
      </p:sp>
    </p:spTree>
    <p:extLst>
      <p:ext uri="{BB962C8B-B14F-4D97-AF65-F5344CB8AC3E}">
        <p14:creationId xmlns:p14="http://schemas.microsoft.com/office/powerpoint/2010/main" val="2040095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4884" y="930274"/>
            <a:ext cx="8522668" cy="5212080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7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Section Separator – Title Line 1</a:t>
            </a:r>
          </a:p>
          <a:p>
            <a:pPr lvl="0"/>
            <a:r>
              <a:rPr lang="en-US" dirty="0"/>
              <a:t>Section Separator – Title Line 2</a:t>
            </a:r>
          </a:p>
          <a:p>
            <a:pPr lvl="0"/>
            <a:r>
              <a:rPr lang="en-US" dirty="0"/>
              <a:t>Section Separator – Title Line 3</a:t>
            </a:r>
          </a:p>
        </p:txBody>
      </p:sp>
    </p:spTree>
    <p:extLst>
      <p:ext uri="{BB962C8B-B14F-4D97-AF65-F5344CB8AC3E}">
        <p14:creationId xmlns:p14="http://schemas.microsoft.com/office/powerpoint/2010/main" val="555288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5DF06110-C640-A894-14E8-BD25EAE920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318" y="0"/>
            <a:ext cx="8510560" cy="825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About Me – Presenter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3F08AC-41A7-6DA8-A757-44918DF758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03380"/>
            <a:ext cx="8509915" cy="5303520"/>
          </a:xfrm>
        </p:spPr>
        <p:txBody>
          <a:bodyPr/>
          <a:lstStyle>
            <a:lvl1pPr>
              <a:defRPr sz="2000"/>
            </a:lvl1pPr>
            <a:lvl2pPr marL="400050" indent="-169863">
              <a:defRPr sz="1600"/>
            </a:lvl2pPr>
            <a:lvl3pPr marL="630238" indent="-173038">
              <a:defRPr sz="1400"/>
            </a:lvl3pPr>
            <a:lvl4pPr marL="857250" indent="-169863">
              <a:defRPr sz="1400"/>
            </a:lvl4pPr>
            <a:lvl5pPr marL="1087438" indent="-173038">
              <a:defRPr sz="1400"/>
            </a:lvl5pPr>
          </a:lstStyle>
          <a:p>
            <a:pPr lvl="0"/>
            <a:r>
              <a:rPr lang="en-US" dirty="0"/>
              <a:t>Level 1 – Arial 20</a:t>
            </a:r>
          </a:p>
          <a:p>
            <a:pPr lvl="1"/>
            <a:r>
              <a:rPr lang="en-US" dirty="0"/>
              <a:t>Level 2 – Arial 16</a:t>
            </a:r>
          </a:p>
          <a:p>
            <a:pPr lvl="2"/>
            <a:r>
              <a:rPr lang="en-US" dirty="0"/>
              <a:t>Level 3 – Arial 14</a:t>
            </a:r>
          </a:p>
          <a:p>
            <a:pPr lvl="3"/>
            <a:r>
              <a:rPr lang="en-US" dirty="0"/>
              <a:t>Level 4 – Arial 14</a:t>
            </a:r>
          </a:p>
          <a:p>
            <a:pPr lvl="4"/>
            <a:r>
              <a:rPr lang="en-US" dirty="0"/>
              <a:t>Level 5 – Arial 14</a:t>
            </a:r>
          </a:p>
        </p:txBody>
      </p:sp>
    </p:spTree>
    <p:extLst>
      <p:ext uri="{BB962C8B-B14F-4D97-AF65-F5344CB8AC3E}">
        <p14:creationId xmlns:p14="http://schemas.microsoft.com/office/powerpoint/2010/main" val="4222884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92B54326-9283-87C5-2211-07467D1528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040" y="930274"/>
            <a:ext cx="8526512" cy="5212080"/>
          </a:xfrm>
        </p:spPr>
        <p:txBody>
          <a:bodyPr>
            <a:normAutofit/>
          </a:bodyPr>
          <a:lstStyle>
            <a:lvl1pPr marL="230188" indent="-230188">
              <a:buFont typeface="+mj-lt"/>
              <a:buAutoNum type="arabicPeriod"/>
              <a:defRPr sz="1600"/>
            </a:lvl1pPr>
            <a:lvl2pPr marL="513159" indent="-342900">
              <a:buFont typeface="+mj-lt"/>
              <a:buAutoNum type="alphaUcPeriod"/>
              <a:defRPr/>
            </a:lvl2pPr>
            <a:lvl3pPr marL="602456" indent="-257175">
              <a:buFont typeface="+mj-lt"/>
              <a:buAutoNum type="romanLcPeriod"/>
              <a:defRPr/>
            </a:lvl3pPr>
            <a:lvl4pPr marL="772715" indent="-257175">
              <a:buFont typeface="+mj-lt"/>
              <a:buAutoNum type="alphaLcPeriod"/>
              <a:defRPr/>
            </a:lvl4pPr>
            <a:lvl5pPr marL="942975" indent="-257175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Charges – Arial 16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B03C22F-5552-870B-477F-48CD037483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041" y="0"/>
            <a:ext cx="8526511" cy="81486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Charge Questions Addressed</a:t>
            </a:r>
          </a:p>
        </p:txBody>
      </p:sp>
    </p:spTree>
    <p:extLst>
      <p:ext uri="{BB962C8B-B14F-4D97-AF65-F5344CB8AC3E}">
        <p14:creationId xmlns:p14="http://schemas.microsoft.com/office/powerpoint/2010/main" val="1855504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-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5DF06110-C640-A894-14E8-BD25EAE92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318" y="0"/>
            <a:ext cx="8510560" cy="825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FD237C-9841-DB8A-1F2D-8184DAFB47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8509915" cy="5212080"/>
          </a:xfrm>
        </p:spPr>
        <p:txBody>
          <a:bodyPr/>
          <a:lstStyle>
            <a:lvl1pPr>
              <a:defRPr/>
            </a:lvl1pPr>
            <a:lvl2pPr marL="400050" indent="-169863">
              <a:defRPr/>
            </a:lvl2pPr>
            <a:lvl3pPr marL="630238" indent="-173038">
              <a:defRPr/>
            </a:lvl3pPr>
            <a:lvl4pPr marL="857250" indent="-169863">
              <a:defRPr/>
            </a:lvl4pPr>
            <a:lvl5pPr marL="1087438" indent="-173038">
              <a:defRPr/>
            </a:lvl5pPr>
          </a:lstStyle>
          <a:p>
            <a:pPr lvl="0"/>
            <a:r>
              <a:rPr lang="en-US" dirty="0"/>
              <a:t>Level 1 – Arial 24</a:t>
            </a:r>
          </a:p>
          <a:p>
            <a:pPr lvl="1"/>
            <a:r>
              <a:rPr lang="en-US" dirty="0"/>
              <a:t>Level 2 – Arial 20</a:t>
            </a:r>
          </a:p>
          <a:p>
            <a:pPr lvl="2"/>
            <a:r>
              <a:rPr lang="en-US" dirty="0"/>
              <a:t>Level 3 – Arial 18</a:t>
            </a:r>
          </a:p>
          <a:p>
            <a:pPr lvl="3"/>
            <a:r>
              <a:rPr lang="en-US" dirty="0"/>
              <a:t>Level 4 – Arial 16</a:t>
            </a:r>
          </a:p>
          <a:p>
            <a:pPr lvl="4"/>
            <a:r>
              <a:rPr lang="en-US" dirty="0"/>
              <a:t>Level 5 – Arial 16</a:t>
            </a:r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-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5DF06110-C640-A894-14E8-BD25EAE92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318" y="0"/>
            <a:ext cx="8510560" cy="825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FD237C-9841-DB8A-1F2D-8184DAFB47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8509915" cy="2560320"/>
          </a:xfrm>
        </p:spPr>
        <p:txBody>
          <a:bodyPr/>
          <a:lstStyle>
            <a:lvl1pPr>
              <a:defRPr/>
            </a:lvl1pPr>
            <a:lvl2pPr marL="400050" indent="-169863">
              <a:defRPr/>
            </a:lvl2pPr>
            <a:lvl3pPr marL="630238" indent="-173038">
              <a:defRPr/>
            </a:lvl3pPr>
            <a:lvl4pPr marL="857250" indent="-169863">
              <a:defRPr/>
            </a:lvl4pPr>
            <a:lvl5pPr marL="1087438" indent="-173038">
              <a:defRPr/>
            </a:lvl5pPr>
          </a:lstStyle>
          <a:p>
            <a:pPr lvl="0"/>
            <a:r>
              <a:rPr lang="en-US" dirty="0"/>
              <a:t>Level 1 – Arial 24</a:t>
            </a:r>
          </a:p>
          <a:p>
            <a:pPr lvl="1"/>
            <a:r>
              <a:rPr lang="en-US" dirty="0"/>
              <a:t>Level 2 – Arial 20</a:t>
            </a:r>
          </a:p>
          <a:p>
            <a:pPr lvl="2"/>
            <a:r>
              <a:rPr lang="en-US" dirty="0"/>
              <a:t>Level 3 – Arial 18</a:t>
            </a:r>
          </a:p>
          <a:p>
            <a:pPr lvl="3"/>
            <a:r>
              <a:rPr lang="en-US" dirty="0"/>
              <a:t>Level 4 – Arial 16</a:t>
            </a:r>
          </a:p>
          <a:p>
            <a:pPr lvl="4"/>
            <a:r>
              <a:rPr lang="en-US" dirty="0"/>
              <a:t>Level 5 – Arial 16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7059D367-148D-ABC3-9222-4D872ADE1E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1963" y="3595690"/>
            <a:ext cx="8509915" cy="2560320"/>
          </a:xfrm>
        </p:spPr>
        <p:txBody>
          <a:bodyPr/>
          <a:lstStyle>
            <a:lvl1pPr>
              <a:defRPr/>
            </a:lvl1pPr>
            <a:lvl2pPr marL="400050" indent="-169863">
              <a:defRPr/>
            </a:lvl2pPr>
            <a:lvl3pPr marL="630238" indent="-173038">
              <a:defRPr/>
            </a:lvl3pPr>
            <a:lvl4pPr marL="857250" indent="-169863">
              <a:defRPr/>
            </a:lvl4pPr>
            <a:lvl5pPr marL="1087438" indent="-173038">
              <a:defRPr/>
            </a:lvl5pPr>
          </a:lstStyle>
          <a:p>
            <a:pPr lvl="0"/>
            <a:r>
              <a:rPr lang="en-US" dirty="0"/>
              <a:t>Level 1 – Arial 24</a:t>
            </a:r>
          </a:p>
          <a:p>
            <a:pPr lvl="1"/>
            <a:r>
              <a:rPr lang="en-US" dirty="0"/>
              <a:t>Level 2 – Arial 20</a:t>
            </a:r>
          </a:p>
          <a:p>
            <a:pPr lvl="2"/>
            <a:r>
              <a:rPr lang="en-US" dirty="0"/>
              <a:t>Level 3 – Arial 18</a:t>
            </a:r>
          </a:p>
          <a:p>
            <a:pPr lvl="3"/>
            <a:r>
              <a:rPr lang="en-US" dirty="0"/>
              <a:t>Level 4 – Arial 16</a:t>
            </a:r>
          </a:p>
          <a:p>
            <a:pPr lvl="4"/>
            <a:r>
              <a:rPr lang="en-US" dirty="0"/>
              <a:t>Level 5 – Arial 16</a:t>
            </a:r>
          </a:p>
        </p:txBody>
      </p:sp>
    </p:spTree>
    <p:extLst>
      <p:ext uri="{BB962C8B-B14F-4D97-AF65-F5344CB8AC3E}">
        <p14:creationId xmlns:p14="http://schemas.microsoft.com/office/powerpoint/2010/main" val="489797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-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5DF06110-C640-A894-14E8-BD25EAE92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318" y="0"/>
            <a:ext cx="8510560" cy="825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FD237C-9841-DB8A-1F2D-8184DAFB47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4206240" cy="5212080"/>
          </a:xfrm>
        </p:spPr>
        <p:txBody>
          <a:bodyPr/>
          <a:lstStyle>
            <a:lvl1pPr>
              <a:defRPr/>
            </a:lvl1pPr>
            <a:lvl2pPr marL="400050" indent="-169863">
              <a:defRPr/>
            </a:lvl2pPr>
            <a:lvl3pPr marL="630238" indent="-173038">
              <a:defRPr/>
            </a:lvl3pPr>
            <a:lvl4pPr marL="857250" indent="-169863">
              <a:defRPr/>
            </a:lvl4pPr>
            <a:lvl5pPr marL="1087438" indent="-173038">
              <a:defRPr/>
            </a:lvl5pPr>
          </a:lstStyle>
          <a:p>
            <a:pPr lvl="0"/>
            <a:r>
              <a:rPr lang="en-US" dirty="0"/>
              <a:t>Level 1 – Arial 24</a:t>
            </a:r>
          </a:p>
          <a:p>
            <a:pPr lvl="1"/>
            <a:r>
              <a:rPr lang="en-US" dirty="0"/>
              <a:t>Level 2 – Arial 20</a:t>
            </a:r>
          </a:p>
          <a:p>
            <a:pPr lvl="2"/>
            <a:r>
              <a:rPr lang="en-US" dirty="0"/>
              <a:t>Level 3 – Arial 18</a:t>
            </a:r>
          </a:p>
          <a:p>
            <a:pPr lvl="3"/>
            <a:r>
              <a:rPr lang="en-US" dirty="0"/>
              <a:t>Level 4 – Arial 16</a:t>
            </a:r>
          </a:p>
          <a:p>
            <a:pPr lvl="4"/>
            <a:r>
              <a:rPr lang="en-US" dirty="0"/>
              <a:t>Level 5 – Arial 16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392FA0AE-9ABA-2F14-80C1-D714D84AFC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65638" y="930274"/>
            <a:ext cx="4206240" cy="5212080"/>
          </a:xfrm>
        </p:spPr>
        <p:txBody>
          <a:bodyPr/>
          <a:lstStyle>
            <a:lvl1pPr>
              <a:defRPr/>
            </a:lvl1pPr>
            <a:lvl2pPr marL="400050" indent="-169863">
              <a:defRPr/>
            </a:lvl2pPr>
            <a:lvl3pPr marL="630238" indent="-173038">
              <a:defRPr/>
            </a:lvl3pPr>
            <a:lvl4pPr marL="857250" indent="-169863">
              <a:defRPr/>
            </a:lvl4pPr>
            <a:lvl5pPr marL="1087438" indent="-173038">
              <a:defRPr/>
            </a:lvl5pPr>
          </a:lstStyle>
          <a:p>
            <a:pPr lvl="0"/>
            <a:r>
              <a:rPr lang="en-US" dirty="0"/>
              <a:t>Level 1 – Arial 24</a:t>
            </a:r>
          </a:p>
          <a:p>
            <a:pPr lvl="1"/>
            <a:r>
              <a:rPr lang="en-US" dirty="0"/>
              <a:t>Level 2 – Arial 20</a:t>
            </a:r>
          </a:p>
          <a:p>
            <a:pPr lvl="2"/>
            <a:r>
              <a:rPr lang="en-US" dirty="0"/>
              <a:t>Level 3 – Arial 18</a:t>
            </a:r>
          </a:p>
          <a:p>
            <a:pPr lvl="3"/>
            <a:r>
              <a:rPr lang="en-US" dirty="0"/>
              <a:t>Level 4 – Arial 16</a:t>
            </a:r>
          </a:p>
          <a:p>
            <a:pPr lvl="4"/>
            <a:r>
              <a:rPr lang="en-US" dirty="0"/>
              <a:t>Level 5 – Arial 16</a:t>
            </a:r>
          </a:p>
        </p:txBody>
      </p:sp>
    </p:spTree>
    <p:extLst>
      <p:ext uri="{BB962C8B-B14F-4D97-AF65-F5344CB8AC3E}">
        <p14:creationId xmlns:p14="http://schemas.microsoft.com/office/powerpoint/2010/main" val="3078891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-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 – Arial 36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318" y="930274"/>
            <a:ext cx="8510560" cy="5212080"/>
          </a:xfrm>
        </p:spPr>
        <p:txBody>
          <a:bodyPr/>
          <a:lstStyle>
            <a:lvl1pPr marL="342900" indent="-342900">
              <a:buFont typeface="+mj-lt"/>
              <a:buAutoNum type="arabicPeriod"/>
              <a:defRPr/>
            </a:lvl1pPr>
            <a:lvl2pPr marL="573088" indent="-342900">
              <a:buFont typeface="+mj-lt"/>
              <a:buAutoNum type="alphaUcPeriod"/>
              <a:defRPr/>
            </a:lvl2pPr>
            <a:lvl3pPr marL="687388" indent="-230188">
              <a:buFont typeface="+mj-lt"/>
              <a:buAutoNum type="romanLcPeriod"/>
              <a:defRPr/>
            </a:lvl3pPr>
            <a:lvl4pPr marL="857250" indent="-284163">
              <a:buFont typeface="+mj-lt"/>
              <a:buAutoNum type="alphaLcPeriod"/>
              <a:defRPr/>
            </a:lvl4pPr>
            <a:lvl5pPr marL="942975" indent="-257175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Level 1 – Arial 24</a:t>
            </a:r>
          </a:p>
          <a:p>
            <a:pPr lvl="1"/>
            <a:r>
              <a:rPr lang="en-US" dirty="0"/>
              <a:t>Level 2 – Arial 20</a:t>
            </a:r>
          </a:p>
          <a:p>
            <a:pPr lvl="2"/>
            <a:r>
              <a:rPr lang="en-US" dirty="0"/>
              <a:t>Level 3 – Arial 18</a:t>
            </a:r>
          </a:p>
          <a:p>
            <a:pPr lvl="3"/>
            <a:r>
              <a:rPr lang="en-US" dirty="0"/>
              <a:t>Level 4 – Arial 16</a:t>
            </a:r>
          </a:p>
        </p:txBody>
      </p:sp>
    </p:spTree>
    <p:extLst>
      <p:ext uri="{BB962C8B-B14F-4D97-AF65-F5344CB8AC3E}">
        <p14:creationId xmlns:p14="http://schemas.microsoft.com/office/powerpoint/2010/main" val="986169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-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 – Arial 36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318" y="930274"/>
            <a:ext cx="8510560" cy="2560320"/>
          </a:xfrm>
        </p:spPr>
        <p:txBody>
          <a:bodyPr/>
          <a:lstStyle>
            <a:lvl1pPr marL="342900" indent="-342900">
              <a:buFont typeface="+mj-lt"/>
              <a:buAutoNum type="arabicPeriod"/>
              <a:defRPr/>
            </a:lvl1pPr>
            <a:lvl2pPr marL="573088" indent="-342900">
              <a:buFont typeface="+mj-lt"/>
              <a:buAutoNum type="alphaUcPeriod"/>
              <a:defRPr/>
            </a:lvl2pPr>
            <a:lvl3pPr marL="687388" indent="-230188">
              <a:buFont typeface="+mj-lt"/>
              <a:buAutoNum type="romanLcPeriod"/>
              <a:defRPr/>
            </a:lvl3pPr>
            <a:lvl4pPr marL="857250" indent="-284163">
              <a:buFont typeface="+mj-lt"/>
              <a:buAutoNum type="alphaLcPeriod"/>
              <a:defRPr/>
            </a:lvl4pPr>
            <a:lvl5pPr marL="942975" indent="-257175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Level 1 – Arial 24</a:t>
            </a:r>
          </a:p>
          <a:p>
            <a:pPr lvl="1"/>
            <a:r>
              <a:rPr lang="en-US" dirty="0"/>
              <a:t>Level 2 – Arial 20</a:t>
            </a:r>
          </a:p>
          <a:p>
            <a:pPr lvl="2"/>
            <a:r>
              <a:rPr lang="en-US" dirty="0"/>
              <a:t>Level 3 – Arial 18</a:t>
            </a:r>
          </a:p>
          <a:p>
            <a:pPr lvl="3"/>
            <a:r>
              <a:rPr lang="en-US" dirty="0"/>
              <a:t>Level 4 – Arial 16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D56745C8-7710-FDCA-9CC3-ABCC377F97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1318" y="3595690"/>
            <a:ext cx="8510560" cy="2560320"/>
          </a:xfrm>
        </p:spPr>
        <p:txBody>
          <a:bodyPr/>
          <a:lstStyle>
            <a:lvl1pPr marL="342900" indent="-342900">
              <a:buFont typeface="+mj-lt"/>
              <a:buAutoNum type="arabicPeriod"/>
              <a:defRPr/>
            </a:lvl1pPr>
            <a:lvl2pPr marL="573088" indent="-342900">
              <a:buFont typeface="+mj-lt"/>
              <a:buAutoNum type="alphaUcPeriod"/>
              <a:defRPr/>
            </a:lvl2pPr>
            <a:lvl3pPr marL="687388" indent="-230188">
              <a:buFont typeface="+mj-lt"/>
              <a:buAutoNum type="romanLcPeriod"/>
              <a:defRPr/>
            </a:lvl3pPr>
            <a:lvl4pPr marL="857250" indent="-284163">
              <a:buFont typeface="+mj-lt"/>
              <a:buAutoNum type="alphaLcPeriod"/>
              <a:defRPr/>
            </a:lvl4pPr>
            <a:lvl5pPr marL="942975" indent="-257175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Level 1 – Arial 24</a:t>
            </a:r>
          </a:p>
          <a:p>
            <a:pPr lvl="1"/>
            <a:r>
              <a:rPr lang="en-US" dirty="0"/>
              <a:t>Level 2 – Arial 20</a:t>
            </a:r>
          </a:p>
          <a:p>
            <a:pPr lvl="2"/>
            <a:r>
              <a:rPr lang="en-US" dirty="0"/>
              <a:t>Level 3 – Arial 18</a:t>
            </a:r>
          </a:p>
          <a:p>
            <a:pPr lvl="3"/>
            <a:r>
              <a:rPr lang="en-US" dirty="0"/>
              <a:t>Level 4 – Arial 16</a:t>
            </a:r>
          </a:p>
        </p:txBody>
      </p:sp>
    </p:spTree>
    <p:extLst>
      <p:ext uri="{BB962C8B-B14F-4D97-AF65-F5344CB8AC3E}">
        <p14:creationId xmlns:p14="http://schemas.microsoft.com/office/powerpoint/2010/main" val="3430134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318" y="0"/>
            <a:ext cx="8510560" cy="825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1319" y="975364"/>
            <a:ext cx="8510560" cy="49888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B150B5-704F-CF21-3183-8DB97C07706C}"/>
              </a:ext>
            </a:extLst>
          </p:cNvPr>
          <p:cNvCxnSpPr>
            <a:cxnSpLocks/>
          </p:cNvCxnSpPr>
          <p:nvPr userDrawn="1"/>
        </p:nvCxnSpPr>
        <p:spPr>
          <a:xfrm>
            <a:off x="461319" y="825178"/>
            <a:ext cx="8510560" cy="0"/>
          </a:xfrm>
          <a:prstGeom prst="line">
            <a:avLst/>
          </a:prstGeom>
          <a:ln w="25400">
            <a:gradFill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74DC3BE-AF5A-7422-5AAE-25546B64D88D}"/>
              </a:ext>
            </a:extLst>
          </p:cNvPr>
          <p:cNvSpPr txBox="1"/>
          <p:nvPr userDrawn="1"/>
        </p:nvSpPr>
        <p:spPr>
          <a:xfrm>
            <a:off x="365760" y="6490194"/>
            <a:ext cx="491282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dirty="0"/>
              <a:t>EIC RRB Meeting May 6-7, 2024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6304ED-A0DA-7A2B-1442-D2D01853FC03}"/>
              </a:ext>
            </a:extLst>
          </p:cNvPr>
          <p:cNvSpPr txBox="1"/>
          <p:nvPr userDrawn="1"/>
        </p:nvSpPr>
        <p:spPr>
          <a:xfrm>
            <a:off x="8574891" y="6490193"/>
            <a:ext cx="506760" cy="3077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fld id="{E5E7E6BA-9547-40BA-BC84-EED48D8D50C1}" type="slidenum">
              <a:rPr lang="en-US" sz="1400" b="0" smtClean="0">
                <a:solidFill>
                  <a:schemeClr val="tx1"/>
                </a:solidFill>
              </a:rPr>
              <a:pPr algn="r"/>
              <a:t>‹#›</a:t>
            </a:fld>
            <a:endParaRPr lang="en-US" sz="1400" b="0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E4A220E-D700-5FA9-CED7-BEB1206732F4}"/>
              </a:ext>
            </a:extLst>
          </p:cNvPr>
          <p:cNvCxnSpPr>
            <a:cxnSpLocks/>
          </p:cNvCxnSpPr>
          <p:nvPr userDrawn="1"/>
        </p:nvCxnSpPr>
        <p:spPr>
          <a:xfrm>
            <a:off x="461963" y="6260638"/>
            <a:ext cx="850991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2B39E2B-276E-4BF8-8935-1982A6EBFC74}"/>
              </a:ext>
            </a:extLst>
          </p:cNvPr>
          <p:cNvSpPr txBox="1"/>
          <p:nvPr userDrawn="1"/>
        </p:nvSpPr>
        <p:spPr>
          <a:xfrm>
            <a:off x="3400508" y="6478871"/>
            <a:ext cx="37561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L. </a:t>
            </a:r>
            <a:r>
              <a:rPr lang="en-US" sz="1400" dirty="0" err="1"/>
              <a:t>Lari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83" r:id="rId2"/>
    <p:sldLayoutId id="2147483675" r:id="rId3"/>
    <p:sldLayoutId id="2147483682" r:id="rId4"/>
    <p:sldLayoutId id="2147483662" r:id="rId5"/>
    <p:sldLayoutId id="2147483689" r:id="rId6"/>
    <p:sldLayoutId id="2147483688" r:id="rId7"/>
    <p:sldLayoutId id="2147483679" r:id="rId8"/>
    <p:sldLayoutId id="2147483687" r:id="rId9"/>
    <p:sldLayoutId id="2147483686" r:id="rId10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u="none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2880" userDrawn="1">
          <p15:clr>
            <a:srgbClr val="F26B43"/>
          </p15:clr>
        </p15:guide>
        <p15:guide id="9" pos="27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549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3B18C-C198-BE5C-60C8-B93621397A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2920" y="1126016"/>
            <a:ext cx="8257263" cy="1201762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Status of International Agreements and Engagement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03A378-E531-52D7-558E-B9A23FF6D4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2920" y="5542878"/>
            <a:ext cx="4499386" cy="88189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EIC 3rd Resource Review Board Meeting</a:t>
            </a:r>
          </a:p>
          <a:p>
            <a:r>
              <a:rPr lang="en-US" dirty="0"/>
              <a:t>May 6-7, 2024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6AF45B-3679-C277-BE07-717A9796A6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3686" y="3853350"/>
            <a:ext cx="8256628" cy="332760"/>
          </a:xfrm>
        </p:spPr>
        <p:txBody>
          <a:bodyPr/>
          <a:lstStyle/>
          <a:p>
            <a:r>
              <a:rPr lang="en-US" dirty="0" err="1"/>
              <a:t>Luisella</a:t>
            </a:r>
            <a:r>
              <a:rPr lang="en-US" dirty="0"/>
              <a:t> </a:t>
            </a:r>
            <a:r>
              <a:rPr lang="en-US" dirty="0" err="1"/>
              <a:t>Lari</a:t>
            </a:r>
            <a:r>
              <a:rPr lang="en-US" dirty="0"/>
              <a:t>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BFD6DAD-F67C-2FB7-A541-074BE35EED2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3686" y="4197463"/>
            <a:ext cx="8256628" cy="332760"/>
          </a:xfrm>
        </p:spPr>
        <p:txBody>
          <a:bodyPr/>
          <a:lstStyle/>
          <a:p>
            <a:r>
              <a:rPr lang="en-US" dirty="0"/>
              <a:t>EIC Project Manager</a:t>
            </a:r>
          </a:p>
        </p:txBody>
      </p:sp>
    </p:spTree>
    <p:extLst>
      <p:ext uri="{BB962C8B-B14F-4D97-AF65-F5344CB8AC3E}">
        <p14:creationId xmlns:p14="http://schemas.microsoft.com/office/powerpoint/2010/main" val="2130790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9354D-189E-4756-BC7E-CD10F5143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First Phase of Milestones for Detector IKC 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94E246F-F5E8-96E2-4364-FDA9AE766A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135090"/>
              </p:ext>
            </p:extLst>
          </p:nvPr>
        </p:nvGraphicFramePr>
        <p:xfrm>
          <a:off x="496125" y="857708"/>
          <a:ext cx="8377881" cy="37750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6813">
                  <a:extLst>
                    <a:ext uri="{9D8B030D-6E8A-4147-A177-3AD203B41FA5}">
                      <a16:colId xmlns:a16="http://schemas.microsoft.com/office/drawing/2014/main" val="854600201"/>
                    </a:ext>
                  </a:extLst>
                </a:gridCol>
                <a:gridCol w="4666593">
                  <a:extLst>
                    <a:ext uri="{9D8B030D-6E8A-4147-A177-3AD203B41FA5}">
                      <a16:colId xmlns:a16="http://schemas.microsoft.com/office/drawing/2014/main" val="4117910086"/>
                    </a:ext>
                  </a:extLst>
                </a:gridCol>
                <a:gridCol w="1984475">
                  <a:extLst>
                    <a:ext uri="{9D8B030D-6E8A-4147-A177-3AD203B41FA5}">
                      <a16:colId xmlns:a16="http://schemas.microsoft.com/office/drawing/2014/main" val="4157596433"/>
                    </a:ext>
                  </a:extLst>
                </a:gridCol>
              </a:tblGrid>
              <a:tr h="346058">
                <a:tc>
                  <a:txBody>
                    <a:bodyPr/>
                    <a:lstStyle/>
                    <a:p>
                      <a:r>
                        <a:rPr lang="en-US" dirty="0"/>
                        <a:t>Agency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Milestone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Target 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1845832"/>
                  </a:ext>
                </a:extLst>
              </a:tr>
              <a:tr h="248104">
                <a:tc>
                  <a:txBody>
                    <a:bodyPr/>
                    <a:lstStyle/>
                    <a:p>
                      <a:r>
                        <a:rPr lang="en-US" dirty="0"/>
                        <a:t>Italy-INFN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JLab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iCRADA</a:t>
                      </a:r>
                      <a:r>
                        <a:rPr lang="en-US" dirty="0"/>
                        <a:t> (for </a:t>
                      </a:r>
                      <a:r>
                        <a:rPr lang="en-US" dirty="0" err="1"/>
                        <a:t>dRICH</a:t>
                      </a:r>
                      <a:r>
                        <a:rPr lang="en-US" dirty="0"/>
                        <a:t>, Si/ITS3, GEM-</a:t>
                      </a:r>
                      <a:r>
                        <a:rPr lang="en-US" dirty="0" err="1"/>
                        <a:t>muRwell</a:t>
                      </a:r>
                      <a:r>
                        <a:rPr lang="en-US" sz="1400" u="none" strike="noStrike" dirty="0">
                          <a:effectLst/>
                        </a:rPr>
                        <a:t>) </a:t>
                      </a:r>
                      <a:r>
                        <a:rPr lang="en-US" dirty="0"/>
                        <a:t>drafted*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dirty="0"/>
                        <a:t>Apr 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445509"/>
                  </a:ext>
                </a:extLst>
              </a:tr>
              <a:tr h="248104">
                <a:tc>
                  <a:txBody>
                    <a:bodyPr/>
                    <a:lstStyle/>
                    <a:p>
                      <a:r>
                        <a:rPr lang="en-US" dirty="0"/>
                        <a:t>UK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JLab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iCRADA</a:t>
                      </a:r>
                      <a:r>
                        <a:rPr lang="en-US" dirty="0"/>
                        <a:t> (for Si/LAS, Low-Q2, Lumi) drafted**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dirty="0"/>
                        <a:t>Apr 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6227059"/>
                  </a:ext>
                </a:extLst>
              </a:tr>
              <a:tr h="248104">
                <a:tc>
                  <a:txBody>
                    <a:bodyPr/>
                    <a:lstStyle/>
                    <a:p>
                      <a:r>
                        <a:rPr lang="en-US" dirty="0"/>
                        <a:t>UK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BNL </a:t>
                      </a:r>
                      <a:r>
                        <a:rPr lang="en-US" dirty="0" err="1"/>
                        <a:t>iCRADA</a:t>
                      </a:r>
                      <a:r>
                        <a:rPr lang="en-US" dirty="0"/>
                        <a:t> (for Si/LAS) drafted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Jun 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7450438"/>
                  </a:ext>
                </a:extLst>
              </a:tr>
              <a:tr h="248104">
                <a:tc>
                  <a:txBody>
                    <a:bodyPr/>
                    <a:lstStyle/>
                    <a:p>
                      <a:r>
                        <a:rPr lang="en-US" dirty="0"/>
                        <a:t>Italy-INFN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JLab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iCRADA</a:t>
                      </a:r>
                      <a:r>
                        <a:rPr lang="en-US" dirty="0"/>
                        <a:t> (for solenoid) drafted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dirty="0"/>
                        <a:t>March 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4126607"/>
                  </a:ext>
                </a:extLst>
              </a:tr>
              <a:tr h="248104">
                <a:tc>
                  <a:txBody>
                    <a:bodyPr/>
                    <a:lstStyle/>
                    <a:p>
                      <a:r>
                        <a:rPr lang="en-US" dirty="0"/>
                        <a:t>France-CEA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JLab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iCRADA</a:t>
                      </a:r>
                      <a:r>
                        <a:rPr lang="en-US" dirty="0"/>
                        <a:t> (for solenoid) drafted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dirty="0"/>
                        <a:t>March 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0354400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r>
                        <a:rPr lang="en-US" dirty="0"/>
                        <a:t>France-IN2P3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JLab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iCRADA</a:t>
                      </a:r>
                      <a:r>
                        <a:rPr lang="en-US" dirty="0"/>
                        <a:t> (for </a:t>
                      </a:r>
                      <a:r>
                        <a:rPr lang="en-US" dirty="0" err="1"/>
                        <a:t>EEEmCAL</a:t>
                      </a:r>
                      <a:r>
                        <a:rPr lang="en-US" dirty="0"/>
                        <a:t>, RPs, ASICs) drafted**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May 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8570546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r>
                        <a:rPr lang="en-US" dirty="0"/>
                        <a:t>France-CEA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JLab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iCRADA</a:t>
                      </a:r>
                      <a:r>
                        <a:rPr lang="en-US" dirty="0"/>
                        <a:t> (for </a:t>
                      </a:r>
                      <a:r>
                        <a:rPr lang="en-US" dirty="0" err="1"/>
                        <a:t>MicroMegas</a:t>
                      </a:r>
                      <a:r>
                        <a:rPr lang="en-US" dirty="0"/>
                        <a:t>, SALSA) drafted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June 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9322140"/>
                  </a:ext>
                </a:extLst>
              </a:tr>
              <a:tr h="2481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PPDs preparation could start at the end of drafting the </a:t>
                      </a:r>
                      <a:r>
                        <a:rPr lang="en-US" sz="1400" b="1" dirty="0" err="1">
                          <a:solidFill>
                            <a:srgbClr val="0070C0"/>
                          </a:solidFill>
                        </a:rPr>
                        <a:t>iCRADA</a:t>
                      </a:r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 and completed in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Mar 2025</a:t>
                      </a:r>
                    </a:p>
                    <a:p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Ready to be signed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9428389"/>
                  </a:ext>
                </a:extLst>
              </a:tr>
              <a:tr h="2481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CD-2 Director’s Review / </a:t>
                      </a:r>
                      <a:r>
                        <a:rPr lang="en-US" sz="1400" b="1" dirty="0">
                          <a:solidFill>
                            <a:schemeClr val="accent5"/>
                          </a:solidFill>
                        </a:rPr>
                        <a:t>All ICRADA and PPDs signed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Sep or Oct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790393"/>
                  </a:ext>
                </a:extLst>
              </a:tr>
              <a:tr h="2481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DOE CD-2 and Status OPA Review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 Late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493438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D63D6CB-E543-9AE1-BC53-6C8C410135BE}"/>
              </a:ext>
            </a:extLst>
          </p:cNvPr>
          <p:cNvSpPr txBox="1"/>
          <p:nvPr/>
        </p:nvSpPr>
        <p:spPr>
          <a:xfrm>
            <a:off x="1461178" y="4665296"/>
            <a:ext cx="5807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*  </a:t>
            </a:r>
            <a:r>
              <a:rPr lang="en-US" sz="1400" i="1" dirty="0" err="1"/>
              <a:t>JLab</a:t>
            </a:r>
            <a:r>
              <a:rPr lang="en-US" sz="1400" i="1" dirty="0"/>
              <a:t> </a:t>
            </a:r>
            <a:r>
              <a:rPr lang="en-US" sz="1400" i="1" dirty="0" err="1"/>
              <a:t>iCRADA</a:t>
            </a:r>
            <a:r>
              <a:rPr lang="en-US" sz="1400" i="1" dirty="0"/>
              <a:t> draft to start process, Si scope moves to BNL </a:t>
            </a:r>
            <a:r>
              <a:rPr lang="en-US" sz="1400" i="1" dirty="0" err="1"/>
              <a:t>iCRADA</a:t>
            </a:r>
            <a:endParaRPr lang="en-US" sz="1400" i="1" dirty="0"/>
          </a:p>
          <a:p>
            <a:r>
              <a:rPr lang="en-US" sz="1400" i="1" dirty="0"/>
              <a:t>**</a:t>
            </a:r>
            <a:r>
              <a:rPr lang="en-US" sz="1400" i="1" dirty="0" err="1"/>
              <a:t>JLab</a:t>
            </a:r>
            <a:r>
              <a:rPr lang="en-US" sz="1400" i="1" dirty="0"/>
              <a:t> </a:t>
            </a:r>
            <a:r>
              <a:rPr lang="en-US" sz="1400" i="1" dirty="0" err="1"/>
              <a:t>iCRADA</a:t>
            </a:r>
            <a:r>
              <a:rPr lang="en-US" sz="1400" i="1" dirty="0"/>
              <a:t> draft to start process, then move to BNL </a:t>
            </a:r>
            <a:r>
              <a:rPr lang="en-US" sz="1400" i="1" dirty="0" err="1"/>
              <a:t>iCRADA</a:t>
            </a:r>
            <a:endParaRPr lang="en-US" sz="1400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211B02-7879-6C47-97B6-340C5BB106DA}"/>
              </a:ext>
            </a:extLst>
          </p:cNvPr>
          <p:cNvSpPr txBox="1"/>
          <p:nvPr/>
        </p:nvSpPr>
        <p:spPr>
          <a:xfrm>
            <a:off x="293915" y="5388428"/>
            <a:ext cx="8677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Plan to start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Second Phase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of draft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iCRADAs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once scope is clear and as aligned with time scales of foreign agencies, e.g., Korea, Canada, Japan, India, Israel… </a:t>
            </a:r>
          </a:p>
        </p:txBody>
      </p:sp>
    </p:spTree>
    <p:extLst>
      <p:ext uri="{BB962C8B-B14F-4D97-AF65-F5344CB8AC3E}">
        <p14:creationId xmlns:p14="http://schemas.microsoft.com/office/powerpoint/2010/main" val="3926790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9354D-189E-4756-BC7E-CD10F5143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A0F79552-4FF8-8406-6A10-E8FEF1B5B0F8}"/>
              </a:ext>
            </a:extLst>
          </p:cNvPr>
          <p:cNvSpPr txBox="1">
            <a:spLocks/>
          </p:cNvSpPr>
          <p:nvPr/>
        </p:nvSpPr>
        <p:spPr>
          <a:xfrm>
            <a:off x="338549" y="839943"/>
            <a:ext cx="8633329" cy="5059363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/>
            <a:r>
              <a:rPr lang="en-US" sz="2200" dirty="0"/>
              <a:t>To baseline (CD-2) the EIC Project the IKC scope needs to be properly documented, in particular in the area of complex deliveries:</a:t>
            </a:r>
          </a:p>
          <a:p>
            <a:pPr lvl="1" hangingPunct="0"/>
            <a:r>
              <a:rPr lang="en-US" sz="1800" dirty="0" err="1"/>
              <a:t>iCRADA</a:t>
            </a:r>
            <a:r>
              <a:rPr lang="en-US" sz="1800" dirty="0"/>
              <a:t> legally-binding agreement are proposed to be prepared and signed.</a:t>
            </a:r>
          </a:p>
          <a:p>
            <a:pPr lvl="1" hangingPunct="0"/>
            <a:r>
              <a:rPr lang="en-US" sz="1800" dirty="0"/>
              <a:t>PPDs not legally binding document are proposed to be prepared and signed.</a:t>
            </a:r>
          </a:p>
          <a:p>
            <a:pPr lvl="1" hangingPunct="0"/>
            <a:endParaRPr lang="en-US" sz="1800" dirty="0"/>
          </a:p>
          <a:p>
            <a:pPr hangingPunct="0"/>
            <a:r>
              <a:rPr lang="en-US" sz="2200" dirty="0" err="1"/>
              <a:t>iCRADA</a:t>
            </a:r>
            <a:r>
              <a:rPr lang="en-US" sz="2200" dirty="0"/>
              <a:t> and PPDs templates were distributed at the last RRB.</a:t>
            </a:r>
          </a:p>
          <a:p>
            <a:pPr lvl="1" hangingPunct="0"/>
            <a:r>
              <a:rPr lang="en-US" sz="1800" dirty="0"/>
              <a:t>Work on preparing draft </a:t>
            </a:r>
            <a:r>
              <a:rPr lang="en-US" sz="1800" dirty="0" err="1"/>
              <a:t>iCRADA</a:t>
            </a:r>
            <a:r>
              <a:rPr lang="en-US" sz="1800" dirty="0"/>
              <a:t> is started in several areas. </a:t>
            </a:r>
          </a:p>
          <a:p>
            <a:pPr lvl="1" hangingPunct="0"/>
            <a:r>
              <a:rPr lang="en-US" sz="1800" dirty="0"/>
              <a:t>Many drafts ICRADAs are circulating and under discussion in this meeting.</a:t>
            </a:r>
          </a:p>
          <a:p>
            <a:pPr marL="342900" lvl="1" indent="0" hangingPunct="0">
              <a:buNone/>
            </a:pPr>
            <a:endParaRPr lang="en-US" sz="1800" dirty="0"/>
          </a:p>
          <a:p>
            <a:pPr hangingPunct="0"/>
            <a:r>
              <a:rPr lang="en-US" sz="2200" dirty="0"/>
              <a:t>PPDs are not-legally binding documents but are important        used to manage properly the IKC scope &amp; acceptance. </a:t>
            </a:r>
          </a:p>
          <a:p>
            <a:pPr lvl="1" hangingPunct="0"/>
            <a:r>
              <a:rPr lang="en-US" sz="1800" dirty="0"/>
              <a:t>Ancillary doc templates are posted on the RRB indico page </a:t>
            </a:r>
          </a:p>
          <a:p>
            <a:pPr lvl="1" hangingPunct="0"/>
            <a:endParaRPr lang="en-US" sz="1800" dirty="0"/>
          </a:p>
          <a:p>
            <a:pPr hangingPunct="0"/>
            <a:r>
              <a:rPr lang="en-US" sz="2200" dirty="0"/>
              <a:t>The EIC Project is set to support the IKC Partners at each level</a:t>
            </a:r>
          </a:p>
          <a:p>
            <a:pPr lvl="1" hangingPunct="0"/>
            <a:r>
              <a:rPr lang="en-US" sz="1800" dirty="0"/>
              <a:t>In case of complex deliveries, an ad-hoc structure need to be put in place on both side to properly manage the IKC until acceptance. </a:t>
            </a:r>
            <a:endParaRPr lang="en-US" sz="1600" dirty="0"/>
          </a:p>
        </p:txBody>
      </p:sp>
      <p:pic>
        <p:nvPicPr>
          <p:cNvPr id="1026" name="Picture 2" descr="Stretta di mano Immagini Vettoriali Stock | Depositphotos">
            <a:extLst>
              <a:ext uri="{FF2B5EF4-FFF2-40B4-BE49-F238E27FC236}">
                <a16:creationId xmlns:a16="http://schemas.microsoft.com/office/drawing/2014/main" id="{8830FFAD-3517-DE59-C6D0-81280C5DA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567" y="4088552"/>
            <a:ext cx="1135311" cy="91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035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064323D-D818-A2DB-CF42-F9784F8D7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318" y="0"/>
            <a:ext cx="8510560" cy="825178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F2D7614-2D96-EDD5-2DF3-C909205B97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963" y="930274"/>
            <a:ext cx="8509915" cy="5212080"/>
          </a:xfrm>
        </p:spPr>
        <p:txBody>
          <a:bodyPr/>
          <a:lstStyle/>
          <a:p>
            <a:r>
              <a:rPr lang="en-US" dirty="0"/>
              <a:t>EIC Reference Dates &amp; IKC goals</a:t>
            </a:r>
          </a:p>
          <a:p>
            <a:r>
              <a:rPr lang="en-US" dirty="0"/>
              <a:t>International Agreements: a reminder</a:t>
            </a:r>
          </a:p>
          <a:p>
            <a:r>
              <a:rPr lang="en-US" dirty="0"/>
              <a:t>EIC Organization support </a:t>
            </a:r>
          </a:p>
          <a:p>
            <a:r>
              <a:rPr lang="en-US" dirty="0"/>
              <a:t>First Phase of Milestones for Accelerator </a:t>
            </a:r>
          </a:p>
          <a:p>
            <a:r>
              <a:rPr lang="en-US" dirty="0"/>
              <a:t>First Phase of Milestones for Detector </a:t>
            </a:r>
          </a:p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034228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064323D-D818-A2DB-CF42-F9784F8D7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318" y="0"/>
            <a:ext cx="8510560" cy="825178"/>
          </a:xfrm>
        </p:spPr>
        <p:txBody>
          <a:bodyPr/>
          <a:lstStyle/>
          <a:p>
            <a:r>
              <a:rPr lang="en-US" dirty="0"/>
              <a:t>EIC Reference Dates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8E95015-D80E-9DB3-C974-E41E726059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11856"/>
              </p:ext>
            </p:extLst>
          </p:nvPr>
        </p:nvGraphicFramePr>
        <p:xfrm>
          <a:off x="375256" y="884555"/>
          <a:ext cx="7058696" cy="5212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66987">
                  <a:extLst>
                    <a:ext uri="{9D8B030D-6E8A-4147-A177-3AD203B41FA5}">
                      <a16:colId xmlns:a16="http://schemas.microsoft.com/office/drawing/2014/main" val="4140178126"/>
                    </a:ext>
                  </a:extLst>
                </a:gridCol>
                <a:gridCol w="990287">
                  <a:extLst>
                    <a:ext uri="{9D8B030D-6E8A-4147-A177-3AD203B41FA5}">
                      <a16:colId xmlns:a16="http://schemas.microsoft.com/office/drawing/2014/main" val="1947033850"/>
                    </a:ext>
                  </a:extLst>
                </a:gridCol>
                <a:gridCol w="635868">
                  <a:extLst>
                    <a:ext uri="{9D8B030D-6E8A-4147-A177-3AD203B41FA5}">
                      <a16:colId xmlns:a16="http://schemas.microsoft.com/office/drawing/2014/main" val="2805156114"/>
                    </a:ext>
                  </a:extLst>
                </a:gridCol>
                <a:gridCol w="1365554">
                  <a:extLst>
                    <a:ext uri="{9D8B030D-6E8A-4147-A177-3AD203B41FA5}">
                      <a16:colId xmlns:a16="http://schemas.microsoft.com/office/drawing/2014/main" val="4014448846"/>
                    </a:ext>
                  </a:extLst>
                </a:gridCol>
              </a:tblGrid>
              <a:tr h="212827">
                <a:tc>
                  <a:txBody>
                    <a:bodyPr/>
                    <a:lstStyle/>
                    <a:p>
                      <a:r>
                        <a:rPr lang="en-US" sz="1200" dirty="0"/>
                        <a:t>Title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Event Type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Topic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Dates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4971230"/>
                  </a:ext>
                </a:extLst>
              </a:tr>
              <a:tr h="212827">
                <a:tc>
                  <a:txBody>
                    <a:bodyPr/>
                    <a:lstStyle/>
                    <a:p>
                      <a:r>
                        <a:rPr lang="en-US" sz="1200" dirty="0"/>
                        <a:t>2</a:t>
                      </a:r>
                      <a:r>
                        <a:rPr lang="en-US" sz="1200" baseline="30000" dirty="0"/>
                        <a:t>nd</a:t>
                      </a:r>
                      <a:r>
                        <a:rPr lang="en-US" sz="1200" dirty="0"/>
                        <a:t> Resource Review Board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DB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Advisory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DB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DB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Dec 7-8, 2023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D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4800357"/>
                  </a:ext>
                </a:extLst>
              </a:tr>
              <a:tr h="212827">
                <a:tc>
                  <a:txBody>
                    <a:bodyPr/>
                    <a:lstStyle/>
                    <a:p>
                      <a:r>
                        <a:rPr lang="en-US" sz="1200" dirty="0"/>
                        <a:t>Advisory Board Meeting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DB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Advisory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DB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DB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Jan 25, 2024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D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598965"/>
                  </a:ext>
                </a:extLst>
              </a:tr>
              <a:tr h="212827">
                <a:tc>
                  <a:txBody>
                    <a:bodyPr/>
                    <a:lstStyle/>
                    <a:p>
                      <a:r>
                        <a:rPr lang="en-US" sz="1200" dirty="0"/>
                        <a:t>Infrastructure Construction Advisory Committee Meeting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DB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Advisory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DB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Infra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DB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Jan 30-31, 2024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D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17652"/>
                  </a:ext>
                </a:extLst>
              </a:tr>
              <a:tr h="212827">
                <a:tc>
                  <a:txBody>
                    <a:bodyPr/>
                    <a:lstStyle/>
                    <a:p>
                      <a:r>
                        <a:rPr lang="en-US" sz="1200" dirty="0"/>
                        <a:t>Project Advisory Committee Meeting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DB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Advisory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DB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DB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Feb 29, 2024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D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8053308"/>
                  </a:ext>
                </a:extLst>
              </a:tr>
              <a:tr h="212827">
                <a:tc>
                  <a:txBody>
                    <a:bodyPr/>
                    <a:lstStyle/>
                    <a:p>
                      <a:r>
                        <a:rPr lang="en-US" sz="1200" b="1" dirty="0"/>
                        <a:t>DOE CD-3A ESAAB Approval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DB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Milestone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DB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PM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DB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/>
                        <a:t>Mar 28, 2024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D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3481210"/>
                  </a:ext>
                </a:extLst>
              </a:tr>
              <a:tr h="212827">
                <a:tc>
                  <a:txBody>
                    <a:bodyPr/>
                    <a:lstStyle/>
                    <a:p>
                      <a:r>
                        <a:rPr lang="en-US" sz="1200" dirty="0"/>
                        <a:t>Virtual Machine Advisory Committee Meeting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DB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Advisory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DB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Acc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DB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Apr 15,17, 2024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D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152811"/>
                  </a:ext>
                </a:extLst>
              </a:tr>
              <a:tr h="212827">
                <a:tc>
                  <a:txBody>
                    <a:bodyPr/>
                    <a:lstStyle/>
                    <a:p>
                      <a:r>
                        <a:rPr lang="en-US" sz="1200" dirty="0"/>
                        <a:t>Advisory Board Meeting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D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Advisory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DB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DB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Apr 19, 2024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D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9735354"/>
                  </a:ext>
                </a:extLst>
              </a:tr>
              <a:tr h="212827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accent2"/>
                          </a:solidFill>
                        </a:rPr>
                        <a:t>3</a:t>
                      </a:r>
                      <a:r>
                        <a:rPr lang="en-US" sz="1200" b="1" baseline="30000" dirty="0">
                          <a:solidFill>
                            <a:schemeClr val="accent2"/>
                          </a:solidFill>
                        </a:rPr>
                        <a:t>rd</a:t>
                      </a:r>
                      <a:r>
                        <a:rPr lang="en-US" sz="1200" b="1" dirty="0">
                          <a:solidFill>
                            <a:schemeClr val="accent2"/>
                          </a:solidFill>
                        </a:rPr>
                        <a:t> Resource Review Board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accent2"/>
                          </a:solidFill>
                        </a:rPr>
                        <a:t>Advisory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accent2"/>
                          </a:solidFill>
                        </a:rPr>
                        <a:t>PM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accent2"/>
                          </a:solidFill>
                        </a:rPr>
                        <a:t>May 6-7, 2024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4628233"/>
                  </a:ext>
                </a:extLst>
              </a:tr>
              <a:tr h="212827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Project Advisory Committee Meeting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Advisory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Summer 2024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300240"/>
                  </a:ext>
                </a:extLst>
              </a:tr>
              <a:tr h="212827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Detector Advisory Committee Meeting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Advisory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Summer 2024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286991"/>
                  </a:ext>
                </a:extLst>
              </a:tr>
              <a:tr h="212827">
                <a:tc>
                  <a:txBody>
                    <a:bodyPr/>
                    <a:lstStyle/>
                    <a:p>
                      <a:r>
                        <a:rPr lang="en-US" sz="1200" dirty="0"/>
                        <a:t>Machine Advisory Committee Meeting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Advisory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Acc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Sep 2024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4078548"/>
                  </a:ext>
                </a:extLst>
              </a:tr>
              <a:tr h="212827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Advisory Board Meeting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Advisory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Sep 2024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488344"/>
                  </a:ext>
                </a:extLst>
              </a:tr>
              <a:tr h="212827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Infrastructure Construction Advisory Committee Meeting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Advisory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infra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Oct 2024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9581006"/>
                  </a:ext>
                </a:extLst>
              </a:tr>
              <a:tr h="212827">
                <a:tc>
                  <a:txBody>
                    <a:bodyPr/>
                    <a:lstStyle/>
                    <a:p>
                      <a:r>
                        <a:rPr lang="en-US" sz="1200" b="1" dirty="0"/>
                        <a:t>CD-3B and Status Director’s Review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Review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PM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/>
                        <a:t>Oct 2024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6305054"/>
                  </a:ext>
                </a:extLst>
              </a:tr>
              <a:tr h="212827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4</a:t>
                      </a:r>
                      <a:r>
                        <a:rPr lang="en-US" sz="1200" baseline="30000" dirty="0"/>
                        <a:t>th</a:t>
                      </a:r>
                      <a:r>
                        <a:rPr lang="en-US" sz="1200" dirty="0"/>
                        <a:t> Resource Review Board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Advisory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Late Nov 2024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3551053"/>
                  </a:ext>
                </a:extLst>
              </a:tr>
              <a:tr h="212827">
                <a:tc>
                  <a:txBody>
                    <a:bodyPr/>
                    <a:lstStyle/>
                    <a:p>
                      <a:r>
                        <a:rPr lang="en-US" sz="1200" b="1" dirty="0"/>
                        <a:t>DOE CD-3B and Status OPA Review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Review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PM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/>
                        <a:t>Jan 7-9, 2025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3963288"/>
                  </a:ext>
                </a:extLst>
              </a:tr>
              <a:tr h="212827">
                <a:tc>
                  <a:txBody>
                    <a:bodyPr/>
                    <a:lstStyle/>
                    <a:p>
                      <a:r>
                        <a:rPr lang="en-US" sz="1200" b="1" dirty="0"/>
                        <a:t>DOE CD-3B ESAAB Approval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Milestones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PM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/>
                        <a:t>Mar 2025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1317056"/>
                  </a:ext>
                </a:extLst>
              </a:tr>
              <a:tr h="212827">
                <a:tc>
                  <a:txBody>
                    <a:bodyPr/>
                    <a:lstStyle/>
                    <a:p>
                      <a:r>
                        <a:rPr lang="en-US" sz="1200" b="1" dirty="0"/>
                        <a:t>DOE CD-2 and Status OPA Review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Review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PM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/>
                        <a:t>Late 2025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614933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B2EF9DA-AC3A-4C68-5B51-8AACAFC4C382}"/>
              </a:ext>
            </a:extLst>
          </p:cNvPr>
          <p:cNvSpPr txBox="1"/>
          <p:nvPr/>
        </p:nvSpPr>
        <p:spPr>
          <a:xfrm>
            <a:off x="7509958" y="5654714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2"/>
                </a:solidFill>
                <a:cs typeface="Arial"/>
              </a:rPr>
              <a:t>CD-2 Target </a:t>
            </a:r>
          </a:p>
          <a:p>
            <a:r>
              <a:rPr lang="en-US" b="1" dirty="0">
                <a:solidFill>
                  <a:schemeClr val="accent2"/>
                </a:solidFill>
                <a:cs typeface="Arial"/>
              </a:rPr>
              <a:t>Late 2025</a:t>
            </a:r>
            <a:endParaRPr lang="en-US" sz="1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667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9354D-189E-4756-BC7E-CD10F5143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EIC IKC CD-2 expectations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7107386-8DC8-3357-ED61-A7069D69F3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963" y="930274"/>
            <a:ext cx="8509915" cy="5212080"/>
          </a:xfrm>
        </p:spPr>
        <p:txBody>
          <a:bodyPr>
            <a:normAutofit fontScale="92500" lnSpcReduction="1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sz="2800" i="1" dirty="0">
                <a:solidFill>
                  <a:schemeClr val="tx1"/>
                </a:solidFill>
              </a:rPr>
              <a:t>Validate IKC EIC goals.</a:t>
            </a:r>
          </a:p>
          <a:p>
            <a:pPr marL="0" indent="0" algn="just">
              <a:buNone/>
            </a:pPr>
            <a:r>
              <a:rPr lang="en-US" sz="2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IKC goals are currently : (1) 5% of the scope for the accelerators and (2) 30% of the scope for the detector. </a:t>
            </a:r>
          </a:p>
          <a:p>
            <a:pPr marL="0" indent="0" algn="just">
              <a:buNone/>
            </a:pPr>
            <a:endParaRPr lang="en-US" sz="2800" i="1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en-US" sz="2800" i="1" dirty="0"/>
              <a:t>2. Sign binding (contractual) agreements.</a:t>
            </a:r>
          </a:p>
          <a:p>
            <a:pPr marL="0" indent="0" algn="just">
              <a:buNone/>
            </a:pPr>
            <a:endParaRPr lang="en-US" sz="2800" i="1" dirty="0"/>
          </a:p>
          <a:p>
            <a:pPr marL="0" indent="0" algn="just">
              <a:buNone/>
            </a:pPr>
            <a:r>
              <a:rPr lang="en-US" sz="2800" i="1" dirty="0">
                <a:solidFill>
                  <a:schemeClr val="tx1"/>
                </a:solidFill>
              </a:rPr>
              <a:t>3. Develop &amp; sign IKC not legally binding detailed project </a:t>
            </a:r>
            <a:r>
              <a:rPr lang="en-US" sz="2800" i="1" dirty="0"/>
              <a:t>p</a:t>
            </a:r>
            <a:r>
              <a:rPr lang="en-US" sz="2800" i="1" dirty="0">
                <a:solidFill>
                  <a:schemeClr val="tx1"/>
                </a:solidFill>
              </a:rPr>
              <a:t>lanning support documents, where necessary </a:t>
            </a:r>
          </a:p>
          <a:p>
            <a:pPr marL="0" indent="0" algn="just">
              <a:buNone/>
            </a:pPr>
            <a:r>
              <a:rPr lang="en-US" sz="2200" i="1" dirty="0">
                <a:solidFill>
                  <a:schemeClr val="tx1"/>
                </a:solidFill>
              </a:rPr>
              <a:t>(</a:t>
            </a:r>
            <a:r>
              <a:rPr lang="en-US" sz="2200" dirty="0"/>
              <a:t>(1)Technical complex items; (2) Critical technical items; (3) High risk items; (4) High-cost items)</a:t>
            </a:r>
            <a:r>
              <a:rPr lang="en-US" sz="2800" i="1" dirty="0">
                <a:solidFill>
                  <a:schemeClr val="tx1"/>
                </a:solidFill>
              </a:rPr>
              <a:t>, </a:t>
            </a:r>
          </a:p>
          <a:p>
            <a:pPr marL="0" indent="0" algn="just">
              <a:buNone/>
            </a:pPr>
            <a:r>
              <a:rPr lang="en-US" sz="2800" i="1" dirty="0">
                <a:solidFill>
                  <a:schemeClr val="tx1"/>
                </a:solidFill>
              </a:rPr>
              <a:t>to align the IKC </a:t>
            </a:r>
            <a:r>
              <a:rPr lang="en-US" sz="2800" i="1" dirty="0"/>
              <a:t>deliveries to the project scope expectation and schedule. </a:t>
            </a:r>
          </a:p>
        </p:txBody>
      </p:sp>
    </p:spTree>
    <p:extLst>
      <p:ext uri="{BB962C8B-B14F-4D97-AF65-F5344CB8AC3E}">
        <p14:creationId xmlns:p14="http://schemas.microsoft.com/office/powerpoint/2010/main" val="4132609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9354D-189E-4756-BC7E-CD10F5143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 Agreements Overview</a:t>
            </a:r>
          </a:p>
        </p:txBody>
      </p:sp>
      <p:pic>
        <p:nvPicPr>
          <p:cNvPr id="6" name="Picture 5" descr="A diagram of a project&#10;&#10;Description automatically generated">
            <a:extLst>
              <a:ext uri="{FF2B5EF4-FFF2-40B4-BE49-F238E27FC236}">
                <a16:creationId xmlns:a16="http://schemas.microsoft.com/office/drawing/2014/main" id="{ED73A4AD-1155-E349-74AA-130D0E56F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116" y="998649"/>
            <a:ext cx="6903575" cy="34196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840701-3544-F525-813D-D02C31BF7ED4}"/>
              </a:ext>
            </a:extLst>
          </p:cNvPr>
          <p:cNvSpPr txBox="1"/>
          <p:nvPr/>
        </p:nvSpPr>
        <p:spPr>
          <a:xfrm>
            <a:off x="461317" y="4569690"/>
            <a:ext cx="8510561" cy="138499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solidFill>
              <a:srgbClr val="6FB0D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100" i="0" dirty="0">
                <a:solidFill>
                  <a:schemeClr val="tx2">
                    <a:lumMod val="50000"/>
                  </a:schemeClr>
                </a:solidFill>
              </a:rPr>
              <a:t>DOE level agreements are not containing details on EIC IKC scope.</a:t>
            </a:r>
          </a:p>
          <a:p>
            <a:r>
              <a:rPr lang="en-US" sz="2100" i="0" dirty="0">
                <a:solidFill>
                  <a:schemeClr val="tx2">
                    <a:lumMod val="50000"/>
                  </a:schemeClr>
                </a:solidFill>
              </a:rPr>
              <a:t>For this reason, it is suggested to pursue </a:t>
            </a:r>
            <a:r>
              <a:rPr lang="en-US" sz="2100" i="0" dirty="0" err="1">
                <a:solidFill>
                  <a:schemeClr val="tx2">
                    <a:lumMod val="50000"/>
                  </a:schemeClr>
                </a:solidFill>
              </a:rPr>
              <a:t>iCRADA</a:t>
            </a:r>
            <a:r>
              <a:rPr lang="en-US" sz="2100" i="0" dirty="0">
                <a:solidFill>
                  <a:schemeClr val="tx2">
                    <a:lumMod val="50000"/>
                  </a:schemeClr>
                </a:solidFill>
              </a:rPr>
              <a:t> (laboratory level) </a:t>
            </a:r>
            <a:r>
              <a:rPr lang="en-US" sz="2100" b="1" i="0" dirty="0">
                <a:solidFill>
                  <a:schemeClr val="tx2">
                    <a:lumMod val="50000"/>
                  </a:schemeClr>
                </a:solidFill>
              </a:rPr>
              <a:t>binding agreement </a:t>
            </a:r>
            <a:r>
              <a:rPr lang="en-US" sz="2100" i="0" dirty="0">
                <a:solidFill>
                  <a:schemeClr val="tx2">
                    <a:lumMod val="50000"/>
                  </a:schemeClr>
                </a:solidFill>
              </a:rPr>
              <a:t>for all the IKC items for which the development of  Project Planning Document (PPDs) are requested.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580B8D-FEF8-AEFA-3E61-6A4B64FFD730}"/>
              </a:ext>
            </a:extLst>
          </p:cNvPr>
          <p:cNvSpPr/>
          <p:nvPr/>
        </p:nvSpPr>
        <p:spPr>
          <a:xfrm>
            <a:off x="2755076" y="3550722"/>
            <a:ext cx="3716977" cy="86762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242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796A82-72FA-41CE-BF1F-3A71F17A9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12" y="1160632"/>
            <a:ext cx="8476466" cy="48316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6D65F7-528D-4E07-A447-144691A33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Organization- Level 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BA83D69-3B3B-4E1F-9EFE-181A157FB86A}"/>
              </a:ext>
            </a:extLst>
          </p:cNvPr>
          <p:cNvSpPr txBox="1"/>
          <p:nvPr/>
        </p:nvSpPr>
        <p:spPr>
          <a:xfrm>
            <a:off x="461318" y="967280"/>
            <a:ext cx="2686965" cy="101566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>
              <a:defRPr sz="1600" b="1">
                <a:solidFill>
                  <a:schemeClr val="bg1"/>
                </a:solidFill>
                <a:cs typeface="Arial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dirty="0"/>
              <a:t>BNL/JLab Partnership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dirty="0"/>
              <a:t>Science &amp; Collaboration Advice and Input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dirty="0"/>
              <a:t>International Governance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dirty="0"/>
              <a:t>Technical and </a:t>
            </a:r>
            <a:r>
              <a:rPr lang="en-US" sz="1200" dirty="0">
                <a:solidFill>
                  <a:srgbClr val="FF0000"/>
                </a:solidFill>
              </a:rPr>
              <a:t>Project Support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71C7A4-58D4-495A-1398-A22704679CE4}"/>
              </a:ext>
            </a:extLst>
          </p:cNvPr>
          <p:cNvSpPr/>
          <p:nvPr/>
        </p:nvSpPr>
        <p:spPr>
          <a:xfrm>
            <a:off x="6234546" y="4643252"/>
            <a:ext cx="2541320" cy="201880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9F02B4-D132-F962-DA5E-9C673B391561}"/>
              </a:ext>
            </a:extLst>
          </p:cNvPr>
          <p:cNvSpPr/>
          <p:nvPr/>
        </p:nvSpPr>
        <p:spPr>
          <a:xfrm>
            <a:off x="3942608" y="2470069"/>
            <a:ext cx="1520041" cy="261256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FE7BA6-7D5C-FABA-C8D8-472EEDF29202}"/>
              </a:ext>
            </a:extLst>
          </p:cNvPr>
          <p:cNvSpPr/>
          <p:nvPr/>
        </p:nvSpPr>
        <p:spPr>
          <a:xfrm>
            <a:off x="3396343" y="2980707"/>
            <a:ext cx="2493817" cy="629392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7C5F43-1E7D-91CD-EC9E-38605CE50CFD}"/>
              </a:ext>
            </a:extLst>
          </p:cNvPr>
          <p:cNvSpPr/>
          <p:nvPr/>
        </p:nvSpPr>
        <p:spPr>
          <a:xfrm>
            <a:off x="1769423" y="3099461"/>
            <a:ext cx="1282535" cy="166253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526FBA-AF00-F38E-78C6-CBF5A56C44F6}"/>
              </a:ext>
            </a:extLst>
          </p:cNvPr>
          <p:cNvSpPr/>
          <p:nvPr/>
        </p:nvSpPr>
        <p:spPr>
          <a:xfrm>
            <a:off x="6234546" y="1148757"/>
            <a:ext cx="2541320" cy="1015663"/>
          </a:xfrm>
          <a:prstGeom prst="rect">
            <a:avLst/>
          </a:prstGeom>
          <a:noFill/>
          <a:ln w="57150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2462D4-0471-1818-2563-B104953B93E9}"/>
              </a:ext>
            </a:extLst>
          </p:cNvPr>
          <p:cNvSpPr/>
          <p:nvPr/>
        </p:nvSpPr>
        <p:spPr>
          <a:xfrm flipH="1">
            <a:off x="460036" y="4676898"/>
            <a:ext cx="45719" cy="45719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56DF43-B66F-1E52-1E44-304E6452F9FA}"/>
              </a:ext>
            </a:extLst>
          </p:cNvPr>
          <p:cNvSpPr/>
          <p:nvPr/>
        </p:nvSpPr>
        <p:spPr>
          <a:xfrm flipH="1">
            <a:off x="458055" y="4900548"/>
            <a:ext cx="45719" cy="45719"/>
          </a:xfrm>
          <a:prstGeom prst="rect">
            <a:avLst/>
          </a:prstGeom>
          <a:noFill/>
          <a:ln w="57150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ABA9C6-430C-59BC-0FA4-03C5E55A3BC8}"/>
              </a:ext>
            </a:extLst>
          </p:cNvPr>
          <p:cNvSpPr txBox="1"/>
          <p:nvPr/>
        </p:nvSpPr>
        <p:spPr>
          <a:xfrm>
            <a:off x="537868" y="4579918"/>
            <a:ext cx="52097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2"/>
                </a:solidFill>
              </a:rPr>
              <a:t>Directly Involved in the Agreements preparation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96D675-017A-3B5F-C58E-C570F0D272BB}"/>
              </a:ext>
            </a:extLst>
          </p:cNvPr>
          <p:cNvSpPr txBox="1"/>
          <p:nvPr/>
        </p:nvSpPr>
        <p:spPr>
          <a:xfrm>
            <a:off x="546230" y="4784017"/>
            <a:ext cx="52097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2"/>
                </a:solidFill>
              </a:rPr>
              <a:t>Advisory boards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591A48-A10D-9E28-3476-35B6B98B82E8}"/>
              </a:ext>
            </a:extLst>
          </p:cNvPr>
          <p:cNvSpPr/>
          <p:nvPr/>
        </p:nvSpPr>
        <p:spPr>
          <a:xfrm>
            <a:off x="5175663" y="5368211"/>
            <a:ext cx="714497" cy="612176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E1AAEB-72C9-13A7-B481-44D2AA76F6A6}"/>
              </a:ext>
            </a:extLst>
          </p:cNvPr>
          <p:cNvSpPr/>
          <p:nvPr/>
        </p:nvSpPr>
        <p:spPr>
          <a:xfrm>
            <a:off x="6716521" y="5361455"/>
            <a:ext cx="714497" cy="612176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EEE7C30-5085-FE10-F60C-612772202820}"/>
              </a:ext>
            </a:extLst>
          </p:cNvPr>
          <p:cNvSpPr/>
          <p:nvPr/>
        </p:nvSpPr>
        <p:spPr>
          <a:xfrm>
            <a:off x="3585359" y="5361455"/>
            <a:ext cx="714497" cy="612176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4ACBA7-19B2-D582-4BAC-DC203FEA2204}"/>
              </a:ext>
            </a:extLst>
          </p:cNvPr>
          <p:cNvSpPr txBox="1"/>
          <p:nvPr/>
        </p:nvSpPr>
        <p:spPr>
          <a:xfrm>
            <a:off x="4268701" y="5143634"/>
            <a:ext cx="534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264342-4174-4C4D-342C-FD0387B9E98D}"/>
              </a:ext>
            </a:extLst>
          </p:cNvPr>
          <p:cNvSpPr txBox="1"/>
          <p:nvPr/>
        </p:nvSpPr>
        <p:spPr>
          <a:xfrm>
            <a:off x="5859005" y="5143634"/>
            <a:ext cx="534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ED3D5D-1E3B-43F2-596C-F587AD9FB398}"/>
              </a:ext>
            </a:extLst>
          </p:cNvPr>
          <p:cNvSpPr txBox="1"/>
          <p:nvPr/>
        </p:nvSpPr>
        <p:spPr>
          <a:xfrm>
            <a:off x="7389803" y="5143634"/>
            <a:ext cx="534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66B8A4-4760-B6BF-3D2F-C4427386891D}"/>
              </a:ext>
            </a:extLst>
          </p:cNvPr>
          <p:cNvSpPr txBox="1"/>
          <p:nvPr/>
        </p:nvSpPr>
        <p:spPr>
          <a:xfrm>
            <a:off x="4168238" y="5999820"/>
            <a:ext cx="534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0714D1D-7584-22CC-B3D8-1587CA890A8E}"/>
              </a:ext>
            </a:extLst>
          </p:cNvPr>
          <p:cNvSpPr txBox="1"/>
          <p:nvPr/>
        </p:nvSpPr>
        <p:spPr>
          <a:xfrm>
            <a:off x="4329544" y="6004137"/>
            <a:ext cx="52097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First Phase of EIC IKC identified areas  </a:t>
            </a:r>
          </a:p>
        </p:txBody>
      </p:sp>
    </p:spTree>
    <p:extLst>
      <p:ext uri="{BB962C8B-B14F-4D97-AF65-F5344CB8AC3E}">
        <p14:creationId xmlns:p14="http://schemas.microsoft.com/office/powerpoint/2010/main" val="3528754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404388-A54B-A894-B8CB-C106841E1D8F}"/>
              </a:ext>
            </a:extLst>
          </p:cNvPr>
          <p:cNvSpPr>
            <a:spLocks noChangeAspect="1"/>
          </p:cNvSpPr>
          <p:nvPr/>
        </p:nvSpPr>
        <p:spPr>
          <a:xfrm>
            <a:off x="2159759" y="1516448"/>
            <a:ext cx="784175" cy="52278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accent6">
                <a:alpha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DEBB67-42EC-5C6A-7BB3-A44A35065EB5}"/>
              </a:ext>
            </a:extLst>
          </p:cNvPr>
          <p:cNvSpPr>
            <a:spLocks/>
          </p:cNvSpPr>
          <p:nvPr/>
        </p:nvSpPr>
        <p:spPr>
          <a:xfrm>
            <a:off x="5286068" y="1516448"/>
            <a:ext cx="770416" cy="52174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accent6">
                <a:alpha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DE72AB-648C-69EB-90CB-540F57A2E27B}"/>
              </a:ext>
            </a:extLst>
          </p:cNvPr>
          <p:cNvSpPr>
            <a:spLocks noChangeAspect="1"/>
          </p:cNvSpPr>
          <p:nvPr/>
        </p:nvSpPr>
        <p:spPr>
          <a:xfrm>
            <a:off x="3789379" y="1516448"/>
            <a:ext cx="782621" cy="521748"/>
          </a:xfrm>
          <a:prstGeom prst="rect">
            <a:avLst/>
          </a:pr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solidFill>
              <a:schemeClr val="accent6">
                <a:alpha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050" name="Picture 2" descr="Flag of Canada - Wikipedia">
            <a:extLst>
              <a:ext uri="{FF2B5EF4-FFF2-40B4-BE49-F238E27FC236}">
                <a16:creationId xmlns:a16="http://schemas.microsoft.com/office/drawing/2014/main" id="{3EDE1AE4-DC14-28B7-F3FD-B8CA04849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65" y="1516448"/>
            <a:ext cx="781811" cy="52278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89D6180-9710-5CD1-E276-81AF3376F8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690426">
            <a:off x="6747138" y="1146548"/>
            <a:ext cx="1423202" cy="18323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CCD6827-EFC8-8E42-A861-0C3115C2CB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405077">
            <a:off x="6746703" y="2259139"/>
            <a:ext cx="1424071" cy="18405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2AD3B8D-C65B-AAAF-B781-69FF39BF44A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770397">
            <a:off x="7275552" y="3224252"/>
            <a:ext cx="1421245" cy="18323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981B823-2B30-8311-6A5C-2FB2386005D9}"/>
              </a:ext>
            </a:extLst>
          </p:cNvPr>
          <p:cNvSpPr txBox="1"/>
          <p:nvPr/>
        </p:nvSpPr>
        <p:spPr>
          <a:xfrm>
            <a:off x="6695695" y="5288558"/>
            <a:ext cx="1953604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hangingPunct="0"/>
            <a:r>
              <a:rPr lang="en-US" i="1" dirty="0"/>
              <a:t>The process of formalize the IKC is started.</a:t>
            </a:r>
            <a:endParaRPr lang="en-US" sz="1350" i="1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482D182-2627-7F28-E7E4-CECF15B0DCF3}"/>
              </a:ext>
            </a:extLst>
          </p:cNvPr>
          <p:cNvSpPr txBox="1">
            <a:spLocks/>
          </p:cNvSpPr>
          <p:nvPr/>
        </p:nvSpPr>
        <p:spPr>
          <a:xfrm>
            <a:off x="461318" y="0"/>
            <a:ext cx="8510560" cy="825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u="none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First Phase of EIC IKC identified areas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38307F9-9123-2901-21FD-559DC4890C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75980"/>
              </p:ext>
            </p:extLst>
          </p:nvPr>
        </p:nvGraphicFramePr>
        <p:xfrm>
          <a:off x="563588" y="2458192"/>
          <a:ext cx="5542208" cy="2830366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982084">
                  <a:extLst>
                    <a:ext uri="{9D8B030D-6E8A-4147-A177-3AD203B41FA5}">
                      <a16:colId xmlns:a16="http://schemas.microsoft.com/office/drawing/2014/main" val="1933905992"/>
                    </a:ext>
                  </a:extLst>
                </a:gridCol>
                <a:gridCol w="4560124">
                  <a:extLst>
                    <a:ext uri="{9D8B030D-6E8A-4147-A177-3AD203B41FA5}">
                      <a16:colId xmlns:a16="http://schemas.microsoft.com/office/drawing/2014/main" val="2022526188"/>
                    </a:ext>
                  </a:extLst>
                </a:gridCol>
              </a:tblGrid>
              <a:tr h="42826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IKC Area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Activity ID and Name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713372"/>
                  </a:ext>
                </a:extLst>
              </a:tr>
              <a:tr h="200175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1" u="none" strike="noStrike" dirty="0">
                          <a:effectLst/>
                        </a:rPr>
                        <a:t>Accelerator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u="none" strike="noStrike" dirty="0">
                          <a:effectLst/>
                        </a:rPr>
                        <a:t>6.06.02.02 IR Spin Rotator Magnets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6349304"/>
                  </a:ext>
                </a:extLst>
              </a:tr>
              <a:tr h="200175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1" u="none" strike="noStrike" dirty="0">
                          <a:effectLst/>
                        </a:rPr>
                        <a:t>Accelerator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u="none" strike="noStrike" dirty="0">
                          <a:effectLst/>
                        </a:rPr>
                        <a:t>6.08.04.03 1773 MHz 5-Cell Elliptical Cavity Cryomodule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0599616"/>
                  </a:ext>
                </a:extLst>
              </a:tr>
              <a:tr h="200175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1" u="none" strike="noStrike" dirty="0">
                          <a:effectLst/>
                        </a:rPr>
                        <a:t>Accelerator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u="none" strike="noStrike" dirty="0">
                          <a:effectLst/>
                        </a:rPr>
                        <a:t>6.08.04.05 394 MHz Crab Cryomodule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1760851"/>
                  </a:ext>
                </a:extLst>
              </a:tr>
              <a:tr h="200175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1" u="none" strike="noStrike" dirty="0">
                          <a:effectLst/>
                        </a:rPr>
                        <a:t>Accelerator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u="none" strike="noStrike" dirty="0">
                          <a:effectLst/>
                        </a:rPr>
                        <a:t>6.08.04.02 591 MHz 5-Cell Cryomodule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6790177"/>
                  </a:ext>
                </a:extLst>
              </a:tr>
              <a:tr h="200175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1" u="none" strike="noStrike" dirty="0">
                          <a:effectLst/>
                        </a:rPr>
                        <a:t>Detector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u="none" strike="noStrike" dirty="0">
                          <a:effectLst/>
                        </a:rPr>
                        <a:t>6.10.04.02 </a:t>
                      </a:r>
                      <a:r>
                        <a:rPr lang="en-US" sz="1100" u="none" strike="noStrike" dirty="0" err="1">
                          <a:effectLst/>
                        </a:rPr>
                        <a:t>dRHIC</a:t>
                      </a:r>
                      <a:r>
                        <a:rPr lang="en-US" sz="1100" u="none" strike="noStrike" dirty="0">
                          <a:effectLst/>
                        </a:rPr>
                        <a:t> Dual ring Cherenkov Detector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7248917"/>
                  </a:ext>
                </a:extLst>
              </a:tr>
              <a:tr h="200175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1" u="none" strike="noStrike" dirty="0">
                          <a:effectLst/>
                        </a:rPr>
                        <a:t>Detector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u="none" strike="noStrike" dirty="0">
                          <a:effectLst/>
                        </a:rPr>
                        <a:t>6.10.07 Detector Magnets Procurement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3965899"/>
                  </a:ext>
                </a:extLst>
              </a:tr>
              <a:tr h="200175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1" u="none" strike="noStrike" dirty="0">
                          <a:effectLst/>
                        </a:rPr>
                        <a:t>Detector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u="none" strike="noStrike" dirty="0">
                          <a:effectLst/>
                        </a:rPr>
                        <a:t>6.10.07 Detector Magnets Labor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0251940"/>
                  </a:ext>
                </a:extLst>
              </a:tr>
              <a:tr h="200175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1" u="none" strike="noStrike" dirty="0">
                          <a:effectLst/>
                        </a:rPr>
                        <a:t>Detector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u="none" strike="noStrike" dirty="0">
                          <a:effectLst/>
                        </a:rPr>
                        <a:t>6.10.03.01 Silicon Trackers (UK)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7251677"/>
                  </a:ext>
                </a:extLst>
              </a:tr>
              <a:tr h="200175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1" u="none" strike="noStrike" dirty="0">
                          <a:effectLst/>
                        </a:rPr>
                        <a:t>Detector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u="none" strike="noStrike" dirty="0">
                          <a:effectLst/>
                        </a:rPr>
                        <a:t>6.10.03.01 Silicon Trackers (INFN)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4785866"/>
                  </a:ext>
                </a:extLst>
              </a:tr>
              <a:tr h="200175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1" u="none" strike="noStrike" dirty="0">
                          <a:effectLst/>
                        </a:rPr>
                        <a:t>Detector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u="none" strike="noStrike" dirty="0">
                          <a:effectLst/>
                        </a:rPr>
                        <a:t>6.10.03.02 Micro Pattern Gaseous Detector (MPGD) Trackers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8585318"/>
                  </a:ext>
                </a:extLst>
              </a:tr>
              <a:tr h="200175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1" u="none" strike="noStrike" dirty="0">
                          <a:effectLst/>
                        </a:rPr>
                        <a:t>Detector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u="none" strike="noStrike" dirty="0">
                          <a:effectLst/>
                        </a:rPr>
                        <a:t>6.10.11.04 Low-Q2 Detectors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8607043"/>
                  </a:ext>
                </a:extLst>
              </a:tr>
              <a:tr h="200175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1" u="none" strike="noStrike" dirty="0">
                          <a:effectLst/>
                        </a:rPr>
                        <a:t>Detector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u="none" strike="noStrike" dirty="0">
                          <a:effectLst/>
                        </a:rPr>
                        <a:t>6.10.05.01 Backward Electromagnetic Calorimetry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54070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283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482D182-2627-7F28-E7E4-CECF15B0DCF3}"/>
              </a:ext>
            </a:extLst>
          </p:cNvPr>
          <p:cNvSpPr txBox="1">
            <a:spLocks/>
          </p:cNvSpPr>
          <p:nvPr/>
        </p:nvSpPr>
        <p:spPr>
          <a:xfrm>
            <a:off x="461318" y="0"/>
            <a:ext cx="8510560" cy="825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u="none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First Phase of EIC IKC identified areas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5FA3EEB-AAC9-F7F4-382C-588A6F8B3D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107079"/>
              </p:ext>
            </p:extLst>
          </p:nvPr>
        </p:nvGraphicFramePr>
        <p:xfrm>
          <a:off x="466706" y="1154281"/>
          <a:ext cx="8505172" cy="2846243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982084">
                  <a:extLst>
                    <a:ext uri="{9D8B030D-6E8A-4147-A177-3AD203B41FA5}">
                      <a16:colId xmlns:a16="http://schemas.microsoft.com/office/drawing/2014/main" val="1933905992"/>
                    </a:ext>
                  </a:extLst>
                </a:gridCol>
                <a:gridCol w="4560124">
                  <a:extLst>
                    <a:ext uri="{9D8B030D-6E8A-4147-A177-3AD203B41FA5}">
                      <a16:colId xmlns:a16="http://schemas.microsoft.com/office/drawing/2014/main" val="2022526188"/>
                    </a:ext>
                  </a:extLst>
                </a:gridCol>
                <a:gridCol w="748146">
                  <a:extLst>
                    <a:ext uri="{9D8B030D-6E8A-4147-A177-3AD203B41FA5}">
                      <a16:colId xmlns:a16="http://schemas.microsoft.com/office/drawing/2014/main" val="2947678335"/>
                    </a:ext>
                  </a:extLst>
                </a:gridCol>
                <a:gridCol w="760021">
                  <a:extLst>
                    <a:ext uri="{9D8B030D-6E8A-4147-A177-3AD203B41FA5}">
                      <a16:colId xmlns:a16="http://schemas.microsoft.com/office/drawing/2014/main" val="3931264088"/>
                    </a:ext>
                  </a:extLst>
                </a:gridCol>
                <a:gridCol w="764292">
                  <a:extLst>
                    <a:ext uri="{9D8B030D-6E8A-4147-A177-3AD203B41FA5}">
                      <a16:colId xmlns:a16="http://schemas.microsoft.com/office/drawing/2014/main" val="1405426830"/>
                    </a:ext>
                  </a:extLst>
                </a:gridCol>
                <a:gridCol w="690505">
                  <a:extLst>
                    <a:ext uri="{9D8B030D-6E8A-4147-A177-3AD203B41FA5}">
                      <a16:colId xmlns:a16="http://schemas.microsoft.com/office/drawing/2014/main" val="196287330"/>
                    </a:ext>
                  </a:extLst>
                </a:gridCol>
              </a:tblGrid>
              <a:tr h="4441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IKC Area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Activity ID and Name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iCRADA BNL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iCRADA JLAB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PPD BNL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PPD JLAB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713372"/>
                  </a:ext>
                </a:extLst>
              </a:tr>
              <a:tr h="200175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1" u="none" strike="noStrike" dirty="0">
                          <a:effectLst/>
                        </a:rPr>
                        <a:t>Accelerator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u="none" strike="noStrike" dirty="0">
                          <a:effectLst/>
                        </a:rPr>
                        <a:t>6.06.02.02 IR Spin Rotator Magnets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NONE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NONE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6349304"/>
                  </a:ext>
                </a:extLst>
              </a:tr>
              <a:tr h="200175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1" u="none" strike="noStrike" dirty="0">
                          <a:effectLst/>
                        </a:rPr>
                        <a:t>Accelerator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u="none" strike="noStrike" dirty="0">
                          <a:effectLst/>
                        </a:rPr>
                        <a:t>6.08.04.03 1773 MHz 5-Cell Elliptical Cavity Cryomodule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NONE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0599616"/>
                  </a:ext>
                </a:extLst>
              </a:tr>
              <a:tr h="200175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1" u="none" strike="noStrike" dirty="0">
                          <a:effectLst/>
                        </a:rPr>
                        <a:t>Accelerator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u="none" strike="noStrike" dirty="0">
                          <a:effectLst/>
                        </a:rPr>
                        <a:t>6.08.04.05 394 MHz Crab Cryomodule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NONE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1760851"/>
                  </a:ext>
                </a:extLst>
              </a:tr>
              <a:tr h="200175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1" u="none" strike="noStrike" dirty="0">
                          <a:effectLst/>
                        </a:rPr>
                        <a:t>Accelerator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u="none" strike="noStrike" dirty="0">
                          <a:effectLst/>
                        </a:rPr>
                        <a:t>6.08.04.02 591 MHz 5-Cell Cryomodule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NONE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6790177"/>
                  </a:ext>
                </a:extLst>
              </a:tr>
              <a:tr h="200175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1" u="none" strike="noStrike" dirty="0">
                          <a:effectLst/>
                        </a:rPr>
                        <a:t>Detector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u="none" strike="noStrike" dirty="0">
                          <a:effectLst/>
                        </a:rPr>
                        <a:t>6.10.04.02 </a:t>
                      </a:r>
                      <a:r>
                        <a:rPr lang="en-US" sz="1100" u="none" strike="noStrike" dirty="0" err="1">
                          <a:effectLst/>
                        </a:rPr>
                        <a:t>dRHIC</a:t>
                      </a:r>
                      <a:r>
                        <a:rPr lang="en-US" sz="1100" u="none" strike="noStrike" dirty="0">
                          <a:effectLst/>
                        </a:rPr>
                        <a:t> Dual ring Cherenkov Detector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NONE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?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7248917"/>
                  </a:ext>
                </a:extLst>
              </a:tr>
              <a:tr h="200175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1" u="none" strike="noStrike" dirty="0">
                          <a:effectLst/>
                        </a:rPr>
                        <a:t>Detector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u="none" strike="noStrike" dirty="0">
                          <a:effectLst/>
                        </a:rPr>
                        <a:t>6.10.07 Detector Magnets Procurement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NONE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NONE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3965899"/>
                  </a:ext>
                </a:extLst>
              </a:tr>
              <a:tr h="200175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1" u="none" strike="noStrike" dirty="0">
                          <a:effectLst/>
                        </a:rPr>
                        <a:t>Detector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u="none" strike="noStrike" dirty="0">
                          <a:effectLst/>
                        </a:rPr>
                        <a:t>6.10.07 Detector Magnets Labor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NONE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NONE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0251940"/>
                  </a:ext>
                </a:extLst>
              </a:tr>
              <a:tr h="200175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1" u="none" strike="noStrike" dirty="0">
                          <a:effectLst/>
                        </a:rPr>
                        <a:t>Detector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u="none" strike="noStrike" dirty="0">
                          <a:effectLst/>
                        </a:rPr>
                        <a:t>6.10.03.01 Silicon Trackers (UK)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NONE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?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7251677"/>
                  </a:ext>
                </a:extLst>
              </a:tr>
              <a:tr h="200175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1" u="none" strike="noStrike" dirty="0">
                          <a:effectLst/>
                        </a:rPr>
                        <a:t>Detector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u="none" strike="noStrike" dirty="0">
                          <a:effectLst/>
                        </a:rPr>
                        <a:t>6.10.03.01 Silicon Trackers (INFN)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?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?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4785866"/>
                  </a:ext>
                </a:extLst>
              </a:tr>
              <a:tr h="200175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1" u="none" strike="noStrike" dirty="0">
                          <a:effectLst/>
                        </a:rPr>
                        <a:t>Detector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u="none" strike="noStrike" dirty="0">
                          <a:effectLst/>
                        </a:rPr>
                        <a:t>6.10.03.02 Micro Pattern Gaseous Detector (MPGD) Trackers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NONE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?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?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8585318"/>
                  </a:ext>
                </a:extLst>
              </a:tr>
              <a:tr h="200175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1" u="none" strike="noStrike" dirty="0">
                          <a:effectLst/>
                        </a:rPr>
                        <a:t>Detector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u="none" strike="noStrike" dirty="0">
                          <a:effectLst/>
                        </a:rPr>
                        <a:t>6.10.11.04 Low-Q2 Detectors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NONE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?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8607043"/>
                  </a:ext>
                </a:extLst>
              </a:tr>
              <a:tr h="200175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1" u="none" strike="noStrike" dirty="0">
                          <a:effectLst/>
                        </a:rPr>
                        <a:t>Detector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u="none" strike="noStrike" dirty="0">
                          <a:effectLst/>
                        </a:rPr>
                        <a:t>6.10.05.01 Backward Electromagnetic Calorimetry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NONE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?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540705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0E93095-EB46-CC3A-40A1-3F646051108D}"/>
              </a:ext>
            </a:extLst>
          </p:cNvPr>
          <p:cNvSpPr txBox="1"/>
          <p:nvPr/>
        </p:nvSpPr>
        <p:spPr>
          <a:xfrm>
            <a:off x="461317" y="4819072"/>
            <a:ext cx="8510561" cy="7386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solidFill>
              <a:srgbClr val="6FB0D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100" i="0" dirty="0">
                <a:solidFill>
                  <a:schemeClr val="tx2">
                    <a:lumMod val="50000"/>
                  </a:schemeClr>
                </a:solidFill>
              </a:rPr>
              <a:t>The Table shows the draft current needs for </a:t>
            </a:r>
            <a:r>
              <a:rPr lang="en-US" sz="2100" i="0" dirty="0" err="1">
                <a:solidFill>
                  <a:schemeClr val="tx2">
                    <a:lumMod val="50000"/>
                  </a:schemeClr>
                </a:solidFill>
              </a:rPr>
              <a:t>iCRADAs</a:t>
            </a:r>
            <a:r>
              <a:rPr lang="en-US" sz="2100" i="0" dirty="0">
                <a:solidFill>
                  <a:schemeClr val="tx2">
                    <a:lumMod val="50000"/>
                  </a:schemeClr>
                </a:solidFill>
              </a:rPr>
              <a:t> and PPDs per scope areas. Some of them marked with “?” are under discussion. </a:t>
            </a:r>
          </a:p>
        </p:txBody>
      </p:sp>
    </p:spTree>
    <p:extLst>
      <p:ext uri="{BB962C8B-B14F-4D97-AF65-F5344CB8AC3E}">
        <p14:creationId xmlns:p14="http://schemas.microsoft.com/office/powerpoint/2010/main" val="865430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9354D-189E-4756-BC7E-CD10F5143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First Phase of Milestones for Accelerator IKC 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94E246F-F5E8-96E2-4364-FDA9AE766A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800149"/>
              </p:ext>
            </p:extLst>
          </p:nvPr>
        </p:nvGraphicFramePr>
        <p:xfrm>
          <a:off x="527657" y="1189016"/>
          <a:ext cx="8377881" cy="44535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3937">
                  <a:extLst>
                    <a:ext uri="{9D8B030D-6E8A-4147-A177-3AD203B41FA5}">
                      <a16:colId xmlns:a16="http://schemas.microsoft.com/office/drawing/2014/main" val="854600201"/>
                    </a:ext>
                  </a:extLst>
                </a:gridCol>
                <a:gridCol w="4631377">
                  <a:extLst>
                    <a:ext uri="{9D8B030D-6E8A-4147-A177-3AD203B41FA5}">
                      <a16:colId xmlns:a16="http://schemas.microsoft.com/office/drawing/2014/main" val="4117910086"/>
                    </a:ext>
                  </a:extLst>
                </a:gridCol>
                <a:gridCol w="1962567">
                  <a:extLst>
                    <a:ext uri="{9D8B030D-6E8A-4147-A177-3AD203B41FA5}">
                      <a16:colId xmlns:a16="http://schemas.microsoft.com/office/drawing/2014/main" val="4157596433"/>
                    </a:ext>
                  </a:extLst>
                </a:gridCol>
              </a:tblGrid>
              <a:tr h="369207">
                <a:tc>
                  <a:txBody>
                    <a:bodyPr/>
                    <a:lstStyle/>
                    <a:p>
                      <a:r>
                        <a:rPr lang="en-US" dirty="0"/>
                        <a:t>Country - Agency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Milestone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Target 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1845832"/>
                  </a:ext>
                </a:extLst>
              </a:tr>
              <a:tr h="248104">
                <a:tc>
                  <a:txBody>
                    <a:bodyPr/>
                    <a:lstStyle/>
                    <a:p>
                      <a:r>
                        <a:rPr lang="en-US" dirty="0"/>
                        <a:t>Canada – TRIUMF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JLab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iCRADA</a:t>
                      </a:r>
                      <a:r>
                        <a:rPr lang="en-US" sz="1400" dirty="0"/>
                        <a:t> (for </a:t>
                      </a:r>
                      <a:r>
                        <a:rPr lang="en-US" sz="1400" u="none" strike="noStrike" dirty="0">
                          <a:effectLst/>
                        </a:rPr>
                        <a:t>Crab CMs) </a:t>
                      </a:r>
                      <a:r>
                        <a:rPr lang="en-US" sz="1400" dirty="0"/>
                        <a:t>drafted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n-US" dirty="0"/>
                        <a:t>Since end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4126607"/>
                  </a:ext>
                </a:extLst>
              </a:tr>
              <a:tr h="248104">
                <a:tc>
                  <a:txBody>
                    <a:bodyPr/>
                    <a:lstStyle/>
                    <a:p>
                      <a:r>
                        <a:rPr lang="en-US" dirty="0"/>
                        <a:t>Canada – TRIUMF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BNL </a:t>
                      </a:r>
                      <a:r>
                        <a:rPr lang="en-US" sz="1400" dirty="0" err="1"/>
                        <a:t>iCRADA</a:t>
                      </a:r>
                      <a:r>
                        <a:rPr lang="en-US" sz="1400" dirty="0"/>
                        <a:t> (for </a:t>
                      </a:r>
                      <a:r>
                        <a:rPr lang="en-US" sz="1400" u="none" strike="noStrike" dirty="0">
                          <a:effectLst/>
                        </a:rPr>
                        <a:t>Crab CMs) </a:t>
                      </a:r>
                      <a:r>
                        <a:rPr lang="en-US" sz="1400" dirty="0"/>
                        <a:t>drafted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Jun 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0354400"/>
                  </a:ext>
                </a:extLst>
              </a:tr>
              <a:tr h="248104">
                <a:tc>
                  <a:txBody>
                    <a:bodyPr/>
                    <a:lstStyle/>
                    <a:p>
                      <a:r>
                        <a:rPr lang="en-US" dirty="0"/>
                        <a:t>UK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JLab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iCRADA</a:t>
                      </a:r>
                      <a:r>
                        <a:rPr lang="en-US" sz="1400" dirty="0"/>
                        <a:t> (for </a:t>
                      </a:r>
                      <a:r>
                        <a:rPr lang="en-US" sz="1400" u="none" strike="noStrike" dirty="0">
                          <a:effectLst/>
                        </a:rPr>
                        <a:t>1773 MHz 5-Cell CMs) </a:t>
                      </a:r>
                      <a:r>
                        <a:rPr lang="en-US" sz="1400" dirty="0"/>
                        <a:t>drafted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Aug 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1325144"/>
                  </a:ext>
                </a:extLst>
              </a:tr>
              <a:tr h="248104">
                <a:tc>
                  <a:txBody>
                    <a:bodyPr/>
                    <a:lstStyle/>
                    <a:p>
                      <a:r>
                        <a:rPr lang="en-US" dirty="0"/>
                        <a:t>UK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BNL </a:t>
                      </a:r>
                      <a:r>
                        <a:rPr lang="en-US" sz="1400" dirty="0" err="1"/>
                        <a:t>iCRADA</a:t>
                      </a:r>
                      <a:r>
                        <a:rPr lang="en-US" sz="1400" dirty="0"/>
                        <a:t> (for </a:t>
                      </a:r>
                      <a:r>
                        <a:rPr lang="en-US" sz="1400" u="none" strike="noStrike" dirty="0">
                          <a:effectLst/>
                        </a:rPr>
                        <a:t>1773 MHz 5-Cell CMs) </a:t>
                      </a:r>
                      <a:r>
                        <a:rPr lang="en-US" sz="1400" dirty="0"/>
                        <a:t>drafted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Aug 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4973792"/>
                  </a:ext>
                </a:extLst>
              </a:tr>
              <a:tr h="248104">
                <a:tc>
                  <a:txBody>
                    <a:bodyPr/>
                    <a:lstStyle/>
                    <a:p>
                      <a:r>
                        <a:rPr lang="en-US" dirty="0"/>
                        <a:t>France – IN2P3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JLab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iCRADA</a:t>
                      </a:r>
                      <a:r>
                        <a:rPr lang="en-US" sz="1400" dirty="0"/>
                        <a:t> (for </a:t>
                      </a:r>
                      <a:r>
                        <a:rPr lang="en-US" sz="1400" u="none" strike="noStrike" dirty="0">
                          <a:effectLst/>
                        </a:rPr>
                        <a:t>591 MHz 5-Cell CMs)</a:t>
                      </a:r>
                      <a:r>
                        <a:rPr lang="en-US" sz="1400" dirty="0"/>
                        <a:t> drafted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Sep 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11019"/>
                  </a:ext>
                </a:extLst>
              </a:tr>
              <a:tr h="24810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France – IN2P3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BNL </a:t>
                      </a:r>
                      <a:r>
                        <a:rPr lang="en-US" sz="1400" dirty="0" err="1"/>
                        <a:t>iCRADA</a:t>
                      </a:r>
                      <a:r>
                        <a:rPr lang="en-US" sz="1400" dirty="0"/>
                        <a:t> (for </a:t>
                      </a:r>
                      <a:r>
                        <a:rPr lang="en-US" sz="1400" u="none" strike="noStrike" dirty="0">
                          <a:effectLst/>
                        </a:rPr>
                        <a:t>591 MHz 5-Cell CMs)</a:t>
                      </a:r>
                      <a:r>
                        <a:rPr lang="en-US" sz="1400" dirty="0"/>
                        <a:t> drafted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Sep 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2803054"/>
                  </a:ext>
                </a:extLst>
              </a:tr>
              <a:tr h="248104">
                <a:tc>
                  <a:txBody>
                    <a:bodyPr/>
                    <a:lstStyle/>
                    <a:p>
                      <a:r>
                        <a:rPr lang="en-US" dirty="0"/>
                        <a:t>Canada – TRIUMF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iCRADAs</a:t>
                      </a:r>
                      <a:r>
                        <a:rPr lang="en-US" sz="1400" dirty="0"/>
                        <a:t> signed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Dec 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611620"/>
                  </a:ext>
                </a:extLst>
              </a:tr>
              <a:tr h="248104">
                <a:tc>
                  <a:txBody>
                    <a:bodyPr/>
                    <a:lstStyle/>
                    <a:p>
                      <a:r>
                        <a:rPr lang="en-US" dirty="0"/>
                        <a:t>UK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iCRADAs</a:t>
                      </a:r>
                      <a:r>
                        <a:rPr lang="en-US" sz="1400" dirty="0"/>
                        <a:t> signed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Dec 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9088488"/>
                  </a:ext>
                </a:extLst>
              </a:tr>
              <a:tr h="248104">
                <a:tc>
                  <a:txBody>
                    <a:bodyPr/>
                    <a:lstStyle/>
                    <a:p>
                      <a:r>
                        <a:rPr lang="en-US" dirty="0"/>
                        <a:t>France – IN2P3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/>
                        <a:t>iCRADAs</a:t>
                      </a:r>
                      <a:r>
                        <a:rPr lang="en-US" sz="1400" dirty="0"/>
                        <a:t> signed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Dec 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0980616"/>
                  </a:ext>
                </a:extLst>
              </a:tr>
              <a:tr h="2481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PPDs preparation could start at the end of drafting the </a:t>
                      </a:r>
                      <a:r>
                        <a:rPr lang="en-US" sz="1400" b="1" dirty="0" err="1">
                          <a:solidFill>
                            <a:srgbClr val="0070C0"/>
                          </a:solidFill>
                        </a:rPr>
                        <a:t>iCRADA</a:t>
                      </a:r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 and completed in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Mar 2025</a:t>
                      </a:r>
                    </a:p>
                    <a:p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Ready to be signed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7813382"/>
                  </a:ext>
                </a:extLst>
              </a:tr>
              <a:tr h="2481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CD-2 Director’s Review / </a:t>
                      </a:r>
                      <a:r>
                        <a:rPr lang="en-US" sz="1400" b="1" dirty="0">
                          <a:solidFill>
                            <a:schemeClr val="accent5"/>
                          </a:solidFill>
                        </a:rPr>
                        <a:t>All ICRADA and PPDs signed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Sep or Oct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9428389"/>
                  </a:ext>
                </a:extLst>
              </a:tr>
              <a:tr h="2481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DOE CD-2 and Status OPA Review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 Late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466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7308662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_NSLS-II">
      <a:dk1>
        <a:srgbClr val="000000"/>
      </a:dk1>
      <a:lt1>
        <a:srgbClr val="FFFFFF"/>
      </a:lt1>
      <a:dk2>
        <a:srgbClr val="105B78"/>
      </a:dk2>
      <a:lt2>
        <a:srgbClr val="00ACDB"/>
      </a:lt2>
      <a:accent1>
        <a:srgbClr val="B2D33A"/>
      </a:accent1>
      <a:accent2>
        <a:srgbClr val="F68A1F"/>
      </a:accent2>
      <a:accent3>
        <a:srgbClr val="B62466"/>
      </a:accent3>
      <a:accent4>
        <a:srgbClr val="FFCC33"/>
      </a:accent4>
      <a:accent5>
        <a:srgbClr val="DA3525"/>
      </a:accent5>
      <a:accent6>
        <a:srgbClr val="50489D"/>
      </a:accent6>
      <a:hlink>
        <a:srgbClr val="4881C3"/>
      </a:hlink>
      <a:folHlink>
        <a:srgbClr val="24B574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IC_PPT_Template_Standard_0923" id="{51008124-F8D6-574C-BC08-0B5A1C9FAED0}" vid="{3F18F961-D722-A945-945F-51E7E25F59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8ADECB340160469430AC0F4EA775FA" ma:contentTypeVersion="16" ma:contentTypeDescription="Create a new document." ma:contentTypeScope="" ma:versionID="c85e3d5e809d44ba44323422ea9bf3a8">
  <xsd:schema xmlns:xsd="http://www.w3.org/2001/XMLSchema" xmlns:xs="http://www.w3.org/2001/XMLSchema" xmlns:p="http://schemas.microsoft.com/office/2006/metadata/properties" xmlns:ns3="3243247e-8d7f-4cff-a9ba-5f4d23375e99" xmlns:ns4="50e8a399-bf5a-4ab5-aaed-678af10ca500" targetNamespace="http://schemas.microsoft.com/office/2006/metadata/properties" ma:root="true" ma:fieldsID="9c13c6e67b509a657da624646862ce37" ns3:_="" ns4:_="">
    <xsd:import namespace="3243247e-8d7f-4cff-a9ba-5f4d23375e99"/>
    <xsd:import namespace="50e8a399-bf5a-4ab5-aaed-678af10ca50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43247e-8d7f-4cff-a9ba-5f4d23375e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e8a399-bf5a-4ab5-aaed-678af10ca50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243247e-8d7f-4cff-a9ba-5f4d23375e9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2E7502A-9CFA-410D-9783-9F044F4077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43247e-8d7f-4cff-a9ba-5f4d23375e99"/>
    <ds:schemaRef ds:uri="50e8a399-bf5a-4ab5-aaed-678af10ca5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0356BF9-65BF-4FB8-AF85-AC97FE8FC05F}">
  <ds:schemaRefs>
    <ds:schemaRef ds:uri="50e8a399-bf5a-4ab5-aaed-678af10ca500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3243247e-8d7f-4cff-a9ba-5f4d23375e99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D068F36-6E24-4F9B-99C4-12AA6B47265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EIC_PPT_Template_Standard_0923</Template>
  <TotalTime>12147</TotalTime>
  <Words>1214</Words>
  <Application>Microsoft Office PowerPoint</Application>
  <PresentationFormat>On-screen Show (4:3)</PresentationFormat>
  <Paragraphs>311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BNL</vt:lpstr>
      <vt:lpstr> Status of International Agreements and Engagement</vt:lpstr>
      <vt:lpstr>Outline</vt:lpstr>
      <vt:lpstr>EIC Reference Dates</vt:lpstr>
      <vt:lpstr>EIC IKC CD-2 expectations</vt:lpstr>
      <vt:lpstr>International Agreements Overview</vt:lpstr>
      <vt:lpstr>Project Organization- Level 1</vt:lpstr>
      <vt:lpstr>PowerPoint Presentation</vt:lpstr>
      <vt:lpstr>PowerPoint Presentation</vt:lpstr>
      <vt:lpstr>First Phase of Milestones for Accelerator IKC  </vt:lpstr>
      <vt:lpstr>First Phase of Milestones for Detector IKC  </vt:lpstr>
      <vt:lpstr>Summary</vt:lpstr>
    </vt:vector>
  </TitlesOfParts>
  <Manager/>
  <Company>Brookhaven National Laboratory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/>
  <dc:creator>Thelen, Mary Ellen</dc:creator>
  <cp:keywords/>
  <dc:description/>
  <cp:lastModifiedBy>Petrone, Alyssa</cp:lastModifiedBy>
  <cp:revision>40</cp:revision>
  <dcterms:created xsi:type="dcterms:W3CDTF">2023-09-12T20:38:49Z</dcterms:created>
  <dcterms:modified xsi:type="dcterms:W3CDTF">2024-05-06T06:07:43Z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0x0101001B8ADECB340160469430AC0F4EA775FA</vt:lpwstr>
  </property>
  <property fmtid="{D5CDD505-2E9C-101B-9397-08002B2CF9AE}" pid="3" name="MediaServiceImageTags">
    <vt:lpwstr/>
  </property>
</Properties>
</file>