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487" r:id="rId5"/>
    <p:sldId id="488" r:id="rId6"/>
    <p:sldId id="491" r:id="rId7"/>
    <p:sldId id="496" r:id="rId8"/>
    <p:sldId id="502" r:id="rId9"/>
    <p:sldId id="498" r:id="rId10"/>
    <p:sldId id="504" r:id="rId11"/>
    <p:sldId id="508" r:id="rId12"/>
    <p:sldId id="495" r:id="rId13"/>
    <p:sldId id="499" r:id="rId14"/>
    <p:sldId id="500" r:id="rId15"/>
    <p:sldId id="5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D9D67E-5067-C540-52AB-35820FA90FD6}" name="Luisella Lari" initials="LL" userId="S::llari@services.fnal.gov::9aa45de5-10d5-4f44-a6ec-f8531d8331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DDD"/>
    <a:srgbClr val="FECE39"/>
    <a:srgbClr val="5B5C5E"/>
    <a:srgbClr val="DB3527"/>
    <a:srgbClr val="8FAADC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40999A-8D8C-4A54-AE30-53D6091722BA}" v="57" dt="2024-05-03T22:03:58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4543"/>
  </p:normalViewPr>
  <p:slideViewPr>
    <p:cSldViewPr snapToGrid="0">
      <p:cViewPr varScale="1">
        <p:scale>
          <a:sx n="73" d="100"/>
          <a:sy n="73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to IKCs and working with PM, PD and Tech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5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Part2 is the most important for defining technical scope and organization of the partner institution.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6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736" y="472833"/>
            <a:ext cx="1178814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674636" y="472833"/>
            <a:ext cx="1343406" cy="343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00764" y="472834"/>
            <a:ext cx="1377823" cy="3450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E486B7-F5AD-D825-2EC1-65852A78DD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26016"/>
            <a:ext cx="8257263" cy="1201762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SC-2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21B895-6401-26F9-FC9C-30F863F9E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166360"/>
            <a:ext cx="3272802" cy="881898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FB6507-A4B3-65C0-F0BF-B5AB3F9A8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058245"/>
            <a:ext cx="8256628" cy="33276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DF498-1C20-7BEF-54D0-6461F46F30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920" y="2327275"/>
            <a:ext cx="8256628" cy="407988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Secondary title if needed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AD831B6-A3EA-A368-195E-7474FC0B73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920" y="3402358"/>
            <a:ext cx="8256628" cy="33276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 dirty="0"/>
              <a:t>Project Role or Organizational Role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0F281E0-CC94-7AAE-3D1B-95E3D05738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1" y="3746471"/>
            <a:ext cx="8256628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</p:spTree>
    <p:extLst>
      <p:ext uri="{BB962C8B-B14F-4D97-AF65-F5344CB8AC3E}">
        <p14:creationId xmlns:p14="http://schemas.microsoft.com/office/powerpoint/2010/main" val="1282005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– Arial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318" y="930274"/>
            <a:ext cx="4206240" cy="521208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D38891C-B98B-45C9-7E58-85FEE4F95B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638" y="930274"/>
            <a:ext cx="4206240" cy="521208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204009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884" y="930274"/>
            <a:ext cx="8522668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7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Section Separator – Title Line 1</a:t>
            </a:r>
          </a:p>
          <a:p>
            <a:pPr lvl="0"/>
            <a:r>
              <a:rPr lang="en-US" dirty="0"/>
              <a:t>Section Separator – Title Line 2</a:t>
            </a:r>
          </a:p>
          <a:p>
            <a:pPr lvl="0"/>
            <a:r>
              <a:rPr lang="en-US" dirty="0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55528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About Me – 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F08AC-41A7-6DA8-A757-44918DF758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03380"/>
            <a:ext cx="8509915" cy="5303520"/>
          </a:xfrm>
        </p:spPr>
        <p:txBody>
          <a:bodyPr/>
          <a:lstStyle>
            <a:lvl1pPr>
              <a:defRPr sz="2000"/>
            </a:lvl1pPr>
            <a:lvl2pPr marL="400050" indent="-169863">
              <a:defRPr sz="1600"/>
            </a:lvl2pPr>
            <a:lvl3pPr marL="630238" indent="-173038">
              <a:defRPr sz="1400"/>
            </a:lvl3pPr>
            <a:lvl4pPr marL="857250" indent="-169863">
              <a:defRPr sz="1400"/>
            </a:lvl4pPr>
            <a:lvl5pPr marL="1087438" indent="-173038">
              <a:defRPr sz="14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14</a:t>
            </a:r>
          </a:p>
          <a:p>
            <a:pPr lvl="3"/>
            <a:r>
              <a:rPr lang="en-US" dirty="0"/>
              <a:t>Level 4 – Arial 14</a:t>
            </a:r>
          </a:p>
          <a:p>
            <a:pPr lvl="4"/>
            <a:r>
              <a:rPr lang="en-US" dirty="0"/>
              <a:t>Level 5 – Arial 14</a:t>
            </a:r>
          </a:p>
        </p:txBody>
      </p:sp>
    </p:spTree>
    <p:extLst>
      <p:ext uri="{BB962C8B-B14F-4D97-AF65-F5344CB8AC3E}">
        <p14:creationId xmlns:p14="http://schemas.microsoft.com/office/powerpoint/2010/main" val="422288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040" y="930274"/>
            <a:ext cx="8526512" cy="5212080"/>
          </a:xfrm>
        </p:spPr>
        <p:txBody>
          <a:bodyPr>
            <a:normAutofit/>
          </a:bodyPr>
          <a:lstStyle>
            <a:lvl1pPr marL="230188" indent="-230188">
              <a:buFont typeface="+mj-lt"/>
              <a:buAutoNum type="arabicPeriod"/>
              <a:defRPr sz="1600"/>
            </a:lvl1pPr>
            <a:lvl2pPr marL="513159" indent="-342900">
              <a:buFont typeface="+mj-lt"/>
              <a:buAutoNum type="alphaUcPeriod"/>
              <a:defRPr/>
            </a:lvl2pPr>
            <a:lvl3pPr marL="602456" indent="-257175">
              <a:buFont typeface="+mj-lt"/>
              <a:buAutoNum type="romanLcPeriod"/>
              <a:defRPr/>
            </a:lvl3pPr>
            <a:lvl4pPr marL="772715" indent="-257175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Charges – Arial 16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3C22F-5552-870B-477F-48CD03748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041" y="0"/>
            <a:ext cx="8526511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Charge Questions Addressed</a:t>
            </a:r>
          </a:p>
        </p:txBody>
      </p:sp>
    </p:spTree>
    <p:extLst>
      <p:ext uri="{BB962C8B-B14F-4D97-AF65-F5344CB8AC3E}">
        <p14:creationId xmlns:p14="http://schemas.microsoft.com/office/powerpoint/2010/main" val="185550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8509915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8509915" cy="256032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059D367-148D-ABC3-9222-4D872ADE1E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595690"/>
            <a:ext cx="8509915" cy="256032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48979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D237C-9841-DB8A-1F2D-8184DAFB4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4206240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92FA0AE-9ABA-2F14-80C1-D714D84AFC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638" y="930274"/>
            <a:ext cx="4206240" cy="5212080"/>
          </a:xfrm>
        </p:spPr>
        <p:txBody>
          <a:bodyPr/>
          <a:lstStyle>
            <a:lvl1pPr>
              <a:defRPr/>
            </a:lvl1pPr>
            <a:lvl2pPr marL="400050" indent="-169863">
              <a:defRPr/>
            </a:lvl2pPr>
            <a:lvl3pPr marL="630238" indent="-173038">
              <a:defRPr/>
            </a:lvl3pPr>
            <a:lvl4pPr marL="857250" indent="-169863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07889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– Arial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318" y="930274"/>
            <a:ext cx="8510560" cy="521208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98616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 – Arial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318" y="930274"/>
            <a:ext cx="8510560" cy="256032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56745C8-7710-FDCA-9CC3-ABCC377F97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18" y="3595690"/>
            <a:ext cx="8510560" cy="2560320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3088" indent="-342900">
              <a:buFont typeface="+mj-lt"/>
              <a:buAutoNum type="alphaUcPeriod"/>
              <a:defRPr/>
            </a:lvl2pPr>
            <a:lvl3pPr marL="687388" indent="-230188">
              <a:buFont typeface="+mj-lt"/>
              <a:buAutoNum type="romanLcPeriod"/>
              <a:defRPr/>
            </a:lvl3pPr>
            <a:lvl4pPr marL="857250" indent="-284163">
              <a:buFont typeface="+mj-lt"/>
              <a:buAutoNum type="alphaLcPeriod"/>
              <a:defRPr/>
            </a:lvl4pPr>
            <a:lvl5pPr marL="942975" indent="-25717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43013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319" y="975364"/>
            <a:ext cx="8510560" cy="49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1319" y="825178"/>
            <a:ext cx="8510560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4DC3BE-AF5A-7422-5AAE-25546B64D88D}"/>
              </a:ext>
            </a:extLst>
          </p:cNvPr>
          <p:cNvSpPr txBox="1"/>
          <p:nvPr userDrawn="1"/>
        </p:nvSpPr>
        <p:spPr>
          <a:xfrm>
            <a:off x="365760" y="6490194"/>
            <a:ext cx="4912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EIC RRB Meeting, 6-7 May 2024</a:t>
            </a:r>
            <a:r>
              <a:rPr lang="en-US" sz="1400" baseline="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304ED-A0DA-7A2B-1442-D2D01853FC03}"/>
              </a:ext>
            </a:extLst>
          </p:cNvPr>
          <p:cNvSpPr txBox="1"/>
          <p:nvPr userDrawn="1"/>
        </p:nvSpPr>
        <p:spPr>
          <a:xfrm>
            <a:off x="8574891" y="6490193"/>
            <a:ext cx="50676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4A220E-D700-5FA9-CED7-BEB1206732F4}"/>
              </a:ext>
            </a:extLst>
          </p:cNvPr>
          <p:cNvCxnSpPr>
            <a:cxnSpLocks/>
          </p:cNvCxnSpPr>
          <p:nvPr userDrawn="1"/>
        </p:nvCxnSpPr>
        <p:spPr>
          <a:xfrm>
            <a:off x="461963" y="6260638"/>
            <a:ext cx="85099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B39E2B-276E-4BF8-8935-1982A6EBFC74}"/>
              </a:ext>
            </a:extLst>
          </p:cNvPr>
          <p:cNvSpPr txBox="1"/>
          <p:nvPr userDrawn="1"/>
        </p:nvSpPr>
        <p:spPr>
          <a:xfrm>
            <a:off x="3400508" y="6478871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P. Berrutti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5" r:id="rId3"/>
    <p:sldLayoutId id="2147483682" r:id="rId4"/>
    <p:sldLayoutId id="2147483662" r:id="rId5"/>
    <p:sldLayoutId id="2147483689" r:id="rId6"/>
    <p:sldLayoutId id="2147483688" r:id="rId7"/>
    <p:sldLayoutId id="2147483679" r:id="rId8"/>
    <p:sldLayoutId id="2147483687" r:id="rId9"/>
    <p:sldLayoutId id="2147483686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063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22655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dico.bnl.gov/event/20635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B18C-C198-BE5C-60C8-B93621397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126016"/>
            <a:ext cx="8257263" cy="1201762"/>
          </a:xfrm>
        </p:spPr>
        <p:txBody>
          <a:bodyPr/>
          <a:lstStyle/>
          <a:p>
            <a:r>
              <a:rPr lang="en-US" b="1" i="0" dirty="0">
                <a:effectLst/>
                <a:latin typeface="Roboto" panose="02000000000000000000" pitchFamily="2" charset="0"/>
              </a:rPr>
              <a:t>In-Kind Documentation Path Forward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3A378-E531-52D7-558E-B9A23FF6D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5542878"/>
            <a:ext cx="4499386" cy="8818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/>
              <a:t>EIC 3rd Resource Review Board Meeting</a:t>
            </a:r>
          </a:p>
          <a:p>
            <a:r>
              <a:rPr lang="en-US" sz="1600" dirty="0"/>
              <a:t>May 6-7,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AF45B-3679-C277-BE07-717A9796A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" y="3058245"/>
            <a:ext cx="8256628" cy="332760"/>
          </a:xfrm>
        </p:spPr>
        <p:txBody>
          <a:bodyPr/>
          <a:lstStyle/>
          <a:p>
            <a:r>
              <a:rPr lang="en-US" dirty="0"/>
              <a:t>Paolo Berrutti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FD6DAD-F67C-2FB7-A541-074BE35EED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" y="3402358"/>
            <a:ext cx="8256628" cy="881898"/>
          </a:xfrm>
        </p:spPr>
        <p:txBody>
          <a:bodyPr/>
          <a:lstStyle/>
          <a:p>
            <a:r>
              <a:rPr lang="en-US" dirty="0"/>
              <a:t>EIC IKC Specialist Engineer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338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</p:spPr>
        <p:txBody>
          <a:bodyPr/>
          <a:lstStyle/>
          <a:p>
            <a:r>
              <a:rPr lang="en-US" dirty="0"/>
              <a:t>PPD preparation timeline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337" y="825178"/>
            <a:ext cx="8509915" cy="5212080"/>
          </a:xfrm>
        </p:spPr>
        <p:txBody>
          <a:bodyPr>
            <a:normAutofit/>
          </a:bodyPr>
          <a:lstStyle/>
          <a:p>
            <a:r>
              <a:rPr lang="en-US" sz="2000" dirty="0"/>
              <a:t>PPDs templates have been developed and are available to Partners </a:t>
            </a:r>
            <a:r>
              <a:rPr lang="en-US" sz="2000" dirty="0">
                <a:hlinkClick r:id="rId3"/>
              </a:rPr>
              <a:t>here</a:t>
            </a:r>
            <a:endParaRPr lang="en-US" sz="2000" dirty="0"/>
          </a:p>
          <a:p>
            <a:r>
              <a:rPr lang="en-US" sz="2000" dirty="0"/>
              <a:t>Tight timeline between today and CD-2, urgent to </a:t>
            </a:r>
            <a:r>
              <a:rPr lang="en-US" sz="2000" i="1" u="sng" dirty="0"/>
              <a:t>identify point of contacts (Technical Representatives) at each Partner Institution</a:t>
            </a:r>
            <a:r>
              <a:rPr lang="en-US" sz="2000" dirty="0"/>
              <a:t>.</a:t>
            </a:r>
          </a:p>
          <a:p>
            <a:r>
              <a:rPr lang="en-US" sz="2000" dirty="0"/>
              <a:t>PPD part 1 preparation will require minimal effort, </a:t>
            </a:r>
            <a:r>
              <a:rPr lang="en-US" sz="2000" b="1" dirty="0"/>
              <a:t>PPD part 2 will require about 6 months for preparation.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A4FA9766-D3C4-7E8A-7621-FA8F21C745FB}"/>
              </a:ext>
            </a:extLst>
          </p:cNvPr>
          <p:cNvSpPr/>
          <p:nvPr/>
        </p:nvSpPr>
        <p:spPr>
          <a:xfrm>
            <a:off x="661841" y="2913796"/>
            <a:ext cx="1256594" cy="580204"/>
          </a:xfrm>
          <a:prstGeom prst="homePlate">
            <a:avLst/>
          </a:prstGeom>
          <a:solidFill>
            <a:srgbClr val="5B5C5E"/>
          </a:solidFill>
          <a:ln>
            <a:solidFill>
              <a:srgbClr val="5B5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PPDs Templates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97BEF0-DB7F-0968-53D3-97BFE1BA04CE}"/>
              </a:ext>
            </a:extLst>
          </p:cNvPr>
          <p:cNvGrpSpPr/>
          <p:nvPr/>
        </p:nvGrpSpPr>
        <p:grpSpPr>
          <a:xfrm>
            <a:off x="1712763" y="2911312"/>
            <a:ext cx="2727002" cy="580204"/>
            <a:chOff x="2026281" y="2744280"/>
            <a:chExt cx="3221197" cy="580204"/>
          </a:xfrm>
          <a:solidFill>
            <a:srgbClr val="5B5C5E"/>
          </a:solidFill>
        </p:grpSpPr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E01FDCD5-B5EA-9911-2372-0B60B63BEA73}"/>
                </a:ext>
              </a:extLst>
            </p:cNvPr>
            <p:cNvSpPr/>
            <p:nvPr/>
          </p:nvSpPr>
          <p:spPr>
            <a:xfrm>
              <a:off x="2026281" y="2746766"/>
              <a:ext cx="1682226" cy="577718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IKC Scope Definition</a:t>
              </a:r>
            </a:p>
          </p:txBody>
        </p:sp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D51B653E-FF30-E2B9-27A9-508BC3A98089}"/>
                </a:ext>
              </a:extLst>
            </p:cNvPr>
            <p:cNvSpPr/>
            <p:nvPr/>
          </p:nvSpPr>
          <p:spPr>
            <a:xfrm>
              <a:off x="3442508" y="2744280"/>
              <a:ext cx="1804970" cy="577720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IKC Technical description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39D1C-4071-48D1-C4C3-785D5058C138}"/>
              </a:ext>
            </a:extLst>
          </p:cNvPr>
          <p:cNvGrpSpPr/>
          <p:nvPr/>
        </p:nvGrpSpPr>
        <p:grpSpPr>
          <a:xfrm>
            <a:off x="4227587" y="2911312"/>
            <a:ext cx="2920176" cy="577720"/>
            <a:chOff x="2026280" y="2746764"/>
            <a:chExt cx="3354527" cy="577720"/>
          </a:xfrm>
          <a:solidFill>
            <a:srgbClr val="5B5C5E"/>
          </a:solidFill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4CEF528-1BFC-A178-9695-D1A5DE695F61}"/>
                </a:ext>
              </a:extLst>
            </p:cNvPr>
            <p:cNvSpPr/>
            <p:nvPr/>
          </p:nvSpPr>
          <p:spPr>
            <a:xfrm>
              <a:off x="2026280" y="2746766"/>
              <a:ext cx="1804973" cy="577718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Project Activities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1EDB1C1-2557-67E4-0515-62C78F72966E}"/>
                </a:ext>
              </a:extLst>
            </p:cNvPr>
            <p:cNvSpPr/>
            <p:nvPr/>
          </p:nvSpPr>
          <p:spPr>
            <a:xfrm>
              <a:off x="3575834" y="2746764"/>
              <a:ext cx="1804973" cy="577720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Schedule</a:t>
              </a:r>
            </a:p>
          </p:txBody>
        </p:sp>
      </p:grp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BDACE3E6-274E-5F82-B3C9-A98FBF35CF41}"/>
              </a:ext>
            </a:extLst>
          </p:cNvPr>
          <p:cNvSpPr/>
          <p:nvPr/>
        </p:nvSpPr>
        <p:spPr>
          <a:xfrm>
            <a:off x="565846" y="4105343"/>
            <a:ext cx="1571261" cy="577720"/>
          </a:xfrm>
          <a:prstGeom prst="chevron">
            <a:avLst/>
          </a:prstGeom>
          <a:solidFill>
            <a:srgbClr val="5B5C5E"/>
          </a:solidFill>
          <a:ln>
            <a:solidFill>
              <a:srgbClr val="5B5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Components Table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5C8254CE-79AE-D0C4-FDB7-ED47B819E062}"/>
              </a:ext>
            </a:extLst>
          </p:cNvPr>
          <p:cNvSpPr/>
          <p:nvPr/>
        </p:nvSpPr>
        <p:spPr>
          <a:xfrm>
            <a:off x="7128259" y="3050848"/>
            <a:ext cx="302978" cy="298648"/>
          </a:xfrm>
          <a:prstGeom prst="chevron">
            <a:avLst/>
          </a:prstGeom>
          <a:pattFill prst="wdDnDiag">
            <a:fgClr>
              <a:srgbClr val="5B5C5E"/>
            </a:fgClr>
            <a:bgClr>
              <a:srgbClr val="01ADDD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0AFD31-4CF5-8C6B-E53E-9CFEAA0A32C2}"/>
              </a:ext>
            </a:extLst>
          </p:cNvPr>
          <p:cNvGrpSpPr/>
          <p:nvPr/>
        </p:nvGrpSpPr>
        <p:grpSpPr>
          <a:xfrm>
            <a:off x="1915736" y="4097889"/>
            <a:ext cx="2727002" cy="580204"/>
            <a:chOff x="2026281" y="2744280"/>
            <a:chExt cx="3221197" cy="580204"/>
          </a:xfrm>
          <a:solidFill>
            <a:srgbClr val="5B5C5E"/>
          </a:solidFill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80E90D8D-22DA-980E-BDCE-95C19D4A37C8}"/>
                </a:ext>
              </a:extLst>
            </p:cNvPr>
            <p:cNvSpPr/>
            <p:nvPr/>
          </p:nvSpPr>
          <p:spPr>
            <a:xfrm>
              <a:off x="2026281" y="2746766"/>
              <a:ext cx="1682226" cy="577718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Project </a:t>
              </a:r>
              <a:r>
                <a:rPr lang="en-US" sz="1200" dirty="0" err="1">
                  <a:solidFill>
                    <a:schemeClr val="bg1"/>
                  </a:solidFill>
                </a:rPr>
                <a:t>Mnagement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EE80437A-F626-B0B5-B089-4563FEBC30F5}"/>
                </a:ext>
              </a:extLst>
            </p:cNvPr>
            <p:cNvSpPr/>
            <p:nvPr/>
          </p:nvSpPr>
          <p:spPr>
            <a:xfrm>
              <a:off x="3442508" y="2744280"/>
              <a:ext cx="1804970" cy="577720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Project Control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8D0368-A629-4813-820A-53C1DEFADC89}"/>
              </a:ext>
            </a:extLst>
          </p:cNvPr>
          <p:cNvGrpSpPr/>
          <p:nvPr/>
        </p:nvGrpSpPr>
        <p:grpSpPr>
          <a:xfrm>
            <a:off x="4430560" y="4097889"/>
            <a:ext cx="2920176" cy="577720"/>
            <a:chOff x="2026280" y="2746764"/>
            <a:chExt cx="3354527" cy="577720"/>
          </a:xfrm>
          <a:solidFill>
            <a:srgbClr val="5B5C5E"/>
          </a:solidFill>
        </p:grpSpPr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141BF109-0CA2-8E83-8FDD-A66EBFDF881B}"/>
                </a:ext>
              </a:extLst>
            </p:cNvPr>
            <p:cNvSpPr/>
            <p:nvPr/>
          </p:nvSpPr>
          <p:spPr>
            <a:xfrm>
              <a:off x="2026280" y="2746766"/>
              <a:ext cx="1804973" cy="577718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Risk Management</a:t>
              </a: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FAFA647C-536B-8C5B-8D1C-CF33EB8D173D}"/>
                </a:ext>
              </a:extLst>
            </p:cNvPr>
            <p:cNvSpPr/>
            <p:nvPr/>
          </p:nvSpPr>
          <p:spPr>
            <a:xfrm>
              <a:off x="3575834" y="2746764"/>
              <a:ext cx="1804973" cy="577720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Quality Assurance and Safety</a:t>
              </a:r>
            </a:p>
          </p:txBody>
        </p:sp>
      </p:grpSp>
      <p:sp>
        <p:nvSpPr>
          <p:cNvPr id="85" name="Arrow: Chevron 84">
            <a:extLst>
              <a:ext uri="{FF2B5EF4-FFF2-40B4-BE49-F238E27FC236}">
                <a16:creationId xmlns:a16="http://schemas.microsoft.com/office/drawing/2014/main" id="{D96DFB19-86AF-EF8A-5BDE-A6F163754088}"/>
              </a:ext>
            </a:extLst>
          </p:cNvPr>
          <p:cNvSpPr/>
          <p:nvPr/>
        </p:nvSpPr>
        <p:spPr>
          <a:xfrm>
            <a:off x="1672361" y="5349712"/>
            <a:ext cx="1763732" cy="577720"/>
          </a:xfrm>
          <a:prstGeom prst="chevron">
            <a:avLst/>
          </a:prstGeom>
          <a:solidFill>
            <a:srgbClr val="5B5C5E"/>
          </a:solidFill>
          <a:ln>
            <a:solidFill>
              <a:srgbClr val="5B5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7992ADA5-EA8D-0701-26A1-71F8C1E3EB32}"/>
              </a:ext>
            </a:extLst>
          </p:cNvPr>
          <p:cNvSpPr/>
          <p:nvPr/>
        </p:nvSpPr>
        <p:spPr>
          <a:xfrm rot="10800000">
            <a:off x="4844705" y="5352587"/>
            <a:ext cx="1256594" cy="574459"/>
          </a:xfrm>
          <a:prstGeom prst="homePlate">
            <a:avLst/>
          </a:prstGeom>
          <a:solidFill>
            <a:srgbClr val="5B5C5E"/>
          </a:solidFill>
          <a:ln>
            <a:solidFill>
              <a:srgbClr val="5B5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719D296-7711-C984-3BFC-07BD7A332175}"/>
              </a:ext>
            </a:extLst>
          </p:cNvPr>
          <p:cNvGrpSpPr/>
          <p:nvPr/>
        </p:nvGrpSpPr>
        <p:grpSpPr>
          <a:xfrm>
            <a:off x="3229649" y="5354295"/>
            <a:ext cx="2883762" cy="580204"/>
            <a:chOff x="1839892" y="2744280"/>
            <a:chExt cx="3407586" cy="580204"/>
          </a:xfrm>
          <a:solidFill>
            <a:srgbClr val="5B5C5E"/>
          </a:solidFill>
        </p:grpSpPr>
        <p:sp>
          <p:nvSpPr>
            <p:cNvPr id="92" name="Arrow: Chevron 91">
              <a:extLst>
                <a:ext uri="{FF2B5EF4-FFF2-40B4-BE49-F238E27FC236}">
                  <a16:creationId xmlns:a16="http://schemas.microsoft.com/office/drawing/2014/main" id="{108FD884-2BA7-1F9C-F62E-41CBD9862849}"/>
                </a:ext>
              </a:extLst>
            </p:cNvPr>
            <p:cNvSpPr/>
            <p:nvPr/>
          </p:nvSpPr>
          <p:spPr>
            <a:xfrm>
              <a:off x="1839892" y="2746766"/>
              <a:ext cx="1857665" cy="577718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System Acceptance</a:t>
              </a:r>
            </a:p>
          </p:txBody>
        </p:sp>
        <p:sp>
          <p:nvSpPr>
            <p:cNvPr id="93" name="Arrow: Chevron 92">
              <a:extLst>
                <a:ext uri="{FF2B5EF4-FFF2-40B4-BE49-F238E27FC236}">
                  <a16:creationId xmlns:a16="http://schemas.microsoft.com/office/drawing/2014/main" id="{55DC301D-08E6-9860-C868-B83BCCCFFE4C}"/>
                </a:ext>
              </a:extLst>
            </p:cNvPr>
            <p:cNvSpPr/>
            <p:nvPr/>
          </p:nvSpPr>
          <p:spPr>
            <a:xfrm>
              <a:off x="3442508" y="2744280"/>
              <a:ext cx="1804970" cy="577720"/>
            </a:xfrm>
            <a:prstGeom prst="chevron">
              <a:avLst/>
            </a:prstGeom>
            <a:grpFill/>
            <a:ln>
              <a:solidFill>
                <a:srgbClr val="5B5C5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Appendix I</a:t>
              </a:r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48F603C0-EFEE-030B-B697-AED822C69893}"/>
              </a:ext>
            </a:extLst>
          </p:cNvPr>
          <p:cNvSpPr/>
          <p:nvPr/>
        </p:nvSpPr>
        <p:spPr>
          <a:xfrm>
            <a:off x="7106850" y="2732274"/>
            <a:ext cx="1186359" cy="3300548"/>
          </a:xfrm>
          <a:prstGeom prst="rightBrace">
            <a:avLst>
              <a:gd name="adj1" fmla="val 35955"/>
              <a:gd name="adj2" fmla="val 50373"/>
            </a:avLst>
          </a:prstGeom>
          <a:ln w="57150">
            <a:solidFill>
              <a:srgbClr val="01ADD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Arrow: Chevron 166">
            <a:extLst>
              <a:ext uri="{FF2B5EF4-FFF2-40B4-BE49-F238E27FC236}">
                <a16:creationId xmlns:a16="http://schemas.microsoft.com/office/drawing/2014/main" id="{730C3C93-3DCC-3874-AD92-999047F23522}"/>
              </a:ext>
            </a:extLst>
          </p:cNvPr>
          <p:cNvSpPr/>
          <p:nvPr/>
        </p:nvSpPr>
        <p:spPr>
          <a:xfrm>
            <a:off x="7364790" y="3050848"/>
            <a:ext cx="302978" cy="298648"/>
          </a:xfrm>
          <a:prstGeom prst="chevron">
            <a:avLst/>
          </a:prstGeom>
          <a:pattFill prst="wdDnDiag">
            <a:fgClr>
              <a:srgbClr val="5B5C5E"/>
            </a:fgClr>
            <a:bgClr>
              <a:srgbClr val="01ADDD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8" name="Arrow: Chevron 167">
            <a:extLst>
              <a:ext uri="{FF2B5EF4-FFF2-40B4-BE49-F238E27FC236}">
                <a16:creationId xmlns:a16="http://schemas.microsoft.com/office/drawing/2014/main" id="{B37D1841-EE20-0B6E-681C-32D5A4A32EB4}"/>
              </a:ext>
            </a:extLst>
          </p:cNvPr>
          <p:cNvSpPr/>
          <p:nvPr/>
        </p:nvSpPr>
        <p:spPr>
          <a:xfrm>
            <a:off x="437867" y="4244879"/>
            <a:ext cx="302978" cy="298648"/>
          </a:xfrm>
          <a:prstGeom prst="chevron">
            <a:avLst/>
          </a:prstGeom>
          <a:pattFill prst="wdDnDiag">
            <a:fgClr>
              <a:srgbClr val="5B5C5E"/>
            </a:fgClr>
            <a:bgClr>
              <a:srgbClr val="01ADDD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9" name="Arrow: Chevron 168">
            <a:extLst>
              <a:ext uri="{FF2B5EF4-FFF2-40B4-BE49-F238E27FC236}">
                <a16:creationId xmlns:a16="http://schemas.microsoft.com/office/drawing/2014/main" id="{83485101-FE78-8BF1-C2C8-E3C89DDA6683}"/>
              </a:ext>
            </a:extLst>
          </p:cNvPr>
          <p:cNvSpPr/>
          <p:nvPr/>
        </p:nvSpPr>
        <p:spPr>
          <a:xfrm>
            <a:off x="7287237" y="4244879"/>
            <a:ext cx="302978" cy="298648"/>
          </a:xfrm>
          <a:prstGeom prst="chevron">
            <a:avLst/>
          </a:prstGeom>
          <a:pattFill prst="wdDnDiag">
            <a:fgClr>
              <a:srgbClr val="5B5C5E"/>
            </a:fgClr>
            <a:bgClr>
              <a:srgbClr val="01ADDD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0" name="Arrow: Chevron 169">
            <a:extLst>
              <a:ext uri="{FF2B5EF4-FFF2-40B4-BE49-F238E27FC236}">
                <a16:creationId xmlns:a16="http://schemas.microsoft.com/office/drawing/2014/main" id="{DC3CF974-8F3E-E17F-AF5E-DC6317E06EC4}"/>
              </a:ext>
            </a:extLst>
          </p:cNvPr>
          <p:cNvSpPr/>
          <p:nvPr/>
        </p:nvSpPr>
        <p:spPr>
          <a:xfrm>
            <a:off x="7520718" y="4244879"/>
            <a:ext cx="302978" cy="298648"/>
          </a:xfrm>
          <a:prstGeom prst="chevron">
            <a:avLst/>
          </a:prstGeom>
          <a:pattFill prst="wdDnDiag">
            <a:fgClr>
              <a:srgbClr val="5B5C5E"/>
            </a:fgClr>
            <a:bgClr>
              <a:srgbClr val="01ADDD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1" name="Arrow: Chevron 170">
            <a:extLst>
              <a:ext uri="{FF2B5EF4-FFF2-40B4-BE49-F238E27FC236}">
                <a16:creationId xmlns:a16="http://schemas.microsoft.com/office/drawing/2014/main" id="{D1DC22A5-F476-F520-49A4-B16B590C6FE6}"/>
              </a:ext>
            </a:extLst>
          </p:cNvPr>
          <p:cNvSpPr/>
          <p:nvPr/>
        </p:nvSpPr>
        <p:spPr>
          <a:xfrm>
            <a:off x="1574336" y="5492216"/>
            <a:ext cx="302978" cy="298648"/>
          </a:xfrm>
          <a:prstGeom prst="chevron">
            <a:avLst/>
          </a:prstGeom>
          <a:pattFill prst="wdDnDiag">
            <a:fgClr>
              <a:srgbClr val="5B5C5E"/>
            </a:fgClr>
            <a:bgClr>
              <a:srgbClr val="01ADDD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FCD130E-DA9B-B17F-E666-7BBDB41BCE7A}"/>
              </a:ext>
            </a:extLst>
          </p:cNvPr>
          <p:cNvSpPr txBox="1"/>
          <p:nvPr/>
        </p:nvSpPr>
        <p:spPr>
          <a:xfrm>
            <a:off x="8001713" y="3789069"/>
            <a:ext cx="1152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ADDD"/>
                </a:solidFill>
              </a:rPr>
              <a:t>PPD part 2 prep: 6 months total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F3A6597-A1E0-7B80-E819-BEEA6D2FC65D}"/>
              </a:ext>
            </a:extLst>
          </p:cNvPr>
          <p:cNvGrpSpPr/>
          <p:nvPr/>
        </p:nvGrpSpPr>
        <p:grpSpPr>
          <a:xfrm>
            <a:off x="625083" y="3459854"/>
            <a:ext cx="6263095" cy="320436"/>
            <a:chOff x="625083" y="3459854"/>
            <a:chExt cx="6263095" cy="320436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10EAD8B-5255-6715-7673-D5EBAE231492}"/>
                </a:ext>
              </a:extLst>
            </p:cNvPr>
            <p:cNvSpPr txBox="1"/>
            <p:nvPr/>
          </p:nvSpPr>
          <p:spPr>
            <a:xfrm>
              <a:off x="625083" y="3472513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Ready!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8F2E931-F829-C72A-8221-02FF51D05386}"/>
                </a:ext>
              </a:extLst>
            </p:cNvPr>
            <p:cNvSpPr txBox="1"/>
            <p:nvPr/>
          </p:nvSpPr>
          <p:spPr>
            <a:xfrm>
              <a:off x="1832497" y="3459854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2 weeks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1F991FBE-1A95-2161-6209-E0A9414CF827}"/>
                </a:ext>
              </a:extLst>
            </p:cNvPr>
            <p:cNvSpPr txBox="1"/>
            <p:nvPr/>
          </p:nvSpPr>
          <p:spPr>
            <a:xfrm>
              <a:off x="3023464" y="3467023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3 weeks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88EB73D3-FCE1-D88D-4A80-5D9C05AD2CC0}"/>
                </a:ext>
              </a:extLst>
            </p:cNvPr>
            <p:cNvSpPr txBox="1"/>
            <p:nvPr/>
          </p:nvSpPr>
          <p:spPr>
            <a:xfrm>
              <a:off x="4427294" y="3470960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3 weeks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F4A7E54-227C-83B8-8581-7B41820ACC8B}"/>
                </a:ext>
              </a:extLst>
            </p:cNvPr>
            <p:cNvSpPr txBox="1"/>
            <p:nvPr/>
          </p:nvSpPr>
          <p:spPr>
            <a:xfrm>
              <a:off x="5735296" y="3468976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1 week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D9ACED8-ECCE-2D1A-377A-5A70163C671E}"/>
              </a:ext>
            </a:extLst>
          </p:cNvPr>
          <p:cNvGrpSpPr/>
          <p:nvPr/>
        </p:nvGrpSpPr>
        <p:grpSpPr>
          <a:xfrm>
            <a:off x="754746" y="4665349"/>
            <a:ext cx="6263095" cy="320436"/>
            <a:chOff x="625083" y="3459854"/>
            <a:chExt cx="6263095" cy="320436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3CC44DEA-8FF6-2744-7D40-30736642B681}"/>
                </a:ext>
              </a:extLst>
            </p:cNvPr>
            <p:cNvSpPr txBox="1"/>
            <p:nvPr/>
          </p:nvSpPr>
          <p:spPr>
            <a:xfrm>
              <a:off x="625083" y="3472513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4 weeks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1FC4397-0D70-1616-FFB8-92F795FED145}"/>
                </a:ext>
              </a:extLst>
            </p:cNvPr>
            <p:cNvSpPr txBox="1"/>
            <p:nvPr/>
          </p:nvSpPr>
          <p:spPr>
            <a:xfrm>
              <a:off x="1832497" y="3459854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2 weeks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63BACE34-C6D7-BD9A-5711-0F95BA7E0F15}"/>
                </a:ext>
              </a:extLst>
            </p:cNvPr>
            <p:cNvSpPr txBox="1"/>
            <p:nvPr/>
          </p:nvSpPr>
          <p:spPr>
            <a:xfrm>
              <a:off x="3023464" y="3467023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2 weeks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98E952C-2A32-16A9-EE4B-896B4EC19567}"/>
                </a:ext>
              </a:extLst>
            </p:cNvPr>
            <p:cNvSpPr txBox="1"/>
            <p:nvPr/>
          </p:nvSpPr>
          <p:spPr>
            <a:xfrm>
              <a:off x="4427294" y="3470960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1 week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23FEB881-42B4-851A-35A3-F7AE0D482BE9}"/>
                </a:ext>
              </a:extLst>
            </p:cNvPr>
            <p:cNvSpPr txBox="1"/>
            <p:nvPr/>
          </p:nvSpPr>
          <p:spPr>
            <a:xfrm>
              <a:off x="5735296" y="3468976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1 week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EF1E041-3A95-F772-39F2-EA54B88225BF}"/>
              </a:ext>
            </a:extLst>
          </p:cNvPr>
          <p:cNvGrpSpPr/>
          <p:nvPr/>
        </p:nvGrpSpPr>
        <p:grpSpPr>
          <a:xfrm>
            <a:off x="2025239" y="5900999"/>
            <a:ext cx="3551263" cy="320436"/>
            <a:chOff x="625083" y="3459854"/>
            <a:chExt cx="3551263" cy="320436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C096CA41-F0A2-32B9-FF63-AEF8DB3852F2}"/>
                </a:ext>
              </a:extLst>
            </p:cNvPr>
            <p:cNvSpPr txBox="1"/>
            <p:nvPr/>
          </p:nvSpPr>
          <p:spPr>
            <a:xfrm>
              <a:off x="625083" y="3472513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2 weeks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1A4D3169-D8E1-D1DC-6CE4-DB421BD9E65B}"/>
                </a:ext>
              </a:extLst>
            </p:cNvPr>
            <p:cNvSpPr txBox="1"/>
            <p:nvPr/>
          </p:nvSpPr>
          <p:spPr>
            <a:xfrm>
              <a:off x="1832497" y="3459854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2 weeks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0F86E13-CE56-A7D6-6269-867A6569FB20}"/>
                </a:ext>
              </a:extLst>
            </p:cNvPr>
            <p:cNvSpPr txBox="1"/>
            <p:nvPr/>
          </p:nvSpPr>
          <p:spPr>
            <a:xfrm>
              <a:off x="3023464" y="3467023"/>
              <a:ext cx="1152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1ADDD"/>
                  </a:solidFill>
                </a:rPr>
                <a:t>1 week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59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A0EE4F-E423-2570-791B-56B0FAB8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7670">
            <a:off x="6504156" y="3110808"/>
            <a:ext cx="1931707" cy="2633206"/>
          </a:xfrm>
          <a:prstGeom prst="rect">
            <a:avLst/>
          </a:prstGeom>
          <a:ln>
            <a:solidFill>
              <a:srgbClr val="5B5C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</p:spPr>
        <p:txBody>
          <a:bodyPr/>
          <a:lstStyle/>
          <a:p>
            <a:r>
              <a:rPr lang="en-US" dirty="0"/>
              <a:t>PPDs Ancillary Docs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3234" y="898730"/>
            <a:ext cx="8509915" cy="210925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These documents are required by each set of PPDs: Quality Assurance Plan (QAP), Acceptance Plan, Acceptance Criteria and Risk Management Plan (RMP).</a:t>
            </a:r>
          </a:p>
          <a:p>
            <a:r>
              <a:rPr lang="en-US" sz="2000" dirty="0"/>
              <a:t>QAP and RMP assure compliance with EIC project procedures and principles</a:t>
            </a:r>
          </a:p>
          <a:p>
            <a:r>
              <a:rPr lang="en-US" sz="2000" dirty="0"/>
              <a:t>Acceptance Criteria and Plan for each deliverable are necessary for System Acceptance Review (SAR) and acceptance testing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62BCD9-40ED-BAB7-116F-593AA3C9C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5943">
            <a:off x="2124570" y="3092937"/>
            <a:ext cx="1978593" cy="2580625"/>
          </a:xfrm>
          <a:prstGeom prst="rect">
            <a:avLst/>
          </a:prstGeom>
          <a:ln>
            <a:solidFill>
              <a:srgbClr val="5B5C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2B5EA7-B702-061A-D66E-CA1A48568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7463">
            <a:off x="775192" y="3141081"/>
            <a:ext cx="1944499" cy="2587146"/>
          </a:xfrm>
          <a:prstGeom prst="rect">
            <a:avLst/>
          </a:prstGeom>
          <a:ln>
            <a:solidFill>
              <a:srgbClr val="5B5C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81EDDF-2BA2-56C4-DDE5-CAC5FD08A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13899">
            <a:off x="5115793" y="3107045"/>
            <a:ext cx="2104678" cy="2777007"/>
          </a:xfrm>
          <a:prstGeom prst="rect">
            <a:avLst/>
          </a:prstGeom>
          <a:ln>
            <a:solidFill>
              <a:srgbClr val="5B5C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82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8509915" cy="5212080"/>
          </a:xfrm>
        </p:spPr>
        <p:txBody>
          <a:bodyPr>
            <a:normAutofit/>
          </a:bodyPr>
          <a:lstStyle/>
          <a:p>
            <a:r>
              <a:rPr lang="en-US" sz="2000" dirty="0"/>
              <a:t>EIC IKC timeline is tight, work on PPDs should start soon.</a:t>
            </a:r>
          </a:p>
          <a:p>
            <a:r>
              <a:rPr lang="en-US" sz="2000" dirty="0"/>
              <a:t>Preparation of PPDs can overlap with late stages of </a:t>
            </a:r>
            <a:r>
              <a:rPr lang="en-US" sz="2000" dirty="0" err="1"/>
              <a:t>iCRADAs</a:t>
            </a:r>
            <a:r>
              <a:rPr lang="en-US" sz="2000" dirty="0"/>
              <a:t> preparation.</a:t>
            </a:r>
          </a:p>
          <a:p>
            <a:r>
              <a:rPr lang="en-US" sz="2000" dirty="0"/>
              <a:t>Meetings will be scheduled soon with all partners ready to start working with EIC project, </a:t>
            </a:r>
            <a:r>
              <a:rPr lang="en-US" sz="2000" b="1" i="1" u="sng" dirty="0"/>
              <a:t>TR nomination should start as soon as possible.</a:t>
            </a:r>
          </a:p>
          <a:p>
            <a:r>
              <a:rPr lang="en-US" sz="2000" dirty="0"/>
              <a:t>PPDs templates are available.</a:t>
            </a:r>
          </a:p>
          <a:p>
            <a:r>
              <a:rPr lang="en-US" sz="2000" dirty="0"/>
              <a:t>Ancillary documentation templates are available at the RRB meeting </a:t>
            </a:r>
            <a:r>
              <a:rPr lang="en-US" sz="2000" dirty="0">
                <a:hlinkClick r:id="rId2"/>
              </a:rPr>
              <a:t>link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350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8509915" cy="5212080"/>
          </a:xfrm>
        </p:spPr>
        <p:txBody>
          <a:bodyPr>
            <a:normAutofit/>
          </a:bodyPr>
          <a:lstStyle/>
          <a:p>
            <a:r>
              <a:rPr lang="en-US" sz="2000" dirty="0"/>
              <a:t>EIC IKCs documentation for In-Kind overview</a:t>
            </a:r>
          </a:p>
          <a:p>
            <a:r>
              <a:rPr lang="en-US" sz="2000" dirty="0"/>
              <a:t>Update since last RRB on IKC documentation</a:t>
            </a:r>
          </a:p>
          <a:p>
            <a:r>
              <a:rPr lang="en-US" sz="2000" dirty="0"/>
              <a:t>Project Planning Documents (PPDs) overview</a:t>
            </a:r>
          </a:p>
          <a:p>
            <a:r>
              <a:rPr lang="en-US" sz="2000" dirty="0"/>
              <a:t>Timeline for EIC IKC documentation execution </a:t>
            </a:r>
          </a:p>
          <a:p>
            <a:r>
              <a:rPr lang="en-US" sz="2000" dirty="0"/>
              <a:t>Summary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945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54D-189E-4756-BC7E-CD10F514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IKC documents overview</a:t>
            </a:r>
          </a:p>
        </p:txBody>
      </p:sp>
      <p:pic>
        <p:nvPicPr>
          <p:cNvPr id="6" name="Picture 5" descr="A diagram of a project&#10;&#10;Description automatically generated">
            <a:extLst>
              <a:ext uri="{FF2B5EF4-FFF2-40B4-BE49-F238E27FC236}">
                <a16:creationId xmlns:a16="http://schemas.microsoft.com/office/drawing/2014/main" id="{ED73A4AD-1155-E349-74AA-130D0E56F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93" y="825178"/>
            <a:ext cx="7641930" cy="3785445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15CD304B-8531-AAC1-4333-6718D7E02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318" y="4558035"/>
            <a:ext cx="8509915" cy="1999519"/>
          </a:xfrm>
        </p:spPr>
        <p:txBody>
          <a:bodyPr>
            <a:normAutofit/>
          </a:bodyPr>
          <a:lstStyle/>
          <a:p>
            <a:r>
              <a:rPr lang="en-US" sz="2000" dirty="0"/>
              <a:t>Laboratory level agreements agreements provide Project Management and Technical details.</a:t>
            </a:r>
          </a:p>
          <a:p>
            <a:r>
              <a:rPr lang="en-US" sz="2000" b="1" i="1" u="sng" dirty="0"/>
              <a:t>Project Planning Documents (PPDs) are in place to describe Project Management Principles and IKC Deliverables (documentation included)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0A047B-5BD3-4DF0-FE32-9EDCD9366845}"/>
              </a:ext>
            </a:extLst>
          </p:cNvPr>
          <p:cNvSpPr/>
          <p:nvPr/>
        </p:nvSpPr>
        <p:spPr>
          <a:xfrm>
            <a:off x="4371702" y="3592875"/>
            <a:ext cx="1889760" cy="992873"/>
          </a:xfrm>
          <a:prstGeom prst="roundRect">
            <a:avLst/>
          </a:prstGeom>
          <a:noFill/>
          <a:ln w="47625">
            <a:solidFill>
              <a:srgbClr val="5B5C5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5B5C5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124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Phase of IKCs since last RRB I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8509915" cy="5212080"/>
          </a:xfrm>
        </p:spPr>
        <p:txBody>
          <a:bodyPr>
            <a:normAutofit/>
          </a:bodyPr>
          <a:lstStyle/>
          <a:p>
            <a:r>
              <a:rPr lang="en-US" sz="2000" dirty="0"/>
              <a:t>EIC first phase of Accelerator and Detector IKC Milestones presented at the 2</a:t>
            </a:r>
            <a:r>
              <a:rPr lang="en-US" sz="2000" baseline="30000" dirty="0"/>
              <a:t>nd</a:t>
            </a:r>
            <a:r>
              <a:rPr lang="en-US" sz="2000" dirty="0"/>
              <a:t> RRB meeting (Dec-2023) and updated for this RRB meeting (L. </a:t>
            </a:r>
            <a:r>
              <a:rPr lang="en-US" sz="2000" dirty="0" err="1"/>
              <a:t>Lari’s</a:t>
            </a:r>
            <a:r>
              <a:rPr lang="en-US" sz="2000" dirty="0"/>
              <a:t> talks).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2B605D3-AE9A-015B-C378-3CF31629B8E7}"/>
              </a:ext>
            </a:extLst>
          </p:cNvPr>
          <p:cNvSpPr txBox="1">
            <a:spLocks/>
          </p:cNvSpPr>
          <p:nvPr/>
        </p:nvSpPr>
        <p:spPr>
          <a:xfrm>
            <a:off x="461318" y="2145678"/>
            <a:ext cx="3836947" cy="4302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698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7438" indent="-17303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PPDs were identified as “must have” for several deliverables.</a:t>
            </a:r>
          </a:p>
          <a:p>
            <a:endParaRPr lang="en-US" sz="500" dirty="0"/>
          </a:p>
          <a:p>
            <a:r>
              <a:rPr lang="en-US" sz="2000" b="1" i="1" u="sng" dirty="0"/>
              <a:t>PPD target date</a:t>
            </a:r>
            <a:r>
              <a:rPr lang="en-US" sz="2000" i="1" dirty="0"/>
              <a:t> </a:t>
            </a:r>
            <a:r>
              <a:rPr lang="en-US" sz="2000" dirty="0"/>
              <a:t>is set to</a:t>
            </a:r>
            <a:r>
              <a:rPr lang="en-US" sz="2000" i="1" dirty="0"/>
              <a:t> </a:t>
            </a:r>
            <a:r>
              <a:rPr lang="en-US" sz="2000" b="1" i="1" u="sng" dirty="0"/>
              <a:t>March 2025 </a:t>
            </a:r>
            <a:r>
              <a:rPr lang="en-US" sz="2000" dirty="0"/>
              <a:t>to account for 3-6 months approval for  Foreign Engagement National Laboratories (</a:t>
            </a:r>
            <a:r>
              <a:rPr lang="en-US" sz="2000" i="1" dirty="0"/>
              <a:t>DOE P 485.1</a:t>
            </a:r>
            <a:r>
              <a:rPr lang="en-US" sz="2000" dirty="0"/>
              <a:t>).  </a:t>
            </a:r>
          </a:p>
          <a:p>
            <a:endParaRPr lang="en-US" sz="500" dirty="0"/>
          </a:p>
          <a:p>
            <a:r>
              <a:rPr lang="en-US" sz="2000" dirty="0"/>
              <a:t>The Project is planning to baseline by the end of calendar year 2025, depending on funding availability for Q4 of 2025.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FFB6B-0019-9B8D-3A52-70322B3DE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808" y="1872343"/>
            <a:ext cx="3532059" cy="26398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D3BDBB-38D6-DD20-24A5-1C0A70CB9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598" y="3254083"/>
            <a:ext cx="3532059" cy="26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8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18" y="0"/>
            <a:ext cx="8510560" cy="825178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Phase of IKCs since last RRB II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2D7614-2D96-EDD5-2DF3-C909205B9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575" y="825178"/>
            <a:ext cx="8509915" cy="5212080"/>
          </a:xfrm>
        </p:spPr>
        <p:txBody>
          <a:bodyPr>
            <a:normAutofit/>
          </a:bodyPr>
          <a:lstStyle/>
          <a:p>
            <a:r>
              <a:rPr lang="en-US" sz="1800" dirty="0"/>
              <a:t>PPDs (non-binding) will require an iCRADA (binding).</a:t>
            </a:r>
          </a:p>
          <a:p>
            <a:r>
              <a:rPr lang="en-US" sz="1800" dirty="0"/>
              <a:t>EIC project is targeting 1 set of PPDs for each Partner Laboratory.</a:t>
            </a:r>
          </a:p>
          <a:p>
            <a:r>
              <a:rPr lang="en-US" sz="1800" dirty="0"/>
              <a:t>PPD preparation can start when iCRADA annex is in advanced stage of work.</a:t>
            </a:r>
          </a:p>
          <a:p>
            <a:r>
              <a:rPr lang="en-US" sz="1800" dirty="0"/>
              <a:t>Dates have been reassessed based on new CD2 date at end of 2025, PPDs timeline will be presented in the following slides.</a:t>
            </a:r>
          </a:p>
          <a:p>
            <a:r>
              <a:rPr lang="en-US" sz="1800" b="1" i="1" u="sng" dirty="0"/>
              <a:t>PPDs needed for CD2!!!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0B8063-2288-6F0C-3D23-5C9212010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01046"/>
              </p:ext>
            </p:extLst>
          </p:nvPr>
        </p:nvGraphicFramePr>
        <p:xfrm>
          <a:off x="451187" y="2907904"/>
          <a:ext cx="8505172" cy="28462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82084">
                  <a:extLst>
                    <a:ext uri="{9D8B030D-6E8A-4147-A177-3AD203B41FA5}">
                      <a16:colId xmlns:a16="http://schemas.microsoft.com/office/drawing/2014/main" val="1933905992"/>
                    </a:ext>
                  </a:extLst>
                </a:gridCol>
                <a:gridCol w="4560124">
                  <a:extLst>
                    <a:ext uri="{9D8B030D-6E8A-4147-A177-3AD203B41FA5}">
                      <a16:colId xmlns:a16="http://schemas.microsoft.com/office/drawing/2014/main" val="2022526188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947678335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3931264088"/>
                    </a:ext>
                  </a:extLst>
                </a:gridCol>
                <a:gridCol w="764292">
                  <a:extLst>
                    <a:ext uri="{9D8B030D-6E8A-4147-A177-3AD203B41FA5}">
                      <a16:colId xmlns:a16="http://schemas.microsoft.com/office/drawing/2014/main" val="1405426830"/>
                    </a:ext>
                  </a:extLst>
                </a:gridCol>
                <a:gridCol w="690505">
                  <a:extLst>
                    <a:ext uri="{9D8B030D-6E8A-4147-A177-3AD203B41FA5}">
                      <a16:colId xmlns:a16="http://schemas.microsoft.com/office/drawing/2014/main" val="196287330"/>
                    </a:ext>
                  </a:extLst>
                </a:gridCol>
              </a:tblGrid>
              <a:tr h="4441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IKC Area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Activity ID and 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iCRADA BNL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iCRADA JLAB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PPD BNL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PPD JLAB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713372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6.06.02.02 IR Spin Rotator Magnets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349304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6.08.04.03 1773 MHz 5-Cell Elliptical Cavity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599616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6.08.04.05 394 MHz Crab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760851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Accelerator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6.08.04.02 591 MHz 5-Cell Cryomodule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9017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6.10.04.02 </a:t>
                      </a:r>
                      <a:r>
                        <a:rPr lang="en-US" sz="1100" u="none" strike="noStrike" dirty="0" err="1">
                          <a:effectLst/>
                        </a:rPr>
                        <a:t>dRHIC</a:t>
                      </a:r>
                      <a:r>
                        <a:rPr lang="en-US" sz="1100" u="none" strike="noStrike" dirty="0">
                          <a:effectLst/>
                        </a:rPr>
                        <a:t> Dual ring Cherenkov Detector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24891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6.10.07 Detector Magnets Procurement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965899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6.10.07 Detector Magnets Labor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51940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6.10.03.01 Silicon Trackers (UK)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51677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6.10.03.01 Silicon Trackers (INFN)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85866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6.10.03.02 Micro Pattern Gaseous Detector (MPGD) Trackers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585318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6.10.11.04 Low-Q2 Detectors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607043"/>
                  </a:ext>
                </a:extLst>
              </a:tr>
              <a:tr h="2001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b="1" u="none" strike="noStrike" dirty="0">
                          <a:effectLst/>
                        </a:rPr>
                        <a:t>Detector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100" u="none" strike="noStrike" dirty="0">
                          <a:effectLst/>
                        </a:rPr>
                        <a:t>6.10.05.01 Backward Electromagnetic Calorimetry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070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DBF6AE1-1F5A-DD3C-AA14-FF49A3ED1569}"/>
              </a:ext>
            </a:extLst>
          </p:cNvPr>
          <p:cNvSpPr txBox="1"/>
          <p:nvPr/>
        </p:nvSpPr>
        <p:spPr>
          <a:xfrm>
            <a:off x="2901081" y="5871036"/>
            <a:ext cx="3620901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rgbClr val="6FB0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0" dirty="0">
                <a:solidFill>
                  <a:schemeClr val="tx2">
                    <a:lumMod val="50000"/>
                  </a:schemeClr>
                </a:solidFill>
              </a:rPr>
              <a:t>Areas under discussion are marked with “?”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68759A-2A1B-445A-07B6-D2E8573527C4}"/>
              </a:ext>
            </a:extLst>
          </p:cNvPr>
          <p:cNvSpPr/>
          <p:nvPr/>
        </p:nvSpPr>
        <p:spPr>
          <a:xfrm>
            <a:off x="7506789" y="2795452"/>
            <a:ext cx="1459699" cy="3093002"/>
          </a:xfrm>
          <a:prstGeom prst="roundRect">
            <a:avLst/>
          </a:prstGeom>
          <a:solidFill>
            <a:srgbClr val="FECE39">
              <a:alpha val="13000"/>
            </a:srgbClr>
          </a:solidFill>
          <a:ln w="53975">
            <a:solidFill>
              <a:srgbClr val="5B5C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5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54D-189E-4756-BC7E-CD10F514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PPDs Overview – Reminder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3062B85-C5A7-8148-EDE1-F44AED9D548B}"/>
              </a:ext>
            </a:extLst>
          </p:cNvPr>
          <p:cNvSpPr txBox="1">
            <a:spLocks/>
          </p:cNvSpPr>
          <p:nvPr/>
        </p:nvSpPr>
        <p:spPr>
          <a:xfrm>
            <a:off x="338550" y="899318"/>
            <a:ext cx="4299058" cy="505936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1600" dirty="0"/>
              <a:t>PPDs are used to establish and manage the EIC Project baseline and construction. </a:t>
            </a:r>
          </a:p>
          <a:p>
            <a:r>
              <a:rPr lang="en-US" sz="1600" dirty="0"/>
              <a:t>The EIC Project will pursue PPDs with International Partners, for complex or critical technical items, or when high cost or high risk is identified.</a:t>
            </a:r>
          </a:p>
          <a:p>
            <a:pPr hangingPunct="0"/>
            <a:r>
              <a:rPr lang="en-US" sz="1600" dirty="0"/>
              <a:t>PPDs will be updated, as necessary, to maintain consistency with the legally binding agreements.</a:t>
            </a:r>
          </a:p>
          <a:p>
            <a:pPr hangingPunct="0"/>
            <a:r>
              <a:rPr lang="en-US" sz="1600" dirty="0"/>
              <a:t>PPDs are:</a:t>
            </a:r>
          </a:p>
          <a:p>
            <a:pPr lvl="1" algn="just"/>
            <a:r>
              <a:rPr lang="en-US" sz="1400" b="1" u="sng" dirty="0"/>
              <a:t>PPD – Part 1: </a:t>
            </a:r>
            <a:r>
              <a:rPr lang="en-US" sz="1400" dirty="0"/>
              <a:t>describes EIC Project Management Principles applicable to the Partner IKC. </a:t>
            </a:r>
          </a:p>
          <a:p>
            <a:pPr lvl="1" algn="just"/>
            <a:r>
              <a:rPr lang="en-US" sz="1400" b="1" u="sng" dirty="0"/>
              <a:t>PPD – Part 2: </a:t>
            </a:r>
            <a:r>
              <a:rPr lang="en-US" sz="1400" u="sng" dirty="0"/>
              <a:t>describes IKC Deliverables, including the scope of work, schedule milestones, description of supporting documentation and activities required to enable EIC to meet DOE Order 413.3b requirements, abide by BNL &amp; TJNAF policies and procedures, and conform to the principles established in the EIC Systems Engineering Management Plan</a:t>
            </a:r>
            <a:r>
              <a:rPr lang="en-US" sz="1400" dirty="0"/>
              <a:t>.</a:t>
            </a:r>
          </a:p>
          <a:p>
            <a:pPr marL="0" indent="0" hangingPunct="0">
              <a:buNone/>
            </a:pPr>
            <a:endParaRPr lang="en-US" sz="200" dirty="0"/>
          </a:p>
          <a:p>
            <a:pPr marL="0" indent="0" hangingPunct="0">
              <a:buNone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5C3B9-118B-3CD8-D47D-19984973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8501">
            <a:off x="6519818" y="3420561"/>
            <a:ext cx="1957841" cy="2524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37764A-6C16-375B-82E3-0D0F2E391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58270">
            <a:off x="5750190" y="1053840"/>
            <a:ext cx="1987741" cy="25690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86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32CC8A-92E2-D36D-D7C9-D95EFBF36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422" y="1057915"/>
            <a:ext cx="2457307" cy="3175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3DCCA-63E7-F1C5-8A81-1B073C87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91" y="4136571"/>
            <a:ext cx="4025009" cy="20438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74" y="80517"/>
            <a:ext cx="8624426" cy="611150"/>
          </a:xfrm>
        </p:spPr>
        <p:txBody>
          <a:bodyPr>
            <a:normAutofit/>
          </a:bodyPr>
          <a:lstStyle/>
          <a:p>
            <a:r>
              <a:rPr lang="en-US" dirty="0"/>
              <a:t>PPD Part 1: Project Management – Reminder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9AD13F-4002-06AB-7D0F-7B4AD246A6EE}"/>
              </a:ext>
            </a:extLst>
          </p:cNvPr>
          <p:cNvSpPr txBox="1">
            <a:spLocks/>
          </p:cNvSpPr>
          <p:nvPr/>
        </p:nvSpPr>
        <p:spPr>
          <a:xfrm>
            <a:off x="0" y="1029036"/>
            <a:ext cx="8628427" cy="35573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EIC Project overview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b="1" u="sng" dirty="0">
                <a:latin typeface="Arial (Body)"/>
                <a:cs typeface="Arial" panose="020B0604020202020204" pitchFamily="34" charset="0"/>
              </a:rPr>
              <a:t>Communication, Management, Governance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EIC Technical Review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EIC Project Phases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Project Management Principles for IKC Statement of Work (SOW)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50" dirty="0">
                <a:latin typeface="Arial (Body)"/>
                <a:cs typeface="Arial" panose="020B0604020202020204" pitchFamily="34" charset="0"/>
              </a:rPr>
              <a:t>Project Management and Controls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50" dirty="0">
                <a:latin typeface="Arial (Body)"/>
                <a:cs typeface="Arial" panose="020B0604020202020204" pitchFamily="34" charset="0"/>
              </a:rPr>
              <a:t>Risk Management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50" dirty="0">
                <a:latin typeface="Arial (Body)"/>
                <a:cs typeface="Arial" panose="020B0604020202020204" pitchFamily="34" charset="0"/>
              </a:rPr>
              <a:t>Configuration Management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50" dirty="0">
                <a:latin typeface="Arial (Body)"/>
                <a:cs typeface="Arial" panose="020B0604020202020204" pitchFamily="34" charset="0"/>
              </a:rPr>
              <a:t>Safety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50" dirty="0">
                <a:latin typeface="Arial (Body)"/>
                <a:cs typeface="Arial" panose="020B0604020202020204" pitchFamily="34" charset="0"/>
              </a:rPr>
              <a:t>Quality Assurance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50" dirty="0">
                <a:latin typeface="Arial (Body)"/>
                <a:cs typeface="Arial" panose="020B0604020202020204" pitchFamily="34" charset="0"/>
              </a:rPr>
              <a:t>System Acceptance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Transportation and Delivery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Handling Changes and Nonconformances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Financial Matters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Transfer of Title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Independent Project Reviews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Roles of Partners During Onsite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75" dirty="0">
                <a:latin typeface="Arial (Body)"/>
                <a:cs typeface="Arial" panose="020B0604020202020204" pitchFamily="34" charset="0"/>
              </a:rPr>
              <a:t>Modification, Commencement and Discontinuation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9C1F5-B252-3331-0502-54787A85A1C4}"/>
              </a:ext>
            </a:extLst>
          </p:cNvPr>
          <p:cNvSpPr txBox="1"/>
          <p:nvPr/>
        </p:nvSpPr>
        <p:spPr>
          <a:xfrm>
            <a:off x="640853" y="4980095"/>
            <a:ext cx="3593221" cy="1200329"/>
          </a:xfrm>
          <a:prstGeom prst="rect">
            <a:avLst/>
          </a:prstGeom>
          <a:solidFill>
            <a:srgbClr val="6FB0DF"/>
          </a:solidFill>
          <a:ln w="6350">
            <a:solidFill>
              <a:srgbClr val="6FB0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1350" dirty="0">
                <a:solidFill>
                  <a:schemeClr val="tx1"/>
                </a:solidFill>
              </a:rPr>
              <a:t>PPD - Part 1 describes EIC Project Management Principles applicable to the IKC Partner. </a:t>
            </a:r>
          </a:p>
          <a:p>
            <a:pPr algn="just"/>
            <a:endParaRPr lang="en-US" sz="1575" dirty="0">
              <a:solidFill>
                <a:schemeClr val="tx1"/>
              </a:solidFill>
            </a:endParaRPr>
          </a:p>
          <a:p>
            <a:r>
              <a:rPr lang="en-US" sz="1575" b="1" dirty="0">
                <a:solidFill>
                  <a:schemeClr val="tx1"/>
                </a:solidFill>
              </a:rPr>
              <a:t>From the Project to IKC Partners. </a:t>
            </a:r>
          </a:p>
        </p:txBody>
      </p:sp>
    </p:spTree>
    <p:extLst>
      <p:ext uri="{BB962C8B-B14F-4D97-AF65-F5344CB8AC3E}">
        <p14:creationId xmlns:p14="http://schemas.microsoft.com/office/powerpoint/2010/main" val="357493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71" y="176576"/>
            <a:ext cx="8624426" cy="611150"/>
          </a:xfrm>
        </p:spPr>
        <p:txBody>
          <a:bodyPr>
            <a:normAutofit/>
          </a:bodyPr>
          <a:lstStyle/>
          <a:p>
            <a:r>
              <a:rPr lang="en-US" dirty="0"/>
              <a:t>PPD Part 2: IKC Deliverables – Reminder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60046C-B192-FF60-3D88-2F78EAC9C97D}"/>
              </a:ext>
            </a:extLst>
          </p:cNvPr>
          <p:cNvSpPr txBox="1">
            <a:spLocks/>
          </p:cNvSpPr>
          <p:nvPr/>
        </p:nvSpPr>
        <p:spPr>
          <a:xfrm>
            <a:off x="0" y="961289"/>
            <a:ext cx="4428484" cy="5282757"/>
          </a:xfrm>
          <a:prstGeom prst="rect">
            <a:avLst/>
          </a:prstGeom>
        </p:spPr>
        <p:txBody>
          <a:bodyPr lIns="0" tIns="0" rIns="0" bIns="0">
            <a:normAutofit fontScale="925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Arial (Body)"/>
                <a:cs typeface="Arial" panose="020B0604020202020204" pitchFamily="34" charset="0"/>
              </a:rPr>
              <a:t>Project Definition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>
                <a:latin typeface="Arial (Body)"/>
                <a:cs typeface="Arial" panose="020B0604020202020204" pitchFamily="34" charset="0"/>
              </a:rPr>
              <a:t>Technical Description of Deliverable Components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1" i="1" dirty="0">
                <a:latin typeface="Arial (Body)"/>
                <a:cs typeface="Arial" panose="020B0604020202020204" pitchFamily="34" charset="0"/>
              </a:rPr>
              <a:t>Project Activities</a:t>
            </a:r>
            <a:r>
              <a:rPr lang="en-US" sz="1200" dirty="0">
                <a:latin typeface="Arial (Body)"/>
                <a:cs typeface="Arial" panose="020B0604020202020204" pitchFamily="34" charset="0"/>
              </a:rPr>
              <a:t> per </a:t>
            </a:r>
            <a:r>
              <a:rPr lang="en-US" sz="120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Project Phase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b="1" i="1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Project Schedule and Key Milestones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200" i="1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There are two broad categories of milestones: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GB" sz="1200" b="1" i="1" dirty="0">
                <a:latin typeface="Arial (Body)"/>
                <a:cs typeface="Arial" panose="020B0604020202020204" pitchFamily="34" charset="0"/>
              </a:rPr>
              <a:t>Technical Achievement milestones: </a:t>
            </a:r>
            <a:r>
              <a:rPr lang="en-GB" sz="1200" i="1" dirty="0">
                <a:latin typeface="Arial (Body)"/>
                <a:cs typeface="Arial" panose="020B0604020202020204" pitchFamily="34" charset="0"/>
              </a:rPr>
              <a:t>measuring quantities associated with component or system;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GB" sz="1200" b="1" i="1" dirty="0">
                <a:latin typeface="Arial (Body)"/>
                <a:cs typeface="Arial" panose="020B0604020202020204" pitchFamily="34" charset="0"/>
              </a:rPr>
              <a:t>Reviews milestones.</a:t>
            </a:r>
            <a:endParaRPr lang="en-GB" sz="1200" i="1" dirty="0">
              <a:latin typeface="Arial (Body)"/>
              <a:cs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200" i="1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Both kind of milestones are used to define/monitor progress using the EIC System Engineering &amp; Integration processes/approach.</a:t>
            </a:r>
            <a:endParaRPr lang="en-US" sz="1200" b="1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latin typeface="Arial (Body)"/>
                <a:cs typeface="Arial" panose="020B0604020202020204" pitchFamily="34" charset="0"/>
              </a:rPr>
              <a:t>Project Deliverables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Component Deliverables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(Body)"/>
                <a:cs typeface="Arial" panose="020B0604020202020204" pitchFamily="34" charset="0"/>
              </a:rPr>
              <a:t>Documentation Deliverables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latin typeface="Arial (Body)"/>
                <a:cs typeface="Arial" panose="020B0604020202020204" pitchFamily="34" charset="0"/>
              </a:rPr>
              <a:t>Tasks Applicable to All Project Phases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i="1" u="sng" dirty="0">
                <a:latin typeface="Arial (Body)"/>
                <a:cs typeface="Arial" panose="020B0604020202020204" pitchFamily="34" charset="0"/>
              </a:rPr>
              <a:t>Project Management and Controls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Arial (Body)"/>
                <a:cs typeface="Arial" panose="020B0604020202020204" pitchFamily="34" charset="0"/>
              </a:rPr>
              <a:t>Risk Management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Arial (Body)"/>
                <a:cs typeface="Arial" panose="020B0604020202020204" pitchFamily="34" charset="0"/>
              </a:rPr>
              <a:t>Quality Assurance &amp; Safety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i="1" u="sng" dirty="0">
                <a:latin typeface="Arial (Body)"/>
                <a:cs typeface="Arial" panose="020B0604020202020204" pitchFamily="34" charset="0"/>
              </a:rPr>
              <a:t>Organization and Sub-project Managers/Coordinators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i="1" u="sng" dirty="0">
                <a:latin typeface="Arial (Body)"/>
                <a:cs typeface="Arial" panose="020B0604020202020204" pitchFamily="34" charset="0"/>
              </a:rPr>
              <a:t>Transportation</a:t>
            </a:r>
            <a:r>
              <a:rPr lang="en-US" sz="1200" dirty="0">
                <a:latin typeface="Arial (Body)"/>
                <a:cs typeface="Arial" panose="020B0604020202020204" pitchFamily="34" charset="0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Arial (Body)"/>
                <a:cs typeface="Arial" panose="020B0604020202020204" pitchFamily="34" charset="0"/>
              </a:rPr>
              <a:t>System Acceptance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50" dirty="0">
                <a:latin typeface="Arial (Body)"/>
                <a:cs typeface="Arial" panose="020B0604020202020204" pitchFamily="34" charset="0"/>
              </a:rPr>
              <a:t>Appendix I: Document Deliverables</a:t>
            </a:r>
            <a:endParaRPr lang="en-US" sz="1500" dirty="0">
              <a:latin typeface="Arial (Body)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500" dirty="0"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F416A-1ACB-460E-D968-C0A8E9A6855F}"/>
              </a:ext>
            </a:extLst>
          </p:cNvPr>
          <p:cNvSpPr txBox="1"/>
          <p:nvPr/>
        </p:nvSpPr>
        <p:spPr>
          <a:xfrm>
            <a:off x="4321873" y="4001167"/>
            <a:ext cx="4461571" cy="2204450"/>
          </a:xfrm>
          <a:prstGeom prst="rect">
            <a:avLst/>
          </a:prstGeom>
          <a:solidFill>
            <a:srgbClr val="6FB0DF"/>
          </a:solidFill>
          <a:ln w="6350">
            <a:solidFill>
              <a:srgbClr val="6FB0D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sz="1350" dirty="0">
                <a:solidFill>
                  <a:schemeClr val="tx1"/>
                </a:solidFill>
              </a:rPr>
              <a:t>PPD – Part 2 describes IKC Deliverables, including scope of work, schedule milestones, description of supporting documentation and activities required to enable EIC to meet DOE O 413.3b requirements and to place the contributed equipment into service, and for BNL to maintain and operate the equipment, in conformance with the laboratory internal policies and procedures.</a:t>
            </a:r>
          </a:p>
          <a:p>
            <a:pPr algn="just"/>
            <a:endParaRPr lang="en-US" sz="1350" dirty="0">
              <a:solidFill>
                <a:schemeClr val="tx1"/>
              </a:solidFill>
            </a:endParaRPr>
          </a:p>
          <a:p>
            <a:r>
              <a:rPr lang="en-US" sz="1575" b="1" dirty="0">
                <a:solidFill>
                  <a:schemeClr val="tx1"/>
                </a:solidFill>
              </a:rPr>
              <a:t>From the IKC Partners to the Project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E52DB4-9D17-B5D7-6138-3B227AA7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508" y="1366970"/>
            <a:ext cx="4475189" cy="205495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1185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354D-189E-4756-BC7E-CD10F514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PPDs Summary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7FB86B5-C4C7-3025-45CB-A93E168542B8}"/>
              </a:ext>
            </a:extLst>
          </p:cNvPr>
          <p:cNvSpPr txBox="1">
            <a:spLocks/>
          </p:cNvSpPr>
          <p:nvPr/>
        </p:nvSpPr>
        <p:spPr>
          <a:xfrm>
            <a:off x="338550" y="1071733"/>
            <a:ext cx="4634044" cy="240993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US" sz="1800" dirty="0"/>
              <a:t>PPDs templates are available. </a:t>
            </a:r>
            <a:r>
              <a:rPr lang="en-US" sz="1800" dirty="0">
                <a:hlinkClick r:id="rId2"/>
              </a:rPr>
              <a:t>https://indico.bnl.gov/event/20635/</a:t>
            </a:r>
            <a:endParaRPr lang="en-US" sz="1800" dirty="0"/>
          </a:p>
          <a:p>
            <a:pPr hangingPunct="0"/>
            <a:r>
              <a:rPr lang="en-US" sz="1800" dirty="0"/>
              <a:t>PPDs are expected to baseline the Project in Q4 of 2025.</a:t>
            </a:r>
          </a:p>
          <a:p>
            <a:pPr hangingPunct="0"/>
            <a:r>
              <a:rPr lang="en-US" sz="1800" dirty="0"/>
              <a:t>Technical Representatives (TR) need to be nominated/identified at Partner Institutions (</a:t>
            </a:r>
            <a:r>
              <a:rPr lang="en-US" sz="1800" i="1" u="sng" dirty="0"/>
              <a:t>responsible for coordination of the EIC IKCs</a:t>
            </a:r>
            <a:r>
              <a:rPr lang="en-US" sz="1800" dirty="0"/>
              <a:t>) before starting to work on the PPDs.</a:t>
            </a:r>
          </a:p>
          <a:p>
            <a:pPr hangingPunct="0"/>
            <a:r>
              <a:rPr lang="en-US" sz="1800" dirty="0"/>
              <a:t>The TR role and responsibilities are defined in the Governance document available </a:t>
            </a:r>
            <a:r>
              <a:rPr lang="en-US" sz="1800" dirty="0">
                <a:hlinkClick r:id="rId2"/>
              </a:rPr>
              <a:t>here</a:t>
            </a:r>
            <a:r>
              <a:rPr lang="en-US" sz="1800" dirty="0"/>
              <a:t> (Dec. 2023)</a:t>
            </a:r>
          </a:p>
          <a:p>
            <a:pPr hangingPunct="0"/>
            <a:endParaRPr lang="en-US" sz="1800" dirty="0"/>
          </a:p>
          <a:p>
            <a:pPr hangingPunct="0"/>
            <a:endParaRPr lang="en-US" sz="1800" dirty="0"/>
          </a:p>
          <a:p>
            <a:pPr hangingPunct="0"/>
            <a:endParaRPr lang="en-US" sz="1800" dirty="0"/>
          </a:p>
          <a:p>
            <a:pPr hangingPunct="0"/>
            <a:endParaRPr lang="en-US" sz="1800" dirty="0"/>
          </a:p>
          <a:p>
            <a:pPr hangingPunct="0"/>
            <a:endParaRPr lang="en-US" sz="1800" dirty="0"/>
          </a:p>
          <a:p>
            <a:pPr marL="0" indent="0" hangingPunct="0">
              <a:buNone/>
            </a:pPr>
            <a:endParaRPr lang="en-US" sz="1800" dirty="0"/>
          </a:p>
          <a:p>
            <a:pPr marL="0" indent="0" hangingPunct="0">
              <a:buNone/>
            </a:pPr>
            <a:endParaRPr lang="en-US" sz="200" dirty="0"/>
          </a:p>
          <a:p>
            <a:pPr marL="0" indent="0" hangingPunct="0">
              <a:buNone/>
            </a:pP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CEB2C9-C49E-F161-94A8-AC42E09E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1071733"/>
            <a:ext cx="4084320" cy="302778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775E58A-0C4F-B91B-D203-A4F0BC38DF07}"/>
              </a:ext>
            </a:extLst>
          </p:cNvPr>
          <p:cNvSpPr txBox="1">
            <a:spLocks/>
          </p:cNvSpPr>
          <p:nvPr/>
        </p:nvSpPr>
        <p:spPr>
          <a:xfrm>
            <a:off x="350738" y="4682676"/>
            <a:ext cx="8731720" cy="182879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en-US" b="1" dirty="0"/>
              <a:t>Please do not underestimate the time to develop the PPDs. Based on previous experience it will take at least </a:t>
            </a:r>
            <a:r>
              <a:rPr lang="en-US" b="1" u="sng" dirty="0"/>
              <a:t>6 months </a:t>
            </a:r>
            <a:r>
              <a:rPr lang="en-US" b="1" dirty="0"/>
              <a:t>to develop a set of PPDs ready to be signed!!!</a:t>
            </a:r>
          </a:p>
          <a:p>
            <a:pPr marL="0" indent="0" hangingPunct="0">
              <a:buNone/>
            </a:pPr>
            <a:endParaRPr lang="en-US" sz="1600" dirty="0"/>
          </a:p>
          <a:p>
            <a:pPr marL="0" indent="0" hangingPunct="0">
              <a:buNone/>
            </a:pPr>
            <a:endParaRPr lang="en-US" sz="100" dirty="0"/>
          </a:p>
          <a:p>
            <a:pPr marL="0" indent="0" hangingPunc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719015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Standard_0923" id="{51008124-F8D6-574C-BC08-0B5A1C9FAED0}" vid="{3F18F961-D722-A945-945F-51E7E25F59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24381555-88d6-4549-bc87-fd5408738364">
      <UserInfo>
        <DisplayName/>
        <AccountId xsi:nil="true"/>
        <AccountType/>
      </UserInfo>
    </Presenter>
    <StartDate xmlns="24381555-88d6-4549-bc87-fd5408738364" xsi:nil="true"/>
    <Location xmlns="24381555-88d6-4549-bc87-fd5408738364" xsi:nil="true"/>
    <_x0023_ xmlns="24381555-88d6-4549-bc87-fd5408738364">3</_x0023_>
    <EndDate xmlns="24381555-88d6-4549-bc87-fd540873836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665DE99732194AAC2BA7C7CC0A5D9A" ma:contentTypeVersion="10" ma:contentTypeDescription="Create a new document." ma:contentTypeScope="" ma:versionID="d8722ea358e651b5173720f37fb5fb1a">
  <xsd:schema xmlns:xsd="http://www.w3.org/2001/XMLSchema" xmlns:xs="http://www.w3.org/2001/XMLSchema" xmlns:p="http://schemas.microsoft.com/office/2006/metadata/properties" xmlns:ns2="24381555-88d6-4549-bc87-fd5408738364" targetNamespace="http://schemas.microsoft.com/office/2006/metadata/properties" ma:root="true" ma:fieldsID="b0e84d0c7c176bce5d5a6cd055143cd0" ns2:_="">
    <xsd:import namespace="24381555-88d6-4549-bc87-fd5408738364"/>
    <xsd:element name="properties">
      <xsd:complexType>
        <xsd:sequence>
          <xsd:element name="documentManagement">
            <xsd:complexType>
              <xsd:all>
                <xsd:element ref="ns2:StartDate" minOccurs="0"/>
                <xsd:element ref="ns2:EndDate" minOccurs="0"/>
                <xsd:element ref="ns2:Presenter" minOccurs="0"/>
                <xsd:element ref="ns2:Location" minOccurs="0"/>
                <xsd:element ref="ns2:_x0023_" minOccurs="0"/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81555-88d6-4549-bc87-fd5408738364" elementFormDefault="qualified">
    <xsd:import namespace="http://schemas.microsoft.com/office/2006/documentManagement/types"/>
    <xsd:import namespace="http://schemas.microsoft.com/office/infopath/2007/PartnerControls"/>
    <xsd:element name="StartDate" ma:index="8" nillable="true" ma:displayName="Start Date" ma:format="DateTime" ma:internalName="StartDate">
      <xsd:simpleType>
        <xsd:restriction base="dms:DateTime"/>
      </xsd:simpleType>
    </xsd:element>
    <xsd:element name="EndDate" ma:index="9" nillable="true" ma:displayName="End Date" ma:format="DateTime" ma:internalName="EndDate">
      <xsd:simpleType>
        <xsd:restriction base="dms:DateTime"/>
      </xsd:simpleType>
    </xsd:element>
    <xsd:element name="Presenter" ma:index="10" nillable="true" ma:displayName="Presenter" ma:list="UserInfo" ma:SearchPeopleOnly="false" ma:SharePointGroup="0" ma:internalName="Present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ocation" ma:index="11" nillable="true" ma:displayName="Location" ma:internalName="Location">
      <xsd:simpleType>
        <xsd:restriction base="dms:Text">
          <xsd:maxLength value="255"/>
        </xsd:restriction>
      </xsd:simpleType>
    </xsd:element>
    <xsd:element name="_x0023_" ma:index="12" nillable="true" ma:displayName="#" ma:format="Dropdown" ma:internalName="_x0023_" ma:percentage="FALSE">
      <xsd:simpleType>
        <xsd:restriction base="dms:Number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56BF9-65BF-4FB8-AF85-AC97FE8FC05F}">
  <ds:schemaRefs>
    <ds:schemaRef ds:uri="http://schemas.microsoft.com/office/2006/documentManagement/types"/>
    <ds:schemaRef ds:uri="24381555-88d6-4549-bc87-fd540873836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068F36-6E24-4F9B-99C4-12AA6B472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7C2CD-C99B-4E70-AB30-2FB09969DA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81555-88d6-4549-bc87-fd5408738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EIC_PPT_Template_Standard_0923</Template>
  <TotalTime>5534</TotalTime>
  <Words>1200</Words>
  <Application>Microsoft Office PowerPoint</Application>
  <PresentationFormat>On-screen Show (4:3)</PresentationFormat>
  <Paragraphs>222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(Body)</vt:lpstr>
      <vt:lpstr>Calibri</vt:lpstr>
      <vt:lpstr>Roboto</vt:lpstr>
      <vt:lpstr>BNL</vt:lpstr>
      <vt:lpstr>In-Kind Documentation Path Forward</vt:lpstr>
      <vt:lpstr>Outline</vt:lpstr>
      <vt:lpstr>EIC IKC documents overview</vt:lpstr>
      <vt:lpstr>1st Phase of IKCs since last RRB I</vt:lpstr>
      <vt:lpstr>1st Phase of IKCs since last RRB II</vt:lpstr>
      <vt:lpstr>PPDs Overview – Reminder</vt:lpstr>
      <vt:lpstr>PPD Part 1: Project Management – Reminder</vt:lpstr>
      <vt:lpstr>PPD Part 2: IKC Deliverables – Reminder</vt:lpstr>
      <vt:lpstr>PPDs Summary</vt:lpstr>
      <vt:lpstr>PPD preparation timeline</vt:lpstr>
      <vt:lpstr>PPDs Ancillary Docs</vt:lpstr>
      <vt:lpstr>Summary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Thelen, Mary Ellen</dc:creator>
  <cp:keywords/>
  <dc:description/>
  <cp:lastModifiedBy>Berrutti, Paolo</cp:lastModifiedBy>
  <cp:revision>51</cp:revision>
  <dcterms:created xsi:type="dcterms:W3CDTF">2023-09-12T20:38:49Z</dcterms:created>
  <dcterms:modified xsi:type="dcterms:W3CDTF">2024-05-06T10:21:31Z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0x01010057665DE99732194AAC2BA7C7CC0A5D9A</vt:lpwstr>
  </property>
  <property fmtid="{D5CDD505-2E9C-101B-9397-08002B2CF9AE}" pid="3" name="MediaServiceImageTags">
    <vt:lpwstr/>
  </property>
</Properties>
</file>