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4729" r:id="rId2"/>
    <p:sldId id="5852" r:id="rId3"/>
    <p:sldId id="5850" r:id="rId4"/>
    <p:sldId id="4780" r:id="rId5"/>
    <p:sldId id="4820" r:id="rId6"/>
    <p:sldId id="5853" r:id="rId7"/>
    <p:sldId id="5854" r:id="rId8"/>
    <p:sldId id="5855" r:id="rId9"/>
    <p:sldId id="5849" r:id="rId10"/>
    <p:sldId id="5792" r:id="rId11"/>
    <p:sldId id="5787" r:id="rId12"/>
    <p:sldId id="5829" r:id="rId13"/>
    <p:sldId id="5780" r:id="rId14"/>
    <p:sldId id="5800" r:id="rId15"/>
    <p:sldId id="5847" r:id="rId16"/>
    <p:sldId id="4838" r:id="rId17"/>
    <p:sldId id="5798" r:id="rId18"/>
    <p:sldId id="5848" r:id="rId19"/>
    <p:sldId id="5856" r:id="rId20"/>
    <p:sldId id="259" r:id="rId21"/>
    <p:sldId id="258" r:id="rId22"/>
    <p:sldId id="257" r:id="rId23"/>
    <p:sldId id="5788" r:id="rId24"/>
    <p:sldId id="5786" r:id="rId25"/>
    <p:sldId id="4816" r:id="rId26"/>
    <p:sldId id="4773" r:id="rId27"/>
    <p:sldId id="4810" r:id="rId28"/>
    <p:sldId id="270" r:id="rId29"/>
    <p:sldId id="4811" r:id="rId30"/>
    <p:sldId id="261" r:id="rId31"/>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8" autoAdjust="0"/>
    <p:restoredTop sz="91562" autoAdjust="0"/>
  </p:normalViewPr>
  <p:slideViewPr>
    <p:cSldViewPr snapToGrid="0">
      <p:cViewPr varScale="1">
        <p:scale>
          <a:sx n="83" d="100"/>
          <a:sy n="83" d="100"/>
        </p:scale>
        <p:origin x="58"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798"/>
    </p:cViewPr>
  </p:sorterViewPr>
  <p:notesViewPr>
    <p:cSldViewPr snapToGrid="0">
      <p:cViewPr varScale="1">
        <p:scale>
          <a:sx n="68" d="100"/>
          <a:sy n="68" d="100"/>
        </p:scale>
        <p:origin x="344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1B380B-59BD-4648-99FC-57D8C3A05C90}"/>
              </a:ext>
            </a:extLst>
          </p:cNvPr>
          <p:cNvSpPr>
            <a:spLocks noGrp="1"/>
          </p:cNvSpPr>
          <p:nvPr>
            <p:ph type="hdr" sz="quarter"/>
          </p:nvPr>
        </p:nvSpPr>
        <p:spPr>
          <a:xfrm>
            <a:off x="0" y="0"/>
            <a:ext cx="3169558" cy="618223"/>
          </a:xfrm>
          <a:prstGeom prst="rect">
            <a:avLst/>
          </a:prstGeom>
        </p:spPr>
        <p:txBody>
          <a:bodyPr vert="horz" lIns="99158" tIns="49579" rIns="99158" bIns="49579" rtlCol="0"/>
          <a:lstStyle>
            <a:lvl1pPr algn="l">
              <a:defRPr sz="1300"/>
            </a:lvl1pPr>
          </a:lstStyle>
          <a:p>
            <a:endParaRPr lang="en-US"/>
          </a:p>
        </p:txBody>
      </p:sp>
      <p:sp>
        <p:nvSpPr>
          <p:cNvPr id="3" name="Date Placeholder 2">
            <a:extLst>
              <a:ext uri="{FF2B5EF4-FFF2-40B4-BE49-F238E27FC236}">
                <a16:creationId xmlns:a16="http://schemas.microsoft.com/office/drawing/2014/main" id="{E22FF8C0-86E1-4C7D-B2E7-755CD23850E5}"/>
              </a:ext>
            </a:extLst>
          </p:cNvPr>
          <p:cNvSpPr>
            <a:spLocks noGrp="1"/>
          </p:cNvSpPr>
          <p:nvPr>
            <p:ph type="dt" sz="quarter" idx="1"/>
          </p:nvPr>
        </p:nvSpPr>
        <p:spPr>
          <a:xfrm>
            <a:off x="4143829" y="0"/>
            <a:ext cx="3169558" cy="618223"/>
          </a:xfrm>
          <a:prstGeom prst="rect">
            <a:avLst/>
          </a:prstGeom>
        </p:spPr>
        <p:txBody>
          <a:bodyPr vert="horz" lIns="99158" tIns="49579" rIns="99158" bIns="49579" rtlCol="0"/>
          <a:lstStyle>
            <a:lvl1pPr algn="r">
              <a:defRPr sz="1300"/>
            </a:lvl1pPr>
          </a:lstStyle>
          <a:p>
            <a:fld id="{A9BEFCC0-7B02-4266-B144-81B583BBDA70}" type="datetimeFigureOut">
              <a:rPr lang="en-US" smtClean="0"/>
              <a:t>5/3/2024</a:t>
            </a:fld>
            <a:endParaRPr lang="en-US"/>
          </a:p>
        </p:txBody>
      </p:sp>
      <p:sp>
        <p:nvSpPr>
          <p:cNvPr id="4" name="Footer Placeholder 3">
            <a:extLst>
              <a:ext uri="{FF2B5EF4-FFF2-40B4-BE49-F238E27FC236}">
                <a16:creationId xmlns:a16="http://schemas.microsoft.com/office/drawing/2014/main" id="{1DA903E7-9306-4A12-9B25-53A9033FB314}"/>
              </a:ext>
            </a:extLst>
          </p:cNvPr>
          <p:cNvSpPr>
            <a:spLocks noGrp="1"/>
          </p:cNvSpPr>
          <p:nvPr>
            <p:ph type="ftr" sz="quarter" idx="2"/>
          </p:nvPr>
        </p:nvSpPr>
        <p:spPr>
          <a:xfrm>
            <a:off x="0" y="11726178"/>
            <a:ext cx="3169558" cy="618223"/>
          </a:xfrm>
          <a:prstGeom prst="rect">
            <a:avLst/>
          </a:prstGeom>
        </p:spPr>
        <p:txBody>
          <a:bodyPr vert="horz" lIns="99158" tIns="49579" rIns="99158" bIns="49579"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85FF0B37-24CF-4EFC-94A7-680BE6966C7F}"/>
              </a:ext>
            </a:extLst>
          </p:cNvPr>
          <p:cNvSpPr>
            <a:spLocks noGrp="1"/>
          </p:cNvSpPr>
          <p:nvPr>
            <p:ph type="sldNum" sz="quarter" idx="3"/>
          </p:nvPr>
        </p:nvSpPr>
        <p:spPr>
          <a:xfrm>
            <a:off x="4143829" y="11726178"/>
            <a:ext cx="3169558" cy="618223"/>
          </a:xfrm>
          <a:prstGeom prst="rect">
            <a:avLst/>
          </a:prstGeom>
        </p:spPr>
        <p:txBody>
          <a:bodyPr vert="horz" lIns="99158" tIns="49579" rIns="99158" bIns="49579" rtlCol="0" anchor="b"/>
          <a:lstStyle>
            <a:lvl1pPr algn="r">
              <a:defRPr sz="1300"/>
            </a:lvl1pPr>
          </a:lstStyle>
          <a:p>
            <a:fld id="{15CD4F64-A18C-4548-A7E3-DDEA481A0F57}" type="slidenum">
              <a:rPr lang="en-US" smtClean="0"/>
              <a:t>‹#›</a:t>
            </a:fld>
            <a:endParaRPr lang="en-US"/>
          </a:p>
        </p:txBody>
      </p:sp>
    </p:spTree>
    <p:extLst>
      <p:ext uri="{BB962C8B-B14F-4D97-AF65-F5344CB8AC3E}">
        <p14:creationId xmlns:p14="http://schemas.microsoft.com/office/powerpoint/2010/main" val="3770994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9365"/>
          </a:xfrm>
          <a:prstGeom prst="rect">
            <a:avLst/>
          </a:prstGeom>
        </p:spPr>
        <p:txBody>
          <a:bodyPr vert="horz" lIns="112284" tIns="56143" rIns="112284" bIns="56143" rtlCol="0"/>
          <a:lstStyle>
            <a:lvl1pPr algn="l">
              <a:defRPr sz="1500"/>
            </a:lvl1pPr>
          </a:lstStyle>
          <a:p>
            <a:endParaRPr lang="en-US"/>
          </a:p>
        </p:txBody>
      </p:sp>
      <p:sp>
        <p:nvSpPr>
          <p:cNvPr id="3" name="Date Placeholder 2"/>
          <p:cNvSpPr>
            <a:spLocks noGrp="1"/>
          </p:cNvSpPr>
          <p:nvPr>
            <p:ph type="dt" idx="1"/>
          </p:nvPr>
        </p:nvSpPr>
        <p:spPr>
          <a:xfrm>
            <a:off x="4143587" y="0"/>
            <a:ext cx="3169920" cy="619365"/>
          </a:xfrm>
          <a:prstGeom prst="rect">
            <a:avLst/>
          </a:prstGeom>
        </p:spPr>
        <p:txBody>
          <a:bodyPr vert="horz" lIns="112284" tIns="56143" rIns="112284" bIns="56143" rtlCol="0"/>
          <a:lstStyle>
            <a:lvl1pPr algn="r">
              <a:defRPr sz="1500"/>
            </a:lvl1pPr>
          </a:lstStyle>
          <a:p>
            <a:fld id="{10A07F3E-2FAC-4F25-AB2D-57652CFB3F76}" type="datetimeFigureOut">
              <a:rPr lang="en-US" smtClean="0"/>
              <a:t>5/3/2024</a:t>
            </a:fld>
            <a:endParaRPr lang="en-US"/>
          </a:p>
        </p:txBody>
      </p:sp>
      <p:sp>
        <p:nvSpPr>
          <p:cNvPr id="4" name="Slide Image Placeholder 3"/>
          <p:cNvSpPr>
            <a:spLocks noGrp="1" noRot="1" noChangeAspect="1"/>
          </p:cNvSpPr>
          <p:nvPr>
            <p:ph type="sldImg" idx="2"/>
          </p:nvPr>
        </p:nvSpPr>
        <p:spPr>
          <a:xfrm>
            <a:off x="-44450" y="1544638"/>
            <a:ext cx="7404100" cy="4164012"/>
          </a:xfrm>
          <a:prstGeom prst="rect">
            <a:avLst/>
          </a:prstGeom>
          <a:noFill/>
          <a:ln w="12700">
            <a:solidFill>
              <a:prstClr val="black"/>
            </a:solidFill>
          </a:ln>
        </p:spPr>
        <p:txBody>
          <a:bodyPr vert="horz" lIns="112284" tIns="56143" rIns="112284" bIns="56143" rtlCol="0" anchor="ctr"/>
          <a:lstStyle/>
          <a:p>
            <a:endParaRPr lang="en-US"/>
          </a:p>
        </p:txBody>
      </p:sp>
      <p:sp>
        <p:nvSpPr>
          <p:cNvPr id="5" name="Notes Placeholder 4"/>
          <p:cNvSpPr>
            <a:spLocks noGrp="1"/>
          </p:cNvSpPr>
          <p:nvPr>
            <p:ph type="body" sz="quarter" idx="3"/>
          </p:nvPr>
        </p:nvSpPr>
        <p:spPr>
          <a:xfrm>
            <a:off x="731520" y="5940742"/>
            <a:ext cx="5852160" cy="4860608"/>
          </a:xfrm>
          <a:prstGeom prst="rect">
            <a:avLst/>
          </a:prstGeom>
        </p:spPr>
        <p:txBody>
          <a:bodyPr vert="horz" lIns="112284" tIns="56143" rIns="112284" bIns="561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8"/>
            <a:ext cx="3169920" cy="619362"/>
          </a:xfrm>
          <a:prstGeom prst="rect">
            <a:avLst/>
          </a:prstGeom>
        </p:spPr>
        <p:txBody>
          <a:bodyPr vert="horz" lIns="112284" tIns="56143" rIns="112284" bIns="56143" rtlCol="0" anchor="b"/>
          <a:lstStyle>
            <a:lvl1pPr algn="l">
              <a:defRPr sz="1500"/>
            </a:lvl1pPr>
          </a:lstStyle>
          <a:p>
            <a:endParaRPr lang="en-US"/>
          </a:p>
        </p:txBody>
      </p:sp>
      <p:sp>
        <p:nvSpPr>
          <p:cNvPr id="7" name="Slide Number Placeholder 6"/>
          <p:cNvSpPr>
            <a:spLocks noGrp="1"/>
          </p:cNvSpPr>
          <p:nvPr>
            <p:ph type="sldNum" sz="quarter" idx="5"/>
          </p:nvPr>
        </p:nvSpPr>
        <p:spPr>
          <a:xfrm>
            <a:off x="4143587" y="11725038"/>
            <a:ext cx="3169920" cy="619362"/>
          </a:xfrm>
          <a:prstGeom prst="rect">
            <a:avLst/>
          </a:prstGeom>
        </p:spPr>
        <p:txBody>
          <a:bodyPr vert="horz" lIns="112284" tIns="56143" rIns="112284" bIns="56143" rtlCol="0" anchor="b"/>
          <a:lstStyle>
            <a:lvl1pPr algn="r">
              <a:defRPr sz="1500"/>
            </a:lvl1pPr>
          </a:lstStyle>
          <a:p>
            <a:fld id="{0F27E3DE-8F3D-4442-9E56-0EDB4E26FAF2}" type="slidenum">
              <a:rPr lang="en-US" smtClean="0"/>
              <a:t>‹#›</a:t>
            </a:fld>
            <a:endParaRPr lang="en-US"/>
          </a:p>
        </p:txBody>
      </p:sp>
    </p:spTree>
    <p:extLst>
      <p:ext uri="{BB962C8B-B14F-4D97-AF65-F5344CB8AC3E}">
        <p14:creationId xmlns:p14="http://schemas.microsoft.com/office/powerpoint/2010/main" val="1929796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7E3DE-8F3D-4442-9E56-0EDB4E26FAF2}" type="slidenum">
              <a:rPr lang="en-US" smtClean="0"/>
              <a:t>1</a:t>
            </a:fld>
            <a:endParaRPr lang="en-US"/>
          </a:p>
        </p:txBody>
      </p:sp>
    </p:spTree>
    <p:extLst>
      <p:ext uri="{BB962C8B-B14F-4D97-AF65-F5344CB8AC3E}">
        <p14:creationId xmlns:p14="http://schemas.microsoft.com/office/powerpoint/2010/main" val="299059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24b5c1efbe_0_4:notes"/>
          <p:cNvSpPr txBox="1">
            <a:spLocks noGrp="1"/>
          </p:cNvSpPr>
          <p:nvPr>
            <p:ph type="body" idx="1"/>
          </p:nvPr>
        </p:nvSpPr>
        <p:spPr>
          <a:xfrm>
            <a:off x="783757" y="4571490"/>
            <a:ext cx="6270171" cy="4330899"/>
          </a:xfrm>
          <a:prstGeom prst="rect">
            <a:avLst/>
          </a:prstGeom>
        </p:spPr>
        <p:txBody>
          <a:bodyPr spcFirstLastPara="1" wrap="square" lIns="99141" tIns="49557" rIns="99141" bIns="49557" anchor="t" anchorCtr="0">
            <a:noAutofit/>
          </a:bodyPr>
          <a:lstStyle/>
          <a:p>
            <a:endParaRPr/>
          </a:p>
        </p:txBody>
      </p:sp>
      <p:sp>
        <p:nvSpPr>
          <p:cNvPr id="334" name="Google Shape;334;g224b5c1efbe_0_4:notes"/>
          <p:cNvSpPr>
            <a:spLocks noGrp="1" noRot="1" noChangeAspect="1"/>
          </p:cNvSpPr>
          <p:nvPr>
            <p:ph type="sldImg" idx="2"/>
          </p:nvPr>
        </p:nvSpPr>
        <p:spPr>
          <a:xfrm>
            <a:off x="711200" y="722313"/>
            <a:ext cx="6415088" cy="3608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24b5c1efbe_0_668:notes"/>
          <p:cNvSpPr txBox="1">
            <a:spLocks noGrp="1"/>
          </p:cNvSpPr>
          <p:nvPr>
            <p:ph type="body" idx="1"/>
          </p:nvPr>
        </p:nvSpPr>
        <p:spPr>
          <a:xfrm>
            <a:off x="783772" y="4631656"/>
            <a:ext cx="6270171" cy="3789695"/>
          </a:xfrm>
          <a:prstGeom prst="rect">
            <a:avLst/>
          </a:prstGeom>
        </p:spPr>
        <p:txBody>
          <a:bodyPr spcFirstLastPara="1" wrap="square" lIns="99141" tIns="49557" rIns="99141" bIns="49557" anchor="t" anchorCtr="0">
            <a:noAutofit/>
          </a:bodyPr>
          <a:lstStyle/>
          <a:p>
            <a:endParaRPr/>
          </a:p>
        </p:txBody>
      </p:sp>
      <p:sp>
        <p:nvSpPr>
          <p:cNvPr id="467" name="Google Shape;467;g224b5c1efbe_0_668:notes"/>
          <p:cNvSpPr>
            <a:spLocks noGrp="1" noRot="1" noChangeAspect="1"/>
          </p:cNvSpPr>
          <p:nvPr>
            <p:ph type="sldImg" idx="2"/>
          </p:nvPr>
        </p:nvSpPr>
        <p:spPr>
          <a:xfrm>
            <a:off x="1031875" y="1203325"/>
            <a:ext cx="5773738" cy="3248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60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45d989327c_1_315:notes"/>
          <p:cNvSpPr txBox="1">
            <a:spLocks noGrp="1"/>
          </p:cNvSpPr>
          <p:nvPr>
            <p:ph type="body" idx="1"/>
          </p:nvPr>
        </p:nvSpPr>
        <p:spPr>
          <a:xfrm>
            <a:off x="783772" y="4631656"/>
            <a:ext cx="6270171" cy="3789695"/>
          </a:xfrm>
          <a:prstGeom prst="rect">
            <a:avLst/>
          </a:prstGeom>
        </p:spPr>
        <p:txBody>
          <a:bodyPr spcFirstLastPara="1" wrap="square" lIns="99141" tIns="49557" rIns="99141" bIns="49557" anchor="t" anchorCtr="0">
            <a:noAutofit/>
          </a:bodyPr>
          <a:lstStyle/>
          <a:p>
            <a:endParaRPr/>
          </a:p>
        </p:txBody>
      </p:sp>
      <p:sp>
        <p:nvSpPr>
          <p:cNvPr id="544" name="Google Shape;544;g245d989327c_1_315:notes"/>
          <p:cNvSpPr>
            <a:spLocks noGrp="1" noRot="1" noChangeAspect="1"/>
          </p:cNvSpPr>
          <p:nvPr>
            <p:ph type="sldImg" idx="2"/>
          </p:nvPr>
        </p:nvSpPr>
        <p:spPr>
          <a:xfrm>
            <a:off x="1031875" y="1203325"/>
            <a:ext cx="5773738" cy="3248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24b5c1efbe_0_255:notes"/>
          <p:cNvSpPr>
            <a:spLocks noGrp="1" noRot="1" noChangeAspect="1"/>
          </p:cNvSpPr>
          <p:nvPr>
            <p:ph type="sldImg" idx="2"/>
          </p:nvPr>
        </p:nvSpPr>
        <p:spPr>
          <a:xfrm>
            <a:off x="1031875" y="1203325"/>
            <a:ext cx="5773738" cy="3248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24b5c1efbe_0_255:notes"/>
          <p:cNvSpPr txBox="1">
            <a:spLocks noGrp="1"/>
          </p:cNvSpPr>
          <p:nvPr>
            <p:ph type="body" idx="1"/>
          </p:nvPr>
        </p:nvSpPr>
        <p:spPr>
          <a:xfrm>
            <a:off x="783772" y="4631656"/>
            <a:ext cx="6270171" cy="3789695"/>
          </a:xfrm>
          <a:prstGeom prst="rect">
            <a:avLst/>
          </a:prstGeom>
          <a:noFill/>
          <a:ln>
            <a:noFill/>
          </a:ln>
        </p:spPr>
        <p:txBody>
          <a:bodyPr spcFirstLastPara="1" wrap="square" lIns="112263" tIns="56118" rIns="112263" bIns="56118" anchor="t" anchorCtr="0">
            <a:noAutofit/>
          </a:bodyPr>
          <a:lstStyle/>
          <a:p>
            <a:endParaRPr dirty="0"/>
          </a:p>
        </p:txBody>
      </p:sp>
      <p:sp>
        <p:nvSpPr>
          <p:cNvPr id="385" name="Google Shape;385;g224b5c1efbe_0_255:notes"/>
          <p:cNvSpPr txBox="1">
            <a:spLocks noGrp="1"/>
          </p:cNvSpPr>
          <p:nvPr>
            <p:ph type="sldNum" idx="12"/>
          </p:nvPr>
        </p:nvSpPr>
        <p:spPr>
          <a:xfrm>
            <a:off x="4439558" y="9141339"/>
            <a:ext cx="3396343" cy="483106"/>
          </a:xfrm>
          <a:prstGeom prst="rect">
            <a:avLst/>
          </a:prstGeom>
          <a:noFill/>
          <a:ln>
            <a:noFill/>
          </a:ln>
        </p:spPr>
        <p:txBody>
          <a:bodyPr spcFirstLastPara="1" wrap="square" lIns="112263" tIns="56118" rIns="112263" bIns="56118" anchor="b" anchorCtr="0">
            <a:noAutofit/>
          </a:bodyPr>
          <a:lstStyle/>
          <a:p>
            <a:fld id="{00000000-1234-1234-1234-123412341234}" type="slidenum">
              <a:rPr lang="en-US"/>
              <a:pPr/>
              <a:t>30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AB34-511A-FD0A-45FB-B3D367E76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947CD7-C734-21F6-81DC-8290AD721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45552A-C9A1-3B8D-7A2D-F5441EEA6A8E}"/>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4207893C-2C1F-EBE1-FB9B-B608C68488F9}"/>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4D856ED7-D41B-2D16-06CA-A7C673BE3C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68853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58DC-EC7D-1AAE-FC0C-EFA2DBBA96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119D6F-A165-85EA-8148-8317F9EDF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50DB6-7CEF-B406-D3D9-151521C949CE}"/>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FAE2322C-6410-55F0-D892-B131B6997969}"/>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E88312EE-FC0C-F3A3-E0D7-778686D8C375}"/>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0813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99AC2-BF2C-3B86-904C-346D92D26B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C373F-E4F1-6A11-3C23-AEBA271E78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73865-0919-6864-3097-95B6E7972ED2}"/>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EBA333B7-AA9C-C8D3-A171-FE697565EE4F}"/>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AA9917D7-4F3D-F06C-89C8-B22ED906606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98854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BA92-7908-1273-E767-7B2A32132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4B9B4-47EF-CC1D-C064-45CA347A2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63157-7AFE-02D8-18E0-37EED59654C4}"/>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2A3DEC48-4944-1100-0E64-1C1DB3CCDB24}"/>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4060AB3E-0CF0-B66D-CA0A-3C4AA0A736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4818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9262-B510-C432-D04D-8499F967D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94D96B-5635-2E89-C26B-ACC811BE1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62199A-CBEA-7765-2943-D1FF7675EA1A}"/>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2B8D99E3-67B5-E122-9252-424B616A7BB5}"/>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442C15FD-16DF-FC3D-4F1B-9BFF1310DA5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11908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5E06-5C5A-4089-57EC-176D40AC4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F8A1A-0A38-BD51-B130-3E61C224E7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8B401-440A-2CFD-4FAD-13FC6AC691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FB9E2-BA7B-0D56-B8F3-60E2AB38DDBD}"/>
              </a:ext>
            </a:extLst>
          </p:cNvPr>
          <p:cNvSpPr>
            <a:spLocks noGrp="1"/>
          </p:cNvSpPr>
          <p:nvPr>
            <p:ph type="dt" sz="half" idx="10"/>
          </p:nvPr>
        </p:nvSpPr>
        <p:spPr/>
        <p:txBody>
          <a:bodyPr/>
          <a:lstStyle/>
          <a:p>
            <a:r>
              <a:rPr lang="en-US"/>
              <a:t>5/6/2024</a:t>
            </a:r>
          </a:p>
        </p:txBody>
      </p:sp>
      <p:sp>
        <p:nvSpPr>
          <p:cNvPr id="6" name="Footer Placeholder 5">
            <a:extLst>
              <a:ext uri="{FF2B5EF4-FFF2-40B4-BE49-F238E27FC236}">
                <a16:creationId xmlns:a16="http://schemas.microsoft.com/office/drawing/2014/main" id="{46B24088-5AEC-4DA0-5C47-F543B1B489C4}"/>
              </a:ext>
            </a:extLst>
          </p:cNvPr>
          <p:cNvSpPr>
            <a:spLocks noGrp="1"/>
          </p:cNvSpPr>
          <p:nvPr>
            <p:ph type="ftr" sz="quarter" idx="11"/>
          </p:nvPr>
        </p:nvSpPr>
        <p:spPr/>
        <p:txBody>
          <a:bodyPr/>
          <a:lstStyle/>
          <a:p>
            <a:r>
              <a:rPr lang="en-US"/>
              <a:t>3rd EIC Resource Review Board</a:t>
            </a:r>
          </a:p>
        </p:txBody>
      </p:sp>
      <p:sp>
        <p:nvSpPr>
          <p:cNvPr id="7" name="Slide Number Placeholder 6">
            <a:extLst>
              <a:ext uri="{FF2B5EF4-FFF2-40B4-BE49-F238E27FC236}">
                <a16:creationId xmlns:a16="http://schemas.microsoft.com/office/drawing/2014/main" id="{CB1F257F-693C-3229-7620-D94FA6D81377}"/>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754850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4561-025E-004B-C7A8-4739232C9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C9AB3-9AAD-BAA5-E760-92E2508A3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52426-AE55-6BE5-ADC7-2590154B6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9B071D-0BA2-447D-120F-23A5BE6F9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FD439-6179-397E-53A2-0C9D40C57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2BBDD-4F03-E7A6-7A03-86CB71834B89}"/>
              </a:ext>
            </a:extLst>
          </p:cNvPr>
          <p:cNvSpPr>
            <a:spLocks noGrp="1"/>
          </p:cNvSpPr>
          <p:nvPr>
            <p:ph type="dt" sz="half" idx="10"/>
          </p:nvPr>
        </p:nvSpPr>
        <p:spPr/>
        <p:txBody>
          <a:bodyPr/>
          <a:lstStyle/>
          <a:p>
            <a:r>
              <a:rPr lang="en-US"/>
              <a:t>5/6/2024</a:t>
            </a:r>
          </a:p>
        </p:txBody>
      </p:sp>
      <p:sp>
        <p:nvSpPr>
          <p:cNvPr id="8" name="Footer Placeholder 7">
            <a:extLst>
              <a:ext uri="{FF2B5EF4-FFF2-40B4-BE49-F238E27FC236}">
                <a16:creationId xmlns:a16="http://schemas.microsoft.com/office/drawing/2014/main" id="{B437E2B5-E85C-FFB5-7CB4-227258449C8B}"/>
              </a:ext>
            </a:extLst>
          </p:cNvPr>
          <p:cNvSpPr>
            <a:spLocks noGrp="1"/>
          </p:cNvSpPr>
          <p:nvPr>
            <p:ph type="ftr" sz="quarter" idx="11"/>
          </p:nvPr>
        </p:nvSpPr>
        <p:spPr/>
        <p:txBody>
          <a:bodyPr/>
          <a:lstStyle/>
          <a:p>
            <a:r>
              <a:rPr lang="en-US"/>
              <a:t>3rd EIC Resource Review Board</a:t>
            </a:r>
          </a:p>
        </p:txBody>
      </p:sp>
      <p:sp>
        <p:nvSpPr>
          <p:cNvPr id="9" name="Slide Number Placeholder 8">
            <a:extLst>
              <a:ext uri="{FF2B5EF4-FFF2-40B4-BE49-F238E27FC236}">
                <a16:creationId xmlns:a16="http://schemas.microsoft.com/office/drawing/2014/main" id="{B7ED8C27-580B-ECD0-7760-DB9DF74B0DE9}"/>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66169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1C7B-176A-7987-56DF-4FB1FF984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B5906-75B8-CA47-90FF-B40E10E463AF}"/>
              </a:ext>
            </a:extLst>
          </p:cNvPr>
          <p:cNvSpPr>
            <a:spLocks noGrp="1"/>
          </p:cNvSpPr>
          <p:nvPr>
            <p:ph type="dt" sz="half" idx="10"/>
          </p:nvPr>
        </p:nvSpPr>
        <p:spPr/>
        <p:txBody>
          <a:bodyPr/>
          <a:lstStyle/>
          <a:p>
            <a:r>
              <a:rPr lang="en-US"/>
              <a:t>5/6/2024</a:t>
            </a:r>
          </a:p>
        </p:txBody>
      </p:sp>
      <p:sp>
        <p:nvSpPr>
          <p:cNvPr id="4" name="Footer Placeholder 3">
            <a:extLst>
              <a:ext uri="{FF2B5EF4-FFF2-40B4-BE49-F238E27FC236}">
                <a16:creationId xmlns:a16="http://schemas.microsoft.com/office/drawing/2014/main" id="{9BF0E031-C721-04CB-329B-5C3D894CCC0D}"/>
              </a:ext>
            </a:extLst>
          </p:cNvPr>
          <p:cNvSpPr>
            <a:spLocks noGrp="1"/>
          </p:cNvSpPr>
          <p:nvPr>
            <p:ph type="ftr" sz="quarter" idx="11"/>
          </p:nvPr>
        </p:nvSpPr>
        <p:spPr/>
        <p:txBody>
          <a:bodyPr/>
          <a:lstStyle/>
          <a:p>
            <a:r>
              <a:rPr lang="en-US"/>
              <a:t>3rd EIC Resource Review Board</a:t>
            </a:r>
          </a:p>
        </p:txBody>
      </p:sp>
      <p:sp>
        <p:nvSpPr>
          <p:cNvPr id="5" name="Slide Number Placeholder 4">
            <a:extLst>
              <a:ext uri="{FF2B5EF4-FFF2-40B4-BE49-F238E27FC236}">
                <a16:creationId xmlns:a16="http://schemas.microsoft.com/office/drawing/2014/main" id="{9FF6CBF7-6901-0C83-6C7C-815088464A96}"/>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41554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E1C9B-B735-78AF-127B-A74A000FB63E}"/>
              </a:ext>
            </a:extLst>
          </p:cNvPr>
          <p:cNvSpPr>
            <a:spLocks noGrp="1"/>
          </p:cNvSpPr>
          <p:nvPr>
            <p:ph type="dt" sz="half" idx="10"/>
          </p:nvPr>
        </p:nvSpPr>
        <p:spPr/>
        <p:txBody>
          <a:bodyPr/>
          <a:lstStyle/>
          <a:p>
            <a:r>
              <a:rPr lang="en-US"/>
              <a:t>5/6/2024</a:t>
            </a:r>
          </a:p>
        </p:txBody>
      </p:sp>
      <p:sp>
        <p:nvSpPr>
          <p:cNvPr id="3" name="Footer Placeholder 2">
            <a:extLst>
              <a:ext uri="{FF2B5EF4-FFF2-40B4-BE49-F238E27FC236}">
                <a16:creationId xmlns:a16="http://schemas.microsoft.com/office/drawing/2014/main" id="{66608120-3DBA-5C15-1F08-AAD72542C0E1}"/>
              </a:ext>
            </a:extLst>
          </p:cNvPr>
          <p:cNvSpPr>
            <a:spLocks noGrp="1"/>
          </p:cNvSpPr>
          <p:nvPr>
            <p:ph type="ftr" sz="quarter" idx="11"/>
          </p:nvPr>
        </p:nvSpPr>
        <p:spPr/>
        <p:txBody>
          <a:bodyPr/>
          <a:lstStyle/>
          <a:p>
            <a:r>
              <a:rPr lang="en-US"/>
              <a:t>3rd EIC Resource Review Board</a:t>
            </a:r>
          </a:p>
        </p:txBody>
      </p:sp>
      <p:sp>
        <p:nvSpPr>
          <p:cNvPr id="4" name="Slide Number Placeholder 3">
            <a:extLst>
              <a:ext uri="{FF2B5EF4-FFF2-40B4-BE49-F238E27FC236}">
                <a16:creationId xmlns:a16="http://schemas.microsoft.com/office/drawing/2014/main" id="{66305029-1627-473B-0BAB-1C2F3271431A}"/>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81720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2A3A-ED7F-C1A1-3087-72B30DE6F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4F622D-E5C4-97C5-3E1F-B8EA3C7139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6DACA-02F4-D01D-3321-F37E2906D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041F7-FB4D-016B-36A3-3AAEAF741DC0}"/>
              </a:ext>
            </a:extLst>
          </p:cNvPr>
          <p:cNvSpPr>
            <a:spLocks noGrp="1"/>
          </p:cNvSpPr>
          <p:nvPr>
            <p:ph type="dt" sz="half" idx="10"/>
          </p:nvPr>
        </p:nvSpPr>
        <p:spPr/>
        <p:txBody>
          <a:bodyPr/>
          <a:lstStyle/>
          <a:p>
            <a:r>
              <a:rPr lang="en-US"/>
              <a:t>5/6/2024</a:t>
            </a:r>
          </a:p>
        </p:txBody>
      </p:sp>
      <p:sp>
        <p:nvSpPr>
          <p:cNvPr id="6" name="Footer Placeholder 5">
            <a:extLst>
              <a:ext uri="{FF2B5EF4-FFF2-40B4-BE49-F238E27FC236}">
                <a16:creationId xmlns:a16="http://schemas.microsoft.com/office/drawing/2014/main" id="{9E469B2C-598D-7489-04C4-53A0E599E0C5}"/>
              </a:ext>
            </a:extLst>
          </p:cNvPr>
          <p:cNvSpPr>
            <a:spLocks noGrp="1"/>
          </p:cNvSpPr>
          <p:nvPr>
            <p:ph type="ftr" sz="quarter" idx="11"/>
          </p:nvPr>
        </p:nvSpPr>
        <p:spPr/>
        <p:txBody>
          <a:bodyPr/>
          <a:lstStyle/>
          <a:p>
            <a:r>
              <a:rPr lang="en-US"/>
              <a:t>3rd EIC Resource Review Board</a:t>
            </a:r>
          </a:p>
        </p:txBody>
      </p:sp>
      <p:sp>
        <p:nvSpPr>
          <p:cNvPr id="7" name="Slide Number Placeholder 6">
            <a:extLst>
              <a:ext uri="{FF2B5EF4-FFF2-40B4-BE49-F238E27FC236}">
                <a16:creationId xmlns:a16="http://schemas.microsoft.com/office/drawing/2014/main" id="{99DFCB9C-A0FF-8B09-B7F6-0AE1B6242CDD}"/>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24454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D3AD-A53C-9FD4-318C-1F4BA8DA0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E6B677-3CCB-AAD5-582C-4375F193A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9CB5C-76BD-9AED-2315-60B5A0F1F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73BD1-9B5C-105B-746B-AB71A898972F}"/>
              </a:ext>
            </a:extLst>
          </p:cNvPr>
          <p:cNvSpPr>
            <a:spLocks noGrp="1"/>
          </p:cNvSpPr>
          <p:nvPr>
            <p:ph type="dt" sz="half" idx="10"/>
          </p:nvPr>
        </p:nvSpPr>
        <p:spPr/>
        <p:txBody>
          <a:bodyPr/>
          <a:lstStyle/>
          <a:p>
            <a:r>
              <a:rPr lang="en-US"/>
              <a:t>5/6/2024</a:t>
            </a:r>
          </a:p>
        </p:txBody>
      </p:sp>
      <p:sp>
        <p:nvSpPr>
          <p:cNvPr id="6" name="Footer Placeholder 5">
            <a:extLst>
              <a:ext uri="{FF2B5EF4-FFF2-40B4-BE49-F238E27FC236}">
                <a16:creationId xmlns:a16="http://schemas.microsoft.com/office/drawing/2014/main" id="{BB9F82F6-6F88-C36E-4EA2-B88F37AF8737}"/>
              </a:ext>
            </a:extLst>
          </p:cNvPr>
          <p:cNvSpPr>
            <a:spLocks noGrp="1"/>
          </p:cNvSpPr>
          <p:nvPr>
            <p:ph type="ftr" sz="quarter" idx="11"/>
          </p:nvPr>
        </p:nvSpPr>
        <p:spPr/>
        <p:txBody>
          <a:bodyPr/>
          <a:lstStyle/>
          <a:p>
            <a:r>
              <a:rPr lang="en-US"/>
              <a:t>3rd EIC Resource Review Board</a:t>
            </a:r>
          </a:p>
        </p:txBody>
      </p:sp>
      <p:sp>
        <p:nvSpPr>
          <p:cNvPr id="7" name="Slide Number Placeholder 6">
            <a:extLst>
              <a:ext uri="{FF2B5EF4-FFF2-40B4-BE49-F238E27FC236}">
                <a16:creationId xmlns:a16="http://schemas.microsoft.com/office/drawing/2014/main" id="{30082276-A3E9-F29D-EF5F-FBAE65D27E78}"/>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251633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BB4CE-BDD6-0140-7004-520D4D62A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5F9E5-1D88-D574-889C-49955B581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9A1C8-C595-E3AC-0813-004238830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5/6/2024</a:t>
            </a:r>
          </a:p>
        </p:txBody>
      </p:sp>
      <p:sp>
        <p:nvSpPr>
          <p:cNvPr id="5" name="Footer Placeholder 4">
            <a:extLst>
              <a:ext uri="{FF2B5EF4-FFF2-40B4-BE49-F238E27FC236}">
                <a16:creationId xmlns:a16="http://schemas.microsoft.com/office/drawing/2014/main" id="{B1E72998-AA47-DCE8-6929-79E93B17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3rd EIC Resource Review Board</a:t>
            </a:r>
          </a:p>
        </p:txBody>
      </p:sp>
      <p:sp>
        <p:nvSpPr>
          <p:cNvPr id="6" name="Slide Number Placeholder 5">
            <a:extLst>
              <a:ext uri="{FF2B5EF4-FFF2-40B4-BE49-F238E27FC236}">
                <a16:creationId xmlns:a16="http://schemas.microsoft.com/office/drawing/2014/main" id="{07F8CAE8-F96F-3E9F-7C41-E6C6FBAE8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14187-AF44-4271-AA62-1C5C376B8E74}" type="slidenum">
              <a:rPr lang="en-US" smtClean="0"/>
              <a:t>‹#›</a:t>
            </a:fld>
            <a:endParaRPr lang="en-US"/>
          </a:p>
        </p:txBody>
      </p:sp>
    </p:spTree>
    <p:extLst>
      <p:ext uri="{BB962C8B-B14F-4D97-AF65-F5344CB8AC3E}">
        <p14:creationId xmlns:p14="http://schemas.microsoft.com/office/powerpoint/2010/main" val="40476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https://agenda.infn.it/event/33110/attachments/102632/147388/Hadron_logonew.png" TargetMode="External"/><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34.png"/><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hyperlink" Target="https://lpsc-indico.in2p3.fr/event/3268/"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emf"/><Relationship Id="rId2" Type="http://schemas.openxmlformats.org/officeDocument/2006/relationships/hyperlink" Target="https://indico.bnl.gov/event/20473/"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ic.github.io/documentation/landingpage.html"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hyperlink" Target="https://indico.bnl.gov/event/20727/" TargetMode="External"/><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66.jp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7.jpg"/><Relationship Id="rId7"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4.png"/><Relationship Id="rId2" Type="http://schemas.openxmlformats.org/officeDocument/2006/relationships/image" Target="../media/image68.jp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emf"/><Relationship Id="rId10" Type="http://schemas.openxmlformats.org/officeDocument/2006/relationships/image" Target="../media/image87.emf"/><Relationship Id="rId4" Type="http://schemas.openxmlformats.org/officeDocument/2006/relationships/image" Target="../media/image83.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jpg"/><Relationship Id="rId7"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EGO, engineering&#10;&#10;Description automatically generated">
            <a:extLst>
              <a:ext uri="{FF2B5EF4-FFF2-40B4-BE49-F238E27FC236}">
                <a16:creationId xmlns:a16="http://schemas.microsoft.com/office/drawing/2014/main" id="{42F91FB9-C33D-AC92-E14A-DC2B35B045D5}"/>
              </a:ext>
            </a:extLst>
          </p:cNvPr>
          <p:cNvPicPr>
            <a:picLocks noChangeAspect="1"/>
          </p:cNvPicPr>
          <p:nvPr/>
        </p:nvPicPr>
        <p:blipFill>
          <a:blip r:embed="rId3"/>
          <a:stretch>
            <a:fillRect/>
          </a:stretch>
        </p:blipFill>
        <p:spPr>
          <a:xfrm>
            <a:off x="5118269" y="365024"/>
            <a:ext cx="7649639" cy="4334795"/>
          </a:xfrm>
          <a:prstGeom prst="rect">
            <a:avLst/>
          </a:prstGeom>
        </p:spPr>
      </p:pic>
      <p:sp>
        <p:nvSpPr>
          <p:cNvPr id="2" name="Title 1">
            <a:extLst>
              <a:ext uri="{FF2B5EF4-FFF2-40B4-BE49-F238E27FC236}">
                <a16:creationId xmlns:a16="http://schemas.microsoft.com/office/drawing/2014/main" id="{C7D6D571-64DA-59D8-BC2D-1823DE1E1914}"/>
              </a:ext>
            </a:extLst>
          </p:cNvPr>
          <p:cNvSpPr>
            <a:spLocks noGrp="1"/>
          </p:cNvSpPr>
          <p:nvPr>
            <p:ph type="ctrTitle"/>
          </p:nvPr>
        </p:nvSpPr>
        <p:spPr>
          <a:xfrm>
            <a:off x="503012" y="2493831"/>
            <a:ext cx="5429865" cy="1112018"/>
          </a:xfrm>
          <a:ln>
            <a:noFill/>
          </a:ln>
        </p:spPr>
        <p:txBody>
          <a:bodyPr>
            <a:normAutofit fontScale="90000"/>
          </a:bodyPr>
          <a:lstStyle/>
          <a:p>
            <a:r>
              <a:rPr lang="en-US" b="1" dirty="0">
                <a:solidFill>
                  <a:schemeClr val="accent1"/>
                </a:solidFill>
                <a:latin typeface="+mn-lt"/>
              </a:rPr>
              <a:t>Report from the </a:t>
            </a:r>
            <a:r>
              <a:rPr lang="en-US" b="1" dirty="0" err="1">
                <a:solidFill>
                  <a:schemeClr val="accent1"/>
                </a:solidFill>
                <a:latin typeface="+mn-lt"/>
              </a:rPr>
              <a:t>ePIC</a:t>
            </a:r>
            <a:r>
              <a:rPr lang="en-US" b="1" dirty="0">
                <a:solidFill>
                  <a:schemeClr val="accent1"/>
                </a:solidFill>
                <a:latin typeface="+mn-lt"/>
              </a:rPr>
              <a:t> Collaboration Spokesperson</a:t>
            </a:r>
          </a:p>
        </p:txBody>
      </p:sp>
      <p:sp>
        <p:nvSpPr>
          <p:cNvPr id="3" name="Subtitle 2">
            <a:extLst>
              <a:ext uri="{FF2B5EF4-FFF2-40B4-BE49-F238E27FC236}">
                <a16:creationId xmlns:a16="http://schemas.microsoft.com/office/drawing/2014/main" id="{CB1727CA-4AC4-2EC8-0469-970BF3E2EB79}"/>
              </a:ext>
            </a:extLst>
          </p:cNvPr>
          <p:cNvSpPr>
            <a:spLocks noGrp="1"/>
          </p:cNvSpPr>
          <p:nvPr>
            <p:ph type="subTitle" idx="1"/>
          </p:nvPr>
        </p:nvSpPr>
        <p:spPr>
          <a:xfrm>
            <a:off x="1070084" y="3734888"/>
            <a:ext cx="4391680" cy="964931"/>
          </a:xfrm>
        </p:spPr>
        <p:txBody>
          <a:bodyPr>
            <a:normAutofit/>
          </a:bodyPr>
          <a:lstStyle/>
          <a:p>
            <a:r>
              <a:rPr lang="en-US" dirty="0">
                <a:solidFill>
                  <a:schemeClr val="bg2">
                    <a:lumMod val="75000"/>
                  </a:schemeClr>
                </a:solidFill>
              </a:rPr>
              <a:t>John Lajoie</a:t>
            </a:r>
          </a:p>
          <a:p>
            <a:r>
              <a:rPr lang="en-US" i="1" dirty="0">
                <a:solidFill>
                  <a:schemeClr val="bg2">
                    <a:lumMod val="75000"/>
                  </a:schemeClr>
                </a:solidFill>
              </a:rPr>
              <a:t>Oak Ridge National Laboratory</a:t>
            </a:r>
          </a:p>
        </p:txBody>
      </p:sp>
      <p:pic>
        <p:nvPicPr>
          <p:cNvPr id="15" name="Picture 14" descr="A picture containing text&#10;&#10;Description automatically generated">
            <a:extLst>
              <a:ext uri="{FF2B5EF4-FFF2-40B4-BE49-F238E27FC236}">
                <a16:creationId xmlns:a16="http://schemas.microsoft.com/office/drawing/2014/main" id="{C3F0B00B-8131-0F7B-AE7F-980386277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685" y="4932544"/>
            <a:ext cx="3153398" cy="1020913"/>
          </a:xfrm>
          <a:prstGeom prst="rect">
            <a:avLst/>
          </a:prstGeom>
        </p:spPr>
      </p:pic>
      <p:pic>
        <p:nvPicPr>
          <p:cNvPr id="2050" name="Picture 2" descr="Logos – Website Standards">
            <a:extLst>
              <a:ext uri="{FF2B5EF4-FFF2-40B4-BE49-F238E27FC236}">
                <a16:creationId xmlns:a16="http://schemas.microsoft.com/office/drawing/2014/main" id="{53A8FA21-CE72-7157-BAD5-55139C8747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9474" y="5041568"/>
            <a:ext cx="3342843" cy="802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C7C64AE8-6DD8-3DB7-CF47-F3E3DC98D27E}"/>
              </a:ext>
            </a:extLst>
          </p:cNvPr>
          <p:cNvPicPr>
            <a:picLocks noChangeAspect="1"/>
          </p:cNvPicPr>
          <p:nvPr/>
        </p:nvPicPr>
        <p:blipFill>
          <a:blip r:embed="rId6"/>
          <a:stretch>
            <a:fillRect/>
          </a:stretch>
        </p:blipFill>
        <p:spPr>
          <a:xfrm>
            <a:off x="2575417" y="1205804"/>
            <a:ext cx="1314575" cy="946278"/>
          </a:xfrm>
          <a:prstGeom prst="rect">
            <a:avLst/>
          </a:prstGeom>
        </p:spPr>
      </p:pic>
    </p:spTree>
    <p:extLst>
      <p:ext uri="{BB962C8B-B14F-4D97-AF65-F5344CB8AC3E}">
        <p14:creationId xmlns:p14="http://schemas.microsoft.com/office/powerpoint/2010/main" val="12160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07276" y="1396372"/>
            <a:ext cx="6202359" cy="4959978"/>
          </a:xfrm>
        </p:spPr>
        <p:txBody>
          <a:bodyPr>
            <a:normAutofit fontScale="92500" lnSpcReduction="20000"/>
          </a:bodyPr>
          <a:lstStyle/>
          <a:p>
            <a:r>
              <a:rPr lang="en-US" dirty="0" err="1"/>
              <a:t>ePIC</a:t>
            </a:r>
            <a:r>
              <a:rPr lang="en-US" dirty="0"/>
              <a:t> Application for CERN Recognized Experiment:</a:t>
            </a:r>
          </a:p>
          <a:p>
            <a:pPr lvl="1"/>
            <a:r>
              <a:rPr lang="en-US" dirty="0" err="1"/>
              <a:t>ePIC</a:t>
            </a:r>
            <a:r>
              <a:rPr lang="en-US" dirty="0"/>
              <a:t> leadership has submitted an application to become a CERN Recognized Experiment </a:t>
            </a:r>
          </a:p>
          <a:p>
            <a:pPr lvl="1"/>
            <a:r>
              <a:rPr lang="en-US" dirty="0"/>
              <a:t>Strong synergies between CERN and EIC </a:t>
            </a:r>
          </a:p>
          <a:p>
            <a:pPr lvl="1"/>
            <a:r>
              <a:rPr lang="en-US" dirty="0"/>
              <a:t>Important for access to CERN resources (test beams, …)</a:t>
            </a:r>
          </a:p>
          <a:p>
            <a:pPr lvl="1"/>
            <a:r>
              <a:rPr lang="en-US" dirty="0"/>
              <a:t>Increase visibility in the European community</a:t>
            </a:r>
          </a:p>
          <a:p>
            <a:r>
              <a:rPr lang="en-US" dirty="0" err="1"/>
              <a:t>ePIC</a:t>
            </a:r>
            <a:r>
              <a:rPr lang="en-US" dirty="0"/>
              <a:t> presentation to CERN Recognized Experiments Committee (REC) Feb 8</a:t>
            </a:r>
            <a:r>
              <a:rPr lang="en-US" baseline="30000" dirty="0"/>
              <a:t>th</a:t>
            </a:r>
            <a:r>
              <a:rPr lang="en-US" dirty="0"/>
              <a:t> </a:t>
            </a:r>
          </a:p>
          <a:p>
            <a:r>
              <a:rPr lang="en-US" dirty="0">
                <a:solidFill>
                  <a:schemeClr val="accent1"/>
                </a:solidFill>
              </a:rPr>
              <a:t>Research Board confirmed the positive REC recommendation at CERN Council Meeting March 21-22</a:t>
            </a:r>
            <a:r>
              <a:rPr lang="en-US" baseline="30000" dirty="0">
                <a:solidFill>
                  <a:schemeClr val="accent1"/>
                </a:solidFill>
              </a:rPr>
              <a:t>nd</a:t>
            </a:r>
            <a:r>
              <a:rPr lang="en-US" dirty="0">
                <a:solidFill>
                  <a:schemeClr val="accent1"/>
                </a:solidFill>
              </a:rPr>
              <a:t> </a:t>
            </a:r>
          </a:p>
          <a:p>
            <a:r>
              <a:rPr lang="en-US" dirty="0"/>
              <a:t>Working with Helge Meinhard on next steps</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5/6/2024</a:t>
            </a:r>
          </a:p>
        </p:txBody>
      </p:sp>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7371586" y="1148803"/>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sp>
        <p:nvSpPr>
          <p:cNvPr id="5" name="Footer Placeholder 4">
            <a:extLst>
              <a:ext uri="{FF2B5EF4-FFF2-40B4-BE49-F238E27FC236}">
                <a16:creationId xmlns:a16="http://schemas.microsoft.com/office/drawing/2014/main" id="{49ED796E-5803-7F4D-2E74-207AFA4EDD94}"/>
              </a:ext>
            </a:extLst>
          </p:cNvPr>
          <p:cNvSpPr>
            <a:spLocks noGrp="1"/>
          </p:cNvSpPr>
          <p:nvPr>
            <p:ph type="ftr" sz="quarter" idx="11"/>
          </p:nvPr>
        </p:nvSpPr>
        <p:spPr/>
        <p:txBody>
          <a:bodyPr/>
          <a:lstStyle/>
          <a:p>
            <a:r>
              <a:rPr lang="en-US" dirty="0"/>
              <a:t>3rd EIC Resource Review Board</a:t>
            </a:r>
          </a:p>
        </p:txBody>
      </p:sp>
      <p:sp>
        <p:nvSpPr>
          <p:cNvPr id="6" name="Slide Number Placeholder 5">
            <a:extLst>
              <a:ext uri="{FF2B5EF4-FFF2-40B4-BE49-F238E27FC236}">
                <a16:creationId xmlns:a16="http://schemas.microsoft.com/office/drawing/2014/main" id="{5FF9A64D-6873-7F30-4CC4-8D4C761A9593}"/>
              </a:ext>
            </a:extLst>
          </p:cNvPr>
          <p:cNvSpPr>
            <a:spLocks noGrp="1"/>
          </p:cNvSpPr>
          <p:nvPr>
            <p:ph type="sldNum" sz="quarter" idx="12"/>
          </p:nvPr>
        </p:nvSpPr>
        <p:spPr/>
        <p:txBody>
          <a:bodyPr/>
          <a:lstStyle/>
          <a:p>
            <a:fld id="{588949A8-7CCD-4D90-AA9A-1451BFC6FB3A}" type="slidenum">
              <a:rPr lang="en-US" smtClean="0"/>
              <a:t>10</a:t>
            </a:fld>
            <a:endParaRPr lang="en-US"/>
          </a:p>
        </p:txBody>
      </p:sp>
    </p:spTree>
    <p:extLst>
      <p:ext uri="{BB962C8B-B14F-4D97-AF65-F5344CB8AC3E}">
        <p14:creationId xmlns:p14="http://schemas.microsoft.com/office/powerpoint/2010/main" val="482129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F667-DB1E-6378-FD29-B8D6610CBF96}"/>
              </a:ext>
            </a:extLst>
          </p:cNvPr>
          <p:cNvSpPr>
            <a:spLocks noGrp="1"/>
          </p:cNvSpPr>
          <p:nvPr>
            <p:ph type="title"/>
          </p:nvPr>
        </p:nvSpPr>
        <p:spPr>
          <a:xfrm>
            <a:off x="526302" y="194518"/>
            <a:ext cx="10515600" cy="888234"/>
          </a:xfrm>
        </p:spPr>
        <p:txBody>
          <a:bodyPr/>
          <a:lstStyle/>
          <a:p>
            <a:r>
              <a:rPr lang="en-US" b="1" dirty="0" err="1">
                <a:solidFill>
                  <a:schemeClr val="accent1"/>
                </a:solidFill>
              </a:rPr>
              <a:t>ePIC</a:t>
            </a:r>
            <a:r>
              <a:rPr lang="en-US" b="1" dirty="0">
                <a:solidFill>
                  <a:schemeClr val="accent1"/>
                </a:solidFill>
              </a:rPr>
              <a:t> Conference Presentations</a:t>
            </a:r>
          </a:p>
        </p:txBody>
      </p:sp>
      <p:sp>
        <p:nvSpPr>
          <p:cNvPr id="3" name="Date Placeholder 2">
            <a:extLst>
              <a:ext uri="{FF2B5EF4-FFF2-40B4-BE49-F238E27FC236}">
                <a16:creationId xmlns:a16="http://schemas.microsoft.com/office/drawing/2014/main" id="{CE2BDA5C-D835-4CA1-446F-92495AFBDFC8}"/>
              </a:ext>
            </a:extLst>
          </p:cNvPr>
          <p:cNvSpPr>
            <a:spLocks noGrp="1"/>
          </p:cNvSpPr>
          <p:nvPr>
            <p:ph type="dt" sz="half" idx="10"/>
          </p:nvPr>
        </p:nvSpPr>
        <p:spPr/>
        <p:txBody>
          <a:bodyPr/>
          <a:lstStyle/>
          <a:p>
            <a:r>
              <a:rPr lang="en-US"/>
              <a:t>5/6/2024</a:t>
            </a:r>
          </a:p>
        </p:txBody>
      </p:sp>
      <p:sp>
        <p:nvSpPr>
          <p:cNvPr id="4" name="Footer Placeholder 3">
            <a:extLst>
              <a:ext uri="{FF2B5EF4-FFF2-40B4-BE49-F238E27FC236}">
                <a16:creationId xmlns:a16="http://schemas.microsoft.com/office/drawing/2014/main" id="{B19B6650-6DDD-17DC-CFC0-67D95A98B21C}"/>
              </a:ext>
            </a:extLst>
          </p:cNvPr>
          <p:cNvSpPr>
            <a:spLocks noGrp="1"/>
          </p:cNvSpPr>
          <p:nvPr>
            <p:ph type="ftr" sz="quarter" idx="11"/>
          </p:nvPr>
        </p:nvSpPr>
        <p:spPr/>
        <p:txBody>
          <a:bodyPr/>
          <a:lstStyle/>
          <a:p>
            <a:r>
              <a:rPr lang="en-US"/>
              <a:t>3rd EIC Resource Review Board</a:t>
            </a:r>
          </a:p>
        </p:txBody>
      </p:sp>
      <p:sp>
        <p:nvSpPr>
          <p:cNvPr id="5" name="Slide Number Placeholder 4">
            <a:extLst>
              <a:ext uri="{FF2B5EF4-FFF2-40B4-BE49-F238E27FC236}">
                <a16:creationId xmlns:a16="http://schemas.microsoft.com/office/drawing/2014/main" id="{F63FCE54-6F6A-00C8-86DB-68A3DD4F3A94}"/>
              </a:ext>
            </a:extLst>
          </p:cNvPr>
          <p:cNvSpPr>
            <a:spLocks noGrp="1"/>
          </p:cNvSpPr>
          <p:nvPr>
            <p:ph type="sldNum" sz="quarter" idx="12"/>
          </p:nvPr>
        </p:nvSpPr>
        <p:spPr/>
        <p:txBody>
          <a:bodyPr/>
          <a:lstStyle/>
          <a:p>
            <a:fld id="{00A14187-AF44-4271-AA62-1C5C376B8E74}" type="slidenum">
              <a:rPr lang="en-US" smtClean="0"/>
              <a:t>11</a:t>
            </a:fld>
            <a:endParaRPr lang="en-US" dirty="0"/>
          </a:p>
        </p:txBody>
      </p:sp>
      <p:sp>
        <p:nvSpPr>
          <p:cNvPr id="6" name="TextBox 5">
            <a:extLst>
              <a:ext uri="{FF2B5EF4-FFF2-40B4-BE49-F238E27FC236}">
                <a16:creationId xmlns:a16="http://schemas.microsoft.com/office/drawing/2014/main" id="{8CE64C89-0C5B-4E93-C6B7-4A0EEF71E227}"/>
              </a:ext>
            </a:extLst>
          </p:cNvPr>
          <p:cNvSpPr txBox="1"/>
          <p:nvPr/>
        </p:nvSpPr>
        <p:spPr>
          <a:xfrm>
            <a:off x="89842" y="978366"/>
            <a:ext cx="5119241" cy="646331"/>
          </a:xfrm>
          <a:prstGeom prst="rect">
            <a:avLst/>
          </a:prstGeom>
          <a:noFill/>
        </p:spPr>
        <p:txBody>
          <a:bodyPr wrap="square" rtlCol="0">
            <a:spAutoFit/>
          </a:bodyPr>
          <a:lstStyle/>
          <a:p>
            <a:r>
              <a:rPr lang="en-US" dirty="0"/>
              <a:t>A selection of </a:t>
            </a:r>
            <a:r>
              <a:rPr lang="en-US" dirty="0" err="1"/>
              <a:t>ePIC</a:t>
            </a:r>
            <a:r>
              <a:rPr lang="en-US" dirty="0"/>
              <a:t> presentations at conferences in the past year: </a:t>
            </a:r>
          </a:p>
        </p:txBody>
      </p:sp>
      <p:grpSp>
        <p:nvGrpSpPr>
          <p:cNvPr id="17" name="Group 16">
            <a:extLst>
              <a:ext uri="{FF2B5EF4-FFF2-40B4-BE49-F238E27FC236}">
                <a16:creationId xmlns:a16="http://schemas.microsoft.com/office/drawing/2014/main" id="{811393BD-9DC3-9E9E-B869-7D3ED20C8EBD}"/>
              </a:ext>
            </a:extLst>
          </p:cNvPr>
          <p:cNvGrpSpPr/>
          <p:nvPr/>
        </p:nvGrpSpPr>
        <p:grpSpPr>
          <a:xfrm>
            <a:off x="7352530" y="2841637"/>
            <a:ext cx="2244422" cy="1517361"/>
            <a:chOff x="6402117" y="3133954"/>
            <a:chExt cx="2244422" cy="1517361"/>
          </a:xfrm>
        </p:grpSpPr>
        <p:pic>
          <p:nvPicPr>
            <p:cNvPr id="1028" name="Picture 4" descr="25th International Spin Symposium (SPIN 2023)">
              <a:extLst>
                <a:ext uri="{FF2B5EF4-FFF2-40B4-BE49-F238E27FC236}">
                  <a16:creationId xmlns:a16="http://schemas.microsoft.com/office/drawing/2014/main" id="{5E957F4A-DF01-741C-6B69-ABCB66BB1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920" y="3133954"/>
              <a:ext cx="1334506" cy="11120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BA1589F-07AF-797E-EEE8-7131F4FC8B84}"/>
                </a:ext>
              </a:extLst>
            </p:cNvPr>
            <p:cNvSpPr txBox="1"/>
            <p:nvPr/>
          </p:nvSpPr>
          <p:spPr>
            <a:xfrm>
              <a:off x="6402117" y="4128095"/>
              <a:ext cx="2244422" cy="523220"/>
            </a:xfrm>
            <a:prstGeom prst="rect">
              <a:avLst/>
            </a:prstGeom>
            <a:noFill/>
          </p:spPr>
          <p:txBody>
            <a:bodyPr wrap="square" rtlCol="0">
              <a:spAutoFit/>
            </a:bodyPr>
            <a:lstStyle/>
            <a:p>
              <a:r>
                <a:rPr lang="en-US" sz="1400" dirty="0">
                  <a:solidFill>
                    <a:schemeClr val="bg2">
                      <a:lumMod val="50000"/>
                    </a:schemeClr>
                  </a:solidFill>
                </a:rPr>
                <a:t>Spin 2023:  </a:t>
              </a:r>
              <a:br>
                <a:rPr lang="en-US" sz="1400" dirty="0">
                  <a:solidFill>
                    <a:schemeClr val="bg2">
                      <a:lumMod val="50000"/>
                    </a:schemeClr>
                  </a:solidFill>
                </a:rPr>
              </a:br>
              <a:r>
                <a:rPr lang="en-US" sz="1400" dirty="0">
                  <a:solidFill>
                    <a:schemeClr val="bg2">
                      <a:lumMod val="50000"/>
                    </a:schemeClr>
                  </a:solidFill>
                </a:rPr>
                <a:t>two invited talks</a:t>
              </a:r>
            </a:p>
          </p:txBody>
        </p:sp>
      </p:grpSp>
      <p:grpSp>
        <p:nvGrpSpPr>
          <p:cNvPr id="30" name="Group 29">
            <a:extLst>
              <a:ext uri="{FF2B5EF4-FFF2-40B4-BE49-F238E27FC236}">
                <a16:creationId xmlns:a16="http://schemas.microsoft.com/office/drawing/2014/main" id="{76A0214C-D1C0-0B48-07E3-4F8A066636E3}"/>
              </a:ext>
            </a:extLst>
          </p:cNvPr>
          <p:cNvGrpSpPr/>
          <p:nvPr/>
        </p:nvGrpSpPr>
        <p:grpSpPr>
          <a:xfrm>
            <a:off x="315855" y="3699989"/>
            <a:ext cx="2722793" cy="816496"/>
            <a:chOff x="382509" y="3748741"/>
            <a:chExt cx="2722793" cy="816496"/>
          </a:xfrm>
        </p:grpSpPr>
        <p:pic>
          <p:nvPicPr>
            <p:cNvPr id="1032" name="Picture 8" descr="EINN 2023">
              <a:extLst>
                <a:ext uri="{FF2B5EF4-FFF2-40B4-BE49-F238E27FC236}">
                  <a16:creationId xmlns:a16="http://schemas.microsoft.com/office/drawing/2014/main" id="{7CD1B8BF-CE47-DEFA-5F0C-1DC5F5883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09" y="3748741"/>
              <a:ext cx="2680138" cy="5772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51CB390-2140-6F87-51BC-FCDEB6C27590}"/>
                </a:ext>
              </a:extLst>
            </p:cNvPr>
            <p:cNvSpPr txBox="1"/>
            <p:nvPr/>
          </p:nvSpPr>
          <p:spPr>
            <a:xfrm>
              <a:off x="580968" y="4257460"/>
              <a:ext cx="2524334" cy="307777"/>
            </a:xfrm>
            <a:prstGeom prst="rect">
              <a:avLst/>
            </a:prstGeom>
            <a:noFill/>
          </p:spPr>
          <p:txBody>
            <a:bodyPr wrap="square" rtlCol="0">
              <a:spAutoFit/>
            </a:bodyPr>
            <a:lstStyle/>
            <a:p>
              <a:r>
                <a:rPr lang="en-US" sz="1400" dirty="0">
                  <a:solidFill>
                    <a:schemeClr val="bg2">
                      <a:lumMod val="50000"/>
                    </a:schemeClr>
                  </a:solidFill>
                </a:rPr>
                <a:t>Two invited, two contributed </a:t>
              </a:r>
            </a:p>
          </p:txBody>
        </p:sp>
      </p:grpSp>
      <p:grpSp>
        <p:nvGrpSpPr>
          <p:cNvPr id="27" name="Group 26">
            <a:extLst>
              <a:ext uri="{FF2B5EF4-FFF2-40B4-BE49-F238E27FC236}">
                <a16:creationId xmlns:a16="http://schemas.microsoft.com/office/drawing/2014/main" id="{C6C1D3BF-9D03-A52F-DB23-6D6028505EBB}"/>
              </a:ext>
            </a:extLst>
          </p:cNvPr>
          <p:cNvGrpSpPr/>
          <p:nvPr/>
        </p:nvGrpSpPr>
        <p:grpSpPr>
          <a:xfrm>
            <a:off x="3653021" y="3327047"/>
            <a:ext cx="2103227" cy="1275517"/>
            <a:chOff x="3356732" y="4519493"/>
            <a:chExt cx="2103227" cy="1275517"/>
          </a:xfrm>
        </p:grpSpPr>
        <p:sp>
          <p:nvSpPr>
            <p:cNvPr id="16" name="TextBox 15">
              <a:extLst>
                <a:ext uri="{FF2B5EF4-FFF2-40B4-BE49-F238E27FC236}">
                  <a16:creationId xmlns:a16="http://schemas.microsoft.com/office/drawing/2014/main" id="{06CF358C-B394-D81B-4B5A-E0C673C0AA1C}"/>
                </a:ext>
              </a:extLst>
            </p:cNvPr>
            <p:cNvSpPr txBox="1"/>
            <p:nvPr/>
          </p:nvSpPr>
          <p:spPr>
            <a:xfrm>
              <a:off x="3356732" y="4519493"/>
              <a:ext cx="2103227" cy="954107"/>
            </a:xfrm>
            <a:prstGeom prst="rect">
              <a:avLst/>
            </a:prstGeom>
            <a:noFill/>
            <a:ln>
              <a:solidFill>
                <a:schemeClr val="bg2">
                  <a:lumMod val="75000"/>
                </a:schemeClr>
              </a:solidFill>
            </a:ln>
          </p:spPr>
          <p:txBody>
            <a:bodyPr wrap="square" rtlCol="0">
              <a:spAutoFit/>
            </a:bodyPr>
            <a:lstStyle/>
            <a:p>
              <a:pPr algn="ctr"/>
              <a:r>
                <a:rPr lang="en-US" sz="1400" b="1" i="0" dirty="0">
                  <a:solidFill>
                    <a:srgbClr val="202122"/>
                  </a:solidFill>
                  <a:effectLst/>
                  <a:latin typeface="Arial" panose="020B0604020202020204" pitchFamily="34" charset="0"/>
                </a:rPr>
                <a:t>Forward Physics and QCD at the LHC and the EIC - 798 WE-Heraeus Seminar</a:t>
              </a:r>
              <a:endParaRPr lang="en-US" sz="1400" dirty="0"/>
            </a:p>
          </p:txBody>
        </p:sp>
        <p:sp>
          <p:nvSpPr>
            <p:cNvPr id="18" name="TextBox 17">
              <a:extLst>
                <a:ext uri="{FF2B5EF4-FFF2-40B4-BE49-F238E27FC236}">
                  <a16:creationId xmlns:a16="http://schemas.microsoft.com/office/drawing/2014/main" id="{3037B697-DE87-735B-3D65-898427B22B0F}"/>
                </a:ext>
              </a:extLst>
            </p:cNvPr>
            <p:cNvSpPr txBox="1"/>
            <p:nvPr/>
          </p:nvSpPr>
          <p:spPr>
            <a:xfrm>
              <a:off x="3768754" y="5487233"/>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7" name="Group 6">
            <a:extLst>
              <a:ext uri="{FF2B5EF4-FFF2-40B4-BE49-F238E27FC236}">
                <a16:creationId xmlns:a16="http://schemas.microsoft.com/office/drawing/2014/main" id="{51A8E1BB-8D24-8669-4377-18616148379B}"/>
              </a:ext>
            </a:extLst>
          </p:cNvPr>
          <p:cNvGrpSpPr/>
          <p:nvPr/>
        </p:nvGrpSpPr>
        <p:grpSpPr>
          <a:xfrm>
            <a:off x="7675787" y="269025"/>
            <a:ext cx="2568098" cy="966077"/>
            <a:chOff x="8441740" y="806666"/>
            <a:chExt cx="2568098" cy="966077"/>
          </a:xfrm>
        </p:grpSpPr>
        <p:pic>
          <p:nvPicPr>
            <p:cNvPr id="1034" name="Picture 10">
              <a:extLst>
                <a:ext uri="{FF2B5EF4-FFF2-40B4-BE49-F238E27FC236}">
                  <a16:creationId xmlns:a16="http://schemas.microsoft.com/office/drawing/2014/main" id="{395569C6-2BAA-D170-2157-78CFD6CCD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1740" y="806666"/>
              <a:ext cx="2319579" cy="6716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6415A3D-5359-E2D7-F6A4-807C1E977321}"/>
                </a:ext>
              </a:extLst>
            </p:cNvPr>
            <p:cNvSpPr txBox="1"/>
            <p:nvPr/>
          </p:nvSpPr>
          <p:spPr>
            <a:xfrm>
              <a:off x="8441740" y="1464966"/>
              <a:ext cx="2568098" cy="307777"/>
            </a:xfrm>
            <a:prstGeom prst="rect">
              <a:avLst/>
            </a:prstGeom>
            <a:noFill/>
          </p:spPr>
          <p:txBody>
            <a:bodyPr wrap="square" rtlCol="0">
              <a:spAutoFit/>
            </a:bodyPr>
            <a:lstStyle/>
            <a:p>
              <a:r>
                <a:rPr lang="en-US" sz="1400" dirty="0">
                  <a:solidFill>
                    <a:schemeClr val="bg2">
                      <a:lumMod val="50000"/>
                    </a:schemeClr>
                  </a:solidFill>
                </a:rPr>
                <a:t>SESAPS 2023:  invited talk</a:t>
              </a:r>
            </a:p>
          </p:txBody>
        </p:sp>
      </p:grpSp>
      <p:grpSp>
        <p:nvGrpSpPr>
          <p:cNvPr id="8" name="Group 7">
            <a:extLst>
              <a:ext uri="{FF2B5EF4-FFF2-40B4-BE49-F238E27FC236}">
                <a16:creationId xmlns:a16="http://schemas.microsoft.com/office/drawing/2014/main" id="{981A6020-0B36-B763-119A-C6F30E183313}"/>
              </a:ext>
            </a:extLst>
          </p:cNvPr>
          <p:cNvGrpSpPr/>
          <p:nvPr/>
        </p:nvGrpSpPr>
        <p:grpSpPr>
          <a:xfrm>
            <a:off x="9698496" y="492401"/>
            <a:ext cx="2403662" cy="1485161"/>
            <a:chOff x="9267533" y="2094196"/>
            <a:chExt cx="2403662" cy="1485161"/>
          </a:xfrm>
        </p:grpSpPr>
        <p:sp>
          <p:nvSpPr>
            <p:cNvPr id="20" name="TextBox 19">
              <a:extLst>
                <a:ext uri="{FF2B5EF4-FFF2-40B4-BE49-F238E27FC236}">
                  <a16:creationId xmlns:a16="http://schemas.microsoft.com/office/drawing/2014/main" id="{B8D02DF6-ED00-A0F0-D2A1-37B46465B640}"/>
                </a:ext>
              </a:extLst>
            </p:cNvPr>
            <p:cNvSpPr txBox="1"/>
            <p:nvPr/>
          </p:nvSpPr>
          <p:spPr>
            <a:xfrm>
              <a:off x="9267533" y="2409806"/>
              <a:ext cx="2403662" cy="1169551"/>
            </a:xfrm>
            <a:prstGeom prst="rect">
              <a:avLst/>
            </a:prstGeom>
            <a:noFill/>
            <a:ln>
              <a:solidFill>
                <a:schemeClr val="bg2">
                  <a:lumMod val="75000"/>
                </a:schemeClr>
              </a:solidFill>
            </a:ln>
          </p:spPr>
          <p:txBody>
            <a:bodyPr wrap="square" rtlCol="0">
              <a:spAutoFit/>
            </a:bodyPr>
            <a:lstStyle/>
            <a:p>
              <a:pPr algn="ctr"/>
              <a:r>
                <a:rPr lang="en-US" sz="1400" b="1" i="0" dirty="0">
                  <a:solidFill>
                    <a:schemeClr val="accent1"/>
                  </a:solidFill>
                  <a:effectLst/>
                  <a:latin typeface="Arial" panose="020B0604020202020204" pitchFamily="34" charset="0"/>
                </a:rPr>
                <a:t>2nd workshop on advancing the understanding of non-perturbative QCD using energy flow</a:t>
              </a:r>
              <a:endParaRPr lang="en-US" sz="1400" dirty="0">
                <a:solidFill>
                  <a:schemeClr val="accent1"/>
                </a:solidFill>
              </a:endParaRPr>
            </a:p>
          </p:txBody>
        </p:sp>
        <p:sp>
          <p:nvSpPr>
            <p:cNvPr id="21" name="TextBox 20">
              <a:extLst>
                <a:ext uri="{FF2B5EF4-FFF2-40B4-BE49-F238E27FC236}">
                  <a16:creationId xmlns:a16="http://schemas.microsoft.com/office/drawing/2014/main" id="{E99C3B30-46BB-375C-E9FD-077AC0DC6B32}"/>
                </a:ext>
              </a:extLst>
            </p:cNvPr>
            <p:cNvSpPr txBox="1"/>
            <p:nvPr/>
          </p:nvSpPr>
          <p:spPr>
            <a:xfrm>
              <a:off x="9550364" y="2094196"/>
              <a:ext cx="1722269" cy="307777"/>
            </a:xfrm>
            <a:prstGeom prst="rect">
              <a:avLst/>
            </a:prstGeom>
            <a:noFill/>
          </p:spPr>
          <p:txBody>
            <a:bodyPr wrap="square" rtlCol="0">
              <a:spAutoFit/>
            </a:bodyPr>
            <a:lstStyle/>
            <a:p>
              <a:r>
                <a:rPr lang="en-US" sz="1400" dirty="0">
                  <a:solidFill>
                    <a:schemeClr val="bg2">
                      <a:lumMod val="50000"/>
                    </a:schemeClr>
                  </a:solidFill>
                </a:rPr>
                <a:t>Three invited talks</a:t>
              </a:r>
            </a:p>
          </p:txBody>
        </p:sp>
      </p:grpSp>
      <p:grpSp>
        <p:nvGrpSpPr>
          <p:cNvPr id="31" name="Group 30">
            <a:extLst>
              <a:ext uri="{FF2B5EF4-FFF2-40B4-BE49-F238E27FC236}">
                <a16:creationId xmlns:a16="http://schemas.microsoft.com/office/drawing/2014/main" id="{D4D039FE-6A5A-D8E9-33A5-3984BAE44209}"/>
              </a:ext>
            </a:extLst>
          </p:cNvPr>
          <p:cNvGrpSpPr/>
          <p:nvPr/>
        </p:nvGrpSpPr>
        <p:grpSpPr>
          <a:xfrm>
            <a:off x="197202" y="4646804"/>
            <a:ext cx="2160940" cy="1143301"/>
            <a:chOff x="336090" y="5133047"/>
            <a:chExt cx="2160940" cy="1143301"/>
          </a:xfrm>
        </p:grpSpPr>
        <p:pic>
          <p:nvPicPr>
            <p:cNvPr id="1038" name="Picture 14" descr="AI4EIC 2023 Annual Workshop">
              <a:extLst>
                <a:ext uri="{FF2B5EF4-FFF2-40B4-BE49-F238E27FC236}">
                  <a16:creationId xmlns:a16="http://schemas.microsoft.com/office/drawing/2014/main" id="{253B78AB-5B33-5DB2-1172-5CEF68BBF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90" y="5133047"/>
              <a:ext cx="2012382" cy="8312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7CD50A5-CB02-244E-2641-8F8ADF437352}"/>
                </a:ext>
              </a:extLst>
            </p:cNvPr>
            <p:cNvSpPr txBox="1"/>
            <p:nvPr/>
          </p:nvSpPr>
          <p:spPr>
            <a:xfrm>
              <a:off x="608703" y="5968571"/>
              <a:ext cx="1888327" cy="307777"/>
            </a:xfrm>
            <a:prstGeom prst="rect">
              <a:avLst/>
            </a:prstGeom>
            <a:noFill/>
          </p:spPr>
          <p:txBody>
            <a:bodyPr wrap="square" rtlCol="0">
              <a:spAutoFit/>
            </a:bodyPr>
            <a:lstStyle/>
            <a:p>
              <a:r>
                <a:rPr lang="en-US" sz="1400" dirty="0">
                  <a:solidFill>
                    <a:schemeClr val="bg2">
                      <a:lumMod val="50000"/>
                    </a:schemeClr>
                  </a:solidFill>
                </a:rPr>
                <a:t>AI4EIC: four talks</a:t>
              </a:r>
            </a:p>
          </p:txBody>
        </p:sp>
      </p:grpSp>
      <p:grpSp>
        <p:nvGrpSpPr>
          <p:cNvPr id="33" name="Group 32">
            <a:extLst>
              <a:ext uri="{FF2B5EF4-FFF2-40B4-BE49-F238E27FC236}">
                <a16:creationId xmlns:a16="http://schemas.microsoft.com/office/drawing/2014/main" id="{2CC5C0D1-B2BE-DBBD-C817-FDEBF8B9B618}"/>
              </a:ext>
            </a:extLst>
          </p:cNvPr>
          <p:cNvGrpSpPr/>
          <p:nvPr/>
        </p:nvGrpSpPr>
        <p:grpSpPr>
          <a:xfrm>
            <a:off x="8861394" y="3719578"/>
            <a:ext cx="2777625" cy="983024"/>
            <a:chOff x="7412660" y="4246178"/>
            <a:chExt cx="2777625" cy="983024"/>
          </a:xfrm>
        </p:grpSpPr>
        <p:pic>
          <p:nvPicPr>
            <p:cNvPr id="25" name="Picture 24" descr="Text&#10;&#10;Description automatically generated">
              <a:extLst>
                <a:ext uri="{FF2B5EF4-FFF2-40B4-BE49-F238E27FC236}">
                  <a16:creationId xmlns:a16="http://schemas.microsoft.com/office/drawing/2014/main" id="{6F5C6FAB-A8D2-0674-EDB3-F4ED402D9C1A}"/>
                </a:ext>
              </a:extLst>
            </p:cNvPr>
            <p:cNvPicPr>
              <a:picLocks noChangeAspect="1"/>
            </p:cNvPicPr>
            <p:nvPr/>
          </p:nvPicPr>
          <p:blipFill>
            <a:blip r:embed="rId6"/>
            <a:stretch>
              <a:fillRect/>
            </a:stretch>
          </p:blipFill>
          <p:spPr>
            <a:xfrm>
              <a:off x="7412660" y="4584117"/>
              <a:ext cx="2777625" cy="645085"/>
            </a:xfrm>
            <a:prstGeom prst="rect">
              <a:avLst/>
            </a:prstGeom>
          </p:spPr>
        </p:pic>
        <p:sp>
          <p:nvSpPr>
            <p:cNvPr id="26" name="TextBox 25">
              <a:extLst>
                <a:ext uri="{FF2B5EF4-FFF2-40B4-BE49-F238E27FC236}">
                  <a16:creationId xmlns:a16="http://schemas.microsoft.com/office/drawing/2014/main" id="{9939A711-469A-45F7-1251-BE39DB9BE98B}"/>
                </a:ext>
              </a:extLst>
            </p:cNvPr>
            <p:cNvSpPr txBox="1"/>
            <p:nvPr/>
          </p:nvSpPr>
          <p:spPr>
            <a:xfrm>
              <a:off x="7847391" y="4246178"/>
              <a:ext cx="1983424" cy="307777"/>
            </a:xfrm>
            <a:prstGeom prst="rect">
              <a:avLst/>
            </a:prstGeom>
            <a:noFill/>
          </p:spPr>
          <p:txBody>
            <a:bodyPr wrap="square" rtlCol="0">
              <a:spAutoFit/>
            </a:bodyPr>
            <a:lstStyle/>
            <a:p>
              <a:r>
                <a:rPr lang="en-US" sz="1400" dirty="0">
                  <a:solidFill>
                    <a:schemeClr val="bg2">
                      <a:lumMod val="50000"/>
                    </a:schemeClr>
                  </a:solidFill>
                </a:rPr>
                <a:t>Six contributed talks</a:t>
              </a:r>
            </a:p>
          </p:txBody>
        </p:sp>
      </p:grpSp>
      <p:grpSp>
        <p:nvGrpSpPr>
          <p:cNvPr id="32" name="Group 31">
            <a:extLst>
              <a:ext uri="{FF2B5EF4-FFF2-40B4-BE49-F238E27FC236}">
                <a16:creationId xmlns:a16="http://schemas.microsoft.com/office/drawing/2014/main" id="{A0068469-1B3E-84D1-F6BD-0A139261AD38}"/>
              </a:ext>
            </a:extLst>
          </p:cNvPr>
          <p:cNvGrpSpPr/>
          <p:nvPr/>
        </p:nvGrpSpPr>
        <p:grpSpPr>
          <a:xfrm>
            <a:off x="2349401" y="4684947"/>
            <a:ext cx="1888327" cy="2048384"/>
            <a:chOff x="3539696" y="4505989"/>
            <a:chExt cx="1888327" cy="2048384"/>
          </a:xfrm>
        </p:grpSpPr>
        <p:pic>
          <p:nvPicPr>
            <p:cNvPr id="34" name="Picture 33" descr="A picture containing text&#10;&#10;Description automatically generated">
              <a:extLst>
                <a:ext uri="{FF2B5EF4-FFF2-40B4-BE49-F238E27FC236}">
                  <a16:creationId xmlns:a16="http://schemas.microsoft.com/office/drawing/2014/main" id="{43DBFB6D-2234-8477-6273-2B310C7D8F4C}"/>
                </a:ext>
              </a:extLst>
            </p:cNvPr>
            <p:cNvPicPr>
              <a:picLocks noChangeAspect="1"/>
            </p:cNvPicPr>
            <p:nvPr/>
          </p:nvPicPr>
          <p:blipFill>
            <a:blip r:embed="rId7"/>
            <a:stretch>
              <a:fillRect/>
            </a:stretch>
          </p:blipFill>
          <p:spPr>
            <a:xfrm>
              <a:off x="3539696" y="5087335"/>
              <a:ext cx="1743341" cy="1467038"/>
            </a:xfrm>
            <a:prstGeom prst="rect">
              <a:avLst/>
            </a:prstGeom>
          </p:spPr>
        </p:pic>
        <p:sp>
          <p:nvSpPr>
            <p:cNvPr id="38" name="TextBox 37">
              <a:extLst>
                <a:ext uri="{FF2B5EF4-FFF2-40B4-BE49-F238E27FC236}">
                  <a16:creationId xmlns:a16="http://schemas.microsoft.com/office/drawing/2014/main" id="{2606E37D-8B81-E5E2-A7E2-2CA34A7B9B22}"/>
                </a:ext>
              </a:extLst>
            </p:cNvPr>
            <p:cNvSpPr txBox="1"/>
            <p:nvPr/>
          </p:nvSpPr>
          <p:spPr>
            <a:xfrm>
              <a:off x="3628201" y="4505989"/>
              <a:ext cx="1799822" cy="523220"/>
            </a:xfrm>
            <a:prstGeom prst="rect">
              <a:avLst/>
            </a:prstGeom>
            <a:noFill/>
          </p:spPr>
          <p:txBody>
            <a:bodyPr wrap="square" rtlCol="0">
              <a:spAutoFit/>
            </a:bodyPr>
            <a:lstStyle/>
            <a:p>
              <a:r>
                <a:rPr lang="en-US" sz="1400" dirty="0">
                  <a:solidFill>
                    <a:schemeClr val="bg2">
                      <a:lumMod val="50000"/>
                    </a:schemeClr>
                  </a:solidFill>
                </a:rPr>
                <a:t>Multiple contributed,</a:t>
              </a:r>
              <a:br>
                <a:rPr lang="en-US" sz="1400" dirty="0">
                  <a:solidFill>
                    <a:schemeClr val="bg2">
                      <a:lumMod val="50000"/>
                    </a:schemeClr>
                  </a:solidFill>
                </a:rPr>
              </a:br>
              <a:r>
                <a:rPr lang="en-US" sz="1400" dirty="0">
                  <a:solidFill>
                    <a:schemeClr val="bg2">
                      <a:lumMod val="50000"/>
                    </a:schemeClr>
                  </a:solidFill>
                </a:rPr>
                <a:t>posters</a:t>
              </a:r>
            </a:p>
          </p:txBody>
        </p:sp>
      </p:grpSp>
      <p:grpSp>
        <p:nvGrpSpPr>
          <p:cNvPr id="43" name="Group 42">
            <a:extLst>
              <a:ext uri="{FF2B5EF4-FFF2-40B4-BE49-F238E27FC236}">
                <a16:creationId xmlns:a16="http://schemas.microsoft.com/office/drawing/2014/main" id="{400DC143-52CD-CAD5-4BC8-9DB9C20263EE}"/>
              </a:ext>
            </a:extLst>
          </p:cNvPr>
          <p:cNvGrpSpPr/>
          <p:nvPr/>
        </p:nvGrpSpPr>
        <p:grpSpPr>
          <a:xfrm>
            <a:off x="4239360" y="4845603"/>
            <a:ext cx="1679957" cy="972797"/>
            <a:chOff x="3196724" y="3399305"/>
            <a:chExt cx="1679957" cy="972797"/>
          </a:xfrm>
        </p:grpSpPr>
        <p:pic>
          <p:nvPicPr>
            <p:cNvPr id="1027" name="Picture 3">
              <a:extLst>
                <a:ext uri="{FF2B5EF4-FFF2-40B4-BE49-F238E27FC236}">
                  <a16:creationId xmlns:a16="http://schemas.microsoft.com/office/drawing/2014/main" id="{72B7D16A-3EBD-40B9-34D6-13B3C989F831}"/>
                </a:ext>
              </a:extLst>
            </p:cNvPr>
            <p:cNvPicPr>
              <a:picLocks noChangeAspect="1" noChangeArrowheads="1"/>
            </p:cNvPicPr>
            <p:nvPr/>
          </p:nvPicPr>
          <p:blipFill>
            <a:blip r:link="rId8">
              <a:extLst>
                <a:ext uri="{28A0092B-C50C-407E-A947-70E740481C1C}">
                  <a14:useLocalDpi xmlns:a14="http://schemas.microsoft.com/office/drawing/2010/main" val="0"/>
                </a:ext>
              </a:extLst>
            </a:blip>
            <a:srcRect/>
            <a:stretch>
              <a:fillRect/>
            </a:stretch>
          </p:blipFill>
          <p:spPr bwMode="auto">
            <a:xfrm>
              <a:off x="3196724" y="3399305"/>
              <a:ext cx="1679957" cy="67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F2D2AA8A-BD78-9F3E-4701-02EEA3A78467}"/>
                </a:ext>
              </a:extLst>
            </p:cNvPr>
            <p:cNvSpPr txBox="1"/>
            <p:nvPr/>
          </p:nvSpPr>
          <p:spPr>
            <a:xfrm>
              <a:off x="3519626" y="4064325"/>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46" name="Group 45">
            <a:extLst>
              <a:ext uri="{FF2B5EF4-FFF2-40B4-BE49-F238E27FC236}">
                <a16:creationId xmlns:a16="http://schemas.microsoft.com/office/drawing/2014/main" id="{705985C3-D2A2-185F-94DA-8CA5358D40F9}"/>
              </a:ext>
            </a:extLst>
          </p:cNvPr>
          <p:cNvGrpSpPr/>
          <p:nvPr/>
        </p:nvGrpSpPr>
        <p:grpSpPr>
          <a:xfrm>
            <a:off x="10008847" y="2695276"/>
            <a:ext cx="1642722" cy="1162849"/>
            <a:chOff x="10185936" y="3525350"/>
            <a:chExt cx="1642722" cy="1162849"/>
          </a:xfrm>
        </p:grpSpPr>
        <p:pic>
          <p:nvPicPr>
            <p:cNvPr id="44" name="Picture 4">
              <a:extLst>
                <a:ext uri="{FF2B5EF4-FFF2-40B4-BE49-F238E27FC236}">
                  <a16:creationId xmlns:a16="http://schemas.microsoft.com/office/drawing/2014/main" id="{7B9C1B36-5386-D2E5-3AA0-C31C2DFA45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5936" y="3525350"/>
              <a:ext cx="1619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E73E6685-6F6E-4552-8231-7A59A14A41EB}"/>
                </a:ext>
              </a:extLst>
            </p:cNvPr>
            <p:cNvSpPr txBox="1"/>
            <p:nvPr/>
          </p:nvSpPr>
          <p:spPr>
            <a:xfrm>
              <a:off x="10494153" y="4380422"/>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50" name="Group 49">
            <a:extLst>
              <a:ext uri="{FF2B5EF4-FFF2-40B4-BE49-F238E27FC236}">
                <a16:creationId xmlns:a16="http://schemas.microsoft.com/office/drawing/2014/main" id="{D287DA85-2046-BA92-D688-2170C63796EC}"/>
              </a:ext>
            </a:extLst>
          </p:cNvPr>
          <p:cNvGrpSpPr/>
          <p:nvPr/>
        </p:nvGrpSpPr>
        <p:grpSpPr>
          <a:xfrm>
            <a:off x="471750" y="1797985"/>
            <a:ext cx="2934076" cy="1759323"/>
            <a:chOff x="471750" y="1797985"/>
            <a:chExt cx="2934076" cy="1759323"/>
          </a:xfrm>
        </p:grpSpPr>
        <p:pic>
          <p:nvPicPr>
            <p:cNvPr id="48" name="Picture 47" descr="Text, calendar&#10;&#10;Description automatically generated">
              <a:extLst>
                <a:ext uri="{FF2B5EF4-FFF2-40B4-BE49-F238E27FC236}">
                  <a16:creationId xmlns:a16="http://schemas.microsoft.com/office/drawing/2014/main" id="{98AA4231-7003-0046-83F3-5AC992D09DF7}"/>
                </a:ext>
              </a:extLst>
            </p:cNvPr>
            <p:cNvPicPr>
              <a:picLocks noChangeAspect="1"/>
            </p:cNvPicPr>
            <p:nvPr/>
          </p:nvPicPr>
          <p:blipFill>
            <a:blip r:embed="rId10"/>
            <a:stretch>
              <a:fillRect/>
            </a:stretch>
          </p:blipFill>
          <p:spPr>
            <a:xfrm>
              <a:off x="471750" y="1797985"/>
              <a:ext cx="2934076" cy="1467038"/>
            </a:xfrm>
            <a:prstGeom prst="rect">
              <a:avLst/>
            </a:prstGeom>
          </p:spPr>
        </p:pic>
        <p:sp>
          <p:nvSpPr>
            <p:cNvPr id="49" name="TextBox 48">
              <a:extLst>
                <a:ext uri="{FF2B5EF4-FFF2-40B4-BE49-F238E27FC236}">
                  <a16:creationId xmlns:a16="http://schemas.microsoft.com/office/drawing/2014/main" id="{64C7BD8C-6B0A-FEBC-F2CD-1C0EF0DEFFAB}"/>
                </a:ext>
              </a:extLst>
            </p:cNvPr>
            <p:cNvSpPr txBox="1"/>
            <p:nvPr/>
          </p:nvSpPr>
          <p:spPr>
            <a:xfrm>
              <a:off x="1046480" y="3249531"/>
              <a:ext cx="1648491" cy="307777"/>
            </a:xfrm>
            <a:prstGeom prst="rect">
              <a:avLst/>
            </a:prstGeom>
            <a:noFill/>
          </p:spPr>
          <p:txBody>
            <a:bodyPr wrap="square" rtlCol="0">
              <a:spAutoFit/>
            </a:bodyPr>
            <a:lstStyle/>
            <a:p>
              <a:r>
                <a:rPr lang="en-US" sz="1400" dirty="0">
                  <a:solidFill>
                    <a:schemeClr val="bg2">
                      <a:lumMod val="50000"/>
                    </a:schemeClr>
                  </a:solidFill>
                </a:rPr>
                <a:t>Six contributed talks</a:t>
              </a:r>
            </a:p>
          </p:txBody>
        </p:sp>
      </p:grpSp>
      <p:grpSp>
        <p:nvGrpSpPr>
          <p:cNvPr id="55" name="Group 54">
            <a:extLst>
              <a:ext uri="{FF2B5EF4-FFF2-40B4-BE49-F238E27FC236}">
                <a16:creationId xmlns:a16="http://schemas.microsoft.com/office/drawing/2014/main" id="{7833B368-8222-1880-E963-1E0797A99847}"/>
              </a:ext>
            </a:extLst>
          </p:cNvPr>
          <p:cNvGrpSpPr/>
          <p:nvPr/>
        </p:nvGrpSpPr>
        <p:grpSpPr>
          <a:xfrm>
            <a:off x="3580569" y="1503871"/>
            <a:ext cx="4967042" cy="984593"/>
            <a:chOff x="3714472" y="1666642"/>
            <a:chExt cx="4967042" cy="984593"/>
          </a:xfrm>
        </p:grpSpPr>
        <p:pic>
          <p:nvPicPr>
            <p:cNvPr id="52" name="Picture 51" descr="Text&#10;&#10;Description automatically generated">
              <a:extLst>
                <a:ext uri="{FF2B5EF4-FFF2-40B4-BE49-F238E27FC236}">
                  <a16:creationId xmlns:a16="http://schemas.microsoft.com/office/drawing/2014/main" id="{0329A302-5465-170B-3C4D-74B957A23C53}"/>
                </a:ext>
              </a:extLst>
            </p:cNvPr>
            <p:cNvPicPr>
              <a:picLocks noChangeAspect="1"/>
            </p:cNvPicPr>
            <p:nvPr/>
          </p:nvPicPr>
          <p:blipFill>
            <a:blip r:embed="rId11"/>
            <a:stretch>
              <a:fillRect/>
            </a:stretch>
          </p:blipFill>
          <p:spPr>
            <a:xfrm>
              <a:off x="3714472" y="1666642"/>
              <a:ext cx="4967042" cy="700127"/>
            </a:xfrm>
            <a:prstGeom prst="rect">
              <a:avLst/>
            </a:prstGeom>
          </p:spPr>
        </p:pic>
        <p:sp>
          <p:nvSpPr>
            <p:cNvPr id="54" name="TextBox 53">
              <a:extLst>
                <a:ext uri="{FF2B5EF4-FFF2-40B4-BE49-F238E27FC236}">
                  <a16:creationId xmlns:a16="http://schemas.microsoft.com/office/drawing/2014/main" id="{95D32AFF-62B8-636F-6CB6-867A4D3EE36D}"/>
                </a:ext>
              </a:extLst>
            </p:cNvPr>
            <p:cNvSpPr txBox="1"/>
            <p:nvPr/>
          </p:nvSpPr>
          <p:spPr>
            <a:xfrm>
              <a:off x="5502345" y="2343458"/>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56" name="Group 55">
            <a:extLst>
              <a:ext uri="{FF2B5EF4-FFF2-40B4-BE49-F238E27FC236}">
                <a16:creationId xmlns:a16="http://schemas.microsoft.com/office/drawing/2014/main" id="{E3A7F775-C4FB-4726-176D-4D19B4C3EFD6}"/>
              </a:ext>
            </a:extLst>
          </p:cNvPr>
          <p:cNvGrpSpPr/>
          <p:nvPr/>
        </p:nvGrpSpPr>
        <p:grpSpPr>
          <a:xfrm>
            <a:off x="6028067" y="3229425"/>
            <a:ext cx="1595028" cy="1926335"/>
            <a:chOff x="5051048" y="4123796"/>
            <a:chExt cx="1736802" cy="2300977"/>
          </a:xfrm>
        </p:grpSpPr>
        <p:pic>
          <p:nvPicPr>
            <p:cNvPr id="57" name="Picture 56" descr="A picture containing text&#10;&#10;Description automatically generated">
              <a:extLst>
                <a:ext uri="{FF2B5EF4-FFF2-40B4-BE49-F238E27FC236}">
                  <a16:creationId xmlns:a16="http://schemas.microsoft.com/office/drawing/2014/main" id="{C7416F5C-32AD-DD03-FB36-CD27E70D0E88}"/>
                </a:ext>
              </a:extLst>
            </p:cNvPr>
            <p:cNvPicPr>
              <a:picLocks noChangeAspect="1"/>
            </p:cNvPicPr>
            <p:nvPr/>
          </p:nvPicPr>
          <p:blipFill>
            <a:blip r:embed="rId12"/>
            <a:stretch>
              <a:fillRect/>
            </a:stretch>
          </p:blipFill>
          <p:spPr>
            <a:xfrm>
              <a:off x="5255070" y="4123796"/>
              <a:ext cx="1178816" cy="1659352"/>
            </a:xfrm>
            <a:prstGeom prst="rect">
              <a:avLst/>
            </a:prstGeom>
          </p:spPr>
        </p:pic>
        <p:sp>
          <p:nvSpPr>
            <p:cNvPr id="58" name="TextBox 57">
              <a:extLst>
                <a:ext uri="{FF2B5EF4-FFF2-40B4-BE49-F238E27FC236}">
                  <a16:creationId xmlns:a16="http://schemas.microsoft.com/office/drawing/2014/main" id="{3D481810-5DBD-BBED-3200-3BF8B3B6C1CB}"/>
                </a:ext>
              </a:extLst>
            </p:cNvPr>
            <p:cNvSpPr txBox="1"/>
            <p:nvPr/>
          </p:nvSpPr>
          <p:spPr>
            <a:xfrm>
              <a:off x="5051048" y="5799795"/>
              <a:ext cx="1736802" cy="624978"/>
            </a:xfrm>
            <a:prstGeom prst="rect">
              <a:avLst/>
            </a:prstGeom>
            <a:noFill/>
          </p:spPr>
          <p:txBody>
            <a:bodyPr wrap="square" rtlCol="0">
              <a:spAutoFit/>
            </a:bodyPr>
            <a:lstStyle/>
            <a:p>
              <a:r>
                <a:rPr lang="en-US" sz="1400" dirty="0">
                  <a:solidFill>
                    <a:schemeClr val="bg2">
                      <a:lumMod val="50000"/>
                    </a:schemeClr>
                  </a:solidFill>
                </a:rPr>
                <a:t>EPIPHANY 2024: invited talk</a:t>
              </a:r>
            </a:p>
          </p:txBody>
        </p:sp>
      </p:grpSp>
      <p:grpSp>
        <p:nvGrpSpPr>
          <p:cNvPr id="1029" name="Group 1028">
            <a:extLst>
              <a:ext uri="{FF2B5EF4-FFF2-40B4-BE49-F238E27FC236}">
                <a16:creationId xmlns:a16="http://schemas.microsoft.com/office/drawing/2014/main" id="{10326ECA-308A-FB97-980D-11727D68DE2F}"/>
              </a:ext>
            </a:extLst>
          </p:cNvPr>
          <p:cNvGrpSpPr/>
          <p:nvPr/>
        </p:nvGrpSpPr>
        <p:grpSpPr>
          <a:xfrm>
            <a:off x="6649808" y="2125010"/>
            <a:ext cx="5001437" cy="739496"/>
            <a:chOff x="6649808" y="2125010"/>
            <a:chExt cx="5001437" cy="739496"/>
          </a:xfrm>
        </p:grpSpPr>
        <p:pic>
          <p:nvPicPr>
            <p:cNvPr id="60" name="Picture 59">
              <a:extLst>
                <a:ext uri="{FF2B5EF4-FFF2-40B4-BE49-F238E27FC236}">
                  <a16:creationId xmlns:a16="http://schemas.microsoft.com/office/drawing/2014/main" id="{DE22D4C9-6F6E-5ADA-94F3-AF216BADC75E}"/>
                </a:ext>
              </a:extLst>
            </p:cNvPr>
            <p:cNvPicPr>
              <a:picLocks noChangeAspect="1"/>
            </p:cNvPicPr>
            <p:nvPr/>
          </p:nvPicPr>
          <p:blipFill>
            <a:blip r:embed="rId13"/>
            <a:stretch>
              <a:fillRect/>
            </a:stretch>
          </p:blipFill>
          <p:spPr>
            <a:xfrm>
              <a:off x="6649808" y="2125010"/>
              <a:ext cx="5001437" cy="447809"/>
            </a:xfrm>
            <a:prstGeom prst="rect">
              <a:avLst/>
            </a:prstGeom>
          </p:spPr>
        </p:pic>
        <p:sp>
          <p:nvSpPr>
            <p:cNvPr id="61" name="TextBox 60">
              <a:extLst>
                <a:ext uri="{FF2B5EF4-FFF2-40B4-BE49-F238E27FC236}">
                  <a16:creationId xmlns:a16="http://schemas.microsoft.com/office/drawing/2014/main" id="{62D11F35-C830-F2DC-D485-1A0794125821}"/>
                </a:ext>
              </a:extLst>
            </p:cNvPr>
            <p:cNvSpPr txBox="1"/>
            <p:nvPr/>
          </p:nvSpPr>
          <p:spPr>
            <a:xfrm>
              <a:off x="8536021" y="2556729"/>
              <a:ext cx="1459345" cy="307777"/>
            </a:xfrm>
            <a:prstGeom prst="rect">
              <a:avLst/>
            </a:prstGeom>
            <a:noFill/>
          </p:spPr>
          <p:txBody>
            <a:bodyPr wrap="square" rtlCol="0">
              <a:spAutoFit/>
            </a:bodyPr>
            <a:lstStyle/>
            <a:p>
              <a:r>
                <a:rPr lang="en-US" sz="1400" dirty="0">
                  <a:solidFill>
                    <a:schemeClr val="bg2">
                      <a:lumMod val="50000"/>
                    </a:schemeClr>
                  </a:solidFill>
                </a:rPr>
                <a:t>Two invited talks</a:t>
              </a:r>
            </a:p>
          </p:txBody>
        </p:sp>
      </p:grpSp>
      <p:grpSp>
        <p:nvGrpSpPr>
          <p:cNvPr id="1025" name="Group 1024">
            <a:extLst>
              <a:ext uri="{FF2B5EF4-FFF2-40B4-BE49-F238E27FC236}">
                <a16:creationId xmlns:a16="http://schemas.microsoft.com/office/drawing/2014/main" id="{FBC22A70-A18B-C82E-9C43-BD369ED3B92A}"/>
              </a:ext>
            </a:extLst>
          </p:cNvPr>
          <p:cNvGrpSpPr/>
          <p:nvPr/>
        </p:nvGrpSpPr>
        <p:grpSpPr>
          <a:xfrm>
            <a:off x="6096000" y="5826333"/>
            <a:ext cx="5895868" cy="812732"/>
            <a:chOff x="6096000" y="5826333"/>
            <a:chExt cx="5895868" cy="812732"/>
          </a:xfrm>
        </p:grpSpPr>
        <p:pic>
          <p:nvPicPr>
            <p:cNvPr id="63" name="Picture 62">
              <a:extLst>
                <a:ext uri="{FF2B5EF4-FFF2-40B4-BE49-F238E27FC236}">
                  <a16:creationId xmlns:a16="http://schemas.microsoft.com/office/drawing/2014/main" id="{009BA22B-D4EE-6D5D-294D-E485E4A1BEF0}"/>
                </a:ext>
              </a:extLst>
            </p:cNvPr>
            <p:cNvPicPr>
              <a:picLocks noChangeAspect="1"/>
            </p:cNvPicPr>
            <p:nvPr/>
          </p:nvPicPr>
          <p:blipFill>
            <a:blip r:embed="rId14"/>
            <a:stretch>
              <a:fillRect/>
            </a:stretch>
          </p:blipFill>
          <p:spPr>
            <a:xfrm>
              <a:off x="6096000" y="6146077"/>
              <a:ext cx="5895868" cy="492988"/>
            </a:xfrm>
            <a:prstGeom prst="rect">
              <a:avLst/>
            </a:prstGeom>
          </p:spPr>
        </p:pic>
        <p:sp>
          <p:nvSpPr>
            <p:cNvPr id="1024" name="TextBox 1023">
              <a:extLst>
                <a:ext uri="{FF2B5EF4-FFF2-40B4-BE49-F238E27FC236}">
                  <a16:creationId xmlns:a16="http://schemas.microsoft.com/office/drawing/2014/main" id="{E433CEA7-D5DF-B708-EFE1-4D8DD1F99B58}"/>
                </a:ext>
              </a:extLst>
            </p:cNvPr>
            <p:cNvSpPr txBox="1"/>
            <p:nvPr/>
          </p:nvSpPr>
          <p:spPr>
            <a:xfrm>
              <a:off x="8598440" y="5826333"/>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1030" name="Group 1029">
            <a:extLst>
              <a:ext uri="{FF2B5EF4-FFF2-40B4-BE49-F238E27FC236}">
                <a16:creationId xmlns:a16="http://schemas.microsoft.com/office/drawing/2014/main" id="{421168AB-1A46-30CD-E53E-9CDADC7527C3}"/>
              </a:ext>
            </a:extLst>
          </p:cNvPr>
          <p:cNvGrpSpPr/>
          <p:nvPr/>
        </p:nvGrpSpPr>
        <p:grpSpPr>
          <a:xfrm>
            <a:off x="5681437" y="5355395"/>
            <a:ext cx="2103227" cy="780396"/>
            <a:chOff x="3306800" y="5014614"/>
            <a:chExt cx="2103227" cy="780396"/>
          </a:xfrm>
        </p:grpSpPr>
        <p:sp>
          <p:nvSpPr>
            <p:cNvPr id="1031" name="TextBox 1030">
              <a:extLst>
                <a:ext uri="{FF2B5EF4-FFF2-40B4-BE49-F238E27FC236}">
                  <a16:creationId xmlns:a16="http://schemas.microsoft.com/office/drawing/2014/main" id="{C5982E4F-FA5C-C6B0-AE7B-48A75744D2DF}"/>
                </a:ext>
              </a:extLst>
            </p:cNvPr>
            <p:cNvSpPr txBox="1"/>
            <p:nvPr/>
          </p:nvSpPr>
          <p:spPr>
            <a:xfrm>
              <a:off x="3306800" y="5014614"/>
              <a:ext cx="2103227" cy="523220"/>
            </a:xfrm>
            <a:prstGeom prst="rect">
              <a:avLst/>
            </a:prstGeom>
            <a:noFill/>
            <a:ln>
              <a:solidFill>
                <a:schemeClr val="bg2">
                  <a:lumMod val="75000"/>
                </a:schemeClr>
              </a:solidFill>
            </a:ln>
          </p:spPr>
          <p:txBody>
            <a:bodyPr wrap="square" rtlCol="0">
              <a:spAutoFit/>
            </a:bodyPr>
            <a:lstStyle/>
            <a:p>
              <a:pPr algn="ctr"/>
              <a:r>
                <a:rPr lang="en-US" sz="1400" b="1" i="0" dirty="0">
                  <a:solidFill>
                    <a:srgbClr val="000000"/>
                  </a:solidFill>
                  <a:effectLst/>
                  <a:latin typeface="PT Sans" panose="020B0503020203020204" pitchFamily="34" charset="0"/>
                </a:rPr>
                <a:t>23rd </a:t>
              </a:r>
              <a:r>
                <a:rPr lang="en-US" sz="1400" b="1" i="0" dirty="0" err="1">
                  <a:solidFill>
                    <a:srgbClr val="000000"/>
                  </a:solidFill>
                  <a:effectLst/>
                  <a:latin typeface="PT Sans" panose="020B0503020203020204" pitchFamily="34" charset="0"/>
                </a:rPr>
                <a:t>Zimanyi</a:t>
              </a:r>
              <a:r>
                <a:rPr lang="en-US" sz="1400" b="1" i="0" dirty="0">
                  <a:solidFill>
                    <a:srgbClr val="000000"/>
                  </a:solidFill>
                  <a:effectLst/>
                  <a:latin typeface="PT Sans" panose="020B0503020203020204" pitchFamily="34" charset="0"/>
                </a:rPr>
                <a:t> School Winter Workshop</a:t>
              </a:r>
              <a:endParaRPr lang="en-US" sz="1400" dirty="0"/>
            </a:p>
          </p:txBody>
        </p:sp>
        <p:sp>
          <p:nvSpPr>
            <p:cNvPr id="1033" name="TextBox 1032">
              <a:extLst>
                <a:ext uri="{FF2B5EF4-FFF2-40B4-BE49-F238E27FC236}">
                  <a16:creationId xmlns:a16="http://schemas.microsoft.com/office/drawing/2014/main" id="{13009AB2-192F-C3AB-BE92-7F2E4EDEBA04}"/>
                </a:ext>
              </a:extLst>
            </p:cNvPr>
            <p:cNvSpPr txBox="1"/>
            <p:nvPr/>
          </p:nvSpPr>
          <p:spPr>
            <a:xfrm>
              <a:off x="3768754" y="5487233"/>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1039" name="Group 1038">
            <a:extLst>
              <a:ext uri="{FF2B5EF4-FFF2-40B4-BE49-F238E27FC236}">
                <a16:creationId xmlns:a16="http://schemas.microsoft.com/office/drawing/2014/main" id="{39C48DC6-3DD9-0555-5EE1-DE2C4C8BE9D5}"/>
              </a:ext>
            </a:extLst>
          </p:cNvPr>
          <p:cNvGrpSpPr/>
          <p:nvPr/>
        </p:nvGrpSpPr>
        <p:grpSpPr>
          <a:xfrm>
            <a:off x="1386356" y="2360264"/>
            <a:ext cx="4706007" cy="805016"/>
            <a:chOff x="1386356" y="2360264"/>
            <a:chExt cx="4706007" cy="805016"/>
          </a:xfrm>
        </p:grpSpPr>
        <p:pic>
          <p:nvPicPr>
            <p:cNvPr id="1036" name="Picture 1035">
              <a:extLst>
                <a:ext uri="{FF2B5EF4-FFF2-40B4-BE49-F238E27FC236}">
                  <a16:creationId xmlns:a16="http://schemas.microsoft.com/office/drawing/2014/main" id="{55C3AA09-21D9-C94C-08EF-34740416F78F}"/>
                </a:ext>
              </a:extLst>
            </p:cNvPr>
            <p:cNvPicPr>
              <a:picLocks noChangeAspect="1"/>
            </p:cNvPicPr>
            <p:nvPr/>
          </p:nvPicPr>
          <p:blipFill>
            <a:blip r:embed="rId15"/>
            <a:stretch>
              <a:fillRect/>
            </a:stretch>
          </p:blipFill>
          <p:spPr>
            <a:xfrm>
              <a:off x="1386356" y="2636568"/>
              <a:ext cx="4706007" cy="528712"/>
            </a:xfrm>
            <a:prstGeom prst="rect">
              <a:avLst/>
            </a:prstGeom>
            <a:ln>
              <a:solidFill>
                <a:schemeClr val="tx1"/>
              </a:solidFill>
            </a:ln>
          </p:spPr>
        </p:pic>
        <p:sp>
          <p:nvSpPr>
            <p:cNvPr id="1037" name="TextBox 1036">
              <a:extLst>
                <a:ext uri="{FF2B5EF4-FFF2-40B4-BE49-F238E27FC236}">
                  <a16:creationId xmlns:a16="http://schemas.microsoft.com/office/drawing/2014/main" id="{DBC28EC8-D368-E080-88E1-4F704475531A}"/>
                </a:ext>
              </a:extLst>
            </p:cNvPr>
            <p:cNvSpPr txBox="1"/>
            <p:nvPr/>
          </p:nvSpPr>
          <p:spPr>
            <a:xfrm>
              <a:off x="3582518" y="2360264"/>
              <a:ext cx="1459345" cy="307777"/>
            </a:xfrm>
            <a:prstGeom prst="rect">
              <a:avLst/>
            </a:prstGeom>
            <a:noFill/>
          </p:spPr>
          <p:txBody>
            <a:bodyPr wrap="square" rtlCol="0">
              <a:spAutoFit/>
            </a:bodyPr>
            <a:lstStyle/>
            <a:p>
              <a:r>
                <a:rPr lang="en-US" sz="1400" dirty="0">
                  <a:solidFill>
                    <a:schemeClr val="bg2">
                      <a:lumMod val="50000"/>
                    </a:schemeClr>
                  </a:solidFill>
                </a:rPr>
                <a:t>Two invited talks</a:t>
              </a:r>
            </a:p>
          </p:txBody>
        </p:sp>
      </p:grpSp>
      <p:grpSp>
        <p:nvGrpSpPr>
          <p:cNvPr id="1042" name="Group 1041">
            <a:extLst>
              <a:ext uri="{FF2B5EF4-FFF2-40B4-BE49-F238E27FC236}">
                <a16:creationId xmlns:a16="http://schemas.microsoft.com/office/drawing/2014/main" id="{8546C545-B752-DE97-2B51-D5B1C5DD9436}"/>
              </a:ext>
            </a:extLst>
          </p:cNvPr>
          <p:cNvGrpSpPr/>
          <p:nvPr/>
        </p:nvGrpSpPr>
        <p:grpSpPr>
          <a:xfrm>
            <a:off x="7993017" y="4577659"/>
            <a:ext cx="3710579" cy="1202590"/>
            <a:chOff x="7993017" y="4577659"/>
            <a:chExt cx="3710579" cy="1202590"/>
          </a:xfrm>
        </p:grpSpPr>
        <p:pic>
          <p:nvPicPr>
            <p:cNvPr id="1040" name="Picture 2" descr="QWG 2024 :The 16th International Workshop on Heavy Quarkonium">
              <a:extLst>
                <a:ext uri="{FF2B5EF4-FFF2-40B4-BE49-F238E27FC236}">
                  <a16:creationId xmlns:a16="http://schemas.microsoft.com/office/drawing/2014/main" id="{DA1D8A3F-A195-1C75-8BAF-B7EE85A9863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93017" y="4577659"/>
              <a:ext cx="2847852" cy="1202590"/>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B169B9C2-2762-867B-6BCF-3C3C7C8380DB}"/>
                </a:ext>
              </a:extLst>
            </p:cNvPr>
            <p:cNvSpPr txBox="1"/>
            <p:nvPr/>
          </p:nvSpPr>
          <p:spPr>
            <a:xfrm>
              <a:off x="10369091" y="5087537"/>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spTree>
    <p:extLst>
      <p:ext uri="{BB962C8B-B14F-4D97-AF65-F5344CB8AC3E}">
        <p14:creationId xmlns:p14="http://schemas.microsoft.com/office/powerpoint/2010/main" val="134187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801E13-E2EC-6289-D57C-2A293A1E2965}"/>
              </a:ext>
            </a:extLst>
          </p:cNvPr>
          <p:cNvSpPr>
            <a:spLocks noGrp="1"/>
          </p:cNvSpPr>
          <p:nvPr>
            <p:ph idx="1"/>
          </p:nvPr>
        </p:nvSpPr>
        <p:spPr>
          <a:xfrm>
            <a:off x="477994" y="2066632"/>
            <a:ext cx="10769600" cy="3962985"/>
          </a:xfrm>
        </p:spPr>
        <p:txBody>
          <a:bodyPr>
            <a:normAutofit fontScale="92500" lnSpcReduction="20000"/>
          </a:bodyPr>
          <a:lstStyle/>
          <a:p>
            <a:r>
              <a:rPr lang="en-US" dirty="0"/>
              <a:t>Invited Talks:</a:t>
            </a:r>
          </a:p>
          <a:p>
            <a:pPr lvl="1"/>
            <a:r>
              <a:rPr lang="en-US" i="1" dirty="0"/>
              <a:t> </a:t>
            </a:r>
            <a:r>
              <a:rPr lang="en-US" i="1" dirty="0" err="1">
                <a:solidFill>
                  <a:schemeClr val="accent1"/>
                </a:solidFill>
              </a:rPr>
              <a:t>ePIC</a:t>
            </a:r>
            <a:r>
              <a:rPr lang="en-US" i="1" dirty="0">
                <a:solidFill>
                  <a:schemeClr val="accent1"/>
                </a:solidFill>
              </a:rPr>
              <a:t> Detector Overview </a:t>
            </a:r>
            <a:r>
              <a:rPr lang="en-US" dirty="0"/>
              <a:t>- Shujie Li</a:t>
            </a:r>
          </a:p>
          <a:p>
            <a:endParaRPr lang="en-US" dirty="0"/>
          </a:p>
          <a:p>
            <a:r>
              <a:rPr lang="en-US" dirty="0"/>
              <a:t>Contributed Talks:</a:t>
            </a:r>
          </a:p>
          <a:p>
            <a:pPr lvl="1"/>
            <a:r>
              <a:rPr lang="en-US" i="1" dirty="0"/>
              <a:t> </a:t>
            </a:r>
            <a:r>
              <a:rPr lang="en-US" i="1" dirty="0">
                <a:solidFill>
                  <a:schemeClr val="accent1"/>
                </a:solidFill>
              </a:rPr>
              <a:t>Overview of the </a:t>
            </a:r>
            <a:r>
              <a:rPr lang="en-US" i="1" dirty="0" err="1">
                <a:solidFill>
                  <a:schemeClr val="accent1"/>
                </a:solidFill>
              </a:rPr>
              <a:t>ePIC</a:t>
            </a:r>
            <a:r>
              <a:rPr lang="en-US" i="1" dirty="0">
                <a:solidFill>
                  <a:schemeClr val="accent1"/>
                </a:solidFill>
              </a:rPr>
              <a:t> Calorimetry </a:t>
            </a:r>
            <a:r>
              <a:rPr lang="en-US" dirty="0"/>
              <a:t>– </a:t>
            </a:r>
            <a:br>
              <a:rPr lang="en-US" dirty="0"/>
            </a:br>
            <a:r>
              <a:rPr lang="en-US" dirty="0"/>
              <a:t>Henry </a:t>
            </a:r>
            <a:r>
              <a:rPr lang="en-US" dirty="0" err="1"/>
              <a:t>Klest</a:t>
            </a:r>
            <a:endParaRPr lang="en-US" dirty="0"/>
          </a:p>
          <a:p>
            <a:pPr lvl="1"/>
            <a:r>
              <a:rPr lang="en-US" i="1" dirty="0"/>
              <a:t> </a:t>
            </a:r>
            <a:r>
              <a:rPr lang="en-US" i="1" dirty="0">
                <a:solidFill>
                  <a:schemeClr val="accent1"/>
                </a:solidFill>
              </a:rPr>
              <a:t>Silicon Vertex Tracker for the </a:t>
            </a:r>
            <a:r>
              <a:rPr lang="en-US" i="1" dirty="0" err="1">
                <a:solidFill>
                  <a:schemeClr val="accent1"/>
                </a:solidFill>
              </a:rPr>
              <a:t>ePIC</a:t>
            </a:r>
            <a:r>
              <a:rPr lang="en-US" i="1" dirty="0">
                <a:solidFill>
                  <a:schemeClr val="accent1"/>
                </a:solidFill>
              </a:rPr>
              <a:t> experiment at the Electron-Ion Collider</a:t>
            </a:r>
            <a:r>
              <a:rPr lang="en-US" dirty="0">
                <a:solidFill>
                  <a:schemeClr val="accent1"/>
                </a:solidFill>
              </a:rPr>
              <a:t> </a:t>
            </a:r>
            <a:r>
              <a:rPr lang="en-US" dirty="0"/>
              <a:t>– </a:t>
            </a:r>
            <a:br>
              <a:rPr lang="en-US" dirty="0"/>
            </a:br>
            <a:r>
              <a:rPr lang="en-US" dirty="0"/>
              <a:t>Gian Michele </a:t>
            </a:r>
            <a:r>
              <a:rPr lang="en-US" dirty="0" err="1"/>
              <a:t>Innocenti</a:t>
            </a:r>
            <a:endParaRPr lang="en-US" dirty="0"/>
          </a:p>
          <a:p>
            <a:pPr lvl="1"/>
            <a:r>
              <a:rPr lang="en-US" i="1" dirty="0"/>
              <a:t> </a:t>
            </a:r>
            <a:r>
              <a:rPr lang="en-US" i="1" dirty="0">
                <a:solidFill>
                  <a:schemeClr val="accent1"/>
                </a:solidFill>
              </a:rPr>
              <a:t>Particle Identification with the </a:t>
            </a:r>
            <a:r>
              <a:rPr lang="en-US" i="1" dirty="0" err="1">
                <a:solidFill>
                  <a:schemeClr val="accent1"/>
                </a:solidFill>
              </a:rPr>
              <a:t>ePIC</a:t>
            </a:r>
            <a:r>
              <a:rPr lang="en-US" i="1" dirty="0">
                <a:solidFill>
                  <a:schemeClr val="accent1"/>
                </a:solidFill>
              </a:rPr>
              <a:t> detector at the EIC </a:t>
            </a:r>
            <a:r>
              <a:rPr lang="en-US" dirty="0"/>
              <a:t>– </a:t>
            </a:r>
            <a:br>
              <a:rPr lang="en-US" dirty="0"/>
            </a:br>
            <a:r>
              <a:rPr lang="en-US" dirty="0" err="1"/>
              <a:t>Chandradoy</a:t>
            </a:r>
            <a:r>
              <a:rPr lang="en-US" dirty="0"/>
              <a:t> Chatterjee</a:t>
            </a:r>
          </a:p>
          <a:p>
            <a:pPr lvl="1"/>
            <a:r>
              <a:rPr lang="en-US" i="1" dirty="0"/>
              <a:t> </a:t>
            </a:r>
            <a:r>
              <a:rPr lang="en-US" i="1" dirty="0">
                <a:solidFill>
                  <a:schemeClr val="accent1"/>
                </a:solidFill>
              </a:rPr>
              <a:t>Physics Perspectives with the </a:t>
            </a:r>
            <a:r>
              <a:rPr lang="en-US" i="1" dirty="0" err="1">
                <a:solidFill>
                  <a:schemeClr val="accent1"/>
                </a:solidFill>
              </a:rPr>
              <a:t>ePIC</a:t>
            </a:r>
            <a:r>
              <a:rPr lang="en-US" i="1" dirty="0">
                <a:solidFill>
                  <a:schemeClr val="accent1"/>
                </a:solidFill>
              </a:rPr>
              <a:t> Far-Forward and Far-Backward detectors</a:t>
            </a:r>
            <a:r>
              <a:rPr lang="en-US" dirty="0">
                <a:solidFill>
                  <a:schemeClr val="accent1"/>
                </a:solidFill>
              </a:rPr>
              <a:t> </a:t>
            </a:r>
            <a:r>
              <a:rPr lang="en-US" dirty="0"/>
              <a:t>- </a:t>
            </a:r>
            <a:br>
              <a:rPr lang="en-US" dirty="0"/>
            </a:br>
            <a:r>
              <a:rPr lang="en-US" dirty="0"/>
              <a:t>Michael Pitt</a:t>
            </a:r>
          </a:p>
        </p:txBody>
      </p:sp>
      <p:sp>
        <p:nvSpPr>
          <p:cNvPr id="4" name="Date Placeholder 3">
            <a:extLst>
              <a:ext uri="{FF2B5EF4-FFF2-40B4-BE49-F238E27FC236}">
                <a16:creationId xmlns:a16="http://schemas.microsoft.com/office/drawing/2014/main" id="{4BD612D7-8EC9-B0F9-5787-8065D8918AD1}"/>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73B19AD2-3C5D-C83B-22D4-B912EE084A60}"/>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89791B21-ED8E-5CBC-80D7-4EC104C532A4}"/>
              </a:ext>
            </a:extLst>
          </p:cNvPr>
          <p:cNvSpPr>
            <a:spLocks noGrp="1"/>
          </p:cNvSpPr>
          <p:nvPr>
            <p:ph type="sldNum" sz="quarter" idx="12"/>
          </p:nvPr>
        </p:nvSpPr>
        <p:spPr/>
        <p:txBody>
          <a:bodyPr/>
          <a:lstStyle/>
          <a:p>
            <a:fld id="{588949A8-7CCD-4D90-AA9A-1451BFC6FB3A}" type="slidenum">
              <a:rPr lang="en-US" smtClean="0"/>
              <a:t>12</a:t>
            </a:fld>
            <a:endParaRPr lang="en-US"/>
          </a:p>
        </p:txBody>
      </p:sp>
      <p:sp>
        <p:nvSpPr>
          <p:cNvPr id="7" name="Title 6">
            <a:extLst>
              <a:ext uri="{FF2B5EF4-FFF2-40B4-BE49-F238E27FC236}">
                <a16:creationId xmlns:a16="http://schemas.microsoft.com/office/drawing/2014/main" id="{A0A0A55A-4129-5F9F-FEE4-536EC2E9BC61}"/>
              </a:ext>
            </a:extLst>
          </p:cNvPr>
          <p:cNvSpPr>
            <a:spLocks noGrp="1"/>
          </p:cNvSpPr>
          <p:nvPr>
            <p:ph type="title"/>
          </p:nvPr>
        </p:nvSpPr>
        <p:spPr>
          <a:xfrm>
            <a:off x="371789" y="365126"/>
            <a:ext cx="10982011" cy="1201208"/>
          </a:xfrm>
        </p:spPr>
        <p:txBody>
          <a:bodyPr/>
          <a:lstStyle/>
          <a:p>
            <a:r>
              <a:rPr lang="en-US" b="1" dirty="0" err="1">
                <a:solidFill>
                  <a:schemeClr val="accent1"/>
                </a:solidFill>
              </a:rPr>
              <a:t>ePIC</a:t>
            </a:r>
            <a:r>
              <a:rPr lang="en-US" b="1" dirty="0">
                <a:solidFill>
                  <a:schemeClr val="accent1"/>
                </a:solidFill>
              </a:rPr>
              <a:t> Talks @ DIS 2024</a:t>
            </a:r>
          </a:p>
        </p:txBody>
      </p:sp>
      <p:pic>
        <p:nvPicPr>
          <p:cNvPr id="2052" name="Picture 4" descr="31th International Workshop on Deep Inelastic Scattering">
            <a:extLst>
              <a:ext uri="{FF2B5EF4-FFF2-40B4-BE49-F238E27FC236}">
                <a16:creationId xmlns:a16="http://schemas.microsoft.com/office/drawing/2014/main" id="{12789B70-21B1-FF75-617F-D30A0307F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623" y="260304"/>
            <a:ext cx="7451759" cy="3285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AC0CCA-684F-FD26-0310-440BEC2E6D7E}"/>
              </a:ext>
            </a:extLst>
          </p:cNvPr>
          <p:cNvSpPr txBox="1"/>
          <p:nvPr/>
        </p:nvSpPr>
        <p:spPr>
          <a:xfrm>
            <a:off x="988506" y="1358901"/>
            <a:ext cx="4343400" cy="380999"/>
          </a:xfrm>
          <a:prstGeom prst="rect">
            <a:avLst/>
          </a:prstGeom>
          <a:noFill/>
        </p:spPr>
        <p:txBody>
          <a:bodyPr wrap="square" rtlCol="0">
            <a:spAutoFit/>
          </a:bodyPr>
          <a:lstStyle/>
          <a:p>
            <a:r>
              <a:rPr lang="en-US" dirty="0">
                <a:hlinkClick r:id="rId3"/>
              </a:rPr>
              <a:t>https://lpsc-indico.in2p3.fr/event/3268/</a:t>
            </a:r>
            <a:endParaRPr lang="en-US" dirty="0"/>
          </a:p>
        </p:txBody>
      </p:sp>
    </p:spTree>
    <p:extLst>
      <p:ext uri="{BB962C8B-B14F-4D97-AF65-F5344CB8AC3E}">
        <p14:creationId xmlns:p14="http://schemas.microsoft.com/office/powerpoint/2010/main" val="1738628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B8C0A-EFEC-3403-CE10-E65C299B271A}"/>
              </a:ext>
            </a:extLst>
          </p:cNvPr>
          <p:cNvSpPr>
            <a:spLocks noGrp="1"/>
          </p:cNvSpPr>
          <p:nvPr>
            <p:ph type="title"/>
          </p:nvPr>
        </p:nvSpPr>
        <p:spPr>
          <a:xfrm>
            <a:off x="838200" y="365125"/>
            <a:ext cx="10515600" cy="741299"/>
          </a:xfrm>
        </p:spPr>
        <p:txBody>
          <a:bodyPr/>
          <a:lstStyle/>
          <a:p>
            <a:r>
              <a:rPr lang="en-US" b="1" dirty="0">
                <a:solidFill>
                  <a:schemeClr val="accent1"/>
                </a:solidFill>
              </a:rPr>
              <a:t>Jan 2024 </a:t>
            </a:r>
            <a:r>
              <a:rPr lang="en-US" b="1" dirty="0" err="1">
                <a:solidFill>
                  <a:schemeClr val="accent1"/>
                </a:solidFill>
              </a:rPr>
              <a:t>ePIC</a:t>
            </a:r>
            <a:r>
              <a:rPr lang="en-US" b="1" dirty="0">
                <a:solidFill>
                  <a:schemeClr val="accent1"/>
                </a:solidFill>
              </a:rPr>
              <a:t> Collaboration Meeting</a:t>
            </a:r>
          </a:p>
        </p:txBody>
      </p:sp>
      <p:sp>
        <p:nvSpPr>
          <p:cNvPr id="3" name="Content Placeholder 2">
            <a:extLst>
              <a:ext uri="{FF2B5EF4-FFF2-40B4-BE49-F238E27FC236}">
                <a16:creationId xmlns:a16="http://schemas.microsoft.com/office/drawing/2014/main" id="{DF0A6410-1EF3-F6DE-6608-CB31D5826102}"/>
              </a:ext>
            </a:extLst>
          </p:cNvPr>
          <p:cNvSpPr>
            <a:spLocks noGrp="1"/>
          </p:cNvSpPr>
          <p:nvPr>
            <p:ph idx="1"/>
          </p:nvPr>
        </p:nvSpPr>
        <p:spPr>
          <a:xfrm>
            <a:off x="417484" y="1204384"/>
            <a:ext cx="5999996" cy="5054005"/>
          </a:xfrm>
        </p:spPr>
        <p:txBody>
          <a:bodyPr>
            <a:normAutofit lnSpcReduction="10000"/>
          </a:bodyPr>
          <a:lstStyle/>
          <a:p>
            <a:r>
              <a:rPr lang="en-US" dirty="0"/>
              <a:t>Jan 9-13</a:t>
            </a:r>
            <a:r>
              <a:rPr lang="en-US" baseline="30000" dirty="0"/>
              <a:t>th</a:t>
            </a:r>
            <a:r>
              <a:rPr lang="en-US" dirty="0"/>
              <a:t>, 2024 @ ANL</a:t>
            </a:r>
          </a:p>
          <a:p>
            <a:r>
              <a:rPr lang="en-US" dirty="0"/>
              <a:t>Three days of parallel </a:t>
            </a:r>
            <a:r>
              <a:rPr lang="en-US" dirty="0" err="1"/>
              <a:t>workfests</a:t>
            </a:r>
            <a:r>
              <a:rPr lang="en-US" dirty="0"/>
              <a:t> followed by two days of plenary sessions: </a:t>
            </a:r>
          </a:p>
          <a:p>
            <a:pPr lvl="1"/>
            <a:r>
              <a:rPr lang="en-US" dirty="0">
                <a:hlinkClick r:id="rId2"/>
              </a:rPr>
              <a:t>https://indico.bnl.gov/event/20473/</a:t>
            </a:r>
            <a:endParaRPr lang="en-US" dirty="0"/>
          </a:p>
          <a:p>
            <a:r>
              <a:rPr lang="en-US" dirty="0"/>
              <a:t>175 in-person participants</a:t>
            </a:r>
          </a:p>
          <a:p>
            <a:r>
              <a:rPr lang="en-US" dirty="0"/>
              <a:t>Strong participation by early-career scientists:</a:t>
            </a:r>
          </a:p>
          <a:p>
            <a:pPr lvl="1"/>
            <a:r>
              <a:rPr lang="en-US" dirty="0"/>
              <a:t>Student support available</a:t>
            </a:r>
          </a:p>
          <a:p>
            <a:pPr lvl="1"/>
            <a:r>
              <a:rPr lang="en-US" dirty="0"/>
              <a:t>29% of registered attendees early-career</a:t>
            </a:r>
          </a:p>
          <a:p>
            <a:r>
              <a:rPr lang="en-US" dirty="0"/>
              <a:t>Updates and status reports</a:t>
            </a:r>
          </a:p>
          <a:p>
            <a:r>
              <a:rPr lang="en-US" dirty="0"/>
              <a:t>Discussion of </a:t>
            </a:r>
            <a:r>
              <a:rPr lang="en-US" dirty="0" err="1"/>
              <a:t>ePIC</a:t>
            </a:r>
            <a:r>
              <a:rPr lang="en-US" dirty="0"/>
              <a:t> strategy for 2024</a:t>
            </a:r>
          </a:p>
        </p:txBody>
      </p:sp>
      <p:sp>
        <p:nvSpPr>
          <p:cNvPr id="4" name="Date Placeholder 3">
            <a:extLst>
              <a:ext uri="{FF2B5EF4-FFF2-40B4-BE49-F238E27FC236}">
                <a16:creationId xmlns:a16="http://schemas.microsoft.com/office/drawing/2014/main" id="{ACEAD4BA-8856-D3BB-9D38-3C17A8CE33B9}"/>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091E1BE3-29CE-629D-BD4F-8BA188F60654}"/>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D2100AB4-041D-7AE4-E298-0DBB9656904B}"/>
              </a:ext>
            </a:extLst>
          </p:cNvPr>
          <p:cNvSpPr>
            <a:spLocks noGrp="1"/>
          </p:cNvSpPr>
          <p:nvPr>
            <p:ph type="sldNum" sz="quarter" idx="12"/>
          </p:nvPr>
        </p:nvSpPr>
        <p:spPr/>
        <p:txBody>
          <a:bodyPr/>
          <a:lstStyle/>
          <a:p>
            <a:fld id="{588949A8-7CCD-4D90-AA9A-1451BFC6FB3A}" type="slidenum">
              <a:rPr lang="en-US" smtClean="0"/>
              <a:t>13</a:t>
            </a:fld>
            <a:endParaRPr lang="en-US"/>
          </a:p>
        </p:txBody>
      </p:sp>
      <p:pic>
        <p:nvPicPr>
          <p:cNvPr id="1026" name="Picture 2" descr="Research Facilities | Argonne National Laboratory">
            <a:extLst>
              <a:ext uri="{FF2B5EF4-FFF2-40B4-BE49-F238E27FC236}">
                <a16:creationId xmlns:a16="http://schemas.microsoft.com/office/drawing/2014/main" id="{B9518B66-DBA7-03E5-DEAB-825832BEF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793" y="3041182"/>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gonne joins new research center led by U of I System | U of I System">
            <a:extLst>
              <a:ext uri="{FF2B5EF4-FFF2-40B4-BE49-F238E27FC236}">
                <a16:creationId xmlns:a16="http://schemas.microsoft.com/office/drawing/2014/main" id="{2A1DB36B-7D84-9888-851D-414A5CB74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613" y="4428288"/>
            <a:ext cx="4000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gonne National Laboratory Highlights Six Things You Might Not Know About  Hydrogen — Fuel Cell &amp; Hydrogen Energy Association">
            <a:extLst>
              <a:ext uri="{FF2B5EF4-FFF2-40B4-BE49-F238E27FC236}">
                <a16:creationId xmlns:a16="http://schemas.microsoft.com/office/drawing/2014/main" id="{EC579E86-A7BD-6A32-CC56-797E942DA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17" y="1548589"/>
            <a:ext cx="2652943" cy="24375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gonne supercomputer will be most powerful in U.S. | University of Chicago  News">
            <a:extLst>
              <a:ext uri="{FF2B5EF4-FFF2-40B4-BE49-F238E27FC236}">
                <a16:creationId xmlns:a16="http://schemas.microsoft.com/office/drawing/2014/main" id="{4B8FFC78-096A-5690-B5FB-9CB0A551AF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143428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254A187-9F7C-2C56-0895-92AF50C6345C}"/>
              </a:ext>
            </a:extLst>
          </p:cNvPr>
          <p:cNvPicPr>
            <a:picLocks noChangeAspect="1"/>
          </p:cNvPicPr>
          <p:nvPr/>
        </p:nvPicPr>
        <p:blipFill>
          <a:blip r:embed="rId7"/>
          <a:stretch>
            <a:fillRect/>
          </a:stretch>
        </p:blipFill>
        <p:spPr>
          <a:xfrm>
            <a:off x="6925562" y="1183682"/>
            <a:ext cx="4687377" cy="5095408"/>
          </a:xfrm>
          <a:prstGeom prst="rect">
            <a:avLst/>
          </a:prstGeom>
        </p:spPr>
      </p:pic>
    </p:spTree>
    <p:extLst>
      <p:ext uri="{BB962C8B-B14F-4D97-AF65-F5344CB8AC3E}">
        <p14:creationId xmlns:p14="http://schemas.microsoft.com/office/powerpoint/2010/main" val="59129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15417-7B9D-F75B-9579-D5DA00AE0BF9}"/>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0A4EE648-2330-B239-4CA5-72C2E89EA977}"/>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1D95E8EC-D5D5-F53E-73D2-6448B2D99139}"/>
              </a:ext>
            </a:extLst>
          </p:cNvPr>
          <p:cNvSpPr>
            <a:spLocks noGrp="1"/>
          </p:cNvSpPr>
          <p:nvPr>
            <p:ph type="sldNum" sz="quarter" idx="12"/>
          </p:nvPr>
        </p:nvSpPr>
        <p:spPr/>
        <p:txBody>
          <a:bodyPr/>
          <a:lstStyle/>
          <a:p>
            <a:fld id="{588949A8-7CCD-4D90-AA9A-1451BFC6FB3A}" type="slidenum">
              <a:rPr lang="en-US" smtClean="0"/>
              <a:t>14</a:t>
            </a:fld>
            <a:endParaRPr lang="en-US"/>
          </a:p>
        </p:txBody>
      </p:sp>
      <p:sp>
        <p:nvSpPr>
          <p:cNvPr id="2" name="Title 1">
            <a:extLst>
              <a:ext uri="{FF2B5EF4-FFF2-40B4-BE49-F238E27FC236}">
                <a16:creationId xmlns:a16="http://schemas.microsoft.com/office/drawing/2014/main" id="{5047BD0D-B644-5044-DFA0-7183AC439E97}"/>
              </a:ext>
            </a:extLst>
          </p:cNvPr>
          <p:cNvSpPr>
            <a:spLocks noGrp="1"/>
          </p:cNvSpPr>
          <p:nvPr>
            <p:ph type="title" idx="4294967295"/>
          </p:nvPr>
        </p:nvSpPr>
        <p:spPr>
          <a:xfrm rot="16200000">
            <a:off x="-1267597" y="2279650"/>
            <a:ext cx="3744119" cy="1030288"/>
          </a:xfrm>
        </p:spPr>
        <p:txBody>
          <a:bodyPr/>
          <a:lstStyle/>
          <a:p>
            <a:r>
              <a:rPr lang="en-US" b="1" dirty="0" err="1">
                <a:solidFill>
                  <a:schemeClr val="accent1"/>
                </a:solidFill>
              </a:rPr>
              <a:t>Workfests</a:t>
            </a:r>
            <a:r>
              <a:rPr lang="en-US" b="1" dirty="0">
                <a:solidFill>
                  <a:schemeClr val="accent1"/>
                </a:solidFill>
              </a:rPr>
              <a:t>!</a:t>
            </a:r>
          </a:p>
        </p:txBody>
      </p:sp>
      <p:pic>
        <p:nvPicPr>
          <p:cNvPr id="19" name="Picture 18" descr="Chart, treemap chart&#10;&#10;Description automatically generated">
            <a:extLst>
              <a:ext uri="{FF2B5EF4-FFF2-40B4-BE49-F238E27FC236}">
                <a16:creationId xmlns:a16="http://schemas.microsoft.com/office/drawing/2014/main" id="{073ED608-1387-5AB0-76C1-BB6537F8A491}"/>
              </a:ext>
            </a:extLst>
          </p:cNvPr>
          <p:cNvPicPr>
            <a:picLocks noChangeAspect="1"/>
          </p:cNvPicPr>
          <p:nvPr/>
        </p:nvPicPr>
        <p:blipFill>
          <a:blip r:embed="rId2"/>
          <a:stretch>
            <a:fillRect/>
          </a:stretch>
        </p:blipFill>
        <p:spPr>
          <a:xfrm>
            <a:off x="1009764" y="349280"/>
            <a:ext cx="11182236" cy="6007070"/>
          </a:xfrm>
          <a:prstGeom prst="rect">
            <a:avLst/>
          </a:prstGeom>
        </p:spPr>
      </p:pic>
    </p:spTree>
    <p:extLst>
      <p:ext uri="{BB962C8B-B14F-4D97-AF65-F5344CB8AC3E}">
        <p14:creationId xmlns:p14="http://schemas.microsoft.com/office/powerpoint/2010/main" val="266401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Chevron 16">
            <a:extLst>
              <a:ext uri="{FF2B5EF4-FFF2-40B4-BE49-F238E27FC236}">
                <a16:creationId xmlns:a16="http://schemas.microsoft.com/office/drawing/2014/main" id="{ED4631E0-4E52-0805-4C26-4C5A6B74CFB4}"/>
              </a:ext>
            </a:extLst>
          </p:cNvPr>
          <p:cNvSpPr/>
          <p:nvPr/>
        </p:nvSpPr>
        <p:spPr>
          <a:xfrm>
            <a:off x="6554258" y="5274634"/>
            <a:ext cx="4484643"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row: Chevron 43">
            <a:extLst>
              <a:ext uri="{FF2B5EF4-FFF2-40B4-BE49-F238E27FC236}">
                <a16:creationId xmlns:a16="http://schemas.microsoft.com/office/drawing/2014/main" id="{B02B9587-AE11-03DA-5324-4505F7AF501A}"/>
              </a:ext>
            </a:extLst>
          </p:cNvPr>
          <p:cNvSpPr/>
          <p:nvPr/>
        </p:nvSpPr>
        <p:spPr>
          <a:xfrm>
            <a:off x="6739545" y="4446263"/>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4">
            <a:extLst>
              <a:ext uri="{FF2B5EF4-FFF2-40B4-BE49-F238E27FC236}">
                <a16:creationId xmlns:a16="http://schemas.microsoft.com/office/drawing/2014/main" id="{29C07FA0-5100-31BA-F374-6E686F384292}"/>
              </a:ext>
            </a:extLst>
          </p:cNvPr>
          <p:cNvSpPr txBox="1">
            <a:spLocks/>
          </p:cNvSpPr>
          <p:nvPr/>
        </p:nvSpPr>
        <p:spPr>
          <a:xfrm>
            <a:off x="645589" y="1246812"/>
            <a:ext cx="10900822" cy="33506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 </a:t>
            </a:r>
          </a:p>
          <a:p>
            <a:pPr lvl="1"/>
            <a:r>
              <a:rPr lang="en-US" dirty="0"/>
              <a:t>A draft of the </a:t>
            </a:r>
            <a:r>
              <a:rPr lang="en-US" dirty="0" err="1"/>
              <a:t>ePIC</a:t>
            </a:r>
            <a:r>
              <a:rPr lang="en-US" dirty="0"/>
              <a:t> contributions to the EIC TDR </a:t>
            </a:r>
          </a:p>
          <a:p>
            <a:pPr lvl="2"/>
            <a:r>
              <a:rPr lang="en-US" dirty="0"/>
              <a:t>The EIC TDR is the top priority</a:t>
            </a:r>
          </a:p>
          <a:p>
            <a:pPr lvl="3"/>
            <a:r>
              <a:rPr lang="en-US" dirty="0"/>
              <a:t>Chapters on </a:t>
            </a:r>
            <a:r>
              <a:rPr lang="en-US" i="1" dirty="0"/>
              <a:t>Physics Goals and Requirements </a:t>
            </a:r>
            <a:r>
              <a:rPr lang="en-US" dirty="0"/>
              <a:t>and </a:t>
            </a:r>
            <a:r>
              <a:rPr lang="en-US" i="1" dirty="0"/>
              <a:t>Experimental Systems</a:t>
            </a:r>
          </a:p>
          <a:p>
            <a:pPr lvl="3"/>
            <a:r>
              <a:rPr lang="en-US" dirty="0"/>
              <a:t>Not just the document, but the simulations and detector R&amp;D that form the basis</a:t>
            </a:r>
          </a:p>
          <a:p>
            <a:pPr lvl="3"/>
            <a:r>
              <a:rPr lang="en-US" dirty="0"/>
              <a:t>Requires close cooperation between the collaboration and the project! </a:t>
            </a:r>
          </a:p>
          <a:p>
            <a:r>
              <a:rPr lang="en-US" dirty="0"/>
              <a:t>An </a:t>
            </a:r>
            <a:r>
              <a:rPr lang="en-US" dirty="0" err="1"/>
              <a:t>ePIC</a:t>
            </a:r>
            <a:r>
              <a:rPr lang="en-US" dirty="0"/>
              <a:t> Detector Design paper:</a:t>
            </a:r>
          </a:p>
          <a:p>
            <a:pPr lvl="2"/>
            <a:r>
              <a:rPr lang="en-US" sz="1800" dirty="0"/>
              <a:t>Derived and expanded from the </a:t>
            </a:r>
            <a:r>
              <a:rPr lang="en-US" sz="1800" i="1" dirty="0"/>
              <a:t>Experimental Systems </a:t>
            </a:r>
            <a:r>
              <a:rPr lang="en-US" sz="1800" dirty="0"/>
              <a:t>TDR chapter</a:t>
            </a:r>
          </a:p>
          <a:p>
            <a:r>
              <a:rPr lang="en-US" dirty="0"/>
              <a:t>An </a:t>
            </a:r>
            <a:r>
              <a:rPr lang="en-US" dirty="0" err="1"/>
              <a:t>ePIC</a:t>
            </a:r>
            <a:r>
              <a:rPr lang="en-US" dirty="0"/>
              <a:t> Physics Performance paper: </a:t>
            </a:r>
          </a:p>
          <a:p>
            <a:pPr lvl="2"/>
            <a:r>
              <a:rPr lang="en-US" sz="1800" dirty="0"/>
              <a:t>Derived and expanded from the </a:t>
            </a:r>
            <a:r>
              <a:rPr lang="en-US" sz="1800" i="1" dirty="0"/>
              <a:t>Physics Goals and Requirements </a:t>
            </a:r>
            <a:r>
              <a:rPr lang="en-US" sz="1800" dirty="0"/>
              <a:t>TDR chapter</a:t>
            </a:r>
          </a:p>
          <a:p>
            <a:r>
              <a:rPr lang="en-US" dirty="0"/>
              <a:t>Both to be published in a scientific journal  (such as NIMA, JINST, or PRC)</a:t>
            </a:r>
          </a:p>
          <a:p>
            <a:r>
              <a:rPr lang="en-US" dirty="0"/>
              <a:t>These publications will serve as a focus in developing the </a:t>
            </a:r>
            <a:r>
              <a:rPr lang="en-US" dirty="0" err="1"/>
              <a:t>ePIC</a:t>
            </a:r>
            <a:r>
              <a:rPr lang="en-US" dirty="0"/>
              <a:t> Membership and Publication policies. </a:t>
            </a:r>
          </a:p>
          <a:p>
            <a:endParaRPr lang="en-US" dirty="0"/>
          </a:p>
        </p:txBody>
      </p:sp>
      <p:sp>
        <p:nvSpPr>
          <p:cNvPr id="2" name="Title 1">
            <a:extLst>
              <a:ext uri="{FF2B5EF4-FFF2-40B4-BE49-F238E27FC236}">
                <a16:creationId xmlns:a16="http://schemas.microsoft.com/office/drawing/2014/main" id="{18C122F8-E724-1FD3-BDCD-146F2AF57D01}"/>
              </a:ext>
            </a:extLst>
          </p:cNvPr>
          <p:cNvSpPr>
            <a:spLocks noGrp="1"/>
          </p:cNvSpPr>
          <p:nvPr>
            <p:ph type="title"/>
          </p:nvPr>
        </p:nvSpPr>
        <p:spPr>
          <a:xfrm>
            <a:off x="838200" y="365125"/>
            <a:ext cx="10515600" cy="793641"/>
          </a:xfrm>
        </p:spPr>
        <p:txBody>
          <a:bodyPr/>
          <a:lstStyle/>
          <a:p>
            <a:r>
              <a:rPr lang="en-US" b="1" dirty="0">
                <a:solidFill>
                  <a:schemeClr val="accent1"/>
                </a:solidFill>
              </a:rPr>
              <a:t>TDR Strategy and Publications</a:t>
            </a:r>
          </a:p>
        </p:txBody>
      </p:sp>
      <p:sp>
        <p:nvSpPr>
          <p:cNvPr id="3" name="Date Placeholder 2">
            <a:extLst>
              <a:ext uri="{FF2B5EF4-FFF2-40B4-BE49-F238E27FC236}">
                <a16:creationId xmlns:a16="http://schemas.microsoft.com/office/drawing/2014/main" id="{B9986F7A-3636-E9F2-8962-3F64B3802779}"/>
              </a:ext>
            </a:extLst>
          </p:cNvPr>
          <p:cNvSpPr>
            <a:spLocks noGrp="1"/>
          </p:cNvSpPr>
          <p:nvPr>
            <p:ph type="dt" sz="half" idx="10"/>
          </p:nvPr>
        </p:nvSpPr>
        <p:spPr/>
        <p:txBody>
          <a:bodyPr/>
          <a:lstStyle/>
          <a:p>
            <a:r>
              <a:rPr lang="en-US"/>
              <a:t>5/6/2024</a:t>
            </a:r>
          </a:p>
        </p:txBody>
      </p:sp>
      <p:sp>
        <p:nvSpPr>
          <p:cNvPr id="11" name="Arrow: Chevron 10">
            <a:extLst>
              <a:ext uri="{FF2B5EF4-FFF2-40B4-BE49-F238E27FC236}">
                <a16:creationId xmlns:a16="http://schemas.microsoft.com/office/drawing/2014/main" id="{002D19E1-8267-E436-F7D8-70C66C246947}"/>
              </a:ext>
            </a:extLst>
          </p:cNvPr>
          <p:cNvSpPr/>
          <p:nvPr/>
        </p:nvSpPr>
        <p:spPr>
          <a:xfrm>
            <a:off x="562926" y="4469546"/>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02198229-3C17-CD9D-3113-B7528B054CC7}"/>
              </a:ext>
            </a:extLst>
          </p:cNvPr>
          <p:cNvSpPr/>
          <p:nvPr/>
        </p:nvSpPr>
        <p:spPr>
          <a:xfrm>
            <a:off x="2036547" y="4469546"/>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F9E958D7-8F9F-9EC0-DAFE-AC1F2FB2E234}"/>
              </a:ext>
            </a:extLst>
          </p:cNvPr>
          <p:cNvSpPr/>
          <p:nvPr/>
        </p:nvSpPr>
        <p:spPr>
          <a:xfrm>
            <a:off x="3185401" y="5203356"/>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17904BE9-9C85-1A46-4A99-3023BE8BC03B}"/>
              </a:ext>
            </a:extLst>
          </p:cNvPr>
          <p:cNvSpPr/>
          <p:nvPr/>
        </p:nvSpPr>
        <p:spPr>
          <a:xfrm>
            <a:off x="4945874" y="4463265"/>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DE1A5B3-3FA9-0DC8-7FB1-AADB966A3C12}"/>
              </a:ext>
            </a:extLst>
          </p:cNvPr>
          <p:cNvSpPr txBox="1"/>
          <p:nvPr/>
        </p:nvSpPr>
        <p:spPr>
          <a:xfrm>
            <a:off x="1164284" y="4521399"/>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6" name="TextBox 15">
            <a:extLst>
              <a:ext uri="{FF2B5EF4-FFF2-40B4-BE49-F238E27FC236}">
                <a16:creationId xmlns:a16="http://schemas.microsoft.com/office/drawing/2014/main" id="{7E9A6581-75A0-D09F-C73E-7B61455F01FB}"/>
              </a:ext>
            </a:extLst>
          </p:cNvPr>
          <p:cNvSpPr txBox="1"/>
          <p:nvPr/>
        </p:nvSpPr>
        <p:spPr>
          <a:xfrm>
            <a:off x="2455972" y="4639359"/>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8" name="TextBox 17">
            <a:extLst>
              <a:ext uri="{FF2B5EF4-FFF2-40B4-BE49-F238E27FC236}">
                <a16:creationId xmlns:a16="http://schemas.microsoft.com/office/drawing/2014/main" id="{D7843B46-D548-C76C-34C2-382B1C68464F}"/>
              </a:ext>
            </a:extLst>
          </p:cNvPr>
          <p:cNvSpPr txBox="1"/>
          <p:nvPr/>
        </p:nvSpPr>
        <p:spPr>
          <a:xfrm>
            <a:off x="3756910" y="5316386"/>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9" name="TextBox 18">
            <a:extLst>
              <a:ext uri="{FF2B5EF4-FFF2-40B4-BE49-F238E27FC236}">
                <a16:creationId xmlns:a16="http://schemas.microsoft.com/office/drawing/2014/main" id="{60FE8F21-3831-52AA-EEDC-15BAF922ECBF}"/>
              </a:ext>
            </a:extLst>
          </p:cNvPr>
          <p:cNvSpPr txBox="1"/>
          <p:nvPr/>
        </p:nvSpPr>
        <p:spPr>
          <a:xfrm>
            <a:off x="5461950" y="4646137"/>
            <a:ext cx="120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draft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a:t>
            </a:r>
          </a:p>
        </p:txBody>
      </p:sp>
      <p:sp>
        <p:nvSpPr>
          <p:cNvPr id="20" name="TextBox 19">
            <a:extLst>
              <a:ext uri="{FF2B5EF4-FFF2-40B4-BE49-F238E27FC236}">
                <a16:creationId xmlns:a16="http://schemas.microsoft.com/office/drawing/2014/main" id="{B752AF4A-7E4A-4733-EDA7-F5112AE833D1}"/>
              </a:ext>
            </a:extLst>
          </p:cNvPr>
          <p:cNvSpPr txBox="1"/>
          <p:nvPr/>
        </p:nvSpPr>
        <p:spPr>
          <a:xfrm>
            <a:off x="7840830" y="5326487"/>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21" name="Group 20">
            <a:extLst>
              <a:ext uri="{FF2B5EF4-FFF2-40B4-BE49-F238E27FC236}">
                <a16:creationId xmlns:a16="http://schemas.microsoft.com/office/drawing/2014/main" id="{02A60BB2-BAD9-973D-7303-907D60BCCE57}"/>
              </a:ext>
            </a:extLst>
          </p:cNvPr>
          <p:cNvGrpSpPr/>
          <p:nvPr/>
        </p:nvGrpSpPr>
        <p:grpSpPr>
          <a:xfrm>
            <a:off x="1373172" y="5462446"/>
            <a:ext cx="1199925" cy="590641"/>
            <a:chOff x="2381475" y="5248468"/>
            <a:chExt cx="1199925" cy="616433"/>
          </a:xfrm>
        </p:grpSpPr>
        <p:sp>
          <p:nvSpPr>
            <p:cNvPr id="34" name="TextBox 33">
              <a:extLst>
                <a:ext uri="{FF2B5EF4-FFF2-40B4-BE49-F238E27FC236}">
                  <a16:creationId xmlns:a16="http://schemas.microsoft.com/office/drawing/2014/main" id="{51C346C0-39BD-7924-794A-2DA48943AD30}"/>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35" name="Straight Arrow Connector 34">
              <a:extLst>
                <a:ext uri="{FF2B5EF4-FFF2-40B4-BE49-F238E27FC236}">
                  <a16:creationId xmlns:a16="http://schemas.microsoft.com/office/drawing/2014/main" id="{702AFC22-9FEB-51E3-46F3-93638CA41E18}"/>
                </a:ext>
              </a:extLst>
            </p:cNvPr>
            <p:cNvCxnSpPr>
              <a:cxnSpLocks/>
              <a:stCxn id="34"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00C2ABB-ABF3-16D3-2CAA-BAB65154E810}"/>
              </a:ext>
            </a:extLst>
          </p:cNvPr>
          <p:cNvSpPr txBox="1"/>
          <p:nvPr/>
        </p:nvSpPr>
        <p:spPr>
          <a:xfrm>
            <a:off x="6294645" y="6208115"/>
            <a:ext cx="12066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2024</a:t>
            </a:r>
          </a:p>
        </p:txBody>
      </p:sp>
      <p:grpSp>
        <p:nvGrpSpPr>
          <p:cNvPr id="23" name="Group 22">
            <a:extLst>
              <a:ext uri="{FF2B5EF4-FFF2-40B4-BE49-F238E27FC236}">
                <a16:creationId xmlns:a16="http://schemas.microsoft.com/office/drawing/2014/main" id="{859B4E86-E5D9-E904-6FBB-43ABB686B0B3}"/>
              </a:ext>
            </a:extLst>
          </p:cNvPr>
          <p:cNvGrpSpPr/>
          <p:nvPr/>
        </p:nvGrpSpPr>
        <p:grpSpPr>
          <a:xfrm>
            <a:off x="4683691" y="5807967"/>
            <a:ext cx="1270727" cy="611717"/>
            <a:chOff x="5270332" y="4997622"/>
            <a:chExt cx="1270727" cy="638430"/>
          </a:xfrm>
        </p:grpSpPr>
        <p:sp>
          <p:nvSpPr>
            <p:cNvPr id="30" name="TextBox 29">
              <a:extLst>
                <a:ext uri="{FF2B5EF4-FFF2-40B4-BE49-F238E27FC236}">
                  <a16:creationId xmlns:a16="http://schemas.microsoft.com/office/drawing/2014/main" id="{99B95F00-1D96-BF9D-00C8-51D401BE6234}"/>
                </a:ext>
              </a:extLst>
            </p:cNvPr>
            <p:cNvSpPr txBox="1"/>
            <p:nvPr/>
          </p:nvSpPr>
          <p:spPr>
            <a:xfrm>
              <a:off x="5270332" y="5282714"/>
              <a:ext cx="1270727" cy="353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a:t>
              </a:r>
              <a:r>
                <a:rPr lang="en-US" sz="1600">
                  <a:solidFill>
                    <a:prstClr val="black"/>
                  </a:solidFill>
                  <a:latin typeface="Arial" panose="020B0604020202020204" pitchFamily="34" charset="0"/>
                  <a:cs typeface="Arial" panose="020B0604020202020204" pitchFamily="34" charset="0"/>
                </a:rPr>
                <a:t>Oct.</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cxnSp>
          <p:nvCxnSpPr>
            <p:cNvPr id="31" name="Straight Arrow Connector 30">
              <a:extLst>
                <a:ext uri="{FF2B5EF4-FFF2-40B4-BE49-F238E27FC236}">
                  <a16:creationId xmlns:a16="http://schemas.microsoft.com/office/drawing/2014/main" id="{DDCA99D9-F1E0-4010-254E-230120994C56}"/>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427A2-36F9-2EF3-506C-A484E334AB4B}"/>
              </a:ext>
            </a:extLst>
          </p:cNvPr>
          <p:cNvGrpSpPr/>
          <p:nvPr/>
        </p:nvGrpSpPr>
        <p:grpSpPr>
          <a:xfrm>
            <a:off x="2987339" y="5807970"/>
            <a:ext cx="1199925" cy="590641"/>
            <a:chOff x="2381475" y="5248468"/>
            <a:chExt cx="1199925" cy="616433"/>
          </a:xfrm>
        </p:grpSpPr>
        <p:sp>
          <p:nvSpPr>
            <p:cNvPr id="28" name="TextBox 27">
              <a:extLst>
                <a:ext uri="{FF2B5EF4-FFF2-40B4-BE49-F238E27FC236}">
                  <a16:creationId xmlns:a16="http://schemas.microsoft.com/office/drawing/2014/main" id="{B8D35FD9-586F-5588-5D4A-553DCBA7A167}"/>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9" name="Straight Arrow Connector 28">
              <a:extLst>
                <a:ext uri="{FF2B5EF4-FFF2-40B4-BE49-F238E27FC236}">
                  <a16:creationId xmlns:a16="http://schemas.microsoft.com/office/drawing/2014/main" id="{267EE011-C2F0-EECB-35AA-163DA6ED5A1C}"/>
                </a:ext>
              </a:extLst>
            </p:cNvPr>
            <p:cNvCxnSpPr>
              <a:cxnSpLocks/>
              <a:stCxn id="28"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descr="Logo&#10;&#10;Description automatically generated">
            <a:extLst>
              <a:ext uri="{FF2B5EF4-FFF2-40B4-BE49-F238E27FC236}">
                <a16:creationId xmlns:a16="http://schemas.microsoft.com/office/drawing/2014/main" id="{9156FE96-4AB0-E6F3-4F42-6CC46D5878B1}"/>
              </a:ext>
            </a:extLst>
          </p:cNvPr>
          <p:cNvPicPr>
            <a:picLocks noChangeAspect="1"/>
          </p:cNvPicPr>
          <p:nvPr/>
        </p:nvPicPr>
        <p:blipFill>
          <a:blip r:embed="rId2"/>
          <a:stretch>
            <a:fillRect/>
          </a:stretch>
        </p:blipFill>
        <p:spPr>
          <a:xfrm>
            <a:off x="10481837" y="73088"/>
            <a:ext cx="1590753" cy="1145081"/>
          </a:xfrm>
          <a:prstGeom prst="rect">
            <a:avLst/>
          </a:prstGeom>
        </p:spPr>
      </p:pic>
      <p:grpSp>
        <p:nvGrpSpPr>
          <p:cNvPr id="46" name="Group 45">
            <a:extLst>
              <a:ext uri="{FF2B5EF4-FFF2-40B4-BE49-F238E27FC236}">
                <a16:creationId xmlns:a16="http://schemas.microsoft.com/office/drawing/2014/main" id="{6F60CEC1-5DB0-E682-4E03-67156EA98BE5}"/>
              </a:ext>
            </a:extLst>
          </p:cNvPr>
          <p:cNvGrpSpPr/>
          <p:nvPr/>
        </p:nvGrpSpPr>
        <p:grpSpPr>
          <a:xfrm>
            <a:off x="838200" y="1213085"/>
            <a:ext cx="10062883" cy="1940018"/>
            <a:chOff x="838200" y="1213085"/>
            <a:chExt cx="10062883" cy="1940018"/>
          </a:xfrm>
        </p:grpSpPr>
        <p:sp>
          <p:nvSpPr>
            <p:cNvPr id="37" name="TextBox 36">
              <a:extLst>
                <a:ext uri="{FF2B5EF4-FFF2-40B4-BE49-F238E27FC236}">
                  <a16:creationId xmlns:a16="http://schemas.microsoft.com/office/drawing/2014/main" id="{8AAED9D1-E469-B621-8599-8C7AD69E7BB7}"/>
                </a:ext>
              </a:extLst>
            </p:cNvPr>
            <p:cNvSpPr txBox="1"/>
            <p:nvPr/>
          </p:nvSpPr>
          <p:spPr>
            <a:xfrm>
              <a:off x="7961549" y="1409991"/>
              <a:ext cx="2939534" cy="132343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2000" dirty="0"/>
                <a:t>Focused activity in the </a:t>
              </a:r>
              <a:r>
                <a:rPr lang="en-US" sz="2000" b="1" dirty="0"/>
                <a:t>Technical and Integration Council</a:t>
              </a:r>
              <a:r>
                <a:rPr lang="en-US" sz="2000" dirty="0"/>
                <a:t>: Report by Silvia to follow</a:t>
              </a:r>
            </a:p>
          </p:txBody>
        </p:sp>
        <p:sp>
          <p:nvSpPr>
            <p:cNvPr id="6" name="Rectangle 5">
              <a:extLst>
                <a:ext uri="{FF2B5EF4-FFF2-40B4-BE49-F238E27FC236}">
                  <a16:creationId xmlns:a16="http://schemas.microsoft.com/office/drawing/2014/main" id="{C9CEC60E-C49D-AD75-F044-EA84B9B86608}"/>
                </a:ext>
              </a:extLst>
            </p:cNvPr>
            <p:cNvSpPr/>
            <p:nvPr/>
          </p:nvSpPr>
          <p:spPr>
            <a:xfrm>
              <a:off x="838200" y="1218169"/>
              <a:ext cx="6997262" cy="1934934"/>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8A86DB9-57B8-57EB-BE3D-75B2E10E91EA}"/>
                </a:ext>
              </a:extLst>
            </p:cNvPr>
            <p:cNvCxnSpPr>
              <a:cxnSpLocks/>
            </p:cNvCxnSpPr>
            <p:nvPr/>
          </p:nvCxnSpPr>
          <p:spPr>
            <a:xfrm>
              <a:off x="7832916" y="1213085"/>
              <a:ext cx="128632" cy="21022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A60D914-E708-26CF-697D-0A13F1386CE7}"/>
                </a:ext>
              </a:extLst>
            </p:cNvPr>
            <p:cNvCxnSpPr>
              <a:cxnSpLocks/>
            </p:cNvCxnSpPr>
            <p:nvPr/>
          </p:nvCxnSpPr>
          <p:spPr>
            <a:xfrm flipH="1">
              <a:off x="7832916" y="2128847"/>
              <a:ext cx="128632" cy="102425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6" name="Arrow: Chevron 35">
            <a:extLst>
              <a:ext uri="{FF2B5EF4-FFF2-40B4-BE49-F238E27FC236}">
                <a16:creationId xmlns:a16="http://schemas.microsoft.com/office/drawing/2014/main" id="{03969CD1-952B-921A-6EA9-CBB48498D8C0}"/>
              </a:ext>
            </a:extLst>
          </p:cNvPr>
          <p:cNvSpPr/>
          <p:nvPr/>
        </p:nvSpPr>
        <p:spPr>
          <a:xfrm>
            <a:off x="8543910" y="4452566"/>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5EE13728-7CD7-5130-3F4C-9E13213857A9}"/>
              </a:ext>
            </a:extLst>
          </p:cNvPr>
          <p:cNvGrpSpPr/>
          <p:nvPr/>
        </p:nvGrpSpPr>
        <p:grpSpPr>
          <a:xfrm>
            <a:off x="9080040" y="5969480"/>
            <a:ext cx="1654594" cy="574523"/>
            <a:chOff x="7314830" y="5112567"/>
            <a:chExt cx="1312835" cy="599611"/>
          </a:xfrm>
        </p:grpSpPr>
        <p:sp>
          <p:nvSpPr>
            <p:cNvPr id="40" name="TextBox 39">
              <a:extLst>
                <a:ext uri="{FF2B5EF4-FFF2-40B4-BE49-F238E27FC236}">
                  <a16:creationId xmlns:a16="http://schemas.microsoft.com/office/drawing/2014/main" id="{A7B964D8-78BA-FDD8-B021-483C42824503}"/>
                </a:ext>
              </a:extLst>
            </p:cNvPr>
            <p:cNvSpPr txBox="1"/>
            <p:nvPr/>
          </p:nvSpPr>
          <p:spPr>
            <a:xfrm>
              <a:off x="7314830" y="5358840"/>
              <a:ext cx="1312835" cy="353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Early 2025</a:t>
              </a:r>
            </a:p>
          </p:txBody>
        </p:sp>
        <p:cxnSp>
          <p:nvCxnSpPr>
            <p:cNvPr id="41" name="Straight Arrow Connector 40">
              <a:extLst>
                <a:ext uri="{FF2B5EF4-FFF2-40B4-BE49-F238E27FC236}">
                  <a16:creationId xmlns:a16="http://schemas.microsoft.com/office/drawing/2014/main" id="{E5FC7733-4ADA-4109-E592-5FB5534601E4}"/>
                </a:ext>
              </a:extLst>
            </p:cNvPr>
            <p:cNvCxnSpPr>
              <a:cxnSpLocks/>
            </p:cNvCxnSpPr>
            <p:nvPr/>
          </p:nvCxnSpPr>
          <p:spPr>
            <a:xfrm flipV="1">
              <a:off x="7799158" y="5112567"/>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F09A78E2-E4C1-67C1-3801-BF0F8FC4D9D8}"/>
              </a:ext>
            </a:extLst>
          </p:cNvPr>
          <p:cNvSpPr txBox="1"/>
          <p:nvPr/>
        </p:nvSpPr>
        <p:spPr>
          <a:xfrm>
            <a:off x="8986217" y="4581392"/>
            <a:ext cx="1302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ePIC</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pre-TDR (CD-2)</a:t>
            </a:r>
          </a:p>
        </p:txBody>
      </p:sp>
      <p:cxnSp>
        <p:nvCxnSpPr>
          <p:cNvPr id="49" name="Straight Arrow Connector 48">
            <a:extLst>
              <a:ext uri="{FF2B5EF4-FFF2-40B4-BE49-F238E27FC236}">
                <a16:creationId xmlns:a16="http://schemas.microsoft.com/office/drawing/2014/main" id="{F96B5F10-C41F-5D55-2A29-40FBA0520702}"/>
              </a:ext>
            </a:extLst>
          </p:cNvPr>
          <p:cNvCxnSpPr/>
          <p:nvPr/>
        </p:nvCxnSpPr>
        <p:spPr>
          <a:xfrm>
            <a:off x="7362690" y="4902533"/>
            <a:ext cx="1055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590F91-88E0-A1ED-45B1-B7C94ADA6102}"/>
              </a:ext>
            </a:extLst>
          </p:cNvPr>
          <p:cNvCxnSpPr>
            <a:stCxn id="32" idx="0"/>
          </p:cNvCxnSpPr>
          <p:nvPr/>
        </p:nvCxnSpPr>
        <p:spPr>
          <a:xfrm flipV="1">
            <a:off x="6897947" y="5284814"/>
            <a:ext cx="10696" cy="923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234700A-AE5E-14FD-A27B-52CAF9CED161}"/>
              </a:ext>
            </a:extLst>
          </p:cNvPr>
          <p:cNvSpPr/>
          <p:nvPr/>
        </p:nvSpPr>
        <p:spPr>
          <a:xfrm>
            <a:off x="5193339" y="4455760"/>
            <a:ext cx="1655887" cy="92750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F50D39A-C972-F80D-7446-BCBC55EDEA54}"/>
              </a:ext>
            </a:extLst>
          </p:cNvPr>
          <p:cNvSpPr>
            <a:spLocks noGrp="1"/>
          </p:cNvSpPr>
          <p:nvPr>
            <p:ph type="ftr" sz="quarter" idx="11"/>
          </p:nvPr>
        </p:nvSpPr>
        <p:spPr/>
        <p:txBody>
          <a:bodyPr/>
          <a:lstStyle/>
          <a:p>
            <a:r>
              <a:rPr lang="en-US"/>
              <a:t>3rd EIC Resource Review Board</a:t>
            </a:r>
          </a:p>
        </p:txBody>
      </p:sp>
      <p:sp>
        <p:nvSpPr>
          <p:cNvPr id="5" name="Slide Number Placeholder 4">
            <a:extLst>
              <a:ext uri="{FF2B5EF4-FFF2-40B4-BE49-F238E27FC236}">
                <a16:creationId xmlns:a16="http://schemas.microsoft.com/office/drawing/2014/main" id="{47001E01-49F3-4E86-BF3F-DB7A49E9318B}"/>
              </a:ext>
            </a:extLst>
          </p:cNvPr>
          <p:cNvSpPr>
            <a:spLocks noGrp="1"/>
          </p:cNvSpPr>
          <p:nvPr>
            <p:ph type="sldNum" sz="quarter" idx="12"/>
          </p:nvPr>
        </p:nvSpPr>
        <p:spPr/>
        <p:txBody>
          <a:bodyPr/>
          <a:lstStyle/>
          <a:p>
            <a:fld id="{588949A8-7CCD-4D90-AA9A-1451BFC6FB3A}" type="slidenum">
              <a:rPr lang="en-US" smtClean="0"/>
              <a:t>15</a:t>
            </a:fld>
            <a:endParaRPr lang="en-US"/>
          </a:p>
        </p:txBody>
      </p:sp>
    </p:spTree>
    <p:extLst>
      <p:ext uri="{BB962C8B-B14F-4D97-AF65-F5344CB8AC3E}">
        <p14:creationId xmlns:p14="http://schemas.microsoft.com/office/powerpoint/2010/main" val="6217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Broadening Engagement in </a:t>
            </a:r>
            <a:r>
              <a:rPr lang="en-US" b="1" dirty="0" err="1">
                <a:solidFill>
                  <a:schemeClr val="accent1"/>
                </a:solidFill>
              </a:rPr>
              <a:t>ePIC</a:t>
            </a:r>
            <a:endParaRPr lang="en-US" b="1" dirty="0">
              <a:solidFill>
                <a:schemeClr val="accent1"/>
              </a:solidFill>
            </a:endParaRP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88732" y="1352404"/>
            <a:ext cx="11295992" cy="5081519"/>
          </a:xfrm>
        </p:spPr>
        <p:txBody>
          <a:bodyPr>
            <a:normAutofit lnSpcReduction="10000"/>
          </a:bodyPr>
          <a:lstStyle/>
          <a:p>
            <a:r>
              <a:rPr lang="en-US" dirty="0"/>
              <a:t>The </a:t>
            </a:r>
            <a:r>
              <a:rPr lang="en-US" dirty="0" err="1"/>
              <a:t>ePIC</a:t>
            </a:r>
            <a:r>
              <a:rPr lang="en-US" dirty="0"/>
              <a:t> collaboration must be a welcoming environment for people to </a:t>
            </a:r>
            <a:br>
              <a:rPr lang="en-US" dirty="0"/>
            </a:br>
            <a:r>
              <a:rPr lang="en-US" dirty="0"/>
              <a:t>pursue their science</a:t>
            </a:r>
          </a:p>
          <a:p>
            <a:r>
              <a:rPr lang="en-US" dirty="0"/>
              <a:t>Established procedures to welcome new institutions and integrate them into the collaboration </a:t>
            </a:r>
          </a:p>
          <a:p>
            <a:pPr lvl="1"/>
            <a:r>
              <a:rPr lang="en-US" dirty="0"/>
              <a:t>Meeting with SP Office and establish contacts within the collaboration</a:t>
            </a:r>
          </a:p>
          <a:p>
            <a:r>
              <a:rPr lang="en-US" dirty="0"/>
              <a:t>User Learning WG established landing page as a one-stop location for onboarding with </a:t>
            </a:r>
            <a:r>
              <a:rPr lang="en-US" dirty="0" err="1"/>
              <a:t>ePIC</a:t>
            </a:r>
            <a:r>
              <a:rPr lang="en-US" dirty="0"/>
              <a:t> Software and Computing </a:t>
            </a:r>
            <a:r>
              <a:rPr lang="en-US" sz="2400" dirty="0"/>
              <a:t>(</a:t>
            </a:r>
            <a:r>
              <a:rPr lang="en-US" sz="2400" dirty="0">
                <a:hlinkClick r:id="rId2"/>
              </a:rPr>
              <a:t>https://eic.github.io/documentation/landingpage.html</a:t>
            </a:r>
            <a:r>
              <a:rPr lang="en-US" sz="2400" dirty="0"/>
              <a:t>)</a:t>
            </a:r>
          </a:p>
          <a:p>
            <a:r>
              <a:rPr lang="en-US" dirty="0"/>
              <a:t>Well-attended tutorials held at Jan. Collaboration Meeting and April. </a:t>
            </a:r>
            <a:r>
              <a:rPr lang="en-US" dirty="0" err="1"/>
              <a:t>ePIC</a:t>
            </a:r>
            <a:r>
              <a:rPr lang="en-US" dirty="0"/>
              <a:t> Software and Computing Meeting @ CERN</a:t>
            </a:r>
          </a:p>
          <a:p>
            <a:r>
              <a:rPr lang="en-US" dirty="0"/>
              <a:t>AC’s organized meeting to onboard EIC-India Institutions (Feb.)</a:t>
            </a:r>
          </a:p>
          <a:p>
            <a:r>
              <a:rPr lang="en-US" dirty="0"/>
              <a:t>…</a:t>
            </a:r>
          </a:p>
          <a:p>
            <a:pPr lvl="1"/>
            <a:endParaRPr lang="en-US" sz="2000"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13C67492-6F60-E5E1-D69B-D93941DBA44E}"/>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83258F0F-9409-3144-630A-33043A9B99FA}"/>
              </a:ext>
            </a:extLst>
          </p:cNvPr>
          <p:cNvSpPr>
            <a:spLocks noGrp="1"/>
          </p:cNvSpPr>
          <p:nvPr>
            <p:ph type="sldNum" sz="quarter" idx="12"/>
          </p:nvPr>
        </p:nvSpPr>
        <p:spPr/>
        <p:txBody>
          <a:bodyPr/>
          <a:lstStyle/>
          <a:p>
            <a:fld id="{00A14187-AF44-4271-AA62-1C5C376B8E74}" type="slidenum">
              <a:rPr lang="en-US" smtClean="0"/>
              <a:t>16</a:t>
            </a:fld>
            <a:endParaRPr lang="en-US"/>
          </a:p>
        </p:txBody>
      </p:sp>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809160" y="0"/>
            <a:ext cx="1894108" cy="1363447"/>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446418A4-B12A-B422-1146-81598ADBB997}"/>
              </a:ext>
            </a:extLst>
          </p:cNvPr>
          <p:cNvPicPr>
            <a:picLocks noChangeAspect="1"/>
          </p:cNvPicPr>
          <p:nvPr/>
        </p:nvPicPr>
        <p:blipFill>
          <a:blip r:embed="rId4"/>
          <a:stretch>
            <a:fillRect/>
          </a:stretch>
        </p:blipFill>
        <p:spPr>
          <a:xfrm>
            <a:off x="2924151" y="2715851"/>
            <a:ext cx="8959983" cy="396481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228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C64FF-AFFA-17E6-817F-925A74A377B3}"/>
              </a:ext>
            </a:extLst>
          </p:cNvPr>
          <p:cNvSpPr>
            <a:spLocks noGrp="1"/>
          </p:cNvSpPr>
          <p:nvPr>
            <p:ph type="title"/>
          </p:nvPr>
        </p:nvSpPr>
        <p:spPr>
          <a:xfrm>
            <a:off x="695960" y="386211"/>
            <a:ext cx="10515600" cy="746344"/>
          </a:xfrm>
        </p:spPr>
        <p:txBody>
          <a:bodyPr/>
          <a:lstStyle/>
          <a:p>
            <a:r>
              <a:rPr lang="en-US" b="1" dirty="0">
                <a:solidFill>
                  <a:schemeClr val="accent1"/>
                </a:solidFill>
              </a:rPr>
              <a:t>Next </a:t>
            </a:r>
            <a:r>
              <a:rPr lang="en-US" b="1" dirty="0" err="1">
                <a:solidFill>
                  <a:schemeClr val="accent1"/>
                </a:solidFill>
              </a:rPr>
              <a:t>ePIC</a:t>
            </a:r>
            <a:r>
              <a:rPr lang="en-US" b="1" dirty="0">
                <a:solidFill>
                  <a:schemeClr val="accent1"/>
                </a:solidFill>
              </a:rPr>
              <a:t> Collaboration Meeting</a:t>
            </a:r>
          </a:p>
        </p:txBody>
      </p:sp>
      <p:sp>
        <p:nvSpPr>
          <p:cNvPr id="5" name="Content Placeholder 4">
            <a:extLst>
              <a:ext uri="{FF2B5EF4-FFF2-40B4-BE49-F238E27FC236}">
                <a16:creationId xmlns:a16="http://schemas.microsoft.com/office/drawing/2014/main" id="{DF208015-9C87-8DCD-4CC6-4B01F8479B64}"/>
              </a:ext>
            </a:extLst>
          </p:cNvPr>
          <p:cNvSpPr>
            <a:spLocks noGrp="1"/>
          </p:cNvSpPr>
          <p:nvPr>
            <p:ph idx="1"/>
          </p:nvPr>
        </p:nvSpPr>
        <p:spPr>
          <a:xfrm>
            <a:off x="7728875" y="1248230"/>
            <a:ext cx="3969772" cy="5376724"/>
          </a:xfrm>
        </p:spPr>
        <p:txBody>
          <a:bodyPr>
            <a:normAutofit/>
          </a:bodyPr>
          <a:lstStyle/>
          <a:p>
            <a:r>
              <a:rPr lang="en-US" dirty="0"/>
              <a:t>Lehigh University </a:t>
            </a:r>
            <a:br>
              <a:rPr lang="en-US" dirty="0"/>
            </a:br>
            <a:r>
              <a:rPr lang="en-US" dirty="0"/>
              <a:t>Bethlehem, PA</a:t>
            </a:r>
          </a:p>
          <a:p>
            <a:pPr lvl="1"/>
            <a:r>
              <a:rPr lang="en-US" dirty="0"/>
              <a:t>July 22-28</a:t>
            </a:r>
            <a:r>
              <a:rPr lang="en-US" baseline="30000" dirty="0"/>
              <a:t>th</a:t>
            </a:r>
            <a:r>
              <a:rPr lang="en-US" dirty="0"/>
              <a:t> </a:t>
            </a:r>
          </a:p>
          <a:p>
            <a:pPr lvl="1"/>
            <a:r>
              <a:rPr lang="en-US" dirty="0"/>
              <a:t>Hybrid format</a:t>
            </a:r>
          </a:p>
          <a:p>
            <a:r>
              <a:rPr lang="en-US" dirty="0"/>
              <a:t>Jointly organized with the EICUG</a:t>
            </a:r>
          </a:p>
          <a:p>
            <a:r>
              <a:rPr lang="en-US" dirty="0"/>
              <a:t>Joint EICUG/</a:t>
            </a:r>
            <a:r>
              <a:rPr lang="en-US" dirty="0" err="1"/>
              <a:t>ePIC</a:t>
            </a:r>
            <a:r>
              <a:rPr lang="en-US" dirty="0"/>
              <a:t> session with talks of common interest </a:t>
            </a:r>
          </a:p>
          <a:p>
            <a:r>
              <a:rPr lang="en-US" dirty="0"/>
              <a:t>Mixed </a:t>
            </a:r>
            <a:r>
              <a:rPr lang="en-US" dirty="0" err="1"/>
              <a:t>workfest</a:t>
            </a:r>
            <a:r>
              <a:rPr lang="en-US" dirty="0"/>
              <a:t> and plenary sessions</a:t>
            </a:r>
          </a:p>
          <a:p>
            <a:endParaRPr lang="en-US" dirty="0"/>
          </a:p>
        </p:txBody>
      </p:sp>
      <p:pic>
        <p:nvPicPr>
          <p:cNvPr id="7" name="Picture 6">
            <a:extLst>
              <a:ext uri="{FF2B5EF4-FFF2-40B4-BE49-F238E27FC236}">
                <a16:creationId xmlns:a16="http://schemas.microsoft.com/office/drawing/2014/main" id="{72E428D1-E739-0546-11AC-E4654915FE51}"/>
              </a:ext>
            </a:extLst>
          </p:cNvPr>
          <p:cNvPicPr>
            <a:picLocks noChangeAspect="1"/>
          </p:cNvPicPr>
          <p:nvPr/>
        </p:nvPicPr>
        <p:blipFill>
          <a:blip r:embed="rId2"/>
          <a:stretch>
            <a:fillRect/>
          </a:stretch>
        </p:blipFill>
        <p:spPr>
          <a:xfrm>
            <a:off x="392082" y="1548569"/>
            <a:ext cx="7118131" cy="3975752"/>
          </a:xfrm>
          <a:prstGeom prst="rect">
            <a:avLst/>
          </a:prstGeom>
        </p:spPr>
      </p:pic>
      <p:sp>
        <p:nvSpPr>
          <p:cNvPr id="8" name="Date Placeholder 7">
            <a:extLst>
              <a:ext uri="{FF2B5EF4-FFF2-40B4-BE49-F238E27FC236}">
                <a16:creationId xmlns:a16="http://schemas.microsoft.com/office/drawing/2014/main" id="{EF54F237-4C53-F3FE-D802-B5D23531947B}"/>
              </a:ext>
            </a:extLst>
          </p:cNvPr>
          <p:cNvSpPr>
            <a:spLocks noGrp="1"/>
          </p:cNvSpPr>
          <p:nvPr>
            <p:ph type="dt" sz="half" idx="10"/>
          </p:nvPr>
        </p:nvSpPr>
        <p:spPr/>
        <p:txBody>
          <a:bodyPr/>
          <a:lstStyle/>
          <a:p>
            <a:r>
              <a:rPr lang="en-US"/>
              <a:t>5/6/2024</a:t>
            </a:r>
          </a:p>
        </p:txBody>
      </p:sp>
      <p:sp>
        <p:nvSpPr>
          <p:cNvPr id="2" name="TextBox 1">
            <a:extLst>
              <a:ext uri="{FF2B5EF4-FFF2-40B4-BE49-F238E27FC236}">
                <a16:creationId xmlns:a16="http://schemas.microsoft.com/office/drawing/2014/main" id="{F2151089-D234-5113-8B51-BD02251CC9EF}"/>
              </a:ext>
            </a:extLst>
          </p:cNvPr>
          <p:cNvSpPr txBox="1"/>
          <p:nvPr/>
        </p:nvSpPr>
        <p:spPr>
          <a:xfrm>
            <a:off x="1690461" y="5607477"/>
            <a:ext cx="4334419" cy="707886"/>
          </a:xfrm>
          <a:prstGeom prst="rect">
            <a:avLst/>
          </a:prstGeom>
          <a:noFill/>
        </p:spPr>
        <p:txBody>
          <a:bodyPr wrap="square" rtlCol="0">
            <a:spAutoFit/>
          </a:bodyPr>
          <a:lstStyle/>
          <a:p>
            <a:r>
              <a:rPr lang="en-US" sz="2000" dirty="0">
                <a:hlinkClick r:id="rId3"/>
              </a:rPr>
              <a:t>https://indico.bnl.gov/event/20727/</a:t>
            </a:r>
            <a:endParaRPr lang="en-US" sz="2000" dirty="0"/>
          </a:p>
          <a:p>
            <a:endParaRPr lang="en-US" sz="2000" dirty="0"/>
          </a:p>
        </p:txBody>
      </p:sp>
      <p:sp>
        <p:nvSpPr>
          <p:cNvPr id="6" name="Footer Placeholder 5">
            <a:extLst>
              <a:ext uri="{FF2B5EF4-FFF2-40B4-BE49-F238E27FC236}">
                <a16:creationId xmlns:a16="http://schemas.microsoft.com/office/drawing/2014/main" id="{3106D110-86FB-0F46-4860-25B05A10076D}"/>
              </a:ext>
            </a:extLst>
          </p:cNvPr>
          <p:cNvSpPr>
            <a:spLocks noGrp="1"/>
          </p:cNvSpPr>
          <p:nvPr>
            <p:ph type="ftr" sz="quarter" idx="11"/>
          </p:nvPr>
        </p:nvSpPr>
        <p:spPr/>
        <p:txBody>
          <a:bodyPr/>
          <a:lstStyle/>
          <a:p>
            <a:r>
              <a:rPr lang="en-US"/>
              <a:t>3rd EIC Resource Review Board</a:t>
            </a:r>
          </a:p>
        </p:txBody>
      </p:sp>
      <p:sp>
        <p:nvSpPr>
          <p:cNvPr id="10" name="Slide Number Placeholder 9">
            <a:extLst>
              <a:ext uri="{FF2B5EF4-FFF2-40B4-BE49-F238E27FC236}">
                <a16:creationId xmlns:a16="http://schemas.microsoft.com/office/drawing/2014/main" id="{802F9AE5-9593-D9EE-DFFB-C3AC30D13C39}"/>
              </a:ext>
            </a:extLst>
          </p:cNvPr>
          <p:cNvSpPr>
            <a:spLocks noGrp="1"/>
          </p:cNvSpPr>
          <p:nvPr>
            <p:ph type="sldNum" sz="quarter" idx="12"/>
          </p:nvPr>
        </p:nvSpPr>
        <p:spPr/>
        <p:txBody>
          <a:bodyPr/>
          <a:lstStyle/>
          <a:p>
            <a:fld id="{588949A8-7CCD-4D90-AA9A-1451BFC6FB3A}" type="slidenum">
              <a:rPr lang="en-US" smtClean="0"/>
              <a:t>17</a:t>
            </a:fld>
            <a:endParaRPr lang="en-US"/>
          </a:p>
        </p:txBody>
      </p:sp>
    </p:spTree>
    <p:extLst>
      <p:ext uri="{BB962C8B-B14F-4D97-AF65-F5344CB8AC3E}">
        <p14:creationId xmlns:p14="http://schemas.microsoft.com/office/powerpoint/2010/main" val="3420352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A7D0-CEA4-8F17-E82D-0267A26658FA}"/>
              </a:ext>
            </a:extLst>
          </p:cNvPr>
          <p:cNvSpPr>
            <a:spLocks noGrp="1"/>
          </p:cNvSpPr>
          <p:nvPr>
            <p:ph type="title"/>
          </p:nvPr>
        </p:nvSpPr>
        <p:spPr/>
        <p:txBody>
          <a:bodyPr/>
          <a:lstStyle/>
          <a:p>
            <a:r>
              <a:rPr lang="en-US" b="1" dirty="0">
                <a:solidFill>
                  <a:schemeClr val="accent1"/>
                </a:solidFill>
              </a:rPr>
              <a:t>What’s Coming Next…</a:t>
            </a:r>
          </a:p>
        </p:txBody>
      </p:sp>
      <p:sp>
        <p:nvSpPr>
          <p:cNvPr id="3" name="Date Placeholder 2">
            <a:extLst>
              <a:ext uri="{FF2B5EF4-FFF2-40B4-BE49-F238E27FC236}">
                <a16:creationId xmlns:a16="http://schemas.microsoft.com/office/drawing/2014/main" id="{2F7FAAAD-14A5-AF9C-04E7-CA5209972CFB}"/>
              </a:ext>
            </a:extLst>
          </p:cNvPr>
          <p:cNvSpPr>
            <a:spLocks noGrp="1"/>
          </p:cNvSpPr>
          <p:nvPr>
            <p:ph type="dt" sz="half" idx="10"/>
          </p:nvPr>
        </p:nvSpPr>
        <p:spPr/>
        <p:txBody>
          <a:bodyPr/>
          <a:lstStyle/>
          <a:p>
            <a:r>
              <a:rPr lang="en-US"/>
              <a:t>5/6/2024</a:t>
            </a:r>
          </a:p>
        </p:txBody>
      </p:sp>
      <p:sp>
        <p:nvSpPr>
          <p:cNvPr id="4" name="Footer Placeholder 3">
            <a:extLst>
              <a:ext uri="{FF2B5EF4-FFF2-40B4-BE49-F238E27FC236}">
                <a16:creationId xmlns:a16="http://schemas.microsoft.com/office/drawing/2014/main" id="{D90010C8-EC98-7599-C8CE-91F1C0D0D35C}"/>
              </a:ext>
            </a:extLst>
          </p:cNvPr>
          <p:cNvSpPr>
            <a:spLocks noGrp="1"/>
          </p:cNvSpPr>
          <p:nvPr>
            <p:ph type="ftr" sz="quarter" idx="11"/>
          </p:nvPr>
        </p:nvSpPr>
        <p:spPr/>
        <p:txBody>
          <a:bodyPr/>
          <a:lstStyle/>
          <a:p>
            <a:r>
              <a:rPr lang="en-US"/>
              <a:t>3rd EIC Resource Review Board</a:t>
            </a:r>
          </a:p>
        </p:txBody>
      </p:sp>
      <p:sp>
        <p:nvSpPr>
          <p:cNvPr id="5" name="Slide Number Placeholder 4">
            <a:extLst>
              <a:ext uri="{FF2B5EF4-FFF2-40B4-BE49-F238E27FC236}">
                <a16:creationId xmlns:a16="http://schemas.microsoft.com/office/drawing/2014/main" id="{8871BA76-9099-EDCF-DFFA-46839AE728C1}"/>
              </a:ext>
            </a:extLst>
          </p:cNvPr>
          <p:cNvSpPr>
            <a:spLocks noGrp="1"/>
          </p:cNvSpPr>
          <p:nvPr>
            <p:ph type="sldNum" sz="quarter" idx="12"/>
          </p:nvPr>
        </p:nvSpPr>
        <p:spPr/>
        <p:txBody>
          <a:bodyPr/>
          <a:lstStyle/>
          <a:p>
            <a:fld id="{00A14187-AF44-4271-AA62-1C5C376B8E74}" type="slidenum">
              <a:rPr lang="en-US" smtClean="0"/>
              <a:t>18</a:t>
            </a:fld>
            <a:endParaRPr lang="en-US"/>
          </a:p>
        </p:txBody>
      </p:sp>
      <p:grpSp>
        <p:nvGrpSpPr>
          <p:cNvPr id="7" name="Group 6">
            <a:extLst>
              <a:ext uri="{FF2B5EF4-FFF2-40B4-BE49-F238E27FC236}">
                <a16:creationId xmlns:a16="http://schemas.microsoft.com/office/drawing/2014/main" id="{E73092C3-BB95-5264-0FF2-611E8801676A}"/>
              </a:ext>
            </a:extLst>
          </p:cNvPr>
          <p:cNvGrpSpPr/>
          <p:nvPr/>
        </p:nvGrpSpPr>
        <p:grpSpPr>
          <a:xfrm>
            <a:off x="613322" y="1690688"/>
            <a:ext cx="10965355" cy="2909119"/>
            <a:chOff x="685305" y="279869"/>
            <a:chExt cx="10965355" cy="2909119"/>
          </a:xfrm>
        </p:grpSpPr>
        <p:sp>
          <p:nvSpPr>
            <p:cNvPr id="8" name="Rectangle 7">
              <a:extLst>
                <a:ext uri="{FF2B5EF4-FFF2-40B4-BE49-F238E27FC236}">
                  <a16:creationId xmlns:a16="http://schemas.microsoft.com/office/drawing/2014/main" id="{35D76FE2-4E6A-101D-DA0E-325D99ABC7F0}"/>
                </a:ext>
              </a:extLst>
            </p:cNvPr>
            <p:cNvSpPr/>
            <p:nvPr/>
          </p:nvSpPr>
          <p:spPr>
            <a:xfrm>
              <a:off x="685305" y="279869"/>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Collaboration Council</a:t>
              </a:r>
            </a:p>
            <a:p>
              <a:pPr algn="ctr"/>
              <a:r>
                <a:rPr lang="en-US" dirty="0"/>
                <a:t>Institutional Representatives</a:t>
              </a:r>
            </a:p>
          </p:txBody>
        </p:sp>
        <p:sp>
          <p:nvSpPr>
            <p:cNvPr id="9" name="Rectangle 8">
              <a:extLst>
                <a:ext uri="{FF2B5EF4-FFF2-40B4-BE49-F238E27FC236}">
                  <a16:creationId xmlns:a16="http://schemas.microsoft.com/office/drawing/2014/main" id="{5F8282AC-A168-635E-5AF7-33DE5DBB72B0}"/>
                </a:ext>
              </a:extLst>
            </p:cNvPr>
            <p:cNvSpPr/>
            <p:nvPr/>
          </p:nvSpPr>
          <p:spPr>
            <a:xfrm>
              <a:off x="3334979" y="1754904"/>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Ad-Hoc Committees</a:t>
              </a:r>
            </a:p>
          </p:txBody>
        </p:sp>
        <p:sp>
          <p:nvSpPr>
            <p:cNvPr id="10" name="Rectangle 9">
              <a:extLst>
                <a:ext uri="{FF2B5EF4-FFF2-40B4-BE49-F238E27FC236}">
                  <a16:creationId xmlns:a16="http://schemas.microsoft.com/office/drawing/2014/main" id="{F13FB729-C03A-65CF-46F4-779249242CDD}"/>
                </a:ext>
              </a:extLst>
            </p:cNvPr>
            <p:cNvSpPr/>
            <p:nvPr/>
          </p:nvSpPr>
          <p:spPr>
            <a:xfrm>
              <a:off x="685305" y="1754904"/>
              <a:ext cx="2320065" cy="143036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dirty="0">
                  <a:solidFill>
                    <a:schemeClr val="tx1"/>
                  </a:solidFill>
                </a:rPr>
                <a:t>DE&amp;I</a:t>
              </a: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11" name="Straight Arrow Connector 10">
              <a:extLst>
                <a:ext uri="{FF2B5EF4-FFF2-40B4-BE49-F238E27FC236}">
                  <a16:creationId xmlns:a16="http://schemas.microsoft.com/office/drawing/2014/main" id="{C1224DFE-2AD7-D948-7F5E-808EBDD97358}"/>
                </a:ext>
              </a:extLst>
            </p:cNvPr>
            <p:cNvCxnSpPr>
              <a:cxnSpLocks/>
            </p:cNvCxnSpPr>
            <p:nvPr/>
          </p:nvCxnSpPr>
          <p:spPr>
            <a:xfrm flipV="1">
              <a:off x="4015463"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55CD1D0-CAE9-905D-B792-AEF44DCBE104}"/>
                </a:ext>
              </a:extLst>
            </p:cNvPr>
            <p:cNvCxnSpPr>
              <a:cxnSpLocks/>
            </p:cNvCxnSpPr>
            <p:nvPr/>
          </p:nvCxnSpPr>
          <p:spPr>
            <a:xfrm flipV="1">
              <a:off x="1849965"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A9BCDDC-72DF-BF5E-4886-F65E108CC28A}"/>
                </a:ext>
              </a:extLst>
            </p:cNvPr>
            <p:cNvSpPr/>
            <p:nvPr/>
          </p:nvSpPr>
          <p:spPr>
            <a:xfrm>
              <a:off x="6396667" y="279869"/>
              <a:ext cx="2030819" cy="144447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t>Spokesperson’s Office</a:t>
              </a:r>
            </a:p>
            <a:p>
              <a:pPr algn="ctr"/>
              <a:r>
                <a:rPr lang="en-US" sz="1600" dirty="0"/>
                <a:t>Spokesperson (SP)</a:t>
              </a:r>
            </a:p>
            <a:p>
              <a:pPr algn="ctr"/>
              <a:r>
                <a:rPr lang="en-US" sz="1600" dirty="0"/>
                <a:t>Deputies</a:t>
              </a:r>
            </a:p>
          </p:txBody>
        </p:sp>
        <p:sp>
          <p:nvSpPr>
            <p:cNvPr id="14" name="Rectangle 13">
              <a:extLst>
                <a:ext uri="{FF2B5EF4-FFF2-40B4-BE49-F238E27FC236}">
                  <a16:creationId xmlns:a16="http://schemas.microsoft.com/office/drawing/2014/main" id="{C29B1D3F-DA46-A03A-8F8C-274CC4A83DA5}"/>
                </a:ext>
              </a:extLst>
            </p:cNvPr>
            <p:cNvSpPr/>
            <p:nvPr/>
          </p:nvSpPr>
          <p:spPr>
            <a:xfrm>
              <a:off x="8804837" y="1160722"/>
              <a:ext cx="1646638" cy="44862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Executive Board</a:t>
              </a:r>
            </a:p>
          </p:txBody>
        </p:sp>
        <p:cxnSp>
          <p:nvCxnSpPr>
            <p:cNvPr id="15" name="Straight Arrow Connector 14">
              <a:extLst>
                <a:ext uri="{FF2B5EF4-FFF2-40B4-BE49-F238E27FC236}">
                  <a16:creationId xmlns:a16="http://schemas.microsoft.com/office/drawing/2014/main" id="{ABC11E8A-42F1-1AF7-B309-FBC71C90CF75}"/>
                </a:ext>
              </a:extLst>
            </p:cNvPr>
            <p:cNvCxnSpPr>
              <a:cxnSpLocks/>
            </p:cNvCxnSpPr>
            <p:nvPr/>
          </p:nvCxnSpPr>
          <p:spPr>
            <a:xfrm flipH="1">
              <a:off x="8420656" y="1345189"/>
              <a:ext cx="391521"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DE79DEB-0940-A83A-D696-76857D2CF97C}"/>
                </a:ext>
              </a:extLst>
            </p:cNvPr>
            <p:cNvSpPr/>
            <p:nvPr/>
          </p:nvSpPr>
          <p:spPr>
            <a:xfrm>
              <a:off x="3117665" y="2543945"/>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Technical Coordinator (TC)</a:t>
              </a:r>
            </a:p>
          </p:txBody>
        </p:sp>
        <p:sp>
          <p:nvSpPr>
            <p:cNvPr id="17" name="Rectangle 16">
              <a:extLst>
                <a:ext uri="{FF2B5EF4-FFF2-40B4-BE49-F238E27FC236}">
                  <a16:creationId xmlns:a16="http://schemas.microsoft.com/office/drawing/2014/main" id="{FB2C5185-FDE7-D17F-0BEA-79051E358770}"/>
                </a:ext>
              </a:extLst>
            </p:cNvPr>
            <p:cNvSpPr/>
            <p:nvPr/>
          </p:nvSpPr>
          <p:spPr>
            <a:xfrm>
              <a:off x="6088322" y="2540223"/>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Software and Computing Coordinator (SCC)</a:t>
              </a:r>
            </a:p>
          </p:txBody>
        </p:sp>
        <p:sp>
          <p:nvSpPr>
            <p:cNvPr id="18" name="Rectangle 17">
              <a:extLst>
                <a:ext uri="{FF2B5EF4-FFF2-40B4-BE49-F238E27FC236}">
                  <a16:creationId xmlns:a16="http://schemas.microsoft.com/office/drawing/2014/main" id="{D5497919-CE9A-0C42-DE03-3B1F64FACA33}"/>
                </a:ext>
              </a:extLst>
            </p:cNvPr>
            <p:cNvSpPr/>
            <p:nvPr/>
          </p:nvSpPr>
          <p:spPr>
            <a:xfrm>
              <a:off x="9003153" y="2543945"/>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Analysis Coordinator </a:t>
              </a:r>
              <a:br>
                <a:rPr lang="en-US" b="1" dirty="0">
                  <a:solidFill>
                    <a:schemeClr val="tx1"/>
                  </a:solidFill>
                </a:rPr>
              </a:br>
              <a:r>
                <a:rPr lang="en-US" b="1" dirty="0">
                  <a:solidFill>
                    <a:schemeClr val="tx1"/>
                  </a:solidFill>
                </a:rPr>
                <a:t>(AC)</a:t>
              </a:r>
            </a:p>
          </p:txBody>
        </p:sp>
        <p:cxnSp>
          <p:nvCxnSpPr>
            <p:cNvPr id="19" name="Connector: Elbow 18">
              <a:extLst>
                <a:ext uri="{FF2B5EF4-FFF2-40B4-BE49-F238E27FC236}">
                  <a16:creationId xmlns:a16="http://schemas.microsoft.com/office/drawing/2014/main" id="{AB2850BB-6788-9E1E-18CE-0004C869336A}"/>
                </a:ext>
              </a:extLst>
            </p:cNvPr>
            <p:cNvCxnSpPr>
              <a:cxnSpLocks/>
            </p:cNvCxnSpPr>
            <p:nvPr/>
          </p:nvCxnSpPr>
          <p:spPr>
            <a:xfrm rot="5400000" flipH="1" flipV="1">
              <a:off x="5666097" y="775981"/>
              <a:ext cx="180148" cy="3311810"/>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7494CE-3610-2471-9B48-0056D81B7036}"/>
                </a:ext>
              </a:extLst>
            </p:cNvPr>
            <p:cNvCxnSpPr>
              <a:cxnSpLocks/>
              <a:stCxn id="13" idx="2"/>
              <a:endCxn id="17" idx="0"/>
            </p:cNvCxnSpPr>
            <p:nvPr/>
          </p:nvCxnSpPr>
          <p:spPr>
            <a:xfrm flipH="1">
              <a:off x="7412076" y="1724343"/>
              <a:ext cx="1" cy="815880"/>
            </a:xfrm>
            <a:prstGeom prst="straightConnector1">
              <a:avLst/>
            </a:prstGeom>
            <a:ln w="15875">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B88519F-AD9F-2C4F-CEFC-811F87AAE540}"/>
                </a:ext>
              </a:extLst>
            </p:cNvPr>
            <p:cNvSpPr/>
            <p:nvPr/>
          </p:nvSpPr>
          <p:spPr>
            <a:xfrm>
              <a:off x="9492471" y="342211"/>
              <a:ext cx="1646638" cy="607988"/>
            </a:xfrm>
            <a:prstGeom prst="rect">
              <a:avLst/>
            </a:prstGeom>
            <a:ln w="127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EIC Project</a:t>
              </a:r>
            </a:p>
          </p:txBody>
        </p:sp>
        <p:cxnSp>
          <p:nvCxnSpPr>
            <p:cNvPr id="22" name="Straight Arrow Connector 21">
              <a:extLst>
                <a:ext uri="{FF2B5EF4-FFF2-40B4-BE49-F238E27FC236}">
                  <a16:creationId xmlns:a16="http://schemas.microsoft.com/office/drawing/2014/main" id="{A06EB732-880C-B1C2-4863-3EB3676FB00B}"/>
                </a:ext>
              </a:extLst>
            </p:cNvPr>
            <p:cNvCxnSpPr>
              <a:cxnSpLocks/>
            </p:cNvCxnSpPr>
            <p:nvPr/>
          </p:nvCxnSpPr>
          <p:spPr>
            <a:xfrm flipH="1">
              <a:off x="8387223" y="640426"/>
              <a:ext cx="1064985" cy="0"/>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B478648-D8D2-7164-A254-00D39C63F58D}"/>
                </a:ext>
              </a:extLst>
            </p:cNvPr>
            <p:cNvCxnSpPr>
              <a:cxnSpLocks/>
            </p:cNvCxnSpPr>
            <p:nvPr/>
          </p:nvCxnSpPr>
          <p:spPr>
            <a:xfrm flipH="1">
              <a:off x="5408225" y="886738"/>
              <a:ext cx="988442"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EE1A9985-B549-CE9B-BEB4-D1CC271890B4}"/>
                </a:ext>
              </a:extLst>
            </p:cNvPr>
            <p:cNvCxnSpPr>
              <a:cxnSpLocks/>
              <a:stCxn id="18" idx="0"/>
            </p:cNvCxnSpPr>
            <p:nvPr/>
          </p:nvCxnSpPr>
          <p:spPr>
            <a:xfrm rot="16200000" flipV="1">
              <a:off x="8767941" y="984978"/>
              <a:ext cx="203104" cy="2914829"/>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77ABC15-9507-F352-5D23-ABC18B0DEEE4}"/>
              </a:ext>
            </a:extLst>
          </p:cNvPr>
          <p:cNvGrpSpPr/>
          <p:nvPr/>
        </p:nvGrpSpPr>
        <p:grpSpPr>
          <a:xfrm>
            <a:off x="1556657" y="3607086"/>
            <a:ext cx="4417281" cy="2462815"/>
            <a:chOff x="1556657" y="3607086"/>
            <a:chExt cx="4417281" cy="2462815"/>
          </a:xfrm>
        </p:grpSpPr>
        <p:sp>
          <p:nvSpPr>
            <p:cNvPr id="25" name="Oval 24">
              <a:extLst>
                <a:ext uri="{FF2B5EF4-FFF2-40B4-BE49-F238E27FC236}">
                  <a16:creationId xmlns:a16="http://schemas.microsoft.com/office/drawing/2014/main" id="{2FAA73AA-AFD2-2724-9367-85499C735AB9}"/>
                </a:ext>
              </a:extLst>
            </p:cNvPr>
            <p:cNvSpPr/>
            <p:nvPr/>
          </p:nvSpPr>
          <p:spPr>
            <a:xfrm>
              <a:off x="2662129" y="3607086"/>
              <a:ext cx="3311809" cy="1315180"/>
            </a:xfrm>
            <a:prstGeom prst="ellipse">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2C6F2296-3395-D8A0-57CE-58765DBEEDC8}"/>
                </a:ext>
              </a:extLst>
            </p:cNvPr>
            <p:cNvCxnSpPr/>
            <p:nvPr/>
          </p:nvCxnSpPr>
          <p:spPr>
            <a:xfrm flipV="1">
              <a:off x="3156857" y="4922266"/>
              <a:ext cx="786623" cy="441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5169D53-6AFA-111E-D3EA-B50BBC4A5D4B}"/>
                </a:ext>
              </a:extLst>
            </p:cNvPr>
            <p:cNvSpPr txBox="1"/>
            <p:nvPr/>
          </p:nvSpPr>
          <p:spPr>
            <a:xfrm>
              <a:off x="1556657" y="5423570"/>
              <a:ext cx="3200400" cy="646331"/>
            </a:xfrm>
            <a:prstGeom prst="rect">
              <a:avLst/>
            </a:prstGeom>
            <a:noFill/>
          </p:spPr>
          <p:txBody>
            <a:bodyPr wrap="square" rtlCol="0">
              <a:spAutoFit/>
            </a:bodyPr>
            <a:lstStyle/>
            <a:p>
              <a:r>
                <a:rPr lang="en-US" dirty="0"/>
                <a:t>More on technical coordination coming in Silvia’s talk. </a:t>
              </a:r>
            </a:p>
          </p:txBody>
        </p:sp>
      </p:grpSp>
      <p:grpSp>
        <p:nvGrpSpPr>
          <p:cNvPr id="34" name="Group 33">
            <a:extLst>
              <a:ext uri="{FF2B5EF4-FFF2-40B4-BE49-F238E27FC236}">
                <a16:creationId xmlns:a16="http://schemas.microsoft.com/office/drawing/2014/main" id="{48117E72-607A-F5F4-4B44-65A948171F3D}"/>
              </a:ext>
            </a:extLst>
          </p:cNvPr>
          <p:cNvGrpSpPr/>
          <p:nvPr/>
        </p:nvGrpSpPr>
        <p:grpSpPr>
          <a:xfrm>
            <a:off x="5641789" y="3633780"/>
            <a:ext cx="3532549" cy="2639807"/>
            <a:chOff x="5641789" y="3633780"/>
            <a:chExt cx="3532549" cy="2639807"/>
          </a:xfrm>
        </p:grpSpPr>
        <p:sp>
          <p:nvSpPr>
            <p:cNvPr id="30" name="Oval 29">
              <a:extLst>
                <a:ext uri="{FF2B5EF4-FFF2-40B4-BE49-F238E27FC236}">
                  <a16:creationId xmlns:a16="http://schemas.microsoft.com/office/drawing/2014/main" id="{E61FEEB4-82C2-710F-C949-89A61560510A}"/>
                </a:ext>
              </a:extLst>
            </p:cNvPr>
            <p:cNvSpPr/>
            <p:nvPr/>
          </p:nvSpPr>
          <p:spPr>
            <a:xfrm>
              <a:off x="5641789" y="3633780"/>
              <a:ext cx="3311809" cy="1315180"/>
            </a:xfrm>
            <a:prstGeom prst="ellipse">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9822B9CC-3663-65A5-8E03-E137C5248D4C}"/>
                </a:ext>
              </a:extLst>
            </p:cNvPr>
            <p:cNvCxnSpPr>
              <a:cxnSpLocks/>
            </p:cNvCxnSpPr>
            <p:nvPr/>
          </p:nvCxnSpPr>
          <p:spPr>
            <a:xfrm flipV="1">
              <a:off x="7297693" y="4960685"/>
              <a:ext cx="0" cy="364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CD9F63A-3D89-8DA3-97C1-A30CFAEA9F39}"/>
                </a:ext>
              </a:extLst>
            </p:cNvPr>
            <p:cNvSpPr txBox="1"/>
            <p:nvPr/>
          </p:nvSpPr>
          <p:spPr>
            <a:xfrm>
              <a:off x="5973938" y="5350257"/>
              <a:ext cx="3200400" cy="923330"/>
            </a:xfrm>
            <a:prstGeom prst="rect">
              <a:avLst/>
            </a:prstGeom>
            <a:noFill/>
          </p:spPr>
          <p:txBody>
            <a:bodyPr wrap="square" rtlCol="0">
              <a:spAutoFit/>
            </a:bodyPr>
            <a:lstStyle/>
            <a:p>
              <a:r>
                <a:rPr lang="en-US" dirty="0"/>
                <a:t>More on software and computing coming in the talk from Markus </a:t>
              </a:r>
            </a:p>
          </p:txBody>
        </p:sp>
      </p:grpSp>
      <p:grpSp>
        <p:nvGrpSpPr>
          <p:cNvPr id="38" name="Group 37">
            <a:extLst>
              <a:ext uri="{FF2B5EF4-FFF2-40B4-BE49-F238E27FC236}">
                <a16:creationId xmlns:a16="http://schemas.microsoft.com/office/drawing/2014/main" id="{C0D7BFA5-DEA8-2936-E5BB-6B293859D88C}"/>
              </a:ext>
            </a:extLst>
          </p:cNvPr>
          <p:cNvGrpSpPr/>
          <p:nvPr/>
        </p:nvGrpSpPr>
        <p:grpSpPr>
          <a:xfrm>
            <a:off x="8621449" y="3654913"/>
            <a:ext cx="3614094" cy="2316626"/>
            <a:chOff x="8621449" y="3654913"/>
            <a:chExt cx="3614094" cy="2316626"/>
          </a:xfrm>
        </p:grpSpPr>
        <p:sp>
          <p:nvSpPr>
            <p:cNvPr id="35" name="Oval 34">
              <a:extLst>
                <a:ext uri="{FF2B5EF4-FFF2-40B4-BE49-F238E27FC236}">
                  <a16:creationId xmlns:a16="http://schemas.microsoft.com/office/drawing/2014/main" id="{68AE239C-DE81-47CA-9D8C-955FD64B8447}"/>
                </a:ext>
              </a:extLst>
            </p:cNvPr>
            <p:cNvSpPr/>
            <p:nvPr/>
          </p:nvSpPr>
          <p:spPr>
            <a:xfrm>
              <a:off x="8621449" y="3654913"/>
              <a:ext cx="3311809" cy="1315180"/>
            </a:xfrm>
            <a:prstGeom prst="ellipse">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6E233F6-D826-B559-3EA2-04ADD9688A95}"/>
                </a:ext>
              </a:extLst>
            </p:cNvPr>
            <p:cNvSpPr txBox="1"/>
            <p:nvPr/>
          </p:nvSpPr>
          <p:spPr>
            <a:xfrm>
              <a:off x="9035143" y="5325208"/>
              <a:ext cx="3200400" cy="646331"/>
            </a:xfrm>
            <a:prstGeom prst="rect">
              <a:avLst/>
            </a:prstGeom>
            <a:noFill/>
          </p:spPr>
          <p:txBody>
            <a:bodyPr wrap="square" rtlCol="0">
              <a:spAutoFit/>
            </a:bodyPr>
            <a:lstStyle/>
            <a:p>
              <a:r>
                <a:rPr lang="en-US" dirty="0"/>
                <a:t>Just a few words on the next</a:t>
              </a:r>
              <a:br>
                <a:rPr lang="en-US" dirty="0"/>
              </a:br>
              <a:r>
                <a:rPr lang="en-US" dirty="0"/>
                <a:t>slide…</a:t>
              </a:r>
            </a:p>
          </p:txBody>
        </p:sp>
        <p:cxnSp>
          <p:nvCxnSpPr>
            <p:cNvPr id="37" name="Straight Arrow Connector 36">
              <a:extLst>
                <a:ext uri="{FF2B5EF4-FFF2-40B4-BE49-F238E27FC236}">
                  <a16:creationId xmlns:a16="http://schemas.microsoft.com/office/drawing/2014/main" id="{430F501B-9DE6-7A20-F072-EACEA3DBE29D}"/>
                </a:ext>
              </a:extLst>
            </p:cNvPr>
            <p:cNvCxnSpPr>
              <a:cxnSpLocks/>
            </p:cNvCxnSpPr>
            <p:nvPr/>
          </p:nvCxnSpPr>
          <p:spPr>
            <a:xfrm flipV="1">
              <a:off x="10292503" y="4999106"/>
              <a:ext cx="0" cy="364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50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77E4-D1D2-CB17-EBBD-41EB15E9AA74}"/>
              </a:ext>
            </a:extLst>
          </p:cNvPr>
          <p:cNvSpPr>
            <a:spLocks noGrp="1"/>
          </p:cNvSpPr>
          <p:nvPr>
            <p:ph type="title"/>
          </p:nvPr>
        </p:nvSpPr>
        <p:spPr>
          <a:xfrm>
            <a:off x="838200" y="365125"/>
            <a:ext cx="10515600" cy="864961"/>
          </a:xfrm>
        </p:spPr>
        <p:txBody>
          <a:bodyPr/>
          <a:lstStyle/>
          <a:p>
            <a:r>
              <a:rPr lang="en-US" b="1" dirty="0">
                <a:solidFill>
                  <a:schemeClr val="accent1"/>
                </a:solidFill>
              </a:rPr>
              <a:t>Analysis Coordination in </a:t>
            </a:r>
            <a:r>
              <a:rPr lang="en-US" b="1" dirty="0" err="1">
                <a:solidFill>
                  <a:schemeClr val="accent1"/>
                </a:solidFill>
              </a:rPr>
              <a:t>ePIC</a:t>
            </a:r>
            <a:endParaRPr lang="en-US" b="1" dirty="0">
              <a:solidFill>
                <a:schemeClr val="accent1"/>
              </a:solidFill>
            </a:endParaRPr>
          </a:p>
        </p:txBody>
      </p:sp>
      <p:sp>
        <p:nvSpPr>
          <p:cNvPr id="6" name="Content Placeholder 5">
            <a:extLst>
              <a:ext uri="{FF2B5EF4-FFF2-40B4-BE49-F238E27FC236}">
                <a16:creationId xmlns:a16="http://schemas.microsoft.com/office/drawing/2014/main" id="{8D4FD7CE-556F-0CF7-EF2C-FB04BAECF273}"/>
              </a:ext>
            </a:extLst>
          </p:cNvPr>
          <p:cNvSpPr>
            <a:spLocks noGrp="1"/>
          </p:cNvSpPr>
          <p:nvPr>
            <p:ph idx="1"/>
          </p:nvPr>
        </p:nvSpPr>
        <p:spPr>
          <a:xfrm>
            <a:off x="838200" y="1230086"/>
            <a:ext cx="10515600" cy="4946877"/>
          </a:xfrm>
        </p:spPr>
        <p:txBody>
          <a:bodyPr/>
          <a:lstStyle/>
          <a:p>
            <a:r>
              <a:rPr lang="en-US" dirty="0"/>
              <a:t>Analysis Coordination is responsible for the simulations that demonstrate the ability of </a:t>
            </a:r>
            <a:r>
              <a:rPr lang="en-US" dirty="0" err="1"/>
              <a:t>ePIC</a:t>
            </a:r>
            <a:r>
              <a:rPr lang="en-US" dirty="0"/>
              <a:t> to do EIC science</a:t>
            </a:r>
          </a:p>
          <a:p>
            <a:pPr lvl="1"/>
            <a:r>
              <a:rPr lang="en-US" dirty="0"/>
              <a:t>A critical part of the TDR development process</a:t>
            </a:r>
          </a:p>
          <a:p>
            <a:pPr lvl="1"/>
            <a:r>
              <a:rPr lang="en-US" dirty="0"/>
              <a:t>Organizing physics “benchmark” plots for the TDR</a:t>
            </a:r>
          </a:p>
          <a:p>
            <a:pPr lvl="1"/>
            <a:r>
              <a:rPr lang="en-US" dirty="0"/>
              <a:t>Sets priorities for reconstruction development in conjunction with Software and Computing</a:t>
            </a:r>
          </a:p>
        </p:txBody>
      </p:sp>
      <p:sp>
        <p:nvSpPr>
          <p:cNvPr id="3" name="Date Placeholder 2">
            <a:extLst>
              <a:ext uri="{FF2B5EF4-FFF2-40B4-BE49-F238E27FC236}">
                <a16:creationId xmlns:a16="http://schemas.microsoft.com/office/drawing/2014/main" id="{2044A3E7-D162-91DC-C911-2CEE04A9E382}"/>
              </a:ext>
            </a:extLst>
          </p:cNvPr>
          <p:cNvSpPr>
            <a:spLocks noGrp="1"/>
          </p:cNvSpPr>
          <p:nvPr>
            <p:ph type="dt" sz="half" idx="10"/>
          </p:nvPr>
        </p:nvSpPr>
        <p:spPr/>
        <p:txBody>
          <a:bodyPr/>
          <a:lstStyle/>
          <a:p>
            <a:r>
              <a:rPr lang="en-US"/>
              <a:t>5/6/2024</a:t>
            </a:r>
          </a:p>
        </p:txBody>
      </p:sp>
      <p:sp>
        <p:nvSpPr>
          <p:cNvPr id="4" name="Footer Placeholder 3">
            <a:extLst>
              <a:ext uri="{FF2B5EF4-FFF2-40B4-BE49-F238E27FC236}">
                <a16:creationId xmlns:a16="http://schemas.microsoft.com/office/drawing/2014/main" id="{E7491515-E159-828A-A319-EBF3729A0859}"/>
              </a:ext>
            </a:extLst>
          </p:cNvPr>
          <p:cNvSpPr>
            <a:spLocks noGrp="1"/>
          </p:cNvSpPr>
          <p:nvPr>
            <p:ph type="ftr" sz="quarter" idx="11"/>
          </p:nvPr>
        </p:nvSpPr>
        <p:spPr/>
        <p:txBody>
          <a:bodyPr/>
          <a:lstStyle/>
          <a:p>
            <a:r>
              <a:rPr lang="en-US"/>
              <a:t>3rd EIC Resource Review Board</a:t>
            </a:r>
          </a:p>
        </p:txBody>
      </p:sp>
      <p:sp>
        <p:nvSpPr>
          <p:cNvPr id="5" name="Slide Number Placeholder 4">
            <a:extLst>
              <a:ext uri="{FF2B5EF4-FFF2-40B4-BE49-F238E27FC236}">
                <a16:creationId xmlns:a16="http://schemas.microsoft.com/office/drawing/2014/main" id="{62DD51A2-FCE3-5ACC-B49B-F4F82F124F13}"/>
              </a:ext>
            </a:extLst>
          </p:cNvPr>
          <p:cNvSpPr>
            <a:spLocks noGrp="1"/>
          </p:cNvSpPr>
          <p:nvPr>
            <p:ph type="sldNum" sz="quarter" idx="12"/>
          </p:nvPr>
        </p:nvSpPr>
        <p:spPr/>
        <p:txBody>
          <a:bodyPr/>
          <a:lstStyle/>
          <a:p>
            <a:fld id="{00A14187-AF44-4271-AA62-1C5C376B8E74}" type="slidenum">
              <a:rPr lang="en-US" smtClean="0"/>
              <a:t>19</a:t>
            </a:fld>
            <a:endParaRPr lang="en-US"/>
          </a:p>
        </p:txBody>
      </p:sp>
      <p:pic>
        <p:nvPicPr>
          <p:cNvPr id="7" name="Picture 6" descr="Logo&#10;&#10;Description automatically generated">
            <a:extLst>
              <a:ext uri="{FF2B5EF4-FFF2-40B4-BE49-F238E27FC236}">
                <a16:creationId xmlns:a16="http://schemas.microsoft.com/office/drawing/2014/main" id="{679A6DFE-9651-945A-2FF3-ABB0FBB86295}"/>
              </a:ext>
            </a:extLst>
          </p:cNvPr>
          <p:cNvPicPr>
            <a:picLocks noChangeAspect="1"/>
          </p:cNvPicPr>
          <p:nvPr/>
        </p:nvPicPr>
        <p:blipFill>
          <a:blip r:embed="rId2"/>
          <a:stretch>
            <a:fillRect/>
          </a:stretch>
        </p:blipFill>
        <p:spPr>
          <a:xfrm>
            <a:off x="9809160" y="0"/>
            <a:ext cx="1894108" cy="1363447"/>
          </a:xfrm>
          <a:prstGeom prst="rect">
            <a:avLst/>
          </a:prstGeom>
        </p:spPr>
      </p:pic>
      <p:pic>
        <p:nvPicPr>
          <p:cNvPr id="11" name="Picture 10">
            <a:extLst>
              <a:ext uri="{FF2B5EF4-FFF2-40B4-BE49-F238E27FC236}">
                <a16:creationId xmlns:a16="http://schemas.microsoft.com/office/drawing/2014/main" id="{F280C8AE-5987-A0D5-8587-3DB03F463A83}"/>
              </a:ext>
            </a:extLst>
          </p:cNvPr>
          <p:cNvPicPr>
            <a:picLocks noChangeAspect="1"/>
          </p:cNvPicPr>
          <p:nvPr/>
        </p:nvPicPr>
        <p:blipFill>
          <a:blip r:embed="rId3"/>
          <a:stretch>
            <a:fillRect/>
          </a:stretch>
        </p:blipFill>
        <p:spPr>
          <a:xfrm>
            <a:off x="517989" y="3949890"/>
            <a:ext cx="2953144" cy="2542985"/>
          </a:xfrm>
          <a:prstGeom prst="rect">
            <a:avLst/>
          </a:prstGeom>
        </p:spPr>
      </p:pic>
      <p:pic>
        <p:nvPicPr>
          <p:cNvPr id="13" name="Picture 12">
            <a:extLst>
              <a:ext uri="{FF2B5EF4-FFF2-40B4-BE49-F238E27FC236}">
                <a16:creationId xmlns:a16="http://schemas.microsoft.com/office/drawing/2014/main" id="{29E7362C-2968-1C40-C92C-8FC5D9D21FD0}"/>
              </a:ext>
            </a:extLst>
          </p:cNvPr>
          <p:cNvPicPr>
            <a:picLocks noChangeAspect="1"/>
          </p:cNvPicPr>
          <p:nvPr/>
        </p:nvPicPr>
        <p:blipFill>
          <a:blip r:embed="rId4"/>
          <a:stretch>
            <a:fillRect/>
          </a:stretch>
        </p:blipFill>
        <p:spPr>
          <a:xfrm>
            <a:off x="2656409" y="3757953"/>
            <a:ext cx="2764381" cy="2679510"/>
          </a:xfrm>
          <a:prstGeom prst="rect">
            <a:avLst/>
          </a:prstGeom>
        </p:spPr>
      </p:pic>
      <p:pic>
        <p:nvPicPr>
          <p:cNvPr id="15" name="Picture 14">
            <a:extLst>
              <a:ext uri="{FF2B5EF4-FFF2-40B4-BE49-F238E27FC236}">
                <a16:creationId xmlns:a16="http://schemas.microsoft.com/office/drawing/2014/main" id="{E1BA5942-8874-D6B6-3576-D3447BF786C3}"/>
              </a:ext>
            </a:extLst>
          </p:cNvPr>
          <p:cNvPicPr>
            <a:picLocks noChangeAspect="1"/>
          </p:cNvPicPr>
          <p:nvPr/>
        </p:nvPicPr>
        <p:blipFill>
          <a:blip r:embed="rId5"/>
          <a:stretch>
            <a:fillRect/>
          </a:stretch>
        </p:blipFill>
        <p:spPr>
          <a:xfrm>
            <a:off x="4393015" y="3633978"/>
            <a:ext cx="2622680" cy="2542985"/>
          </a:xfrm>
          <a:prstGeom prst="rect">
            <a:avLst/>
          </a:prstGeom>
        </p:spPr>
      </p:pic>
      <p:pic>
        <p:nvPicPr>
          <p:cNvPr id="19" name="Picture 18">
            <a:extLst>
              <a:ext uri="{FF2B5EF4-FFF2-40B4-BE49-F238E27FC236}">
                <a16:creationId xmlns:a16="http://schemas.microsoft.com/office/drawing/2014/main" id="{A57FA1D2-11C0-4785-091A-985E3BC18349}"/>
              </a:ext>
            </a:extLst>
          </p:cNvPr>
          <p:cNvPicPr>
            <a:picLocks noChangeAspect="1"/>
          </p:cNvPicPr>
          <p:nvPr/>
        </p:nvPicPr>
        <p:blipFill>
          <a:blip r:embed="rId6"/>
          <a:stretch>
            <a:fillRect/>
          </a:stretch>
        </p:blipFill>
        <p:spPr>
          <a:xfrm>
            <a:off x="6014850" y="3476001"/>
            <a:ext cx="3845454" cy="2754306"/>
          </a:xfrm>
          <a:prstGeom prst="rect">
            <a:avLst/>
          </a:prstGeom>
        </p:spPr>
      </p:pic>
      <p:pic>
        <p:nvPicPr>
          <p:cNvPr id="17" name="Picture 16">
            <a:extLst>
              <a:ext uri="{FF2B5EF4-FFF2-40B4-BE49-F238E27FC236}">
                <a16:creationId xmlns:a16="http://schemas.microsoft.com/office/drawing/2014/main" id="{A7C0D5A3-FB3B-28B0-CA66-9715576FCAB3}"/>
              </a:ext>
            </a:extLst>
          </p:cNvPr>
          <p:cNvPicPr>
            <a:picLocks noChangeAspect="1"/>
          </p:cNvPicPr>
          <p:nvPr/>
        </p:nvPicPr>
        <p:blipFill>
          <a:blip r:embed="rId7"/>
          <a:stretch>
            <a:fillRect/>
          </a:stretch>
        </p:blipFill>
        <p:spPr>
          <a:xfrm>
            <a:off x="8596828" y="3966218"/>
            <a:ext cx="3503720" cy="2510328"/>
          </a:xfrm>
          <a:prstGeom prst="rect">
            <a:avLst/>
          </a:prstGeom>
        </p:spPr>
      </p:pic>
      <p:sp>
        <p:nvSpPr>
          <p:cNvPr id="20" name="TextBox 19">
            <a:extLst>
              <a:ext uri="{FF2B5EF4-FFF2-40B4-BE49-F238E27FC236}">
                <a16:creationId xmlns:a16="http://schemas.microsoft.com/office/drawing/2014/main" id="{8C583424-24B3-0940-BB7B-C95FCAB6D0D2}"/>
              </a:ext>
            </a:extLst>
          </p:cNvPr>
          <p:cNvSpPr txBox="1"/>
          <p:nvPr/>
        </p:nvSpPr>
        <p:spPr>
          <a:xfrm>
            <a:off x="2101923" y="4642505"/>
            <a:ext cx="7902376" cy="707886"/>
          </a:xfrm>
          <a:prstGeom prst="rect">
            <a:avLst/>
          </a:prstGeom>
          <a:noFill/>
        </p:spPr>
        <p:txBody>
          <a:bodyPr wrap="square" rtlCol="0">
            <a:spAutoFit/>
          </a:bodyPr>
          <a:lstStyle/>
          <a:p>
            <a:r>
              <a:rPr lang="en-US" sz="4000" dirty="0">
                <a:solidFill>
                  <a:schemeClr val="accent1"/>
                </a:solidFill>
              </a:rPr>
              <a:t>DRAFT pre-TDR Plots In Development</a:t>
            </a:r>
          </a:p>
        </p:txBody>
      </p:sp>
    </p:spTree>
    <p:extLst>
      <p:ext uri="{BB962C8B-B14F-4D97-AF65-F5344CB8AC3E}">
        <p14:creationId xmlns:p14="http://schemas.microsoft.com/office/powerpoint/2010/main" val="159676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3C96C0C-C80B-786F-71CF-6F1D4469B1EA}"/>
              </a:ext>
            </a:extLst>
          </p:cNvPr>
          <p:cNvGrpSpPr/>
          <p:nvPr/>
        </p:nvGrpSpPr>
        <p:grpSpPr>
          <a:xfrm>
            <a:off x="4604495" y="654618"/>
            <a:ext cx="7508076" cy="3528610"/>
            <a:chOff x="4604495" y="654618"/>
            <a:chExt cx="7508076" cy="3528610"/>
          </a:xfrm>
        </p:grpSpPr>
        <p:pic>
          <p:nvPicPr>
            <p:cNvPr id="13" name="Picture 12" descr="A large group of people walking&#10;&#10;Description automatically generated with medium confidence">
              <a:extLst>
                <a:ext uri="{FF2B5EF4-FFF2-40B4-BE49-F238E27FC236}">
                  <a16:creationId xmlns:a16="http://schemas.microsoft.com/office/drawing/2014/main" id="{765A675B-27A9-37C1-872A-BBDF3D9DB0B3}"/>
                </a:ext>
              </a:extLst>
            </p:cNvPr>
            <p:cNvPicPr>
              <a:picLocks noChangeAspect="1"/>
            </p:cNvPicPr>
            <p:nvPr/>
          </p:nvPicPr>
          <p:blipFill>
            <a:blip r:embed="rId2"/>
            <a:stretch>
              <a:fillRect/>
            </a:stretch>
          </p:blipFill>
          <p:spPr>
            <a:xfrm>
              <a:off x="4604495" y="1023950"/>
              <a:ext cx="7508076" cy="3159278"/>
            </a:xfrm>
            <a:prstGeom prst="rect">
              <a:avLst/>
            </a:prstGeom>
          </p:spPr>
        </p:pic>
        <p:sp>
          <p:nvSpPr>
            <p:cNvPr id="15" name="TextBox 14">
              <a:extLst>
                <a:ext uri="{FF2B5EF4-FFF2-40B4-BE49-F238E27FC236}">
                  <a16:creationId xmlns:a16="http://schemas.microsoft.com/office/drawing/2014/main" id="{38B0574A-0FC6-F94B-625A-F570A0C372E9}"/>
                </a:ext>
              </a:extLst>
            </p:cNvPr>
            <p:cNvSpPr txBox="1"/>
            <p:nvPr/>
          </p:nvSpPr>
          <p:spPr>
            <a:xfrm>
              <a:off x="9646023" y="654618"/>
              <a:ext cx="1954306" cy="369332"/>
            </a:xfrm>
            <a:prstGeom prst="rect">
              <a:avLst/>
            </a:prstGeom>
            <a:noFill/>
          </p:spPr>
          <p:txBody>
            <a:bodyPr wrap="square" rtlCol="0">
              <a:spAutoFit/>
            </a:bodyPr>
            <a:lstStyle/>
            <a:p>
              <a:r>
                <a:rPr lang="en-US" dirty="0"/>
                <a:t>Warsaw, July 2023</a:t>
              </a:r>
            </a:p>
          </p:txBody>
        </p:sp>
      </p:grpSp>
      <p:sp>
        <p:nvSpPr>
          <p:cNvPr id="2" name="Title 1">
            <a:extLst>
              <a:ext uri="{FF2B5EF4-FFF2-40B4-BE49-F238E27FC236}">
                <a16:creationId xmlns:a16="http://schemas.microsoft.com/office/drawing/2014/main" id="{C9037ACF-CCFD-EEA1-23B0-B6CCDFF47826}"/>
              </a:ext>
            </a:extLst>
          </p:cNvPr>
          <p:cNvSpPr>
            <a:spLocks noGrp="1"/>
          </p:cNvSpPr>
          <p:nvPr>
            <p:ph type="title"/>
          </p:nvPr>
        </p:nvSpPr>
        <p:spPr>
          <a:xfrm>
            <a:off x="838200" y="365125"/>
            <a:ext cx="10515600" cy="852961"/>
          </a:xfrm>
        </p:spPr>
        <p:txBody>
          <a:bodyPr/>
          <a:lstStyle/>
          <a:p>
            <a:r>
              <a:rPr lang="en-US" b="1" dirty="0">
                <a:solidFill>
                  <a:schemeClr val="accent1"/>
                </a:solidFill>
              </a:rPr>
              <a:t>What is </a:t>
            </a:r>
          </a:p>
        </p:txBody>
      </p:sp>
      <p:sp>
        <p:nvSpPr>
          <p:cNvPr id="4" name="Date Placeholder 3">
            <a:extLst>
              <a:ext uri="{FF2B5EF4-FFF2-40B4-BE49-F238E27FC236}">
                <a16:creationId xmlns:a16="http://schemas.microsoft.com/office/drawing/2014/main" id="{E9D76B04-93D3-B48A-8B14-05CFC74EE67C}"/>
              </a:ext>
            </a:extLst>
          </p:cNvPr>
          <p:cNvSpPr>
            <a:spLocks noGrp="1"/>
          </p:cNvSpPr>
          <p:nvPr>
            <p:ph type="dt" sz="half" idx="10"/>
          </p:nvPr>
        </p:nvSpPr>
        <p:spPr/>
        <p:txBody>
          <a:bodyPr/>
          <a:lstStyle/>
          <a:p>
            <a:r>
              <a:rPr lang="en-US"/>
              <a:t>5/6/2024</a:t>
            </a:r>
          </a:p>
        </p:txBody>
      </p:sp>
      <p:sp>
        <p:nvSpPr>
          <p:cNvPr id="6" name="Slide Number Placeholder 5">
            <a:extLst>
              <a:ext uri="{FF2B5EF4-FFF2-40B4-BE49-F238E27FC236}">
                <a16:creationId xmlns:a16="http://schemas.microsoft.com/office/drawing/2014/main" id="{82A2CCE4-8A31-1339-5861-5F4FBF5A6AF3}"/>
              </a:ext>
            </a:extLst>
          </p:cNvPr>
          <p:cNvSpPr>
            <a:spLocks noGrp="1"/>
          </p:cNvSpPr>
          <p:nvPr>
            <p:ph type="sldNum" sz="quarter" idx="12"/>
          </p:nvPr>
        </p:nvSpPr>
        <p:spPr/>
        <p:txBody>
          <a:bodyPr/>
          <a:lstStyle/>
          <a:p>
            <a:fld id="{00A14187-AF44-4271-AA62-1C5C376B8E74}" type="slidenum">
              <a:rPr lang="en-US" smtClean="0"/>
              <a:t>2</a:t>
            </a:fld>
            <a:endParaRPr lang="en-US"/>
          </a:p>
        </p:txBody>
      </p:sp>
      <p:pic>
        <p:nvPicPr>
          <p:cNvPr id="9" name="Content Placeholder 8" descr="A group of people sitting in a room&#10;&#10;Description automatically generated with medium confidence">
            <a:extLst>
              <a:ext uri="{FF2B5EF4-FFF2-40B4-BE49-F238E27FC236}">
                <a16:creationId xmlns:a16="http://schemas.microsoft.com/office/drawing/2014/main" id="{E495F920-2BAE-7BD7-045B-F123841E7DFF}"/>
              </a:ext>
            </a:extLst>
          </p:cNvPr>
          <p:cNvPicPr>
            <a:picLocks noGrp="1" noChangeAspect="1"/>
          </p:cNvPicPr>
          <p:nvPr>
            <p:ph idx="1"/>
          </p:nvPr>
        </p:nvPicPr>
        <p:blipFill>
          <a:blip r:embed="rId3"/>
          <a:stretch>
            <a:fillRect/>
          </a:stretch>
        </p:blipFill>
        <p:spPr>
          <a:xfrm>
            <a:off x="2793345" y="3669675"/>
            <a:ext cx="9197788" cy="3051800"/>
          </a:xfrm>
        </p:spPr>
      </p:pic>
      <p:grpSp>
        <p:nvGrpSpPr>
          <p:cNvPr id="18" name="Group 17">
            <a:extLst>
              <a:ext uri="{FF2B5EF4-FFF2-40B4-BE49-F238E27FC236}">
                <a16:creationId xmlns:a16="http://schemas.microsoft.com/office/drawing/2014/main" id="{DA27A7C1-9DA2-D60E-B490-5B8E64A69DD1}"/>
              </a:ext>
            </a:extLst>
          </p:cNvPr>
          <p:cNvGrpSpPr/>
          <p:nvPr/>
        </p:nvGrpSpPr>
        <p:grpSpPr>
          <a:xfrm>
            <a:off x="552230" y="1180661"/>
            <a:ext cx="4239353" cy="3090292"/>
            <a:chOff x="560410" y="1180662"/>
            <a:chExt cx="4239353" cy="3090292"/>
          </a:xfrm>
        </p:grpSpPr>
        <p:pic>
          <p:nvPicPr>
            <p:cNvPr id="14" name="Picture 13" descr="A group of people posing for a photo&#10;&#10;Description automatically generated">
              <a:extLst>
                <a:ext uri="{FF2B5EF4-FFF2-40B4-BE49-F238E27FC236}">
                  <a16:creationId xmlns:a16="http://schemas.microsoft.com/office/drawing/2014/main" id="{CF11FFA9-CF24-A601-B346-BE0BA99C8010}"/>
                </a:ext>
              </a:extLst>
            </p:cNvPr>
            <p:cNvPicPr>
              <a:picLocks noChangeAspect="1"/>
            </p:cNvPicPr>
            <p:nvPr/>
          </p:nvPicPr>
          <p:blipFill>
            <a:blip r:embed="rId4"/>
            <a:stretch>
              <a:fillRect/>
            </a:stretch>
          </p:blipFill>
          <p:spPr>
            <a:xfrm>
              <a:off x="560410" y="1531272"/>
              <a:ext cx="4239353" cy="2739682"/>
            </a:xfrm>
            <a:prstGeom prst="rect">
              <a:avLst/>
            </a:prstGeom>
          </p:spPr>
        </p:pic>
        <p:sp>
          <p:nvSpPr>
            <p:cNvPr id="17" name="TextBox 16">
              <a:extLst>
                <a:ext uri="{FF2B5EF4-FFF2-40B4-BE49-F238E27FC236}">
                  <a16:creationId xmlns:a16="http://schemas.microsoft.com/office/drawing/2014/main" id="{AAC41EEE-2600-6DBA-D586-3A72256914BD}"/>
                </a:ext>
              </a:extLst>
            </p:cNvPr>
            <p:cNvSpPr txBox="1"/>
            <p:nvPr/>
          </p:nvSpPr>
          <p:spPr>
            <a:xfrm>
              <a:off x="2650189" y="1180662"/>
              <a:ext cx="1954306" cy="369332"/>
            </a:xfrm>
            <a:prstGeom prst="rect">
              <a:avLst/>
            </a:prstGeom>
            <a:noFill/>
          </p:spPr>
          <p:txBody>
            <a:bodyPr wrap="square" rtlCol="0">
              <a:spAutoFit/>
            </a:bodyPr>
            <a:lstStyle/>
            <a:p>
              <a:r>
                <a:rPr lang="en-US" dirty="0" err="1"/>
                <a:t>JLab</a:t>
              </a:r>
              <a:r>
                <a:rPr lang="en-US" dirty="0"/>
                <a:t>, Jan. 2023</a:t>
              </a:r>
            </a:p>
          </p:txBody>
        </p:sp>
      </p:grpSp>
      <p:sp>
        <p:nvSpPr>
          <p:cNvPr id="21" name="TextBox 20">
            <a:extLst>
              <a:ext uri="{FF2B5EF4-FFF2-40B4-BE49-F238E27FC236}">
                <a16:creationId xmlns:a16="http://schemas.microsoft.com/office/drawing/2014/main" id="{7444A36C-69AA-8F2F-8DB6-0F3A2EB715BB}"/>
              </a:ext>
            </a:extLst>
          </p:cNvPr>
          <p:cNvSpPr txBox="1"/>
          <p:nvPr/>
        </p:nvSpPr>
        <p:spPr>
          <a:xfrm>
            <a:off x="10863170" y="3947788"/>
            <a:ext cx="1328830" cy="646331"/>
          </a:xfrm>
          <a:prstGeom prst="rect">
            <a:avLst/>
          </a:prstGeom>
          <a:noFill/>
        </p:spPr>
        <p:txBody>
          <a:bodyPr wrap="square" rtlCol="0">
            <a:spAutoFit/>
          </a:bodyPr>
          <a:lstStyle/>
          <a:p>
            <a:r>
              <a:rPr lang="en-US" dirty="0"/>
              <a:t>ANL, </a:t>
            </a:r>
            <a:br>
              <a:rPr lang="en-US" dirty="0"/>
            </a:br>
            <a:r>
              <a:rPr lang="en-US" dirty="0"/>
              <a:t>Jan. 2024</a:t>
            </a:r>
          </a:p>
        </p:txBody>
      </p:sp>
      <p:pic>
        <p:nvPicPr>
          <p:cNvPr id="22" name="Picture 21" descr="Logo&#10;&#10;Description automatically generated">
            <a:extLst>
              <a:ext uri="{FF2B5EF4-FFF2-40B4-BE49-F238E27FC236}">
                <a16:creationId xmlns:a16="http://schemas.microsoft.com/office/drawing/2014/main" id="{51F23E86-2ACC-81AC-BC99-B3E7A91F0750}"/>
              </a:ext>
            </a:extLst>
          </p:cNvPr>
          <p:cNvPicPr>
            <a:picLocks noChangeAspect="1"/>
          </p:cNvPicPr>
          <p:nvPr/>
        </p:nvPicPr>
        <p:blipFill>
          <a:blip r:embed="rId5"/>
          <a:stretch>
            <a:fillRect/>
          </a:stretch>
        </p:blipFill>
        <p:spPr>
          <a:xfrm>
            <a:off x="2730267" y="271808"/>
            <a:ext cx="1314575" cy="946278"/>
          </a:xfrm>
          <a:prstGeom prst="rect">
            <a:avLst/>
          </a:prstGeom>
        </p:spPr>
      </p:pic>
      <p:sp>
        <p:nvSpPr>
          <p:cNvPr id="23" name="TextBox 22">
            <a:extLst>
              <a:ext uri="{FF2B5EF4-FFF2-40B4-BE49-F238E27FC236}">
                <a16:creationId xmlns:a16="http://schemas.microsoft.com/office/drawing/2014/main" id="{0F9FF67A-AC92-8886-F863-48142E6051D2}"/>
              </a:ext>
            </a:extLst>
          </p:cNvPr>
          <p:cNvSpPr txBox="1"/>
          <p:nvPr/>
        </p:nvSpPr>
        <p:spPr>
          <a:xfrm>
            <a:off x="94114" y="4413151"/>
            <a:ext cx="2580467" cy="2308324"/>
          </a:xfrm>
          <a:prstGeom prst="rect">
            <a:avLst/>
          </a:prstGeom>
          <a:solidFill>
            <a:schemeClr val="bg1"/>
          </a:solidFill>
        </p:spPr>
        <p:txBody>
          <a:bodyPr wrap="square" rtlCol="0">
            <a:spAutoFit/>
          </a:bodyPr>
          <a:lstStyle/>
          <a:p>
            <a:r>
              <a:rPr lang="en-US" dirty="0" err="1"/>
              <a:t>ePIC</a:t>
            </a:r>
            <a:r>
              <a:rPr lang="en-US" dirty="0"/>
              <a:t> is a community of scientists dedicated to realizing the EIC science mission. </a:t>
            </a:r>
          </a:p>
          <a:p>
            <a:endParaRPr lang="en-US" dirty="0"/>
          </a:p>
          <a:p>
            <a:r>
              <a:rPr lang="en-US" dirty="0"/>
              <a:t>The </a:t>
            </a:r>
            <a:r>
              <a:rPr lang="en-US" dirty="0" err="1"/>
              <a:t>ePIC</a:t>
            </a:r>
            <a:r>
              <a:rPr lang="en-US" dirty="0"/>
              <a:t> Collaboration is as unique as the </a:t>
            </a:r>
            <a:r>
              <a:rPr lang="en-US" dirty="0" err="1"/>
              <a:t>ePIC</a:t>
            </a:r>
            <a:r>
              <a:rPr lang="en-US" dirty="0"/>
              <a:t> detector. </a:t>
            </a:r>
          </a:p>
        </p:txBody>
      </p:sp>
    </p:spTree>
    <p:extLst>
      <p:ext uri="{BB962C8B-B14F-4D97-AF65-F5344CB8AC3E}">
        <p14:creationId xmlns:p14="http://schemas.microsoft.com/office/powerpoint/2010/main" val="380389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00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200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6176C1-CB0D-2D06-BCE4-3999B982F5DF}"/>
              </a:ext>
            </a:extLst>
          </p:cNvPr>
          <p:cNvSpPr>
            <a:spLocks noGrp="1"/>
          </p:cNvSpPr>
          <p:nvPr>
            <p:ph idx="1"/>
          </p:nvPr>
        </p:nvSpPr>
        <p:spPr>
          <a:xfrm>
            <a:off x="407276" y="1200150"/>
            <a:ext cx="11249810" cy="5292725"/>
          </a:xfrm>
        </p:spPr>
        <p:txBody>
          <a:bodyPr>
            <a:normAutofit/>
          </a:bodyPr>
          <a:lstStyle/>
          <a:p>
            <a:r>
              <a:rPr lang="en-US" dirty="0"/>
              <a:t>The ePIC Collaboration is strong, active and growing!</a:t>
            </a:r>
          </a:p>
          <a:p>
            <a:pPr lvl="1"/>
            <a:r>
              <a:rPr lang="en-US" dirty="0"/>
              <a:t>New member institutions bring new strengths</a:t>
            </a:r>
          </a:p>
          <a:p>
            <a:pPr lvl="1"/>
            <a:r>
              <a:rPr lang="en-US" dirty="0"/>
              <a:t>International participation is key to the success of </a:t>
            </a:r>
            <a:r>
              <a:rPr lang="en-US" dirty="0" err="1"/>
              <a:t>ePIC</a:t>
            </a:r>
            <a:r>
              <a:rPr lang="en-US" dirty="0"/>
              <a:t>!</a:t>
            </a:r>
          </a:p>
          <a:p>
            <a:pPr lvl="2"/>
            <a:r>
              <a:rPr lang="en-US" dirty="0"/>
              <a:t>International collaborators play key roles in collaboration leadership</a:t>
            </a:r>
          </a:p>
          <a:p>
            <a:pPr lvl="1"/>
            <a:r>
              <a:rPr lang="en-US" dirty="0"/>
              <a:t>Collaboration committees are fully formed</a:t>
            </a:r>
          </a:p>
          <a:p>
            <a:pPr lvl="1"/>
            <a:r>
              <a:rPr lang="en-US" dirty="0" err="1"/>
              <a:t>ePIC</a:t>
            </a:r>
            <a:r>
              <a:rPr lang="en-US" dirty="0"/>
              <a:t> policies for </a:t>
            </a:r>
            <a:r>
              <a:rPr lang="en-US" i="1" dirty="0"/>
              <a:t>Membership</a:t>
            </a:r>
            <a:r>
              <a:rPr lang="en-US" dirty="0"/>
              <a:t> and </a:t>
            </a:r>
            <a:r>
              <a:rPr lang="en-US" i="1" dirty="0"/>
              <a:t>Conferences and Talks </a:t>
            </a:r>
            <a:r>
              <a:rPr lang="en-US" dirty="0"/>
              <a:t>are in draft form, </a:t>
            </a:r>
            <a:r>
              <a:rPr lang="en-US" i="1" dirty="0"/>
              <a:t>Code of Conduct</a:t>
            </a:r>
            <a:r>
              <a:rPr lang="en-US" dirty="0"/>
              <a:t> and </a:t>
            </a:r>
            <a:r>
              <a:rPr lang="en-US" i="1" dirty="0"/>
              <a:t>Publication</a:t>
            </a:r>
            <a:r>
              <a:rPr lang="en-US" dirty="0"/>
              <a:t> policy drafts are expected soon</a:t>
            </a:r>
          </a:p>
          <a:p>
            <a:pPr lvl="1"/>
            <a:r>
              <a:rPr lang="en-US" dirty="0"/>
              <a:t>The collaboration is establishing a regular election schedule and convener rotation</a:t>
            </a:r>
          </a:p>
          <a:p>
            <a:pPr lvl="1"/>
            <a:r>
              <a:rPr lang="en-US" dirty="0" err="1"/>
              <a:t>ePIC</a:t>
            </a:r>
            <a:r>
              <a:rPr lang="en-US" dirty="0"/>
              <a:t> members are active in promoting </a:t>
            </a:r>
            <a:r>
              <a:rPr lang="en-US" dirty="0" err="1"/>
              <a:t>ePIC</a:t>
            </a:r>
            <a:r>
              <a:rPr lang="en-US" dirty="0"/>
              <a:t> and EIC science to the worldwide Nuclear Physics community</a:t>
            </a:r>
          </a:p>
          <a:p>
            <a:pPr lvl="1"/>
            <a:r>
              <a:rPr lang="en-US" dirty="0" err="1"/>
              <a:t>ePIC</a:t>
            </a:r>
            <a:r>
              <a:rPr lang="en-US" dirty="0"/>
              <a:t> leadership is focused on welcoming new institution and improving engagement in the collaboration</a:t>
            </a:r>
          </a:p>
          <a:p>
            <a:pPr marL="0" indent="0">
              <a:buNone/>
            </a:pPr>
            <a:endParaRPr lang="en-US" dirty="0"/>
          </a:p>
          <a:p>
            <a:pPr lvl="1"/>
            <a:endParaRPr lang="en-US" dirty="0"/>
          </a:p>
        </p:txBody>
      </p:sp>
      <p:sp>
        <p:nvSpPr>
          <p:cNvPr id="2" name="Title 1">
            <a:extLst>
              <a:ext uri="{FF2B5EF4-FFF2-40B4-BE49-F238E27FC236}">
                <a16:creationId xmlns:a16="http://schemas.microsoft.com/office/drawing/2014/main" id="{FF0D8884-F5DD-D65C-4834-A85BD236BC4B}"/>
              </a:ext>
            </a:extLst>
          </p:cNvPr>
          <p:cNvSpPr>
            <a:spLocks noGrp="1"/>
          </p:cNvSpPr>
          <p:nvPr>
            <p:ph type="title"/>
          </p:nvPr>
        </p:nvSpPr>
        <p:spPr>
          <a:xfrm>
            <a:off x="838200" y="365125"/>
            <a:ext cx="10515600" cy="701675"/>
          </a:xfrm>
        </p:spPr>
        <p:txBody>
          <a:bodyPr/>
          <a:lstStyle/>
          <a:p>
            <a:r>
              <a:rPr lang="en-US" b="1" dirty="0">
                <a:solidFill>
                  <a:schemeClr val="accent1"/>
                </a:solidFill>
              </a:rPr>
              <a:t>Take-Away Message</a:t>
            </a:r>
          </a:p>
        </p:txBody>
      </p:sp>
      <p:sp>
        <p:nvSpPr>
          <p:cNvPr id="10" name="Date Placeholder 9">
            <a:extLst>
              <a:ext uri="{FF2B5EF4-FFF2-40B4-BE49-F238E27FC236}">
                <a16:creationId xmlns:a16="http://schemas.microsoft.com/office/drawing/2014/main" id="{FB50A5E6-0FFB-4E41-B30E-50FF017D16FC}"/>
              </a:ext>
            </a:extLst>
          </p:cNvPr>
          <p:cNvSpPr>
            <a:spLocks noGrp="1"/>
          </p:cNvSpPr>
          <p:nvPr>
            <p:ph type="dt" sz="half" idx="10"/>
          </p:nvPr>
        </p:nvSpPr>
        <p:spPr>
          <a:xfrm>
            <a:off x="838200" y="6356350"/>
            <a:ext cx="2743200" cy="365125"/>
          </a:xfrm>
        </p:spPr>
        <p:txBody>
          <a:bodyPr/>
          <a:lstStyle/>
          <a:p>
            <a:r>
              <a:rPr lang="en-US"/>
              <a:t>5/6/2024</a:t>
            </a:r>
          </a:p>
        </p:txBody>
      </p:sp>
      <p:sp>
        <p:nvSpPr>
          <p:cNvPr id="11" name="Footer Placeholder 10">
            <a:extLst>
              <a:ext uri="{FF2B5EF4-FFF2-40B4-BE49-F238E27FC236}">
                <a16:creationId xmlns:a16="http://schemas.microsoft.com/office/drawing/2014/main" id="{5DB5E36F-C8BC-4320-BAB9-A9ACDD72895F}"/>
              </a:ext>
            </a:extLst>
          </p:cNvPr>
          <p:cNvSpPr>
            <a:spLocks noGrp="1"/>
          </p:cNvSpPr>
          <p:nvPr>
            <p:ph type="ftr" sz="quarter" idx="11"/>
          </p:nvPr>
        </p:nvSpPr>
        <p:spPr/>
        <p:txBody>
          <a:bodyPr/>
          <a:lstStyle/>
          <a:p>
            <a:r>
              <a:rPr lang="en-US"/>
              <a:t>3rd EIC Resource Review Board</a:t>
            </a:r>
          </a:p>
        </p:txBody>
      </p:sp>
      <p:sp>
        <p:nvSpPr>
          <p:cNvPr id="12" name="Slide Number Placeholder 11">
            <a:extLst>
              <a:ext uri="{FF2B5EF4-FFF2-40B4-BE49-F238E27FC236}">
                <a16:creationId xmlns:a16="http://schemas.microsoft.com/office/drawing/2014/main" id="{03A8B265-690C-4DEB-A4CA-413A081BBFE7}"/>
              </a:ext>
            </a:extLst>
          </p:cNvPr>
          <p:cNvSpPr>
            <a:spLocks noGrp="1"/>
          </p:cNvSpPr>
          <p:nvPr>
            <p:ph type="sldNum" sz="quarter" idx="12"/>
          </p:nvPr>
        </p:nvSpPr>
        <p:spPr/>
        <p:txBody>
          <a:bodyPr/>
          <a:lstStyle/>
          <a:p>
            <a:fld id="{00A14187-AF44-4271-AA62-1C5C376B8E74}" type="slidenum">
              <a:rPr lang="en-US" smtClean="0"/>
              <a:t>20</a:t>
            </a:fld>
            <a:endParaRPr lang="en-US"/>
          </a:p>
        </p:txBody>
      </p:sp>
      <p:pic>
        <p:nvPicPr>
          <p:cNvPr id="7" name="Picture 6" descr="Logo&#10;&#10;Description automatically generated">
            <a:extLst>
              <a:ext uri="{FF2B5EF4-FFF2-40B4-BE49-F238E27FC236}">
                <a16:creationId xmlns:a16="http://schemas.microsoft.com/office/drawing/2014/main" id="{19EB9ED8-E1CA-CD72-4B2F-7DE39424D795}"/>
              </a:ext>
            </a:extLst>
          </p:cNvPr>
          <p:cNvPicPr>
            <a:picLocks noChangeAspect="1"/>
          </p:cNvPicPr>
          <p:nvPr/>
        </p:nvPicPr>
        <p:blipFill>
          <a:blip r:embed="rId2"/>
          <a:stretch>
            <a:fillRect/>
          </a:stretch>
        </p:blipFill>
        <p:spPr>
          <a:xfrm>
            <a:off x="9890616" y="136525"/>
            <a:ext cx="1894108" cy="1363447"/>
          </a:xfrm>
          <a:prstGeom prst="rect">
            <a:avLst/>
          </a:prstGeom>
        </p:spPr>
      </p:pic>
    </p:spTree>
    <p:extLst>
      <p:ext uri="{BB962C8B-B14F-4D97-AF65-F5344CB8AC3E}">
        <p14:creationId xmlns:p14="http://schemas.microsoft.com/office/powerpoint/2010/main" val="179854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6E834EC1-4807-4D74-AA42-27A547CBF300}"/>
              </a:ext>
            </a:extLst>
          </p:cNvPr>
          <p:cNvSpPr>
            <a:spLocks noGrp="1"/>
          </p:cNvSpPr>
          <p:nvPr>
            <p:ph type="dt" sz="half" idx="10"/>
          </p:nvPr>
        </p:nvSpPr>
        <p:spPr/>
        <p:txBody>
          <a:bodyPr/>
          <a:lstStyle/>
          <a:p>
            <a:r>
              <a:rPr lang="en-US"/>
              <a:t>5/6/2024</a:t>
            </a:r>
          </a:p>
        </p:txBody>
      </p:sp>
      <p:sp>
        <p:nvSpPr>
          <p:cNvPr id="3" name="Footer Placeholder 2">
            <a:extLst>
              <a:ext uri="{FF2B5EF4-FFF2-40B4-BE49-F238E27FC236}">
                <a16:creationId xmlns:a16="http://schemas.microsoft.com/office/drawing/2014/main" id="{CC5CB65F-FD6C-418E-A2AC-243EFFC704B2}"/>
              </a:ext>
            </a:extLst>
          </p:cNvPr>
          <p:cNvSpPr>
            <a:spLocks noGrp="1"/>
          </p:cNvSpPr>
          <p:nvPr>
            <p:ph type="ftr" sz="quarter" idx="11"/>
          </p:nvPr>
        </p:nvSpPr>
        <p:spPr/>
        <p:txBody>
          <a:bodyPr/>
          <a:lstStyle/>
          <a:p>
            <a:r>
              <a:rPr lang="en-US"/>
              <a:t>3rd EIC Resource Review Board</a:t>
            </a:r>
          </a:p>
        </p:txBody>
      </p:sp>
      <p:sp>
        <p:nvSpPr>
          <p:cNvPr id="4" name="Slide Number Placeholder 3">
            <a:extLst>
              <a:ext uri="{FF2B5EF4-FFF2-40B4-BE49-F238E27FC236}">
                <a16:creationId xmlns:a16="http://schemas.microsoft.com/office/drawing/2014/main" id="{A97BEDE5-0174-475F-A340-851F88F1DD03}"/>
              </a:ext>
            </a:extLst>
          </p:cNvPr>
          <p:cNvSpPr>
            <a:spLocks noGrp="1"/>
          </p:cNvSpPr>
          <p:nvPr>
            <p:ph type="sldNum" sz="quarter" idx="12"/>
          </p:nvPr>
        </p:nvSpPr>
        <p:spPr/>
        <p:txBody>
          <a:bodyPr/>
          <a:lstStyle/>
          <a:p>
            <a:fld id="{00A14187-AF44-4271-AA62-1C5C376B8E74}" type="slidenum">
              <a:rPr lang="en-US" smtClean="0"/>
              <a:t>21</a:t>
            </a:fld>
            <a:endParaRPr lang="en-US"/>
          </a:p>
        </p:txBody>
      </p:sp>
    </p:spTree>
    <p:extLst>
      <p:ext uri="{BB962C8B-B14F-4D97-AF65-F5344CB8AC3E}">
        <p14:creationId xmlns:p14="http://schemas.microsoft.com/office/powerpoint/2010/main" val="3042306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7"/>
          <p:cNvPicPr preferRelativeResize="0"/>
          <p:nvPr/>
        </p:nvPicPr>
        <p:blipFill rotWithShape="1">
          <a:blip r:embed="rId3">
            <a:alphaModFix/>
          </a:blip>
          <a:srcRect l="50409"/>
          <a:stretch/>
        </p:blipFill>
        <p:spPr>
          <a:xfrm>
            <a:off x="416571" y="3322307"/>
            <a:ext cx="2610723" cy="1375920"/>
          </a:xfrm>
          <a:prstGeom prst="rect">
            <a:avLst/>
          </a:prstGeom>
          <a:noFill/>
          <a:ln>
            <a:noFill/>
          </a:ln>
        </p:spPr>
      </p:pic>
      <p:pic>
        <p:nvPicPr>
          <p:cNvPr id="337" name="Google Shape;337;p37"/>
          <p:cNvPicPr preferRelativeResize="0"/>
          <p:nvPr/>
        </p:nvPicPr>
        <p:blipFill rotWithShape="1">
          <a:blip r:embed="rId3">
            <a:alphaModFix/>
          </a:blip>
          <a:srcRect r="48822"/>
          <a:stretch/>
        </p:blipFill>
        <p:spPr>
          <a:xfrm>
            <a:off x="1364400" y="2167200"/>
            <a:ext cx="2694243" cy="1375920"/>
          </a:xfrm>
          <a:prstGeom prst="rect">
            <a:avLst/>
          </a:prstGeom>
          <a:noFill/>
          <a:ln>
            <a:noFill/>
          </a:ln>
        </p:spPr>
      </p:pic>
      <p:pic>
        <p:nvPicPr>
          <p:cNvPr id="338" name="Google Shape;338;p37"/>
          <p:cNvPicPr preferRelativeResize="0"/>
          <p:nvPr/>
        </p:nvPicPr>
        <p:blipFill rotWithShape="1">
          <a:blip r:embed="rId4">
            <a:alphaModFix/>
          </a:blip>
          <a:srcRect/>
          <a:stretch/>
        </p:blipFill>
        <p:spPr>
          <a:xfrm>
            <a:off x="9205917" y="296042"/>
            <a:ext cx="2346841" cy="2029679"/>
          </a:xfrm>
          <a:prstGeom prst="rect">
            <a:avLst/>
          </a:prstGeom>
          <a:noFill/>
          <a:ln>
            <a:noFill/>
          </a:ln>
        </p:spPr>
      </p:pic>
      <p:sp>
        <p:nvSpPr>
          <p:cNvPr id="339" name="Google Shape;339;p37"/>
          <p:cNvSpPr txBox="1"/>
          <p:nvPr/>
        </p:nvSpPr>
        <p:spPr>
          <a:xfrm>
            <a:off x="5018760" y="6311880"/>
            <a:ext cx="2742800" cy="364800"/>
          </a:xfrm>
          <a:prstGeom prst="rect">
            <a:avLst/>
          </a:prstGeom>
          <a:noFill/>
          <a:ln>
            <a:noFill/>
          </a:ln>
        </p:spPr>
        <p:txBody>
          <a:bodyPr spcFirstLastPara="1" wrap="square" lIns="91433" tIns="45700" rIns="91433" bIns="45700" anchor="ctr" anchorCtr="0">
            <a:noAutofit/>
          </a:bodyPr>
          <a:lstStyle/>
          <a:p>
            <a:pPr algn="ctr"/>
            <a:fld id="{00000000-1234-1234-1234-123412341234}" type="slidenum">
              <a:rPr lang="en-US" sz="1200">
                <a:solidFill>
                  <a:srgbClr val="FFFFFF"/>
                </a:solidFill>
                <a:latin typeface="Arial"/>
                <a:ea typeface="Arial"/>
                <a:cs typeface="Arial"/>
                <a:sym typeface="Arial"/>
              </a:rPr>
              <a:pPr algn="ctr"/>
              <a:t>22</a:t>
            </a:fld>
            <a:endParaRPr sz="1200">
              <a:latin typeface="Times New Roman"/>
              <a:ea typeface="Times New Roman"/>
              <a:cs typeface="Times New Roman"/>
              <a:sym typeface="Times New Roman"/>
            </a:endParaRPr>
          </a:p>
        </p:txBody>
      </p:sp>
      <p:sp>
        <p:nvSpPr>
          <p:cNvPr id="341" name="Google Shape;341;p37"/>
          <p:cNvSpPr txBox="1"/>
          <p:nvPr/>
        </p:nvSpPr>
        <p:spPr>
          <a:xfrm>
            <a:off x="378720" y="632073"/>
            <a:ext cx="8676000" cy="5118278"/>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How do the </a:t>
            </a:r>
            <a:r>
              <a:rPr lang="en-US" dirty="0">
                <a:solidFill>
                  <a:srgbClr val="3465A4"/>
                </a:solidFill>
                <a:latin typeface="Roboto"/>
                <a:ea typeface="Roboto"/>
                <a:cs typeface="Roboto"/>
                <a:sym typeface="Roboto"/>
              </a:rPr>
              <a:t>nucleon properties like mass and spin emerge</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from quarks and their interactions?</a:t>
            </a:r>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How are the </a:t>
            </a:r>
            <a:r>
              <a:rPr lang="en-US" dirty="0">
                <a:solidFill>
                  <a:srgbClr val="3465A4"/>
                </a:solidFill>
                <a:latin typeface="Roboto"/>
                <a:ea typeface="Roboto"/>
                <a:cs typeface="Roboto"/>
                <a:sym typeface="Roboto"/>
              </a:rPr>
              <a:t>sea quarks and gluons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distributed in space and momentum</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inside the nucleon? How is </a:t>
            </a:r>
            <a:r>
              <a:rPr lang="en-US" dirty="0">
                <a:solidFill>
                  <a:schemeClr val="accent1"/>
                </a:solidFill>
                <a:latin typeface="Roboto"/>
                <a:ea typeface="Roboto"/>
                <a:cs typeface="Roboto"/>
                <a:sym typeface="Roboto"/>
              </a:rPr>
              <a:t>spin </a:t>
            </a:r>
            <a:r>
              <a:rPr lang="en-US" dirty="0">
                <a:solidFill>
                  <a:srgbClr val="000000"/>
                </a:solidFill>
                <a:latin typeface="Roboto"/>
                <a:ea typeface="Roboto"/>
                <a:cs typeface="Roboto"/>
                <a:sym typeface="Roboto"/>
              </a:rPr>
              <a:t>dynamically generated?</a:t>
            </a:r>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pPr>
              <a:buClr>
                <a:srgbClr val="000000"/>
              </a:buClr>
              <a:buSzPts val="600"/>
            </a:pPr>
            <a:endParaRPr dirty="0">
              <a:latin typeface="Roboto"/>
              <a:ea typeface="Roboto"/>
              <a:cs typeface="Roboto"/>
              <a:sym typeface="Roboto"/>
            </a:endParaRPr>
          </a:p>
          <a:p>
            <a:pPr marL="457189"/>
            <a:endParaRPr dirty="0">
              <a:latin typeface="Roboto"/>
              <a:ea typeface="Roboto"/>
              <a:cs typeface="Roboto"/>
              <a:sym typeface="Roboto"/>
            </a:endParaRPr>
          </a:p>
          <a:p>
            <a:pPr marL="220128" indent="-169329">
              <a:buClr>
                <a:srgbClr val="000000"/>
              </a:buClr>
              <a:buSzPts val="600"/>
            </a:pPr>
            <a:r>
              <a:rPr lang="en-US" dirty="0">
                <a:latin typeface="Roboto"/>
                <a:ea typeface="Roboto"/>
                <a:cs typeface="Roboto"/>
                <a:sym typeface="Roboto"/>
              </a:rPr>
              <a:t>s</a:t>
            </a:r>
            <a:endParaRPr dirty="0">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What is the mechanism through which quark-gluon interactions give rise to </a:t>
            </a:r>
            <a:r>
              <a:rPr lang="en-US" dirty="0">
                <a:solidFill>
                  <a:srgbClr val="3465A4"/>
                </a:solidFill>
                <a:latin typeface="Roboto"/>
                <a:ea typeface="Roboto"/>
                <a:cs typeface="Roboto"/>
                <a:sym typeface="Roboto"/>
              </a:rPr>
              <a:t>nuclear binding</a:t>
            </a:r>
            <a:r>
              <a:rPr lang="en-US" dirty="0">
                <a:solidFill>
                  <a:srgbClr val="000000"/>
                </a:solidFill>
                <a:latin typeface="Roboto"/>
                <a:ea typeface="Roboto"/>
                <a:cs typeface="Roboto"/>
                <a:sym typeface="Roboto"/>
              </a:rPr>
              <a:t>?</a:t>
            </a:r>
          </a:p>
          <a:p>
            <a:pPr marL="220128" indent="-220128">
              <a:buClr>
                <a:srgbClr val="000000"/>
              </a:buClr>
              <a:buSzPts val="600"/>
              <a:buFont typeface="Noto Sans Symbols"/>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Is there a </a:t>
            </a:r>
            <a:r>
              <a:rPr lang="en-US" dirty="0">
                <a:solidFill>
                  <a:srgbClr val="3465A4"/>
                </a:solidFill>
                <a:latin typeface="Roboto"/>
                <a:ea typeface="Roboto"/>
                <a:cs typeface="Roboto"/>
                <a:sym typeface="Roboto"/>
              </a:rPr>
              <a:t>saturation point</a:t>
            </a:r>
            <a:r>
              <a:rPr lang="en-US" dirty="0">
                <a:solidFill>
                  <a:srgbClr val="000000"/>
                </a:solidFill>
                <a:latin typeface="Roboto"/>
                <a:ea typeface="Roboto"/>
                <a:cs typeface="Roboto"/>
                <a:sym typeface="Roboto"/>
              </a:rPr>
              <a:t> for the density of gluons in nuclei at high energies, and does this lead to the </a:t>
            </a:r>
            <a:r>
              <a:rPr lang="en-US" dirty="0">
                <a:solidFill>
                  <a:srgbClr val="3465A4"/>
                </a:solidFill>
                <a:latin typeface="Roboto"/>
                <a:ea typeface="Roboto"/>
                <a:cs typeface="Roboto"/>
                <a:sym typeface="Roboto"/>
              </a:rPr>
              <a:t>formation of gluonic matter</a:t>
            </a:r>
            <a:r>
              <a:rPr lang="en-US" dirty="0">
                <a:solidFill>
                  <a:srgbClr val="000000"/>
                </a:solidFill>
                <a:latin typeface="Roboto"/>
                <a:ea typeface="Roboto"/>
                <a:cs typeface="Roboto"/>
                <a:sym typeface="Roboto"/>
              </a:rPr>
              <a:t> with universal properties across all nuclei, including the proton?</a:t>
            </a:r>
            <a:endParaRPr dirty="0">
              <a:latin typeface="Roboto"/>
              <a:ea typeface="Roboto"/>
              <a:cs typeface="Roboto"/>
              <a:sym typeface="Roboto"/>
            </a:endParaRPr>
          </a:p>
        </p:txBody>
      </p:sp>
      <p:sp>
        <p:nvSpPr>
          <p:cNvPr id="342" name="Google Shape;342;p37"/>
          <p:cNvSpPr txBox="1"/>
          <p:nvPr/>
        </p:nvSpPr>
        <p:spPr>
          <a:xfrm>
            <a:off x="4219978" y="2539467"/>
            <a:ext cx="7332800" cy="1470800"/>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Roboto"/>
              <a:buChar char="●"/>
            </a:pPr>
            <a:r>
              <a:rPr lang="en-US" dirty="0">
                <a:solidFill>
                  <a:srgbClr val="000000"/>
                </a:solidFill>
                <a:latin typeface="Roboto"/>
                <a:ea typeface="Roboto"/>
                <a:cs typeface="Roboto"/>
                <a:sym typeface="Roboto"/>
              </a:rPr>
              <a:t>In what manner do </a:t>
            </a:r>
            <a:r>
              <a:rPr lang="en-US" dirty="0">
                <a:solidFill>
                  <a:srgbClr val="3465A4"/>
                </a:solidFill>
                <a:latin typeface="Roboto"/>
                <a:ea typeface="Roboto"/>
                <a:cs typeface="Roboto"/>
                <a:sym typeface="Roboto"/>
              </a:rPr>
              <a:t>color-charged quarks and gluons</a:t>
            </a:r>
            <a:r>
              <a:rPr lang="en-US" dirty="0">
                <a:solidFill>
                  <a:srgbClr val="000000"/>
                </a:solidFill>
                <a:latin typeface="Roboto"/>
                <a:ea typeface="Roboto"/>
                <a:cs typeface="Roboto"/>
                <a:sym typeface="Roboto"/>
              </a:rPr>
              <a:t>, along with </a:t>
            </a:r>
            <a:r>
              <a:rPr lang="en-US" dirty="0">
                <a:solidFill>
                  <a:srgbClr val="3465A4"/>
                </a:solidFill>
                <a:latin typeface="Roboto"/>
                <a:ea typeface="Roboto"/>
                <a:cs typeface="Roboto"/>
                <a:sym typeface="Roboto"/>
              </a:rPr>
              <a:t>colorless jets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interact with the nuclear medium</a:t>
            </a:r>
            <a:r>
              <a:rPr lang="en-US" dirty="0">
                <a:solidFill>
                  <a:srgbClr val="000000"/>
                </a:solidFill>
                <a:latin typeface="Roboto"/>
                <a:ea typeface="Roboto"/>
                <a:cs typeface="Roboto"/>
                <a:sym typeface="Roboto"/>
              </a:rPr>
              <a:t>? And how do the </a:t>
            </a:r>
            <a:r>
              <a:rPr lang="en-US" dirty="0">
                <a:solidFill>
                  <a:srgbClr val="3465A4"/>
                </a:solidFill>
                <a:latin typeface="Roboto"/>
                <a:ea typeface="Roboto"/>
                <a:cs typeface="Roboto"/>
                <a:sym typeface="Roboto"/>
              </a:rPr>
              <a:t>confined hadronic states </a:t>
            </a:r>
            <a:r>
              <a:rPr lang="en-US" dirty="0">
                <a:solidFill>
                  <a:srgbClr val="000000"/>
                </a:solidFill>
                <a:latin typeface="Roboto"/>
                <a:ea typeface="Roboto"/>
                <a:cs typeface="Roboto"/>
                <a:sym typeface="Roboto"/>
              </a:rPr>
              <a:t>emerge from these quarks and gluons?</a:t>
            </a:r>
          </a:p>
          <a:p>
            <a:pPr marL="220128" indent="-220128">
              <a:buClr>
                <a:srgbClr val="000000"/>
              </a:buClr>
              <a:buSzPts val="600"/>
              <a:buFont typeface="Roboto"/>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What impact does a </a:t>
            </a:r>
            <a:r>
              <a:rPr lang="en-US" dirty="0">
                <a:solidFill>
                  <a:srgbClr val="3465A4"/>
                </a:solidFill>
                <a:latin typeface="Roboto"/>
                <a:ea typeface="Roboto"/>
                <a:cs typeface="Roboto"/>
                <a:sym typeface="Roboto"/>
              </a:rPr>
              <a:t>high-density nuclear environment</a:t>
            </a:r>
            <a:r>
              <a:rPr lang="en-US" dirty="0">
                <a:solidFill>
                  <a:srgbClr val="000000"/>
                </a:solidFill>
                <a:latin typeface="Roboto"/>
                <a:ea typeface="Roboto"/>
                <a:cs typeface="Roboto"/>
                <a:sym typeface="Roboto"/>
              </a:rPr>
              <a:t> have on the </a:t>
            </a:r>
            <a:r>
              <a:rPr lang="en-US" dirty="0">
                <a:solidFill>
                  <a:srgbClr val="3465A4"/>
                </a:solidFill>
                <a:latin typeface="Roboto"/>
                <a:ea typeface="Roboto"/>
                <a:cs typeface="Roboto"/>
                <a:sym typeface="Roboto"/>
              </a:rPr>
              <a:t>interactions, correlations, and behaviors of quarks and gluons</a:t>
            </a:r>
            <a:r>
              <a:rPr lang="en-US" dirty="0">
                <a:solidFill>
                  <a:srgbClr val="000000"/>
                </a:solidFill>
                <a:latin typeface="Roboto"/>
                <a:ea typeface="Roboto"/>
                <a:cs typeface="Roboto"/>
                <a:sym typeface="Roboto"/>
              </a:rPr>
              <a:t>?</a:t>
            </a:r>
            <a:endParaRPr lang="en-US" dirty="0">
              <a:latin typeface="Roboto"/>
              <a:ea typeface="Roboto"/>
              <a:cs typeface="Roboto"/>
              <a:sym typeface="Roboto"/>
            </a:endParaRPr>
          </a:p>
        </p:txBody>
      </p:sp>
      <p:pic>
        <p:nvPicPr>
          <p:cNvPr id="343" name="Google Shape;343;p37"/>
          <p:cNvPicPr preferRelativeResize="0"/>
          <p:nvPr/>
        </p:nvPicPr>
        <p:blipFill rotWithShape="1">
          <a:blip r:embed="rId5">
            <a:alphaModFix/>
          </a:blip>
          <a:srcRect/>
          <a:stretch/>
        </p:blipFill>
        <p:spPr>
          <a:xfrm>
            <a:off x="9411164" y="4224013"/>
            <a:ext cx="2205720" cy="2243160"/>
          </a:xfrm>
          <a:prstGeom prst="rect">
            <a:avLst/>
          </a:prstGeom>
          <a:noFill/>
          <a:ln>
            <a:noFill/>
          </a:ln>
        </p:spPr>
      </p:pic>
      <p:sp>
        <p:nvSpPr>
          <p:cNvPr id="2" name="Title 1">
            <a:extLst>
              <a:ext uri="{FF2B5EF4-FFF2-40B4-BE49-F238E27FC236}">
                <a16:creationId xmlns:a16="http://schemas.microsoft.com/office/drawing/2014/main" id="{65853C26-33F0-36D8-80FB-D615228B4EDE}"/>
              </a:ext>
            </a:extLst>
          </p:cNvPr>
          <p:cNvSpPr>
            <a:spLocks noGrp="1"/>
          </p:cNvSpPr>
          <p:nvPr>
            <p:ph type="title"/>
          </p:nvPr>
        </p:nvSpPr>
        <p:spPr>
          <a:xfrm>
            <a:off x="378720" y="136525"/>
            <a:ext cx="10515600" cy="624155"/>
          </a:xfrm>
        </p:spPr>
        <p:txBody>
          <a:bodyPr>
            <a:normAutofit fontScale="90000"/>
          </a:bodyPr>
          <a:lstStyle/>
          <a:p>
            <a:r>
              <a:rPr lang="en-US" b="1" dirty="0">
                <a:solidFill>
                  <a:schemeClr val="accent1"/>
                </a:solidFill>
              </a:rPr>
              <a:t>The Collaboration Pursues the Science</a:t>
            </a:r>
          </a:p>
        </p:txBody>
      </p:sp>
      <p:sp>
        <p:nvSpPr>
          <p:cNvPr id="344" name="Google Shape;344;p37"/>
          <p:cNvSpPr txBox="1">
            <a:spLocks noGrp="1"/>
          </p:cNvSpPr>
          <p:nvPr>
            <p:ph type="sldNum" sz="quarter" idx="12"/>
          </p:nvPr>
        </p:nvSpPr>
        <p:spPr>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22</a:t>
            </a:fld>
            <a:endParaRPr dirty="0"/>
          </a:p>
        </p:txBody>
      </p:sp>
      <p:sp>
        <p:nvSpPr>
          <p:cNvPr id="3" name="Date Placeholder 2">
            <a:extLst>
              <a:ext uri="{FF2B5EF4-FFF2-40B4-BE49-F238E27FC236}">
                <a16:creationId xmlns:a16="http://schemas.microsoft.com/office/drawing/2014/main" id="{AC1070BA-0035-5A3E-E07C-75CC053B4A68}"/>
              </a:ext>
            </a:extLst>
          </p:cNvPr>
          <p:cNvSpPr>
            <a:spLocks noGrp="1"/>
          </p:cNvSpPr>
          <p:nvPr>
            <p:ph type="dt" sz="half" idx="10"/>
          </p:nvPr>
        </p:nvSpPr>
        <p:spPr/>
        <p:txBody>
          <a:bodyPr/>
          <a:lstStyle/>
          <a:p>
            <a:r>
              <a:rPr lang="en-US"/>
              <a:t>5/6/2024</a:t>
            </a:r>
            <a:endParaRPr lang="en-US" dirty="0"/>
          </a:p>
        </p:txBody>
      </p:sp>
      <p:sp>
        <p:nvSpPr>
          <p:cNvPr id="4" name="Footer Placeholder 3">
            <a:extLst>
              <a:ext uri="{FF2B5EF4-FFF2-40B4-BE49-F238E27FC236}">
                <a16:creationId xmlns:a16="http://schemas.microsoft.com/office/drawing/2014/main" id="{8A864117-23D8-02B7-F9B4-F0FCABBD54A6}"/>
              </a:ext>
            </a:extLst>
          </p:cNvPr>
          <p:cNvSpPr>
            <a:spLocks noGrp="1"/>
          </p:cNvSpPr>
          <p:nvPr>
            <p:ph type="ftr" sz="quarter" idx="11"/>
          </p:nvPr>
        </p:nvSpPr>
        <p:spPr/>
        <p:txBody>
          <a:bodyPr/>
          <a:lstStyle/>
          <a:p>
            <a:r>
              <a:rPr lang="en-US"/>
              <a:t>3rd EIC Resource Review Board</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C84E-B0A5-5CED-927E-7E77D14DAB2E}"/>
              </a:ext>
            </a:extLst>
          </p:cNvPr>
          <p:cNvSpPr>
            <a:spLocks noGrp="1"/>
          </p:cNvSpPr>
          <p:nvPr>
            <p:ph type="title"/>
          </p:nvPr>
        </p:nvSpPr>
        <p:spPr>
          <a:xfrm>
            <a:off x="838200" y="365125"/>
            <a:ext cx="10515600" cy="883383"/>
          </a:xfrm>
        </p:spPr>
        <p:txBody>
          <a:bodyPr/>
          <a:lstStyle/>
          <a:p>
            <a:r>
              <a:rPr lang="en-US" b="1" dirty="0" err="1">
                <a:solidFill>
                  <a:schemeClr val="accent1"/>
                </a:solidFill>
              </a:rPr>
              <a:t>ePIC</a:t>
            </a:r>
            <a:r>
              <a:rPr lang="en-US" b="1" dirty="0">
                <a:solidFill>
                  <a:schemeClr val="accent1"/>
                </a:solidFill>
              </a:rPr>
              <a:t> Meetings in 2024</a:t>
            </a:r>
          </a:p>
        </p:txBody>
      </p:sp>
      <p:sp>
        <p:nvSpPr>
          <p:cNvPr id="3" name="Content Placeholder 2">
            <a:extLst>
              <a:ext uri="{FF2B5EF4-FFF2-40B4-BE49-F238E27FC236}">
                <a16:creationId xmlns:a16="http://schemas.microsoft.com/office/drawing/2014/main" id="{ACAEC552-7FA8-49AD-040F-F3F7D17EA407}"/>
              </a:ext>
            </a:extLst>
          </p:cNvPr>
          <p:cNvSpPr>
            <a:spLocks noGrp="1"/>
          </p:cNvSpPr>
          <p:nvPr>
            <p:ph idx="1"/>
          </p:nvPr>
        </p:nvSpPr>
        <p:spPr>
          <a:xfrm>
            <a:off x="838200" y="1318846"/>
            <a:ext cx="10515600" cy="4858117"/>
          </a:xfrm>
        </p:spPr>
        <p:txBody>
          <a:bodyPr/>
          <a:lstStyle/>
          <a:p>
            <a:r>
              <a:rPr lang="en-US" dirty="0" err="1"/>
              <a:t>ePIC</a:t>
            </a:r>
            <a:r>
              <a:rPr lang="en-US" dirty="0"/>
              <a:t> Collaboration Meeting (ANL)</a:t>
            </a:r>
          </a:p>
          <a:p>
            <a:pPr lvl="1"/>
            <a:r>
              <a:rPr lang="en-US" dirty="0"/>
              <a:t>Jan 9-13, 2024</a:t>
            </a:r>
          </a:p>
          <a:p>
            <a:r>
              <a:rPr lang="en-US" dirty="0"/>
              <a:t>3</a:t>
            </a:r>
            <a:r>
              <a:rPr lang="en-US" baseline="30000" dirty="0"/>
              <a:t>rd</a:t>
            </a:r>
            <a:r>
              <a:rPr lang="en-US" dirty="0"/>
              <a:t> EIC-Asia Meeting (Taiwan)</a:t>
            </a:r>
          </a:p>
          <a:p>
            <a:pPr lvl="1"/>
            <a:r>
              <a:rPr lang="en-US" dirty="0"/>
              <a:t>Jan 29-31, 2024</a:t>
            </a:r>
          </a:p>
          <a:p>
            <a:r>
              <a:rPr lang="en-US" dirty="0" err="1"/>
              <a:t>ePIC</a:t>
            </a:r>
            <a:r>
              <a:rPr lang="en-US" dirty="0"/>
              <a:t> Software and Computing Meeting (CERN)</a:t>
            </a:r>
          </a:p>
          <a:p>
            <a:pPr lvl="1"/>
            <a:r>
              <a:rPr lang="en-US" dirty="0"/>
              <a:t>April 22</a:t>
            </a:r>
            <a:r>
              <a:rPr lang="en-US" baseline="30000" dirty="0"/>
              <a:t>nd</a:t>
            </a:r>
            <a:r>
              <a:rPr lang="en-US" dirty="0"/>
              <a:t>-26</a:t>
            </a:r>
            <a:r>
              <a:rPr lang="en-US" baseline="30000" dirty="0"/>
              <a:t>th</a:t>
            </a:r>
            <a:r>
              <a:rPr lang="en-US" dirty="0"/>
              <a:t>, 2024</a:t>
            </a:r>
          </a:p>
          <a:p>
            <a:r>
              <a:rPr lang="en-US" dirty="0"/>
              <a:t>Joint EICUG/</a:t>
            </a:r>
            <a:r>
              <a:rPr lang="en-US" dirty="0" err="1"/>
              <a:t>ePIC</a:t>
            </a:r>
            <a:r>
              <a:rPr lang="en-US" dirty="0"/>
              <a:t> Collaboration Meeting (Lehigh) </a:t>
            </a:r>
          </a:p>
          <a:p>
            <a:pPr lvl="1"/>
            <a:r>
              <a:rPr lang="en-US" dirty="0"/>
              <a:t>July 22-28, 2024</a:t>
            </a:r>
          </a:p>
          <a:p>
            <a:r>
              <a:rPr lang="en-US" dirty="0"/>
              <a:t>4</a:t>
            </a:r>
            <a:r>
              <a:rPr lang="en-US" baseline="30000" dirty="0"/>
              <a:t>th</a:t>
            </a:r>
            <a:r>
              <a:rPr lang="en-US" dirty="0"/>
              <a:t> EIC-Asia Meeting (China)</a:t>
            </a:r>
          </a:p>
          <a:p>
            <a:pPr lvl="1"/>
            <a:r>
              <a:rPr lang="en-US" dirty="0"/>
              <a:t>Aug. 12-16</a:t>
            </a:r>
            <a:r>
              <a:rPr lang="en-US" baseline="30000" dirty="0"/>
              <a:t>th</a:t>
            </a:r>
            <a:r>
              <a:rPr lang="en-US" dirty="0"/>
              <a:t>, 2024</a:t>
            </a:r>
          </a:p>
        </p:txBody>
      </p:sp>
      <p:sp>
        <p:nvSpPr>
          <p:cNvPr id="4" name="Date Placeholder 3">
            <a:extLst>
              <a:ext uri="{FF2B5EF4-FFF2-40B4-BE49-F238E27FC236}">
                <a16:creationId xmlns:a16="http://schemas.microsoft.com/office/drawing/2014/main" id="{DAB919B4-12C2-3E48-3D17-ECBC7958280B}"/>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4757E7B9-BF89-239F-4357-AE04FFB0773A}"/>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6A2B8A85-6816-2EB6-F507-956D77CCC136}"/>
              </a:ext>
            </a:extLst>
          </p:cNvPr>
          <p:cNvSpPr>
            <a:spLocks noGrp="1"/>
          </p:cNvSpPr>
          <p:nvPr>
            <p:ph type="sldNum" sz="quarter" idx="12"/>
          </p:nvPr>
        </p:nvSpPr>
        <p:spPr/>
        <p:txBody>
          <a:bodyPr/>
          <a:lstStyle/>
          <a:p>
            <a:fld id="{00A14187-AF44-4271-AA62-1C5C376B8E74}" type="slidenum">
              <a:rPr lang="en-US" smtClean="0"/>
              <a:t>23</a:t>
            </a:fld>
            <a:endParaRPr lang="en-US"/>
          </a:p>
        </p:txBody>
      </p:sp>
      <p:pic>
        <p:nvPicPr>
          <p:cNvPr id="7" name="Picture 6" descr="Logo&#10;&#10;Description automatically generated">
            <a:extLst>
              <a:ext uri="{FF2B5EF4-FFF2-40B4-BE49-F238E27FC236}">
                <a16:creationId xmlns:a16="http://schemas.microsoft.com/office/drawing/2014/main" id="{3BA0130B-38F2-95F3-3942-7393D9ECCE47}"/>
              </a:ext>
            </a:extLst>
          </p:cNvPr>
          <p:cNvPicPr>
            <a:picLocks noChangeAspect="1"/>
          </p:cNvPicPr>
          <p:nvPr/>
        </p:nvPicPr>
        <p:blipFill>
          <a:blip r:embed="rId2"/>
          <a:stretch>
            <a:fillRect/>
          </a:stretch>
        </p:blipFill>
        <p:spPr>
          <a:xfrm>
            <a:off x="9890616" y="136525"/>
            <a:ext cx="1894108" cy="1363447"/>
          </a:xfrm>
          <a:prstGeom prst="rect">
            <a:avLst/>
          </a:prstGeom>
        </p:spPr>
      </p:pic>
    </p:spTree>
    <p:extLst>
      <p:ext uri="{BB962C8B-B14F-4D97-AF65-F5344CB8AC3E}">
        <p14:creationId xmlns:p14="http://schemas.microsoft.com/office/powerpoint/2010/main" val="2337631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1274-DA36-8FFD-8E6D-F4487B7AA118}"/>
              </a:ext>
            </a:extLst>
          </p:cNvPr>
          <p:cNvSpPr>
            <a:spLocks noGrp="1"/>
          </p:cNvSpPr>
          <p:nvPr>
            <p:ph type="title"/>
          </p:nvPr>
        </p:nvSpPr>
        <p:spPr>
          <a:xfrm>
            <a:off x="838199" y="136525"/>
            <a:ext cx="10515600" cy="748780"/>
          </a:xfrm>
        </p:spPr>
        <p:txBody>
          <a:bodyPr/>
          <a:lstStyle/>
          <a:p>
            <a:r>
              <a:rPr lang="en-US" b="1" dirty="0">
                <a:solidFill>
                  <a:schemeClr val="accent1"/>
                </a:solidFill>
              </a:rPr>
              <a:t>Jan 2024 ePIC Meeting </a:t>
            </a:r>
            <a:r>
              <a:rPr lang="en-US" b="1" dirty="0" err="1">
                <a:solidFill>
                  <a:schemeClr val="accent1"/>
                </a:solidFill>
              </a:rPr>
              <a:t>Workfests</a:t>
            </a:r>
            <a:endParaRPr lang="en-US" b="1" dirty="0">
              <a:solidFill>
                <a:schemeClr val="accent1"/>
              </a:solidFill>
            </a:endParaRPr>
          </a:p>
        </p:txBody>
      </p:sp>
      <p:graphicFrame>
        <p:nvGraphicFramePr>
          <p:cNvPr id="3" name="Table 3">
            <a:extLst>
              <a:ext uri="{FF2B5EF4-FFF2-40B4-BE49-F238E27FC236}">
                <a16:creationId xmlns:a16="http://schemas.microsoft.com/office/drawing/2014/main" id="{684D1A5C-79BD-41ED-B61E-92812D9AC08A}"/>
              </a:ext>
            </a:extLst>
          </p:cNvPr>
          <p:cNvGraphicFramePr>
            <a:graphicFrameLocks noGrp="1"/>
          </p:cNvGraphicFramePr>
          <p:nvPr>
            <p:extLst>
              <p:ext uri="{D42A27DB-BD31-4B8C-83A1-F6EECF244321}">
                <p14:modId xmlns:p14="http://schemas.microsoft.com/office/powerpoint/2010/main" val="208358653"/>
              </p:ext>
            </p:extLst>
          </p:nvPr>
        </p:nvGraphicFramePr>
        <p:xfrm>
          <a:off x="1355325" y="824230"/>
          <a:ext cx="9481347" cy="5801360"/>
        </p:xfrm>
        <a:graphic>
          <a:graphicData uri="http://schemas.openxmlformats.org/drawingml/2006/table">
            <a:tbl>
              <a:tblPr firstRow="1" bandRow="1">
                <a:tableStyleId>{5C22544A-7EE6-4342-B048-85BDC9FD1C3A}</a:tableStyleId>
              </a:tblPr>
              <a:tblGrid>
                <a:gridCol w="3075998">
                  <a:extLst>
                    <a:ext uri="{9D8B030D-6E8A-4147-A177-3AD203B41FA5}">
                      <a16:colId xmlns:a16="http://schemas.microsoft.com/office/drawing/2014/main" val="564138249"/>
                    </a:ext>
                  </a:extLst>
                </a:gridCol>
                <a:gridCol w="6405349">
                  <a:extLst>
                    <a:ext uri="{9D8B030D-6E8A-4147-A177-3AD203B41FA5}">
                      <a16:colId xmlns:a16="http://schemas.microsoft.com/office/drawing/2014/main" val="429611072"/>
                    </a:ext>
                  </a:extLst>
                </a:gridCol>
              </a:tblGrid>
              <a:tr h="370840">
                <a:tc>
                  <a:txBody>
                    <a:bodyPr/>
                    <a:lstStyle/>
                    <a:p>
                      <a:r>
                        <a:rPr lang="en-US" dirty="0"/>
                        <a:t>Workshop Title</a:t>
                      </a:r>
                    </a:p>
                  </a:txBody>
                  <a:tcPr/>
                </a:tc>
                <a:tc>
                  <a:txBody>
                    <a:bodyPr/>
                    <a:lstStyle/>
                    <a:p>
                      <a:r>
                        <a:rPr lang="en-US" dirty="0"/>
                        <a:t>Organizers</a:t>
                      </a:r>
                    </a:p>
                  </a:txBody>
                  <a:tcPr/>
                </a:tc>
                <a:extLst>
                  <a:ext uri="{0D108BD9-81ED-4DB2-BD59-A6C34878D82A}">
                    <a16:rowId xmlns:a16="http://schemas.microsoft.com/office/drawing/2014/main" val="26737314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Barrel ECAL DSC</a:t>
                      </a:r>
                    </a:p>
                  </a:txBody>
                  <a:tcPr/>
                </a:tc>
                <a:tc>
                  <a:txBody>
                    <a:bodyPr/>
                    <a:lstStyle/>
                    <a:p>
                      <a:r>
                        <a:rPr lang="en-US" dirty="0"/>
                        <a:t>Maria Zurek, Sylvester Joosten</a:t>
                      </a:r>
                    </a:p>
                  </a:txBody>
                  <a:tcPr/>
                </a:tc>
                <a:extLst>
                  <a:ext uri="{0D108BD9-81ED-4DB2-BD59-A6C34878D82A}">
                    <a16:rowId xmlns:a16="http://schemas.microsoft.com/office/drawing/2014/main" val="1654877215"/>
                  </a:ext>
                </a:extLst>
              </a:tr>
              <a:tr h="370840">
                <a:tc>
                  <a:txBody>
                    <a:bodyPr/>
                    <a:lstStyle/>
                    <a:p>
                      <a:r>
                        <a:rPr lang="en-US" dirty="0"/>
                        <a:t>SVT DSC</a:t>
                      </a:r>
                    </a:p>
                  </a:txBody>
                  <a:tcPr/>
                </a:tc>
                <a:tc>
                  <a:txBody>
                    <a:bodyPr/>
                    <a:lstStyle/>
                    <a:p>
                      <a:r>
                        <a:rPr lang="en-US" dirty="0">
                          <a:solidFill>
                            <a:srgbClr val="FF0000"/>
                          </a:solidFill>
                        </a:rPr>
                        <a:t>Laura Gonella</a:t>
                      </a:r>
                      <a:r>
                        <a:rPr lang="en-US" dirty="0"/>
                        <a:t>, Ernst Sichtermann</a:t>
                      </a:r>
                    </a:p>
                  </a:txBody>
                  <a:tcPr/>
                </a:tc>
                <a:extLst>
                  <a:ext uri="{0D108BD9-81ED-4DB2-BD59-A6C34878D82A}">
                    <a16:rowId xmlns:a16="http://schemas.microsoft.com/office/drawing/2014/main" val="1196708437"/>
                  </a:ext>
                </a:extLst>
              </a:tr>
              <a:tr h="370840">
                <a:tc>
                  <a:txBody>
                    <a:bodyPr/>
                    <a:lstStyle/>
                    <a:p>
                      <a:r>
                        <a:rPr lang="en-US" dirty="0"/>
                        <a:t>Tracking</a:t>
                      </a:r>
                    </a:p>
                  </a:txBody>
                  <a:tcPr/>
                </a:tc>
                <a:tc>
                  <a:txBody>
                    <a:bodyPr/>
                    <a:lstStyle/>
                    <a:p>
                      <a:r>
                        <a:rPr lang="en-US" dirty="0"/>
                        <a:t>Ernst Sichtermann, Matt Posik</a:t>
                      </a:r>
                    </a:p>
                  </a:txBody>
                  <a:tcPr/>
                </a:tc>
                <a:extLst>
                  <a:ext uri="{0D108BD9-81ED-4DB2-BD59-A6C34878D82A}">
                    <a16:rowId xmlns:a16="http://schemas.microsoft.com/office/drawing/2014/main" val="3108474051"/>
                  </a:ext>
                </a:extLst>
              </a:tr>
              <a:tr h="370840">
                <a:tc>
                  <a:txBody>
                    <a:bodyPr/>
                    <a:lstStyle/>
                    <a:p>
                      <a:r>
                        <a:rPr lang="en-US" dirty="0"/>
                        <a:t>Jets &amp; HF (Particle Flow)</a:t>
                      </a:r>
                    </a:p>
                  </a:txBody>
                  <a:tcPr/>
                </a:tc>
                <a:tc>
                  <a:txBody>
                    <a:bodyPr/>
                    <a:lstStyle/>
                    <a:p>
                      <a:r>
                        <a:rPr lang="en-US" dirty="0"/>
                        <a:t>Brian Page, Olga Evdokimov, Derek Anderson</a:t>
                      </a:r>
                    </a:p>
                  </a:txBody>
                  <a:tcPr/>
                </a:tc>
                <a:extLst>
                  <a:ext uri="{0D108BD9-81ED-4DB2-BD59-A6C34878D82A}">
                    <a16:rowId xmlns:a16="http://schemas.microsoft.com/office/drawing/2014/main" val="881631938"/>
                  </a:ext>
                </a:extLst>
              </a:tr>
              <a:tr h="370840">
                <a:tc>
                  <a:txBody>
                    <a:bodyPr/>
                    <a:lstStyle/>
                    <a:p>
                      <a:r>
                        <a:rPr lang="en-US" dirty="0"/>
                        <a:t>Jets &amp; HF (Vertex)</a:t>
                      </a:r>
                    </a:p>
                  </a:txBody>
                  <a:tcPr/>
                </a:tc>
                <a:tc>
                  <a:txBody>
                    <a:bodyPr/>
                    <a:lstStyle/>
                    <a:p>
                      <a:r>
                        <a:rPr lang="en-US" dirty="0"/>
                        <a:t>Brian Page, Olga Evdokimov, Shujie Li, Barak Schmookler</a:t>
                      </a:r>
                    </a:p>
                  </a:txBody>
                  <a:tcPr/>
                </a:tc>
                <a:extLst>
                  <a:ext uri="{0D108BD9-81ED-4DB2-BD59-A6C34878D82A}">
                    <a16:rowId xmlns:a16="http://schemas.microsoft.com/office/drawing/2014/main" val="9831735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Streaming Computing Model / Electronics &amp; DAQ</a:t>
                      </a:r>
                    </a:p>
                  </a:txBody>
                  <a:tcPr/>
                </a:tc>
                <a:tc>
                  <a:txBody>
                    <a:bodyPr/>
                    <a:lstStyle/>
                    <a:p>
                      <a:r>
                        <a:rPr lang="es-ES" dirty="0"/>
                        <a:t>Fernando Barbosa, Jin Huang, Jeff Landgraf, </a:t>
                      </a:r>
                      <a:r>
                        <a:rPr lang="es-ES" dirty="0">
                          <a:solidFill>
                            <a:srgbClr val="FF0000"/>
                          </a:solidFill>
                        </a:rPr>
                        <a:t>Marco Battaglieri</a:t>
                      </a:r>
                      <a:r>
                        <a:rPr lang="es-ES" dirty="0"/>
                        <a:t>, </a:t>
                      </a:r>
                      <a:br>
                        <a:rPr lang="es-ES" dirty="0"/>
                      </a:br>
                      <a:r>
                        <a:rPr lang="es-ES" dirty="0"/>
                        <a:t>Markus Diefenthaler</a:t>
                      </a:r>
                      <a:endParaRPr lang="en-US" dirty="0"/>
                    </a:p>
                  </a:txBody>
                  <a:tcPr/>
                </a:tc>
                <a:extLst>
                  <a:ext uri="{0D108BD9-81ED-4DB2-BD59-A6C34878D82A}">
                    <a16:rowId xmlns:a16="http://schemas.microsoft.com/office/drawing/2014/main" val="19859793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FFWD, FBKWD &amp; Exclusive, Diffractive and Tagging, </a:t>
                      </a:r>
                      <a:r>
                        <a:rPr lang="en-US" dirty="0" err="1"/>
                        <a:t>eA</a:t>
                      </a:r>
                      <a:endParaRPr lang="en-US" dirty="0"/>
                    </a:p>
                  </a:txBody>
                  <a:tcPr/>
                </a:tc>
                <a:tc>
                  <a:txBody>
                    <a:bodyPr/>
                    <a:lstStyle/>
                    <a:p>
                      <a:r>
                        <a:rPr lang="en-US" dirty="0">
                          <a:solidFill>
                            <a:srgbClr val="FF0000"/>
                          </a:solidFill>
                        </a:rPr>
                        <a:t>Raphael Dupre, Rachel Montgomery</a:t>
                      </a:r>
                      <a:r>
                        <a:rPr lang="en-US" dirty="0"/>
                        <a:t>, Alex Jentsch, Kong Tu, </a:t>
                      </a:r>
                      <a:r>
                        <a:rPr lang="en-US" dirty="0">
                          <a:solidFill>
                            <a:srgbClr val="FF0000"/>
                          </a:solidFill>
                        </a:rPr>
                        <a:t>Simon Gardner</a:t>
                      </a:r>
                      <a:r>
                        <a:rPr lang="en-US" dirty="0"/>
                        <a:t>, Nathaly Santiesteban, Dhevan Gangadharan, </a:t>
                      </a:r>
                      <a:r>
                        <a:rPr lang="en-US" dirty="0">
                          <a:solidFill>
                            <a:srgbClr val="FF0000"/>
                          </a:solidFill>
                        </a:rPr>
                        <a:t>Nick Zachariou</a:t>
                      </a:r>
                    </a:p>
                  </a:txBody>
                  <a:tcPr/>
                </a:tc>
                <a:extLst>
                  <a:ext uri="{0D108BD9-81ED-4DB2-BD59-A6C34878D82A}">
                    <a16:rowId xmlns:a16="http://schemas.microsoft.com/office/drawing/2014/main" val="26058012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Backgrounds</a:t>
                      </a:r>
                    </a:p>
                  </a:txBody>
                  <a:tcPr/>
                </a:tc>
                <a:tc>
                  <a:txBody>
                    <a:bodyPr/>
                    <a:lstStyle/>
                    <a:p>
                      <a:r>
                        <a:rPr lang="en-US" sz="1800" b="0" i="0" u="none" strike="noStrike" kern="1200" baseline="0" dirty="0">
                          <a:solidFill>
                            <a:schemeClr val="dk1"/>
                          </a:solidFill>
                          <a:latin typeface="+mn-lt"/>
                          <a:ea typeface="+mn-ea"/>
                          <a:cs typeface="+mn-cs"/>
                        </a:rPr>
                        <a:t>Kolja Kauder, Elke-Caroline Aschenauer, Shujie Li,</a:t>
                      </a:r>
                      <a:r>
                        <a:rPr lang="en-US" sz="1800" kern="1200" dirty="0">
                          <a:solidFill>
                            <a:schemeClr val="dk1"/>
                          </a:solidFill>
                          <a:effectLst/>
                          <a:latin typeface="+mn-lt"/>
                          <a:ea typeface="+mn-ea"/>
                          <a:cs typeface="+mn-cs"/>
                        </a:rPr>
                        <a:t> Barak Schmookler </a:t>
                      </a:r>
                      <a:endParaRPr lang="en-US" dirty="0"/>
                    </a:p>
                  </a:txBody>
                  <a:tcPr/>
                </a:tc>
                <a:extLst>
                  <a:ext uri="{0D108BD9-81ED-4DB2-BD59-A6C34878D82A}">
                    <a16:rowId xmlns:a16="http://schemas.microsoft.com/office/drawing/2014/main" val="1432638137"/>
                  </a:ext>
                </a:extLst>
              </a:tr>
              <a:tr h="370840">
                <a:tc>
                  <a:txBody>
                    <a:bodyPr/>
                    <a:lstStyle/>
                    <a:p>
                      <a:r>
                        <a:rPr lang="en-US" dirty="0"/>
                        <a:t>AC-LGAD DSC</a:t>
                      </a:r>
                    </a:p>
                  </a:txBody>
                  <a:tcPr/>
                </a:tc>
                <a:tc>
                  <a:txBody>
                    <a:bodyPr/>
                    <a:lstStyle/>
                    <a:p>
                      <a:r>
                        <a:rPr lang="en-US" dirty="0"/>
                        <a:t>Alessandro </a:t>
                      </a:r>
                      <a:r>
                        <a:rPr lang="en-US" dirty="0" err="1"/>
                        <a:t>Tricoli</a:t>
                      </a:r>
                      <a:r>
                        <a:rPr lang="en-US" dirty="0"/>
                        <a:t>, Alex </a:t>
                      </a:r>
                      <a:r>
                        <a:rPr lang="en-US" dirty="0" err="1"/>
                        <a:t>Jentcsh</a:t>
                      </a:r>
                      <a:r>
                        <a:rPr lang="en-US" dirty="0"/>
                        <a:t>, Wei Li, Zhenyu Ye</a:t>
                      </a:r>
                    </a:p>
                  </a:txBody>
                  <a:tcPr/>
                </a:tc>
                <a:extLst>
                  <a:ext uri="{0D108BD9-81ED-4DB2-BD59-A6C34878D82A}">
                    <a16:rowId xmlns:a16="http://schemas.microsoft.com/office/drawing/2014/main" val="3564942204"/>
                  </a:ext>
                </a:extLst>
              </a:tr>
              <a:tr h="370840">
                <a:tc>
                  <a:txBody>
                    <a:bodyPr/>
                    <a:lstStyle/>
                    <a:p>
                      <a:r>
                        <a:rPr lang="en-US" dirty="0"/>
                        <a:t>Common PID</a:t>
                      </a:r>
                    </a:p>
                  </a:txBody>
                  <a:tcPr/>
                </a:tc>
                <a:tc>
                  <a:txBody>
                    <a:bodyPr/>
                    <a:lstStyle/>
                    <a:p>
                      <a:r>
                        <a:rPr lang="en-US" dirty="0"/>
                        <a:t>Thomas Ullrich, Oskar Hartbrich</a:t>
                      </a:r>
                    </a:p>
                  </a:txBody>
                  <a:tcPr/>
                </a:tc>
                <a:extLst>
                  <a:ext uri="{0D108BD9-81ED-4DB2-BD59-A6C34878D82A}">
                    <a16:rowId xmlns:a16="http://schemas.microsoft.com/office/drawing/2014/main" val="3072340553"/>
                  </a:ext>
                </a:extLst>
              </a:tr>
              <a:tr h="370840">
                <a:tc>
                  <a:txBody>
                    <a:bodyPr/>
                    <a:lstStyle/>
                    <a:p>
                      <a:r>
                        <a:rPr lang="en-US" dirty="0"/>
                        <a:t>Software &amp; Sim TDR Readiness</a:t>
                      </a:r>
                    </a:p>
                  </a:txBody>
                  <a:tcPr/>
                </a:tc>
                <a:tc>
                  <a:txBody>
                    <a:bodyPr/>
                    <a:lstStyle/>
                    <a:p>
                      <a:r>
                        <a:rPr lang="en-US" dirty="0"/>
                        <a:t>Markus Diefenthaler, Sylvester Joosten, </a:t>
                      </a:r>
                      <a:r>
                        <a:rPr lang="en-US" dirty="0">
                          <a:solidFill>
                            <a:srgbClr val="FF0000"/>
                          </a:solidFill>
                        </a:rPr>
                        <a:t>Wouter Deconinck</a:t>
                      </a:r>
                      <a:r>
                        <a:rPr lang="en-US" dirty="0"/>
                        <a:t>, Torre Wenaus</a:t>
                      </a:r>
                    </a:p>
                  </a:txBody>
                  <a:tcPr/>
                </a:tc>
                <a:extLst>
                  <a:ext uri="{0D108BD9-81ED-4DB2-BD59-A6C34878D82A}">
                    <a16:rowId xmlns:a16="http://schemas.microsoft.com/office/drawing/2014/main" val="2277053430"/>
                  </a:ext>
                </a:extLst>
              </a:tr>
            </a:tbl>
          </a:graphicData>
        </a:graphic>
      </p:graphicFrame>
      <p:sp>
        <p:nvSpPr>
          <p:cNvPr id="4" name="Date Placeholder 3">
            <a:extLst>
              <a:ext uri="{FF2B5EF4-FFF2-40B4-BE49-F238E27FC236}">
                <a16:creationId xmlns:a16="http://schemas.microsoft.com/office/drawing/2014/main" id="{DE5598E3-DF93-E7EF-7BF4-E2D634223E36}"/>
              </a:ext>
            </a:extLst>
          </p:cNvPr>
          <p:cNvSpPr>
            <a:spLocks noGrp="1"/>
          </p:cNvSpPr>
          <p:nvPr>
            <p:ph type="dt" sz="half" idx="10"/>
          </p:nvPr>
        </p:nvSpPr>
        <p:spPr/>
        <p:txBody>
          <a:bodyPr/>
          <a:lstStyle/>
          <a:p>
            <a:r>
              <a:rPr lang="en-US"/>
              <a:t>5/6/2024</a:t>
            </a:r>
          </a:p>
        </p:txBody>
      </p:sp>
      <p:sp>
        <p:nvSpPr>
          <p:cNvPr id="5" name="Slide Number Placeholder 4">
            <a:extLst>
              <a:ext uri="{FF2B5EF4-FFF2-40B4-BE49-F238E27FC236}">
                <a16:creationId xmlns:a16="http://schemas.microsoft.com/office/drawing/2014/main" id="{AD15D039-2D54-89F7-0A94-7A1A2CD8C61B}"/>
              </a:ext>
            </a:extLst>
          </p:cNvPr>
          <p:cNvSpPr>
            <a:spLocks noGrp="1"/>
          </p:cNvSpPr>
          <p:nvPr>
            <p:ph type="sldNum" sz="quarter" idx="12"/>
          </p:nvPr>
        </p:nvSpPr>
        <p:spPr/>
        <p:txBody>
          <a:bodyPr/>
          <a:lstStyle/>
          <a:p>
            <a:fld id="{CDB80780-D81E-4060-B436-0472AA4CE1CB}" type="slidenum">
              <a:rPr lang="en-US" smtClean="0"/>
              <a:t>24</a:t>
            </a:fld>
            <a:endParaRPr lang="en-US"/>
          </a:p>
        </p:txBody>
      </p:sp>
      <p:sp>
        <p:nvSpPr>
          <p:cNvPr id="6" name="Footer Placeholder 5">
            <a:extLst>
              <a:ext uri="{FF2B5EF4-FFF2-40B4-BE49-F238E27FC236}">
                <a16:creationId xmlns:a16="http://schemas.microsoft.com/office/drawing/2014/main" id="{6FE17280-9B84-F02E-FB09-771785C8D86B}"/>
              </a:ext>
            </a:extLst>
          </p:cNvPr>
          <p:cNvSpPr>
            <a:spLocks noGrp="1"/>
          </p:cNvSpPr>
          <p:nvPr>
            <p:ph type="ftr" sz="quarter" idx="11"/>
          </p:nvPr>
        </p:nvSpPr>
        <p:spPr/>
        <p:txBody>
          <a:bodyPr/>
          <a:lstStyle/>
          <a:p>
            <a:r>
              <a:rPr lang="en-US"/>
              <a:t>3rd EIC Resource Review Board</a:t>
            </a:r>
          </a:p>
        </p:txBody>
      </p:sp>
      <p:pic>
        <p:nvPicPr>
          <p:cNvPr id="7" name="Picture 10" descr="Flag of the United Kingdom - Wikipedia">
            <a:extLst>
              <a:ext uri="{FF2B5EF4-FFF2-40B4-BE49-F238E27FC236}">
                <a16:creationId xmlns:a16="http://schemas.microsoft.com/office/drawing/2014/main" id="{601ECBC0-CBAA-1E13-703F-CDBD65EF1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171" y="1594031"/>
            <a:ext cx="474472" cy="3064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Flag of Italy - Wikipedia">
            <a:extLst>
              <a:ext uri="{FF2B5EF4-FFF2-40B4-BE49-F238E27FC236}">
                <a16:creationId xmlns:a16="http://schemas.microsoft.com/office/drawing/2014/main" id="{34157925-C243-95FB-31B4-5011F6602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1673" y="3357333"/>
            <a:ext cx="462341" cy="3089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10" descr="Flag of the United Kingdom - Wikipedia">
            <a:extLst>
              <a:ext uri="{FF2B5EF4-FFF2-40B4-BE49-F238E27FC236}">
                <a16:creationId xmlns:a16="http://schemas.microsoft.com/office/drawing/2014/main" id="{8DE2547D-C1FE-9456-9F03-CFD1B5903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255" y="4247893"/>
            <a:ext cx="519892" cy="3357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7EAEE559-11EA-34ED-B3F6-438BA5CE8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422" y="4247893"/>
            <a:ext cx="504031" cy="3357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20" descr="Flags, Symbols &amp; Currency of Canada - World Atlas">
            <a:extLst>
              <a:ext uri="{FF2B5EF4-FFF2-40B4-BE49-F238E27FC236}">
                <a16:creationId xmlns:a16="http://schemas.microsoft.com/office/drawing/2014/main" id="{08902ABC-C6DF-A94D-47EF-4FF88825E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4098" y="6308409"/>
            <a:ext cx="583187" cy="3651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343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white and yellow object&#10;&#10;Description automatically generated">
            <a:extLst>
              <a:ext uri="{FF2B5EF4-FFF2-40B4-BE49-F238E27FC236}">
                <a16:creationId xmlns:a16="http://schemas.microsoft.com/office/drawing/2014/main" id="{B73C83AE-A690-6830-CA60-B9B400AAA3B6}"/>
              </a:ext>
            </a:extLst>
          </p:cNvPr>
          <p:cNvPicPr>
            <a:picLocks noChangeAspect="1"/>
          </p:cNvPicPr>
          <p:nvPr/>
        </p:nvPicPr>
        <p:blipFill>
          <a:blip r:embed="rId2"/>
          <a:stretch>
            <a:fillRect/>
          </a:stretch>
        </p:blipFill>
        <p:spPr>
          <a:xfrm>
            <a:off x="-195174" y="1489928"/>
            <a:ext cx="7859259" cy="4453580"/>
          </a:xfrm>
          <a:prstGeom prst="rect">
            <a:avLst/>
          </a:prstGeom>
        </p:spPr>
      </p:pic>
      <p:sp>
        <p:nvSpPr>
          <p:cNvPr id="28" name="Title 1">
            <a:extLst>
              <a:ext uri="{FF2B5EF4-FFF2-40B4-BE49-F238E27FC236}">
                <a16:creationId xmlns:a16="http://schemas.microsoft.com/office/drawing/2014/main" id="{A9252A96-61B1-5240-AFF9-AE7DDF400F9C}"/>
              </a:ext>
            </a:extLst>
          </p:cNvPr>
          <p:cNvSpPr txBox="1">
            <a:spLocks/>
          </p:cNvSpPr>
          <p:nvPr/>
        </p:nvSpPr>
        <p:spPr>
          <a:xfrm>
            <a:off x="592991" y="20616"/>
            <a:ext cx="10027768" cy="1035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ePIC Detector Design</a:t>
            </a:r>
          </a:p>
        </p:txBody>
      </p:sp>
      <p:sp>
        <p:nvSpPr>
          <p:cNvPr id="9" name="TextBox 8">
            <a:extLst>
              <a:ext uri="{FF2B5EF4-FFF2-40B4-BE49-F238E27FC236}">
                <a16:creationId xmlns:a16="http://schemas.microsoft.com/office/drawing/2014/main" id="{0F1B15BD-A99E-EBFE-1D87-D635DB645C65}"/>
              </a:ext>
            </a:extLst>
          </p:cNvPr>
          <p:cNvSpPr txBox="1"/>
          <p:nvPr/>
        </p:nvSpPr>
        <p:spPr>
          <a:xfrm>
            <a:off x="7776670" y="1277957"/>
            <a:ext cx="3834896" cy="5355312"/>
          </a:xfrm>
          <a:prstGeom prst="rect">
            <a:avLst/>
          </a:prstGeom>
          <a:noFill/>
        </p:spPr>
        <p:txBody>
          <a:bodyPr wrap="square" rtlCol="0">
            <a:spAutoFit/>
          </a:bodyPr>
          <a:lstStyle/>
          <a:p>
            <a:r>
              <a:rPr lang="en-US" b="1" dirty="0"/>
              <a:t>Tracking:</a:t>
            </a:r>
          </a:p>
          <a:p>
            <a:pPr marL="742950" lvl="1" indent="-285750">
              <a:buFont typeface="Arial" panose="020B0604020202020204" pitchFamily="34" charset="0"/>
              <a:buChar char="•"/>
            </a:pPr>
            <a:r>
              <a:rPr lang="en-US" dirty="0"/>
              <a:t>New 1.7T solenoid</a:t>
            </a:r>
          </a:p>
          <a:p>
            <a:pPr marL="742950" lvl="1" indent="-285750">
              <a:buFont typeface="Arial" panose="020B0604020202020204" pitchFamily="34" charset="0"/>
              <a:buChar char="•"/>
            </a:pPr>
            <a:r>
              <a:rPr lang="en-US" dirty="0"/>
              <a:t>Si MAPS Tracker</a:t>
            </a:r>
          </a:p>
          <a:p>
            <a:pPr marL="742950" lvl="1" indent="-285750">
              <a:buFont typeface="Arial" panose="020B0604020202020204" pitchFamily="34" charset="0"/>
              <a:buChar char="•"/>
            </a:pPr>
            <a:r>
              <a:rPr lang="en-US" dirty="0"/>
              <a:t>MPGDs (</a:t>
            </a:r>
            <a:r>
              <a:rPr lang="en-US" dirty="0" err="1">
                <a:latin typeface="Symbol" panose="05050102010706020507" pitchFamily="18" charset="2"/>
              </a:rPr>
              <a:t>m</a:t>
            </a:r>
            <a:r>
              <a:rPr lang="en-US" dirty="0" err="1"/>
              <a:t>RWELL</a:t>
            </a:r>
            <a:r>
              <a:rPr lang="en-US" dirty="0"/>
              <a:t>/</a:t>
            </a:r>
            <a:r>
              <a:rPr lang="en-US" dirty="0" err="1">
                <a:latin typeface="Symbol" panose="05050102010706020507" pitchFamily="18" charset="2"/>
              </a:rPr>
              <a:t>m</a:t>
            </a:r>
            <a:r>
              <a:rPr lang="en-US" dirty="0" err="1"/>
              <a:t>Megas</a:t>
            </a:r>
            <a:r>
              <a:rPr lang="en-US" dirty="0"/>
              <a:t>)</a:t>
            </a:r>
          </a:p>
          <a:p>
            <a:pPr lvl="1"/>
            <a:endParaRPr lang="en-US" dirty="0"/>
          </a:p>
          <a:p>
            <a:r>
              <a:rPr lang="en-US" b="1" dirty="0"/>
              <a:t>PID:</a:t>
            </a:r>
          </a:p>
          <a:p>
            <a:pPr marL="800100" lvl="1" indent="-342900">
              <a:buFont typeface="Arial" panose="020B0604020202020204" pitchFamily="34" charset="0"/>
              <a:buChar char="•"/>
            </a:pPr>
            <a:r>
              <a:rPr lang="en-US" dirty="0" err="1"/>
              <a:t>hpDIRC</a:t>
            </a:r>
            <a:endParaRPr lang="en-US" dirty="0"/>
          </a:p>
          <a:p>
            <a:pPr marL="800100" lvl="1" indent="-342900">
              <a:buFont typeface="Arial" panose="020B0604020202020204" pitchFamily="34" charset="0"/>
              <a:buChar char="•"/>
            </a:pPr>
            <a:r>
              <a:rPr lang="en-US" dirty="0" err="1"/>
              <a:t>pfRICH</a:t>
            </a:r>
            <a:endParaRPr lang="en-US" dirty="0"/>
          </a:p>
          <a:p>
            <a:pPr marL="800100" lvl="1" indent="-342900">
              <a:buFont typeface="Arial" panose="020B0604020202020204" pitchFamily="34" charset="0"/>
              <a:buChar char="•"/>
            </a:pPr>
            <a:r>
              <a:rPr lang="en-US" dirty="0" err="1"/>
              <a:t>dRICH</a:t>
            </a:r>
            <a:endParaRPr lang="en-US" dirty="0"/>
          </a:p>
          <a:p>
            <a:pPr marL="800100" lvl="1" indent="-342900">
              <a:buFont typeface="Arial" panose="020B0604020202020204" pitchFamily="34" charset="0"/>
              <a:buChar char="•"/>
            </a:pPr>
            <a:r>
              <a:rPr lang="en-US" dirty="0"/>
              <a:t>AC-LGAD (~30ps TOF)</a:t>
            </a:r>
          </a:p>
          <a:p>
            <a:pPr marL="800100" lvl="1" indent="-342900">
              <a:buFont typeface="Arial" panose="020B0604020202020204" pitchFamily="34" charset="0"/>
              <a:buChar char="•"/>
            </a:pPr>
            <a:endParaRPr lang="en-US" dirty="0"/>
          </a:p>
          <a:p>
            <a:r>
              <a:rPr lang="en-US" b="1" dirty="0"/>
              <a:t>Calorimetry:</a:t>
            </a:r>
          </a:p>
          <a:p>
            <a:pPr marL="742950" lvl="1" indent="-285750">
              <a:buFont typeface="Arial" panose="020B0604020202020204" pitchFamily="34" charset="0"/>
              <a:buChar char="•"/>
            </a:pPr>
            <a:r>
              <a:rPr lang="en-US" dirty="0"/>
              <a:t>Imaging Barrel </a:t>
            </a:r>
            <a:r>
              <a:rPr lang="en-US" dirty="0" err="1"/>
              <a:t>EMCal</a:t>
            </a:r>
            <a:endParaRPr lang="en-US" dirty="0"/>
          </a:p>
          <a:p>
            <a:pPr marL="742950" lvl="1" indent="-285750">
              <a:buFont typeface="Arial" panose="020B0604020202020204" pitchFamily="34" charset="0"/>
              <a:buChar char="•"/>
            </a:pPr>
            <a:r>
              <a:rPr lang="en-US" dirty="0"/>
              <a:t>PbWO4 </a:t>
            </a:r>
            <a:r>
              <a:rPr lang="en-US" dirty="0" err="1"/>
              <a:t>EMCal</a:t>
            </a:r>
            <a:r>
              <a:rPr lang="en-US" dirty="0"/>
              <a:t> in backward </a:t>
            </a:r>
            <a:br>
              <a:rPr lang="en-US" dirty="0"/>
            </a:br>
            <a:r>
              <a:rPr lang="en-US" dirty="0"/>
              <a:t>direction</a:t>
            </a:r>
          </a:p>
          <a:p>
            <a:pPr marL="742950" lvl="1" indent="-285750">
              <a:buFont typeface="Arial" panose="020B0604020202020204" pitchFamily="34" charset="0"/>
              <a:buChar char="•"/>
            </a:pPr>
            <a:r>
              <a:rPr lang="en-US" dirty="0"/>
              <a:t>Finely segmented </a:t>
            </a:r>
            <a:r>
              <a:rPr lang="en-US" dirty="0" err="1"/>
              <a:t>EMCal</a:t>
            </a:r>
            <a:r>
              <a:rPr lang="en-US" dirty="0"/>
              <a:t> +HCal</a:t>
            </a:r>
            <a:br>
              <a:rPr lang="en-US" dirty="0"/>
            </a:br>
            <a:r>
              <a:rPr lang="en-US" dirty="0"/>
              <a:t>in forward direction</a:t>
            </a:r>
          </a:p>
          <a:p>
            <a:pPr marL="742950" lvl="1" indent="-285750">
              <a:buFont typeface="Arial" panose="020B0604020202020204" pitchFamily="34" charset="0"/>
              <a:buChar char="•"/>
            </a:pPr>
            <a:r>
              <a:rPr lang="en-US" dirty="0"/>
              <a:t>Outer HCal (sPHENIX re-use)</a:t>
            </a:r>
          </a:p>
          <a:p>
            <a:pPr marL="742950" lvl="1" indent="-285750">
              <a:buFont typeface="Arial" panose="020B0604020202020204" pitchFamily="34" charset="0"/>
              <a:buChar char="•"/>
            </a:pPr>
            <a:r>
              <a:rPr lang="en-US" dirty="0"/>
              <a:t>Backwards HCal (tail-catcher)</a:t>
            </a:r>
          </a:p>
        </p:txBody>
      </p:sp>
      <p:pic>
        <p:nvPicPr>
          <p:cNvPr id="25" name="Picture 24" descr="Logo&#10;&#10;Description automatically generated">
            <a:extLst>
              <a:ext uri="{FF2B5EF4-FFF2-40B4-BE49-F238E27FC236}">
                <a16:creationId xmlns:a16="http://schemas.microsoft.com/office/drawing/2014/main" id="{9A6C4888-8E79-4055-801B-A5A671BEFABB}"/>
              </a:ext>
            </a:extLst>
          </p:cNvPr>
          <p:cNvPicPr>
            <a:picLocks noChangeAspect="1"/>
          </p:cNvPicPr>
          <p:nvPr/>
        </p:nvPicPr>
        <p:blipFill>
          <a:blip r:embed="rId3"/>
          <a:stretch>
            <a:fillRect/>
          </a:stretch>
        </p:blipFill>
        <p:spPr>
          <a:xfrm>
            <a:off x="9529763" y="132161"/>
            <a:ext cx="1804597" cy="1299014"/>
          </a:xfrm>
          <a:prstGeom prst="rect">
            <a:avLst/>
          </a:prstGeom>
        </p:spPr>
      </p:pic>
      <p:sp>
        <p:nvSpPr>
          <p:cNvPr id="3" name="Date Placeholder 2">
            <a:extLst>
              <a:ext uri="{FF2B5EF4-FFF2-40B4-BE49-F238E27FC236}">
                <a16:creationId xmlns:a16="http://schemas.microsoft.com/office/drawing/2014/main" id="{5564EB83-8D5C-4C1E-9B49-8CBCAD47315D}"/>
              </a:ext>
            </a:extLst>
          </p:cNvPr>
          <p:cNvSpPr>
            <a:spLocks noGrp="1"/>
          </p:cNvSpPr>
          <p:nvPr>
            <p:ph type="dt" sz="half" idx="10"/>
          </p:nvPr>
        </p:nvSpPr>
        <p:spPr/>
        <p:txBody>
          <a:bodyPr/>
          <a:lstStyle/>
          <a:p>
            <a:r>
              <a:rPr lang="en-US"/>
              <a:t>5/6/2024</a:t>
            </a:r>
          </a:p>
        </p:txBody>
      </p:sp>
      <p:sp>
        <p:nvSpPr>
          <p:cNvPr id="6" name="Footer Placeholder 5">
            <a:extLst>
              <a:ext uri="{FF2B5EF4-FFF2-40B4-BE49-F238E27FC236}">
                <a16:creationId xmlns:a16="http://schemas.microsoft.com/office/drawing/2014/main" id="{12121315-F0DB-470B-959C-40616D93F449}"/>
              </a:ext>
            </a:extLst>
          </p:cNvPr>
          <p:cNvSpPr>
            <a:spLocks noGrp="1"/>
          </p:cNvSpPr>
          <p:nvPr>
            <p:ph type="ftr" sz="quarter" idx="11"/>
          </p:nvPr>
        </p:nvSpPr>
        <p:spPr/>
        <p:txBody>
          <a:bodyPr/>
          <a:lstStyle/>
          <a:p>
            <a:r>
              <a:rPr lang="en-US"/>
              <a:t>3rd EIC Resource Review Board</a:t>
            </a:r>
          </a:p>
        </p:txBody>
      </p:sp>
      <p:sp>
        <p:nvSpPr>
          <p:cNvPr id="7" name="Slide Number Placeholder 6">
            <a:extLst>
              <a:ext uri="{FF2B5EF4-FFF2-40B4-BE49-F238E27FC236}">
                <a16:creationId xmlns:a16="http://schemas.microsoft.com/office/drawing/2014/main" id="{8C96CA4E-58DB-407F-A221-29BB419E75CC}"/>
              </a:ext>
            </a:extLst>
          </p:cNvPr>
          <p:cNvSpPr>
            <a:spLocks noGrp="1"/>
          </p:cNvSpPr>
          <p:nvPr>
            <p:ph type="sldNum" sz="quarter" idx="12"/>
          </p:nvPr>
        </p:nvSpPr>
        <p:spPr/>
        <p:txBody>
          <a:bodyPr/>
          <a:lstStyle/>
          <a:p>
            <a:fld id="{00A14187-AF44-4271-AA62-1C5C376B8E74}" type="slidenum">
              <a:rPr lang="en-US" smtClean="0"/>
              <a:t>25</a:t>
            </a:fld>
            <a:endParaRPr lang="en-US"/>
          </a:p>
        </p:txBody>
      </p:sp>
      <p:sp>
        <p:nvSpPr>
          <p:cNvPr id="4" name="Google Shape;413;p42">
            <a:extLst>
              <a:ext uri="{FF2B5EF4-FFF2-40B4-BE49-F238E27FC236}">
                <a16:creationId xmlns:a16="http://schemas.microsoft.com/office/drawing/2014/main" id="{48F99875-A34F-9DA3-06FB-F409CE3CB8E9}"/>
              </a:ext>
            </a:extLst>
          </p:cNvPr>
          <p:cNvSpPr/>
          <p:nvPr/>
        </p:nvSpPr>
        <p:spPr>
          <a:xfrm>
            <a:off x="429156" y="5986129"/>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5" name="Google Shape;414;p42">
            <a:extLst>
              <a:ext uri="{FF2B5EF4-FFF2-40B4-BE49-F238E27FC236}">
                <a16:creationId xmlns:a16="http://schemas.microsoft.com/office/drawing/2014/main" id="{FEB12E6A-B4A7-5E52-5744-48665B82283B}"/>
              </a:ext>
            </a:extLst>
          </p:cNvPr>
          <p:cNvSpPr/>
          <p:nvPr/>
        </p:nvSpPr>
        <p:spPr>
          <a:xfrm flipH="1">
            <a:off x="4706695" y="5947681"/>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
        <p:nvSpPr>
          <p:cNvPr id="41" name="TextBox 40">
            <a:extLst>
              <a:ext uri="{FF2B5EF4-FFF2-40B4-BE49-F238E27FC236}">
                <a16:creationId xmlns:a16="http://schemas.microsoft.com/office/drawing/2014/main" id="{70F2839A-4FF6-D3A1-941E-F895517C8F00}"/>
              </a:ext>
            </a:extLst>
          </p:cNvPr>
          <p:cNvSpPr txBox="1"/>
          <p:nvPr/>
        </p:nvSpPr>
        <p:spPr>
          <a:xfrm>
            <a:off x="3347624" y="810213"/>
            <a:ext cx="606868" cy="307777"/>
          </a:xfrm>
          <a:prstGeom prst="rect">
            <a:avLst/>
          </a:prstGeom>
          <a:noFill/>
        </p:spPr>
        <p:txBody>
          <a:bodyPr wrap="square" rtlCol="0">
            <a:spAutoFit/>
          </a:bodyPr>
          <a:lstStyle/>
          <a:p>
            <a:r>
              <a:rPr lang="en-US" sz="1400" dirty="0">
                <a:latin typeface="Symbol" panose="05050102010706020507" pitchFamily="18" charset="2"/>
              </a:rPr>
              <a:t>h</a:t>
            </a:r>
            <a:r>
              <a:rPr lang="en-US" sz="1400" dirty="0"/>
              <a:t>=0</a:t>
            </a:r>
          </a:p>
        </p:txBody>
      </p:sp>
      <p:cxnSp>
        <p:nvCxnSpPr>
          <p:cNvPr id="46" name="Straight Arrow Connector 45">
            <a:extLst>
              <a:ext uri="{FF2B5EF4-FFF2-40B4-BE49-F238E27FC236}">
                <a16:creationId xmlns:a16="http://schemas.microsoft.com/office/drawing/2014/main" id="{43E2F329-493F-C53F-B9BD-C9D57D9F4C0C}"/>
              </a:ext>
            </a:extLst>
          </p:cNvPr>
          <p:cNvCxnSpPr>
            <a:cxnSpLocks/>
          </p:cNvCxnSpPr>
          <p:nvPr/>
        </p:nvCxnSpPr>
        <p:spPr>
          <a:xfrm>
            <a:off x="3386148" y="1163308"/>
            <a:ext cx="3916983" cy="18851"/>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EE8A9B-9EDB-C54C-4BB6-EE43520920A5}"/>
              </a:ext>
            </a:extLst>
          </p:cNvPr>
          <p:cNvSpPr txBox="1"/>
          <p:nvPr/>
        </p:nvSpPr>
        <p:spPr>
          <a:xfrm>
            <a:off x="5100892" y="839277"/>
            <a:ext cx="677478" cy="276999"/>
          </a:xfrm>
          <a:prstGeom prst="rect">
            <a:avLst/>
          </a:prstGeom>
          <a:solidFill>
            <a:schemeClr val="bg1"/>
          </a:solidFill>
        </p:spPr>
        <p:txBody>
          <a:bodyPr wrap="square" rtlCol="0">
            <a:spAutoFit/>
          </a:bodyPr>
          <a:lstStyle/>
          <a:p>
            <a:r>
              <a:rPr lang="en-US" sz="1200" b="1" dirty="0">
                <a:latin typeface="+mj-lt"/>
              </a:rPr>
              <a:t>5.0m</a:t>
            </a:r>
          </a:p>
        </p:txBody>
      </p:sp>
      <p:cxnSp>
        <p:nvCxnSpPr>
          <p:cNvPr id="52" name="Straight Arrow Connector 51">
            <a:extLst>
              <a:ext uri="{FF2B5EF4-FFF2-40B4-BE49-F238E27FC236}">
                <a16:creationId xmlns:a16="http://schemas.microsoft.com/office/drawing/2014/main" id="{6E0CF0BA-C25E-64DB-E3FB-9667C83C42EA}"/>
              </a:ext>
            </a:extLst>
          </p:cNvPr>
          <p:cNvCxnSpPr>
            <a:cxnSpLocks/>
          </p:cNvCxnSpPr>
          <p:nvPr/>
        </p:nvCxnSpPr>
        <p:spPr>
          <a:xfrm flipH="1">
            <a:off x="592991" y="1147054"/>
            <a:ext cx="2793157" cy="0"/>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9E4C87B-4F49-BC01-777A-0232FA225693}"/>
              </a:ext>
            </a:extLst>
          </p:cNvPr>
          <p:cNvSpPr txBox="1"/>
          <p:nvPr/>
        </p:nvSpPr>
        <p:spPr>
          <a:xfrm>
            <a:off x="1652206" y="1031081"/>
            <a:ext cx="606866" cy="276999"/>
          </a:xfrm>
          <a:prstGeom prst="rect">
            <a:avLst/>
          </a:prstGeom>
          <a:solidFill>
            <a:schemeClr val="bg1"/>
          </a:solidFill>
        </p:spPr>
        <p:txBody>
          <a:bodyPr wrap="square" rtlCol="0">
            <a:spAutoFit/>
          </a:bodyPr>
          <a:lstStyle/>
          <a:p>
            <a:r>
              <a:rPr lang="en-US" sz="1200" b="1" dirty="0">
                <a:latin typeface="+mj-lt"/>
              </a:rPr>
              <a:t>3.2m</a:t>
            </a:r>
          </a:p>
        </p:txBody>
      </p:sp>
      <p:cxnSp>
        <p:nvCxnSpPr>
          <p:cNvPr id="58" name="Straight Arrow Connector 57">
            <a:extLst>
              <a:ext uri="{FF2B5EF4-FFF2-40B4-BE49-F238E27FC236}">
                <a16:creationId xmlns:a16="http://schemas.microsoft.com/office/drawing/2014/main" id="{716C5474-3AC9-0311-BFB7-EC4E205A2D57}"/>
              </a:ext>
            </a:extLst>
          </p:cNvPr>
          <p:cNvCxnSpPr>
            <a:cxnSpLocks/>
            <a:stCxn id="41" idx="1"/>
          </p:cNvCxnSpPr>
          <p:nvPr/>
        </p:nvCxnSpPr>
        <p:spPr>
          <a:xfrm flipH="1">
            <a:off x="190499" y="964102"/>
            <a:ext cx="3157125" cy="12473"/>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2B2F5CD-8186-356C-D515-D3B84F40881A}"/>
              </a:ext>
            </a:extLst>
          </p:cNvPr>
          <p:cNvSpPr txBox="1"/>
          <p:nvPr/>
        </p:nvSpPr>
        <p:spPr>
          <a:xfrm>
            <a:off x="1660393" y="836840"/>
            <a:ext cx="606868" cy="276999"/>
          </a:xfrm>
          <a:prstGeom prst="rect">
            <a:avLst/>
          </a:prstGeom>
          <a:solidFill>
            <a:schemeClr val="bg1"/>
          </a:solidFill>
        </p:spPr>
        <p:txBody>
          <a:bodyPr wrap="square" rtlCol="0">
            <a:spAutoFit/>
          </a:bodyPr>
          <a:lstStyle/>
          <a:p>
            <a:r>
              <a:rPr lang="en-US" sz="1200" b="1" dirty="0">
                <a:latin typeface="+mj-lt"/>
              </a:rPr>
              <a:t>3.5m</a:t>
            </a:r>
          </a:p>
        </p:txBody>
      </p:sp>
      <p:pic>
        <p:nvPicPr>
          <p:cNvPr id="54" name="Picture 53" descr="A green and white machine&#10;&#10;Description automatically generated">
            <a:extLst>
              <a:ext uri="{FF2B5EF4-FFF2-40B4-BE49-F238E27FC236}">
                <a16:creationId xmlns:a16="http://schemas.microsoft.com/office/drawing/2014/main" id="{D5EE621F-CDEB-3B2B-FF94-B030385370F8}"/>
              </a:ext>
            </a:extLst>
          </p:cNvPr>
          <p:cNvPicPr>
            <a:picLocks noChangeAspect="1"/>
          </p:cNvPicPr>
          <p:nvPr/>
        </p:nvPicPr>
        <p:blipFill>
          <a:blip r:embed="rId4"/>
          <a:stretch>
            <a:fillRect/>
          </a:stretch>
        </p:blipFill>
        <p:spPr>
          <a:xfrm>
            <a:off x="-192024" y="1490472"/>
            <a:ext cx="7858461" cy="4453128"/>
          </a:xfrm>
          <a:prstGeom prst="rect">
            <a:avLst/>
          </a:prstGeom>
        </p:spPr>
      </p:pic>
      <p:pic>
        <p:nvPicPr>
          <p:cNvPr id="56" name="Picture 55" descr="A blue and red cylinder with red and white stripes&#10;&#10;Description automatically generated">
            <a:extLst>
              <a:ext uri="{FF2B5EF4-FFF2-40B4-BE49-F238E27FC236}">
                <a16:creationId xmlns:a16="http://schemas.microsoft.com/office/drawing/2014/main" id="{2FE820B8-3352-99C9-8315-DA11395BB737}"/>
              </a:ext>
            </a:extLst>
          </p:cNvPr>
          <p:cNvPicPr>
            <a:picLocks noChangeAspect="1"/>
          </p:cNvPicPr>
          <p:nvPr/>
        </p:nvPicPr>
        <p:blipFill>
          <a:blip r:embed="rId5"/>
          <a:stretch>
            <a:fillRect/>
          </a:stretch>
        </p:blipFill>
        <p:spPr>
          <a:xfrm>
            <a:off x="-192024" y="1490472"/>
            <a:ext cx="7858461" cy="4453128"/>
          </a:xfrm>
          <a:prstGeom prst="rect">
            <a:avLst/>
          </a:prstGeom>
        </p:spPr>
      </p:pic>
      <p:cxnSp>
        <p:nvCxnSpPr>
          <p:cNvPr id="40" name="Straight Connector 39">
            <a:extLst>
              <a:ext uri="{FF2B5EF4-FFF2-40B4-BE49-F238E27FC236}">
                <a16:creationId xmlns:a16="http://schemas.microsoft.com/office/drawing/2014/main" id="{7378B9F0-47B4-8964-A06F-5F25DCBCDF11}"/>
              </a:ext>
            </a:extLst>
          </p:cNvPr>
          <p:cNvCxnSpPr>
            <a:cxnSpLocks/>
          </p:cNvCxnSpPr>
          <p:nvPr/>
        </p:nvCxnSpPr>
        <p:spPr>
          <a:xfrm>
            <a:off x="3386148" y="1277957"/>
            <a:ext cx="0" cy="4793696"/>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EFD0738-F962-D503-9021-DF6F4497D7FF}"/>
              </a:ext>
            </a:extLst>
          </p:cNvPr>
          <p:cNvCxnSpPr>
            <a:cxnSpLocks/>
          </p:cNvCxnSpPr>
          <p:nvPr/>
        </p:nvCxnSpPr>
        <p:spPr>
          <a:xfrm>
            <a:off x="7535917" y="1293026"/>
            <a:ext cx="0" cy="4545066"/>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87116D-D064-4895-8176-4DF2BB6418D1}"/>
              </a:ext>
            </a:extLst>
          </p:cNvPr>
          <p:cNvSpPr txBox="1"/>
          <p:nvPr/>
        </p:nvSpPr>
        <p:spPr>
          <a:xfrm>
            <a:off x="7297863" y="3476472"/>
            <a:ext cx="677478" cy="276999"/>
          </a:xfrm>
          <a:prstGeom prst="rect">
            <a:avLst/>
          </a:prstGeom>
          <a:solidFill>
            <a:schemeClr val="bg1"/>
          </a:solidFill>
        </p:spPr>
        <p:txBody>
          <a:bodyPr wrap="square" rtlCol="0">
            <a:spAutoFit/>
          </a:bodyPr>
          <a:lstStyle/>
          <a:p>
            <a:r>
              <a:rPr lang="en-US" sz="1200" b="1" dirty="0">
                <a:latin typeface="+mj-lt"/>
              </a:rPr>
              <a:t>5.34m</a:t>
            </a:r>
          </a:p>
        </p:txBody>
      </p:sp>
    </p:spTree>
    <p:extLst>
      <p:ext uri="{BB962C8B-B14F-4D97-AF65-F5344CB8AC3E}">
        <p14:creationId xmlns:p14="http://schemas.microsoft.com/office/powerpoint/2010/main" val="205156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line chart&#10;&#10;Description automatically generated">
            <a:extLst>
              <a:ext uri="{FF2B5EF4-FFF2-40B4-BE49-F238E27FC236}">
                <a16:creationId xmlns:a16="http://schemas.microsoft.com/office/drawing/2014/main" id="{41185E15-88EF-050A-7F53-1064E2703D71}"/>
              </a:ext>
            </a:extLst>
          </p:cNvPr>
          <p:cNvPicPr>
            <a:picLocks noChangeAspect="1"/>
          </p:cNvPicPr>
          <p:nvPr/>
        </p:nvPicPr>
        <p:blipFill>
          <a:blip r:embed="rId2"/>
          <a:stretch>
            <a:fillRect/>
          </a:stretch>
        </p:blipFill>
        <p:spPr>
          <a:xfrm>
            <a:off x="1948157" y="2034973"/>
            <a:ext cx="5897733" cy="4445615"/>
          </a:xfrm>
          <a:prstGeom prst="rect">
            <a:avLst/>
          </a:prstGeom>
        </p:spPr>
      </p:pic>
      <p:sp>
        <p:nvSpPr>
          <p:cNvPr id="2" name="Title 1">
            <a:extLst>
              <a:ext uri="{FF2B5EF4-FFF2-40B4-BE49-F238E27FC236}">
                <a16:creationId xmlns:a16="http://schemas.microsoft.com/office/drawing/2014/main" id="{84C842AB-675D-974C-BDDB-33FB7587BC5E}"/>
              </a:ext>
            </a:extLst>
          </p:cNvPr>
          <p:cNvSpPr>
            <a:spLocks noGrp="1"/>
          </p:cNvSpPr>
          <p:nvPr>
            <p:ph type="title"/>
          </p:nvPr>
        </p:nvSpPr>
        <p:spPr>
          <a:xfrm>
            <a:off x="191144" y="280226"/>
            <a:ext cx="11552663" cy="720960"/>
          </a:xfrm>
        </p:spPr>
        <p:txBody>
          <a:bodyPr>
            <a:normAutofit/>
          </a:bodyPr>
          <a:lstStyle/>
          <a:p>
            <a:r>
              <a:rPr lang="en-US" b="1" dirty="0">
                <a:solidFill>
                  <a:schemeClr val="accent1"/>
                </a:solidFill>
              </a:rPr>
              <a:t>Far-Forward and Far-Backward Detectors</a:t>
            </a:r>
          </a:p>
        </p:txBody>
      </p:sp>
      <p:cxnSp>
        <p:nvCxnSpPr>
          <p:cNvPr id="20" name="Straight Arrow Connector 19">
            <a:extLst>
              <a:ext uri="{FF2B5EF4-FFF2-40B4-BE49-F238E27FC236}">
                <a16:creationId xmlns:a16="http://schemas.microsoft.com/office/drawing/2014/main" id="{F6B6B86E-B741-FD4D-B064-5F5DC9046A51}"/>
              </a:ext>
            </a:extLst>
          </p:cNvPr>
          <p:cNvCxnSpPr>
            <a:cxnSpLocks/>
          </p:cNvCxnSpPr>
          <p:nvPr/>
        </p:nvCxnSpPr>
        <p:spPr>
          <a:xfrm flipV="1">
            <a:off x="5509910" y="2261175"/>
            <a:ext cx="570102" cy="932141"/>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7D0211-7087-1A49-BC47-F1295EAA878E}"/>
              </a:ext>
            </a:extLst>
          </p:cNvPr>
          <p:cNvCxnSpPr>
            <a:cxnSpLocks/>
          </p:cNvCxnSpPr>
          <p:nvPr/>
        </p:nvCxnSpPr>
        <p:spPr>
          <a:xfrm flipH="1" flipV="1">
            <a:off x="4292363" y="2339805"/>
            <a:ext cx="643003" cy="894283"/>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EACB94D-1B3A-D18E-E84D-EF6C2290D08A}"/>
              </a:ext>
            </a:extLst>
          </p:cNvPr>
          <p:cNvSpPr/>
          <p:nvPr/>
        </p:nvSpPr>
        <p:spPr>
          <a:xfrm rot="19686176">
            <a:off x="3381092" y="3269322"/>
            <a:ext cx="1521195" cy="14489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EB212D-7FC8-7ACB-93D3-B8F092381D85}"/>
              </a:ext>
            </a:extLst>
          </p:cNvPr>
          <p:cNvSpPr txBox="1"/>
          <p:nvPr/>
        </p:nvSpPr>
        <p:spPr>
          <a:xfrm>
            <a:off x="144970" y="4328495"/>
            <a:ext cx="2156438" cy="1754326"/>
          </a:xfrm>
          <a:prstGeom prst="rect">
            <a:avLst/>
          </a:prstGeom>
          <a:noFill/>
        </p:spPr>
        <p:txBody>
          <a:bodyPr wrap="square" rtlCol="0">
            <a:spAutoFit/>
          </a:bodyPr>
          <a:lstStyle/>
          <a:p>
            <a:r>
              <a:rPr lang="en-US" b="1" dirty="0">
                <a:solidFill>
                  <a:schemeClr val="bg2">
                    <a:lumMod val="50000"/>
                  </a:schemeClr>
                </a:solidFill>
              </a:rPr>
              <a:t>Far-Backward Detectors</a:t>
            </a:r>
          </a:p>
          <a:p>
            <a:pPr marL="285750" indent="-285750">
              <a:buFont typeface="Arial" panose="020B0604020202020204" pitchFamily="34" charset="0"/>
              <a:buChar char="•"/>
            </a:pPr>
            <a:r>
              <a:rPr lang="en-US" dirty="0"/>
              <a:t>Luminosity monitor</a:t>
            </a:r>
          </a:p>
          <a:p>
            <a:pPr marL="285750" indent="-285750">
              <a:buFont typeface="Arial" panose="020B0604020202020204" pitchFamily="34" charset="0"/>
              <a:buChar char="•"/>
            </a:pPr>
            <a:r>
              <a:rPr lang="en-US" dirty="0"/>
              <a:t>Low-Q</a:t>
            </a:r>
            <a:r>
              <a:rPr lang="en-US" baseline="30000" dirty="0"/>
              <a:t>2</a:t>
            </a:r>
            <a:r>
              <a:rPr lang="en-US" dirty="0"/>
              <a:t> Tagging Detectors</a:t>
            </a:r>
          </a:p>
        </p:txBody>
      </p:sp>
      <p:cxnSp>
        <p:nvCxnSpPr>
          <p:cNvPr id="9" name="Straight Arrow Connector 8">
            <a:extLst>
              <a:ext uri="{FF2B5EF4-FFF2-40B4-BE49-F238E27FC236}">
                <a16:creationId xmlns:a16="http://schemas.microsoft.com/office/drawing/2014/main" id="{2915AF05-B64E-97B9-632C-295AE10D9AA8}"/>
              </a:ext>
            </a:extLst>
          </p:cNvPr>
          <p:cNvCxnSpPr>
            <a:cxnSpLocks/>
          </p:cNvCxnSpPr>
          <p:nvPr/>
        </p:nvCxnSpPr>
        <p:spPr>
          <a:xfrm flipH="1">
            <a:off x="2487551" y="4212110"/>
            <a:ext cx="830483" cy="2631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914D68E-D98B-E560-B796-6EC991EF3BB0}"/>
              </a:ext>
            </a:extLst>
          </p:cNvPr>
          <p:cNvSpPr/>
          <p:nvPr/>
        </p:nvSpPr>
        <p:spPr>
          <a:xfrm rot="1558022">
            <a:off x="5200343" y="4112858"/>
            <a:ext cx="2277214" cy="9978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641634-6EB3-69AE-5CBE-38572D590B21}"/>
              </a:ext>
            </a:extLst>
          </p:cNvPr>
          <p:cNvPicPr>
            <a:picLocks noChangeAspect="1"/>
          </p:cNvPicPr>
          <p:nvPr/>
        </p:nvPicPr>
        <p:blipFill>
          <a:blip r:embed="rId3"/>
          <a:stretch>
            <a:fillRect/>
          </a:stretch>
        </p:blipFill>
        <p:spPr>
          <a:xfrm>
            <a:off x="6434608" y="1299081"/>
            <a:ext cx="5686359" cy="2926553"/>
          </a:xfrm>
          <a:prstGeom prst="rect">
            <a:avLst/>
          </a:prstGeom>
          <a:ln w="12700">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6F44F58E-107B-FCD5-F3DF-7917628B6C6A}"/>
              </a:ext>
            </a:extLst>
          </p:cNvPr>
          <p:cNvSpPr/>
          <p:nvPr/>
        </p:nvSpPr>
        <p:spPr>
          <a:xfrm>
            <a:off x="11419066" y="3455688"/>
            <a:ext cx="701901" cy="76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93FEC28C-A5B2-D8CD-61E3-34F56E938938}"/>
              </a:ext>
            </a:extLst>
          </p:cNvPr>
          <p:cNvCxnSpPr>
            <a:cxnSpLocks/>
          </p:cNvCxnSpPr>
          <p:nvPr/>
        </p:nvCxnSpPr>
        <p:spPr>
          <a:xfrm>
            <a:off x="7499429" y="4919874"/>
            <a:ext cx="13722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789F70-EF0F-2060-1F6E-B33DF38CFEBB}"/>
              </a:ext>
            </a:extLst>
          </p:cNvPr>
          <p:cNvSpPr txBox="1"/>
          <p:nvPr/>
        </p:nvSpPr>
        <p:spPr>
          <a:xfrm>
            <a:off x="9088448" y="4681756"/>
            <a:ext cx="2905008" cy="1754326"/>
          </a:xfrm>
          <a:prstGeom prst="rect">
            <a:avLst/>
          </a:prstGeom>
          <a:noFill/>
        </p:spPr>
        <p:txBody>
          <a:bodyPr wrap="square" rtlCol="0">
            <a:spAutoFit/>
          </a:bodyPr>
          <a:lstStyle/>
          <a:p>
            <a:r>
              <a:rPr lang="en-US" b="1" dirty="0">
                <a:solidFill>
                  <a:schemeClr val="bg2">
                    <a:lumMod val="50000"/>
                  </a:schemeClr>
                </a:solidFill>
              </a:rPr>
              <a:t>Far-Forward Detectors</a:t>
            </a:r>
          </a:p>
          <a:p>
            <a:pPr marL="285750" indent="-285750">
              <a:buFont typeface="Arial" panose="020B0604020202020204" pitchFamily="34" charset="0"/>
              <a:buChar char="•"/>
            </a:pPr>
            <a:r>
              <a:rPr lang="en-US" dirty="0"/>
              <a:t>B0 Tracking and Photon Detection</a:t>
            </a:r>
          </a:p>
          <a:p>
            <a:pPr marL="285750" indent="-285750">
              <a:buFont typeface="Arial" panose="020B0604020202020204" pitchFamily="34" charset="0"/>
              <a:buChar char="•"/>
            </a:pPr>
            <a:r>
              <a:rPr lang="en-US" dirty="0"/>
              <a:t>Roman Pots and Off-Momentum Detectors</a:t>
            </a:r>
          </a:p>
          <a:p>
            <a:pPr marL="285750" indent="-285750">
              <a:buFont typeface="Arial" panose="020B0604020202020204" pitchFamily="34" charset="0"/>
              <a:buChar char="•"/>
            </a:pPr>
            <a:r>
              <a:rPr lang="en-US" dirty="0"/>
              <a:t>Zero-Degree Calorimeter</a:t>
            </a:r>
          </a:p>
        </p:txBody>
      </p:sp>
      <p:pic>
        <p:nvPicPr>
          <p:cNvPr id="32" name="Picture 2">
            <a:extLst>
              <a:ext uri="{FF2B5EF4-FFF2-40B4-BE49-F238E27FC236}">
                <a16:creationId xmlns:a16="http://schemas.microsoft.com/office/drawing/2014/main" id="{FAC55024-A1EA-56A7-0A92-C848B94E3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506" y="1537791"/>
            <a:ext cx="1669219" cy="129998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BA04B2C-3469-29AB-7536-A3B6B8ACD7DD}"/>
              </a:ext>
            </a:extLst>
          </p:cNvPr>
          <p:cNvSpPr txBox="1"/>
          <p:nvPr/>
        </p:nvSpPr>
        <p:spPr>
          <a:xfrm>
            <a:off x="8277725" y="1436996"/>
            <a:ext cx="728552" cy="461665"/>
          </a:xfrm>
          <a:prstGeom prst="rect">
            <a:avLst/>
          </a:prstGeom>
          <a:noFill/>
        </p:spPr>
        <p:txBody>
          <a:bodyPr wrap="square" rtlCol="0">
            <a:spAutoFit/>
          </a:bodyPr>
          <a:lstStyle/>
          <a:p>
            <a:r>
              <a:rPr lang="en-US" sz="1200" dirty="0"/>
              <a:t>PbW04 EMCAL</a:t>
            </a:r>
          </a:p>
        </p:txBody>
      </p:sp>
      <p:cxnSp>
        <p:nvCxnSpPr>
          <p:cNvPr id="29" name="Straight Arrow Connector 28">
            <a:extLst>
              <a:ext uri="{FF2B5EF4-FFF2-40B4-BE49-F238E27FC236}">
                <a16:creationId xmlns:a16="http://schemas.microsoft.com/office/drawing/2014/main" id="{190F5C26-E26E-7A04-F45A-49B23AD55D64}"/>
              </a:ext>
            </a:extLst>
          </p:cNvPr>
          <p:cNvCxnSpPr>
            <a:cxnSpLocks/>
          </p:cNvCxnSpPr>
          <p:nvPr/>
        </p:nvCxnSpPr>
        <p:spPr>
          <a:xfrm>
            <a:off x="4358240" y="1175084"/>
            <a:ext cx="1595090" cy="0"/>
          </a:xfrm>
          <a:prstGeom prst="straightConnector1">
            <a:avLst/>
          </a:prstGeom>
          <a:ln w="127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6982A09-F0C6-C7C3-6DDF-599B69045117}"/>
              </a:ext>
            </a:extLst>
          </p:cNvPr>
          <p:cNvSpPr txBox="1"/>
          <p:nvPr/>
        </p:nvSpPr>
        <p:spPr>
          <a:xfrm>
            <a:off x="4897023" y="965025"/>
            <a:ext cx="637107" cy="246221"/>
          </a:xfrm>
          <a:prstGeom prst="rect">
            <a:avLst/>
          </a:prstGeom>
          <a:noFill/>
        </p:spPr>
        <p:txBody>
          <a:bodyPr wrap="square" rtlCol="0">
            <a:spAutoFit/>
          </a:bodyPr>
          <a:lstStyle/>
          <a:p>
            <a:r>
              <a:rPr lang="en-US" sz="1000" dirty="0"/>
              <a:t>8.5m</a:t>
            </a:r>
          </a:p>
        </p:txBody>
      </p:sp>
      <p:cxnSp>
        <p:nvCxnSpPr>
          <p:cNvPr id="18" name="Straight Arrow Connector 17">
            <a:extLst>
              <a:ext uri="{FF2B5EF4-FFF2-40B4-BE49-F238E27FC236}">
                <a16:creationId xmlns:a16="http://schemas.microsoft.com/office/drawing/2014/main" id="{970A4C61-40CC-46CC-8119-83A0A284DDFC}"/>
              </a:ext>
            </a:extLst>
          </p:cNvPr>
          <p:cNvCxnSpPr>
            <a:cxnSpLocks/>
          </p:cNvCxnSpPr>
          <p:nvPr/>
        </p:nvCxnSpPr>
        <p:spPr>
          <a:xfrm flipH="1">
            <a:off x="7542440" y="1663463"/>
            <a:ext cx="643114" cy="356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F9D66C8-B938-49E5-B52D-2C1A46916F4B}"/>
              </a:ext>
            </a:extLst>
          </p:cNvPr>
          <p:cNvSpPr txBox="1"/>
          <p:nvPr/>
        </p:nvSpPr>
        <p:spPr>
          <a:xfrm>
            <a:off x="8254078" y="1983482"/>
            <a:ext cx="1126044" cy="307777"/>
          </a:xfrm>
          <a:prstGeom prst="rect">
            <a:avLst/>
          </a:prstGeom>
          <a:noFill/>
        </p:spPr>
        <p:txBody>
          <a:bodyPr wrap="square" rtlCol="0">
            <a:spAutoFit/>
          </a:bodyPr>
          <a:lstStyle/>
          <a:p>
            <a:r>
              <a:rPr lang="en-US" sz="1400" dirty="0"/>
              <a:t>Si Tracking</a:t>
            </a:r>
          </a:p>
        </p:txBody>
      </p:sp>
      <p:cxnSp>
        <p:nvCxnSpPr>
          <p:cNvPr id="35" name="Straight Arrow Connector 34">
            <a:extLst>
              <a:ext uri="{FF2B5EF4-FFF2-40B4-BE49-F238E27FC236}">
                <a16:creationId xmlns:a16="http://schemas.microsoft.com/office/drawing/2014/main" id="{F9225DB1-DE55-4413-A49B-7FEFF2A0530B}"/>
              </a:ext>
            </a:extLst>
          </p:cNvPr>
          <p:cNvCxnSpPr>
            <a:cxnSpLocks/>
            <a:stCxn id="22" idx="1"/>
          </p:cNvCxnSpPr>
          <p:nvPr/>
        </p:nvCxnSpPr>
        <p:spPr>
          <a:xfrm flipH="1">
            <a:off x="7904212" y="2137371"/>
            <a:ext cx="349866"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20E72B28-DB96-4B82-BD0E-2A102B3EC44A}"/>
              </a:ext>
            </a:extLst>
          </p:cNvPr>
          <p:cNvSpPr>
            <a:spLocks noGrp="1"/>
          </p:cNvSpPr>
          <p:nvPr>
            <p:ph type="dt" sz="half" idx="10"/>
          </p:nvPr>
        </p:nvSpPr>
        <p:spPr/>
        <p:txBody>
          <a:bodyPr/>
          <a:lstStyle/>
          <a:p>
            <a:r>
              <a:rPr lang="en-US"/>
              <a:t>5/6/2024</a:t>
            </a:r>
            <a:endParaRPr lang="en-US" dirty="0"/>
          </a:p>
        </p:txBody>
      </p:sp>
      <p:sp>
        <p:nvSpPr>
          <p:cNvPr id="14" name="Footer Placeholder 13">
            <a:extLst>
              <a:ext uri="{FF2B5EF4-FFF2-40B4-BE49-F238E27FC236}">
                <a16:creationId xmlns:a16="http://schemas.microsoft.com/office/drawing/2014/main" id="{55C739F6-866F-40CD-ACBA-D8EEBAC877AA}"/>
              </a:ext>
            </a:extLst>
          </p:cNvPr>
          <p:cNvSpPr>
            <a:spLocks noGrp="1"/>
          </p:cNvSpPr>
          <p:nvPr>
            <p:ph type="ftr" sz="quarter" idx="11"/>
          </p:nvPr>
        </p:nvSpPr>
        <p:spPr/>
        <p:txBody>
          <a:bodyPr/>
          <a:lstStyle/>
          <a:p>
            <a:r>
              <a:rPr lang="en-US"/>
              <a:t>3rd EIC Resource Review Board</a:t>
            </a:r>
            <a:endParaRPr lang="en-US" dirty="0"/>
          </a:p>
        </p:txBody>
      </p:sp>
      <p:sp>
        <p:nvSpPr>
          <p:cNvPr id="15" name="Slide Number Placeholder 14">
            <a:extLst>
              <a:ext uri="{FF2B5EF4-FFF2-40B4-BE49-F238E27FC236}">
                <a16:creationId xmlns:a16="http://schemas.microsoft.com/office/drawing/2014/main" id="{8AC53C80-644D-4D84-A3AE-328F547DEAD9}"/>
              </a:ext>
            </a:extLst>
          </p:cNvPr>
          <p:cNvSpPr>
            <a:spLocks noGrp="1"/>
          </p:cNvSpPr>
          <p:nvPr>
            <p:ph type="sldNum" sz="quarter" idx="12"/>
          </p:nvPr>
        </p:nvSpPr>
        <p:spPr/>
        <p:txBody>
          <a:bodyPr/>
          <a:lstStyle/>
          <a:p>
            <a:fld id="{00A14187-AF44-4271-AA62-1C5C376B8E74}" type="slidenum">
              <a:rPr lang="en-US" smtClean="0"/>
              <a:t>26</a:t>
            </a:fld>
            <a:endParaRPr lang="en-US" dirty="0"/>
          </a:p>
        </p:txBody>
      </p:sp>
      <p:pic>
        <p:nvPicPr>
          <p:cNvPr id="3" name="Google Shape;433;p43">
            <a:extLst>
              <a:ext uri="{FF2B5EF4-FFF2-40B4-BE49-F238E27FC236}">
                <a16:creationId xmlns:a16="http://schemas.microsoft.com/office/drawing/2014/main" id="{BA96F37B-5C7E-487A-8284-1369AC46D55A}"/>
              </a:ext>
            </a:extLst>
          </p:cNvPr>
          <p:cNvPicPr preferRelativeResize="0"/>
          <p:nvPr/>
        </p:nvPicPr>
        <p:blipFill>
          <a:blip r:embed="rId5">
            <a:alphaModFix/>
          </a:blip>
          <a:stretch>
            <a:fillRect/>
          </a:stretch>
        </p:blipFill>
        <p:spPr>
          <a:xfrm>
            <a:off x="372288" y="1001186"/>
            <a:ext cx="2490801" cy="2775114"/>
          </a:xfrm>
          <a:prstGeom prst="rect">
            <a:avLst/>
          </a:prstGeom>
          <a:noFill/>
          <a:ln w="9525" cap="flat" cmpd="sng">
            <a:solidFill>
              <a:schemeClr val="dk2"/>
            </a:solidFill>
            <a:prstDash val="solid"/>
            <a:round/>
            <a:headEnd type="none" w="sm" len="sm"/>
            <a:tailEnd type="none" w="sm" len="sm"/>
          </a:ln>
        </p:spPr>
      </p:pic>
      <p:pic>
        <p:nvPicPr>
          <p:cNvPr id="8" name="Picture 7" descr="A blue and purple tube&#10;&#10;Description automatically generated">
            <a:extLst>
              <a:ext uri="{FF2B5EF4-FFF2-40B4-BE49-F238E27FC236}">
                <a16:creationId xmlns:a16="http://schemas.microsoft.com/office/drawing/2014/main" id="{776BA563-94E1-61EC-1849-13528DDB72EF}"/>
              </a:ext>
            </a:extLst>
          </p:cNvPr>
          <p:cNvPicPr>
            <a:picLocks noChangeAspect="1"/>
          </p:cNvPicPr>
          <p:nvPr/>
        </p:nvPicPr>
        <p:blipFill>
          <a:blip r:embed="rId6"/>
          <a:stretch>
            <a:fillRect/>
          </a:stretch>
        </p:blipFill>
        <p:spPr>
          <a:xfrm>
            <a:off x="4204096" y="1246506"/>
            <a:ext cx="1996222" cy="1131192"/>
          </a:xfrm>
          <a:prstGeom prst="rect">
            <a:avLst/>
          </a:prstGeom>
        </p:spPr>
      </p:pic>
    </p:spTree>
    <p:extLst>
      <p:ext uri="{BB962C8B-B14F-4D97-AF65-F5344CB8AC3E}">
        <p14:creationId xmlns:p14="http://schemas.microsoft.com/office/powerpoint/2010/main" val="3706319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17" name="Picture 16">
            <a:extLst>
              <a:ext uri="{FF2B5EF4-FFF2-40B4-BE49-F238E27FC236}">
                <a16:creationId xmlns:a16="http://schemas.microsoft.com/office/drawing/2014/main" id="{9F0D17AB-E684-9D40-B645-BD33994DD7C7}"/>
              </a:ext>
            </a:extLst>
          </p:cNvPr>
          <p:cNvPicPr>
            <a:picLocks noChangeAspect="1"/>
          </p:cNvPicPr>
          <p:nvPr/>
        </p:nvPicPr>
        <p:blipFill rotWithShape="1">
          <a:blip r:embed="rId3"/>
          <a:srcRect l="11252" t="5464" r="30873"/>
          <a:stretch/>
        </p:blipFill>
        <p:spPr>
          <a:xfrm>
            <a:off x="5805657" y="2341327"/>
            <a:ext cx="1234895" cy="2418900"/>
          </a:xfrm>
          <a:prstGeom prst="rect">
            <a:avLst/>
          </a:prstGeom>
        </p:spPr>
      </p:pic>
      <p:sp>
        <p:nvSpPr>
          <p:cNvPr id="470" name="Google Shape;470;p46"/>
          <p:cNvSpPr txBox="1">
            <a:spLocks noGrp="1"/>
          </p:cNvSpPr>
          <p:nvPr>
            <p:ph type="title"/>
          </p:nvPr>
        </p:nvSpPr>
        <p:spPr>
          <a:xfrm>
            <a:off x="383797" y="211258"/>
            <a:ext cx="10515600" cy="8028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ePIC Tracking Detectors</a:t>
            </a:r>
            <a:endParaRPr b="1" dirty="0">
              <a:solidFill>
                <a:schemeClr val="accent1"/>
              </a:solidFill>
              <a:ea typeface="Roboto"/>
              <a:cs typeface="Roboto"/>
              <a:sym typeface="Roboto"/>
            </a:endParaRPr>
          </a:p>
        </p:txBody>
      </p:sp>
      <p:sp>
        <p:nvSpPr>
          <p:cNvPr id="471" name="Google Shape;471;p46"/>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27</a:t>
            </a:fld>
            <a:endParaRPr/>
          </a:p>
        </p:txBody>
      </p:sp>
      <p:sp>
        <p:nvSpPr>
          <p:cNvPr id="2" name="Date Placeholder 1">
            <a:extLst>
              <a:ext uri="{FF2B5EF4-FFF2-40B4-BE49-F238E27FC236}">
                <a16:creationId xmlns:a16="http://schemas.microsoft.com/office/drawing/2014/main" id="{76983235-C98F-6D26-1EB8-ED7DACE4E969}"/>
              </a:ext>
            </a:extLst>
          </p:cNvPr>
          <p:cNvSpPr>
            <a:spLocks noGrp="1"/>
          </p:cNvSpPr>
          <p:nvPr>
            <p:ph type="dt" sz="half" idx="10"/>
          </p:nvPr>
        </p:nvSpPr>
        <p:spPr/>
        <p:txBody>
          <a:bodyPr/>
          <a:lstStyle/>
          <a:p>
            <a:r>
              <a:rPr lang="en-US"/>
              <a:t>5/6/2024</a:t>
            </a:r>
            <a:endParaRPr lang="en-US" dirty="0"/>
          </a:p>
        </p:txBody>
      </p:sp>
      <p:sp>
        <p:nvSpPr>
          <p:cNvPr id="3" name="Footer Placeholder 2">
            <a:extLst>
              <a:ext uri="{FF2B5EF4-FFF2-40B4-BE49-F238E27FC236}">
                <a16:creationId xmlns:a16="http://schemas.microsoft.com/office/drawing/2014/main" id="{D8403524-E425-B88C-7FBF-BADB8AD36CFD}"/>
              </a:ext>
            </a:extLst>
          </p:cNvPr>
          <p:cNvSpPr>
            <a:spLocks noGrp="1"/>
          </p:cNvSpPr>
          <p:nvPr>
            <p:ph type="ftr" sz="quarter" idx="11"/>
          </p:nvPr>
        </p:nvSpPr>
        <p:spPr/>
        <p:txBody>
          <a:bodyPr/>
          <a:lstStyle/>
          <a:p>
            <a:r>
              <a:rPr lang="en-US"/>
              <a:t>3rd EIC Resource Review Board</a:t>
            </a:r>
          </a:p>
        </p:txBody>
      </p:sp>
      <p:grpSp>
        <p:nvGrpSpPr>
          <p:cNvPr id="4" name="Group 3">
            <a:extLst>
              <a:ext uri="{FF2B5EF4-FFF2-40B4-BE49-F238E27FC236}">
                <a16:creationId xmlns:a16="http://schemas.microsoft.com/office/drawing/2014/main" id="{517B8796-50CE-F591-8006-CA162B6D1D81}"/>
              </a:ext>
            </a:extLst>
          </p:cNvPr>
          <p:cNvGrpSpPr/>
          <p:nvPr/>
        </p:nvGrpSpPr>
        <p:grpSpPr>
          <a:xfrm>
            <a:off x="11016253" y="2851474"/>
            <a:ext cx="949747" cy="461665"/>
            <a:chOff x="4215786" y="840980"/>
            <a:chExt cx="949747" cy="461665"/>
          </a:xfrm>
        </p:grpSpPr>
        <p:sp>
          <p:nvSpPr>
            <p:cNvPr id="5" name="TextBox 4">
              <a:extLst>
                <a:ext uri="{FF2B5EF4-FFF2-40B4-BE49-F238E27FC236}">
                  <a16:creationId xmlns:a16="http://schemas.microsoft.com/office/drawing/2014/main" id="{FDCFF782-7DB5-5891-CFF6-7EC69983C38B}"/>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6" name="Picture 5" descr="Logo&#10;&#10;Description automatically generated with medium confidence">
              <a:extLst>
                <a:ext uri="{FF2B5EF4-FFF2-40B4-BE49-F238E27FC236}">
                  <a16:creationId xmlns:a16="http://schemas.microsoft.com/office/drawing/2014/main" id="{64298913-FFFD-4FE1-B064-5E0BCFCE23FE}"/>
                </a:ext>
              </a:extLst>
            </p:cNvPr>
            <p:cNvPicPr>
              <a:picLocks noChangeAspect="1"/>
            </p:cNvPicPr>
            <p:nvPr/>
          </p:nvPicPr>
          <p:blipFill>
            <a:blip r:embed="rId4"/>
            <a:stretch>
              <a:fillRect/>
            </a:stretch>
          </p:blipFill>
          <p:spPr>
            <a:xfrm>
              <a:off x="4690659" y="1022041"/>
              <a:ext cx="390405" cy="280604"/>
            </a:xfrm>
            <a:prstGeom prst="rect">
              <a:avLst/>
            </a:prstGeom>
          </p:spPr>
        </p:pic>
      </p:grpSp>
      <p:pic>
        <p:nvPicPr>
          <p:cNvPr id="7" name="Picture 6">
            <a:extLst>
              <a:ext uri="{FF2B5EF4-FFF2-40B4-BE49-F238E27FC236}">
                <a16:creationId xmlns:a16="http://schemas.microsoft.com/office/drawing/2014/main" id="{6C0FB3A3-CCBA-4856-9DF5-8BF33E16D042}"/>
              </a:ext>
            </a:extLst>
          </p:cNvPr>
          <p:cNvPicPr>
            <a:picLocks noChangeAspect="1"/>
          </p:cNvPicPr>
          <p:nvPr/>
        </p:nvPicPr>
        <p:blipFill rotWithShape="1">
          <a:blip r:embed="rId5"/>
          <a:srcRect l="3898" t="3676" r="4411"/>
          <a:stretch/>
        </p:blipFill>
        <p:spPr>
          <a:xfrm>
            <a:off x="1742182" y="1127994"/>
            <a:ext cx="3403390" cy="2026022"/>
          </a:xfrm>
          <a:prstGeom prst="rect">
            <a:avLst/>
          </a:prstGeom>
        </p:spPr>
      </p:pic>
      <p:pic>
        <p:nvPicPr>
          <p:cNvPr id="8" name="Picture 7">
            <a:extLst>
              <a:ext uri="{FF2B5EF4-FFF2-40B4-BE49-F238E27FC236}">
                <a16:creationId xmlns:a16="http://schemas.microsoft.com/office/drawing/2014/main" id="{F7ADB7BA-9F21-E9C7-D5AE-65428522FA02}"/>
              </a:ext>
            </a:extLst>
          </p:cNvPr>
          <p:cNvPicPr>
            <a:picLocks noChangeAspect="1"/>
          </p:cNvPicPr>
          <p:nvPr/>
        </p:nvPicPr>
        <p:blipFill rotWithShape="1">
          <a:blip r:embed="rId6"/>
          <a:srcRect l="3970" t="5767" r="2604" b="2842"/>
          <a:stretch/>
        </p:blipFill>
        <p:spPr>
          <a:xfrm>
            <a:off x="529214" y="3313139"/>
            <a:ext cx="5205441" cy="2526590"/>
          </a:xfrm>
          <a:prstGeom prst="rect">
            <a:avLst/>
          </a:prstGeom>
        </p:spPr>
      </p:pic>
      <p:cxnSp>
        <p:nvCxnSpPr>
          <p:cNvPr id="10" name="Straight Arrow Connector 9">
            <a:extLst>
              <a:ext uri="{FF2B5EF4-FFF2-40B4-BE49-F238E27FC236}">
                <a16:creationId xmlns:a16="http://schemas.microsoft.com/office/drawing/2014/main" id="{D63DA35E-EA54-72EE-0F15-D7C0FFC55B77}"/>
              </a:ext>
            </a:extLst>
          </p:cNvPr>
          <p:cNvCxnSpPr>
            <a:cxnSpLocks/>
          </p:cNvCxnSpPr>
          <p:nvPr/>
        </p:nvCxnSpPr>
        <p:spPr>
          <a:xfrm flipH="1">
            <a:off x="561452" y="2174810"/>
            <a:ext cx="2370007" cy="11028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20F6045-0187-22A8-21A6-885BCBF75FB4}"/>
              </a:ext>
            </a:extLst>
          </p:cNvPr>
          <p:cNvCxnSpPr>
            <a:cxnSpLocks/>
          </p:cNvCxnSpPr>
          <p:nvPr/>
        </p:nvCxnSpPr>
        <p:spPr>
          <a:xfrm>
            <a:off x="3785485" y="2174810"/>
            <a:ext cx="1949170" cy="11219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4A18C4E-BCB4-3F39-9023-08D5C29CD031}"/>
              </a:ext>
            </a:extLst>
          </p:cNvPr>
          <p:cNvSpPr/>
          <p:nvPr/>
        </p:nvSpPr>
        <p:spPr>
          <a:xfrm>
            <a:off x="2652923" y="5994599"/>
            <a:ext cx="107576" cy="10085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800CE4E-7530-542C-877B-E7BA9D3E78DF}"/>
              </a:ext>
            </a:extLst>
          </p:cNvPr>
          <p:cNvSpPr txBox="1"/>
          <p:nvPr/>
        </p:nvSpPr>
        <p:spPr>
          <a:xfrm>
            <a:off x="2740329" y="5887022"/>
            <a:ext cx="1864613" cy="307777"/>
          </a:xfrm>
          <a:prstGeom prst="rect">
            <a:avLst/>
          </a:prstGeom>
          <a:noFill/>
        </p:spPr>
        <p:txBody>
          <a:bodyPr wrap="none" rtlCol="0">
            <a:spAutoFit/>
          </a:bodyPr>
          <a:lstStyle/>
          <a:p>
            <a:pPr algn="l"/>
            <a:r>
              <a:rPr lang="en-US" sz="1400" dirty="0">
                <a:latin typeface="+mj-lt"/>
              </a:rPr>
              <a:t>MAPS Barrel + Disks</a:t>
            </a:r>
          </a:p>
        </p:txBody>
      </p:sp>
      <p:sp>
        <p:nvSpPr>
          <p:cNvPr id="25" name="Rectangle 24">
            <a:extLst>
              <a:ext uri="{FF2B5EF4-FFF2-40B4-BE49-F238E27FC236}">
                <a16:creationId xmlns:a16="http://schemas.microsoft.com/office/drawing/2014/main" id="{80AD315E-7864-DF13-C7B2-DB9A9CF7F425}"/>
              </a:ext>
            </a:extLst>
          </p:cNvPr>
          <p:cNvSpPr/>
          <p:nvPr/>
        </p:nvSpPr>
        <p:spPr>
          <a:xfrm>
            <a:off x="2643958" y="6254575"/>
            <a:ext cx="107576" cy="100853"/>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E45247-FC0E-A3F6-7DC8-698B9B7024C6}"/>
              </a:ext>
            </a:extLst>
          </p:cNvPr>
          <p:cNvSpPr txBox="1"/>
          <p:nvPr/>
        </p:nvSpPr>
        <p:spPr>
          <a:xfrm>
            <a:off x="2731364" y="6146998"/>
            <a:ext cx="1983235" cy="307777"/>
          </a:xfrm>
          <a:prstGeom prst="rect">
            <a:avLst/>
          </a:prstGeom>
          <a:noFill/>
        </p:spPr>
        <p:txBody>
          <a:bodyPr wrap="none" rtlCol="0">
            <a:spAutoFit/>
          </a:bodyPr>
          <a:lstStyle/>
          <a:p>
            <a:pPr algn="l"/>
            <a:r>
              <a:rPr lang="en-US" sz="1400" dirty="0">
                <a:latin typeface="+mj-lt"/>
              </a:rPr>
              <a:t>MPGD Barrels + Disks</a:t>
            </a:r>
          </a:p>
        </p:txBody>
      </p:sp>
      <p:sp>
        <p:nvSpPr>
          <p:cNvPr id="27" name="Rectangle 26">
            <a:extLst>
              <a:ext uri="{FF2B5EF4-FFF2-40B4-BE49-F238E27FC236}">
                <a16:creationId xmlns:a16="http://schemas.microsoft.com/office/drawing/2014/main" id="{173D9AA9-3570-47CF-D3C3-0A533A6912B9}"/>
              </a:ext>
            </a:extLst>
          </p:cNvPr>
          <p:cNvSpPr/>
          <p:nvPr/>
        </p:nvSpPr>
        <p:spPr>
          <a:xfrm>
            <a:off x="2634994" y="6521275"/>
            <a:ext cx="107576" cy="1008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9964280-5EA4-DDCB-D7C0-B2F4CBD1C90B}"/>
              </a:ext>
            </a:extLst>
          </p:cNvPr>
          <p:cNvSpPr txBox="1"/>
          <p:nvPr/>
        </p:nvSpPr>
        <p:spPr>
          <a:xfrm>
            <a:off x="2722400" y="6413698"/>
            <a:ext cx="1863908" cy="307777"/>
          </a:xfrm>
          <a:prstGeom prst="rect">
            <a:avLst/>
          </a:prstGeom>
          <a:noFill/>
        </p:spPr>
        <p:txBody>
          <a:bodyPr wrap="none" rtlCol="0">
            <a:spAutoFit/>
          </a:bodyPr>
          <a:lstStyle/>
          <a:p>
            <a:pPr algn="l"/>
            <a:r>
              <a:rPr lang="en-US" sz="1400" dirty="0">
                <a:latin typeface="+mj-lt"/>
              </a:rPr>
              <a:t>AC-LGAD based </a:t>
            </a:r>
            <a:r>
              <a:rPr lang="en-US" sz="1400" dirty="0" err="1">
                <a:latin typeface="+mj-lt"/>
              </a:rPr>
              <a:t>ToF</a:t>
            </a:r>
            <a:endParaRPr lang="en-US" sz="1400" dirty="0">
              <a:latin typeface="+mj-lt"/>
            </a:endParaRPr>
          </a:p>
        </p:txBody>
      </p:sp>
      <p:sp>
        <p:nvSpPr>
          <p:cNvPr id="31" name="TextBox 30">
            <a:extLst>
              <a:ext uri="{FF2B5EF4-FFF2-40B4-BE49-F238E27FC236}">
                <a16:creationId xmlns:a16="http://schemas.microsoft.com/office/drawing/2014/main" id="{7F0E0BE2-BD62-F1E4-A245-313F94F464F1}"/>
              </a:ext>
            </a:extLst>
          </p:cNvPr>
          <p:cNvSpPr txBox="1"/>
          <p:nvPr/>
        </p:nvSpPr>
        <p:spPr>
          <a:xfrm>
            <a:off x="7304094" y="258167"/>
            <a:ext cx="4537784" cy="6463308"/>
          </a:xfrm>
          <a:prstGeom prst="rect">
            <a:avLst/>
          </a:prstGeom>
          <a:noFill/>
        </p:spPr>
        <p:txBody>
          <a:bodyPr wrap="square" rtlCol="0">
            <a:spAutoFit/>
          </a:bodyPr>
          <a:lstStyle/>
          <a:p>
            <a:pPr marL="285750" indent="-285750">
              <a:buFont typeface="Arial" panose="020B0604020202020204" pitchFamily="34" charset="0"/>
              <a:buChar char="•"/>
            </a:pPr>
            <a:r>
              <a:rPr lang="en-US" b="1" dirty="0"/>
              <a:t>MAPS Tracker: </a:t>
            </a:r>
          </a:p>
          <a:p>
            <a:pPr marL="742950" lvl="1" indent="-285750">
              <a:buFont typeface="Arial" panose="020B0604020202020204" pitchFamily="34" charset="0"/>
              <a:buChar char="•"/>
            </a:pPr>
            <a:r>
              <a:rPr lang="en-US" dirty="0"/>
              <a:t>Small pixels (20 </a:t>
            </a:r>
            <a:r>
              <a:rPr lang="en-US" dirty="0">
                <a:latin typeface="Symbol" panose="05050102010706020507" pitchFamily="18" charset="2"/>
              </a:rPr>
              <a:t>m</a:t>
            </a:r>
            <a:r>
              <a:rPr lang="en-US" dirty="0"/>
              <a:t>m), low power consumption (&lt;20 </a:t>
            </a:r>
            <a:r>
              <a:rPr lang="en-US" dirty="0" err="1"/>
              <a:t>mW</a:t>
            </a:r>
            <a:r>
              <a:rPr lang="en-US" dirty="0"/>
              <a:t>/cm</a:t>
            </a:r>
            <a:r>
              <a:rPr lang="en-US" baseline="30000" dirty="0"/>
              <a:t>2</a:t>
            </a:r>
            <a:r>
              <a:rPr lang="en-US" dirty="0"/>
              <a:t>) and material budget (0.05% to 0.55% X/X</a:t>
            </a:r>
            <a:r>
              <a:rPr lang="en-US" baseline="-25000" dirty="0"/>
              <a:t>0</a:t>
            </a:r>
            <a:r>
              <a:rPr lang="en-US" dirty="0"/>
              <a:t>) per layer</a:t>
            </a:r>
          </a:p>
          <a:p>
            <a:pPr marL="742950" lvl="1" indent="-285750">
              <a:buFont typeface="Arial" panose="020B0604020202020204" pitchFamily="34" charset="0"/>
              <a:buChar char="•"/>
            </a:pPr>
            <a:r>
              <a:rPr lang="en-US" dirty="0"/>
              <a:t>Based on ALICE ITS3 development</a:t>
            </a:r>
          </a:p>
          <a:p>
            <a:pPr marL="742950" lvl="1" indent="-285750">
              <a:buFont typeface="Arial" panose="020B0604020202020204" pitchFamily="34" charset="0"/>
              <a:buChar char="•"/>
            </a:pPr>
            <a:r>
              <a:rPr lang="en-US" dirty="0"/>
              <a:t>Vertex layers optimized for beam pipe bakeout and ITS-3 sensor size</a:t>
            </a:r>
          </a:p>
          <a:p>
            <a:pPr marL="742950" lvl="1" indent="-285750">
              <a:buFont typeface="Arial" panose="020B0604020202020204" pitchFamily="34" charset="0"/>
              <a:buChar char="•"/>
            </a:pPr>
            <a:r>
              <a:rPr lang="en-US" dirty="0"/>
              <a:t>Barrel layers based on EIC LAS development</a:t>
            </a:r>
          </a:p>
          <a:p>
            <a:pPr marL="742950" lvl="1" indent="-285750">
              <a:buFont typeface="Arial" panose="020B0604020202020204" pitchFamily="34" charset="0"/>
              <a:buChar char="•"/>
            </a:pPr>
            <a:r>
              <a:rPr lang="en-US" dirty="0"/>
              <a:t>Forward and backwards disks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MPGD Layers:</a:t>
            </a:r>
          </a:p>
          <a:p>
            <a:pPr marL="742950" lvl="1" indent="-285750">
              <a:buFont typeface="Arial" panose="020B0604020202020204" pitchFamily="34" charset="0"/>
              <a:buChar char="•"/>
            </a:pPr>
            <a:r>
              <a:rPr lang="en-US" dirty="0"/>
              <a:t>Provide timing and pattern recognition redundancy</a:t>
            </a:r>
          </a:p>
          <a:p>
            <a:pPr marL="742950" lvl="1" indent="-285750">
              <a:buFont typeface="Arial" panose="020B0604020202020204" pitchFamily="34" charset="0"/>
              <a:buChar char="•"/>
            </a:pPr>
            <a:r>
              <a:rPr lang="en-US" dirty="0"/>
              <a:t>Cylindrical </a:t>
            </a:r>
            <a:r>
              <a:rPr lang="en-US" dirty="0" err="1">
                <a:latin typeface="Symbol" panose="05050102010706020507" pitchFamily="18" charset="2"/>
              </a:rPr>
              <a:t>m</a:t>
            </a:r>
            <a:r>
              <a:rPr lang="en-US" dirty="0" err="1"/>
              <a:t>MEGAs</a:t>
            </a:r>
            <a:r>
              <a:rPr lang="en-US" dirty="0"/>
              <a:t> </a:t>
            </a:r>
          </a:p>
          <a:p>
            <a:pPr marL="742950" lvl="1" indent="-285750">
              <a:buFont typeface="Arial" panose="020B0604020202020204" pitchFamily="34" charset="0"/>
              <a:buChar char="•"/>
            </a:pPr>
            <a:r>
              <a:rPr lang="en-US" dirty="0"/>
              <a:t>Planar </a:t>
            </a:r>
            <a:r>
              <a:rPr lang="en-US" dirty="0" err="1">
                <a:latin typeface="Symbol" panose="05050102010706020507" pitchFamily="18" charset="2"/>
              </a:rPr>
              <a:t>m</a:t>
            </a:r>
            <a:r>
              <a:rPr lang="en-US" dirty="0" err="1"/>
              <a:t>RWell’s</a:t>
            </a:r>
            <a:r>
              <a:rPr lang="en-US" dirty="0"/>
              <a:t> before </a:t>
            </a:r>
            <a:r>
              <a:rPr lang="en-US" dirty="0" err="1"/>
              <a:t>hpDIRC</a:t>
            </a:r>
            <a:endParaRPr lang="en-US" dirty="0"/>
          </a:p>
          <a:p>
            <a:pPr marL="1200150" lvl="2" indent="-285750">
              <a:buFont typeface="Arial" panose="020B0604020202020204" pitchFamily="34" charset="0"/>
              <a:buChar char="•"/>
            </a:pPr>
            <a:r>
              <a:rPr lang="en-US" dirty="0"/>
              <a:t>Impact point and direction for ring seeding </a:t>
            </a:r>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  AC-LGAD TOF and </a:t>
            </a:r>
            <a:r>
              <a:rPr lang="en-US" b="1" dirty="0" err="1"/>
              <a:t>AstroPix</a:t>
            </a:r>
            <a:r>
              <a:rPr lang="en-US" b="1" dirty="0"/>
              <a:t> (BECAL)</a:t>
            </a:r>
          </a:p>
          <a:p>
            <a:pPr marL="742950" lvl="1" indent="-285750">
              <a:buFont typeface="Arial" panose="020B0604020202020204" pitchFamily="34" charset="0"/>
              <a:buChar char="•"/>
            </a:pPr>
            <a:r>
              <a:rPr lang="en-US" dirty="0"/>
              <a:t>Additional space point for pattern recognition / redundancy </a:t>
            </a:r>
          </a:p>
        </p:txBody>
      </p:sp>
      <p:grpSp>
        <p:nvGrpSpPr>
          <p:cNvPr id="32" name="Group 31">
            <a:extLst>
              <a:ext uri="{FF2B5EF4-FFF2-40B4-BE49-F238E27FC236}">
                <a16:creationId xmlns:a16="http://schemas.microsoft.com/office/drawing/2014/main" id="{8C9F9D23-8012-6102-E1E2-1B9EB1434531}"/>
              </a:ext>
            </a:extLst>
          </p:cNvPr>
          <p:cNvGrpSpPr/>
          <p:nvPr/>
        </p:nvGrpSpPr>
        <p:grpSpPr>
          <a:xfrm>
            <a:off x="11152280" y="5321951"/>
            <a:ext cx="949747" cy="461665"/>
            <a:chOff x="4215786" y="840980"/>
            <a:chExt cx="949747" cy="461665"/>
          </a:xfrm>
        </p:grpSpPr>
        <p:sp>
          <p:nvSpPr>
            <p:cNvPr id="33" name="TextBox 32">
              <a:extLst>
                <a:ext uri="{FF2B5EF4-FFF2-40B4-BE49-F238E27FC236}">
                  <a16:creationId xmlns:a16="http://schemas.microsoft.com/office/drawing/2014/main" id="{3E7DBDFC-D1E2-F1C3-11A9-B0C8B346F9B0}"/>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34" name="Picture 33" descr="Logo&#10;&#10;Description automatically generated with medium confidence">
              <a:extLst>
                <a:ext uri="{FF2B5EF4-FFF2-40B4-BE49-F238E27FC236}">
                  <a16:creationId xmlns:a16="http://schemas.microsoft.com/office/drawing/2014/main" id="{210F8737-1A23-CB45-E754-3B0C48E03641}"/>
                </a:ext>
              </a:extLst>
            </p:cNvPr>
            <p:cNvPicPr>
              <a:picLocks noChangeAspect="1"/>
            </p:cNvPicPr>
            <p:nvPr/>
          </p:nvPicPr>
          <p:blipFill>
            <a:blip r:embed="rId4"/>
            <a:stretch>
              <a:fillRect/>
            </a:stretch>
          </p:blipFill>
          <p:spPr>
            <a:xfrm>
              <a:off x="4690659" y="1022041"/>
              <a:ext cx="390405" cy="280604"/>
            </a:xfrm>
            <a:prstGeom prst="rect">
              <a:avLst/>
            </a:prstGeom>
          </p:spPr>
        </p:pic>
      </p:grpSp>
    </p:spTree>
    <p:extLst>
      <p:ext uri="{BB962C8B-B14F-4D97-AF65-F5344CB8AC3E}">
        <p14:creationId xmlns:p14="http://schemas.microsoft.com/office/powerpoint/2010/main" val="2986742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16" name="Picture 15" descr="A green and white machine&#10;&#10;Description automatically generated">
            <a:extLst>
              <a:ext uri="{FF2B5EF4-FFF2-40B4-BE49-F238E27FC236}">
                <a16:creationId xmlns:a16="http://schemas.microsoft.com/office/drawing/2014/main" id="{4A64758A-3237-4276-938B-014E213D4EF6}"/>
              </a:ext>
            </a:extLst>
          </p:cNvPr>
          <p:cNvPicPr>
            <a:picLocks noChangeAspect="1"/>
          </p:cNvPicPr>
          <p:nvPr/>
        </p:nvPicPr>
        <p:blipFill>
          <a:blip r:embed="rId3"/>
          <a:stretch>
            <a:fillRect/>
          </a:stretch>
        </p:blipFill>
        <p:spPr>
          <a:xfrm>
            <a:off x="2431995" y="2130719"/>
            <a:ext cx="6821615" cy="3865582"/>
          </a:xfrm>
          <a:prstGeom prst="rect">
            <a:avLst/>
          </a:prstGeom>
        </p:spPr>
      </p:pic>
      <p:pic>
        <p:nvPicPr>
          <p:cNvPr id="546" name="Google Shape;546;p50"/>
          <p:cNvPicPr preferRelativeResize="0"/>
          <p:nvPr/>
        </p:nvPicPr>
        <p:blipFill>
          <a:blip r:embed="rId4">
            <a:alphaModFix/>
          </a:blip>
          <a:stretch>
            <a:fillRect/>
          </a:stretch>
        </p:blipFill>
        <p:spPr>
          <a:xfrm>
            <a:off x="42771" y="3409130"/>
            <a:ext cx="2562400" cy="1953529"/>
          </a:xfrm>
          <a:prstGeom prst="rect">
            <a:avLst/>
          </a:prstGeom>
          <a:noFill/>
          <a:ln>
            <a:noFill/>
          </a:ln>
        </p:spPr>
      </p:pic>
      <p:grpSp>
        <p:nvGrpSpPr>
          <p:cNvPr id="547" name="Google Shape;547;p50"/>
          <p:cNvGrpSpPr/>
          <p:nvPr/>
        </p:nvGrpSpPr>
        <p:grpSpPr>
          <a:xfrm>
            <a:off x="9037925" y="4646945"/>
            <a:ext cx="2823505" cy="1537879"/>
            <a:chOff x="8972824" y="4847577"/>
            <a:chExt cx="2823506" cy="1537879"/>
          </a:xfrm>
        </p:grpSpPr>
        <p:pic>
          <p:nvPicPr>
            <p:cNvPr id="548" name="Google Shape;548;p50"/>
            <p:cNvPicPr preferRelativeResize="0"/>
            <p:nvPr/>
          </p:nvPicPr>
          <p:blipFill rotWithShape="1">
            <a:blip r:embed="rId5">
              <a:alphaModFix/>
            </a:blip>
            <a:srcRect/>
            <a:stretch/>
          </p:blipFill>
          <p:spPr>
            <a:xfrm>
              <a:off x="9071895" y="4847577"/>
              <a:ext cx="2724435" cy="1445952"/>
            </a:xfrm>
            <a:prstGeom prst="rect">
              <a:avLst/>
            </a:prstGeom>
            <a:noFill/>
            <a:ln>
              <a:noFill/>
            </a:ln>
          </p:spPr>
        </p:pic>
        <p:sp>
          <p:nvSpPr>
            <p:cNvPr id="549" name="Google Shape;549;p50"/>
            <p:cNvSpPr/>
            <p:nvPr/>
          </p:nvSpPr>
          <p:spPr>
            <a:xfrm>
              <a:off x="8972824" y="5240956"/>
              <a:ext cx="361800" cy="11445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grpSp>
      <p:pic>
        <p:nvPicPr>
          <p:cNvPr id="550" name="Google Shape;550;p50" descr="Diagram&#10;&#10;Description automatically generated"/>
          <p:cNvPicPr preferRelativeResize="0"/>
          <p:nvPr/>
        </p:nvPicPr>
        <p:blipFill rotWithShape="1">
          <a:blip r:embed="rId6">
            <a:alphaModFix/>
          </a:blip>
          <a:srcRect/>
          <a:stretch/>
        </p:blipFill>
        <p:spPr>
          <a:xfrm>
            <a:off x="9045420" y="371097"/>
            <a:ext cx="2119000" cy="2536768"/>
          </a:xfrm>
          <a:prstGeom prst="rect">
            <a:avLst/>
          </a:prstGeom>
          <a:noFill/>
          <a:ln>
            <a:noFill/>
          </a:ln>
        </p:spPr>
      </p:pic>
      <p:sp>
        <p:nvSpPr>
          <p:cNvPr id="551" name="Google Shape;551;p50"/>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28</a:t>
            </a:fld>
            <a:endParaRPr/>
          </a:p>
        </p:txBody>
      </p:sp>
      <p:sp>
        <p:nvSpPr>
          <p:cNvPr id="552" name="Google Shape;552;p50"/>
          <p:cNvSpPr txBox="1">
            <a:spLocks noGrp="1"/>
          </p:cNvSpPr>
          <p:nvPr>
            <p:ph type="title" idx="4294967295"/>
          </p:nvPr>
        </p:nvSpPr>
        <p:spPr>
          <a:xfrm>
            <a:off x="562713" y="-4"/>
            <a:ext cx="9938000" cy="10504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Particle ID</a:t>
            </a:r>
            <a:endParaRPr b="1" dirty="0">
              <a:solidFill>
                <a:schemeClr val="accent1"/>
              </a:solidFill>
              <a:ea typeface="Roboto"/>
              <a:cs typeface="Roboto"/>
              <a:sym typeface="Roboto"/>
            </a:endParaRPr>
          </a:p>
        </p:txBody>
      </p:sp>
      <p:pic>
        <p:nvPicPr>
          <p:cNvPr id="553" name="Google Shape;553;p50"/>
          <p:cNvPicPr preferRelativeResize="0"/>
          <p:nvPr/>
        </p:nvPicPr>
        <p:blipFill rotWithShape="1">
          <a:blip r:embed="rId7">
            <a:alphaModFix/>
          </a:blip>
          <a:srcRect/>
          <a:stretch/>
        </p:blipFill>
        <p:spPr>
          <a:xfrm>
            <a:off x="5157258" y="515153"/>
            <a:ext cx="2999316" cy="1757415"/>
          </a:xfrm>
          <a:prstGeom prst="rect">
            <a:avLst/>
          </a:prstGeom>
          <a:noFill/>
          <a:ln>
            <a:noFill/>
          </a:ln>
        </p:spPr>
      </p:pic>
      <p:sp>
        <p:nvSpPr>
          <p:cNvPr id="554" name="Google Shape;554;p50"/>
          <p:cNvSpPr txBox="1"/>
          <p:nvPr/>
        </p:nvSpPr>
        <p:spPr>
          <a:xfrm>
            <a:off x="142409" y="2028491"/>
            <a:ext cx="2562400" cy="126222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Proximity Focused (</a:t>
            </a:r>
            <a:r>
              <a:rPr lang="en-US" sz="1467" b="1" dirty="0" err="1">
                <a:solidFill>
                  <a:schemeClr val="bg2">
                    <a:lumMod val="50000"/>
                  </a:schemeClr>
                </a:solidFill>
                <a:latin typeface="Arial"/>
                <a:ea typeface="Arial"/>
                <a:cs typeface="Arial"/>
                <a:sym typeface="Arial"/>
              </a:rPr>
              <a:t>pfRICH</a:t>
            </a:r>
            <a:r>
              <a:rPr lang="en-US" sz="1467" b="1" dirty="0">
                <a:solidFill>
                  <a:schemeClr val="bg2">
                    <a:lumMod val="50000"/>
                  </a:schemeClr>
                </a:solidFill>
                <a:latin typeface="Arial"/>
                <a:ea typeface="Arial"/>
                <a:cs typeface="Arial"/>
                <a:sym typeface="Arial"/>
              </a:rPr>
              <a:t>)</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Long proximity gap (~40 cm)</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 HRPPDs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up to 9 GeV/c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π/K </a:t>
            </a:r>
            <a:r>
              <a:rPr lang="en-US" sz="1067" dirty="0" err="1">
                <a:solidFill>
                  <a:schemeClr val="bg2">
                    <a:lumMod val="50000"/>
                  </a:schemeClr>
                </a:solidFill>
              </a:rPr>
              <a:t>sep.</a:t>
            </a:r>
            <a:endParaRPr sz="1067" dirty="0">
              <a:solidFill>
                <a:schemeClr val="bg2">
                  <a:lumMod val="50000"/>
                </a:schemeClr>
              </a:solidFill>
            </a:endParaRPr>
          </a:p>
          <a:p>
            <a:endParaRPr sz="1467" b="1" dirty="0">
              <a:solidFill>
                <a:schemeClr val="bg2">
                  <a:lumMod val="50000"/>
                </a:schemeClr>
              </a:solidFill>
            </a:endParaRPr>
          </a:p>
        </p:txBody>
      </p:sp>
      <p:sp>
        <p:nvSpPr>
          <p:cNvPr id="555" name="Google Shape;555;p50"/>
          <p:cNvSpPr txBox="1"/>
          <p:nvPr/>
        </p:nvSpPr>
        <p:spPr>
          <a:xfrm>
            <a:off x="2707200" y="855800"/>
            <a:ext cx="3034800" cy="113911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High-Performance DIRC</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Quartz bar radiator (</a:t>
            </a:r>
            <a:r>
              <a:rPr lang="en-US" sz="1067" dirty="0" err="1">
                <a:solidFill>
                  <a:schemeClr val="bg2">
                    <a:lumMod val="50000"/>
                  </a:schemeClr>
                </a:solidFill>
              </a:rPr>
              <a:t>BaBAR</a:t>
            </a:r>
            <a:r>
              <a:rPr lang="en-US" sz="1067" dirty="0">
                <a:solidFill>
                  <a:schemeClr val="bg2">
                    <a:lumMod val="50000"/>
                  </a:schemeClr>
                </a:solidFill>
              </a:rPr>
              <a:t> bars) </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light detection with MCP-PMTs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Fully focused</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separation at 6 GeV/c</a:t>
            </a:r>
            <a:endParaRPr sz="1067" dirty="0">
              <a:solidFill>
                <a:schemeClr val="bg2">
                  <a:lumMod val="50000"/>
                </a:schemeClr>
              </a:solidFill>
            </a:endParaRPr>
          </a:p>
          <a:p>
            <a:endParaRPr sz="1067" dirty="0">
              <a:solidFill>
                <a:schemeClr val="bg2">
                  <a:lumMod val="50000"/>
                </a:schemeClr>
              </a:solidFill>
            </a:endParaRPr>
          </a:p>
        </p:txBody>
      </p:sp>
      <p:sp>
        <p:nvSpPr>
          <p:cNvPr id="556" name="Google Shape;556;p50"/>
          <p:cNvSpPr txBox="1"/>
          <p:nvPr/>
        </p:nvSpPr>
        <p:spPr>
          <a:xfrm>
            <a:off x="8826630" y="251762"/>
            <a:ext cx="3034800" cy="318060"/>
          </a:xfrm>
          <a:prstGeom prst="rect">
            <a:avLst/>
          </a:prstGeom>
          <a:solidFill>
            <a:schemeClr val="lt1"/>
          </a:solid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Dual-Radiator RICH(</a:t>
            </a:r>
            <a:r>
              <a:rPr lang="en-US" sz="1467" b="1" dirty="0" err="1">
                <a:solidFill>
                  <a:schemeClr val="bg2">
                    <a:lumMod val="50000"/>
                  </a:schemeClr>
                </a:solidFill>
                <a:latin typeface="Arial"/>
                <a:ea typeface="Arial"/>
                <a:cs typeface="Arial"/>
                <a:sym typeface="Arial"/>
              </a:rPr>
              <a:t>dRICH</a:t>
            </a:r>
            <a:r>
              <a:rPr lang="en-US" sz="1467" b="1" dirty="0">
                <a:solidFill>
                  <a:schemeClr val="bg2">
                    <a:lumMod val="50000"/>
                  </a:schemeClr>
                </a:solidFill>
                <a:latin typeface="Arial"/>
                <a:ea typeface="Arial"/>
                <a:cs typeface="Arial"/>
                <a:sym typeface="Arial"/>
              </a:rPr>
              <a:t>)</a:t>
            </a:r>
            <a:endParaRPr sz="1467" dirty="0">
              <a:solidFill>
                <a:schemeClr val="bg2">
                  <a:lumMod val="50000"/>
                </a:schemeClr>
              </a:solidFill>
            </a:endParaRPr>
          </a:p>
        </p:txBody>
      </p:sp>
      <p:pic>
        <p:nvPicPr>
          <p:cNvPr id="557" name="Google Shape;557;p50"/>
          <p:cNvPicPr preferRelativeResize="0"/>
          <p:nvPr/>
        </p:nvPicPr>
        <p:blipFill rotWithShape="1">
          <a:blip r:embed="rId8">
            <a:alphaModFix/>
          </a:blip>
          <a:srcRect/>
          <a:stretch/>
        </p:blipFill>
        <p:spPr>
          <a:xfrm>
            <a:off x="9820077" y="3833827"/>
            <a:ext cx="1259224" cy="1104136"/>
          </a:xfrm>
          <a:prstGeom prst="rect">
            <a:avLst/>
          </a:prstGeom>
          <a:noFill/>
          <a:ln>
            <a:noFill/>
          </a:ln>
        </p:spPr>
      </p:pic>
      <p:sp>
        <p:nvSpPr>
          <p:cNvPr id="558" name="Google Shape;558;p50"/>
          <p:cNvSpPr txBox="1"/>
          <p:nvPr/>
        </p:nvSpPr>
        <p:spPr>
          <a:xfrm>
            <a:off x="8824221" y="4480210"/>
            <a:ext cx="1490400" cy="543826"/>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AC-LGAD</a:t>
            </a:r>
            <a:br>
              <a:rPr lang="en-US" sz="1467" b="1" dirty="0">
                <a:solidFill>
                  <a:schemeClr val="bg2">
                    <a:lumMod val="50000"/>
                  </a:schemeClr>
                </a:solidFill>
                <a:latin typeface="Arial"/>
                <a:ea typeface="Arial"/>
                <a:cs typeface="Arial"/>
                <a:sym typeface="Arial"/>
              </a:rPr>
            </a:br>
            <a:r>
              <a:rPr lang="en-US" sz="1467" b="1" dirty="0">
                <a:solidFill>
                  <a:schemeClr val="bg2">
                    <a:lumMod val="50000"/>
                  </a:schemeClr>
                </a:solidFill>
                <a:latin typeface="Arial"/>
                <a:ea typeface="Arial"/>
                <a:cs typeface="Arial"/>
                <a:sym typeface="Arial"/>
              </a:rPr>
              <a:t>TOF </a:t>
            </a:r>
            <a:r>
              <a:rPr lang="en-US" sz="1467" dirty="0">
                <a:solidFill>
                  <a:schemeClr val="bg2">
                    <a:lumMod val="50000"/>
                  </a:schemeClr>
                </a:solidFill>
                <a:latin typeface="Arial"/>
                <a:ea typeface="Arial"/>
                <a:cs typeface="Arial"/>
                <a:sym typeface="Arial"/>
              </a:rPr>
              <a:t>(~30ps)</a:t>
            </a:r>
            <a:endParaRPr sz="1467" dirty="0">
              <a:solidFill>
                <a:schemeClr val="bg2">
                  <a:lumMod val="50000"/>
                </a:schemeClr>
              </a:solidFill>
            </a:endParaRPr>
          </a:p>
        </p:txBody>
      </p:sp>
      <p:cxnSp>
        <p:nvCxnSpPr>
          <p:cNvPr id="561" name="Google Shape;561;p50"/>
          <p:cNvCxnSpPr>
            <a:cxnSpLocks/>
          </p:cNvCxnSpPr>
          <p:nvPr/>
        </p:nvCxnSpPr>
        <p:spPr>
          <a:xfrm flipH="1" flipV="1">
            <a:off x="6534364" y="3982686"/>
            <a:ext cx="3318803" cy="391865"/>
          </a:xfrm>
          <a:prstGeom prst="straightConnector1">
            <a:avLst/>
          </a:prstGeom>
          <a:noFill/>
          <a:ln w="19050" cap="flat" cmpd="sng">
            <a:solidFill>
              <a:srgbClr val="1C1C1C"/>
            </a:solidFill>
            <a:prstDash val="solid"/>
            <a:round/>
            <a:headEnd type="none" w="med" len="med"/>
            <a:tailEnd type="triangle" w="med" len="med"/>
          </a:ln>
        </p:spPr>
      </p:cxnSp>
      <p:cxnSp>
        <p:nvCxnSpPr>
          <p:cNvPr id="562" name="Google Shape;562;p50"/>
          <p:cNvCxnSpPr>
            <a:cxnSpLocks/>
          </p:cNvCxnSpPr>
          <p:nvPr/>
        </p:nvCxnSpPr>
        <p:spPr>
          <a:xfrm flipH="1">
            <a:off x="7103446" y="1803433"/>
            <a:ext cx="2321721" cy="1601426"/>
          </a:xfrm>
          <a:prstGeom prst="straightConnector1">
            <a:avLst/>
          </a:prstGeom>
          <a:noFill/>
          <a:ln w="19050" cap="flat" cmpd="sng">
            <a:solidFill>
              <a:srgbClr val="1C1C1C"/>
            </a:solidFill>
            <a:prstDash val="solid"/>
            <a:round/>
            <a:headEnd type="none" w="med" len="med"/>
            <a:tailEnd type="triangle" w="med" len="med"/>
          </a:ln>
        </p:spPr>
      </p:cxnSp>
      <p:cxnSp>
        <p:nvCxnSpPr>
          <p:cNvPr id="563" name="Google Shape;563;p50"/>
          <p:cNvCxnSpPr>
            <a:cxnSpLocks/>
          </p:cNvCxnSpPr>
          <p:nvPr/>
        </p:nvCxnSpPr>
        <p:spPr>
          <a:xfrm flipH="1">
            <a:off x="5211226" y="1976767"/>
            <a:ext cx="1003374" cy="1857060"/>
          </a:xfrm>
          <a:prstGeom prst="straightConnector1">
            <a:avLst/>
          </a:prstGeom>
          <a:noFill/>
          <a:ln w="19050" cap="flat" cmpd="sng">
            <a:solidFill>
              <a:srgbClr val="1C1C1C"/>
            </a:solidFill>
            <a:prstDash val="solid"/>
            <a:round/>
            <a:headEnd type="none" w="med" len="med"/>
            <a:tailEnd type="triangle" w="med" len="med"/>
          </a:ln>
        </p:spPr>
      </p:cxnSp>
      <p:cxnSp>
        <p:nvCxnSpPr>
          <p:cNvPr id="564" name="Google Shape;564;p50"/>
          <p:cNvCxnSpPr>
            <a:cxnSpLocks/>
          </p:cNvCxnSpPr>
          <p:nvPr/>
        </p:nvCxnSpPr>
        <p:spPr>
          <a:xfrm>
            <a:off x="2246467" y="4068000"/>
            <a:ext cx="2431027" cy="0"/>
          </a:xfrm>
          <a:prstGeom prst="straightConnector1">
            <a:avLst/>
          </a:prstGeom>
          <a:noFill/>
          <a:ln w="19050" cap="flat" cmpd="sng">
            <a:solidFill>
              <a:srgbClr val="1C1C1C"/>
            </a:solidFill>
            <a:prstDash val="solid"/>
            <a:round/>
            <a:headEnd type="none" w="med" len="med"/>
            <a:tailEnd type="triangle" w="med" len="med"/>
          </a:ln>
        </p:spPr>
      </p:cxnSp>
      <p:sp>
        <p:nvSpPr>
          <p:cNvPr id="566" name="Google Shape;566;p50"/>
          <p:cNvSpPr txBox="1"/>
          <p:nvPr/>
        </p:nvSpPr>
        <p:spPr>
          <a:xfrm>
            <a:off x="8671520" y="6116430"/>
            <a:ext cx="4000000" cy="574604"/>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Accurate space point for tracking</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forward disk and central barrel</a:t>
            </a:r>
            <a:endParaRPr sz="2400" dirty="0">
              <a:solidFill>
                <a:schemeClr val="bg2">
                  <a:lumMod val="50000"/>
                </a:schemeClr>
              </a:solidFill>
            </a:endParaRPr>
          </a:p>
        </p:txBody>
      </p:sp>
      <p:sp>
        <p:nvSpPr>
          <p:cNvPr id="567" name="Google Shape;567;p50"/>
          <p:cNvSpPr txBox="1"/>
          <p:nvPr/>
        </p:nvSpPr>
        <p:spPr>
          <a:xfrm>
            <a:off x="8764829" y="2671840"/>
            <a:ext cx="4000000" cy="943936"/>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C</a:t>
            </a:r>
            <a:r>
              <a:rPr lang="en-US" sz="1067" baseline="-25000" dirty="0">
                <a:solidFill>
                  <a:schemeClr val="bg2">
                    <a:lumMod val="50000"/>
                  </a:schemeClr>
                </a:solidFill>
              </a:rPr>
              <a:t>2</a:t>
            </a:r>
            <a:r>
              <a:rPr lang="en-US" sz="1067" dirty="0">
                <a:solidFill>
                  <a:schemeClr val="bg2">
                    <a:lumMod val="50000"/>
                  </a:schemeClr>
                </a:solidFill>
              </a:rPr>
              <a:t>F</a:t>
            </a:r>
            <a:r>
              <a:rPr lang="en-US" sz="1067" baseline="-25000" dirty="0">
                <a:solidFill>
                  <a:schemeClr val="bg2">
                    <a:lumMod val="50000"/>
                  </a:schemeClr>
                </a:solidFill>
              </a:rPr>
              <a:t>6</a:t>
            </a:r>
            <a:r>
              <a:rPr lang="en-US" sz="1067" dirty="0">
                <a:solidFill>
                  <a:schemeClr val="bg2">
                    <a:lumMod val="50000"/>
                  </a:schemeClr>
                </a:solidFill>
              </a:rPr>
              <a:t> Gas</a:t>
            </a:r>
            <a:r>
              <a:rPr lang="en-US" sz="2400" dirty="0">
                <a:solidFill>
                  <a:schemeClr val="bg2">
                    <a:lumMod val="50000"/>
                  </a:schemeClr>
                </a:solidFill>
              </a:rPr>
              <a:t> </a:t>
            </a:r>
            <a:r>
              <a:rPr lang="en-US" sz="1067" dirty="0">
                <a:solidFill>
                  <a:schemeClr val="bg2">
                    <a:lumMod val="50000"/>
                  </a:schemeClr>
                </a:solidFill>
              </a:rPr>
              <a:t>Volume and Aerogel</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Sensors tiled on spheres (</a:t>
            </a:r>
            <a:r>
              <a:rPr lang="en-US" sz="1067" dirty="0" err="1">
                <a:solidFill>
                  <a:schemeClr val="bg2">
                    <a:lumMod val="50000"/>
                  </a:schemeClr>
                </a:solidFill>
              </a:rPr>
              <a:t>SiPMs</a:t>
            </a:r>
            <a:r>
              <a:rPr lang="en-US" sz="1067" dirty="0">
                <a:solidFill>
                  <a:schemeClr val="bg2">
                    <a:lumMod val="50000"/>
                  </a:schemeClr>
                </a:solidFill>
              </a:rPr>
              <a:t>)</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a:t>
            </a:r>
            <a:r>
              <a:rPr lang="en-US" sz="1067" dirty="0" err="1">
                <a:solidFill>
                  <a:schemeClr val="bg2">
                    <a:lumMod val="50000"/>
                  </a:schemeClr>
                </a:solidFill>
              </a:rPr>
              <a:t>sep.</a:t>
            </a:r>
            <a:r>
              <a:rPr lang="en-US" sz="1067" dirty="0">
                <a:solidFill>
                  <a:schemeClr val="bg2">
                    <a:lumMod val="50000"/>
                  </a:schemeClr>
                </a:solidFill>
              </a:rPr>
              <a:t> at 50 GeV/c</a:t>
            </a:r>
            <a:endParaRPr sz="1067" dirty="0">
              <a:solidFill>
                <a:schemeClr val="bg2">
                  <a:lumMod val="50000"/>
                </a:schemeClr>
              </a:solidFill>
            </a:endParaRPr>
          </a:p>
        </p:txBody>
      </p:sp>
      <p:sp>
        <p:nvSpPr>
          <p:cNvPr id="3" name="Date Placeholder 2">
            <a:extLst>
              <a:ext uri="{FF2B5EF4-FFF2-40B4-BE49-F238E27FC236}">
                <a16:creationId xmlns:a16="http://schemas.microsoft.com/office/drawing/2014/main" id="{3E390117-370F-EADD-DB1A-69AAC76E2FD0}"/>
              </a:ext>
            </a:extLst>
          </p:cNvPr>
          <p:cNvSpPr>
            <a:spLocks noGrp="1"/>
          </p:cNvSpPr>
          <p:nvPr>
            <p:ph type="dt" sz="half" idx="10"/>
          </p:nvPr>
        </p:nvSpPr>
        <p:spPr/>
        <p:txBody>
          <a:bodyPr/>
          <a:lstStyle/>
          <a:p>
            <a:r>
              <a:rPr lang="en-US"/>
              <a:t>5/6/2024</a:t>
            </a:r>
          </a:p>
        </p:txBody>
      </p:sp>
      <p:sp>
        <p:nvSpPr>
          <p:cNvPr id="4" name="Footer Placeholder 3">
            <a:extLst>
              <a:ext uri="{FF2B5EF4-FFF2-40B4-BE49-F238E27FC236}">
                <a16:creationId xmlns:a16="http://schemas.microsoft.com/office/drawing/2014/main" id="{1708BEC2-31F0-D2FD-E4A8-1562273DC813}"/>
              </a:ext>
            </a:extLst>
          </p:cNvPr>
          <p:cNvSpPr>
            <a:spLocks noGrp="1"/>
          </p:cNvSpPr>
          <p:nvPr>
            <p:ph type="ftr" sz="quarter" idx="11"/>
          </p:nvPr>
        </p:nvSpPr>
        <p:spPr/>
        <p:txBody>
          <a:bodyPr/>
          <a:lstStyle/>
          <a:p>
            <a:r>
              <a:rPr lang="en-US"/>
              <a:t>3rd EIC Resource Review Board</a:t>
            </a:r>
          </a:p>
        </p:txBody>
      </p:sp>
      <p:grpSp>
        <p:nvGrpSpPr>
          <p:cNvPr id="5" name="Group 4">
            <a:extLst>
              <a:ext uri="{FF2B5EF4-FFF2-40B4-BE49-F238E27FC236}">
                <a16:creationId xmlns:a16="http://schemas.microsoft.com/office/drawing/2014/main" id="{237AB1C0-BD97-F2E7-2D8F-73AF66E40FC1}"/>
              </a:ext>
            </a:extLst>
          </p:cNvPr>
          <p:cNvGrpSpPr/>
          <p:nvPr/>
        </p:nvGrpSpPr>
        <p:grpSpPr>
          <a:xfrm>
            <a:off x="1757453" y="5406442"/>
            <a:ext cx="949747" cy="461665"/>
            <a:chOff x="4215786" y="840980"/>
            <a:chExt cx="949747" cy="461665"/>
          </a:xfrm>
        </p:grpSpPr>
        <p:sp>
          <p:nvSpPr>
            <p:cNvPr id="6" name="TextBox 5">
              <a:extLst>
                <a:ext uri="{FF2B5EF4-FFF2-40B4-BE49-F238E27FC236}">
                  <a16:creationId xmlns:a16="http://schemas.microsoft.com/office/drawing/2014/main" id="{4BAA12CD-9531-87DA-F2CC-7808797CA824}"/>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7" name="Picture 6" descr="Logo&#10;&#10;Description automatically generated with medium confidence">
              <a:extLst>
                <a:ext uri="{FF2B5EF4-FFF2-40B4-BE49-F238E27FC236}">
                  <a16:creationId xmlns:a16="http://schemas.microsoft.com/office/drawing/2014/main" id="{69777B80-E936-8D8F-9876-FC4D56755355}"/>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8" name="Group 7">
            <a:extLst>
              <a:ext uri="{FF2B5EF4-FFF2-40B4-BE49-F238E27FC236}">
                <a16:creationId xmlns:a16="http://schemas.microsoft.com/office/drawing/2014/main" id="{54EFE167-1458-59A3-D5E9-45B025D03E07}"/>
              </a:ext>
            </a:extLst>
          </p:cNvPr>
          <p:cNvGrpSpPr/>
          <p:nvPr/>
        </p:nvGrpSpPr>
        <p:grpSpPr>
          <a:xfrm>
            <a:off x="8346442" y="5602026"/>
            <a:ext cx="949747" cy="461665"/>
            <a:chOff x="4215786" y="840980"/>
            <a:chExt cx="949747" cy="461665"/>
          </a:xfrm>
        </p:grpSpPr>
        <p:sp>
          <p:nvSpPr>
            <p:cNvPr id="9" name="TextBox 8">
              <a:extLst>
                <a:ext uri="{FF2B5EF4-FFF2-40B4-BE49-F238E27FC236}">
                  <a16:creationId xmlns:a16="http://schemas.microsoft.com/office/drawing/2014/main" id="{AA94CB70-9AEB-C200-1261-13636E8EBF60}"/>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0" name="Picture 9" descr="Logo&#10;&#10;Description automatically generated with medium confidence">
              <a:extLst>
                <a:ext uri="{FF2B5EF4-FFF2-40B4-BE49-F238E27FC236}">
                  <a16:creationId xmlns:a16="http://schemas.microsoft.com/office/drawing/2014/main" id="{C977B7B0-6049-4BB9-FDFC-19DE772D4A65}"/>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11" name="Group 10">
            <a:extLst>
              <a:ext uri="{FF2B5EF4-FFF2-40B4-BE49-F238E27FC236}">
                <a16:creationId xmlns:a16="http://schemas.microsoft.com/office/drawing/2014/main" id="{9C6F5624-F47F-533D-2D37-117FB5B40CA3}"/>
              </a:ext>
            </a:extLst>
          </p:cNvPr>
          <p:cNvGrpSpPr/>
          <p:nvPr/>
        </p:nvGrpSpPr>
        <p:grpSpPr>
          <a:xfrm>
            <a:off x="10914466" y="2081281"/>
            <a:ext cx="949747" cy="461665"/>
            <a:chOff x="4215786" y="840980"/>
            <a:chExt cx="949747" cy="461665"/>
          </a:xfrm>
        </p:grpSpPr>
        <p:sp>
          <p:nvSpPr>
            <p:cNvPr id="12" name="TextBox 11">
              <a:extLst>
                <a:ext uri="{FF2B5EF4-FFF2-40B4-BE49-F238E27FC236}">
                  <a16:creationId xmlns:a16="http://schemas.microsoft.com/office/drawing/2014/main" id="{2282C08C-DB83-C4CB-14B8-8AABC0795722}"/>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3" name="Picture 12" descr="Logo&#10;&#10;Description automatically generated with medium confidence">
              <a:extLst>
                <a:ext uri="{FF2B5EF4-FFF2-40B4-BE49-F238E27FC236}">
                  <a16:creationId xmlns:a16="http://schemas.microsoft.com/office/drawing/2014/main" id="{36B28325-6D33-2B74-E837-41753893CDC3}"/>
                </a:ext>
              </a:extLst>
            </p:cNvPr>
            <p:cNvPicPr>
              <a:picLocks noChangeAspect="1"/>
            </p:cNvPicPr>
            <p:nvPr/>
          </p:nvPicPr>
          <p:blipFill>
            <a:blip r:embed="rId9"/>
            <a:stretch>
              <a:fillRect/>
            </a:stretch>
          </p:blipFill>
          <p:spPr>
            <a:xfrm>
              <a:off x="4690659" y="1022041"/>
              <a:ext cx="390405" cy="280604"/>
            </a:xfrm>
            <a:prstGeom prst="rect">
              <a:avLst/>
            </a:prstGeom>
          </p:spPr>
        </p:pic>
      </p:grpSp>
      <p:sp>
        <p:nvSpPr>
          <p:cNvPr id="2" name="Google Shape;413;p42">
            <a:extLst>
              <a:ext uri="{FF2B5EF4-FFF2-40B4-BE49-F238E27FC236}">
                <a16:creationId xmlns:a16="http://schemas.microsoft.com/office/drawing/2014/main" id="{8BFF3D0E-837D-C0CE-948F-34AEDAA5FA3E}"/>
              </a:ext>
            </a:extLst>
          </p:cNvPr>
          <p:cNvSpPr/>
          <p:nvPr/>
        </p:nvSpPr>
        <p:spPr>
          <a:xfrm>
            <a:off x="2449022" y="6098525"/>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14" name="Google Shape;414;p42">
            <a:extLst>
              <a:ext uri="{FF2B5EF4-FFF2-40B4-BE49-F238E27FC236}">
                <a16:creationId xmlns:a16="http://schemas.microsoft.com/office/drawing/2014/main" id="{55985067-51CB-29B0-A1D4-BA9BCAD09EA2}"/>
              </a:ext>
            </a:extLst>
          </p:cNvPr>
          <p:cNvSpPr/>
          <p:nvPr/>
        </p:nvSpPr>
        <p:spPr>
          <a:xfrm flipH="1">
            <a:off x="6726561" y="6060077"/>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556A4B9-ACEE-58BB-503B-BEE020294D76}"/>
              </a:ext>
            </a:extLst>
          </p:cNvPr>
          <p:cNvPicPr>
            <a:picLocks noChangeAspect="1"/>
          </p:cNvPicPr>
          <p:nvPr/>
        </p:nvPicPr>
        <p:blipFill>
          <a:blip r:embed="rId2"/>
          <a:srcRect/>
          <a:stretch/>
        </p:blipFill>
        <p:spPr>
          <a:xfrm>
            <a:off x="2777590" y="788076"/>
            <a:ext cx="6198747" cy="3512624"/>
          </a:xfrm>
          <a:prstGeom prst="rect">
            <a:avLst/>
          </a:prstGeom>
        </p:spPr>
      </p:pic>
      <p:sp>
        <p:nvSpPr>
          <p:cNvPr id="5" name="Title 4">
            <a:extLst>
              <a:ext uri="{FF2B5EF4-FFF2-40B4-BE49-F238E27FC236}">
                <a16:creationId xmlns:a16="http://schemas.microsoft.com/office/drawing/2014/main" id="{C05DEDE4-498F-8C83-B599-D37B5C7995AC}"/>
              </a:ext>
            </a:extLst>
          </p:cNvPr>
          <p:cNvSpPr>
            <a:spLocks noGrp="1"/>
          </p:cNvSpPr>
          <p:nvPr>
            <p:ph type="title"/>
          </p:nvPr>
        </p:nvSpPr>
        <p:spPr>
          <a:xfrm>
            <a:off x="447249" y="202598"/>
            <a:ext cx="10515600" cy="841260"/>
          </a:xfrm>
        </p:spPr>
        <p:txBody>
          <a:bodyPr/>
          <a:lstStyle/>
          <a:p>
            <a:r>
              <a:rPr lang="en-US" b="1" dirty="0">
                <a:solidFill>
                  <a:schemeClr val="accent1"/>
                </a:solidFill>
              </a:rPr>
              <a:t>Calorimetry</a:t>
            </a:r>
          </a:p>
        </p:txBody>
      </p:sp>
      <p:sp>
        <p:nvSpPr>
          <p:cNvPr id="14" name="TextBox 13">
            <a:extLst>
              <a:ext uri="{FF2B5EF4-FFF2-40B4-BE49-F238E27FC236}">
                <a16:creationId xmlns:a16="http://schemas.microsoft.com/office/drawing/2014/main" id="{669F67C2-4F6E-737D-B71A-C88FDB813992}"/>
              </a:ext>
            </a:extLst>
          </p:cNvPr>
          <p:cNvSpPr txBox="1"/>
          <p:nvPr/>
        </p:nvSpPr>
        <p:spPr>
          <a:xfrm>
            <a:off x="93079" y="5749136"/>
            <a:ext cx="2299174" cy="738664"/>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EMCal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PbW04 crystals, </a:t>
            </a:r>
            <a:r>
              <a:rPr lang="en-US" sz="1400" b="1" dirty="0" err="1">
                <a:solidFill>
                  <a:schemeClr val="bg2">
                    <a:lumMod val="50000"/>
                  </a:schemeClr>
                </a:solidFill>
                <a:latin typeface="Arial" panose="020B0604020202020204" pitchFamily="34" charset="0"/>
                <a:cs typeface="Arial" panose="020B0604020202020204" pitchFamily="34" charset="0"/>
              </a:rPr>
              <a:t>SiPM</a:t>
            </a:r>
            <a:r>
              <a:rPr lang="en-US" sz="1400" b="1" dirty="0">
                <a:solidFill>
                  <a:schemeClr val="bg2">
                    <a:lumMod val="50000"/>
                  </a:schemeClr>
                </a:solidFill>
                <a:latin typeface="Arial" panose="020B0604020202020204" pitchFamily="34" charset="0"/>
                <a:cs typeface="Arial" panose="020B0604020202020204" pitchFamily="34" charset="0"/>
              </a:rPr>
              <a:t> photosensor</a:t>
            </a:r>
          </a:p>
        </p:txBody>
      </p:sp>
      <p:pic>
        <p:nvPicPr>
          <p:cNvPr id="21" name="Picture 20" descr="Chart, radar chart&#10;&#10;Description automatically generated">
            <a:extLst>
              <a:ext uri="{FF2B5EF4-FFF2-40B4-BE49-F238E27FC236}">
                <a16:creationId xmlns:a16="http://schemas.microsoft.com/office/drawing/2014/main" id="{9DCC659E-CFE6-BA70-058F-C9C12587A079}"/>
              </a:ext>
            </a:extLst>
          </p:cNvPr>
          <p:cNvPicPr>
            <a:picLocks noChangeAspect="1"/>
          </p:cNvPicPr>
          <p:nvPr/>
        </p:nvPicPr>
        <p:blipFill>
          <a:blip r:embed="rId3"/>
          <a:stretch>
            <a:fillRect/>
          </a:stretch>
        </p:blipFill>
        <p:spPr>
          <a:xfrm>
            <a:off x="9503013" y="293693"/>
            <a:ext cx="2507565" cy="2597121"/>
          </a:xfrm>
          <a:prstGeom prst="rect">
            <a:avLst/>
          </a:prstGeom>
        </p:spPr>
      </p:pic>
      <p:sp>
        <p:nvSpPr>
          <p:cNvPr id="30" name="TextBox 29">
            <a:extLst>
              <a:ext uri="{FF2B5EF4-FFF2-40B4-BE49-F238E27FC236}">
                <a16:creationId xmlns:a16="http://schemas.microsoft.com/office/drawing/2014/main" id="{19A86623-251F-7173-89EE-3C35A196F491}"/>
              </a:ext>
            </a:extLst>
          </p:cNvPr>
          <p:cNvSpPr txBox="1"/>
          <p:nvPr/>
        </p:nvSpPr>
        <p:spPr>
          <a:xfrm>
            <a:off x="9574521" y="2813810"/>
            <a:ext cx="2364550" cy="954107"/>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High granularity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W/</a:t>
            </a:r>
            <a:r>
              <a:rPr lang="en-US" sz="1400" b="1" dirty="0" err="1">
                <a:solidFill>
                  <a:schemeClr val="bg2">
                    <a:lumMod val="50000"/>
                  </a:schemeClr>
                </a:solidFill>
                <a:latin typeface="Arial" panose="020B0604020202020204" pitchFamily="34" charset="0"/>
                <a:cs typeface="Arial" panose="020B0604020202020204" pitchFamily="34" charset="0"/>
              </a:rPr>
              <a:t>SciFi</a:t>
            </a:r>
            <a:r>
              <a:rPr lang="en-US" sz="1400" b="1" dirty="0">
                <a:solidFill>
                  <a:schemeClr val="bg2">
                    <a:lumMod val="50000"/>
                  </a:schemeClr>
                </a:solidFill>
                <a:latin typeface="Arial" panose="020B0604020202020204" pitchFamily="34" charset="0"/>
                <a:cs typeface="Arial" panose="020B0604020202020204" pitchFamily="34" charset="0"/>
              </a:rPr>
              <a:t> </a:t>
            </a:r>
            <a:r>
              <a:rPr lang="en-US" sz="1400" b="1" dirty="0" err="1">
                <a:solidFill>
                  <a:schemeClr val="bg2">
                    <a:lumMod val="50000"/>
                  </a:schemeClr>
                </a:solidFill>
                <a:latin typeface="Arial" panose="020B0604020202020204" pitchFamily="34" charset="0"/>
                <a:cs typeface="Arial" panose="020B0604020202020204" pitchFamily="34" charset="0"/>
              </a:rPr>
              <a:t>EMCal</a:t>
            </a:r>
            <a:r>
              <a:rPr lang="en-US" sz="1400" b="1" dirty="0">
                <a:solidFill>
                  <a:schemeClr val="bg2">
                    <a:lumMod val="50000"/>
                  </a:schemeClr>
                </a:solidFill>
                <a:latin typeface="Arial" panose="020B0604020202020204" pitchFamily="34" charset="0"/>
                <a:cs typeface="Arial" panose="020B0604020202020204" pitchFamily="34" charset="0"/>
              </a:rPr>
              <a:t> </a:t>
            </a:r>
          </a:p>
          <a:p>
            <a:pPr algn="ctr"/>
            <a:r>
              <a:rPr lang="en-US" sz="1400" b="1" dirty="0">
                <a:solidFill>
                  <a:schemeClr val="bg2">
                    <a:lumMod val="50000"/>
                  </a:schemeClr>
                </a:solidFill>
                <a:latin typeface="Arial" panose="020B0604020202020204" pitchFamily="34" charset="0"/>
                <a:cs typeface="Arial" panose="020B0604020202020204" pitchFamily="34" charset="0"/>
              </a:rPr>
              <a:t>Longitudinally separated HCAL with high-</a:t>
            </a:r>
            <a:r>
              <a:rPr lang="en-US" sz="1400" b="1" dirty="0">
                <a:solidFill>
                  <a:schemeClr val="bg2">
                    <a:lumMod val="50000"/>
                  </a:schemeClr>
                </a:solidFill>
                <a:latin typeface="Symbol" panose="05050102010706020507" pitchFamily="18" charset="2"/>
                <a:cs typeface="Arial" panose="020B0604020202020204" pitchFamily="34" charset="0"/>
              </a:rPr>
              <a:t>h</a:t>
            </a:r>
            <a:r>
              <a:rPr lang="en-US" sz="1400" b="1" dirty="0">
                <a:solidFill>
                  <a:schemeClr val="bg2">
                    <a:lumMod val="50000"/>
                  </a:schemeClr>
                </a:solidFill>
                <a:latin typeface="Arial" panose="020B0604020202020204" pitchFamily="34" charset="0"/>
                <a:cs typeface="Arial" panose="020B0604020202020204" pitchFamily="34" charset="0"/>
              </a:rPr>
              <a:t> insert</a:t>
            </a:r>
          </a:p>
        </p:txBody>
      </p:sp>
      <p:pic>
        <p:nvPicPr>
          <p:cNvPr id="9" name="Picture 8" descr="Diagram&#10;&#10;Description automatically generated">
            <a:extLst>
              <a:ext uri="{FF2B5EF4-FFF2-40B4-BE49-F238E27FC236}">
                <a16:creationId xmlns:a16="http://schemas.microsoft.com/office/drawing/2014/main" id="{C5B90444-A64F-EF72-39DA-75771CB12EA7}"/>
              </a:ext>
            </a:extLst>
          </p:cNvPr>
          <p:cNvPicPr>
            <a:picLocks noChangeAspect="1"/>
          </p:cNvPicPr>
          <p:nvPr/>
        </p:nvPicPr>
        <p:blipFill>
          <a:blip r:embed="rId4"/>
          <a:stretch>
            <a:fillRect/>
          </a:stretch>
        </p:blipFill>
        <p:spPr>
          <a:xfrm>
            <a:off x="244469" y="3193800"/>
            <a:ext cx="2291673" cy="2563873"/>
          </a:xfrm>
          <a:prstGeom prst="rect">
            <a:avLst/>
          </a:prstGeom>
        </p:spPr>
      </p:pic>
      <p:pic>
        <p:nvPicPr>
          <p:cNvPr id="57" name="Picture 56">
            <a:extLst>
              <a:ext uri="{FF2B5EF4-FFF2-40B4-BE49-F238E27FC236}">
                <a16:creationId xmlns:a16="http://schemas.microsoft.com/office/drawing/2014/main" id="{68856513-960E-6BDB-F06A-8D0A3754CA65}"/>
              </a:ext>
            </a:extLst>
          </p:cNvPr>
          <p:cNvPicPr>
            <a:picLocks noChangeAspect="1"/>
          </p:cNvPicPr>
          <p:nvPr/>
        </p:nvPicPr>
        <p:blipFill>
          <a:blip r:embed="rId5"/>
          <a:stretch>
            <a:fillRect/>
          </a:stretch>
        </p:blipFill>
        <p:spPr>
          <a:xfrm>
            <a:off x="3894908" y="4215639"/>
            <a:ext cx="2053620" cy="2034778"/>
          </a:xfrm>
          <a:prstGeom prst="rect">
            <a:avLst/>
          </a:prstGeom>
        </p:spPr>
      </p:pic>
      <p:sp>
        <p:nvSpPr>
          <p:cNvPr id="64" name="TextBox 63">
            <a:extLst>
              <a:ext uri="{FF2B5EF4-FFF2-40B4-BE49-F238E27FC236}">
                <a16:creationId xmlns:a16="http://schemas.microsoft.com/office/drawing/2014/main" id="{15DEECEB-EF23-05E1-0B7F-C3EE936B5D7B}"/>
              </a:ext>
            </a:extLst>
          </p:cNvPr>
          <p:cNvSpPr txBox="1"/>
          <p:nvPr/>
        </p:nvSpPr>
        <p:spPr>
          <a:xfrm>
            <a:off x="2200580" y="6118468"/>
            <a:ext cx="2038350" cy="523220"/>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Barrel HCAL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(sPHENIX re-use)</a:t>
            </a:r>
          </a:p>
        </p:txBody>
      </p:sp>
      <p:pic>
        <p:nvPicPr>
          <p:cNvPr id="31" name="Picture 30">
            <a:extLst>
              <a:ext uri="{FF2B5EF4-FFF2-40B4-BE49-F238E27FC236}">
                <a16:creationId xmlns:a16="http://schemas.microsoft.com/office/drawing/2014/main" id="{6A0B8ACA-5C08-46A9-BD8B-5B6E52A0E3D8}"/>
              </a:ext>
            </a:extLst>
          </p:cNvPr>
          <p:cNvPicPr>
            <a:picLocks noChangeAspect="1"/>
          </p:cNvPicPr>
          <p:nvPr/>
        </p:nvPicPr>
        <p:blipFill rotWithShape="1">
          <a:blip r:embed="rId6"/>
          <a:srcRect l="4038" t="34141" r="65510" b="2870"/>
          <a:stretch/>
        </p:blipFill>
        <p:spPr>
          <a:xfrm>
            <a:off x="382323" y="1015457"/>
            <a:ext cx="933389" cy="2051526"/>
          </a:xfrm>
          <a:prstGeom prst="rect">
            <a:avLst/>
          </a:prstGeom>
        </p:spPr>
      </p:pic>
      <p:sp>
        <p:nvSpPr>
          <p:cNvPr id="32" name="TextBox 31">
            <a:extLst>
              <a:ext uri="{FF2B5EF4-FFF2-40B4-BE49-F238E27FC236}">
                <a16:creationId xmlns:a16="http://schemas.microsoft.com/office/drawing/2014/main" id="{C2DD5BEB-0E05-4F36-BCA3-C97ED1A99E95}"/>
              </a:ext>
            </a:extLst>
          </p:cNvPr>
          <p:cNvSpPr txBox="1"/>
          <p:nvPr/>
        </p:nvSpPr>
        <p:spPr>
          <a:xfrm>
            <a:off x="1321197" y="1185572"/>
            <a:ext cx="1777205" cy="738664"/>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HCal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Steel/Sc Sandwich</a:t>
            </a:r>
          </a:p>
          <a:p>
            <a:pPr algn="ctr"/>
            <a:r>
              <a:rPr lang="en-US" sz="1400" b="1" dirty="0">
                <a:solidFill>
                  <a:schemeClr val="bg2">
                    <a:lumMod val="50000"/>
                  </a:schemeClr>
                </a:solidFill>
                <a:latin typeface="Arial" panose="020B0604020202020204" pitchFamily="34" charset="0"/>
                <a:cs typeface="Arial" panose="020B0604020202020204" pitchFamily="34" charset="0"/>
              </a:rPr>
              <a:t>tail catcher</a:t>
            </a:r>
          </a:p>
        </p:txBody>
      </p:sp>
      <p:pic>
        <p:nvPicPr>
          <p:cNvPr id="34" name="Picture 33" descr="Logo&#10;&#10;Description automatically generated">
            <a:extLst>
              <a:ext uri="{FF2B5EF4-FFF2-40B4-BE49-F238E27FC236}">
                <a16:creationId xmlns:a16="http://schemas.microsoft.com/office/drawing/2014/main" id="{B3BBDD1B-3BC4-4DCF-B077-CEE9E7A48B17}"/>
              </a:ext>
            </a:extLst>
          </p:cNvPr>
          <p:cNvPicPr>
            <a:picLocks noChangeAspect="1"/>
          </p:cNvPicPr>
          <p:nvPr/>
        </p:nvPicPr>
        <p:blipFill>
          <a:blip r:embed="rId7"/>
          <a:stretch>
            <a:fillRect/>
          </a:stretch>
        </p:blipFill>
        <p:spPr>
          <a:xfrm>
            <a:off x="8302037" y="45879"/>
            <a:ext cx="1261500" cy="908073"/>
          </a:xfrm>
          <a:prstGeom prst="rect">
            <a:avLst/>
          </a:prstGeom>
        </p:spPr>
      </p:pic>
      <p:sp>
        <p:nvSpPr>
          <p:cNvPr id="6" name="Date Placeholder 5">
            <a:extLst>
              <a:ext uri="{FF2B5EF4-FFF2-40B4-BE49-F238E27FC236}">
                <a16:creationId xmlns:a16="http://schemas.microsoft.com/office/drawing/2014/main" id="{C668C44F-5A96-4C67-97AB-C0893F8E2255}"/>
              </a:ext>
            </a:extLst>
          </p:cNvPr>
          <p:cNvSpPr>
            <a:spLocks noGrp="1"/>
          </p:cNvSpPr>
          <p:nvPr>
            <p:ph type="dt" sz="half" idx="10"/>
          </p:nvPr>
        </p:nvSpPr>
        <p:spPr/>
        <p:txBody>
          <a:bodyPr/>
          <a:lstStyle/>
          <a:p>
            <a:r>
              <a:rPr lang="en-US"/>
              <a:t>5/6/2024</a:t>
            </a:r>
          </a:p>
        </p:txBody>
      </p:sp>
      <p:sp>
        <p:nvSpPr>
          <p:cNvPr id="8" name="Footer Placeholder 7">
            <a:extLst>
              <a:ext uri="{FF2B5EF4-FFF2-40B4-BE49-F238E27FC236}">
                <a16:creationId xmlns:a16="http://schemas.microsoft.com/office/drawing/2014/main" id="{0430BDE1-41C6-422C-8B2B-E72FB72F7AE4}"/>
              </a:ext>
            </a:extLst>
          </p:cNvPr>
          <p:cNvSpPr>
            <a:spLocks noGrp="1"/>
          </p:cNvSpPr>
          <p:nvPr>
            <p:ph type="ftr" sz="quarter" idx="11"/>
          </p:nvPr>
        </p:nvSpPr>
        <p:spPr/>
        <p:txBody>
          <a:bodyPr/>
          <a:lstStyle/>
          <a:p>
            <a:r>
              <a:rPr lang="en-US"/>
              <a:t>3rd EIC Resource Review Board</a:t>
            </a:r>
          </a:p>
        </p:txBody>
      </p:sp>
      <p:sp>
        <p:nvSpPr>
          <p:cNvPr id="10" name="Slide Number Placeholder 9">
            <a:extLst>
              <a:ext uri="{FF2B5EF4-FFF2-40B4-BE49-F238E27FC236}">
                <a16:creationId xmlns:a16="http://schemas.microsoft.com/office/drawing/2014/main" id="{956D6063-7AC9-4495-9039-73025DFE5C96}"/>
              </a:ext>
            </a:extLst>
          </p:cNvPr>
          <p:cNvSpPr>
            <a:spLocks noGrp="1"/>
          </p:cNvSpPr>
          <p:nvPr>
            <p:ph type="sldNum" sz="quarter" idx="12"/>
          </p:nvPr>
        </p:nvSpPr>
        <p:spPr/>
        <p:txBody>
          <a:bodyPr/>
          <a:lstStyle/>
          <a:p>
            <a:fld id="{00A14187-AF44-4271-AA62-1C5C376B8E74}" type="slidenum">
              <a:rPr lang="en-US" smtClean="0"/>
              <a:t>29</a:t>
            </a:fld>
            <a:endParaRPr lang="en-US"/>
          </a:p>
        </p:txBody>
      </p:sp>
      <p:pic>
        <p:nvPicPr>
          <p:cNvPr id="2" name="Google Shape;517;p48">
            <a:extLst>
              <a:ext uri="{FF2B5EF4-FFF2-40B4-BE49-F238E27FC236}">
                <a16:creationId xmlns:a16="http://schemas.microsoft.com/office/drawing/2014/main" id="{1C5FB4C2-8CA7-DB3F-28F6-65DB2323A4BF}"/>
              </a:ext>
            </a:extLst>
          </p:cNvPr>
          <p:cNvPicPr preferRelativeResize="0"/>
          <p:nvPr/>
        </p:nvPicPr>
        <p:blipFill>
          <a:blip r:embed="rId8">
            <a:alphaModFix/>
          </a:blip>
          <a:stretch>
            <a:fillRect/>
          </a:stretch>
        </p:blipFill>
        <p:spPr>
          <a:xfrm>
            <a:off x="6772690" y="3816766"/>
            <a:ext cx="2344704" cy="2675434"/>
          </a:xfrm>
          <a:prstGeom prst="rect">
            <a:avLst/>
          </a:prstGeom>
          <a:noFill/>
          <a:ln w="19050" cap="flat" cmpd="sng">
            <a:solidFill>
              <a:schemeClr val="dk2"/>
            </a:solidFill>
            <a:prstDash val="solid"/>
            <a:round/>
            <a:headEnd type="none" w="sm" len="sm"/>
            <a:tailEnd type="none" w="sm" len="sm"/>
          </a:ln>
        </p:spPr>
      </p:pic>
      <p:cxnSp>
        <p:nvCxnSpPr>
          <p:cNvPr id="4" name="Google Shape;522;p48">
            <a:extLst>
              <a:ext uri="{FF2B5EF4-FFF2-40B4-BE49-F238E27FC236}">
                <a16:creationId xmlns:a16="http://schemas.microsoft.com/office/drawing/2014/main" id="{F6F88F5B-BCDA-BB2F-9A88-F41B177B2ED8}"/>
              </a:ext>
            </a:extLst>
          </p:cNvPr>
          <p:cNvCxnSpPr>
            <a:cxnSpLocks/>
          </p:cNvCxnSpPr>
          <p:nvPr/>
        </p:nvCxnSpPr>
        <p:spPr>
          <a:xfrm flipV="1">
            <a:off x="2605172" y="2861626"/>
            <a:ext cx="1900823" cy="1733976"/>
          </a:xfrm>
          <a:prstGeom prst="straightConnector1">
            <a:avLst/>
          </a:prstGeom>
          <a:noFill/>
          <a:ln w="19050" cap="flat" cmpd="sng">
            <a:solidFill>
              <a:srgbClr val="000000"/>
            </a:solidFill>
            <a:prstDash val="solid"/>
            <a:round/>
            <a:headEnd type="none" w="med" len="med"/>
            <a:tailEnd type="triangle" w="med" len="med"/>
          </a:ln>
        </p:spPr>
      </p:cxnSp>
      <p:cxnSp>
        <p:nvCxnSpPr>
          <p:cNvPr id="15" name="Google Shape;524;p48">
            <a:extLst>
              <a:ext uri="{FF2B5EF4-FFF2-40B4-BE49-F238E27FC236}">
                <a16:creationId xmlns:a16="http://schemas.microsoft.com/office/drawing/2014/main" id="{B23DEC04-07BB-E741-6681-767620FEBD3F}"/>
              </a:ext>
            </a:extLst>
          </p:cNvPr>
          <p:cNvCxnSpPr>
            <a:cxnSpLocks/>
          </p:cNvCxnSpPr>
          <p:nvPr/>
        </p:nvCxnSpPr>
        <p:spPr>
          <a:xfrm flipH="1" flipV="1">
            <a:off x="5795455" y="2981909"/>
            <a:ext cx="1127919" cy="1877325"/>
          </a:xfrm>
          <a:prstGeom prst="straightConnector1">
            <a:avLst/>
          </a:prstGeom>
          <a:noFill/>
          <a:ln w="19050" cap="flat" cmpd="sng">
            <a:solidFill>
              <a:srgbClr val="1C1C1C"/>
            </a:solidFill>
            <a:prstDash val="solid"/>
            <a:round/>
            <a:headEnd type="none" w="med" len="med"/>
            <a:tailEnd type="triangle" w="med" len="med"/>
          </a:ln>
        </p:spPr>
      </p:cxnSp>
      <p:cxnSp>
        <p:nvCxnSpPr>
          <p:cNvPr id="16" name="Google Shape;525;p48">
            <a:extLst>
              <a:ext uri="{FF2B5EF4-FFF2-40B4-BE49-F238E27FC236}">
                <a16:creationId xmlns:a16="http://schemas.microsoft.com/office/drawing/2014/main" id="{6419640F-197C-5314-3147-E9A7CCBF7837}"/>
              </a:ext>
            </a:extLst>
          </p:cNvPr>
          <p:cNvCxnSpPr>
            <a:cxnSpLocks/>
          </p:cNvCxnSpPr>
          <p:nvPr/>
        </p:nvCxnSpPr>
        <p:spPr>
          <a:xfrm flipH="1">
            <a:off x="8271775" y="1517554"/>
            <a:ext cx="1302746" cy="711807"/>
          </a:xfrm>
          <a:prstGeom prst="straightConnector1">
            <a:avLst/>
          </a:prstGeom>
          <a:noFill/>
          <a:ln w="19050" cap="flat" cmpd="sng">
            <a:solidFill>
              <a:srgbClr val="1C1C1C"/>
            </a:solidFill>
            <a:prstDash val="solid"/>
            <a:round/>
            <a:headEnd type="none" w="med" len="med"/>
            <a:tailEnd type="triangle" w="med" len="med"/>
          </a:ln>
        </p:spPr>
      </p:cxnSp>
      <p:cxnSp>
        <p:nvCxnSpPr>
          <p:cNvPr id="17" name="Google Shape;521;p48">
            <a:extLst>
              <a:ext uri="{FF2B5EF4-FFF2-40B4-BE49-F238E27FC236}">
                <a16:creationId xmlns:a16="http://schemas.microsoft.com/office/drawing/2014/main" id="{5589E1FD-F06F-3CB4-2F62-0790777F76E7}"/>
              </a:ext>
            </a:extLst>
          </p:cNvPr>
          <p:cNvCxnSpPr/>
          <p:nvPr/>
        </p:nvCxnSpPr>
        <p:spPr>
          <a:xfrm>
            <a:off x="2128183" y="2041220"/>
            <a:ext cx="1171800" cy="201600"/>
          </a:xfrm>
          <a:prstGeom prst="straightConnector1">
            <a:avLst/>
          </a:prstGeom>
          <a:noFill/>
          <a:ln w="19050" cap="flat" cmpd="sng">
            <a:solidFill>
              <a:srgbClr val="000000"/>
            </a:solidFill>
            <a:prstDash val="solid"/>
            <a:round/>
            <a:headEnd type="none" w="med" len="med"/>
            <a:tailEnd type="triangle" w="med" len="med"/>
          </a:ln>
        </p:spPr>
      </p:cxnSp>
      <p:grpSp>
        <p:nvGrpSpPr>
          <p:cNvPr id="7" name="Group 6">
            <a:extLst>
              <a:ext uri="{FF2B5EF4-FFF2-40B4-BE49-F238E27FC236}">
                <a16:creationId xmlns:a16="http://schemas.microsoft.com/office/drawing/2014/main" id="{1BD53FE6-3288-4913-B2E8-0432A3638589}"/>
              </a:ext>
            </a:extLst>
          </p:cNvPr>
          <p:cNvGrpSpPr/>
          <p:nvPr/>
        </p:nvGrpSpPr>
        <p:grpSpPr>
          <a:xfrm>
            <a:off x="9366112" y="6049544"/>
            <a:ext cx="949747" cy="461665"/>
            <a:chOff x="4215786" y="840980"/>
            <a:chExt cx="949747" cy="461665"/>
          </a:xfrm>
        </p:grpSpPr>
        <p:sp>
          <p:nvSpPr>
            <p:cNvPr id="11" name="TextBox 10">
              <a:extLst>
                <a:ext uri="{FF2B5EF4-FFF2-40B4-BE49-F238E27FC236}">
                  <a16:creationId xmlns:a16="http://schemas.microsoft.com/office/drawing/2014/main" id="{4C0B127D-A82C-72BE-B071-5C6BF0B9AC94}"/>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2" name="Picture 11" descr="Logo&#10;&#10;Description automatically generated with medium confidence">
              <a:extLst>
                <a:ext uri="{FF2B5EF4-FFF2-40B4-BE49-F238E27FC236}">
                  <a16:creationId xmlns:a16="http://schemas.microsoft.com/office/drawing/2014/main" id="{7D6FC772-7B77-9286-95DD-24555B47511D}"/>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13" name="Group 12">
            <a:extLst>
              <a:ext uri="{FF2B5EF4-FFF2-40B4-BE49-F238E27FC236}">
                <a16:creationId xmlns:a16="http://schemas.microsoft.com/office/drawing/2014/main" id="{37D1EDF6-3C8C-B6A1-D394-16CCCDDA06AE}"/>
              </a:ext>
            </a:extLst>
          </p:cNvPr>
          <p:cNvGrpSpPr/>
          <p:nvPr/>
        </p:nvGrpSpPr>
        <p:grpSpPr>
          <a:xfrm>
            <a:off x="1996453" y="3036367"/>
            <a:ext cx="949747" cy="461665"/>
            <a:chOff x="4215786" y="840980"/>
            <a:chExt cx="949747" cy="461665"/>
          </a:xfrm>
        </p:grpSpPr>
        <p:sp>
          <p:nvSpPr>
            <p:cNvPr id="18" name="TextBox 17">
              <a:extLst>
                <a:ext uri="{FF2B5EF4-FFF2-40B4-BE49-F238E27FC236}">
                  <a16:creationId xmlns:a16="http://schemas.microsoft.com/office/drawing/2014/main" id="{123E87C5-3E82-51F0-10E2-C1864F9646EC}"/>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9" name="Picture 18" descr="Logo&#10;&#10;Description automatically generated with medium confidence">
              <a:extLst>
                <a:ext uri="{FF2B5EF4-FFF2-40B4-BE49-F238E27FC236}">
                  <a16:creationId xmlns:a16="http://schemas.microsoft.com/office/drawing/2014/main" id="{EC3814C8-B45E-57E2-1630-25C18F378969}"/>
                </a:ext>
              </a:extLst>
            </p:cNvPr>
            <p:cNvPicPr>
              <a:picLocks noChangeAspect="1"/>
            </p:cNvPicPr>
            <p:nvPr/>
          </p:nvPicPr>
          <p:blipFill>
            <a:blip r:embed="rId9"/>
            <a:stretch>
              <a:fillRect/>
            </a:stretch>
          </p:blipFill>
          <p:spPr>
            <a:xfrm>
              <a:off x="4690659" y="1017404"/>
              <a:ext cx="390405" cy="280604"/>
            </a:xfrm>
            <a:prstGeom prst="rect">
              <a:avLst/>
            </a:prstGeom>
          </p:spPr>
        </p:pic>
      </p:grpSp>
      <p:grpSp>
        <p:nvGrpSpPr>
          <p:cNvPr id="20" name="Group 19">
            <a:extLst>
              <a:ext uri="{FF2B5EF4-FFF2-40B4-BE49-F238E27FC236}">
                <a16:creationId xmlns:a16="http://schemas.microsoft.com/office/drawing/2014/main" id="{DAE72C31-48B1-672F-9C3E-15DA3BB72CCF}"/>
              </a:ext>
            </a:extLst>
          </p:cNvPr>
          <p:cNvGrpSpPr/>
          <p:nvPr/>
        </p:nvGrpSpPr>
        <p:grpSpPr>
          <a:xfrm>
            <a:off x="9092358" y="2520244"/>
            <a:ext cx="949747" cy="461665"/>
            <a:chOff x="4215786" y="840980"/>
            <a:chExt cx="949747" cy="461665"/>
          </a:xfrm>
        </p:grpSpPr>
        <p:sp>
          <p:nvSpPr>
            <p:cNvPr id="22" name="TextBox 21">
              <a:extLst>
                <a:ext uri="{FF2B5EF4-FFF2-40B4-BE49-F238E27FC236}">
                  <a16:creationId xmlns:a16="http://schemas.microsoft.com/office/drawing/2014/main" id="{4ED50CA8-F125-02A3-BC01-4A6FEE9E0E73}"/>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23" name="Picture 22" descr="Logo&#10;&#10;Description automatically generated with medium confidence">
              <a:extLst>
                <a:ext uri="{FF2B5EF4-FFF2-40B4-BE49-F238E27FC236}">
                  <a16:creationId xmlns:a16="http://schemas.microsoft.com/office/drawing/2014/main" id="{D14AE1CA-6E8B-1DAB-4E1B-A81894B680A3}"/>
                </a:ext>
              </a:extLst>
            </p:cNvPr>
            <p:cNvPicPr>
              <a:picLocks noChangeAspect="1"/>
            </p:cNvPicPr>
            <p:nvPr/>
          </p:nvPicPr>
          <p:blipFill>
            <a:blip r:embed="rId9"/>
            <a:stretch>
              <a:fillRect/>
            </a:stretch>
          </p:blipFill>
          <p:spPr>
            <a:xfrm>
              <a:off x="4686965" y="1012776"/>
              <a:ext cx="390405" cy="280604"/>
            </a:xfrm>
            <a:prstGeom prst="rect">
              <a:avLst/>
            </a:prstGeom>
          </p:spPr>
        </p:pic>
      </p:grpSp>
      <p:pic>
        <p:nvPicPr>
          <p:cNvPr id="26" name="Picture 25">
            <a:extLst>
              <a:ext uri="{FF2B5EF4-FFF2-40B4-BE49-F238E27FC236}">
                <a16:creationId xmlns:a16="http://schemas.microsoft.com/office/drawing/2014/main" id="{30FB9882-80EF-E373-D0AB-90F41D399862}"/>
              </a:ext>
            </a:extLst>
          </p:cNvPr>
          <p:cNvPicPr>
            <a:picLocks noChangeAspect="1"/>
          </p:cNvPicPr>
          <p:nvPr/>
        </p:nvPicPr>
        <p:blipFill rotWithShape="1">
          <a:blip r:embed="rId10"/>
          <a:srcRect t="6263"/>
          <a:stretch/>
        </p:blipFill>
        <p:spPr>
          <a:xfrm>
            <a:off x="9138230" y="4274984"/>
            <a:ext cx="2844747" cy="1713500"/>
          </a:xfrm>
          <a:prstGeom prst="rect">
            <a:avLst/>
          </a:prstGeom>
        </p:spPr>
      </p:pic>
      <p:sp>
        <p:nvSpPr>
          <p:cNvPr id="3" name="Google Shape;413;p42">
            <a:extLst>
              <a:ext uri="{FF2B5EF4-FFF2-40B4-BE49-F238E27FC236}">
                <a16:creationId xmlns:a16="http://schemas.microsoft.com/office/drawing/2014/main" id="{E31D7AE6-2159-8F8F-3502-BB27B7456BBC}"/>
              </a:ext>
            </a:extLst>
          </p:cNvPr>
          <p:cNvSpPr/>
          <p:nvPr/>
        </p:nvSpPr>
        <p:spPr>
          <a:xfrm>
            <a:off x="3299983" y="396805"/>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25" name="Google Shape;414;p42">
            <a:extLst>
              <a:ext uri="{FF2B5EF4-FFF2-40B4-BE49-F238E27FC236}">
                <a16:creationId xmlns:a16="http://schemas.microsoft.com/office/drawing/2014/main" id="{EF5FD137-BD9D-3174-D3B4-04AAC2D22C45}"/>
              </a:ext>
            </a:extLst>
          </p:cNvPr>
          <p:cNvSpPr/>
          <p:nvPr/>
        </p:nvSpPr>
        <p:spPr>
          <a:xfrm flipH="1">
            <a:off x="6162910" y="396805"/>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Tree>
    <p:extLst>
      <p:ext uri="{BB962C8B-B14F-4D97-AF65-F5344CB8AC3E}">
        <p14:creationId xmlns:p14="http://schemas.microsoft.com/office/powerpoint/2010/main" val="3432500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D4CF0BE5-E4C0-3A4D-2BD1-3BD6C301E4D0}"/>
              </a:ext>
            </a:extLst>
          </p:cNvPr>
          <p:cNvPicPr>
            <a:picLocks noChangeAspect="1"/>
          </p:cNvPicPr>
          <p:nvPr/>
        </p:nvPicPr>
        <p:blipFill>
          <a:blip r:embed="rId2"/>
          <a:stretch>
            <a:fillRect/>
          </a:stretch>
        </p:blipFill>
        <p:spPr>
          <a:xfrm>
            <a:off x="1815576" y="0"/>
            <a:ext cx="10376424" cy="6858000"/>
          </a:xfrm>
          <a:prstGeom prst="rect">
            <a:avLst/>
          </a:prstGeom>
        </p:spPr>
      </p:pic>
      <p:sp>
        <p:nvSpPr>
          <p:cNvPr id="5" name="Title 4">
            <a:extLst>
              <a:ext uri="{FF2B5EF4-FFF2-40B4-BE49-F238E27FC236}">
                <a16:creationId xmlns:a16="http://schemas.microsoft.com/office/drawing/2014/main" id="{15FD0F76-7E02-E9F6-B68D-2CF6CF161151}"/>
              </a:ext>
            </a:extLst>
          </p:cNvPr>
          <p:cNvSpPr>
            <a:spLocks noGrp="1"/>
          </p:cNvSpPr>
          <p:nvPr>
            <p:ph type="title"/>
          </p:nvPr>
        </p:nvSpPr>
        <p:spPr>
          <a:xfrm>
            <a:off x="115186" y="939284"/>
            <a:ext cx="3021419" cy="1325563"/>
          </a:xfrm>
        </p:spPr>
        <p:txBody>
          <a:bodyPr/>
          <a:lstStyle/>
          <a:p>
            <a:r>
              <a:rPr lang="en-US" b="1" dirty="0">
                <a:solidFill>
                  <a:schemeClr val="accent1"/>
                </a:solidFill>
              </a:rPr>
              <a:t>International</a:t>
            </a:r>
          </a:p>
        </p:txBody>
      </p:sp>
      <p:sp>
        <p:nvSpPr>
          <p:cNvPr id="2" name="Date Placeholder 1">
            <a:extLst>
              <a:ext uri="{FF2B5EF4-FFF2-40B4-BE49-F238E27FC236}">
                <a16:creationId xmlns:a16="http://schemas.microsoft.com/office/drawing/2014/main" id="{22AC4D00-15A5-EFFC-31EF-61E3306CBA84}"/>
              </a:ext>
            </a:extLst>
          </p:cNvPr>
          <p:cNvSpPr>
            <a:spLocks noGrp="1"/>
          </p:cNvSpPr>
          <p:nvPr>
            <p:ph type="dt" sz="half" idx="10"/>
          </p:nvPr>
        </p:nvSpPr>
        <p:spPr/>
        <p:txBody>
          <a:bodyPr/>
          <a:lstStyle/>
          <a:p>
            <a:r>
              <a:rPr lang="en-US"/>
              <a:t>5/6/2024</a:t>
            </a:r>
          </a:p>
        </p:txBody>
      </p:sp>
      <p:sp>
        <p:nvSpPr>
          <p:cNvPr id="4" name="Slide Number Placeholder 3">
            <a:extLst>
              <a:ext uri="{FF2B5EF4-FFF2-40B4-BE49-F238E27FC236}">
                <a16:creationId xmlns:a16="http://schemas.microsoft.com/office/drawing/2014/main" id="{302A8211-5F62-D4C3-6FE4-26824F371435}"/>
              </a:ext>
            </a:extLst>
          </p:cNvPr>
          <p:cNvSpPr>
            <a:spLocks noGrp="1"/>
          </p:cNvSpPr>
          <p:nvPr>
            <p:ph type="sldNum" sz="quarter" idx="12"/>
          </p:nvPr>
        </p:nvSpPr>
        <p:spPr/>
        <p:txBody>
          <a:bodyPr/>
          <a:lstStyle/>
          <a:p>
            <a:fld id="{00A14187-AF44-4271-AA62-1C5C376B8E74}" type="slidenum">
              <a:rPr lang="en-US" smtClean="0"/>
              <a:t>3</a:t>
            </a:fld>
            <a:endParaRPr lang="en-US"/>
          </a:p>
        </p:txBody>
      </p:sp>
      <p:pic>
        <p:nvPicPr>
          <p:cNvPr id="11" name="Picture 10" descr="Logo&#10;&#10;Description automatically generated">
            <a:extLst>
              <a:ext uri="{FF2B5EF4-FFF2-40B4-BE49-F238E27FC236}">
                <a16:creationId xmlns:a16="http://schemas.microsoft.com/office/drawing/2014/main" id="{CBE5FA54-1B2F-49A0-EA26-D89AE0920A57}"/>
              </a:ext>
            </a:extLst>
          </p:cNvPr>
          <p:cNvPicPr>
            <a:picLocks noChangeAspect="1"/>
          </p:cNvPicPr>
          <p:nvPr/>
        </p:nvPicPr>
        <p:blipFill>
          <a:blip r:embed="rId3"/>
          <a:stretch>
            <a:fillRect/>
          </a:stretch>
        </p:blipFill>
        <p:spPr>
          <a:xfrm>
            <a:off x="501001" y="136525"/>
            <a:ext cx="1721204" cy="1238984"/>
          </a:xfrm>
          <a:prstGeom prst="rect">
            <a:avLst/>
          </a:prstGeom>
        </p:spPr>
      </p:pic>
      <p:grpSp>
        <p:nvGrpSpPr>
          <p:cNvPr id="12" name="Group 11">
            <a:extLst>
              <a:ext uri="{FF2B5EF4-FFF2-40B4-BE49-F238E27FC236}">
                <a16:creationId xmlns:a16="http://schemas.microsoft.com/office/drawing/2014/main" id="{54A86D45-FD88-8CF0-C7E3-A2A2A5DD46AB}"/>
              </a:ext>
            </a:extLst>
          </p:cNvPr>
          <p:cNvGrpSpPr/>
          <p:nvPr/>
        </p:nvGrpSpPr>
        <p:grpSpPr>
          <a:xfrm>
            <a:off x="2049795" y="756017"/>
            <a:ext cx="8675171" cy="5765851"/>
            <a:chOff x="1418979" y="731869"/>
            <a:chExt cx="8675171" cy="5765851"/>
          </a:xfrm>
        </p:grpSpPr>
        <p:grpSp>
          <p:nvGrpSpPr>
            <p:cNvPr id="13" name="Group 12">
              <a:extLst>
                <a:ext uri="{FF2B5EF4-FFF2-40B4-BE49-F238E27FC236}">
                  <a16:creationId xmlns:a16="http://schemas.microsoft.com/office/drawing/2014/main" id="{1094FCC0-E6E1-21FA-056C-FEFE1D79D93E}"/>
                </a:ext>
              </a:extLst>
            </p:cNvPr>
            <p:cNvGrpSpPr/>
            <p:nvPr/>
          </p:nvGrpSpPr>
          <p:grpSpPr>
            <a:xfrm>
              <a:off x="1418979" y="731869"/>
              <a:ext cx="8675171" cy="5765851"/>
              <a:chOff x="1845361" y="2170072"/>
              <a:chExt cx="7702821" cy="4540722"/>
            </a:xfrm>
          </p:grpSpPr>
          <p:sp>
            <p:nvSpPr>
              <p:cNvPr id="15" name="Rectangle 14">
                <a:extLst>
                  <a:ext uri="{FF2B5EF4-FFF2-40B4-BE49-F238E27FC236}">
                    <a16:creationId xmlns:a16="http://schemas.microsoft.com/office/drawing/2014/main" id="{0CB0EB43-DB63-BFDA-6FAE-46A72FA68E63}"/>
                  </a:ext>
                </a:extLst>
              </p:cNvPr>
              <p:cNvSpPr/>
              <p:nvPr/>
            </p:nvSpPr>
            <p:spPr>
              <a:xfrm>
                <a:off x="1845361" y="2170072"/>
                <a:ext cx="7702821" cy="4540722"/>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BB1B159-763B-9946-10FD-3995ACCF70B3}"/>
                  </a:ext>
                </a:extLst>
              </p:cNvPr>
              <p:cNvGrpSpPr/>
              <p:nvPr/>
            </p:nvGrpSpPr>
            <p:grpSpPr>
              <a:xfrm>
                <a:off x="1909790" y="2770922"/>
                <a:ext cx="7366647" cy="3638560"/>
                <a:chOff x="1909790" y="2770922"/>
                <a:chExt cx="7366647" cy="3638560"/>
              </a:xfrm>
            </p:grpSpPr>
            <p:sp>
              <p:nvSpPr>
                <p:cNvPr id="18" name="Content Placeholder 5">
                  <a:extLst>
                    <a:ext uri="{FF2B5EF4-FFF2-40B4-BE49-F238E27FC236}">
                      <a16:creationId xmlns:a16="http://schemas.microsoft.com/office/drawing/2014/main" id="{DB4B622F-4B70-00C2-BAAF-AB24CF375FB5}"/>
                    </a:ext>
                  </a:extLst>
                </p:cNvPr>
                <p:cNvSpPr txBox="1">
                  <a:spLocks/>
                </p:cNvSpPr>
                <p:nvPr/>
              </p:nvSpPr>
              <p:spPr>
                <a:xfrm>
                  <a:off x="1909790" y="3062957"/>
                  <a:ext cx="7366647" cy="3346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spcAft>
                      <a:spcPts val="2400"/>
                    </a:spcAft>
                  </a:pPr>
                  <a:r>
                    <a:rPr lang="en-US" dirty="0"/>
                    <a:t>University of Texas at Austin</a:t>
                  </a:r>
                </a:p>
                <a:p>
                  <a:pPr marL="0" marR="0">
                    <a:spcBef>
                      <a:spcPts val="0"/>
                    </a:spcBef>
                    <a:spcAft>
                      <a:spcPts val="2400"/>
                    </a:spcAft>
                  </a:pPr>
                  <a:r>
                    <a:rPr lang="en-US" dirty="0">
                      <a:effectLst/>
                      <a:latin typeface="Calibri" panose="020F0502020204030204" pitchFamily="34" charset="0"/>
                      <a:ea typeface="Calibri" panose="020F0502020204030204" pitchFamily="34" charset="0"/>
                    </a:rPr>
                    <a:t>University Mohammed V in Rabat </a:t>
                  </a:r>
                </a:p>
                <a:p>
                  <a:pPr marL="0" marR="0">
                    <a:spcBef>
                      <a:spcPts val="0"/>
                    </a:spcBef>
                    <a:spcAft>
                      <a:spcPts val="2400"/>
                    </a:spcAft>
                  </a:pPr>
                  <a:r>
                    <a:rPr lang="en-US" dirty="0">
                      <a:effectLst/>
                      <a:latin typeface="Calibri" panose="020F0502020204030204" pitchFamily="34" charset="0"/>
                      <a:ea typeface="Calibri" panose="020F0502020204030204" pitchFamily="34" charset="0"/>
                    </a:rPr>
                    <a:t>University Ibn </a:t>
                  </a:r>
                  <a:r>
                    <a:rPr lang="en-US" dirty="0" err="1">
                      <a:effectLst/>
                      <a:latin typeface="Calibri" panose="020F0502020204030204" pitchFamily="34" charset="0"/>
                      <a:ea typeface="Calibri" panose="020F0502020204030204" pitchFamily="34" charset="0"/>
                    </a:rPr>
                    <a:t>Tofail</a:t>
                  </a:r>
                  <a:r>
                    <a:rPr lang="en-US" dirty="0">
                      <a:effectLst/>
                      <a:latin typeface="Calibri" panose="020F0502020204030204" pitchFamily="34" charset="0"/>
                      <a:ea typeface="Calibri" panose="020F0502020204030204" pitchFamily="34" charset="0"/>
                    </a:rPr>
                    <a:t> in </a:t>
                  </a:r>
                  <a:r>
                    <a:rPr lang="en-US" dirty="0" err="1">
                      <a:effectLst/>
                      <a:latin typeface="Calibri" panose="020F0502020204030204" pitchFamily="34" charset="0"/>
                      <a:ea typeface="Calibri" panose="020F0502020204030204" pitchFamily="34" charset="0"/>
                    </a:rPr>
                    <a:t>Kénitra</a:t>
                  </a:r>
                  <a:r>
                    <a:rPr lang="en-US" dirty="0">
                      <a:effectLst/>
                      <a:latin typeface="Calibri" panose="020F0502020204030204" pitchFamily="34" charset="0"/>
                      <a:ea typeface="Calibri" panose="020F0502020204030204" pitchFamily="34" charset="0"/>
                    </a:rPr>
                    <a:t> </a:t>
                  </a:r>
                </a:p>
                <a:p>
                  <a:pPr marL="0" marR="0">
                    <a:spcBef>
                      <a:spcPts val="0"/>
                    </a:spcBef>
                    <a:spcAft>
                      <a:spcPts val="2400"/>
                    </a:spcAft>
                  </a:pPr>
                  <a:r>
                    <a:rPr lang="en-US" dirty="0">
                      <a:effectLst/>
                      <a:latin typeface="Calibri" panose="020F0502020204030204" pitchFamily="34" charset="0"/>
                      <a:ea typeface="Calibri" panose="020F0502020204030204" pitchFamily="34" charset="0"/>
                    </a:rPr>
                    <a:t>University Mohammed Premier in Oujda </a:t>
                  </a:r>
                </a:p>
                <a:p>
                  <a:pPr marL="0" marR="0">
                    <a:spcBef>
                      <a:spcPts val="0"/>
                    </a:spcBef>
                    <a:spcAft>
                      <a:spcPts val="2400"/>
                    </a:spcAft>
                  </a:pPr>
                  <a:r>
                    <a:rPr lang="en-US" dirty="0">
                      <a:effectLst/>
                      <a:latin typeface="Calibri" panose="020F0502020204030204" pitchFamily="34" charset="0"/>
                      <a:ea typeface="Calibri" panose="020F0502020204030204" pitchFamily="34" charset="0"/>
                    </a:rPr>
                    <a:t>University Mohammed VI in </a:t>
                  </a:r>
                  <a:r>
                    <a:rPr lang="en-US" dirty="0" err="1">
                      <a:effectLst/>
                      <a:latin typeface="Calibri" panose="020F0502020204030204" pitchFamily="34" charset="0"/>
                      <a:ea typeface="Calibri" panose="020F0502020204030204" pitchFamily="34" charset="0"/>
                    </a:rPr>
                    <a:t>Bengurir</a:t>
                  </a:r>
                  <a:endParaRPr lang="en-US" dirty="0">
                    <a:effectLst/>
                    <a:latin typeface="Calibri" panose="020F0502020204030204" pitchFamily="34" charset="0"/>
                    <a:ea typeface="Calibri" panose="020F0502020204030204" pitchFamily="34" charset="0"/>
                  </a:endParaRPr>
                </a:p>
                <a:p>
                  <a:pPr marL="0" marR="0">
                    <a:spcBef>
                      <a:spcPts val="0"/>
                    </a:spcBef>
                    <a:spcAft>
                      <a:spcPts val="2400"/>
                    </a:spcAft>
                  </a:pPr>
                  <a:r>
                    <a:rPr lang="en-US" dirty="0">
                      <a:latin typeface="Calibri" panose="020F0502020204030204" pitchFamily="34" charset="0"/>
                      <a:ea typeface="Calibri" panose="020F0502020204030204" pitchFamily="34" charset="0"/>
                    </a:rPr>
                    <a:t>Kent State University</a:t>
                  </a:r>
                  <a:endParaRPr lang="en-US" dirty="0">
                    <a:effectLst/>
                    <a:latin typeface="Calibri" panose="020F0502020204030204" pitchFamily="34" charset="0"/>
                    <a:ea typeface="Calibri" panose="020F0502020204030204" pitchFamily="34" charset="0"/>
                  </a:endParaRPr>
                </a:p>
              </p:txBody>
            </p:sp>
            <p:pic>
              <p:nvPicPr>
                <p:cNvPr id="19" name="Picture 2" descr="University of Texas at Austin - Wikipedia">
                  <a:extLst>
                    <a:ext uri="{FF2B5EF4-FFF2-40B4-BE49-F238E27FC236}">
                      <a16:creationId xmlns:a16="http://schemas.microsoft.com/office/drawing/2014/main" id="{E9B255A2-1B6D-97CF-7365-FE73C5736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989" y="2770922"/>
                  <a:ext cx="795185" cy="7951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Université Mohamed V - Rabat - Maroc Logo PNG Vector (AI) Free Download">
                  <a:extLst>
                    <a:ext uri="{FF2B5EF4-FFF2-40B4-BE49-F238E27FC236}">
                      <a16:creationId xmlns:a16="http://schemas.microsoft.com/office/drawing/2014/main" id="{7F798340-306F-F46B-F3FC-6040DD0B0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032" y="3270936"/>
                  <a:ext cx="1067788" cy="7558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bn tofaïl university - Kénitra Employees, Location, Alumni | LinkedIn">
                  <a:extLst>
                    <a:ext uri="{FF2B5EF4-FFF2-40B4-BE49-F238E27FC236}">
                      <a16:creationId xmlns:a16="http://schemas.microsoft.com/office/drawing/2014/main" id="{2AED6BF9-FF7B-00C9-A693-963E9B1459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4962" y="3779344"/>
                  <a:ext cx="823319" cy="8233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Université Mohammed Premier UMP : Rankings, Fees &amp; Courses Details | Top  Universities">
                  <a:extLst>
                    <a:ext uri="{FF2B5EF4-FFF2-40B4-BE49-F238E27FC236}">
                      <a16:creationId xmlns:a16="http://schemas.microsoft.com/office/drawing/2014/main" id="{EFCA11D7-E745-6739-CA73-528C88AAEB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2987" y="4197224"/>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DC57A8CA-48EC-52D7-3C33-0CB8239F60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4541" y="5131005"/>
                  <a:ext cx="1249440" cy="8314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3FFEC4C7-3A80-E0C2-35E2-005C1A2BE8F0}"/>
                  </a:ext>
                </a:extLst>
              </p:cNvPr>
              <p:cNvSpPr txBox="1"/>
              <p:nvPr/>
            </p:nvSpPr>
            <p:spPr>
              <a:xfrm>
                <a:off x="1950665" y="2331324"/>
                <a:ext cx="7194603" cy="523220"/>
              </a:xfrm>
              <a:prstGeom prst="rect">
                <a:avLst/>
              </a:prstGeom>
              <a:noFill/>
            </p:spPr>
            <p:txBody>
              <a:bodyPr wrap="square" rtlCol="0">
                <a:spAutoFit/>
              </a:bodyPr>
              <a:lstStyle/>
              <a:p>
                <a:r>
                  <a:rPr lang="en-US" sz="2800" u="sng" dirty="0"/>
                  <a:t>New Institutions Joining </a:t>
                </a:r>
                <a:r>
                  <a:rPr lang="en-US" sz="2800" u="sng" dirty="0" err="1"/>
                  <a:t>ePIC</a:t>
                </a:r>
                <a:r>
                  <a:rPr lang="en-US" sz="2800" u="sng" dirty="0"/>
                  <a:t> in 2024:</a:t>
                </a:r>
              </a:p>
            </p:txBody>
          </p:sp>
        </p:grpSp>
        <p:pic>
          <p:nvPicPr>
            <p:cNvPr id="14" name="Picture 13" descr="Kent State Golden Flashes - Wikipedia">
              <a:extLst>
                <a:ext uri="{FF2B5EF4-FFF2-40B4-BE49-F238E27FC236}">
                  <a16:creationId xmlns:a16="http://schemas.microsoft.com/office/drawing/2014/main" id="{73FA2A2A-524A-5FF0-23A3-EB2CA5742F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1282" y="5207628"/>
              <a:ext cx="1249078" cy="841869"/>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a:extLst>
              <a:ext uri="{FF2B5EF4-FFF2-40B4-BE49-F238E27FC236}">
                <a16:creationId xmlns:a16="http://schemas.microsoft.com/office/drawing/2014/main" id="{61AA95BF-203F-101F-F8E7-39AE53E0C52A}"/>
              </a:ext>
            </a:extLst>
          </p:cNvPr>
          <p:cNvSpPr txBox="1"/>
          <p:nvPr/>
        </p:nvSpPr>
        <p:spPr>
          <a:xfrm>
            <a:off x="161278" y="2159533"/>
            <a:ext cx="1932534" cy="3693319"/>
          </a:xfrm>
          <a:prstGeom prst="rect">
            <a:avLst/>
          </a:prstGeom>
          <a:noFill/>
        </p:spPr>
        <p:txBody>
          <a:bodyPr wrap="square" rtlCol="0">
            <a:spAutoFit/>
          </a:bodyPr>
          <a:lstStyle/>
          <a:p>
            <a:pPr marL="0" marR="0">
              <a:spcBef>
                <a:spcPts val="0"/>
              </a:spcBef>
              <a:spcAft>
                <a:spcPts val="0"/>
              </a:spcAft>
            </a:pPr>
            <a:r>
              <a:rPr lang="en-US" kern="100" dirty="0" err="1">
                <a:latin typeface="Calibri" panose="020F0502020204030204" pitchFamily="34" charset="0"/>
                <a:ea typeface="Times New Roman" panose="02020603050405020304" pitchFamily="18" charset="0"/>
                <a:cs typeface="Times New Roman" panose="02020603050405020304" pitchFamily="18" charset="0"/>
              </a:rPr>
              <a:t>ePIC</a:t>
            </a:r>
            <a:r>
              <a:rPr lang="en-US" kern="100" dirty="0">
                <a:latin typeface="Calibri" panose="020F0502020204030204" pitchFamily="34" charset="0"/>
                <a:ea typeface="Times New Roman" panose="02020603050405020304" pitchFamily="18" charset="0"/>
                <a:cs typeface="Times New Roman" panose="02020603050405020304" pitchFamily="18" charset="0"/>
              </a:rPr>
              <a:t> Initiated in </a:t>
            </a:r>
            <a:br>
              <a:rPr lang="en-US" kern="100" dirty="0">
                <a:latin typeface="Calibri" panose="020F0502020204030204" pitchFamily="34" charset="0"/>
                <a:ea typeface="Times New Roman" panose="02020603050405020304" pitchFamily="18" charset="0"/>
                <a:cs typeface="Times New Roman" panose="02020603050405020304" pitchFamily="18" charset="0"/>
              </a:rPr>
            </a:br>
            <a:r>
              <a:rPr lang="en-US" kern="100" dirty="0">
                <a:latin typeface="Calibri" panose="020F0502020204030204" pitchFamily="34" charset="0"/>
                <a:ea typeface="Times New Roman" panose="02020603050405020304" pitchFamily="18" charset="0"/>
                <a:cs typeface="Times New Roman" panose="02020603050405020304" pitchFamily="18" charset="0"/>
              </a:rPr>
              <a:t>July 2022</a:t>
            </a:r>
          </a:p>
          <a:p>
            <a:pPr marL="0" marR="0">
              <a:spcBef>
                <a:spcPts val="0"/>
              </a:spcBef>
              <a:spcAft>
                <a:spcPts val="0"/>
              </a:spcAft>
            </a:pPr>
            <a:endParaRPr lang="en-US"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Currently: </a:t>
            </a: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&gt;</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850 collaborators (from 2024 Institutional Survey) </a:t>
            </a:r>
          </a:p>
          <a:p>
            <a:pPr marL="0" marR="0">
              <a:spcBef>
                <a:spcPts val="0"/>
              </a:spcBef>
              <a:spcAft>
                <a:spcPts val="0"/>
              </a:spcAft>
            </a:pPr>
            <a:endParaRPr lang="en-US"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&gt;</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650 members </a:t>
            </a:r>
          </a:p>
          <a:p>
            <a:pPr marL="0" marR="0">
              <a:spcBef>
                <a:spcPts val="0"/>
              </a:spcBef>
              <a:spcAft>
                <a:spcPts val="0"/>
              </a:spcAft>
            </a:pPr>
            <a:r>
              <a:rPr lang="en-US" kern="100" dirty="0">
                <a:latin typeface="Calibri" panose="020F0502020204030204" pitchFamily="34" charset="0"/>
                <a:ea typeface="Times New Roman" panose="02020603050405020304" pitchFamily="18" charset="0"/>
                <a:cs typeface="Times New Roman" panose="02020603050405020304" pitchFamily="18" charset="0"/>
              </a:rPr>
              <a:t>active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in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ePIC</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activities</a:t>
            </a:r>
          </a:p>
          <a:p>
            <a:endParaRPr lang="en-US" dirty="0"/>
          </a:p>
        </p:txBody>
      </p:sp>
      <p:grpSp>
        <p:nvGrpSpPr>
          <p:cNvPr id="24" name="Group 23">
            <a:extLst>
              <a:ext uri="{FF2B5EF4-FFF2-40B4-BE49-F238E27FC236}">
                <a16:creationId xmlns:a16="http://schemas.microsoft.com/office/drawing/2014/main" id="{20D188E6-36DE-EA35-3800-8C0B3BCA7460}"/>
              </a:ext>
            </a:extLst>
          </p:cNvPr>
          <p:cNvGrpSpPr/>
          <p:nvPr/>
        </p:nvGrpSpPr>
        <p:grpSpPr>
          <a:xfrm>
            <a:off x="501001" y="1914579"/>
            <a:ext cx="11351941" cy="3055433"/>
            <a:chOff x="200722" y="1873405"/>
            <a:chExt cx="11351941" cy="3055433"/>
          </a:xfrm>
        </p:grpSpPr>
        <p:sp>
          <p:nvSpPr>
            <p:cNvPr id="25" name="Rectangle 24">
              <a:extLst>
                <a:ext uri="{FF2B5EF4-FFF2-40B4-BE49-F238E27FC236}">
                  <a16:creationId xmlns:a16="http://schemas.microsoft.com/office/drawing/2014/main" id="{E2873828-A66A-9318-8003-AF533921C79E}"/>
                </a:ext>
              </a:extLst>
            </p:cNvPr>
            <p:cNvSpPr/>
            <p:nvPr/>
          </p:nvSpPr>
          <p:spPr>
            <a:xfrm>
              <a:off x="200722" y="1873405"/>
              <a:ext cx="11351941" cy="3055433"/>
            </a:xfrm>
            <a:prstGeom prst="rect">
              <a:avLst/>
            </a:prstGeom>
            <a:solidFill>
              <a:schemeClr val="bg1"/>
            </a:solidFill>
            <a:ln w="19050"/>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1E33F57-2ADE-3EAF-55F2-22D0F7C5294A}"/>
                </a:ext>
              </a:extLst>
            </p:cNvPr>
            <p:cNvGrpSpPr/>
            <p:nvPr/>
          </p:nvGrpSpPr>
          <p:grpSpPr>
            <a:xfrm>
              <a:off x="301750" y="2041947"/>
              <a:ext cx="11132868" cy="2737999"/>
              <a:chOff x="301750" y="2041947"/>
              <a:chExt cx="11132868" cy="2737999"/>
            </a:xfrm>
            <a:solidFill>
              <a:schemeClr val="bg1"/>
            </a:solidFill>
          </p:grpSpPr>
          <p:sp>
            <p:nvSpPr>
              <p:cNvPr id="27" name="Content Placeholder 5">
                <a:extLst>
                  <a:ext uri="{FF2B5EF4-FFF2-40B4-BE49-F238E27FC236}">
                    <a16:creationId xmlns:a16="http://schemas.microsoft.com/office/drawing/2014/main" id="{C4B6F609-BE6A-5504-54B8-CDB9193C118E}"/>
                  </a:ext>
                </a:extLst>
              </p:cNvPr>
              <p:cNvSpPr txBox="1">
                <a:spLocks/>
              </p:cNvSpPr>
              <p:nvPr/>
            </p:nvSpPr>
            <p:spPr>
              <a:xfrm>
                <a:off x="301750" y="2613240"/>
                <a:ext cx="5980973" cy="1965020"/>
              </a:xfrm>
              <a:prstGeom prst="rect">
                <a:avLst/>
              </a:prstGeom>
              <a:grp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Laboratoire</a:t>
                </a:r>
                <a:r>
                  <a:rPr lang="en-US" dirty="0"/>
                  <a:t> </a:t>
                </a:r>
                <a:br>
                  <a:rPr lang="en-US" dirty="0"/>
                </a:br>
                <a:r>
                  <a:rPr lang="en-US" dirty="0" err="1"/>
                  <a:t>Leprince-Ringuet</a:t>
                </a:r>
                <a:r>
                  <a:rPr lang="en-US" dirty="0"/>
                  <a:t> (LLR)</a:t>
                </a:r>
              </a:p>
              <a:p>
                <a:r>
                  <a:rPr lang="en-US" dirty="0"/>
                  <a:t>American University </a:t>
                </a:r>
                <a:br>
                  <a:rPr lang="en-US" dirty="0"/>
                </a:br>
                <a:r>
                  <a:rPr lang="en-US" dirty="0"/>
                  <a:t>in Cairo</a:t>
                </a:r>
              </a:p>
              <a:p>
                <a:pPr marL="0" indent="0">
                  <a:buFont typeface="Arial" panose="020B0604020202020204" pitchFamily="34" charset="0"/>
                  <a:buNone/>
                </a:pPr>
                <a:endParaRPr lang="en-US" sz="2000" dirty="0"/>
              </a:p>
            </p:txBody>
          </p:sp>
          <p:sp>
            <p:nvSpPr>
              <p:cNvPr id="28" name="Content Placeholder 5">
                <a:extLst>
                  <a:ext uri="{FF2B5EF4-FFF2-40B4-BE49-F238E27FC236}">
                    <a16:creationId xmlns:a16="http://schemas.microsoft.com/office/drawing/2014/main" id="{8A5F3F7E-DBE0-B696-52AF-496B131B0FB8}"/>
                  </a:ext>
                </a:extLst>
              </p:cNvPr>
              <p:cNvSpPr txBox="1">
                <a:spLocks/>
              </p:cNvSpPr>
              <p:nvPr/>
            </p:nvSpPr>
            <p:spPr>
              <a:xfrm>
                <a:off x="6195637" y="2634488"/>
                <a:ext cx="5238981" cy="1943771"/>
              </a:xfrm>
              <a:prstGeom prst="rect">
                <a:avLst/>
              </a:prstGeom>
              <a:grp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Central University </a:t>
                </a:r>
                <a:br>
                  <a:rPr lang="en-US" dirty="0"/>
                </a:br>
                <a:r>
                  <a:rPr lang="en-US" dirty="0"/>
                  <a:t>of Haryana</a:t>
                </a:r>
              </a:p>
              <a:p>
                <a:r>
                  <a:rPr lang="en-US" dirty="0"/>
                  <a:t>Indian Institute of </a:t>
                </a:r>
                <a:br>
                  <a:rPr lang="en-US" dirty="0"/>
                </a:br>
                <a:r>
                  <a:rPr lang="en-US" dirty="0"/>
                  <a:t>Technology Mandi</a:t>
                </a:r>
              </a:p>
            </p:txBody>
          </p:sp>
          <p:sp>
            <p:nvSpPr>
              <p:cNvPr id="29" name="TextBox 28">
                <a:extLst>
                  <a:ext uri="{FF2B5EF4-FFF2-40B4-BE49-F238E27FC236}">
                    <a16:creationId xmlns:a16="http://schemas.microsoft.com/office/drawing/2014/main" id="{7B0C9449-6AF1-E6AD-ECBF-D3BFAA498314}"/>
                  </a:ext>
                </a:extLst>
              </p:cNvPr>
              <p:cNvSpPr txBox="1"/>
              <p:nvPr/>
            </p:nvSpPr>
            <p:spPr>
              <a:xfrm>
                <a:off x="2724565" y="2041947"/>
                <a:ext cx="5682581" cy="523220"/>
              </a:xfrm>
              <a:prstGeom prst="rect">
                <a:avLst/>
              </a:prstGeom>
              <a:grpFill/>
            </p:spPr>
            <p:txBody>
              <a:bodyPr wrap="none" rtlCol="0">
                <a:spAutoFit/>
              </a:bodyPr>
              <a:lstStyle/>
              <a:p>
                <a:r>
                  <a:rPr lang="en-US" sz="2800" u="sng" dirty="0"/>
                  <a:t>New Proposals for </a:t>
                </a:r>
                <a:r>
                  <a:rPr lang="en-US" sz="2800" u="sng" dirty="0" err="1"/>
                  <a:t>ePIC</a:t>
                </a:r>
                <a:r>
                  <a:rPr lang="en-US" sz="2800" u="sng" dirty="0"/>
                  <a:t> Membership: </a:t>
                </a:r>
              </a:p>
            </p:txBody>
          </p:sp>
          <p:pic>
            <p:nvPicPr>
              <p:cNvPr id="30" name="Picture 2" descr="EFOMP :: Researcher in Instrumentation and Beam diagnostics for FLASH  modalities">
                <a:extLst>
                  <a:ext uri="{FF2B5EF4-FFF2-40B4-BE49-F238E27FC236}">
                    <a16:creationId xmlns:a16="http://schemas.microsoft.com/office/drawing/2014/main" id="{3AF18F82-C5A3-01EA-7C77-B06331CCB2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8880" y="2689296"/>
                <a:ext cx="1241569" cy="853937"/>
              </a:xfrm>
              <a:prstGeom prst="rect">
                <a:avLst/>
              </a:prstGeom>
              <a:grpFill/>
            </p:spPr>
          </p:pic>
          <p:pic>
            <p:nvPicPr>
              <p:cNvPr id="31" name="Picture 4" descr="IIT Mandi - Wikipedia">
                <a:extLst>
                  <a:ext uri="{FF2B5EF4-FFF2-40B4-BE49-F238E27FC236}">
                    <a16:creationId xmlns:a16="http://schemas.microsoft.com/office/drawing/2014/main" id="{052446E2-ABA0-44D6-5DF6-F38BBD59B6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37302" y="3401316"/>
                <a:ext cx="1467034" cy="1176943"/>
              </a:xfrm>
              <a:prstGeom prst="rect">
                <a:avLst/>
              </a:prstGeom>
              <a:grpFill/>
            </p:spPr>
          </p:pic>
          <p:pic>
            <p:nvPicPr>
              <p:cNvPr id="32" name="Picture 6" descr="AUC Modernizes Records and Processes Campus-wide | Laserfiche">
                <a:extLst>
                  <a:ext uri="{FF2B5EF4-FFF2-40B4-BE49-F238E27FC236}">
                    <a16:creationId xmlns:a16="http://schemas.microsoft.com/office/drawing/2014/main" id="{5C6113A3-AAD3-B3B3-C3EE-724137DF224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11482" y="3535474"/>
                <a:ext cx="2684155" cy="1244472"/>
              </a:xfrm>
              <a:prstGeom prst="rect">
                <a:avLst/>
              </a:prstGeom>
              <a:grpFill/>
            </p:spPr>
          </p:pic>
          <p:pic>
            <p:nvPicPr>
              <p:cNvPr id="33" name="Picture 8" descr="Central University of Haryana - Wikipedia">
                <a:extLst>
                  <a:ext uri="{FF2B5EF4-FFF2-40B4-BE49-F238E27FC236}">
                    <a16:creationId xmlns:a16="http://schemas.microsoft.com/office/drawing/2014/main" id="{EB1E4520-9A4F-ACA1-37A1-D17B68265D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6123" y="2439808"/>
                <a:ext cx="967917" cy="1103425"/>
              </a:xfrm>
              <a:prstGeom prst="rect">
                <a:avLst/>
              </a:prstGeom>
              <a:grpFill/>
            </p:spPr>
          </p:pic>
        </p:grpSp>
      </p:grpSp>
    </p:spTree>
    <p:extLst>
      <p:ext uri="{BB962C8B-B14F-4D97-AF65-F5344CB8AC3E}">
        <p14:creationId xmlns:p14="http://schemas.microsoft.com/office/powerpoint/2010/main" val="71859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8" name="Picture 7" descr="A picture containing LEGO, engineering&#10;&#10;Description automatically generated">
            <a:extLst>
              <a:ext uri="{FF2B5EF4-FFF2-40B4-BE49-F238E27FC236}">
                <a16:creationId xmlns:a16="http://schemas.microsoft.com/office/drawing/2014/main" id="{641336B5-0C68-A9F2-4F9D-C1B6C0A51A93}"/>
              </a:ext>
            </a:extLst>
          </p:cNvPr>
          <p:cNvPicPr>
            <a:picLocks noChangeAspect="1"/>
          </p:cNvPicPr>
          <p:nvPr/>
        </p:nvPicPr>
        <p:blipFill>
          <a:blip r:embed="rId3"/>
          <a:stretch>
            <a:fillRect/>
          </a:stretch>
        </p:blipFill>
        <p:spPr>
          <a:xfrm>
            <a:off x="6887864" y="2793502"/>
            <a:ext cx="6557748" cy="3716057"/>
          </a:xfrm>
          <a:prstGeom prst="rect">
            <a:avLst/>
          </a:prstGeom>
        </p:spPr>
      </p:pic>
      <p:sp>
        <p:nvSpPr>
          <p:cNvPr id="388" name="Google Shape;388;p41"/>
          <p:cNvSpPr txBox="1"/>
          <p:nvPr/>
        </p:nvSpPr>
        <p:spPr>
          <a:xfrm>
            <a:off x="142657" y="2894417"/>
            <a:ext cx="11082000" cy="3716056"/>
          </a:xfrm>
          <a:prstGeom prst="rect">
            <a:avLst/>
          </a:prstGeom>
          <a:noFill/>
          <a:ln>
            <a:noFill/>
          </a:ln>
        </p:spPr>
        <p:txBody>
          <a:bodyPr spcFirstLastPara="1" wrap="square" lIns="91433" tIns="45700" rIns="91433" bIns="45700" anchor="t" anchorCtr="0">
            <a:noAutofit/>
          </a:bodyPr>
          <a:lstStyle/>
          <a:p>
            <a:pPr marL="609585" indent="-406390">
              <a:lnSpc>
                <a:spcPct val="90000"/>
              </a:lnSpc>
              <a:spcBef>
                <a:spcPts val="1067"/>
              </a:spcBef>
              <a:buClr>
                <a:srgbClr val="1C1C1C"/>
              </a:buClr>
              <a:buSzPts val="1200"/>
              <a:buFont typeface="Roboto"/>
              <a:buChar char="●"/>
            </a:pPr>
            <a:r>
              <a:rPr lang="en-US" sz="1500" dirty="0">
                <a:solidFill>
                  <a:srgbClr val="1C1C1C"/>
                </a:solidFill>
                <a:latin typeface="Roboto"/>
                <a:ea typeface="Roboto"/>
                <a:cs typeface="Roboto"/>
                <a:sym typeface="Roboto"/>
              </a:rPr>
              <a:t>Call for proposals issued jointly by BNL and </a:t>
            </a:r>
            <a:r>
              <a:rPr lang="en-US" sz="1500" dirty="0" err="1">
                <a:solidFill>
                  <a:srgbClr val="1C1C1C"/>
                </a:solidFill>
                <a:latin typeface="Roboto"/>
                <a:ea typeface="Roboto"/>
                <a:cs typeface="Roboto"/>
                <a:sym typeface="Roboto"/>
              </a:rPr>
              <a:t>JLab</a:t>
            </a:r>
            <a:r>
              <a:rPr lang="en-US" sz="1500" dirty="0">
                <a:solidFill>
                  <a:srgbClr val="1C1C1C"/>
                </a:solidFill>
                <a:latin typeface="Roboto"/>
                <a:ea typeface="Roboto"/>
                <a:cs typeface="Roboto"/>
                <a:sym typeface="Roboto"/>
              </a:rPr>
              <a:t> in </a:t>
            </a:r>
            <a:r>
              <a:rPr lang="en-US" sz="1500" b="1" dirty="0">
                <a:solidFill>
                  <a:srgbClr val="1C1C1C"/>
                </a:solidFill>
                <a:latin typeface="Roboto"/>
                <a:ea typeface="Roboto"/>
                <a:cs typeface="Roboto"/>
                <a:sym typeface="Roboto"/>
              </a:rPr>
              <a:t>March 2021</a:t>
            </a:r>
            <a:r>
              <a:rPr lang="en-US" sz="1500" dirty="0">
                <a:solidFill>
                  <a:srgbClr val="1C1C1C"/>
                </a:solidFill>
                <a:latin typeface="Roboto"/>
                <a:ea typeface="Roboto"/>
                <a:cs typeface="Roboto"/>
                <a:sym typeface="Roboto"/>
              </a:rPr>
              <a:t> (Due Dec 2021)</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ATHENA, CORE and ECCE proposals submitted</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DPAP  review</a:t>
            </a:r>
            <a:r>
              <a:rPr lang="en-US" sz="1500" b="1" dirty="0">
                <a:solidFill>
                  <a:srgbClr val="1C1C1C"/>
                </a:solidFill>
                <a:latin typeface="Roboto"/>
                <a:ea typeface="Roboto"/>
                <a:cs typeface="Roboto"/>
                <a:sym typeface="Roboto"/>
              </a:rPr>
              <a:t> Dec 2021 – Jan 2022</a:t>
            </a:r>
            <a:r>
              <a:rPr lang="en-US" sz="1500" dirty="0">
                <a:solidFill>
                  <a:srgbClr val="1C1C1C"/>
                </a:solidFill>
                <a:latin typeface="Roboto"/>
                <a:ea typeface="Roboto"/>
                <a:cs typeface="Roboto"/>
                <a:sym typeface="Roboto"/>
              </a:rPr>
              <a:t>, closeout </a:t>
            </a:r>
            <a:r>
              <a:rPr lang="en-US" sz="1500" b="1" dirty="0">
                <a:solidFill>
                  <a:srgbClr val="1C1C1C"/>
                </a:solidFill>
                <a:latin typeface="Roboto"/>
                <a:ea typeface="Roboto"/>
                <a:cs typeface="Roboto"/>
                <a:sym typeface="Roboto"/>
              </a:rPr>
              <a:t>March 2022</a:t>
            </a:r>
            <a:endParaRPr sz="1500" b="1"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ECCE proposal chosen as basis for first EIC detector reference design </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Spring/Summer 2022</a:t>
            </a:r>
            <a:r>
              <a:rPr lang="en-US" sz="1500" dirty="0">
                <a:solidFill>
                  <a:srgbClr val="1C1C1C"/>
                </a:solidFill>
                <a:latin typeface="Roboto"/>
                <a:ea typeface="Roboto"/>
                <a:cs typeface="Roboto"/>
                <a:sym typeface="Roboto"/>
              </a:rPr>
              <a:t> – ATHENA and ECCE form joint leadership team</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Joint WG’s formed and consolidation process undertaken</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Coordination with EIC project on development of technical design</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Collaboration formation process started </a:t>
            </a:r>
            <a:r>
              <a:rPr lang="en-US" sz="1500" b="1" dirty="0">
                <a:solidFill>
                  <a:srgbClr val="1C1C1C"/>
                </a:solidFill>
                <a:latin typeface="Roboto"/>
                <a:ea typeface="Roboto"/>
                <a:cs typeface="Roboto"/>
                <a:sym typeface="Roboto"/>
              </a:rPr>
              <a:t>July 2022</a:t>
            </a:r>
            <a:endParaRPr sz="1500" b="1"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Charter ratified &amp; elected ePIC Leadership Team </a:t>
            </a:r>
            <a:r>
              <a:rPr lang="en-US" sz="1500" b="1" dirty="0">
                <a:solidFill>
                  <a:srgbClr val="1C1C1C"/>
                </a:solidFill>
                <a:latin typeface="Roboto"/>
                <a:ea typeface="Roboto"/>
                <a:cs typeface="Roboto"/>
                <a:sym typeface="Roboto"/>
              </a:rPr>
              <a:t>February 2023</a:t>
            </a:r>
          </a:p>
          <a:p>
            <a:pPr marL="609585" indent="-406390">
              <a:lnSpc>
                <a:spcPct val="90000"/>
              </a:lnSpc>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EIC/</a:t>
            </a:r>
            <a:r>
              <a:rPr lang="en-US" sz="1500" b="1" dirty="0" err="1">
                <a:solidFill>
                  <a:srgbClr val="1C1C1C"/>
                </a:solidFill>
                <a:latin typeface="Roboto"/>
                <a:ea typeface="Roboto"/>
                <a:cs typeface="Roboto"/>
                <a:sym typeface="Roboto"/>
              </a:rPr>
              <a:t>ePIC</a:t>
            </a:r>
            <a:r>
              <a:rPr lang="en-US" sz="1500" b="1" dirty="0">
                <a:solidFill>
                  <a:srgbClr val="1C1C1C"/>
                </a:solidFill>
                <a:latin typeface="Roboto"/>
                <a:ea typeface="Roboto"/>
                <a:cs typeface="Roboto"/>
                <a:sym typeface="Roboto"/>
              </a:rPr>
              <a:t> endorsed as highest priority for new facility construction in 2023 LRP.</a:t>
            </a:r>
            <a:endParaRPr sz="1500" b="1" dirty="0">
              <a:solidFill>
                <a:srgbClr val="1C1C1C"/>
              </a:solidFill>
              <a:latin typeface="Roboto"/>
              <a:ea typeface="Roboto"/>
              <a:cs typeface="Roboto"/>
              <a:sym typeface="Roboto"/>
            </a:endParaRPr>
          </a:p>
          <a:p>
            <a:pPr marL="609585" indent="-406390">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Working towards TDR and CD-3A (review Nov. 2023) and CD-2/3 (2025)</a:t>
            </a:r>
            <a:endParaRPr sz="1500" b="1" dirty="0">
              <a:solidFill>
                <a:srgbClr val="1C1C1C"/>
              </a:solidFill>
              <a:latin typeface="Roboto"/>
              <a:ea typeface="Roboto"/>
              <a:cs typeface="Roboto"/>
              <a:sym typeface="Roboto"/>
            </a:endParaRPr>
          </a:p>
        </p:txBody>
      </p:sp>
      <p:sp>
        <p:nvSpPr>
          <p:cNvPr id="387" name="Google Shape;387;p41"/>
          <p:cNvSpPr txBox="1">
            <a:spLocks noGrp="1"/>
          </p:cNvSpPr>
          <p:nvPr>
            <p:ph type="sldNum" idx="12"/>
          </p:nvPr>
        </p:nvSpPr>
        <p:spPr>
          <a:xfrm>
            <a:off x="10032267" y="6522988"/>
            <a:ext cx="2057600" cy="208000"/>
          </a:xfrm>
          <a:prstGeom prst="rect">
            <a:avLst/>
          </a:prstGeom>
          <a:noFill/>
          <a:ln>
            <a:noFill/>
          </a:ln>
        </p:spPr>
        <p:txBody>
          <a:bodyPr spcFirstLastPara="1" vert="horz" wrap="square" lIns="91433" tIns="45700" rIns="91433" bIns="45700" rtlCol="0" anchor="ctr" anchorCtr="0">
            <a:normAutofit fontScale="77500" lnSpcReduction="20000"/>
          </a:bodyPr>
          <a:lstStyle/>
          <a:p>
            <a:pPr>
              <a:buClr>
                <a:srgbClr val="000000"/>
              </a:buClr>
            </a:pPr>
            <a:fld id="{00000000-1234-1234-1234-123412341234}" type="slidenum">
              <a:rPr lang="en-US"/>
              <a:pPr>
                <a:buClr>
                  <a:srgbClr val="000000"/>
                </a:buClr>
              </a:pPr>
              <a:t>30</a:t>
            </a:fld>
            <a:endParaRPr/>
          </a:p>
        </p:txBody>
      </p:sp>
      <p:pic>
        <p:nvPicPr>
          <p:cNvPr id="389" name="Google Shape;389;p41" descr="Logo&#10;&#10;Description automatically generated"/>
          <p:cNvPicPr preferRelativeResize="0"/>
          <p:nvPr/>
        </p:nvPicPr>
        <p:blipFill rotWithShape="1">
          <a:blip r:embed="rId4">
            <a:alphaModFix/>
          </a:blip>
          <a:srcRect/>
          <a:stretch/>
        </p:blipFill>
        <p:spPr>
          <a:xfrm>
            <a:off x="10285260" y="74876"/>
            <a:ext cx="1804597" cy="1299013"/>
          </a:xfrm>
          <a:prstGeom prst="rect">
            <a:avLst/>
          </a:prstGeom>
          <a:noFill/>
          <a:ln>
            <a:noFill/>
          </a:ln>
        </p:spPr>
      </p:pic>
      <p:sp>
        <p:nvSpPr>
          <p:cNvPr id="390" name="Google Shape;390;p41"/>
          <p:cNvSpPr txBox="1"/>
          <p:nvPr/>
        </p:nvSpPr>
        <p:spPr>
          <a:xfrm>
            <a:off x="532687" y="74880"/>
            <a:ext cx="11372000" cy="780800"/>
          </a:xfrm>
          <a:prstGeom prst="rect">
            <a:avLst/>
          </a:prstGeom>
          <a:noFill/>
          <a:ln>
            <a:noFill/>
          </a:ln>
        </p:spPr>
        <p:txBody>
          <a:bodyPr spcFirstLastPara="1" wrap="square" lIns="91433" tIns="45700" rIns="91433" bIns="45700" anchor="ctr" anchorCtr="0">
            <a:noAutofit/>
          </a:bodyPr>
          <a:lstStyle/>
          <a:p>
            <a:r>
              <a:rPr lang="en-US" sz="4400" b="1" dirty="0">
                <a:solidFill>
                  <a:schemeClr val="accent1"/>
                </a:solidFill>
                <a:latin typeface="+mj-lt"/>
                <a:ea typeface="Roboto"/>
                <a:cs typeface="Roboto"/>
                <a:sym typeface="Roboto"/>
              </a:rPr>
              <a:t>Detector Design Process Timeline</a:t>
            </a:r>
            <a:endParaRPr sz="4400" dirty="0">
              <a:solidFill>
                <a:schemeClr val="accent1"/>
              </a:solidFill>
              <a:latin typeface="+mj-lt"/>
              <a:ea typeface="Roboto"/>
              <a:cs typeface="Roboto"/>
              <a:sym typeface="Roboto"/>
            </a:endParaRPr>
          </a:p>
        </p:txBody>
      </p:sp>
      <p:sp>
        <p:nvSpPr>
          <p:cNvPr id="392" name="Google Shape;392;p41"/>
          <p:cNvSpPr txBox="1"/>
          <p:nvPr/>
        </p:nvSpPr>
        <p:spPr>
          <a:xfrm>
            <a:off x="6759004" y="1362722"/>
            <a:ext cx="4597200" cy="1354176"/>
          </a:xfrm>
          <a:prstGeom prst="rect">
            <a:avLst/>
          </a:prstGeom>
          <a:noFill/>
          <a:ln>
            <a:noFill/>
          </a:ln>
        </p:spPr>
        <p:txBody>
          <a:bodyPr spcFirstLastPara="1" wrap="square" lIns="121900" tIns="121900" rIns="121900" bIns="121900" anchor="t" anchorCtr="0">
            <a:spAutoFit/>
          </a:bodyPr>
          <a:lstStyle/>
          <a:p>
            <a:r>
              <a:rPr lang="en-US" sz="2400" dirty="0">
                <a:latin typeface="Roboto"/>
                <a:ea typeface="Roboto"/>
                <a:cs typeface="Roboto"/>
                <a:sym typeface="Roboto"/>
              </a:rPr>
              <a:t>Detector and machine design parameters driven by physics objectives</a:t>
            </a:r>
            <a:endParaRPr sz="2400" dirty="0">
              <a:latin typeface="Roboto"/>
              <a:ea typeface="Roboto"/>
              <a:cs typeface="Roboto"/>
              <a:sym typeface="Roboto"/>
            </a:endParaRPr>
          </a:p>
        </p:txBody>
      </p:sp>
      <p:sp>
        <p:nvSpPr>
          <p:cNvPr id="2" name="Date Placeholder 1">
            <a:extLst>
              <a:ext uri="{FF2B5EF4-FFF2-40B4-BE49-F238E27FC236}">
                <a16:creationId xmlns:a16="http://schemas.microsoft.com/office/drawing/2014/main" id="{A94B159C-2F74-8534-EE50-47ECA0A17229}"/>
              </a:ext>
            </a:extLst>
          </p:cNvPr>
          <p:cNvSpPr>
            <a:spLocks noGrp="1"/>
          </p:cNvSpPr>
          <p:nvPr>
            <p:ph type="dt" sz="half" idx="10"/>
          </p:nvPr>
        </p:nvSpPr>
        <p:spPr/>
        <p:txBody>
          <a:bodyPr/>
          <a:lstStyle/>
          <a:p>
            <a:r>
              <a:rPr lang="en-US"/>
              <a:t>5/6/2024</a:t>
            </a:r>
          </a:p>
        </p:txBody>
      </p:sp>
      <p:sp>
        <p:nvSpPr>
          <p:cNvPr id="3" name="Footer Placeholder 2">
            <a:extLst>
              <a:ext uri="{FF2B5EF4-FFF2-40B4-BE49-F238E27FC236}">
                <a16:creationId xmlns:a16="http://schemas.microsoft.com/office/drawing/2014/main" id="{311E7094-84EF-FA95-C078-CDB9B88AADDF}"/>
              </a:ext>
            </a:extLst>
          </p:cNvPr>
          <p:cNvSpPr>
            <a:spLocks noGrp="1"/>
          </p:cNvSpPr>
          <p:nvPr>
            <p:ph type="ftr" sz="quarter" idx="11"/>
          </p:nvPr>
        </p:nvSpPr>
        <p:spPr/>
        <p:txBody>
          <a:bodyPr/>
          <a:lstStyle/>
          <a:p>
            <a:r>
              <a:rPr lang="en-US"/>
              <a:t>3rd EIC Resource Review Board</a:t>
            </a:r>
          </a:p>
        </p:txBody>
      </p:sp>
      <p:grpSp>
        <p:nvGrpSpPr>
          <p:cNvPr id="17" name="Group 16">
            <a:extLst>
              <a:ext uri="{FF2B5EF4-FFF2-40B4-BE49-F238E27FC236}">
                <a16:creationId xmlns:a16="http://schemas.microsoft.com/office/drawing/2014/main" id="{460EECD6-C0D3-FCBD-D678-47999B78F524}"/>
              </a:ext>
            </a:extLst>
          </p:cNvPr>
          <p:cNvGrpSpPr/>
          <p:nvPr/>
        </p:nvGrpSpPr>
        <p:grpSpPr>
          <a:xfrm>
            <a:off x="142657" y="1047036"/>
            <a:ext cx="6344927" cy="1784768"/>
            <a:chOff x="142657" y="1047036"/>
            <a:chExt cx="6344927" cy="1784768"/>
          </a:xfrm>
        </p:grpSpPr>
        <p:pic>
          <p:nvPicPr>
            <p:cNvPr id="5" name="Picture 4">
              <a:extLst>
                <a:ext uri="{FF2B5EF4-FFF2-40B4-BE49-F238E27FC236}">
                  <a16:creationId xmlns:a16="http://schemas.microsoft.com/office/drawing/2014/main" id="{81EB18A1-7D1E-0FD6-1196-A1861C4492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7804" y="1077585"/>
              <a:ext cx="1182753" cy="1493346"/>
            </a:xfrm>
            <a:prstGeom prst="rect">
              <a:avLst/>
            </a:prstGeom>
          </p:spPr>
        </p:pic>
        <p:pic>
          <p:nvPicPr>
            <p:cNvPr id="6" name="Picture 5">
              <a:extLst>
                <a:ext uri="{FF2B5EF4-FFF2-40B4-BE49-F238E27FC236}">
                  <a16:creationId xmlns:a16="http://schemas.microsoft.com/office/drawing/2014/main" id="{C213CB3B-7AE9-0250-6E3A-5047B1823A9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02815" y="1047036"/>
              <a:ext cx="1182753" cy="1523895"/>
            </a:xfrm>
            <a:prstGeom prst="rect">
              <a:avLst/>
            </a:prstGeom>
          </p:spPr>
        </p:pic>
        <p:pic>
          <p:nvPicPr>
            <p:cNvPr id="7" name="Picture 6">
              <a:extLst>
                <a:ext uri="{FF2B5EF4-FFF2-40B4-BE49-F238E27FC236}">
                  <a16:creationId xmlns:a16="http://schemas.microsoft.com/office/drawing/2014/main" id="{AE75ECC2-C613-5982-6C65-25998759C025}"/>
                </a:ext>
              </a:extLst>
            </p:cNvPr>
            <p:cNvPicPr>
              <a:picLocks noChangeAspect="1"/>
            </p:cNvPicPr>
            <p:nvPr/>
          </p:nvPicPr>
          <p:blipFill>
            <a:blip r:embed="rId7"/>
            <a:stretch>
              <a:fillRect/>
            </a:stretch>
          </p:blipFill>
          <p:spPr>
            <a:xfrm>
              <a:off x="2790715" y="1079272"/>
              <a:ext cx="1182753" cy="1491659"/>
            </a:xfrm>
            <a:prstGeom prst="rect">
              <a:avLst/>
            </a:prstGeom>
          </p:spPr>
        </p:pic>
        <p:pic>
          <p:nvPicPr>
            <p:cNvPr id="9" name="Picture 8">
              <a:extLst>
                <a:ext uri="{FF2B5EF4-FFF2-40B4-BE49-F238E27FC236}">
                  <a16:creationId xmlns:a16="http://schemas.microsoft.com/office/drawing/2014/main" id="{5AB9D63D-5C4A-2B22-1E1D-C365B4EB317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78615" y="1079272"/>
              <a:ext cx="1151993" cy="1491659"/>
            </a:xfrm>
            <a:prstGeom prst="rect">
              <a:avLst/>
            </a:prstGeom>
          </p:spPr>
        </p:pic>
        <p:sp>
          <p:nvSpPr>
            <p:cNvPr id="10" name="TextBox 9">
              <a:extLst>
                <a:ext uri="{FF2B5EF4-FFF2-40B4-BE49-F238E27FC236}">
                  <a16:creationId xmlns:a16="http://schemas.microsoft.com/office/drawing/2014/main" id="{2B97FC18-4CE2-9CE9-6C23-B881F95A402A}"/>
                </a:ext>
              </a:extLst>
            </p:cNvPr>
            <p:cNvSpPr txBox="1"/>
            <p:nvPr/>
          </p:nvSpPr>
          <p:spPr>
            <a:xfrm>
              <a:off x="142657" y="2493250"/>
              <a:ext cx="725214" cy="338554"/>
            </a:xfrm>
            <a:prstGeom prst="rect">
              <a:avLst/>
            </a:prstGeom>
            <a:noFill/>
          </p:spPr>
          <p:txBody>
            <a:bodyPr wrap="square" rtlCol="0">
              <a:spAutoFit/>
            </a:bodyPr>
            <a:lstStyle/>
            <a:p>
              <a:r>
                <a:rPr lang="en-US" sz="1600" b="1" dirty="0"/>
                <a:t>2012</a:t>
              </a:r>
            </a:p>
          </p:txBody>
        </p:sp>
        <p:sp>
          <p:nvSpPr>
            <p:cNvPr id="11" name="TextBox 10">
              <a:extLst>
                <a:ext uri="{FF2B5EF4-FFF2-40B4-BE49-F238E27FC236}">
                  <a16:creationId xmlns:a16="http://schemas.microsoft.com/office/drawing/2014/main" id="{A31DB2D8-9392-0818-8018-9E9B6A4BE9FA}"/>
                </a:ext>
              </a:extLst>
            </p:cNvPr>
            <p:cNvSpPr txBox="1"/>
            <p:nvPr/>
          </p:nvSpPr>
          <p:spPr>
            <a:xfrm>
              <a:off x="1397668" y="2493250"/>
              <a:ext cx="725214" cy="338554"/>
            </a:xfrm>
            <a:prstGeom prst="rect">
              <a:avLst/>
            </a:prstGeom>
            <a:noFill/>
          </p:spPr>
          <p:txBody>
            <a:bodyPr wrap="square" rtlCol="0">
              <a:spAutoFit/>
            </a:bodyPr>
            <a:lstStyle/>
            <a:p>
              <a:r>
                <a:rPr lang="en-US" sz="1600" b="1" dirty="0"/>
                <a:t>2015</a:t>
              </a:r>
            </a:p>
          </p:txBody>
        </p:sp>
        <p:sp>
          <p:nvSpPr>
            <p:cNvPr id="12" name="TextBox 11">
              <a:extLst>
                <a:ext uri="{FF2B5EF4-FFF2-40B4-BE49-F238E27FC236}">
                  <a16:creationId xmlns:a16="http://schemas.microsoft.com/office/drawing/2014/main" id="{ABED2616-6E23-12B9-1477-262F7097393B}"/>
                </a:ext>
              </a:extLst>
            </p:cNvPr>
            <p:cNvSpPr txBox="1"/>
            <p:nvPr/>
          </p:nvSpPr>
          <p:spPr>
            <a:xfrm>
              <a:off x="2714302" y="2493250"/>
              <a:ext cx="725214" cy="338554"/>
            </a:xfrm>
            <a:prstGeom prst="rect">
              <a:avLst/>
            </a:prstGeom>
            <a:noFill/>
          </p:spPr>
          <p:txBody>
            <a:bodyPr wrap="square" rtlCol="0">
              <a:spAutoFit/>
            </a:bodyPr>
            <a:lstStyle/>
            <a:p>
              <a:r>
                <a:rPr lang="en-US" sz="1600" b="1" dirty="0"/>
                <a:t>2018</a:t>
              </a:r>
            </a:p>
          </p:txBody>
        </p:sp>
        <p:sp>
          <p:nvSpPr>
            <p:cNvPr id="13" name="TextBox 12">
              <a:extLst>
                <a:ext uri="{FF2B5EF4-FFF2-40B4-BE49-F238E27FC236}">
                  <a16:creationId xmlns:a16="http://schemas.microsoft.com/office/drawing/2014/main" id="{4550228D-E824-D791-16FE-6604637A4DEE}"/>
                </a:ext>
              </a:extLst>
            </p:cNvPr>
            <p:cNvSpPr txBox="1"/>
            <p:nvPr/>
          </p:nvSpPr>
          <p:spPr>
            <a:xfrm>
              <a:off x="3970649" y="2493250"/>
              <a:ext cx="725214" cy="338554"/>
            </a:xfrm>
            <a:prstGeom prst="rect">
              <a:avLst/>
            </a:prstGeom>
            <a:noFill/>
          </p:spPr>
          <p:txBody>
            <a:bodyPr wrap="square" rtlCol="0">
              <a:spAutoFit/>
            </a:bodyPr>
            <a:lstStyle/>
            <a:p>
              <a:r>
                <a:rPr lang="en-US" sz="1600" b="1" dirty="0"/>
                <a:t>2020</a:t>
              </a:r>
            </a:p>
          </p:txBody>
        </p:sp>
        <p:pic>
          <p:nvPicPr>
            <p:cNvPr id="15" name="Picture 14" descr="A picture containing text&#10;&#10;Description automatically generated">
              <a:extLst>
                <a:ext uri="{FF2B5EF4-FFF2-40B4-BE49-F238E27FC236}">
                  <a16:creationId xmlns:a16="http://schemas.microsoft.com/office/drawing/2014/main" id="{7AC5F9EF-B8C6-721D-766A-528E0C7203AF}"/>
                </a:ext>
              </a:extLst>
            </p:cNvPr>
            <p:cNvPicPr>
              <a:picLocks noChangeAspect="1"/>
            </p:cNvPicPr>
            <p:nvPr/>
          </p:nvPicPr>
          <p:blipFill>
            <a:blip r:embed="rId9"/>
            <a:stretch>
              <a:fillRect/>
            </a:stretch>
          </p:blipFill>
          <p:spPr>
            <a:xfrm>
              <a:off x="5304137" y="1077586"/>
              <a:ext cx="1183447" cy="1491660"/>
            </a:xfrm>
            <a:prstGeom prst="rect">
              <a:avLst/>
            </a:prstGeom>
          </p:spPr>
        </p:pic>
        <p:sp>
          <p:nvSpPr>
            <p:cNvPr id="16" name="TextBox 15">
              <a:extLst>
                <a:ext uri="{FF2B5EF4-FFF2-40B4-BE49-F238E27FC236}">
                  <a16:creationId xmlns:a16="http://schemas.microsoft.com/office/drawing/2014/main" id="{4275B114-0110-7205-32BA-DA71E338F028}"/>
                </a:ext>
              </a:extLst>
            </p:cNvPr>
            <p:cNvSpPr txBox="1"/>
            <p:nvPr/>
          </p:nvSpPr>
          <p:spPr>
            <a:xfrm>
              <a:off x="5208623" y="2493250"/>
              <a:ext cx="725214" cy="338554"/>
            </a:xfrm>
            <a:prstGeom prst="rect">
              <a:avLst/>
            </a:prstGeom>
            <a:noFill/>
          </p:spPr>
          <p:txBody>
            <a:bodyPr wrap="square" rtlCol="0">
              <a:spAutoFit/>
            </a:bodyPr>
            <a:lstStyle/>
            <a:p>
              <a:r>
                <a:rPr lang="en-US" sz="1600" b="1" dirty="0"/>
                <a:t>2023</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E7A976-62F2-D69E-3995-512CD4A23E44}"/>
              </a:ext>
            </a:extLst>
          </p:cNvPr>
          <p:cNvSpPr>
            <a:spLocks noGrp="1"/>
          </p:cNvSpPr>
          <p:nvPr>
            <p:ph type="title"/>
          </p:nvPr>
        </p:nvSpPr>
        <p:spPr>
          <a:xfrm>
            <a:off x="688427" y="355971"/>
            <a:ext cx="10515600" cy="614589"/>
          </a:xfrm>
        </p:spPr>
        <p:txBody>
          <a:bodyPr>
            <a:noAutofit/>
          </a:bodyPr>
          <a:lstStyle/>
          <a:p>
            <a:r>
              <a:rPr lang="en-US" b="1" dirty="0">
                <a:solidFill>
                  <a:schemeClr val="accent1"/>
                </a:solidFill>
              </a:rPr>
              <a:t>ePIC Collaboration Structure </a:t>
            </a:r>
          </a:p>
        </p:txBody>
      </p:sp>
      <p:sp>
        <p:nvSpPr>
          <p:cNvPr id="4" name="Date Placeholder 3">
            <a:extLst>
              <a:ext uri="{FF2B5EF4-FFF2-40B4-BE49-F238E27FC236}">
                <a16:creationId xmlns:a16="http://schemas.microsoft.com/office/drawing/2014/main" id="{E462B698-45D4-C61F-FD62-3DC1FFF896B3}"/>
              </a:ext>
            </a:extLst>
          </p:cNvPr>
          <p:cNvSpPr>
            <a:spLocks noGrp="1"/>
          </p:cNvSpPr>
          <p:nvPr>
            <p:ph type="dt" sz="half" idx="10"/>
          </p:nvPr>
        </p:nvSpPr>
        <p:spPr/>
        <p:txBody>
          <a:bodyPr/>
          <a:lstStyle/>
          <a:p>
            <a:r>
              <a:rPr lang="en-US"/>
              <a:t>5/6/2024</a:t>
            </a:r>
          </a:p>
        </p:txBody>
      </p:sp>
      <p:sp>
        <p:nvSpPr>
          <p:cNvPr id="5" name="Footer Placeholder 4">
            <a:extLst>
              <a:ext uri="{FF2B5EF4-FFF2-40B4-BE49-F238E27FC236}">
                <a16:creationId xmlns:a16="http://schemas.microsoft.com/office/drawing/2014/main" id="{D46642CC-193D-6B78-6796-0B495C8665C3}"/>
              </a:ext>
            </a:extLst>
          </p:cNvPr>
          <p:cNvSpPr>
            <a:spLocks noGrp="1"/>
          </p:cNvSpPr>
          <p:nvPr>
            <p:ph type="ftr" sz="quarter" idx="11"/>
          </p:nvPr>
        </p:nvSpPr>
        <p:spPr/>
        <p:txBody>
          <a:bodyPr/>
          <a:lstStyle/>
          <a:p>
            <a:r>
              <a:rPr lang="en-US"/>
              <a:t>3rd EIC Resource Review Board</a:t>
            </a:r>
          </a:p>
        </p:txBody>
      </p:sp>
      <p:sp>
        <p:nvSpPr>
          <p:cNvPr id="6" name="Slide Number Placeholder 5">
            <a:extLst>
              <a:ext uri="{FF2B5EF4-FFF2-40B4-BE49-F238E27FC236}">
                <a16:creationId xmlns:a16="http://schemas.microsoft.com/office/drawing/2014/main" id="{D24DBA2D-B568-40AB-5B80-BC7EDFDFF94F}"/>
              </a:ext>
            </a:extLst>
          </p:cNvPr>
          <p:cNvSpPr>
            <a:spLocks noGrp="1"/>
          </p:cNvSpPr>
          <p:nvPr>
            <p:ph type="sldNum" sz="quarter" idx="12"/>
          </p:nvPr>
        </p:nvSpPr>
        <p:spPr/>
        <p:txBody>
          <a:bodyPr/>
          <a:lstStyle/>
          <a:p>
            <a:fld id="{7AA7F275-A26B-465E-8146-4EA9A88CF71E}" type="slidenum">
              <a:rPr lang="en-US" smtClean="0"/>
              <a:t>4</a:t>
            </a:fld>
            <a:endParaRPr lang="en-US"/>
          </a:p>
        </p:txBody>
      </p:sp>
      <p:pic>
        <p:nvPicPr>
          <p:cNvPr id="2" name="Google Shape;389;p41" descr="Logo&#10;&#10;Description automatically generated">
            <a:extLst>
              <a:ext uri="{FF2B5EF4-FFF2-40B4-BE49-F238E27FC236}">
                <a16:creationId xmlns:a16="http://schemas.microsoft.com/office/drawing/2014/main" id="{F013533C-D746-830B-2FEC-4D56E768AD03}"/>
              </a:ext>
            </a:extLst>
          </p:cNvPr>
          <p:cNvPicPr preferRelativeResize="0"/>
          <p:nvPr/>
        </p:nvPicPr>
        <p:blipFill rotWithShape="1">
          <a:blip r:embed="rId2">
            <a:alphaModFix/>
          </a:blip>
          <a:srcRect/>
          <a:stretch/>
        </p:blipFill>
        <p:spPr>
          <a:xfrm>
            <a:off x="10705672" y="74877"/>
            <a:ext cx="1384185" cy="1054678"/>
          </a:xfrm>
          <a:prstGeom prst="rect">
            <a:avLst/>
          </a:prstGeom>
          <a:noFill/>
          <a:ln>
            <a:noFill/>
          </a:ln>
        </p:spPr>
      </p:pic>
      <p:grpSp>
        <p:nvGrpSpPr>
          <p:cNvPr id="31" name="Group 30">
            <a:extLst>
              <a:ext uri="{FF2B5EF4-FFF2-40B4-BE49-F238E27FC236}">
                <a16:creationId xmlns:a16="http://schemas.microsoft.com/office/drawing/2014/main" id="{F51B7224-A23A-1621-75B3-F3B407949003}"/>
              </a:ext>
            </a:extLst>
          </p:cNvPr>
          <p:cNvGrpSpPr/>
          <p:nvPr/>
        </p:nvGrpSpPr>
        <p:grpSpPr>
          <a:xfrm>
            <a:off x="613322" y="1251654"/>
            <a:ext cx="10965355" cy="2909119"/>
            <a:chOff x="685305" y="279869"/>
            <a:chExt cx="10965355" cy="2909119"/>
          </a:xfrm>
        </p:grpSpPr>
        <p:sp>
          <p:nvSpPr>
            <p:cNvPr id="32" name="Rectangle 31">
              <a:extLst>
                <a:ext uri="{FF2B5EF4-FFF2-40B4-BE49-F238E27FC236}">
                  <a16:creationId xmlns:a16="http://schemas.microsoft.com/office/drawing/2014/main" id="{850BF6E0-85DF-B318-B792-7696D9A0117F}"/>
                </a:ext>
              </a:extLst>
            </p:cNvPr>
            <p:cNvSpPr/>
            <p:nvPr/>
          </p:nvSpPr>
          <p:spPr>
            <a:xfrm>
              <a:off x="685305" y="279869"/>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Collaboration Council</a:t>
              </a:r>
            </a:p>
            <a:p>
              <a:pPr algn="ctr"/>
              <a:r>
                <a:rPr lang="en-US" dirty="0"/>
                <a:t>Institutional Representatives</a:t>
              </a:r>
            </a:p>
          </p:txBody>
        </p:sp>
        <p:sp>
          <p:nvSpPr>
            <p:cNvPr id="33" name="Rectangle 32">
              <a:extLst>
                <a:ext uri="{FF2B5EF4-FFF2-40B4-BE49-F238E27FC236}">
                  <a16:creationId xmlns:a16="http://schemas.microsoft.com/office/drawing/2014/main" id="{2986244D-5EE7-F3C8-AA24-74C48E99A8B1}"/>
                </a:ext>
              </a:extLst>
            </p:cNvPr>
            <p:cNvSpPr/>
            <p:nvPr/>
          </p:nvSpPr>
          <p:spPr>
            <a:xfrm>
              <a:off x="3334979" y="1754904"/>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Ad-Hoc Committees</a:t>
              </a:r>
            </a:p>
          </p:txBody>
        </p:sp>
        <p:sp>
          <p:nvSpPr>
            <p:cNvPr id="34" name="Rectangle 33">
              <a:extLst>
                <a:ext uri="{FF2B5EF4-FFF2-40B4-BE49-F238E27FC236}">
                  <a16:creationId xmlns:a16="http://schemas.microsoft.com/office/drawing/2014/main" id="{75B33C2F-8863-AF48-4A6D-C0397F0EA651}"/>
                </a:ext>
              </a:extLst>
            </p:cNvPr>
            <p:cNvSpPr/>
            <p:nvPr/>
          </p:nvSpPr>
          <p:spPr>
            <a:xfrm>
              <a:off x="685305" y="1754904"/>
              <a:ext cx="2320065" cy="143036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dirty="0">
                  <a:solidFill>
                    <a:schemeClr val="tx1"/>
                  </a:solidFill>
                </a:rPr>
                <a:t>DE&amp;I</a:t>
              </a: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35" name="Straight Arrow Connector 34">
              <a:extLst>
                <a:ext uri="{FF2B5EF4-FFF2-40B4-BE49-F238E27FC236}">
                  <a16:creationId xmlns:a16="http://schemas.microsoft.com/office/drawing/2014/main" id="{ABF354BF-DF0E-1221-6701-AEFD80A21116}"/>
                </a:ext>
              </a:extLst>
            </p:cNvPr>
            <p:cNvCxnSpPr>
              <a:cxnSpLocks/>
            </p:cNvCxnSpPr>
            <p:nvPr/>
          </p:nvCxnSpPr>
          <p:spPr>
            <a:xfrm flipV="1">
              <a:off x="4015463"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F0067BD-FAB7-D58A-7AE7-74A08CEA880A}"/>
                </a:ext>
              </a:extLst>
            </p:cNvPr>
            <p:cNvCxnSpPr>
              <a:cxnSpLocks/>
            </p:cNvCxnSpPr>
            <p:nvPr/>
          </p:nvCxnSpPr>
          <p:spPr>
            <a:xfrm flipV="1">
              <a:off x="1849965"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E282DE0-0BE5-4849-A129-3AC09DE52C60}"/>
                </a:ext>
              </a:extLst>
            </p:cNvPr>
            <p:cNvSpPr/>
            <p:nvPr/>
          </p:nvSpPr>
          <p:spPr>
            <a:xfrm>
              <a:off x="6396667" y="279869"/>
              <a:ext cx="2030819" cy="144447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t>Spokesperson’s Office</a:t>
              </a:r>
            </a:p>
            <a:p>
              <a:pPr algn="ctr"/>
              <a:r>
                <a:rPr lang="en-US" sz="1600" dirty="0"/>
                <a:t>Spokesperson (SP)</a:t>
              </a:r>
            </a:p>
            <a:p>
              <a:pPr algn="ctr"/>
              <a:r>
                <a:rPr lang="en-US" sz="1600" dirty="0"/>
                <a:t>Deputies</a:t>
              </a:r>
            </a:p>
          </p:txBody>
        </p:sp>
        <p:sp>
          <p:nvSpPr>
            <p:cNvPr id="38" name="Rectangle 37">
              <a:extLst>
                <a:ext uri="{FF2B5EF4-FFF2-40B4-BE49-F238E27FC236}">
                  <a16:creationId xmlns:a16="http://schemas.microsoft.com/office/drawing/2014/main" id="{44D58520-2D96-203B-A495-EE21B543F361}"/>
                </a:ext>
              </a:extLst>
            </p:cNvPr>
            <p:cNvSpPr/>
            <p:nvPr/>
          </p:nvSpPr>
          <p:spPr>
            <a:xfrm>
              <a:off x="8804837" y="1160722"/>
              <a:ext cx="1646638" cy="44862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Executive Board</a:t>
              </a:r>
            </a:p>
          </p:txBody>
        </p:sp>
        <p:cxnSp>
          <p:nvCxnSpPr>
            <p:cNvPr id="39" name="Straight Arrow Connector 38">
              <a:extLst>
                <a:ext uri="{FF2B5EF4-FFF2-40B4-BE49-F238E27FC236}">
                  <a16:creationId xmlns:a16="http://schemas.microsoft.com/office/drawing/2014/main" id="{5D6CC22A-179E-D245-3D41-00479499AF33}"/>
                </a:ext>
              </a:extLst>
            </p:cNvPr>
            <p:cNvCxnSpPr>
              <a:cxnSpLocks/>
            </p:cNvCxnSpPr>
            <p:nvPr/>
          </p:nvCxnSpPr>
          <p:spPr>
            <a:xfrm flipH="1">
              <a:off x="8420656" y="1345189"/>
              <a:ext cx="391521"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6A4AD32-0676-3EB0-6EB4-2A62829BFF4F}"/>
                </a:ext>
              </a:extLst>
            </p:cNvPr>
            <p:cNvSpPr/>
            <p:nvPr/>
          </p:nvSpPr>
          <p:spPr>
            <a:xfrm>
              <a:off x="3117665" y="2543945"/>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Technical Coordinator (TC)</a:t>
              </a:r>
            </a:p>
          </p:txBody>
        </p:sp>
        <p:sp>
          <p:nvSpPr>
            <p:cNvPr id="41" name="Rectangle 40">
              <a:extLst>
                <a:ext uri="{FF2B5EF4-FFF2-40B4-BE49-F238E27FC236}">
                  <a16:creationId xmlns:a16="http://schemas.microsoft.com/office/drawing/2014/main" id="{B29CCE86-6492-CA12-757A-A5CE587BDAC7}"/>
                </a:ext>
              </a:extLst>
            </p:cNvPr>
            <p:cNvSpPr/>
            <p:nvPr/>
          </p:nvSpPr>
          <p:spPr>
            <a:xfrm>
              <a:off x="6088322" y="2540223"/>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Software and Computing Coordinator (SCC)</a:t>
              </a:r>
            </a:p>
          </p:txBody>
        </p:sp>
        <p:sp>
          <p:nvSpPr>
            <p:cNvPr id="42" name="Rectangle 41">
              <a:extLst>
                <a:ext uri="{FF2B5EF4-FFF2-40B4-BE49-F238E27FC236}">
                  <a16:creationId xmlns:a16="http://schemas.microsoft.com/office/drawing/2014/main" id="{F720A2EE-3066-9E68-8BAD-4CD9A02613E2}"/>
                </a:ext>
              </a:extLst>
            </p:cNvPr>
            <p:cNvSpPr/>
            <p:nvPr/>
          </p:nvSpPr>
          <p:spPr>
            <a:xfrm>
              <a:off x="9003153" y="2543945"/>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Analysis Coordinator </a:t>
              </a:r>
              <a:br>
                <a:rPr lang="en-US" b="1" dirty="0">
                  <a:solidFill>
                    <a:schemeClr val="tx1"/>
                  </a:solidFill>
                </a:rPr>
              </a:br>
              <a:r>
                <a:rPr lang="en-US" b="1" dirty="0">
                  <a:solidFill>
                    <a:schemeClr val="tx1"/>
                  </a:solidFill>
                </a:rPr>
                <a:t>(AC)</a:t>
              </a:r>
            </a:p>
          </p:txBody>
        </p:sp>
        <p:cxnSp>
          <p:nvCxnSpPr>
            <p:cNvPr id="43" name="Connector: Elbow 42">
              <a:extLst>
                <a:ext uri="{FF2B5EF4-FFF2-40B4-BE49-F238E27FC236}">
                  <a16:creationId xmlns:a16="http://schemas.microsoft.com/office/drawing/2014/main" id="{560CA00E-8FA4-03A7-E217-7D60ED2B8DDE}"/>
                </a:ext>
              </a:extLst>
            </p:cNvPr>
            <p:cNvCxnSpPr>
              <a:cxnSpLocks/>
            </p:cNvCxnSpPr>
            <p:nvPr/>
          </p:nvCxnSpPr>
          <p:spPr>
            <a:xfrm rot="5400000" flipH="1" flipV="1">
              <a:off x="5666097" y="775981"/>
              <a:ext cx="180148" cy="3311810"/>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4FEFFB0-4DF6-013C-04B0-2EB5B464CD0B}"/>
                </a:ext>
              </a:extLst>
            </p:cNvPr>
            <p:cNvCxnSpPr>
              <a:cxnSpLocks/>
              <a:stCxn id="37" idx="2"/>
              <a:endCxn id="41" idx="0"/>
            </p:cNvCxnSpPr>
            <p:nvPr/>
          </p:nvCxnSpPr>
          <p:spPr>
            <a:xfrm flipH="1">
              <a:off x="7412076" y="1724343"/>
              <a:ext cx="1" cy="815880"/>
            </a:xfrm>
            <a:prstGeom prst="straightConnector1">
              <a:avLst/>
            </a:prstGeom>
            <a:ln w="15875">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11D0A2C-9ACB-15C4-1A67-4956967F1C3E}"/>
                </a:ext>
              </a:extLst>
            </p:cNvPr>
            <p:cNvSpPr/>
            <p:nvPr/>
          </p:nvSpPr>
          <p:spPr>
            <a:xfrm>
              <a:off x="9492471" y="342211"/>
              <a:ext cx="1646638" cy="607988"/>
            </a:xfrm>
            <a:prstGeom prst="rect">
              <a:avLst/>
            </a:prstGeom>
            <a:ln w="127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EIC Project</a:t>
              </a:r>
            </a:p>
          </p:txBody>
        </p:sp>
        <p:cxnSp>
          <p:nvCxnSpPr>
            <p:cNvPr id="46" name="Straight Arrow Connector 45">
              <a:extLst>
                <a:ext uri="{FF2B5EF4-FFF2-40B4-BE49-F238E27FC236}">
                  <a16:creationId xmlns:a16="http://schemas.microsoft.com/office/drawing/2014/main" id="{1AD5F587-1087-2876-0830-5A289FE780FD}"/>
                </a:ext>
              </a:extLst>
            </p:cNvPr>
            <p:cNvCxnSpPr>
              <a:cxnSpLocks/>
            </p:cNvCxnSpPr>
            <p:nvPr/>
          </p:nvCxnSpPr>
          <p:spPr>
            <a:xfrm flipH="1">
              <a:off x="8387223" y="640426"/>
              <a:ext cx="1064985" cy="0"/>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48C6661-CE54-F889-6990-E8462C48C19B}"/>
                </a:ext>
              </a:extLst>
            </p:cNvPr>
            <p:cNvCxnSpPr>
              <a:cxnSpLocks/>
            </p:cNvCxnSpPr>
            <p:nvPr/>
          </p:nvCxnSpPr>
          <p:spPr>
            <a:xfrm flipH="1">
              <a:off x="5408225" y="886738"/>
              <a:ext cx="988442"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35CE50A6-CE01-B924-9B9F-1CDAE89D3AD4}"/>
                </a:ext>
              </a:extLst>
            </p:cNvPr>
            <p:cNvCxnSpPr>
              <a:cxnSpLocks/>
              <a:stCxn id="42" idx="0"/>
            </p:cNvCxnSpPr>
            <p:nvPr/>
          </p:nvCxnSpPr>
          <p:spPr>
            <a:xfrm rot="16200000" flipV="1">
              <a:off x="8767941" y="984978"/>
              <a:ext cx="203104" cy="2914829"/>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0252892-F078-4507-7258-52CA7AD37ECF}"/>
              </a:ext>
            </a:extLst>
          </p:cNvPr>
          <p:cNvGrpSpPr/>
          <p:nvPr/>
        </p:nvGrpSpPr>
        <p:grpSpPr>
          <a:xfrm>
            <a:off x="2495592" y="3355459"/>
            <a:ext cx="3334871" cy="2603631"/>
            <a:chOff x="2495592" y="3355459"/>
            <a:chExt cx="3334871" cy="2603631"/>
          </a:xfrm>
        </p:grpSpPr>
        <p:sp>
          <p:nvSpPr>
            <p:cNvPr id="49" name="TextBox 48">
              <a:extLst>
                <a:ext uri="{FF2B5EF4-FFF2-40B4-BE49-F238E27FC236}">
                  <a16:creationId xmlns:a16="http://schemas.microsoft.com/office/drawing/2014/main" id="{FAE980E5-BA92-9558-5ADD-BCD7D0A7FCD6}"/>
                </a:ext>
              </a:extLst>
            </p:cNvPr>
            <p:cNvSpPr txBox="1"/>
            <p:nvPr/>
          </p:nvSpPr>
          <p:spPr>
            <a:xfrm>
              <a:off x="2495592" y="4450985"/>
              <a:ext cx="3334871" cy="1508105"/>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Technical </a:t>
              </a:r>
              <a:r>
                <a:rPr lang="en-US" sz="1800" u="sng" dirty="0">
                  <a:effectLst/>
                  <a:latin typeface="Calibri" panose="020F0502020204030204" pitchFamily="34" charset="0"/>
                  <a:ea typeface="Calibri" panose="020F0502020204030204" pitchFamily="34" charset="0"/>
                </a:rPr>
                <a:t>Coordinator (Acting)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Silvia Dalla Torre (INFN)</a:t>
              </a:r>
            </a:p>
            <a:p>
              <a:pPr marR="0">
                <a:spcBef>
                  <a:spcPts val="0"/>
                </a:spcBef>
                <a:spcAft>
                  <a:spcPts val="0"/>
                </a:spcAft>
              </a:pPr>
              <a:r>
                <a:rPr lang="en-US" sz="1400" dirty="0">
                  <a:latin typeface="Calibri" panose="020F0502020204030204" pitchFamily="34" charset="0"/>
                  <a:ea typeface="Calibri" panose="020F0502020204030204" pitchFamily="34" charset="0"/>
                </a:rPr>
                <a:t>Deputy TC’s:</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Prakhar Garg (Yale)</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Oskar </a:t>
              </a:r>
              <a:r>
                <a:rPr lang="en-US" sz="1400" dirty="0" err="1">
                  <a:latin typeface="Calibri" panose="020F0502020204030204" pitchFamily="34" charset="0"/>
                  <a:ea typeface="Calibri" panose="020F0502020204030204" pitchFamily="34" charset="0"/>
                </a:rPr>
                <a:t>Hartbrich</a:t>
              </a:r>
              <a:r>
                <a:rPr lang="en-US" sz="1400" dirty="0">
                  <a:latin typeface="Calibri" panose="020F0502020204030204" pitchFamily="34" charset="0"/>
                  <a:ea typeface="Calibri" panose="020F0502020204030204" pitchFamily="34" charset="0"/>
                </a:rPr>
                <a:t> (ORNL)</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Matt </a:t>
              </a:r>
              <a:r>
                <a:rPr lang="en-US" sz="1400" dirty="0" err="1">
                  <a:latin typeface="Calibri" panose="020F0502020204030204" pitchFamily="34" charset="0"/>
                  <a:ea typeface="Calibri" panose="020F0502020204030204" pitchFamily="34" charset="0"/>
                </a:rPr>
                <a:t>Posik</a:t>
              </a:r>
              <a:r>
                <a:rPr lang="en-US" sz="1400" dirty="0">
                  <a:latin typeface="Calibri" panose="020F0502020204030204" pitchFamily="34" charset="0"/>
                  <a:ea typeface="Calibri" panose="020F0502020204030204" pitchFamily="34" charset="0"/>
                </a:rPr>
                <a:t> (Temple)</a:t>
              </a:r>
            </a:p>
          </p:txBody>
        </p:sp>
        <p:pic>
          <p:nvPicPr>
            <p:cNvPr id="50" name="Picture 49" descr="A person wearing glasses and a blue shirt&#10;&#10;Description automatically generated">
              <a:extLst>
                <a:ext uri="{FF2B5EF4-FFF2-40B4-BE49-F238E27FC236}">
                  <a16:creationId xmlns:a16="http://schemas.microsoft.com/office/drawing/2014/main" id="{0DCC1FDE-0FBD-4BF5-AB5E-A3E9105BC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774" y="3355459"/>
              <a:ext cx="1054432" cy="993932"/>
            </a:xfrm>
            <a:prstGeom prst="rect">
              <a:avLst/>
            </a:prstGeom>
          </p:spPr>
        </p:pic>
      </p:grpSp>
      <p:grpSp>
        <p:nvGrpSpPr>
          <p:cNvPr id="57" name="Group 56">
            <a:extLst>
              <a:ext uri="{FF2B5EF4-FFF2-40B4-BE49-F238E27FC236}">
                <a16:creationId xmlns:a16="http://schemas.microsoft.com/office/drawing/2014/main" id="{D9E3CEAF-CE1E-B758-55A3-E39397C730CD}"/>
              </a:ext>
            </a:extLst>
          </p:cNvPr>
          <p:cNvGrpSpPr/>
          <p:nvPr/>
        </p:nvGrpSpPr>
        <p:grpSpPr>
          <a:xfrm>
            <a:off x="5693189" y="3356750"/>
            <a:ext cx="3334871" cy="3036105"/>
            <a:chOff x="5693189" y="3356750"/>
            <a:chExt cx="3334871" cy="3036105"/>
          </a:xfrm>
        </p:grpSpPr>
        <p:sp>
          <p:nvSpPr>
            <p:cNvPr id="51" name="TextBox 50">
              <a:extLst>
                <a:ext uri="{FF2B5EF4-FFF2-40B4-BE49-F238E27FC236}">
                  <a16:creationId xmlns:a16="http://schemas.microsoft.com/office/drawing/2014/main" id="{ECC89405-F95D-9AC3-ACC0-F1E6BF0C6B59}"/>
                </a:ext>
              </a:extLst>
            </p:cNvPr>
            <p:cNvSpPr txBox="1"/>
            <p:nvPr/>
          </p:nvSpPr>
          <p:spPr>
            <a:xfrm>
              <a:off x="5693189" y="4453863"/>
              <a:ext cx="3334871" cy="1938992"/>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SCC </a:t>
              </a:r>
              <a:r>
                <a:rPr lang="en-US" sz="1800" u="sng" dirty="0">
                  <a:effectLst/>
                  <a:latin typeface="Calibri" panose="020F0502020204030204" pitchFamily="34" charset="0"/>
                  <a:ea typeface="Calibri" panose="020F0502020204030204" pitchFamily="34" charset="0"/>
                </a:rPr>
                <a:t>Coordinator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Markus Diefenthaler (</a:t>
              </a:r>
              <a:r>
                <a:rPr lang="en-US" sz="1800" dirty="0" err="1">
                  <a:effectLst/>
                  <a:latin typeface="Calibri" panose="020F0502020204030204" pitchFamily="34" charset="0"/>
                  <a:ea typeface="Calibri" panose="020F0502020204030204" pitchFamily="34" charset="0"/>
                </a:rPr>
                <a:t>JLab</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solidFill>
                    <a:schemeClr val="accent1"/>
                  </a:solidFill>
                  <a:effectLst/>
                  <a:latin typeface="Calibri" panose="020F0502020204030204" pitchFamily="34" charset="0"/>
                  <a:ea typeface="Calibri" panose="020F0502020204030204" pitchFamily="34" charset="0"/>
                </a:rPr>
                <a:t>Dmitry </a:t>
              </a:r>
              <a:r>
                <a:rPr lang="en-US" sz="1400" dirty="0" err="1">
                  <a:solidFill>
                    <a:schemeClr val="accent1"/>
                  </a:solidFill>
                  <a:effectLst/>
                  <a:latin typeface="Calibri" panose="020F0502020204030204" pitchFamily="34" charset="0"/>
                  <a:ea typeface="Calibri" panose="020F0502020204030204" pitchFamily="34" charset="0"/>
                </a:rPr>
                <a:t>Kalinkin</a:t>
              </a:r>
              <a:r>
                <a:rPr lang="en-US" sz="1400" dirty="0">
                  <a:solidFill>
                    <a:schemeClr val="accent1"/>
                  </a:solidFill>
                  <a:effectLst/>
                  <a:latin typeface="Calibri" panose="020F0502020204030204" pitchFamily="34" charset="0"/>
                  <a:ea typeface="Calibri" panose="020F0502020204030204" pitchFamily="34" charset="0"/>
                </a:rPr>
                <a:t> </a:t>
              </a:r>
            </a:p>
            <a:p>
              <a:pPr marL="0" marR="0">
                <a:spcBef>
                  <a:spcPts val="0"/>
                </a:spcBef>
                <a:spcAft>
                  <a:spcPts val="0"/>
                </a:spcAft>
              </a:pPr>
              <a:r>
                <a:rPr lang="en-US" sz="1400" dirty="0">
                  <a:solidFill>
                    <a:schemeClr val="accent1"/>
                  </a:solidFill>
                  <a:effectLst/>
                  <a:latin typeface="Calibri" panose="020F0502020204030204" pitchFamily="34" charset="0"/>
                  <a:ea typeface="Calibri" panose="020F0502020204030204" pitchFamily="34" charset="0"/>
                </a:rPr>
                <a:t>(</a:t>
              </a:r>
              <a:r>
                <a:rPr lang="en-US" sz="1400" dirty="0">
                  <a:solidFill>
                    <a:schemeClr val="accent1"/>
                  </a:solidFill>
                  <a:latin typeface="Calibri" panose="020F0502020204030204" pitchFamily="34" charset="0"/>
                  <a:ea typeface="Calibri" panose="020F0502020204030204" pitchFamily="34" charset="0"/>
                </a:rPr>
                <a:t>Kentucky</a:t>
              </a:r>
              <a:r>
                <a:rPr lang="en-US" sz="1400" dirty="0">
                  <a:solidFill>
                    <a:schemeClr val="accent1"/>
                  </a:solidFill>
                  <a:effectLst/>
                  <a:latin typeface="Calibri" panose="020F0502020204030204" pitchFamily="34" charset="0"/>
                  <a:ea typeface="Calibri" panose="020F0502020204030204" pitchFamily="34" charset="0"/>
                </a:rPr>
                <a:t>, Deputy SCC for </a:t>
              </a:r>
              <a:r>
                <a:rPr lang="en-US" sz="1400" dirty="0">
                  <a:solidFill>
                    <a:schemeClr val="accent1"/>
                  </a:solidFill>
                  <a:latin typeface="Calibri" panose="020F0502020204030204" pitchFamily="34" charset="0"/>
                  <a:ea typeface="Calibri" panose="020F0502020204030204" pitchFamily="34" charset="0"/>
                </a:rPr>
                <a:t>Development</a:t>
              </a:r>
              <a:r>
                <a:rPr lang="en-US" sz="1400" dirty="0">
                  <a:solidFill>
                    <a:schemeClr val="accent1"/>
                  </a:solidFill>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Torre Wenaus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(BNL, Deputy SCC for Infrastructure)</a:t>
              </a:r>
            </a:p>
            <a:p>
              <a:r>
                <a:rPr lang="en-US" sz="1400" dirty="0">
                  <a:latin typeface="Calibri" panose="020F0502020204030204" pitchFamily="34" charset="0"/>
                  <a:ea typeface="Calibri" panose="020F0502020204030204" pitchFamily="34" charset="0"/>
                </a:rPr>
                <a:t>Wouter Deconinck </a:t>
              </a:r>
            </a:p>
            <a:p>
              <a:r>
                <a:rPr lang="en-US" sz="1400" dirty="0">
                  <a:latin typeface="Calibri" panose="020F0502020204030204" pitchFamily="34" charset="0"/>
                  <a:ea typeface="Calibri" panose="020F0502020204030204" pitchFamily="34" charset="0"/>
                </a:rPr>
                <a:t>(U. Manitoba, Deputy SCC for Operations)</a:t>
              </a:r>
            </a:p>
          </p:txBody>
        </p:sp>
        <p:pic>
          <p:nvPicPr>
            <p:cNvPr id="52" name="Picture 4" descr="About Us">
              <a:extLst>
                <a:ext uri="{FF2B5EF4-FFF2-40B4-BE49-F238E27FC236}">
                  <a16:creationId xmlns:a16="http://schemas.microsoft.com/office/drawing/2014/main" id="{D2C21F26-4314-3E96-23BE-12CEE8682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086" y="3356750"/>
              <a:ext cx="1018516" cy="10185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5DEDBDB6-3072-1083-7B29-C6F6E042CB64}"/>
              </a:ext>
            </a:extLst>
          </p:cNvPr>
          <p:cNvGrpSpPr/>
          <p:nvPr/>
        </p:nvGrpSpPr>
        <p:grpSpPr>
          <a:xfrm>
            <a:off x="8769624" y="3380188"/>
            <a:ext cx="3334871" cy="1986354"/>
            <a:chOff x="8769624" y="3380188"/>
            <a:chExt cx="3334871" cy="1986354"/>
          </a:xfrm>
        </p:grpSpPr>
        <p:pic>
          <p:nvPicPr>
            <p:cNvPr id="53" name="Picture 6" descr="Meet the User Facility Team: Berndt Mueller and Rosi Reed, RHIC | BNL  Newsroom">
              <a:extLst>
                <a:ext uri="{FF2B5EF4-FFF2-40B4-BE49-F238E27FC236}">
                  <a16:creationId xmlns:a16="http://schemas.microsoft.com/office/drawing/2014/main" id="{7705DFDA-4D9C-06EB-1BEF-617349696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5853" y="3392547"/>
              <a:ext cx="791800" cy="88432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A person in a red shirt&#10;&#10;Description automatically generated with medium confidence">
              <a:extLst>
                <a:ext uri="{FF2B5EF4-FFF2-40B4-BE49-F238E27FC236}">
                  <a16:creationId xmlns:a16="http://schemas.microsoft.com/office/drawing/2014/main" id="{E1A37EF6-7927-518B-75C0-672F3A949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6889" y="3380188"/>
              <a:ext cx="710591" cy="888566"/>
            </a:xfrm>
            <a:prstGeom prst="rect">
              <a:avLst/>
            </a:prstGeom>
          </p:spPr>
        </p:pic>
        <p:sp>
          <p:nvSpPr>
            <p:cNvPr id="55" name="TextBox 54">
              <a:extLst>
                <a:ext uri="{FF2B5EF4-FFF2-40B4-BE49-F238E27FC236}">
                  <a16:creationId xmlns:a16="http://schemas.microsoft.com/office/drawing/2014/main" id="{9BC4039A-F47C-53A9-8C9F-280D5D79BE34}"/>
                </a:ext>
              </a:extLst>
            </p:cNvPr>
            <p:cNvSpPr txBox="1"/>
            <p:nvPr/>
          </p:nvSpPr>
          <p:spPr>
            <a:xfrm>
              <a:off x="8769624" y="4443212"/>
              <a:ext cx="3334871" cy="923330"/>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sz="1800" u="sng" dirty="0">
                  <a:effectLst/>
                  <a:latin typeface="Calibri" panose="020F0502020204030204" pitchFamily="34" charset="0"/>
                  <a:ea typeface="Calibri" panose="020F0502020204030204" pitchFamily="34" charset="0"/>
                </a:rPr>
                <a:t>Analysis Co-Coordinators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Rosi Reed (Lehigh Univ.)</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Salvatore Fazio (Univ. Calabria)</a:t>
              </a:r>
            </a:p>
          </p:txBody>
        </p:sp>
      </p:grpSp>
    </p:spTree>
    <p:extLst>
      <p:ext uri="{BB962C8B-B14F-4D97-AF65-F5344CB8AC3E}">
        <p14:creationId xmlns:p14="http://schemas.microsoft.com/office/powerpoint/2010/main" val="9191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8CCCF2-56E2-44E9-A73B-28397011F7EE}"/>
              </a:ext>
            </a:extLst>
          </p:cNvPr>
          <p:cNvSpPr>
            <a:spLocks noGrp="1"/>
          </p:cNvSpPr>
          <p:nvPr>
            <p:ph type="sldNum" sz="quarter" idx="12"/>
          </p:nvPr>
        </p:nvSpPr>
        <p:spPr/>
        <p:txBody>
          <a:bodyPr/>
          <a:lstStyle/>
          <a:p>
            <a:fld id="{00A14187-AF44-4271-AA62-1C5C376B8E74}" type="slidenum">
              <a:rPr lang="en-US" smtClean="0"/>
              <a:t>5</a:t>
            </a:fld>
            <a:endParaRPr lang="en-US"/>
          </a:p>
        </p:txBody>
      </p:sp>
      <p:pic>
        <p:nvPicPr>
          <p:cNvPr id="7" name="Picture 6" descr="A diagram of a company&#10;&#10;Description automatically generated">
            <a:extLst>
              <a:ext uri="{FF2B5EF4-FFF2-40B4-BE49-F238E27FC236}">
                <a16:creationId xmlns:a16="http://schemas.microsoft.com/office/drawing/2014/main" id="{13047CF4-1772-588E-F6E4-459B25CF1347}"/>
              </a:ext>
            </a:extLst>
          </p:cNvPr>
          <p:cNvPicPr>
            <a:picLocks noChangeAspect="1"/>
          </p:cNvPicPr>
          <p:nvPr/>
        </p:nvPicPr>
        <p:blipFill>
          <a:blip r:embed="rId2"/>
          <a:stretch>
            <a:fillRect/>
          </a:stretch>
        </p:blipFill>
        <p:spPr>
          <a:xfrm>
            <a:off x="1053254" y="878674"/>
            <a:ext cx="9987811" cy="6064175"/>
          </a:xfrm>
          <a:prstGeom prst="rect">
            <a:avLst/>
          </a:prstGeom>
        </p:spPr>
      </p:pic>
      <p:sp>
        <p:nvSpPr>
          <p:cNvPr id="20" name="Rectangle 19">
            <a:extLst>
              <a:ext uri="{FF2B5EF4-FFF2-40B4-BE49-F238E27FC236}">
                <a16:creationId xmlns:a16="http://schemas.microsoft.com/office/drawing/2014/main" id="{A4A4303E-C29D-0EDB-BEC1-903EF9A374F1}"/>
              </a:ext>
            </a:extLst>
          </p:cNvPr>
          <p:cNvSpPr/>
          <p:nvPr/>
        </p:nvSpPr>
        <p:spPr>
          <a:xfrm>
            <a:off x="4597291" y="1958424"/>
            <a:ext cx="3243944" cy="4608875"/>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E9DABF2-6E0B-FFEB-CCF2-AB8790B6D439}"/>
              </a:ext>
            </a:extLst>
          </p:cNvPr>
          <p:cNvSpPr/>
          <p:nvPr/>
        </p:nvSpPr>
        <p:spPr>
          <a:xfrm>
            <a:off x="7797121" y="1958423"/>
            <a:ext cx="3243944" cy="3651703"/>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D6A2947-A88E-8D89-1046-7ED448A29E96}"/>
              </a:ext>
            </a:extLst>
          </p:cNvPr>
          <p:cNvGrpSpPr/>
          <p:nvPr/>
        </p:nvGrpSpPr>
        <p:grpSpPr>
          <a:xfrm>
            <a:off x="993551" y="1998755"/>
            <a:ext cx="4055969" cy="3980571"/>
            <a:chOff x="838200" y="1998754"/>
            <a:chExt cx="4055969" cy="3980571"/>
          </a:xfrm>
        </p:grpSpPr>
        <p:sp>
          <p:nvSpPr>
            <p:cNvPr id="11" name="Rectangle 10">
              <a:extLst>
                <a:ext uri="{FF2B5EF4-FFF2-40B4-BE49-F238E27FC236}">
                  <a16:creationId xmlns:a16="http://schemas.microsoft.com/office/drawing/2014/main" id="{199D71F6-9678-57BC-BBC5-05F3953A385F}"/>
                </a:ext>
              </a:extLst>
            </p:cNvPr>
            <p:cNvSpPr/>
            <p:nvPr/>
          </p:nvSpPr>
          <p:spPr>
            <a:xfrm>
              <a:off x="838200" y="1998754"/>
              <a:ext cx="3624943" cy="3651703"/>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9BF1E16-C3B3-D89B-5288-C91BED0FE0E5}"/>
                </a:ext>
              </a:extLst>
            </p:cNvPr>
            <p:cNvSpPr txBox="1"/>
            <p:nvPr/>
          </p:nvSpPr>
          <p:spPr>
            <a:xfrm>
              <a:off x="2928258" y="5332994"/>
              <a:ext cx="1965911" cy="646331"/>
            </a:xfrm>
            <a:prstGeom prst="rect">
              <a:avLst/>
            </a:prstGeom>
            <a:solidFill>
              <a:schemeClr val="bg1"/>
            </a:solidFill>
            <a:ln w="22225">
              <a:solidFill>
                <a:schemeClr val="tx1"/>
              </a:solidFill>
            </a:ln>
          </p:spPr>
          <p:txBody>
            <a:bodyPr wrap="square" rtlCol="0">
              <a:spAutoFit/>
            </a:bodyPr>
            <a:lstStyle/>
            <a:p>
              <a:r>
                <a:rPr lang="en-US" dirty="0">
                  <a:solidFill>
                    <a:schemeClr val="accent1"/>
                  </a:solidFill>
                </a:rPr>
                <a:t>New Cross-Cutting WG Co-Conveners</a:t>
              </a:r>
            </a:p>
          </p:txBody>
        </p:sp>
      </p:grpSp>
      <p:sp>
        <p:nvSpPr>
          <p:cNvPr id="4" name="TextBox 3">
            <a:extLst>
              <a:ext uri="{FF2B5EF4-FFF2-40B4-BE49-F238E27FC236}">
                <a16:creationId xmlns:a16="http://schemas.microsoft.com/office/drawing/2014/main" id="{F611F4AA-6969-4BAF-DE1B-DD1CA654BFF4}"/>
              </a:ext>
            </a:extLst>
          </p:cNvPr>
          <p:cNvSpPr txBox="1"/>
          <p:nvPr/>
        </p:nvSpPr>
        <p:spPr>
          <a:xfrm>
            <a:off x="9186865" y="1123646"/>
            <a:ext cx="2531533" cy="461665"/>
          </a:xfrm>
          <a:prstGeom prst="rect">
            <a:avLst/>
          </a:prstGeom>
          <a:noFill/>
        </p:spPr>
        <p:txBody>
          <a:bodyPr wrap="square" rtlCol="0">
            <a:spAutoFit/>
          </a:bodyPr>
          <a:lstStyle/>
          <a:p>
            <a:r>
              <a:rPr lang="en-US" sz="1200" b="1" dirty="0">
                <a:solidFill>
                  <a:srgbClr val="FF0000"/>
                </a:solidFill>
              </a:rPr>
              <a:t>Red: </a:t>
            </a:r>
            <a:r>
              <a:rPr lang="en-US" sz="1200" dirty="0"/>
              <a:t>International </a:t>
            </a:r>
          </a:p>
          <a:p>
            <a:r>
              <a:rPr lang="en-US" sz="1200" b="1" dirty="0">
                <a:solidFill>
                  <a:schemeClr val="accent1"/>
                </a:solidFill>
              </a:rPr>
              <a:t>Blue: </a:t>
            </a:r>
            <a:r>
              <a:rPr lang="en-US" sz="1200" dirty="0"/>
              <a:t>New since last RRB</a:t>
            </a:r>
          </a:p>
        </p:txBody>
      </p:sp>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838200" y="365126"/>
            <a:ext cx="10515600" cy="863040"/>
          </a:xfrm>
        </p:spPr>
        <p:txBody>
          <a:bodyPr/>
          <a:lstStyle/>
          <a:p>
            <a:r>
              <a:rPr lang="en-US" b="1" dirty="0" err="1">
                <a:solidFill>
                  <a:schemeClr val="accent1"/>
                </a:solidFill>
              </a:rPr>
              <a:t>ePIC</a:t>
            </a:r>
            <a:r>
              <a:rPr lang="en-US" b="1" dirty="0">
                <a:solidFill>
                  <a:schemeClr val="accent1"/>
                </a:solidFill>
              </a:rPr>
              <a:t> Working Group Structure</a:t>
            </a:r>
          </a:p>
        </p:txBody>
      </p:sp>
    </p:spTree>
    <p:extLst>
      <p:ext uri="{BB962C8B-B14F-4D97-AF65-F5344CB8AC3E}">
        <p14:creationId xmlns:p14="http://schemas.microsoft.com/office/powerpoint/2010/main" val="28312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68C39EB-C3EF-28B6-84D6-3D80AB180B64}"/>
              </a:ext>
            </a:extLst>
          </p:cNvPr>
          <p:cNvSpPr>
            <a:spLocks noGrp="1"/>
          </p:cNvSpPr>
          <p:nvPr>
            <p:ph type="dt" sz="half" idx="10"/>
          </p:nvPr>
        </p:nvSpPr>
        <p:spPr/>
        <p:txBody>
          <a:bodyPr/>
          <a:lstStyle/>
          <a:p>
            <a:r>
              <a:rPr lang="en-US"/>
              <a:t>5/6/2024</a:t>
            </a:r>
          </a:p>
        </p:txBody>
      </p:sp>
      <p:sp>
        <p:nvSpPr>
          <p:cNvPr id="5" name="Slide Number Placeholder 4">
            <a:extLst>
              <a:ext uri="{FF2B5EF4-FFF2-40B4-BE49-F238E27FC236}">
                <a16:creationId xmlns:a16="http://schemas.microsoft.com/office/drawing/2014/main" id="{928CCCF2-56E2-44E9-A73B-28397011F7EE}"/>
              </a:ext>
            </a:extLst>
          </p:cNvPr>
          <p:cNvSpPr>
            <a:spLocks noGrp="1"/>
          </p:cNvSpPr>
          <p:nvPr>
            <p:ph type="sldNum" sz="quarter" idx="12"/>
          </p:nvPr>
        </p:nvSpPr>
        <p:spPr/>
        <p:txBody>
          <a:bodyPr/>
          <a:lstStyle/>
          <a:p>
            <a:fld id="{00A14187-AF44-4271-AA62-1C5C376B8E74}" type="slidenum">
              <a:rPr lang="en-US" smtClean="0"/>
              <a:t>6</a:t>
            </a:fld>
            <a:endParaRPr lang="en-US"/>
          </a:p>
        </p:txBody>
      </p:sp>
      <p:pic>
        <p:nvPicPr>
          <p:cNvPr id="15" name="Picture 14" descr="A diagram of a company&#10;&#10;Description automatically generated">
            <a:extLst>
              <a:ext uri="{FF2B5EF4-FFF2-40B4-BE49-F238E27FC236}">
                <a16:creationId xmlns:a16="http://schemas.microsoft.com/office/drawing/2014/main" id="{274F6D84-513D-1B66-86BD-FB9AA19C368E}"/>
              </a:ext>
            </a:extLst>
          </p:cNvPr>
          <p:cNvPicPr>
            <a:picLocks noChangeAspect="1"/>
          </p:cNvPicPr>
          <p:nvPr/>
        </p:nvPicPr>
        <p:blipFill>
          <a:blip r:embed="rId2"/>
          <a:stretch>
            <a:fillRect/>
          </a:stretch>
        </p:blipFill>
        <p:spPr>
          <a:xfrm>
            <a:off x="838200" y="655132"/>
            <a:ext cx="10178617" cy="6180158"/>
          </a:xfrm>
          <a:prstGeom prst="rect">
            <a:avLst/>
          </a:prstGeom>
        </p:spPr>
      </p:pic>
      <p:sp>
        <p:nvSpPr>
          <p:cNvPr id="6" name="TextBox 5">
            <a:extLst>
              <a:ext uri="{FF2B5EF4-FFF2-40B4-BE49-F238E27FC236}">
                <a16:creationId xmlns:a16="http://schemas.microsoft.com/office/drawing/2014/main" id="{F9E5A3E3-D41A-C33A-F5A6-2C1082245F3A}"/>
              </a:ext>
            </a:extLst>
          </p:cNvPr>
          <p:cNvSpPr txBox="1"/>
          <p:nvPr/>
        </p:nvSpPr>
        <p:spPr>
          <a:xfrm>
            <a:off x="9347731" y="594039"/>
            <a:ext cx="2531533" cy="461665"/>
          </a:xfrm>
          <a:prstGeom prst="rect">
            <a:avLst/>
          </a:prstGeom>
          <a:noFill/>
        </p:spPr>
        <p:txBody>
          <a:bodyPr wrap="square" rtlCol="0">
            <a:spAutoFit/>
          </a:bodyPr>
          <a:lstStyle/>
          <a:p>
            <a:r>
              <a:rPr lang="en-US" sz="1200" b="1" dirty="0">
                <a:solidFill>
                  <a:srgbClr val="FF0000"/>
                </a:solidFill>
              </a:rPr>
              <a:t>Red: </a:t>
            </a:r>
            <a:r>
              <a:rPr lang="en-US" sz="1200" dirty="0"/>
              <a:t>International </a:t>
            </a:r>
          </a:p>
          <a:p>
            <a:r>
              <a:rPr lang="en-US" sz="1200" b="1" dirty="0">
                <a:solidFill>
                  <a:schemeClr val="accent1"/>
                </a:solidFill>
              </a:rPr>
              <a:t>Blue: </a:t>
            </a:r>
            <a:r>
              <a:rPr lang="en-US" sz="1200" dirty="0"/>
              <a:t>New since last RRB</a:t>
            </a:r>
          </a:p>
        </p:txBody>
      </p:sp>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576943" y="223612"/>
            <a:ext cx="10515600" cy="863040"/>
          </a:xfrm>
        </p:spPr>
        <p:txBody>
          <a:bodyPr/>
          <a:lstStyle/>
          <a:p>
            <a:r>
              <a:rPr lang="en-US" b="1" dirty="0" err="1">
                <a:solidFill>
                  <a:schemeClr val="accent1"/>
                </a:solidFill>
              </a:rPr>
              <a:t>ePIC</a:t>
            </a:r>
            <a:r>
              <a:rPr lang="en-US" b="1" dirty="0">
                <a:solidFill>
                  <a:schemeClr val="accent1"/>
                </a:solidFill>
              </a:rPr>
              <a:t> DSC Structure</a:t>
            </a:r>
          </a:p>
        </p:txBody>
      </p:sp>
    </p:spTree>
    <p:extLst>
      <p:ext uri="{BB962C8B-B14F-4D97-AF65-F5344CB8AC3E}">
        <p14:creationId xmlns:p14="http://schemas.microsoft.com/office/powerpoint/2010/main" val="150200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6571BE1-3F61-269F-FED7-4FB6ACC04A80}"/>
              </a:ext>
            </a:extLst>
          </p:cNvPr>
          <p:cNvGrpSpPr/>
          <p:nvPr/>
        </p:nvGrpSpPr>
        <p:grpSpPr>
          <a:xfrm>
            <a:off x="462456" y="1293233"/>
            <a:ext cx="4722920" cy="2995491"/>
            <a:chOff x="462456" y="1293233"/>
            <a:chExt cx="4722920" cy="2995491"/>
          </a:xfrm>
        </p:grpSpPr>
        <p:sp>
          <p:nvSpPr>
            <p:cNvPr id="6" name="Rectangle 5">
              <a:extLst>
                <a:ext uri="{FF2B5EF4-FFF2-40B4-BE49-F238E27FC236}">
                  <a16:creationId xmlns:a16="http://schemas.microsoft.com/office/drawing/2014/main" id="{8DD0144B-1BE5-6F7E-026A-BB4BCBCE4F7F}"/>
                </a:ext>
              </a:extLst>
            </p:cNvPr>
            <p:cNvSpPr/>
            <p:nvPr/>
          </p:nvSpPr>
          <p:spPr>
            <a:xfrm>
              <a:off x="462456" y="1293233"/>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Collaboration Council</a:t>
              </a:r>
            </a:p>
            <a:p>
              <a:pPr algn="ctr"/>
              <a:r>
                <a:rPr lang="en-US" dirty="0"/>
                <a:t>Institutional Representatives</a:t>
              </a:r>
            </a:p>
          </p:txBody>
        </p:sp>
        <p:sp>
          <p:nvSpPr>
            <p:cNvPr id="7" name="Rectangle 6">
              <a:extLst>
                <a:ext uri="{FF2B5EF4-FFF2-40B4-BE49-F238E27FC236}">
                  <a16:creationId xmlns:a16="http://schemas.microsoft.com/office/drawing/2014/main" id="{3EC11A62-C702-FC3B-D41D-936178E40DF6}"/>
                </a:ext>
              </a:extLst>
            </p:cNvPr>
            <p:cNvSpPr/>
            <p:nvPr/>
          </p:nvSpPr>
          <p:spPr>
            <a:xfrm>
              <a:off x="3112130" y="2768268"/>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Ad-Hoc Committees</a:t>
              </a:r>
            </a:p>
          </p:txBody>
        </p:sp>
        <p:sp>
          <p:nvSpPr>
            <p:cNvPr id="8" name="Rectangle 7">
              <a:extLst>
                <a:ext uri="{FF2B5EF4-FFF2-40B4-BE49-F238E27FC236}">
                  <a16:creationId xmlns:a16="http://schemas.microsoft.com/office/drawing/2014/main" id="{B5F712B4-FCCB-F228-2202-43ED5C16E962}"/>
                </a:ext>
              </a:extLst>
            </p:cNvPr>
            <p:cNvSpPr/>
            <p:nvPr/>
          </p:nvSpPr>
          <p:spPr>
            <a:xfrm>
              <a:off x="462456" y="2768268"/>
              <a:ext cx="2320065" cy="1520456"/>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dirty="0">
                  <a:solidFill>
                    <a:schemeClr val="tx1"/>
                  </a:solidFill>
                </a:rPr>
                <a:t>DE&amp;I</a:t>
              </a: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9" name="Straight Arrow Connector 8">
              <a:extLst>
                <a:ext uri="{FF2B5EF4-FFF2-40B4-BE49-F238E27FC236}">
                  <a16:creationId xmlns:a16="http://schemas.microsoft.com/office/drawing/2014/main" id="{C701D6CA-C57D-06E6-D3D2-A5DC91C92EB8}"/>
                </a:ext>
              </a:extLst>
            </p:cNvPr>
            <p:cNvCxnSpPr>
              <a:cxnSpLocks/>
            </p:cNvCxnSpPr>
            <p:nvPr/>
          </p:nvCxnSpPr>
          <p:spPr>
            <a:xfrm flipV="1">
              <a:off x="3792614" y="2358553"/>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62D57E-D372-5966-E075-A3EDB83B62BD}"/>
                </a:ext>
              </a:extLst>
            </p:cNvPr>
            <p:cNvCxnSpPr>
              <a:cxnSpLocks/>
            </p:cNvCxnSpPr>
            <p:nvPr/>
          </p:nvCxnSpPr>
          <p:spPr>
            <a:xfrm flipV="1">
              <a:off x="1627116" y="2358553"/>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FBD00E-1DAD-572E-A243-D68BDA8F5E56}"/>
              </a:ext>
            </a:extLst>
          </p:cNvPr>
          <p:cNvGrpSpPr/>
          <p:nvPr/>
        </p:nvGrpSpPr>
        <p:grpSpPr>
          <a:xfrm>
            <a:off x="4802708" y="451461"/>
            <a:ext cx="4534371" cy="2000548"/>
            <a:chOff x="4802708" y="451461"/>
            <a:chExt cx="4534371" cy="2000548"/>
          </a:xfrm>
        </p:grpSpPr>
        <p:sp>
          <p:nvSpPr>
            <p:cNvPr id="14" name="TextBox 13">
              <a:extLst>
                <a:ext uri="{FF2B5EF4-FFF2-40B4-BE49-F238E27FC236}">
                  <a16:creationId xmlns:a16="http://schemas.microsoft.com/office/drawing/2014/main" id="{5E283936-38D1-5E3D-A9C4-3378D26CAB89}"/>
                </a:ext>
              </a:extLst>
            </p:cNvPr>
            <p:cNvSpPr txBox="1"/>
            <p:nvPr/>
          </p:nvSpPr>
          <p:spPr>
            <a:xfrm>
              <a:off x="4802708" y="451461"/>
              <a:ext cx="4333264" cy="2000548"/>
            </a:xfrm>
            <a:prstGeom prst="rect">
              <a:avLst/>
            </a:prstGeom>
            <a:solidFill>
              <a:schemeClr val="bg1"/>
            </a:solidFill>
            <a:ln>
              <a:solidFill>
                <a:schemeClr val="tx1"/>
              </a:solidFill>
            </a:ln>
          </p:spPr>
          <p:txBody>
            <a:bodyPr wrap="square" rtlCol="0">
              <a:spAutoFit/>
            </a:bodyPr>
            <a:lstStyle/>
            <a:p>
              <a:r>
                <a:rPr lang="en-US" b="1" dirty="0"/>
                <a:t>DE&amp;I Committee: </a:t>
              </a:r>
            </a:p>
            <a:p>
              <a:r>
                <a:rPr lang="en-US" sz="1600" dirty="0"/>
                <a:t>Chair: Megan Connors (GSU)</a:t>
              </a:r>
            </a:p>
            <a:p>
              <a:r>
                <a:rPr lang="en-US" sz="1600" dirty="0"/>
                <a:t>Vice-Chair: Christine </a:t>
              </a:r>
              <a:r>
                <a:rPr lang="en-US" sz="1600" dirty="0" err="1"/>
                <a:t>Nattrass</a:t>
              </a:r>
              <a:r>
                <a:rPr lang="en-US" sz="1600" dirty="0"/>
                <a:t> (UTK)</a:t>
              </a:r>
            </a:p>
            <a:p>
              <a:r>
                <a:rPr lang="en-US" sz="1400" dirty="0"/>
                <a:t>Francesco </a:t>
              </a:r>
              <a:r>
                <a:rPr lang="en-US" sz="1400" dirty="0" err="1"/>
                <a:t>Bossù</a:t>
              </a:r>
              <a:r>
                <a:rPr lang="en-US" sz="1400" dirty="0"/>
                <a:t> (CEA-</a:t>
              </a:r>
              <a:r>
                <a:rPr lang="en-US" sz="1400" dirty="0" err="1"/>
                <a:t>Saclay</a:t>
              </a:r>
              <a:r>
                <a:rPr lang="en-US" sz="1400" dirty="0"/>
                <a:t>), Wouter Deconinck (University of Manitoba), </a:t>
              </a:r>
              <a:r>
                <a:rPr lang="en-US" sz="1400" dirty="0" err="1"/>
                <a:t>Narbe</a:t>
              </a:r>
              <a:r>
                <a:rPr lang="en-US" sz="1400" dirty="0"/>
                <a:t> </a:t>
              </a:r>
              <a:r>
                <a:rPr lang="en-US" sz="1400" dirty="0" err="1"/>
                <a:t>Kalantarians</a:t>
              </a:r>
              <a:r>
                <a:rPr lang="en-US" sz="1400" dirty="0"/>
                <a:t> (Virginia Union University) , Iris Ponce Pinto (Yale University) , Maya Shimomura (Nara Women’s University) , Allison Zec (University of New Hampshire)</a:t>
              </a:r>
            </a:p>
          </p:txBody>
        </p:sp>
        <p:pic>
          <p:nvPicPr>
            <p:cNvPr id="30" name="Picture 20" descr="Flags, Symbols &amp; Currency of Canada - World Atlas">
              <a:extLst>
                <a:ext uri="{FF2B5EF4-FFF2-40B4-BE49-F238E27FC236}">
                  <a16:creationId xmlns:a16="http://schemas.microsoft.com/office/drawing/2014/main" id="{A3825491-5C8F-659A-00C4-4967E466C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890" y="1363383"/>
              <a:ext cx="399189" cy="239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16">
              <a:extLst>
                <a:ext uri="{FF2B5EF4-FFF2-40B4-BE49-F238E27FC236}">
                  <a16:creationId xmlns:a16="http://schemas.microsoft.com/office/drawing/2014/main" id="{1EAFD271-A5C2-50BD-48DA-0555387B8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4267" y="1043109"/>
              <a:ext cx="383410" cy="255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descr="Flag of Japan - Wikipedia">
              <a:extLst>
                <a:ext uri="{FF2B5EF4-FFF2-40B4-BE49-F238E27FC236}">
                  <a16:creationId xmlns:a16="http://schemas.microsoft.com/office/drawing/2014/main" id="{08C01FFD-4314-9DE1-32FE-00CD7E0F3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890" y="1689656"/>
              <a:ext cx="399189" cy="266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E5C8B879-0E49-3A6B-DDFE-FB37046A13DE}"/>
              </a:ext>
            </a:extLst>
          </p:cNvPr>
          <p:cNvSpPr>
            <a:spLocks noGrp="1"/>
          </p:cNvSpPr>
          <p:nvPr>
            <p:ph type="title"/>
          </p:nvPr>
        </p:nvSpPr>
        <p:spPr>
          <a:xfrm>
            <a:off x="838200" y="365126"/>
            <a:ext cx="10515600" cy="755994"/>
          </a:xfrm>
        </p:spPr>
        <p:txBody>
          <a:bodyPr/>
          <a:lstStyle/>
          <a:p>
            <a:r>
              <a:rPr lang="en-US" b="1" dirty="0" err="1">
                <a:solidFill>
                  <a:schemeClr val="accent1"/>
                </a:solidFill>
              </a:rPr>
              <a:t>ePIC</a:t>
            </a:r>
            <a:r>
              <a:rPr lang="en-US" b="1" dirty="0">
                <a:solidFill>
                  <a:schemeClr val="accent1"/>
                </a:solidFill>
              </a:rPr>
              <a:t> Committees </a:t>
            </a:r>
          </a:p>
        </p:txBody>
      </p:sp>
      <p:sp>
        <p:nvSpPr>
          <p:cNvPr id="3" name="Date Placeholder 2">
            <a:extLst>
              <a:ext uri="{FF2B5EF4-FFF2-40B4-BE49-F238E27FC236}">
                <a16:creationId xmlns:a16="http://schemas.microsoft.com/office/drawing/2014/main" id="{AA9F3449-46DD-2D87-DA72-28589CBF3551}"/>
              </a:ext>
            </a:extLst>
          </p:cNvPr>
          <p:cNvSpPr>
            <a:spLocks noGrp="1"/>
          </p:cNvSpPr>
          <p:nvPr>
            <p:ph type="dt" sz="half" idx="10"/>
          </p:nvPr>
        </p:nvSpPr>
        <p:spPr/>
        <p:txBody>
          <a:bodyPr/>
          <a:lstStyle/>
          <a:p>
            <a:r>
              <a:rPr lang="en-US"/>
              <a:t>5/6/2024</a:t>
            </a:r>
          </a:p>
        </p:txBody>
      </p:sp>
      <p:sp>
        <p:nvSpPr>
          <p:cNvPr id="4" name="Footer Placeholder 3">
            <a:extLst>
              <a:ext uri="{FF2B5EF4-FFF2-40B4-BE49-F238E27FC236}">
                <a16:creationId xmlns:a16="http://schemas.microsoft.com/office/drawing/2014/main" id="{0E82DD97-FC0D-E728-BED7-49E1291C2A8E}"/>
              </a:ext>
            </a:extLst>
          </p:cNvPr>
          <p:cNvSpPr>
            <a:spLocks noGrp="1"/>
          </p:cNvSpPr>
          <p:nvPr>
            <p:ph type="ftr" sz="quarter" idx="11"/>
          </p:nvPr>
        </p:nvSpPr>
        <p:spPr/>
        <p:txBody>
          <a:bodyPr/>
          <a:lstStyle/>
          <a:p>
            <a:r>
              <a:rPr lang="en-US"/>
              <a:t>3rd EIC Resource Review Board</a:t>
            </a:r>
          </a:p>
        </p:txBody>
      </p:sp>
      <p:sp>
        <p:nvSpPr>
          <p:cNvPr id="5" name="Slide Number Placeholder 4">
            <a:extLst>
              <a:ext uri="{FF2B5EF4-FFF2-40B4-BE49-F238E27FC236}">
                <a16:creationId xmlns:a16="http://schemas.microsoft.com/office/drawing/2014/main" id="{FF2C92D4-2C45-2823-A3FF-4B247E2C8013}"/>
              </a:ext>
            </a:extLst>
          </p:cNvPr>
          <p:cNvSpPr>
            <a:spLocks noGrp="1"/>
          </p:cNvSpPr>
          <p:nvPr>
            <p:ph type="sldNum" sz="quarter" idx="12"/>
          </p:nvPr>
        </p:nvSpPr>
        <p:spPr/>
        <p:txBody>
          <a:bodyPr/>
          <a:lstStyle/>
          <a:p>
            <a:fld id="{00A14187-AF44-4271-AA62-1C5C376B8E74}" type="slidenum">
              <a:rPr lang="en-US" smtClean="0"/>
              <a:t>7</a:t>
            </a:fld>
            <a:endParaRPr lang="en-US"/>
          </a:p>
        </p:txBody>
      </p:sp>
      <p:grpSp>
        <p:nvGrpSpPr>
          <p:cNvPr id="33" name="Group 32">
            <a:extLst>
              <a:ext uri="{FF2B5EF4-FFF2-40B4-BE49-F238E27FC236}">
                <a16:creationId xmlns:a16="http://schemas.microsoft.com/office/drawing/2014/main" id="{2E99AB53-7A97-8BE0-E3EE-7B37B01F1A0B}"/>
              </a:ext>
            </a:extLst>
          </p:cNvPr>
          <p:cNvGrpSpPr/>
          <p:nvPr/>
        </p:nvGrpSpPr>
        <p:grpSpPr>
          <a:xfrm>
            <a:off x="5313091" y="1771675"/>
            <a:ext cx="4936750" cy="1563686"/>
            <a:chOff x="5881912" y="1003023"/>
            <a:chExt cx="4936750" cy="1563686"/>
          </a:xfrm>
        </p:grpSpPr>
        <p:sp>
          <p:nvSpPr>
            <p:cNvPr id="15" name="TextBox 14">
              <a:extLst>
                <a:ext uri="{FF2B5EF4-FFF2-40B4-BE49-F238E27FC236}">
                  <a16:creationId xmlns:a16="http://schemas.microsoft.com/office/drawing/2014/main" id="{7588510A-9933-7828-1DB2-8CBE1AED6BBA}"/>
                </a:ext>
              </a:extLst>
            </p:cNvPr>
            <p:cNvSpPr txBox="1"/>
            <p:nvPr/>
          </p:nvSpPr>
          <p:spPr>
            <a:xfrm>
              <a:off x="5881912" y="1003023"/>
              <a:ext cx="4786888" cy="1508105"/>
            </a:xfrm>
            <a:prstGeom prst="rect">
              <a:avLst/>
            </a:prstGeom>
            <a:solidFill>
              <a:schemeClr val="bg1"/>
            </a:solidFill>
            <a:ln>
              <a:solidFill>
                <a:schemeClr val="tx1"/>
              </a:solidFill>
            </a:ln>
          </p:spPr>
          <p:txBody>
            <a:bodyPr wrap="square" rtlCol="0">
              <a:spAutoFit/>
            </a:bodyPr>
            <a:lstStyle/>
            <a:p>
              <a:r>
                <a:rPr lang="en-US" b="1" dirty="0"/>
                <a:t>Conferences and Talks: </a:t>
              </a:r>
            </a:p>
            <a:p>
              <a:r>
                <a:rPr lang="en-US" sz="1600" dirty="0"/>
                <a:t>Chair: Maria Zurek (ANL)</a:t>
              </a:r>
            </a:p>
            <a:p>
              <a:r>
                <a:rPr lang="en-US" sz="1600" dirty="0"/>
                <a:t>Vice-Chair: Brian Page (BNL)</a:t>
              </a:r>
            </a:p>
            <a:p>
              <a:r>
                <a:rPr lang="en-US" sz="1400" dirty="0"/>
                <a:t>Barbara Jacak (Berkeley), Daniel Brandenburg (OSU), Dmitry </a:t>
              </a:r>
              <a:r>
                <a:rPr lang="en-US" sz="1400" dirty="0" err="1"/>
                <a:t>Kalinkin</a:t>
              </a:r>
              <a:r>
                <a:rPr lang="en-US" sz="1400" dirty="0"/>
                <a:t> (Kentucky), Nick </a:t>
              </a:r>
              <a:r>
                <a:rPr lang="en-US" sz="1400" dirty="0" err="1"/>
                <a:t>Zachariou</a:t>
              </a:r>
              <a:r>
                <a:rPr lang="en-US" sz="1400" dirty="0"/>
                <a:t> (York), Xuan Li (LANL), Nicola Rubini (Bologna), Wouter Deconinck (Manitoba)</a:t>
              </a:r>
            </a:p>
          </p:txBody>
        </p:sp>
        <p:pic>
          <p:nvPicPr>
            <p:cNvPr id="21" name="Picture 10" descr="Flag of the United Kingdom - Wikipedia">
              <a:extLst>
                <a:ext uri="{FF2B5EF4-FFF2-40B4-BE49-F238E27FC236}">
                  <a16:creationId xmlns:a16="http://schemas.microsoft.com/office/drawing/2014/main" id="{E373D4F2-B2DD-E197-27F7-6903EA5C1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7295" y="1676318"/>
              <a:ext cx="365195" cy="235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descr="Flag of Italy - Wikipedia">
              <a:extLst>
                <a:ext uri="{FF2B5EF4-FFF2-40B4-BE49-F238E27FC236}">
                  <a16:creationId xmlns:a16="http://schemas.microsoft.com/office/drawing/2014/main" id="{82A57529-E1F3-A4A5-05B2-699C6A82E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7295" y="2298523"/>
              <a:ext cx="401367" cy="268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20" descr="Flags, Symbols &amp; Currency of Canada - World Atlas">
              <a:extLst>
                <a:ext uri="{FF2B5EF4-FFF2-40B4-BE49-F238E27FC236}">
                  <a16:creationId xmlns:a16="http://schemas.microsoft.com/office/drawing/2014/main" id="{B1CE9D2A-4D51-DC3D-0C5B-8825FC3D1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7295" y="1990192"/>
              <a:ext cx="399189" cy="239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a16="http://schemas.microsoft.com/office/drawing/2014/main" id="{7FD8926B-6738-2957-87D5-0B3B66F4DF77}"/>
              </a:ext>
            </a:extLst>
          </p:cNvPr>
          <p:cNvSpPr txBox="1"/>
          <p:nvPr/>
        </p:nvSpPr>
        <p:spPr>
          <a:xfrm>
            <a:off x="1680867" y="4909150"/>
            <a:ext cx="4145628" cy="646331"/>
          </a:xfrm>
          <a:prstGeom prst="rect">
            <a:avLst/>
          </a:prstGeom>
          <a:noFill/>
        </p:spPr>
        <p:txBody>
          <a:bodyPr wrap="square" rtlCol="0">
            <a:spAutoFit/>
          </a:bodyPr>
          <a:lstStyle/>
          <a:p>
            <a:r>
              <a:rPr lang="en-US" dirty="0"/>
              <a:t>All </a:t>
            </a:r>
            <a:r>
              <a:rPr lang="en-US" dirty="0" err="1"/>
              <a:t>ePIC</a:t>
            </a:r>
            <a:r>
              <a:rPr lang="en-US" dirty="0"/>
              <a:t> Standing Committees now formed and at work. </a:t>
            </a:r>
          </a:p>
        </p:txBody>
      </p:sp>
      <p:grpSp>
        <p:nvGrpSpPr>
          <p:cNvPr id="25" name="Group 24">
            <a:extLst>
              <a:ext uri="{FF2B5EF4-FFF2-40B4-BE49-F238E27FC236}">
                <a16:creationId xmlns:a16="http://schemas.microsoft.com/office/drawing/2014/main" id="{41045900-80EA-826A-3B13-E78E77674D9B}"/>
              </a:ext>
            </a:extLst>
          </p:cNvPr>
          <p:cNvGrpSpPr/>
          <p:nvPr/>
        </p:nvGrpSpPr>
        <p:grpSpPr>
          <a:xfrm>
            <a:off x="5811298" y="2654797"/>
            <a:ext cx="4826103" cy="1508105"/>
            <a:chOff x="256626" y="5768983"/>
            <a:chExt cx="4826103" cy="1508105"/>
          </a:xfrm>
        </p:grpSpPr>
        <p:sp>
          <p:nvSpPr>
            <p:cNvPr id="16" name="TextBox 15">
              <a:extLst>
                <a:ext uri="{FF2B5EF4-FFF2-40B4-BE49-F238E27FC236}">
                  <a16:creationId xmlns:a16="http://schemas.microsoft.com/office/drawing/2014/main" id="{F2638174-18E3-85AF-859A-9DD332F77E4A}"/>
                </a:ext>
              </a:extLst>
            </p:cNvPr>
            <p:cNvSpPr txBox="1"/>
            <p:nvPr/>
          </p:nvSpPr>
          <p:spPr>
            <a:xfrm>
              <a:off x="256626" y="5768983"/>
              <a:ext cx="4588346" cy="1508105"/>
            </a:xfrm>
            <a:prstGeom prst="rect">
              <a:avLst/>
            </a:prstGeom>
            <a:solidFill>
              <a:schemeClr val="bg1"/>
            </a:solidFill>
            <a:ln>
              <a:solidFill>
                <a:schemeClr val="tx1"/>
              </a:solidFill>
            </a:ln>
          </p:spPr>
          <p:txBody>
            <a:bodyPr wrap="square" rtlCol="0">
              <a:spAutoFit/>
            </a:bodyPr>
            <a:lstStyle/>
            <a:p>
              <a:r>
                <a:rPr lang="en-US" b="1" dirty="0"/>
                <a:t>Membership Committee: </a:t>
              </a:r>
            </a:p>
            <a:p>
              <a:r>
                <a:rPr lang="en-US" sz="1600" dirty="0"/>
                <a:t>Chair: Peter Steinberg (BNL)</a:t>
              </a:r>
            </a:p>
            <a:p>
              <a:r>
                <a:rPr lang="en-US" sz="1600" dirty="0"/>
                <a:t>Vice-Chair: Pietro </a:t>
              </a:r>
              <a:r>
                <a:rPr lang="en-US" sz="1600" dirty="0" err="1"/>
                <a:t>Anontioli</a:t>
              </a:r>
              <a:r>
                <a:rPr lang="en-US" sz="1600" dirty="0"/>
                <a:t> (INFN-Bologna)</a:t>
              </a:r>
            </a:p>
            <a:p>
              <a:r>
                <a:rPr lang="en-US" sz="1400" dirty="0"/>
                <a:t>Friederike Bock (ORNL), Helen Caines (Yale), Doug </a:t>
              </a:r>
              <a:r>
                <a:rPr lang="en-US" sz="1400" dirty="0" err="1"/>
                <a:t>Higinbotham</a:t>
              </a:r>
              <a:r>
                <a:rPr lang="en-US" sz="1400" dirty="0"/>
                <a:t> (</a:t>
              </a:r>
              <a:r>
                <a:rPr lang="en-US" sz="1400" dirty="0" err="1"/>
                <a:t>JLab</a:t>
              </a:r>
              <a:r>
                <a:rPr lang="en-US" sz="1400" dirty="0"/>
                <a:t>), </a:t>
              </a:r>
              <a:r>
                <a:rPr lang="en-US" sz="1400" dirty="0" err="1"/>
                <a:t>Bedhangas</a:t>
              </a:r>
              <a:r>
                <a:rPr lang="en-US" sz="1400" dirty="0"/>
                <a:t> </a:t>
              </a:r>
              <a:r>
                <a:rPr lang="en-US" sz="1400" dirty="0" err="1"/>
                <a:t>Moharty</a:t>
              </a:r>
              <a:r>
                <a:rPr lang="en-US" sz="1400" dirty="0"/>
                <a:t> (NISER), Silvia </a:t>
              </a:r>
              <a:r>
                <a:rPr lang="en-US" sz="1400" dirty="0" err="1"/>
                <a:t>Niccolai</a:t>
              </a:r>
              <a:r>
                <a:rPr lang="en-US" sz="1400" dirty="0"/>
                <a:t> (IJCLAB), </a:t>
              </a:r>
              <a:r>
                <a:rPr lang="en-US" sz="1400" dirty="0" err="1"/>
                <a:t>Marzia</a:t>
              </a:r>
              <a:r>
                <a:rPr lang="en-US" sz="1400" dirty="0"/>
                <a:t> Rosati (ISU)</a:t>
              </a:r>
            </a:p>
          </p:txBody>
        </p:sp>
        <p:pic>
          <p:nvPicPr>
            <p:cNvPr id="18" name="Picture 16">
              <a:extLst>
                <a:ext uri="{FF2B5EF4-FFF2-40B4-BE49-F238E27FC236}">
                  <a16:creationId xmlns:a16="http://schemas.microsoft.com/office/drawing/2014/main" id="{910FA58D-81A8-8C6E-84FF-76D2C4C6D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417" y="6890393"/>
              <a:ext cx="367508" cy="255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10480F5-4018-8608-A71A-D2726CD43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7616" y="6547759"/>
              <a:ext cx="405113" cy="2818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g of Italy - Wikipedia">
              <a:extLst>
                <a:ext uri="{FF2B5EF4-FFF2-40B4-BE49-F238E27FC236}">
                  <a16:creationId xmlns:a16="http://schemas.microsoft.com/office/drawing/2014/main" id="{A768EC34-9D28-DE77-BF59-5352C7A7E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0984" y="6232084"/>
              <a:ext cx="381401" cy="2548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BF8F2669-9519-4CC0-52E1-D6A4231A3FC0}"/>
              </a:ext>
            </a:extLst>
          </p:cNvPr>
          <p:cNvGrpSpPr/>
          <p:nvPr/>
        </p:nvGrpSpPr>
        <p:grpSpPr>
          <a:xfrm>
            <a:off x="6411675" y="3746465"/>
            <a:ext cx="3960930" cy="1323439"/>
            <a:chOff x="6692527" y="3747811"/>
            <a:chExt cx="3960930" cy="1323439"/>
          </a:xfrm>
        </p:grpSpPr>
        <p:sp>
          <p:nvSpPr>
            <p:cNvPr id="13" name="TextBox 12">
              <a:extLst>
                <a:ext uri="{FF2B5EF4-FFF2-40B4-BE49-F238E27FC236}">
                  <a16:creationId xmlns:a16="http://schemas.microsoft.com/office/drawing/2014/main" id="{A237EC9C-D3F0-B79B-DAAD-E31732000489}"/>
                </a:ext>
              </a:extLst>
            </p:cNvPr>
            <p:cNvSpPr txBox="1"/>
            <p:nvPr/>
          </p:nvSpPr>
          <p:spPr>
            <a:xfrm>
              <a:off x="6692527" y="3747811"/>
              <a:ext cx="3812375" cy="1323439"/>
            </a:xfrm>
            <a:prstGeom prst="rect">
              <a:avLst/>
            </a:prstGeom>
            <a:solidFill>
              <a:schemeClr val="bg1"/>
            </a:solidFill>
            <a:ln>
              <a:solidFill>
                <a:schemeClr val="tx1"/>
              </a:solidFill>
            </a:ln>
          </p:spPr>
          <p:txBody>
            <a:bodyPr wrap="square" rtlCol="0">
              <a:spAutoFit/>
            </a:bodyPr>
            <a:lstStyle/>
            <a:p>
              <a:r>
                <a:rPr lang="en-US" b="1" dirty="0"/>
                <a:t>Elections Committee: </a:t>
              </a:r>
            </a:p>
            <a:p>
              <a:r>
                <a:rPr lang="en-US" sz="1600" dirty="0"/>
                <a:t>Chair: Helen Caines (Yale)</a:t>
              </a:r>
            </a:p>
            <a:p>
              <a:r>
                <a:rPr lang="en-US" sz="1600" dirty="0"/>
                <a:t>Vice-Chair: Ken </a:t>
              </a:r>
              <a:r>
                <a:rPr lang="en-US" sz="1600" dirty="0" err="1"/>
                <a:t>Barish</a:t>
              </a:r>
              <a:r>
                <a:rPr lang="en-US" sz="1600" dirty="0"/>
                <a:t> (UCR)</a:t>
              </a:r>
            </a:p>
            <a:p>
              <a:r>
                <a:rPr lang="en-US" sz="1600" dirty="0"/>
                <a:t>Past-Chair: John Arrington (LBNL)</a:t>
              </a:r>
            </a:p>
            <a:p>
              <a:r>
                <a:rPr lang="en-US" sz="1400" dirty="0"/>
                <a:t>Maria </a:t>
              </a:r>
              <a:r>
                <a:rPr lang="en-US" sz="1400" dirty="0" err="1"/>
                <a:t>Stefaniak</a:t>
              </a:r>
              <a:r>
                <a:rPr lang="en-US" sz="1400" dirty="0"/>
                <a:t> (OSU), Domenico Elia (INFN)</a:t>
              </a:r>
            </a:p>
          </p:txBody>
        </p:sp>
        <p:pic>
          <p:nvPicPr>
            <p:cNvPr id="35" name="Picture 34" descr="Flag of Italy - Wikipedia">
              <a:extLst>
                <a:ext uri="{FF2B5EF4-FFF2-40B4-BE49-F238E27FC236}">
                  <a16:creationId xmlns:a16="http://schemas.microsoft.com/office/drawing/2014/main" id="{F9CE648F-4A2B-D895-92D4-C1F2C9DFA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9972" y="4728076"/>
              <a:ext cx="403485" cy="269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DB785847-769F-ADA2-7BC9-E134AA0ED5C0}"/>
              </a:ext>
            </a:extLst>
          </p:cNvPr>
          <p:cNvGrpSpPr/>
          <p:nvPr/>
        </p:nvGrpSpPr>
        <p:grpSpPr>
          <a:xfrm>
            <a:off x="7016043" y="4381530"/>
            <a:ext cx="4718391" cy="2000548"/>
            <a:chOff x="6071892" y="2915559"/>
            <a:chExt cx="4718391" cy="2000548"/>
          </a:xfrm>
        </p:grpSpPr>
        <p:sp>
          <p:nvSpPr>
            <p:cNvPr id="12" name="TextBox 11">
              <a:extLst>
                <a:ext uri="{FF2B5EF4-FFF2-40B4-BE49-F238E27FC236}">
                  <a16:creationId xmlns:a16="http://schemas.microsoft.com/office/drawing/2014/main" id="{7E874601-C283-AFCC-1790-BAED15EF1CEB}"/>
                </a:ext>
              </a:extLst>
            </p:cNvPr>
            <p:cNvSpPr txBox="1"/>
            <p:nvPr/>
          </p:nvSpPr>
          <p:spPr>
            <a:xfrm>
              <a:off x="6071892" y="2915559"/>
              <a:ext cx="4540468" cy="2000548"/>
            </a:xfrm>
            <a:prstGeom prst="rect">
              <a:avLst/>
            </a:prstGeom>
            <a:solidFill>
              <a:schemeClr val="bg1"/>
            </a:solidFill>
            <a:ln>
              <a:solidFill>
                <a:schemeClr val="tx1"/>
              </a:solidFill>
            </a:ln>
          </p:spPr>
          <p:txBody>
            <a:bodyPr wrap="square" rtlCol="0">
              <a:spAutoFit/>
            </a:bodyPr>
            <a:lstStyle/>
            <a:p>
              <a:r>
                <a:rPr lang="en-US" b="1" dirty="0"/>
                <a:t>Publications Committee: </a:t>
              </a:r>
            </a:p>
            <a:p>
              <a:r>
                <a:rPr lang="en-US" sz="1600" dirty="0"/>
                <a:t>Chair: Rene </a:t>
              </a:r>
              <a:r>
                <a:rPr lang="en-US" sz="1600" dirty="0" err="1"/>
                <a:t>Bellwied</a:t>
              </a:r>
              <a:r>
                <a:rPr lang="en-US" sz="1600" dirty="0"/>
                <a:t> (U. Houston)</a:t>
              </a:r>
            </a:p>
            <a:p>
              <a:r>
                <a:rPr lang="en-US" sz="1600" dirty="0"/>
                <a:t>Vice –Chair: Annalisa </a:t>
              </a:r>
              <a:r>
                <a:rPr lang="en-US" sz="1600" dirty="0" err="1"/>
                <a:t>Mastroserio</a:t>
              </a:r>
              <a:r>
                <a:rPr lang="en-US" sz="1600" dirty="0"/>
                <a:t> (INFN Bari)</a:t>
              </a:r>
            </a:p>
            <a:p>
              <a:r>
                <a:rPr lang="en-US" sz="1400" dirty="0"/>
                <a:t>Lokesh Kumar (Panjab U.), Michela </a:t>
              </a:r>
              <a:r>
                <a:rPr lang="en-US" sz="1400" dirty="0" err="1"/>
                <a:t>Chiosso</a:t>
              </a:r>
              <a:r>
                <a:rPr lang="en-US" sz="1400" dirty="0"/>
                <a:t> (Torino), </a:t>
              </a:r>
              <a:r>
                <a:rPr lang="en-US" sz="1400" dirty="0" err="1"/>
                <a:t>Prithwish</a:t>
              </a:r>
              <a:r>
                <a:rPr lang="en-US" sz="1400" dirty="0"/>
                <a:t> </a:t>
              </a:r>
              <a:r>
                <a:rPr lang="en-US" sz="1400" dirty="0" err="1"/>
                <a:t>Tribedy</a:t>
              </a:r>
              <a:r>
                <a:rPr lang="en-US" sz="1400" dirty="0"/>
                <a:t> (BNL), Markus Diefenthaler (</a:t>
              </a:r>
              <a:r>
                <a:rPr lang="en-US" sz="1400" dirty="0" err="1"/>
                <a:t>JLab</a:t>
              </a:r>
              <a:r>
                <a:rPr lang="en-US" sz="1400" dirty="0"/>
                <a:t>), </a:t>
              </a:r>
              <a:r>
                <a:rPr lang="en-US" sz="1400" dirty="0" err="1"/>
                <a:t>Sevil</a:t>
              </a:r>
              <a:r>
                <a:rPr lang="en-US" sz="1400" dirty="0"/>
                <a:t> </a:t>
              </a:r>
              <a:r>
                <a:rPr lang="en-US" sz="1400" dirty="0" err="1"/>
                <a:t>Salur</a:t>
              </a:r>
              <a:r>
                <a:rPr lang="en-US" sz="1400" dirty="0"/>
                <a:t> (Rutgers),</a:t>
              </a:r>
            </a:p>
            <a:p>
              <a:r>
                <a:rPr lang="en-US" sz="1400" dirty="0"/>
                <a:t>ex-officio w. Conferences and Talks Committee: </a:t>
              </a:r>
              <a:br>
                <a:rPr lang="en-US" sz="1400" dirty="0"/>
              </a:br>
              <a:r>
                <a:rPr lang="en-US" sz="1400" dirty="0"/>
                <a:t>Daniel Brandenburg (OSU)</a:t>
              </a:r>
            </a:p>
          </p:txBody>
        </p:sp>
        <p:pic>
          <p:nvPicPr>
            <p:cNvPr id="23" name="Picture 22" descr="Flag of Italy - Wikipedia">
              <a:extLst>
                <a:ext uri="{FF2B5EF4-FFF2-40B4-BE49-F238E27FC236}">
                  <a16:creationId xmlns:a16="http://schemas.microsoft.com/office/drawing/2014/main" id="{D820587E-84A9-91F4-373D-109C2A73C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5454" y="4245723"/>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36" descr="Flag of Italy - Wikipedia">
              <a:extLst>
                <a:ext uri="{FF2B5EF4-FFF2-40B4-BE49-F238E27FC236}">
                  <a16:creationId xmlns:a16="http://schemas.microsoft.com/office/drawing/2014/main" id="{91A7ABB7-9483-7B10-186F-1741EB9CAF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7756" y="4316360"/>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48AFEA63-88AA-A1F6-8B35-716D761A8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7640" y="4585120"/>
              <a:ext cx="422643" cy="2818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330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222B-F283-5ADC-BD38-8E5692849581}"/>
              </a:ext>
            </a:extLst>
          </p:cNvPr>
          <p:cNvSpPr>
            <a:spLocks noGrp="1"/>
          </p:cNvSpPr>
          <p:nvPr>
            <p:ph type="title"/>
          </p:nvPr>
        </p:nvSpPr>
        <p:spPr>
          <a:xfrm>
            <a:off x="507701" y="161379"/>
            <a:ext cx="10515600" cy="884555"/>
          </a:xfrm>
        </p:spPr>
        <p:txBody>
          <a:bodyPr/>
          <a:lstStyle/>
          <a:p>
            <a:r>
              <a:rPr lang="en-US" b="1" dirty="0">
                <a:solidFill>
                  <a:schemeClr val="accent1"/>
                </a:solidFill>
              </a:rPr>
              <a:t>Formation of </a:t>
            </a:r>
            <a:r>
              <a:rPr lang="en-US" b="1" dirty="0" err="1">
                <a:solidFill>
                  <a:schemeClr val="accent1"/>
                </a:solidFill>
              </a:rPr>
              <a:t>ePIC</a:t>
            </a:r>
            <a:r>
              <a:rPr lang="en-US" b="1" dirty="0">
                <a:solidFill>
                  <a:schemeClr val="accent1"/>
                </a:solidFill>
              </a:rPr>
              <a:t> Policies</a:t>
            </a:r>
          </a:p>
        </p:txBody>
      </p:sp>
      <p:sp>
        <p:nvSpPr>
          <p:cNvPr id="3" name="Date Placeholder 2">
            <a:extLst>
              <a:ext uri="{FF2B5EF4-FFF2-40B4-BE49-F238E27FC236}">
                <a16:creationId xmlns:a16="http://schemas.microsoft.com/office/drawing/2014/main" id="{91667226-0D39-1096-F08A-CB447D05F145}"/>
              </a:ext>
            </a:extLst>
          </p:cNvPr>
          <p:cNvSpPr>
            <a:spLocks noGrp="1"/>
          </p:cNvSpPr>
          <p:nvPr>
            <p:ph type="dt" sz="half" idx="10"/>
          </p:nvPr>
        </p:nvSpPr>
        <p:spPr/>
        <p:txBody>
          <a:bodyPr/>
          <a:lstStyle/>
          <a:p>
            <a:r>
              <a:rPr lang="en-US"/>
              <a:t>5/6/2024</a:t>
            </a:r>
          </a:p>
        </p:txBody>
      </p:sp>
      <p:sp>
        <p:nvSpPr>
          <p:cNvPr id="4" name="Footer Placeholder 3">
            <a:extLst>
              <a:ext uri="{FF2B5EF4-FFF2-40B4-BE49-F238E27FC236}">
                <a16:creationId xmlns:a16="http://schemas.microsoft.com/office/drawing/2014/main" id="{F74BB3CD-AD05-DDE3-7DDE-AD5E436F93CD}"/>
              </a:ext>
            </a:extLst>
          </p:cNvPr>
          <p:cNvSpPr>
            <a:spLocks noGrp="1"/>
          </p:cNvSpPr>
          <p:nvPr>
            <p:ph type="ftr" sz="quarter" idx="11"/>
          </p:nvPr>
        </p:nvSpPr>
        <p:spPr/>
        <p:txBody>
          <a:bodyPr/>
          <a:lstStyle/>
          <a:p>
            <a:r>
              <a:rPr lang="en-US"/>
              <a:t>3rd EIC Resource Review Board</a:t>
            </a:r>
          </a:p>
        </p:txBody>
      </p:sp>
      <p:sp>
        <p:nvSpPr>
          <p:cNvPr id="5" name="Slide Number Placeholder 4">
            <a:extLst>
              <a:ext uri="{FF2B5EF4-FFF2-40B4-BE49-F238E27FC236}">
                <a16:creationId xmlns:a16="http://schemas.microsoft.com/office/drawing/2014/main" id="{62074602-986B-BEDB-B582-2CEC71C7386F}"/>
              </a:ext>
            </a:extLst>
          </p:cNvPr>
          <p:cNvSpPr>
            <a:spLocks noGrp="1"/>
          </p:cNvSpPr>
          <p:nvPr>
            <p:ph type="sldNum" sz="quarter" idx="12"/>
          </p:nvPr>
        </p:nvSpPr>
        <p:spPr/>
        <p:txBody>
          <a:bodyPr/>
          <a:lstStyle/>
          <a:p>
            <a:fld id="{00A14187-AF44-4271-AA62-1C5C376B8E74}" type="slidenum">
              <a:rPr lang="en-US" smtClean="0"/>
              <a:t>8</a:t>
            </a:fld>
            <a:endParaRPr lang="en-US"/>
          </a:p>
        </p:txBody>
      </p:sp>
      <p:pic>
        <p:nvPicPr>
          <p:cNvPr id="7" name="Picture 6" descr="Text, letter&#10;&#10;Description automatically generated">
            <a:extLst>
              <a:ext uri="{FF2B5EF4-FFF2-40B4-BE49-F238E27FC236}">
                <a16:creationId xmlns:a16="http://schemas.microsoft.com/office/drawing/2014/main" id="{B10ACACF-504D-B2EE-F93A-053141B5E50E}"/>
              </a:ext>
            </a:extLst>
          </p:cNvPr>
          <p:cNvPicPr>
            <a:picLocks noChangeAspect="1"/>
          </p:cNvPicPr>
          <p:nvPr/>
        </p:nvPicPr>
        <p:blipFill>
          <a:blip r:embed="rId2"/>
          <a:stretch>
            <a:fillRect/>
          </a:stretch>
        </p:blipFill>
        <p:spPr>
          <a:xfrm>
            <a:off x="5346836" y="1326832"/>
            <a:ext cx="5299364" cy="6858000"/>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B44087B8-5B15-B26F-55A2-AE90B1B138B0}"/>
              </a:ext>
            </a:extLst>
          </p:cNvPr>
          <p:cNvSpPr txBox="1"/>
          <p:nvPr/>
        </p:nvSpPr>
        <p:spPr>
          <a:xfrm>
            <a:off x="421924" y="1045934"/>
            <a:ext cx="4696312" cy="5909310"/>
          </a:xfrm>
          <a:prstGeom prst="rect">
            <a:avLst/>
          </a:prstGeom>
          <a:noFill/>
        </p:spPr>
        <p:txBody>
          <a:bodyPr wrap="square" rtlCol="0">
            <a:spAutoFit/>
          </a:bodyPr>
          <a:lstStyle/>
          <a:p>
            <a:r>
              <a:rPr lang="en-US" dirty="0"/>
              <a:t>Latest drafts of Membership and Conference and Talks Policies </a:t>
            </a:r>
            <a:r>
              <a:rPr lang="en-US" dirty="0" err="1"/>
              <a:t>presentated</a:t>
            </a:r>
            <a:r>
              <a:rPr lang="en-US" dirty="0"/>
              <a:t> to Collaboration Council on April 26</a:t>
            </a:r>
            <a:r>
              <a:rPr lang="en-US" baseline="30000" dirty="0"/>
              <a:t>th</a:t>
            </a:r>
            <a:r>
              <a:rPr lang="en-US" dirty="0"/>
              <a:t>.</a:t>
            </a:r>
          </a:p>
          <a:p>
            <a:endParaRPr lang="en-US" dirty="0"/>
          </a:p>
          <a:p>
            <a:r>
              <a:rPr lang="en-US" i="1" dirty="0"/>
              <a:t>The Membership Policy </a:t>
            </a:r>
            <a:r>
              <a:rPr lang="en-US" dirty="0"/>
              <a:t>defines the process by which individuals and institutions establish “good standing” – from the current draft: </a:t>
            </a:r>
          </a:p>
          <a:p>
            <a:pPr marL="285750" indent="-285750">
              <a:buFont typeface="Arial" panose="020B0604020202020204" pitchFamily="34" charset="0"/>
              <a:buChar char="•"/>
            </a:pPr>
            <a:r>
              <a:rPr lang="en-US" dirty="0"/>
              <a:t>Individual “good standing” requires a one-time identifiable contribution to </a:t>
            </a:r>
            <a:r>
              <a:rPr lang="en-US" dirty="0" err="1"/>
              <a:t>ePIC</a:t>
            </a:r>
            <a:endParaRPr lang="en-US" dirty="0"/>
          </a:p>
          <a:p>
            <a:pPr marL="285750" indent="-285750">
              <a:buFont typeface="Arial" panose="020B0604020202020204" pitchFamily="34" charset="0"/>
              <a:buChar char="•"/>
            </a:pPr>
            <a:r>
              <a:rPr lang="en-US" dirty="0"/>
              <a:t>Institutional “good standing” requires an annual “Statement of Service”</a:t>
            </a:r>
          </a:p>
          <a:p>
            <a:pPr marL="742950" lvl="1" indent="-285750">
              <a:buFont typeface="Arial" panose="020B0604020202020204" pitchFamily="34" charset="0"/>
              <a:buChar char="•"/>
            </a:pPr>
            <a:r>
              <a:rPr lang="en-US" dirty="0"/>
              <a:t>Threshold for combined service to </a:t>
            </a:r>
            <a:r>
              <a:rPr lang="en-US" dirty="0" err="1"/>
              <a:t>ePIC</a:t>
            </a:r>
            <a:endParaRPr lang="en-US" dirty="0"/>
          </a:p>
          <a:p>
            <a:endParaRPr lang="en-US" dirty="0"/>
          </a:p>
          <a:p>
            <a:r>
              <a:rPr lang="en-US" i="1" dirty="0"/>
              <a:t>The Conference and Talks Policy </a:t>
            </a:r>
            <a:r>
              <a:rPr lang="en-US" dirty="0"/>
              <a:t>defines the processes governing the speaker selection, quality assurance, approval, and archiving of conference abstracts and oral and poster presentations delivered at scientific conferences, workshops, etc. </a:t>
            </a:r>
          </a:p>
          <a:p>
            <a:endParaRPr lang="en-US" dirty="0"/>
          </a:p>
          <a:p>
            <a:endParaRPr lang="en-US" dirty="0"/>
          </a:p>
        </p:txBody>
      </p:sp>
      <p:pic>
        <p:nvPicPr>
          <p:cNvPr id="10" name="Picture 9" descr="Table&#10;&#10;Description automatically generated">
            <a:extLst>
              <a:ext uri="{FF2B5EF4-FFF2-40B4-BE49-F238E27FC236}">
                <a16:creationId xmlns:a16="http://schemas.microsoft.com/office/drawing/2014/main" id="{015A5664-98A7-4C64-B251-4D150372A65B}"/>
              </a:ext>
            </a:extLst>
          </p:cNvPr>
          <p:cNvPicPr>
            <a:picLocks noChangeAspect="1"/>
          </p:cNvPicPr>
          <p:nvPr/>
        </p:nvPicPr>
        <p:blipFill>
          <a:blip r:embed="rId3"/>
          <a:stretch>
            <a:fillRect/>
          </a:stretch>
        </p:blipFill>
        <p:spPr>
          <a:xfrm>
            <a:off x="6655072" y="2541867"/>
            <a:ext cx="5299364" cy="6858000"/>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23E4C37-94F0-083F-72DD-DB5F9C57060B}"/>
              </a:ext>
            </a:extLst>
          </p:cNvPr>
          <p:cNvSpPr txBox="1"/>
          <p:nvPr/>
        </p:nvSpPr>
        <p:spPr>
          <a:xfrm>
            <a:off x="2494552" y="2341483"/>
            <a:ext cx="7863840" cy="230832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The </a:t>
            </a:r>
            <a:r>
              <a:rPr lang="en-US" i="1" dirty="0"/>
              <a:t>Membership</a:t>
            </a:r>
            <a:r>
              <a:rPr lang="en-US" dirty="0"/>
              <a:t> and </a:t>
            </a:r>
            <a:r>
              <a:rPr lang="en-US" i="1" dirty="0"/>
              <a:t>Conference and Talks Policies</a:t>
            </a:r>
            <a:r>
              <a:rPr lang="en-US" dirty="0"/>
              <a:t> drafts are fairly advanced and potentially could be put to the Collaboration Council for approval at the July 2024 collaboration meeting. The Membership Committee anticipates the first review of collaboration institutions “Statements of Service” in 2025. </a:t>
            </a:r>
          </a:p>
          <a:p>
            <a:endParaRPr lang="en-US" dirty="0"/>
          </a:p>
          <a:p>
            <a:r>
              <a:rPr lang="en-US" dirty="0"/>
              <a:t>A </a:t>
            </a:r>
            <a:r>
              <a:rPr lang="en-US" i="1" dirty="0"/>
              <a:t>Code of Conduct  </a:t>
            </a:r>
            <a:r>
              <a:rPr lang="en-US" dirty="0"/>
              <a:t>and </a:t>
            </a:r>
            <a:r>
              <a:rPr lang="en-US" i="1" dirty="0"/>
              <a:t>Publications Policy </a:t>
            </a:r>
            <a:r>
              <a:rPr lang="en-US" dirty="0"/>
              <a:t>are in development by the DE&amp;I and Publications committees. It is hoped that drafts will be available for the collaboration by the July 2024 collaboration meeting. </a:t>
            </a:r>
          </a:p>
        </p:txBody>
      </p:sp>
    </p:spTree>
    <p:extLst>
      <p:ext uri="{BB962C8B-B14F-4D97-AF65-F5344CB8AC3E}">
        <p14:creationId xmlns:p14="http://schemas.microsoft.com/office/powerpoint/2010/main" val="409058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CC57-0650-A5F2-A7CA-E576BFA56385}"/>
              </a:ext>
            </a:extLst>
          </p:cNvPr>
          <p:cNvSpPr>
            <a:spLocks noGrp="1"/>
          </p:cNvSpPr>
          <p:nvPr>
            <p:ph type="title"/>
          </p:nvPr>
        </p:nvSpPr>
        <p:spPr>
          <a:xfrm>
            <a:off x="838200" y="365126"/>
            <a:ext cx="10515600" cy="810532"/>
          </a:xfrm>
        </p:spPr>
        <p:txBody>
          <a:bodyPr/>
          <a:lstStyle/>
          <a:p>
            <a:r>
              <a:rPr lang="en-US" b="1" dirty="0">
                <a:solidFill>
                  <a:schemeClr val="accent1"/>
                </a:solidFill>
              </a:rPr>
              <a:t>Regular Cadence of the Collaboration</a:t>
            </a:r>
          </a:p>
        </p:txBody>
      </p:sp>
      <p:sp>
        <p:nvSpPr>
          <p:cNvPr id="7" name="Content Placeholder 6">
            <a:extLst>
              <a:ext uri="{FF2B5EF4-FFF2-40B4-BE49-F238E27FC236}">
                <a16:creationId xmlns:a16="http://schemas.microsoft.com/office/drawing/2014/main" id="{AC136E3E-8291-DED7-DA5C-A8CB45B40102}"/>
              </a:ext>
            </a:extLst>
          </p:cNvPr>
          <p:cNvSpPr>
            <a:spLocks noGrp="1"/>
          </p:cNvSpPr>
          <p:nvPr>
            <p:ph idx="1"/>
          </p:nvPr>
        </p:nvSpPr>
        <p:spPr>
          <a:xfrm>
            <a:off x="838200" y="1317171"/>
            <a:ext cx="10515600" cy="4859792"/>
          </a:xfrm>
        </p:spPr>
        <p:txBody>
          <a:bodyPr>
            <a:normAutofit lnSpcReduction="10000"/>
          </a:bodyPr>
          <a:lstStyle/>
          <a:p>
            <a:r>
              <a:rPr lang="en-US" dirty="0"/>
              <a:t>New CC WG co-convenors submitted for Collaboration Council for  endorsement</a:t>
            </a:r>
          </a:p>
          <a:p>
            <a:r>
              <a:rPr lang="en-US" dirty="0"/>
              <a:t>New DSC Leaders and Technical Coordinators</a:t>
            </a:r>
          </a:p>
          <a:p>
            <a:r>
              <a:rPr lang="en-US" dirty="0"/>
              <a:t>Collaboration Council Vice-Chair Elections: </a:t>
            </a:r>
          </a:p>
          <a:p>
            <a:pPr lvl="1"/>
            <a:r>
              <a:rPr lang="en-US" dirty="0"/>
              <a:t>Candidates: Ken </a:t>
            </a:r>
            <a:r>
              <a:rPr lang="en-US" dirty="0" err="1"/>
              <a:t>Barish</a:t>
            </a:r>
            <a:r>
              <a:rPr lang="en-US" dirty="0"/>
              <a:t> (UCR), Olga Evdokimov (UIC), Peter Steinberg (BNL) Thomas Ullrich (BNL)</a:t>
            </a:r>
          </a:p>
          <a:p>
            <a:pPr lvl="2"/>
            <a:r>
              <a:rPr lang="en-US" dirty="0"/>
              <a:t>Candidate statements at the April 26</a:t>
            </a:r>
            <a:r>
              <a:rPr lang="en-US" baseline="30000" dirty="0"/>
              <a:t>th</a:t>
            </a:r>
            <a:r>
              <a:rPr lang="en-US" dirty="0"/>
              <a:t> Collab. Council Meeting, election coming soon</a:t>
            </a:r>
          </a:p>
          <a:p>
            <a:r>
              <a:rPr lang="en-US" dirty="0"/>
              <a:t>Physics Working Group Convener Rotations</a:t>
            </a:r>
          </a:p>
          <a:p>
            <a:pPr lvl="1"/>
            <a:r>
              <a:rPr lang="en-US" dirty="0"/>
              <a:t>PWG Co-conveners serve staggered two-year terms</a:t>
            </a:r>
          </a:p>
          <a:p>
            <a:pPr lvl="1"/>
            <a:r>
              <a:rPr lang="en-US" dirty="0"/>
              <a:t>SP Office will submit new PWG conveners for CC endorsement at July collaboration meeting </a:t>
            </a:r>
          </a:p>
          <a:p>
            <a:r>
              <a:rPr lang="en-US" dirty="0"/>
              <a:t> Spokesperson election in February 2025</a:t>
            </a:r>
          </a:p>
          <a:p>
            <a:endParaRPr lang="en-US" dirty="0"/>
          </a:p>
        </p:txBody>
      </p:sp>
      <p:sp>
        <p:nvSpPr>
          <p:cNvPr id="3" name="Date Placeholder 2">
            <a:extLst>
              <a:ext uri="{FF2B5EF4-FFF2-40B4-BE49-F238E27FC236}">
                <a16:creationId xmlns:a16="http://schemas.microsoft.com/office/drawing/2014/main" id="{03F0DF1F-188C-0693-8983-26A3ADD9C8AA}"/>
              </a:ext>
            </a:extLst>
          </p:cNvPr>
          <p:cNvSpPr>
            <a:spLocks noGrp="1"/>
          </p:cNvSpPr>
          <p:nvPr>
            <p:ph type="dt" sz="half" idx="10"/>
          </p:nvPr>
        </p:nvSpPr>
        <p:spPr/>
        <p:txBody>
          <a:bodyPr/>
          <a:lstStyle/>
          <a:p>
            <a:r>
              <a:rPr lang="en-US"/>
              <a:t>5/6/2024</a:t>
            </a:r>
          </a:p>
        </p:txBody>
      </p:sp>
      <p:sp>
        <p:nvSpPr>
          <p:cNvPr id="4" name="Footer Placeholder 3">
            <a:extLst>
              <a:ext uri="{FF2B5EF4-FFF2-40B4-BE49-F238E27FC236}">
                <a16:creationId xmlns:a16="http://schemas.microsoft.com/office/drawing/2014/main" id="{733F82C6-75AB-FD83-38AA-40A637E2AEE4}"/>
              </a:ext>
            </a:extLst>
          </p:cNvPr>
          <p:cNvSpPr>
            <a:spLocks noGrp="1"/>
          </p:cNvSpPr>
          <p:nvPr>
            <p:ph type="ftr" sz="quarter" idx="11"/>
          </p:nvPr>
        </p:nvSpPr>
        <p:spPr/>
        <p:txBody>
          <a:bodyPr/>
          <a:lstStyle/>
          <a:p>
            <a:r>
              <a:rPr lang="en-US"/>
              <a:t>3rd EIC Resource Review Board</a:t>
            </a:r>
          </a:p>
        </p:txBody>
      </p:sp>
      <p:sp>
        <p:nvSpPr>
          <p:cNvPr id="5" name="Slide Number Placeholder 4">
            <a:extLst>
              <a:ext uri="{FF2B5EF4-FFF2-40B4-BE49-F238E27FC236}">
                <a16:creationId xmlns:a16="http://schemas.microsoft.com/office/drawing/2014/main" id="{2B307A88-1A4F-DDCC-6DEA-D4537DC8A9A9}"/>
              </a:ext>
            </a:extLst>
          </p:cNvPr>
          <p:cNvSpPr>
            <a:spLocks noGrp="1"/>
          </p:cNvSpPr>
          <p:nvPr>
            <p:ph type="sldNum" sz="quarter" idx="12"/>
          </p:nvPr>
        </p:nvSpPr>
        <p:spPr/>
        <p:txBody>
          <a:bodyPr/>
          <a:lstStyle/>
          <a:p>
            <a:fld id="{00A14187-AF44-4271-AA62-1C5C376B8E74}" type="slidenum">
              <a:rPr lang="en-US" smtClean="0"/>
              <a:t>9</a:t>
            </a:fld>
            <a:endParaRPr lang="en-US"/>
          </a:p>
        </p:txBody>
      </p:sp>
    </p:spTree>
    <p:extLst>
      <p:ext uri="{BB962C8B-B14F-4D97-AF65-F5344CB8AC3E}">
        <p14:creationId xmlns:p14="http://schemas.microsoft.com/office/powerpoint/2010/main" val="4360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5150</TotalTime>
  <Words>2861</Words>
  <Application>Microsoft Office PowerPoint</Application>
  <PresentationFormat>Widescreen</PresentationFormat>
  <Paragraphs>521</Paragraphs>
  <Slides>30</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Noto Sans Symbols</vt:lpstr>
      <vt:lpstr>PT Sans</vt:lpstr>
      <vt:lpstr>Roboto</vt:lpstr>
      <vt:lpstr>Symbol</vt:lpstr>
      <vt:lpstr>Times New Roman</vt:lpstr>
      <vt:lpstr>Office Theme</vt:lpstr>
      <vt:lpstr>Report from the ePIC Collaboration Spokesperson</vt:lpstr>
      <vt:lpstr>What is </vt:lpstr>
      <vt:lpstr>International</vt:lpstr>
      <vt:lpstr>ePIC Collaboration Structure </vt:lpstr>
      <vt:lpstr>ePIC Working Group Structure</vt:lpstr>
      <vt:lpstr>ePIC DSC Structure</vt:lpstr>
      <vt:lpstr>ePIC Committees </vt:lpstr>
      <vt:lpstr>Formation of ePIC Policies</vt:lpstr>
      <vt:lpstr>Regular Cadence of the Collaboration</vt:lpstr>
      <vt:lpstr>CERN Recognized Experiment</vt:lpstr>
      <vt:lpstr>ePIC Conference Presentations</vt:lpstr>
      <vt:lpstr>ePIC Talks @ DIS 2024</vt:lpstr>
      <vt:lpstr>Jan 2024 ePIC Collaboration Meeting</vt:lpstr>
      <vt:lpstr>Workfests!</vt:lpstr>
      <vt:lpstr>TDR Strategy and Publications</vt:lpstr>
      <vt:lpstr>Broadening Engagement in ePIC</vt:lpstr>
      <vt:lpstr>Next ePIC Collaboration Meeting</vt:lpstr>
      <vt:lpstr>What’s Coming Next…</vt:lpstr>
      <vt:lpstr>Analysis Coordination in ePIC</vt:lpstr>
      <vt:lpstr>Take-Away Message</vt:lpstr>
      <vt:lpstr>PowerPoint Presentation</vt:lpstr>
      <vt:lpstr>The Collaboration Pursues the Science</vt:lpstr>
      <vt:lpstr>ePIC Meetings in 2024</vt:lpstr>
      <vt:lpstr>Jan 2024 ePIC Meeting Workfests</vt:lpstr>
      <vt:lpstr>PowerPoint Presentation</vt:lpstr>
      <vt:lpstr>Far-Forward and Far-Backward Detectors</vt:lpstr>
      <vt:lpstr>ePIC Tracking Detectors</vt:lpstr>
      <vt:lpstr>Particle ID</vt:lpstr>
      <vt:lpstr>Calorimetry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Detectors</dc:title>
  <dc:creator>John Lajoie</dc:creator>
  <cp:lastModifiedBy>Lajoie, John</cp:lastModifiedBy>
  <cp:revision>1239</cp:revision>
  <cp:lastPrinted>2024-05-03T12:42:00Z</cp:lastPrinted>
  <dcterms:created xsi:type="dcterms:W3CDTF">2022-06-05T17:25:16Z</dcterms:created>
  <dcterms:modified xsi:type="dcterms:W3CDTF">2024-05-03T14:23:15Z</dcterms:modified>
</cp:coreProperties>
</file>