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309" r:id="rId5"/>
    <p:sldId id="38858" r:id="rId6"/>
    <p:sldId id="38859" r:id="rId7"/>
    <p:sldId id="38871" r:id="rId8"/>
    <p:sldId id="316" r:id="rId9"/>
    <p:sldId id="38865" r:id="rId10"/>
    <p:sldId id="38866" r:id="rId11"/>
    <p:sldId id="38872" r:id="rId12"/>
    <p:sldId id="38873" r:id="rId13"/>
    <p:sldId id="38876" r:id="rId14"/>
    <p:sldId id="38868" r:id="rId15"/>
    <p:sldId id="38863" r:id="rId16"/>
    <p:sldId id="38875" r:id="rId17"/>
    <p:sldId id="38874" r:id="rId18"/>
    <p:sldId id="38857" r:id="rId19"/>
    <p:sldId id="38860" r:id="rId20"/>
    <p:sldId id="38861" r:id="rId21"/>
    <p:sldId id="38850" r:id="rId22"/>
    <p:sldId id="256" r:id="rId23"/>
    <p:sldId id="3799" r:id="rId24"/>
    <p:sldId id="38849" r:id="rId25"/>
    <p:sldId id="38856" r:id="rId26"/>
    <p:sldId id="3796" r:id="rId27"/>
    <p:sldId id="388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F6720-4B9F-2721-E108-69622687FF56}" name="Lancon, Eric" initials="EL" userId="S::elancon@bnl.gov::99ce055a-68d0-4033-8e07-a08c2a896ef5" providerId="AD"/>
  <p188:author id="{9C72C873-F5B5-7F8F-CD5F-1934AAAADB79}" name="Amber Boehnlein" initials="AB" userId="S::amber_jlab.org#ext#@brookhavenlab.onmicrosoft.com::a341d27f-b6ac-4dc9-89c2-ca15ac7752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1"/>
    <p:restoredTop sz="94643"/>
  </p:normalViewPr>
  <p:slideViewPr>
    <p:cSldViewPr snapToGrid="0">
      <p:cViewPr varScale="1">
        <p:scale>
          <a:sx n="115" d="100"/>
          <a:sy n="115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46DE6-C6DF-4778-914F-3EB401273F3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FC60C-4147-4A7A-B4BB-A2406124052D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21000">
              <a:srgbClr val="527BCB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000" dirty="0"/>
            <a:t>Oversight for </a:t>
          </a:r>
          <a:r>
            <a:rPr lang="en-US" sz="2000" dirty="0" err="1"/>
            <a:t>ePIC</a:t>
          </a:r>
          <a:r>
            <a:rPr lang="en-US" sz="2000" dirty="0"/>
            <a:t> software and computing designs and execution to provide assurance functions for the host labs and DOE.</a:t>
          </a:r>
        </a:p>
      </dgm:t>
    </dgm:pt>
    <dgm:pt modelId="{2E6FD05E-F3AD-413D-8990-C5D52A87AB58}" type="parTrans" cxnId="{56AB440E-3C8C-4D0C-9D6D-3ACC952C2C31}">
      <dgm:prSet/>
      <dgm:spPr/>
      <dgm:t>
        <a:bodyPr/>
        <a:lstStyle/>
        <a:p>
          <a:endParaRPr lang="en-US"/>
        </a:p>
      </dgm:t>
    </dgm:pt>
    <dgm:pt modelId="{DFB3A231-E0E3-48FC-BB2E-88EC1C16724D}" type="sibTrans" cxnId="{56AB440E-3C8C-4D0C-9D6D-3ACC952C2C31}">
      <dgm:prSet/>
      <dgm:spPr/>
      <dgm:t>
        <a:bodyPr/>
        <a:lstStyle/>
        <a:p>
          <a:endParaRPr lang="en-US"/>
        </a:p>
      </dgm:t>
    </dgm:pt>
    <dgm:pt modelId="{40131308-E827-4DF0-A405-194249CBDDD0}">
      <dgm:prSet custT="1"/>
      <dgm:spPr/>
      <dgm:t>
        <a:bodyPr/>
        <a:lstStyle/>
        <a:p>
          <a:r>
            <a:rPr lang="en-US" sz="2000"/>
            <a:t>Provisioning and operating standard infrastructure solutions consistent with supported lab infrastructures and community best practices.</a:t>
          </a:r>
        </a:p>
      </dgm:t>
    </dgm:pt>
    <dgm:pt modelId="{2F51F7DE-2276-4EF3-9657-8877E75EFAE9}" type="parTrans" cxnId="{B0D62FB8-7101-4F0A-BB72-77A87C7BA119}">
      <dgm:prSet/>
      <dgm:spPr/>
      <dgm:t>
        <a:bodyPr/>
        <a:lstStyle/>
        <a:p>
          <a:endParaRPr lang="en-US"/>
        </a:p>
      </dgm:t>
    </dgm:pt>
    <dgm:pt modelId="{6A3B200D-C724-4D3B-AA69-F97970BCD7F0}" type="sibTrans" cxnId="{B0D62FB8-7101-4F0A-BB72-77A87C7BA119}">
      <dgm:prSet/>
      <dgm:spPr/>
      <dgm:t>
        <a:bodyPr/>
        <a:lstStyle/>
        <a:p>
          <a:endParaRPr lang="en-US"/>
        </a:p>
      </dgm:t>
    </dgm:pt>
    <dgm:pt modelId="{F7F226E0-AC85-45CF-B66A-7F8006F7FA86}">
      <dgm:prSet custT="1"/>
      <dgm:spPr/>
      <dgm:t>
        <a:bodyPr/>
        <a:lstStyle/>
        <a:p>
          <a:r>
            <a:rPr lang="en-US" sz="2000" dirty="0"/>
            <a:t>Support for the EIC International Computing Organization.</a:t>
          </a:r>
        </a:p>
      </dgm:t>
    </dgm:pt>
    <dgm:pt modelId="{A2A3A1C7-7EE8-4A05-B941-DE9DEDCA1A43}" type="parTrans" cxnId="{FC4847C3-5161-4454-B8AE-63C7E68D62A0}">
      <dgm:prSet/>
      <dgm:spPr/>
      <dgm:t>
        <a:bodyPr/>
        <a:lstStyle/>
        <a:p>
          <a:endParaRPr lang="en-US"/>
        </a:p>
      </dgm:t>
    </dgm:pt>
    <dgm:pt modelId="{F0B76C1C-95D3-4C19-BB5B-F26E0CEADFA4}" type="sibTrans" cxnId="{FC4847C3-5161-4454-B8AE-63C7E68D62A0}">
      <dgm:prSet/>
      <dgm:spPr/>
      <dgm:t>
        <a:bodyPr/>
        <a:lstStyle/>
        <a:p>
          <a:endParaRPr lang="en-US"/>
        </a:p>
      </dgm:t>
    </dgm:pt>
    <dgm:pt modelId="{E23BDE02-602A-467A-BADA-4CD96D755FF9}">
      <dgm:prSet custT="1"/>
      <dgm:spPr/>
      <dgm:t>
        <a:bodyPr/>
        <a:lstStyle/>
        <a:p>
          <a:r>
            <a:rPr lang="en-US" sz="2000"/>
            <a:t>Interface for local resources and policies at the respective labs.</a:t>
          </a:r>
        </a:p>
      </dgm:t>
    </dgm:pt>
    <dgm:pt modelId="{AECD3F1E-E3BC-4CCE-827C-CCEE7ABC4557}" type="parTrans" cxnId="{35A475A1-072D-4C1C-9C9F-A22B12F1EF98}">
      <dgm:prSet/>
      <dgm:spPr/>
      <dgm:t>
        <a:bodyPr/>
        <a:lstStyle/>
        <a:p>
          <a:endParaRPr lang="en-US"/>
        </a:p>
      </dgm:t>
    </dgm:pt>
    <dgm:pt modelId="{96A6CFAF-4E86-4A88-9323-85258FFF7E0D}" type="sibTrans" cxnId="{35A475A1-072D-4C1C-9C9F-A22B12F1EF98}">
      <dgm:prSet/>
      <dgm:spPr/>
      <dgm:t>
        <a:bodyPr/>
        <a:lstStyle/>
        <a:p>
          <a:endParaRPr lang="en-US"/>
        </a:p>
      </dgm:t>
    </dgm:pt>
    <dgm:pt modelId="{7D2B776B-6983-4DC8-B7C9-1DCEFF031AD4}">
      <dgm:prSet custT="1"/>
      <dgm:spPr/>
      <dgm:t>
        <a:bodyPr/>
        <a:lstStyle/>
        <a:p>
          <a:r>
            <a:rPr lang="en-US" sz="2000" dirty="0"/>
            <a:t>On-going computing operations in support of the accelerator and detector design and construction.</a:t>
          </a:r>
        </a:p>
      </dgm:t>
    </dgm:pt>
    <dgm:pt modelId="{94483915-CEB8-443C-8504-BDA8FA36DFB7}" type="parTrans" cxnId="{C2D36A52-CF2D-41B7-A43B-670C607627E7}">
      <dgm:prSet/>
      <dgm:spPr/>
      <dgm:t>
        <a:bodyPr/>
        <a:lstStyle/>
        <a:p>
          <a:endParaRPr lang="en-US"/>
        </a:p>
      </dgm:t>
    </dgm:pt>
    <dgm:pt modelId="{6A1D9258-DCDE-4D12-985B-03C461EC4565}" type="sibTrans" cxnId="{C2D36A52-CF2D-41B7-A43B-670C607627E7}">
      <dgm:prSet/>
      <dgm:spPr/>
      <dgm:t>
        <a:bodyPr/>
        <a:lstStyle/>
        <a:p>
          <a:endParaRPr lang="en-US"/>
        </a:p>
      </dgm:t>
    </dgm:pt>
    <dgm:pt modelId="{4D292019-9159-4865-8354-2AFB895F63ED}">
      <dgm:prSet custT="1"/>
      <dgm:spPr/>
      <dgm:t>
        <a:bodyPr/>
        <a:lstStyle/>
        <a:p>
          <a:pPr>
            <a:buNone/>
          </a:pPr>
          <a:r>
            <a:rPr lang="en-US" sz="1700" dirty="0"/>
            <a:t>Operational support functions for:</a:t>
          </a:r>
        </a:p>
      </dgm:t>
    </dgm:pt>
    <dgm:pt modelId="{1E7213BC-6485-44E1-BFB7-61EF1909389E}" type="parTrans" cxnId="{36F29336-BD56-4A5F-9761-4064CB41A68D}">
      <dgm:prSet/>
      <dgm:spPr/>
      <dgm:t>
        <a:bodyPr/>
        <a:lstStyle/>
        <a:p>
          <a:endParaRPr lang="en-US"/>
        </a:p>
      </dgm:t>
    </dgm:pt>
    <dgm:pt modelId="{4936DCD6-51EC-4ABD-9F13-5C98C4008344}" type="sibTrans" cxnId="{36F29336-BD56-4A5F-9761-4064CB41A68D}">
      <dgm:prSet/>
      <dgm:spPr/>
      <dgm:t>
        <a:bodyPr/>
        <a:lstStyle/>
        <a:p>
          <a:endParaRPr lang="en-US"/>
        </a:p>
      </dgm:t>
    </dgm:pt>
    <dgm:pt modelId="{48C74B5F-54D7-4E63-8712-0CE566FA2515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Experimental data curation.</a:t>
          </a:r>
        </a:p>
      </dgm:t>
    </dgm:pt>
    <dgm:pt modelId="{28B9A48D-76C2-4FB0-ACC0-ACF43C38AF63}" type="parTrans" cxnId="{308B6AD6-D390-4C93-8F91-85D7425A2828}">
      <dgm:prSet/>
      <dgm:spPr/>
      <dgm:t>
        <a:bodyPr/>
        <a:lstStyle/>
        <a:p>
          <a:endParaRPr lang="en-US"/>
        </a:p>
      </dgm:t>
    </dgm:pt>
    <dgm:pt modelId="{29CFF02D-284B-48F2-AD7F-CE94075B3104}" type="sibTrans" cxnId="{308B6AD6-D390-4C93-8F91-85D7425A2828}">
      <dgm:prSet/>
      <dgm:spPr/>
      <dgm:t>
        <a:bodyPr/>
        <a:lstStyle/>
        <a:p>
          <a:endParaRPr lang="en-US"/>
        </a:p>
      </dgm:t>
    </dgm:pt>
    <dgm:pt modelId="{E2BF1040-4BBA-4547-B053-E2710DCBBB89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/>
            <a:t>First-pass processing.</a:t>
          </a:r>
        </a:p>
      </dgm:t>
    </dgm:pt>
    <dgm:pt modelId="{206F13D7-C7EB-4368-B962-3E5A5CDD93E9}" type="parTrans" cxnId="{324FC224-25C9-498E-BD2C-271E54325F70}">
      <dgm:prSet/>
      <dgm:spPr/>
      <dgm:t>
        <a:bodyPr/>
        <a:lstStyle/>
        <a:p>
          <a:endParaRPr lang="en-US"/>
        </a:p>
      </dgm:t>
    </dgm:pt>
    <dgm:pt modelId="{899DF380-78DB-4C70-8767-E2D0CF154382}" type="sibTrans" cxnId="{324FC224-25C9-498E-BD2C-271E54325F70}">
      <dgm:prSet/>
      <dgm:spPr/>
      <dgm:t>
        <a:bodyPr/>
        <a:lstStyle/>
        <a:p>
          <a:endParaRPr lang="en-US"/>
        </a:p>
      </dgm:t>
    </dgm:pt>
    <dgm:pt modelId="{2A7E54AD-DB84-4624-B8CF-82047FCE1531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Data analysis.</a:t>
          </a:r>
        </a:p>
      </dgm:t>
    </dgm:pt>
    <dgm:pt modelId="{66ADD936-0613-4E53-A15A-535E5F53AB60}" type="parTrans" cxnId="{BD6F1333-2156-4454-AC47-600C0129AAC2}">
      <dgm:prSet/>
      <dgm:spPr/>
      <dgm:t>
        <a:bodyPr/>
        <a:lstStyle/>
        <a:p>
          <a:endParaRPr lang="en-US"/>
        </a:p>
      </dgm:t>
    </dgm:pt>
    <dgm:pt modelId="{46178F75-44AC-42F4-BD34-2FCC80709D60}" type="sibTrans" cxnId="{BD6F1333-2156-4454-AC47-600C0129AAC2}">
      <dgm:prSet/>
      <dgm:spPr/>
      <dgm:t>
        <a:bodyPr/>
        <a:lstStyle/>
        <a:p>
          <a:endParaRPr lang="en-US"/>
        </a:p>
      </dgm:t>
    </dgm:pt>
    <dgm:pt modelId="{9F87EF06-8701-4C6C-BFD0-7FDBE0BFE947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Support of collaboration(s) and users.</a:t>
          </a:r>
        </a:p>
      </dgm:t>
    </dgm:pt>
    <dgm:pt modelId="{26B175EE-C225-4D1F-BC72-761963CABDE9}" type="parTrans" cxnId="{C31BD90C-3511-4B38-90DE-F7E07580763F}">
      <dgm:prSet/>
      <dgm:spPr/>
      <dgm:t>
        <a:bodyPr/>
        <a:lstStyle/>
        <a:p>
          <a:endParaRPr lang="en-US"/>
        </a:p>
      </dgm:t>
    </dgm:pt>
    <dgm:pt modelId="{DC00F891-40DB-4E36-BB28-04394CEAAE1F}" type="sibTrans" cxnId="{C31BD90C-3511-4B38-90DE-F7E07580763F}">
      <dgm:prSet/>
      <dgm:spPr/>
      <dgm:t>
        <a:bodyPr/>
        <a:lstStyle/>
        <a:p>
          <a:endParaRPr lang="en-US"/>
        </a:p>
      </dgm:t>
    </dgm:pt>
    <dgm:pt modelId="{5D85CE33-55CD-479B-89E7-4EBB39A50079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Accelerator and detector simulations .</a:t>
          </a:r>
        </a:p>
      </dgm:t>
    </dgm:pt>
    <dgm:pt modelId="{84234AF3-92F3-4AFA-A106-2240D9A46A65}" type="parTrans" cxnId="{4947FA34-93B7-4790-968A-DE6CB0E5B473}">
      <dgm:prSet/>
      <dgm:spPr/>
      <dgm:t>
        <a:bodyPr/>
        <a:lstStyle/>
        <a:p>
          <a:endParaRPr lang="en-US"/>
        </a:p>
      </dgm:t>
    </dgm:pt>
    <dgm:pt modelId="{2181C2B8-1037-423F-BE45-9038B3DA9041}" type="sibTrans" cxnId="{4947FA34-93B7-4790-968A-DE6CB0E5B473}">
      <dgm:prSet/>
      <dgm:spPr/>
      <dgm:t>
        <a:bodyPr/>
        <a:lstStyle/>
        <a:p>
          <a:endParaRPr lang="en-US"/>
        </a:p>
      </dgm:t>
    </dgm:pt>
    <dgm:pt modelId="{1F8BD6C4-BCB4-8143-957F-2F6FE23BBD0F}" type="pres">
      <dgm:prSet presAssocID="{78A46DE6-C6DF-4778-914F-3EB401273F32}" presName="diagram" presStyleCnt="0">
        <dgm:presLayoutVars>
          <dgm:dir/>
          <dgm:resizeHandles val="exact"/>
        </dgm:presLayoutVars>
      </dgm:prSet>
      <dgm:spPr/>
    </dgm:pt>
    <dgm:pt modelId="{F1C2D8CB-24CC-BB42-8289-43C5052585DE}" type="pres">
      <dgm:prSet presAssocID="{B90FC60C-4147-4A7A-B4BB-A2406124052D}" presName="node" presStyleLbl="node1" presStyleIdx="0" presStyleCnt="6">
        <dgm:presLayoutVars>
          <dgm:bulletEnabled val="1"/>
        </dgm:presLayoutVars>
      </dgm:prSet>
      <dgm:spPr/>
    </dgm:pt>
    <dgm:pt modelId="{29B201B3-0464-8A4D-A1CF-47DD27740224}" type="pres">
      <dgm:prSet presAssocID="{DFB3A231-E0E3-48FC-BB2E-88EC1C16724D}" presName="sibTrans" presStyleCnt="0"/>
      <dgm:spPr/>
    </dgm:pt>
    <dgm:pt modelId="{85A26164-8ABF-294B-8E82-D654B7B41917}" type="pres">
      <dgm:prSet presAssocID="{40131308-E827-4DF0-A405-194249CBDDD0}" presName="node" presStyleLbl="node1" presStyleIdx="1" presStyleCnt="6">
        <dgm:presLayoutVars>
          <dgm:bulletEnabled val="1"/>
        </dgm:presLayoutVars>
      </dgm:prSet>
      <dgm:spPr/>
    </dgm:pt>
    <dgm:pt modelId="{2047E355-1E39-5F4D-915A-F9BAE1AC50C6}" type="pres">
      <dgm:prSet presAssocID="{6A3B200D-C724-4D3B-AA69-F97970BCD7F0}" presName="sibTrans" presStyleCnt="0"/>
      <dgm:spPr/>
    </dgm:pt>
    <dgm:pt modelId="{DB813FB6-FB1B-B341-8EAF-349056CFADB8}" type="pres">
      <dgm:prSet presAssocID="{F7F226E0-AC85-45CF-B66A-7F8006F7FA86}" presName="node" presStyleLbl="node1" presStyleIdx="2" presStyleCnt="6">
        <dgm:presLayoutVars>
          <dgm:bulletEnabled val="1"/>
        </dgm:presLayoutVars>
      </dgm:prSet>
      <dgm:spPr/>
    </dgm:pt>
    <dgm:pt modelId="{BCA38330-A63B-EC40-A2C8-8062F86CC69B}" type="pres">
      <dgm:prSet presAssocID="{F0B76C1C-95D3-4C19-BB5B-F26E0CEADFA4}" presName="sibTrans" presStyleCnt="0"/>
      <dgm:spPr/>
    </dgm:pt>
    <dgm:pt modelId="{A366E3C9-7BD3-7049-8757-EFFCC1C52B32}" type="pres">
      <dgm:prSet presAssocID="{E23BDE02-602A-467A-BADA-4CD96D755FF9}" presName="node" presStyleLbl="node1" presStyleIdx="3" presStyleCnt="6">
        <dgm:presLayoutVars>
          <dgm:bulletEnabled val="1"/>
        </dgm:presLayoutVars>
      </dgm:prSet>
      <dgm:spPr/>
    </dgm:pt>
    <dgm:pt modelId="{FC44AB64-960D-CA4D-A623-F6A0ECA51C0A}" type="pres">
      <dgm:prSet presAssocID="{96A6CFAF-4E86-4A88-9323-85258FFF7E0D}" presName="sibTrans" presStyleCnt="0"/>
      <dgm:spPr/>
    </dgm:pt>
    <dgm:pt modelId="{9E4D552D-3900-E34D-80E1-F092D8E4EAA8}" type="pres">
      <dgm:prSet presAssocID="{7D2B776B-6983-4DC8-B7C9-1DCEFF031AD4}" presName="node" presStyleLbl="node1" presStyleIdx="4" presStyleCnt="6">
        <dgm:presLayoutVars>
          <dgm:bulletEnabled val="1"/>
        </dgm:presLayoutVars>
      </dgm:prSet>
      <dgm:spPr/>
    </dgm:pt>
    <dgm:pt modelId="{2F40DEFF-A3AA-7343-8582-1003752E8506}" type="pres">
      <dgm:prSet presAssocID="{6A1D9258-DCDE-4D12-985B-03C461EC4565}" presName="sibTrans" presStyleCnt="0"/>
      <dgm:spPr/>
    </dgm:pt>
    <dgm:pt modelId="{30F89B1B-8C07-EC47-929B-FB1ECC3D5A51}" type="pres">
      <dgm:prSet presAssocID="{4D292019-9159-4865-8354-2AFB895F63ED}" presName="node" presStyleLbl="node1" presStyleIdx="5" presStyleCnt="6">
        <dgm:presLayoutVars>
          <dgm:bulletEnabled val="1"/>
        </dgm:presLayoutVars>
      </dgm:prSet>
      <dgm:spPr/>
    </dgm:pt>
  </dgm:ptLst>
  <dgm:cxnLst>
    <dgm:cxn modelId="{C31BD90C-3511-4B38-90DE-F7E07580763F}" srcId="{4D292019-9159-4865-8354-2AFB895F63ED}" destId="{9F87EF06-8701-4C6C-BFD0-7FDBE0BFE947}" srcOrd="3" destOrd="0" parTransId="{26B175EE-C225-4D1F-BC72-761963CABDE9}" sibTransId="{DC00F891-40DB-4E36-BB28-04394CEAAE1F}"/>
    <dgm:cxn modelId="{56AB440E-3C8C-4D0C-9D6D-3ACC952C2C31}" srcId="{78A46DE6-C6DF-4778-914F-3EB401273F32}" destId="{B90FC60C-4147-4A7A-B4BB-A2406124052D}" srcOrd="0" destOrd="0" parTransId="{2E6FD05E-F3AD-413D-8990-C5D52A87AB58}" sibTransId="{DFB3A231-E0E3-48FC-BB2E-88EC1C16724D}"/>
    <dgm:cxn modelId="{71CBC912-E329-C842-AE89-5F14A95DAD0D}" type="presOf" srcId="{4D292019-9159-4865-8354-2AFB895F63ED}" destId="{30F89B1B-8C07-EC47-929B-FB1ECC3D5A51}" srcOrd="0" destOrd="0" presId="urn:microsoft.com/office/officeart/2005/8/layout/default"/>
    <dgm:cxn modelId="{5CD2F51B-E002-D740-A162-4C3E73DD58CE}" type="presOf" srcId="{40131308-E827-4DF0-A405-194249CBDDD0}" destId="{85A26164-8ABF-294B-8E82-D654B7B41917}" srcOrd="0" destOrd="0" presId="urn:microsoft.com/office/officeart/2005/8/layout/default"/>
    <dgm:cxn modelId="{324FC224-25C9-498E-BD2C-271E54325F70}" srcId="{4D292019-9159-4865-8354-2AFB895F63ED}" destId="{E2BF1040-4BBA-4547-B053-E2710DCBBB89}" srcOrd="1" destOrd="0" parTransId="{206F13D7-C7EB-4368-B962-3E5A5CDD93E9}" sibTransId="{899DF380-78DB-4C70-8767-E2D0CF154382}"/>
    <dgm:cxn modelId="{B01B362D-CFD6-F447-A7BD-CFD5A85408D6}" type="presOf" srcId="{B90FC60C-4147-4A7A-B4BB-A2406124052D}" destId="{F1C2D8CB-24CC-BB42-8289-43C5052585DE}" srcOrd="0" destOrd="0" presId="urn:microsoft.com/office/officeart/2005/8/layout/default"/>
    <dgm:cxn modelId="{BD6F1333-2156-4454-AC47-600C0129AAC2}" srcId="{4D292019-9159-4865-8354-2AFB895F63ED}" destId="{2A7E54AD-DB84-4624-B8CF-82047FCE1531}" srcOrd="2" destOrd="0" parTransId="{66ADD936-0613-4E53-A15A-535E5F53AB60}" sibTransId="{46178F75-44AC-42F4-BD34-2FCC80709D60}"/>
    <dgm:cxn modelId="{4947FA34-93B7-4790-968A-DE6CB0E5B473}" srcId="{4D292019-9159-4865-8354-2AFB895F63ED}" destId="{5D85CE33-55CD-479B-89E7-4EBB39A50079}" srcOrd="4" destOrd="0" parTransId="{84234AF3-92F3-4AFA-A106-2240D9A46A65}" sibTransId="{2181C2B8-1037-423F-BE45-9038B3DA9041}"/>
    <dgm:cxn modelId="{36F29336-BD56-4A5F-9761-4064CB41A68D}" srcId="{78A46DE6-C6DF-4778-914F-3EB401273F32}" destId="{4D292019-9159-4865-8354-2AFB895F63ED}" srcOrd="5" destOrd="0" parTransId="{1E7213BC-6485-44E1-BFB7-61EF1909389E}" sibTransId="{4936DCD6-51EC-4ABD-9F13-5C98C4008344}"/>
    <dgm:cxn modelId="{C2D36A52-CF2D-41B7-A43B-670C607627E7}" srcId="{78A46DE6-C6DF-4778-914F-3EB401273F32}" destId="{7D2B776B-6983-4DC8-B7C9-1DCEFF031AD4}" srcOrd="4" destOrd="0" parTransId="{94483915-CEB8-443C-8504-BDA8FA36DFB7}" sibTransId="{6A1D9258-DCDE-4D12-985B-03C461EC4565}"/>
    <dgm:cxn modelId="{0CD59658-43D5-894B-824D-261A1B6BF06B}" type="presOf" srcId="{E23BDE02-602A-467A-BADA-4CD96D755FF9}" destId="{A366E3C9-7BD3-7049-8757-EFFCC1C52B32}" srcOrd="0" destOrd="0" presId="urn:microsoft.com/office/officeart/2005/8/layout/default"/>
    <dgm:cxn modelId="{A2409C5C-75F6-BC42-A336-103A2A1E26C4}" type="presOf" srcId="{7D2B776B-6983-4DC8-B7C9-1DCEFF031AD4}" destId="{9E4D552D-3900-E34D-80E1-F092D8E4EAA8}" srcOrd="0" destOrd="0" presId="urn:microsoft.com/office/officeart/2005/8/layout/default"/>
    <dgm:cxn modelId="{83C3465E-278D-2F49-AA01-57393F0F8A2A}" type="presOf" srcId="{9F87EF06-8701-4C6C-BFD0-7FDBE0BFE947}" destId="{30F89B1B-8C07-EC47-929B-FB1ECC3D5A51}" srcOrd="0" destOrd="4" presId="urn:microsoft.com/office/officeart/2005/8/layout/default"/>
    <dgm:cxn modelId="{E56C6A6E-4611-334B-9981-11F0EFBF3AC8}" type="presOf" srcId="{48C74B5F-54D7-4E63-8712-0CE566FA2515}" destId="{30F89B1B-8C07-EC47-929B-FB1ECC3D5A51}" srcOrd="0" destOrd="1" presId="urn:microsoft.com/office/officeart/2005/8/layout/default"/>
    <dgm:cxn modelId="{46475F85-4A3A-D641-818C-91C90A91E44A}" type="presOf" srcId="{F7F226E0-AC85-45CF-B66A-7F8006F7FA86}" destId="{DB813FB6-FB1B-B341-8EAF-349056CFADB8}" srcOrd="0" destOrd="0" presId="urn:microsoft.com/office/officeart/2005/8/layout/default"/>
    <dgm:cxn modelId="{93F08599-A4FE-8548-8FA7-24D2FDC342C6}" type="presOf" srcId="{E2BF1040-4BBA-4547-B053-E2710DCBBB89}" destId="{30F89B1B-8C07-EC47-929B-FB1ECC3D5A51}" srcOrd="0" destOrd="2" presId="urn:microsoft.com/office/officeart/2005/8/layout/default"/>
    <dgm:cxn modelId="{D9088C99-8948-844A-B846-EDA84E347A1D}" type="presOf" srcId="{78A46DE6-C6DF-4778-914F-3EB401273F32}" destId="{1F8BD6C4-BCB4-8143-957F-2F6FE23BBD0F}" srcOrd="0" destOrd="0" presId="urn:microsoft.com/office/officeart/2005/8/layout/default"/>
    <dgm:cxn modelId="{35A475A1-072D-4C1C-9C9F-A22B12F1EF98}" srcId="{78A46DE6-C6DF-4778-914F-3EB401273F32}" destId="{E23BDE02-602A-467A-BADA-4CD96D755FF9}" srcOrd="3" destOrd="0" parTransId="{AECD3F1E-E3BC-4CCE-827C-CCEE7ABC4557}" sibTransId="{96A6CFAF-4E86-4A88-9323-85258FFF7E0D}"/>
    <dgm:cxn modelId="{0B0851AF-D874-5A4F-A9E3-9C109B541DA3}" type="presOf" srcId="{5D85CE33-55CD-479B-89E7-4EBB39A50079}" destId="{30F89B1B-8C07-EC47-929B-FB1ECC3D5A51}" srcOrd="0" destOrd="5" presId="urn:microsoft.com/office/officeart/2005/8/layout/default"/>
    <dgm:cxn modelId="{D198D0B4-7A82-4147-ABA5-D1D4A4CB7E88}" type="presOf" srcId="{2A7E54AD-DB84-4624-B8CF-82047FCE1531}" destId="{30F89B1B-8C07-EC47-929B-FB1ECC3D5A51}" srcOrd="0" destOrd="3" presId="urn:microsoft.com/office/officeart/2005/8/layout/default"/>
    <dgm:cxn modelId="{B0D62FB8-7101-4F0A-BB72-77A87C7BA119}" srcId="{78A46DE6-C6DF-4778-914F-3EB401273F32}" destId="{40131308-E827-4DF0-A405-194249CBDDD0}" srcOrd="1" destOrd="0" parTransId="{2F51F7DE-2276-4EF3-9657-8877E75EFAE9}" sibTransId="{6A3B200D-C724-4D3B-AA69-F97970BCD7F0}"/>
    <dgm:cxn modelId="{FC4847C3-5161-4454-B8AE-63C7E68D62A0}" srcId="{78A46DE6-C6DF-4778-914F-3EB401273F32}" destId="{F7F226E0-AC85-45CF-B66A-7F8006F7FA86}" srcOrd="2" destOrd="0" parTransId="{A2A3A1C7-7EE8-4A05-B941-DE9DEDCA1A43}" sibTransId="{F0B76C1C-95D3-4C19-BB5B-F26E0CEADFA4}"/>
    <dgm:cxn modelId="{308B6AD6-D390-4C93-8F91-85D7425A2828}" srcId="{4D292019-9159-4865-8354-2AFB895F63ED}" destId="{48C74B5F-54D7-4E63-8712-0CE566FA2515}" srcOrd="0" destOrd="0" parTransId="{28B9A48D-76C2-4FB0-ACC0-ACF43C38AF63}" sibTransId="{29CFF02D-284B-48F2-AD7F-CE94075B3104}"/>
    <dgm:cxn modelId="{E33EC484-BF03-F440-8F3D-A2ACBFF51862}" type="presParOf" srcId="{1F8BD6C4-BCB4-8143-957F-2F6FE23BBD0F}" destId="{F1C2D8CB-24CC-BB42-8289-43C5052585DE}" srcOrd="0" destOrd="0" presId="urn:microsoft.com/office/officeart/2005/8/layout/default"/>
    <dgm:cxn modelId="{F110E6C4-563E-D345-AD70-F36BB60907D2}" type="presParOf" srcId="{1F8BD6C4-BCB4-8143-957F-2F6FE23BBD0F}" destId="{29B201B3-0464-8A4D-A1CF-47DD27740224}" srcOrd="1" destOrd="0" presId="urn:microsoft.com/office/officeart/2005/8/layout/default"/>
    <dgm:cxn modelId="{C13FF909-9F63-7046-BFCA-34A8B3A0AE34}" type="presParOf" srcId="{1F8BD6C4-BCB4-8143-957F-2F6FE23BBD0F}" destId="{85A26164-8ABF-294B-8E82-D654B7B41917}" srcOrd="2" destOrd="0" presId="urn:microsoft.com/office/officeart/2005/8/layout/default"/>
    <dgm:cxn modelId="{755A7CCE-4BAE-3741-A659-7B953D52FE5F}" type="presParOf" srcId="{1F8BD6C4-BCB4-8143-957F-2F6FE23BBD0F}" destId="{2047E355-1E39-5F4D-915A-F9BAE1AC50C6}" srcOrd="3" destOrd="0" presId="urn:microsoft.com/office/officeart/2005/8/layout/default"/>
    <dgm:cxn modelId="{5D8D8705-0734-E745-9281-80CEF1485FD3}" type="presParOf" srcId="{1F8BD6C4-BCB4-8143-957F-2F6FE23BBD0F}" destId="{DB813FB6-FB1B-B341-8EAF-349056CFADB8}" srcOrd="4" destOrd="0" presId="urn:microsoft.com/office/officeart/2005/8/layout/default"/>
    <dgm:cxn modelId="{B2A6BCAA-B623-D945-B3BF-77F806A3ADC1}" type="presParOf" srcId="{1F8BD6C4-BCB4-8143-957F-2F6FE23BBD0F}" destId="{BCA38330-A63B-EC40-A2C8-8062F86CC69B}" srcOrd="5" destOrd="0" presId="urn:microsoft.com/office/officeart/2005/8/layout/default"/>
    <dgm:cxn modelId="{2902C2E8-D250-9746-A45B-75A653125209}" type="presParOf" srcId="{1F8BD6C4-BCB4-8143-957F-2F6FE23BBD0F}" destId="{A366E3C9-7BD3-7049-8757-EFFCC1C52B32}" srcOrd="6" destOrd="0" presId="urn:microsoft.com/office/officeart/2005/8/layout/default"/>
    <dgm:cxn modelId="{7605AEDC-EB61-E24C-8DA4-6392E80F869F}" type="presParOf" srcId="{1F8BD6C4-BCB4-8143-957F-2F6FE23BBD0F}" destId="{FC44AB64-960D-CA4D-A623-F6A0ECA51C0A}" srcOrd="7" destOrd="0" presId="urn:microsoft.com/office/officeart/2005/8/layout/default"/>
    <dgm:cxn modelId="{D536054C-24B2-7B44-B7F4-FFC085CFFBA3}" type="presParOf" srcId="{1F8BD6C4-BCB4-8143-957F-2F6FE23BBD0F}" destId="{9E4D552D-3900-E34D-80E1-F092D8E4EAA8}" srcOrd="8" destOrd="0" presId="urn:microsoft.com/office/officeart/2005/8/layout/default"/>
    <dgm:cxn modelId="{60579DA3-8DFA-0948-885F-D207A79533D3}" type="presParOf" srcId="{1F8BD6C4-BCB4-8143-957F-2F6FE23BBD0F}" destId="{2F40DEFF-A3AA-7343-8582-1003752E8506}" srcOrd="9" destOrd="0" presId="urn:microsoft.com/office/officeart/2005/8/layout/default"/>
    <dgm:cxn modelId="{B6D5C108-92C8-1A43-891C-11DCDEA2199D}" type="presParOf" srcId="{1F8BD6C4-BCB4-8143-957F-2F6FE23BBD0F}" destId="{30F89B1B-8C07-EC47-929B-FB1ECC3D5A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619C5-ECBC-8D49-B465-A5EE38E1E50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C88E8-8B80-3C4F-838D-524DE84CD8A9}">
      <dgm:prSet phldrT="[Text]" custT="1"/>
      <dgm:spPr/>
      <dgm:t>
        <a:bodyPr/>
        <a:lstStyle/>
        <a:p>
          <a:r>
            <a:rPr lang="en-US" sz="1600" b="1"/>
            <a:t>2024</a:t>
          </a:r>
        </a:p>
      </dgm:t>
    </dgm:pt>
    <dgm:pt modelId="{54261C2C-C60C-2E44-BCF2-1E6D71189D8E}" type="parTrans" cxnId="{C5D3846A-856C-C449-88A2-871811F8BDA6}">
      <dgm:prSet/>
      <dgm:spPr/>
      <dgm:t>
        <a:bodyPr/>
        <a:lstStyle/>
        <a:p>
          <a:endParaRPr lang="en-US"/>
        </a:p>
      </dgm:t>
    </dgm:pt>
    <dgm:pt modelId="{C3F474D7-2DE7-EA41-A968-F5391BA6CFB7}" type="sibTrans" cxnId="{C5D3846A-856C-C449-88A2-871811F8BDA6}">
      <dgm:prSet/>
      <dgm:spPr/>
      <dgm:t>
        <a:bodyPr/>
        <a:lstStyle/>
        <a:p>
          <a:endParaRPr lang="en-US"/>
        </a:p>
      </dgm:t>
    </dgm:pt>
    <dgm:pt modelId="{64208468-A493-6A43-91F2-E8601BE89F05}">
      <dgm:prSet phldrT="[Text]" custT="1"/>
      <dgm:spPr/>
      <dgm:t>
        <a:bodyPr/>
        <a:lstStyle/>
        <a:p>
          <a:r>
            <a:rPr lang="en-US" sz="1800" dirty="0"/>
            <a:t>Identify possible international contributors</a:t>
          </a:r>
        </a:p>
      </dgm:t>
    </dgm:pt>
    <dgm:pt modelId="{4F95EA29-FA6D-F541-A717-8FDD291BC4D9}" type="parTrans" cxnId="{36644BF1-0FBA-0043-BC2A-EA9926727029}">
      <dgm:prSet/>
      <dgm:spPr/>
      <dgm:t>
        <a:bodyPr/>
        <a:lstStyle/>
        <a:p>
          <a:endParaRPr lang="en-US"/>
        </a:p>
      </dgm:t>
    </dgm:pt>
    <dgm:pt modelId="{4831B8E1-AC2A-D34A-AE99-EF8C343B6724}" type="sibTrans" cxnId="{36644BF1-0FBA-0043-BC2A-EA9926727029}">
      <dgm:prSet/>
      <dgm:spPr/>
      <dgm:t>
        <a:bodyPr/>
        <a:lstStyle/>
        <a:p>
          <a:endParaRPr lang="en-US"/>
        </a:p>
      </dgm:t>
    </dgm:pt>
    <dgm:pt modelId="{DCCC317D-2FCC-B54B-A87A-C357C4A8A19D}">
      <dgm:prSet phldrT="[Text]" custT="1"/>
      <dgm:spPr/>
      <dgm:t>
        <a:bodyPr/>
        <a:lstStyle/>
        <a:p>
          <a:r>
            <a:rPr lang="en-US" sz="1600" b="1"/>
            <a:t>2027+</a:t>
          </a:r>
        </a:p>
      </dgm:t>
    </dgm:pt>
    <dgm:pt modelId="{D35A0293-494D-254B-9819-17D3A5A034E5}" type="parTrans" cxnId="{517C163F-188A-CE47-8079-8AB9D713441A}">
      <dgm:prSet/>
      <dgm:spPr/>
      <dgm:t>
        <a:bodyPr/>
        <a:lstStyle/>
        <a:p>
          <a:endParaRPr lang="en-US"/>
        </a:p>
      </dgm:t>
    </dgm:pt>
    <dgm:pt modelId="{6FEF9092-B608-EC44-9403-818148223D35}" type="sibTrans" cxnId="{517C163F-188A-CE47-8079-8AB9D713441A}">
      <dgm:prSet/>
      <dgm:spPr/>
      <dgm:t>
        <a:bodyPr/>
        <a:lstStyle/>
        <a:p>
          <a:endParaRPr lang="en-US"/>
        </a:p>
      </dgm:t>
    </dgm:pt>
    <dgm:pt modelId="{9021DD98-5EE4-2D43-954A-79E26835394E}">
      <dgm:prSet phldrT="[Text]"/>
      <dgm:spPr/>
      <dgm:t>
        <a:bodyPr/>
        <a:lstStyle/>
        <a:p>
          <a:r>
            <a:rPr lang="en-US" dirty="0"/>
            <a:t>Finalize agreements legal content</a:t>
          </a:r>
        </a:p>
      </dgm:t>
    </dgm:pt>
    <dgm:pt modelId="{DB0B3ABB-ECB9-6E4D-BB58-29143B008E69}" type="parTrans" cxnId="{94B8477C-D7BF-0D48-9F84-7047CFE9E3F9}">
      <dgm:prSet/>
      <dgm:spPr/>
      <dgm:t>
        <a:bodyPr/>
        <a:lstStyle/>
        <a:p>
          <a:endParaRPr lang="en-US"/>
        </a:p>
      </dgm:t>
    </dgm:pt>
    <dgm:pt modelId="{64C6C125-A325-D242-9A65-940AC7A02A50}" type="sibTrans" cxnId="{94B8477C-D7BF-0D48-9F84-7047CFE9E3F9}">
      <dgm:prSet/>
      <dgm:spPr/>
      <dgm:t>
        <a:bodyPr/>
        <a:lstStyle/>
        <a:p>
          <a:endParaRPr lang="en-US"/>
        </a:p>
      </dgm:t>
    </dgm:pt>
    <dgm:pt modelId="{FCC45936-D925-354D-917E-52EF756B3CCD}">
      <dgm:prSet phldrT="[Text]"/>
      <dgm:spPr/>
      <dgm:t>
        <a:bodyPr/>
        <a:lstStyle/>
        <a:p>
          <a:r>
            <a:rPr lang="en-US" dirty="0"/>
            <a:t>Start agreements signing process</a:t>
          </a:r>
        </a:p>
      </dgm:t>
    </dgm:pt>
    <dgm:pt modelId="{1D89BD5E-15E5-744A-964B-E54E5FD9A459}" type="parTrans" cxnId="{6908213C-F33F-7448-B917-960627822625}">
      <dgm:prSet/>
      <dgm:spPr/>
      <dgm:t>
        <a:bodyPr/>
        <a:lstStyle/>
        <a:p>
          <a:endParaRPr lang="en-US"/>
        </a:p>
      </dgm:t>
    </dgm:pt>
    <dgm:pt modelId="{DAA84D25-4676-DC4A-82BC-15518A484DF5}" type="sibTrans" cxnId="{6908213C-F33F-7448-B917-960627822625}">
      <dgm:prSet/>
      <dgm:spPr/>
      <dgm:t>
        <a:bodyPr/>
        <a:lstStyle/>
        <a:p>
          <a:endParaRPr lang="en-US"/>
        </a:p>
      </dgm:t>
    </dgm:pt>
    <dgm:pt modelId="{9AAC0E8E-B764-F54B-9FA9-FBC6E2BF2B51}">
      <dgm:prSet phldrT="[Text]" custT="1"/>
      <dgm:spPr/>
      <dgm:t>
        <a:bodyPr/>
        <a:lstStyle/>
        <a:p>
          <a:r>
            <a:rPr lang="en-US" sz="1600" b="1"/>
            <a:t>2029+</a:t>
          </a:r>
        </a:p>
      </dgm:t>
    </dgm:pt>
    <dgm:pt modelId="{94840D5A-D958-1840-8931-A6F5C2E187B2}" type="parTrans" cxnId="{3C006045-504A-6F44-A2E9-AD2C65079B46}">
      <dgm:prSet/>
      <dgm:spPr/>
      <dgm:t>
        <a:bodyPr/>
        <a:lstStyle/>
        <a:p>
          <a:endParaRPr lang="en-US"/>
        </a:p>
      </dgm:t>
    </dgm:pt>
    <dgm:pt modelId="{4ED4EBF0-EE59-F74E-B90E-64FD8A5BBF74}" type="sibTrans" cxnId="{3C006045-504A-6F44-A2E9-AD2C65079B46}">
      <dgm:prSet/>
      <dgm:spPr/>
      <dgm:t>
        <a:bodyPr/>
        <a:lstStyle/>
        <a:p>
          <a:endParaRPr lang="en-US"/>
        </a:p>
      </dgm:t>
    </dgm:pt>
    <dgm:pt modelId="{ABEC0E6D-3F8D-DF4E-8AA3-5B66A4776383}">
      <dgm:prSet phldrT="[Text]"/>
      <dgm:spPr/>
      <dgm:t>
        <a:bodyPr/>
        <a:lstStyle/>
        <a:p>
          <a:r>
            <a:rPr lang="en-US" dirty="0"/>
            <a:t>agreements are signed</a:t>
          </a:r>
        </a:p>
      </dgm:t>
    </dgm:pt>
    <dgm:pt modelId="{006CBE25-1A8E-B049-87ED-8CF80EFEF38A}" type="parTrans" cxnId="{4A945E38-B4A8-FF48-BBC5-C09BA2B11554}">
      <dgm:prSet/>
      <dgm:spPr/>
      <dgm:t>
        <a:bodyPr/>
        <a:lstStyle/>
        <a:p>
          <a:endParaRPr lang="en-US"/>
        </a:p>
      </dgm:t>
    </dgm:pt>
    <dgm:pt modelId="{7BBFD03E-1FC7-EC45-83A7-BEEC618FBFCD}" type="sibTrans" cxnId="{4A945E38-B4A8-FF48-BBC5-C09BA2B11554}">
      <dgm:prSet/>
      <dgm:spPr/>
      <dgm:t>
        <a:bodyPr/>
        <a:lstStyle/>
        <a:p>
          <a:endParaRPr lang="en-US"/>
        </a:p>
      </dgm:t>
    </dgm:pt>
    <dgm:pt modelId="{FB2EF946-D5B4-9544-A348-27E8CA603391}">
      <dgm:prSet phldrT="[Text]"/>
      <dgm:spPr/>
      <dgm:t>
        <a:bodyPr/>
        <a:lstStyle/>
        <a:p>
          <a:r>
            <a:rPr lang="en-US"/>
            <a:t>International contributions included in eventual EIC Full dress rehearsals</a:t>
          </a:r>
        </a:p>
      </dgm:t>
    </dgm:pt>
    <dgm:pt modelId="{8B67BC7B-1D47-3B4C-BD62-79B2CCBF7DE6}" type="parTrans" cxnId="{1F7226F5-14E5-8045-8EA3-58983D6A4272}">
      <dgm:prSet/>
      <dgm:spPr/>
      <dgm:t>
        <a:bodyPr/>
        <a:lstStyle/>
        <a:p>
          <a:endParaRPr lang="en-US"/>
        </a:p>
      </dgm:t>
    </dgm:pt>
    <dgm:pt modelId="{B17BF6A3-3845-6946-900E-DBB639673106}" type="sibTrans" cxnId="{1F7226F5-14E5-8045-8EA3-58983D6A4272}">
      <dgm:prSet/>
      <dgm:spPr/>
      <dgm:t>
        <a:bodyPr/>
        <a:lstStyle/>
        <a:p>
          <a:endParaRPr lang="en-US"/>
        </a:p>
      </dgm:t>
    </dgm:pt>
    <dgm:pt modelId="{96836177-05A2-0044-8DAF-47E1D7477D46}">
      <dgm:prSet phldrT="[Text]" custT="1"/>
      <dgm:spPr/>
      <dgm:t>
        <a:bodyPr/>
        <a:lstStyle/>
        <a:p>
          <a:r>
            <a:rPr lang="en-US" sz="1800" dirty="0"/>
            <a:t>Work on agreements legal content, Identify signing authorities in various countries</a:t>
          </a:r>
        </a:p>
      </dgm:t>
    </dgm:pt>
    <dgm:pt modelId="{16B0990C-5107-F142-A27E-AD168B964F9F}" type="parTrans" cxnId="{8A80AF51-3210-2D43-AE26-F4A3A0916208}">
      <dgm:prSet/>
      <dgm:spPr/>
      <dgm:t>
        <a:bodyPr/>
        <a:lstStyle/>
        <a:p>
          <a:endParaRPr lang="en-US"/>
        </a:p>
      </dgm:t>
    </dgm:pt>
    <dgm:pt modelId="{84CF69DA-B91A-AC48-9B88-D15CE4BDCFAE}" type="sibTrans" cxnId="{8A80AF51-3210-2D43-AE26-F4A3A0916208}">
      <dgm:prSet/>
      <dgm:spPr/>
      <dgm:t>
        <a:bodyPr/>
        <a:lstStyle/>
        <a:p>
          <a:endParaRPr lang="en-US"/>
        </a:p>
      </dgm:t>
    </dgm:pt>
    <dgm:pt modelId="{743A8F17-A8D6-CC4F-B076-601C11D37780}">
      <dgm:prSet phldrT="[Text]" custT="1"/>
      <dgm:spPr/>
      <dgm:t>
        <a:bodyPr/>
        <a:lstStyle/>
        <a:p>
          <a:r>
            <a:rPr lang="en-US" sz="1600" b="1"/>
            <a:t>Year-0</a:t>
          </a:r>
        </a:p>
      </dgm:t>
    </dgm:pt>
    <dgm:pt modelId="{5FA15CD4-34FD-5549-B18F-CF19B0CDB862}" type="parTrans" cxnId="{B1C87F83-A756-1842-B195-AD65FFDB9696}">
      <dgm:prSet/>
      <dgm:spPr/>
      <dgm:t>
        <a:bodyPr/>
        <a:lstStyle/>
        <a:p>
          <a:endParaRPr lang="en-US"/>
        </a:p>
      </dgm:t>
    </dgm:pt>
    <dgm:pt modelId="{E260BC66-D8FF-8644-B8C2-4E88D216B1A3}" type="sibTrans" cxnId="{B1C87F83-A756-1842-B195-AD65FFDB9696}">
      <dgm:prSet/>
      <dgm:spPr/>
      <dgm:t>
        <a:bodyPr/>
        <a:lstStyle/>
        <a:p>
          <a:endParaRPr lang="en-US"/>
        </a:p>
      </dgm:t>
    </dgm:pt>
    <dgm:pt modelId="{EAC7E463-929E-174F-9371-BB0EB1CCA33A}">
      <dgm:prSet phldrT="[Text]"/>
      <dgm:spPr/>
      <dgm:t>
        <a:bodyPr/>
        <a:lstStyle/>
        <a:p>
          <a:r>
            <a:rPr lang="en-US"/>
            <a:t>Data Taking</a:t>
          </a:r>
        </a:p>
      </dgm:t>
    </dgm:pt>
    <dgm:pt modelId="{568F491B-50A9-FF44-8A8C-F006BB661A93}" type="parTrans" cxnId="{22A36B8A-BBDF-2E46-BE18-ECD89A3AE65A}">
      <dgm:prSet/>
      <dgm:spPr/>
      <dgm:t>
        <a:bodyPr/>
        <a:lstStyle/>
        <a:p>
          <a:endParaRPr lang="en-US"/>
        </a:p>
      </dgm:t>
    </dgm:pt>
    <dgm:pt modelId="{FD092194-E9A9-1146-8E30-7223C218EF83}" type="sibTrans" cxnId="{22A36B8A-BBDF-2E46-BE18-ECD89A3AE65A}">
      <dgm:prSet/>
      <dgm:spPr/>
      <dgm:t>
        <a:bodyPr/>
        <a:lstStyle/>
        <a:p>
          <a:endParaRPr lang="en-US"/>
        </a:p>
      </dgm:t>
    </dgm:pt>
    <dgm:pt modelId="{9055711C-B74E-8F48-AD66-64D6C304DB8B}">
      <dgm:prSet phldrT="[Text]" custT="1"/>
      <dgm:spPr/>
      <dgm:t>
        <a:bodyPr/>
        <a:lstStyle/>
        <a:p>
          <a:r>
            <a:rPr lang="en-US" sz="1800" dirty="0" err="1"/>
            <a:t>ePIC</a:t>
          </a:r>
          <a:r>
            <a:rPr lang="en-US" sz="1800" dirty="0"/>
            <a:t> to develop a comprehensive quantitative computing model</a:t>
          </a:r>
        </a:p>
      </dgm:t>
    </dgm:pt>
    <dgm:pt modelId="{9CD582A4-1AC8-4F40-BBEF-74261C48C109}" type="parTrans" cxnId="{7D546BD1-8EAF-6441-A7B9-CC0D5040F381}">
      <dgm:prSet/>
      <dgm:spPr/>
      <dgm:t>
        <a:bodyPr/>
        <a:lstStyle/>
        <a:p>
          <a:endParaRPr lang="en-US"/>
        </a:p>
      </dgm:t>
    </dgm:pt>
    <dgm:pt modelId="{D09AC1B4-D033-C24F-93F0-A9D96ABB516B}" type="sibTrans" cxnId="{7D546BD1-8EAF-6441-A7B9-CC0D5040F381}">
      <dgm:prSet/>
      <dgm:spPr/>
      <dgm:t>
        <a:bodyPr/>
        <a:lstStyle/>
        <a:p>
          <a:endParaRPr lang="en-US"/>
        </a:p>
      </dgm:t>
    </dgm:pt>
    <dgm:pt modelId="{B9E5545E-533E-3246-941E-BA91338DB405}">
      <dgm:prSet phldrT="[Text]" custT="1"/>
      <dgm:spPr/>
      <dgm:t>
        <a:bodyPr/>
        <a:lstStyle/>
        <a:p>
          <a:r>
            <a:rPr lang="en-US" sz="1800" dirty="0"/>
            <a:t>Establish accounting mechanism for contributions to EIC computing</a:t>
          </a:r>
        </a:p>
      </dgm:t>
    </dgm:pt>
    <dgm:pt modelId="{156FA09F-18D3-9E44-91C9-0C69EE208F78}" type="parTrans" cxnId="{D177B50D-9232-7142-9247-3681244C4539}">
      <dgm:prSet/>
      <dgm:spPr/>
      <dgm:t>
        <a:bodyPr/>
        <a:lstStyle/>
        <a:p>
          <a:endParaRPr lang="en-US"/>
        </a:p>
      </dgm:t>
    </dgm:pt>
    <dgm:pt modelId="{C316BFAA-4F86-B744-8748-03B22671AF0C}" type="sibTrans" cxnId="{D177B50D-9232-7142-9247-3681244C4539}">
      <dgm:prSet/>
      <dgm:spPr/>
      <dgm:t>
        <a:bodyPr/>
        <a:lstStyle/>
        <a:p>
          <a:endParaRPr lang="en-US"/>
        </a:p>
      </dgm:t>
    </dgm:pt>
    <dgm:pt modelId="{CB5C04A9-0AA6-D742-8224-E51316066B17}">
      <dgm:prSet phldrT="[Text]" custT="1"/>
      <dgm:spPr/>
      <dgm:t>
        <a:bodyPr/>
        <a:lstStyle/>
        <a:p>
          <a:r>
            <a:rPr lang="en-US" sz="1800" dirty="0"/>
            <a:t>Work on the EICO Charter</a:t>
          </a:r>
        </a:p>
      </dgm:t>
    </dgm:pt>
    <dgm:pt modelId="{047AA71D-5D38-8547-B538-E7F7CD5C47FE}" type="parTrans" cxnId="{B1F2D570-095A-9A40-BAF5-636944B36918}">
      <dgm:prSet/>
      <dgm:spPr/>
      <dgm:t>
        <a:bodyPr/>
        <a:lstStyle/>
        <a:p>
          <a:endParaRPr lang="en-US"/>
        </a:p>
      </dgm:t>
    </dgm:pt>
    <dgm:pt modelId="{7DC65968-8F3E-B54A-AB5A-E0455173A9B4}" type="sibTrans" cxnId="{B1F2D570-095A-9A40-BAF5-636944B36918}">
      <dgm:prSet/>
      <dgm:spPr/>
      <dgm:t>
        <a:bodyPr/>
        <a:lstStyle/>
        <a:p>
          <a:endParaRPr lang="en-US"/>
        </a:p>
      </dgm:t>
    </dgm:pt>
    <dgm:pt modelId="{EC62776B-D8B3-AB42-9CBA-4C7E2457982D}">
      <dgm:prSet phldrT="[Text]" custT="1"/>
      <dgm:spPr/>
      <dgm:t>
        <a:bodyPr/>
        <a:lstStyle/>
        <a:p>
          <a:r>
            <a:rPr lang="en-US" sz="1600" b="1"/>
            <a:t>2025 -2026</a:t>
          </a:r>
        </a:p>
      </dgm:t>
    </dgm:pt>
    <dgm:pt modelId="{286038C4-2994-3240-9B82-F3CA100CEBC6}" type="parTrans" cxnId="{E9E0EF60-1F04-C745-94C9-253A9E24D699}">
      <dgm:prSet/>
      <dgm:spPr/>
      <dgm:t>
        <a:bodyPr/>
        <a:lstStyle/>
        <a:p>
          <a:endParaRPr lang="en-US"/>
        </a:p>
      </dgm:t>
    </dgm:pt>
    <dgm:pt modelId="{E7368398-791A-3D46-9EF7-A50582F81FF1}" type="sibTrans" cxnId="{E9E0EF60-1F04-C745-94C9-253A9E24D699}">
      <dgm:prSet/>
      <dgm:spPr/>
      <dgm:t>
        <a:bodyPr/>
        <a:lstStyle/>
        <a:p>
          <a:endParaRPr lang="en-US"/>
        </a:p>
      </dgm:t>
    </dgm:pt>
    <dgm:pt modelId="{73B1A602-5DD8-D842-9F67-F8F850D8D3F1}">
      <dgm:prSet phldrT="[Text]"/>
      <dgm:spPr/>
      <dgm:t>
        <a:bodyPr/>
        <a:lstStyle/>
        <a:p>
          <a:r>
            <a:rPr lang="en-US"/>
            <a:t>Resource planning for the short and long-term</a:t>
          </a:r>
        </a:p>
      </dgm:t>
    </dgm:pt>
    <dgm:pt modelId="{966785D4-D8EE-C246-9BB7-80442FCDB662}" type="parTrans" cxnId="{C2247901-D541-D44F-852B-ABAEC1A45A99}">
      <dgm:prSet/>
      <dgm:spPr/>
      <dgm:t>
        <a:bodyPr/>
        <a:lstStyle/>
        <a:p>
          <a:endParaRPr lang="en-US"/>
        </a:p>
      </dgm:t>
    </dgm:pt>
    <dgm:pt modelId="{1A4FACEC-A490-144A-86D8-F88307AB7257}" type="sibTrans" cxnId="{C2247901-D541-D44F-852B-ABAEC1A45A99}">
      <dgm:prSet/>
      <dgm:spPr/>
      <dgm:t>
        <a:bodyPr/>
        <a:lstStyle/>
        <a:p>
          <a:endParaRPr lang="en-US"/>
        </a:p>
      </dgm:t>
    </dgm:pt>
    <dgm:pt modelId="{D9166912-A44F-EE45-A94E-017A699AD29A}">
      <dgm:prSet phldrT="[Text]"/>
      <dgm:spPr/>
      <dgm:t>
        <a:bodyPr/>
        <a:lstStyle/>
        <a:p>
          <a:r>
            <a:rPr lang="en-US"/>
            <a:t>Refinement of </a:t>
          </a:r>
          <a:r>
            <a:rPr lang="en-US" err="1"/>
            <a:t>ePIC</a:t>
          </a:r>
          <a:r>
            <a:rPr lang="en-US"/>
            <a:t> computing model and requirements</a:t>
          </a:r>
        </a:p>
      </dgm:t>
    </dgm:pt>
    <dgm:pt modelId="{3D08E276-EB0D-F946-B5CA-A79E4976CD63}" type="parTrans" cxnId="{4EE61C5C-F501-8742-AECE-1F699FF47B75}">
      <dgm:prSet/>
      <dgm:spPr/>
      <dgm:t>
        <a:bodyPr/>
        <a:lstStyle/>
        <a:p>
          <a:endParaRPr lang="en-US"/>
        </a:p>
      </dgm:t>
    </dgm:pt>
    <dgm:pt modelId="{EEAE3CBE-E66B-7140-9620-E433BDA99178}" type="sibTrans" cxnId="{4EE61C5C-F501-8742-AECE-1F699FF47B75}">
      <dgm:prSet/>
      <dgm:spPr/>
      <dgm:t>
        <a:bodyPr/>
        <a:lstStyle/>
        <a:p>
          <a:endParaRPr lang="en-US"/>
        </a:p>
      </dgm:t>
    </dgm:pt>
    <dgm:pt modelId="{A827808B-F9E9-CA40-8818-13FAC7CCCAFC}" type="pres">
      <dgm:prSet presAssocID="{6D7619C5-ECBC-8D49-B465-A5EE38E1E508}" presName="linearFlow" presStyleCnt="0">
        <dgm:presLayoutVars>
          <dgm:dir/>
          <dgm:animLvl val="lvl"/>
          <dgm:resizeHandles val="exact"/>
        </dgm:presLayoutVars>
      </dgm:prSet>
      <dgm:spPr/>
    </dgm:pt>
    <dgm:pt modelId="{1D925F18-084B-B142-BCA9-4F3DD500E640}" type="pres">
      <dgm:prSet presAssocID="{042C88E8-8B80-3C4F-838D-524DE84CD8A9}" presName="composite" presStyleCnt="0"/>
      <dgm:spPr/>
    </dgm:pt>
    <dgm:pt modelId="{B4C70163-4C47-BA4D-875F-C7007BFDC0CA}" type="pres">
      <dgm:prSet presAssocID="{042C88E8-8B80-3C4F-838D-524DE84CD8A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FCB07A7-EDAB-4646-A497-B728222E3A40}" type="pres">
      <dgm:prSet presAssocID="{042C88E8-8B80-3C4F-838D-524DE84CD8A9}" presName="descendantText" presStyleLbl="alignAcc1" presStyleIdx="0" presStyleCnt="5" custScaleY="225925" custLinFactNeighborX="-5" custLinFactNeighborY="11944">
        <dgm:presLayoutVars>
          <dgm:bulletEnabled val="1"/>
        </dgm:presLayoutVars>
      </dgm:prSet>
      <dgm:spPr/>
    </dgm:pt>
    <dgm:pt modelId="{EB959B9D-B7A8-8848-9C1E-8843A6DFBBED}" type="pres">
      <dgm:prSet presAssocID="{C3F474D7-2DE7-EA41-A968-F5391BA6CFB7}" presName="sp" presStyleCnt="0"/>
      <dgm:spPr/>
    </dgm:pt>
    <dgm:pt modelId="{D70003FE-D77A-9B4C-BD6A-7B691DE6AE7E}" type="pres">
      <dgm:prSet presAssocID="{EC62776B-D8B3-AB42-9CBA-4C7E2457982D}" presName="composite" presStyleCnt="0"/>
      <dgm:spPr/>
    </dgm:pt>
    <dgm:pt modelId="{71E1F27F-D116-4A4A-9D12-F088331C699C}" type="pres">
      <dgm:prSet presAssocID="{EC62776B-D8B3-AB42-9CBA-4C7E2457982D}" presName="parentText" presStyleLbl="alignNode1" presStyleIdx="1" presStyleCnt="5" custLinFactNeighborX="99" custLinFactNeighborY="22694">
        <dgm:presLayoutVars>
          <dgm:chMax val="1"/>
          <dgm:bulletEnabled val="1"/>
        </dgm:presLayoutVars>
      </dgm:prSet>
      <dgm:spPr/>
    </dgm:pt>
    <dgm:pt modelId="{A6EC897D-2970-064F-9E89-76C140F48566}" type="pres">
      <dgm:prSet presAssocID="{EC62776B-D8B3-AB42-9CBA-4C7E2457982D}" presName="descendantText" presStyleLbl="alignAcc1" presStyleIdx="1" presStyleCnt="5" custLinFactNeighborX="-5" custLinFactNeighborY="42466">
        <dgm:presLayoutVars>
          <dgm:bulletEnabled val="1"/>
        </dgm:presLayoutVars>
      </dgm:prSet>
      <dgm:spPr/>
    </dgm:pt>
    <dgm:pt modelId="{58E76962-E3F9-4341-9566-12E267F03C41}" type="pres">
      <dgm:prSet presAssocID="{E7368398-791A-3D46-9EF7-A50582F81FF1}" presName="sp" presStyleCnt="0"/>
      <dgm:spPr/>
    </dgm:pt>
    <dgm:pt modelId="{D34F0AE8-D97B-4E42-BA19-CD2B91E04C1D}" type="pres">
      <dgm:prSet presAssocID="{DCCC317D-2FCC-B54B-A87A-C357C4A8A19D}" presName="composite" presStyleCnt="0"/>
      <dgm:spPr/>
    </dgm:pt>
    <dgm:pt modelId="{F7FD6CC4-AD12-F649-8B44-EC903EA35280}" type="pres">
      <dgm:prSet presAssocID="{DCCC317D-2FCC-B54B-A87A-C357C4A8A19D}" presName="parentText" presStyleLbl="alignNode1" presStyleIdx="2" presStyleCnt="5" custLinFactNeighborX="82" custLinFactNeighborY="14632">
        <dgm:presLayoutVars>
          <dgm:chMax val="1"/>
          <dgm:bulletEnabled val="1"/>
        </dgm:presLayoutVars>
      </dgm:prSet>
      <dgm:spPr/>
    </dgm:pt>
    <dgm:pt modelId="{750F099A-E8E0-FE49-B8FA-5FD16ED31C69}" type="pres">
      <dgm:prSet presAssocID="{DCCC317D-2FCC-B54B-A87A-C357C4A8A19D}" presName="descendantText" presStyleLbl="alignAcc1" presStyleIdx="2" presStyleCnt="5" custLinFactNeighborX="-5" custLinFactNeighborY="25896">
        <dgm:presLayoutVars>
          <dgm:bulletEnabled val="1"/>
        </dgm:presLayoutVars>
      </dgm:prSet>
      <dgm:spPr/>
    </dgm:pt>
    <dgm:pt modelId="{02E60D06-B5C8-E846-ABD5-45E2A21B7D13}" type="pres">
      <dgm:prSet presAssocID="{6FEF9092-B608-EC44-9403-818148223D35}" presName="sp" presStyleCnt="0"/>
      <dgm:spPr/>
    </dgm:pt>
    <dgm:pt modelId="{6C1EC28C-1F1C-FD40-8580-59FC6B6E9DBF}" type="pres">
      <dgm:prSet presAssocID="{9AAC0E8E-B764-F54B-9FA9-FBC6E2BF2B51}" presName="composite" presStyleCnt="0"/>
      <dgm:spPr/>
    </dgm:pt>
    <dgm:pt modelId="{4FA7AA13-AA52-E24F-BC81-798BB9EBA6B4}" type="pres">
      <dgm:prSet presAssocID="{9AAC0E8E-B764-F54B-9FA9-FBC6E2BF2B51}" presName="parentText" presStyleLbl="alignNode1" presStyleIdx="3" presStyleCnt="5" custLinFactNeighborX="-62" custLinFactNeighborY="10239">
        <dgm:presLayoutVars>
          <dgm:chMax val="1"/>
          <dgm:bulletEnabled val="1"/>
        </dgm:presLayoutVars>
      </dgm:prSet>
      <dgm:spPr/>
    </dgm:pt>
    <dgm:pt modelId="{B3E34CF1-6EC7-F549-8051-2003495111AE}" type="pres">
      <dgm:prSet presAssocID="{9AAC0E8E-B764-F54B-9FA9-FBC6E2BF2B51}" presName="descendantText" presStyleLbl="alignAcc1" presStyleIdx="3" presStyleCnt="5" custLinFactNeighborX="-5" custLinFactNeighborY="15753">
        <dgm:presLayoutVars>
          <dgm:bulletEnabled val="1"/>
        </dgm:presLayoutVars>
      </dgm:prSet>
      <dgm:spPr/>
    </dgm:pt>
    <dgm:pt modelId="{7CF2AC8E-D186-A445-8BAB-96242C8B3DE5}" type="pres">
      <dgm:prSet presAssocID="{4ED4EBF0-EE59-F74E-B90E-64FD8A5BBF74}" presName="sp" presStyleCnt="0"/>
      <dgm:spPr/>
    </dgm:pt>
    <dgm:pt modelId="{9E0E43EF-9C8C-9944-B31E-83D783CB5245}" type="pres">
      <dgm:prSet presAssocID="{743A8F17-A8D6-CC4F-B076-601C11D37780}" presName="composite" presStyleCnt="0"/>
      <dgm:spPr/>
    </dgm:pt>
    <dgm:pt modelId="{4591749D-CE5B-0041-8E83-68786BE89F93}" type="pres">
      <dgm:prSet presAssocID="{743A8F17-A8D6-CC4F-B076-601C11D3778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85EBB4-EB74-374A-A442-07510F5DA081}" type="pres">
      <dgm:prSet presAssocID="{743A8F17-A8D6-CC4F-B076-601C11D3778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2247901-D541-D44F-852B-ABAEC1A45A99}" srcId="{EC62776B-D8B3-AB42-9CBA-4C7E2457982D}" destId="{73B1A602-5DD8-D842-9F67-F8F850D8D3F1}" srcOrd="0" destOrd="0" parTransId="{966785D4-D8EE-C246-9BB7-80442FCDB662}" sibTransId="{1A4FACEC-A490-144A-86D8-F88307AB7257}"/>
    <dgm:cxn modelId="{D177B50D-9232-7142-9247-3681244C4539}" srcId="{042C88E8-8B80-3C4F-838D-524DE84CD8A9}" destId="{B9E5545E-533E-3246-941E-BA91338DB405}" srcOrd="4" destOrd="0" parTransId="{156FA09F-18D3-9E44-91C9-0C69EE208F78}" sibTransId="{C316BFAA-4F86-B744-8748-03B22671AF0C}"/>
    <dgm:cxn modelId="{7FE3FB0E-D6FC-8343-AB1A-DF6C2A65BB10}" type="presOf" srcId="{743A8F17-A8D6-CC4F-B076-601C11D37780}" destId="{4591749D-CE5B-0041-8E83-68786BE89F93}" srcOrd="0" destOrd="0" presId="urn:microsoft.com/office/officeart/2005/8/layout/chevron2"/>
    <dgm:cxn modelId="{C7C02E33-ECD4-1C45-A712-A72B36CC205E}" type="presOf" srcId="{DCCC317D-2FCC-B54B-A87A-C357C4A8A19D}" destId="{F7FD6CC4-AD12-F649-8B44-EC903EA35280}" srcOrd="0" destOrd="0" presId="urn:microsoft.com/office/officeart/2005/8/layout/chevron2"/>
    <dgm:cxn modelId="{4A945E38-B4A8-FF48-BBC5-C09BA2B11554}" srcId="{9AAC0E8E-B764-F54B-9FA9-FBC6E2BF2B51}" destId="{ABEC0E6D-3F8D-DF4E-8AA3-5B66A4776383}" srcOrd="0" destOrd="0" parTransId="{006CBE25-1A8E-B049-87ED-8CF80EFEF38A}" sibTransId="{7BBFD03E-1FC7-EC45-83A7-BEEC618FBFCD}"/>
    <dgm:cxn modelId="{6908213C-F33F-7448-B917-960627822625}" srcId="{DCCC317D-2FCC-B54B-A87A-C357C4A8A19D}" destId="{FCC45936-D925-354D-917E-52EF756B3CCD}" srcOrd="1" destOrd="0" parTransId="{1D89BD5E-15E5-744A-964B-E54E5FD9A459}" sibTransId="{DAA84D25-4676-DC4A-82BC-15518A484DF5}"/>
    <dgm:cxn modelId="{517C163F-188A-CE47-8079-8AB9D713441A}" srcId="{6D7619C5-ECBC-8D49-B465-A5EE38E1E508}" destId="{DCCC317D-2FCC-B54B-A87A-C357C4A8A19D}" srcOrd="2" destOrd="0" parTransId="{D35A0293-494D-254B-9819-17D3A5A034E5}" sibTransId="{6FEF9092-B608-EC44-9403-818148223D35}"/>
    <dgm:cxn modelId="{3C006045-504A-6F44-A2E9-AD2C65079B46}" srcId="{6D7619C5-ECBC-8D49-B465-A5EE38E1E508}" destId="{9AAC0E8E-B764-F54B-9FA9-FBC6E2BF2B51}" srcOrd="3" destOrd="0" parTransId="{94840D5A-D958-1840-8931-A6F5C2E187B2}" sibTransId="{4ED4EBF0-EE59-F74E-B90E-64FD8A5BBF74}"/>
    <dgm:cxn modelId="{1C881B49-8166-B54A-A716-75E7F1737871}" type="presOf" srcId="{D9166912-A44F-EE45-A94E-017A699AD29A}" destId="{A6EC897D-2970-064F-9E89-76C140F48566}" srcOrd="0" destOrd="1" presId="urn:microsoft.com/office/officeart/2005/8/layout/chevron2"/>
    <dgm:cxn modelId="{928EE44F-ECEA-204E-A713-E089B2D3D2C4}" type="presOf" srcId="{9AAC0E8E-B764-F54B-9FA9-FBC6E2BF2B51}" destId="{4FA7AA13-AA52-E24F-BC81-798BB9EBA6B4}" srcOrd="0" destOrd="0" presId="urn:microsoft.com/office/officeart/2005/8/layout/chevron2"/>
    <dgm:cxn modelId="{8A80AF51-3210-2D43-AE26-F4A3A0916208}" srcId="{042C88E8-8B80-3C4F-838D-524DE84CD8A9}" destId="{96836177-05A2-0044-8DAF-47E1D7477D46}" srcOrd="3" destOrd="0" parTransId="{16B0990C-5107-F142-A27E-AD168B964F9F}" sibTransId="{84CF69DA-B91A-AC48-9B88-D15CE4BDCFAE}"/>
    <dgm:cxn modelId="{E6DD8C55-883E-6948-A357-04A30A7621B6}" type="presOf" srcId="{9021DD98-5EE4-2D43-954A-79E26835394E}" destId="{750F099A-E8E0-FE49-B8FA-5FD16ED31C69}" srcOrd="0" destOrd="0" presId="urn:microsoft.com/office/officeart/2005/8/layout/chevron2"/>
    <dgm:cxn modelId="{598FB857-78F7-694E-AF1A-6F00C1BD7106}" type="presOf" srcId="{EC62776B-D8B3-AB42-9CBA-4C7E2457982D}" destId="{71E1F27F-D116-4A4A-9D12-F088331C699C}" srcOrd="0" destOrd="0" presId="urn:microsoft.com/office/officeart/2005/8/layout/chevron2"/>
    <dgm:cxn modelId="{71ACE55B-69E7-8F41-8867-BBDB5543DCD4}" type="presOf" srcId="{73B1A602-5DD8-D842-9F67-F8F850D8D3F1}" destId="{A6EC897D-2970-064F-9E89-76C140F48566}" srcOrd="0" destOrd="0" presId="urn:microsoft.com/office/officeart/2005/8/layout/chevron2"/>
    <dgm:cxn modelId="{4EE61C5C-F501-8742-AECE-1F699FF47B75}" srcId="{EC62776B-D8B3-AB42-9CBA-4C7E2457982D}" destId="{D9166912-A44F-EE45-A94E-017A699AD29A}" srcOrd="1" destOrd="0" parTransId="{3D08E276-EB0D-F946-B5CA-A79E4976CD63}" sibTransId="{EEAE3CBE-E66B-7140-9620-E433BDA99178}"/>
    <dgm:cxn modelId="{E9E0EF60-1F04-C745-94C9-253A9E24D699}" srcId="{6D7619C5-ECBC-8D49-B465-A5EE38E1E508}" destId="{EC62776B-D8B3-AB42-9CBA-4C7E2457982D}" srcOrd="1" destOrd="0" parTransId="{286038C4-2994-3240-9B82-F3CA100CEBC6}" sibTransId="{E7368398-791A-3D46-9EF7-A50582F81FF1}"/>
    <dgm:cxn modelId="{C5D3846A-856C-C449-88A2-871811F8BDA6}" srcId="{6D7619C5-ECBC-8D49-B465-A5EE38E1E508}" destId="{042C88E8-8B80-3C4F-838D-524DE84CD8A9}" srcOrd="0" destOrd="0" parTransId="{54261C2C-C60C-2E44-BCF2-1E6D71189D8E}" sibTransId="{C3F474D7-2DE7-EA41-A968-F5391BA6CFB7}"/>
    <dgm:cxn modelId="{B1F2D570-095A-9A40-BAF5-636944B36918}" srcId="{042C88E8-8B80-3C4F-838D-524DE84CD8A9}" destId="{CB5C04A9-0AA6-D742-8224-E51316066B17}" srcOrd="2" destOrd="0" parTransId="{047AA71D-5D38-8547-B538-E7F7CD5C47FE}" sibTransId="{7DC65968-8F3E-B54A-AB5A-E0455173A9B4}"/>
    <dgm:cxn modelId="{94B8477C-D7BF-0D48-9F84-7047CFE9E3F9}" srcId="{DCCC317D-2FCC-B54B-A87A-C357C4A8A19D}" destId="{9021DD98-5EE4-2D43-954A-79E26835394E}" srcOrd="0" destOrd="0" parTransId="{DB0B3ABB-ECB9-6E4D-BB58-29143B008E69}" sibTransId="{64C6C125-A325-D242-9A65-940AC7A02A50}"/>
    <dgm:cxn modelId="{B1C87F83-A756-1842-B195-AD65FFDB9696}" srcId="{6D7619C5-ECBC-8D49-B465-A5EE38E1E508}" destId="{743A8F17-A8D6-CC4F-B076-601C11D37780}" srcOrd="4" destOrd="0" parTransId="{5FA15CD4-34FD-5549-B18F-CF19B0CDB862}" sibTransId="{E260BC66-D8FF-8644-B8C2-4E88D216B1A3}"/>
    <dgm:cxn modelId="{22A36B8A-BBDF-2E46-BE18-ECD89A3AE65A}" srcId="{743A8F17-A8D6-CC4F-B076-601C11D37780}" destId="{EAC7E463-929E-174F-9371-BB0EB1CCA33A}" srcOrd="0" destOrd="0" parTransId="{568F491B-50A9-FF44-8A8C-F006BB661A93}" sibTransId="{FD092194-E9A9-1146-8E30-7223C218EF83}"/>
    <dgm:cxn modelId="{ED991898-A5D2-D544-995E-A163FDA5A127}" type="presOf" srcId="{FCC45936-D925-354D-917E-52EF756B3CCD}" destId="{750F099A-E8E0-FE49-B8FA-5FD16ED31C69}" srcOrd="0" destOrd="1" presId="urn:microsoft.com/office/officeart/2005/8/layout/chevron2"/>
    <dgm:cxn modelId="{04A3F69C-8793-4049-B443-D241FA5B3FD1}" type="presOf" srcId="{042C88E8-8B80-3C4F-838D-524DE84CD8A9}" destId="{B4C70163-4C47-BA4D-875F-C7007BFDC0CA}" srcOrd="0" destOrd="0" presId="urn:microsoft.com/office/officeart/2005/8/layout/chevron2"/>
    <dgm:cxn modelId="{B26E07B8-BA30-0443-8FBF-D89651EFD9E6}" type="presOf" srcId="{B9E5545E-533E-3246-941E-BA91338DB405}" destId="{DFCB07A7-EDAB-4646-A497-B728222E3A40}" srcOrd="0" destOrd="4" presId="urn:microsoft.com/office/officeart/2005/8/layout/chevron2"/>
    <dgm:cxn modelId="{7B1E7BBD-0720-0745-82EF-837BE3120DB5}" type="presOf" srcId="{CB5C04A9-0AA6-D742-8224-E51316066B17}" destId="{DFCB07A7-EDAB-4646-A497-B728222E3A40}" srcOrd="0" destOrd="2" presId="urn:microsoft.com/office/officeart/2005/8/layout/chevron2"/>
    <dgm:cxn modelId="{F35CB1C3-9380-7642-BF22-3E2DFA127796}" type="presOf" srcId="{EAC7E463-929E-174F-9371-BB0EB1CCA33A}" destId="{A285EBB4-EB74-374A-A442-07510F5DA081}" srcOrd="0" destOrd="0" presId="urn:microsoft.com/office/officeart/2005/8/layout/chevron2"/>
    <dgm:cxn modelId="{1D5229C4-DF4B-4245-B295-2E6447C3C3A1}" type="presOf" srcId="{64208468-A493-6A43-91F2-E8601BE89F05}" destId="{DFCB07A7-EDAB-4646-A497-B728222E3A40}" srcOrd="0" destOrd="1" presId="urn:microsoft.com/office/officeart/2005/8/layout/chevron2"/>
    <dgm:cxn modelId="{C430A6C9-F2FD-554F-A2FB-2F81D9A4A8DC}" type="presOf" srcId="{FB2EF946-D5B4-9544-A348-27E8CA603391}" destId="{B3E34CF1-6EC7-F549-8051-2003495111AE}" srcOrd="0" destOrd="1" presId="urn:microsoft.com/office/officeart/2005/8/layout/chevron2"/>
    <dgm:cxn modelId="{3F513BCB-D98D-FD47-BC3C-C8999D152CC3}" type="presOf" srcId="{6D7619C5-ECBC-8D49-B465-A5EE38E1E508}" destId="{A827808B-F9E9-CA40-8818-13FAC7CCCAFC}" srcOrd="0" destOrd="0" presId="urn:microsoft.com/office/officeart/2005/8/layout/chevron2"/>
    <dgm:cxn modelId="{7D546BD1-8EAF-6441-A7B9-CC0D5040F381}" srcId="{042C88E8-8B80-3C4F-838D-524DE84CD8A9}" destId="{9055711C-B74E-8F48-AD66-64D6C304DB8B}" srcOrd="0" destOrd="0" parTransId="{9CD582A4-1AC8-4F40-BBEF-74261C48C109}" sibTransId="{D09AC1B4-D033-C24F-93F0-A9D96ABB516B}"/>
    <dgm:cxn modelId="{C336DAD8-A41D-B246-A523-348A804C6E36}" type="presOf" srcId="{96836177-05A2-0044-8DAF-47E1D7477D46}" destId="{DFCB07A7-EDAB-4646-A497-B728222E3A40}" srcOrd="0" destOrd="3" presId="urn:microsoft.com/office/officeart/2005/8/layout/chevron2"/>
    <dgm:cxn modelId="{B63B03DF-7239-AE44-A67A-303CBEE477F9}" type="presOf" srcId="{ABEC0E6D-3F8D-DF4E-8AA3-5B66A4776383}" destId="{B3E34CF1-6EC7-F549-8051-2003495111AE}" srcOrd="0" destOrd="0" presId="urn:microsoft.com/office/officeart/2005/8/layout/chevron2"/>
    <dgm:cxn modelId="{36644BF1-0FBA-0043-BC2A-EA9926727029}" srcId="{042C88E8-8B80-3C4F-838D-524DE84CD8A9}" destId="{64208468-A493-6A43-91F2-E8601BE89F05}" srcOrd="1" destOrd="0" parTransId="{4F95EA29-FA6D-F541-A717-8FDD291BC4D9}" sibTransId="{4831B8E1-AC2A-D34A-AE99-EF8C343B6724}"/>
    <dgm:cxn modelId="{1F7226F5-14E5-8045-8EA3-58983D6A4272}" srcId="{9AAC0E8E-B764-F54B-9FA9-FBC6E2BF2B51}" destId="{FB2EF946-D5B4-9544-A348-27E8CA603391}" srcOrd="1" destOrd="0" parTransId="{8B67BC7B-1D47-3B4C-BD62-79B2CCBF7DE6}" sibTransId="{B17BF6A3-3845-6946-900E-DBB639673106}"/>
    <dgm:cxn modelId="{86DCCEFE-A0C6-6F49-9144-351AFFB8FE3E}" type="presOf" srcId="{9055711C-B74E-8F48-AD66-64D6C304DB8B}" destId="{DFCB07A7-EDAB-4646-A497-B728222E3A40}" srcOrd="0" destOrd="0" presId="urn:microsoft.com/office/officeart/2005/8/layout/chevron2"/>
    <dgm:cxn modelId="{C87118BD-9777-B84D-9536-D94ACC1FC069}" type="presParOf" srcId="{A827808B-F9E9-CA40-8818-13FAC7CCCAFC}" destId="{1D925F18-084B-B142-BCA9-4F3DD500E640}" srcOrd="0" destOrd="0" presId="urn:microsoft.com/office/officeart/2005/8/layout/chevron2"/>
    <dgm:cxn modelId="{FC88A371-521E-AD4D-B030-CA2642358EE1}" type="presParOf" srcId="{1D925F18-084B-B142-BCA9-4F3DD500E640}" destId="{B4C70163-4C47-BA4D-875F-C7007BFDC0CA}" srcOrd="0" destOrd="0" presId="urn:microsoft.com/office/officeart/2005/8/layout/chevron2"/>
    <dgm:cxn modelId="{A4E43E91-A618-6443-87EC-5AB3C9891347}" type="presParOf" srcId="{1D925F18-084B-B142-BCA9-4F3DD500E640}" destId="{DFCB07A7-EDAB-4646-A497-B728222E3A40}" srcOrd="1" destOrd="0" presId="urn:microsoft.com/office/officeart/2005/8/layout/chevron2"/>
    <dgm:cxn modelId="{6C16059D-42D5-8143-B8E1-E1D132B42B3E}" type="presParOf" srcId="{A827808B-F9E9-CA40-8818-13FAC7CCCAFC}" destId="{EB959B9D-B7A8-8848-9C1E-8843A6DFBBED}" srcOrd="1" destOrd="0" presId="urn:microsoft.com/office/officeart/2005/8/layout/chevron2"/>
    <dgm:cxn modelId="{D0F6CD15-216E-1241-9FF6-BEA0B24B23F3}" type="presParOf" srcId="{A827808B-F9E9-CA40-8818-13FAC7CCCAFC}" destId="{D70003FE-D77A-9B4C-BD6A-7B691DE6AE7E}" srcOrd="2" destOrd="0" presId="urn:microsoft.com/office/officeart/2005/8/layout/chevron2"/>
    <dgm:cxn modelId="{D023AD82-FA97-604E-8873-57A007D06666}" type="presParOf" srcId="{D70003FE-D77A-9B4C-BD6A-7B691DE6AE7E}" destId="{71E1F27F-D116-4A4A-9D12-F088331C699C}" srcOrd="0" destOrd="0" presId="urn:microsoft.com/office/officeart/2005/8/layout/chevron2"/>
    <dgm:cxn modelId="{FE2995AB-BC68-A349-BC4A-4BF76E4BF088}" type="presParOf" srcId="{D70003FE-D77A-9B4C-BD6A-7B691DE6AE7E}" destId="{A6EC897D-2970-064F-9E89-76C140F48566}" srcOrd="1" destOrd="0" presId="urn:microsoft.com/office/officeart/2005/8/layout/chevron2"/>
    <dgm:cxn modelId="{9C7E6612-F666-2640-8721-A2A419456466}" type="presParOf" srcId="{A827808B-F9E9-CA40-8818-13FAC7CCCAFC}" destId="{58E76962-E3F9-4341-9566-12E267F03C41}" srcOrd="3" destOrd="0" presId="urn:microsoft.com/office/officeart/2005/8/layout/chevron2"/>
    <dgm:cxn modelId="{F887EBD0-E926-F84A-BE95-7C97C0F89F86}" type="presParOf" srcId="{A827808B-F9E9-CA40-8818-13FAC7CCCAFC}" destId="{D34F0AE8-D97B-4E42-BA19-CD2B91E04C1D}" srcOrd="4" destOrd="0" presId="urn:microsoft.com/office/officeart/2005/8/layout/chevron2"/>
    <dgm:cxn modelId="{D2064A5F-1692-7748-8653-5853CE324486}" type="presParOf" srcId="{D34F0AE8-D97B-4E42-BA19-CD2B91E04C1D}" destId="{F7FD6CC4-AD12-F649-8B44-EC903EA35280}" srcOrd="0" destOrd="0" presId="urn:microsoft.com/office/officeart/2005/8/layout/chevron2"/>
    <dgm:cxn modelId="{EF1B418B-FD1B-F043-A253-49BA8BA3D0A0}" type="presParOf" srcId="{D34F0AE8-D97B-4E42-BA19-CD2B91E04C1D}" destId="{750F099A-E8E0-FE49-B8FA-5FD16ED31C69}" srcOrd="1" destOrd="0" presId="urn:microsoft.com/office/officeart/2005/8/layout/chevron2"/>
    <dgm:cxn modelId="{A15C9655-0F65-A548-A693-03B1CFB41BD9}" type="presParOf" srcId="{A827808B-F9E9-CA40-8818-13FAC7CCCAFC}" destId="{02E60D06-B5C8-E846-ABD5-45E2A21B7D13}" srcOrd="5" destOrd="0" presId="urn:microsoft.com/office/officeart/2005/8/layout/chevron2"/>
    <dgm:cxn modelId="{23977AB5-0D1C-2D40-A7A1-2244024E359E}" type="presParOf" srcId="{A827808B-F9E9-CA40-8818-13FAC7CCCAFC}" destId="{6C1EC28C-1F1C-FD40-8580-59FC6B6E9DBF}" srcOrd="6" destOrd="0" presId="urn:microsoft.com/office/officeart/2005/8/layout/chevron2"/>
    <dgm:cxn modelId="{08933755-2D68-434F-BC27-A5AE50E5E02B}" type="presParOf" srcId="{6C1EC28C-1F1C-FD40-8580-59FC6B6E9DBF}" destId="{4FA7AA13-AA52-E24F-BC81-798BB9EBA6B4}" srcOrd="0" destOrd="0" presId="urn:microsoft.com/office/officeart/2005/8/layout/chevron2"/>
    <dgm:cxn modelId="{520A5A5C-6707-284F-B10B-9041468C5546}" type="presParOf" srcId="{6C1EC28C-1F1C-FD40-8580-59FC6B6E9DBF}" destId="{B3E34CF1-6EC7-F549-8051-2003495111AE}" srcOrd="1" destOrd="0" presId="urn:microsoft.com/office/officeart/2005/8/layout/chevron2"/>
    <dgm:cxn modelId="{A79E8763-011B-764C-A5DC-452FF7180A19}" type="presParOf" srcId="{A827808B-F9E9-CA40-8818-13FAC7CCCAFC}" destId="{7CF2AC8E-D186-A445-8BAB-96242C8B3DE5}" srcOrd="7" destOrd="0" presId="urn:microsoft.com/office/officeart/2005/8/layout/chevron2"/>
    <dgm:cxn modelId="{0B5E4EFF-D153-FA4D-AF60-8215E80E7C57}" type="presParOf" srcId="{A827808B-F9E9-CA40-8818-13FAC7CCCAFC}" destId="{9E0E43EF-9C8C-9944-B31E-83D783CB5245}" srcOrd="8" destOrd="0" presId="urn:microsoft.com/office/officeart/2005/8/layout/chevron2"/>
    <dgm:cxn modelId="{FE075C8F-55C6-5C4B-A32D-56CC86B488DE}" type="presParOf" srcId="{9E0E43EF-9C8C-9944-B31E-83D783CB5245}" destId="{4591749D-CE5B-0041-8E83-68786BE89F93}" srcOrd="0" destOrd="0" presId="urn:microsoft.com/office/officeart/2005/8/layout/chevron2"/>
    <dgm:cxn modelId="{9D757ED2-9003-7B4C-A6C2-E33BC2BB283E}" type="presParOf" srcId="{9E0E43EF-9C8C-9944-B31E-83D783CB5245}" destId="{A285EBB4-EB74-374A-A442-07510F5DA0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D8CB-24CC-BB42-8289-43C5052585D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21000">
              <a:srgbClr val="527BCB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Oversight for </a:t>
          </a:r>
          <a:r>
            <a:rPr lang="en-US" sz="2000" kern="1200" dirty="0" err="1"/>
            <a:t>ePIC</a:t>
          </a:r>
          <a:r>
            <a:rPr lang="en-US" sz="2000" kern="1200" dirty="0"/>
            <a:t> software and computing designs and execution to provide assurance functions for the host labs and DOE.</a:t>
          </a:r>
        </a:p>
      </dsp:txBody>
      <dsp:txXfrm>
        <a:off x="0" y="39687"/>
        <a:ext cx="3286125" cy="1971675"/>
      </dsp:txXfrm>
    </dsp:sp>
    <dsp:sp modelId="{85A26164-8ABF-294B-8E82-D654B7B4191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Provisioning and operating standard infrastructure solutions consistent with supported lab infrastructures and community best practices.</a:t>
          </a:r>
        </a:p>
      </dsp:txBody>
      <dsp:txXfrm>
        <a:off x="3614737" y="39687"/>
        <a:ext cx="3286125" cy="1971675"/>
      </dsp:txXfrm>
    </dsp:sp>
    <dsp:sp modelId="{DB813FB6-FB1B-B341-8EAF-349056CFAD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for the EIC International Computing Organization.</a:t>
          </a:r>
        </a:p>
      </dsp:txBody>
      <dsp:txXfrm>
        <a:off x="7229475" y="39687"/>
        <a:ext cx="3286125" cy="1971675"/>
      </dsp:txXfrm>
    </dsp:sp>
    <dsp:sp modelId="{A366E3C9-7BD3-7049-8757-EFFCC1C52B3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Interface for local resources and policies at the respective labs.</a:t>
          </a:r>
        </a:p>
      </dsp:txBody>
      <dsp:txXfrm>
        <a:off x="0" y="2339975"/>
        <a:ext cx="3286125" cy="1971675"/>
      </dsp:txXfrm>
    </dsp:sp>
    <dsp:sp modelId="{9E4D552D-3900-E34D-80E1-F092D8E4EAA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On-going computing operations in support of the accelerator and detector design and construction.</a:t>
          </a:r>
        </a:p>
      </dsp:txBody>
      <dsp:txXfrm>
        <a:off x="3614737" y="2339975"/>
        <a:ext cx="3286125" cy="1971675"/>
      </dsp:txXfrm>
    </dsp:sp>
    <dsp:sp modelId="{30F89B1B-8C07-EC47-929B-FB1ECC3D5A5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Operational support functions for: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Experimental data curation.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/>
            <a:t>First-pass processing.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Data analysis.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Support of collaboration(s) and users.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Accelerator and detector simulations .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70163-4C47-BA4D-875F-C7007BFDC0CA}">
      <dsp:nvSpPr>
        <dsp:cNvPr id="0" name=""/>
        <dsp:cNvSpPr/>
      </dsp:nvSpPr>
      <dsp:spPr>
        <a:xfrm rot="5400000">
          <a:off x="-162720" y="610283"/>
          <a:ext cx="1084803" cy="759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2024</a:t>
          </a:r>
        </a:p>
      </dsp:txBody>
      <dsp:txXfrm rot="-5400000">
        <a:off x="1" y="827243"/>
        <a:ext cx="759362" cy="325441"/>
      </dsp:txXfrm>
    </dsp:sp>
    <dsp:sp modelId="{DFCB07A7-EDAB-4646-A497-B728222E3A40}">
      <dsp:nvSpPr>
        <dsp:cNvPr id="0" name=""/>
        <dsp:cNvSpPr/>
      </dsp:nvSpPr>
      <dsp:spPr>
        <a:xfrm rot="5400000">
          <a:off x="5226193" y="-4379537"/>
          <a:ext cx="1593046" cy="10527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ePIC</a:t>
          </a:r>
          <a:r>
            <a:rPr lang="en-US" sz="1800" kern="1200" dirty="0"/>
            <a:t> to develop a comprehensive quantitative computing model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possible international contributors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Work on the EICO Charter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Work on agreements legal content, Identify signing authorities in various countries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 accounting mechanism for contributions to EIC computing</a:t>
          </a:r>
        </a:p>
      </dsp:txBody>
      <dsp:txXfrm rot="-5400000">
        <a:off x="758835" y="165587"/>
        <a:ext cx="10449996" cy="1437514"/>
      </dsp:txXfrm>
    </dsp:sp>
    <dsp:sp modelId="{71E1F27F-D116-4A4A-9D12-F088331C699C}">
      <dsp:nvSpPr>
        <dsp:cNvPr id="0" name=""/>
        <dsp:cNvSpPr/>
      </dsp:nvSpPr>
      <dsp:spPr>
        <a:xfrm rot="5400000">
          <a:off x="-161968" y="1900246"/>
          <a:ext cx="1084803" cy="759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2025 -2026</a:t>
          </a:r>
        </a:p>
      </dsp:txBody>
      <dsp:txXfrm rot="-5400000">
        <a:off x="753" y="2117206"/>
        <a:ext cx="759362" cy="325441"/>
      </dsp:txXfrm>
    </dsp:sp>
    <dsp:sp modelId="{A6EC897D-2970-064F-9E89-76C140F48566}">
      <dsp:nvSpPr>
        <dsp:cNvPr id="0" name=""/>
        <dsp:cNvSpPr/>
      </dsp:nvSpPr>
      <dsp:spPr>
        <a:xfrm rot="5400000">
          <a:off x="5669970" y="-3120199"/>
          <a:ext cx="705492" cy="10527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Resource planning for the short and long-term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Refinement of </a:t>
          </a:r>
          <a:r>
            <a:rPr lang="en-US" sz="2000" kern="1200" err="1"/>
            <a:t>ePIC</a:t>
          </a:r>
          <a:r>
            <a:rPr lang="en-US" sz="2000" kern="1200"/>
            <a:t> computing model and requirements</a:t>
          </a:r>
        </a:p>
      </dsp:txBody>
      <dsp:txXfrm rot="-5400000">
        <a:off x="758836" y="1825374"/>
        <a:ext cx="10493323" cy="636614"/>
      </dsp:txXfrm>
    </dsp:sp>
    <dsp:sp modelId="{F7FD6CC4-AD12-F649-8B44-EC903EA35280}">
      <dsp:nvSpPr>
        <dsp:cNvPr id="0" name=""/>
        <dsp:cNvSpPr/>
      </dsp:nvSpPr>
      <dsp:spPr>
        <a:xfrm rot="5400000">
          <a:off x="-162097" y="2792286"/>
          <a:ext cx="1084803" cy="759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2027+</a:t>
          </a:r>
        </a:p>
      </dsp:txBody>
      <dsp:txXfrm rot="-5400000">
        <a:off x="624" y="3009246"/>
        <a:ext cx="759362" cy="325441"/>
      </dsp:txXfrm>
    </dsp:sp>
    <dsp:sp modelId="{750F099A-E8E0-FE49-B8FA-5FD16ED31C69}">
      <dsp:nvSpPr>
        <dsp:cNvPr id="0" name=""/>
        <dsp:cNvSpPr/>
      </dsp:nvSpPr>
      <dsp:spPr>
        <a:xfrm rot="5400000">
          <a:off x="5670156" y="-2257884"/>
          <a:ext cx="705121" cy="10527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Finalize agreements legal content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Start agreements signing process</a:t>
          </a:r>
        </a:p>
      </dsp:txBody>
      <dsp:txXfrm rot="-5400000">
        <a:off x="758836" y="2687857"/>
        <a:ext cx="10493341" cy="636279"/>
      </dsp:txXfrm>
    </dsp:sp>
    <dsp:sp modelId="{4FA7AA13-AA52-E24F-BC81-798BB9EBA6B4}">
      <dsp:nvSpPr>
        <dsp:cNvPr id="0" name=""/>
        <dsp:cNvSpPr/>
      </dsp:nvSpPr>
      <dsp:spPr>
        <a:xfrm rot="5400000">
          <a:off x="-162720" y="3724127"/>
          <a:ext cx="1084803" cy="759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2029+</a:t>
          </a:r>
        </a:p>
      </dsp:txBody>
      <dsp:txXfrm rot="-5400000">
        <a:off x="1" y="3941087"/>
        <a:ext cx="759362" cy="325441"/>
      </dsp:txXfrm>
    </dsp:sp>
    <dsp:sp modelId="{B3E34CF1-6EC7-F549-8051-2003495111AE}">
      <dsp:nvSpPr>
        <dsp:cNvPr id="0" name=""/>
        <dsp:cNvSpPr/>
      </dsp:nvSpPr>
      <dsp:spPr>
        <a:xfrm rot="5400000">
          <a:off x="5670156" y="-1349908"/>
          <a:ext cx="705121" cy="10527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agreements are signed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International contributions included in eventual EIC Full dress rehearsals</a:t>
          </a:r>
        </a:p>
      </dsp:txBody>
      <dsp:txXfrm rot="-5400000">
        <a:off x="758836" y="3595833"/>
        <a:ext cx="10493341" cy="636279"/>
      </dsp:txXfrm>
    </dsp:sp>
    <dsp:sp modelId="{4591749D-CE5B-0041-8E83-68786BE89F93}">
      <dsp:nvSpPr>
        <dsp:cNvPr id="0" name=""/>
        <dsp:cNvSpPr/>
      </dsp:nvSpPr>
      <dsp:spPr>
        <a:xfrm rot="5400000">
          <a:off x="-162720" y="4592550"/>
          <a:ext cx="1084803" cy="759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Year-0</a:t>
          </a:r>
        </a:p>
      </dsp:txBody>
      <dsp:txXfrm rot="-5400000">
        <a:off x="1" y="4809510"/>
        <a:ext cx="759362" cy="325441"/>
      </dsp:txXfrm>
    </dsp:sp>
    <dsp:sp modelId="{A285EBB4-EB74-374A-A442-07510F5DA081}">
      <dsp:nvSpPr>
        <dsp:cNvPr id="0" name=""/>
        <dsp:cNvSpPr/>
      </dsp:nvSpPr>
      <dsp:spPr>
        <a:xfrm rot="5400000">
          <a:off x="5670682" y="-481490"/>
          <a:ext cx="705121" cy="10527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Data Taking</a:t>
          </a:r>
        </a:p>
      </dsp:txBody>
      <dsp:txXfrm rot="-5400000">
        <a:off x="759362" y="4464251"/>
        <a:ext cx="10493341" cy="63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Saturday, May 4,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Saturday, May 4,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9930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Lancon 03/07/2024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B4E5A-46BB-47A2-A8E6-78B26CF66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CF0DF-32B2-431C-AAD7-4E41CE684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8D029-96AC-CFDF-D9BD-1EA96AFC9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Saturday, May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dico.bnl.gov/event/19560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ndico.bnl.gov/event/20960/contributions/82385/attachments/50619/86546/ePIC-StreamingComputingMode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04468" y="1420726"/>
            <a:ext cx="10583064" cy="17084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3600" i="0" u="none" strike="noStrike" dirty="0">
                <a:effectLst/>
              </a:rPr>
              <a:t>Host Labs’ Computing </a:t>
            </a:r>
            <a:r>
              <a:rPr lang="en-US" sz="3600" dirty="0"/>
              <a:t>S</a:t>
            </a:r>
            <a:r>
              <a:rPr lang="en-US" sz="3600" i="0" u="none" strike="noStrike" dirty="0">
                <a:effectLst/>
              </a:rPr>
              <a:t>upport S</a:t>
            </a:r>
            <a:r>
              <a:rPr lang="en-US" sz="3600" dirty="0"/>
              <a:t>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91938" y="6350308"/>
            <a:ext cx="3208124" cy="365125"/>
          </a:xfrm>
        </p:spPr>
        <p:txBody>
          <a:bodyPr/>
          <a:lstStyle/>
          <a:p>
            <a:pPr algn="ctr"/>
            <a:r>
              <a:rPr lang="en-US" sz="1400" dirty="0"/>
              <a:t>EIC-RRB May 6,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26172" y="4779373"/>
            <a:ext cx="2334210" cy="946207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Amber Boehnlein</a:t>
            </a:r>
          </a:p>
          <a:p>
            <a:pPr algn="ctr">
              <a:spcBef>
                <a:spcPts val="600"/>
              </a:spcBef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amber@jlab.org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D1A1D1-6581-4E67-BCF7-3EC56BDFA097}"/>
              </a:ext>
            </a:extLst>
          </p:cNvPr>
          <p:cNvSpPr txBox="1">
            <a:spLocks/>
          </p:cNvSpPr>
          <p:nvPr/>
        </p:nvSpPr>
        <p:spPr>
          <a:xfrm>
            <a:off x="1932944" y="4779374"/>
            <a:ext cx="2482898" cy="946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Alexei Klimentov</a:t>
            </a:r>
          </a:p>
          <a:p>
            <a:pPr algn="ctr">
              <a:spcBef>
                <a:spcPts val="600"/>
              </a:spcBef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aak@bnl.gov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F6561-C48D-4EB6-8B38-46D32287C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09" y="3547062"/>
            <a:ext cx="3953121" cy="128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C749A-0336-4D68-BC76-EDE5192E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93" y="3728792"/>
            <a:ext cx="3657600" cy="9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6EA3-8BB4-ACD4-F835-DCC96D4B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International Computing Organization 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7EC5-02DE-CB61-CBE6-F218C9F9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906835"/>
            <a:ext cx="11484369" cy="5381694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ECSJI and </a:t>
            </a:r>
            <a:r>
              <a:rPr lang="en-US" sz="1700" dirty="0" err="1">
                <a:solidFill>
                  <a:srgbClr val="FF0000"/>
                </a:solidFill>
              </a:rPr>
              <a:t>ePIC</a:t>
            </a:r>
            <a:r>
              <a:rPr lang="en-US" sz="1700" dirty="0">
                <a:solidFill>
                  <a:srgbClr val="FF0000"/>
                </a:solidFill>
              </a:rPr>
              <a:t> management are collaborating to define 'external partners' for inclusion in the drafting EICO charter. </a:t>
            </a:r>
          </a:p>
          <a:p>
            <a:r>
              <a:rPr lang="en-US" sz="1700" dirty="0"/>
              <a:t>The ECSJI plans to apply for observer status to the WLCG</a:t>
            </a:r>
          </a:p>
          <a:p>
            <a:pPr lvl="2"/>
            <a:r>
              <a:rPr lang="en-US" sz="1600" dirty="0"/>
              <a:t>discussions with WLCG are in progress</a:t>
            </a:r>
          </a:p>
          <a:p>
            <a:pPr lvl="3"/>
            <a:r>
              <a:rPr lang="en-US" sz="1500" dirty="0"/>
              <a:t>ECSJI can get observer status at WLCG Management Meeting in May</a:t>
            </a:r>
          </a:p>
          <a:p>
            <a:pPr lvl="3"/>
            <a:r>
              <a:rPr lang="en-US" sz="1500" dirty="0"/>
              <a:t>Evolution of the WLCG towards a federation of autonomous computing institutes (LHC, DUNE, Belle II, EIC, SKA,…) is under discussion [WLCG long-term strategy and evolution will be discussed at DESY next week]</a:t>
            </a:r>
          </a:p>
          <a:p>
            <a:pPr lvl="2"/>
            <a:r>
              <a:rPr lang="en-US" sz="1600" dirty="0"/>
              <a:t>Utilization of WLCG network infrastructure by EIC computing is one of the first topics to be addressed </a:t>
            </a:r>
          </a:p>
          <a:p>
            <a:pPr lvl="3"/>
            <a:r>
              <a:rPr lang="en-US" dirty="0"/>
              <a:t>Relations with network providers are very important for NP&amp;HEP computing (and bi-directional)</a:t>
            </a:r>
          </a:p>
          <a:p>
            <a:r>
              <a:rPr lang="en-US" sz="1700" dirty="0"/>
              <a:t>HEP experiments are at the same scale as EIC computing, we must co-exist</a:t>
            </a:r>
          </a:p>
          <a:p>
            <a:r>
              <a:rPr lang="en-GB" sz="1700" dirty="0"/>
              <a:t>Cooperation and collaboration with WLCG (and FAIR)  is beneficial and natural</a:t>
            </a:r>
          </a:p>
          <a:p>
            <a:pPr lvl="2"/>
            <a:r>
              <a:rPr lang="en-GB" sz="1600" dirty="0"/>
              <a:t>It will let all experiments  not to reinvent existing solutions</a:t>
            </a:r>
          </a:p>
          <a:p>
            <a:pPr lvl="3"/>
            <a:r>
              <a:rPr lang="en-GB" sz="1400" dirty="0"/>
              <a:t>LCF/HPC and clouds integration into Computing Model</a:t>
            </a:r>
          </a:p>
          <a:p>
            <a:pPr lvl="3"/>
            <a:r>
              <a:rPr lang="en-GB" sz="1400" dirty="0"/>
              <a:t>Use accelerators or/and co-processors for specific workflows</a:t>
            </a:r>
          </a:p>
          <a:p>
            <a:pPr lvl="3"/>
            <a:r>
              <a:rPr lang="en-GB" sz="1400" dirty="0"/>
              <a:t>In addition new models of compute and storage provisioning may be arriving</a:t>
            </a:r>
          </a:p>
          <a:p>
            <a:pPr lvl="4"/>
            <a:r>
              <a:rPr lang="en-GB" sz="1200" dirty="0"/>
              <a:t>e.g. dynamic composability of hardware and software systems, cluster co-processors etc., storage in the network (</a:t>
            </a:r>
            <a:r>
              <a:rPr lang="en-GB" sz="1200" dirty="0" err="1"/>
              <a:t>ESnet</a:t>
            </a:r>
            <a:r>
              <a:rPr lang="en-GB" sz="1200" dirty="0"/>
              <a:t> proposed  R&amp;D to evaluate data caching in the network)</a:t>
            </a:r>
          </a:p>
          <a:p>
            <a:pPr lvl="5"/>
            <a:r>
              <a:rPr lang="en-GB" sz="1300" dirty="0"/>
              <a:t>Not forgetting quantum computing …</a:t>
            </a:r>
          </a:p>
          <a:p>
            <a:pPr lvl="3"/>
            <a:r>
              <a:rPr lang="en-GB" sz="1400" dirty="0"/>
              <a:t>All of this requires significant investment in software and training, as well as policy, scheduling, infrastructure and service adaptations</a:t>
            </a:r>
          </a:p>
          <a:p>
            <a:r>
              <a:rPr lang="en-US" sz="1700" dirty="0"/>
              <a:t>Infrastructures &amp; </a:t>
            </a:r>
            <a:r>
              <a:rPr lang="en-US" sz="1700" dirty="0" err="1"/>
              <a:t>centres</a:t>
            </a:r>
            <a:r>
              <a:rPr lang="en-US" sz="1700" dirty="0"/>
              <a:t> likely to be common between HEP &amp; NP (WLCG and EIC)</a:t>
            </a:r>
          </a:p>
          <a:p>
            <a:pPr lvl="3"/>
            <a:endParaRPr lang="en-GB" sz="1400" dirty="0"/>
          </a:p>
          <a:p>
            <a:pPr lvl="3"/>
            <a:endParaRPr lang="en-GB" sz="1200" dirty="0"/>
          </a:p>
          <a:p>
            <a:pPr lvl="4"/>
            <a:endParaRPr lang="en-GB" dirty="0"/>
          </a:p>
          <a:p>
            <a:pPr lvl="4"/>
            <a:endParaRPr lang="en-US" dirty="0"/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2A802-D1FB-20C4-98D8-F917EB9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6EA3-8BB4-ACD4-F835-DCC96D4B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International Computing Organization  Status.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7EC5-02DE-CB61-CBE6-F218C9F9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906835"/>
            <a:ext cx="11484369" cy="5381694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sz="2000" dirty="0"/>
              <a:t>In the fall of 2023 contacts with international partners in Italy, Canada and UK</a:t>
            </a:r>
          </a:p>
          <a:p>
            <a:pPr lvl="1"/>
            <a:r>
              <a:rPr lang="en-US" sz="1600" dirty="0"/>
              <a:t>Canada: </a:t>
            </a:r>
            <a:r>
              <a:rPr lang="en-US" sz="1600" dirty="0" err="1"/>
              <a:t>Wouter</a:t>
            </a:r>
            <a:r>
              <a:rPr lang="en-US" sz="1600" dirty="0"/>
              <a:t> </a:t>
            </a:r>
            <a:r>
              <a:rPr lang="en-US" sz="1600" dirty="0" err="1"/>
              <a:t>Deconinck</a:t>
            </a:r>
            <a:endParaRPr lang="en-US" sz="1600" dirty="0"/>
          </a:p>
          <a:p>
            <a:pPr lvl="1"/>
            <a:r>
              <a:rPr lang="en-US" sz="1600" dirty="0"/>
              <a:t>Italy: Pietro </a:t>
            </a:r>
            <a:r>
              <a:rPr lang="en-US" sz="1600" dirty="0" err="1"/>
              <a:t>Antonioli</a:t>
            </a:r>
            <a:r>
              <a:rPr lang="en-US" sz="1600" dirty="0"/>
              <a:t>, Andrea </a:t>
            </a:r>
            <a:r>
              <a:rPr lang="en-US" sz="1600" dirty="0" err="1"/>
              <a:t>Bressan</a:t>
            </a:r>
            <a:r>
              <a:rPr lang="en-US" sz="1600" dirty="0"/>
              <a:t>, Domenico Elia</a:t>
            </a:r>
          </a:p>
          <a:p>
            <a:pPr lvl="1"/>
            <a:r>
              <a:rPr lang="en-US" sz="1600" dirty="0"/>
              <a:t>UK: Peter Jones, David Britton (</a:t>
            </a:r>
            <a:r>
              <a:rPr lang="en-US" sz="1600" dirty="0" err="1"/>
              <a:t>GridPP</a:t>
            </a:r>
            <a:r>
              <a:rPr lang="en-US" sz="1600" dirty="0"/>
              <a:t>)</a:t>
            </a:r>
          </a:p>
          <a:p>
            <a:r>
              <a:rPr lang="en-US" sz="2000" dirty="0"/>
              <a:t>So far discussions covered the following points:</a:t>
            </a:r>
          </a:p>
          <a:p>
            <a:pPr lvl="1"/>
            <a:r>
              <a:rPr lang="en-US" sz="1600" dirty="0"/>
              <a:t>Organization of funding for Nuclear Physics (NP) computing at the national level.</a:t>
            </a:r>
          </a:p>
          <a:p>
            <a:pPr lvl="1"/>
            <a:r>
              <a:rPr lang="en-US" sz="1600" dirty="0"/>
              <a:t>Structure of computing for the EIC and for </a:t>
            </a:r>
            <a:r>
              <a:rPr lang="en-US" sz="1600" dirty="0" err="1"/>
              <a:t>ePIC</a:t>
            </a:r>
            <a:r>
              <a:rPr lang="en-US" sz="1600" dirty="0"/>
              <a:t> within each respective country.</a:t>
            </a:r>
          </a:p>
          <a:p>
            <a:pPr lvl="1"/>
            <a:r>
              <a:rPr lang="en-US" sz="1600" dirty="0"/>
              <a:t>Existing support and commitment for EIC computing.</a:t>
            </a:r>
          </a:p>
          <a:p>
            <a:pPr lvl="1"/>
            <a:r>
              <a:rPr lang="en-US" sz="1600" dirty="0"/>
              <a:t>Schedule and the specified level of contribution for formalizing contributions to EIC computing through agreements.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Follow-up discussions will be organized (aligned with EIC-RRB cadence)</a:t>
            </a:r>
          </a:p>
          <a:p>
            <a:r>
              <a:rPr lang="en-US" sz="2000" dirty="0"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Computing centers of Italy, Canada and UK were already included in large-scale simulation efforts for the EIC. </a:t>
            </a:r>
          </a:p>
          <a:p>
            <a:pPr lvl="1"/>
            <a:endParaRPr lang="en-US" sz="1600" dirty="0">
              <a:effectLst/>
              <a:highlight>
                <a:srgbClr val="FFFFFF"/>
              </a:highlight>
              <a:latin typeface="ArialMT"/>
            </a:endParaRP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2A802-D1FB-20C4-98D8-F917EB9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07C82-6327-958A-7EB0-1D08578B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195" y="4779397"/>
            <a:ext cx="1260088" cy="637177"/>
          </a:xfrm>
          <a:prstGeom prst="rect">
            <a:avLst/>
          </a:prstGeom>
        </p:spPr>
      </p:pic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0B3698CE-3B3D-96DC-21C2-7DE30D4252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113" y="5713070"/>
            <a:ext cx="4950170" cy="60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stfc-logo">
            <a:extLst>
              <a:ext uri="{FF2B5EF4-FFF2-40B4-BE49-F238E27FC236}">
                <a16:creationId xmlns:a16="http://schemas.microsoft.com/office/drawing/2014/main" id="{41E8D359-B627-60DA-5FD6-5772C367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4" y="5007299"/>
            <a:ext cx="2347527" cy="6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0C47ADE6-8573-2F48-00F0-73483B5E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714" y="890447"/>
            <a:ext cx="6499440" cy="3083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C6EA3-8BB4-ACD4-F835-DCC96D4B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Computing Resources for EIC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7EC5-02DE-CB61-CBE6-F218C9F9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62" y="728029"/>
            <a:ext cx="11658892" cy="5381694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Presently, support and computing resources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the EIC at BNL and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JLab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 provided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mostly opportunistically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 </a:t>
            </a:r>
            <a:r>
              <a:rPr lang="en-US" sz="16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itchFamily="2" charset="0"/>
              </a:rPr>
              <a:t>Jefferson Lab, 2000 job slots and 1PB of </a:t>
            </a:r>
          </a:p>
          <a:p>
            <a:pPr marL="457200" lvl="1" indent="0">
              <a:buNone/>
            </a:pPr>
            <a:r>
              <a:rPr lang="en-US" sz="16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itchFamily="2" charset="0"/>
              </a:rPr>
              <a:t>storage allocated for the EIC,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at BNL HPC cluster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is set up to support EIC project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Local funding (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</a:rPr>
              <a:t>at limited scale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) is available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at both Labs for computing and software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development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EIC is using the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Open Science Grid (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OSG) and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anticipating the inclusion of  partners from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WLCG-affiliated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institutions and DOE ASCR Facilities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EIC will use  WLCG networking infrastructure : LHCOPN/LHCONE -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one of areas where we need a discussion and collaboration with WLCG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2A802-D1FB-20C4-98D8-F917EB9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CA59F-08C7-F588-4A95-53FBC797DE02}"/>
              </a:ext>
            </a:extLst>
          </p:cNvPr>
          <p:cNvSpPr txBox="1"/>
          <p:nvPr/>
        </p:nvSpPr>
        <p:spPr>
          <a:xfrm>
            <a:off x="8508380" y="923224"/>
            <a:ext cx="333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EIC core hours per month 2023-2024 (US Facilities)</a:t>
            </a:r>
          </a:p>
        </p:txBody>
      </p:sp>
    </p:spTree>
    <p:extLst>
      <p:ext uri="{BB962C8B-B14F-4D97-AF65-F5344CB8AC3E}">
        <p14:creationId xmlns:p14="http://schemas.microsoft.com/office/powerpoint/2010/main" val="202305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6EA3-8BB4-ACD4-F835-DCC96D4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anchor="ctr">
            <a:normAutofit/>
          </a:bodyPr>
          <a:lstStyle/>
          <a:p>
            <a:r>
              <a:rPr lang="en-US" dirty="0"/>
              <a:t>Status and Computing Resources for EIC.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7EC5-02DE-CB61-CBE6-F218C9F9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780108" cy="53816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/>
          </a:p>
          <a:p>
            <a:r>
              <a:rPr lang="en-US" sz="1600" dirty="0">
                <a:effectLst/>
              </a:rPr>
              <a:t>We </a:t>
            </a:r>
            <a:r>
              <a:rPr lang="en-US" sz="1600" dirty="0"/>
              <a:t>started</a:t>
            </a:r>
            <a:r>
              <a:rPr lang="en-US" sz="1600" dirty="0">
                <a:effectLst/>
              </a:rPr>
              <a:t> to integrate and </a:t>
            </a:r>
            <a:r>
              <a:rPr lang="en-US" sz="1600" dirty="0"/>
              <a:t>leverage software, tools, and services developed by the WLCG </a:t>
            </a:r>
            <a:r>
              <a:rPr lang="en-US" sz="1600" dirty="0">
                <a:effectLst/>
              </a:rPr>
              <a:t> community for EIC</a:t>
            </a:r>
          </a:p>
          <a:p>
            <a:pPr lvl="1"/>
            <a:r>
              <a:rPr lang="en-US" sz="1400" dirty="0"/>
              <a:t>Data Management and workflow management</a:t>
            </a:r>
            <a:endParaRPr lang="en-US" sz="1400" dirty="0">
              <a:effectLst/>
            </a:endParaRPr>
          </a:p>
          <a:p>
            <a:pPr lvl="2"/>
            <a:r>
              <a:rPr lang="en-US" sz="1400" b="0" i="0" u="none" strike="noStrike" dirty="0" err="1">
                <a:effectLst/>
              </a:rPr>
              <a:t>Rucio</a:t>
            </a:r>
            <a:r>
              <a:rPr lang="en-US" sz="1400" b="0" i="0" u="none" strike="noStrike" dirty="0">
                <a:effectLst/>
              </a:rPr>
              <a:t> for data management adopted by </a:t>
            </a:r>
            <a:r>
              <a:rPr lang="en-US" sz="1400" b="0" i="0" u="none" strike="noStrike" dirty="0" err="1">
                <a:effectLst/>
              </a:rPr>
              <a:t>ePIC</a:t>
            </a:r>
            <a:r>
              <a:rPr lang="en-US" sz="1400" b="0" i="0" u="none" strike="noStrike" dirty="0">
                <a:effectLst/>
              </a:rPr>
              <a:t>, de facto standard for HEP experiments @LHC and Belle II</a:t>
            </a:r>
          </a:p>
          <a:p>
            <a:pPr lvl="2"/>
            <a:r>
              <a:rPr lang="en-US" sz="1400" b="0" i="0" u="none" strike="noStrike" dirty="0" err="1">
                <a:effectLst/>
              </a:rPr>
              <a:t>PanDA</a:t>
            </a:r>
            <a:r>
              <a:rPr lang="en-US" sz="1400" b="0" i="0" u="none" strike="noStrike" dirty="0">
                <a:effectLst/>
              </a:rPr>
              <a:t> for workflow management in use for AI based EIC detector design project funded by DOE NP, will be evaluated by </a:t>
            </a:r>
            <a:r>
              <a:rPr lang="en-US" sz="1400" b="0" i="0" u="none" strike="noStrike" dirty="0" err="1">
                <a:effectLst/>
              </a:rPr>
              <a:t>ePIC</a:t>
            </a:r>
            <a:endParaRPr lang="en-US" sz="1400" dirty="0"/>
          </a:p>
          <a:p>
            <a:pPr lvl="2"/>
            <a:r>
              <a:rPr lang="en-US" sz="1400" dirty="0">
                <a:effectLst/>
              </a:rPr>
              <a:t>EIC </a:t>
            </a:r>
            <a:r>
              <a:rPr lang="en-US" sz="1400" dirty="0" err="1">
                <a:effectLst/>
              </a:rPr>
              <a:t>Rucio</a:t>
            </a:r>
            <a:r>
              <a:rPr lang="en-US" sz="1400" dirty="0">
                <a:effectLst/>
              </a:rPr>
              <a:t> instances are installed at BNL and </a:t>
            </a:r>
            <a:r>
              <a:rPr lang="en-US" sz="1400" dirty="0" err="1">
                <a:effectLst/>
              </a:rPr>
              <a:t>JLab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PanDA</a:t>
            </a:r>
            <a:r>
              <a:rPr lang="en-US" sz="1400" dirty="0">
                <a:effectLst/>
              </a:rPr>
              <a:t> instance </a:t>
            </a:r>
            <a:r>
              <a:rPr lang="en-US" sz="1400" dirty="0"/>
              <a:t>is  installed at BNL  (available to </a:t>
            </a:r>
            <a:r>
              <a:rPr lang="en-US" sz="1400" dirty="0" err="1"/>
              <a:t>ePIC</a:t>
            </a:r>
            <a:r>
              <a:rPr lang="en-US" sz="1400" dirty="0"/>
              <a:t> and EIC project)</a:t>
            </a:r>
            <a:endParaRPr lang="en-US" sz="1600" dirty="0"/>
          </a:p>
          <a:p>
            <a:r>
              <a:rPr lang="en-US" sz="1600" dirty="0"/>
              <a:t>Very promising discussion about AI/ML for EIC at BNL in April (AI/ML for detector design, DAQ, accelerator, analysis) </a:t>
            </a:r>
          </a:p>
          <a:p>
            <a:pPr lvl="2"/>
            <a:r>
              <a:rPr lang="en-US" sz="1600" b="0" i="0" u="none" strike="noStrike" dirty="0">
                <a:effectLst/>
              </a:rPr>
              <a:t>AI/ML for EIC is a well-developed activity area (cf. </a:t>
            </a:r>
            <a:r>
              <a:rPr lang="en-US" sz="1600" b="0" i="0" u="sng" strike="noStrike" dirty="0">
                <a:effectLst/>
                <a:hlinkClick r:id="rId2"/>
              </a:rPr>
              <a:t>AI4EIC</a:t>
            </a:r>
            <a:r>
              <a:rPr lang="en-US" sz="1600" b="0" i="0" u="none" strike="noStrike" dirty="0">
                <a:effectLst/>
              </a:rPr>
              <a:t> workshop series) with promising recent discussions to grow AI/ML activities further and provide support</a:t>
            </a:r>
            <a:endParaRPr lang="en-US" sz="1600" dirty="0"/>
          </a:p>
          <a:p>
            <a:r>
              <a:rPr lang="en-US" sz="1600" dirty="0">
                <a:effectLst/>
              </a:rPr>
              <a:t>Ongoing discussion and prototyping of collaborative tools for </a:t>
            </a:r>
            <a:r>
              <a:rPr lang="en-US" sz="1600" dirty="0" err="1">
                <a:effectLst/>
              </a:rPr>
              <a:t>ePIC</a:t>
            </a:r>
            <a:r>
              <a:rPr lang="en-US" sz="1600" dirty="0">
                <a:effectLst/>
              </a:rPr>
              <a:t>  (including comanage features)</a:t>
            </a:r>
          </a:p>
          <a:p>
            <a:pPr lvl="1"/>
            <a:r>
              <a:rPr lang="en-US" sz="1600" dirty="0">
                <a:effectLst/>
              </a:rPr>
              <a:t>User</a:t>
            </a:r>
            <a:r>
              <a:rPr lang="en-US" sz="1600" dirty="0"/>
              <a:t> Database, Document Database, Document Development Platform, Web Hosting</a:t>
            </a:r>
            <a:endParaRPr lang="en-US" sz="1400" dirty="0"/>
          </a:p>
          <a:p>
            <a:pPr lvl="2"/>
            <a:r>
              <a:rPr lang="en-US" sz="1400" i="1" dirty="0" err="1">
                <a:effectLst/>
              </a:rPr>
              <a:t>ePIC</a:t>
            </a:r>
            <a:r>
              <a:rPr lang="en-US" sz="1400" i="1" dirty="0">
                <a:effectLst/>
              </a:rPr>
              <a:t>  collaboration needs many collaborative tools to function that have to be realized and maintained. Since few of the available solutions fulfill all of </a:t>
            </a:r>
            <a:r>
              <a:rPr lang="en-US" sz="1400" i="1" dirty="0" err="1">
                <a:effectLst/>
              </a:rPr>
              <a:t>ePICs</a:t>
            </a:r>
            <a:r>
              <a:rPr lang="en-US" sz="1400" i="1" dirty="0">
                <a:effectLst/>
              </a:rPr>
              <a:t> requirement, the development of collaborative tools is required. These items are the responsibility of the hosting labs.</a:t>
            </a:r>
          </a:p>
          <a:p>
            <a:r>
              <a:rPr lang="en-US" sz="1600" dirty="0"/>
              <a:t>Ongoing discussion between the </a:t>
            </a:r>
            <a:r>
              <a:rPr lang="en-US" sz="1600" dirty="0" err="1"/>
              <a:t>ePIC</a:t>
            </a:r>
            <a:r>
              <a:rPr lang="en-US" sz="1600" dirty="0"/>
              <a:t> (DAQ, SW&amp;C) and the Institute about computing model</a:t>
            </a:r>
            <a:r>
              <a:rPr lang="en-US" sz="1500" dirty="0"/>
              <a:t> </a:t>
            </a:r>
            <a:endParaRPr lang="en-US" sz="1500" dirty="0">
              <a:effectLst/>
            </a:endParaRPr>
          </a:p>
          <a:p>
            <a:pPr marL="1371600" lvl="3" indent="0">
              <a:buNone/>
            </a:pPr>
            <a:endParaRPr lang="en-US" sz="150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FF95BAB-7030-4AF3-2406-066B11E8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Talk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2A802-D1FB-20C4-98D8-F917EB9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FAAA4-587D-8790-54AD-7605B1C8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272" y="5024242"/>
            <a:ext cx="12954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D51B7-C23D-11E8-AF88-B6B0B534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38" y="5060581"/>
            <a:ext cx="1044506" cy="11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D781-FC50-09BB-47F2-F2E14B0C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B192-E302-9233-4E72-F2F7D96C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Strong support for EIC and </a:t>
            </a:r>
            <a:r>
              <a:rPr lang="en-US" sz="1800" dirty="0" err="1"/>
              <a:t>ePIC</a:t>
            </a:r>
            <a:r>
              <a:rPr lang="en-US" sz="1800" dirty="0"/>
              <a:t> computing in host laboratories</a:t>
            </a:r>
          </a:p>
          <a:p>
            <a:r>
              <a:rPr lang="en-US" sz="1800" dirty="0"/>
              <a:t>Strong interest in EIC and </a:t>
            </a:r>
            <a:r>
              <a:rPr lang="en-US" sz="1800" dirty="0" err="1"/>
              <a:t>ePIC</a:t>
            </a:r>
            <a:r>
              <a:rPr lang="en-US" sz="1800" dirty="0"/>
              <a:t> computing  in the scientific community (US and international).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This week's EIC RRB meeting, kindly hosted by INFN, gives us the opportunity to discuss the international aspects of EIC computing with our colleagues from many countries.</a:t>
            </a:r>
            <a:endParaRPr lang="en-US" sz="1600" dirty="0"/>
          </a:p>
          <a:p>
            <a:r>
              <a:rPr lang="en-US" sz="1800" dirty="0"/>
              <a:t>BNL and </a:t>
            </a:r>
            <a:r>
              <a:rPr lang="en-US" sz="1800" dirty="0" err="1"/>
              <a:t>JLab</a:t>
            </a:r>
            <a:r>
              <a:rPr lang="en-US" sz="1800" dirty="0"/>
              <a:t>, as Electron-Ion Collider host labs, have established a collaborative entity, the EIC Computing and Software Joint Institute.</a:t>
            </a:r>
          </a:p>
          <a:p>
            <a:pPr lvl="1"/>
            <a:r>
              <a:rPr lang="en-US" sz="1600" dirty="0"/>
              <a:t>The Institute is an active participant in EIC and </a:t>
            </a:r>
            <a:r>
              <a:rPr lang="en-US" sz="1600" dirty="0" err="1"/>
              <a:t>ePIC</a:t>
            </a:r>
            <a:r>
              <a:rPr lang="en-US" sz="1600" dirty="0"/>
              <a:t> computing</a:t>
            </a:r>
            <a:r>
              <a:rPr lang="en-US" sz="1800" dirty="0"/>
              <a:t>.</a:t>
            </a:r>
          </a:p>
          <a:p>
            <a:r>
              <a:rPr lang="en-US" sz="1800" dirty="0"/>
              <a:t>The ECSJI Computing and Software Advisory Committee (with strong international participation) has been  formed and conducted the first </a:t>
            </a:r>
            <a:r>
              <a:rPr lang="en-US" sz="1800" dirty="0" err="1"/>
              <a:t>ePIC</a:t>
            </a:r>
            <a:r>
              <a:rPr lang="en-US" sz="1800" dirty="0"/>
              <a:t> SW&amp;C review in fall 2023.</a:t>
            </a:r>
          </a:p>
          <a:p>
            <a:r>
              <a:rPr lang="en-US" sz="1800" dirty="0"/>
              <a:t>The first version of the </a:t>
            </a:r>
            <a:r>
              <a:rPr lang="en-US" sz="1800" dirty="0" err="1"/>
              <a:t>ePIC</a:t>
            </a:r>
            <a:r>
              <a:rPr lang="en-US" sz="1800" dirty="0"/>
              <a:t> streaming computing model is ready and will be reviewed by the ECSJI computing and advisory committee in fall 2024.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streaming computing model is a primary document for preparing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MoUs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with International partners  (and to define roles for Computing Centers)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priorities for this year :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71C3D-EADC-7A1B-D7C4-6D99005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1A2DA-FFC6-6D5E-7EC7-2BA7F4336568}"/>
              </a:ext>
            </a:extLst>
          </p:cNvPr>
          <p:cNvSpPr txBox="1"/>
          <p:nvPr/>
        </p:nvSpPr>
        <p:spPr>
          <a:xfrm>
            <a:off x="1838255" y="5108447"/>
            <a:ext cx="90247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Organise</a:t>
            </a:r>
            <a:r>
              <a:rPr lang="en-US" dirty="0"/>
              <a:t> </a:t>
            </a:r>
            <a:r>
              <a:rPr lang="en-US" dirty="0" err="1"/>
              <a:t>ePIC</a:t>
            </a:r>
            <a:r>
              <a:rPr lang="en-US" dirty="0"/>
              <a:t> computing model review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possible international contributors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Work on the EIC International Computing Organization  Charter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Work on agreements legal content, identify signing authorities in various countries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Establish accounting mechanism for contributions to EIC computing</a:t>
            </a:r>
          </a:p>
        </p:txBody>
      </p:sp>
    </p:spTree>
    <p:extLst>
      <p:ext uri="{BB962C8B-B14F-4D97-AF65-F5344CB8AC3E}">
        <p14:creationId xmlns:p14="http://schemas.microsoft.com/office/powerpoint/2010/main" val="187330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3C793-B02B-32D2-5C90-E171319D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6AC34-9C51-FD47-7C4C-1777969F138B}"/>
              </a:ext>
            </a:extLst>
          </p:cNvPr>
          <p:cNvSpPr txBox="1"/>
          <p:nvPr/>
        </p:nvSpPr>
        <p:spPr>
          <a:xfrm>
            <a:off x="924910" y="231228"/>
            <a:ext cx="2442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9688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6968189-C5CE-5895-9A12-F495D9C4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EIC Computing and Software Joint Institute was created fall of 2023</a:t>
            </a:r>
          </a:p>
        </p:txBody>
      </p:sp>
      <p:pic>
        <p:nvPicPr>
          <p:cNvPr id="16" name="Content Placeholder 15" descr="A document with text on it&#10;&#10;Description automatically generated">
            <a:extLst>
              <a:ext uri="{FF2B5EF4-FFF2-40B4-BE49-F238E27FC236}">
                <a16:creationId xmlns:a16="http://schemas.microsoft.com/office/drawing/2014/main" id="{0AF560FB-4FFE-A796-7221-0D6A8814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32967" y="1039943"/>
            <a:ext cx="4158528" cy="538162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BE7F5-D637-588A-B537-B931B56A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F4B85EC6-F8D5-D04C-B107-CDFB781F41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7475"/>
            <a:ext cx="5224463" cy="31115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7" name="Picture 16" descr="A close-up of a document&#10;&#10;Description automatically generated">
            <a:extLst>
              <a:ext uri="{FF2B5EF4-FFF2-40B4-BE49-F238E27FC236}">
                <a16:creationId xmlns:a16="http://schemas.microsoft.com/office/drawing/2014/main" id="{F9FDE5C9-22A6-AEF3-86F9-0649CE56F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" r="-2" b="23092"/>
          <a:stretch/>
        </p:blipFill>
        <p:spPr>
          <a:xfrm>
            <a:off x="5859463" y="1039943"/>
            <a:ext cx="5492873" cy="538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07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8882BF-68B5-EEA7-9542-A7F724CD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recommendations from the fall 2023 ECSAC review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0591-BD99-B58B-3C52-7DA0772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5D2AB8C-83A3-F56D-8828-03C3E627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4" y="4171758"/>
            <a:ext cx="10094380" cy="18353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close-up of black text&#10;&#10;Description automatically generated">
            <a:extLst>
              <a:ext uri="{FF2B5EF4-FFF2-40B4-BE49-F238E27FC236}">
                <a16:creationId xmlns:a16="http://schemas.microsoft.com/office/drawing/2014/main" id="{888BD78C-9E4A-77B9-A46D-C59A266A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1353526"/>
            <a:ext cx="9648875" cy="22531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30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6337-B0DD-9B0E-9388-9E3EED0A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Canadian infrastructure available for the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5BBF-DC45-249F-3DB5-781BD1B0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Digital Research Alliance of Canada: National computing resources supporting both HPC and HTC workflows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Operated through regional consortia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EIC Canada's computing contribution is operated by staff from Prairies, one of the five regional organizations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i="1"/>
              <a:t>Annual resource allocation </a:t>
            </a:r>
            <a:r>
              <a:rPr lang="en-US"/>
              <a:t>competitions (with fast-track continuance option), Peer review process of access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EIC Canada has held active allocation for 4 years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~50 core-years/year, 100 TB during proposal and initial ePIC development phase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Supported majority of ATHENA simulations until Open Science Grid (5k-10k core-years)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Primary use for EIC Canada researchers and for international contribution proof of concepts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22AA-BA58-5D05-45C3-5B2586BD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4723CDA1-F5CE-E193-8E34-A50ACBE8BFD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220" y="5065481"/>
            <a:ext cx="10534643" cy="12822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858E4-7329-6BD2-5529-BD0026427551}"/>
              </a:ext>
            </a:extLst>
          </p:cNvPr>
          <p:cNvSpPr txBox="1"/>
          <p:nvPr/>
        </p:nvSpPr>
        <p:spPr>
          <a:xfrm>
            <a:off x="10285116" y="0"/>
            <a:ext cx="202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err="1"/>
              <a:t>Wouter</a:t>
            </a:r>
            <a:r>
              <a:rPr lang="en-US" i="1"/>
              <a:t> </a:t>
            </a:r>
            <a:r>
              <a:rPr lang="en-US" i="1" err="1"/>
              <a:t>Deconinck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4159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chemeClr val="dk1"/>
                </a:solidFill>
                <a:latin typeface="Arial"/>
              </a:rPr>
              <a:t>Future? - Canadian infrastructure available for the EIC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Arial"/>
              </a:rPr>
              <a:t>Canada aims for approximately 10% of the U.S. contribution to EIC computing.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Arial"/>
              </a:rPr>
              <a:t>In the future, EIC Canada could have the opportunity to make a contribution through dedicated infrastructure.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Precedent exists in ATLAS Canadian Tier-1 located at Simon Fraser University (SFU).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strike="noStrike" spc="-1" dirty="0">
                <a:solidFill>
                  <a:schemeClr val="dk1"/>
                </a:solidFill>
                <a:latin typeface="Arial"/>
              </a:rPr>
              <a:t>SFU leads a consortium of Canadian institutions, including TRIUMF, operating the Tier-1 Data Centre, which receives funding from the Canada Foundation for Innovation (CFI).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Arial"/>
              </a:rPr>
              <a:t>For EIC Canada to expand with dedicated “Tier-1”-like resources, a formal proposal is anticipated after the completion of detector subsystem construction (also requested of CFI). 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000" b="0" strike="noStrike" kern="1200" spc="-1">
                <a:solidFill>
                  <a:schemeClr val="dk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7E0317-4BCB-4D11-B391-F4BF69DA4542}" type="slidenum">
              <a:rPr lang="en-US" smtClean="0"/>
              <a:pPr/>
              <a:t>19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AEA6C-F217-D671-7370-A6E00BFAB474}"/>
              </a:ext>
            </a:extLst>
          </p:cNvPr>
          <p:cNvSpPr txBox="1"/>
          <p:nvPr/>
        </p:nvSpPr>
        <p:spPr>
          <a:xfrm>
            <a:off x="10285116" y="0"/>
            <a:ext cx="202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err="1"/>
              <a:t>Wouter</a:t>
            </a:r>
            <a:r>
              <a:rPr lang="en-US" i="1"/>
              <a:t> </a:t>
            </a:r>
            <a:r>
              <a:rPr lang="en-US" i="1" err="1"/>
              <a:t>Deconinck</a:t>
            </a:r>
            <a:endParaRPr lang="en-US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and Software Joint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Brookhaven National Laboratory (</a:t>
            </a:r>
            <a:r>
              <a:rPr lang="en-US" sz="2000" b="1" dirty="0"/>
              <a:t>BNL</a:t>
            </a:r>
            <a:r>
              <a:rPr lang="en-US" sz="2000" dirty="0"/>
              <a:t>) and Thomas Jefferson National Accelerator Facility (</a:t>
            </a:r>
            <a:r>
              <a:rPr lang="en-US" sz="2000" b="1" dirty="0" err="1"/>
              <a:t>JLab</a:t>
            </a:r>
            <a:r>
              <a:rPr lang="en-US" sz="2000" dirty="0"/>
              <a:t>), as Electron-Ion Collider host labs, have established a collaborative entity, the </a:t>
            </a:r>
            <a:r>
              <a:rPr lang="en-US" sz="2000" b="1" dirty="0">
                <a:solidFill>
                  <a:srgbClr val="FF0000"/>
                </a:solidFill>
              </a:rPr>
              <a:t>EIC Computing and Software Joint Institute </a:t>
            </a:r>
            <a:r>
              <a:rPr lang="en-US" sz="2000" dirty="0"/>
              <a:t>(</a:t>
            </a:r>
            <a:r>
              <a:rPr lang="en-US" sz="2000" b="1" dirty="0"/>
              <a:t>ECSJI</a:t>
            </a:r>
            <a:r>
              <a:rPr lang="en-US" sz="2000" dirty="0"/>
              <a:t>). </a:t>
            </a:r>
          </a:p>
          <a:p>
            <a:pPr lvl="1"/>
            <a:r>
              <a:rPr lang="en-US" sz="1800" dirty="0"/>
              <a:t>This joint institute is designed to support the computing and software needs and activities of the EIC.</a:t>
            </a:r>
          </a:p>
          <a:p>
            <a:pPr lvl="1"/>
            <a:r>
              <a:rPr lang="en-US" sz="1800" dirty="0"/>
              <a:t>The Institute  was created fall of 2023</a:t>
            </a:r>
          </a:p>
          <a:p>
            <a:endParaRPr lang="en-US" sz="2000" dirty="0"/>
          </a:p>
          <a:p>
            <a:r>
              <a:rPr lang="en-US" sz="2000" dirty="0"/>
              <a:t>ECSJI will leverage </a:t>
            </a:r>
            <a:r>
              <a:rPr lang="en-US" sz="2000" b="1" dirty="0"/>
              <a:t>complementary expertise at the two labs </a:t>
            </a:r>
            <a:r>
              <a:rPr lang="en-US" sz="2000" dirty="0"/>
              <a:t>and provide needed visibility to the respective lab management and stakeholders. </a:t>
            </a:r>
          </a:p>
          <a:p>
            <a:pPr lvl="1"/>
            <a:r>
              <a:rPr lang="en-US" sz="1800" i="1" dirty="0"/>
              <a:t>The advantages of such a structure also include increased reliability and availability of resources for the </a:t>
            </a:r>
            <a:r>
              <a:rPr lang="en-US" sz="1800" i="1" dirty="0" err="1"/>
              <a:t>ePIC</a:t>
            </a:r>
            <a:r>
              <a:rPr lang="en-US" sz="1800" i="1" dirty="0"/>
              <a:t> collaboration and other future collaborations.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success of the EIC, an international scientific endeavor, will benefit from contributions from international partners towards its computing effort. </a:t>
            </a:r>
          </a:p>
          <a:p>
            <a:endParaRPr lang="en-US" sz="2000" dirty="0"/>
          </a:p>
          <a:p>
            <a:r>
              <a:rPr lang="en-US" sz="2000" dirty="0"/>
              <a:t>To facilitate efficient coordination, the Institute will administer the EIC International Computing Organization (EICO), which will include all the contributors to the EIC computing effort.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8349-5E3E-5E8B-B184-E6E38BC2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Italian infrastructure available for the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106F-ADF7-82C2-06AA-F0A0BBF3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1" y="728029"/>
            <a:ext cx="6785785" cy="53816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4965" indent="-342265">
              <a:lnSpc>
                <a:spcPct val="160465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INFN</a:t>
            </a:r>
            <a:r>
              <a:rPr lang="en-US" sz="2000" spc="-3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operates its own</a:t>
            </a:r>
            <a:r>
              <a:rPr lang="en-US" sz="2000" spc="-2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Grid</a:t>
            </a:r>
            <a:r>
              <a:rPr lang="en-US" sz="2000" spc="-2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en-US" sz="2000" spc="-2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Cloud</a:t>
            </a:r>
            <a:r>
              <a:rPr lang="en-US" sz="2000" spc="-2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</a:rPr>
              <a:t>services</a:t>
            </a:r>
            <a:r>
              <a:rPr lang="en-US" sz="2000" spc="-2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97865" lvl="1" indent="-227965">
              <a:lnSpc>
                <a:spcPct val="149296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Nine</a:t>
            </a:r>
            <a:r>
              <a:rPr lang="en-US" sz="1800" spc="-2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medium-sized</a:t>
            </a:r>
            <a:r>
              <a:rPr lang="en-US" sz="1800" spc="-2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spc="-10">
                <a:solidFill>
                  <a:schemeClr val="tx1"/>
                </a:solidFill>
                <a:latin typeface="Arial" panose="020B0604020202020204" pitchFamily="34" charset="0"/>
              </a:rPr>
              <a:t>centers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98500" marR="14604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One</a:t>
            </a:r>
            <a:r>
              <a:rPr lang="en-US" sz="1800" spc="-4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large</a:t>
            </a:r>
            <a:r>
              <a:rPr lang="en-US" sz="1800" spc="-2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national</a:t>
            </a:r>
            <a:r>
              <a:rPr lang="en-US" sz="1800" spc="-3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spc="-25">
                <a:solidFill>
                  <a:schemeClr val="tx1"/>
                </a:solidFill>
                <a:latin typeface="Arial" panose="020B0604020202020204" pitchFamily="34" charset="0"/>
              </a:rPr>
              <a:t>center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at</a:t>
            </a:r>
            <a:r>
              <a:rPr lang="en-US" sz="1800" spc="-2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CNAF</a:t>
            </a:r>
            <a:r>
              <a:rPr lang="en-US" sz="1800" spc="-25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(Bologna) collocated with LEONARDO (pre-</a:t>
            </a:r>
            <a:r>
              <a:rPr lang="en-US" sz="1800" err="1">
                <a:solidFill>
                  <a:schemeClr val="tx1"/>
                </a:solidFill>
                <a:latin typeface="Arial" panose="020B0604020202020204" pitchFamily="34" charset="0"/>
              </a:rPr>
              <a:t>exascale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</a:rPr>
              <a:t> supercomputer)</a:t>
            </a:r>
          </a:p>
          <a:p>
            <a:pPr marL="698500" marR="14604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1800">
                <a:latin typeface="Arial" panose="020B0604020202020204" pitchFamily="34" charset="0"/>
              </a:rPr>
              <a:t>Successfully contributing to the WLCG for two decades and will support the LHC in the High Luminosity area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A m</a:t>
            </a:r>
            <a:r>
              <a:rPr lang="en-US" sz="20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ajor national initiative has recently been approved: ICSC </a:t>
            </a:r>
          </a:p>
          <a:p>
            <a:pPr lvl="1" fontAlgn="base"/>
            <a:r>
              <a:rPr lang="en-US" sz="18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 Research Centre</a:t>
            </a:r>
            <a:br>
              <a:rPr lang="en-US" sz="18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High-Performance Computing, Big Data, and Quantum Computing</a:t>
            </a:r>
          </a:p>
          <a:p>
            <a:pPr lvl="1" fontAlgn="base"/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The EIC could benefit from this global infrastructure</a:t>
            </a:r>
          </a:p>
          <a:p>
            <a:pPr fontAlgn="base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Modest resources are available for EIC until detector construction is completed</a:t>
            </a:r>
          </a:p>
          <a:p>
            <a:pPr fontAlgn="base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</a:rPr>
              <a:t>Italian EIC community </a:t>
            </a:r>
            <a:r>
              <a:rPr lang="en-US" sz="20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has been yearly applying (and getting approved) for a share at CNAF since 2020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Aiming at contributing at the level of ~10% to EIC computing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D347-0A04-576D-CC76-54F475A3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3930D549-46F9-D3C7-8AE2-EB1E098F87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7677" y="1081170"/>
            <a:ext cx="4717775" cy="5398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D04C45-3915-DD15-0553-32F9B21C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15" y="2152540"/>
            <a:ext cx="842851" cy="570603"/>
          </a:xfrm>
          <a:prstGeom prst="rect">
            <a:avLst/>
          </a:prstGeom>
        </p:spPr>
      </p:pic>
      <p:pic>
        <p:nvPicPr>
          <p:cNvPr id="13" name="Picture 12" descr="File:INFN logo 2017.svg - Wikipedia">
            <a:extLst>
              <a:ext uri="{FF2B5EF4-FFF2-40B4-BE49-F238E27FC236}">
                <a16:creationId xmlns:a16="http://schemas.microsoft.com/office/drawing/2014/main" id="{2703D18F-94E6-7837-8A45-89C9EF9C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23" y="-33940"/>
            <a:ext cx="2650885" cy="13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D11A9-2452-6AB3-37D4-6E0D5613D3D0}"/>
              </a:ext>
            </a:extLst>
          </p:cNvPr>
          <p:cNvSpPr txBox="1"/>
          <p:nvPr/>
        </p:nvSpPr>
        <p:spPr>
          <a:xfrm>
            <a:off x="10561470" y="-81366"/>
            <a:ext cx="171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/>
              <a:t>Andrea </a:t>
            </a:r>
            <a:r>
              <a:rPr lang="en-US" i="1" err="1"/>
              <a:t>Bressan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7063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8349-5E3E-5E8B-B184-E6E38BC2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 infrastructure available for the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106F-ADF7-82C2-06AA-F0A0BBF3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solidFill>
                  <a:srgbClr val="C00000"/>
                </a:solidFill>
              </a:rPr>
              <a:t>Science and Technology Facilities Council </a:t>
            </a:r>
            <a:r>
              <a:rPr lang="en-US" sz="2200"/>
              <a:t>(STFC)</a:t>
            </a:r>
          </a:p>
          <a:p>
            <a:pPr lvl="1"/>
            <a:r>
              <a:rPr lang="en-US" sz="2200"/>
              <a:t>Part of UK Research and Innovation (UKRI)</a:t>
            </a:r>
          </a:p>
          <a:p>
            <a:pPr lvl="1"/>
            <a:r>
              <a:rPr lang="en-US" sz="2200"/>
              <a:t>Supports research in Nuclear Physics, Particle Physics and Astronomy</a:t>
            </a:r>
          </a:p>
          <a:p>
            <a:pPr lvl="1"/>
            <a:r>
              <a:rPr lang="en-US" sz="2200"/>
              <a:t>IRIS project set up in 2018 to improve federation of STFC digital infrastructure</a:t>
            </a:r>
          </a:p>
          <a:p>
            <a:pPr lvl="1"/>
            <a:r>
              <a:rPr lang="en-US" sz="2200"/>
              <a:t>Infrastructure partners include </a:t>
            </a:r>
            <a:r>
              <a:rPr lang="en-US" sz="2200" b="1" err="1">
                <a:solidFill>
                  <a:srgbClr val="C00000"/>
                </a:solidFill>
              </a:rPr>
              <a:t>GridPP</a:t>
            </a:r>
            <a:r>
              <a:rPr lang="en-US" sz="2200"/>
              <a:t> (High Throughput Computing) and </a:t>
            </a:r>
            <a:r>
              <a:rPr lang="en-US" sz="2200" b="1" err="1">
                <a:solidFill>
                  <a:srgbClr val="C00000"/>
                </a:solidFill>
              </a:rPr>
              <a:t>DiRAC</a:t>
            </a:r>
            <a:r>
              <a:rPr lang="en-US" sz="2200"/>
              <a:t> (High Performance Computing), amongst others</a:t>
            </a:r>
          </a:p>
          <a:p>
            <a:pPr lvl="1"/>
            <a:r>
              <a:rPr lang="en-US" sz="2200" b="1" err="1">
                <a:solidFill>
                  <a:schemeClr val="accent1"/>
                </a:solidFill>
              </a:rPr>
              <a:t>GridPP</a:t>
            </a:r>
            <a:r>
              <a:rPr lang="en-US" sz="2200">
                <a:solidFill>
                  <a:schemeClr val="accent1"/>
                </a:solidFill>
              </a:rPr>
              <a:t> supports HTC needs of nuclear and particle physics, in particular the UK’s contribution to the WLCG but also non-LHC experiments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D347-0A04-576D-CC76-54F475A3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6F7DE-F607-C19E-6007-130F6546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93" y="4325999"/>
            <a:ext cx="1892300" cy="1016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2" descr="gridpp-logo">
            <a:extLst>
              <a:ext uri="{FF2B5EF4-FFF2-40B4-BE49-F238E27FC236}">
                <a16:creationId xmlns:a16="http://schemas.microsoft.com/office/drawing/2014/main" id="{BBD6394F-7B4C-CE8D-0AF0-A7EB0EC8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8" y="4268849"/>
            <a:ext cx="3810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fc-logo">
            <a:extLst>
              <a:ext uri="{FF2B5EF4-FFF2-40B4-BE49-F238E27FC236}">
                <a16:creationId xmlns:a16="http://schemas.microsoft.com/office/drawing/2014/main" id="{1AE6217A-A6AC-F301-2D43-5BA95082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0" y="4345049"/>
            <a:ext cx="3810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B0BA8-2897-E6E8-B5B8-A570EE5A30D9}"/>
              </a:ext>
            </a:extLst>
          </p:cNvPr>
          <p:cNvSpPr txBox="1"/>
          <p:nvPr/>
        </p:nvSpPr>
        <p:spPr>
          <a:xfrm>
            <a:off x="5061343" y="5732392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tx1"/>
                </a:solidFill>
              </a:rPr>
              <a:t>www.iris.ac.uk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1B08C-CAD4-5CC8-DC8A-F1DD7B93EA71}"/>
              </a:ext>
            </a:extLst>
          </p:cNvPr>
          <p:cNvSpPr txBox="1"/>
          <p:nvPr/>
        </p:nvSpPr>
        <p:spPr>
          <a:xfrm>
            <a:off x="8422309" y="5732392"/>
            <a:ext cx="2158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www.gridpp.ac.uk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33401-82C8-8EF6-CD28-00C6DB86BFA8}"/>
              </a:ext>
            </a:extLst>
          </p:cNvPr>
          <p:cNvSpPr txBox="1"/>
          <p:nvPr/>
        </p:nvSpPr>
        <p:spPr>
          <a:xfrm>
            <a:off x="946204" y="5732392"/>
            <a:ext cx="3114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www.ukri.org</a:t>
            </a:r>
            <a:r>
              <a:rPr lang="en-US">
                <a:solidFill>
                  <a:schemeClr val="tx1"/>
                </a:solidFill>
              </a:rPr>
              <a:t>/councils/</a:t>
            </a:r>
            <a:r>
              <a:rPr lang="en-US" err="1">
                <a:solidFill>
                  <a:schemeClr val="tx1"/>
                </a:solidFill>
              </a:rPr>
              <a:t>stfc</a:t>
            </a:r>
            <a:r>
              <a:rPr lang="en-US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757B4-6A45-DA35-13C0-20E69426D324}"/>
              </a:ext>
            </a:extLst>
          </p:cNvPr>
          <p:cNvSpPr txBox="1"/>
          <p:nvPr/>
        </p:nvSpPr>
        <p:spPr>
          <a:xfrm>
            <a:off x="10991002" y="32972"/>
            <a:ext cx="141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/>
              <a:t>Peter Jones</a:t>
            </a:r>
          </a:p>
        </p:txBody>
      </p:sp>
    </p:spTree>
    <p:extLst>
      <p:ext uri="{BB962C8B-B14F-4D97-AF65-F5344CB8AC3E}">
        <p14:creationId xmlns:p14="http://schemas.microsoft.com/office/powerpoint/2010/main" val="353023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A06C-6322-25A8-1F3E-5D181E9D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 contribution to the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B2CD9-8C6C-1072-E229-F7EA7AA9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3C40A0-23F7-D889-17C7-6129DBA9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620" y="982301"/>
            <a:ext cx="5689597" cy="5304960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err="1"/>
              <a:t>GridPP</a:t>
            </a:r>
            <a:r>
              <a:rPr lang="en-GB" sz="2400"/>
              <a:t> federates the Rutherford Appleton Laboratory (RAL) Tier-1 site and 16 Tier-2 sites</a:t>
            </a:r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9B2BC-FB80-95DE-8522-E57AFA029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774" y="2504936"/>
            <a:ext cx="4165600" cy="3962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E60205-C833-88EF-7D75-44B3EA49F7BF}"/>
              </a:ext>
            </a:extLst>
          </p:cNvPr>
          <p:cNvSpPr txBox="1">
            <a:spLocks/>
          </p:cNvSpPr>
          <p:nvPr/>
        </p:nvSpPr>
        <p:spPr>
          <a:xfrm>
            <a:off x="310292" y="982301"/>
            <a:ext cx="6173965" cy="5304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effectLst/>
              </a:rPr>
              <a:t>10% of </a:t>
            </a:r>
            <a:r>
              <a:rPr lang="en-US" sz="2400" err="1">
                <a:effectLst/>
              </a:rPr>
              <a:t>GridPP</a:t>
            </a:r>
            <a:r>
              <a:rPr lang="en-US" sz="2400">
                <a:effectLst/>
              </a:rPr>
              <a:t> resources are available </a:t>
            </a:r>
            <a:r>
              <a:rPr lang="en-US" sz="2400"/>
              <a:t>to </a:t>
            </a:r>
            <a:r>
              <a:rPr lang="en-US" sz="2400">
                <a:effectLst/>
              </a:rPr>
              <a:t>non-LHC experiments – EIC can request a share for development</a:t>
            </a:r>
          </a:p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The resource is allocated through IRIS</a:t>
            </a:r>
          </a:p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Future planning assumes EIC will apply for funding for its own allocation potentially starting in FY28/29, to be implemented by </a:t>
            </a:r>
            <a:r>
              <a:rPr lang="en-US" sz="2400" err="1"/>
              <a:t>GridPP</a:t>
            </a:r>
            <a:r>
              <a:rPr lang="en-US" sz="2400"/>
              <a:t> (e.g., as an extension of the Tier-1 site at RAL)</a:t>
            </a:r>
          </a:p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Exploiting synergies with WLCG data management is highly desirable</a:t>
            </a:r>
          </a:p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Aiming to provide a fair share percentage of EIC computing resources (TBD)</a:t>
            </a:r>
          </a:p>
          <a:p>
            <a:pPr marL="685800" indent="-457200">
              <a:spcBef>
                <a:spcPts val="0"/>
              </a:spcBef>
              <a:spcAft>
                <a:spcPts val="1200"/>
              </a:spcAft>
            </a:pPr>
            <a:endParaRPr lang="en-US" sz="2400"/>
          </a:p>
        </p:txBody>
      </p:sp>
      <p:pic>
        <p:nvPicPr>
          <p:cNvPr id="9" name="Picture 2" descr="gridpp-logo">
            <a:extLst>
              <a:ext uri="{FF2B5EF4-FFF2-40B4-BE49-F238E27FC236}">
                <a16:creationId xmlns:a16="http://schemas.microsoft.com/office/drawing/2014/main" id="{CD1E6AB4-945C-4230-DCF5-C5D290C6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141" y="2137355"/>
            <a:ext cx="2251076" cy="6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250DA-311C-1829-C460-B024EE766B8A}"/>
              </a:ext>
            </a:extLst>
          </p:cNvPr>
          <p:cNvSpPr txBox="1"/>
          <p:nvPr/>
        </p:nvSpPr>
        <p:spPr>
          <a:xfrm>
            <a:off x="10991002" y="32972"/>
            <a:ext cx="141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/>
              <a:t>Peter Jones</a:t>
            </a:r>
          </a:p>
        </p:txBody>
      </p:sp>
    </p:spTree>
    <p:extLst>
      <p:ext uri="{BB962C8B-B14F-4D97-AF65-F5344CB8AC3E}">
        <p14:creationId xmlns:p14="http://schemas.microsoft.com/office/powerpoint/2010/main" val="407684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641C-30D0-64FF-5F9B-5086EF48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computing agreements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69E198-4CFF-B4FD-BF5F-1DFCBEA1C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18115"/>
              </p:ext>
            </p:extLst>
          </p:nvPr>
        </p:nvGraphicFramePr>
        <p:xfrm>
          <a:off x="411163" y="830180"/>
          <a:ext cx="11287125" cy="551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8DBCB-19DF-F7B5-CD51-036691EB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3FC6-ED47-6D18-CDFD-C78F79C8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and 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7629-44ED-1808-5EDD-CD4BD882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AHM – All Hands Meeting</a:t>
            </a:r>
          </a:p>
          <a:p>
            <a:r>
              <a:rPr lang="en-US" sz="2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AI4EIC --- Artificial Intelligence for the Electron Ion Collider</a:t>
            </a:r>
            <a:endParaRPr lang="en-US" sz="2000" dirty="0"/>
          </a:p>
          <a:p>
            <a:r>
              <a:rPr lang="en-US" sz="2000" dirty="0"/>
              <a:t>ECC  - EIC Computing Council</a:t>
            </a:r>
          </a:p>
          <a:p>
            <a:r>
              <a:rPr lang="en-US" sz="2000" dirty="0"/>
              <a:t>EICO – EIC International Computing Organization</a:t>
            </a:r>
          </a:p>
          <a:p>
            <a:r>
              <a:rPr lang="en-US" sz="2000" dirty="0"/>
              <a:t>ESCJI – EIC Software and Computing Joint Institute</a:t>
            </a:r>
          </a:p>
          <a:p>
            <a:r>
              <a:rPr lang="en-US" sz="2000" dirty="0"/>
              <a:t>LHCONE – LHC Virtual Overlay on national academic networks – managed by NRENs</a:t>
            </a:r>
          </a:p>
          <a:p>
            <a:pPr lvl="1"/>
            <a:r>
              <a:rPr lang="en-US" sz="1800" dirty="0"/>
              <a:t>Also used by many other “HEP &amp; related” experiments</a:t>
            </a:r>
          </a:p>
          <a:p>
            <a:r>
              <a:rPr lang="en-US" sz="2000" dirty="0"/>
              <a:t>LHCOPN – LHC Optical Private Network (connects CERN and  WLCG T1 centers)</a:t>
            </a:r>
          </a:p>
          <a:p>
            <a:r>
              <a:rPr lang="en-US" sz="2000" dirty="0"/>
              <a:t>OSG – Open Science Grid</a:t>
            </a:r>
          </a:p>
          <a:p>
            <a:r>
              <a:rPr lang="en-US" sz="2000" dirty="0" err="1"/>
              <a:t>PanDA</a:t>
            </a:r>
            <a:r>
              <a:rPr lang="en-US" sz="2000" dirty="0"/>
              <a:t> – Workflow Workload Management System (</a:t>
            </a:r>
            <a:r>
              <a:rPr lang="en-US" sz="2000" b="1" dirty="0"/>
              <a:t>P</a:t>
            </a:r>
            <a:r>
              <a:rPr lang="en-US" sz="2000" dirty="0"/>
              <a:t>roduction </a:t>
            </a:r>
            <a:r>
              <a:rPr lang="en-US" sz="2000" b="1" dirty="0"/>
              <a:t>an</a:t>
            </a:r>
            <a:r>
              <a:rPr lang="en-US" sz="2000" dirty="0"/>
              <a:t>d </a:t>
            </a:r>
            <a:r>
              <a:rPr lang="en-US" sz="2000" b="1" dirty="0"/>
              <a:t>D</a:t>
            </a:r>
            <a:r>
              <a:rPr lang="en-US" sz="2000" dirty="0"/>
              <a:t>istributed </a:t>
            </a:r>
            <a:r>
              <a:rPr lang="en-US" sz="2000" b="1" dirty="0"/>
              <a:t>A</a:t>
            </a:r>
            <a:r>
              <a:rPr lang="en-US" sz="2000" dirty="0"/>
              <a:t>nalysis)</a:t>
            </a:r>
          </a:p>
          <a:p>
            <a:r>
              <a:rPr lang="en-US" sz="2000" dirty="0" err="1"/>
              <a:t>Rucio</a:t>
            </a:r>
            <a:r>
              <a:rPr lang="en-US" sz="2000" dirty="0"/>
              <a:t> – Scientific Data Management System</a:t>
            </a:r>
          </a:p>
          <a:p>
            <a:r>
              <a:rPr lang="en-US" sz="2000" dirty="0"/>
              <a:t>SLA – Service Level Agreement</a:t>
            </a:r>
          </a:p>
          <a:p>
            <a:r>
              <a:rPr lang="en-US" sz="2000" dirty="0"/>
              <a:t>WLCG – World LHC Computing Grid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22ECA-238A-E381-E27D-3B80D01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ESCJI :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Institute will provide for EIC computing and software matters: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A single entity to interface with the EIC project, the </a:t>
            </a:r>
            <a:r>
              <a:rPr lang="en-US" dirty="0" err="1"/>
              <a:t>ePIC</a:t>
            </a:r>
            <a:r>
              <a:rPr lang="en-US" dirty="0"/>
              <a:t> collaboration, theoreticians, and future collaborators.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Execution of host lab technical computing responsibilities (slide 5). 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Maintenance of service level agreements and statements of work outlining the host labs’ contribution to the </a:t>
            </a:r>
            <a:r>
              <a:rPr lang="en-US" dirty="0" err="1"/>
              <a:t>ePIC</a:t>
            </a:r>
            <a:r>
              <a:rPr lang="en-US" dirty="0"/>
              <a:t> collaboration concerning computing resources, services, and personnel assigned to work on </a:t>
            </a:r>
            <a:r>
              <a:rPr lang="en-US" dirty="0" err="1"/>
              <a:t>ePIC</a:t>
            </a:r>
            <a:r>
              <a:rPr lang="en-US" dirty="0"/>
              <a:t> computing and software deliverables.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A coordinating body for interacting with international partners, providing computing resources as in-kind contributions, including: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Assessing resources.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Managing the agreements with the sites delivering resources (including service levels).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Facilitating and assessing the delivery against the agreements.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4CA9F-7EDA-1C30-9063-EB7D2F8E489C}"/>
              </a:ext>
            </a:extLst>
          </p:cNvPr>
          <p:cNvSpPr txBox="1"/>
          <p:nvPr/>
        </p:nvSpPr>
        <p:spPr>
          <a:xfrm>
            <a:off x="1891862" y="5853545"/>
            <a:ext cx="8100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 scope may evolve over time and the organization of the institute as well</a:t>
            </a:r>
          </a:p>
        </p:txBody>
      </p:sp>
    </p:spTree>
    <p:extLst>
      <p:ext uri="{BB962C8B-B14F-4D97-AF65-F5344CB8AC3E}">
        <p14:creationId xmlns:p14="http://schemas.microsoft.com/office/powerpoint/2010/main" val="119173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 &amp; Governance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B42FB5-9B90-A631-9FE2-C3437AF06C25}"/>
              </a:ext>
            </a:extLst>
          </p:cNvPr>
          <p:cNvSpPr/>
          <p:nvPr/>
        </p:nvSpPr>
        <p:spPr>
          <a:xfrm>
            <a:off x="439454" y="1334313"/>
            <a:ext cx="2154620" cy="10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EIC Project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[&amp; EIC Committees]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058690-FF63-3779-5ECC-B8F9335538F8}"/>
              </a:ext>
            </a:extLst>
          </p:cNvPr>
          <p:cNvSpPr/>
          <p:nvPr/>
        </p:nvSpPr>
        <p:spPr>
          <a:xfrm>
            <a:off x="9195865" y="1392625"/>
            <a:ext cx="2365272" cy="10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EIC Resources Review Board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6556AA-C72D-BA6A-A447-D272DD1B8B3A}"/>
              </a:ext>
            </a:extLst>
          </p:cNvPr>
          <p:cNvSpPr/>
          <p:nvPr/>
        </p:nvSpPr>
        <p:spPr>
          <a:xfrm>
            <a:off x="3917739" y="2703409"/>
            <a:ext cx="3798659" cy="2424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EIC Computing &amp; Software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Joint Institute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3D5F7E-4C4B-436F-90A7-8A7DFA18BF48}"/>
              </a:ext>
            </a:extLst>
          </p:cNvPr>
          <p:cNvSpPr/>
          <p:nvPr/>
        </p:nvSpPr>
        <p:spPr>
          <a:xfrm>
            <a:off x="3917739" y="1417651"/>
            <a:ext cx="3899337" cy="66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EIC Computing Council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312DA-E0B2-BA14-0FB6-4EA1FA4616DD}"/>
              </a:ext>
            </a:extLst>
          </p:cNvPr>
          <p:cNvSpPr/>
          <p:nvPr/>
        </p:nvSpPr>
        <p:spPr>
          <a:xfrm>
            <a:off x="8938792" y="3843664"/>
            <a:ext cx="2315939" cy="1250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EIC International Computing Organization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0DC34-4698-1AA9-36BF-BCED8BCF52CC}"/>
              </a:ext>
            </a:extLst>
          </p:cNvPr>
          <p:cNvSpPr/>
          <p:nvPr/>
        </p:nvSpPr>
        <p:spPr>
          <a:xfrm>
            <a:off x="988931" y="3057024"/>
            <a:ext cx="1870842" cy="924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Computing &amp; Software Advisory Committee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0F514-66D0-9D48-9B2A-F76E325A0876}"/>
              </a:ext>
            </a:extLst>
          </p:cNvPr>
          <p:cNvSpPr/>
          <p:nvPr/>
        </p:nvSpPr>
        <p:spPr>
          <a:xfrm>
            <a:off x="9168303" y="4993466"/>
            <a:ext cx="2693611" cy="5301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EICO Management Board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C8BE1-2A6F-2517-6C9D-CAA25BC40F78}"/>
              </a:ext>
            </a:extLst>
          </p:cNvPr>
          <p:cNvSpPr/>
          <p:nvPr/>
        </p:nvSpPr>
        <p:spPr>
          <a:xfrm>
            <a:off x="4476073" y="1756654"/>
            <a:ext cx="2837792" cy="27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BNL and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Jlab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Mgmt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spokesperson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4F5508-90E7-2011-D3B8-D98088991447}"/>
              </a:ext>
            </a:extLst>
          </p:cNvPr>
          <p:cNvSpPr txBox="1"/>
          <p:nvPr/>
        </p:nvSpPr>
        <p:spPr>
          <a:xfrm>
            <a:off x="1454558" y="3944847"/>
            <a:ext cx="1855998" cy="2002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M.Al-Turany</a:t>
            </a:r>
            <a:r>
              <a:rPr lang="en-US" sz="1200" dirty="0">
                <a:effectLst/>
              </a:rPr>
              <a:t> (FAIR, GSI)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D.Brown</a:t>
            </a:r>
            <a:r>
              <a:rPr lang="en-US" sz="1200" dirty="0">
                <a:effectLst/>
              </a:rPr>
              <a:t> (LBNL)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S.Campana</a:t>
            </a:r>
            <a:r>
              <a:rPr lang="en-US" sz="1200" dirty="0">
                <a:effectLst/>
              </a:rPr>
              <a:t> (WLCG, CERN)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P.</a:t>
            </a:r>
            <a:r>
              <a:rPr lang="en-US" sz="1200" dirty="0" err="1">
                <a:effectLst/>
              </a:rPr>
              <a:t>Mato</a:t>
            </a:r>
            <a:r>
              <a:rPr lang="en-US" sz="1200" dirty="0">
                <a:effectLst/>
              </a:rPr>
              <a:t> (CERN)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C.Paus</a:t>
            </a:r>
            <a:r>
              <a:rPr lang="en-US" sz="1200" dirty="0">
                <a:effectLst/>
              </a:rPr>
              <a:t> (MIT)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H.Schellman</a:t>
            </a:r>
            <a:r>
              <a:rPr lang="en-US" sz="1200" dirty="0">
                <a:effectLst/>
              </a:rPr>
              <a:t> (U Oregon)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F.Wuerthwein</a:t>
            </a:r>
            <a:r>
              <a:rPr lang="en-US" sz="1200" dirty="0">
                <a:effectLst/>
              </a:rPr>
              <a:t> (OSG, UCSD) 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1AF7F-276B-F85D-5B05-21AE13B2E7AB}"/>
              </a:ext>
            </a:extLst>
          </p:cNvPr>
          <p:cNvSpPr/>
          <p:nvPr/>
        </p:nvSpPr>
        <p:spPr>
          <a:xfrm>
            <a:off x="9411897" y="2095069"/>
            <a:ext cx="2012731" cy="27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Funding Agencies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110D08-93DD-6190-337F-C7537F697F80}"/>
              </a:ext>
            </a:extLst>
          </p:cNvPr>
          <p:cNvSpPr/>
          <p:nvPr/>
        </p:nvSpPr>
        <p:spPr>
          <a:xfrm>
            <a:off x="9168304" y="5762027"/>
            <a:ext cx="2693610" cy="425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Activity areas &amp; Forums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FFD3B4-4D62-7A3D-99CB-A1DAB94E4F32}"/>
              </a:ext>
            </a:extLst>
          </p:cNvPr>
          <p:cNvSpPr txBox="1"/>
          <p:nvPr/>
        </p:nvSpPr>
        <p:spPr>
          <a:xfrm>
            <a:off x="5229201" y="4312272"/>
            <a:ext cx="1752196" cy="6177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A.Boehnlein</a:t>
            </a:r>
            <a:r>
              <a:rPr lang="en-US" sz="1200" dirty="0"/>
              <a:t> (</a:t>
            </a:r>
            <a:r>
              <a:rPr lang="en-US" sz="1200" dirty="0" err="1"/>
              <a:t>JLab</a:t>
            </a:r>
            <a:r>
              <a:rPr lang="en-US" sz="1200" dirty="0"/>
              <a:t>)</a:t>
            </a:r>
            <a:r>
              <a:rPr lang="en-US" sz="1200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A.Klimentov</a:t>
            </a:r>
            <a:r>
              <a:rPr lang="en-US" sz="1200" dirty="0"/>
              <a:t>* (BNL)</a:t>
            </a:r>
            <a:endParaRPr lang="en-US" sz="1200" dirty="0">
              <a:effectLst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09A8147C-5431-B868-35E1-7BB22ECE42F2}"/>
              </a:ext>
            </a:extLst>
          </p:cNvPr>
          <p:cNvSpPr/>
          <p:nvPr/>
        </p:nvSpPr>
        <p:spPr>
          <a:xfrm>
            <a:off x="5542870" y="2091095"/>
            <a:ext cx="185746" cy="6041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49ECA1-3944-4043-5E48-034796E38F85}"/>
              </a:ext>
            </a:extLst>
          </p:cNvPr>
          <p:cNvSpPr/>
          <p:nvPr/>
        </p:nvSpPr>
        <p:spPr>
          <a:xfrm>
            <a:off x="4229731" y="5127811"/>
            <a:ext cx="3174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proposed governance structure designed to facilitate communication, coordination, escalation of issues, and conflict resolution. 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C0609D-46D2-8569-A3D7-180717E6EECE}"/>
              </a:ext>
            </a:extLst>
          </p:cNvPr>
          <p:cNvSpPr txBox="1"/>
          <p:nvPr/>
        </p:nvSpPr>
        <p:spPr>
          <a:xfrm>
            <a:off x="1960133" y="6267262"/>
            <a:ext cx="469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*) </a:t>
            </a:r>
            <a:r>
              <a:rPr lang="en-US" sz="1000" i="1" dirty="0" err="1"/>
              <a:t>A.Klimentov</a:t>
            </a:r>
            <a:r>
              <a:rPr lang="en-US" sz="1000" i="1" dirty="0"/>
              <a:t> took over from </a:t>
            </a:r>
            <a:r>
              <a:rPr lang="en-US" sz="1000" i="1" dirty="0" err="1"/>
              <a:t>E.Lancon</a:t>
            </a:r>
            <a:r>
              <a:rPr lang="en-US" sz="1000" i="1" dirty="0"/>
              <a:t> on 1 April’24</a:t>
            </a:r>
          </a:p>
          <a:p>
            <a:r>
              <a:rPr lang="en-US" sz="1000" i="1" dirty="0"/>
              <a:t>Many thanks to Eric for his excellent work and his crucial role in setting up the Institute.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B3BAB5-D010-6E33-4D03-C84928B22E93}"/>
              </a:ext>
            </a:extLst>
          </p:cNvPr>
          <p:cNvSpPr/>
          <p:nvPr/>
        </p:nvSpPr>
        <p:spPr>
          <a:xfrm>
            <a:off x="4714017" y="3251145"/>
            <a:ext cx="2215312" cy="645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D0A726-6CDA-A716-10B5-6F0EAA2D3B0F}"/>
              </a:ext>
            </a:extLst>
          </p:cNvPr>
          <p:cNvSpPr/>
          <p:nvPr/>
        </p:nvSpPr>
        <p:spPr>
          <a:xfrm>
            <a:off x="5229201" y="3934303"/>
            <a:ext cx="2340540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ECSJI co-directors</a:t>
            </a:r>
          </a:p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[nominated by BNL and JLAB]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1A841-B8B2-1EC1-F7E9-BECA601E3BA6}"/>
              </a:ext>
            </a:extLst>
          </p:cNvPr>
          <p:cNvSpPr/>
          <p:nvPr/>
        </p:nvSpPr>
        <p:spPr>
          <a:xfrm>
            <a:off x="9498390" y="5377011"/>
            <a:ext cx="2593034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(Experiments) &amp; Computing Centers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2754E-DF1A-AAE6-6123-8F3A4E6B698C}"/>
              </a:ext>
            </a:extLst>
          </p:cNvPr>
          <p:cNvSpPr/>
          <p:nvPr/>
        </p:nvSpPr>
        <p:spPr>
          <a:xfrm>
            <a:off x="9473855" y="6111236"/>
            <a:ext cx="2617569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 Experts and Areas Coordinators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226E3-279A-5B8D-6C13-6DE6FA7762BE}"/>
              </a:ext>
            </a:extLst>
          </p:cNvPr>
          <p:cNvSpPr/>
          <p:nvPr/>
        </p:nvSpPr>
        <p:spPr>
          <a:xfrm>
            <a:off x="140174" y="5297108"/>
            <a:ext cx="851937" cy="4261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64BEE-5448-FAC5-EB2F-7CA64AC13A45}"/>
              </a:ext>
            </a:extLst>
          </p:cNvPr>
          <p:cNvSpPr/>
          <p:nvPr/>
        </p:nvSpPr>
        <p:spPr>
          <a:xfrm>
            <a:off x="140174" y="5858668"/>
            <a:ext cx="851937" cy="4261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TBD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3EA11FA-7709-8E95-2386-D144179E28CD}"/>
              </a:ext>
            </a:extLst>
          </p:cNvPr>
          <p:cNvSpPr/>
          <p:nvPr/>
        </p:nvSpPr>
        <p:spPr>
          <a:xfrm>
            <a:off x="7817076" y="1700768"/>
            <a:ext cx="1351227" cy="1839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8C4AEB24-C128-ADBF-AEE3-42011E72E571}"/>
              </a:ext>
            </a:extLst>
          </p:cNvPr>
          <p:cNvSpPr/>
          <p:nvPr/>
        </p:nvSpPr>
        <p:spPr>
          <a:xfrm>
            <a:off x="2566512" y="1700768"/>
            <a:ext cx="1351227" cy="1839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3339B6-0B6D-5A63-CD0A-13D154DF81DA}"/>
              </a:ext>
            </a:extLst>
          </p:cNvPr>
          <p:cNvCxnSpPr>
            <a:cxnSpLocks/>
          </p:cNvCxnSpPr>
          <p:nvPr/>
        </p:nvCxnSpPr>
        <p:spPr>
          <a:xfrm>
            <a:off x="6929329" y="3751444"/>
            <a:ext cx="2009464" cy="765273"/>
          </a:xfrm>
          <a:prstGeom prst="bentConnector3">
            <a:avLst/>
          </a:prstGeom>
          <a:ln w="730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84A825-6F17-B895-77A8-D99539E7FB08}"/>
              </a:ext>
            </a:extLst>
          </p:cNvPr>
          <p:cNvCxnSpPr>
            <a:cxnSpLocks/>
          </p:cNvCxnSpPr>
          <p:nvPr/>
        </p:nvCxnSpPr>
        <p:spPr>
          <a:xfrm flipH="1">
            <a:off x="2847971" y="3573306"/>
            <a:ext cx="1866046" cy="0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2C34B60-2F5A-F68C-CCF3-0C2021CA7D20}"/>
              </a:ext>
            </a:extLst>
          </p:cNvPr>
          <p:cNvSpPr/>
          <p:nvPr/>
        </p:nvSpPr>
        <p:spPr>
          <a:xfrm>
            <a:off x="9245268" y="2912057"/>
            <a:ext cx="2009464" cy="861157"/>
          </a:xfrm>
          <a:prstGeom prst="roundRect">
            <a:avLst/>
          </a:prstGeom>
          <a:solidFill>
            <a:srgbClr val="778C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SW&amp;Computing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740704-3244-6A65-84A1-66B8276449B3}"/>
              </a:ext>
            </a:extLst>
          </p:cNvPr>
          <p:cNvCxnSpPr>
            <a:cxnSpLocks/>
          </p:cNvCxnSpPr>
          <p:nvPr/>
        </p:nvCxnSpPr>
        <p:spPr>
          <a:xfrm flipH="1">
            <a:off x="6903171" y="3422155"/>
            <a:ext cx="2365272" cy="0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>
            <a:extLst>
              <a:ext uri="{FF2B5EF4-FFF2-40B4-BE49-F238E27FC236}">
                <a16:creationId xmlns:a16="http://schemas.microsoft.com/office/drawing/2014/main" id="{6529F3B9-B52D-D9C4-650C-8C28CCBCECFB}"/>
              </a:ext>
            </a:extLst>
          </p:cNvPr>
          <p:cNvSpPr/>
          <p:nvPr/>
        </p:nvSpPr>
        <p:spPr>
          <a:xfrm rot="10800000">
            <a:off x="10064254" y="2424941"/>
            <a:ext cx="185746" cy="4871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b="0" dirty="0"/>
              <a:t>The primary technical responsibilities of host Labs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1894C0A-1F2E-58E5-8DB3-909F1957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A94074-3F18-7C8A-43F1-349EF7D6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526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08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4530-56B9-A9B4-BA19-F1F9B58E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 &amp; Governance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8A0E-54D9-7B40-23D9-666922F9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906835"/>
            <a:ext cx="11413950" cy="538169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Computing Council </a:t>
            </a:r>
            <a:r>
              <a:rPr lang="en-US" sz="2400" dirty="0"/>
              <a:t>(ECC)</a:t>
            </a:r>
          </a:p>
          <a:p>
            <a:pPr lvl="1"/>
            <a:r>
              <a:rPr lang="en-US" sz="1800" dirty="0"/>
              <a:t>Review the ECSJI strategic direction and support leadership in managing effective interfaces of the ECSJI to the EIC project and </a:t>
            </a:r>
            <a:r>
              <a:rPr lang="en-US" sz="1800" dirty="0" err="1"/>
              <a:t>ePIC</a:t>
            </a:r>
            <a:r>
              <a:rPr lang="en-US" sz="1800" dirty="0"/>
              <a:t> collaboration. </a:t>
            </a:r>
          </a:p>
          <a:p>
            <a:pPr lvl="1"/>
            <a:r>
              <a:rPr lang="en-US" sz="1800" dirty="0"/>
              <a:t>Authority: Approve the ECSJI strategic direction, leadership changes, annual budgets, resource allocations, and performance milestones.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Institute Management </a:t>
            </a:r>
            <a:r>
              <a:rPr lang="en-US" sz="1800" dirty="0"/>
              <a:t>[two co-directors, each nominated by one lab]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Regular meetings are organized with </a:t>
            </a:r>
          </a:p>
          <a:p>
            <a:pPr lvl="2">
              <a:spcBef>
                <a:spcPts val="1200"/>
              </a:spcBef>
            </a:pPr>
            <a:r>
              <a:rPr lang="en-US" dirty="0" err="1"/>
              <a:t>ePIC</a:t>
            </a:r>
            <a:r>
              <a:rPr lang="en-US" dirty="0"/>
              <a:t> management and </a:t>
            </a:r>
            <a:r>
              <a:rPr lang="en-US" dirty="0" err="1"/>
              <a:t>ePIC</a:t>
            </a:r>
            <a:r>
              <a:rPr lang="en-US" dirty="0"/>
              <a:t> software &amp; computing coordinator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EIC co-directors of the experimental program 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Duties and accountability: </a:t>
            </a:r>
          </a:p>
          <a:p>
            <a:pPr lvl="2">
              <a:spcBef>
                <a:spcPts val="1200"/>
              </a:spcBef>
            </a:pPr>
            <a:r>
              <a:rPr lang="en-US" i="1" dirty="0"/>
              <a:t>The management is responsible for organizing the Institute to deliver defined responsibilities. </a:t>
            </a:r>
          </a:p>
          <a:p>
            <a:pPr lvl="2">
              <a:spcBef>
                <a:spcPts val="1200"/>
              </a:spcBef>
            </a:pPr>
            <a:r>
              <a:rPr lang="en-US" i="1" dirty="0"/>
              <a:t>The management will maintain a multi-year operation plan for the host labs, providing matrixed staff members to support activities. </a:t>
            </a:r>
          </a:p>
          <a:p>
            <a:pPr lvl="2">
              <a:spcBef>
                <a:spcPts val="1200"/>
              </a:spcBef>
            </a:pPr>
            <a:r>
              <a:rPr lang="en-US" i="1" dirty="0"/>
              <a:t>Institute management will provide a yearly report to the host labs’ management.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/>
          </a:p>
          <a:p>
            <a:pPr lvl="1">
              <a:spcBef>
                <a:spcPts val="1200"/>
              </a:spcBef>
            </a:pPr>
            <a:endParaRPr lang="en-US" sz="1800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36E9E-10BD-A087-0398-7083B1C6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FE62-EBEB-D292-DBA6-79AEC087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Organization. Computing and Software Advisory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D779-D66F-3BFC-7471-75D16D23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1" y="879568"/>
            <a:ext cx="11285837" cy="53816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Computing and Software Advisory Committee </a:t>
            </a:r>
            <a:r>
              <a:rPr lang="en-US" sz="2400" dirty="0"/>
              <a:t>(ECSAC)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ECSAC’s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role is  to provide advice, guidance, and counsel on the strategy and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objectives of the Institute and of the EIC International Computing Organization. 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Strong connection to International Computing and Software community</a:t>
            </a:r>
          </a:p>
          <a:p>
            <a:pPr lvl="2"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ECSAC has members from US Laboratories, US Universities and International 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Laboratories (CERN, GSI)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first review by ECSAC was held in October 2023, the second one will be organized by fall of 2024 to review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computing model</a:t>
            </a:r>
          </a:p>
          <a:p>
            <a:pPr lvl="2">
              <a:spcBef>
                <a:spcPts val="1200"/>
              </a:spcBef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ECSAC October 2023 review recommendations </a:t>
            </a:r>
          </a:p>
          <a:p>
            <a:pPr lvl="1">
              <a:spcBef>
                <a:spcPts val="1200"/>
              </a:spcBef>
            </a:pPr>
            <a:endParaRPr 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32E2-CFFB-2FA0-326E-4B942DF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8706-0A70-E675-86BA-346D2E28BD1D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D531A83-4E37-4CF0-456F-A16BF0D9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458" y="4918107"/>
            <a:ext cx="6339651" cy="1343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-up of black text&#10;&#10;Description automatically generated">
            <a:extLst>
              <a:ext uri="{FF2B5EF4-FFF2-40B4-BE49-F238E27FC236}">
                <a16:creationId xmlns:a16="http://schemas.microsoft.com/office/drawing/2014/main" id="{F3F0153F-FDBB-C4D9-B2D7-26A39173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0" y="4823791"/>
            <a:ext cx="4986262" cy="1494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3CFD1-E2DE-5185-6FCD-6CBC940DB255}"/>
              </a:ext>
            </a:extLst>
          </p:cNvPr>
          <p:cNvSpPr txBox="1"/>
          <p:nvPr/>
        </p:nvSpPr>
        <p:spPr>
          <a:xfrm>
            <a:off x="9819861" y="879568"/>
            <a:ext cx="2131217" cy="20027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M.Al-Turany</a:t>
            </a:r>
            <a:r>
              <a:rPr lang="en-US" sz="1200" dirty="0">
                <a:effectLst/>
              </a:rPr>
              <a:t> (FAIR, GSI)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D.Brown</a:t>
            </a:r>
            <a:r>
              <a:rPr lang="en-US" sz="1200" dirty="0">
                <a:effectLst/>
              </a:rPr>
              <a:t> (LBNL)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S.Campana</a:t>
            </a:r>
            <a:r>
              <a:rPr lang="en-US" sz="1200" dirty="0">
                <a:effectLst/>
              </a:rPr>
              <a:t> (WLCG, CERN)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P.</a:t>
            </a:r>
            <a:r>
              <a:rPr lang="en-US" sz="1200" dirty="0" err="1">
                <a:effectLst/>
              </a:rPr>
              <a:t>Mato</a:t>
            </a:r>
            <a:r>
              <a:rPr lang="en-US" sz="1200" dirty="0">
                <a:effectLst/>
              </a:rPr>
              <a:t> (CERN)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C.Paus</a:t>
            </a:r>
            <a:r>
              <a:rPr lang="en-US" sz="1200" dirty="0">
                <a:effectLst/>
              </a:rPr>
              <a:t> (MIT)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H.Schellman</a:t>
            </a:r>
            <a:r>
              <a:rPr lang="en-US" sz="1200" dirty="0">
                <a:effectLst/>
              </a:rPr>
              <a:t> (U Oregon)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F.Wuerthwein</a:t>
            </a:r>
            <a:r>
              <a:rPr lang="en-US" sz="1200" dirty="0">
                <a:effectLst/>
              </a:rPr>
              <a:t> (OSG, UCSD)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02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FE62-EBEB-D292-DBA6-79AEC087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EIC Computing Organization &amp; Governance. International Computing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D779-D66F-3BFC-7471-75D16D23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31" y="879568"/>
            <a:ext cx="11285837" cy="538169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International Computing Organization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(EICO)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EICO is still to be established, jointly with the international partners that are getting involved in EIC Computing  (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significant progress since December 2023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). The EICO is led by the Institute's co-directors and administered by the ECSJI. Its purpose is to provide computing resources and infrastructure to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collaboration and potentially address other computing needs related to the EIC.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Management board composition : Reps from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and International Partners</a:t>
            </a:r>
          </a:p>
          <a:p>
            <a:pPr lvl="3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EICO Management Board  p</a:t>
            </a:r>
            <a:r>
              <a:rPr lang="en-US" sz="1800" dirty="0"/>
              <a:t>rovides the main technical directions for EIC Computing Technical Activity Areas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organizes AHM and other meetings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defines activity areas and technical forums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collects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requirements, produce accounting reports and supervises SLA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32E2-CFFB-2FA0-326E-4B942DF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8706-0A70-E675-86BA-346D2E28BD1D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</p:spTree>
    <p:extLst>
      <p:ext uri="{BB962C8B-B14F-4D97-AF65-F5344CB8AC3E}">
        <p14:creationId xmlns:p14="http://schemas.microsoft.com/office/powerpoint/2010/main" val="36639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FE62-EBEB-D292-DBA6-79AEC087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EICO and </a:t>
            </a:r>
            <a:r>
              <a:rPr lang="en-US" dirty="0" err="1"/>
              <a:t>ePIC</a:t>
            </a:r>
            <a:r>
              <a:rPr lang="en-US" dirty="0"/>
              <a:t> Streaming Computing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D779-D66F-3BFC-7471-75D16D23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1" y="879568"/>
            <a:ext cx="11285837" cy="5381694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ePIC streaming computing model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* is a primary document for preparing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MoUs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with International partners  (and to define roles for Computing Centers)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Role of Echelon 2 and 3 centers may evolve with time  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Data placement and number of data replicas (data distribution between sites is TBD)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ESCJI will organize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Computing Model review by fall of 2024</a:t>
            </a:r>
          </a:p>
          <a:p>
            <a:pPr lvl="2">
              <a:spcBef>
                <a:spcPts val="120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32E2-CFFB-2FA0-326E-4B942DF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8706-0A70-E675-86BA-346D2E28BD1D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5D8698-CA17-18C4-A31F-DAE22D4A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319" y="3091668"/>
            <a:ext cx="1660862" cy="1955859"/>
          </a:xfrm>
          <a:prstGeom prst="rect">
            <a:avLst/>
          </a:prstGeom>
          <a:noFill/>
          <a:extLst>
            <a:ext uri="{909E8E84-426E-40dd-AFC4-6F175D3DCCD1}">
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40765-3291-CE63-E399-D88AA87F3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758" y="3024466"/>
            <a:ext cx="1789207" cy="1955859"/>
          </a:xfrm>
          <a:prstGeom prst="rect">
            <a:avLst/>
          </a:prstGeom>
          <a:noFill/>
          <a:extLst>
            <a:ext uri="{909E8E84-426E-40dd-AFC4-6F175D3DCCD1}">
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61007-39BF-E9FD-263D-459C82D81071}"/>
              </a:ext>
            </a:extLst>
          </p:cNvPr>
          <p:cNvSpPr txBox="1"/>
          <p:nvPr/>
        </p:nvSpPr>
        <p:spPr>
          <a:xfrm>
            <a:off x="7820319" y="5114730"/>
            <a:ext cx="423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LHC Computing Model Evolution from Run1 to Run2 [reducing complexity. WAN bandwidth increased by x10 in 10 years and </a:t>
            </a:r>
            <a:r>
              <a:rPr lang="en-US" sz="1400" dirty="0">
                <a:solidFill>
                  <a:srgbClr val="FF0000"/>
                </a:solidFill>
              </a:rPr>
              <a:t>federated, network-centric computing is even more important for the future</a:t>
            </a:r>
            <a:r>
              <a:rPr lang="en-US" sz="1400" dirty="0"/>
              <a:t>]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9A883F1-A65E-C21F-7960-F2F64EC9198E}"/>
              </a:ext>
            </a:extLst>
          </p:cNvPr>
          <p:cNvSpPr/>
          <p:nvPr/>
        </p:nvSpPr>
        <p:spPr>
          <a:xfrm>
            <a:off x="9413562" y="3117087"/>
            <a:ext cx="761501" cy="1665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7DBB4-6C67-1747-988B-15A14C7B9013}"/>
              </a:ext>
            </a:extLst>
          </p:cNvPr>
          <p:cNvSpPr txBox="1"/>
          <p:nvPr/>
        </p:nvSpPr>
        <p:spPr>
          <a:xfrm>
            <a:off x="8361915" y="3379546"/>
            <a:ext cx="577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4655B-EA84-9B83-2CBE-76FC8CBEFA36}"/>
              </a:ext>
            </a:extLst>
          </p:cNvPr>
          <p:cNvSpPr txBox="1"/>
          <p:nvPr/>
        </p:nvSpPr>
        <p:spPr>
          <a:xfrm>
            <a:off x="10730526" y="3379545"/>
            <a:ext cx="577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7CAA0-0818-0E2F-D9D0-F054B8B267BA}"/>
              </a:ext>
            </a:extLst>
          </p:cNvPr>
          <p:cNvSpPr txBox="1"/>
          <p:nvPr/>
        </p:nvSpPr>
        <p:spPr>
          <a:xfrm>
            <a:off x="2415680" y="6447275"/>
            <a:ext cx="2832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*) </a:t>
            </a:r>
            <a:r>
              <a:rPr lang="en-US" sz="1200" i="1" dirty="0" err="1"/>
              <a:t>ePIC</a:t>
            </a:r>
            <a:r>
              <a:rPr lang="en-US" sz="1200" i="1" dirty="0"/>
              <a:t> collaboration streaming model doc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3C950169-2E67-BAE3-D303-28DA7D3D6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3" y="2821606"/>
            <a:ext cx="7660276" cy="3246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CC2CF-4A13-F2C3-BB70-B32EBEE255BD}"/>
              </a:ext>
            </a:extLst>
          </p:cNvPr>
          <p:cNvSpPr txBox="1"/>
          <p:nvPr/>
        </p:nvSpPr>
        <p:spPr>
          <a:xfrm>
            <a:off x="1600200" y="6050447"/>
            <a:ext cx="536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Streaming Computing Model (</a:t>
            </a:r>
            <a:r>
              <a:rPr lang="en-US" dirty="0" err="1"/>
              <a:t>M.Diefenthaler</a:t>
            </a:r>
            <a:r>
              <a:rPr lang="en-US" dirty="0"/>
              <a:t> talk)</a:t>
            </a:r>
          </a:p>
        </p:txBody>
      </p:sp>
    </p:spTree>
    <p:extLst>
      <p:ext uri="{BB962C8B-B14F-4D97-AF65-F5344CB8AC3E}">
        <p14:creationId xmlns:p14="http://schemas.microsoft.com/office/powerpoint/2010/main" val="414746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Widescreen" id="{7B6BC214-CE7D-5C48-9BF6-77FBFE1E69EC}" vid="{7428E7A7-0EE4-AE4F-9C3B-0381D78A7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8C6F3143F384AAF8BCD10EB7B8E8F" ma:contentTypeVersion="6" ma:contentTypeDescription="Create a new document." ma:contentTypeScope="" ma:versionID="e5a81fa7cca057ffd6626261e9c2e507">
  <xsd:schema xmlns:xsd="http://www.w3.org/2001/XMLSchema" xmlns:xs="http://www.w3.org/2001/XMLSchema" xmlns:p="http://schemas.microsoft.com/office/2006/metadata/properties" xmlns:ns2="e4ab640d-d1a7-41cb-b248-52d149f1c7d5" xmlns:ns3="12fce16f-a975-4559-8c88-f7bfd7ba4a7c" targetNamespace="http://schemas.microsoft.com/office/2006/metadata/properties" ma:root="true" ma:fieldsID="a5ca428d353a153dddff8f7800a6ed14" ns2:_="" ns3:_="">
    <xsd:import namespace="e4ab640d-d1a7-41cb-b248-52d149f1c7d5"/>
    <xsd:import namespace="12fce16f-a975-4559-8c88-f7bfd7ba4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b640d-d1a7-41cb-b248-52d149f1c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e16f-a975-4559-8c88-f7bfd7ba4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D8B5C4-C067-4CD2-82BF-C850BF945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b640d-d1a7-41cb-b248-52d149f1c7d5"/>
    <ds:schemaRef ds:uri="12fce16f-a975-4559-8c88-f7bfd7ba4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4AC21-AE6A-49D0-9897-9B103CAD7D60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12fce16f-a975-4559-8c88-f7bfd7ba4a7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4ab640d-d1a7-41cb-b248-52d149f1c7d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FA30ED9-0493-4C4E-A546-E8E87B32E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JeffersonLab_Widescreen</Template>
  <TotalTime>25972</TotalTime>
  <Words>2980</Words>
  <Application>Microsoft Macintosh PowerPoint</Application>
  <PresentationFormat>Widescreen</PresentationFormat>
  <Paragraphs>325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PingFangSC-Regular</vt:lpstr>
      <vt:lpstr>.PingFangSC-Regular</vt:lpstr>
      <vt:lpstr>Arial</vt:lpstr>
      <vt:lpstr>ArialMT</vt:lpstr>
      <vt:lpstr>Calibri</vt:lpstr>
      <vt:lpstr>Helvetica</vt:lpstr>
      <vt:lpstr>Roboto</vt:lpstr>
      <vt:lpstr>Wingdings</vt:lpstr>
      <vt:lpstr>Office Theme</vt:lpstr>
      <vt:lpstr>Host Labs’ Computing Support Status</vt:lpstr>
      <vt:lpstr>EIC Computing and Software Joint Institute</vt:lpstr>
      <vt:lpstr>ESCJI : Scope</vt:lpstr>
      <vt:lpstr>EIC Computing Organization &amp; Governance</vt:lpstr>
      <vt:lpstr>The primary technical responsibilities of host Labs</vt:lpstr>
      <vt:lpstr>EIC Computing Organization &amp; Governance II</vt:lpstr>
      <vt:lpstr>EIC Computing Organization. Computing and Software Advisory Committee </vt:lpstr>
      <vt:lpstr>EIC Computing Organization &amp; Governance. International Computing Organization</vt:lpstr>
      <vt:lpstr>EICO and ePIC Streaming Computing Model</vt:lpstr>
      <vt:lpstr>EIC International Computing Organization  Status</vt:lpstr>
      <vt:lpstr>EIC International Computing Organization  Status. Cont’d</vt:lpstr>
      <vt:lpstr>Status and Computing Resources for EIC </vt:lpstr>
      <vt:lpstr>Status and Computing Resources for EIC. Cont’d</vt:lpstr>
      <vt:lpstr>Summary</vt:lpstr>
      <vt:lpstr>PowerPoint Presentation</vt:lpstr>
      <vt:lpstr>The EIC Computing and Software Joint Institute was created fall of 2023</vt:lpstr>
      <vt:lpstr>The recommendations from the fall 2023 ECSAC review </vt:lpstr>
      <vt:lpstr>Canadian infrastructure available for the EIC</vt:lpstr>
      <vt:lpstr>Future? - Canadian infrastructure available for the EIC</vt:lpstr>
      <vt:lpstr>Italian infrastructure available for the EIC</vt:lpstr>
      <vt:lpstr>UK infrastructure available for the EIC</vt:lpstr>
      <vt:lpstr>UK contribution to the EIC</vt:lpstr>
      <vt:lpstr>Proposed computing agreements timeline</vt:lpstr>
      <vt:lpstr>Glossary and Abbreviations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DeVasher</dc:creator>
  <cp:lastModifiedBy>Klimentov, Alexei</cp:lastModifiedBy>
  <cp:revision>67</cp:revision>
  <cp:lastPrinted>2023-10-12T19:59:47Z</cp:lastPrinted>
  <dcterms:created xsi:type="dcterms:W3CDTF">2023-10-11T15:21:55Z</dcterms:created>
  <dcterms:modified xsi:type="dcterms:W3CDTF">2024-05-05T21:25:44Z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0x0101009758C6F3143F384AAF8BCD10EB7B8E8F</vt:lpwstr>
  </property>
</Properties>
</file>