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Lst>
  <p:notesMasterIdLst>
    <p:notesMasterId r:id="rId22"/>
  </p:notesMasterIdLst>
  <p:handoutMasterIdLst>
    <p:handoutMasterId r:id="rId23"/>
  </p:handoutMasterIdLst>
  <p:sldIdLst>
    <p:sldId id="520" r:id="rId5"/>
    <p:sldId id="5753" r:id="rId6"/>
    <p:sldId id="5743" r:id="rId7"/>
    <p:sldId id="5754" r:id="rId8"/>
    <p:sldId id="5745" r:id="rId9"/>
    <p:sldId id="5746" r:id="rId10"/>
    <p:sldId id="256" r:id="rId11"/>
    <p:sldId id="257" r:id="rId12"/>
    <p:sldId id="5747" r:id="rId13"/>
    <p:sldId id="5748" r:id="rId14"/>
    <p:sldId id="5749" r:id="rId15"/>
    <p:sldId id="5750" r:id="rId16"/>
    <p:sldId id="5751" r:id="rId17"/>
    <p:sldId id="258" r:id="rId18"/>
    <p:sldId id="5752" r:id="rId19"/>
    <p:sldId id="5744" r:id="rId20"/>
    <p:sldId id="5742" r:id="rId21"/>
  </p:sldIdLst>
  <p:sldSz cx="12192000" cy="6858000"/>
  <p:notesSz cx="7102475" cy="9388475"/>
  <p:embeddedFontLst>
    <p:embeddedFont>
      <p:font typeface="Arial Black" panose="020B0604020202020204" pitchFamily="34" charset="0"/>
      <p:bold r:id="rId24"/>
    </p:embeddedFon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FF85FF"/>
    <a:srgbClr val="3333FF"/>
    <a:srgbClr val="FF7E79"/>
    <a:srgbClr val="0091FF"/>
    <a:srgbClr val="008000"/>
    <a:srgbClr val="00ACDB"/>
    <a:srgbClr val="BFBFBF"/>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05" autoAdjust="0"/>
    <p:restoredTop sz="94694"/>
  </p:normalViewPr>
  <p:slideViewPr>
    <p:cSldViewPr snapToGrid="0" snapToObjects="1">
      <p:cViewPr varScale="1">
        <p:scale>
          <a:sx n="84" d="100"/>
          <a:sy n="84" d="100"/>
        </p:scale>
        <p:origin x="184" y="944"/>
      </p:cViewPr>
      <p:guideLst/>
    </p:cSldViewPr>
  </p:slideViewPr>
  <p:notesTextViewPr>
    <p:cViewPr>
      <p:scale>
        <a:sx n="3" d="2"/>
        <a:sy n="3" d="2"/>
      </p:scale>
      <p:origin x="0" y="0"/>
    </p:cViewPr>
  </p:notesTextViewPr>
  <p:sorterViewPr>
    <p:cViewPr varScale="1">
      <p:scale>
        <a:sx n="100" d="100"/>
        <a:sy n="100" d="100"/>
      </p:scale>
      <p:origin x="0" y="-5424"/>
    </p:cViewPr>
  </p:sorterViewPr>
  <p:notesViewPr>
    <p:cSldViewPr snapToGrid="0" snapToObjects="1">
      <p:cViewPr varScale="1">
        <p:scale>
          <a:sx n="145" d="100"/>
          <a:sy n="145" d="100"/>
        </p:scale>
        <p:origin x="3739"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F6B566-8F4F-2297-E09A-EC0A5919D724}"/>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EAFEF84F-FF67-CFE6-EE39-7622459E9C49}"/>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D435C532-7310-4D0E-A33E-9CFB32DA3130}" type="datetimeFigureOut">
              <a:rPr lang="en-US" smtClean="0"/>
              <a:t>5/6/24</a:t>
            </a:fld>
            <a:endParaRPr lang="en-US"/>
          </a:p>
        </p:txBody>
      </p:sp>
      <p:sp>
        <p:nvSpPr>
          <p:cNvPr id="4" name="Footer Placeholder 3">
            <a:extLst>
              <a:ext uri="{FF2B5EF4-FFF2-40B4-BE49-F238E27FC236}">
                <a16:creationId xmlns:a16="http://schemas.microsoft.com/office/drawing/2014/main" id="{933D95DF-83FA-FE96-2EE5-1174D2E87D62}"/>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967F68-58BC-4765-5D43-302ABEE7BABF}"/>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19FBC339-4610-4F10-854C-D2930A4EBF62}" type="slidenum">
              <a:rPr lang="en-US" smtClean="0"/>
              <a:t>‹#›</a:t>
            </a:fld>
            <a:endParaRPr lang="en-US"/>
          </a:p>
        </p:txBody>
      </p:sp>
    </p:spTree>
    <p:extLst>
      <p:ext uri="{BB962C8B-B14F-4D97-AF65-F5344CB8AC3E}">
        <p14:creationId xmlns:p14="http://schemas.microsoft.com/office/powerpoint/2010/main" val="3885688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E36F475-F7F5-6C41-B37C-656C49194CAF}" type="datetimeFigureOut">
              <a:rPr lang="en-US" smtClean="0"/>
              <a:t>5/6/24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dirty="0"/>
              <a:t>Title from Agenda</a:t>
            </a:r>
            <a:br>
              <a:rPr lang="en-US" dirty="0"/>
            </a:br>
            <a:r>
              <a:rPr lang="en-US" dirty="0"/>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Review</a:t>
            </a:r>
          </a:p>
          <a:p>
            <a:r>
              <a:rPr lang="en-US" dirty="0"/>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Secondary title if needed</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341994636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About Me – Presenter Name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sz="2000"/>
            </a:lvl1pPr>
            <a:lvl2pPr>
              <a:defRPr sz="1600"/>
            </a:lvl2pPr>
            <a:lvl3pPr>
              <a:defRPr sz="1600"/>
            </a:lvl3pPr>
            <a:lvl4pPr>
              <a:defRPr sz="1600"/>
            </a:lvl4pPr>
            <a:lvl5pPr>
              <a:defRPr sz="1600"/>
            </a:lvl5pPr>
          </a:lstStyle>
          <a:p>
            <a:pPr lvl="0"/>
            <a:r>
              <a:rPr lang="en-US" dirty="0"/>
              <a:t>Level 1 – Arial 20</a:t>
            </a:r>
          </a:p>
          <a:p>
            <a:pPr lvl="1"/>
            <a:r>
              <a:rPr lang="en-US" dirty="0"/>
              <a:t>Level 2 – Arial 16</a:t>
            </a:r>
          </a:p>
          <a:p>
            <a:pPr lvl="2"/>
            <a:r>
              <a:rPr lang="en-US" dirty="0"/>
              <a:t>Level 3 – Arial 16</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3561053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480349"/>
          </a:xfrm>
        </p:spPr>
        <p:txBody>
          <a:bodyPr/>
          <a:lstStyle>
            <a:lvl1pPr>
              <a:defRPr/>
            </a:lvl1pPr>
          </a:lstStyle>
          <a:p>
            <a:r>
              <a:rPr lang="en-US" dirty="0"/>
              <a:t>Title Only</a:t>
            </a:r>
          </a:p>
        </p:txBody>
      </p:sp>
    </p:spTree>
    <p:extLst>
      <p:ext uri="{BB962C8B-B14F-4D97-AF65-F5344CB8AC3E}">
        <p14:creationId xmlns:p14="http://schemas.microsoft.com/office/powerpoint/2010/main" val="1193633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98B044-6BA6-C346-8A6A-977C83359092}"/>
              </a:ext>
            </a:extLst>
          </p:cNvPr>
          <p:cNvSpPr txBox="1"/>
          <p:nvPr userDrawn="1"/>
        </p:nvSpPr>
        <p:spPr>
          <a:xfrm>
            <a:off x="365760" y="6490194"/>
            <a:ext cx="11043138" cy="307777"/>
          </a:xfrm>
          <a:prstGeom prst="rect">
            <a:avLst/>
          </a:prstGeom>
          <a:noFill/>
        </p:spPr>
        <p:txBody>
          <a:bodyPr wrap="square">
            <a:spAutoFit/>
          </a:bodyPr>
          <a:lstStyle/>
          <a:p>
            <a:pPr algn="l"/>
            <a:r>
              <a:rPr lang="en-US" sz="1400" dirty="0"/>
              <a:t>EIC RRB Meeting May 2024</a:t>
            </a:r>
          </a:p>
        </p:txBody>
      </p:sp>
      <p:cxnSp>
        <p:nvCxnSpPr>
          <p:cNvPr id="3" name="Straight Connector 2">
            <a:extLst>
              <a:ext uri="{FF2B5EF4-FFF2-40B4-BE49-F238E27FC236}">
                <a16:creationId xmlns:a16="http://schemas.microsoft.com/office/drawing/2014/main" id="{913B6221-EB7C-4542-AA65-32033D2019DD}"/>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E0BBA41-70B7-4742-9300-ED5B62B98DFE}"/>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spTree>
    <p:extLst>
      <p:ext uri="{BB962C8B-B14F-4D97-AF65-F5344CB8AC3E}">
        <p14:creationId xmlns:p14="http://schemas.microsoft.com/office/powerpoint/2010/main" val="29250612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1272" y="491919"/>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8" cy="307777"/>
          </a:xfrm>
          <a:prstGeom prst="rect">
            <a:avLst/>
          </a:prstGeom>
          <a:noFill/>
        </p:spPr>
        <p:txBody>
          <a:bodyPr wrap="square">
            <a:spAutoFit/>
          </a:bodyPr>
          <a:lstStyle/>
          <a:p>
            <a:pPr algn="l"/>
            <a:r>
              <a:rPr lang="en-US" sz="1400" dirty="0"/>
              <a:t>EIC RRB Meeting May 2024</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4" cy="491919"/>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7" y="908852"/>
            <a:ext cx="1149862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689" r:id="rId2"/>
    <p:sldLayoutId id="2147483699" r:id="rId3"/>
    <p:sldLayoutId id="2147483701" r:id="rId4"/>
  </p:sldLayoutIdLst>
  <p:hf sldNum="0" hdr="0" ftr="0" dt="0"/>
  <p:txStyles>
    <p:title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iki.bnl.gov/EPIC/index.php?title=Main_Pag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stonybrook.edu/cfns/activities/summerschools.php" TargetMode="External"/><Relationship Id="rId2" Type="http://schemas.openxmlformats.org/officeDocument/2006/relationships/hyperlink" Target="https://www.jlab.org/education/hugs" TargetMode="External"/><Relationship Id="rId1" Type="http://schemas.openxmlformats.org/officeDocument/2006/relationships/slideLayout" Target="../slideLayouts/slideLayout3.xml"/><Relationship Id="rId6" Type="http://schemas.openxmlformats.org/officeDocument/2006/relationships/hyperlink" Target="https://www.iann-qcd.org/" TargetMode="External"/><Relationship Id="rId5" Type="http://schemas.openxmlformats.org/officeDocument/2006/relationships/hyperlink" Target="https://science.osti.gov/Initiatives/RENEW" TargetMode="External"/><Relationship Id="rId4" Type="http://schemas.openxmlformats.org/officeDocument/2006/relationships/hyperlink" Target="https://science.osti.gov/Initiatives/FAI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space.cern.ch/EPPCN-site/_layouts/15/start.aspx#/EPPCN%20Web%20Page/Home.aspx"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physicsmasterclasses.org/"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F5B5-4B25-C469-87BE-41A75A7120BC}"/>
              </a:ext>
            </a:extLst>
          </p:cNvPr>
          <p:cNvSpPr>
            <a:spLocks noGrp="1"/>
          </p:cNvSpPr>
          <p:nvPr>
            <p:ph type="ctrTitle"/>
          </p:nvPr>
        </p:nvSpPr>
        <p:spPr>
          <a:xfrm>
            <a:off x="502919" y="1174478"/>
            <a:ext cx="10962105" cy="1240412"/>
          </a:xfrm>
        </p:spPr>
        <p:txBody>
          <a:bodyPr anchor="b">
            <a:normAutofit/>
          </a:bodyPr>
          <a:lstStyle/>
          <a:p>
            <a:r>
              <a:rPr lang="en-US" dirty="0"/>
              <a:t>Global Strategy Proposal</a:t>
            </a:r>
          </a:p>
        </p:txBody>
      </p:sp>
      <p:sp>
        <p:nvSpPr>
          <p:cNvPr id="3" name="Subtitle 2">
            <a:extLst>
              <a:ext uri="{FF2B5EF4-FFF2-40B4-BE49-F238E27FC236}">
                <a16:creationId xmlns:a16="http://schemas.microsoft.com/office/drawing/2014/main" id="{7DD984CA-F83A-B1FD-C7E1-1E5A30ADD38F}"/>
              </a:ext>
            </a:extLst>
          </p:cNvPr>
          <p:cNvSpPr>
            <a:spLocks noGrp="1"/>
          </p:cNvSpPr>
          <p:nvPr>
            <p:ph type="subTitle" idx="1"/>
          </p:nvPr>
        </p:nvSpPr>
        <p:spPr>
          <a:xfrm>
            <a:off x="502920" y="5074920"/>
            <a:ext cx="5027868" cy="1019620"/>
          </a:xfrm>
        </p:spPr>
        <p:txBody>
          <a:bodyPr anchor="ctr">
            <a:noAutofit/>
          </a:bodyPr>
          <a:lstStyle/>
          <a:p>
            <a:r>
              <a:rPr lang="en-US" dirty="0"/>
              <a:t>EIC Resource Review Board Meeting </a:t>
            </a:r>
          </a:p>
          <a:p>
            <a:r>
              <a:rPr lang="en-US" dirty="0"/>
              <a:t>May 6-7, 2024</a:t>
            </a:r>
          </a:p>
        </p:txBody>
      </p:sp>
      <p:sp>
        <p:nvSpPr>
          <p:cNvPr id="4" name="Text Placeholder 3">
            <a:extLst>
              <a:ext uri="{FF2B5EF4-FFF2-40B4-BE49-F238E27FC236}">
                <a16:creationId xmlns:a16="http://schemas.microsoft.com/office/drawing/2014/main" id="{EE1A2A0F-F73E-004D-868A-1A4D79DBE132}"/>
              </a:ext>
            </a:extLst>
          </p:cNvPr>
          <p:cNvSpPr>
            <a:spLocks noGrp="1"/>
          </p:cNvSpPr>
          <p:nvPr>
            <p:ph type="body" sz="quarter" idx="10"/>
          </p:nvPr>
        </p:nvSpPr>
        <p:spPr>
          <a:xfrm>
            <a:off x="252000" y="3119575"/>
            <a:ext cx="11940000" cy="448978"/>
          </a:xfrm>
        </p:spPr>
        <p:txBody>
          <a:bodyPr anchor="ctr"/>
          <a:lstStyle/>
          <a:p>
            <a:r>
              <a:rPr lang="en-US" dirty="0"/>
              <a:t>E.C. </a:t>
            </a:r>
            <a:r>
              <a:rPr lang="en-US" dirty="0" err="1"/>
              <a:t>Aschenauer</a:t>
            </a:r>
            <a:r>
              <a:rPr lang="en-US" dirty="0"/>
              <a:t> (BNL), Marta </a:t>
            </a:r>
            <a:r>
              <a:rPr lang="en-US" dirty="0" err="1"/>
              <a:t>Ruspa</a:t>
            </a:r>
            <a:r>
              <a:rPr lang="en-US" dirty="0"/>
              <a:t> (INFN Torino)</a:t>
            </a:r>
          </a:p>
        </p:txBody>
      </p:sp>
      <p:sp>
        <p:nvSpPr>
          <p:cNvPr id="13" name="Text Placeholder 12">
            <a:extLst>
              <a:ext uri="{FF2B5EF4-FFF2-40B4-BE49-F238E27FC236}">
                <a16:creationId xmlns:a16="http://schemas.microsoft.com/office/drawing/2014/main" id="{8D13EC63-917B-D26C-12EF-6465F0A65A44}"/>
              </a:ext>
            </a:extLst>
          </p:cNvPr>
          <p:cNvSpPr>
            <a:spLocks noGrp="1"/>
          </p:cNvSpPr>
          <p:nvPr>
            <p:ph type="body" sz="quarter" idx="13"/>
          </p:nvPr>
        </p:nvSpPr>
        <p:spPr>
          <a:xfrm>
            <a:off x="252000" y="3682338"/>
            <a:ext cx="10962105" cy="477838"/>
          </a:xfrm>
        </p:spPr>
        <p:txBody>
          <a:bodyPr anchor="ctr">
            <a:normAutofit lnSpcReduction="10000"/>
          </a:bodyPr>
          <a:lstStyle/>
          <a:p>
            <a:r>
              <a:rPr lang="en-US" dirty="0"/>
              <a:t>with input from EIC-UG and </a:t>
            </a:r>
            <a:r>
              <a:rPr lang="en-US" dirty="0" err="1"/>
              <a:t>ePIC</a:t>
            </a:r>
            <a:r>
              <a:rPr lang="en-US" dirty="0"/>
              <a:t> DEI groups</a:t>
            </a:r>
          </a:p>
        </p:txBody>
      </p:sp>
    </p:spTree>
    <p:extLst>
      <p:ext uri="{BB962C8B-B14F-4D97-AF65-F5344CB8AC3E}">
        <p14:creationId xmlns:p14="http://schemas.microsoft.com/office/powerpoint/2010/main" val="553597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D761-5FCE-0642-BE46-B66E834CC376}"/>
              </a:ext>
            </a:extLst>
          </p:cNvPr>
          <p:cNvSpPr>
            <a:spLocks noGrp="1"/>
          </p:cNvSpPr>
          <p:nvPr>
            <p:ph type="title"/>
          </p:nvPr>
        </p:nvSpPr>
        <p:spPr/>
        <p:txBody>
          <a:bodyPr/>
          <a:lstStyle/>
          <a:p>
            <a:r>
              <a:rPr lang="en-US" dirty="0"/>
              <a:t>ICTP Physics Without Frontiers </a:t>
            </a:r>
          </a:p>
        </p:txBody>
      </p:sp>
      <p:pic>
        <p:nvPicPr>
          <p:cNvPr id="6" name="Picture 5" descr="A collage of people working on computers&#10;&#10;Description automatically generated with low confidence">
            <a:extLst>
              <a:ext uri="{FF2B5EF4-FFF2-40B4-BE49-F238E27FC236}">
                <a16:creationId xmlns:a16="http://schemas.microsoft.com/office/drawing/2014/main" id="{C207EEA0-1F19-DF4B-9C86-921FB1A8BA3F}"/>
              </a:ext>
            </a:extLst>
          </p:cNvPr>
          <p:cNvPicPr>
            <a:picLocks noChangeAspect="1"/>
          </p:cNvPicPr>
          <p:nvPr/>
        </p:nvPicPr>
        <p:blipFill>
          <a:blip r:embed="rId2"/>
          <a:stretch>
            <a:fillRect/>
          </a:stretch>
        </p:blipFill>
        <p:spPr>
          <a:xfrm>
            <a:off x="252663" y="504412"/>
            <a:ext cx="6388769" cy="3530197"/>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E4575D80-BD1D-6A4E-96FF-069DED56A3D6}"/>
              </a:ext>
            </a:extLst>
          </p:cNvPr>
          <p:cNvPicPr>
            <a:picLocks noChangeAspect="1"/>
          </p:cNvPicPr>
          <p:nvPr/>
        </p:nvPicPr>
        <p:blipFill>
          <a:blip r:embed="rId3"/>
          <a:stretch>
            <a:fillRect/>
          </a:stretch>
        </p:blipFill>
        <p:spPr>
          <a:xfrm>
            <a:off x="5232400" y="3020951"/>
            <a:ext cx="6959600" cy="3769259"/>
          </a:xfrm>
          <a:prstGeom prst="rect">
            <a:avLst/>
          </a:prstGeom>
        </p:spPr>
      </p:pic>
      <p:sp>
        <p:nvSpPr>
          <p:cNvPr id="10" name="TextBox 9">
            <a:extLst>
              <a:ext uri="{FF2B5EF4-FFF2-40B4-BE49-F238E27FC236}">
                <a16:creationId xmlns:a16="http://schemas.microsoft.com/office/drawing/2014/main" id="{060D33D9-FBFA-5941-9AFA-D0BF3330D163}"/>
              </a:ext>
            </a:extLst>
          </p:cNvPr>
          <p:cNvSpPr txBox="1"/>
          <p:nvPr/>
        </p:nvSpPr>
        <p:spPr>
          <a:xfrm>
            <a:off x="252663" y="4599262"/>
            <a:ext cx="5604933" cy="1477328"/>
          </a:xfrm>
          <a:prstGeom prst="rect">
            <a:avLst/>
          </a:prstGeom>
          <a:noFill/>
        </p:spPr>
        <p:txBody>
          <a:bodyPr wrap="square" rtlCol="0">
            <a:spAutoFit/>
          </a:bodyPr>
          <a:lstStyle/>
          <a:p>
            <a:r>
              <a:rPr lang="en-US" dirty="0"/>
              <a:t>Info Thank to</a:t>
            </a:r>
          </a:p>
          <a:p>
            <a:r>
              <a:rPr lang="en-US" dirty="0"/>
              <a:t>Dr Kate Shaw</a:t>
            </a:r>
            <a:br>
              <a:rPr lang="en-US" dirty="0"/>
            </a:br>
            <a:r>
              <a:rPr lang="en-US" dirty="0"/>
              <a:t>The </a:t>
            </a:r>
            <a:r>
              <a:rPr lang="en-US" dirty="0" err="1"/>
              <a:t>Abdus</a:t>
            </a:r>
            <a:r>
              <a:rPr lang="en-US" dirty="0"/>
              <a:t> Salam International Centre for </a:t>
            </a:r>
          </a:p>
          <a:p>
            <a:r>
              <a:rPr lang="en-US" dirty="0"/>
              <a:t>Theoretical Physics &amp; The University of Sussex </a:t>
            </a:r>
          </a:p>
          <a:p>
            <a:endParaRPr lang="en-US" dirty="0"/>
          </a:p>
        </p:txBody>
      </p:sp>
    </p:spTree>
    <p:extLst>
      <p:ext uri="{BB962C8B-B14F-4D97-AF65-F5344CB8AC3E}">
        <p14:creationId xmlns:p14="http://schemas.microsoft.com/office/powerpoint/2010/main" val="151894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4F00D-C512-DD40-B39F-45F8E27F21B4}"/>
              </a:ext>
            </a:extLst>
          </p:cNvPr>
          <p:cNvSpPr>
            <a:spLocks noGrp="1"/>
          </p:cNvSpPr>
          <p:nvPr>
            <p:ph type="title"/>
          </p:nvPr>
        </p:nvSpPr>
        <p:spPr>
          <a:xfrm>
            <a:off x="461963" y="0"/>
            <a:ext cx="11499234" cy="890337"/>
          </a:xfrm>
        </p:spPr>
        <p:txBody>
          <a:bodyPr/>
          <a:lstStyle/>
          <a:p>
            <a:r>
              <a:rPr lang="en-US" dirty="0"/>
              <a:t>Examples of Outreach Programs from LHC Experiments</a:t>
            </a:r>
          </a:p>
        </p:txBody>
      </p:sp>
      <p:pic>
        <p:nvPicPr>
          <p:cNvPr id="9" name="Picture 8" descr="Graphical user interface, application, website&#10;&#10;Description automatically generated">
            <a:extLst>
              <a:ext uri="{FF2B5EF4-FFF2-40B4-BE49-F238E27FC236}">
                <a16:creationId xmlns:a16="http://schemas.microsoft.com/office/drawing/2014/main" id="{BBCED59B-D2D0-314B-8C81-1683C79BBF54}"/>
              </a:ext>
            </a:extLst>
          </p:cNvPr>
          <p:cNvPicPr>
            <a:picLocks noChangeAspect="1"/>
          </p:cNvPicPr>
          <p:nvPr/>
        </p:nvPicPr>
        <p:blipFill>
          <a:blip r:embed="rId2"/>
          <a:stretch>
            <a:fillRect/>
          </a:stretch>
        </p:blipFill>
        <p:spPr>
          <a:xfrm>
            <a:off x="230803" y="890337"/>
            <a:ext cx="6421064" cy="3621505"/>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FE67A240-07CC-9640-B75F-D55F55D092AD}"/>
              </a:ext>
            </a:extLst>
          </p:cNvPr>
          <p:cNvPicPr>
            <a:picLocks noChangeAspect="1"/>
          </p:cNvPicPr>
          <p:nvPr/>
        </p:nvPicPr>
        <p:blipFill>
          <a:blip r:embed="rId3"/>
          <a:stretch>
            <a:fillRect/>
          </a:stretch>
        </p:blipFill>
        <p:spPr>
          <a:xfrm>
            <a:off x="6091260" y="2797342"/>
            <a:ext cx="6081623" cy="3429000"/>
          </a:xfrm>
          <a:prstGeom prst="rect">
            <a:avLst/>
          </a:prstGeom>
        </p:spPr>
      </p:pic>
    </p:spTree>
    <p:extLst>
      <p:ext uri="{BB962C8B-B14F-4D97-AF65-F5344CB8AC3E}">
        <p14:creationId xmlns:p14="http://schemas.microsoft.com/office/powerpoint/2010/main" val="4003520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4F00D-C512-DD40-B39F-45F8E27F21B4}"/>
              </a:ext>
            </a:extLst>
          </p:cNvPr>
          <p:cNvSpPr>
            <a:spLocks noGrp="1"/>
          </p:cNvSpPr>
          <p:nvPr>
            <p:ph type="title"/>
          </p:nvPr>
        </p:nvSpPr>
        <p:spPr>
          <a:xfrm>
            <a:off x="461963" y="0"/>
            <a:ext cx="11499234" cy="890337"/>
          </a:xfrm>
        </p:spPr>
        <p:txBody>
          <a:bodyPr/>
          <a:lstStyle/>
          <a:p>
            <a:r>
              <a:rPr lang="en-US" dirty="0"/>
              <a:t>Examples of Outreach Programs from LHC Experiments</a:t>
            </a:r>
          </a:p>
        </p:txBody>
      </p:sp>
      <p:sp>
        <p:nvSpPr>
          <p:cNvPr id="3" name="TextBox 2">
            <a:extLst>
              <a:ext uri="{FF2B5EF4-FFF2-40B4-BE49-F238E27FC236}">
                <a16:creationId xmlns:a16="http://schemas.microsoft.com/office/drawing/2014/main" id="{7B643C46-1FDE-FC48-BB37-DF66907B48E3}"/>
              </a:ext>
            </a:extLst>
          </p:cNvPr>
          <p:cNvSpPr txBox="1"/>
          <p:nvPr/>
        </p:nvSpPr>
        <p:spPr>
          <a:xfrm>
            <a:off x="3254991" y="5281317"/>
            <a:ext cx="8738290" cy="553998"/>
          </a:xfrm>
          <a:prstGeom prst="rect">
            <a:avLst/>
          </a:prstGeom>
          <a:noFill/>
        </p:spPr>
        <p:txBody>
          <a:bodyPr wrap="none" rtlCol="0">
            <a:spAutoFit/>
          </a:bodyPr>
          <a:lstStyle/>
          <a:p>
            <a:r>
              <a:rPr lang="en-US" dirty="0">
                <a:solidFill>
                  <a:srgbClr val="0432FF"/>
                </a:solidFill>
              </a:rPr>
              <a:t>Info thanks to  </a:t>
            </a:r>
            <a:r>
              <a:rPr lang="en-US" dirty="0" err="1">
                <a:solidFill>
                  <a:srgbClr val="0432FF"/>
                </a:solidFill>
              </a:rPr>
              <a:t>Hassnae</a:t>
            </a:r>
            <a:r>
              <a:rPr lang="en-US" dirty="0">
                <a:solidFill>
                  <a:srgbClr val="0432FF"/>
                </a:solidFill>
              </a:rPr>
              <a:t> El </a:t>
            </a:r>
            <a:r>
              <a:rPr lang="en-US" dirty="0" err="1">
                <a:solidFill>
                  <a:srgbClr val="0432FF"/>
                </a:solidFill>
              </a:rPr>
              <a:t>Jarrari</a:t>
            </a:r>
            <a:endParaRPr lang="en-US" dirty="0">
              <a:solidFill>
                <a:srgbClr val="0432FF"/>
              </a:solidFill>
            </a:endParaRPr>
          </a:p>
          <a:p>
            <a:r>
              <a:rPr lang="en-US" sz="1200" dirty="0">
                <a:solidFill>
                  <a:srgbClr val="0432FF"/>
                </a:solidFill>
              </a:rPr>
              <a:t>https://</a:t>
            </a:r>
            <a:r>
              <a:rPr lang="en-US" sz="1200" dirty="0" err="1">
                <a:solidFill>
                  <a:srgbClr val="0432FF"/>
                </a:solidFill>
              </a:rPr>
              <a:t>indico.marwan.ma</a:t>
            </a:r>
            <a:r>
              <a:rPr lang="en-US" sz="1200" dirty="0">
                <a:solidFill>
                  <a:srgbClr val="0432FF"/>
                </a:solidFill>
              </a:rPr>
              <a:t>/event/1/contributions/528/attachments/129/225/Hassnae%20-Outreach%20ACHEP23%20Rabat.pdf</a:t>
            </a:r>
          </a:p>
        </p:txBody>
      </p:sp>
      <p:pic>
        <p:nvPicPr>
          <p:cNvPr id="5" name="Picture 4" descr="Graphical user interface, website&#10;&#10;Description automatically generated">
            <a:extLst>
              <a:ext uri="{FF2B5EF4-FFF2-40B4-BE49-F238E27FC236}">
                <a16:creationId xmlns:a16="http://schemas.microsoft.com/office/drawing/2014/main" id="{92227BBB-A69A-904C-846C-EA6E0CBF58B8}"/>
              </a:ext>
            </a:extLst>
          </p:cNvPr>
          <p:cNvPicPr>
            <a:picLocks noChangeAspect="1"/>
          </p:cNvPicPr>
          <p:nvPr/>
        </p:nvPicPr>
        <p:blipFill>
          <a:blip r:embed="rId2"/>
          <a:stretch>
            <a:fillRect/>
          </a:stretch>
        </p:blipFill>
        <p:spPr>
          <a:xfrm>
            <a:off x="461963" y="1022685"/>
            <a:ext cx="7042122" cy="3940316"/>
          </a:xfrm>
          <a:prstGeom prst="rect">
            <a:avLst/>
          </a:prstGeom>
        </p:spPr>
      </p:pic>
      <p:sp>
        <p:nvSpPr>
          <p:cNvPr id="6" name="TextBox 5">
            <a:extLst>
              <a:ext uri="{FF2B5EF4-FFF2-40B4-BE49-F238E27FC236}">
                <a16:creationId xmlns:a16="http://schemas.microsoft.com/office/drawing/2014/main" id="{F4E17447-ACAD-0347-AFE6-6B96B494D5CC}"/>
              </a:ext>
            </a:extLst>
          </p:cNvPr>
          <p:cNvSpPr txBox="1"/>
          <p:nvPr/>
        </p:nvSpPr>
        <p:spPr>
          <a:xfrm>
            <a:off x="7504085" y="2135631"/>
            <a:ext cx="4687915" cy="923330"/>
          </a:xfrm>
          <a:prstGeom prst="rect">
            <a:avLst/>
          </a:prstGeom>
          <a:noFill/>
        </p:spPr>
        <p:txBody>
          <a:bodyPr wrap="square" rtlCol="0">
            <a:spAutoFit/>
          </a:bodyPr>
          <a:lstStyle/>
          <a:p>
            <a:r>
              <a:rPr lang="en-US" dirty="0"/>
              <a:t>All CERN experiments do similar things</a:t>
            </a:r>
          </a:p>
          <a:p>
            <a:r>
              <a:rPr lang="en-US" dirty="0"/>
              <a:t>all initiatives coming from the experiments themselves</a:t>
            </a:r>
          </a:p>
        </p:txBody>
      </p:sp>
    </p:spTree>
    <p:extLst>
      <p:ext uri="{BB962C8B-B14F-4D97-AF65-F5344CB8AC3E}">
        <p14:creationId xmlns:p14="http://schemas.microsoft.com/office/powerpoint/2010/main" val="44362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B10F17-9355-FD44-B0D9-24ABC046DF9C}"/>
              </a:ext>
            </a:extLst>
          </p:cNvPr>
          <p:cNvSpPr>
            <a:spLocks noGrp="1"/>
          </p:cNvSpPr>
          <p:nvPr>
            <p:ph type="title"/>
          </p:nvPr>
        </p:nvSpPr>
        <p:spPr/>
        <p:txBody>
          <a:bodyPr/>
          <a:lstStyle/>
          <a:p>
            <a:r>
              <a:rPr lang="en-US" dirty="0"/>
              <a:t>Beamlines for Schools</a:t>
            </a:r>
          </a:p>
        </p:txBody>
      </p:sp>
      <p:pic>
        <p:nvPicPr>
          <p:cNvPr id="6" name="Picture 5" descr="Graphical user interface, text, application&#10;&#10;Description automatically generated">
            <a:extLst>
              <a:ext uri="{FF2B5EF4-FFF2-40B4-BE49-F238E27FC236}">
                <a16:creationId xmlns:a16="http://schemas.microsoft.com/office/drawing/2014/main" id="{19528584-BFF3-7A40-8FD6-C54BB81328EC}"/>
              </a:ext>
            </a:extLst>
          </p:cNvPr>
          <p:cNvPicPr>
            <a:picLocks noChangeAspect="1"/>
          </p:cNvPicPr>
          <p:nvPr/>
        </p:nvPicPr>
        <p:blipFill rotWithShape="1">
          <a:blip r:embed="rId2"/>
          <a:srcRect b="7841"/>
          <a:stretch/>
        </p:blipFill>
        <p:spPr>
          <a:xfrm>
            <a:off x="461963" y="577056"/>
            <a:ext cx="5067300" cy="5559504"/>
          </a:xfrm>
          <a:prstGeom prst="rect">
            <a:avLst/>
          </a:prstGeom>
        </p:spPr>
      </p:pic>
      <p:pic>
        <p:nvPicPr>
          <p:cNvPr id="8" name="Picture 7" descr="Graphical user interface, application, Teams&#10;&#10;Description automatically generated">
            <a:extLst>
              <a:ext uri="{FF2B5EF4-FFF2-40B4-BE49-F238E27FC236}">
                <a16:creationId xmlns:a16="http://schemas.microsoft.com/office/drawing/2014/main" id="{9F863BAB-319E-0447-8D6A-FE060635ECEC}"/>
              </a:ext>
            </a:extLst>
          </p:cNvPr>
          <p:cNvPicPr>
            <a:picLocks noChangeAspect="1"/>
          </p:cNvPicPr>
          <p:nvPr/>
        </p:nvPicPr>
        <p:blipFill rotWithShape="1">
          <a:blip r:embed="rId3"/>
          <a:srcRect b="3781"/>
          <a:stretch/>
        </p:blipFill>
        <p:spPr>
          <a:xfrm>
            <a:off x="4675161" y="1576788"/>
            <a:ext cx="7516839" cy="4030579"/>
          </a:xfrm>
          <a:prstGeom prst="rect">
            <a:avLst/>
          </a:prstGeom>
        </p:spPr>
      </p:pic>
    </p:spTree>
    <p:extLst>
      <p:ext uri="{BB962C8B-B14F-4D97-AF65-F5344CB8AC3E}">
        <p14:creationId xmlns:p14="http://schemas.microsoft.com/office/powerpoint/2010/main" val="3504488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12154-DF9D-9143-8F09-195693FA0C34}"/>
              </a:ext>
            </a:extLst>
          </p:cNvPr>
          <p:cNvSpPr>
            <a:spLocks noGrp="1"/>
          </p:cNvSpPr>
          <p:nvPr>
            <p:ph type="title"/>
          </p:nvPr>
        </p:nvSpPr>
        <p:spPr/>
        <p:txBody>
          <a:bodyPr/>
          <a:lstStyle/>
          <a:p>
            <a:r>
              <a:rPr lang="it-IT" dirty="0"/>
              <a:t>Contest / slam / </a:t>
            </a:r>
            <a:r>
              <a:rPr lang="it-IT" dirty="0" err="1"/>
              <a:t>pitch</a:t>
            </a:r>
            <a:r>
              <a:rPr lang="it-IT" dirty="0"/>
              <a:t> / TED </a:t>
            </a:r>
            <a:r>
              <a:rPr lang="it-IT" dirty="0" err="1"/>
              <a:t>like</a:t>
            </a:r>
            <a:r>
              <a:rPr lang="it-IT" dirty="0"/>
              <a:t> Talk</a:t>
            </a:r>
            <a:endParaRPr lang="en-US" dirty="0"/>
          </a:p>
        </p:txBody>
      </p:sp>
      <p:sp>
        <p:nvSpPr>
          <p:cNvPr id="3" name="Segnaposto contenuto 2">
            <a:extLst>
              <a:ext uri="{FF2B5EF4-FFF2-40B4-BE49-F238E27FC236}">
                <a16:creationId xmlns:a16="http://schemas.microsoft.com/office/drawing/2014/main" id="{B8A3EA2E-B2F9-3832-7CF3-20D41467DF29}"/>
              </a:ext>
            </a:extLst>
          </p:cNvPr>
          <p:cNvSpPr>
            <a:spLocks noGrp="1"/>
          </p:cNvSpPr>
          <p:nvPr>
            <p:ph idx="4294967295"/>
          </p:nvPr>
        </p:nvSpPr>
        <p:spPr>
          <a:xfrm>
            <a:off x="461347" y="664838"/>
            <a:ext cx="11499850" cy="5257800"/>
          </a:xfrm>
        </p:spPr>
        <p:txBody>
          <a:bodyPr/>
          <a:lstStyle/>
          <a:p>
            <a:r>
              <a:rPr lang="en-US" dirty="0"/>
              <a:t>There are various formats based on competition between the participants</a:t>
            </a:r>
          </a:p>
          <a:p>
            <a:r>
              <a:rPr lang="en-US" dirty="0"/>
              <a:t>The idea is to have an informal speech, short (3-5 minutes), clear, </a:t>
            </a:r>
          </a:p>
          <a:p>
            <a:pPr marL="0" indent="0">
              <a:buNone/>
            </a:pPr>
            <a:r>
              <a:rPr lang="en-US" dirty="0"/>
              <a:t>   scientific sound but at the same time understandable to non-experts</a:t>
            </a:r>
          </a:p>
          <a:p>
            <a:pPr marL="0" indent="0">
              <a:buNone/>
            </a:pPr>
            <a:endParaRPr lang="en-US" dirty="0"/>
          </a:p>
          <a:p>
            <a:pPr marL="0" indent="0">
              <a:buNone/>
            </a:pPr>
            <a:r>
              <a:rPr lang="en-US" dirty="0"/>
              <a:t>Could serve as a satellite event in our meetings. Participants could be either our early-carrier students or local students. </a:t>
            </a:r>
          </a:p>
        </p:txBody>
      </p:sp>
    </p:spTree>
    <p:extLst>
      <p:ext uri="{BB962C8B-B14F-4D97-AF65-F5344CB8AC3E}">
        <p14:creationId xmlns:p14="http://schemas.microsoft.com/office/powerpoint/2010/main" val="2578279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12C51-483C-8A48-B472-C67EE5E00A52}"/>
              </a:ext>
            </a:extLst>
          </p:cNvPr>
          <p:cNvSpPr>
            <a:spLocks noGrp="1"/>
          </p:cNvSpPr>
          <p:nvPr>
            <p:ph type="title"/>
          </p:nvPr>
        </p:nvSpPr>
        <p:spPr/>
        <p:txBody>
          <a:bodyPr/>
          <a:lstStyle/>
          <a:p>
            <a:r>
              <a:rPr lang="en-US" dirty="0"/>
              <a:t>What is needed</a:t>
            </a:r>
          </a:p>
        </p:txBody>
      </p:sp>
      <p:sp>
        <p:nvSpPr>
          <p:cNvPr id="3" name="TextBox 2">
            <a:extLst>
              <a:ext uri="{FF2B5EF4-FFF2-40B4-BE49-F238E27FC236}">
                <a16:creationId xmlns:a16="http://schemas.microsoft.com/office/drawing/2014/main" id="{2C179E95-C5DF-6A49-9F14-AC92FB509C42}"/>
              </a:ext>
            </a:extLst>
          </p:cNvPr>
          <p:cNvSpPr txBox="1"/>
          <p:nvPr/>
        </p:nvSpPr>
        <p:spPr>
          <a:xfrm>
            <a:off x="692262" y="762770"/>
            <a:ext cx="10640733" cy="646331"/>
          </a:xfrm>
          <a:prstGeom prst="rect">
            <a:avLst/>
          </a:prstGeom>
          <a:noFill/>
        </p:spPr>
        <p:txBody>
          <a:bodyPr wrap="none" rtlCol="0">
            <a:spAutoFit/>
          </a:bodyPr>
          <a:lstStyle/>
          <a:p>
            <a:r>
              <a:rPr lang="en-US" sz="3600" dirty="0">
                <a:solidFill>
                  <a:srgbClr val="0432FF"/>
                </a:solidFill>
              </a:rPr>
              <a:t>Real Engagement and doing Real Work by all of us</a:t>
            </a:r>
          </a:p>
        </p:txBody>
      </p:sp>
      <p:sp>
        <p:nvSpPr>
          <p:cNvPr id="4" name="TextBox 3">
            <a:extLst>
              <a:ext uri="{FF2B5EF4-FFF2-40B4-BE49-F238E27FC236}">
                <a16:creationId xmlns:a16="http://schemas.microsoft.com/office/drawing/2014/main" id="{10749F3F-5C07-5C4D-9331-F438CDC6CEBE}"/>
              </a:ext>
            </a:extLst>
          </p:cNvPr>
          <p:cNvSpPr txBox="1"/>
          <p:nvPr/>
        </p:nvSpPr>
        <p:spPr>
          <a:xfrm>
            <a:off x="5606717" y="1404323"/>
            <a:ext cx="954107" cy="646331"/>
          </a:xfrm>
          <a:prstGeom prst="rect">
            <a:avLst/>
          </a:prstGeom>
          <a:noFill/>
        </p:spPr>
        <p:txBody>
          <a:bodyPr wrap="none" rtlCol="0">
            <a:spAutoFit/>
          </a:bodyPr>
          <a:lstStyle/>
          <a:p>
            <a:r>
              <a:rPr lang="en-US" sz="3600" dirty="0"/>
              <a:t>and</a:t>
            </a:r>
          </a:p>
        </p:txBody>
      </p:sp>
      <p:pic>
        <p:nvPicPr>
          <p:cNvPr id="8" name="Picture 7" descr="A picture containing text, items, several&#10;&#10;Description automatically generated">
            <a:extLst>
              <a:ext uri="{FF2B5EF4-FFF2-40B4-BE49-F238E27FC236}">
                <a16:creationId xmlns:a16="http://schemas.microsoft.com/office/drawing/2014/main" id="{78CF58A9-2939-8B4C-9DAA-8663C665E9BE}"/>
              </a:ext>
            </a:extLst>
          </p:cNvPr>
          <p:cNvPicPr>
            <a:picLocks noChangeAspect="1"/>
          </p:cNvPicPr>
          <p:nvPr/>
        </p:nvPicPr>
        <p:blipFill>
          <a:blip r:embed="rId2"/>
          <a:stretch>
            <a:fillRect/>
          </a:stretch>
        </p:blipFill>
        <p:spPr>
          <a:xfrm>
            <a:off x="3529263" y="2118471"/>
            <a:ext cx="5133474" cy="2887579"/>
          </a:xfrm>
          <a:prstGeom prst="rect">
            <a:avLst/>
          </a:prstGeom>
        </p:spPr>
      </p:pic>
      <p:sp>
        <p:nvSpPr>
          <p:cNvPr id="9" name="TextBox 8">
            <a:extLst>
              <a:ext uri="{FF2B5EF4-FFF2-40B4-BE49-F238E27FC236}">
                <a16:creationId xmlns:a16="http://schemas.microsoft.com/office/drawing/2014/main" id="{91AE7A26-2DD7-5F4C-AFBA-46BBE971846B}"/>
              </a:ext>
            </a:extLst>
          </p:cNvPr>
          <p:cNvSpPr txBox="1"/>
          <p:nvPr/>
        </p:nvSpPr>
        <p:spPr>
          <a:xfrm>
            <a:off x="1688369" y="5353152"/>
            <a:ext cx="8648521" cy="830997"/>
          </a:xfrm>
          <a:prstGeom prst="rect">
            <a:avLst/>
          </a:prstGeom>
          <a:noFill/>
        </p:spPr>
        <p:txBody>
          <a:bodyPr wrap="none" rtlCol="0">
            <a:spAutoFit/>
          </a:bodyPr>
          <a:lstStyle/>
          <a:p>
            <a:pPr algn="ctr"/>
            <a:r>
              <a:rPr lang="en-US" sz="2400" dirty="0">
                <a:solidFill>
                  <a:srgbClr val="FF40FF"/>
                </a:solidFill>
              </a:rPr>
              <a:t>fraction of common fund money (~10%) should be earmarked </a:t>
            </a:r>
          </a:p>
          <a:p>
            <a:pPr algn="ctr"/>
            <a:r>
              <a:rPr lang="en-US" sz="2400" dirty="0">
                <a:solidFill>
                  <a:srgbClr val="FF40FF"/>
                </a:solidFill>
              </a:rPr>
              <a:t>towards these outreach activities</a:t>
            </a:r>
          </a:p>
        </p:txBody>
      </p:sp>
    </p:spTree>
    <p:extLst>
      <p:ext uri="{BB962C8B-B14F-4D97-AF65-F5344CB8AC3E}">
        <p14:creationId xmlns:p14="http://schemas.microsoft.com/office/powerpoint/2010/main" val="1611764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CAF296-C1A6-3047-8CA5-07C66ECDD05D}"/>
              </a:ext>
            </a:extLst>
          </p:cNvPr>
          <p:cNvPicPr>
            <a:picLocks noChangeAspect="1"/>
          </p:cNvPicPr>
          <p:nvPr/>
        </p:nvPicPr>
        <p:blipFill rotWithShape="1">
          <a:blip r:embed="rId2"/>
          <a:srcRect l="10204" t="9576" r="9952" b="18644"/>
          <a:stretch/>
        </p:blipFill>
        <p:spPr>
          <a:xfrm>
            <a:off x="6095999" y="2970972"/>
            <a:ext cx="5709007" cy="3193523"/>
          </a:xfrm>
          <a:prstGeom prst="rect">
            <a:avLst/>
          </a:prstGeom>
        </p:spPr>
      </p:pic>
      <p:pic>
        <p:nvPicPr>
          <p:cNvPr id="4" name="Picture 3" descr="A picture containing person, indoor, doing, doll&#10;&#10;Description automatically generated">
            <a:extLst>
              <a:ext uri="{FF2B5EF4-FFF2-40B4-BE49-F238E27FC236}">
                <a16:creationId xmlns:a16="http://schemas.microsoft.com/office/drawing/2014/main" id="{D85146CE-DC60-EA42-BE22-0E5EBD5CF0C3}"/>
              </a:ext>
            </a:extLst>
          </p:cNvPr>
          <p:cNvPicPr>
            <a:picLocks noChangeAspect="1"/>
          </p:cNvPicPr>
          <p:nvPr/>
        </p:nvPicPr>
        <p:blipFill>
          <a:blip r:embed="rId3"/>
          <a:stretch>
            <a:fillRect/>
          </a:stretch>
        </p:blipFill>
        <p:spPr>
          <a:xfrm>
            <a:off x="534256" y="215756"/>
            <a:ext cx="5561744" cy="3128481"/>
          </a:xfrm>
          <a:prstGeom prst="rect">
            <a:avLst/>
          </a:prstGeom>
        </p:spPr>
      </p:pic>
    </p:spTree>
    <p:extLst>
      <p:ext uri="{BB962C8B-B14F-4D97-AF65-F5344CB8AC3E}">
        <p14:creationId xmlns:p14="http://schemas.microsoft.com/office/powerpoint/2010/main" val="1843369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D1934-23E9-804E-A1D2-24E93610E15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448" y="3425945"/>
            <a:ext cx="9052560" cy="2637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6971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EC2EE-E7A9-054C-B12A-D029495A2C53}"/>
              </a:ext>
            </a:extLst>
          </p:cNvPr>
          <p:cNvSpPr>
            <a:spLocks noGrp="1"/>
          </p:cNvSpPr>
          <p:nvPr>
            <p:ph type="title"/>
          </p:nvPr>
        </p:nvSpPr>
        <p:spPr/>
        <p:txBody>
          <a:bodyPr/>
          <a:lstStyle/>
          <a:p>
            <a:r>
              <a:rPr lang="en-US" dirty="0"/>
              <a:t>What is the Goal of the Global Strategy Proposal</a:t>
            </a:r>
          </a:p>
        </p:txBody>
      </p:sp>
      <p:sp>
        <p:nvSpPr>
          <p:cNvPr id="3" name="TextBox 2">
            <a:extLst>
              <a:ext uri="{FF2B5EF4-FFF2-40B4-BE49-F238E27FC236}">
                <a16:creationId xmlns:a16="http://schemas.microsoft.com/office/drawing/2014/main" id="{B5DACA92-A1D4-334D-BCDA-F0D0444D6744}"/>
              </a:ext>
            </a:extLst>
          </p:cNvPr>
          <p:cNvSpPr txBox="1"/>
          <p:nvPr/>
        </p:nvSpPr>
        <p:spPr>
          <a:xfrm>
            <a:off x="563788" y="1280446"/>
            <a:ext cx="11295583" cy="2308324"/>
          </a:xfrm>
          <a:prstGeom prst="rect">
            <a:avLst/>
          </a:prstGeom>
          <a:solidFill>
            <a:schemeClr val="bg1"/>
          </a:solidFill>
          <a:ln>
            <a:noFill/>
          </a:ln>
        </p:spPr>
        <p:txBody>
          <a:bodyPr wrap="square" rtlCol="0">
            <a:spAutoFit/>
          </a:bodyPr>
          <a:lstStyle/>
          <a:p>
            <a:pPr algn="ctr">
              <a:buClr>
                <a:srgbClr val="0432FF"/>
              </a:buClr>
            </a:pPr>
            <a:r>
              <a:rPr lang="en-US" sz="2400" dirty="0"/>
              <a:t>expand EIC experimental community </a:t>
            </a:r>
          </a:p>
          <a:p>
            <a:pPr algn="ctr">
              <a:buClr>
                <a:srgbClr val="0432FF"/>
              </a:buClr>
            </a:pPr>
            <a:r>
              <a:rPr lang="en-US" sz="2400" dirty="0"/>
              <a:t>built up a STEM pipeline</a:t>
            </a:r>
          </a:p>
          <a:p>
            <a:pPr algn="ctr">
              <a:buClr>
                <a:srgbClr val="0432FF"/>
              </a:buClr>
            </a:pPr>
            <a:r>
              <a:rPr lang="en-US" sz="2400" dirty="0"/>
              <a:t>provide opportunities for early career scientist especially from developing countries</a:t>
            </a:r>
          </a:p>
          <a:p>
            <a:pPr algn="ctr">
              <a:buClr>
                <a:srgbClr val="0432FF"/>
              </a:buClr>
            </a:pPr>
            <a:r>
              <a:rPr lang="en-US" sz="2400" dirty="0"/>
              <a:t>Develop a truly diverse workforce</a:t>
            </a:r>
          </a:p>
          <a:p>
            <a:pPr algn="ctr">
              <a:buClr>
                <a:srgbClr val="0432FF"/>
              </a:buClr>
            </a:pPr>
            <a:r>
              <a:rPr lang="en-US" sz="2400" dirty="0"/>
              <a:t>Make the EIC a real international facility</a:t>
            </a:r>
          </a:p>
        </p:txBody>
      </p:sp>
    </p:spTree>
    <p:extLst>
      <p:ext uri="{BB962C8B-B14F-4D97-AF65-F5344CB8AC3E}">
        <p14:creationId xmlns:p14="http://schemas.microsoft.com/office/powerpoint/2010/main" val="2365255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8DD55-8929-7F45-8678-A6C32C37F1FB}"/>
              </a:ext>
            </a:extLst>
          </p:cNvPr>
          <p:cNvSpPr>
            <a:spLocks noGrp="1"/>
          </p:cNvSpPr>
          <p:nvPr>
            <p:ph type="title"/>
          </p:nvPr>
        </p:nvSpPr>
        <p:spPr/>
        <p:txBody>
          <a:bodyPr/>
          <a:lstStyle/>
          <a:p>
            <a:r>
              <a:rPr lang="en-US" dirty="0"/>
              <a:t>World-Wide Interest in EIC and </a:t>
            </a:r>
            <a:r>
              <a:rPr lang="en-US" dirty="0" err="1"/>
              <a:t>ePIC</a:t>
            </a:r>
            <a:endParaRPr lang="en-US" dirty="0"/>
          </a:p>
        </p:txBody>
      </p:sp>
      <p:sp>
        <p:nvSpPr>
          <p:cNvPr id="3" name="TextBox 2">
            <a:extLst>
              <a:ext uri="{FF2B5EF4-FFF2-40B4-BE49-F238E27FC236}">
                <a16:creationId xmlns:a16="http://schemas.microsoft.com/office/drawing/2014/main" id="{10BD013B-160C-DA42-9304-71419930DD13}"/>
              </a:ext>
            </a:extLst>
          </p:cNvPr>
          <p:cNvSpPr txBox="1"/>
          <p:nvPr/>
        </p:nvSpPr>
        <p:spPr>
          <a:xfrm>
            <a:off x="1576724" y="3523873"/>
            <a:ext cx="27366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Location of Institutions</a:t>
            </a:r>
          </a:p>
        </p:txBody>
      </p:sp>
      <p:sp>
        <p:nvSpPr>
          <p:cNvPr id="4" name="Rectangle 3">
            <a:extLst>
              <a:ext uri="{FF2B5EF4-FFF2-40B4-BE49-F238E27FC236}">
                <a16:creationId xmlns:a16="http://schemas.microsoft.com/office/drawing/2014/main" id="{5485F705-59CB-7D41-BABD-40A6F8E8234E}"/>
              </a:ext>
            </a:extLst>
          </p:cNvPr>
          <p:cNvSpPr/>
          <p:nvPr/>
        </p:nvSpPr>
        <p:spPr>
          <a:xfrm>
            <a:off x="461963" y="480349"/>
            <a:ext cx="4115229" cy="369332"/>
          </a:xfrm>
          <a:prstGeom prst="rect">
            <a:avLst/>
          </a:prstGeom>
          <a:ln w="25400">
            <a:noFill/>
          </a:ln>
        </p:spPr>
        <p:txBody>
          <a:bodyPr wrap="non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The EIC Users Group: </a:t>
            </a:r>
            <a:r>
              <a:rPr kumimoji="0" lang="en-US" altLang="en-US" sz="1800" b="1" i="0" u="none" strike="noStrike" kern="1200" cap="none" spc="0" normalizeH="0" baseline="0" noProof="0" dirty="0">
                <a:ln>
                  <a:noFill/>
                </a:ln>
                <a:solidFill>
                  <a:srgbClr val="0000FF"/>
                </a:solidFill>
                <a:effectLst/>
                <a:uLnTx/>
                <a:uFillTx/>
                <a:latin typeface="Arial"/>
                <a:ea typeface="+mn-ea"/>
                <a:cs typeface="Arial" panose="020B0604020202020204" pitchFamily="34" charset="0"/>
              </a:rPr>
              <a:t>EICUG.ORG</a:t>
            </a:r>
          </a:p>
        </p:txBody>
      </p:sp>
      <p:sp>
        <p:nvSpPr>
          <p:cNvPr id="5" name="Title 1">
            <a:extLst>
              <a:ext uri="{FF2B5EF4-FFF2-40B4-BE49-F238E27FC236}">
                <a16:creationId xmlns:a16="http://schemas.microsoft.com/office/drawing/2014/main" id="{502B5AED-5752-6E4A-96B1-AF31641E4F73}"/>
              </a:ext>
            </a:extLst>
          </p:cNvPr>
          <p:cNvSpPr txBox="1">
            <a:spLocks/>
          </p:cNvSpPr>
          <p:nvPr/>
        </p:nvSpPr>
        <p:spPr>
          <a:xfrm>
            <a:off x="601812" y="858293"/>
            <a:ext cx="5382599" cy="981105"/>
          </a:xfrm>
          <a:prstGeom prst="rect">
            <a:avLst/>
          </a:prstGeom>
        </p:spPr>
        <p:txBody>
          <a:bodyP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s-IS" sz="1600" b="1" i="0" u="none" strike="noStrike" kern="1200" cap="none" spc="0" normalizeH="0" baseline="0" noProof="0" dirty="0">
                <a:ln>
                  <a:noFill/>
                </a:ln>
                <a:solidFill>
                  <a:srgbClr val="0432FF"/>
                </a:solidFill>
                <a:effectLst/>
                <a:uLnTx/>
                <a:uFillTx/>
                <a:latin typeface="Arial"/>
                <a:ea typeface="+mj-ea"/>
                <a:cs typeface="Arial" panose="020B0604020202020204" pitchFamily="34" charset="0"/>
              </a:rPr>
              <a:t>Formed 2016 400 Users </a:t>
            </a:r>
            <a:r>
              <a:rPr kumimoji="0" lang="is-IS" sz="1600" b="1" i="0" u="none" strike="noStrike" kern="1200" cap="none" spc="0" normalizeH="0" baseline="0" noProof="0" dirty="0">
                <a:ln>
                  <a:noFill/>
                </a:ln>
                <a:solidFill>
                  <a:srgbClr val="0432FF"/>
                </a:solidFill>
                <a:effectLst/>
                <a:uLnTx/>
                <a:uFillTx/>
                <a:latin typeface="Arial"/>
                <a:ea typeface="+mj-ea"/>
                <a:cs typeface="Arial" panose="020B0604020202020204" pitchFamily="34" charset="0"/>
                <a:sym typeface="Wingdings" pitchFamily="2" charset="2"/>
              </a:rPr>
              <a:t> Now</a:t>
            </a:r>
            <a:endParaRPr lang="is-IS" sz="1600" dirty="0">
              <a:solidFill>
                <a:prstClr val="black"/>
              </a:solidFill>
              <a:latin typeface="Arial"/>
            </a:endParaRPr>
          </a:p>
          <a:p>
            <a:pPr lvl="0" algn="l">
              <a:defRPr/>
            </a:pPr>
            <a:r>
              <a:rPr lang="is-IS" sz="1600" b="0" dirty="0">
                <a:solidFill>
                  <a:prstClr val="black"/>
                </a:solidFill>
                <a:latin typeface="Arial"/>
              </a:rPr>
              <a:t>1483 collaborators, 40</a:t>
            </a:r>
            <a:r>
              <a:rPr lang="is-IS" sz="1600" b="0" dirty="0">
                <a:solidFill>
                  <a:prstClr val="black"/>
                </a:solidFill>
              </a:rPr>
              <a:t> countries, 291 institutions   </a:t>
            </a:r>
          </a:p>
          <a:p>
            <a:pPr lvl="0" algn="l">
              <a:defRPr/>
            </a:pPr>
            <a:r>
              <a:rPr lang="is-IS" sz="1600" b="0" dirty="0">
                <a:solidFill>
                  <a:prstClr val="black"/>
                </a:solidFill>
                <a:latin typeface="Arial"/>
              </a:rPr>
              <a:t>(Experimentalists 966, Theory 368, Acc. Sci. 133)</a:t>
            </a:r>
          </a:p>
        </p:txBody>
      </p:sp>
      <p:pic>
        <p:nvPicPr>
          <p:cNvPr id="6" name="Picture 5" descr="Chart, pie chart&#10;&#10;Description automatically generated">
            <a:extLst>
              <a:ext uri="{FF2B5EF4-FFF2-40B4-BE49-F238E27FC236}">
                <a16:creationId xmlns:a16="http://schemas.microsoft.com/office/drawing/2014/main" id="{8D020B9B-23C1-FA46-878A-285E2449C32A}"/>
              </a:ext>
            </a:extLst>
          </p:cNvPr>
          <p:cNvPicPr>
            <a:picLocks noChangeAspect="1"/>
          </p:cNvPicPr>
          <p:nvPr/>
        </p:nvPicPr>
        <p:blipFill>
          <a:blip r:embed="rId2"/>
          <a:stretch>
            <a:fillRect/>
          </a:stretch>
        </p:blipFill>
        <p:spPr>
          <a:xfrm>
            <a:off x="1537728" y="1662049"/>
            <a:ext cx="2807746" cy="1911768"/>
          </a:xfrm>
          <a:prstGeom prst="rect">
            <a:avLst/>
          </a:prstGeom>
        </p:spPr>
      </p:pic>
      <p:pic>
        <p:nvPicPr>
          <p:cNvPr id="7" name="Picture 6">
            <a:extLst>
              <a:ext uri="{FF2B5EF4-FFF2-40B4-BE49-F238E27FC236}">
                <a16:creationId xmlns:a16="http://schemas.microsoft.com/office/drawing/2014/main" id="{224E786D-311A-344A-AEF2-3F5A57403592}"/>
              </a:ext>
            </a:extLst>
          </p:cNvPr>
          <p:cNvPicPr>
            <a:picLocks noChangeAspect="1"/>
          </p:cNvPicPr>
          <p:nvPr/>
        </p:nvPicPr>
        <p:blipFill>
          <a:blip r:embed="rId3"/>
          <a:srcRect/>
          <a:stretch/>
        </p:blipFill>
        <p:spPr>
          <a:xfrm>
            <a:off x="677118" y="3836225"/>
            <a:ext cx="4399878" cy="2881766"/>
          </a:xfrm>
          <a:prstGeom prst="rect">
            <a:avLst/>
          </a:prstGeom>
        </p:spPr>
      </p:pic>
      <p:sp>
        <p:nvSpPr>
          <p:cNvPr id="8" name="TextBox 7">
            <a:extLst>
              <a:ext uri="{FF2B5EF4-FFF2-40B4-BE49-F238E27FC236}">
                <a16:creationId xmlns:a16="http://schemas.microsoft.com/office/drawing/2014/main" id="{7ED0D55F-1AA3-C045-8BC8-D4EC78E6F6DD}"/>
              </a:ext>
            </a:extLst>
          </p:cNvPr>
          <p:cNvSpPr txBox="1"/>
          <p:nvPr/>
        </p:nvSpPr>
        <p:spPr>
          <a:xfrm>
            <a:off x="6466190" y="858293"/>
            <a:ext cx="4572000" cy="1323439"/>
          </a:xfrm>
          <a:prstGeom prst="rect">
            <a:avLst/>
          </a:prstGeom>
          <a:noFill/>
        </p:spPr>
        <p:txBody>
          <a:bodyPr wrap="square" rtlCol="0">
            <a:spAutoFit/>
          </a:bodyPr>
          <a:lstStyle/>
          <a:p>
            <a:pPr algn="l"/>
            <a:r>
              <a:rPr lang="en-US" b="1" dirty="0">
                <a:solidFill>
                  <a:srgbClr val="0000FF"/>
                </a:solidFill>
              </a:rPr>
              <a:t>          Collaboration</a:t>
            </a:r>
            <a:endParaRPr lang="en-US" dirty="0"/>
          </a:p>
          <a:p>
            <a:pPr>
              <a:buClr>
                <a:srgbClr val="0000DB"/>
              </a:buClr>
            </a:pPr>
            <a:r>
              <a:rPr lang="en-US" sz="1400" dirty="0">
                <a:hlinkClick r:id="rId4"/>
              </a:rPr>
              <a:t>https://wiki.bnl.gov/EPIC/index.php?title=Main_Page</a:t>
            </a:r>
            <a:endParaRPr lang="en-US" sz="1400" dirty="0"/>
          </a:p>
          <a:p>
            <a:pPr>
              <a:buClr>
                <a:srgbClr val="0000DB"/>
              </a:buClr>
            </a:pPr>
            <a:r>
              <a:rPr lang="en-US" sz="1600" b="1" dirty="0">
                <a:solidFill>
                  <a:srgbClr val="3333FF"/>
                </a:solidFill>
              </a:rPr>
              <a:t>Formed in 2022 </a:t>
            </a:r>
            <a:r>
              <a:rPr lang="en-US" sz="1600" b="1" dirty="0">
                <a:solidFill>
                  <a:srgbClr val="3333FF"/>
                </a:solidFill>
                <a:sym typeface="Wingdings" panose="05000000000000000000" pitchFamily="2" charset="2"/>
              </a:rPr>
              <a:t> Now</a:t>
            </a:r>
          </a:p>
          <a:p>
            <a:pPr>
              <a:buClr>
                <a:srgbClr val="0000DB"/>
              </a:buClr>
            </a:pPr>
            <a:r>
              <a:rPr lang="en-US" sz="1600" dirty="0">
                <a:cs typeface="Arial" panose="020B0604020202020204" pitchFamily="34" charset="0"/>
              </a:rPr>
              <a:t>~600 collaborators, 24 countries, 171 institutions</a:t>
            </a:r>
          </a:p>
          <a:p>
            <a:pPr>
              <a:buClr>
                <a:srgbClr val="0000DB"/>
              </a:buClr>
            </a:pPr>
            <a:r>
              <a:rPr lang="en-US" sz="1600" dirty="0">
                <a:cs typeface="Arial" panose="020B0604020202020204" pitchFamily="34" charset="0"/>
              </a:rPr>
              <a:t>(including 13 new institutions since July 2023)</a:t>
            </a:r>
            <a:endParaRPr lang="en-US" sz="1600" dirty="0"/>
          </a:p>
        </p:txBody>
      </p:sp>
      <p:pic>
        <p:nvPicPr>
          <p:cNvPr id="9" name="Picture 8" descr="A picture containing icon&#10;&#10;Description automatically generated">
            <a:extLst>
              <a:ext uri="{FF2B5EF4-FFF2-40B4-BE49-F238E27FC236}">
                <a16:creationId xmlns:a16="http://schemas.microsoft.com/office/drawing/2014/main" id="{5BEDBA2A-071E-DB46-8E51-89CA990CC9FE}"/>
              </a:ext>
            </a:extLst>
          </p:cNvPr>
          <p:cNvPicPr>
            <a:picLocks noChangeAspect="1"/>
          </p:cNvPicPr>
          <p:nvPr/>
        </p:nvPicPr>
        <p:blipFill>
          <a:blip r:embed="rId5"/>
          <a:stretch>
            <a:fillRect/>
          </a:stretch>
        </p:blipFill>
        <p:spPr>
          <a:xfrm>
            <a:off x="6588852" y="808079"/>
            <a:ext cx="556781" cy="400573"/>
          </a:xfrm>
          <a:prstGeom prst="rect">
            <a:avLst/>
          </a:prstGeom>
        </p:spPr>
      </p:pic>
      <p:pic>
        <p:nvPicPr>
          <p:cNvPr id="10" name="Picture 9" descr="Map&#10;&#10;Description automatically generated">
            <a:extLst>
              <a:ext uri="{FF2B5EF4-FFF2-40B4-BE49-F238E27FC236}">
                <a16:creationId xmlns:a16="http://schemas.microsoft.com/office/drawing/2014/main" id="{3D083A53-4EB2-744A-AA1F-D8015EC2F3A1}"/>
              </a:ext>
            </a:extLst>
          </p:cNvPr>
          <p:cNvPicPr>
            <a:picLocks noChangeAspect="1"/>
          </p:cNvPicPr>
          <p:nvPr/>
        </p:nvPicPr>
        <p:blipFill>
          <a:blip r:embed="rId6"/>
          <a:stretch>
            <a:fillRect/>
          </a:stretch>
        </p:blipFill>
        <p:spPr>
          <a:xfrm>
            <a:off x="6466190" y="2217342"/>
            <a:ext cx="4528968" cy="2977796"/>
          </a:xfrm>
          <a:prstGeom prst="rect">
            <a:avLst/>
          </a:prstGeom>
        </p:spPr>
      </p:pic>
    </p:spTree>
    <p:extLst>
      <p:ext uri="{BB962C8B-B14F-4D97-AF65-F5344CB8AC3E}">
        <p14:creationId xmlns:p14="http://schemas.microsoft.com/office/powerpoint/2010/main" val="3674083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8E0AD-28D6-7043-A0F9-4996A83FE8EB}"/>
              </a:ext>
            </a:extLst>
          </p:cNvPr>
          <p:cNvSpPr>
            <a:spLocks noGrp="1"/>
          </p:cNvSpPr>
          <p:nvPr>
            <p:ph type="title"/>
          </p:nvPr>
        </p:nvSpPr>
        <p:spPr/>
        <p:txBody>
          <a:bodyPr/>
          <a:lstStyle/>
          <a:p>
            <a:r>
              <a:rPr lang="en-US" dirty="0"/>
              <a:t>What BNL &amp; </a:t>
            </a:r>
            <a:r>
              <a:rPr lang="en-US" dirty="0" err="1"/>
              <a:t>Jlab</a:t>
            </a:r>
            <a:r>
              <a:rPr lang="en-US" dirty="0"/>
              <a:t> already do (Examples)</a:t>
            </a:r>
          </a:p>
        </p:txBody>
      </p:sp>
      <p:sp>
        <p:nvSpPr>
          <p:cNvPr id="3" name="TextBox 2">
            <a:extLst>
              <a:ext uri="{FF2B5EF4-FFF2-40B4-BE49-F238E27FC236}">
                <a16:creationId xmlns:a16="http://schemas.microsoft.com/office/drawing/2014/main" id="{6EC0BBDC-33E7-0941-B54D-943CBE2D9F9C}"/>
              </a:ext>
            </a:extLst>
          </p:cNvPr>
          <p:cNvSpPr txBox="1"/>
          <p:nvPr/>
        </p:nvSpPr>
        <p:spPr>
          <a:xfrm>
            <a:off x="405416" y="480349"/>
            <a:ext cx="11381167" cy="6370975"/>
          </a:xfrm>
          <a:prstGeom prst="rect">
            <a:avLst/>
          </a:prstGeom>
          <a:solidFill>
            <a:schemeClr val="bg1"/>
          </a:solidFill>
        </p:spPr>
        <p:txBody>
          <a:bodyPr wrap="square" rtlCol="0">
            <a:spAutoFit/>
          </a:bodyPr>
          <a:lstStyle/>
          <a:p>
            <a:r>
              <a:rPr lang="en-US" dirty="0"/>
              <a:t>The Hampton University Graduate Studies (HUGS) Summer Program at Jefferson Lab </a:t>
            </a:r>
            <a:r>
              <a:rPr lang="en-US" i="1" dirty="0"/>
              <a:t>(</a:t>
            </a:r>
            <a:r>
              <a:rPr lang="en-US" dirty="0"/>
              <a:t>Yearly) </a:t>
            </a:r>
            <a:r>
              <a:rPr lang="en-US" dirty="0">
                <a:hlinkClick r:id="rId2"/>
              </a:rPr>
              <a:t>https://www.jlab.org/education/hugs</a:t>
            </a:r>
            <a:endParaRPr lang="en-US" dirty="0"/>
          </a:p>
          <a:p>
            <a:endParaRPr lang="en-US" sz="800" dirty="0"/>
          </a:p>
          <a:p>
            <a:r>
              <a:rPr lang="en-US" dirty="0"/>
              <a:t>CNFS Summer School on the Physics of the Electron-Ion Collider (Yearly) </a:t>
            </a:r>
            <a:r>
              <a:rPr lang="en-US" dirty="0">
                <a:hlinkClick r:id="rId3"/>
              </a:rPr>
              <a:t>https://www.stonybrook.edu/cfns/activities/summerschools.php</a:t>
            </a:r>
            <a:endParaRPr lang="en-US" sz="800" dirty="0"/>
          </a:p>
          <a:p>
            <a:endParaRPr lang="en-US" sz="800" dirty="0"/>
          </a:p>
          <a:p>
            <a:r>
              <a:rPr lang="en-US" dirty="0">
                <a:solidFill>
                  <a:srgbClr val="0432FF"/>
                </a:solidFill>
              </a:rPr>
              <a:t>Participate actively in:</a:t>
            </a:r>
          </a:p>
          <a:p>
            <a:r>
              <a:rPr lang="en-US" b="1" dirty="0">
                <a:solidFill>
                  <a:srgbClr val="0432FF"/>
                </a:solidFill>
              </a:rPr>
              <a:t>FAIR: </a:t>
            </a:r>
            <a:r>
              <a:rPr lang="en-US" dirty="0"/>
              <a:t>Accelerated, Inclusive Research (FAIR) aims to build research capacity, infrastructure, and expertise at institutions historically underrepresented in the Office of Science portfolio, including minority serving institutions (MSIs) and emerging research institutions (ERIs). </a:t>
            </a:r>
            <a:r>
              <a:rPr lang="en-US" dirty="0">
                <a:hlinkClick r:id="rId4"/>
              </a:rPr>
              <a:t>https://science.osti.gov/Initiatives/FAIR</a:t>
            </a:r>
            <a:endParaRPr lang="en-US" dirty="0"/>
          </a:p>
          <a:p>
            <a:endParaRPr lang="en-US" sz="800" dirty="0"/>
          </a:p>
          <a:p>
            <a:r>
              <a:rPr lang="en-US" b="1" dirty="0">
                <a:solidFill>
                  <a:srgbClr val="0432FF"/>
                </a:solidFill>
              </a:rPr>
              <a:t>RENEW</a:t>
            </a:r>
            <a:r>
              <a:rPr lang="en-US" dirty="0"/>
              <a:t>: Initiative leverages DOE's unique National Laboratories, user facilities, and other research infrastructure to provide training opportunities for undergraduate and graduate students, postdoctoral researchers, and faculty at academic institutions currently underrepresented in the U.S. science and technology </a:t>
            </a:r>
            <a:r>
              <a:rPr lang="en-US" dirty="0">
                <a:hlinkClick r:id="rId5"/>
              </a:rPr>
              <a:t>https://science.osti.gov/Initiatives/RENEW</a:t>
            </a:r>
            <a:endParaRPr lang="en-US" dirty="0"/>
          </a:p>
          <a:p>
            <a:endParaRPr lang="en-US" sz="800" dirty="0"/>
          </a:p>
          <a:p>
            <a:r>
              <a:rPr lang="en-US" b="1" dirty="0">
                <a:solidFill>
                  <a:srgbClr val="0432FF"/>
                </a:solidFill>
              </a:rPr>
              <a:t>Inter-American Network of Networks of QCD challenges:</a:t>
            </a:r>
            <a:r>
              <a:rPr lang="en-US" b="1" dirty="0"/>
              <a:t>  </a:t>
            </a:r>
            <a:r>
              <a:rPr lang="en-US" dirty="0"/>
              <a:t>Dr. Daniel Tapia Takaki, PI </a:t>
            </a:r>
          </a:p>
          <a:p>
            <a:r>
              <a:rPr lang="en-US" dirty="0"/>
              <a:t>This initiative focuses on designing and establishing a network of networks across the United States, Canada and Latin America to accelerate the process of tackling QCD challenges. </a:t>
            </a:r>
            <a:r>
              <a:rPr lang="en-US" dirty="0">
                <a:hlinkClick r:id="rId6"/>
              </a:rPr>
              <a:t> https://www.iann-qcd.org</a:t>
            </a:r>
            <a:r>
              <a:rPr lang="en-US" dirty="0"/>
              <a:t> </a:t>
            </a:r>
          </a:p>
          <a:p>
            <a:endParaRPr lang="en-US" sz="800" dirty="0"/>
          </a:p>
          <a:p>
            <a:r>
              <a:rPr lang="en-US" dirty="0"/>
              <a:t>Collaboration with historically black colleges and universities (HBCU)</a:t>
            </a:r>
          </a:p>
          <a:p>
            <a:endParaRPr lang="en-US" sz="800" dirty="0"/>
          </a:p>
          <a:p>
            <a:r>
              <a:rPr lang="en-US" b="1" dirty="0" err="1">
                <a:solidFill>
                  <a:srgbClr val="0432FF"/>
                </a:solidFill>
              </a:rPr>
              <a:t>NuSTEAM</a:t>
            </a:r>
            <a:r>
              <a:rPr lang="en-US" b="1" dirty="0">
                <a:solidFill>
                  <a:srgbClr val="0432FF"/>
                </a:solidFill>
              </a:rPr>
              <a:t> </a:t>
            </a:r>
            <a:r>
              <a:rPr lang="en-US" dirty="0"/>
              <a:t>This is a new collaborative effort by four Texas-based universities that will run an undergraduate traineeship project under the guidelines of the Department of Energy TBD- NP (Research Traineeships to Broaden and Diversify the Nuclear Physics community) program. http://nsmn1.uh.edu/</a:t>
            </a:r>
            <a:r>
              <a:rPr lang="en-US" dirty="0" err="1"/>
              <a:t>cratti</a:t>
            </a:r>
            <a:r>
              <a:rPr lang="en-US" dirty="0"/>
              <a:t>/</a:t>
            </a:r>
            <a:r>
              <a:rPr lang="en-US" dirty="0" err="1"/>
              <a:t>NuSTEAM.html</a:t>
            </a:r>
            <a:r>
              <a:rPr lang="en-US" dirty="0"/>
              <a:t> </a:t>
            </a:r>
          </a:p>
          <a:p>
            <a:r>
              <a:rPr lang="en-US" b="1" dirty="0" err="1">
                <a:solidFill>
                  <a:srgbClr val="0432FF"/>
                </a:solidFill>
              </a:rPr>
              <a:t>NuPUMAS</a:t>
            </a:r>
            <a:r>
              <a:rPr lang="en-US" dirty="0"/>
              <a:t> https://</a:t>
            </a:r>
            <a:r>
              <a:rPr lang="en-US" dirty="0" err="1"/>
              <a:t>nupumas.physics.uh.edu</a:t>
            </a:r>
            <a:r>
              <a:rPr lang="en-US" dirty="0"/>
              <a:t>/</a:t>
            </a:r>
            <a:r>
              <a:rPr lang="en-US" dirty="0" err="1"/>
              <a:t>index.html</a:t>
            </a:r>
            <a:endParaRPr lang="en-US" dirty="0"/>
          </a:p>
        </p:txBody>
      </p:sp>
    </p:spTree>
    <p:extLst>
      <p:ext uri="{BB962C8B-B14F-4D97-AF65-F5344CB8AC3E}">
        <p14:creationId xmlns:p14="http://schemas.microsoft.com/office/powerpoint/2010/main" val="1750802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2617-84BE-0841-99E9-5422D31EF6FD}"/>
              </a:ext>
            </a:extLst>
          </p:cNvPr>
          <p:cNvSpPr>
            <a:spLocks noGrp="1"/>
          </p:cNvSpPr>
          <p:nvPr>
            <p:ph type="title"/>
          </p:nvPr>
        </p:nvSpPr>
        <p:spPr/>
        <p:txBody>
          <a:bodyPr/>
          <a:lstStyle/>
          <a:p>
            <a:r>
              <a:rPr lang="en-US" dirty="0"/>
              <a:t>Ideas for Global Projects</a:t>
            </a:r>
          </a:p>
        </p:txBody>
      </p:sp>
      <p:sp>
        <p:nvSpPr>
          <p:cNvPr id="3" name="Text Placeholder 2">
            <a:extLst>
              <a:ext uri="{FF2B5EF4-FFF2-40B4-BE49-F238E27FC236}">
                <a16:creationId xmlns:a16="http://schemas.microsoft.com/office/drawing/2014/main" id="{BA6172CB-745A-B34B-8D0B-4404ECDEA17F}"/>
              </a:ext>
            </a:extLst>
          </p:cNvPr>
          <p:cNvSpPr>
            <a:spLocks noGrp="1"/>
          </p:cNvSpPr>
          <p:nvPr>
            <p:ph type="body" sz="quarter" idx="10"/>
          </p:nvPr>
        </p:nvSpPr>
        <p:spPr>
          <a:xfrm>
            <a:off x="439757" y="642598"/>
            <a:ext cx="11521440" cy="5212080"/>
          </a:xfrm>
        </p:spPr>
        <p:txBody>
          <a:bodyPr>
            <a:normAutofit/>
          </a:bodyPr>
          <a:lstStyle/>
          <a:p>
            <a:pPr marL="0" indent="0">
              <a:buClr>
                <a:srgbClr val="0432FF"/>
              </a:buClr>
              <a:buNone/>
            </a:pPr>
            <a:r>
              <a:rPr lang="en-US" dirty="0"/>
              <a:t>Summer Programs for Undergrads and PhD students both </a:t>
            </a:r>
            <a:r>
              <a:rPr lang="en-US" b="1" dirty="0"/>
              <a:t>Scientists and Engineers</a:t>
            </a:r>
          </a:p>
          <a:p>
            <a:pPr>
              <a:buClr>
                <a:srgbClr val="0432FF"/>
              </a:buClr>
              <a:buFont typeface="Wingdings" pitchFamily="2" charset="2"/>
              <a:buChar char="§"/>
            </a:pPr>
            <a:r>
              <a:rPr lang="en-US" dirty="0"/>
              <a:t>US: most DOE sponsored programs like SULI are only for US nationals &amp; green card holders</a:t>
            </a:r>
          </a:p>
          <a:p>
            <a:pPr lvl="1">
              <a:buClr>
                <a:srgbClr val="0432FF"/>
              </a:buClr>
              <a:buFont typeface="Wingdings" pitchFamily="2" charset="2"/>
              <a:buChar char="Ø"/>
            </a:pPr>
            <a:r>
              <a:rPr lang="en-US" sz="2000" dirty="0"/>
              <a:t>establish an exchange program to spend a summer at a US national lab involved in EIC</a:t>
            </a:r>
          </a:p>
          <a:p>
            <a:pPr>
              <a:buClr>
                <a:srgbClr val="0432FF"/>
              </a:buClr>
              <a:buFont typeface="Wingdings" pitchFamily="2" charset="2"/>
              <a:buChar char="§"/>
            </a:pPr>
            <a:endParaRPr lang="en-US" dirty="0"/>
          </a:p>
          <a:p>
            <a:pPr>
              <a:buClr>
                <a:srgbClr val="0432FF"/>
              </a:buClr>
              <a:buFont typeface="Wingdings" pitchFamily="2" charset="2"/>
              <a:buChar char="§"/>
            </a:pPr>
            <a:r>
              <a:rPr lang="en-US" dirty="0"/>
              <a:t>Develop a Mobility Program Student from Country A participates in project at Country B</a:t>
            </a:r>
          </a:p>
          <a:p>
            <a:pPr lvl="1">
              <a:buClr>
                <a:srgbClr val="0432FF"/>
              </a:buClr>
              <a:buFont typeface="Wingdings" pitchFamily="2" charset="2"/>
              <a:buChar char="Ø"/>
            </a:pPr>
            <a:r>
              <a:rPr lang="en-US" sz="2000" dirty="0"/>
              <a:t>hardware / engineering projects might be beneficial to students from developing countries</a:t>
            </a:r>
          </a:p>
          <a:p>
            <a:pPr lvl="1">
              <a:buClr>
                <a:srgbClr val="0432FF"/>
              </a:buClr>
              <a:buFont typeface="Wingdings" pitchFamily="2" charset="2"/>
              <a:buChar char="Ø"/>
            </a:pPr>
            <a:endParaRPr lang="en-US" sz="2000" dirty="0"/>
          </a:p>
          <a:p>
            <a:pPr>
              <a:buClr>
                <a:srgbClr val="0432FF"/>
              </a:buClr>
              <a:buFont typeface="Wingdings" pitchFamily="2" charset="2"/>
              <a:buChar char="§"/>
            </a:pPr>
            <a:r>
              <a:rPr lang="en-US" dirty="0"/>
              <a:t>2025 DIS – Conference in South Africa</a:t>
            </a:r>
          </a:p>
          <a:p>
            <a:pPr lvl="1">
              <a:buClr>
                <a:srgbClr val="0432FF"/>
              </a:buClr>
              <a:buFont typeface="Wingdings" pitchFamily="2" charset="2"/>
              <a:buChar char="Ø"/>
            </a:pPr>
            <a:r>
              <a:rPr lang="en-US" sz="2000" dirty="0"/>
              <a:t>possibility to organize a DIS school in Africa in collaboration with the organizers of African School of Physics (https://</a:t>
            </a:r>
            <a:r>
              <a:rPr lang="en-US" sz="2000" dirty="0" err="1"/>
              <a:t>africanschoolofphysics.org</a:t>
            </a:r>
            <a:r>
              <a:rPr lang="en-US" sz="2000" dirty="0"/>
              <a:t>)</a:t>
            </a:r>
          </a:p>
          <a:p>
            <a:pPr lvl="1">
              <a:buClr>
                <a:srgbClr val="0432FF"/>
              </a:buClr>
              <a:buFont typeface="Wingdings" pitchFamily="2" charset="2"/>
              <a:buChar char="Ø"/>
            </a:pPr>
            <a:endParaRPr lang="en-US" sz="2000" dirty="0"/>
          </a:p>
          <a:p>
            <a:pPr marL="0" indent="0">
              <a:buClr>
                <a:srgbClr val="0432FF"/>
              </a:buClr>
              <a:buNone/>
            </a:pPr>
            <a:r>
              <a:rPr lang="en-US" dirty="0"/>
              <a:t>Opportunities for Scientist at all career stages</a:t>
            </a:r>
          </a:p>
          <a:p>
            <a:pPr>
              <a:buClr>
                <a:srgbClr val="0432FF"/>
              </a:buClr>
              <a:buFont typeface="Wingdings" pitchFamily="2" charset="2"/>
              <a:buChar char="§"/>
            </a:pPr>
            <a:r>
              <a:rPr lang="en-US" dirty="0"/>
              <a:t> Support for visiting scientist program has long tradition both at BNL and </a:t>
            </a:r>
            <a:r>
              <a:rPr lang="en-US" dirty="0" err="1"/>
              <a:t>JLab</a:t>
            </a:r>
            <a:endParaRPr lang="en-US" dirty="0"/>
          </a:p>
          <a:p>
            <a:pPr>
              <a:buClr>
                <a:srgbClr val="0432FF"/>
              </a:buClr>
              <a:buFont typeface="Wingdings" pitchFamily="2" charset="2"/>
              <a:buChar char="§"/>
            </a:pPr>
            <a:endParaRPr lang="en-US" dirty="0"/>
          </a:p>
        </p:txBody>
      </p:sp>
    </p:spTree>
    <p:extLst>
      <p:ext uri="{BB962C8B-B14F-4D97-AF65-F5344CB8AC3E}">
        <p14:creationId xmlns:p14="http://schemas.microsoft.com/office/powerpoint/2010/main" val="2136251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17C0-158B-3C4C-83EF-B62EF75BE01A}"/>
              </a:ext>
            </a:extLst>
          </p:cNvPr>
          <p:cNvSpPr>
            <a:spLocks noGrp="1"/>
          </p:cNvSpPr>
          <p:nvPr>
            <p:ph type="title"/>
          </p:nvPr>
        </p:nvSpPr>
        <p:spPr/>
        <p:txBody>
          <a:bodyPr/>
          <a:lstStyle/>
          <a:p>
            <a:r>
              <a:rPr lang="en-US" dirty="0"/>
              <a:t>Ideas for Global Projects</a:t>
            </a:r>
          </a:p>
        </p:txBody>
      </p:sp>
      <p:sp>
        <p:nvSpPr>
          <p:cNvPr id="3" name="Text Placeholder 2">
            <a:extLst>
              <a:ext uri="{FF2B5EF4-FFF2-40B4-BE49-F238E27FC236}">
                <a16:creationId xmlns:a16="http://schemas.microsoft.com/office/drawing/2014/main" id="{6CF4E36F-F3D0-2D4F-B855-7EC02FC00C05}"/>
              </a:ext>
            </a:extLst>
          </p:cNvPr>
          <p:cNvSpPr>
            <a:spLocks noGrp="1"/>
          </p:cNvSpPr>
          <p:nvPr>
            <p:ph type="body" sz="quarter" idx="10"/>
          </p:nvPr>
        </p:nvSpPr>
        <p:spPr>
          <a:xfrm>
            <a:off x="439757" y="629079"/>
            <a:ext cx="11521440" cy="5212080"/>
          </a:xfrm>
        </p:spPr>
        <p:txBody>
          <a:bodyPr/>
          <a:lstStyle/>
          <a:p>
            <a:pPr marL="0" indent="0">
              <a:buNone/>
            </a:pPr>
            <a:r>
              <a:rPr lang="en-US" dirty="0">
                <a:solidFill>
                  <a:srgbClr val="0432FF"/>
                </a:solidFill>
              </a:rPr>
              <a:t>Getting inspired by the LHC outreach activities</a:t>
            </a:r>
          </a:p>
          <a:p>
            <a:r>
              <a:rPr lang="en-US" dirty="0"/>
              <a:t>could join the International Particle Physics Outreach Group (IPPOG)</a:t>
            </a:r>
          </a:p>
          <a:p>
            <a:pPr marL="517525" lvl="1" indent="-285750">
              <a:buFont typeface="Wingdings" pitchFamily="2" charset="2"/>
              <a:buChar char="Ø"/>
            </a:pPr>
            <a:r>
              <a:rPr lang="en-US" dirty="0"/>
              <a:t>a recognized pillar for HEP </a:t>
            </a:r>
            <a:r>
              <a:rPr lang="en-US" dirty="0">
                <a:sym typeface="Wingdings" pitchFamily="2" charset="2"/>
              </a:rPr>
              <a:t> integrated in European Strategy for Particle Physics</a:t>
            </a:r>
          </a:p>
          <a:p>
            <a:pPr marL="231775" lvl="1" indent="0">
              <a:buNone/>
            </a:pPr>
            <a:r>
              <a:rPr lang="en-US" b="1" dirty="0">
                <a:sym typeface="Wingdings" pitchFamily="2" charset="2"/>
              </a:rPr>
              <a:t>2013:</a:t>
            </a:r>
            <a:r>
              <a:rPr lang="en-US" dirty="0">
                <a:sym typeface="Wingdings" pitchFamily="2" charset="2"/>
              </a:rPr>
              <a:t> Outreach and communication in particle physics should receive adequate funding and be recognized as a central component of the scientific activity. </a:t>
            </a:r>
            <a:r>
              <a:rPr lang="en-US" dirty="0"/>
              <a:t>EUROPEAN PARTICLE PHYSICS COMMUNICATION NETWORK </a:t>
            </a:r>
            <a:r>
              <a:rPr lang="en-US" b="1" dirty="0"/>
              <a:t>(</a:t>
            </a:r>
            <a:r>
              <a:rPr lang="en-US" dirty="0">
                <a:sym typeface="Wingdings" pitchFamily="2" charset="2"/>
              </a:rPr>
              <a:t>EPPCN) and IPPOG should both report regularly to the Council </a:t>
            </a:r>
            <a:endParaRPr lang="en-US" dirty="0"/>
          </a:p>
        </p:txBody>
      </p:sp>
      <p:pic>
        <p:nvPicPr>
          <p:cNvPr id="5" name="Picture 4" descr="A picture containing graphical user interface&#10;&#10;Description automatically generated">
            <a:extLst>
              <a:ext uri="{FF2B5EF4-FFF2-40B4-BE49-F238E27FC236}">
                <a16:creationId xmlns:a16="http://schemas.microsoft.com/office/drawing/2014/main" id="{025BC5C6-37A5-F443-8AFA-49DA1C03E2BA}"/>
              </a:ext>
            </a:extLst>
          </p:cNvPr>
          <p:cNvPicPr>
            <a:picLocks noChangeAspect="1"/>
          </p:cNvPicPr>
          <p:nvPr/>
        </p:nvPicPr>
        <p:blipFill>
          <a:blip r:embed="rId2"/>
          <a:stretch>
            <a:fillRect/>
          </a:stretch>
        </p:blipFill>
        <p:spPr>
          <a:xfrm>
            <a:off x="615813" y="2512087"/>
            <a:ext cx="6436895" cy="3000870"/>
          </a:xfrm>
          <a:prstGeom prst="rect">
            <a:avLst/>
          </a:prstGeom>
        </p:spPr>
      </p:pic>
      <p:sp>
        <p:nvSpPr>
          <p:cNvPr id="6" name="TextBox 5">
            <a:extLst>
              <a:ext uri="{FF2B5EF4-FFF2-40B4-BE49-F238E27FC236}">
                <a16:creationId xmlns:a16="http://schemas.microsoft.com/office/drawing/2014/main" id="{A876F6AC-FC03-D741-8090-C5BA842534AF}"/>
              </a:ext>
            </a:extLst>
          </p:cNvPr>
          <p:cNvSpPr txBox="1"/>
          <p:nvPr/>
        </p:nvSpPr>
        <p:spPr>
          <a:xfrm>
            <a:off x="7182854" y="2779295"/>
            <a:ext cx="4778344" cy="1477328"/>
          </a:xfrm>
          <a:prstGeom prst="rect">
            <a:avLst/>
          </a:prstGeom>
          <a:noFill/>
        </p:spPr>
        <p:txBody>
          <a:bodyPr wrap="square" rtlCol="0">
            <a:spAutoFit/>
          </a:bodyPr>
          <a:lstStyle/>
          <a:p>
            <a:r>
              <a:rPr lang="en-US" b="1" dirty="0">
                <a:solidFill>
                  <a:srgbClr val="0432FF"/>
                </a:solidFill>
              </a:rPr>
              <a:t>EPPCN: </a:t>
            </a:r>
            <a:r>
              <a:rPr lang="en-US" dirty="0">
                <a:hlinkClick r:id="rId3">
                  <a:extLst>
                    <a:ext uri="{A12FA001-AC4F-418D-AE19-62706E023703}">
                      <ahyp:hlinkClr xmlns:ahyp="http://schemas.microsoft.com/office/drawing/2018/hyperlinkcolor" val="tx"/>
                    </a:ext>
                  </a:extLst>
                </a:hlinkClick>
              </a:rPr>
              <a:t>https://espace.cern.ch/EPPCN-site/_layouts/15/start.aspx#/EPPCN%20Web%20Page/Home.aspx</a:t>
            </a:r>
            <a:endParaRPr lang="en-US" dirty="0"/>
          </a:p>
          <a:p>
            <a:endParaRPr lang="en-US" dirty="0"/>
          </a:p>
          <a:p>
            <a:r>
              <a:rPr lang="en-US" b="1" dirty="0">
                <a:solidFill>
                  <a:srgbClr val="0432FF"/>
                </a:solidFill>
              </a:rPr>
              <a:t>IPPOG: </a:t>
            </a:r>
            <a:r>
              <a:rPr lang="en-US" dirty="0"/>
              <a:t>https://</a:t>
            </a:r>
            <a:r>
              <a:rPr lang="en-US" dirty="0" err="1"/>
              <a:t>ippog.org</a:t>
            </a:r>
            <a:endParaRPr lang="en-US" dirty="0"/>
          </a:p>
        </p:txBody>
      </p:sp>
    </p:spTree>
    <p:extLst>
      <p:ext uri="{BB962C8B-B14F-4D97-AF65-F5344CB8AC3E}">
        <p14:creationId xmlns:p14="http://schemas.microsoft.com/office/powerpoint/2010/main" val="3725093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C7A55B6-4683-0088-9B81-F8DD79F40A13}"/>
              </a:ext>
            </a:extLst>
          </p:cNvPr>
          <p:cNvSpPr txBox="1"/>
          <p:nvPr/>
        </p:nvSpPr>
        <p:spPr>
          <a:xfrm>
            <a:off x="230802" y="480349"/>
            <a:ext cx="11836397" cy="5878532"/>
          </a:xfrm>
          <a:prstGeom prst="rect">
            <a:avLst/>
          </a:prstGeom>
          <a:noFill/>
        </p:spPr>
        <p:txBody>
          <a:bodyPr wrap="square" rtlCol="0">
            <a:spAutoFit/>
          </a:bodyPr>
          <a:lstStyle/>
          <a:p>
            <a:r>
              <a:rPr lang="en-US" sz="2400" dirty="0">
                <a:solidFill>
                  <a:srgbClr val="FF0000"/>
                </a:solidFill>
              </a:rPr>
              <a:t>Masterclasses </a:t>
            </a:r>
            <a:r>
              <a:rPr lang="en-US" sz="2400" dirty="0"/>
              <a:t>promoted by the International Particle Physics Outreach Group (IPPOG) </a:t>
            </a:r>
            <a:r>
              <a:rPr lang="en-US" sz="2400" dirty="0">
                <a:hlinkClick r:id="rId2"/>
              </a:rPr>
              <a:t>https://physicsmasterclasses.org/</a:t>
            </a:r>
            <a:endParaRPr lang="en-US" sz="2400" dirty="0"/>
          </a:p>
          <a:p>
            <a:endParaRPr lang="en-US" sz="2400" dirty="0"/>
          </a:p>
          <a:p>
            <a:r>
              <a:rPr lang="en-US" sz="2400" dirty="0"/>
              <a:t>Different topics related to </a:t>
            </a:r>
          </a:p>
          <a:p>
            <a:r>
              <a:rPr lang="en-US" sz="2400" dirty="0"/>
              <a:t>various experiments</a:t>
            </a:r>
          </a:p>
          <a:p>
            <a:endParaRPr lang="en-US" sz="2400" dirty="0"/>
          </a:p>
          <a:p>
            <a:r>
              <a:rPr lang="en-US" sz="2400" dirty="0"/>
              <a:t>Each year </a:t>
            </a:r>
          </a:p>
          <a:p>
            <a:pPr marL="342900" indent="-342900">
              <a:buFont typeface="Arial" panose="020B0604020202020204" pitchFamily="34" charset="0"/>
              <a:buChar char="•"/>
            </a:pPr>
            <a:r>
              <a:rPr lang="en-US" sz="2400" dirty="0"/>
              <a:t>33000 high school students</a:t>
            </a:r>
          </a:p>
          <a:p>
            <a:pPr marL="342900" indent="-342900">
              <a:buFont typeface="Arial" panose="020B0604020202020204" pitchFamily="34" charset="0"/>
              <a:buChar char="•"/>
            </a:pPr>
            <a:r>
              <a:rPr lang="en-US" sz="2400" dirty="0"/>
              <a:t>60 countries</a:t>
            </a:r>
          </a:p>
          <a:p>
            <a:pPr marL="342900" indent="-342900">
              <a:buFont typeface="Arial" panose="020B0604020202020204" pitchFamily="34" charset="0"/>
              <a:buChar char="•"/>
            </a:pPr>
            <a:r>
              <a:rPr lang="en-US" sz="2400" dirty="0"/>
              <a:t>225 universities</a:t>
            </a:r>
          </a:p>
          <a:p>
            <a:pPr marL="342900" indent="-342900">
              <a:buFont typeface="Arial" panose="020B0604020202020204" pitchFamily="34" charset="0"/>
              <a:buChar char="•"/>
            </a:pPr>
            <a:endParaRPr lang="en-US" sz="2400" dirty="0"/>
          </a:p>
          <a:p>
            <a:r>
              <a:rPr lang="en-US" sz="2400" dirty="0"/>
              <a:t>The students attend a full day </a:t>
            </a:r>
          </a:p>
          <a:p>
            <a:r>
              <a:rPr lang="en-US" sz="2400" dirty="0"/>
              <a:t>event in a nearby university </a:t>
            </a:r>
          </a:p>
          <a:p>
            <a:endParaRPr lang="en-US" sz="3200" dirty="0"/>
          </a:p>
          <a:p>
            <a:pPr algn="ctr"/>
            <a:r>
              <a:rPr lang="en-US" sz="3200" dirty="0">
                <a:solidFill>
                  <a:srgbClr val="FF0000"/>
                </a:solidFill>
              </a:rPr>
              <a:t>What about to organize a Masterclass on EIC &amp; </a:t>
            </a:r>
            <a:r>
              <a:rPr lang="en-US" sz="3200" dirty="0" err="1">
                <a:solidFill>
                  <a:srgbClr val="FF0000"/>
                </a:solidFill>
              </a:rPr>
              <a:t>ePIC</a:t>
            </a:r>
            <a:r>
              <a:rPr lang="en-US" sz="3200" dirty="0">
                <a:solidFill>
                  <a:srgbClr val="FF0000"/>
                </a:solidFill>
              </a:rPr>
              <a:t>?</a:t>
            </a:r>
          </a:p>
        </p:txBody>
      </p:sp>
      <p:pic>
        <p:nvPicPr>
          <p:cNvPr id="8" name="Immagine 7" descr="Immagine che contiene testo, software, Sito Web, Pagina Web&#10;&#10;Descrizione generata automaticamente">
            <a:extLst>
              <a:ext uri="{FF2B5EF4-FFF2-40B4-BE49-F238E27FC236}">
                <a16:creationId xmlns:a16="http://schemas.microsoft.com/office/drawing/2014/main" id="{A4B91E89-03EA-CE15-616C-624CC0F5CE61}"/>
              </a:ext>
            </a:extLst>
          </p:cNvPr>
          <p:cNvPicPr>
            <a:picLocks noChangeAspect="1"/>
          </p:cNvPicPr>
          <p:nvPr/>
        </p:nvPicPr>
        <p:blipFill rotWithShape="1">
          <a:blip r:embed="rId3"/>
          <a:srcRect l="31456" t="21808" r="16252" b="35505"/>
          <a:stretch/>
        </p:blipFill>
        <p:spPr>
          <a:xfrm>
            <a:off x="4370400" y="1505205"/>
            <a:ext cx="7934400" cy="4075200"/>
          </a:xfrm>
          <a:prstGeom prst="rect">
            <a:avLst/>
          </a:prstGeom>
        </p:spPr>
      </p:pic>
      <p:sp>
        <p:nvSpPr>
          <p:cNvPr id="9" name="Titolo 1">
            <a:extLst>
              <a:ext uri="{FF2B5EF4-FFF2-40B4-BE49-F238E27FC236}">
                <a16:creationId xmlns:a16="http://schemas.microsoft.com/office/drawing/2014/main" id="{EEEAC706-17DF-524F-0779-34D21D27404C}"/>
              </a:ext>
            </a:extLst>
          </p:cNvPr>
          <p:cNvSpPr txBox="1">
            <a:spLocks/>
          </p:cNvSpPr>
          <p:nvPr/>
        </p:nvSpPr>
        <p:spPr>
          <a:xfrm>
            <a:off x="548014" y="-300707"/>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it-IT" b="1" dirty="0"/>
          </a:p>
        </p:txBody>
      </p:sp>
      <p:sp>
        <p:nvSpPr>
          <p:cNvPr id="2" name="Title 1">
            <a:extLst>
              <a:ext uri="{FF2B5EF4-FFF2-40B4-BE49-F238E27FC236}">
                <a16:creationId xmlns:a16="http://schemas.microsoft.com/office/drawing/2014/main" id="{867989A7-4863-C343-AF33-222D75E68897}"/>
              </a:ext>
            </a:extLst>
          </p:cNvPr>
          <p:cNvSpPr>
            <a:spLocks noGrp="1"/>
          </p:cNvSpPr>
          <p:nvPr>
            <p:ph type="title"/>
          </p:nvPr>
        </p:nvSpPr>
        <p:spPr/>
        <p:txBody>
          <a:bodyPr/>
          <a:lstStyle/>
          <a:p>
            <a:r>
              <a:rPr lang="it-IT" dirty="0"/>
              <a:t>IPPOG International </a:t>
            </a:r>
            <a:r>
              <a:rPr lang="en-US" dirty="0"/>
              <a:t>Master-Classes</a:t>
            </a:r>
            <a:r>
              <a:rPr lang="it-IT" dirty="0"/>
              <a:t> </a:t>
            </a:r>
            <a:endParaRPr lang="en-US" dirty="0"/>
          </a:p>
        </p:txBody>
      </p:sp>
    </p:spTree>
    <p:extLst>
      <p:ext uri="{BB962C8B-B14F-4D97-AF65-F5344CB8AC3E}">
        <p14:creationId xmlns:p14="http://schemas.microsoft.com/office/powerpoint/2010/main" val="512918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BBF0240-D77B-8E9B-9547-772658489E30}"/>
              </a:ext>
            </a:extLst>
          </p:cNvPr>
          <p:cNvSpPr>
            <a:spLocks noGrp="1"/>
          </p:cNvSpPr>
          <p:nvPr>
            <p:ph type="title"/>
          </p:nvPr>
        </p:nvSpPr>
        <p:spPr/>
        <p:txBody>
          <a:bodyPr/>
          <a:lstStyle/>
          <a:p>
            <a:r>
              <a:rPr lang="it-IT" b="1" dirty="0"/>
              <a:t>Masterclass format </a:t>
            </a:r>
          </a:p>
        </p:txBody>
      </p:sp>
      <p:sp>
        <p:nvSpPr>
          <p:cNvPr id="3" name="Segnaposto contenuto 2">
            <a:extLst>
              <a:ext uri="{FF2B5EF4-FFF2-40B4-BE49-F238E27FC236}">
                <a16:creationId xmlns:a16="http://schemas.microsoft.com/office/drawing/2014/main" id="{53155DE6-63C2-0021-2985-3FDEB3E6264F}"/>
              </a:ext>
            </a:extLst>
          </p:cNvPr>
          <p:cNvSpPr>
            <a:spLocks noGrp="1"/>
          </p:cNvSpPr>
          <p:nvPr>
            <p:ph idx="4294967295"/>
          </p:nvPr>
        </p:nvSpPr>
        <p:spPr>
          <a:xfrm>
            <a:off x="346763" y="711488"/>
            <a:ext cx="11063287" cy="4351337"/>
          </a:xfrm>
        </p:spPr>
        <p:txBody>
          <a:bodyPr>
            <a:normAutofit/>
          </a:bodyPr>
          <a:lstStyle/>
          <a:p>
            <a:pPr marL="0" indent="0">
              <a:buNone/>
            </a:pPr>
            <a:r>
              <a:rPr lang="en-US" dirty="0"/>
              <a:t>The Masterclass format is typically based on </a:t>
            </a:r>
          </a:p>
          <a:p>
            <a:r>
              <a:rPr lang="en-US" dirty="0"/>
              <a:t>a few seminars on basic physics and on the concerned experiment </a:t>
            </a:r>
          </a:p>
          <a:p>
            <a:pPr marL="0" indent="0">
              <a:buNone/>
            </a:pPr>
            <a:r>
              <a:rPr lang="en-US" dirty="0"/>
              <a:t>   in the morning </a:t>
            </a:r>
          </a:p>
          <a:p>
            <a:r>
              <a:rPr lang="en-US" dirty="0"/>
              <a:t>a hands-on session in the afternoon</a:t>
            </a:r>
          </a:p>
          <a:p>
            <a:r>
              <a:rPr lang="en-US" dirty="0"/>
              <a:t>a joint discussion of the results in video conference with all the  participating institutes at the end of the day </a:t>
            </a:r>
          </a:p>
          <a:p>
            <a:pPr marL="0" indent="0">
              <a:buNone/>
            </a:pPr>
            <a:endParaRPr lang="en-US" dirty="0"/>
          </a:p>
          <a:p>
            <a:pPr marL="0" indent="0" algn="just">
              <a:buNone/>
            </a:pPr>
            <a:r>
              <a:rPr lang="en-US" dirty="0"/>
              <a:t>The hands-on session is carried out on a desktop or laptop computer, ideally one for each student. A simulation/reconstruction software allows the students to perform an exercise – based on real or simulated data. </a:t>
            </a:r>
          </a:p>
          <a:p>
            <a:pPr marL="0" indent="0">
              <a:buNone/>
            </a:pPr>
            <a:endParaRPr lang="en-US" dirty="0"/>
          </a:p>
        </p:txBody>
      </p:sp>
    </p:spTree>
    <p:extLst>
      <p:ext uri="{BB962C8B-B14F-4D97-AF65-F5344CB8AC3E}">
        <p14:creationId xmlns:p14="http://schemas.microsoft.com/office/powerpoint/2010/main" val="14972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D761-5FCE-0642-BE46-B66E834CC376}"/>
              </a:ext>
            </a:extLst>
          </p:cNvPr>
          <p:cNvSpPr>
            <a:spLocks noGrp="1"/>
          </p:cNvSpPr>
          <p:nvPr>
            <p:ph type="title"/>
          </p:nvPr>
        </p:nvSpPr>
        <p:spPr/>
        <p:txBody>
          <a:bodyPr/>
          <a:lstStyle/>
          <a:p>
            <a:r>
              <a:rPr lang="en-US" dirty="0"/>
              <a:t>ICTP Physics Without Frontiers </a:t>
            </a:r>
          </a:p>
        </p:txBody>
      </p:sp>
      <p:sp>
        <p:nvSpPr>
          <p:cNvPr id="3" name="TextBox 2">
            <a:extLst>
              <a:ext uri="{FF2B5EF4-FFF2-40B4-BE49-F238E27FC236}">
                <a16:creationId xmlns:a16="http://schemas.microsoft.com/office/drawing/2014/main" id="{3A354091-A3B8-A347-800B-9E38B6FD689F}"/>
              </a:ext>
            </a:extLst>
          </p:cNvPr>
          <p:cNvSpPr txBox="1"/>
          <p:nvPr/>
        </p:nvSpPr>
        <p:spPr>
          <a:xfrm>
            <a:off x="377742" y="480349"/>
            <a:ext cx="7268080" cy="1477328"/>
          </a:xfrm>
          <a:prstGeom prst="rect">
            <a:avLst/>
          </a:prstGeom>
          <a:noFill/>
        </p:spPr>
        <p:txBody>
          <a:bodyPr wrap="none" rtlCol="0">
            <a:spAutoFit/>
          </a:bodyPr>
          <a:lstStyle/>
          <a:p>
            <a:r>
              <a:rPr lang="en-US" dirty="0"/>
              <a:t>ICTP: The </a:t>
            </a:r>
            <a:r>
              <a:rPr lang="en-US" dirty="0" err="1"/>
              <a:t>Abdus</a:t>
            </a:r>
            <a:r>
              <a:rPr lang="en-US" dirty="0"/>
              <a:t> Salam International Centre for Theoretical Physics  </a:t>
            </a:r>
          </a:p>
          <a:p>
            <a:r>
              <a:rPr lang="en-US" dirty="0"/>
              <a:t>Follow: @</a:t>
            </a:r>
            <a:r>
              <a:rPr lang="en-US" dirty="0" err="1"/>
              <a:t>ictpPWF</a:t>
            </a:r>
            <a:r>
              <a:rPr lang="en-US" dirty="0"/>
              <a:t> </a:t>
            </a:r>
          </a:p>
          <a:p>
            <a:r>
              <a:rPr lang="en-US" dirty="0"/>
              <a:t>Twitter Facebook and Instagram</a:t>
            </a:r>
            <a:br>
              <a:rPr lang="en-US" dirty="0"/>
            </a:br>
            <a:r>
              <a:rPr lang="en-US" dirty="0"/>
              <a:t>Website: </a:t>
            </a:r>
            <a:r>
              <a:rPr lang="en-US" dirty="0" err="1"/>
              <a:t>ictp.it</a:t>
            </a:r>
            <a:r>
              <a:rPr lang="en-US" dirty="0"/>
              <a:t>/home/physics-without-frontiers Email us: </a:t>
            </a:r>
            <a:r>
              <a:rPr lang="en-US" dirty="0" err="1"/>
              <a:t>pwf@ictp.it</a:t>
            </a:r>
            <a:r>
              <a:rPr lang="en-US" dirty="0"/>
              <a:t> </a:t>
            </a:r>
          </a:p>
          <a:p>
            <a:endParaRPr lang="en-US" dirty="0"/>
          </a:p>
        </p:txBody>
      </p:sp>
      <p:pic>
        <p:nvPicPr>
          <p:cNvPr id="5" name="Picture 4" descr="A group of people posing for a photo&#10;&#10;Description automatically generated with medium confidence">
            <a:extLst>
              <a:ext uri="{FF2B5EF4-FFF2-40B4-BE49-F238E27FC236}">
                <a16:creationId xmlns:a16="http://schemas.microsoft.com/office/drawing/2014/main" id="{312461CB-4683-5E40-92F7-39C57B26A12C}"/>
              </a:ext>
            </a:extLst>
          </p:cNvPr>
          <p:cNvPicPr>
            <a:picLocks noChangeAspect="1"/>
          </p:cNvPicPr>
          <p:nvPr/>
        </p:nvPicPr>
        <p:blipFill>
          <a:blip r:embed="rId2"/>
          <a:stretch>
            <a:fillRect/>
          </a:stretch>
        </p:blipFill>
        <p:spPr>
          <a:xfrm>
            <a:off x="242620" y="1705013"/>
            <a:ext cx="7538324" cy="4024525"/>
          </a:xfrm>
          <a:prstGeom prst="rect">
            <a:avLst/>
          </a:prstGeom>
        </p:spPr>
      </p:pic>
      <p:pic>
        <p:nvPicPr>
          <p:cNvPr id="7" name="Picture 6" descr="A group of people in a room&#10;&#10;Description automatically generated with medium confidence">
            <a:extLst>
              <a:ext uri="{FF2B5EF4-FFF2-40B4-BE49-F238E27FC236}">
                <a16:creationId xmlns:a16="http://schemas.microsoft.com/office/drawing/2014/main" id="{A1F58262-72F7-694C-8E11-D586CBDD1DD1}"/>
              </a:ext>
            </a:extLst>
          </p:cNvPr>
          <p:cNvPicPr>
            <a:picLocks noChangeAspect="1"/>
          </p:cNvPicPr>
          <p:nvPr/>
        </p:nvPicPr>
        <p:blipFill>
          <a:blip r:embed="rId3"/>
          <a:stretch>
            <a:fillRect/>
          </a:stretch>
        </p:blipFill>
        <p:spPr>
          <a:xfrm>
            <a:off x="5434181" y="3258647"/>
            <a:ext cx="6757819" cy="3562775"/>
          </a:xfrm>
          <a:prstGeom prst="rect">
            <a:avLst/>
          </a:prstGeom>
        </p:spPr>
      </p:pic>
    </p:spTree>
    <p:extLst>
      <p:ext uri="{BB962C8B-B14F-4D97-AF65-F5344CB8AC3E}">
        <p14:creationId xmlns:p14="http://schemas.microsoft.com/office/powerpoint/2010/main" val="398213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98D2554909C94BB45400E87C135FCB" ma:contentTypeVersion="10" ma:contentTypeDescription="Create a new document." ma:contentTypeScope="" ma:versionID="f6f58857f6daa4b711834340285195ba">
  <xsd:schema xmlns:xsd="http://www.w3.org/2001/XMLSchema" xmlns:xs="http://www.w3.org/2001/XMLSchema" xmlns:p="http://schemas.microsoft.com/office/2006/metadata/properties" xmlns:ns2="d767f846-2003-4795-b8a5-c12e60d56749" xmlns:ns3="3bfd71d5-c7ac-4dca-b865-a609d1eb4074" targetNamespace="http://schemas.microsoft.com/office/2006/metadata/properties" ma:root="true" ma:fieldsID="053b8f7372f1cfbe58d59be704c01563" ns2:_="" ns3:_="">
    <xsd:import namespace="d767f846-2003-4795-b8a5-c12e60d56749"/>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67f846-2003-4795-b8a5-c12e60d567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11a0df5-9a12-49e9-8865-351e10a89734}" ma:internalName="TaxCatchAll" ma:showField="CatchAllData" ma:web="dd7425a4-fa23-406d-b478-3c2992d2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67f846-2003-4795-b8a5-c12e60d56749">
      <Terms xmlns="http://schemas.microsoft.com/office/infopath/2007/PartnerControls"/>
    </lcf76f155ced4ddcb4097134ff3c332f>
    <TaxCatchAll xmlns="3bfd71d5-c7ac-4dca-b865-a609d1eb4074" xsi:nil="true"/>
  </documentManagement>
</p:properties>
</file>

<file path=customXml/itemProps1.xml><?xml version="1.0" encoding="utf-8"?>
<ds:datastoreItem xmlns:ds="http://schemas.openxmlformats.org/officeDocument/2006/customXml" ds:itemID="{E5FDE2A7-6190-4660-96B1-4848D3073C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67f846-2003-4795-b8a5-c12e60d56749"/>
    <ds:schemaRef ds:uri="3bfd71d5-c7ac-4dca-b865-a609d1eb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209D19-ECD3-440E-A44C-BD3D2F26689B}">
  <ds:schemaRefs>
    <ds:schemaRef ds:uri="http://schemas.microsoft.com/sharepoint/v3/contenttype/forms"/>
  </ds:schemaRefs>
</ds:datastoreItem>
</file>

<file path=customXml/itemProps3.xml><?xml version="1.0" encoding="utf-8"?>
<ds:datastoreItem xmlns:ds="http://schemas.openxmlformats.org/officeDocument/2006/customXml" ds:itemID="{765637A3-DEB1-4C7D-9F81-D2184D65C3B4}">
  <ds:schemaRefs>
    <ds:schemaRef ds:uri="http://schemas.microsoft.com/office/2006/documentManagement/types"/>
    <ds:schemaRef ds:uri="http://purl.org/dc/dcmitype/"/>
    <ds:schemaRef ds:uri="3bfd71d5-c7ac-4dca-b865-a609d1eb4074"/>
    <ds:schemaRef ds:uri="http://schemas.microsoft.com/office/2006/metadata/properties"/>
    <ds:schemaRef ds:uri="http://purl.org/dc/elements/1.1/"/>
    <ds:schemaRef ds:uri="http://www.w3.org/XML/1998/namespace"/>
    <ds:schemaRef ds:uri="d767f846-2003-4795-b8a5-c12e60d56749"/>
    <ds:schemaRef ds:uri="http://purl.org/dc/term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25896</TotalTime>
  <Words>1081</Words>
  <Application>Microsoft Macintosh PowerPoint</Application>
  <PresentationFormat>Widescreen</PresentationFormat>
  <Paragraphs>109</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Wingdings</vt:lpstr>
      <vt:lpstr>Arial Black</vt:lpstr>
      <vt:lpstr>Calibri</vt:lpstr>
      <vt:lpstr>BNL</vt:lpstr>
      <vt:lpstr>Global Strategy Proposal</vt:lpstr>
      <vt:lpstr>What is the Goal of the Global Strategy Proposal</vt:lpstr>
      <vt:lpstr>World-Wide Interest in EIC and ePIC</vt:lpstr>
      <vt:lpstr>What BNL &amp; Jlab already do (Examples)</vt:lpstr>
      <vt:lpstr>Ideas for Global Projects</vt:lpstr>
      <vt:lpstr>Ideas for Global Projects</vt:lpstr>
      <vt:lpstr>IPPOG International Master-Classes </vt:lpstr>
      <vt:lpstr>Masterclass format </vt:lpstr>
      <vt:lpstr>ICTP Physics Without Frontiers </vt:lpstr>
      <vt:lpstr>ICTP Physics Without Frontiers </vt:lpstr>
      <vt:lpstr>Examples of Outreach Programs from LHC Experiments</vt:lpstr>
      <vt:lpstr>Examples of Outreach Programs from LHC Experiments</vt:lpstr>
      <vt:lpstr>Beamlines for Schools</vt:lpstr>
      <vt:lpstr>Contest / slam / pitch / TED like Talk</vt:lpstr>
      <vt:lpstr>What is needed</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ksmith@bnl.gov</dc:creator>
  <cp:keywords/>
  <dc:description/>
  <cp:lastModifiedBy>Elke-Caroline Aschenauer</cp:lastModifiedBy>
  <cp:revision>505</cp:revision>
  <cp:lastPrinted>2023-11-03T20:25:02Z</cp:lastPrinted>
  <dcterms:created xsi:type="dcterms:W3CDTF">2023-09-12T20:43:32Z</dcterms:created>
  <dcterms:modified xsi:type="dcterms:W3CDTF">2024-05-06T04:28:31Z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0x01010064DC25A386985D4D9C8290A9164CEF14</vt:lpwstr>
  </property>
  <property fmtid="{D5CDD505-2E9C-101B-9397-08002B2CF9AE}" pid="3" name="MediaServiceImageTags">
    <vt:lpwstr/>
  </property>
</Properties>
</file>