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7" r:id="rId10"/>
    <p:sldId id="282" r:id="rId11"/>
    <p:sldId id="285" r:id="rId12"/>
    <p:sldId id="306" r:id="rId13"/>
    <p:sldId id="301" r:id="rId14"/>
    <p:sldId id="271" r:id="rId15"/>
    <p:sldId id="284" r:id="rId16"/>
    <p:sldId id="308" r:id="rId17"/>
    <p:sldId id="287" r:id="rId18"/>
    <p:sldId id="288" r:id="rId19"/>
    <p:sldId id="310" r:id="rId20"/>
    <p:sldId id="309" r:id="rId21"/>
    <p:sldId id="311" r:id="rId22"/>
    <p:sldId id="263" r:id="rId23"/>
    <p:sldId id="265" r:id="rId24"/>
    <p:sldId id="279" r:id="rId25"/>
    <p:sldId id="280" r:id="rId26"/>
    <p:sldId id="281" r:id="rId27"/>
    <p:sldId id="283" r:id="rId28"/>
    <p:sldId id="268" r:id="rId29"/>
    <p:sldId id="294" r:id="rId30"/>
    <p:sldId id="297" r:id="rId31"/>
    <p:sldId id="290" r:id="rId32"/>
    <p:sldId id="299" r:id="rId33"/>
    <p:sldId id="3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EFFB2"/>
    <a:srgbClr val="1210FF"/>
    <a:srgbClr val="000000"/>
    <a:srgbClr val="FFFF00"/>
    <a:srgbClr val="FBE3D6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4"/>
    <p:restoredTop sz="94658"/>
  </p:normalViewPr>
  <p:slideViewPr>
    <p:cSldViewPr snapToGrid="0">
      <p:cViewPr varScale="1">
        <p:scale>
          <a:sx n="133" d="100"/>
          <a:sy n="133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3BC0-AD28-C64D-AE8E-50B23EA00AF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2C9A-6697-3849-B121-412ADC48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CD98-B63D-C1C2-9018-63A4D3A46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CB6FB-723A-54CA-73E7-90918DC9E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5C11E-AB5C-285B-9E9A-A8735177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DF409-0691-0EE2-7C48-C20C2F44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FD21-DBF1-2122-1545-2843D707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A189-B2ED-449C-18EF-2E788C9B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FA32C-BC0D-707B-27A3-0A4F455E9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E176-14A9-3D3B-0EEC-10821319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A78F4-4DCC-C15D-B27F-02131168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475-353B-F66C-B197-0D58C22B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F83B6-2D76-27E6-E53D-AFE66F4F6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077C1-13EF-7556-C4E6-8B335EE37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1C46-E776-FE59-6DF4-D3497EA1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6B6BA-A080-6FEA-F09B-D2A42B99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BDBC-EE9A-1129-4882-E7F0BCE6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7837-9B86-3FA1-54E6-EF02823F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81F8-09D4-D816-B963-CCBDA6945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33805-CECA-CCC7-0837-40D6F854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443E-6132-7FE9-8C31-807A0008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1035A-D8F8-6CBE-2DF1-102B6722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B731-A1E5-157F-42D2-3C874177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9AE88-C7DD-3273-B732-10549BFD5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365C-63E0-345A-F436-6B15C45C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BDB8-6A2A-74C5-7494-F41149E6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0B91-EC30-9FA1-4DD9-0EBDCE78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32D3-BE2C-09A3-B4B2-F701C6A7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720D-9762-8004-A91A-ABAA52E05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4B152-1E6C-E2CD-65DB-30B3B8F4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5FD99-7CB1-5EBA-F235-80F51500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A771-10A0-D8AB-9E1C-EAA7344C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BBBA8-5FFB-36FA-096B-C734978F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C03E-2B53-601F-FD2E-5216E67A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2BD2C-40C6-3448-4D75-2CF9056B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602EF-1BCF-7413-6F56-5B1591CA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D1147-73DC-55ED-DA29-A499ED606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EAF9A-2F83-3BF5-D9EA-575B67813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29921-A84D-8815-2453-6DB46913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44EA9-DAA6-EE77-3F80-40F38DF3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BB2CC-9F7B-32B7-D163-82604DD7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F8F1-337D-2CDF-334E-7D84325B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AC89B-6D12-DE2D-0C69-F2688BD3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5E485-2500-4645-6A96-2D11344B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7DE04-2DE2-AC1A-5F81-67FB6FA8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9D69C-A2E1-6743-07A6-3D2FAA84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D609E-7EB9-51A5-EE14-D6F6E723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9E4EB-8FD8-706B-3ECD-CA4BDEC9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3360-2071-60E9-C1A7-E75898EB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3537-B60E-EAED-2440-03451FDB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9B4CE-F687-0056-2A67-CF2B9B14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11D6-1C56-2F63-A3D8-91A0A13F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661B-7641-90D3-B3A5-84E98052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2C72A-EFFD-FA73-F371-8F1F180D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E56E-46D7-6844-6B6B-59017E76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255CA-1BAE-3199-6466-C15790480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62F28-2C8A-426A-821C-8051EF89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0AA7-240F-2804-3D32-63B6043D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9CF50-C5B4-55E0-B6D8-04B2A57E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4EFC5-C4C0-5D05-F36C-CC2B1924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7B0C2-7BB4-AB03-3DCA-7DFCA60D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5BDF-318C-B1F2-FD20-9329FB6E3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B32B-02D6-9882-B3E9-A3FE03278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DA17-D2AE-23B9-3047-C71C9DC4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31FC-E8D5-1E29-AE55-84C967783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29D21-245C-794F-AC6A-58265B1A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tochii@b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6/adnd.1993.1013" TargetMode="External"/><Relationship Id="rId2" Type="http://schemas.openxmlformats.org/officeDocument/2006/relationships/hyperlink" Target="https://indico.cern.ch/event/13469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170/CERN-2013-002.117" TargetMode="External"/><Relationship Id="rId5" Type="http://schemas.openxmlformats.org/officeDocument/2006/relationships/hyperlink" Target="https://doi.org/10.1109/PAC.1993.309821" TargetMode="External"/><Relationship Id="rId4" Type="http://schemas.openxmlformats.org/officeDocument/2006/relationships/hyperlink" Target="https://molflow-forum.web.cern.ch/t/unexpected-absorbed-sr-photon-distribution-in-synrad/58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2672/#19-synchrotron-radiation-upda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molflow_synrad/synrad/-/releases/v1.4.34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gitlab.cern.ch/molflow_synrad/synrad/-/pipelines/66086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geant4.web.cern.ch/download/11.2.0.html" TargetMode="External"/><Relationship Id="rId4" Type="http://schemas.openxmlformats.org/officeDocument/2006/relationships/hyperlink" Target="https://brookhavenlab.sharepoint.com/:b:/r/sites/eRHIC/bnl%26slac/EIC%20IR%20Meeting%20Minutes%20%20Documents/SR-Meetings/2023/2023-12-07/EIC_SR_simulation_Geant4_Dec2023_NATOCHII.pdf?csf=1&amp;web=1&amp;e=r7OOl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molflow_synrad/synrad/-/pipelines/660861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ant4.web.cern.ch/download/11.2.0.html" TargetMode="External"/><Relationship Id="rId5" Type="http://schemas.openxmlformats.org/officeDocument/2006/relationships/hyperlink" Target="https://brookhavenlab.sharepoint.com/:b:/r/sites/eRHIC/bnl%26slac/EIC%20IR%20Meeting%20Minutes%20%20Documents/SR-Meetings/2023/2023-12-07/EIC_SR_simulation_Geant4_Dec2023_NATOCHII.pdf?csf=1&amp;web=1&amp;e=r7OOlK" TargetMode="External"/><Relationship Id="rId4" Type="http://schemas.openxmlformats.org/officeDocument/2006/relationships/hyperlink" Target="https://gitlab.cern.ch/molflow_synrad/synrad/-/releases/v1.4.3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O_hxhoBeSFXS7ubyaak7_TIdMCpaildL/view?usp=share_lin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lflow-forum.web.cern.ch/t/unexpected-absorbed-sr-photon-distribution-in-synrad/5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8759-442F-3D21-C7C4-7155BBBD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833" y="1132874"/>
            <a:ext cx="948033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Synchrotron Radiation (SR) background simulation for the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378B0-1C67-BEB6-376F-747AB3F1A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096" y="3839009"/>
            <a:ext cx="3867807" cy="79605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Andrii </a:t>
            </a:r>
            <a:r>
              <a:rPr lang="en-US" dirty="0" err="1"/>
              <a:t>Natochii</a:t>
            </a:r>
            <a:endParaRPr lang="en-US" dirty="0"/>
          </a:p>
          <a:p>
            <a:r>
              <a:rPr lang="en-US" dirty="0">
                <a:hlinkClick r:id="rId2"/>
              </a:rPr>
              <a:t>natochii@bnl.gov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5C229-12EC-0EA0-5623-31BC1B8D5E12}"/>
              </a:ext>
            </a:extLst>
          </p:cNvPr>
          <p:cNvSpPr txBox="1"/>
          <p:nvPr/>
        </p:nvSpPr>
        <p:spPr>
          <a:xfrm>
            <a:off x="8502242" y="4367271"/>
            <a:ext cx="34294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Outline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Introduction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Past background studies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New simulation tool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Benchmark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SR mask implementation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Latest findings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1285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49BB835-F05C-E17C-0F56-4BC225EDB71D}"/>
              </a:ext>
            </a:extLst>
          </p:cNvPr>
          <p:cNvSpPr/>
          <p:nvPr/>
        </p:nvSpPr>
        <p:spPr>
          <a:xfrm>
            <a:off x="838200" y="5782578"/>
            <a:ext cx="10515600" cy="302912"/>
          </a:xfrm>
          <a:prstGeom prst="roundRect">
            <a:avLst/>
          </a:prstGeom>
          <a:solidFill>
            <a:srgbClr val="156082">
              <a:alpha val="20784"/>
            </a:srgb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B8D10-C4A9-3F21-82AC-D3A23CA1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reflection process in Geant4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04E3-16EF-D64D-A35A-A55247CD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5422"/>
            <a:ext cx="12192000" cy="5582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JP" sz="2000"/>
              <a:t>Since X-ray reflection as </a:t>
            </a:r>
            <a:r>
              <a:rPr lang="en-US" sz="2000" dirty="0"/>
              <a:t>a </a:t>
            </a:r>
            <a:r>
              <a:rPr lang="en-JP" sz="2000"/>
              <a:t>standard gamma process was missing in Geant4, the Geant4 developers have recently (Dec. 2023) implemented </a:t>
            </a:r>
            <a:r>
              <a:rPr lang="en-US" sz="2000" dirty="0"/>
              <a:t>it</a:t>
            </a:r>
            <a:r>
              <a:rPr lang="en-JP" sz="2000"/>
              <a:t>; see </a:t>
            </a:r>
            <a:r>
              <a:rPr lang="en-JP" sz="2000">
                <a:hlinkClick r:id="rId2"/>
              </a:rPr>
              <a:t>#50 FCC-ee MDI meeting</a:t>
            </a:r>
            <a:r>
              <a:rPr lang="en-US" sz="2000" dirty="0"/>
              <a:t>.</a:t>
            </a:r>
            <a:endParaRPr lang="en-JP" sz="200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JP" sz="1800"/>
              <a:t>They use the same material reflection database (like Synrad+) prepared by </a:t>
            </a:r>
            <a:r>
              <a:rPr lang="en-JP" sz="1800">
                <a:hlinkClick r:id="rId3"/>
              </a:rPr>
              <a:t>B.L. Henke et al.</a:t>
            </a:r>
            <a:endParaRPr lang="en-JP" sz="180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JP" sz="1800"/>
              <a:t>Unfortunately, they consider </a:t>
            </a:r>
            <a:r>
              <a:rPr lang="en-JP" sz="1800" b="1"/>
              <a:t>only specular </a:t>
            </a:r>
            <a:r>
              <a:rPr lang="en-JP" sz="1800"/>
              <a:t>(mirror-like) reflection with </a:t>
            </a:r>
            <a:r>
              <a:rPr lang="en-US" sz="1800" dirty="0"/>
              <a:t>an </a:t>
            </a:r>
            <a:r>
              <a:rPr lang="en-JP" sz="1800"/>
              <a:t>attenuation </a:t>
            </a:r>
            <a:r>
              <a:rPr lang="en-US" sz="1800" dirty="0"/>
              <a:t>factor </a:t>
            </a:r>
            <a:r>
              <a:rPr lang="en-JP" sz="1800"/>
              <a:t>to include surface roughness</a:t>
            </a:r>
            <a:r>
              <a:rPr lang="en-US" sz="1800" dirty="0"/>
              <a:t>.</a:t>
            </a:r>
            <a:endParaRPr lang="en-JP" sz="1800"/>
          </a:p>
          <a:p>
            <a:pPr>
              <a:lnSpc>
                <a:spcPct val="100000"/>
              </a:lnSpc>
            </a:pPr>
            <a:r>
              <a:rPr lang="en-US" sz="2000" dirty="0"/>
              <a:t>However, for the EIC, custom-built Geant4 simulation, </a:t>
            </a:r>
            <a:r>
              <a:rPr lang="en-US" sz="2000" b="1" dirty="0"/>
              <a:t>more advanced models were implemented</a:t>
            </a:r>
            <a:r>
              <a:rPr lang="en-US" sz="2000" dirty="0"/>
              <a:t> and compared against available codes:</a:t>
            </a:r>
            <a:endParaRPr lang="en-JP" sz="2000"/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JP" sz="1800" b="1">
                <a:solidFill>
                  <a:srgbClr val="FF0000"/>
                </a:solidFill>
              </a:rPr>
              <a:t>Synrad+ </a:t>
            </a:r>
            <a:r>
              <a:rPr lang="en-JP" sz="1800"/>
              <a:t>(after recent discussions, bugfixes and new features ha</a:t>
            </a:r>
            <a:r>
              <a:rPr lang="en-US" sz="1800" dirty="0" err="1"/>
              <a:t>ve</a:t>
            </a:r>
            <a:r>
              <a:rPr lang="en-JP" sz="1800"/>
              <a:t> been implemented by the developers; see </a:t>
            </a:r>
            <a:r>
              <a:rPr lang="en-JP" sz="1800">
                <a:hlinkClick r:id="rId4"/>
              </a:rPr>
              <a:t>Synrad+/Molfow+ Forum</a:t>
            </a:r>
            <a:r>
              <a:rPr lang="en-JP" sz="1800"/>
              <a:t>) – </a:t>
            </a:r>
            <a:r>
              <a:rPr lang="en-JP" sz="1800">
                <a:solidFill>
                  <a:schemeClr val="tx2">
                    <a:lumMod val="75000"/>
                    <a:lumOff val="25000"/>
                  </a:schemeClr>
                </a:solidFill>
              </a:rPr>
              <a:t>diffuse reflection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b="1" dirty="0"/>
              <a:t>o</a:t>
            </a:r>
            <a:r>
              <a:rPr lang="en-JP" sz="1800" b="1"/>
              <a:t>ld reflection model </a:t>
            </a:r>
            <a:r>
              <a:rPr lang="en-JP" sz="1800"/>
              <a:t>(Synrad [R.Kersevan, SSC 1993, </a:t>
            </a:r>
            <a:r>
              <a:rPr lang="en-US" sz="1800" b="0" i="0" u="none" strike="noStrike" dirty="0">
                <a:solidFill>
                  <a:srgbClr val="006699"/>
                </a:solidFill>
                <a:effectLst/>
                <a:hlinkClick r:id="rId5"/>
              </a:rPr>
              <a:t>10.1109/PAC.1993.309821</a:t>
            </a:r>
            <a:r>
              <a:rPr lang="en-JP" sz="1800"/>
              <a:t>])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b="1" dirty="0"/>
              <a:t>n</a:t>
            </a:r>
            <a:r>
              <a:rPr lang="en-JP" sz="1800" b="1"/>
              <a:t>ew reflection model </a:t>
            </a:r>
            <a:r>
              <a:rPr lang="en-JP" sz="1800"/>
              <a:t>(Synrad3D [G.Dugan, D.Sagan, Cornell 2013, </a:t>
            </a:r>
            <a:r>
              <a:rPr lang="en-US" sz="1800" b="0" i="0" u="none" strike="noStrike" dirty="0">
                <a:solidFill>
                  <a:srgbClr val="1B5C7F"/>
                </a:solidFill>
                <a:effectLst/>
                <a:hlinkClick r:id="rId6" tooltip="DOI"/>
              </a:rPr>
              <a:t>10.5170/CERN-2013-002.117</a:t>
            </a:r>
            <a:r>
              <a:rPr lang="en-JP" sz="1800"/>
              <a:t>] 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JP" sz="1800" b="1">
                <a:solidFill>
                  <a:srgbClr val="FF0000"/>
                </a:solidFill>
              </a:rPr>
              <a:t>Custom-built Geant4</a:t>
            </a:r>
            <a:endParaRPr lang="en-JP" sz="1800">
              <a:solidFill>
                <a:srgbClr val="FF0000"/>
              </a:solidFill>
            </a:endParaRPr>
          </a:p>
          <a:p>
            <a:pPr marL="13716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dirty="0"/>
              <a:t>w</a:t>
            </a:r>
            <a:r>
              <a:rPr lang="en-JP" sz="1800"/>
              <a:t>ith the </a:t>
            </a:r>
            <a:r>
              <a:rPr lang="en-US" sz="1800" b="1" dirty="0"/>
              <a:t>Debye-Waller</a:t>
            </a:r>
            <a:r>
              <a:rPr lang="en-JP" sz="1800"/>
              <a:t> attenuation </a:t>
            </a:r>
            <a:r>
              <a:rPr lang="en-US" sz="1800" dirty="0"/>
              <a:t>factor (similar to the geant4-release)</a:t>
            </a:r>
            <a:r>
              <a:rPr lang="en-JP" sz="1800"/>
              <a:t> – </a:t>
            </a:r>
            <a:r>
              <a:rPr lang="en-JP" sz="1800">
                <a:solidFill>
                  <a:schemeClr val="tx2">
                    <a:lumMod val="75000"/>
                    <a:lumOff val="25000"/>
                  </a:schemeClr>
                </a:solidFill>
              </a:rPr>
              <a:t>specular reflection 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dirty="0"/>
              <a:t>with </a:t>
            </a:r>
            <a:r>
              <a:rPr lang="en-JP" sz="1800"/>
              <a:t>the reflection </a:t>
            </a:r>
            <a:r>
              <a:rPr lang="en-JP" sz="1800" b="1"/>
              <a:t>surface normal random tilt </a:t>
            </a:r>
            <a:r>
              <a:rPr lang="en-JP" sz="1800"/>
              <a:t>(similar to </a:t>
            </a:r>
            <a:r>
              <a:rPr lang="en-US" sz="1800" dirty="0"/>
              <a:t>the </a:t>
            </a:r>
            <a:r>
              <a:rPr lang="en-JP" sz="1800"/>
              <a:t>old model in Synrad+) – </a:t>
            </a:r>
            <a:r>
              <a:rPr lang="en-JP" sz="1800">
                <a:solidFill>
                  <a:schemeClr val="tx2">
                    <a:lumMod val="75000"/>
                    <a:lumOff val="25000"/>
                  </a:schemeClr>
                </a:solidFill>
              </a:rPr>
              <a:t>diffuse reflection</a:t>
            </a:r>
            <a:endParaRPr lang="en-US" sz="1800" dirty="0"/>
          </a:p>
          <a:p>
            <a:pPr marL="1371600" lvl="2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800" dirty="0"/>
              <a:t>with </a:t>
            </a:r>
            <a:r>
              <a:rPr lang="en-JP" sz="1800"/>
              <a:t>the reflection </a:t>
            </a:r>
            <a:r>
              <a:rPr lang="en-US" sz="1800" b="1" dirty="0"/>
              <a:t>direction</a:t>
            </a:r>
            <a:r>
              <a:rPr lang="en-JP" sz="1800" b="1"/>
              <a:t> random </a:t>
            </a:r>
            <a:r>
              <a:rPr lang="en-US" sz="1800" b="1" dirty="0"/>
              <a:t>offset</a:t>
            </a:r>
            <a:r>
              <a:rPr lang="en-JP" sz="1800" b="1"/>
              <a:t> </a:t>
            </a:r>
            <a:r>
              <a:rPr lang="en-JP" sz="1800"/>
              <a:t>(similar to </a:t>
            </a:r>
            <a:r>
              <a:rPr lang="en-US" sz="1800" dirty="0"/>
              <a:t>the new</a:t>
            </a:r>
            <a:r>
              <a:rPr lang="en-JP" sz="1800"/>
              <a:t> model in Synrad+) – </a:t>
            </a:r>
            <a:r>
              <a:rPr lang="en-JP" sz="1800">
                <a:solidFill>
                  <a:schemeClr val="tx2">
                    <a:lumMod val="75000"/>
                    <a:lumOff val="25000"/>
                  </a:schemeClr>
                </a:solidFill>
              </a:rPr>
              <a:t>diffuse reflection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JP" sz="1800" b="1">
                <a:solidFill>
                  <a:srgbClr val="FF0000"/>
                </a:solidFill>
              </a:rPr>
              <a:t>Geant4 release </a:t>
            </a:r>
            <a:r>
              <a:rPr lang="en-JP" sz="1800"/>
              <a:t>with the </a:t>
            </a:r>
            <a:r>
              <a:rPr lang="en-US" sz="1800" b="1" dirty="0" err="1"/>
              <a:t>Névot</a:t>
            </a:r>
            <a:r>
              <a:rPr lang="en-US" sz="1800" b="1" dirty="0"/>
              <a:t>-Croce</a:t>
            </a:r>
            <a:r>
              <a:rPr lang="en-US" sz="1800" dirty="0"/>
              <a:t> </a:t>
            </a:r>
            <a:r>
              <a:rPr lang="en-JP" sz="1800"/>
              <a:t>attenuation factor – </a:t>
            </a:r>
            <a:r>
              <a:rPr lang="en-JP" sz="1800">
                <a:solidFill>
                  <a:schemeClr val="tx2">
                    <a:lumMod val="75000"/>
                    <a:lumOff val="25000"/>
                  </a:schemeClr>
                </a:solidFill>
              </a:rPr>
              <a:t>specular reflection</a:t>
            </a:r>
            <a:endParaRPr lang="en-JP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1ED9D-B165-C123-8394-482E049C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FE9E-2414-C2BE-7B94-5A4FDAAC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35CA-4A06-3CDE-0CE3-D23FEFF4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25F56-3C19-4ECF-4076-9C24E0925154}"/>
              </a:ext>
            </a:extLst>
          </p:cNvPr>
          <p:cNvSpPr txBox="1"/>
          <p:nvPr/>
        </p:nvSpPr>
        <p:spPr>
          <a:xfrm>
            <a:off x="11353800" y="5672424"/>
            <a:ext cx="72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156082"/>
                </a:solidFill>
              </a:rPr>
              <a:t>set as</a:t>
            </a:r>
          </a:p>
          <a:p>
            <a:r>
              <a:rPr lang="en-US" sz="1400" i="1" dirty="0">
                <a:solidFill>
                  <a:srgbClr val="156082"/>
                </a:solidFill>
              </a:rPr>
              <a:t>default</a:t>
            </a:r>
          </a:p>
        </p:txBody>
      </p:sp>
    </p:spTree>
    <p:extLst>
      <p:ext uri="{BB962C8B-B14F-4D97-AF65-F5344CB8AC3E}">
        <p14:creationId xmlns:p14="http://schemas.microsoft.com/office/powerpoint/2010/main" val="41382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4F65-4B60-8483-83B3-AD23082E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rate scaling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9F926A-DA65-3E09-2936-176F7487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34653" y="993934"/>
            <a:ext cx="2752735" cy="2719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11DA49-D0ED-B15D-C48B-967FD13D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60339" y="993934"/>
            <a:ext cx="2752735" cy="2719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E659C0-245A-4ED4-0792-CE6C3D2232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34653" y="3783362"/>
            <a:ext cx="2752735" cy="2679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0965C-7965-5AFE-B87F-62000522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60339" y="3783362"/>
            <a:ext cx="2752735" cy="2679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FF2A56-6C30-C735-FF70-1DFC49281F0F}"/>
              </a:ext>
            </a:extLst>
          </p:cNvPr>
          <p:cNvSpPr txBox="1"/>
          <p:nvPr/>
        </p:nvSpPr>
        <p:spPr>
          <a:xfrm>
            <a:off x="4152619" y="1304462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Generator:</a:t>
            </a:r>
          </a:p>
          <a:p>
            <a:pPr algn="ctr"/>
            <a:r>
              <a:rPr lang="en-US" b="1" dirty="0" err="1"/>
              <a:t>Synrad</a:t>
            </a:r>
            <a:r>
              <a:rPr lang="en-US" b="1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54DAC-1230-1A41-7C1D-D13A215ADD65}"/>
              </a:ext>
            </a:extLst>
          </p:cNvPr>
          <p:cNvSpPr txBox="1"/>
          <p:nvPr/>
        </p:nvSpPr>
        <p:spPr>
          <a:xfrm>
            <a:off x="4152619" y="4024097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Generator:</a:t>
            </a:r>
          </a:p>
          <a:p>
            <a:pPr algn="ctr"/>
            <a:r>
              <a:rPr lang="en-US" b="1" dirty="0"/>
              <a:t>Geant4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70F51-0E9D-FDD3-247B-DDB06D8E0592}"/>
              </a:ext>
            </a:extLst>
          </p:cNvPr>
          <p:cNvSpPr txBox="1"/>
          <p:nvPr/>
        </p:nvSpPr>
        <p:spPr>
          <a:xfrm>
            <a:off x="10380017" y="1304462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Generator:</a:t>
            </a:r>
          </a:p>
          <a:p>
            <a:pPr algn="ctr"/>
            <a:r>
              <a:rPr lang="en-US" b="1" dirty="0" err="1"/>
              <a:t>Synrad</a:t>
            </a:r>
            <a:r>
              <a:rPr lang="en-US" b="1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1A6F9-6C13-1274-8840-7068F18A8A5D}"/>
              </a:ext>
            </a:extLst>
          </p:cNvPr>
          <p:cNvSpPr txBox="1"/>
          <p:nvPr/>
        </p:nvSpPr>
        <p:spPr>
          <a:xfrm>
            <a:off x="10380017" y="4024097"/>
            <a:ext cx="125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Generator:</a:t>
            </a:r>
          </a:p>
          <a:p>
            <a:pPr algn="ctr"/>
            <a:r>
              <a:rPr lang="en-US" b="1" dirty="0"/>
              <a:t>Geant4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260440-F5A7-73D5-3234-3560D9BA579A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5687388" y="2353752"/>
            <a:ext cx="34729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38FCC1-F81C-F974-5B51-C6D25CFB27D2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5687388" y="5122863"/>
            <a:ext cx="34729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31D525-8767-0670-C776-54060AB10BA6}"/>
              </a:ext>
            </a:extLst>
          </p:cNvPr>
          <p:cNvSpPr txBox="1"/>
          <p:nvPr/>
        </p:nvSpPr>
        <p:spPr>
          <a:xfrm>
            <a:off x="6111930" y="993915"/>
            <a:ext cx="2623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150 facets of the IP beam pipe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~3 hours of data collection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~1 hour for sampling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Event sampling (T</a:t>
            </a:r>
            <a:r>
              <a:rPr lang="en-US" sz="1200" baseline="-25000" dirty="0"/>
              <a:t>int</a:t>
            </a:r>
            <a:r>
              <a:rPr lang="en-US" sz="1200" dirty="0"/>
              <a:t>): 10 fs/event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# of events (</a:t>
            </a:r>
            <a:r>
              <a:rPr lang="en-US" sz="1200" dirty="0" err="1"/>
              <a:t>N</a:t>
            </a:r>
            <a:r>
              <a:rPr lang="en-US" sz="1200" baseline="-25000" dirty="0" err="1"/>
              <a:t>evt</a:t>
            </a:r>
            <a:r>
              <a:rPr lang="en-US" sz="1200" dirty="0"/>
              <a:t>): 10</a:t>
            </a:r>
            <a:r>
              <a:rPr lang="en-US" sz="1200" baseline="300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65000-48D7-33E1-4B21-9C95B464C26A}"/>
              </a:ext>
            </a:extLst>
          </p:cNvPr>
          <p:cNvSpPr txBox="1"/>
          <p:nvPr/>
        </p:nvSpPr>
        <p:spPr>
          <a:xfrm>
            <a:off x="6393099" y="2512449"/>
            <a:ext cx="206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Scaling:</a:t>
            </a:r>
          </a:p>
          <a:p>
            <a:pPr algn="ctr"/>
            <a:r>
              <a:rPr lang="en-US" dirty="0"/>
              <a:t>Counts </a:t>
            </a:r>
            <a:r>
              <a:rPr lang="en-US" dirty="0">
                <a:solidFill>
                  <a:srgbClr val="0070C0"/>
                </a:solidFill>
              </a:rPr>
              <a:t>/ (</a:t>
            </a:r>
            <a:r>
              <a:rPr lang="en-US" sz="1800" dirty="0" err="1">
                <a:solidFill>
                  <a:srgbClr val="0070C0"/>
                </a:solidFill>
              </a:rPr>
              <a:t>N</a:t>
            </a:r>
            <a:r>
              <a:rPr lang="en-US" sz="1800" baseline="-25000" dirty="0" err="1">
                <a:solidFill>
                  <a:srgbClr val="0070C0"/>
                </a:solidFill>
              </a:rPr>
              <a:t>evt</a:t>
            </a:r>
            <a:r>
              <a:rPr lang="en-US" dirty="0">
                <a:solidFill>
                  <a:srgbClr val="0070C0"/>
                </a:solidFill>
              </a:rPr>
              <a:t> x </a:t>
            </a:r>
            <a:r>
              <a:rPr lang="en-US" sz="1800" dirty="0">
                <a:solidFill>
                  <a:srgbClr val="0070C0"/>
                </a:solidFill>
              </a:rPr>
              <a:t>T</a:t>
            </a:r>
            <a:r>
              <a:rPr lang="en-US" sz="1800" baseline="-25000" dirty="0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7C7BC-8708-E492-8176-8D7037F42BAE}"/>
              </a:ext>
            </a:extLst>
          </p:cNvPr>
          <p:cNvSpPr txBox="1"/>
          <p:nvPr/>
        </p:nvSpPr>
        <p:spPr>
          <a:xfrm>
            <a:off x="6111929" y="3790806"/>
            <a:ext cx="2623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~9 hours of simulation for the entire IR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Beam current (</a:t>
            </a:r>
            <a:r>
              <a:rPr lang="en-US" sz="1200" dirty="0" err="1"/>
              <a:t>I</a:t>
            </a:r>
            <a:r>
              <a:rPr lang="en-US" sz="1200" baseline="-25000" dirty="0" err="1"/>
              <a:t>beam</a:t>
            </a:r>
            <a:r>
              <a:rPr lang="en-US" sz="1200" dirty="0"/>
              <a:t>): 0.227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Elementary charge</a:t>
            </a:r>
            <a:r>
              <a:rPr lang="en-US" sz="1200" dirty="0">
                <a:sym typeface="Wingdings" pitchFamily="2" charset="2"/>
              </a:rPr>
              <a:t> (</a:t>
            </a:r>
            <a:r>
              <a:rPr lang="en-US" sz="1200" dirty="0" err="1">
                <a:sym typeface="Wingdings" pitchFamily="2" charset="2"/>
              </a:rPr>
              <a:t>Q</a:t>
            </a:r>
            <a:r>
              <a:rPr lang="en-US" sz="1200" baseline="-25000" dirty="0" err="1">
                <a:sym typeface="Wingdings" pitchFamily="2" charset="2"/>
              </a:rPr>
              <a:t>e</a:t>
            </a:r>
            <a:r>
              <a:rPr lang="en-US" sz="1200" dirty="0">
                <a:sym typeface="Wingdings" pitchFamily="2" charset="2"/>
              </a:rPr>
              <a:t>): 1.6e-19 C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# of jobs (</a:t>
            </a:r>
            <a:r>
              <a:rPr lang="en-US" sz="1200" dirty="0" err="1"/>
              <a:t>N</a:t>
            </a:r>
            <a:r>
              <a:rPr lang="en-US" sz="1200" baseline="-25000" dirty="0" err="1"/>
              <a:t>job</a:t>
            </a:r>
            <a:r>
              <a:rPr lang="en-US" sz="1200" dirty="0"/>
              <a:t>): 10</a:t>
            </a:r>
            <a:r>
              <a:rPr lang="en-US" sz="1200" baseline="30000" dirty="0"/>
              <a:t>4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# of electrons per job (N</a:t>
            </a:r>
            <a:r>
              <a:rPr lang="en-US" sz="1200" baseline="-25000" dirty="0"/>
              <a:t>e</a:t>
            </a:r>
            <a:r>
              <a:rPr lang="en-US" sz="1200" dirty="0"/>
              <a:t>): 10</a:t>
            </a:r>
            <a:r>
              <a:rPr lang="en-US" sz="1200" baseline="30000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67D3F-51B6-1266-3F64-50C066462F55}"/>
              </a:ext>
            </a:extLst>
          </p:cNvPr>
          <p:cNvSpPr txBox="1"/>
          <p:nvPr/>
        </p:nvSpPr>
        <p:spPr>
          <a:xfrm>
            <a:off x="5866833" y="5281559"/>
            <a:ext cx="311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Scaling:</a:t>
            </a:r>
          </a:p>
          <a:p>
            <a:pPr algn="ctr"/>
            <a:r>
              <a:rPr lang="en-US" dirty="0"/>
              <a:t>Counts </a:t>
            </a:r>
            <a:r>
              <a:rPr lang="en-US" dirty="0">
                <a:solidFill>
                  <a:srgbClr val="0070C0"/>
                </a:solidFill>
              </a:rPr>
              <a:t>x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baseline="-25000" dirty="0" err="1">
                <a:solidFill>
                  <a:srgbClr val="0070C0"/>
                </a:solidFill>
              </a:rPr>
              <a:t>beam</a:t>
            </a:r>
            <a:r>
              <a:rPr lang="en-US" dirty="0">
                <a:solidFill>
                  <a:srgbClr val="0070C0"/>
                </a:solidFill>
              </a:rPr>
              <a:t> / (</a:t>
            </a:r>
            <a:r>
              <a:rPr lang="en-US" dirty="0" err="1">
                <a:solidFill>
                  <a:srgbClr val="0070C0"/>
                </a:solidFill>
              </a:rPr>
              <a:t>Q</a:t>
            </a:r>
            <a:r>
              <a:rPr lang="en-US" baseline="-25000" dirty="0" err="1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 x </a:t>
            </a:r>
            <a:r>
              <a:rPr lang="en-US" sz="1800" dirty="0">
                <a:solidFill>
                  <a:srgbClr val="0070C0"/>
                </a:solidFill>
              </a:rPr>
              <a:t>N</a:t>
            </a:r>
            <a:r>
              <a:rPr lang="en-US" sz="1800" baseline="-25000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 x </a:t>
            </a:r>
            <a:r>
              <a:rPr lang="en-US" sz="1800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job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68B74C-92B8-0F30-1407-11B1D15ECA98}"/>
              </a:ext>
            </a:extLst>
          </p:cNvPr>
          <p:cNvSpPr txBox="1"/>
          <p:nvPr/>
        </p:nvSpPr>
        <p:spPr>
          <a:xfrm>
            <a:off x="0" y="1708040"/>
            <a:ext cx="2934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Good agreement </a:t>
            </a:r>
            <a:r>
              <a:rPr lang="en-US" sz="2000" dirty="0"/>
              <a:t>between </a:t>
            </a:r>
            <a:r>
              <a:rPr lang="en-US" sz="2000" dirty="0" err="1"/>
              <a:t>Synrad</a:t>
            </a:r>
            <a:r>
              <a:rPr lang="en-US" sz="2000" dirty="0"/>
              <a:t>+ and Geant4 results for the v6.2 lattice file.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Extremely high SR background </a:t>
            </a:r>
            <a:r>
              <a:rPr lang="en-US" sz="2000" dirty="0"/>
              <a:t>rates in all sub-detectors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Indicating there is </a:t>
            </a:r>
            <a:r>
              <a:rPr lang="en-US" sz="2000" b="1" dirty="0">
                <a:solidFill>
                  <a:srgbClr val="FF0000"/>
                </a:solidFill>
              </a:rPr>
              <a:t>direct SR hitting </a:t>
            </a:r>
            <a:r>
              <a:rPr lang="en-US" sz="2000" dirty="0"/>
              <a:t>the detector beam pipe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7D6E16BA-7878-635D-B401-4EF3F6A1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239E5D97-7F13-F1A8-9F06-1CF7116E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2831CE7-F8C2-E604-A89A-F6E9ACBF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11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A5F8B6-632D-A06D-0B68-CE99B62A3EC7}"/>
              </a:ext>
            </a:extLst>
          </p:cNvPr>
          <p:cNvSpPr txBox="1"/>
          <p:nvPr/>
        </p:nvSpPr>
        <p:spPr>
          <a:xfrm>
            <a:off x="10160876" y="10502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6082"/>
                </a:solidFill>
              </a:rPr>
              <a:t>IP beam pipe only</a:t>
            </a:r>
          </a:p>
        </p:txBody>
      </p:sp>
    </p:spTree>
    <p:extLst>
      <p:ext uri="{BB962C8B-B14F-4D97-AF65-F5344CB8AC3E}">
        <p14:creationId xmlns:p14="http://schemas.microsoft.com/office/powerpoint/2010/main" val="317112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C83E-B2BB-78A2-8A24-342C504E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42CC4-F539-81D5-FF0E-5395BC0A4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6"/>
          <a:stretch/>
        </p:blipFill>
        <p:spPr>
          <a:xfrm>
            <a:off x="2" y="654880"/>
            <a:ext cx="12191995" cy="5620623"/>
          </a:xfrm>
          <a:prstGeom prst="rect">
            <a:avLst/>
          </a:prstGeom>
        </p:spPr>
      </p:pic>
      <p:pic>
        <p:nvPicPr>
          <p:cNvPr id="3" name="Picture 2" descr="A graph showing a blue object&#10;&#10;Description automatically generated with medium confidence">
            <a:extLst>
              <a:ext uri="{FF2B5EF4-FFF2-40B4-BE49-F238E27FC236}">
                <a16:creationId xmlns:a16="http://schemas.microsoft.com/office/drawing/2014/main" id="{B37D7AC3-9258-F778-4AFC-A9A39804BA0D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70000"/>
          </a:blip>
          <a:srcRect l="9648" t="9219" r="9675" b="9473"/>
          <a:stretch/>
        </p:blipFill>
        <p:spPr>
          <a:xfrm>
            <a:off x="1422000" y="698400"/>
            <a:ext cx="9342000" cy="48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FF8F2-E857-0DA0-9244-C1355858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1994" cy="636624"/>
          </a:xfrm>
        </p:spPr>
        <p:txBody>
          <a:bodyPr>
            <a:normAutofit fontScale="90000"/>
          </a:bodyPr>
          <a:lstStyle/>
          <a:p>
            <a:r>
              <a:rPr lang="en-JP" sz="4000" dirty="0"/>
              <a:t>Improved eic-shell and Geant4 </a:t>
            </a:r>
            <a:r>
              <a:rPr lang="en-JP" sz="4000"/>
              <a:t>beam pipes</a:t>
            </a:r>
            <a:r>
              <a:rPr lang="en-US" sz="4000" dirty="0"/>
              <a:t> on the far-BWD side</a:t>
            </a:r>
            <a:endParaRPr lang="en-JP" sz="4000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209C9BA6-5B1D-55C8-652A-917821BD6BAB}"/>
              </a:ext>
            </a:extLst>
          </p:cNvPr>
          <p:cNvSpPr/>
          <p:nvPr/>
        </p:nvSpPr>
        <p:spPr>
          <a:xfrm>
            <a:off x="9982200" y="1472312"/>
            <a:ext cx="1242134" cy="4527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JP" sz="1400" baseline="30000" dirty="0"/>
              <a:t>–</a:t>
            </a:r>
            <a:r>
              <a:rPr lang="en-JP" sz="1400" dirty="0"/>
              <a:t> beam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50127-1DA8-361B-C035-17AFDB41384E}"/>
              </a:ext>
            </a:extLst>
          </p:cNvPr>
          <p:cNvSpPr txBox="1"/>
          <p:nvPr/>
        </p:nvSpPr>
        <p:spPr>
          <a:xfrm>
            <a:off x="7253057" y="2489657"/>
            <a:ext cx="244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JP" dirty="0"/>
              <a:t>ic-shell material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35E08-528D-4D2B-C821-B5A3750579E2}"/>
              </a:ext>
            </a:extLst>
          </p:cNvPr>
          <p:cNvSpPr txBox="1"/>
          <p:nvPr/>
        </p:nvSpPr>
        <p:spPr>
          <a:xfrm>
            <a:off x="3058357" y="4257301"/>
            <a:ext cx="250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Geant4 simulated absorbed SR photons</a:t>
            </a:r>
            <a:endParaRPr lang="en-JP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557A29-63CC-0C3B-902D-17C7DEF6819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910004" y="2114071"/>
            <a:ext cx="565632" cy="3755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683137-00BC-A768-9070-7AA8684CEDA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515557" y="3622089"/>
            <a:ext cx="796771" cy="63521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grey metal object with a yellow and brown stripe&#10;&#10;Description automatically generated with medium confidence">
            <a:extLst>
              <a:ext uri="{FF2B5EF4-FFF2-40B4-BE49-F238E27FC236}">
                <a16:creationId xmlns:a16="http://schemas.microsoft.com/office/drawing/2014/main" id="{0E12D83F-D360-A6CA-7A9E-67FD0B6FC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27" y="3234575"/>
            <a:ext cx="1930247" cy="1863598"/>
          </a:xfrm>
          <a:custGeom>
            <a:avLst/>
            <a:gdLst>
              <a:gd name="connsiteX0" fmla="*/ 0 w 1930247"/>
              <a:gd name="connsiteY0" fmla="*/ 0 h 1863598"/>
              <a:gd name="connsiteX1" fmla="*/ 443957 w 1930247"/>
              <a:gd name="connsiteY1" fmla="*/ 0 h 1863598"/>
              <a:gd name="connsiteX2" fmla="*/ 965124 w 1930247"/>
              <a:gd name="connsiteY2" fmla="*/ 0 h 1863598"/>
              <a:gd name="connsiteX3" fmla="*/ 1428383 w 1930247"/>
              <a:gd name="connsiteY3" fmla="*/ 0 h 1863598"/>
              <a:gd name="connsiteX4" fmla="*/ 1930247 w 1930247"/>
              <a:gd name="connsiteY4" fmla="*/ 0 h 1863598"/>
              <a:gd name="connsiteX5" fmla="*/ 1930247 w 1930247"/>
              <a:gd name="connsiteY5" fmla="*/ 428628 h 1863598"/>
              <a:gd name="connsiteX6" fmla="*/ 1930247 w 1930247"/>
              <a:gd name="connsiteY6" fmla="*/ 875891 h 1863598"/>
              <a:gd name="connsiteX7" fmla="*/ 1930247 w 1930247"/>
              <a:gd name="connsiteY7" fmla="*/ 1304519 h 1863598"/>
              <a:gd name="connsiteX8" fmla="*/ 1930247 w 1930247"/>
              <a:gd name="connsiteY8" fmla="*/ 1863598 h 1863598"/>
              <a:gd name="connsiteX9" fmla="*/ 1409080 w 1930247"/>
              <a:gd name="connsiteY9" fmla="*/ 1863598 h 1863598"/>
              <a:gd name="connsiteX10" fmla="*/ 907216 w 1930247"/>
              <a:gd name="connsiteY10" fmla="*/ 1863598 h 1863598"/>
              <a:gd name="connsiteX11" fmla="*/ 482562 w 1930247"/>
              <a:gd name="connsiteY11" fmla="*/ 1863598 h 1863598"/>
              <a:gd name="connsiteX12" fmla="*/ 0 w 1930247"/>
              <a:gd name="connsiteY12" fmla="*/ 1863598 h 1863598"/>
              <a:gd name="connsiteX13" fmla="*/ 0 w 1930247"/>
              <a:gd name="connsiteY13" fmla="*/ 1397699 h 1863598"/>
              <a:gd name="connsiteX14" fmla="*/ 0 w 1930247"/>
              <a:gd name="connsiteY14" fmla="*/ 987707 h 1863598"/>
              <a:gd name="connsiteX15" fmla="*/ 0 w 1930247"/>
              <a:gd name="connsiteY15" fmla="*/ 559079 h 1863598"/>
              <a:gd name="connsiteX16" fmla="*/ 0 w 1930247"/>
              <a:gd name="connsiteY16" fmla="*/ 0 h 186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0247" h="1863598" fill="none" extrusionOk="0">
                <a:moveTo>
                  <a:pt x="0" y="0"/>
                </a:moveTo>
                <a:cubicBezTo>
                  <a:pt x="117689" y="-25654"/>
                  <a:pt x="290343" y="50336"/>
                  <a:pt x="443957" y="0"/>
                </a:cubicBezTo>
                <a:cubicBezTo>
                  <a:pt x="597571" y="-50336"/>
                  <a:pt x="750445" y="28001"/>
                  <a:pt x="965124" y="0"/>
                </a:cubicBezTo>
                <a:cubicBezTo>
                  <a:pt x="1179803" y="-28001"/>
                  <a:pt x="1277157" y="194"/>
                  <a:pt x="1428383" y="0"/>
                </a:cubicBezTo>
                <a:cubicBezTo>
                  <a:pt x="1579609" y="-194"/>
                  <a:pt x="1723213" y="23898"/>
                  <a:pt x="1930247" y="0"/>
                </a:cubicBezTo>
                <a:cubicBezTo>
                  <a:pt x="1960448" y="173564"/>
                  <a:pt x="1890914" y="287366"/>
                  <a:pt x="1930247" y="428628"/>
                </a:cubicBezTo>
                <a:cubicBezTo>
                  <a:pt x="1969580" y="569890"/>
                  <a:pt x="1880118" y="702432"/>
                  <a:pt x="1930247" y="875891"/>
                </a:cubicBezTo>
                <a:cubicBezTo>
                  <a:pt x="1980376" y="1049350"/>
                  <a:pt x="1904007" y="1194068"/>
                  <a:pt x="1930247" y="1304519"/>
                </a:cubicBezTo>
                <a:cubicBezTo>
                  <a:pt x="1956487" y="1414970"/>
                  <a:pt x="1915772" y="1590593"/>
                  <a:pt x="1930247" y="1863598"/>
                </a:cubicBezTo>
                <a:cubicBezTo>
                  <a:pt x="1750923" y="1908245"/>
                  <a:pt x="1661551" y="1840317"/>
                  <a:pt x="1409080" y="1863598"/>
                </a:cubicBezTo>
                <a:cubicBezTo>
                  <a:pt x="1156609" y="1886879"/>
                  <a:pt x="1109625" y="1808773"/>
                  <a:pt x="907216" y="1863598"/>
                </a:cubicBezTo>
                <a:cubicBezTo>
                  <a:pt x="704807" y="1918423"/>
                  <a:pt x="682016" y="1814670"/>
                  <a:pt x="482562" y="1863598"/>
                </a:cubicBezTo>
                <a:cubicBezTo>
                  <a:pt x="283108" y="1912526"/>
                  <a:pt x="232505" y="1853125"/>
                  <a:pt x="0" y="1863598"/>
                </a:cubicBezTo>
                <a:cubicBezTo>
                  <a:pt x="-41261" y="1720850"/>
                  <a:pt x="53730" y="1509216"/>
                  <a:pt x="0" y="1397699"/>
                </a:cubicBezTo>
                <a:cubicBezTo>
                  <a:pt x="-53730" y="1286182"/>
                  <a:pt x="17542" y="1185709"/>
                  <a:pt x="0" y="987707"/>
                </a:cubicBezTo>
                <a:cubicBezTo>
                  <a:pt x="-17542" y="789705"/>
                  <a:pt x="33867" y="710657"/>
                  <a:pt x="0" y="559079"/>
                </a:cubicBezTo>
                <a:cubicBezTo>
                  <a:pt x="-33867" y="407501"/>
                  <a:pt x="30297" y="128373"/>
                  <a:pt x="0" y="0"/>
                </a:cubicBezTo>
                <a:close/>
              </a:path>
              <a:path w="1930247" h="1863598" stroke="0" extrusionOk="0">
                <a:moveTo>
                  <a:pt x="0" y="0"/>
                </a:moveTo>
                <a:cubicBezTo>
                  <a:pt x="183454" y="-24905"/>
                  <a:pt x="243102" y="55014"/>
                  <a:pt x="463259" y="0"/>
                </a:cubicBezTo>
                <a:cubicBezTo>
                  <a:pt x="683416" y="-55014"/>
                  <a:pt x="839870" y="14517"/>
                  <a:pt x="984426" y="0"/>
                </a:cubicBezTo>
                <a:cubicBezTo>
                  <a:pt x="1128982" y="-14517"/>
                  <a:pt x="1257684" y="11676"/>
                  <a:pt x="1505593" y="0"/>
                </a:cubicBezTo>
                <a:cubicBezTo>
                  <a:pt x="1753502" y="-11676"/>
                  <a:pt x="1757525" y="40819"/>
                  <a:pt x="1930247" y="0"/>
                </a:cubicBezTo>
                <a:cubicBezTo>
                  <a:pt x="1936632" y="192700"/>
                  <a:pt x="1919645" y="295209"/>
                  <a:pt x="1930247" y="428628"/>
                </a:cubicBezTo>
                <a:cubicBezTo>
                  <a:pt x="1940849" y="562047"/>
                  <a:pt x="1914497" y="749184"/>
                  <a:pt x="1930247" y="931799"/>
                </a:cubicBezTo>
                <a:cubicBezTo>
                  <a:pt x="1945997" y="1114414"/>
                  <a:pt x="1887009" y="1194068"/>
                  <a:pt x="1930247" y="1379063"/>
                </a:cubicBezTo>
                <a:cubicBezTo>
                  <a:pt x="1973485" y="1564058"/>
                  <a:pt x="1917970" y="1686551"/>
                  <a:pt x="1930247" y="1863598"/>
                </a:cubicBezTo>
                <a:cubicBezTo>
                  <a:pt x="1741688" y="1875693"/>
                  <a:pt x="1598139" y="1836179"/>
                  <a:pt x="1447685" y="1863598"/>
                </a:cubicBezTo>
                <a:cubicBezTo>
                  <a:pt x="1297231" y="1891017"/>
                  <a:pt x="1031887" y="1853308"/>
                  <a:pt x="926519" y="1863598"/>
                </a:cubicBezTo>
                <a:cubicBezTo>
                  <a:pt x="821151" y="1873888"/>
                  <a:pt x="701397" y="1824884"/>
                  <a:pt x="482562" y="1863598"/>
                </a:cubicBezTo>
                <a:cubicBezTo>
                  <a:pt x="263727" y="1902312"/>
                  <a:pt x="220730" y="1844216"/>
                  <a:pt x="0" y="1863598"/>
                </a:cubicBezTo>
                <a:cubicBezTo>
                  <a:pt x="-14731" y="1680444"/>
                  <a:pt x="41316" y="1555753"/>
                  <a:pt x="0" y="1379063"/>
                </a:cubicBezTo>
                <a:cubicBezTo>
                  <a:pt x="-41316" y="1202373"/>
                  <a:pt x="20900" y="1159799"/>
                  <a:pt x="0" y="969071"/>
                </a:cubicBezTo>
                <a:cubicBezTo>
                  <a:pt x="-20900" y="778343"/>
                  <a:pt x="45398" y="626356"/>
                  <a:pt x="0" y="540443"/>
                </a:cubicBezTo>
                <a:cubicBezTo>
                  <a:pt x="-45398" y="454530"/>
                  <a:pt x="41547" y="243757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92F9BF-FEC6-A7ED-0E66-04B3616A0D91}"/>
              </a:ext>
            </a:extLst>
          </p:cNvPr>
          <p:cNvSpPr/>
          <p:nvPr/>
        </p:nvSpPr>
        <p:spPr>
          <a:xfrm>
            <a:off x="5078027" y="1065320"/>
            <a:ext cx="719091" cy="2272684"/>
          </a:xfrm>
          <a:custGeom>
            <a:avLst/>
            <a:gdLst>
              <a:gd name="connsiteX0" fmla="*/ 0 w 719091"/>
              <a:gd name="connsiteY0" fmla="*/ 0 h 2272684"/>
              <a:gd name="connsiteX1" fmla="*/ 352355 w 719091"/>
              <a:gd name="connsiteY1" fmla="*/ 0 h 2272684"/>
              <a:gd name="connsiteX2" fmla="*/ 719091 w 719091"/>
              <a:gd name="connsiteY2" fmla="*/ 0 h 2272684"/>
              <a:gd name="connsiteX3" fmla="*/ 719091 w 719091"/>
              <a:gd name="connsiteY3" fmla="*/ 613625 h 2272684"/>
              <a:gd name="connsiteX4" fmla="*/ 719091 w 719091"/>
              <a:gd name="connsiteY4" fmla="*/ 1181796 h 2272684"/>
              <a:gd name="connsiteX5" fmla="*/ 719091 w 719091"/>
              <a:gd name="connsiteY5" fmla="*/ 1704513 h 2272684"/>
              <a:gd name="connsiteX6" fmla="*/ 719091 w 719091"/>
              <a:gd name="connsiteY6" fmla="*/ 2272684 h 2272684"/>
              <a:gd name="connsiteX7" fmla="*/ 359546 w 719091"/>
              <a:gd name="connsiteY7" fmla="*/ 2272684 h 2272684"/>
              <a:gd name="connsiteX8" fmla="*/ 0 w 719091"/>
              <a:gd name="connsiteY8" fmla="*/ 2272684 h 2272684"/>
              <a:gd name="connsiteX9" fmla="*/ 0 w 719091"/>
              <a:gd name="connsiteY9" fmla="*/ 1772694 h 2272684"/>
              <a:gd name="connsiteX10" fmla="*/ 0 w 719091"/>
              <a:gd name="connsiteY10" fmla="*/ 1227249 h 2272684"/>
              <a:gd name="connsiteX11" fmla="*/ 0 w 719091"/>
              <a:gd name="connsiteY11" fmla="*/ 681805 h 2272684"/>
              <a:gd name="connsiteX12" fmla="*/ 0 w 719091"/>
              <a:gd name="connsiteY12" fmla="*/ 0 h 22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091" h="2272684" extrusionOk="0">
                <a:moveTo>
                  <a:pt x="0" y="0"/>
                </a:moveTo>
                <a:cubicBezTo>
                  <a:pt x="153494" y="-7031"/>
                  <a:pt x="246072" y="25360"/>
                  <a:pt x="352355" y="0"/>
                </a:cubicBezTo>
                <a:cubicBezTo>
                  <a:pt x="458638" y="-25360"/>
                  <a:pt x="645060" y="19646"/>
                  <a:pt x="719091" y="0"/>
                </a:cubicBezTo>
                <a:cubicBezTo>
                  <a:pt x="773980" y="142248"/>
                  <a:pt x="697685" y="445613"/>
                  <a:pt x="719091" y="613625"/>
                </a:cubicBezTo>
                <a:cubicBezTo>
                  <a:pt x="740497" y="781637"/>
                  <a:pt x="685761" y="916701"/>
                  <a:pt x="719091" y="1181796"/>
                </a:cubicBezTo>
                <a:cubicBezTo>
                  <a:pt x="752421" y="1446891"/>
                  <a:pt x="684846" y="1448634"/>
                  <a:pt x="719091" y="1704513"/>
                </a:cubicBezTo>
                <a:cubicBezTo>
                  <a:pt x="753336" y="1960392"/>
                  <a:pt x="696471" y="2032748"/>
                  <a:pt x="719091" y="2272684"/>
                </a:cubicBezTo>
                <a:cubicBezTo>
                  <a:pt x="585971" y="2291023"/>
                  <a:pt x="474340" y="2255656"/>
                  <a:pt x="359546" y="2272684"/>
                </a:cubicBezTo>
                <a:cubicBezTo>
                  <a:pt x="244752" y="2289712"/>
                  <a:pt x="85714" y="2238299"/>
                  <a:pt x="0" y="2272684"/>
                </a:cubicBezTo>
                <a:cubicBezTo>
                  <a:pt x="-54656" y="2164067"/>
                  <a:pt x="57687" y="1920642"/>
                  <a:pt x="0" y="1772694"/>
                </a:cubicBezTo>
                <a:cubicBezTo>
                  <a:pt x="-57687" y="1624746"/>
                  <a:pt x="61727" y="1465254"/>
                  <a:pt x="0" y="1227249"/>
                </a:cubicBezTo>
                <a:cubicBezTo>
                  <a:pt x="-61727" y="989245"/>
                  <a:pt x="34832" y="811178"/>
                  <a:pt x="0" y="681805"/>
                </a:cubicBezTo>
                <a:cubicBezTo>
                  <a:pt x="-34832" y="552432"/>
                  <a:pt x="15514" y="15389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C96A97-4995-D5BE-3E49-71DC48C31385}"/>
              </a:ext>
            </a:extLst>
          </p:cNvPr>
          <p:cNvCxnSpPr>
            <a:cxnSpLocks/>
            <a:stCxn id="18" idx="2"/>
            <a:endCxn id="17" idx="1"/>
          </p:cNvCxnSpPr>
          <p:nvPr/>
        </p:nvCxnSpPr>
        <p:spPr>
          <a:xfrm>
            <a:off x="5437573" y="3338004"/>
            <a:ext cx="511854" cy="82837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98D403-838F-050A-F702-6FF4F8C3C73F}"/>
              </a:ext>
            </a:extLst>
          </p:cNvPr>
          <p:cNvSpPr txBox="1"/>
          <p:nvPr/>
        </p:nvSpPr>
        <p:spPr>
          <a:xfrm>
            <a:off x="1600249" y="4903632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Tagger-2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2895C-6EB8-1F53-ACD8-68BC9B46C45B}"/>
              </a:ext>
            </a:extLst>
          </p:cNvPr>
          <p:cNvSpPr txBox="1"/>
          <p:nvPr/>
        </p:nvSpPr>
        <p:spPr>
          <a:xfrm>
            <a:off x="6156664" y="2630596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Tagger-1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8711C4-44D1-C3E7-5C03-71B9EAAA0CAA}"/>
              </a:ext>
            </a:extLst>
          </p:cNvPr>
          <p:cNvSpPr txBox="1"/>
          <p:nvPr/>
        </p:nvSpPr>
        <p:spPr>
          <a:xfrm>
            <a:off x="3032892" y="840597"/>
            <a:ext cx="196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Lumi exit window</a:t>
            </a:r>
          </a:p>
          <a:p>
            <a:r>
              <a:rPr lang="en-JP" dirty="0"/>
              <a:t>(for Lumi monitor)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22E55-AD4A-DD59-2A01-2D258105D1A5}"/>
              </a:ext>
            </a:extLst>
          </p:cNvPr>
          <p:cNvCxnSpPr>
            <a:stCxn id="24" idx="2"/>
          </p:cNvCxnSpPr>
          <p:nvPr/>
        </p:nvCxnSpPr>
        <p:spPr>
          <a:xfrm>
            <a:off x="4012968" y="1486928"/>
            <a:ext cx="1424604" cy="11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F25F5D-AF28-6CD3-5DFF-EBB70083652F}"/>
              </a:ext>
            </a:extLst>
          </p:cNvPr>
          <p:cNvCxnSpPr/>
          <p:nvPr/>
        </p:nvCxnSpPr>
        <p:spPr>
          <a:xfrm>
            <a:off x="4012968" y="1498589"/>
            <a:ext cx="2435346" cy="2627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D393DA-AD3E-8ECC-0FF4-87FA3FB4E51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655551" y="2999928"/>
            <a:ext cx="175891" cy="1126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DBDA12-7DD8-529F-F6F8-DD9CF3716ACA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437572" y="2815262"/>
            <a:ext cx="719092" cy="65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88D660-C1B0-F17F-CA2B-1851FFD5EA39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2000073" y="4606549"/>
            <a:ext cx="107751" cy="297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F7E1267-D873-9C76-2B55-56BD3CCE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83100A6-A0C2-66B9-BB53-F9BB098A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11571BE-E6FC-14F4-B364-9662403C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B8522-C23B-A511-EA78-7A48E7FE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55357A2-28EF-8332-49E0-934FB6DD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4635" y="2277615"/>
            <a:ext cx="4293365" cy="41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F21E9D-F9B5-DE93-3221-6E14BEFAF316}"/>
              </a:ext>
            </a:extLst>
          </p:cNvPr>
          <p:cNvSpPr txBox="1"/>
          <p:nvPr/>
        </p:nvSpPr>
        <p:spPr>
          <a:xfrm>
            <a:off x="7501326" y="2277615"/>
            <a:ext cx="21034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Interaction Region</a:t>
            </a:r>
            <a:endParaRPr lang="en-JP" b="1" dirty="0"/>
          </a:p>
        </p:txBody>
      </p:sp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C2A8EEEC-B209-744E-C395-69F9770980D8}"/>
              </a:ext>
            </a:extLst>
          </p:cNvPr>
          <p:cNvSpPr txBox="1"/>
          <p:nvPr/>
        </p:nvSpPr>
        <p:spPr>
          <a:xfrm>
            <a:off x="6946930" y="2646947"/>
            <a:ext cx="171105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0.227 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-37m &lt; z &lt; 5m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E</a:t>
            </a:r>
            <a:r>
              <a:rPr lang="en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𝛄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 &gt; 30 eV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994904-6E24-1C9F-109A-62F1626C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6186"/>
            <a:ext cx="10515600" cy="1575216"/>
          </a:xfrm>
        </p:spPr>
        <p:txBody>
          <a:bodyPr>
            <a:noAutofit/>
          </a:bodyPr>
          <a:lstStyle/>
          <a:p>
            <a:r>
              <a:rPr lang="en-JP" dirty="0"/>
              <a:t>Detector hit rates</a:t>
            </a:r>
            <a:r>
              <a:rPr lang="en-JP"/>
              <a:t>: </a:t>
            </a:r>
            <a:br>
              <a:rPr lang="en-US" dirty="0"/>
            </a:br>
            <a:r>
              <a:rPr lang="en-JP"/>
              <a:t>Electron </a:t>
            </a:r>
            <a:r>
              <a:rPr lang="en-JP" dirty="0"/>
              <a:t>beam lattice v6.2 (Jan. 2024)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E7FB4-3AC2-AA4A-28F1-E29C843D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5749" y="2277615"/>
            <a:ext cx="4293365" cy="41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715;p42">
            <a:extLst>
              <a:ext uri="{FF2B5EF4-FFF2-40B4-BE49-F238E27FC236}">
                <a16:creationId xmlns:a16="http://schemas.microsoft.com/office/drawing/2014/main" id="{555FDD08-1CC8-ECB2-3F5B-F9DFC778E83B}"/>
              </a:ext>
            </a:extLst>
          </p:cNvPr>
          <p:cNvSpPr txBox="1"/>
          <p:nvPr/>
        </p:nvSpPr>
        <p:spPr>
          <a:xfrm>
            <a:off x="2039019" y="2646947"/>
            <a:ext cx="171105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0.227 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-65cm &lt; z &lt; 65cm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E</a:t>
            </a:r>
            <a:r>
              <a:rPr lang="en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𝛄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 &gt; 30 eV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F6E2E-BE2D-4BF6-7478-94F4F61BC56A}"/>
              </a:ext>
            </a:extLst>
          </p:cNvPr>
          <p:cNvSpPr txBox="1"/>
          <p:nvPr/>
        </p:nvSpPr>
        <p:spPr>
          <a:xfrm>
            <a:off x="2622440" y="2277615"/>
            <a:ext cx="1924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Interaction Point</a:t>
            </a:r>
            <a:endParaRPr lang="en-JP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5FFE2-4CBD-2DDB-BCF4-2ED53AA6BE01}"/>
              </a:ext>
            </a:extLst>
          </p:cNvPr>
          <p:cNvSpPr txBox="1"/>
          <p:nvPr/>
        </p:nvSpPr>
        <p:spPr>
          <a:xfrm>
            <a:off x="696766" y="1230530"/>
            <a:ext cx="11355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majority of background rates are caused by the absorbed SR photons outside the IP beam pipe.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SR background rates are very high in all sub-detectors.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</a:rPr>
              <a:t>Can we reduce these rates?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FBCC996-F8D9-F185-015D-B7E70C07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A3816EC-191B-84D2-756B-3661CFEF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FFAF690-1B98-2ADD-C8CA-E039F0C2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F516-67E5-F5E0-6541-DD17AC09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34" y="-15018"/>
            <a:ext cx="8253142" cy="1317706"/>
          </a:xfrm>
        </p:spPr>
        <p:txBody>
          <a:bodyPr>
            <a:noAutofit/>
          </a:bodyPr>
          <a:lstStyle/>
          <a:p>
            <a:r>
              <a:rPr lang="en-JP" dirty="0"/>
              <a:t>SR </a:t>
            </a:r>
            <a:r>
              <a:rPr lang="en-JP"/>
              <a:t>photon tracks</a:t>
            </a:r>
            <a:r>
              <a:rPr lang="en-US" dirty="0"/>
              <a:t>:</a:t>
            </a:r>
            <a:br>
              <a:rPr lang="en-US" dirty="0"/>
            </a:br>
            <a:r>
              <a:rPr lang="en-JP" sz="3600"/>
              <a:t>E </a:t>
            </a:r>
            <a:r>
              <a:rPr lang="en-JP" sz="3600" dirty="0"/>
              <a:t>&gt; </a:t>
            </a:r>
            <a:r>
              <a:rPr lang="en-JP" sz="3600"/>
              <a:t>10 keV</a:t>
            </a:r>
            <a:r>
              <a:rPr lang="en-US" sz="3600" dirty="0"/>
              <a:t>, </a:t>
            </a:r>
            <a:r>
              <a:rPr lang="en-JP" sz="3600"/>
              <a:t>hit </a:t>
            </a:r>
            <a:r>
              <a:rPr lang="en-JP" sz="3600" dirty="0"/>
              <a:t>the IP beam pipe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031182-C590-1E06-E96E-78D726B17E0E}"/>
              </a:ext>
            </a:extLst>
          </p:cNvPr>
          <p:cNvGrpSpPr/>
          <p:nvPr/>
        </p:nvGrpSpPr>
        <p:grpSpPr>
          <a:xfrm>
            <a:off x="2168237" y="3054929"/>
            <a:ext cx="8094518" cy="3034146"/>
            <a:chOff x="2168237" y="3013366"/>
            <a:chExt cx="8094518" cy="3075709"/>
          </a:xfrm>
        </p:grpSpPr>
        <p:pic>
          <p:nvPicPr>
            <p:cNvPr id="43" name="Picture 42" descr="A cartoon rocket with wings&#10;&#10;Description automatically generated">
              <a:extLst>
                <a:ext uri="{FF2B5EF4-FFF2-40B4-BE49-F238E27FC236}">
                  <a16:creationId xmlns:a16="http://schemas.microsoft.com/office/drawing/2014/main" id="{651B8884-4B5B-B4B6-74AD-F51FE75D1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42614" r="11601" b="29361"/>
            <a:stretch/>
          </p:blipFill>
          <p:spPr>
            <a:xfrm>
              <a:off x="2168237" y="3013366"/>
              <a:ext cx="8094518" cy="3075709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9B6ADA-A657-9BBC-D5DB-A9B4CBD29715}"/>
                </a:ext>
              </a:extLst>
            </p:cNvPr>
            <p:cNvSpPr/>
            <p:nvPr/>
          </p:nvSpPr>
          <p:spPr>
            <a:xfrm>
              <a:off x="2168237" y="3027539"/>
              <a:ext cx="637308" cy="3061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BEA564-5C80-0AF0-926A-1DFAE2CFABCD}"/>
                </a:ext>
              </a:extLst>
            </p:cNvPr>
            <p:cNvSpPr/>
            <p:nvPr/>
          </p:nvSpPr>
          <p:spPr>
            <a:xfrm>
              <a:off x="2796613" y="3796468"/>
              <a:ext cx="4114800" cy="1450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F0754F33-9A19-A6B0-8148-A6F195C693A0}"/>
                </a:ext>
              </a:extLst>
            </p:cNvPr>
            <p:cNvSpPr/>
            <p:nvPr/>
          </p:nvSpPr>
          <p:spPr>
            <a:xfrm rot="16200000">
              <a:off x="7784521" y="3036035"/>
              <a:ext cx="1911928" cy="30445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44C0E3-0E8E-50C0-733E-5866AEF5F902}"/>
              </a:ext>
            </a:extLst>
          </p:cNvPr>
          <p:cNvSpPr txBox="1"/>
          <p:nvPr/>
        </p:nvSpPr>
        <p:spPr>
          <a:xfrm rot="16200000">
            <a:off x="1988812" y="225127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D2EF1</a:t>
            </a:r>
          </a:p>
        </p:txBody>
      </p:sp>
      <p:pic>
        <p:nvPicPr>
          <p:cNvPr id="57" name="Picture 56" descr="A graph showing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62FA43FD-049F-B424-0BC2-600F721D170C}"/>
              </a:ext>
            </a:extLst>
          </p:cNvPr>
          <p:cNvPicPr>
            <a:picLocks/>
          </p:cNvPicPr>
          <p:nvPr/>
        </p:nvPicPr>
        <p:blipFill rotWithShape="1">
          <a:blip r:embed="rId4">
            <a:alphaModFix amt="70000"/>
          </a:blip>
          <a:srcRect l="6714" t="6352" r="3438" b="54242"/>
          <a:stretch/>
        </p:blipFill>
        <p:spPr>
          <a:xfrm>
            <a:off x="1018309" y="2963917"/>
            <a:ext cx="10335491" cy="3392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03F4FC-898A-A949-0690-598CD3BA50B0}"/>
              </a:ext>
            </a:extLst>
          </p:cNvPr>
          <p:cNvSpPr txBox="1"/>
          <p:nvPr/>
        </p:nvSpPr>
        <p:spPr>
          <a:xfrm rot="16200000">
            <a:off x="2494866" y="225127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D2EF2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8B1B0-64D9-3621-7C0A-6F12F2BC8BF7}"/>
              </a:ext>
            </a:extLst>
          </p:cNvPr>
          <p:cNvSpPr txBox="1"/>
          <p:nvPr/>
        </p:nvSpPr>
        <p:spPr>
          <a:xfrm rot="16200000">
            <a:off x="2923545" y="231299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D1EF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1DF2BD-8CA5-3F90-9EBB-AA69E27036E8}"/>
              </a:ext>
            </a:extLst>
          </p:cNvPr>
          <p:cNvSpPr txBox="1"/>
          <p:nvPr/>
        </p:nvSpPr>
        <p:spPr>
          <a:xfrm rot="16200000">
            <a:off x="6309530" y="230818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Q1EF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E99B4-F4FC-9DF6-1398-3C2136C04101}"/>
              </a:ext>
            </a:extLst>
          </p:cNvPr>
          <p:cNvSpPr txBox="1"/>
          <p:nvPr/>
        </p:nvSpPr>
        <p:spPr>
          <a:xfrm rot="16200000">
            <a:off x="7151300" y="230818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Q0EF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2870CD-E7C5-A769-859A-C4517FA41278}"/>
              </a:ext>
            </a:extLst>
          </p:cNvPr>
          <p:cNvCxnSpPr>
            <a:cxnSpLocks/>
          </p:cNvCxnSpPr>
          <p:nvPr/>
        </p:nvCxnSpPr>
        <p:spPr>
          <a:xfrm>
            <a:off x="2168237" y="2871677"/>
            <a:ext cx="4814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27E567-EF9A-C585-C314-B36B65959F98}"/>
              </a:ext>
            </a:extLst>
          </p:cNvPr>
          <p:cNvCxnSpPr>
            <a:cxnSpLocks/>
          </p:cNvCxnSpPr>
          <p:nvPr/>
        </p:nvCxnSpPr>
        <p:spPr>
          <a:xfrm>
            <a:off x="2674291" y="2871677"/>
            <a:ext cx="4814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FDB10B-1556-CEA4-B796-34EB85D8A8F2}"/>
              </a:ext>
            </a:extLst>
          </p:cNvPr>
          <p:cNvCxnSpPr>
            <a:cxnSpLocks/>
          </p:cNvCxnSpPr>
          <p:nvPr/>
        </p:nvCxnSpPr>
        <p:spPr>
          <a:xfrm>
            <a:off x="3155736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153508-E0DC-4605-E989-E289423E6684}"/>
              </a:ext>
            </a:extLst>
          </p:cNvPr>
          <p:cNvCxnSpPr>
            <a:cxnSpLocks/>
          </p:cNvCxnSpPr>
          <p:nvPr/>
        </p:nvCxnSpPr>
        <p:spPr>
          <a:xfrm>
            <a:off x="6564317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3B7D4C-8DBE-0CD1-80AF-787F835E1D8B}"/>
              </a:ext>
            </a:extLst>
          </p:cNvPr>
          <p:cNvCxnSpPr>
            <a:cxnSpLocks/>
          </p:cNvCxnSpPr>
          <p:nvPr/>
        </p:nvCxnSpPr>
        <p:spPr>
          <a:xfrm>
            <a:off x="7388299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09605F-9D9A-979A-6D2A-51500D47A850}"/>
              </a:ext>
            </a:extLst>
          </p:cNvPr>
          <p:cNvCxnSpPr>
            <a:cxnSpLocks/>
          </p:cNvCxnSpPr>
          <p:nvPr/>
        </p:nvCxnSpPr>
        <p:spPr>
          <a:xfrm>
            <a:off x="8472417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BC259D1-3CF3-5089-4A64-D46C87A96446}"/>
              </a:ext>
            </a:extLst>
          </p:cNvPr>
          <p:cNvSpPr txBox="1"/>
          <p:nvPr/>
        </p:nvSpPr>
        <p:spPr>
          <a:xfrm rot="16200000">
            <a:off x="8348429" y="242119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IP6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49A0E729-9035-4AEB-CAD5-2370CF0A0EDD}"/>
              </a:ext>
            </a:extLst>
          </p:cNvPr>
          <p:cNvSpPr/>
          <p:nvPr/>
        </p:nvSpPr>
        <p:spPr>
          <a:xfrm>
            <a:off x="286753" y="4166756"/>
            <a:ext cx="1102894" cy="7689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  <a:r>
              <a:rPr lang="en-JP" sz="1600" baseline="30000" dirty="0"/>
              <a:t>–</a:t>
            </a:r>
            <a:r>
              <a:rPr lang="en-JP" sz="1600" dirty="0"/>
              <a:t> beam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1A80E4-62AD-5AC9-ED8E-8FFEDD92D2E3}"/>
              </a:ext>
            </a:extLst>
          </p:cNvPr>
          <p:cNvSpPr txBox="1"/>
          <p:nvPr/>
        </p:nvSpPr>
        <p:spPr>
          <a:xfrm>
            <a:off x="7282592" y="5629863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FF00"/>
                </a:solidFill>
                <a:highlight>
                  <a:srgbClr val="0000FF"/>
                </a:highlight>
              </a:rPr>
              <a:t>Nᵧ = 7469 ph.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B3B240-F31C-BECF-8BCD-E1BA7F653A51}"/>
              </a:ext>
            </a:extLst>
          </p:cNvPr>
          <p:cNvSpPr txBox="1"/>
          <p:nvPr/>
        </p:nvSpPr>
        <p:spPr>
          <a:xfrm>
            <a:off x="838200" y="1112263"/>
            <a:ext cx="11097088" cy="9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Indeed, there is direct SR hitting the IR beam pipe and reflected SR hitting the IP beam pipe </a:t>
            </a:r>
          </a:p>
          <a:p>
            <a:pPr>
              <a:lnSpc>
                <a:spcPct val="150000"/>
              </a:lnSpc>
            </a:pP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		 </a:t>
            </a: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dominantly from the closest dipole magnets.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6F75F3-C870-476B-2812-156369C4E1BD}"/>
              </a:ext>
            </a:extLst>
          </p:cNvPr>
          <p:cNvSpPr/>
          <p:nvPr/>
        </p:nvSpPr>
        <p:spPr>
          <a:xfrm>
            <a:off x="10793140" y="3214795"/>
            <a:ext cx="496410" cy="45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36975-9E7F-3A93-223E-13732775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23332-D4EA-694E-5DA3-AE425B99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5DDAC-CA70-27FD-170B-2F058257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C7F6C-FCF9-4713-2050-FD058A8D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CC758414-FDB6-7EC9-9237-E7675A05E227}"/>
              </a:ext>
            </a:extLst>
          </p:cNvPr>
          <p:cNvGrpSpPr/>
          <p:nvPr/>
        </p:nvGrpSpPr>
        <p:grpSpPr>
          <a:xfrm>
            <a:off x="2168237" y="3068909"/>
            <a:ext cx="8094518" cy="3024000"/>
            <a:chOff x="2168237" y="3068909"/>
            <a:chExt cx="8094518" cy="3024000"/>
          </a:xfrm>
        </p:grpSpPr>
        <p:pic>
          <p:nvPicPr>
            <p:cNvPr id="14" name="Picture 13" descr="A grey and yellow rocket&#10;&#10;Description automatically generated">
              <a:extLst>
                <a:ext uri="{FF2B5EF4-FFF2-40B4-BE49-F238E27FC236}">
                  <a16:creationId xmlns:a16="http://schemas.microsoft.com/office/drawing/2014/main" id="{1735ABE6-D344-B78F-55D3-EA0EC7E15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-1" t="42856" r="11364" b="29733"/>
            <a:stretch/>
          </p:blipFill>
          <p:spPr>
            <a:xfrm>
              <a:off x="2168237" y="3068909"/>
              <a:ext cx="8067450" cy="30240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E92ECA-9FB7-B5CC-38B0-00433EE0C8FE}"/>
                </a:ext>
              </a:extLst>
            </p:cNvPr>
            <p:cNvSpPr/>
            <p:nvPr/>
          </p:nvSpPr>
          <p:spPr>
            <a:xfrm>
              <a:off x="2168237" y="3068910"/>
              <a:ext cx="637308" cy="302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A5CA28-B686-1A31-D05D-D157C8F8F6D3}"/>
                </a:ext>
              </a:extLst>
            </p:cNvPr>
            <p:cNvSpPr/>
            <p:nvPr/>
          </p:nvSpPr>
          <p:spPr>
            <a:xfrm>
              <a:off x="2796613" y="3827449"/>
              <a:ext cx="4114800" cy="1431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CBF53A43-0D3C-82E3-A466-593077B829D2}"/>
                </a:ext>
              </a:extLst>
            </p:cNvPr>
            <p:cNvSpPr/>
            <p:nvPr/>
          </p:nvSpPr>
          <p:spPr>
            <a:xfrm rot="16200000">
              <a:off x="7797439" y="3056721"/>
              <a:ext cx="1886092" cy="30445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DDC640-3A44-722F-B389-755ECA0E4323}"/>
                </a:ext>
              </a:extLst>
            </p:cNvPr>
            <p:cNvGrpSpPr/>
            <p:nvPr/>
          </p:nvGrpSpPr>
          <p:grpSpPr>
            <a:xfrm>
              <a:off x="4687615" y="3513058"/>
              <a:ext cx="1468216" cy="272498"/>
              <a:chOff x="4991183" y="5342570"/>
              <a:chExt cx="1137671" cy="27249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C3B709-744C-6E16-D89F-498FF0D98919}"/>
                  </a:ext>
                </a:extLst>
              </p:cNvPr>
              <p:cNvSpPr/>
              <p:nvPr/>
            </p:nvSpPr>
            <p:spPr>
              <a:xfrm flipH="1">
                <a:off x="5057046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02834F4-C4C8-D4E7-5087-D111AB0C6DCD}"/>
                  </a:ext>
                </a:extLst>
              </p:cNvPr>
              <p:cNvSpPr/>
              <p:nvPr/>
            </p:nvSpPr>
            <p:spPr>
              <a:xfrm flipH="1">
                <a:off x="5386361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B2D9B16-95AF-0819-BEBC-1B7AEDEFCBC1}"/>
                  </a:ext>
                </a:extLst>
              </p:cNvPr>
              <p:cNvSpPr/>
              <p:nvPr/>
            </p:nvSpPr>
            <p:spPr>
              <a:xfrm flipH="1">
                <a:off x="5518087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59D7181-D6A0-DF58-75D5-D29976E136C3}"/>
                  </a:ext>
                </a:extLst>
              </p:cNvPr>
              <p:cNvSpPr/>
              <p:nvPr/>
            </p:nvSpPr>
            <p:spPr>
              <a:xfrm flipH="1">
                <a:off x="5649813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FBCB94-69E8-DC8F-12CC-088E291BF8F8}"/>
                  </a:ext>
                </a:extLst>
              </p:cNvPr>
              <p:cNvSpPr/>
              <p:nvPr/>
            </p:nvSpPr>
            <p:spPr>
              <a:xfrm flipH="1">
                <a:off x="5122909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049D598-ED64-2306-461D-D3AE3CFFC66F}"/>
                  </a:ext>
                </a:extLst>
              </p:cNvPr>
              <p:cNvSpPr/>
              <p:nvPr/>
            </p:nvSpPr>
            <p:spPr>
              <a:xfrm flipH="1">
                <a:off x="5188772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C2489B6-9385-3084-C856-A23A6E9649C7}"/>
                  </a:ext>
                </a:extLst>
              </p:cNvPr>
              <p:cNvSpPr/>
              <p:nvPr/>
            </p:nvSpPr>
            <p:spPr>
              <a:xfrm flipH="1">
                <a:off x="5254635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5D47265-5D12-5E6D-F73B-6E825A00D18D}"/>
                  </a:ext>
                </a:extLst>
              </p:cNvPr>
              <p:cNvSpPr/>
              <p:nvPr/>
            </p:nvSpPr>
            <p:spPr>
              <a:xfrm flipH="1">
                <a:off x="5320498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A4A9241-CFF8-4620-C95C-377E74A95E74}"/>
                  </a:ext>
                </a:extLst>
              </p:cNvPr>
              <p:cNvSpPr/>
              <p:nvPr/>
            </p:nvSpPr>
            <p:spPr>
              <a:xfrm flipH="1">
                <a:off x="5452224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258A302-6B4E-B298-BF07-592CDD57162A}"/>
                  </a:ext>
                </a:extLst>
              </p:cNvPr>
              <p:cNvSpPr/>
              <p:nvPr/>
            </p:nvSpPr>
            <p:spPr>
              <a:xfrm flipH="1">
                <a:off x="5715676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6935566-398F-547A-4AB3-A15D7ED999A2}"/>
                  </a:ext>
                </a:extLst>
              </p:cNvPr>
              <p:cNvSpPr/>
              <p:nvPr/>
            </p:nvSpPr>
            <p:spPr>
              <a:xfrm flipH="1">
                <a:off x="5847402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DB7AD83-DF76-6D2D-5CDE-AB8276B3923A}"/>
                  </a:ext>
                </a:extLst>
              </p:cNvPr>
              <p:cNvSpPr/>
              <p:nvPr/>
            </p:nvSpPr>
            <p:spPr>
              <a:xfrm flipH="1">
                <a:off x="5913265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8571289-F9E6-1C89-28DE-240C1FDB097B}"/>
                  </a:ext>
                </a:extLst>
              </p:cNvPr>
              <p:cNvSpPr/>
              <p:nvPr/>
            </p:nvSpPr>
            <p:spPr>
              <a:xfrm flipH="1">
                <a:off x="6044991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7B7D0D-8FD0-CE18-A65B-1F389168BC5F}"/>
                  </a:ext>
                </a:extLst>
              </p:cNvPr>
              <p:cNvSpPr/>
              <p:nvPr/>
            </p:nvSpPr>
            <p:spPr>
              <a:xfrm flipH="1">
                <a:off x="4991183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E85882B-683A-A694-E085-F892B10C99F3}"/>
                  </a:ext>
                </a:extLst>
              </p:cNvPr>
              <p:cNvSpPr/>
              <p:nvPr/>
            </p:nvSpPr>
            <p:spPr>
              <a:xfrm flipH="1">
                <a:off x="5583950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C78E54A-6F33-7B1F-E817-A07526C6D677}"/>
                  </a:ext>
                </a:extLst>
              </p:cNvPr>
              <p:cNvSpPr/>
              <p:nvPr/>
            </p:nvSpPr>
            <p:spPr>
              <a:xfrm flipH="1">
                <a:off x="5781539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59783C4-0593-4221-A276-95F07E878F96}"/>
                  </a:ext>
                </a:extLst>
              </p:cNvPr>
              <p:cNvSpPr/>
              <p:nvPr/>
            </p:nvSpPr>
            <p:spPr>
              <a:xfrm flipH="1">
                <a:off x="5979128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2A85452-A2EB-398F-18D4-01F4426BD0FB}"/>
                  </a:ext>
                </a:extLst>
              </p:cNvPr>
              <p:cNvSpPr/>
              <p:nvPr/>
            </p:nvSpPr>
            <p:spPr>
              <a:xfrm flipH="1">
                <a:off x="6110854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32C6BE5-4FFD-901B-66B5-04E19D532F12}"/>
                </a:ext>
              </a:extLst>
            </p:cNvPr>
            <p:cNvGrpSpPr/>
            <p:nvPr/>
          </p:nvGrpSpPr>
          <p:grpSpPr>
            <a:xfrm>
              <a:off x="4687615" y="5342570"/>
              <a:ext cx="1468216" cy="272498"/>
              <a:chOff x="4991183" y="5342570"/>
              <a:chExt cx="1137671" cy="27249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995812-29CF-01F6-9BAC-86EF8B56365D}"/>
                  </a:ext>
                </a:extLst>
              </p:cNvPr>
              <p:cNvSpPr/>
              <p:nvPr/>
            </p:nvSpPr>
            <p:spPr>
              <a:xfrm flipH="1">
                <a:off x="5057046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F71D4C-F185-FF2D-C773-49A77B021E0D}"/>
                  </a:ext>
                </a:extLst>
              </p:cNvPr>
              <p:cNvSpPr/>
              <p:nvPr/>
            </p:nvSpPr>
            <p:spPr>
              <a:xfrm flipH="1">
                <a:off x="5386361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2BC66C-D322-CDC2-83B5-2DD90BF25EA6}"/>
                  </a:ext>
                </a:extLst>
              </p:cNvPr>
              <p:cNvSpPr/>
              <p:nvPr/>
            </p:nvSpPr>
            <p:spPr>
              <a:xfrm flipH="1">
                <a:off x="5518087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653724-CF56-08B1-895D-2DAED1D928EF}"/>
                  </a:ext>
                </a:extLst>
              </p:cNvPr>
              <p:cNvSpPr/>
              <p:nvPr/>
            </p:nvSpPr>
            <p:spPr>
              <a:xfrm flipH="1">
                <a:off x="5649813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22C630-88D7-1448-DA6F-CB3DB4FA1585}"/>
                  </a:ext>
                </a:extLst>
              </p:cNvPr>
              <p:cNvSpPr/>
              <p:nvPr/>
            </p:nvSpPr>
            <p:spPr>
              <a:xfrm flipH="1">
                <a:off x="5122909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5E376-7FA7-86FD-D1C2-6DF44F6B4AD8}"/>
                  </a:ext>
                </a:extLst>
              </p:cNvPr>
              <p:cNvSpPr/>
              <p:nvPr/>
            </p:nvSpPr>
            <p:spPr>
              <a:xfrm flipH="1">
                <a:off x="5188772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D7DA33-A42F-FB69-F711-6F2279E3789F}"/>
                  </a:ext>
                </a:extLst>
              </p:cNvPr>
              <p:cNvSpPr/>
              <p:nvPr/>
            </p:nvSpPr>
            <p:spPr>
              <a:xfrm flipH="1">
                <a:off x="5254635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FA8276-186D-3F0C-08F9-652285EE165D}"/>
                  </a:ext>
                </a:extLst>
              </p:cNvPr>
              <p:cNvSpPr/>
              <p:nvPr/>
            </p:nvSpPr>
            <p:spPr>
              <a:xfrm flipH="1">
                <a:off x="5320498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C915AB-C5E4-C0B5-451A-CD350AE6FFF2}"/>
                  </a:ext>
                </a:extLst>
              </p:cNvPr>
              <p:cNvSpPr/>
              <p:nvPr/>
            </p:nvSpPr>
            <p:spPr>
              <a:xfrm flipH="1">
                <a:off x="5452224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FCB5330-A651-52FB-2E95-FD4AABA44C04}"/>
                  </a:ext>
                </a:extLst>
              </p:cNvPr>
              <p:cNvSpPr/>
              <p:nvPr/>
            </p:nvSpPr>
            <p:spPr>
              <a:xfrm flipH="1">
                <a:off x="5715676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6415367-3DFE-FE42-4F25-001330346E02}"/>
                  </a:ext>
                </a:extLst>
              </p:cNvPr>
              <p:cNvSpPr/>
              <p:nvPr/>
            </p:nvSpPr>
            <p:spPr>
              <a:xfrm flipH="1">
                <a:off x="5847402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D4491FE-C792-ADE9-D319-A568F33A86D3}"/>
                  </a:ext>
                </a:extLst>
              </p:cNvPr>
              <p:cNvSpPr/>
              <p:nvPr/>
            </p:nvSpPr>
            <p:spPr>
              <a:xfrm flipH="1">
                <a:off x="5913265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FB8BE0A-4607-B422-6846-84A2DC223BED}"/>
                  </a:ext>
                </a:extLst>
              </p:cNvPr>
              <p:cNvSpPr/>
              <p:nvPr/>
            </p:nvSpPr>
            <p:spPr>
              <a:xfrm flipH="1">
                <a:off x="6044991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B3F0CAB-969C-ECB5-B2C6-F0B411039A17}"/>
                  </a:ext>
                </a:extLst>
              </p:cNvPr>
              <p:cNvSpPr/>
              <p:nvPr/>
            </p:nvSpPr>
            <p:spPr>
              <a:xfrm flipH="1">
                <a:off x="4991183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7D4BB3-03AC-D5FF-1E60-40880B7DC9D2}"/>
                  </a:ext>
                </a:extLst>
              </p:cNvPr>
              <p:cNvSpPr/>
              <p:nvPr/>
            </p:nvSpPr>
            <p:spPr>
              <a:xfrm flipH="1">
                <a:off x="5583950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7058A1E-92BC-AB5B-E1E4-5D482CC9EBAA}"/>
                  </a:ext>
                </a:extLst>
              </p:cNvPr>
              <p:cNvSpPr/>
              <p:nvPr/>
            </p:nvSpPr>
            <p:spPr>
              <a:xfrm flipH="1">
                <a:off x="5781539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C9AE71B-D501-AA9A-AB8C-DBCDF4D0B02C}"/>
                  </a:ext>
                </a:extLst>
              </p:cNvPr>
              <p:cNvSpPr/>
              <p:nvPr/>
            </p:nvSpPr>
            <p:spPr>
              <a:xfrm flipH="1">
                <a:off x="5979128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60A8CBD-D1FA-9F60-A503-7E7E377B0AA9}"/>
                  </a:ext>
                </a:extLst>
              </p:cNvPr>
              <p:cNvSpPr/>
              <p:nvPr/>
            </p:nvSpPr>
            <p:spPr>
              <a:xfrm flipH="1">
                <a:off x="6110854" y="5342570"/>
                <a:ext cx="1800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A9B8186-80A5-E0D9-B5D3-0807E07F5FBF}"/>
                </a:ext>
              </a:extLst>
            </p:cNvPr>
            <p:cNvGrpSpPr/>
            <p:nvPr/>
          </p:nvGrpSpPr>
          <p:grpSpPr>
            <a:xfrm>
              <a:off x="7358462" y="3962127"/>
              <a:ext cx="278228" cy="272498"/>
              <a:chOff x="7358462" y="3962127"/>
              <a:chExt cx="278228" cy="27249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6F99EC0-ACB8-A450-2CD9-74CDF99F770B}"/>
                  </a:ext>
                </a:extLst>
              </p:cNvPr>
              <p:cNvSpPr/>
              <p:nvPr/>
            </p:nvSpPr>
            <p:spPr>
              <a:xfrm flipH="1">
                <a:off x="7443461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CDA5B84-3266-E02D-92A0-A76C0ABF7206}"/>
                  </a:ext>
                </a:extLst>
              </p:cNvPr>
              <p:cNvSpPr/>
              <p:nvPr/>
            </p:nvSpPr>
            <p:spPr>
              <a:xfrm flipH="1">
                <a:off x="7528460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817A2C5-3C72-6744-4594-97ED5B2F421A}"/>
                  </a:ext>
                </a:extLst>
              </p:cNvPr>
              <p:cNvSpPr/>
              <p:nvPr/>
            </p:nvSpPr>
            <p:spPr>
              <a:xfrm flipH="1">
                <a:off x="7613460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1FA2468-AA95-72C3-793D-9D25FB76D8F3}"/>
                  </a:ext>
                </a:extLst>
              </p:cNvPr>
              <p:cNvSpPr/>
              <p:nvPr/>
            </p:nvSpPr>
            <p:spPr>
              <a:xfrm flipH="1">
                <a:off x="7358462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D353D69-C0F3-F42E-D398-2813D7183F29}"/>
                </a:ext>
              </a:extLst>
            </p:cNvPr>
            <p:cNvGrpSpPr/>
            <p:nvPr/>
          </p:nvGrpSpPr>
          <p:grpSpPr>
            <a:xfrm>
              <a:off x="7358462" y="4860820"/>
              <a:ext cx="278228" cy="272498"/>
              <a:chOff x="7358462" y="3962127"/>
              <a:chExt cx="278228" cy="27249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4AB880D-3902-9A68-8D0B-A50E30849522}"/>
                  </a:ext>
                </a:extLst>
              </p:cNvPr>
              <p:cNvSpPr/>
              <p:nvPr/>
            </p:nvSpPr>
            <p:spPr>
              <a:xfrm flipH="1">
                <a:off x="7443461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299D59-B054-A259-68C5-056AAF7E3083}"/>
                  </a:ext>
                </a:extLst>
              </p:cNvPr>
              <p:cNvSpPr/>
              <p:nvPr/>
            </p:nvSpPr>
            <p:spPr>
              <a:xfrm flipH="1">
                <a:off x="7528460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558D891-B024-46A1-A2D9-C0970D8D1E89}"/>
                  </a:ext>
                </a:extLst>
              </p:cNvPr>
              <p:cNvSpPr/>
              <p:nvPr/>
            </p:nvSpPr>
            <p:spPr>
              <a:xfrm flipH="1">
                <a:off x="7613460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D332145-B8E3-5456-3E47-7DD36A44D805}"/>
                  </a:ext>
                </a:extLst>
              </p:cNvPr>
              <p:cNvSpPr/>
              <p:nvPr/>
            </p:nvSpPr>
            <p:spPr>
              <a:xfrm flipH="1">
                <a:off x="7358462" y="3962127"/>
                <a:ext cx="23230" cy="272498"/>
              </a:xfrm>
              <a:prstGeom prst="rect">
                <a:avLst/>
              </a:prstGeom>
              <a:solidFill>
                <a:schemeClr val="tx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JP"/>
              </a:p>
            </p:txBody>
          </p:sp>
        </p:grpSp>
      </p:grpSp>
      <p:pic>
        <p:nvPicPr>
          <p:cNvPr id="75" name="Picture 7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787FF696-2B2E-C09C-EE82-04FF65E4E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7141" t="5344" r="4901" b="53220"/>
          <a:stretch/>
        </p:blipFill>
        <p:spPr>
          <a:xfrm>
            <a:off x="1072055" y="2887263"/>
            <a:ext cx="10110952" cy="3545064"/>
          </a:xfrm>
          <a:prstGeom prst="rect">
            <a:avLst/>
          </a:prstGeom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E47F433A-EE16-A45D-D037-3E815B6AFBC8}"/>
              </a:ext>
            </a:extLst>
          </p:cNvPr>
          <p:cNvSpPr/>
          <p:nvPr/>
        </p:nvSpPr>
        <p:spPr>
          <a:xfrm>
            <a:off x="286753" y="4166756"/>
            <a:ext cx="1102894" cy="7689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</a:t>
            </a:r>
            <a:r>
              <a:rPr lang="en-JP" sz="1600" baseline="30000" dirty="0"/>
              <a:t>–</a:t>
            </a:r>
            <a:r>
              <a:rPr lang="en-JP" sz="1600" dirty="0"/>
              <a:t> beam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8878C0-869E-AACB-0884-FBE3E656F546}"/>
              </a:ext>
            </a:extLst>
          </p:cNvPr>
          <p:cNvSpPr txBox="1"/>
          <p:nvPr/>
        </p:nvSpPr>
        <p:spPr>
          <a:xfrm rot="16200000">
            <a:off x="1988812" y="225127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D2EF1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30AC94-0518-21FF-F389-91C92CDD1F71}"/>
              </a:ext>
            </a:extLst>
          </p:cNvPr>
          <p:cNvSpPr txBox="1"/>
          <p:nvPr/>
        </p:nvSpPr>
        <p:spPr>
          <a:xfrm rot="16200000">
            <a:off x="2494866" y="225127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D2EF2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519A358-FB3B-3CCA-C62A-6B6949282D1D}"/>
              </a:ext>
            </a:extLst>
          </p:cNvPr>
          <p:cNvSpPr txBox="1"/>
          <p:nvPr/>
        </p:nvSpPr>
        <p:spPr>
          <a:xfrm rot="16200000">
            <a:off x="2923545" y="231299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D1EF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102516-455F-C56D-2E4A-A8FC5FF3CE19}"/>
              </a:ext>
            </a:extLst>
          </p:cNvPr>
          <p:cNvSpPr txBox="1"/>
          <p:nvPr/>
        </p:nvSpPr>
        <p:spPr>
          <a:xfrm rot="16200000">
            <a:off x="6309530" y="230818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Q1EF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5D333EF-F897-391F-A810-F8F82D35D6E1}"/>
              </a:ext>
            </a:extLst>
          </p:cNvPr>
          <p:cNvSpPr txBox="1"/>
          <p:nvPr/>
        </p:nvSpPr>
        <p:spPr>
          <a:xfrm rot="16200000">
            <a:off x="7151300" y="230818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Q0EF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82552B-2424-9763-8E5A-131C61CC0247}"/>
              </a:ext>
            </a:extLst>
          </p:cNvPr>
          <p:cNvCxnSpPr>
            <a:cxnSpLocks/>
          </p:cNvCxnSpPr>
          <p:nvPr/>
        </p:nvCxnSpPr>
        <p:spPr>
          <a:xfrm>
            <a:off x="2168237" y="2871677"/>
            <a:ext cx="4814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289D821-ED85-1D6E-EC5A-D40D61307D97}"/>
              </a:ext>
            </a:extLst>
          </p:cNvPr>
          <p:cNvCxnSpPr>
            <a:cxnSpLocks/>
          </p:cNvCxnSpPr>
          <p:nvPr/>
        </p:nvCxnSpPr>
        <p:spPr>
          <a:xfrm>
            <a:off x="2674291" y="2871677"/>
            <a:ext cx="4814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2E37BAD-E477-F01D-C129-F944C65349BF}"/>
              </a:ext>
            </a:extLst>
          </p:cNvPr>
          <p:cNvCxnSpPr>
            <a:cxnSpLocks/>
          </p:cNvCxnSpPr>
          <p:nvPr/>
        </p:nvCxnSpPr>
        <p:spPr>
          <a:xfrm>
            <a:off x="3155736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239010A-7FD5-0073-A39F-7388EB9239B1}"/>
              </a:ext>
            </a:extLst>
          </p:cNvPr>
          <p:cNvCxnSpPr>
            <a:cxnSpLocks/>
          </p:cNvCxnSpPr>
          <p:nvPr/>
        </p:nvCxnSpPr>
        <p:spPr>
          <a:xfrm>
            <a:off x="6564317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3017426-C666-6646-3BD1-433B89507D36}"/>
              </a:ext>
            </a:extLst>
          </p:cNvPr>
          <p:cNvCxnSpPr>
            <a:cxnSpLocks/>
          </p:cNvCxnSpPr>
          <p:nvPr/>
        </p:nvCxnSpPr>
        <p:spPr>
          <a:xfrm>
            <a:off x="7388299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E3BAE8B-72A8-7C4C-0BA7-074C0419C8B3}"/>
              </a:ext>
            </a:extLst>
          </p:cNvPr>
          <p:cNvCxnSpPr>
            <a:cxnSpLocks/>
          </p:cNvCxnSpPr>
          <p:nvPr/>
        </p:nvCxnSpPr>
        <p:spPr>
          <a:xfrm>
            <a:off x="8472417" y="2871677"/>
            <a:ext cx="25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5B6566F-C120-1FAF-AFF5-DF63EB6CFFAD}"/>
              </a:ext>
            </a:extLst>
          </p:cNvPr>
          <p:cNvSpPr txBox="1"/>
          <p:nvPr/>
        </p:nvSpPr>
        <p:spPr>
          <a:xfrm rot="16200000">
            <a:off x="8348429" y="242119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IP6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BE262A-56E2-98FE-2DFE-EB30759E40CD}"/>
              </a:ext>
            </a:extLst>
          </p:cNvPr>
          <p:cNvSpPr txBox="1"/>
          <p:nvPr/>
        </p:nvSpPr>
        <p:spPr>
          <a:xfrm>
            <a:off x="7282592" y="56298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solidFill>
                  <a:srgbClr val="FFFF00"/>
                </a:solidFill>
                <a:highlight>
                  <a:srgbClr val="0000FF"/>
                </a:highlight>
              </a:rPr>
              <a:t>Nᵧ = 185 ph.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FE903F-5226-83C3-8A91-B9E0E2C58CE9}"/>
              </a:ext>
            </a:extLst>
          </p:cNvPr>
          <p:cNvSpPr txBox="1"/>
          <p:nvPr/>
        </p:nvSpPr>
        <p:spPr>
          <a:xfrm>
            <a:off x="827578" y="1115374"/>
            <a:ext cx="7215976" cy="9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two simple masks, the flux of SR photons hitting the IP beam pipe is reduced by a factor of ~40</a:t>
            </a:r>
            <a:endParaRPr lang="en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89C67D-2932-A679-7B08-89BEEB137E1A}"/>
              </a:ext>
            </a:extLst>
          </p:cNvPr>
          <p:cNvSpPr/>
          <p:nvPr/>
        </p:nvSpPr>
        <p:spPr>
          <a:xfrm>
            <a:off x="10793140" y="2815300"/>
            <a:ext cx="496410" cy="45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9E533D-15F8-14B7-F027-3076469AC6CE}"/>
              </a:ext>
            </a:extLst>
          </p:cNvPr>
          <p:cNvSpPr txBox="1">
            <a:spLocks/>
          </p:cNvSpPr>
          <p:nvPr/>
        </p:nvSpPr>
        <p:spPr>
          <a:xfrm>
            <a:off x="1503334" y="-15018"/>
            <a:ext cx="8253142" cy="1317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P"/>
              <a:t>SR photon tracks</a:t>
            </a:r>
            <a:r>
              <a:rPr lang="en-US" dirty="0"/>
              <a:t>:</a:t>
            </a:r>
            <a:br>
              <a:rPr lang="en-US" dirty="0"/>
            </a:br>
            <a:r>
              <a:rPr lang="en-JP" sz="3600"/>
              <a:t>E &gt; 10 keV</a:t>
            </a:r>
            <a:r>
              <a:rPr lang="en-US" sz="3600" dirty="0"/>
              <a:t>, </a:t>
            </a:r>
            <a:r>
              <a:rPr lang="en-JP" sz="3600"/>
              <a:t>hit the IP beam pipe</a:t>
            </a:r>
            <a:endParaRPr lang="en-JP" sz="3600" dirty="0"/>
          </a:p>
        </p:txBody>
      </p:sp>
      <p:pic>
        <p:nvPicPr>
          <p:cNvPr id="10" name="Picture 9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FB9C790-6B60-907D-342C-D2EE25487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665" y="172163"/>
            <a:ext cx="3152824" cy="1846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52072F-90B5-F929-1EBB-7F9DC4CEDFF4}"/>
              </a:ext>
            </a:extLst>
          </p:cNvPr>
          <p:cNvSpPr txBox="1"/>
          <p:nvPr/>
        </p:nvSpPr>
        <p:spPr>
          <a:xfrm>
            <a:off x="9322229" y="1125479"/>
            <a:ext cx="241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best option would be this mask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4ED7FE3-F98F-0F3A-A05F-4CB426FD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316522A-5808-A756-89BE-25D5D222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218D912-C589-900D-0498-6F2431BD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B8522-C23B-A511-EA78-7A48E7FE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46DE96-584B-07F3-5D81-8E92BA36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4717" y="2277615"/>
            <a:ext cx="4293365" cy="41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5357A2-28EF-8332-49E0-934FB6DD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4635" y="2277615"/>
            <a:ext cx="4293364" cy="41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F21E9D-F9B5-DE93-3221-6E14BEFAF316}"/>
              </a:ext>
            </a:extLst>
          </p:cNvPr>
          <p:cNvSpPr txBox="1"/>
          <p:nvPr/>
        </p:nvSpPr>
        <p:spPr>
          <a:xfrm>
            <a:off x="6608774" y="2277615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Interaction Region, w/ the SR mask</a:t>
            </a:r>
            <a:endParaRPr lang="en-JP" b="1" dirty="0"/>
          </a:p>
        </p:txBody>
      </p:sp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C2A8EEEC-B209-744E-C395-69F9770980D8}"/>
              </a:ext>
            </a:extLst>
          </p:cNvPr>
          <p:cNvSpPr txBox="1"/>
          <p:nvPr/>
        </p:nvSpPr>
        <p:spPr>
          <a:xfrm>
            <a:off x="6946930" y="2646947"/>
            <a:ext cx="171105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0.227 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-37m &lt; z &lt; 5m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E</a:t>
            </a:r>
            <a:r>
              <a:rPr lang="en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𝛄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 &gt; 30 eV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994904-6E24-1C9F-109A-62F1626C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6186"/>
            <a:ext cx="10515600" cy="1575216"/>
          </a:xfrm>
        </p:spPr>
        <p:txBody>
          <a:bodyPr>
            <a:noAutofit/>
          </a:bodyPr>
          <a:lstStyle/>
          <a:p>
            <a:r>
              <a:rPr lang="en-JP" dirty="0"/>
              <a:t>Detector hit rates</a:t>
            </a:r>
            <a:r>
              <a:rPr lang="en-JP"/>
              <a:t>: </a:t>
            </a:r>
            <a:br>
              <a:rPr lang="en-US" dirty="0"/>
            </a:br>
            <a:r>
              <a:rPr lang="en-JP" sz="3600"/>
              <a:t>Electron </a:t>
            </a:r>
            <a:r>
              <a:rPr lang="en-JP" sz="3600" dirty="0"/>
              <a:t>beam lattice v6.2 </a:t>
            </a:r>
            <a:r>
              <a:rPr lang="en-JP" sz="3600"/>
              <a:t>(Jan</a:t>
            </a:r>
            <a:r>
              <a:rPr lang="en-US" sz="3600" dirty="0"/>
              <a:t>-</a:t>
            </a:r>
            <a:r>
              <a:rPr lang="en-JP" sz="3600"/>
              <a:t>2024</a:t>
            </a:r>
            <a:r>
              <a:rPr lang="en-JP" sz="3600" dirty="0"/>
              <a:t>)</a:t>
            </a:r>
          </a:p>
        </p:txBody>
      </p:sp>
      <p:sp>
        <p:nvSpPr>
          <p:cNvPr id="8" name="Google Shape;715;p42">
            <a:extLst>
              <a:ext uri="{FF2B5EF4-FFF2-40B4-BE49-F238E27FC236}">
                <a16:creationId xmlns:a16="http://schemas.microsoft.com/office/drawing/2014/main" id="{555FDD08-1CC8-ECB2-3F5B-F9DFC778E83B}"/>
              </a:ext>
            </a:extLst>
          </p:cNvPr>
          <p:cNvSpPr txBox="1"/>
          <p:nvPr/>
        </p:nvSpPr>
        <p:spPr>
          <a:xfrm>
            <a:off x="2039019" y="2646947"/>
            <a:ext cx="171105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0.227 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-37m &lt; z &lt; 5m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E</a:t>
            </a:r>
            <a:r>
              <a:rPr lang="en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𝛄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1"/>
                </a:highlight>
              </a:rPr>
              <a:t> &gt; 30 eV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5FFE2-4CBD-2DDB-BCF4-2ED53AA6BE01}"/>
              </a:ext>
            </a:extLst>
          </p:cNvPr>
          <p:cNvSpPr txBox="1"/>
          <p:nvPr/>
        </p:nvSpPr>
        <p:spPr>
          <a:xfrm>
            <a:off x="0" y="1209566"/>
            <a:ext cx="12192000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simple SR mask promises to reduce SR background rates for innermost detectors by up to 2 orders of magnitude.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Designing a more sophisticated mask, taking into account </a:t>
            </a:r>
            <a:r>
              <a:rPr lang="en-US" b="1" dirty="0" err="1">
                <a:solidFill>
                  <a:srgbClr val="FF0000"/>
                </a:solidFill>
              </a:rPr>
              <a:t>wakefields</a:t>
            </a:r>
            <a:r>
              <a:rPr lang="en-US" b="1" dirty="0">
                <a:solidFill>
                  <a:srgbClr val="FF0000"/>
                </a:solidFill>
              </a:rPr>
              <a:t> and impedances, is essential.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4C1F8-20B7-1924-058A-AD0CD9F575F3}"/>
              </a:ext>
            </a:extLst>
          </p:cNvPr>
          <p:cNvSpPr txBox="1"/>
          <p:nvPr/>
        </p:nvSpPr>
        <p:spPr>
          <a:xfrm>
            <a:off x="1729888" y="2261904"/>
            <a:ext cx="394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Interaction Region, w/o the SR mask</a:t>
            </a:r>
            <a:endParaRPr lang="en-JP" b="1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B50AA04-9011-F554-A8BA-7EC505B8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871D91D-37C1-AB6B-562C-E0F3D3DE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25915E4-76FF-5C5A-BCA8-1E09D2CE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9CC0-F318-08F2-6D1C-328369FA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beam pipe material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D1BD0-D53A-EA3D-ABCC-F6A3E03A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085132"/>
            <a:ext cx="2680534" cy="2608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D6F38-8B4D-464F-3B64-DD3E730D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1" y="3790174"/>
            <a:ext cx="2680533" cy="2608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50A04-F616-CB17-28BC-65961C3342C8}"/>
              </a:ext>
            </a:extLst>
          </p:cNvPr>
          <p:cNvSpPr txBox="1"/>
          <p:nvPr/>
        </p:nvSpPr>
        <p:spPr>
          <a:xfrm>
            <a:off x="6249885" y="715805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Aluminum</a:t>
            </a:r>
            <a:r>
              <a:rPr lang="en-US" dirty="0"/>
              <a:t> beam pipe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E9775-42C1-A2D9-8D50-332A73B6D676}"/>
              </a:ext>
            </a:extLst>
          </p:cNvPr>
          <p:cNvSpPr txBox="1"/>
          <p:nvPr/>
        </p:nvSpPr>
        <p:spPr>
          <a:xfrm>
            <a:off x="9506134" y="715805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Copper</a:t>
            </a:r>
            <a:r>
              <a:rPr lang="en-US" dirty="0"/>
              <a:t> beam pipe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F8FECC-FAA0-5AF5-0E4C-E923F13D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8361" y="1085132"/>
            <a:ext cx="2680534" cy="2608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0B9B29-1E8A-51FB-1862-BB0F0C5AB3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98362" y="3790174"/>
            <a:ext cx="2680533" cy="2608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95B5EC-D124-FF19-80EB-C354BA5F3A7D}"/>
              </a:ext>
            </a:extLst>
          </p:cNvPr>
          <p:cNvSpPr txBox="1"/>
          <p:nvPr/>
        </p:nvSpPr>
        <p:spPr>
          <a:xfrm>
            <a:off x="6371983" y="1067432"/>
            <a:ext cx="212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w/o the SR mask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ECB6D-5EA5-D395-32A3-7D3D586B20ED}"/>
              </a:ext>
            </a:extLst>
          </p:cNvPr>
          <p:cNvSpPr txBox="1"/>
          <p:nvPr/>
        </p:nvSpPr>
        <p:spPr>
          <a:xfrm>
            <a:off x="9474344" y="1067432"/>
            <a:ext cx="212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w/o the SR mask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39795-B089-B48E-4303-1D8C9669E49A}"/>
              </a:ext>
            </a:extLst>
          </p:cNvPr>
          <p:cNvSpPr txBox="1"/>
          <p:nvPr/>
        </p:nvSpPr>
        <p:spPr>
          <a:xfrm>
            <a:off x="6371983" y="3756995"/>
            <a:ext cx="212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w/ the SR mask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1F5BA-22EA-134C-78C4-2EE15F3E5769}"/>
              </a:ext>
            </a:extLst>
          </p:cNvPr>
          <p:cNvSpPr txBox="1"/>
          <p:nvPr/>
        </p:nvSpPr>
        <p:spPr>
          <a:xfrm>
            <a:off x="9474344" y="3756995"/>
            <a:ext cx="212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w/ the SR mask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E3DDA-B675-1EF0-F785-DE8CF09D3927}"/>
              </a:ext>
            </a:extLst>
          </p:cNvPr>
          <p:cNvSpPr txBox="1"/>
          <p:nvPr/>
        </p:nvSpPr>
        <p:spPr>
          <a:xfrm>
            <a:off x="15602" y="1062912"/>
            <a:ext cx="60940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Recently, it was discovered that the IR beam pipe material in the </a:t>
            </a:r>
            <a:r>
              <a:rPr lang="en-US" sz="2000" dirty="0" err="1"/>
              <a:t>eic</a:t>
            </a:r>
            <a:r>
              <a:rPr lang="en-US" sz="2000" dirty="0"/>
              <a:t>-shell is aluminum, not copper.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Is it a bug or outdated code?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Meanwhile, in the </a:t>
            </a:r>
            <a:r>
              <a:rPr lang="en-US" sz="2000" dirty="0" err="1"/>
              <a:t>Synrad</a:t>
            </a:r>
            <a:r>
              <a:rPr lang="en-US" sz="2000" dirty="0"/>
              <a:t>+/</a:t>
            </a:r>
            <a:r>
              <a:rPr lang="en-US" sz="2000" dirty="0" err="1"/>
              <a:t>Molflow</a:t>
            </a:r>
            <a:r>
              <a:rPr lang="en-US" sz="2000" dirty="0"/>
              <a:t>+, the beam pipe is made of copper.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the region of interest (0.01-0.1 MeV), this discrepancy affects the final background rates.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1" dirty="0"/>
              <a:t>Copper reduces the rates by a factor of ~10.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BEACB20-E66D-0C02-C80E-57212754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4CC7DC7-6693-843B-A49C-609F0493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2AEFBE4-03EC-3E51-B152-C5F5A8F2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17</a:t>
            </a:fld>
            <a:endParaRPr lang="en-US"/>
          </a:p>
        </p:txBody>
      </p:sp>
      <p:pic>
        <p:nvPicPr>
          <p:cNvPr id="35" name="Picture 34" descr="A graph of energy and energy&#10;&#10;Description automatically generated">
            <a:extLst>
              <a:ext uri="{FF2B5EF4-FFF2-40B4-BE49-F238E27FC236}">
                <a16:creationId xmlns:a16="http://schemas.microsoft.com/office/drawing/2014/main" id="{F375C52E-CCA9-BD1A-DDDD-BF86E84C5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87" y="3507018"/>
            <a:ext cx="4809102" cy="2916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7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4390-F4F8-3D7A-B134-80A5BD85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A6DE-FE76-A746-53DA-21E05673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973"/>
            <a:ext cx="12192000" cy="573350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The past method to generate absorbed SR photons on the internal surface of the electron beam pipe does not provide reliable results.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C</a:t>
            </a:r>
            <a:r>
              <a:rPr lang="en-US" sz="2000" dirty="0">
                <a:effectLst/>
                <a:latin typeface="Helvetica Neue" panose="02000503000000020004" pitchFamily="2" charset="0"/>
              </a:rPr>
              <a:t>orresponding codes (</a:t>
            </a:r>
            <a:r>
              <a:rPr lang="en-US" sz="2000" dirty="0" err="1">
                <a:effectLst/>
                <a:latin typeface="Helvetica Neue" panose="02000503000000020004" pitchFamily="2" charset="0"/>
              </a:rPr>
              <a:t>Synrad</a:t>
            </a:r>
            <a:r>
              <a:rPr lang="en-US" sz="2000" dirty="0">
                <a:effectLst/>
                <a:latin typeface="Helvetica Neue" panose="02000503000000020004" pitchFamily="2" charset="0"/>
              </a:rPr>
              <a:t>+ and Event-sampling) were updated with bugfixes and new features.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Therefore, to make the simulation process easier and faster, a dedicated custom-built code based on the Geant4 framework was developed.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Helvetica Neue" panose="02000503000000020004" pitchFamily="2" charset="0"/>
              </a:rPr>
              <a:t>The code was successfully benchmarked against </a:t>
            </a:r>
            <a:r>
              <a:rPr lang="en-US" sz="2000" dirty="0" err="1">
                <a:effectLst/>
                <a:latin typeface="Helvetica Neue" panose="02000503000000020004" pitchFamily="2" charset="0"/>
              </a:rPr>
              <a:t>i</a:t>
            </a:r>
            <a:r>
              <a:rPr lang="en-US" sz="2000" dirty="0">
                <a:effectLst/>
                <a:latin typeface="Helvetica Neue" panose="02000503000000020004" pitchFamily="2" charset="0"/>
              </a:rPr>
              <a:t>) the well-known software (</a:t>
            </a:r>
            <a:r>
              <a:rPr lang="en-US" sz="2000" dirty="0" err="1">
                <a:effectLst/>
                <a:latin typeface="Helvetica Neue" panose="02000503000000020004" pitchFamily="2" charset="0"/>
              </a:rPr>
              <a:t>Synrad</a:t>
            </a:r>
            <a:r>
              <a:rPr lang="en-US" sz="2000" dirty="0">
                <a:latin typeface="Helvetica Neue" panose="02000503000000020004" pitchFamily="2" charset="0"/>
              </a:rPr>
              <a:t>+) and ii) analytical calculations.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Helvetica Neue" panose="02000503000000020004" pitchFamily="2" charset="0"/>
              </a:rPr>
              <a:t>The new code contains several </a:t>
            </a:r>
            <a:r>
              <a:rPr lang="en-US" sz="2000" dirty="0">
                <a:latin typeface="Helvetica Neue" panose="02000503000000020004" pitchFamily="2" charset="0"/>
              </a:rPr>
              <a:t>SR photon reflection models and uses the most recent and available beam pipe geometry.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The </a:t>
            </a:r>
            <a:r>
              <a:rPr lang="en-US" sz="2400" dirty="0" err="1">
                <a:effectLst/>
                <a:latin typeface="Helvetica Neue" panose="02000503000000020004" pitchFamily="2" charset="0"/>
              </a:rPr>
              <a:t>eic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-shell code was modified to study the SR background in the </a:t>
            </a:r>
            <a:r>
              <a:rPr lang="en-US" sz="2400" dirty="0" err="1">
                <a:effectLst/>
                <a:latin typeface="Helvetica Neue" panose="02000503000000020004" pitchFamily="2" charset="0"/>
              </a:rPr>
              <a:t>ePIC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 and auxiliary detectors.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The default code contained outdated beam pipe geometries and materials, as well as magnet arrangement.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335CE-EBEA-2539-4367-0831004F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AACF8-CB54-0A35-BA34-FEEAEFF2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0399F-A024-D38F-A76F-D455FDEC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1D62-2691-6C02-6509-4275FFA4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FAB0B9-38AA-6798-37AA-325CF11342D6}"/>
              </a:ext>
            </a:extLst>
          </p:cNvPr>
          <p:cNvSpPr txBox="1">
            <a:spLocks/>
          </p:cNvSpPr>
          <p:nvPr/>
        </p:nvSpPr>
        <p:spPr>
          <a:xfrm>
            <a:off x="0" y="1027906"/>
            <a:ext cx="12192000" cy="583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Helvetica Neue" panose="02000503000000020004" pitchFamily="2" charset="0"/>
              </a:rPr>
              <a:t>The latest simulation with the Jan-2024 (v6.2) lattice shows: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for the </a:t>
            </a:r>
            <a:r>
              <a:rPr lang="en-US" sz="2000" b="1" dirty="0">
                <a:latin typeface="Helvetica Neue" panose="02000503000000020004" pitchFamily="2" charset="0"/>
              </a:rPr>
              <a:t>aluminum beam pipe</a:t>
            </a:r>
            <a:r>
              <a:rPr lang="en-US" sz="2000" dirty="0">
                <a:latin typeface="Helvetica Neue" panose="02000503000000020004" pitchFamily="2" charset="0"/>
              </a:rPr>
              <a:t>, the majority of </a:t>
            </a:r>
            <a:r>
              <a:rPr lang="en-US" sz="2000" dirty="0" err="1">
                <a:latin typeface="Helvetica Neue" panose="02000503000000020004" pitchFamily="2" charset="0"/>
              </a:rPr>
              <a:t>ePIC</a:t>
            </a:r>
            <a:r>
              <a:rPr lang="en-US" sz="2000" dirty="0">
                <a:latin typeface="Helvetica Neue" panose="02000503000000020004" pitchFamily="2" charset="0"/>
              </a:rPr>
              <a:t> rates originate from the region </a:t>
            </a:r>
            <a:r>
              <a:rPr lang="en-US" sz="2000" b="1" dirty="0">
                <a:latin typeface="Helvetica Neue" panose="02000503000000020004" pitchFamily="2" charset="0"/>
              </a:rPr>
              <a:t>outside the IP </a:t>
            </a:r>
            <a:r>
              <a:rPr lang="en-US" sz="2000" dirty="0">
                <a:latin typeface="Helvetica Neue" panose="02000503000000020004" pitchFamily="2" charset="0"/>
              </a:rPr>
              <a:t>beam pipe;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for the </a:t>
            </a:r>
            <a:r>
              <a:rPr lang="en-US" sz="2000" b="1" dirty="0">
                <a:latin typeface="Helvetica Neue" panose="02000503000000020004" pitchFamily="2" charset="0"/>
              </a:rPr>
              <a:t>copper beam pipe</a:t>
            </a:r>
            <a:r>
              <a:rPr lang="en-US" sz="2000" dirty="0">
                <a:latin typeface="Helvetica Neue" panose="02000503000000020004" pitchFamily="2" charset="0"/>
              </a:rPr>
              <a:t>, the majority of </a:t>
            </a:r>
            <a:r>
              <a:rPr lang="en-US" sz="2000" dirty="0" err="1">
                <a:latin typeface="Helvetica Neue" panose="02000503000000020004" pitchFamily="2" charset="0"/>
              </a:rPr>
              <a:t>ePIC</a:t>
            </a:r>
            <a:r>
              <a:rPr lang="en-US" sz="2000" dirty="0">
                <a:latin typeface="Helvetica Neue" panose="02000503000000020004" pitchFamily="2" charset="0"/>
              </a:rPr>
              <a:t> rates originate </a:t>
            </a:r>
            <a:r>
              <a:rPr lang="en-US" sz="2000" b="1" dirty="0">
                <a:latin typeface="Helvetica Neue" panose="02000503000000020004" pitchFamily="2" charset="0"/>
              </a:rPr>
              <a:t>from the IP</a:t>
            </a:r>
            <a:r>
              <a:rPr lang="en-US" sz="2000" dirty="0">
                <a:latin typeface="Helvetica Neue" panose="02000503000000020004" pitchFamily="2" charset="0"/>
              </a:rPr>
              <a:t> beam pipe;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>
                <a:latin typeface="Helvetica Neue" panose="02000503000000020004" pitchFamily="2" charset="0"/>
              </a:rPr>
              <a:t>the copper beam pipe effectively stops SR photons in the energy region of interest (10-100 keV);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the overall rate of the SR background in all sub-detectors is </a:t>
            </a:r>
            <a:r>
              <a:rPr lang="en-US" sz="2000" b="1" dirty="0">
                <a:latin typeface="Helvetica Neue" panose="02000503000000020004" pitchFamily="2" charset="0"/>
              </a:rPr>
              <a:t>extremely high </a:t>
            </a:r>
            <a:r>
              <a:rPr lang="en-US" sz="2000" dirty="0">
                <a:latin typeface="Helvetica Neue" panose="02000503000000020004" pitchFamily="2" charset="0"/>
              </a:rPr>
              <a:t>(THz);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by placing a simple SR mask, we can </a:t>
            </a:r>
            <a:r>
              <a:rPr lang="en-US" sz="2000" b="1" dirty="0">
                <a:latin typeface="Helvetica Neue" panose="02000503000000020004" pitchFamily="2" charset="0"/>
              </a:rPr>
              <a:t>reduce the background rates by at least two orders</a:t>
            </a:r>
            <a:r>
              <a:rPr lang="en-US" sz="2000" dirty="0">
                <a:latin typeface="Helvetica Neue" panose="02000503000000020004" pitchFamily="2" charset="0"/>
              </a:rPr>
              <a:t> of magnitude;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>
                <a:latin typeface="Helvetica Neue" panose="02000503000000020004" pitchFamily="2" charset="0"/>
              </a:rPr>
              <a:t>we </a:t>
            </a:r>
            <a:r>
              <a:rPr lang="en-US" sz="1800" b="1" dirty="0">
                <a:latin typeface="Helvetica Neue" panose="02000503000000020004" pitchFamily="2" charset="0"/>
              </a:rPr>
              <a:t>need a more sophisticated SR mask </a:t>
            </a:r>
            <a:r>
              <a:rPr lang="en-US" sz="1800" dirty="0">
                <a:latin typeface="Helvetica Neue" panose="02000503000000020004" pitchFamily="2" charset="0"/>
              </a:rPr>
              <a:t>to reduce the rate further;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" panose="02000503000000020004" pitchFamily="2" charset="0"/>
              </a:rPr>
              <a:t>adding </a:t>
            </a:r>
            <a:r>
              <a:rPr lang="en-US" sz="2000" b="1" dirty="0">
                <a:latin typeface="Helvetica Neue" panose="02000503000000020004" pitchFamily="2" charset="0"/>
              </a:rPr>
              <a:t>additional shielding </a:t>
            </a:r>
            <a:r>
              <a:rPr lang="en-US" sz="2000" dirty="0">
                <a:latin typeface="Helvetica Neue" panose="02000503000000020004" pitchFamily="2" charset="0"/>
              </a:rPr>
              <a:t>around the IR beam pipe could be </a:t>
            </a:r>
            <a:r>
              <a:rPr lang="en-US" sz="2000" b="1" dirty="0">
                <a:latin typeface="Helvetica Neue" panose="02000503000000020004" pitchFamily="2" charset="0"/>
              </a:rPr>
              <a:t>another option </a:t>
            </a:r>
            <a:r>
              <a:rPr lang="en-US" sz="2000" dirty="0">
                <a:latin typeface="Helvetica Neue" panose="02000503000000020004" pitchFamily="2" charset="0"/>
              </a:rPr>
              <a:t>to mitigate the SR background;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Helvetica Neue" panose="02000503000000020004" pitchFamily="2" charset="0"/>
              </a:rPr>
              <a:t>auxiliary detectors </a:t>
            </a:r>
            <a:r>
              <a:rPr lang="en-US" sz="2000" dirty="0">
                <a:latin typeface="Helvetica Neue" panose="02000503000000020004" pitchFamily="2" charset="0"/>
              </a:rPr>
              <a:t>will be exposed to the </a:t>
            </a:r>
            <a:r>
              <a:rPr lang="en-US" sz="2000" b="1" dirty="0">
                <a:latin typeface="Helvetica Neue" panose="02000503000000020004" pitchFamily="2" charset="0"/>
              </a:rPr>
              <a:t>ultrahigh rate of SR </a:t>
            </a:r>
            <a:r>
              <a:rPr lang="en-US" sz="2000" dirty="0">
                <a:latin typeface="Helvetica Neue" panose="02000503000000020004" pitchFamily="2" charset="0"/>
              </a:rPr>
              <a:t>(</a:t>
            </a:r>
            <a:r>
              <a:rPr lang="en-US" sz="2000" dirty="0" err="1">
                <a:latin typeface="Helvetica Neue" panose="02000503000000020004" pitchFamily="2" charset="0"/>
              </a:rPr>
              <a:t>PHz</a:t>
            </a:r>
            <a:r>
              <a:rPr lang="en-US" sz="2000" dirty="0">
                <a:latin typeface="Helvetica Neue" panose="02000503000000020004" pitchFamily="2" charset="0"/>
              </a:rPr>
              <a:t>);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>
                <a:latin typeface="Helvetica Neue" panose="02000503000000020004" pitchFamily="2" charset="0"/>
              </a:rPr>
              <a:t>however, the </a:t>
            </a:r>
            <a:r>
              <a:rPr lang="en-US" sz="1800" b="1" dirty="0">
                <a:latin typeface="Helvetica Neue" panose="02000503000000020004" pitchFamily="2" charset="0"/>
              </a:rPr>
              <a:t>geometry</a:t>
            </a:r>
            <a:r>
              <a:rPr lang="en-US" sz="1800" dirty="0">
                <a:latin typeface="Helvetica Neue" panose="02000503000000020004" pitchFamily="2" charset="0"/>
              </a:rPr>
              <a:t> of the far-backward beam pipe </a:t>
            </a:r>
            <a:r>
              <a:rPr lang="en-US" sz="1800" b="1" dirty="0">
                <a:latin typeface="Helvetica Neue" panose="02000503000000020004" pitchFamily="2" charset="0"/>
              </a:rPr>
              <a:t>needs revision</a:t>
            </a:r>
            <a:r>
              <a:rPr lang="en-US" sz="1800" dirty="0"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A84FB1-AC8E-89CB-B493-1076EAE9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C28AE3-DABF-1B6C-A623-B9B9CC4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F23A76-FE8E-2AB5-213E-364BEC3F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7AC8-3756-77BB-D9C3-1FC48B43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127E9-4D16-2300-252F-76518E69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690688"/>
            <a:ext cx="7100596" cy="4878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Estimate SR background rates in </a:t>
            </a:r>
            <a:r>
              <a:rPr lang="en-US" sz="2400" dirty="0" err="1"/>
              <a:t>ePIC</a:t>
            </a:r>
            <a:r>
              <a:rPr lang="en-US" sz="2400" dirty="0"/>
              <a:t> and auxiliary detectors at different machine and beam settings (i.e., machine lattice, beam currents, etc.).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the detectors have a high SR background (</a:t>
            </a:r>
            <a:r>
              <a:rPr lang="en-US" sz="2400" dirty="0" err="1"/>
              <a:t>t.b.d.</a:t>
            </a:r>
            <a:r>
              <a:rPr lang="en-US" sz="2400" dirty="0"/>
              <a:t>), develop a mitigation strategy through machine lattice adjustment, SR mask implementation, and/or additional shielding installation.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7621B-3520-3EF5-7021-584DD977D165}"/>
              </a:ext>
            </a:extLst>
          </p:cNvPr>
          <p:cNvSpPr txBox="1"/>
          <p:nvPr/>
        </p:nvSpPr>
        <p:spPr>
          <a:xfrm>
            <a:off x="7557796" y="2114874"/>
            <a:ext cx="4410269" cy="337637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Why SR is a concern?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SR photons </a:t>
            </a:r>
            <a:r>
              <a:rPr lang="en-US" b="1" dirty="0">
                <a:solidFill>
                  <a:srgbClr val="FF0000"/>
                </a:solidFill>
              </a:rPr>
              <a:t>produce background hits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vertex detectors that hard or even impossible to filter from the physics signal hits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 addition, the radiation </a:t>
            </a:r>
            <a:r>
              <a:rPr lang="en-US" b="1" dirty="0">
                <a:solidFill>
                  <a:srgbClr val="FF0000"/>
                </a:solidFill>
              </a:rPr>
              <a:t>damages sensitive equipment</a:t>
            </a:r>
            <a:r>
              <a:rPr lang="en-US" dirty="0"/>
              <a:t>, affecting detector components' longevity.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8784C-05B4-ADC8-C501-5F0992A0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62813-592D-252A-EEBD-28A5DC49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78DC3-508A-FE05-371A-E3B04663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31D6-F498-558E-9226-8E453712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E25844-FB58-0F3E-36DA-4270DF0F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1478"/>
            <a:ext cx="12192000" cy="57565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We can continue using the manual approach of the beam pipe geometry description in Geant4 and </a:t>
            </a:r>
            <a:r>
              <a:rPr lang="en-US" sz="2400" dirty="0" err="1">
                <a:effectLst/>
                <a:latin typeface="Helvetica Neue" panose="02000503000000020004" pitchFamily="2" charset="0"/>
              </a:rPr>
              <a:t>eic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-shell. </a:t>
            </a:r>
          </a:p>
          <a:p>
            <a:pPr lvl="1"/>
            <a:r>
              <a:rPr lang="en-US" sz="2000" dirty="0">
                <a:effectLst/>
                <a:latin typeface="Helvetica Neue" panose="02000503000000020004" pitchFamily="2" charset="0"/>
              </a:rPr>
              <a:t>However, we should consider the advantages of transitioning to a unified 3D CAD drawing used in both frameworks. </a:t>
            </a:r>
          </a:p>
          <a:p>
            <a:r>
              <a:rPr lang="en-US" sz="2400" dirty="0">
                <a:latin typeface="Helvetica Neue" panose="02000503000000020004" pitchFamily="2" charset="0"/>
              </a:rPr>
              <a:t>We have to implement a new SR mask and check its impact on the detector background and machine impedance.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</a:rPr>
              <a:t>Also, it is essential to revisit the entire IR beam pipe used in Geant4 and </a:t>
            </a:r>
            <a:r>
              <a:rPr lang="en-US" sz="2400" dirty="0" err="1">
                <a:latin typeface="Helvetica Neue" panose="02000503000000020004" pitchFamily="2" charset="0"/>
              </a:rPr>
              <a:t>eic</a:t>
            </a:r>
            <a:r>
              <a:rPr lang="en-US" sz="2400" dirty="0">
                <a:latin typeface="Helvetica Neue" panose="02000503000000020004" pitchFamily="2" charset="0"/>
              </a:rPr>
              <a:t>-shell. 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</a:rPr>
              <a:t>To ensure the accuracy of the beam pipe geometry description.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</a:rPr>
              <a:t>Close collaboration with the </a:t>
            </a:r>
            <a:r>
              <a:rPr lang="en-US" sz="2000" dirty="0" err="1">
                <a:latin typeface="Helvetica Neue" panose="02000503000000020004" pitchFamily="2" charset="0"/>
              </a:rPr>
              <a:t>ePIC</a:t>
            </a:r>
            <a:r>
              <a:rPr lang="en-US" sz="2000" dirty="0">
                <a:latin typeface="Helvetica Neue" panose="02000503000000020004" pitchFamily="2" charset="0"/>
              </a:rPr>
              <a:t> software group is desirable.</a:t>
            </a:r>
            <a:endParaRPr lang="en-US" sz="2400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For more details and materials regarding the custom-built Geant4 simulation code</a:t>
            </a:r>
            <a:r>
              <a:rPr lang="en-US" sz="2400" dirty="0">
                <a:latin typeface="Helvetica Neue" panose="02000503000000020004" pitchFamily="2" charset="0"/>
              </a:rPr>
              <a:t>, please refer to backup slides and past EIC IR </a:t>
            </a:r>
            <a:r>
              <a:rPr lang="en-US" sz="2400" dirty="0" err="1">
                <a:latin typeface="Helvetica Neue" panose="02000503000000020004" pitchFamily="2" charset="0"/>
              </a:rPr>
              <a:t>Synrad</a:t>
            </a:r>
            <a:r>
              <a:rPr lang="en-US" sz="2400" dirty="0">
                <a:latin typeface="Helvetica Neue" panose="02000503000000020004" pitchFamily="2" charset="0"/>
              </a:rPr>
              <a:t> meetings [</a:t>
            </a:r>
            <a:r>
              <a:rPr lang="en-US" sz="2400" dirty="0" err="1">
                <a:latin typeface="Helvetica Neue" panose="02000503000000020004" pitchFamily="2" charset="0"/>
                <a:hlinkClick r:id="rId2"/>
              </a:rPr>
              <a:t>SupplementaryMaterials</a:t>
            </a:r>
            <a:r>
              <a:rPr lang="en-US" sz="2400" dirty="0">
                <a:latin typeface="Helvetica Neue" panose="02000503000000020004" pitchFamily="2" charset="0"/>
              </a:rPr>
              <a:t>].</a:t>
            </a:r>
            <a:endParaRPr lang="en-US" sz="2400" dirty="0">
              <a:effectLst/>
              <a:latin typeface="Helvetica Neue" panose="02000503000000020004" pitchFamily="2" charset="0"/>
            </a:endParaRPr>
          </a:p>
          <a:p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661D7-6D00-8C2F-2F36-A026D4FB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4DCDB-5755-8B4D-4169-69B866F3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BF168-C64F-C28D-5B63-144BE7BD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9B822-D68E-E208-7989-EE52969DA97C}"/>
              </a:ext>
            </a:extLst>
          </p:cNvPr>
          <p:cNvSpPr txBox="1"/>
          <p:nvPr/>
        </p:nvSpPr>
        <p:spPr>
          <a:xfrm>
            <a:off x="3327068" y="5665008"/>
            <a:ext cx="553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22828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8C1-B875-EEFB-84E1-BB863525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D541-F28A-FAEF-8AD4-3D1C7DB0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5643-BA66-C1CE-121F-EAC0BA22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59F5-1D80-145A-F4DB-2DB71CB4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95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ABAB916-8A89-F348-0A52-959296009572}"/>
              </a:ext>
            </a:extLst>
          </p:cNvPr>
          <p:cNvSpPr/>
          <p:nvPr/>
        </p:nvSpPr>
        <p:spPr>
          <a:xfrm>
            <a:off x="8817429" y="3097760"/>
            <a:ext cx="2845836" cy="475862"/>
          </a:xfrm>
          <a:prstGeom prst="roundRect">
            <a:avLst/>
          </a:prstGeom>
          <a:solidFill>
            <a:srgbClr val="FFFF00">
              <a:alpha val="2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51593B6-FC95-3E96-28E5-B6AF88D60A10}"/>
              </a:ext>
            </a:extLst>
          </p:cNvPr>
          <p:cNvSpPr/>
          <p:nvPr/>
        </p:nvSpPr>
        <p:spPr>
          <a:xfrm>
            <a:off x="8817429" y="4028905"/>
            <a:ext cx="2845836" cy="716404"/>
          </a:xfrm>
          <a:prstGeom prst="roundRect">
            <a:avLst/>
          </a:prstGeom>
          <a:solidFill>
            <a:srgbClr val="FFFF00">
              <a:alpha val="2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9073E9-B409-7F05-FDA9-88496B7D9ABA}"/>
              </a:ext>
            </a:extLst>
          </p:cNvPr>
          <p:cNvSpPr/>
          <p:nvPr/>
        </p:nvSpPr>
        <p:spPr>
          <a:xfrm>
            <a:off x="8612155" y="1891677"/>
            <a:ext cx="3262609" cy="29770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6ED3E-C6AA-28B2-DA55-CABD260B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path for SR background data production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B8A59B-BF25-E718-8691-F08234DBA985}"/>
              </a:ext>
            </a:extLst>
          </p:cNvPr>
          <p:cNvSpPr/>
          <p:nvPr/>
        </p:nvSpPr>
        <p:spPr>
          <a:xfrm>
            <a:off x="1536441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91F8B-256F-A077-2028-0E43288625FC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E7F6A-0061-A40E-133D-FD55C530FDFE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B1D030-77A0-55C2-95E6-C26F6174670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A31D9-4754-B6A4-D6C2-03D5EFB789B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240627" y="5829786"/>
            <a:ext cx="444759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20284-267C-8B57-E09F-E5B1F72CB1E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5FE672-E631-B82C-4B19-0F5327BBD1D0}"/>
              </a:ext>
            </a:extLst>
          </p:cNvPr>
          <p:cNvSpPr txBox="1"/>
          <p:nvPr/>
        </p:nvSpPr>
        <p:spPr>
          <a:xfrm rot="20923426">
            <a:off x="2890135" y="679067"/>
            <a:ext cx="5715795" cy="58477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Bugs and software limitations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74192-B13E-2352-21D0-28AB46758B4E}"/>
              </a:ext>
            </a:extLst>
          </p:cNvPr>
          <p:cNvSpPr txBox="1"/>
          <p:nvPr/>
        </p:nvSpPr>
        <p:spPr>
          <a:xfrm>
            <a:off x="133988" y="2056276"/>
            <a:ext cx="846106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Since </a:t>
            </a:r>
            <a:r>
              <a:rPr lang="en-US" sz="2000" dirty="0" err="1"/>
              <a:t>Synrad</a:t>
            </a:r>
            <a:r>
              <a:rPr lang="en-US" sz="2000" dirty="0"/>
              <a:t>+ SR photons are stored with assigned weights (flux), an additional step to sample these photons is required.</a:t>
            </a:r>
          </a:p>
          <a:p>
            <a:pPr marL="285750" indent="-28575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During the sampling, the absorbed photons are re-generated with no weights grouping within the specified time window (typically 100 ns) to shoot the vacuum beam pipe </a:t>
            </a:r>
            <a:r>
              <a:rPr lang="en-US" sz="2000" b="1" dirty="0"/>
              <a:t>one by one</a:t>
            </a:r>
            <a:r>
              <a:rPr lang="en-US" sz="2000" dirty="0"/>
              <a:t>.</a:t>
            </a:r>
          </a:p>
          <a:p>
            <a:pPr marL="800100" lvl="1" indent="-342900">
              <a:spcBef>
                <a:spcPts val="120"/>
              </a:spcBef>
              <a:spcAft>
                <a:spcPts val="120"/>
              </a:spcAft>
              <a:buFont typeface="Courier New" panose="02070309020205020404" pitchFamily="49" charset="0"/>
              <a:buChar char="o"/>
            </a:pPr>
            <a:r>
              <a:rPr lang="en-US" dirty="0"/>
              <a:t>However, this approach </a:t>
            </a:r>
            <a:r>
              <a:rPr lang="en-US" b="1" dirty="0">
                <a:solidFill>
                  <a:srgbClr val="FF0000"/>
                </a:solidFill>
              </a:rPr>
              <a:t>ignores the fact </a:t>
            </a:r>
            <a:r>
              <a:rPr lang="en-US" dirty="0"/>
              <a:t>that multiple photons from the same electron bunch can hit the pipe simultaneously.</a:t>
            </a:r>
          </a:p>
          <a:p>
            <a:pPr marL="285750" indent="-285750">
              <a:spcBef>
                <a:spcPts val="120"/>
              </a:spcBef>
              <a:spcAft>
                <a:spcPts val="12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Therefore, the </a:t>
            </a:r>
            <a:r>
              <a:rPr lang="en-US" sz="2000" b="1" dirty="0"/>
              <a:t>sampling script was modified </a:t>
            </a:r>
            <a:r>
              <a:rPr lang="en-US" sz="2000" dirty="0"/>
              <a:t>to provide the correct SR photon distribution before the </a:t>
            </a:r>
            <a:r>
              <a:rPr lang="en-US" sz="2000" dirty="0" err="1"/>
              <a:t>eic</a:t>
            </a:r>
            <a:r>
              <a:rPr lang="en-US" sz="2000" dirty="0"/>
              <a:t>-shell simulation.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A323C8-0D43-7063-8C06-B928ECC1A364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654490" y="5829786"/>
            <a:ext cx="468088" cy="0"/>
          </a:xfrm>
          <a:prstGeom prst="straightConnector1">
            <a:avLst/>
          </a:prstGeom>
          <a:ln>
            <a:solidFill>
              <a:srgbClr val="156082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74776F65-29EF-F61D-5EBB-6CFAB08BB7B8}"/>
              </a:ext>
            </a:extLst>
          </p:cNvPr>
          <p:cNvSpPr/>
          <p:nvPr/>
        </p:nvSpPr>
        <p:spPr>
          <a:xfrm>
            <a:off x="9410131" y="2500102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76A308-774E-CA66-9082-43D6DCAD35E9}"/>
              </a:ext>
            </a:extLst>
          </p:cNvPr>
          <p:cNvSpPr/>
          <p:nvPr/>
        </p:nvSpPr>
        <p:spPr>
          <a:xfrm>
            <a:off x="10045770" y="2509994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911240-789F-15B1-7B8F-0C98A0328B9B}"/>
              </a:ext>
            </a:extLst>
          </p:cNvPr>
          <p:cNvSpPr/>
          <p:nvPr/>
        </p:nvSpPr>
        <p:spPr>
          <a:xfrm>
            <a:off x="10599021" y="2494335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B214A-0253-6F17-4058-BA09E03C6A91}"/>
              </a:ext>
            </a:extLst>
          </p:cNvPr>
          <p:cNvSpPr txBox="1"/>
          <p:nvPr/>
        </p:nvSpPr>
        <p:spPr>
          <a:xfrm>
            <a:off x="9355199" y="2163094"/>
            <a:ext cx="388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1/s</a:t>
            </a:r>
            <a:endParaRPr lang="en-US" sz="12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72086-E772-0AD0-6A7A-09D4B7B72856}"/>
              </a:ext>
            </a:extLst>
          </p:cNvPr>
          <p:cNvSpPr txBox="1"/>
          <p:nvPr/>
        </p:nvSpPr>
        <p:spPr>
          <a:xfrm>
            <a:off x="10001352" y="2145812"/>
            <a:ext cx="388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2/s</a:t>
            </a:r>
            <a:endParaRPr lang="en-US" sz="1200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39979-41C2-72E6-FB20-517E0035C2B0}"/>
              </a:ext>
            </a:extLst>
          </p:cNvPr>
          <p:cNvSpPr txBox="1"/>
          <p:nvPr/>
        </p:nvSpPr>
        <p:spPr>
          <a:xfrm>
            <a:off x="10599021" y="2169607"/>
            <a:ext cx="388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4/s</a:t>
            </a:r>
            <a:endParaRPr lang="en-US" sz="1200" baseline="3000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9C8BB01-1083-4233-9B25-103C48C014EB}"/>
              </a:ext>
            </a:extLst>
          </p:cNvPr>
          <p:cNvSpPr/>
          <p:nvPr/>
        </p:nvSpPr>
        <p:spPr>
          <a:xfrm>
            <a:off x="10058810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D45C727-0F81-FCB8-4D63-3333C1A91938}"/>
              </a:ext>
            </a:extLst>
          </p:cNvPr>
          <p:cNvSpPr/>
          <p:nvPr/>
        </p:nvSpPr>
        <p:spPr>
          <a:xfrm>
            <a:off x="10832194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D117C8C-8739-5DEB-E41D-B8C57E13A6B7}"/>
              </a:ext>
            </a:extLst>
          </p:cNvPr>
          <p:cNvSpPr/>
          <p:nvPr/>
        </p:nvSpPr>
        <p:spPr>
          <a:xfrm>
            <a:off x="11218888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C973104-B4BE-8EAD-01BB-22F72EEDF1CB}"/>
              </a:ext>
            </a:extLst>
          </p:cNvPr>
          <p:cNvSpPr/>
          <p:nvPr/>
        </p:nvSpPr>
        <p:spPr>
          <a:xfrm>
            <a:off x="9672118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1199883-28E7-EE1B-EE3D-4E0E11718E4D}"/>
              </a:ext>
            </a:extLst>
          </p:cNvPr>
          <p:cNvSpPr/>
          <p:nvPr/>
        </p:nvSpPr>
        <p:spPr>
          <a:xfrm>
            <a:off x="9285426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06C9677-E620-8E89-52E2-CA22AC9376FD}"/>
              </a:ext>
            </a:extLst>
          </p:cNvPr>
          <p:cNvSpPr/>
          <p:nvPr/>
        </p:nvSpPr>
        <p:spPr>
          <a:xfrm>
            <a:off x="8898734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230A8F0-09EB-CDED-E953-0E47DA00CCAF}"/>
              </a:ext>
            </a:extLst>
          </p:cNvPr>
          <p:cNvGrpSpPr/>
          <p:nvPr/>
        </p:nvGrpSpPr>
        <p:grpSpPr>
          <a:xfrm>
            <a:off x="8922225" y="4100544"/>
            <a:ext cx="325133" cy="573127"/>
            <a:chOff x="8922225" y="4131562"/>
            <a:chExt cx="325133" cy="57312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C9D198-CD97-A119-C651-08123A4BFBB9}"/>
                </a:ext>
              </a:extLst>
            </p:cNvPr>
            <p:cNvSpPr/>
            <p:nvPr/>
          </p:nvSpPr>
          <p:spPr>
            <a:xfrm>
              <a:off x="8938893" y="4621968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0FFCBF0-7504-72C2-803F-717E83967EA9}"/>
                </a:ext>
              </a:extLst>
            </p:cNvPr>
            <p:cNvSpPr/>
            <p:nvPr/>
          </p:nvSpPr>
          <p:spPr>
            <a:xfrm>
              <a:off x="8938893" y="4254163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5124C30-B829-35F2-EEB2-26691FF80670}"/>
                </a:ext>
              </a:extLst>
            </p:cNvPr>
            <p:cNvSpPr/>
            <p:nvPr/>
          </p:nvSpPr>
          <p:spPr>
            <a:xfrm>
              <a:off x="8922225" y="4131562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316D959-614C-9F6E-4EAB-C06589BF49A3}"/>
                </a:ext>
              </a:extLst>
            </p:cNvPr>
            <p:cNvSpPr/>
            <p:nvPr/>
          </p:nvSpPr>
          <p:spPr>
            <a:xfrm>
              <a:off x="8938893" y="4376764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C4555C7-3312-3800-3ED1-E9330C201244}"/>
                </a:ext>
              </a:extLst>
            </p:cNvPr>
            <p:cNvSpPr/>
            <p:nvPr/>
          </p:nvSpPr>
          <p:spPr>
            <a:xfrm>
              <a:off x="8938893" y="4499365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0E0A11-7A5C-4505-55F7-048E40549B15}"/>
              </a:ext>
            </a:extLst>
          </p:cNvPr>
          <p:cNvGrpSpPr/>
          <p:nvPr/>
        </p:nvGrpSpPr>
        <p:grpSpPr>
          <a:xfrm>
            <a:off x="9307888" y="4161844"/>
            <a:ext cx="325133" cy="450527"/>
            <a:chOff x="9307888" y="4134674"/>
            <a:chExt cx="325133" cy="450527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0D4126-B43B-6D0F-742E-142495E656AB}"/>
                </a:ext>
              </a:extLst>
            </p:cNvPr>
            <p:cNvSpPr/>
            <p:nvPr/>
          </p:nvSpPr>
          <p:spPr>
            <a:xfrm>
              <a:off x="9324556" y="4257276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2BF513B-1FC8-11EF-8731-E0C0F8F62052}"/>
                </a:ext>
              </a:extLst>
            </p:cNvPr>
            <p:cNvSpPr/>
            <p:nvPr/>
          </p:nvSpPr>
          <p:spPr>
            <a:xfrm>
              <a:off x="9307888" y="4134674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AC219DA-A97F-2A70-70B5-D92CD4A85F61}"/>
                </a:ext>
              </a:extLst>
            </p:cNvPr>
            <p:cNvSpPr/>
            <p:nvPr/>
          </p:nvSpPr>
          <p:spPr>
            <a:xfrm>
              <a:off x="9324556" y="4379878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1CABCBE-0DFE-AE03-18E1-4F21A7AA4BBF}"/>
                </a:ext>
              </a:extLst>
            </p:cNvPr>
            <p:cNvSpPr/>
            <p:nvPr/>
          </p:nvSpPr>
          <p:spPr>
            <a:xfrm>
              <a:off x="9324556" y="4502480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06A907-17DC-D0D6-D725-7D67A24808C2}"/>
              </a:ext>
            </a:extLst>
          </p:cNvPr>
          <p:cNvGrpSpPr/>
          <p:nvPr/>
        </p:nvGrpSpPr>
        <p:grpSpPr>
          <a:xfrm>
            <a:off x="9693553" y="4165859"/>
            <a:ext cx="325133" cy="442496"/>
            <a:chOff x="9693553" y="4259081"/>
            <a:chExt cx="325133" cy="44249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87CFF37-D0A9-59FC-FCC9-F9BB829BB76C}"/>
                </a:ext>
              </a:extLst>
            </p:cNvPr>
            <p:cNvSpPr/>
            <p:nvPr/>
          </p:nvSpPr>
          <p:spPr>
            <a:xfrm>
              <a:off x="9710221" y="4618856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BF77D2E-8218-083C-A06F-C111109017C6}"/>
                </a:ext>
              </a:extLst>
            </p:cNvPr>
            <p:cNvSpPr/>
            <p:nvPr/>
          </p:nvSpPr>
          <p:spPr>
            <a:xfrm>
              <a:off x="9693553" y="4259081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6A73D01-3A2C-EDA7-E989-62F85FA86E5C}"/>
                </a:ext>
              </a:extLst>
            </p:cNvPr>
            <p:cNvSpPr/>
            <p:nvPr/>
          </p:nvSpPr>
          <p:spPr>
            <a:xfrm>
              <a:off x="9710221" y="4379006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536BFD7-9D25-4B31-FDE7-CB9BFB1E4CD8}"/>
                </a:ext>
              </a:extLst>
            </p:cNvPr>
            <p:cNvSpPr/>
            <p:nvPr/>
          </p:nvSpPr>
          <p:spPr>
            <a:xfrm>
              <a:off x="9710221" y="4498931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B82FB5-4A73-B7FA-C1E8-E174A4E7A0D4}"/>
              </a:ext>
            </a:extLst>
          </p:cNvPr>
          <p:cNvGrpSpPr/>
          <p:nvPr/>
        </p:nvGrpSpPr>
        <p:grpSpPr>
          <a:xfrm>
            <a:off x="10107210" y="4161193"/>
            <a:ext cx="325133" cy="451828"/>
            <a:chOff x="10107210" y="4122229"/>
            <a:chExt cx="325133" cy="451828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257746A-4D0A-9D31-24A7-0F3276CAD9AC}"/>
                </a:ext>
              </a:extLst>
            </p:cNvPr>
            <p:cNvSpPr/>
            <p:nvPr/>
          </p:nvSpPr>
          <p:spPr>
            <a:xfrm>
              <a:off x="10123878" y="4491336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2AA24F9-36DE-8154-6C92-79FA8AD91120}"/>
                </a:ext>
              </a:extLst>
            </p:cNvPr>
            <p:cNvSpPr/>
            <p:nvPr/>
          </p:nvSpPr>
          <p:spPr>
            <a:xfrm>
              <a:off x="10123878" y="4245265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5D3FA26-8A62-CBB9-3D85-41FB01BFA962}"/>
                </a:ext>
              </a:extLst>
            </p:cNvPr>
            <p:cNvSpPr/>
            <p:nvPr/>
          </p:nvSpPr>
          <p:spPr>
            <a:xfrm>
              <a:off x="10107210" y="4122229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827BE28-10D1-548F-6CE8-D48845E4D6D5}"/>
                </a:ext>
              </a:extLst>
            </p:cNvPr>
            <p:cNvSpPr/>
            <p:nvPr/>
          </p:nvSpPr>
          <p:spPr>
            <a:xfrm>
              <a:off x="10123878" y="4368301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>
            <a:extLst>
              <a:ext uri="{FF2B5EF4-FFF2-40B4-BE49-F238E27FC236}">
                <a16:creationId xmlns:a16="http://schemas.microsoft.com/office/drawing/2014/main" id="{4F32EAB6-FCBB-AB10-B09A-4851E1A2ACBB}"/>
              </a:ext>
            </a:extLst>
          </p:cNvPr>
          <p:cNvSpPr/>
          <p:nvPr/>
        </p:nvSpPr>
        <p:spPr>
          <a:xfrm>
            <a:off x="10444788" y="3307033"/>
            <a:ext cx="308465" cy="82721"/>
          </a:xfrm>
          <a:custGeom>
            <a:avLst/>
            <a:gdLst>
              <a:gd name="connsiteX0" fmla="*/ 0 w 895739"/>
              <a:gd name="connsiteY0" fmla="*/ 65945 h 103267"/>
              <a:gd name="connsiteX1" fmla="*/ 121298 w 895739"/>
              <a:gd name="connsiteY1" fmla="*/ 37953 h 103267"/>
              <a:gd name="connsiteX2" fmla="*/ 158621 w 895739"/>
              <a:gd name="connsiteY2" fmla="*/ 630 h 103267"/>
              <a:gd name="connsiteX3" fmla="*/ 270588 w 895739"/>
              <a:gd name="connsiteY3" fmla="*/ 9961 h 103267"/>
              <a:gd name="connsiteX4" fmla="*/ 279919 w 895739"/>
              <a:gd name="connsiteY4" fmla="*/ 37953 h 103267"/>
              <a:gd name="connsiteX5" fmla="*/ 298580 w 895739"/>
              <a:gd name="connsiteY5" fmla="*/ 65945 h 103267"/>
              <a:gd name="connsiteX6" fmla="*/ 354564 w 895739"/>
              <a:gd name="connsiteY6" fmla="*/ 84606 h 103267"/>
              <a:gd name="connsiteX7" fmla="*/ 382556 w 895739"/>
              <a:gd name="connsiteY7" fmla="*/ 93936 h 103267"/>
              <a:gd name="connsiteX8" fmla="*/ 419878 w 895739"/>
              <a:gd name="connsiteY8" fmla="*/ 84606 h 103267"/>
              <a:gd name="connsiteX9" fmla="*/ 447870 w 895739"/>
              <a:gd name="connsiteY9" fmla="*/ 28622 h 103267"/>
              <a:gd name="connsiteX10" fmla="*/ 475862 w 895739"/>
              <a:gd name="connsiteY10" fmla="*/ 19292 h 103267"/>
              <a:gd name="connsiteX11" fmla="*/ 494523 w 895739"/>
              <a:gd name="connsiteY11" fmla="*/ 630 h 103267"/>
              <a:gd name="connsiteX12" fmla="*/ 587829 w 895739"/>
              <a:gd name="connsiteY12" fmla="*/ 19292 h 103267"/>
              <a:gd name="connsiteX13" fmla="*/ 606490 w 895739"/>
              <a:gd name="connsiteY13" fmla="*/ 47283 h 103267"/>
              <a:gd name="connsiteX14" fmla="*/ 671805 w 895739"/>
              <a:gd name="connsiteY14" fmla="*/ 103267 h 103267"/>
              <a:gd name="connsiteX15" fmla="*/ 718458 w 895739"/>
              <a:gd name="connsiteY15" fmla="*/ 93936 h 103267"/>
              <a:gd name="connsiteX16" fmla="*/ 755780 w 895739"/>
              <a:gd name="connsiteY16" fmla="*/ 47283 h 103267"/>
              <a:gd name="connsiteX17" fmla="*/ 895739 w 895739"/>
              <a:gd name="connsiteY17" fmla="*/ 37953 h 1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739" h="103267">
                <a:moveTo>
                  <a:pt x="0" y="65945"/>
                </a:moveTo>
                <a:cubicBezTo>
                  <a:pt x="66272" y="75412"/>
                  <a:pt x="68682" y="90569"/>
                  <a:pt x="121298" y="37953"/>
                </a:cubicBezTo>
                <a:lnTo>
                  <a:pt x="158621" y="630"/>
                </a:lnTo>
                <a:cubicBezTo>
                  <a:pt x="195943" y="3740"/>
                  <a:pt x="234792" y="-1053"/>
                  <a:pt x="270588" y="9961"/>
                </a:cubicBezTo>
                <a:cubicBezTo>
                  <a:pt x="279988" y="12853"/>
                  <a:pt x="275520" y="29156"/>
                  <a:pt x="279919" y="37953"/>
                </a:cubicBezTo>
                <a:cubicBezTo>
                  <a:pt x="284934" y="47983"/>
                  <a:pt x="289071" y="60002"/>
                  <a:pt x="298580" y="65945"/>
                </a:cubicBezTo>
                <a:cubicBezTo>
                  <a:pt x="315261" y="76370"/>
                  <a:pt x="335903" y="78386"/>
                  <a:pt x="354564" y="84606"/>
                </a:cubicBezTo>
                <a:lnTo>
                  <a:pt x="382556" y="93936"/>
                </a:lnTo>
                <a:cubicBezTo>
                  <a:pt x="394997" y="90826"/>
                  <a:pt x="409208" y="91719"/>
                  <a:pt x="419878" y="84606"/>
                </a:cubicBezTo>
                <a:cubicBezTo>
                  <a:pt x="471793" y="49996"/>
                  <a:pt x="410612" y="65879"/>
                  <a:pt x="447870" y="28622"/>
                </a:cubicBezTo>
                <a:cubicBezTo>
                  <a:pt x="454825" y="21667"/>
                  <a:pt x="466531" y="22402"/>
                  <a:pt x="475862" y="19292"/>
                </a:cubicBezTo>
                <a:cubicBezTo>
                  <a:pt x="482082" y="13071"/>
                  <a:pt x="485780" y="1602"/>
                  <a:pt x="494523" y="630"/>
                </a:cubicBezTo>
                <a:cubicBezTo>
                  <a:pt x="526687" y="-2944"/>
                  <a:pt x="558153" y="9400"/>
                  <a:pt x="587829" y="19292"/>
                </a:cubicBezTo>
                <a:cubicBezTo>
                  <a:pt x="594049" y="28622"/>
                  <a:pt x="599192" y="38769"/>
                  <a:pt x="606490" y="47283"/>
                </a:cubicBezTo>
                <a:cubicBezTo>
                  <a:pt x="636659" y="82480"/>
                  <a:pt x="638787" y="81255"/>
                  <a:pt x="671805" y="103267"/>
                </a:cubicBezTo>
                <a:cubicBezTo>
                  <a:pt x="687356" y="100157"/>
                  <a:pt x="704689" y="101804"/>
                  <a:pt x="718458" y="93936"/>
                </a:cubicBezTo>
                <a:cubicBezTo>
                  <a:pt x="726665" y="89246"/>
                  <a:pt x="741219" y="49853"/>
                  <a:pt x="755780" y="47283"/>
                </a:cubicBezTo>
                <a:cubicBezTo>
                  <a:pt x="801825" y="39157"/>
                  <a:pt x="895739" y="37953"/>
                  <a:pt x="895739" y="3795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A4F390A-47E5-6697-90C6-8BB320412B5F}"/>
              </a:ext>
            </a:extLst>
          </p:cNvPr>
          <p:cNvGrpSpPr/>
          <p:nvPr/>
        </p:nvGrpSpPr>
        <p:grpSpPr>
          <a:xfrm>
            <a:off x="10492876" y="4161193"/>
            <a:ext cx="325133" cy="451828"/>
            <a:chOff x="10492876" y="4237308"/>
            <a:chExt cx="325133" cy="451828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2BF0718-6DDC-42A5-86AE-C85DAB299153}"/>
                </a:ext>
              </a:extLst>
            </p:cNvPr>
            <p:cNvSpPr/>
            <p:nvPr/>
          </p:nvSpPr>
          <p:spPr>
            <a:xfrm>
              <a:off x="10509544" y="4606415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143C62A-798F-8C07-F2C1-A50B7417CCEC}"/>
                </a:ext>
              </a:extLst>
            </p:cNvPr>
            <p:cNvSpPr/>
            <p:nvPr/>
          </p:nvSpPr>
          <p:spPr>
            <a:xfrm>
              <a:off x="10492876" y="4237308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EA9BBA1-EC7A-3298-F63A-5FFBDBB52E8D}"/>
                </a:ext>
              </a:extLst>
            </p:cNvPr>
            <p:cNvSpPr/>
            <p:nvPr/>
          </p:nvSpPr>
          <p:spPr>
            <a:xfrm>
              <a:off x="10509544" y="4360344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E0F6E12-C61E-27C1-5B2E-DDDD34FFFD64}"/>
                </a:ext>
              </a:extLst>
            </p:cNvPr>
            <p:cNvSpPr/>
            <p:nvPr/>
          </p:nvSpPr>
          <p:spPr>
            <a:xfrm>
              <a:off x="10509544" y="4483380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32BCAB4-6385-AB7C-AEDB-5CF4563623F9}"/>
              </a:ext>
            </a:extLst>
          </p:cNvPr>
          <p:cNvGrpSpPr/>
          <p:nvPr/>
        </p:nvGrpSpPr>
        <p:grpSpPr>
          <a:xfrm>
            <a:off x="10859880" y="4100544"/>
            <a:ext cx="325133" cy="573127"/>
            <a:chOff x="10859880" y="4109789"/>
            <a:chExt cx="325133" cy="57312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F84DE7-04B0-7F2C-A98F-D21CF8654667}"/>
                </a:ext>
              </a:extLst>
            </p:cNvPr>
            <p:cNvSpPr/>
            <p:nvPr/>
          </p:nvSpPr>
          <p:spPr>
            <a:xfrm>
              <a:off x="10876548" y="4600195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5C85C64-5F8B-C5A8-A1B8-C69812D5A7BF}"/>
                </a:ext>
              </a:extLst>
            </p:cNvPr>
            <p:cNvSpPr/>
            <p:nvPr/>
          </p:nvSpPr>
          <p:spPr>
            <a:xfrm>
              <a:off x="10876548" y="4232390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6391C18-83EF-A3BA-63BE-22084551F907}"/>
                </a:ext>
              </a:extLst>
            </p:cNvPr>
            <p:cNvSpPr/>
            <p:nvPr/>
          </p:nvSpPr>
          <p:spPr>
            <a:xfrm>
              <a:off x="10859880" y="4109789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0F21AC0-869F-8847-9E47-2DBEA5672635}"/>
                </a:ext>
              </a:extLst>
            </p:cNvPr>
            <p:cNvSpPr/>
            <p:nvPr/>
          </p:nvSpPr>
          <p:spPr>
            <a:xfrm>
              <a:off x="10876548" y="4354991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875EE22-A3FB-8A87-E134-E5ACAE5C34F6}"/>
                </a:ext>
              </a:extLst>
            </p:cNvPr>
            <p:cNvSpPr/>
            <p:nvPr/>
          </p:nvSpPr>
          <p:spPr>
            <a:xfrm>
              <a:off x="10876548" y="4477592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FE9019-933E-67C2-38D4-6B07FF46F506}"/>
              </a:ext>
            </a:extLst>
          </p:cNvPr>
          <p:cNvGrpSpPr/>
          <p:nvPr/>
        </p:nvGrpSpPr>
        <p:grpSpPr>
          <a:xfrm>
            <a:off x="11252883" y="4161845"/>
            <a:ext cx="308465" cy="450525"/>
            <a:chOff x="11252883" y="4226170"/>
            <a:chExt cx="308465" cy="450525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9A61B2B-7A95-C1F8-8341-2E054CE51551}"/>
                </a:ext>
              </a:extLst>
            </p:cNvPr>
            <p:cNvSpPr/>
            <p:nvPr/>
          </p:nvSpPr>
          <p:spPr>
            <a:xfrm>
              <a:off x="11252883" y="4593974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F523E3-FC9C-BA27-BF01-349A69C12B8D}"/>
                </a:ext>
              </a:extLst>
            </p:cNvPr>
            <p:cNvSpPr/>
            <p:nvPr/>
          </p:nvSpPr>
          <p:spPr>
            <a:xfrm>
              <a:off x="11252883" y="4226170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DF02EAF-B433-7070-AB16-8E8A4B0FF36A}"/>
                </a:ext>
              </a:extLst>
            </p:cNvPr>
            <p:cNvSpPr/>
            <p:nvPr/>
          </p:nvSpPr>
          <p:spPr>
            <a:xfrm>
              <a:off x="11252883" y="4348771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7CAE25C-FE1C-5CFA-521B-9319B3884D8F}"/>
                </a:ext>
              </a:extLst>
            </p:cNvPr>
            <p:cNvSpPr/>
            <p:nvPr/>
          </p:nvSpPr>
          <p:spPr>
            <a:xfrm>
              <a:off x="11252883" y="4471372"/>
              <a:ext cx="308465" cy="82721"/>
            </a:xfrm>
            <a:custGeom>
              <a:avLst/>
              <a:gdLst>
                <a:gd name="connsiteX0" fmla="*/ 0 w 895739"/>
                <a:gd name="connsiteY0" fmla="*/ 65945 h 103267"/>
                <a:gd name="connsiteX1" fmla="*/ 121298 w 895739"/>
                <a:gd name="connsiteY1" fmla="*/ 37953 h 103267"/>
                <a:gd name="connsiteX2" fmla="*/ 158621 w 895739"/>
                <a:gd name="connsiteY2" fmla="*/ 630 h 103267"/>
                <a:gd name="connsiteX3" fmla="*/ 270588 w 895739"/>
                <a:gd name="connsiteY3" fmla="*/ 9961 h 103267"/>
                <a:gd name="connsiteX4" fmla="*/ 279919 w 895739"/>
                <a:gd name="connsiteY4" fmla="*/ 37953 h 103267"/>
                <a:gd name="connsiteX5" fmla="*/ 298580 w 895739"/>
                <a:gd name="connsiteY5" fmla="*/ 65945 h 103267"/>
                <a:gd name="connsiteX6" fmla="*/ 354564 w 895739"/>
                <a:gd name="connsiteY6" fmla="*/ 84606 h 103267"/>
                <a:gd name="connsiteX7" fmla="*/ 382556 w 895739"/>
                <a:gd name="connsiteY7" fmla="*/ 93936 h 103267"/>
                <a:gd name="connsiteX8" fmla="*/ 419878 w 895739"/>
                <a:gd name="connsiteY8" fmla="*/ 84606 h 103267"/>
                <a:gd name="connsiteX9" fmla="*/ 447870 w 895739"/>
                <a:gd name="connsiteY9" fmla="*/ 28622 h 103267"/>
                <a:gd name="connsiteX10" fmla="*/ 475862 w 895739"/>
                <a:gd name="connsiteY10" fmla="*/ 19292 h 103267"/>
                <a:gd name="connsiteX11" fmla="*/ 494523 w 895739"/>
                <a:gd name="connsiteY11" fmla="*/ 630 h 103267"/>
                <a:gd name="connsiteX12" fmla="*/ 587829 w 895739"/>
                <a:gd name="connsiteY12" fmla="*/ 19292 h 103267"/>
                <a:gd name="connsiteX13" fmla="*/ 606490 w 895739"/>
                <a:gd name="connsiteY13" fmla="*/ 47283 h 103267"/>
                <a:gd name="connsiteX14" fmla="*/ 671805 w 895739"/>
                <a:gd name="connsiteY14" fmla="*/ 103267 h 103267"/>
                <a:gd name="connsiteX15" fmla="*/ 718458 w 895739"/>
                <a:gd name="connsiteY15" fmla="*/ 93936 h 103267"/>
                <a:gd name="connsiteX16" fmla="*/ 755780 w 895739"/>
                <a:gd name="connsiteY16" fmla="*/ 47283 h 103267"/>
                <a:gd name="connsiteX17" fmla="*/ 895739 w 895739"/>
                <a:gd name="connsiteY17" fmla="*/ 37953 h 10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5739" h="103267">
                  <a:moveTo>
                    <a:pt x="0" y="65945"/>
                  </a:moveTo>
                  <a:cubicBezTo>
                    <a:pt x="66272" y="75412"/>
                    <a:pt x="68682" y="90569"/>
                    <a:pt x="121298" y="37953"/>
                  </a:cubicBezTo>
                  <a:lnTo>
                    <a:pt x="158621" y="630"/>
                  </a:lnTo>
                  <a:cubicBezTo>
                    <a:pt x="195943" y="3740"/>
                    <a:pt x="234792" y="-1053"/>
                    <a:pt x="270588" y="9961"/>
                  </a:cubicBezTo>
                  <a:cubicBezTo>
                    <a:pt x="279988" y="12853"/>
                    <a:pt x="275520" y="29156"/>
                    <a:pt x="279919" y="37953"/>
                  </a:cubicBezTo>
                  <a:cubicBezTo>
                    <a:pt x="284934" y="47983"/>
                    <a:pt x="289071" y="60002"/>
                    <a:pt x="298580" y="65945"/>
                  </a:cubicBezTo>
                  <a:cubicBezTo>
                    <a:pt x="315261" y="76370"/>
                    <a:pt x="335903" y="78386"/>
                    <a:pt x="354564" y="84606"/>
                  </a:cubicBezTo>
                  <a:lnTo>
                    <a:pt x="382556" y="93936"/>
                  </a:lnTo>
                  <a:cubicBezTo>
                    <a:pt x="394997" y="90826"/>
                    <a:pt x="409208" y="91719"/>
                    <a:pt x="419878" y="84606"/>
                  </a:cubicBezTo>
                  <a:cubicBezTo>
                    <a:pt x="471793" y="49996"/>
                    <a:pt x="410612" y="65879"/>
                    <a:pt x="447870" y="28622"/>
                  </a:cubicBezTo>
                  <a:cubicBezTo>
                    <a:pt x="454825" y="21667"/>
                    <a:pt x="466531" y="22402"/>
                    <a:pt x="475862" y="19292"/>
                  </a:cubicBezTo>
                  <a:cubicBezTo>
                    <a:pt x="482082" y="13071"/>
                    <a:pt x="485780" y="1602"/>
                    <a:pt x="494523" y="630"/>
                  </a:cubicBezTo>
                  <a:cubicBezTo>
                    <a:pt x="526687" y="-2944"/>
                    <a:pt x="558153" y="9400"/>
                    <a:pt x="587829" y="19292"/>
                  </a:cubicBezTo>
                  <a:cubicBezTo>
                    <a:pt x="594049" y="28622"/>
                    <a:pt x="599192" y="38769"/>
                    <a:pt x="606490" y="47283"/>
                  </a:cubicBezTo>
                  <a:cubicBezTo>
                    <a:pt x="636659" y="82480"/>
                    <a:pt x="638787" y="81255"/>
                    <a:pt x="671805" y="103267"/>
                  </a:cubicBezTo>
                  <a:cubicBezTo>
                    <a:pt x="687356" y="100157"/>
                    <a:pt x="704689" y="101804"/>
                    <a:pt x="718458" y="93936"/>
                  </a:cubicBezTo>
                  <a:cubicBezTo>
                    <a:pt x="726665" y="89246"/>
                    <a:pt x="741219" y="49853"/>
                    <a:pt x="755780" y="47283"/>
                  </a:cubicBezTo>
                  <a:cubicBezTo>
                    <a:pt x="801825" y="39157"/>
                    <a:pt x="895739" y="37953"/>
                    <a:pt x="895739" y="37953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21972A7-2B72-18F7-EE61-1164150C23B1}"/>
              </a:ext>
            </a:extLst>
          </p:cNvPr>
          <p:cNvSpPr txBox="1"/>
          <p:nvPr/>
        </p:nvSpPr>
        <p:spPr>
          <a:xfrm>
            <a:off x="8612155" y="1891678"/>
            <a:ext cx="3262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For visualization purposes only, not accurate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940A3F-2606-D5A5-9959-E5C362D1E76E}"/>
              </a:ext>
            </a:extLst>
          </p:cNvPr>
          <p:cNvSpPr txBox="1"/>
          <p:nvPr/>
        </p:nvSpPr>
        <p:spPr>
          <a:xfrm>
            <a:off x="9415587" y="273408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sampling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177D9C-B928-0A9A-C34D-7E30D32D8652}"/>
              </a:ext>
            </a:extLst>
          </p:cNvPr>
          <p:cNvSpPr txBox="1"/>
          <p:nvPr/>
        </p:nvSpPr>
        <p:spPr>
          <a:xfrm>
            <a:off x="9417583" y="3677364"/>
            <a:ext cx="15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sampling</a:t>
            </a:r>
          </a:p>
        </p:txBody>
      </p:sp>
      <p:sp>
        <p:nvSpPr>
          <p:cNvPr id="77" name="Date Placeholder 76">
            <a:extLst>
              <a:ext uri="{FF2B5EF4-FFF2-40B4-BE49-F238E27FC236}">
                <a16:creationId xmlns:a16="http://schemas.microsoft.com/office/drawing/2014/main" id="{D16A2101-6DF5-B3DF-6027-E5E511E5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78" name="Footer Placeholder 77">
            <a:extLst>
              <a:ext uri="{FF2B5EF4-FFF2-40B4-BE49-F238E27FC236}">
                <a16:creationId xmlns:a16="http://schemas.microsoft.com/office/drawing/2014/main" id="{069652BE-BBEE-6952-8B7A-0D8DF8FC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9B472884-94DD-0A94-EC61-39C3753A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ED3E-C6AA-28B2-DA55-CABD260B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path for SR background data production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B8A59B-BF25-E718-8691-F08234DBA985}"/>
              </a:ext>
            </a:extLst>
          </p:cNvPr>
          <p:cNvSpPr/>
          <p:nvPr/>
        </p:nvSpPr>
        <p:spPr>
          <a:xfrm>
            <a:off x="1536441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91F8B-256F-A077-2028-0E43288625FC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E7F6A-0061-A40E-133D-FD55C530FDFE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B1D030-77A0-55C2-95E6-C26F6174670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A31D9-4754-B6A4-D6C2-03D5EFB789B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240627" y="5829786"/>
            <a:ext cx="444759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20284-267C-8B57-E09F-E5B1F72CB1E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A323C8-0D43-7063-8C06-B928ECC1A364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654490" y="5829786"/>
            <a:ext cx="468088" cy="0"/>
          </a:xfrm>
          <a:prstGeom prst="straightConnector1">
            <a:avLst/>
          </a:prstGeom>
          <a:ln>
            <a:solidFill>
              <a:srgbClr val="156082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5FE672-E631-B82C-4B19-0F5327BBD1D0}"/>
              </a:ext>
            </a:extLst>
          </p:cNvPr>
          <p:cNvSpPr txBox="1"/>
          <p:nvPr/>
        </p:nvSpPr>
        <p:spPr>
          <a:xfrm rot="20923426">
            <a:off x="2890135" y="679067"/>
            <a:ext cx="5715795" cy="58477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Bugs and software limitations</a:t>
            </a:r>
          </a:p>
        </p:txBody>
      </p:sp>
      <p:pic>
        <p:nvPicPr>
          <p:cNvPr id="9" name="Google Shape;697;p41">
            <a:extLst>
              <a:ext uri="{FF2B5EF4-FFF2-40B4-BE49-F238E27FC236}">
                <a16:creationId xmlns:a16="http://schemas.microsoft.com/office/drawing/2014/main" id="{379379F3-F75A-6767-8572-B214B15624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0000" t="42996" r="26910" b="27136"/>
          <a:stretch/>
        </p:blipFill>
        <p:spPr>
          <a:xfrm>
            <a:off x="6795575" y="2002679"/>
            <a:ext cx="4857040" cy="30503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Picture 9" descr="A graph with different colored shapes&#10;&#10;Description automatically generated with medium confidence">
            <a:extLst>
              <a:ext uri="{FF2B5EF4-FFF2-40B4-BE49-F238E27FC236}">
                <a16:creationId xmlns:a16="http://schemas.microsoft.com/office/drawing/2014/main" id="{04B2D061-20B7-121F-F73F-368102083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894" t="37973" r="11089" b="11765"/>
          <a:stretch/>
        </p:blipFill>
        <p:spPr>
          <a:xfrm>
            <a:off x="6795573" y="2002679"/>
            <a:ext cx="4857040" cy="3050333"/>
          </a:xfrm>
          <a:prstGeom prst="rect">
            <a:avLst/>
          </a:prstGeom>
        </p:spPr>
      </p:pic>
      <p:pic>
        <p:nvPicPr>
          <p:cNvPr id="11" name="Google Shape;697;p41">
            <a:extLst>
              <a:ext uri="{FF2B5EF4-FFF2-40B4-BE49-F238E27FC236}">
                <a16:creationId xmlns:a16="http://schemas.microsoft.com/office/drawing/2014/main" id="{B1982B34-9BB9-12AD-D234-E666D38A02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0000" t="42996" r="26910" b="27077"/>
          <a:stretch/>
        </p:blipFill>
        <p:spPr>
          <a:xfrm>
            <a:off x="754225" y="1996575"/>
            <a:ext cx="4857040" cy="305643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698;p41">
            <a:extLst>
              <a:ext uri="{FF2B5EF4-FFF2-40B4-BE49-F238E27FC236}">
                <a16:creationId xmlns:a16="http://schemas.microsoft.com/office/drawing/2014/main" id="{035AD3C7-65F2-6C99-3BC9-A9E8F1E4EA75}"/>
              </a:ext>
            </a:extLst>
          </p:cNvPr>
          <p:cNvPicPr preferRelativeResize="0"/>
          <p:nvPr/>
        </p:nvPicPr>
        <p:blipFill rotWithShape="1">
          <a:blip r:embed="rId5">
            <a:alphaModFix amt="35000"/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1" t="42997" r="26907" b="27076"/>
          <a:stretch/>
        </p:blipFill>
        <p:spPr>
          <a:xfrm>
            <a:off x="754224" y="1996575"/>
            <a:ext cx="4857040" cy="305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62D49101-6EAE-7192-F010-D2BD89A9ED5B}"/>
              </a:ext>
            </a:extLst>
          </p:cNvPr>
          <p:cNvSpPr/>
          <p:nvPr/>
        </p:nvSpPr>
        <p:spPr>
          <a:xfrm>
            <a:off x="5976227" y="3121032"/>
            <a:ext cx="522514" cy="8075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7108B-7057-276A-4574-21AD0B587E33}"/>
              </a:ext>
            </a:extLst>
          </p:cNvPr>
          <p:cNvSpPr txBox="1"/>
          <p:nvPr/>
        </p:nvSpPr>
        <p:spPr>
          <a:xfrm>
            <a:off x="754222" y="1996575"/>
            <a:ext cx="117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dirty="0"/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4F9A0-3E41-59D7-F878-C9DD526EC347}"/>
              </a:ext>
            </a:extLst>
          </p:cNvPr>
          <p:cNvSpPr txBox="1"/>
          <p:nvPr/>
        </p:nvSpPr>
        <p:spPr>
          <a:xfrm>
            <a:off x="6795571" y="199931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dirty="0"/>
              <a:t>AFTER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811C0B2-15D0-C5B0-F19C-A68F860785A8}"/>
              </a:ext>
            </a:extLst>
          </p:cNvPr>
          <p:cNvSpPr/>
          <p:nvPr/>
        </p:nvSpPr>
        <p:spPr>
          <a:xfrm>
            <a:off x="7002624" y="2971278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FB3163-53F4-AD04-FC36-4D739B1676DD}"/>
              </a:ext>
            </a:extLst>
          </p:cNvPr>
          <p:cNvSpPr/>
          <p:nvPr/>
        </p:nvSpPr>
        <p:spPr>
          <a:xfrm rot="19790123">
            <a:off x="7807647" y="3547138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796E3E0-6DC1-BABD-132B-1FF47C44BE8F}"/>
              </a:ext>
            </a:extLst>
          </p:cNvPr>
          <p:cNvSpPr/>
          <p:nvPr/>
        </p:nvSpPr>
        <p:spPr>
          <a:xfrm rot="19790123">
            <a:off x="10102790" y="4689393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C2ABA485-5C10-EB3B-2EC5-11D46D00D8DC}"/>
              </a:ext>
            </a:extLst>
          </p:cNvPr>
          <p:cNvSpPr/>
          <p:nvPr/>
        </p:nvSpPr>
        <p:spPr>
          <a:xfrm rot="5400000">
            <a:off x="10177666" y="2185739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FE79160-9B7A-1269-547A-DD05AE630A68}"/>
              </a:ext>
            </a:extLst>
          </p:cNvPr>
          <p:cNvSpPr/>
          <p:nvPr/>
        </p:nvSpPr>
        <p:spPr>
          <a:xfrm rot="8984475">
            <a:off x="11062994" y="3154364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063E4ED-E416-EFD9-475D-8829471769BD}"/>
              </a:ext>
            </a:extLst>
          </p:cNvPr>
          <p:cNvSpPr/>
          <p:nvPr/>
        </p:nvSpPr>
        <p:spPr>
          <a:xfrm rot="13018403">
            <a:off x="10999259" y="4336511"/>
            <a:ext cx="413657" cy="1497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91887-62F4-2DAA-10BD-5FACF815046C}"/>
              </a:ext>
            </a:extLst>
          </p:cNvPr>
          <p:cNvSpPr txBox="1"/>
          <p:nvPr/>
        </p:nvSpPr>
        <p:spPr>
          <a:xfrm>
            <a:off x="4935949" y="4707419"/>
            <a:ext cx="28084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Absorbed SR photons </a:t>
            </a:r>
            <a:r>
              <a:rPr lang="en-JP" sz="1400"/>
              <a:t>(color)</a:t>
            </a: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/>
              <a:t>Eic</a:t>
            </a:r>
            <a:r>
              <a:rPr lang="en-US" sz="1400" dirty="0"/>
              <a:t>-shell m</a:t>
            </a:r>
            <a:r>
              <a:rPr lang="en-JP" sz="1400"/>
              <a:t>aterial sca</a:t>
            </a:r>
            <a:r>
              <a:rPr lang="en-US" sz="1400" dirty="0"/>
              <a:t>n</a:t>
            </a:r>
            <a:r>
              <a:rPr lang="en-JP" sz="1400"/>
              <a:t> </a:t>
            </a:r>
            <a:r>
              <a:rPr lang="en-JP" sz="1400" dirty="0"/>
              <a:t>(black)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FA551944-1799-532D-FB6D-62BF7FCF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A7CD9FF8-95D6-1A38-33DF-C393B0E6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2132785-08AC-2B66-E71C-5E3F2825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581D-997E-8727-3850-762109FC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</a:t>
            </a:r>
            <a:br>
              <a:rPr lang="en-US" dirty="0"/>
            </a:br>
            <a:r>
              <a:rPr lang="en-US" dirty="0"/>
              <a:t>Generated e-beam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6627-72A0-7E38-EB6A-4DFF0EA7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825624"/>
            <a:ext cx="6589655" cy="4523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</a:rPr>
              <a:t>A set of electron beam tracking campaigns in Geant4 was performed to cross-check the implementation of magnets (position, orientation).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Courant–Snyder (a.k.a. Twiss) parameters were used to calculate the expected distributions.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dk1"/>
                </a:solidFill>
              </a:rPr>
              <a:t>There is a good agreement between generated and expected initial beam distributions upstream of the first dipole magnet.</a:t>
            </a:r>
          </a:p>
        </p:txBody>
      </p:sp>
      <p:grpSp>
        <p:nvGrpSpPr>
          <p:cNvPr id="16" name="Google Shape;331;p28">
            <a:extLst>
              <a:ext uri="{FF2B5EF4-FFF2-40B4-BE49-F238E27FC236}">
                <a16:creationId xmlns:a16="http://schemas.microsoft.com/office/drawing/2014/main" id="{727852CB-2A62-BC06-525F-1C0B1134BE34}"/>
              </a:ext>
            </a:extLst>
          </p:cNvPr>
          <p:cNvGrpSpPr/>
          <p:nvPr/>
        </p:nvGrpSpPr>
        <p:grpSpPr>
          <a:xfrm>
            <a:off x="6860243" y="168800"/>
            <a:ext cx="5233200" cy="1825200"/>
            <a:chOff x="5145182" y="126600"/>
            <a:chExt cx="3924900" cy="1368900"/>
          </a:xfrm>
        </p:grpSpPr>
        <p:sp>
          <p:nvSpPr>
            <p:cNvPr id="17" name="Google Shape;332;p28">
              <a:extLst>
                <a:ext uri="{FF2B5EF4-FFF2-40B4-BE49-F238E27FC236}">
                  <a16:creationId xmlns:a16="http://schemas.microsoft.com/office/drawing/2014/main" id="{49F91666-B082-F2D5-4CE0-230314E292B3}"/>
                </a:ext>
              </a:extLst>
            </p:cNvPr>
            <p:cNvSpPr/>
            <p:nvPr/>
          </p:nvSpPr>
          <p:spPr>
            <a:xfrm>
              <a:off x="5145182" y="126600"/>
              <a:ext cx="3924900" cy="1368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grpSp>
          <p:nvGrpSpPr>
            <p:cNvPr id="18" name="Google Shape;333;p28">
              <a:extLst>
                <a:ext uri="{FF2B5EF4-FFF2-40B4-BE49-F238E27FC236}">
                  <a16:creationId xmlns:a16="http://schemas.microsoft.com/office/drawing/2014/main" id="{54BB45E4-B0C0-9768-3806-A42776054DBE}"/>
                </a:ext>
              </a:extLst>
            </p:cNvPr>
            <p:cNvGrpSpPr/>
            <p:nvPr/>
          </p:nvGrpSpPr>
          <p:grpSpPr>
            <a:xfrm>
              <a:off x="5406869" y="215987"/>
              <a:ext cx="3401527" cy="1173033"/>
              <a:chOff x="0" y="-22797"/>
              <a:chExt cx="9143889" cy="3153315"/>
            </a:xfrm>
          </p:grpSpPr>
          <p:sp>
            <p:nvSpPr>
              <p:cNvPr id="19" name="Google Shape;334;p28">
                <a:extLst>
                  <a:ext uri="{FF2B5EF4-FFF2-40B4-BE49-F238E27FC236}">
                    <a16:creationId xmlns:a16="http://schemas.microsoft.com/office/drawing/2014/main" id="{89A8606F-4353-069A-9B80-021FEF9DB791}"/>
                  </a:ext>
                </a:extLst>
              </p:cNvPr>
              <p:cNvSpPr/>
              <p:nvPr/>
            </p:nvSpPr>
            <p:spPr>
              <a:xfrm>
                <a:off x="4660499" y="1949850"/>
                <a:ext cx="744900" cy="62520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0" name="Google Shape;335;p28">
                <a:extLst>
                  <a:ext uri="{FF2B5EF4-FFF2-40B4-BE49-F238E27FC236}">
                    <a16:creationId xmlns:a16="http://schemas.microsoft.com/office/drawing/2014/main" id="{84F7C301-0CF4-56B7-FAA9-EED709F6A8AE}"/>
                  </a:ext>
                </a:extLst>
              </p:cNvPr>
              <p:cNvSpPr/>
              <p:nvPr/>
            </p:nvSpPr>
            <p:spPr>
              <a:xfrm rot="2700000">
                <a:off x="313715" y="786458"/>
                <a:ext cx="1524381" cy="62579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21" name="Google Shape;336;p28">
                <a:extLst>
                  <a:ext uri="{FF2B5EF4-FFF2-40B4-BE49-F238E27FC236}">
                    <a16:creationId xmlns:a16="http://schemas.microsoft.com/office/drawing/2014/main" id="{36BC1082-4E54-9F60-C67E-CF641C5CCBEA}"/>
                  </a:ext>
                </a:extLst>
              </p:cNvPr>
              <p:cNvCxnSpPr/>
              <p:nvPr/>
            </p:nvCxnSpPr>
            <p:spPr>
              <a:xfrm rot="2700000">
                <a:off x="-445735" y="1099251"/>
                <a:ext cx="304367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Google Shape;337;p28">
                <a:extLst>
                  <a:ext uri="{FF2B5EF4-FFF2-40B4-BE49-F238E27FC236}">
                    <a16:creationId xmlns:a16="http://schemas.microsoft.com/office/drawing/2014/main" id="{1B472F5B-D179-62C9-F61A-A8FE902C0BB8}"/>
                  </a:ext>
                </a:extLst>
              </p:cNvPr>
              <p:cNvSpPr/>
              <p:nvPr/>
            </p:nvSpPr>
            <p:spPr>
              <a:xfrm rot="180091">
                <a:off x="2685368" y="1870516"/>
                <a:ext cx="1523991" cy="62544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23" name="Google Shape;338;p28">
                <a:extLst>
                  <a:ext uri="{FF2B5EF4-FFF2-40B4-BE49-F238E27FC236}">
                    <a16:creationId xmlns:a16="http://schemas.microsoft.com/office/drawing/2014/main" id="{EE0A9D47-C495-C723-E31D-3799FB060C5C}"/>
                  </a:ext>
                </a:extLst>
              </p:cNvPr>
              <p:cNvCxnSpPr/>
              <p:nvPr/>
            </p:nvCxnSpPr>
            <p:spPr>
              <a:xfrm>
                <a:off x="1927715" y="2103553"/>
                <a:ext cx="4503600" cy="24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339;p28">
                <a:extLst>
                  <a:ext uri="{FF2B5EF4-FFF2-40B4-BE49-F238E27FC236}">
                    <a16:creationId xmlns:a16="http://schemas.microsoft.com/office/drawing/2014/main" id="{23CFBF75-8663-941A-2843-DF7CF57B4A43}"/>
                  </a:ext>
                </a:extLst>
              </p:cNvPr>
              <p:cNvCxnSpPr>
                <a:stCxn id="20" idx="3"/>
                <a:endCxn id="22" idx="1"/>
              </p:cNvCxnSpPr>
              <p:nvPr/>
            </p:nvCxnSpPr>
            <p:spPr>
              <a:xfrm>
                <a:off x="1614855" y="1638303"/>
                <a:ext cx="1071600" cy="50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25" name="Google Shape;340;p28">
                <a:extLst>
                  <a:ext uri="{FF2B5EF4-FFF2-40B4-BE49-F238E27FC236}">
                    <a16:creationId xmlns:a16="http://schemas.microsoft.com/office/drawing/2014/main" id="{9F10DFAB-D9F4-58E6-2209-63EA83CE43E2}"/>
                  </a:ext>
                </a:extLst>
              </p:cNvPr>
              <p:cNvCxnSpPr/>
              <p:nvPr/>
            </p:nvCxnSpPr>
            <p:spPr>
              <a:xfrm>
                <a:off x="3196089" y="2262484"/>
                <a:ext cx="5947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341;p28">
                <a:extLst>
                  <a:ext uri="{FF2B5EF4-FFF2-40B4-BE49-F238E27FC236}">
                    <a16:creationId xmlns:a16="http://schemas.microsoft.com/office/drawing/2014/main" id="{8F9811EB-40E5-1DC2-DA7C-F2F245D20168}"/>
                  </a:ext>
                </a:extLst>
              </p:cNvPr>
              <p:cNvCxnSpPr>
                <a:stCxn id="22" idx="3"/>
                <a:endCxn id="19" idx="1"/>
              </p:cNvCxnSpPr>
              <p:nvPr/>
            </p:nvCxnSpPr>
            <p:spPr>
              <a:xfrm>
                <a:off x="4208314" y="2223136"/>
                <a:ext cx="452100" cy="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sp>
            <p:nvSpPr>
              <p:cNvPr id="27" name="Google Shape;342;p28">
                <a:extLst>
                  <a:ext uri="{FF2B5EF4-FFF2-40B4-BE49-F238E27FC236}">
                    <a16:creationId xmlns:a16="http://schemas.microsoft.com/office/drawing/2014/main" id="{8429075B-DE6D-833D-FB2C-608D552D62CD}"/>
                  </a:ext>
                </a:extLst>
              </p:cNvPr>
              <p:cNvSpPr/>
              <p:nvPr/>
            </p:nvSpPr>
            <p:spPr>
              <a:xfrm>
                <a:off x="6254872" y="1394450"/>
                <a:ext cx="631315" cy="1736067"/>
              </a:xfrm>
              <a:prstGeom prst="flowChartSort">
                <a:avLst/>
              </a:prstGeom>
              <a:solidFill>
                <a:srgbClr val="E0666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28" name="Google Shape;343;p28">
                <a:extLst>
                  <a:ext uri="{FF2B5EF4-FFF2-40B4-BE49-F238E27FC236}">
                    <a16:creationId xmlns:a16="http://schemas.microsoft.com/office/drawing/2014/main" id="{BEF10D0F-887B-CCB9-51CA-E0ECF4EF8344}"/>
                  </a:ext>
                </a:extLst>
              </p:cNvPr>
              <p:cNvSpPr/>
              <p:nvPr/>
            </p:nvSpPr>
            <p:spPr>
              <a:xfrm>
                <a:off x="7289165" y="1394450"/>
                <a:ext cx="631315" cy="1736067"/>
              </a:xfrm>
              <a:prstGeom prst="flowChartCollate">
                <a:avLst/>
              </a:prstGeom>
              <a:solidFill>
                <a:srgbClr val="E0666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29" name="Google Shape;344;p28">
                <a:extLst>
                  <a:ext uri="{FF2B5EF4-FFF2-40B4-BE49-F238E27FC236}">
                    <a16:creationId xmlns:a16="http://schemas.microsoft.com/office/drawing/2014/main" id="{BDE846FB-0415-3DFC-815E-2AF11701D42A}"/>
                  </a:ext>
                </a:extLst>
              </p:cNvPr>
              <p:cNvCxnSpPr>
                <a:stCxn id="19" idx="3"/>
                <a:endCxn id="27" idx="1"/>
              </p:cNvCxnSpPr>
              <p:nvPr/>
            </p:nvCxnSpPr>
            <p:spPr>
              <a:xfrm>
                <a:off x="5405399" y="2262450"/>
                <a:ext cx="8496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30" name="Google Shape;345;p28">
                <a:extLst>
                  <a:ext uri="{FF2B5EF4-FFF2-40B4-BE49-F238E27FC236}">
                    <a16:creationId xmlns:a16="http://schemas.microsoft.com/office/drawing/2014/main" id="{FEDE2BA4-0F33-FBF4-2CDD-75CA2597D570}"/>
                  </a:ext>
                </a:extLst>
              </p:cNvPr>
              <p:cNvCxnSpPr>
                <a:stCxn id="27" idx="3"/>
                <a:endCxn id="28" idx="1"/>
              </p:cNvCxnSpPr>
              <p:nvPr/>
            </p:nvCxnSpPr>
            <p:spPr>
              <a:xfrm>
                <a:off x="6886187" y="2262484"/>
                <a:ext cx="718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sp>
            <p:nvSpPr>
              <p:cNvPr id="31" name="Google Shape;346;p28">
                <a:extLst>
                  <a:ext uri="{FF2B5EF4-FFF2-40B4-BE49-F238E27FC236}">
                    <a16:creationId xmlns:a16="http://schemas.microsoft.com/office/drawing/2014/main" id="{4042C86A-66B0-EF98-948A-2B170DE8AB46}"/>
                  </a:ext>
                </a:extLst>
              </p:cNvPr>
              <p:cNvSpPr/>
              <p:nvPr/>
            </p:nvSpPr>
            <p:spPr>
              <a:xfrm>
                <a:off x="8472826" y="2155530"/>
                <a:ext cx="213900" cy="213900"/>
              </a:xfrm>
              <a:prstGeom prst="ellipse">
                <a:avLst/>
              </a:prstGeom>
              <a:solidFill>
                <a:srgbClr val="FF00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32" name="Google Shape;347;p28">
                <a:extLst>
                  <a:ext uri="{FF2B5EF4-FFF2-40B4-BE49-F238E27FC236}">
                    <a16:creationId xmlns:a16="http://schemas.microsoft.com/office/drawing/2014/main" id="{2A6424CA-7FD0-20A1-F595-2C9901F25DB4}"/>
                  </a:ext>
                </a:extLst>
              </p:cNvPr>
              <p:cNvCxnSpPr>
                <a:stCxn id="28" idx="1"/>
                <a:endCxn id="31" idx="2"/>
              </p:cNvCxnSpPr>
              <p:nvPr/>
            </p:nvCxnSpPr>
            <p:spPr>
              <a:xfrm>
                <a:off x="7604823" y="2262484"/>
                <a:ext cx="867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33" name="Google Shape;348;p28">
                <a:extLst>
                  <a:ext uri="{FF2B5EF4-FFF2-40B4-BE49-F238E27FC236}">
                    <a16:creationId xmlns:a16="http://schemas.microsoft.com/office/drawing/2014/main" id="{5EC90A9A-145A-AA84-D1F1-02EBF4BD2C47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337755" y="-22797"/>
                <a:ext cx="199200" cy="58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4" name="Google Shape;349;p28">
                <a:extLst>
                  <a:ext uri="{FF2B5EF4-FFF2-40B4-BE49-F238E27FC236}">
                    <a16:creationId xmlns:a16="http://schemas.microsoft.com/office/drawing/2014/main" id="{5F9EBB3F-5377-C586-90A0-F64B00D320F9}"/>
                  </a:ext>
                </a:extLst>
              </p:cNvPr>
              <p:cNvSpPr txBox="1"/>
              <p:nvPr/>
            </p:nvSpPr>
            <p:spPr>
              <a:xfrm>
                <a:off x="1070325" y="281250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D2EF1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35" name="Google Shape;350;p28">
                <a:extLst>
                  <a:ext uri="{FF2B5EF4-FFF2-40B4-BE49-F238E27FC236}">
                    <a16:creationId xmlns:a16="http://schemas.microsoft.com/office/drawing/2014/main" id="{077BB2A1-1827-8EF8-9D5B-E45BD0BCEF4B}"/>
                  </a:ext>
                </a:extLst>
              </p:cNvPr>
              <p:cNvSpPr txBox="1"/>
              <p:nvPr/>
            </p:nvSpPr>
            <p:spPr>
              <a:xfrm>
                <a:off x="2980575" y="8668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D2EF2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36" name="Google Shape;351;p28">
                <a:extLst>
                  <a:ext uri="{FF2B5EF4-FFF2-40B4-BE49-F238E27FC236}">
                    <a16:creationId xmlns:a16="http://schemas.microsoft.com/office/drawing/2014/main" id="{3EA73FA3-AC13-F75B-7E04-C0A3419F83D5}"/>
                  </a:ext>
                </a:extLst>
              </p:cNvPr>
              <p:cNvSpPr txBox="1"/>
              <p:nvPr/>
            </p:nvSpPr>
            <p:spPr>
              <a:xfrm>
                <a:off x="4566150" y="8668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D1EF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37" name="Google Shape;352;p28">
                <a:extLst>
                  <a:ext uri="{FF2B5EF4-FFF2-40B4-BE49-F238E27FC236}">
                    <a16:creationId xmlns:a16="http://schemas.microsoft.com/office/drawing/2014/main" id="{8BF4C805-CA65-291D-AADF-936E73B90CEB}"/>
                  </a:ext>
                </a:extLst>
              </p:cNvPr>
              <p:cNvSpPr txBox="1"/>
              <p:nvPr/>
            </p:nvSpPr>
            <p:spPr>
              <a:xfrm>
                <a:off x="6103725" y="8623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Q1EF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38" name="Google Shape;353;p28">
                <a:extLst>
                  <a:ext uri="{FF2B5EF4-FFF2-40B4-BE49-F238E27FC236}">
                    <a16:creationId xmlns:a16="http://schemas.microsoft.com/office/drawing/2014/main" id="{CD8A5F38-CEBF-C05E-D799-7446F8747261}"/>
                  </a:ext>
                </a:extLst>
              </p:cNvPr>
              <p:cNvSpPr txBox="1"/>
              <p:nvPr/>
            </p:nvSpPr>
            <p:spPr>
              <a:xfrm>
                <a:off x="7138025" y="8623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Q0EF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</p:grpSp>
      </p:grpSp>
      <p:pic>
        <p:nvPicPr>
          <p:cNvPr id="40" name="Google Shape;355;p28">
            <a:extLst>
              <a:ext uri="{FF2B5EF4-FFF2-40B4-BE49-F238E27FC236}">
                <a16:creationId xmlns:a16="http://schemas.microsoft.com/office/drawing/2014/main" id="{5F627F6C-2311-14F1-48EA-D5A21FADF2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1917" y="2063992"/>
            <a:ext cx="4637615" cy="456789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" name="Google Shape;356;p28">
            <a:extLst>
              <a:ext uri="{FF2B5EF4-FFF2-40B4-BE49-F238E27FC236}">
                <a16:creationId xmlns:a16="http://schemas.microsoft.com/office/drawing/2014/main" id="{D6E470DC-1ADE-38E6-A008-6070E7D2C301}"/>
              </a:ext>
            </a:extLst>
          </p:cNvPr>
          <p:cNvSpPr/>
          <p:nvPr/>
        </p:nvSpPr>
        <p:spPr>
          <a:xfrm rot="-2276402">
            <a:off x="6657479" y="749103"/>
            <a:ext cx="865271" cy="242840"/>
          </a:xfrm>
          <a:prstGeom prst="rightArrow">
            <a:avLst>
              <a:gd name="adj1" fmla="val 50000"/>
              <a:gd name="adj2" fmla="val 175232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37823271-9CC9-A9CC-8C9E-9848D132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4031F0B9-CC4F-EFE1-C9C5-881425C3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4AA94591-118B-A4B1-5C72-27049EA5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8FDB-33D1-F5C4-ABD7-C71D77E0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</a:t>
            </a:r>
            <a:br>
              <a:rPr lang="en-US" dirty="0"/>
            </a:br>
            <a:r>
              <a:rPr lang="en-US" dirty="0"/>
              <a:t>Dipole and Quad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306F-F789-F178-4501-0AB23D74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16" y="1676354"/>
            <a:ext cx="6865475" cy="10108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A correctly set magnetic field map gives the expected beam distribution at any location along the IR beamline.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C33A0-A3E4-952D-D73D-232CFBF59BDE}"/>
              </a:ext>
            </a:extLst>
          </p:cNvPr>
          <p:cNvGrpSpPr/>
          <p:nvPr/>
        </p:nvGrpSpPr>
        <p:grpSpPr>
          <a:xfrm>
            <a:off x="436986" y="2674566"/>
            <a:ext cx="3716651" cy="3626707"/>
            <a:chOff x="1327751" y="2095933"/>
            <a:chExt cx="4681155" cy="4567869"/>
          </a:xfrm>
        </p:grpSpPr>
        <p:pic>
          <p:nvPicPr>
            <p:cNvPr id="4" name="Google Shape;392;p29">
              <a:extLst>
                <a:ext uri="{FF2B5EF4-FFF2-40B4-BE49-F238E27FC236}">
                  <a16:creationId xmlns:a16="http://schemas.microsoft.com/office/drawing/2014/main" id="{9960EC79-5E81-02C6-E387-80D62CA7398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238"/>
            <a:stretch/>
          </p:blipFill>
          <p:spPr>
            <a:xfrm>
              <a:off x="1327751" y="2095934"/>
              <a:ext cx="4681155" cy="456786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" name="Google Shape;399;p29">
              <a:extLst>
                <a:ext uri="{FF2B5EF4-FFF2-40B4-BE49-F238E27FC236}">
                  <a16:creationId xmlns:a16="http://schemas.microsoft.com/office/drawing/2014/main" id="{59108680-BCB5-9F1F-88B6-3441FE7C1BA5}"/>
                </a:ext>
              </a:extLst>
            </p:cNvPr>
            <p:cNvSpPr txBox="1"/>
            <p:nvPr/>
          </p:nvSpPr>
          <p:spPr>
            <a:xfrm>
              <a:off x="4269017" y="2095933"/>
              <a:ext cx="538000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00FF00"/>
                  </a:solidFill>
                </a:rPr>
                <a:t>Y</a:t>
              </a:r>
              <a:endParaRPr sz="1600" b="1">
                <a:solidFill>
                  <a:srgbClr val="00FF00"/>
                </a:solidFill>
              </a:endParaRPr>
            </a:p>
          </p:txBody>
        </p:sp>
        <p:sp>
          <p:nvSpPr>
            <p:cNvPr id="7" name="Google Shape;400;p29">
              <a:extLst>
                <a:ext uri="{FF2B5EF4-FFF2-40B4-BE49-F238E27FC236}">
                  <a16:creationId xmlns:a16="http://schemas.microsoft.com/office/drawing/2014/main" id="{3D27BE7F-CC52-FC71-594E-772F60A85A11}"/>
                </a:ext>
              </a:extLst>
            </p:cNvPr>
            <p:cNvSpPr txBox="1"/>
            <p:nvPr/>
          </p:nvSpPr>
          <p:spPr>
            <a:xfrm>
              <a:off x="5470884" y="3429000"/>
              <a:ext cx="538000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FF0000"/>
                  </a:solidFill>
                </a:rPr>
                <a:t>X</a:t>
              </a:r>
              <a:endParaRPr sz="1600" b="1">
                <a:solidFill>
                  <a:srgbClr val="FF0000"/>
                </a:solidFill>
              </a:endParaRPr>
            </a:p>
          </p:txBody>
        </p:sp>
        <p:sp>
          <p:nvSpPr>
            <p:cNvPr id="8" name="Google Shape;401;p29">
              <a:extLst>
                <a:ext uri="{FF2B5EF4-FFF2-40B4-BE49-F238E27FC236}">
                  <a16:creationId xmlns:a16="http://schemas.microsoft.com/office/drawing/2014/main" id="{10AEB8E1-A284-78AF-0EDC-75F8C352E421}"/>
                </a:ext>
              </a:extLst>
            </p:cNvPr>
            <p:cNvSpPr txBox="1"/>
            <p:nvPr/>
          </p:nvSpPr>
          <p:spPr>
            <a:xfrm>
              <a:off x="4932884" y="2893633"/>
              <a:ext cx="538000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0000FF"/>
                  </a:solidFill>
                </a:rPr>
                <a:t>Z</a:t>
              </a:r>
              <a:endParaRPr sz="1600" b="1">
                <a:solidFill>
                  <a:srgbClr val="0000FF"/>
                </a:solidFill>
              </a:endParaRPr>
            </a:p>
          </p:txBody>
        </p:sp>
        <p:sp>
          <p:nvSpPr>
            <p:cNvPr id="10" name="Google Shape;403;p29">
              <a:extLst>
                <a:ext uri="{FF2B5EF4-FFF2-40B4-BE49-F238E27FC236}">
                  <a16:creationId xmlns:a16="http://schemas.microsoft.com/office/drawing/2014/main" id="{6808463A-3958-DEAC-4614-E59FED739F25}"/>
                </a:ext>
              </a:extLst>
            </p:cNvPr>
            <p:cNvSpPr txBox="1"/>
            <p:nvPr/>
          </p:nvSpPr>
          <p:spPr>
            <a:xfrm>
              <a:off x="4500033" y="6171400"/>
              <a:ext cx="1508800" cy="4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i="1" dirty="0">
                  <a:solidFill>
                    <a:srgbClr val="FFFFFF"/>
                  </a:solidFill>
                </a:rPr>
                <a:t>visualization is left-handed</a:t>
              </a:r>
              <a:endParaRPr sz="1200" i="1" dirty="0">
                <a:solidFill>
                  <a:srgbClr val="FFFFFF"/>
                </a:solidFill>
              </a:endParaRPr>
            </a:p>
          </p:txBody>
        </p:sp>
        <p:sp>
          <p:nvSpPr>
            <p:cNvPr id="11" name="Google Shape;404;p29">
              <a:extLst>
                <a:ext uri="{FF2B5EF4-FFF2-40B4-BE49-F238E27FC236}">
                  <a16:creationId xmlns:a16="http://schemas.microsoft.com/office/drawing/2014/main" id="{923EA3EE-DFDB-8BA7-F5FF-9DCCCDAF7DC7}"/>
                </a:ext>
              </a:extLst>
            </p:cNvPr>
            <p:cNvSpPr txBox="1"/>
            <p:nvPr/>
          </p:nvSpPr>
          <p:spPr>
            <a:xfrm>
              <a:off x="3042800" y="6003367"/>
              <a:ext cx="12612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 b="1">
                  <a:solidFill>
                    <a:srgbClr val="0000FF"/>
                  </a:solidFill>
                </a:rPr>
                <a:t>D2EF1</a:t>
              </a:r>
              <a:endParaRPr sz="1600" b="1">
                <a:solidFill>
                  <a:srgbClr val="0000FF"/>
                </a:solidFill>
              </a:endParaRPr>
            </a:p>
          </p:txBody>
        </p:sp>
        <p:cxnSp>
          <p:nvCxnSpPr>
            <p:cNvPr id="12" name="Google Shape;406;p29">
              <a:extLst>
                <a:ext uri="{FF2B5EF4-FFF2-40B4-BE49-F238E27FC236}">
                  <a16:creationId xmlns:a16="http://schemas.microsoft.com/office/drawing/2014/main" id="{631BE9AB-3B9C-E3E7-D6A5-AE99CC562837}"/>
                </a:ext>
              </a:extLst>
            </p:cNvPr>
            <p:cNvCxnSpPr/>
            <p:nvPr/>
          </p:nvCxnSpPr>
          <p:spPr>
            <a:xfrm rot="10800000">
              <a:off x="2342267" y="4800567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" name="Google Shape;407;p29">
              <a:extLst>
                <a:ext uri="{FF2B5EF4-FFF2-40B4-BE49-F238E27FC236}">
                  <a16:creationId xmlns:a16="http://schemas.microsoft.com/office/drawing/2014/main" id="{15D47800-5BD7-B6C9-7C77-C5AB7568788D}"/>
                </a:ext>
              </a:extLst>
            </p:cNvPr>
            <p:cNvCxnSpPr/>
            <p:nvPr/>
          </p:nvCxnSpPr>
          <p:spPr>
            <a:xfrm rot="10800000">
              <a:off x="2342267" y="5225333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" name="Google Shape;408;p29">
              <a:extLst>
                <a:ext uri="{FF2B5EF4-FFF2-40B4-BE49-F238E27FC236}">
                  <a16:creationId xmlns:a16="http://schemas.microsoft.com/office/drawing/2014/main" id="{627BB66C-79A6-D39E-8FAA-21EB58BE83D3}"/>
                </a:ext>
              </a:extLst>
            </p:cNvPr>
            <p:cNvCxnSpPr/>
            <p:nvPr/>
          </p:nvCxnSpPr>
          <p:spPr>
            <a:xfrm rot="10800000">
              <a:off x="2342267" y="5618433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" name="Google Shape;409;p29">
              <a:extLst>
                <a:ext uri="{FF2B5EF4-FFF2-40B4-BE49-F238E27FC236}">
                  <a16:creationId xmlns:a16="http://schemas.microsoft.com/office/drawing/2014/main" id="{0CC058A1-0588-29C2-439A-18334D0D7ECE}"/>
                </a:ext>
              </a:extLst>
            </p:cNvPr>
            <p:cNvCxnSpPr/>
            <p:nvPr/>
          </p:nvCxnSpPr>
          <p:spPr>
            <a:xfrm rot="10800000">
              <a:off x="2733367" y="4816400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410;p29">
              <a:extLst>
                <a:ext uri="{FF2B5EF4-FFF2-40B4-BE49-F238E27FC236}">
                  <a16:creationId xmlns:a16="http://schemas.microsoft.com/office/drawing/2014/main" id="{4ADD0885-1CE6-7419-9262-BC7CA4C6475D}"/>
                </a:ext>
              </a:extLst>
            </p:cNvPr>
            <p:cNvCxnSpPr/>
            <p:nvPr/>
          </p:nvCxnSpPr>
          <p:spPr>
            <a:xfrm rot="10800000">
              <a:off x="2733367" y="5241167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" name="Google Shape;411;p29">
              <a:extLst>
                <a:ext uri="{FF2B5EF4-FFF2-40B4-BE49-F238E27FC236}">
                  <a16:creationId xmlns:a16="http://schemas.microsoft.com/office/drawing/2014/main" id="{71C756B6-8626-75F4-5D9C-654966A7489D}"/>
                </a:ext>
              </a:extLst>
            </p:cNvPr>
            <p:cNvCxnSpPr/>
            <p:nvPr/>
          </p:nvCxnSpPr>
          <p:spPr>
            <a:xfrm rot="10800000">
              <a:off x="2733367" y="5634267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412;p29">
              <a:extLst>
                <a:ext uri="{FF2B5EF4-FFF2-40B4-BE49-F238E27FC236}">
                  <a16:creationId xmlns:a16="http://schemas.microsoft.com/office/drawing/2014/main" id="{E46DDBCE-7DBB-E5DE-4CEF-D963593485B0}"/>
                </a:ext>
              </a:extLst>
            </p:cNvPr>
            <p:cNvCxnSpPr/>
            <p:nvPr/>
          </p:nvCxnSpPr>
          <p:spPr>
            <a:xfrm rot="10800000">
              <a:off x="3179233" y="5241167"/>
              <a:ext cx="0" cy="306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DEBAF2-EF56-0E92-9F6D-A702F69DC351}"/>
              </a:ext>
            </a:extLst>
          </p:cNvPr>
          <p:cNvGrpSpPr/>
          <p:nvPr/>
        </p:nvGrpSpPr>
        <p:grpSpPr>
          <a:xfrm>
            <a:off x="4226553" y="2674565"/>
            <a:ext cx="3799320" cy="3626705"/>
            <a:chOff x="5631817" y="2610191"/>
            <a:chExt cx="3830433" cy="3656404"/>
          </a:xfrm>
        </p:grpSpPr>
        <p:pic>
          <p:nvPicPr>
            <p:cNvPr id="54" name="Google Shape;458;p30">
              <a:extLst>
                <a:ext uri="{FF2B5EF4-FFF2-40B4-BE49-F238E27FC236}">
                  <a16:creationId xmlns:a16="http://schemas.microsoft.com/office/drawing/2014/main" id="{0921EA1B-F7FD-AFF7-9761-C345066388E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31817" y="2610191"/>
              <a:ext cx="3780264" cy="3656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62;p30">
              <a:extLst>
                <a:ext uri="{FF2B5EF4-FFF2-40B4-BE49-F238E27FC236}">
                  <a16:creationId xmlns:a16="http://schemas.microsoft.com/office/drawing/2014/main" id="{2D92AD0B-2C1C-6831-5676-ADA9FCEAFC0A}"/>
                </a:ext>
              </a:extLst>
            </p:cNvPr>
            <p:cNvSpPr txBox="1"/>
            <p:nvPr/>
          </p:nvSpPr>
          <p:spPr>
            <a:xfrm>
              <a:off x="7630393" y="2612576"/>
              <a:ext cx="430649" cy="394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00FF00"/>
                  </a:solidFill>
                </a:rPr>
                <a:t>Y</a:t>
              </a:r>
              <a:endParaRPr sz="1600" b="1">
                <a:solidFill>
                  <a:srgbClr val="00FF00"/>
                </a:solidFill>
              </a:endParaRPr>
            </a:p>
          </p:txBody>
        </p:sp>
        <p:sp>
          <p:nvSpPr>
            <p:cNvPr id="48" name="Google Shape;463;p30">
              <a:extLst>
                <a:ext uri="{FF2B5EF4-FFF2-40B4-BE49-F238E27FC236}">
                  <a16:creationId xmlns:a16="http://schemas.microsoft.com/office/drawing/2014/main" id="{B4FDC0EB-9C18-8F73-7A7A-3E556FC523FE}"/>
                </a:ext>
              </a:extLst>
            </p:cNvPr>
            <p:cNvSpPr txBox="1"/>
            <p:nvPr/>
          </p:nvSpPr>
          <p:spPr>
            <a:xfrm>
              <a:off x="9031601" y="4611586"/>
              <a:ext cx="430649" cy="394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FF0000"/>
                  </a:solidFill>
                </a:rPr>
                <a:t>X</a:t>
              </a:r>
              <a:endParaRPr sz="1600" b="1">
                <a:solidFill>
                  <a:srgbClr val="FF0000"/>
                </a:solidFill>
              </a:endParaRPr>
            </a:p>
          </p:txBody>
        </p:sp>
        <p:sp>
          <p:nvSpPr>
            <p:cNvPr id="49" name="Google Shape;464;p30">
              <a:extLst>
                <a:ext uri="{FF2B5EF4-FFF2-40B4-BE49-F238E27FC236}">
                  <a16:creationId xmlns:a16="http://schemas.microsoft.com/office/drawing/2014/main" id="{05F35121-797B-6C4D-354E-30CE44CE1EC8}"/>
                </a:ext>
              </a:extLst>
            </p:cNvPr>
            <p:cNvSpPr txBox="1"/>
            <p:nvPr/>
          </p:nvSpPr>
          <p:spPr>
            <a:xfrm>
              <a:off x="7660383" y="3826146"/>
              <a:ext cx="430649" cy="394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b="1">
                  <a:solidFill>
                    <a:srgbClr val="0000FF"/>
                  </a:solidFill>
                </a:rPr>
                <a:t>Z</a:t>
              </a:r>
              <a:endParaRPr sz="1600" b="1">
                <a:solidFill>
                  <a:srgbClr val="0000FF"/>
                </a:solidFill>
              </a:endParaRPr>
            </a:p>
          </p:txBody>
        </p:sp>
        <p:sp>
          <p:nvSpPr>
            <p:cNvPr id="50" name="Google Shape;465;p30">
              <a:extLst>
                <a:ext uri="{FF2B5EF4-FFF2-40B4-BE49-F238E27FC236}">
                  <a16:creationId xmlns:a16="http://schemas.microsoft.com/office/drawing/2014/main" id="{9A7EDCE8-29AA-4F06-E1A5-468BDF8C816A}"/>
                </a:ext>
              </a:extLst>
            </p:cNvPr>
            <p:cNvSpPr txBox="1"/>
            <p:nvPr/>
          </p:nvSpPr>
          <p:spPr>
            <a:xfrm>
              <a:off x="8136244" y="5872447"/>
              <a:ext cx="1207737" cy="394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i="1" dirty="0">
                  <a:solidFill>
                    <a:srgbClr val="FFFFFF"/>
                  </a:solidFill>
                </a:rPr>
                <a:t>visualization is left-handed</a:t>
              </a:r>
              <a:endParaRPr sz="1200" i="1" dirty="0">
                <a:solidFill>
                  <a:srgbClr val="FFFFFF"/>
                </a:solidFill>
              </a:endParaRPr>
            </a:p>
          </p:txBody>
        </p:sp>
        <p:sp>
          <p:nvSpPr>
            <p:cNvPr id="51" name="Google Shape;466;p30">
              <a:extLst>
                <a:ext uri="{FF2B5EF4-FFF2-40B4-BE49-F238E27FC236}">
                  <a16:creationId xmlns:a16="http://schemas.microsoft.com/office/drawing/2014/main" id="{EF05DC1C-29A8-C2F5-C0F4-C7E135A2EE68}"/>
                </a:ext>
              </a:extLst>
            </p:cNvPr>
            <p:cNvSpPr txBox="1"/>
            <p:nvPr/>
          </p:nvSpPr>
          <p:spPr>
            <a:xfrm>
              <a:off x="8445836" y="2731675"/>
              <a:ext cx="1009543" cy="394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 b="1">
                  <a:solidFill>
                    <a:srgbClr val="FFFF00"/>
                  </a:solidFill>
                </a:rPr>
                <a:t>Q0EF</a:t>
              </a:r>
              <a:endParaRPr sz="16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71" name="Google Shape;368;p29">
            <a:extLst>
              <a:ext uri="{FF2B5EF4-FFF2-40B4-BE49-F238E27FC236}">
                <a16:creationId xmlns:a16="http://schemas.microsoft.com/office/drawing/2014/main" id="{BC65D3C8-F503-1663-CEBC-D94D77580935}"/>
              </a:ext>
            </a:extLst>
          </p:cNvPr>
          <p:cNvGrpSpPr/>
          <p:nvPr/>
        </p:nvGrpSpPr>
        <p:grpSpPr>
          <a:xfrm>
            <a:off x="6860243" y="168800"/>
            <a:ext cx="5233200" cy="1825200"/>
            <a:chOff x="5145182" y="126600"/>
            <a:chExt cx="3924900" cy="1368900"/>
          </a:xfrm>
        </p:grpSpPr>
        <p:sp>
          <p:nvSpPr>
            <p:cNvPr id="72" name="Google Shape;369;p29">
              <a:extLst>
                <a:ext uri="{FF2B5EF4-FFF2-40B4-BE49-F238E27FC236}">
                  <a16:creationId xmlns:a16="http://schemas.microsoft.com/office/drawing/2014/main" id="{8EAABE06-37A9-8BE4-B94C-4B1C0F3B7170}"/>
                </a:ext>
              </a:extLst>
            </p:cNvPr>
            <p:cNvSpPr/>
            <p:nvPr/>
          </p:nvSpPr>
          <p:spPr>
            <a:xfrm>
              <a:off x="5145182" y="126600"/>
              <a:ext cx="3924900" cy="1368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grpSp>
          <p:nvGrpSpPr>
            <p:cNvPr id="73" name="Google Shape;370;p29">
              <a:extLst>
                <a:ext uri="{FF2B5EF4-FFF2-40B4-BE49-F238E27FC236}">
                  <a16:creationId xmlns:a16="http://schemas.microsoft.com/office/drawing/2014/main" id="{D90D2DE3-A705-3890-F176-7A0258C2E045}"/>
                </a:ext>
              </a:extLst>
            </p:cNvPr>
            <p:cNvGrpSpPr/>
            <p:nvPr/>
          </p:nvGrpSpPr>
          <p:grpSpPr>
            <a:xfrm>
              <a:off x="5406869" y="215987"/>
              <a:ext cx="3401527" cy="1173033"/>
              <a:chOff x="0" y="-22797"/>
              <a:chExt cx="9143889" cy="3153315"/>
            </a:xfrm>
          </p:grpSpPr>
          <p:sp>
            <p:nvSpPr>
              <p:cNvPr id="74" name="Google Shape;371;p29">
                <a:extLst>
                  <a:ext uri="{FF2B5EF4-FFF2-40B4-BE49-F238E27FC236}">
                    <a16:creationId xmlns:a16="http://schemas.microsoft.com/office/drawing/2014/main" id="{E6C7A8A2-FD9B-116E-61D8-238563C6EF2A}"/>
                  </a:ext>
                </a:extLst>
              </p:cNvPr>
              <p:cNvSpPr/>
              <p:nvPr/>
            </p:nvSpPr>
            <p:spPr>
              <a:xfrm>
                <a:off x="4660499" y="1949850"/>
                <a:ext cx="744900" cy="62520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75" name="Google Shape;372;p29">
                <a:extLst>
                  <a:ext uri="{FF2B5EF4-FFF2-40B4-BE49-F238E27FC236}">
                    <a16:creationId xmlns:a16="http://schemas.microsoft.com/office/drawing/2014/main" id="{1DF9814E-8C56-77C7-CE46-2C9CDBCB4574}"/>
                  </a:ext>
                </a:extLst>
              </p:cNvPr>
              <p:cNvSpPr/>
              <p:nvPr/>
            </p:nvSpPr>
            <p:spPr>
              <a:xfrm rot="2700000">
                <a:off x="313715" y="786458"/>
                <a:ext cx="1524381" cy="62579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76" name="Google Shape;373;p29">
                <a:extLst>
                  <a:ext uri="{FF2B5EF4-FFF2-40B4-BE49-F238E27FC236}">
                    <a16:creationId xmlns:a16="http://schemas.microsoft.com/office/drawing/2014/main" id="{148381ED-56C8-289E-BDFC-39D334480E2D}"/>
                  </a:ext>
                </a:extLst>
              </p:cNvPr>
              <p:cNvCxnSpPr/>
              <p:nvPr/>
            </p:nvCxnSpPr>
            <p:spPr>
              <a:xfrm rot="2700000">
                <a:off x="-445735" y="1099251"/>
                <a:ext cx="304367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" name="Google Shape;374;p29">
                <a:extLst>
                  <a:ext uri="{FF2B5EF4-FFF2-40B4-BE49-F238E27FC236}">
                    <a16:creationId xmlns:a16="http://schemas.microsoft.com/office/drawing/2014/main" id="{0B346C99-3D43-9992-A7C0-2EC602EAF82D}"/>
                  </a:ext>
                </a:extLst>
              </p:cNvPr>
              <p:cNvSpPr/>
              <p:nvPr/>
            </p:nvSpPr>
            <p:spPr>
              <a:xfrm rot="180091">
                <a:off x="2685368" y="1870516"/>
                <a:ext cx="1523991" cy="625440"/>
              </a:xfrm>
              <a:prstGeom prst="rect">
                <a:avLst/>
              </a:prstGeom>
              <a:solidFill>
                <a:srgbClr val="4A86E8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78" name="Google Shape;375;p29">
                <a:extLst>
                  <a:ext uri="{FF2B5EF4-FFF2-40B4-BE49-F238E27FC236}">
                    <a16:creationId xmlns:a16="http://schemas.microsoft.com/office/drawing/2014/main" id="{923AF1E9-0B96-16CF-79FF-A2619623BCEA}"/>
                  </a:ext>
                </a:extLst>
              </p:cNvPr>
              <p:cNvCxnSpPr/>
              <p:nvPr/>
            </p:nvCxnSpPr>
            <p:spPr>
              <a:xfrm>
                <a:off x="1927715" y="2103553"/>
                <a:ext cx="4503600" cy="24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376;p29">
                <a:extLst>
                  <a:ext uri="{FF2B5EF4-FFF2-40B4-BE49-F238E27FC236}">
                    <a16:creationId xmlns:a16="http://schemas.microsoft.com/office/drawing/2014/main" id="{8C25F30C-7AD8-4899-6F07-27552A12F023}"/>
                  </a:ext>
                </a:extLst>
              </p:cNvPr>
              <p:cNvCxnSpPr>
                <a:stCxn id="75" idx="3"/>
                <a:endCxn id="77" idx="1"/>
              </p:cNvCxnSpPr>
              <p:nvPr/>
            </p:nvCxnSpPr>
            <p:spPr>
              <a:xfrm>
                <a:off x="1614855" y="1638303"/>
                <a:ext cx="1071600" cy="50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80" name="Google Shape;377;p29">
                <a:extLst>
                  <a:ext uri="{FF2B5EF4-FFF2-40B4-BE49-F238E27FC236}">
                    <a16:creationId xmlns:a16="http://schemas.microsoft.com/office/drawing/2014/main" id="{4F4BFBB9-6F06-CD36-2B8E-461C0A329BBF}"/>
                  </a:ext>
                </a:extLst>
              </p:cNvPr>
              <p:cNvCxnSpPr/>
              <p:nvPr/>
            </p:nvCxnSpPr>
            <p:spPr>
              <a:xfrm>
                <a:off x="3196089" y="2262484"/>
                <a:ext cx="5947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378;p29">
                <a:extLst>
                  <a:ext uri="{FF2B5EF4-FFF2-40B4-BE49-F238E27FC236}">
                    <a16:creationId xmlns:a16="http://schemas.microsoft.com/office/drawing/2014/main" id="{E582C7F1-C3E5-13DB-DB65-634E0F85D42A}"/>
                  </a:ext>
                </a:extLst>
              </p:cNvPr>
              <p:cNvCxnSpPr>
                <a:stCxn id="77" idx="3"/>
                <a:endCxn id="74" idx="1"/>
              </p:cNvCxnSpPr>
              <p:nvPr/>
            </p:nvCxnSpPr>
            <p:spPr>
              <a:xfrm>
                <a:off x="4208314" y="2223136"/>
                <a:ext cx="452100" cy="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sp>
            <p:nvSpPr>
              <p:cNvPr id="82" name="Google Shape;379;p29">
                <a:extLst>
                  <a:ext uri="{FF2B5EF4-FFF2-40B4-BE49-F238E27FC236}">
                    <a16:creationId xmlns:a16="http://schemas.microsoft.com/office/drawing/2014/main" id="{F06E57E0-6026-B4A9-689F-A52AD3D15347}"/>
                  </a:ext>
                </a:extLst>
              </p:cNvPr>
              <p:cNvSpPr/>
              <p:nvPr/>
            </p:nvSpPr>
            <p:spPr>
              <a:xfrm>
                <a:off x="6254872" y="1394450"/>
                <a:ext cx="631315" cy="1736067"/>
              </a:xfrm>
              <a:prstGeom prst="flowChartSort">
                <a:avLst/>
              </a:prstGeom>
              <a:solidFill>
                <a:srgbClr val="E0666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sp>
            <p:nvSpPr>
              <p:cNvPr id="83" name="Google Shape;380;p29">
                <a:extLst>
                  <a:ext uri="{FF2B5EF4-FFF2-40B4-BE49-F238E27FC236}">
                    <a16:creationId xmlns:a16="http://schemas.microsoft.com/office/drawing/2014/main" id="{03765A96-4C42-D64D-6333-944518F73575}"/>
                  </a:ext>
                </a:extLst>
              </p:cNvPr>
              <p:cNvSpPr/>
              <p:nvPr/>
            </p:nvSpPr>
            <p:spPr>
              <a:xfrm>
                <a:off x="7289165" y="1394450"/>
                <a:ext cx="631315" cy="1736067"/>
              </a:xfrm>
              <a:prstGeom prst="flowChartCollate">
                <a:avLst/>
              </a:prstGeom>
              <a:solidFill>
                <a:srgbClr val="E0666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84" name="Google Shape;381;p29">
                <a:extLst>
                  <a:ext uri="{FF2B5EF4-FFF2-40B4-BE49-F238E27FC236}">
                    <a16:creationId xmlns:a16="http://schemas.microsoft.com/office/drawing/2014/main" id="{A988815D-F28B-76E4-9AF3-7E1F1EFC19A4}"/>
                  </a:ext>
                </a:extLst>
              </p:cNvPr>
              <p:cNvCxnSpPr>
                <a:stCxn id="74" idx="3"/>
                <a:endCxn id="82" idx="1"/>
              </p:cNvCxnSpPr>
              <p:nvPr/>
            </p:nvCxnSpPr>
            <p:spPr>
              <a:xfrm>
                <a:off x="5405399" y="2262450"/>
                <a:ext cx="8496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85" name="Google Shape;382;p29">
                <a:extLst>
                  <a:ext uri="{FF2B5EF4-FFF2-40B4-BE49-F238E27FC236}">
                    <a16:creationId xmlns:a16="http://schemas.microsoft.com/office/drawing/2014/main" id="{B6A69A5D-183A-EB10-85ED-7478588F76BB}"/>
                  </a:ext>
                </a:extLst>
              </p:cNvPr>
              <p:cNvCxnSpPr>
                <a:stCxn id="82" idx="3"/>
                <a:endCxn id="83" idx="1"/>
              </p:cNvCxnSpPr>
              <p:nvPr/>
            </p:nvCxnSpPr>
            <p:spPr>
              <a:xfrm>
                <a:off x="6886187" y="2262484"/>
                <a:ext cx="718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sp>
            <p:nvSpPr>
              <p:cNvPr id="86" name="Google Shape;383;p29">
                <a:extLst>
                  <a:ext uri="{FF2B5EF4-FFF2-40B4-BE49-F238E27FC236}">
                    <a16:creationId xmlns:a16="http://schemas.microsoft.com/office/drawing/2014/main" id="{D6079660-6712-ADA7-04BE-87A755BB7C72}"/>
                  </a:ext>
                </a:extLst>
              </p:cNvPr>
              <p:cNvSpPr/>
              <p:nvPr/>
            </p:nvSpPr>
            <p:spPr>
              <a:xfrm>
                <a:off x="8472826" y="2155530"/>
                <a:ext cx="213900" cy="213900"/>
              </a:xfrm>
              <a:prstGeom prst="ellipse">
                <a:avLst/>
              </a:prstGeom>
              <a:solidFill>
                <a:srgbClr val="FF00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/>
              </a:p>
            </p:txBody>
          </p:sp>
          <p:cxnSp>
            <p:nvCxnSpPr>
              <p:cNvPr id="87" name="Google Shape;384;p29">
                <a:extLst>
                  <a:ext uri="{FF2B5EF4-FFF2-40B4-BE49-F238E27FC236}">
                    <a16:creationId xmlns:a16="http://schemas.microsoft.com/office/drawing/2014/main" id="{48C3C6F1-032D-0E07-1E16-0AA667AF9473}"/>
                  </a:ext>
                </a:extLst>
              </p:cNvPr>
              <p:cNvCxnSpPr>
                <a:stCxn id="83" idx="1"/>
                <a:endCxn id="86" idx="2"/>
              </p:cNvCxnSpPr>
              <p:nvPr/>
            </p:nvCxnSpPr>
            <p:spPr>
              <a:xfrm>
                <a:off x="7604823" y="2262484"/>
                <a:ext cx="867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88" name="Google Shape;385;p29">
                <a:extLst>
                  <a:ext uri="{FF2B5EF4-FFF2-40B4-BE49-F238E27FC236}">
                    <a16:creationId xmlns:a16="http://schemas.microsoft.com/office/drawing/2014/main" id="{C06457D4-EC06-2DEF-0C59-EFA57CE218DD}"/>
                  </a:ext>
                </a:extLst>
              </p:cNvPr>
              <p:cNvCxnSpPr>
                <a:endCxn id="75" idx="1"/>
              </p:cNvCxnSpPr>
              <p:nvPr/>
            </p:nvCxnSpPr>
            <p:spPr>
              <a:xfrm>
                <a:off x="337755" y="-22797"/>
                <a:ext cx="199200" cy="58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9" name="Google Shape;386;p29">
                <a:extLst>
                  <a:ext uri="{FF2B5EF4-FFF2-40B4-BE49-F238E27FC236}">
                    <a16:creationId xmlns:a16="http://schemas.microsoft.com/office/drawing/2014/main" id="{9AA1CC72-1B3D-6BC1-13EA-9497E34B2E53}"/>
                  </a:ext>
                </a:extLst>
              </p:cNvPr>
              <p:cNvSpPr txBox="1"/>
              <p:nvPr/>
            </p:nvSpPr>
            <p:spPr>
              <a:xfrm>
                <a:off x="1070325" y="281250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D2EF1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90" name="Google Shape;387;p29">
                <a:extLst>
                  <a:ext uri="{FF2B5EF4-FFF2-40B4-BE49-F238E27FC236}">
                    <a16:creationId xmlns:a16="http://schemas.microsoft.com/office/drawing/2014/main" id="{940933D1-485E-2390-323F-4DAC9ECD7E8D}"/>
                  </a:ext>
                </a:extLst>
              </p:cNvPr>
              <p:cNvSpPr txBox="1"/>
              <p:nvPr/>
            </p:nvSpPr>
            <p:spPr>
              <a:xfrm>
                <a:off x="2980575" y="8668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D2EF2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91" name="Google Shape;388;p29">
                <a:extLst>
                  <a:ext uri="{FF2B5EF4-FFF2-40B4-BE49-F238E27FC236}">
                    <a16:creationId xmlns:a16="http://schemas.microsoft.com/office/drawing/2014/main" id="{91E113FA-D13F-AEF0-04CD-F689F930F484}"/>
                  </a:ext>
                </a:extLst>
              </p:cNvPr>
              <p:cNvSpPr txBox="1"/>
              <p:nvPr/>
            </p:nvSpPr>
            <p:spPr>
              <a:xfrm>
                <a:off x="4566150" y="8668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D1EF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92" name="Google Shape;389;p29">
                <a:extLst>
                  <a:ext uri="{FF2B5EF4-FFF2-40B4-BE49-F238E27FC236}">
                    <a16:creationId xmlns:a16="http://schemas.microsoft.com/office/drawing/2014/main" id="{ED2201D8-94BB-1668-265E-5902394A94B4}"/>
                  </a:ext>
                </a:extLst>
              </p:cNvPr>
              <p:cNvSpPr txBox="1"/>
              <p:nvPr/>
            </p:nvSpPr>
            <p:spPr>
              <a:xfrm>
                <a:off x="6103725" y="8623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Q1EF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  <p:sp>
            <p:nvSpPr>
              <p:cNvPr id="93" name="Google Shape;390;p29">
                <a:extLst>
                  <a:ext uri="{FF2B5EF4-FFF2-40B4-BE49-F238E27FC236}">
                    <a16:creationId xmlns:a16="http://schemas.microsoft.com/office/drawing/2014/main" id="{3EA4B7B7-DB85-A715-C8F3-386573F23B32}"/>
                  </a:ext>
                </a:extLst>
              </p:cNvPr>
              <p:cNvSpPr txBox="1"/>
              <p:nvPr/>
            </p:nvSpPr>
            <p:spPr>
              <a:xfrm>
                <a:off x="7138025" y="862325"/>
                <a:ext cx="933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533" b="1">
                    <a:solidFill>
                      <a:schemeClr val="dk2"/>
                    </a:solidFill>
                  </a:rPr>
                  <a:t>Q0EF</a:t>
                </a:r>
                <a:endParaRPr sz="533" b="1">
                  <a:solidFill>
                    <a:schemeClr val="dk2"/>
                  </a:solidFill>
                </a:endParaRPr>
              </a:p>
            </p:txBody>
          </p:sp>
        </p:grpSp>
      </p:grpSp>
      <p:sp>
        <p:nvSpPr>
          <p:cNvPr id="94" name="Google Shape;394;p29">
            <a:extLst>
              <a:ext uri="{FF2B5EF4-FFF2-40B4-BE49-F238E27FC236}">
                <a16:creationId xmlns:a16="http://schemas.microsoft.com/office/drawing/2014/main" id="{8F131C9D-1599-09C8-1817-E64FECC1BF84}"/>
              </a:ext>
            </a:extLst>
          </p:cNvPr>
          <p:cNvSpPr/>
          <p:nvPr/>
        </p:nvSpPr>
        <p:spPr>
          <a:xfrm rot="-2276402">
            <a:off x="6762979" y="1069136"/>
            <a:ext cx="865271" cy="242840"/>
          </a:xfrm>
          <a:prstGeom prst="rightArrow">
            <a:avLst>
              <a:gd name="adj1" fmla="val 50000"/>
              <a:gd name="adj2" fmla="val 175232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5" name="Google Shape;468;p30">
            <a:extLst>
              <a:ext uri="{FF2B5EF4-FFF2-40B4-BE49-F238E27FC236}">
                <a16:creationId xmlns:a16="http://schemas.microsoft.com/office/drawing/2014/main" id="{EADDFD13-A304-E6FF-B89F-3E82E008305E}"/>
              </a:ext>
            </a:extLst>
          </p:cNvPr>
          <p:cNvSpPr/>
          <p:nvPr/>
        </p:nvSpPr>
        <p:spPr>
          <a:xfrm rot="-2276402">
            <a:off x="10192779" y="1612703"/>
            <a:ext cx="865271" cy="242840"/>
          </a:xfrm>
          <a:prstGeom prst="rightArrow">
            <a:avLst>
              <a:gd name="adj1" fmla="val 50000"/>
              <a:gd name="adj2" fmla="val 175232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96" name="Google Shape;499;p31">
            <a:extLst>
              <a:ext uri="{FF2B5EF4-FFF2-40B4-BE49-F238E27FC236}">
                <a16:creationId xmlns:a16="http://schemas.microsoft.com/office/drawing/2014/main" id="{E6356B0F-A305-E03A-486C-E264CD0AB2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1617" y="2687235"/>
            <a:ext cx="3684811" cy="36294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Date Placeholder 96">
            <a:extLst>
              <a:ext uri="{FF2B5EF4-FFF2-40B4-BE49-F238E27FC236}">
                <a16:creationId xmlns:a16="http://schemas.microsoft.com/office/drawing/2014/main" id="{2B85270E-8E8A-8EB4-591F-FD2245F6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98" name="Footer Placeholder 97">
            <a:extLst>
              <a:ext uri="{FF2B5EF4-FFF2-40B4-BE49-F238E27FC236}">
                <a16:creationId xmlns:a16="http://schemas.microsoft.com/office/drawing/2014/main" id="{ABB48A3F-D4F5-3F09-EFE2-A23AA4B6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99" name="Slide Number Placeholder 98">
            <a:extLst>
              <a:ext uri="{FF2B5EF4-FFF2-40B4-BE49-F238E27FC236}">
                <a16:creationId xmlns:a16="http://schemas.microsoft.com/office/drawing/2014/main" id="{34FF0FEC-6CF9-A4DA-ADF3-D73370FC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5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3550-1AC8-1298-780A-8BBC5EBC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generator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4F-225D-8BC4-CCB1-1D0C5AA1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62" y="1378182"/>
            <a:ext cx="10515600" cy="404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dk1"/>
                </a:solidFill>
              </a:rPr>
              <a:t>Turn on the SR production process using a dedicated Geant4 class.</a:t>
            </a:r>
          </a:p>
        </p:txBody>
      </p:sp>
      <p:pic>
        <p:nvPicPr>
          <p:cNvPr id="4" name="Google Shape;513;p32">
            <a:extLst>
              <a:ext uri="{FF2B5EF4-FFF2-40B4-BE49-F238E27FC236}">
                <a16:creationId xmlns:a16="http://schemas.microsoft.com/office/drawing/2014/main" id="{5854D235-EFBA-DC61-69C3-A334A4387D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9048"/>
          <a:stretch/>
        </p:blipFill>
        <p:spPr>
          <a:xfrm>
            <a:off x="423742" y="1846344"/>
            <a:ext cx="5232333" cy="434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7;p32">
            <a:extLst>
              <a:ext uri="{FF2B5EF4-FFF2-40B4-BE49-F238E27FC236}">
                <a16:creationId xmlns:a16="http://schemas.microsoft.com/office/drawing/2014/main" id="{B3C28C48-1B5F-C73D-9565-7A4352F80C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975" y="1846346"/>
            <a:ext cx="5942136" cy="43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518;p32">
            <a:extLst>
              <a:ext uri="{FF2B5EF4-FFF2-40B4-BE49-F238E27FC236}">
                <a16:creationId xmlns:a16="http://schemas.microsoft.com/office/drawing/2014/main" id="{33BEFC33-2D8E-CFC5-1AB4-FBB285F5EA5E}"/>
              </a:ext>
            </a:extLst>
          </p:cNvPr>
          <p:cNvSpPr txBox="1"/>
          <p:nvPr/>
        </p:nvSpPr>
        <p:spPr>
          <a:xfrm>
            <a:off x="5855962" y="1861545"/>
            <a:ext cx="1544400" cy="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rgbClr val="980000"/>
                </a:solidFill>
              </a:rPr>
              <a:t>Synrad+</a:t>
            </a:r>
            <a:endParaRPr sz="2400" b="1">
              <a:solidFill>
                <a:srgbClr val="980000"/>
              </a:solidFill>
            </a:endParaRPr>
          </a:p>
        </p:txBody>
      </p:sp>
      <p:sp>
        <p:nvSpPr>
          <p:cNvPr id="7" name="Google Shape;519;p32">
            <a:extLst>
              <a:ext uri="{FF2B5EF4-FFF2-40B4-BE49-F238E27FC236}">
                <a16:creationId xmlns:a16="http://schemas.microsoft.com/office/drawing/2014/main" id="{2BE6D574-9078-182A-8BE8-F0DB777F7CA0}"/>
              </a:ext>
            </a:extLst>
          </p:cNvPr>
          <p:cNvSpPr txBox="1"/>
          <p:nvPr/>
        </p:nvSpPr>
        <p:spPr>
          <a:xfrm>
            <a:off x="8609070" y="5752461"/>
            <a:ext cx="1808400" cy="31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/>
              <a:t>electron beam</a:t>
            </a:r>
            <a:endParaRPr sz="1600" i="1"/>
          </a:p>
        </p:txBody>
      </p:sp>
      <p:sp>
        <p:nvSpPr>
          <p:cNvPr id="8" name="Google Shape;520;p32">
            <a:extLst>
              <a:ext uri="{FF2B5EF4-FFF2-40B4-BE49-F238E27FC236}">
                <a16:creationId xmlns:a16="http://schemas.microsoft.com/office/drawing/2014/main" id="{CD7F3008-66A8-C547-0066-0415AC1AD486}"/>
              </a:ext>
            </a:extLst>
          </p:cNvPr>
          <p:cNvSpPr txBox="1"/>
          <p:nvPr/>
        </p:nvSpPr>
        <p:spPr>
          <a:xfrm>
            <a:off x="7922762" y="2153661"/>
            <a:ext cx="1808400" cy="31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/>
              <a:t>SR photons</a:t>
            </a:r>
            <a:endParaRPr sz="1600" i="1"/>
          </a:p>
        </p:txBody>
      </p:sp>
      <p:sp>
        <p:nvSpPr>
          <p:cNvPr id="9" name="Google Shape;521;p32">
            <a:extLst>
              <a:ext uri="{FF2B5EF4-FFF2-40B4-BE49-F238E27FC236}">
                <a16:creationId xmlns:a16="http://schemas.microsoft.com/office/drawing/2014/main" id="{D30F94D0-620A-1BBB-1E46-46BA57C5F413}"/>
              </a:ext>
            </a:extLst>
          </p:cNvPr>
          <p:cNvSpPr txBox="1"/>
          <p:nvPr/>
        </p:nvSpPr>
        <p:spPr>
          <a:xfrm>
            <a:off x="9607207" y="4811049"/>
            <a:ext cx="2094400" cy="49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/>
              <a:t>vacuum beam pipe internal walls</a:t>
            </a:r>
            <a:endParaRPr sz="1600" i="1"/>
          </a:p>
        </p:txBody>
      </p:sp>
      <p:cxnSp>
        <p:nvCxnSpPr>
          <p:cNvPr id="10" name="Google Shape;522;p32">
            <a:extLst>
              <a:ext uri="{FF2B5EF4-FFF2-40B4-BE49-F238E27FC236}">
                <a16:creationId xmlns:a16="http://schemas.microsoft.com/office/drawing/2014/main" id="{27B126B1-97C4-EDB0-B566-FE7DB3E1AC32}"/>
              </a:ext>
            </a:extLst>
          </p:cNvPr>
          <p:cNvCxnSpPr>
            <a:stCxn id="8" idx="2"/>
          </p:cNvCxnSpPr>
          <p:nvPr/>
        </p:nvCxnSpPr>
        <p:spPr>
          <a:xfrm flipH="1">
            <a:off x="7889762" y="2463661"/>
            <a:ext cx="937200" cy="242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523;p32">
            <a:extLst>
              <a:ext uri="{FF2B5EF4-FFF2-40B4-BE49-F238E27FC236}">
                <a16:creationId xmlns:a16="http://schemas.microsoft.com/office/drawing/2014/main" id="{535EA7B6-AE04-7214-7CA5-DB5951B62526}"/>
              </a:ext>
            </a:extLst>
          </p:cNvPr>
          <p:cNvCxnSpPr>
            <a:stCxn id="9" idx="0"/>
          </p:cNvCxnSpPr>
          <p:nvPr/>
        </p:nvCxnSpPr>
        <p:spPr>
          <a:xfrm rot="10800000">
            <a:off x="10611207" y="4420649"/>
            <a:ext cx="43200" cy="39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524;p32">
            <a:extLst>
              <a:ext uri="{FF2B5EF4-FFF2-40B4-BE49-F238E27FC236}">
                <a16:creationId xmlns:a16="http://schemas.microsoft.com/office/drawing/2014/main" id="{B42233B2-4290-4D10-58D5-61D83AA4EE2C}"/>
              </a:ext>
            </a:extLst>
          </p:cNvPr>
          <p:cNvCxnSpPr>
            <a:stCxn id="7" idx="1"/>
          </p:cNvCxnSpPr>
          <p:nvPr/>
        </p:nvCxnSpPr>
        <p:spPr>
          <a:xfrm rot="10800000">
            <a:off x="6360670" y="5739461"/>
            <a:ext cx="2248400" cy="16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525;p32">
            <a:extLst>
              <a:ext uri="{FF2B5EF4-FFF2-40B4-BE49-F238E27FC236}">
                <a16:creationId xmlns:a16="http://schemas.microsoft.com/office/drawing/2014/main" id="{A5BBD2CA-EF78-7F15-A928-CDDB8100C855}"/>
              </a:ext>
            </a:extLst>
          </p:cNvPr>
          <p:cNvSpPr txBox="1"/>
          <p:nvPr/>
        </p:nvSpPr>
        <p:spPr>
          <a:xfrm>
            <a:off x="368175" y="1846360"/>
            <a:ext cx="14056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rgbClr val="FFFF00"/>
                </a:solidFill>
              </a:rPr>
              <a:t>Geant4</a:t>
            </a:r>
            <a:endParaRPr sz="2400" b="1">
              <a:solidFill>
                <a:srgbClr val="FFFF00"/>
              </a:solidFill>
            </a:endParaRPr>
          </a:p>
        </p:txBody>
      </p:sp>
      <p:sp>
        <p:nvSpPr>
          <p:cNvPr id="14" name="Google Shape;526;p32">
            <a:extLst>
              <a:ext uri="{FF2B5EF4-FFF2-40B4-BE49-F238E27FC236}">
                <a16:creationId xmlns:a16="http://schemas.microsoft.com/office/drawing/2014/main" id="{4EA71710-6B3D-3191-C7A4-CE32B664E6BB}"/>
              </a:ext>
            </a:extLst>
          </p:cNvPr>
          <p:cNvSpPr txBox="1"/>
          <p:nvPr/>
        </p:nvSpPr>
        <p:spPr>
          <a:xfrm>
            <a:off x="2757841" y="4639416"/>
            <a:ext cx="2094400" cy="497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>
                <a:solidFill>
                  <a:srgbClr val="FFFFFF"/>
                </a:solidFill>
              </a:rPr>
              <a:t>vacuum beam pipe internal walls</a:t>
            </a:r>
            <a:endParaRPr sz="1600" i="1">
              <a:solidFill>
                <a:srgbClr val="FFFFFF"/>
              </a:solidFill>
            </a:endParaRPr>
          </a:p>
        </p:txBody>
      </p:sp>
      <p:cxnSp>
        <p:nvCxnSpPr>
          <p:cNvPr id="15" name="Google Shape;527;p32">
            <a:extLst>
              <a:ext uri="{FF2B5EF4-FFF2-40B4-BE49-F238E27FC236}">
                <a16:creationId xmlns:a16="http://schemas.microsoft.com/office/drawing/2014/main" id="{5FFAA159-223C-D57F-121A-AA3A1F9BC603}"/>
              </a:ext>
            </a:extLst>
          </p:cNvPr>
          <p:cNvCxnSpPr>
            <a:stCxn id="14" idx="0"/>
          </p:cNvCxnSpPr>
          <p:nvPr/>
        </p:nvCxnSpPr>
        <p:spPr>
          <a:xfrm rot="10800000">
            <a:off x="3421441" y="3830616"/>
            <a:ext cx="383600" cy="80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Google Shape;528;p32">
            <a:extLst>
              <a:ext uri="{FF2B5EF4-FFF2-40B4-BE49-F238E27FC236}">
                <a16:creationId xmlns:a16="http://schemas.microsoft.com/office/drawing/2014/main" id="{DB6F35BB-5A9E-1241-106F-E801C015AF90}"/>
              </a:ext>
            </a:extLst>
          </p:cNvPr>
          <p:cNvSpPr txBox="1"/>
          <p:nvPr/>
        </p:nvSpPr>
        <p:spPr>
          <a:xfrm>
            <a:off x="1590229" y="2074628"/>
            <a:ext cx="1808400" cy="310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>
                <a:solidFill>
                  <a:srgbClr val="FFFFFF"/>
                </a:solidFill>
              </a:rPr>
              <a:t>SR photons</a:t>
            </a:r>
            <a:endParaRPr sz="1600" i="1">
              <a:solidFill>
                <a:srgbClr val="FFFFFF"/>
              </a:solidFill>
            </a:endParaRPr>
          </a:p>
        </p:txBody>
      </p:sp>
      <p:cxnSp>
        <p:nvCxnSpPr>
          <p:cNvPr id="17" name="Google Shape;529;p32">
            <a:extLst>
              <a:ext uri="{FF2B5EF4-FFF2-40B4-BE49-F238E27FC236}">
                <a16:creationId xmlns:a16="http://schemas.microsoft.com/office/drawing/2014/main" id="{4253967F-F6BD-858B-375B-4EAFF07685A6}"/>
              </a:ext>
            </a:extLst>
          </p:cNvPr>
          <p:cNvCxnSpPr>
            <a:stCxn id="16" idx="2"/>
          </p:cNvCxnSpPr>
          <p:nvPr/>
        </p:nvCxnSpPr>
        <p:spPr>
          <a:xfrm>
            <a:off x="2494429" y="2384628"/>
            <a:ext cx="0" cy="196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530;p32">
            <a:extLst>
              <a:ext uri="{FF2B5EF4-FFF2-40B4-BE49-F238E27FC236}">
                <a16:creationId xmlns:a16="http://schemas.microsoft.com/office/drawing/2014/main" id="{1B1D146B-5499-79FB-856D-296A76779035}"/>
              </a:ext>
            </a:extLst>
          </p:cNvPr>
          <p:cNvSpPr txBox="1"/>
          <p:nvPr/>
        </p:nvSpPr>
        <p:spPr>
          <a:xfrm>
            <a:off x="3525870" y="5758961"/>
            <a:ext cx="1808400" cy="310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i="1">
                <a:solidFill>
                  <a:srgbClr val="FFFFFF"/>
                </a:solidFill>
              </a:rPr>
              <a:t>electron beam</a:t>
            </a:r>
            <a:endParaRPr sz="1600" i="1">
              <a:solidFill>
                <a:srgbClr val="FFFFFF"/>
              </a:solidFill>
            </a:endParaRPr>
          </a:p>
        </p:txBody>
      </p:sp>
      <p:cxnSp>
        <p:nvCxnSpPr>
          <p:cNvPr id="19" name="Google Shape;531;p32">
            <a:extLst>
              <a:ext uri="{FF2B5EF4-FFF2-40B4-BE49-F238E27FC236}">
                <a16:creationId xmlns:a16="http://schemas.microsoft.com/office/drawing/2014/main" id="{C0F815D7-7661-E1FE-10AB-2A2D53C14B0D}"/>
              </a:ext>
            </a:extLst>
          </p:cNvPr>
          <p:cNvCxnSpPr>
            <a:stCxn id="18" idx="1"/>
          </p:cNvCxnSpPr>
          <p:nvPr/>
        </p:nvCxnSpPr>
        <p:spPr>
          <a:xfrm rot="10800000">
            <a:off x="1880670" y="5415161"/>
            <a:ext cx="1645200" cy="49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532;p32">
            <a:extLst>
              <a:ext uri="{FF2B5EF4-FFF2-40B4-BE49-F238E27FC236}">
                <a16:creationId xmlns:a16="http://schemas.microsoft.com/office/drawing/2014/main" id="{40650EEB-3C15-9B08-6023-984E34C7EB24}"/>
              </a:ext>
            </a:extLst>
          </p:cNvPr>
          <p:cNvSpPr txBox="1"/>
          <p:nvPr/>
        </p:nvSpPr>
        <p:spPr>
          <a:xfrm>
            <a:off x="368175" y="6195244"/>
            <a:ext cx="5186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 i="1">
                <a:solidFill>
                  <a:schemeClr val="dk1"/>
                </a:solidFill>
              </a:rPr>
              <a:t>visualization is left-handed</a:t>
            </a:r>
            <a:endParaRPr sz="1600" i="1">
              <a:solidFill>
                <a:schemeClr val="dk1"/>
              </a:solidFill>
            </a:endParaRPr>
          </a:p>
        </p:txBody>
      </p:sp>
      <p:sp>
        <p:nvSpPr>
          <p:cNvPr id="21" name="Google Shape;533;p32">
            <a:extLst>
              <a:ext uri="{FF2B5EF4-FFF2-40B4-BE49-F238E27FC236}">
                <a16:creationId xmlns:a16="http://schemas.microsoft.com/office/drawing/2014/main" id="{09763744-DD7E-47B5-359D-606CF9D793EE}"/>
              </a:ext>
            </a:extLst>
          </p:cNvPr>
          <p:cNvSpPr txBox="1"/>
          <p:nvPr/>
        </p:nvSpPr>
        <p:spPr>
          <a:xfrm>
            <a:off x="6612109" y="6199894"/>
            <a:ext cx="5186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 i="1">
                <a:solidFill>
                  <a:schemeClr val="dk1"/>
                </a:solidFill>
              </a:rPr>
              <a:t>visualization is right-handed</a:t>
            </a:r>
            <a:endParaRPr sz="1600" i="1">
              <a:solidFill>
                <a:schemeClr val="dk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A79FFE86-C6A2-4C7C-DCB4-34E19854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EEA2CA9-4D66-8820-9EA5-77680A75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5BD54AF-5538-CF7C-344F-A36443AC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64E2-5FBE-AFE0-7807-1D2128EF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2" y="329222"/>
            <a:ext cx="11700588" cy="1325563"/>
          </a:xfrm>
        </p:spPr>
        <p:txBody>
          <a:bodyPr>
            <a:normAutofit/>
          </a:bodyPr>
          <a:lstStyle/>
          <a:p>
            <a:r>
              <a:rPr lang="en-JP" dirty="0"/>
              <a:t>X-ray reflection process </a:t>
            </a:r>
            <a:r>
              <a:rPr lang="en-JP"/>
              <a:t>benchmark:</a:t>
            </a:r>
            <a:br>
              <a:rPr lang="en-JP" dirty="0"/>
            </a:br>
            <a:r>
              <a:rPr lang="en-JP" sz="1800" b="1" dirty="0">
                <a:solidFill>
                  <a:schemeClr val="accent2"/>
                </a:solidFill>
              </a:rPr>
              <a:t>Synrad+ </a:t>
            </a:r>
            <a:r>
              <a:rPr lang="en-JP" sz="1800" dirty="0">
                <a:solidFill>
                  <a:schemeClr val="accent2"/>
                </a:solidFill>
              </a:rPr>
              <a:t>(</a:t>
            </a:r>
            <a:r>
              <a:rPr lang="en-JP" sz="1800" dirty="0">
                <a:solidFill>
                  <a:schemeClr val="accent2"/>
                </a:solidFill>
                <a:hlinkClick r:id="rId2"/>
              </a:rPr>
              <a:t>v1.4.33</a:t>
            </a:r>
            <a:r>
              <a:rPr lang="en-JP" sz="1800" dirty="0">
                <a:solidFill>
                  <a:schemeClr val="accent2"/>
                </a:solidFill>
              </a:rPr>
              <a:t>/</a:t>
            </a:r>
            <a:r>
              <a:rPr lang="en-JP" sz="1800" dirty="0">
                <a:solidFill>
                  <a:schemeClr val="accent2"/>
                </a:solidFill>
                <a:hlinkClick r:id="rId3"/>
              </a:rPr>
              <a:t>v1.4.34</a:t>
            </a:r>
            <a:r>
              <a:rPr lang="en-JP" sz="1800" dirty="0">
                <a:solidFill>
                  <a:schemeClr val="accent2"/>
                </a:solidFill>
              </a:rPr>
              <a:t> bugfix) vs </a:t>
            </a:r>
            <a:r>
              <a:rPr lang="en-JP" sz="1800" b="1" dirty="0">
                <a:solidFill>
                  <a:schemeClr val="accent2"/>
                </a:solidFill>
              </a:rPr>
              <a:t>Geant4</a:t>
            </a:r>
            <a:r>
              <a:rPr lang="en-JP" sz="1800" dirty="0">
                <a:solidFill>
                  <a:schemeClr val="accent2"/>
                </a:solidFill>
              </a:rPr>
              <a:t> (Gamma, </a:t>
            </a:r>
            <a:r>
              <a:rPr lang="en-JP" sz="1800" dirty="0">
                <a:solidFill>
                  <a:schemeClr val="accent2"/>
                </a:solidFill>
                <a:hlinkClick r:id="rId4"/>
              </a:rPr>
              <a:t>custom-built</a:t>
            </a:r>
            <a:r>
              <a:rPr lang="en-JP" sz="1800" dirty="0">
                <a:solidFill>
                  <a:schemeClr val="accent2"/>
                </a:solidFill>
              </a:rPr>
              <a:t>) vs </a:t>
            </a:r>
            <a:r>
              <a:rPr lang="en-JP" sz="1800" b="1" dirty="0">
                <a:solidFill>
                  <a:schemeClr val="accent2"/>
                </a:solidFill>
              </a:rPr>
              <a:t>Geant4</a:t>
            </a:r>
            <a:r>
              <a:rPr lang="en-JP" sz="1800" dirty="0">
                <a:solidFill>
                  <a:schemeClr val="accent2"/>
                </a:solidFill>
              </a:rPr>
              <a:t> (Xray, adobted from </a:t>
            </a:r>
            <a:r>
              <a:rPr lang="en-JP" sz="1800" dirty="0">
                <a:solidFill>
                  <a:schemeClr val="accent2"/>
                </a:solidFill>
                <a:hlinkClick r:id="rId5"/>
              </a:rPr>
              <a:t>geant4-release-11.2.0</a:t>
            </a:r>
            <a:r>
              <a:rPr lang="en-JP" sz="1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8" name="Content Placeholder 7" descr="A graph of a graph showing a number of electrons&#10;&#10;Description automatically generated">
            <a:extLst>
              <a:ext uri="{FF2B5EF4-FFF2-40B4-BE49-F238E27FC236}">
                <a16:creationId xmlns:a16="http://schemas.microsoft.com/office/drawing/2014/main" id="{219846A6-F242-4485-7F80-B9A94537C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200" y="1817448"/>
            <a:ext cx="4533575" cy="4412141"/>
          </a:xfrm>
        </p:spPr>
      </p:pic>
      <p:pic>
        <p:nvPicPr>
          <p:cNvPr id="10" name="Picture 9" descr="A group of graphs with green and purple lines&#10;&#10;Description automatically generated">
            <a:extLst>
              <a:ext uri="{FF2B5EF4-FFF2-40B4-BE49-F238E27FC236}">
                <a16:creationId xmlns:a16="http://schemas.microsoft.com/office/drawing/2014/main" id="{C52AB99F-7971-0D19-5D84-3DAD288A32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802" b="49793"/>
          <a:stretch/>
        </p:blipFill>
        <p:spPr>
          <a:xfrm>
            <a:off x="6096000" y="1817448"/>
            <a:ext cx="5081955" cy="4538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BFF601-8BD2-8C7B-B64F-01E0B7F0374A}"/>
              </a:ext>
            </a:extLst>
          </p:cNvPr>
          <p:cNvSpPr txBox="1"/>
          <p:nvPr/>
        </p:nvSpPr>
        <p:spPr>
          <a:xfrm>
            <a:off x="4134828" y="1506021"/>
            <a:ext cx="319812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Surface roughness RMS = 0 nm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05950-4962-4817-4D42-DBE24361DAD8}"/>
              </a:ext>
            </a:extLst>
          </p:cNvPr>
          <p:cNvSpPr txBox="1"/>
          <p:nvPr/>
        </p:nvSpPr>
        <p:spPr>
          <a:xfrm>
            <a:off x="1472917" y="3287631"/>
            <a:ext cx="32641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dirty="0"/>
              <a:t>Good agreement between all codes and models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CCBFF-3814-77FB-61B7-FD5F6216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24D89D-6241-F46D-0CB9-B9957794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E094F1-A917-C190-4377-E1FB72FD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42BBB1D6-029E-665F-596A-7AC8656B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1" y="1511575"/>
            <a:ext cx="4952217" cy="48926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96463E-D8A8-EAA8-1478-912DCF49C59D}"/>
              </a:ext>
            </a:extLst>
          </p:cNvPr>
          <p:cNvSpPr txBox="1"/>
          <p:nvPr/>
        </p:nvSpPr>
        <p:spPr>
          <a:xfrm>
            <a:off x="6585086" y="1975753"/>
            <a:ext cx="375323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JP" dirty="0"/>
              <a:t>Surface roughness RMS = 50 nm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B6EC4F-AD47-3AEA-92D6-E6A12CCFA901}"/>
              </a:ext>
            </a:extLst>
          </p:cNvPr>
          <p:cNvSpPr txBox="1"/>
          <p:nvPr/>
        </p:nvSpPr>
        <p:spPr>
          <a:xfrm>
            <a:off x="5159828" y="2450808"/>
            <a:ext cx="6814458" cy="3276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2000" b="1" dirty="0"/>
              <a:t>Good agreement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between Geant4 codes for specular reflection </a:t>
            </a:r>
          </a:p>
          <a:p>
            <a:pPr algn="r">
              <a:lnSpc>
                <a:spcPct val="150000"/>
              </a:lnSpc>
            </a:pPr>
            <a:r>
              <a:rPr lang="en-JP" sz="2000" i="1" dirty="0"/>
              <a:t>(</a:t>
            </a:r>
            <a:r>
              <a:rPr lang="en-JP" sz="2000" i="1" dirty="0">
                <a:solidFill>
                  <a:srgbClr val="1210FF"/>
                </a:solidFill>
              </a:rPr>
              <a:t>blue</a:t>
            </a:r>
            <a:r>
              <a:rPr lang="en-JP" sz="2000" i="1" dirty="0"/>
              <a:t> and </a:t>
            </a:r>
            <a:r>
              <a:rPr lang="en-JP" sz="2000" i="1" dirty="0">
                <a:solidFill>
                  <a:srgbClr val="FFC000"/>
                </a:solidFill>
              </a:rPr>
              <a:t>yellow</a:t>
            </a:r>
            <a:r>
              <a:rPr lang="en-JP" sz="2000" i="1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old model Synrad+ vs Geant4 code for diffuse reflection</a:t>
            </a:r>
          </a:p>
          <a:p>
            <a:pPr algn="r">
              <a:lnSpc>
                <a:spcPct val="150000"/>
              </a:lnSpc>
            </a:pPr>
            <a:r>
              <a:rPr lang="en-JP" sz="2000" i="1" dirty="0"/>
              <a:t>(</a:t>
            </a:r>
            <a:r>
              <a:rPr lang="en-JP" sz="2000" i="1" dirty="0">
                <a:solidFill>
                  <a:srgbClr val="FF40FF"/>
                </a:solidFill>
              </a:rPr>
              <a:t>magenta</a:t>
            </a:r>
            <a:r>
              <a:rPr lang="en-JP" sz="2000" i="1" dirty="0"/>
              <a:t> vs black)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new model Synrad+ vs Geant4 code for diffuse reflection </a:t>
            </a:r>
          </a:p>
          <a:p>
            <a:pPr algn="r">
              <a:lnSpc>
                <a:spcPct val="150000"/>
              </a:lnSpc>
            </a:pPr>
            <a:r>
              <a:rPr lang="en-JP" sz="2000" i="1" dirty="0"/>
              <a:t>(</a:t>
            </a:r>
            <a:r>
              <a:rPr lang="en-JP" sz="2000" i="1" dirty="0">
                <a:solidFill>
                  <a:srgbClr val="00B050"/>
                </a:solidFill>
              </a:rPr>
              <a:t>green</a:t>
            </a:r>
            <a:r>
              <a:rPr lang="en-JP" sz="2000" i="1" dirty="0"/>
              <a:t> vs </a:t>
            </a:r>
            <a:r>
              <a:rPr lang="en-JP" sz="2000" i="1" dirty="0">
                <a:solidFill>
                  <a:srgbClr val="FF0000"/>
                </a:solidFill>
              </a:rPr>
              <a:t>red</a:t>
            </a:r>
            <a:r>
              <a:rPr lang="en-JP" sz="2000" i="1" dirty="0"/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B49F45-CDB9-1305-B6E0-CC2725F8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2" y="329222"/>
            <a:ext cx="11700588" cy="1325563"/>
          </a:xfrm>
        </p:spPr>
        <p:txBody>
          <a:bodyPr>
            <a:normAutofit/>
          </a:bodyPr>
          <a:lstStyle/>
          <a:p>
            <a:r>
              <a:rPr lang="en-JP" dirty="0"/>
              <a:t>X-ray reflection process benchmark:</a:t>
            </a:r>
            <a:br>
              <a:rPr lang="en-JP" dirty="0"/>
            </a:br>
            <a:r>
              <a:rPr lang="en-JP" sz="1800" b="1" dirty="0">
                <a:solidFill>
                  <a:schemeClr val="accent2"/>
                </a:solidFill>
              </a:rPr>
              <a:t>Synrad+ </a:t>
            </a:r>
            <a:r>
              <a:rPr lang="en-JP" sz="1800" dirty="0">
                <a:solidFill>
                  <a:schemeClr val="accent2"/>
                </a:solidFill>
              </a:rPr>
              <a:t>(</a:t>
            </a:r>
            <a:r>
              <a:rPr lang="en-JP" sz="1800" dirty="0">
                <a:solidFill>
                  <a:schemeClr val="accent2"/>
                </a:solidFill>
                <a:hlinkClick r:id="rId3"/>
              </a:rPr>
              <a:t>v1.4.33</a:t>
            </a:r>
            <a:r>
              <a:rPr lang="en-JP" sz="1800" dirty="0">
                <a:solidFill>
                  <a:schemeClr val="accent2"/>
                </a:solidFill>
              </a:rPr>
              <a:t>/</a:t>
            </a:r>
            <a:r>
              <a:rPr lang="en-JP" sz="1800" dirty="0">
                <a:solidFill>
                  <a:schemeClr val="accent2"/>
                </a:solidFill>
                <a:hlinkClick r:id="rId4"/>
              </a:rPr>
              <a:t>v1.4.34</a:t>
            </a:r>
            <a:r>
              <a:rPr lang="en-JP" sz="1800" dirty="0">
                <a:solidFill>
                  <a:schemeClr val="accent2"/>
                </a:solidFill>
              </a:rPr>
              <a:t> bugfix) vs </a:t>
            </a:r>
            <a:r>
              <a:rPr lang="en-JP" sz="1800" b="1" dirty="0">
                <a:solidFill>
                  <a:schemeClr val="accent2"/>
                </a:solidFill>
              </a:rPr>
              <a:t>Geant4</a:t>
            </a:r>
            <a:r>
              <a:rPr lang="en-JP" sz="1800" dirty="0">
                <a:solidFill>
                  <a:schemeClr val="accent2"/>
                </a:solidFill>
              </a:rPr>
              <a:t> (Gamma, </a:t>
            </a:r>
            <a:r>
              <a:rPr lang="en-JP" sz="1800" dirty="0">
                <a:solidFill>
                  <a:schemeClr val="accent2"/>
                </a:solidFill>
                <a:hlinkClick r:id="rId5"/>
              </a:rPr>
              <a:t>custom-built</a:t>
            </a:r>
            <a:r>
              <a:rPr lang="en-JP" sz="1800" dirty="0">
                <a:solidFill>
                  <a:schemeClr val="accent2"/>
                </a:solidFill>
              </a:rPr>
              <a:t>) vs </a:t>
            </a:r>
            <a:r>
              <a:rPr lang="en-JP" sz="1800" b="1" dirty="0">
                <a:solidFill>
                  <a:schemeClr val="accent2"/>
                </a:solidFill>
              </a:rPr>
              <a:t>Geant4</a:t>
            </a:r>
            <a:r>
              <a:rPr lang="en-JP" sz="1800" dirty="0">
                <a:solidFill>
                  <a:schemeClr val="accent2"/>
                </a:solidFill>
              </a:rPr>
              <a:t> (Xray, adobted from </a:t>
            </a:r>
            <a:r>
              <a:rPr lang="en-JP" sz="1800" dirty="0">
                <a:solidFill>
                  <a:schemeClr val="accent2"/>
                </a:solidFill>
                <a:hlinkClick r:id="rId6"/>
              </a:rPr>
              <a:t>geant4-release-11.2.0</a:t>
            </a:r>
            <a:r>
              <a:rPr lang="en-JP" sz="1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52946-E651-B564-8E07-660F91B274C2}"/>
              </a:ext>
            </a:extLst>
          </p:cNvPr>
          <p:cNvSpPr txBox="1"/>
          <p:nvPr/>
        </p:nvSpPr>
        <p:spPr>
          <a:xfrm>
            <a:off x="5159828" y="5607698"/>
            <a:ext cx="4711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Now, we have a reliable and convenient tool for studying the SR background.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7C4DCE1-5754-D73D-0303-F3C6A6AA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8E3C127-04FC-9A5C-C346-0391E286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4FEC89-D912-C8E5-25F5-B178B68D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9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BC509-1B4C-4F30-739C-284EAD65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3BF7B5-6C1F-B8ED-FCE0-A0BFC566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7" cy="6275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89D5B-A016-D086-2BB7-1A261AD0BF23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70000"/>
          </a:blip>
          <a:srcRect l="11983" t="12050" r="11983" b="12031"/>
          <a:stretch/>
        </p:blipFill>
        <p:spPr>
          <a:xfrm flipH="1" flipV="1">
            <a:off x="1450428" y="735726"/>
            <a:ext cx="9270124" cy="47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9020E-B7F9-39A7-72CD-0B3377CF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36624"/>
          </a:xfrm>
        </p:spPr>
        <p:txBody>
          <a:bodyPr>
            <a:normAutofit fontScale="90000"/>
          </a:bodyPr>
          <a:lstStyle/>
          <a:p>
            <a:r>
              <a:rPr lang="en-JP" sz="4000" dirty="0"/>
              <a:t>BWD beam pipe (before)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18B8165-4674-78CD-DAC6-FE4BEB5560B1}"/>
              </a:ext>
            </a:extLst>
          </p:cNvPr>
          <p:cNvSpPr/>
          <p:nvPr/>
        </p:nvSpPr>
        <p:spPr>
          <a:xfrm>
            <a:off x="9273466" y="2911371"/>
            <a:ext cx="1242134" cy="4527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JP" sz="1400" baseline="30000" dirty="0"/>
              <a:t>–</a:t>
            </a:r>
            <a:r>
              <a:rPr lang="en-JP" sz="1400" dirty="0"/>
              <a:t> beam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6918B-DB5D-8C12-3710-8E03A14FA4DF}"/>
              </a:ext>
            </a:extLst>
          </p:cNvPr>
          <p:cNvSpPr txBox="1"/>
          <p:nvPr/>
        </p:nvSpPr>
        <p:spPr>
          <a:xfrm>
            <a:off x="5566299" y="846103"/>
            <a:ext cx="244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JP" dirty="0"/>
              <a:t>ic-shell material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A5F7C-DAE4-D12B-89CA-456D11045D06}"/>
              </a:ext>
            </a:extLst>
          </p:cNvPr>
          <p:cNvSpPr txBox="1"/>
          <p:nvPr/>
        </p:nvSpPr>
        <p:spPr>
          <a:xfrm>
            <a:off x="6466643" y="4594653"/>
            <a:ext cx="250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Geant4 simulated absorbed SR photons</a:t>
            </a:r>
            <a:endParaRPr lang="en-JP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75F60-511B-9E13-1FFD-D46CFDCF4FA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788878" y="1215435"/>
            <a:ext cx="0" cy="524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B5D677-BADC-D1BE-FBE0-090AE4A06E2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720614" y="3613212"/>
            <a:ext cx="290842" cy="981441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2E6577-16F0-6E20-013E-DF501A6C2EBA}"/>
              </a:ext>
            </a:extLst>
          </p:cNvPr>
          <p:cNvSpPr txBox="1"/>
          <p:nvPr/>
        </p:nvSpPr>
        <p:spPr>
          <a:xfrm>
            <a:off x="7497184" y="195116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Q1eR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6DC95-FA1E-9766-C491-39B3870AF192}"/>
              </a:ext>
            </a:extLst>
          </p:cNvPr>
          <p:cNvSpPr txBox="1"/>
          <p:nvPr/>
        </p:nvSpPr>
        <p:spPr>
          <a:xfrm>
            <a:off x="6539875" y="179049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Q2eR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89B687-F23E-3545-B814-23122B8B8969}"/>
              </a:ext>
            </a:extLst>
          </p:cNvPr>
          <p:cNvSpPr txBox="1"/>
          <p:nvPr/>
        </p:nvSpPr>
        <p:spPr>
          <a:xfrm>
            <a:off x="5403123" y="161812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B2AeR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A32DD8-5CA9-2A22-F39E-97F80F98D0BB}"/>
              </a:ext>
            </a:extLst>
          </p:cNvPr>
          <p:cNvSpPr txBox="1"/>
          <p:nvPr/>
        </p:nvSpPr>
        <p:spPr>
          <a:xfrm>
            <a:off x="4150264" y="129306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B2BeR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48462-BD20-70CF-ED5E-B4A4ECF2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B73B3-3BEF-0BDC-B47C-B5FF037F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66CB186-2764-C608-98BD-75FA7DBB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11FF-C360-F443-E9EE-7A60A4BA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6F30-DD37-779F-C479-F65771A6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So far, we did not have a reliable tool to properly model the SR background in the detectors, including: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high statistics SR photon production;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SR photon propagation through the vacuum beam pipe with reflection;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consistent beam pipe geometry modeling in different frameworks.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final machine lattice is not fixed</a:t>
            </a:r>
            <a:r>
              <a:rPr lang="en-US" sz="2400" dirty="0">
                <a:sym typeface="Wingdings" pitchFamily="2" charset="2"/>
              </a:rPr>
              <a:t>, and hence, highly dynamic changes in the magnetic field were not reflected in all simulation frameworks in a timely manner.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C5F9-7221-FEDA-F124-10C21A9F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E83E8-3237-7D6B-20F4-D50D8F5D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0968-CBE4-0CFF-4E13-10047AE2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AA7E-4989-75AE-1C50-DD7B4A4E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CE0C5-5465-0AAF-3893-23019484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1C2C8-60D1-B931-04FE-1E0F55FE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FCB0-E1C8-D876-B73C-4EB3C1EB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46B4-2AA5-FD41-B6CE-0E50D1823AAF}" type="slidenum">
              <a:rPr lang="en-JP" smtClean="0"/>
              <a:t>30</a:t>
            </a:fld>
            <a:endParaRPr lang="en-JP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9CCC3B-3854-6383-3E22-E4954127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7" cy="6275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EF4201-2132-4057-EE44-83C922FCB74E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70000"/>
          </a:blip>
          <a:srcRect l="11983" t="12050" r="11983" b="12031"/>
          <a:stretch/>
        </p:blipFill>
        <p:spPr>
          <a:xfrm flipH="1" flipV="1">
            <a:off x="1450428" y="735726"/>
            <a:ext cx="9270124" cy="47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1CEF8-A259-C25E-6BAD-2D191935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36624"/>
          </a:xfrm>
        </p:spPr>
        <p:txBody>
          <a:bodyPr>
            <a:normAutofit fontScale="90000"/>
          </a:bodyPr>
          <a:lstStyle/>
          <a:p>
            <a:r>
              <a:rPr lang="en-JP" sz="4000" dirty="0"/>
              <a:t>BWD beam pipe (after)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B1EBF6C1-7010-1354-9794-AF4E754D7135}"/>
              </a:ext>
            </a:extLst>
          </p:cNvPr>
          <p:cNvSpPr/>
          <p:nvPr/>
        </p:nvSpPr>
        <p:spPr>
          <a:xfrm>
            <a:off x="9273466" y="2911371"/>
            <a:ext cx="1242134" cy="4527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JP" sz="1400" baseline="30000" dirty="0"/>
              <a:t>–</a:t>
            </a:r>
            <a:r>
              <a:rPr lang="en-JP" sz="1400" dirty="0"/>
              <a:t> beam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9C50F-4C21-5B2B-24AA-67EF60964ADC}"/>
              </a:ext>
            </a:extLst>
          </p:cNvPr>
          <p:cNvSpPr txBox="1"/>
          <p:nvPr/>
        </p:nvSpPr>
        <p:spPr>
          <a:xfrm>
            <a:off x="5566299" y="846103"/>
            <a:ext cx="244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JP" dirty="0"/>
              <a:t>ic-shell material scan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73E71-445E-8B68-B0CE-30A9E0B95AAB}"/>
              </a:ext>
            </a:extLst>
          </p:cNvPr>
          <p:cNvSpPr txBox="1"/>
          <p:nvPr/>
        </p:nvSpPr>
        <p:spPr>
          <a:xfrm>
            <a:off x="6466643" y="4594653"/>
            <a:ext cx="250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Geant4 simulated absorbed SR photons</a:t>
            </a:r>
            <a:endParaRPr lang="en-JP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67377F-22C6-A59C-FFC8-F1C558E9DF4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788878" y="1215435"/>
            <a:ext cx="0" cy="70214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AAF6CB-AF2B-11ED-7A50-939E48E4848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720614" y="3613212"/>
            <a:ext cx="290842" cy="981441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218001-6896-613D-2C3C-604147845A53}"/>
              </a:ext>
            </a:extLst>
          </p:cNvPr>
          <p:cNvSpPr txBox="1"/>
          <p:nvPr/>
        </p:nvSpPr>
        <p:spPr>
          <a:xfrm>
            <a:off x="4717990" y="148443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B2BeR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756B8-E3CE-0B63-E05F-74257ACC1A31}"/>
              </a:ext>
            </a:extLst>
          </p:cNvPr>
          <p:cNvSpPr txBox="1"/>
          <p:nvPr/>
        </p:nvSpPr>
        <p:spPr>
          <a:xfrm>
            <a:off x="7497184" y="208433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Q1eR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3FD29F-DFD9-9D5D-C5B9-18750C469C3A}"/>
              </a:ext>
            </a:extLst>
          </p:cNvPr>
          <p:cNvSpPr txBox="1"/>
          <p:nvPr/>
        </p:nvSpPr>
        <p:spPr>
          <a:xfrm>
            <a:off x="6539875" y="192366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Q2eR</a:t>
            </a:r>
          </a:p>
        </p:txBody>
      </p:sp>
    </p:spTree>
    <p:extLst>
      <p:ext uri="{BB962C8B-B14F-4D97-AF65-F5344CB8AC3E}">
        <p14:creationId xmlns:p14="http://schemas.microsoft.com/office/powerpoint/2010/main" val="1598072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7684-3F24-229A-E222-89EA54C8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9479-95DE-FB12-D1BE-00BC20D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24226"/>
          </a:xfrm>
        </p:spPr>
        <p:txBody>
          <a:bodyPr/>
          <a:lstStyle/>
          <a:p>
            <a:r>
              <a:rPr lang="en-JP" dirty="0"/>
              <a:t>Beam pipe and 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8C09-57BF-43B7-8A2C-30CC48B9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97830"/>
            <a:ext cx="5855579" cy="1273986"/>
          </a:xfrm>
        </p:spPr>
        <p:txBody>
          <a:bodyPr>
            <a:normAutofit/>
          </a:bodyPr>
          <a:lstStyle/>
          <a:p>
            <a:r>
              <a:rPr lang="en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electron beam pipe geometry in the STL file (used in Synrad+) extends to only 33.5m and 15.3m in the forward (hadron-going) and backward (electron-going)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irections, respectively.</a:t>
            </a:r>
          </a:p>
        </p:txBody>
      </p:sp>
      <p:pic>
        <p:nvPicPr>
          <p:cNvPr id="7" name="Content Placeholder 13" descr="A diagram of a nuclear power plant&#10;&#10;Description automatically generated">
            <a:extLst>
              <a:ext uri="{FF2B5EF4-FFF2-40B4-BE49-F238E27FC236}">
                <a16:creationId xmlns:a16="http://schemas.microsoft.com/office/drawing/2014/main" id="{737A0AE5-D603-2112-CE8C-392AEDE6A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963" y="2384713"/>
            <a:ext cx="5560920" cy="4062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long green and grey fencing pole&#10;&#10;Description automatically generated with medium confidence">
            <a:extLst>
              <a:ext uri="{FF2B5EF4-FFF2-40B4-BE49-F238E27FC236}">
                <a16:creationId xmlns:a16="http://schemas.microsoft.com/office/drawing/2014/main" id="{2B9465F9-2A9C-BACD-BFCA-A9DFEF57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84713"/>
            <a:ext cx="6207303" cy="4062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2CB037-0572-289E-F0EF-DE35E997B9D9}"/>
              </a:ext>
            </a:extLst>
          </p:cNvPr>
          <p:cNvSpPr txBox="1"/>
          <p:nvPr/>
        </p:nvSpPr>
        <p:spPr>
          <a:xfrm>
            <a:off x="3525748" y="345228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Q1eR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8D044-D14A-1102-60DA-C86354DDEAAA}"/>
              </a:ext>
            </a:extLst>
          </p:cNvPr>
          <p:cNvSpPr txBox="1"/>
          <p:nvPr/>
        </p:nvSpPr>
        <p:spPr>
          <a:xfrm>
            <a:off x="3014637" y="377128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Q2eR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30CD6-8430-8A5B-49CD-E633E59C09EC}"/>
              </a:ext>
            </a:extLst>
          </p:cNvPr>
          <p:cNvSpPr txBox="1"/>
          <p:nvPr/>
        </p:nvSpPr>
        <p:spPr>
          <a:xfrm>
            <a:off x="2814961" y="51093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B2AeR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EF578-D364-FBF4-89A8-D0E72E2551D6}"/>
              </a:ext>
            </a:extLst>
          </p:cNvPr>
          <p:cNvSpPr txBox="1"/>
          <p:nvPr/>
        </p:nvSpPr>
        <p:spPr>
          <a:xfrm>
            <a:off x="1787248" y="541905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B2BeR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D2A870-2115-158E-243D-00139F7E9FB8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2209800" y="5005986"/>
            <a:ext cx="1603" cy="413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F533BE-B912-3040-0534-0E2C758FBC0E}"/>
              </a:ext>
            </a:extLst>
          </p:cNvPr>
          <p:cNvCxnSpPr/>
          <p:nvPr/>
        </p:nvCxnSpPr>
        <p:spPr>
          <a:xfrm flipH="1" flipV="1">
            <a:off x="3014637" y="4841600"/>
            <a:ext cx="222875" cy="267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76ABD4-7412-F207-A192-AE3A2C7D2613}"/>
              </a:ext>
            </a:extLst>
          </p:cNvPr>
          <p:cNvCxnSpPr>
            <a:stCxn id="11" idx="2"/>
          </p:cNvCxnSpPr>
          <p:nvPr/>
        </p:nvCxnSpPr>
        <p:spPr>
          <a:xfrm>
            <a:off x="3383488" y="4140613"/>
            <a:ext cx="142260" cy="433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0C89D4-18D2-CA15-244E-0DD832237363}"/>
              </a:ext>
            </a:extLst>
          </p:cNvPr>
          <p:cNvCxnSpPr>
            <a:stCxn id="10" idx="2"/>
          </p:cNvCxnSpPr>
          <p:nvPr/>
        </p:nvCxnSpPr>
        <p:spPr>
          <a:xfrm>
            <a:off x="3894599" y="3821621"/>
            <a:ext cx="144001" cy="637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-up of a tool&#10;&#10;Description automatically generated">
            <a:extLst>
              <a:ext uri="{FF2B5EF4-FFF2-40B4-BE49-F238E27FC236}">
                <a16:creationId xmlns:a16="http://schemas.microsoft.com/office/drawing/2014/main" id="{ECCF4BB5-1A80-7F63-8664-19196926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84713"/>
            <a:ext cx="2242396" cy="231894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D73B36-59BA-C814-AD70-93663FEE58D4}"/>
              </a:ext>
            </a:extLst>
          </p:cNvPr>
          <p:cNvSpPr txBox="1"/>
          <p:nvPr/>
        </p:nvSpPr>
        <p:spPr>
          <a:xfrm>
            <a:off x="5855580" y="936388"/>
            <a:ext cx="6207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Further steps to updated geometry</a:t>
            </a:r>
            <a:r>
              <a:rPr lang="en-JP" b="1">
                <a:solidFill>
                  <a:srgbClr val="FF0000"/>
                </a:solidFill>
              </a:rPr>
              <a:t>:</a:t>
            </a:r>
            <a:endParaRPr lang="en-JP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JP"/>
              <a:t>An </a:t>
            </a:r>
            <a:r>
              <a:rPr lang="en-JP" dirty="0"/>
              <a:t>extended far-BWD electron beam pipe in the SR generator code (use the eic-shell modeling as a reference)</a:t>
            </a:r>
          </a:p>
          <a:p>
            <a:pPr marL="342900" indent="-342900">
              <a:buFont typeface="+mj-lt"/>
              <a:buAutoNum type="arabicPeriod"/>
            </a:pPr>
            <a:r>
              <a:rPr lang="en-JP" dirty="0"/>
              <a:t>Improved BWD beam pipe geometry in the eic-shell and custom-built Geant4 (make the</a:t>
            </a:r>
            <a:r>
              <a:rPr lang="en-US" dirty="0"/>
              <a:t>m</a:t>
            </a:r>
            <a:r>
              <a:rPr lang="en-JP" dirty="0"/>
              <a:t> consistent)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E730CAA-0420-4FB7-C30A-FC00F99D1B68}"/>
              </a:ext>
            </a:extLst>
          </p:cNvPr>
          <p:cNvSpPr/>
          <p:nvPr/>
        </p:nvSpPr>
        <p:spPr>
          <a:xfrm rot="3837158">
            <a:off x="2903771" y="5138951"/>
            <a:ext cx="288002" cy="13818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7E7285-8721-D60A-04D8-1D5D82B2148B}"/>
              </a:ext>
            </a:extLst>
          </p:cNvPr>
          <p:cNvSpPr/>
          <p:nvPr/>
        </p:nvSpPr>
        <p:spPr>
          <a:xfrm>
            <a:off x="8784404" y="3955947"/>
            <a:ext cx="420317" cy="747710"/>
          </a:xfrm>
          <a:prstGeom prst="rect">
            <a:avLst/>
          </a:prstGeom>
          <a:noFill/>
          <a:ln w="31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65A52FED-E221-1E7B-1369-3F734F7E7A26}"/>
              </a:ext>
            </a:extLst>
          </p:cNvPr>
          <p:cNvCxnSpPr>
            <a:stCxn id="26" idx="1"/>
            <a:endCxn id="30" idx="2"/>
          </p:cNvCxnSpPr>
          <p:nvPr/>
        </p:nvCxnSpPr>
        <p:spPr>
          <a:xfrm rot="5400000" flipH="1" flipV="1">
            <a:off x="5424994" y="2389668"/>
            <a:ext cx="1255580" cy="5883558"/>
          </a:xfrm>
          <a:prstGeom prst="curvedConnector3">
            <a:avLst>
              <a:gd name="adj1" fmla="val -22827"/>
            </a:avLst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B86DAA-E424-7510-1A88-7C4FC6745AEC}"/>
              </a:ext>
            </a:extLst>
          </p:cNvPr>
          <p:cNvSpPr txBox="1"/>
          <p:nvPr/>
        </p:nvSpPr>
        <p:spPr>
          <a:xfrm>
            <a:off x="2475674" y="2406476"/>
            <a:ext cx="36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600" i="1" dirty="0">
                <a:solidFill>
                  <a:srgbClr val="FF0000"/>
                </a:solidFill>
              </a:rPr>
              <a:t>The new lattice file contains only </a:t>
            </a:r>
            <a:r>
              <a:rPr lang="en-US" sz="1600" i="1" dirty="0">
                <a:solidFill>
                  <a:srgbClr val="FF0000"/>
                </a:solidFill>
              </a:rPr>
              <a:t>the </a:t>
            </a:r>
            <a:r>
              <a:rPr lang="en-JP" sz="1600" i="1">
                <a:solidFill>
                  <a:srgbClr val="FF0000"/>
                </a:solidFill>
              </a:rPr>
              <a:t>B2eR </a:t>
            </a:r>
            <a:r>
              <a:rPr lang="en-JP" sz="1600" i="1" dirty="0">
                <a:solidFill>
                  <a:srgbClr val="FF0000"/>
                </a:solidFill>
              </a:rPr>
              <a:t>magnet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JP" sz="1600" i="1" dirty="0">
                <a:solidFill>
                  <a:srgbClr val="FF0000"/>
                </a:solidFill>
              </a:rPr>
              <a:t>There is </a:t>
            </a:r>
            <a:r>
              <a:rPr lang="en-JP" sz="1600" i="1">
                <a:solidFill>
                  <a:srgbClr val="FF0000"/>
                </a:solidFill>
              </a:rPr>
              <a:t>no B2A</a:t>
            </a:r>
            <a:r>
              <a:rPr lang="en-US" sz="1600" i="1" dirty="0">
                <a:solidFill>
                  <a:srgbClr val="FF0000"/>
                </a:solidFill>
              </a:rPr>
              <a:t>/B</a:t>
            </a:r>
            <a:r>
              <a:rPr lang="en-JP" sz="1600" i="1">
                <a:solidFill>
                  <a:srgbClr val="FF0000"/>
                </a:solidFill>
              </a:rPr>
              <a:t>eR</a:t>
            </a:r>
            <a:endParaRPr lang="en-JP" sz="1600" i="1" dirty="0">
              <a:solidFill>
                <a:srgbClr val="FF0000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BCC306-BE91-24BF-45FB-1740FE17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846D82B-5767-4976-C422-3260E3FB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CFADCA-CDCE-1F1E-B900-4C4FDDC0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8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A1FA-7A4F-03DE-C2BC-17A0D437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ng thin red and blue object&#10;&#10;Description automatically generated with medium confidence">
            <a:extLst>
              <a:ext uri="{FF2B5EF4-FFF2-40B4-BE49-F238E27FC236}">
                <a16:creationId xmlns:a16="http://schemas.microsoft.com/office/drawing/2014/main" id="{0189D9AB-16B1-5951-0EF1-8BCAD7BD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858" y="952859"/>
            <a:ext cx="5011483" cy="5251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blue round object with a long pole&#10;&#10;Description automatically generated">
            <a:extLst>
              <a:ext uri="{FF2B5EF4-FFF2-40B4-BE49-F238E27FC236}">
                <a16:creationId xmlns:a16="http://schemas.microsoft.com/office/drawing/2014/main" id="{9DF51D67-0F77-49C7-BAA2-B1A812C3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62" y="952858"/>
            <a:ext cx="4193990" cy="5249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A9A3FB-DEBB-B659-EE65-D1EDB146CBE2}"/>
              </a:ext>
            </a:extLst>
          </p:cNvPr>
          <p:cNvSpPr txBox="1"/>
          <p:nvPr/>
        </p:nvSpPr>
        <p:spPr>
          <a:xfrm>
            <a:off x="1268362" y="95285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JP" b="1" dirty="0"/>
              <a:t>ic-shell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3A55C-6211-E819-D5E3-7EACAAE3C77E}"/>
              </a:ext>
            </a:extLst>
          </p:cNvPr>
          <p:cNvSpPr txBox="1"/>
          <p:nvPr/>
        </p:nvSpPr>
        <p:spPr>
          <a:xfrm>
            <a:off x="6087143" y="952858"/>
            <a:ext cx="23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custom-built Geant4</a:t>
            </a:r>
            <a:endParaRPr lang="en-JP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3D377-3364-17B1-638E-BA8B74ACC764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0515600" cy="63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P" sz="4000" dirty="0"/>
              <a:t>Eic-shell vs Geant4 simulation 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79FA6-1D90-6A12-80F2-D7D8CB95B281}"/>
              </a:ext>
            </a:extLst>
          </p:cNvPr>
          <p:cNvSpPr txBox="1"/>
          <p:nvPr/>
        </p:nvSpPr>
        <p:spPr>
          <a:xfrm>
            <a:off x="8268445" y="5905141"/>
            <a:ext cx="2847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/>
              <a:t>s</a:t>
            </a:r>
            <a:r>
              <a:rPr lang="en-JP" sz="1400" i="1" dirty="0"/>
              <a:t>ee the </a:t>
            </a:r>
            <a:r>
              <a:rPr lang="en-JP" sz="1400" i="1" dirty="0">
                <a:hlinkClick r:id="rId4"/>
              </a:rPr>
              <a:t>heprep file</a:t>
            </a:r>
            <a:r>
              <a:rPr lang="en-JP" sz="1400" i="1" dirty="0"/>
              <a:t> for more details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067F20-3090-6255-CD6B-65782348FF9D}"/>
              </a:ext>
            </a:extLst>
          </p:cNvPr>
          <p:cNvCxnSpPr/>
          <p:nvPr/>
        </p:nvCxnSpPr>
        <p:spPr>
          <a:xfrm flipH="1">
            <a:off x="10315852" y="1704513"/>
            <a:ext cx="674703" cy="701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C74257-9E10-A8C2-7094-AB88354E2EB6}"/>
              </a:ext>
            </a:extLst>
          </p:cNvPr>
          <p:cNvCxnSpPr/>
          <p:nvPr/>
        </p:nvCxnSpPr>
        <p:spPr>
          <a:xfrm flipH="1">
            <a:off x="4459155" y="1572827"/>
            <a:ext cx="674703" cy="701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0DBB17-B882-732B-3AE8-555E0DA48FD3}"/>
              </a:ext>
            </a:extLst>
          </p:cNvPr>
          <p:cNvSpPr txBox="1"/>
          <p:nvPr/>
        </p:nvSpPr>
        <p:spPr>
          <a:xfrm rot="18802184">
            <a:off x="4494203" y="183620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JP" sz="1400" baseline="30000" dirty="0"/>
              <a:t>–</a:t>
            </a:r>
            <a:r>
              <a:rPr lang="en-JP" sz="1400" dirty="0"/>
              <a:t> beam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0A861-3B63-74AA-DDBD-D94C04177791}"/>
              </a:ext>
            </a:extLst>
          </p:cNvPr>
          <p:cNvSpPr txBox="1"/>
          <p:nvPr/>
        </p:nvSpPr>
        <p:spPr>
          <a:xfrm rot="18802184">
            <a:off x="10347886" y="1997324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JP" sz="1400" baseline="30000" dirty="0"/>
              <a:t>–</a:t>
            </a:r>
            <a:r>
              <a:rPr lang="en-JP" sz="1400" dirty="0"/>
              <a:t> beam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FCBC6-A905-20CF-231C-1678132C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16535E9-0806-EE0A-13ED-5C8FA136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8EC52B-57EC-68BD-6E95-57F49C1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9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5F58-D37C-185A-CC96-19AE21B8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A0ED8D-50C0-D0D5-4A4A-FCB229B328BA}"/>
              </a:ext>
            </a:extLst>
          </p:cNvPr>
          <p:cNvGrpSpPr/>
          <p:nvPr/>
        </p:nvGrpSpPr>
        <p:grpSpPr>
          <a:xfrm>
            <a:off x="742876" y="2621258"/>
            <a:ext cx="10706247" cy="3465422"/>
            <a:chOff x="2008653" y="3429000"/>
            <a:chExt cx="8327732" cy="26955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34D66F-9404-8C50-EEE1-39D8C475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000" t="50000"/>
            <a:stretch/>
          </p:blipFill>
          <p:spPr>
            <a:xfrm>
              <a:off x="7560474" y="3429000"/>
              <a:ext cx="2775911" cy="269553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C46841-2AC0-6B24-BE5C-18538FB36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b="50000"/>
            <a:stretch/>
          </p:blipFill>
          <p:spPr>
            <a:xfrm>
              <a:off x="2008653" y="3429000"/>
              <a:ext cx="5551821" cy="2695539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58F8E9C-26E5-ABDA-7478-A8E286AC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" y="0"/>
            <a:ext cx="10515600" cy="920691"/>
          </a:xfrm>
        </p:spPr>
        <p:txBody>
          <a:bodyPr/>
          <a:lstStyle/>
          <a:p>
            <a:r>
              <a:rPr lang="en-JP" dirty="0"/>
              <a:t>SR photons causing detector hits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13BF7-5EA7-C92A-D076-2A08FC272684}"/>
              </a:ext>
            </a:extLst>
          </p:cNvPr>
          <p:cNvSpPr txBox="1"/>
          <p:nvPr/>
        </p:nvSpPr>
        <p:spPr>
          <a:xfrm>
            <a:off x="659768" y="734259"/>
            <a:ext cx="11231216" cy="1894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there are many SR photons hitting the IR beam pipe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a part of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</a:t>
            </a: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passes through the beam pipe and reach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detector-sensitive volume.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the MC particle analysis, SR photons with E</a:t>
            </a:r>
            <a:r>
              <a:rPr lang="en-JP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𝛾</a:t>
            </a:r>
            <a:r>
              <a:rPr lang="en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10 keV produce Vertex detector hits.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track the SR photons with E</a:t>
            </a:r>
            <a:r>
              <a:rPr lang="en-JP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𝛾</a:t>
            </a:r>
            <a:r>
              <a:rPr lang="en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10 keV that hit the IP beam pipe.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098DEFCC-EFF9-1FC5-6E99-E0E77A7FB98E}"/>
              </a:ext>
            </a:extLst>
          </p:cNvPr>
          <p:cNvSpPr/>
          <p:nvPr/>
        </p:nvSpPr>
        <p:spPr>
          <a:xfrm>
            <a:off x="7062952" y="3445245"/>
            <a:ext cx="1547648" cy="4519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15D6B-842E-7A1A-9C7E-7E7A97422D55}"/>
              </a:ext>
            </a:extLst>
          </p:cNvPr>
          <p:cNvSpPr txBox="1"/>
          <p:nvPr/>
        </p:nvSpPr>
        <p:spPr>
          <a:xfrm>
            <a:off x="8317118" y="5857408"/>
            <a:ext cx="265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1400" dirty="0"/>
              <a:t>Generated SR photon on the inner surface of the beam pipe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02B4E-2564-D913-BB42-CA397E4D0D19}"/>
              </a:ext>
            </a:extLst>
          </p:cNvPr>
          <p:cNvSpPr txBox="1"/>
          <p:nvPr/>
        </p:nvSpPr>
        <p:spPr>
          <a:xfrm>
            <a:off x="4768158" y="5857408"/>
            <a:ext cx="265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1400" dirty="0"/>
              <a:t>Energy deposition of the VertexBarrel detector hits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2F359-9F07-887D-0278-D9B268D1A2A6}"/>
              </a:ext>
            </a:extLst>
          </p:cNvPr>
          <p:cNvSpPr txBox="1"/>
          <p:nvPr/>
        </p:nvSpPr>
        <p:spPr>
          <a:xfrm>
            <a:off x="1219198" y="5857408"/>
            <a:ext cx="265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1400" dirty="0"/>
              <a:t>XY position of the VertexBarrel detector hits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6446BB1-C493-2BF5-F028-6018B574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86CDCD3-29C4-CB58-E5DB-74813B5F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1EAE03-7AFC-D095-AF88-1475279D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F2A8-4B7D-FB23-CC3B-300C6849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2D66-583A-11C0-EC76-550DECE84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" y="1690687"/>
            <a:ext cx="11123645" cy="46634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dedicated Monte-Carlo simulation code based on the Geant4 framework was developed to: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generate high statistics SR photon flux from machine magnets in the interaction region (IR), including the detector solenoid;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accurately propagate the photons through the vacuum beam pipe following reflection mechanisms on the vacuum-metallic border;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produce files with absorbed SR photon coordinates within the region of interest.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beam pipe geometry modeling was made consistent between different background simulation frameworks.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BF75F-7ED1-1A07-D90E-8E364127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660F6-B650-F58B-9AB0-DBEFE776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109DB-944E-1655-3A9F-925D58A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ED3E-C6AA-28B2-DA55-CABD260B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path for SR background data production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B8A59B-BF25-E718-8691-F08234DBA985}"/>
              </a:ext>
            </a:extLst>
          </p:cNvPr>
          <p:cNvSpPr/>
          <p:nvPr/>
        </p:nvSpPr>
        <p:spPr>
          <a:xfrm>
            <a:off x="838200" y="3832549"/>
            <a:ext cx="2118049" cy="1035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2C13FE-311F-979E-63D6-0BAADE55CE16}"/>
              </a:ext>
            </a:extLst>
          </p:cNvPr>
          <p:cNvSpPr/>
          <p:nvPr/>
        </p:nvSpPr>
        <p:spPr>
          <a:xfrm>
            <a:off x="4122577" y="2353162"/>
            <a:ext cx="2118049" cy="10356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Molflow</a:t>
            </a:r>
            <a:r>
              <a:rPr lang="en-US" dirty="0"/>
              <a:t>+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91F8B-256F-A077-2028-0E43288625FC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E7F6A-0061-A40E-133D-FD55C530FDFE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B1D030-77A0-55C2-95E6-C26F6174670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7BC62EF3-B502-4BF2-3038-2AC32092A24C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956249" y="4350398"/>
            <a:ext cx="1166329" cy="1479388"/>
          </a:xfrm>
          <a:prstGeom prst="curvedConnector3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4A0AC4A6-0439-39A6-8B14-35E65914236F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956249" y="2871011"/>
            <a:ext cx="1166328" cy="1479387"/>
          </a:xfrm>
          <a:prstGeom prst="curvedConnector3">
            <a:avLst/>
          </a:prstGeom>
          <a:ln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A31D9-4754-B6A4-D6C2-03D5EFB789B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240627" y="5829786"/>
            <a:ext cx="444759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20284-267C-8B57-E09F-E5B1F72CB1E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B95313-7252-E9C1-903E-EF9FD9DE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23" y="4312843"/>
            <a:ext cx="2118049" cy="962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ded Corner 16">
            <a:extLst>
              <a:ext uri="{FF2B5EF4-FFF2-40B4-BE49-F238E27FC236}">
                <a16:creationId xmlns:a16="http://schemas.microsoft.com/office/drawing/2014/main" id="{F4E6088E-4BE0-4104-D71E-126A5B7A7025}"/>
              </a:ext>
            </a:extLst>
          </p:cNvPr>
          <p:cNvSpPr/>
          <p:nvPr/>
        </p:nvSpPr>
        <p:spPr>
          <a:xfrm>
            <a:off x="986712" y="2112538"/>
            <a:ext cx="1821025" cy="1061843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lattice and beam parameters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988CC9-DB57-A8D0-3810-150DD5215355}"/>
              </a:ext>
            </a:extLst>
          </p:cNvPr>
          <p:cNvCxnSpPr>
            <a:stCxn id="17" idx="2"/>
            <a:endCxn id="4" idx="0"/>
          </p:cNvCxnSpPr>
          <p:nvPr/>
        </p:nvCxnSpPr>
        <p:spPr>
          <a:xfrm>
            <a:off x="1897225" y="3174381"/>
            <a:ext cx="0" cy="65816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3EB20C-B056-1802-14DF-73F79BA23434}"/>
              </a:ext>
            </a:extLst>
          </p:cNvPr>
          <p:cNvSpPr txBox="1"/>
          <p:nvPr/>
        </p:nvSpPr>
        <p:spPr>
          <a:xfrm>
            <a:off x="6315250" y="1320319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pressure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031AA-A2EF-933A-1BDF-DEFE67555A3E}"/>
              </a:ext>
            </a:extLst>
          </p:cNvPr>
          <p:cNvSpPr txBox="1"/>
          <p:nvPr/>
        </p:nvSpPr>
        <p:spPr>
          <a:xfrm>
            <a:off x="7744410" y="3740544"/>
            <a:ext cx="315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SR background rates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6826F2-93DE-2C97-0745-17418023E23D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>
            <a:off x="6243985" y="1689651"/>
            <a:ext cx="1034574" cy="16101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6E7FBB-430C-1587-74A4-347323218896}"/>
              </a:ext>
            </a:extLst>
          </p:cNvPr>
          <p:cNvCxnSpPr>
            <a:stCxn id="21" idx="2"/>
            <a:endCxn id="1026" idx="0"/>
          </p:cNvCxnSpPr>
          <p:nvPr/>
        </p:nvCxnSpPr>
        <p:spPr>
          <a:xfrm>
            <a:off x="9319906" y="4109876"/>
            <a:ext cx="1010642" cy="20296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diagram of a machine&#10;&#10;Description automatically generated">
            <a:extLst>
              <a:ext uri="{FF2B5EF4-FFF2-40B4-BE49-F238E27FC236}">
                <a16:creationId xmlns:a16="http://schemas.microsoft.com/office/drawing/2014/main" id="{12B72B61-68E8-B24D-08DB-568D8712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0" y="4920595"/>
            <a:ext cx="2637389" cy="191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83BB5C86-7776-52DA-57A7-5DAD14ECE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77" y="1385276"/>
            <a:ext cx="2121408" cy="930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0F38F7A0-9044-D9CB-4D09-9B048934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0CA1B0B-98EF-550F-4E28-8857B9C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5</a:t>
            </a:fld>
            <a:endParaRPr lang="en-US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91905E10-A55E-ED39-1B46-4F74FCE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</p:spTree>
    <p:extLst>
      <p:ext uri="{BB962C8B-B14F-4D97-AF65-F5344CB8AC3E}">
        <p14:creationId xmlns:p14="http://schemas.microsoft.com/office/powerpoint/2010/main" val="18279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ED3E-C6AA-28B2-DA55-CABD260B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path for SR background data production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B8A59B-BF25-E718-8691-F08234DBA985}"/>
              </a:ext>
            </a:extLst>
          </p:cNvPr>
          <p:cNvSpPr/>
          <p:nvPr/>
        </p:nvSpPr>
        <p:spPr>
          <a:xfrm>
            <a:off x="1536441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91F8B-256F-A077-2028-0E43288625FC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E7F6A-0061-A40E-133D-FD55C530FDFE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B1D030-77A0-55C2-95E6-C26F6174670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A31D9-4754-B6A4-D6C2-03D5EFB789B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240627" y="5829786"/>
            <a:ext cx="444759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20284-267C-8B57-E09F-E5B1F72CB1E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A323C8-0D43-7063-8C06-B928ECC1A364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654490" y="5829786"/>
            <a:ext cx="468088" cy="0"/>
          </a:xfrm>
          <a:prstGeom prst="straightConnector1">
            <a:avLst/>
          </a:prstGeom>
          <a:ln>
            <a:solidFill>
              <a:srgbClr val="156082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oogle Shape;697;p41">
            <a:extLst>
              <a:ext uri="{FF2B5EF4-FFF2-40B4-BE49-F238E27FC236}">
                <a16:creationId xmlns:a16="http://schemas.microsoft.com/office/drawing/2014/main" id="{EF510047-6FD2-EB9F-70D0-E4B966DEF6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674"/>
          <a:stretch/>
        </p:blipFill>
        <p:spPr>
          <a:xfrm>
            <a:off x="3861970" y="1618200"/>
            <a:ext cx="8167660" cy="362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698;p41">
            <a:extLst>
              <a:ext uri="{FF2B5EF4-FFF2-40B4-BE49-F238E27FC236}">
                <a16:creationId xmlns:a16="http://schemas.microsoft.com/office/drawing/2014/main" id="{1F996CAC-A463-7A22-C5F3-3188DE09152E}"/>
              </a:ext>
            </a:extLst>
          </p:cNvPr>
          <p:cNvPicPr preferRelativeResize="0"/>
          <p:nvPr/>
        </p:nvPicPr>
        <p:blipFill rotWithShape="1">
          <a:blip r:embed="rId3">
            <a:alphaModFix amt="29000"/>
          </a:blip>
          <a:srcRect t="8675" r="11707"/>
          <a:stretch/>
        </p:blipFill>
        <p:spPr>
          <a:xfrm>
            <a:off x="3861975" y="1618210"/>
            <a:ext cx="7211250" cy="36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00;p41">
            <a:extLst>
              <a:ext uri="{FF2B5EF4-FFF2-40B4-BE49-F238E27FC236}">
                <a16:creationId xmlns:a16="http://schemas.microsoft.com/office/drawing/2014/main" id="{F5A29CF0-0953-3660-71D7-80E79E04994C}"/>
              </a:ext>
            </a:extLst>
          </p:cNvPr>
          <p:cNvSpPr/>
          <p:nvPr/>
        </p:nvSpPr>
        <p:spPr>
          <a:xfrm>
            <a:off x="4639900" y="2781435"/>
            <a:ext cx="2010000" cy="1005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701;p41">
            <a:extLst>
              <a:ext uri="{FF2B5EF4-FFF2-40B4-BE49-F238E27FC236}">
                <a16:creationId xmlns:a16="http://schemas.microsoft.com/office/drawing/2014/main" id="{7EB5D257-5940-7E56-3C99-97AA572DE8C6}"/>
              </a:ext>
            </a:extLst>
          </p:cNvPr>
          <p:cNvSpPr/>
          <p:nvPr/>
        </p:nvSpPr>
        <p:spPr>
          <a:xfrm>
            <a:off x="9215699" y="2979259"/>
            <a:ext cx="590773" cy="118220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702;p41">
            <a:extLst>
              <a:ext uri="{FF2B5EF4-FFF2-40B4-BE49-F238E27FC236}">
                <a16:creationId xmlns:a16="http://schemas.microsoft.com/office/drawing/2014/main" id="{16F3632F-92E9-C8AE-AB83-95F4DE4718CD}"/>
              </a:ext>
            </a:extLst>
          </p:cNvPr>
          <p:cNvSpPr/>
          <p:nvPr/>
        </p:nvSpPr>
        <p:spPr>
          <a:xfrm>
            <a:off x="8007075" y="3025635"/>
            <a:ext cx="1032600" cy="760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703;p41">
            <a:extLst>
              <a:ext uri="{FF2B5EF4-FFF2-40B4-BE49-F238E27FC236}">
                <a16:creationId xmlns:a16="http://schemas.microsoft.com/office/drawing/2014/main" id="{5182E5D3-132C-F1CA-2BF2-E717520206B0}"/>
              </a:ext>
            </a:extLst>
          </p:cNvPr>
          <p:cNvSpPr/>
          <p:nvPr/>
        </p:nvSpPr>
        <p:spPr>
          <a:xfrm>
            <a:off x="10003225" y="2857160"/>
            <a:ext cx="1457700" cy="760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FE672-E631-B82C-4B19-0F5327BBD1D0}"/>
              </a:ext>
            </a:extLst>
          </p:cNvPr>
          <p:cNvSpPr txBox="1"/>
          <p:nvPr/>
        </p:nvSpPr>
        <p:spPr>
          <a:xfrm rot="20923426">
            <a:off x="2890135" y="679067"/>
            <a:ext cx="5715795" cy="58477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Bugs and software limitations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FBBA5A-146D-E221-D66E-1AB61276CAEB}"/>
              </a:ext>
            </a:extLst>
          </p:cNvPr>
          <p:cNvSpPr txBox="1"/>
          <p:nvPr/>
        </p:nvSpPr>
        <p:spPr>
          <a:xfrm>
            <a:off x="11301" y="1726306"/>
            <a:ext cx="38619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outdated </a:t>
            </a:r>
            <a:r>
              <a:rPr lang="en-US" sz="2000" dirty="0" err="1"/>
              <a:t>eic</a:t>
            </a:r>
            <a:r>
              <a:rPr lang="en-US" sz="2000" dirty="0"/>
              <a:t>-shell beam pipe geometry </a:t>
            </a:r>
            <a:r>
              <a:rPr lang="en-US" sz="2000" b="1" dirty="0">
                <a:solidFill>
                  <a:srgbClr val="FF0000"/>
                </a:solidFill>
              </a:rPr>
              <a:t>does not match </a:t>
            </a:r>
            <a:r>
              <a:rPr lang="en-US" sz="2000" dirty="0"/>
              <a:t>the absorbed SR photon distribution generated with one of the latest beam pipe geometries used in </a:t>
            </a:r>
            <a:r>
              <a:rPr lang="en-US" sz="2000" dirty="0" err="1"/>
              <a:t>Synrad</a:t>
            </a:r>
            <a:r>
              <a:rPr lang="en-US" sz="2000" dirty="0"/>
              <a:t>+/</a:t>
            </a:r>
            <a:r>
              <a:rPr lang="en-US" sz="2000" dirty="0" err="1"/>
              <a:t>Molflow</a:t>
            </a:r>
            <a:r>
              <a:rPr lang="en-US" sz="2000" dirty="0"/>
              <a:t>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Therefore, the </a:t>
            </a:r>
            <a:r>
              <a:rPr lang="en-US" sz="2000" dirty="0" err="1"/>
              <a:t>eic</a:t>
            </a:r>
            <a:r>
              <a:rPr lang="en-US" sz="2000" dirty="0"/>
              <a:t>-shell modeling was modified to </a:t>
            </a:r>
            <a:r>
              <a:rPr lang="en-US" sz="2000" b="1" dirty="0"/>
              <a:t>match the central beam pipe </a:t>
            </a:r>
            <a:r>
              <a:rPr lang="en-US" sz="2000" dirty="0"/>
              <a:t>(~10 m around the IP).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9D8C24-226D-0E42-D2A0-B81487147FB7}"/>
              </a:ext>
            </a:extLst>
          </p:cNvPr>
          <p:cNvSpPr txBox="1"/>
          <p:nvPr/>
        </p:nvSpPr>
        <p:spPr>
          <a:xfrm>
            <a:off x="5003005" y="4114802"/>
            <a:ext cx="28084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Absorbed SR photons </a:t>
            </a:r>
            <a:r>
              <a:rPr lang="en-JP" sz="1400"/>
              <a:t>(color)</a:t>
            </a: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err="1"/>
              <a:t>Eic</a:t>
            </a:r>
            <a:r>
              <a:rPr lang="en-US" sz="1400" dirty="0"/>
              <a:t>-shell m</a:t>
            </a:r>
            <a:r>
              <a:rPr lang="en-JP" sz="1400"/>
              <a:t>aterial sca</a:t>
            </a:r>
            <a:r>
              <a:rPr lang="en-US" sz="1400" dirty="0"/>
              <a:t>n</a:t>
            </a:r>
            <a:r>
              <a:rPr lang="en-JP" sz="1400"/>
              <a:t> </a:t>
            </a:r>
            <a:r>
              <a:rPr lang="en-JP" sz="1400" dirty="0"/>
              <a:t>(black)</a:t>
            </a:r>
          </a:p>
        </p:txBody>
      </p:sp>
      <p:sp>
        <p:nvSpPr>
          <p:cNvPr id="78" name="Left Arrow 77">
            <a:extLst>
              <a:ext uri="{FF2B5EF4-FFF2-40B4-BE49-F238E27FC236}">
                <a16:creationId xmlns:a16="http://schemas.microsoft.com/office/drawing/2014/main" id="{0AA04771-7B77-3508-06F6-D822FC78676E}"/>
              </a:ext>
            </a:extLst>
          </p:cNvPr>
          <p:cNvSpPr/>
          <p:nvPr/>
        </p:nvSpPr>
        <p:spPr>
          <a:xfrm>
            <a:off x="9923482" y="2457198"/>
            <a:ext cx="1085297" cy="36389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US" sz="1400" baseline="30000" dirty="0"/>
              <a:t>–</a:t>
            </a:r>
            <a:r>
              <a:rPr lang="en-US" sz="1400" dirty="0"/>
              <a:t> beam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08CBF5C1-F632-EFD9-DCE3-5B498136A957}"/>
              </a:ext>
            </a:extLst>
          </p:cNvPr>
          <p:cNvSpPr/>
          <p:nvPr/>
        </p:nvSpPr>
        <p:spPr>
          <a:xfrm rot="795900">
            <a:off x="5537333" y="2255724"/>
            <a:ext cx="1085297" cy="363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 beam</a:t>
            </a:r>
          </a:p>
        </p:txBody>
      </p:sp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D97D05E7-DFA1-529E-8292-33BC3BA0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6EB99DF7-5343-BE65-B74E-D2802E20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2D35401B-9E7C-39D5-F018-4E20CF17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ED3E-C6AA-28B2-DA55-CABD260B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path for SR background data production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B8A59B-BF25-E718-8691-F08234DBA985}"/>
              </a:ext>
            </a:extLst>
          </p:cNvPr>
          <p:cNvSpPr/>
          <p:nvPr/>
        </p:nvSpPr>
        <p:spPr>
          <a:xfrm>
            <a:off x="1536441" y="5311937"/>
            <a:ext cx="2118049" cy="103569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91F8B-256F-A077-2028-0E43288625FC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E7F6A-0061-A40E-133D-FD55C530FDFE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B1D030-77A0-55C2-95E6-C26F6174670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A31D9-4754-B6A4-D6C2-03D5EFB789BA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6240627" y="5829786"/>
            <a:ext cx="444759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520284-267C-8B57-E09F-E5B1F72CB1E4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solidFill>
              <a:srgbClr val="000000">
                <a:alpha val="50196"/>
              </a:srgb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5FE672-E631-B82C-4B19-0F5327BBD1D0}"/>
              </a:ext>
            </a:extLst>
          </p:cNvPr>
          <p:cNvSpPr txBox="1"/>
          <p:nvPr/>
        </p:nvSpPr>
        <p:spPr>
          <a:xfrm rot="20923426">
            <a:off x="2890135" y="679067"/>
            <a:ext cx="5715795" cy="58477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Bugs and software limitations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74192-B13E-2352-21D0-28AB46758B4E}"/>
              </a:ext>
            </a:extLst>
          </p:cNvPr>
          <p:cNvSpPr txBox="1"/>
          <p:nvPr/>
        </p:nvSpPr>
        <p:spPr>
          <a:xfrm>
            <a:off x="1071467" y="2147095"/>
            <a:ext cx="107830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Before v1.4.33 (Dec 2023), </a:t>
            </a:r>
            <a:r>
              <a:rPr lang="en-US" sz="2000" dirty="0" err="1"/>
              <a:t>Synrad</a:t>
            </a:r>
            <a:r>
              <a:rPr lang="en-US" sz="2000" dirty="0"/>
              <a:t>+ did not have the functionality to store absorbed SR photons on the surface of the vacuum beam pipe.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 addition, a few minor bugs were recently detected in old versions.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For more details, see the discussion with </a:t>
            </a:r>
            <a:r>
              <a:rPr lang="en-US" dirty="0" err="1"/>
              <a:t>Synrad</a:t>
            </a:r>
            <a:r>
              <a:rPr lang="en-US" dirty="0"/>
              <a:t>+ developers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Furthermore, </a:t>
            </a:r>
            <a:r>
              <a:rPr lang="en-US" sz="2000" dirty="0" err="1"/>
              <a:t>Synrad</a:t>
            </a:r>
            <a:r>
              <a:rPr lang="en-US" sz="2000" dirty="0"/>
              <a:t>+ still cannot store the information of absorbed photons for all facets at a time.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 user must go through each facet, run the simulation for about one minute, and store the data.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Since the current beam pipe model contains ~</a:t>
            </a:r>
            <a:r>
              <a:rPr lang="en-US" b="1" dirty="0"/>
              <a:t>30k facets</a:t>
            </a:r>
            <a:r>
              <a:rPr lang="en-US" dirty="0"/>
              <a:t>, this approach does not work for our tasks.</a:t>
            </a:r>
            <a:endParaRPr lang="en-US" dirty="0">
              <a:sym typeface="Wingdings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Therefore, we propose the adoption of a new framework – Geant4.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A323C8-0D43-7063-8C06-B928ECC1A364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654490" y="5829786"/>
            <a:ext cx="468088" cy="0"/>
          </a:xfrm>
          <a:prstGeom prst="straightConnector1">
            <a:avLst/>
          </a:prstGeom>
          <a:ln>
            <a:solidFill>
              <a:srgbClr val="156082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DCE4DA0-9119-A68C-F09D-C736F9B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D285653-17BE-21B3-023D-23CEF7BF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22B413B-8565-EE56-FD4F-E3881698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943F0-660F-39FB-5D46-7F8F736D1FF4}"/>
              </a:ext>
            </a:extLst>
          </p:cNvPr>
          <p:cNvGrpSpPr/>
          <p:nvPr/>
        </p:nvGrpSpPr>
        <p:grpSpPr>
          <a:xfrm>
            <a:off x="8934067" y="153482"/>
            <a:ext cx="3085322" cy="4879458"/>
            <a:chOff x="7233875" y="1273646"/>
            <a:chExt cx="2431701" cy="3845752"/>
          </a:xfrm>
        </p:grpSpPr>
        <p:pic>
          <p:nvPicPr>
            <p:cNvPr id="4" name="Google Shape;149;p20">
              <a:extLst>
                <a:ext uri="{FF2B5EF4-FFF2-40B4-BE49-F238E27FC236}">
                  <a16:creationId xmlns:a16="http://schemas.microsoft.com/office/drawing/2014/main" id="{5FFA0F2E-7D45-6FC7-FA57-F60F590C7B7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8137" t="6916" r="10398" b="18311"/>
            <a:stretch/>
          </p:blipFill>
          <p:spPr>
            <a:xfrm>
              <a:off x="7233875" y="1273646"/>
              <a:ext cx="2431701" cy="3845752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6" name="Google Shape;158;p20">
              <a:extLst>
                <a:ext uri="{FF2B5EF4-FFF2-40B4-BE49-F238E27FC236}">
                  <a16:creationId xmlns:a16="http://schemas.microsoft.com/office/drawing/2014/main" id="{D3DCCD33-29C6-090A-D47C-C0F596F9841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289275" y="1307496"/>
              <a:ext cx="2168100" cy="372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7" name="Google Shape;159;p20">
              <a:extLst>
                <a:ext uri="{FF2B5EF4-FFF2-40B4-BE49-F238E27FC236}">
                  <a16:creationId xmlns:a16="http://schemas.microsoft.com/office/drawing/2014/main" id="{EB03BFEE-DE38-DAAB-494A-DCA3AEEB088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289275" y="2557721"/>
              <a:ext cx="1242300" cy="218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" name="Google Shape;160;p20">
              <a:extLst>
                <a:ext uri="{FF2B5EF4-FFF2-40B4-BE49-F238E27FC236}">
                  <a16:creationId xmlns:a16="http://schemas.microsoft.com/office/drawing/2014/main" id="{0A3E98AD-C835-C89D-F947-D554EA00005F}"/>
                </a:ext>
              </a:extLst>
            </p:cNvPr>
            <p:cNvSpPr txBox="1"/>
            <p:nvPr/>
          </p:nvSpPr>
          <p:spPr>
            <a:xfrm rot="-3565246">
              <a:off x="7546363" y="3503249"/>
              <a:ext cx="728285" cy="197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highlight>
                    <a:srgbClr val="FFFFFF"/>
                  </a:highlight>
                </a:rPr>
                <a:t>~30 m</a:t>
              </a:r>
              <a:endParaRPr sz="1000">
                <a:highlight>
                  <a:srgbClr val="FFFFFF"/>
                </a:highlight>
              </a:endParaRPr>
            </a:p>
          </p:txBody>
        </p:sp>
        <p:sp>
          <p:nvSpPr>
            <p:cNvPr id="9" name="Google Shape;161;p20">
              <a:extLst>
                <a:ext uri="{FF2B5EF4-FFF2-40B4-BE49-F238E27FC236}">
                  <a16:creationId xmlns:a16="http://schemas.microsoft.com/office/drawing/2014/main" id="{CE8E23A3-174F-991B-DEA5-165EF07976E0}"/>
                </a:ext>
              </a:extLst>
            </p:cNvPr>
            <p:cNvSpPr txBox="1"/>
            <p:nvPr/>
          </p:nvSpPr>
          <p:spPr>
            <a:xfrm rot="-3565246">
              <a:off x="8553363" y="2095049"/>
              <a:ext cx="728285" cy="197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highlight>
                    <a:srgbClr val="FFFFFF"/>
                  </a:highlight>
                </a:rPr>
                <a:t>~50 m</a:t>
              </a:r>
              <a:endParaRPr sz="1000">
                <a:highlight>
                  <a:srgbClr val="FFFFFF"/>
                </a:highlight>
              </a:endParaRPr>
            </a:p>
          </p:txBody>
        </p:sp>
        <p:sp>
          <p:nvSpPr>
            <p:cNvPr id="10" name="Google Shape;162;p20">
              <a:extLst>
                <a:ext uri="{FF2B5EF4-FFF2-40B4-BE49-F238E27FC236}">
                  <a16:creationId xmlns:a16="http://schemas.microsoft.com/office/drawing/2014/main" id="{93F931FD-4143-F10C-E85C-F7582369F66F}"/>
                </a:ext>
              </a:extLst>
            </p:cNvPr>
            <p:cNvSpPr txBox="1"/>
            <p:nvPr/>
          </p:nvSpPr>
          <p:spPr>
            <a:xfrm>
              <a:off x="8731500" y="2557721"/>
              <a:ext cx="37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IP6</a:t>
              </a:r>
              <a:endParaRPr sz="1000"/>
            </a:p>
          </p:txBody>
        </p:sp>
        <p:cxnSp>
          <p:nvCxnSpPr>
            <p:cNvPr id="11" name="Google Shape;163;p20">
              <a:extLst>
                <a:ext uri="{FF2B5EF4-FFF2-40B4-BE49-F238E27FC236}">
                  <a16:creationId xmlns:a16="http://schemas.microsoft.com/office/drawing/2014/main" id="{0993B77E-6048-12CA-8974-20547A0C6B4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8041025" y="3245946"/>
              <a:ext cx="641100" cy="1147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164;p20">
              <a:extLst>
                <a:ext uri="{FF2B5EF4-FFF2-40B4-BE49-F238E27FC236}">
                  <a16:creationId xmlns:a16="http://schemas.microsoft.com/office/drawing/2014/main" id="{4B190832-4D0E-76C5-BC1E-B2A392AF0846}"/>
                </a:ext>
              </a:extLst>
            </p:cNvPr>
            <p:cNvSpPr txBox="1"/>
            <p:nvPr/>
          </p:nvSpPr>
          <p:spPr>
            <a:xfrm rot="-3673790">
              <a:off x="7758930" y="3732760"/>
              <a:ext cx="1408693" cy="338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</a:t>
              </a:r>
              <a:r>
                <a:rPr lang="en" sz="1000" baseline="30000"/>
                <a:t>–</a:t>
              </a:r>
              <a:r>
                <a:rPr lang="en" sz="1000"/>
                <a:t> beam direction</a:t>
              </a:r>
              <a:endParaRPr sz="10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3FB89F-527E-D627-A599-19674294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SR simulation code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0933-098F-BDE6-9877-79FE3FB2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" y="1410863"/>
            <a:ext cx="9649935" cy="2918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 </a:t>
            </a:r>
            <a:r>
              <a:rPr lang="en-US" sz="2000" b="1" dirty="0"/>
              <a:t>dedicated Geant4-based code </a:t>
            </a:r>
            <a:r>
              <a:rPr lang="en-US" sz="2000" dirty="0"/>
              <a:t>was developed to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generate SR photons in the magnetic field of the interaction region, including the detector solenoid;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track SR photons through the vacuum beam following the photon reflection process;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generate a high statistics MC sample of absorbed SR photons.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code was </a:t>
            </a:r>
            <a:r>
              <a:rPr lang="en-US" sz="2000" b="1" dirty="0"/>
              <a:t>benchmarked against </a:t>
            </a:r>
            <a:r>
              <a:rPr lang="en-US" sz="2000" b="1" dirty="0" err="1"/>
              <a:t>Synrad</a:t>
            </a:r>
            <a:r>
              <a:rPr lang="en-US" sz="2000" b="1" dirty="0"/>
              <a:t>+</a:t>
            </a:r>
            <a:r>
              <a:rPr lang="en-US" sz="2000" dirty="0"/>
              <a:t> and contains the same geometry of the vacuum beam pipe using an STL file of 3D CAD drawings.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CBF17FF-A336-A6EC-D65C-7A8FBC2A85C6}"/>
              </a:ext>
            </a:extLst>
          </p:cNvPr>
          <p:cNvSpPr/>
          <p:nvPr/>
        </p:nvSpPr>
        <p:spPr>
          <a:xfrm>
            <a:off x="1536441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12301C3-F3F7-8000-362E-BB72BB6F10D1}"/>
              </a:ext>
            </a:extLst>
          </p:cNvPr>
          <p:cNvSpPr/>
          <p:nvPr/>
        </p:nvSpPr>
        <p:spPr>
          <a:xfrm>
            <a:off x="6685386" y="5311937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-Shell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71F0654-6D5C-2009-27E9-E191EE75B7E2}"/>
              </a:ext>
            </a:extLst>
          </p:cNvPr>
          <p:cNvSpPr/>
          <p:nvPr/>
        </p:nvSpPr>
        <p:spPr>
          <a:xfrm>
            <a:off x="4122578" y="5311937"/>
            <a:ext cx="2118049" cy="1035698"/>
          </a:xfrm>
          <a:prstGeom prst="roundRect">
            <a:avLst/>
          </a:prstGeom>
          <a:solidFill>
            <a:srgbClr val="156082">
              <a:alpha val="50196"/>
            </a:srgbClr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076EBD1-25A2-A4B1-CD45-D61E43FD6167}"/>
              </a:ext>
            </a:extLst>
          </p:cNvPr>
          <p:cNvSpPr/>
          <p:nvPr/>
        </p:nvSpPr>
        <p:spPr>
          <a:xfrm>
            <a:off x="9271523" y="5311937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</a:t>
            </a:r>
            <a:r>
              <a:rPr lang="en-US" dirty="0"/>
              <a:t>-Recon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60B70F-F23D-341F-A759-3531D64D5037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8803435" y="5829786"/>
            <a:ext cx="46808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9FD01D-9FD4-9435-CD7B-530F3BC44AFF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3654490" y="5829786"/>
            <a:ext cx="468088" cy="0"/>
          </a:xfrm>
          <a:prstGeom prst="straightConnector1">
            <a:avLst/>
          </a:prstGeom>
          <a:ln>
            <a:solidFill>
              <a:srgbClr val="156082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7BA3A8-37BD-586C-E419-E6C2380DBF11}"/>
              </a:ext>
            </a:extLst>
          </p:cNvPr>
          <p:cNvSpPr/>
          <p:nvPr/>
        </p:nvSpPr>
        <p:spPr>
          <a:xfrm>
            <a:off x="4122578" y="3938865"/>
            <a:ext cx="2118049" cy="1035698"/>
          </a:xfrm>
          <a:prstGeom prst="roundRect">
            <a:avLst/>
          </a:prstGeom>
          <a:solidFill>
            <a:srgbClr val="156082"/>
          </a:solidFill>
          <a:ln>
            <a:solidFill>
              <a:srgbClr val="00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Geant4</a:t>
            </a: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403F12FE-1F50-C978-E59D-529DCBEE0D88}"/>
              </a:ext>
            </a:extLst>
          </p:cNvPr>
          <p:cNvCxnSpPr>
            <a:stCxn id="26" idx="3"/>
            <a:endCxn id="20" idx="1"/>
          </p:cNvCxnSpPr>
          <p:nvPr/>
        </p:nvCxnSpPr>
        <p:spPr>
          <a:xfrm>
            <a:off x="6240627" y="4456714"/>
            <a:ext cx="444759" cy="1373072"/>
          </a:xfrm>
          <a:prstGeom prst="curvedConnector3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1F1A14-A975-0C65-E304-ED97ED672181}"/>
              </a:ext>
            </a:extLst>
          </p:cNvPr>
          <p:cNvGrpSpPr/>
          <p:nvPr/>
        </p:nvGrpSpPr>
        <p:grpSpPr>
          <a:xfrm>
            <a:off x="1362271" y="5422878"/>
            <a:ext cx="5019868" cy="813816"/>
            <a:chOff x="1362271" y="5422878"/>
            <a:chExt cx="2390192" cy="81381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CE39C6-0432-100E-0C9D-A23C3E14C50F}"/>
                </a:ext>
              </a:extLst>
            </p:cNvPr>
            <p:cNvCxnSpPr>
              <a:cxnSpLocks/>
            </p:cNvCxnSpPr>
            <p:nvPr/>
          </p:nvCxnSpPr>
          <p:spPr>
            <a:xfrm>
              <a:off x="1362271" y="5423170"/>
              <a:ext cx="2390192" cy="813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AA1A3B-55A5-575C-47EB-51FE8CBF2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2271" y="5422878"/>
              <a:ext cx="2390192" cy="8138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995D7E7C-0A9A-0636-DCBB-36983A0F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BFF1B237-66B4-3E0B-B7D6-9520EA90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EA60A7F-0248-1746-1C32-7981E4DD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F1CE-95A2-0D05-917C-C3B0AEAC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55068" cy="1325563"/>
          </a:xfrm>
        </p:spPr>
        <p:txBody>
          <a:bodyPr/>
          <a:lstStyle/>
          <a:p>
            <a:r>
              <a:rPr lang="en-US" dirty="0"/>
              <a:t>Machine lattice and beam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FA9F-D563-DFF5-F553-D416CF05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8647"/>
            <a:ext cx="6793268" cy="3269176"/>
          </a:xfrm>
        </p:spPr>
        <p:txBody>
          <a:bodyPr>
            <a:normAutofit/>
          </a:bodyPr>
          <a:lstStyle/>
          <a:p>
            <a:r>
              <a:rPr lang="en-US" sz="2000" dirty="0"/>
              <a:t>There are three lattice files available for the simulation: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Sep-2023</a:t>
            </a:r>
            <a:r>
              <a:rPr lang="en-US" sz="1800" dirty="0"/>
              <a:t> 	(so-called “new lattice”)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Jan-2024</a:t>
            </a:r>
            <a:r>
              <a:rPr lang="en-US" sz="1800" dirty="0"/>
              <a:t> 	(v6.2)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/>
              <a:t>Mar-2024</a:t>
            </a:r>
            <a:r>
              <a:rPr lang="en-US" sz="1800" dirty="0"/>
              <a:t> 	(not simulated yet)</a:t>
            </a:r>
          </a:p>
          <a:p>
            <a:r>
              <a:rPr lang="en-US" sz="2000" dirty="0"/>
              <a:t>The magnet arrangement is the same for all of them: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Upstream: 3 dipoles (D1eF, D2eF1/2), 2 quads (Q0/1eF)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Central: solenoid 1.7 T (MARCO)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Downstream: 2 quads (Q1/2eR), 1 dipole (B2eR)</a:t>
            </a:r>
          </a:p>
          <a:p>
            <a:r>
              <a:rPr lang="en-US" sz="2000" dirty="0"/>
              <a:t>All simulations were performed for 18 GeV electrons.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D116A1-29A0-532E-35D5-C67128EC1B39}"/>
              </a:ext>
            </a:extLst>
          </p:cNvPr>
          <p:cNvGrpSpPr/>
          <p:nvPr/>
        </p:nvGrpSpPr>
        <p:grpSpPr>
          <a:xfrm>
            <a:off x="6793268" y="136525"/>
            <a:ext cx="5210619" cy="6226798"/>
            <a:chOff x="6793268" y="203201"/>
            <a:chExt cx="5398732" cy="6451597"/>
          </a:xfrm>
        </p:grpSpPr>
        <p:pic>
          <p:nvPicPr>
            <p:cNvPr id="5" name="Google Shape;280;p25">
              <a:extLst>
                <a:ext uri="{FF2B5EF4-FFF2-40B4-BE49-F238E27FC236}">
                  <a16:creationId xmlns:a16="http://schemas.microsoft.com/office/drawing/2014/main" id="{6EC89E9A-F800-DF40-869B-45D7A8CEC7E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793268" y="203201"/>
              <a:ext cx="5398732" cy="645159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6" name="Google Shape;282;p25">
              <a:extLst>
                <a:ext uri="{FF2B5EF4-FFF2-40B4-BE49-F238E27FC236}">
                  <a16:creationId xmlns:a16="http://schemas.microsoft.com/office/drawing/2014/main" id="{91C6F4D1-A378-491B-9A74-6A07732197A9}"/>
                </a:ext>
              </a:extLst>
            </p:cNvPr>
            <p:cNvSpPr/>
            <p:nvPr/>
          </p:nvSpPr>
          <p:spPr>
            <a:xfrm>
              <a:off x="8969067" y="738568"/>
              <a:ext cx="358800" cy="53072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pic>
        <p:nvPicPr>
          <p:cNvPr id="10" name="Google Shape;216;p22">
            <a:extLst>
              <a:ext uri="{FF2B5EF4-FFF2-40B4-BE49-F238E27FC236}">
                <a16:creationId xmlns:a16="http://schemas.microsoft.com/office/drawing/2014/main" id="{5B4437A4-5F6E-7FCE-AE95-1B48548C64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5075" b="28605"/>
          <a:stretch/>
        </p:blipFill>
        <p:spPr>
          <a:xfrm>
            <a:off x="650087" y="5077308"/>
            <a:ext cx="5745298" cy="13255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D6CF68C-8E89-193C-9980-579ECFC5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12, 2024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D6DF678-C899-4982-9395-2D86BFE5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Andrii Natochii | Background TF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C0CBF1-2D59-08E6-16EF-0E827BBE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D21-245C-794F-AC6A-58265B1A0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3053</Words>
  <Application>Microsoft Macintosh PowerPoint</Application>
  <PresentationFormat>Widescreen</PresentationFormat>
  <Paragraphs>439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Courier New</vt:lpstr>
      <vt:lpstr>Helvetica Neue</vt:lpstr>
      <vt:lpstr>Wingdings</vt:lpstr>
      <vt:lpstr>Office Theme</vt:lpstr>
      <vt:lpstr>Synchrotron Radiation (SR) background simulation for the EIC</vt:lpstr>
      <vt:lpstr>Introduction: Tasks</vt:lpstr>
      <vt:lpstr>Introduction: Issues</vt:lpstr>
      <vt:lpstr>Introduction: Solution</vt:lpstr>
      <vt:lpstr>Past path for SR background data production</vt:lpstr>
      <vt:lpstr>Past path for SR background data production</vt:lpstr>
      <vt:lpstr>Past path for SR background data production</vt:lpstr>
      <vt:lpstr>New SR simulation code </vt:lpstr>
      <vt:lpstr>Machine lattice and beam parameters</vt:lpstr>
      <vt:lpstr>X-ray reflection process in Geant4 </vt:lpstr>
      <vt:lpstr>Background rate scaling </vt:lpstr>
      <vt:lpstr>Improved eic-shell and Geant4 beam pipes on the far-BWD side</vt:lpstr>
      <vt:lpstr>Detector hit rates:  Electron beam lattice v6.2 (Jan. 2024)</vt:lpstr>
      <vt:lpstr>SR photon tracks: E &gt; 10 keV, hit the IP beam pipe</vt:lpstr>
      <vt:lpstr>PowerPoint Presentation</vt:lpstr>
      <vt:lpstr>Detector hit rates:  Electron beam lattice v6.2 (Jan-2024)</vt:lpstr>
      <vt:lpstr>IR beam pipe material </vt:lpstr>
      <vt:lpstr>Summary (1) </vt:lpstr>
      <vt:lpstr>Summary (2) </vt:lpstr>
      <vt:lpstr>Next steps </vt:lpstr>
      <vt:lpstr>Backup</vt:lpstr>
      <vt:lpstr>Past path for SR background data production</vt:lpstr>
      <vt:lpstr>Past path for SR background data production</vt:lpstr>
      <vt:lpstr>Benchmark: Generated e-beam</vt:lpstr>
      <vt:lpstr>Benchmark: Dipole and Quad fields</vt:lpstr>
      <vt:lpstr>Photon generator </vt:lpstr>
      <vt:lpstr>X-ray reflection process benchmark: Synrad+ (v1.4.33/v1.4.34 bugfix) vs Geant4 (Gamma, custom-built) vs Geant4 (Xray, adobted from geant4-release-11.2.0)</vt:lpstr>
      <vt:lpstr>X-ray reflection process benchmark: Synrad+ (v1.4.33/v1.4.34 bugfix) vs Geant4 (Gamma, custom-built) vs Geant4 (Xray, adobted from geant4-release-11.2.0)</vt:lpstr>
      <vt:lpstr>BWD beam pipe (before)</vt:lpstr>
      <vt:lpstr>BWD beam pipe (after)</vt:lpstr>
      <vt:lpstr>Beam pipe and magnets</vt:lpstr>
      <vt:lpstr>PowerPoint Presentation</vt:lpstr>
      <vt:lpstr>SR photons causing detector hits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Natochii, Andrii (EC)</dc:creator>
  <cp:lastModifiedBy>Natochii, Andrii (EC)</cp:lastModifiedBy>
  <cp:revision>12</cp:revision>
  <dcterms:created xsi:type="dcterms:W3CDTF">2024-03-10T19:46:11Z</dcterms:created>
  <dcterms:modified xsi:type="dcterms:W3CDTF">2024-03-12T17:55:57Z</dcterms:modified>
</cp:coreProperties>
</file>