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34BA61-A53F-4F41-973F-A7A08C0DB27D}">
  <a:tblStyle styleId="{2A34BA61-A53F-4F41-973F-A7A08C0DB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9f4c102b4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9f4c102b4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631ba57ba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631ba57ba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8bd453be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8bd453be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5cffbad60a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5cffbad60a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9af986c874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9af986c874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9fbdc94d6c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9fbdc94d6c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612ea63d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612ea63d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615727b3d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615727b3d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615727b3d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615727b3d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9af986c87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9af986c87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9af986c874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9af986c874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a2e3ae4d66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a2e3ae4d66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615727b3d5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615727b3d5_1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9b85c0673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9b85c0673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9bf0672f1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9bf0672f1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a26da7b7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2a26da7b7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a26da7b78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a26da7b78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9f2dca35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29f2dca35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9f3d13573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29f3d13573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9b8839ebc1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29b8839ebc1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9f689a9de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29f689a9de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29f689a9de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29f689a9de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9fbdc94d6c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9fbdc94d6c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9f4c102b4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29f4c102b4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a26da7bc2d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2a26da7bc2d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a26da7bc2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2a26da7bc2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a26da7bc2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2a26da7bc2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2a26da7bc2d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2a26da7bc2d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2a26da7bc2d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2a26da7bc2d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29b8839ebc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29b8839ebc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29fbdc94d6c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29fbdc94d6c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a2e3ae4d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2a2e3ae4d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2a2e3ae4d6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2a2e3ae4d6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5cffbad6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5cffbad60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2a2e3ae4d66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2a2e3ae4d66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2a2e3ae4d66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2a2e3ae4d66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2a2e3ae4d66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2a2e3ae4d66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a2e3ae4d66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2a2e3ae4d66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2a2e3ae4d66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2a2e3ae4d66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2a2e3ae4d66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2a2e3ae4d66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2a2e3ae4d66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2a2e3ae4d66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2a2e3ae4d66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2a2e3ae4d66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2a2e3ae4d66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2a2e3ae4d66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2a2e3ae4d6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2a2e3ae4d6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5cffbad60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5cffbad60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2a2e3ae4d6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2a2e3ae4d6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2a2e3ae4d6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2a2e3ae4d6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2a2e3ae4d6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2a2e3ae4d66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9fbdc94d6c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9fbdc94d6c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bd453bef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8bd453bef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cffbad60a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cffbad60a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8cf7b41e6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8cf7b41e6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atochii@hawaii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molflow.web.cern.ch/node/116" TargetMode="External"/><Relationship Id="rId5" Type="http://schemas.openxmlformats.org/officeDocument/2006/relationships/hyperlink" Target="https://doi.org/10.1006/adnd.1993.1013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apc.u-paris.fr/~franco/g4doxy/html/classG4UniformMagField.html" TargetMode="Externa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apc.u-paris.fr/~franco/g4doxy/html/classG4QuadrupoleMagField.htm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apc.u-paris.fr/~franco/g4doxy/html/classG4SynchrotronRadiation.html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molflow-forum.web.cern.ch/t/unexpected-absorbed-sr-photon-distribution-in-synrad/584/11" TargetMode="Externa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apc.u-paris.fr/~franco/g4doxy/html/classG4QuadrupoleMagField.html" TargetMode="External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apc.u-paris.fr/~franco/g4doxy4.10/html/class_g4_v_solid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github.com/christopherpoole/CADMesh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378200" y="355500"/>
            <a:ext cx="6387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</a:rPr>
              <a:t>Synchrotron Radiation (SR) background in </a:t>
            </a:r>
            <a:r>
              <a:rPr lang="en" sz="3000" b="1" dirty="0" err="1">
                <a:solidFill>
                  <a:schemeClr val="dk1"/>
                </a:solidFill>
              </a:rPr>
              <a:t>ePIC</a:t>
            </a:r>
            <a:r>
              <a:rPr lang="en" sz="3000" b="1" dirty="0">
                <a:solidFill>
                  <a:schemeClr val="dk1"/>
                </a:solidFill>
              </a:rPr>
              <a:t> at the EIC</a:t>
            </a:r>
            <a:endParaRPr sz="3000" b="1" dirty="0">
              <a:solidFill>
                <a:schemeClr val="dk1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293050" y="1836400"/>
            <a:ext cx="455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Andrii Natochii</a:t>
            </a:r>
            <a:endParaRPr sz="1800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 dirty="0">
                <a:solidFill>
                  <a:schemeClr val="hlink"/>
                </a:solidFill>
                <a:hlinkClick r:id="rId3"/>
              </a:rPr>
              <a:t>natochii@hawaii.edu</a:t>
            </a:r>
            <a:r>
              <a:rPr lang="en" sz="1200" dirty="0">
                <a:solidFill>
                  <a:schemeClr val="dk2"/>
                </a:solidFill>
              </a:rPr>
              <a:t> </a:t>
            </a:r>
            <a:endParaRPr sz="1200" dirty="0">
              <a:solidFill>
                <a:schemeClr val="dk2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411500" y="2965575"/>
            <a:ext cx="6321000" cy="20319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Outline</a:t>
            </a:r>
            <a:endParaRPr sz="1800" b="1" dirty="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 dirty="0">
                <a:solidFill>
                  <a:schemeClr val="dk2"/>
                </a:solidFill>
              </a:rPr>
              <a:t>Executive summary</a:t>
            </a:r>
            <a:endParaRPr sz="1600" dirty="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 dirty="0" err="1">
                <a:solidFill>
                  <a:schemeClr val="dk2"/>
                </a:solidFill>
              </a:rPr>
              <a:t>Synrad</a:t>
            </a:r>
            <a:r>
              <a:rPr lang="en" sz="1600" dirty="0">
                <a:solidFill>
                  <a:schemeClr val="dk2"/>
                </a:solidFill>
              </a:rPr>
              <a:t>+ limitation</a:t>
            </a:r>
            <a:endParaRPr sz="1600" dirty="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600" dirty="0">
                <a:solidFill>
                  <a:schemeClr val="dk2"/>
                </a:solidFill>
              </a:rPr>
              <a:t>SR reflection in Geant4</a:t>
            </a:r>
            <a:r>
              <a:rPr lang="en" sz="1800" dirty="0">
                <a:solidFill>
                  <a:schemeClr val="dk2"/>
                </a:solidFill>
              </a:rPr>
              <a:t> 		</a:t>
            </a:r>
            <a:r>
              <a:rPr lang="en" i="1" dirty="0">
                <a:solidFill>
                  <a:srgbClr val="999999"/>
                </a:solidFill>
              </a:rPr>
              <a:t>(new physics process)</a:t>
            </a:r>
            <a:endParaRPr i="1" dirty="0">
              <a:solidFill>
                <a:srgbClr val="999999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600" dirty="0">
                <a:solidFill>
                  <a:schemeClr val="dk2"/>
                </a:solidFill>
              </a:rPr>
              <a:t>Benchmarking </a:t>
            </a:r>
            <a:r>
              <a:rPr lang="en" sz="1800" dirty="0">
                <a:solidFill>
                  <a:schemeClr val="dk2"/>
                </a:solidFill>
              </a:rPr>
              <a:t>			</a:t>
            </a:r>
            <a:r>
              <a:rPr lang="en" i="1" dirty="0">
                <a:solidFill>
                  <a:srgbClr val="999999"/>
                </a:solidFill>
              </a:rPr>
              <a:t>(debugging)</a:t>
            </a:r>
            <a:endParaRPr i="1" dirty="0">
              <a:solidFill>
                <a:srgbClr val="999999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600" dirty="0">
                <a:solidFill>
                  <a:schemeClr val="dk2"/>
                </a:solidFill>
              </a:rPr>
              <a:t>Beam tails </a:t>
            </a:r>
            <a:r>
              <a:rPr lang="en" sz="1800" dirty="0">
                <a:solidFill>
                  <a:schemeClr val="dk2"/>
                </a:solidFill>
              </a:rPr>
              <a:t>			</a:t>
            </a:r>
            <a:r>
              <a:rPr lang="en" i="1" dirty="0">
                <a:solidFill>
                  <a:srgbClr val="999999"/>
                </a:solidFill>
              </a:rPr>
              <a:t>(optional for this talk)</a:t>
            </a:r>
            <a:endParaRPr i="1" dirty="0">
              <a:solidFill>
                <a:srgbClr val="999999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 dirty="0">
                <a:solidFill>
                  <a:schemeClr val="dk2"/>
                </a:solidFill>
              </a:rPr>
              <a:t>Summary and next steps</a:t>
            </a:r>
            <a:endParaRPr sz="16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2"/>
          <p:cNvPicPr preferRelativeResize="0"/>
          <p:nvPr/>
        </p:nvPicPr>
        <p:blipFill rotWithShape="1">
          <a:blip r:embed="rId3">
            <a:alphaModFix/>
          </a:blip>
          <a:srcRect t="45075" b="28605"/>
          <a:stretch/>
        </p:blipFill>
        <p:spPr>
          <a:xfrm>
            <a:off x="582600" y="3679238"/>
            <a:ext cx="7978798" cy="1273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7" name="Google Shape;217;p22"/>
          <p:cNvPicPr preferRelativeResize="0"/>
          <p:nvPr/>
        </p:nvPicPr>
        <p:blipFill rotWithShape="1">
          <a:blip r:embed="rId4">
            <a:alphaModFix/>
          </a:blip>
          <a:srcRect l="5606" t="3387" b="6530"/>
          <a:stretch/>
        </p:blipFill>
        <p:spPr>
          <a:xfrm>
            <a:off x="4327875" y="725900"/>
            <a:ext cx="4766449" cy="284377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19" name="Google Shape;219;p22"/>
          <p:cNvSpPr txBox="1"/>
          <p:nvPr/>
        </p:nvSpPr>
        <p:spPr>
          <a:xfrm>
            <a:off x="0" y="0"/>
            <a:ext cx="543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76470"/>
              </a:lnSpc>
              <a:spcBef>
                <a:spcPts val="1500"/>
              </a:spcBef>
              <a:spcAft>
                <a:spcPts val="800"/>
              </a:spcAft>
              <a:buNone/>
            </a:pPr>
            <a:r>
              <a:rPr lang="en" sz="1800" b="1"/>
              <a:t>Magnetic field implementation (2)</a:t>
            </a:r>
            <a:endParaRPr sz="1800" b="1"/>
          </a:p>
        </p:txBody>
      </p:sp>
      <p:sp>
        <p:nvSpPr>
          <p:cNvPr id="220" name="Google Shape;220;p22"/>
          <p:cNvSpPr txBox="1"/>
          <p:nvPr/>
        </p:nvSpPr>
        <p:spPr>
          <a:xfrm>
            <a:off x="8089800" y="0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Geant4</a:t>
            </a:r>
            <a:endParaRPr b="1"/>
          </a:p>
        </p:txBody>
      </p:sp>
      <p:pic>
        <p:nvPicPr>
          <p:cNvPr id="221" name="Google Shape;221;p22"/>
          <p:cNvPicPr preferRelativeResize="0"/>
          <p:nvPr/>
        </p:nvPicPr>
        <p:blipFill rotWithShape="1">
          <a:blip r:embed="rId5">
            <a:alphaModFix/>
          </a:blip>
          <a:srcRect l="5935" t="48219" r="5599" b="42395"/>
          <a:stretch/>
        </p:blipFill>
        <p:spPr>
          <a:xfrm>
            <a:off x="89225" y="414300"/>
            <a:ext cx="7257501" cy="4827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2" name="Google Shape;222;p22"/>
          <p:cNvSpPr/>
          <p:nvPr/>
        </p:nvSpPr>
        <p:spPr>
          <a:xfrm>
            <a:off x="168300" y="612750"/>
            <a:ext cx="1115400" cy="249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3" name="Google Shape;223;p22"/>
          <p:cNvCxnSpPr>
            <a:stCxn id="222" idx="2"/>
          </p:cNvCxnSpPr>
          <p:nvPr/>
        </p:nvCxnSpPr>
        <p:spPr>
          <a:xfrm>
            <a:off x="726000" y="862350"/>
            <a:ext cx="0" cy="4245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pic>
        <p:nvPicPr>
          <p:cNvPr id="224" name="Google Shape;224;p22"/>
          <p:cNvPicPr preferRelativeResize="0"/>
          <p:nvPr/>
        </p:nvPicPr>
        <p:blipFill rotWithShape="1">
          <a:blip r:embed="rId6">
            <a:alphaModFix/>
          </a:blip>
          <a:srcRect t="43838" b="42778"/>
          <a:stretch/>
        </p:blipFill>
        <p:spPr>
          <a:xfrm>
            <a:off x="89225" y="1994350"/>
            <a:ext cx="5753099" cy="48272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5" name="Google Shape;225;p22"/>
          <p:cNvSpPr/>
          <p:nvPr/>
        </p:nvSpPr>
        <p:spPr>
          <a:xfrm>
            <a:off x="3366850" y="612750"/>
            <a:ext cx="1115400" cy="249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6" name="Google Shape;226;p22"/>
          <p:cNvCxnSpPr>
            <a:stCxn id="225" idx="2"/>
          </p:cNvCxnSpPr>
          <p:nvPr/>
        </p:nvCxnSpPr>
        <p:spPr>
          <a:xfrm>
            <a:off x="3924550" y="862350"/>
            <a:ext cx="0" cy="1123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pic>
        <p:nvPicPr>
          <p:cNvPr id="227" name="Google Shape;227;p22"/>
          <p:cNvPicPr preferRelativeResize="0"/>
          <p:nvPr/>
        </p:nvPicPr>
        <p:blipFill rotWithShape="1">
          <a:blip r:embed="rId7">
            <a:alphaModFix/>
          </a:blip>
          <a:srcRect t="48704" b="38835"/>
          <a:stretch/>
        </p:blipFill>
        <p:spPr>
          <a:xfrm>
            <a:off x="89225" y="1300400"/>
            <a:ext cx="5753099" cy="44942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8" name="Google Shape;228;p22"/>
          <p:cNvSpPr txBox="1"/>
          <p:nvPr/>
        </p:nvSpPr>
        <p:spPr>
          <a:xfrm>
            <a:off x="1638000" y="2674600"/>
            <a:ext cx="2334000" cy="4002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Vacuum pipe extension</a:t>
            </a:r>
            <a:endParaRPr>
              <a:solidFill>
                <a:srgbClr val="0000FF"/>
              </a:solidFill>
            </a:endParaRPr>
          </a:p>
        </p:txBody>
      </p:sp>
      <p:cxnSp>
        <p:nvCxnSpPr>
          <p:cNvPr id="229" name="Google Shape;229;p22"/>
          <p:cNvCxnSpPr>
            <a:stCxn id="228" idx="2"/>
          </p:cNvCxnSpPr>
          <p:nvPr/>
        </p:nvCxnSpPr>
        <p:spPr>
          <a:xfrm>
            <a:off x="2805000" y="3074800"/>
            <a:ext cx="1547100" cy="272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0" name="Google Shape;230;p22"/>
          <p:cNvSpPr txBox="1"/>
          <p:nvPr/>
        </p:nvSpPr>
        <p:spPr>
          <a:xfrm>
            <a:off x="582600" y="3377025"/>
            <a:ext cx="41493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FWD ESR lattice </a:t>
            </a:r>
            <a:r>
              <a:rPr lang="en" sz="1200" i="1">
                <a:solidFill>
                  <a:schemeClr val="dk1"/>
                </a:solidFill>
              </a:rPr>
              <a:t>(Sep 2023)</a:t>
            </a:r>
            <a:endParaRPr sz="1200" i="1">
              <a:solidFill>
                <a:schemeClr val="dk1"/>
              </a:solidFill>
            </a:endParaRPr>
          </a:p>
        </p:txBody>
      </p:sp>
      <p:cxnSp>
        <p:nvCxnSpPr>
          <p:cNvPr id="231" name="Google Shape;231;p22"/>
          <p:cNvCxnSpPr/>
          <p:nvPr/>
        </p:nvCxnSpPr>
        <p:spPr>
          <a:xfrm rot="10800000">
            <a:off x="4652350" y="3439125"/>
            <a:ext cx="1528500" cy="9840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dash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232" name="Google Shape;232;p22"/>
          <p:cNvCxnSpPr/>
          <p:nvPr/>
        </p:nvCxnSpPr>
        <p:spPr>
          <a:xfrm rot="10800000">
            <a:off x="4902350" y="3239325"/>
            <a:ext cx="1487400" cy="11838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dash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233" name="Google Shape;233;p22"/>
          <p:cNvCxnSpPr/>
          <p:nvPr/>
        </p:nvCxnSpPr>
        <p:spPr>
          <a:xfrm rot="10800000">
            <a:off x="5035325" y="3156225"/>
            <a:ext cx="1469700" cy="12669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dash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234" name="Google Shape;234;p22"/>
          <p:cNvCxnSpPr/>
          <p:nvPr/>
        </p:nvCxnSpPr>
        <p:spPr>
          <a:xfrm rot="10800000">
            <a:off x="6608225" y="2257100"/>
            <a:ext cx="1071000" cy="21444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dash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235" name="Google Shape;235;p22"/>
          <p:cNvCxnSpPr/>
          <p:nvPr/>
        </p:nvCxnSpPr>
        <p:spPr>
          <a:xfrm rot="10800000">
            <a:off x="7041325" y="1982925"/>
            <a:ext cx="990900" cy="24402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dash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236" name="Google Shape;236;p22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237" name="Google Shape;23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23"/>
          <p:cNvGrpSpPr/>
          <p:nvPr/>
        </p:nvGrpSpPr>
        <p:grpSpPr>
          <a:xfrm>
            <a:off x="5943900" y="110850"/>
            <a:ext cx="3021300" cy="4921800"/>
            <a:chOff x="5562900" y="110850"/>
            <a:chExt cx="3021300" cy="4921800"/>
          </a:xfrm>
        </p:grpSpPr>
        <p:pic>
          <p:nvPicPr>
            <p:cNvPr id="243" name="Google Shape;243;p23"/>
            <p:cNvPicPr preferRelativeResize="0"/>
            <p:nvPr/>
          </p:nvPicPr>
          <p:blipFill rotWithShape="1">
            <a:blip r:embed="rId3">
              <a:alphaModFix/>
            </a:blip>
            <a:srcRect b="5428"/>
            <a:stretch/>
          </p:blipFill>
          <p:spPr>
            <a:xfrm>
              <a:off x="5624149" y="1369202"/>
              <a:ext cx="2827316" cy="3629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23"/>
            <p:cNvPicPr preferRelativeResize="0"/>
            <p:nvPr/>
          </p:nvPicPr>
          <p:blipFill rotWithShape="1">
            <a:blip r:embed="rId4">
              <a:alphaModFix/>
            </a:blip>
            <a:srcRect b="1960"/>
            <a:stretch/>
          </p:blipFill>
          <p:spPr>
            <a:xfrm>
              <a:off x="5647946" y="145323"/>
              <a:ext cx="2779721" cy="8708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23"/>
            <p:cNvSpPr txBox="1"/>
            <p:nvPr/>
          </p:nvSpPr>
          <p:spPr>
            <a:xfrm>
              <a:off x="5602421" y="1010547"/>
              <a:ext cx="2870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u="sng">
                  <a:solidFill>
                    <a:schemeClr val="hlink"/>
                  </a:solidFill>
                  <a:hlinkClick r:id="rId5"/>
                </a:rPr>
                <a:t>https://doi.org/10.1006/adnd.1993.1013</a:t>
              </a:r>
              <a:endParaRPr sz="1200"/>
            </a:p>
          </p:txBody>
        </p:sp>
        <p:sp>
          <p:nvSpPr>
            <p:cNvPr id="246" name="Google Shape;246;p23"/>
            <p:cNvSpPr/>
            <p:nvPr/>
          </p:nvSpPr>
          <p:spPr>
            <a:xfrm>
              <a:off x="5562900" y="110850"/>
              <a:ext cx="3021300" cy="49218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" name="Google Shape;24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48" name="Google Shape;248;p23"/>
          <p:cNvSpPr txBox="1"/>
          <p:nvPr/>
        </p:nvSpPr>
        <p:spPr>
          <a:xfrm>
            <a:off x="0" y="0"/>
            <a:ext cx="455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Reflection process</a:t>
            </a:r>
            <a:endParaRPr sz="1800" b="1"/>
          </a:p>
        </p:txBody>
      </p:sp>
      <p:sp>
        <p:nvSpPr>
          <p:cNvPr id="249" name="Google Shape;249;p23"/>
          <p:cNvSpPr txBox="1"/>
          <p:nvPr/>
        </p:nvSpPr>
        <p:spPr>
          <a:xfrm>
            <a:off x="0" y="461700"/>
            <a:ext cx="5943900" cy="21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●"/>
            </a:pPr>
            <a:r>
              <a:rPr lang="en">
                <a:solidFill>
                  <a:srgbClr val="FF0000"/>
                </a:solidFill>
              </a:rPr>
              <a:t>X-ray reflection process is not implemented in Geant4</a:t>
            </a:r>
            <a:endParaRPr>
              <a:solidFill>
                <a:srgbClr val="FF0000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 is available only for optical photons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Solution: 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</a:t>
            </a:r>
            <a:r>
              <a:rPr lang="en">
                <a:solidFill>
                  <a:srgbClr val="0000FF"/>
                </a:solidFill>
              </a:rPr>
              <a:t>“new process” for gammas</a:t>
            </a:r>
            <a:endParaRPr>
              <a:solidFill>
                <a:srgbClr val="0000FF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Fresnel formulas for reflection probability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 an extended CSV table from </a:t>
            </a:r>
            <a:r>
              <a:rPr lang="en">
                <a:solidFill>
                  <a:schemeClr val="dk1"/>
                </a:solidFill>
              </a:rPr>
              <a:t>Synrad+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Specular reflection (mirror-like) including surface roughness [</a:t>
            </a:r>
            <a:r>
              <a:rPr lang="en" u="sng">
                <a:solidFill>
                  <a:schemeClr val="hlink"/>
                </a:solidFill>
                <a:hlinkClick r:id="rId6"/>
              </a:rPr>
              <a:t>link</a:t>
            </a:r>
            <a:r>
              <a:rPr lang="en"/>
              <a:t>]</a:t>
            </a:r>
            <a:endParaRPr/>
          </a:p>
        </p:txBody>
      </p:sp>
      <p:grpSp>
        <p:nvGrpSpPr>
          <p:cNvPr id="250" name="Google Shape;250;p23"/>
          <p:cNvGrpSpPr/>
          <p:nvPr/>
        </p:nvGrpSpPr>
        <p:grpSpPr>
          <a:xfrm>
            <a:off x="381875" y="2571827"/>
            <a:ext cx="4724100" cy="1261348"/>
            <a:chOff x="381875" y="2093680"/>
            <a:chExt cx="4724100" cy="1520796"/>
          </a:xfrm>
        </p:grpSpPr>
        <p:sp>
          <p:nvSpPr>
            <p:cNvPr id="251" name="Google Shape;251;p23"/>
            <p:cNvSpPr/>
            <p:nvPr/>
          </p:nvSpPr>
          <p:spPr>
            <a:xfrm>
              <a:off x="381875" y="2093680"/>
              <a:ext cx="4724100" cy="1440167"/>
            </a:xfrm>
            <a:prstGeom prst="rect">
              <a:avLst/>
            </a:prstGeom>
            <a:solidFill>
              <a:srgbClr val="F3F3F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3"/>
            <p:cNvSpPr/>
            <p:nvPr/>
          </p:nvSpPr>
          <p:spPr>
            <a:xfrm>
              <a:off x="381875" y="2822482"/>
              <a:ext cx="4724100" cy="708739"/>
            </a:xfrm>
            <a:prstGeom prst="rect">
              <a:avLst/>
            </a:prstGeom>
            <a:solidFill>
              <a:srgbClr val="B7B7B7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53" name="Google Shape;253;p23"/>
            <p:cNvCxnSpPr>
              <a:stCxn id="251" idx="0"/>
              <a:endCxn id="252" idx="2"/>
            </p:cNvCxnSpPr>
            <p:nvPr/>
          </p:nvCxnSpPr>
          <p:spPr>
            <a:xfrm>
              <a:off x="2743925" y="2093680"/>
              <a:ext cx="0" cy="1437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23"/>
            <p:cNvCxnSpPr>
              <a:endCxn id="252" idx="0"/>
            </p:cNvCxnSpPr>
            <p:nvPr/>
          </p:nvCxnSpPr>
          <p:spPr>
            <a:xfrm>
              <a:off x="777125" y="2259682"/>
              <a:ext cx="1966800" cy="562800"/>
            </a:xfrm>
            <a:prstGeom prst="straightConnector1">
              <a:avLst/>
            </a:pr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255" name="Google Shape;255;p23"/>
            <p:cNvCxnSpPr>
              <a:stCxn id="252" idx="0"/>
            </p:cNvCxnSpPr>
            <p:nvPr/>
          </p:nvCxnSpPr>
          <p:spPr>
            <a:xfrm rot="10800000" flipH="1">
              <a:off x="2743925" y="2289082"/>
              <a:ext cx="1612800" cy="533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ot"/>
              <a:round/>
              <a:headEnd type="none" w="med" len="med"/>
              <a:tailEnd type="stealth" w="med" len="med"/>
            </a:ln>
          </p:spPr>
        </p:cxnSp>
        <p:sp>
          <p:nvSpPr>
            <p:cNvPr id="256" name="Google Shape;256;p23"/>
            <p:cNvSpPr/>
            <p:nvPr/>
          </p:nvSpPr>
          <p:spPr>
            <a:xfrm rot="163989">
              <a:off x="4223140" y="2120042"/>
              <a:ext cx="239072" cy="322064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57" name="Google Shape;257;p23"/>
            <p:cNvCxnSpPr>
              <a:stCxn id="252" idx="0"/>
              <a:endCxn id="256" idx="0"/>
            </p:cNvCxnSpPr>
            <p:nvPr/>
          </p:nvCxnSpPr>
          <p:spPr>
            <a:xfrm rot="10800000" flipH="1">
              <a:off x="2743925" y="2123182"/>
              <a:ext cx="1566600" cy="699300"/>
            </a:xfrm>
            <a:prstGeom prst="straightConnector1">
              <a:avLst/>
            </a:pr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  <p:sp>
          <p:nvSpPr>
            <p:cNvPr id="258" name="Google Shape;258;p23"/>
            <p:cNvSpPr txBox="1"/>
            <p:nvPr/>
          </p:nvSpPr>
          <p:spPr>
            <a:xfrm>
              <a:off x="381875" y="2430944"/>
              <a:ext cx="45579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vacuum</a:t>
              </a:r>
              <a:endParaRPr/>
            </a:p>
          </p:txBody>
        </p:sp>
        <p:sp>
          <p:nvSpPr>
            <p:cNvPr id="259" name="Google Shape;259;p23"/>
            <p:cNvSpPr txBox="1"/>
            <p:nvPr/>
          </p:nvSpPr>
          <p:spPr>
            <a:xfrm>
              <a:off x="381875" y="2822468"/>
              <a:ext cx="45579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metal (Cu, Au)</a:t>
              </a:r>
              <a:endParaRPr/>
            </a:p>
          </p:txBody>
        </p:sp>
        <p:sp>
          <p:nvSpPr>
            <p:cNvPr id="260" name="Google Shape;260;p23"/>
            <p:cNvSpPr txBox="1"/>
            <p:nvPr/>
          </p:nvSpPr>
          <p:spPr>
            <a:xfrm>
              <a:off x="2972975" y="2946376"/>
              <a:ext cx="1966800" cy="66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/>
                <a:t>reflection angles (ϴ, ɸ) are randomly offsetted</a:t>
              </a:r>
              <a:endParaRPr sz="1200" i="1"/>
            </a:p>
          </p:txBody>
        </p:sp>
      </p:grpSp>
      <p:pic>
        <p:nvPicPr>
          <p:cNvPr id="261" name="Google Shape;26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1875" y="3835071"/>
            <a:ext cx="4724101" cy="1062079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2" name="Google Shape;262;p23"/>
          <p:cNvSpPr txBox="1"/>
          <p:nvPr/>
        </p:nvSpPr>
        <p:spPr>
          <a:xfrm>
            <a:off x="4044897" y="3835071"/>
            <a:ext cx="10542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Geant4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263" name="Google Shape;263;p23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4" descr="HepRAppOutput_3.gif"/>
          <p:cNvPicPr preferRelativeResize="0"/>
          <p:nvPr/>
        </p:nvPicPr>
        <p:blipFill rotWithShape="1">
          <a:blip r:embed="rId3">
            <a:alphaModFix/>
          </a:blip>
          <a:srcRect l="2802" t="17945" r="25327"/>
          <a:stretch/>
        </p:blipFill>
        <p:spPr>
          <a:xfrm>
            <a:off x="2644677" y="0"/>
            <a:ext cx="649932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4"/>
          <p:cNvPicPr preferRelativeResize="0"/>
          <p:nvPr/>
        </p:nvPicPr>
        <p:blipFill rotWithShape="1">
          <a:blip r:embed="rId4">
            <a:alphaModFix/>
          </a:blip>
          <a:srcRect t="5172" b="5181"/>
          <a:stretch/>
        </p:blipFill>
        <p:spPr>
          <a:xfrm>
            <a:off x="6116800" y="2650900"/>
            <a:ext cx="2904351" cy="2298476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0" name="Google Shape;27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12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71" name="Google Shape;271;p24"/>
          <p:cNvSpPr txBox="1"/>
          <p:nvPr/>
        </p:nvSpPr>
        <p:spPr>
          <a:xfrm>
            <a:off x="8089800" y="0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Geant4</a:t>
            </a:r>
            <a:endParaRPr b="1"/>
          </a:p>
        </p:txBody>
      </p:sp>
      <p:sp>
        <p:nvSpPr>
          <p:cNvPr id="272" name="Google Shape;272;p24"/>
          <p:cNvSpPr txBox="1"/>
          <p:nvPr/>
        </p:nvSpPr>
        <p:spPr>
          <a:xfrm>
            <a:off x="0" y="0"/>
            <a:ext cx="455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Geant4 simulation inputs and outputs</a:t>
            </a:r>
            <a:endParaRPr sz="1800" b="1"/>
          </a:p>
        </p:txBody>
      </p:sp>
      <p:sp>
        <p:nvSpPr>
          <p:cNvPr id="273" name="Google Shape;273;p24"/>
          <p:cNvSpPr txBox="1"/>
          <p:nvPr/>
        </p:nvSpPr>
        <p:spPr>
          <a:xfrm>
            <a:off x="0" y="639800"/>
            <a:ext cx="50565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output ROOT file contains: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Initial electron coordinates (</a:t>
            </a:r>
            <a:r>
              <a:rPr lang="en" b="1" i="1"/>
              <a:t>r</a:t>
            </a:r>
            <a:r>
              <a:rPr lang="en"/>
              <a:t>, </a:t>
            </a:r>
            <a:r>
              <a:rPr lang="en" b="1" i="1"/>
              <a:t>p</a:t>
            </a:r>
            <a:r>
              <a:rPr lang="en"/>
              <a:t>, </a:t>
            </a:r>
            <a:r>
              <a:rPr lang="en" i="1"/>
              <a:t>E</a:t>
            </a:r>
            <a:r>
              <a:rPr lang="en"/>
              <a:t>)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Absorbed SR photons coordinates 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b="1" i="1">
                <a:solidFill>
                  <a:schemeClr val="dk1"/>
                </a:solidFill>
              </a:rPr>
              <a:t>r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lang="en" b="1" i="1">
                <a:solidFill>
                  <a:schemeClr val="dk1"/>
                </a:solidFill>
              </a:rPr>
              <a:t>p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lang="en" i="1">
                <a:solidFill>
                  <a:schemeClr val="dk1"/>
                </a:solidFill>
              </a:rPr>
              <a:t>E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lang="en" i="1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Absorbed SR photons production vertices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Simulation parameters (geometry configuration)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Geometry configuration is described in the XML file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Magnet settings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Beam parameters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Absorbers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4" name="Google Shape;274;p24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80" name="Google Shape;2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9075" y="152400"/>
            <a:ext cx="4049049" cy="483869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1" name="Google Shape;281;p25"/>
          <p:cNvSpPr txBox="1"/>
          <p:nvPr/>
        </p:nvSpPr>
        <p:spPr>
          <a:xfrm>
            <a:off x="0" y="0"/>
            <a:ext cx="455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Master parameter table</a:t>
            </a:r>
            <a:endParaRPr sz="1800" b="1"/>
          </a:p>
        </p:txBody>
      </p:sp>
      <p:sp>
        <p:nvSpPr>
          <p:cNvPr id="282" name="Google Shape;282;p25"/>
          <p:cNvSpPr/>
          <p:nvPr/>
        </p:nvSpPr>
        <p:spPr>
          <a:xfrm>
            <a:off x="5550925" y="553925"/>
            <a:ext cx="269100" cy="398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5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284" name="Google Shape;284;p25"/>
          <p:cNvSpPr txBox="1"/>
          <p:nvPr/>
        </p:nvSpPr>
        <p:spPr>
          <a:xfrm>
            <a:off x="1349750" y="2236325"/>
            <a:ext cx="2003700" cy="615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Beam parameters used for the study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285" name="Google Shape;285;p25"/>
          <p:cNvCxnSpPr>
            <a:stCxn id="284" idx="3"/>
            <a:endCxn id="282" idx="1"/>
          </p:cNvCxnSpPr>
          <p:nvPr/>
        </p:nvCxnSpPr>
        <p:spPr>
          <a:xfrm>
            <a:off x="3353450" y="2544125"/>
            <a:ext cx="21975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91" name="Google Shape;291;p26"/>
          <p:cNvSpPr txBox="1"/>
          <p:nvPr/>
        </p:nvSpPr>
        <p:spPr>
          <a:xfrm>
            <a:off x="2497350" y="2340900"/>
            <a:ext cx="414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Benchmarking</a:t>
            </a:r>
            <a:endParaRPr sz="1800" b="1">
              <a:solidFill>
                <a:schemeClr val="dk2"/>
              </a:solidFill>
            </a:endParaRPr>
          </a:p>
        </p:txBody>
      </p:sp>
      <p:sp>
        <p:nvSpPr>
          <p:cNvPr id="292" name="Google Shape;292;p26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298" name="Google Shape;298;p27"/>
          <p:cNvGrpSpPr/>
          <p:nvPr/>
        </p:nvGrpSpPr>
        <p:grpSpPr>
          <a:xfrm>
            <a:off x="0" y="480351"/>
            <a:ext cx="9143889" cy="3107367"/>
            <a:chOff x="0" y="23151"/>
            <a:chExt cx="9143889" cy="3107367"/>
          </a:xfrm>
        </p:grpSpPr>
        <p:sp>
          <p:nvSpPr>
            <p:cNvPr id="299" name="Google Shape;299;p27"/>
            <p:cNvSpPr/>
            <p:nvPr/>
          </p:nvSpPr>
          <p:spPr>
            <a:xfrm>
              <a:off x="4660499" y="1949850"/>
              <a:ext cx="744900" cy="625200"/>
            </a:xfrm>
            <a:prstGeom prst="rect">
              <a:avLst/>
            </a:prstGeom>
            <a:solidFill>
              <a:srgbClr val="4A86E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7"/>
            <p:cNvSpPr/>
            <p:nvPr/>
          </p:nvSpPr>
          <p:spPr>
            <a:xfrm rot="2700000">
              <a:off x="313715" y="786458"/>
              <a:ext cx="1524381" cy="625790"/>
            </a:xfrm>
            <a:prstGeom prst="rect">
              <a:avLst/>
            </a:prstGeom>
            <a:solidFill>
              <a:srgbClr val="4A86E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1" name="Google Shape;301;p27"/>
            <p:cNvCxnSpPr/>
            <p:nvPr/>
          </p:nvCxnSpPr>
          <p:spPr>
            <a:xfrm rot="2700000">
              <a:off x="-445735" y="1099251"/>
              <a:ext cx="304367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lgDashDot"/>
              <a:round/>
              <a:headEnd type="none" w="med" len="med"/>
              <a:tailEnd type="none" w="med" len="med"/>
            </a:ln>
          </p:spPr>
        </p:cxnSp>
        <p:sp>
          <p:nvSpPr>
            <p:cNvPr id="302" name="Google Shape;302;p27"/>
            <p:cNvSpPr/>
            <p:nvPr/>
          </p:nvSpPr>
          <p:spPr>
            <a:xfrm rot="180091">
              <a:off x="2685368" y="1870516"/>
              <a:ext cx="1523991" cy="625440"/>
            </a:xfrm>
            <a:prstGeom prst="rect">
              <a:avLst/>
            </a:prstGeom>
            <a:solidFill>
              <a:srgbClr val="4A86E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3" name="Google Shape;303;p27"/>
            <p:cNvCxnSpPr/>
            <p:nvPr/>
          </p:nvCxnSpPr>
          <p:spPr>
            <a:xfrm>
              <a:off x="1927715" y="2103553"/>
              <a:ext cx="4503600" cy="244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lgDashDot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27"/>
            <p:cNvCxnSpPr>
              <a:stCxn id="300" idx="3"/>
              <a:endCxn id="302" idx="1"/>
            </p:cNvCxnSpPr>
            <p:nvPr/>
          </p:nvCxnSpPr>
          <p:spPr>
            <a:xfrm>
              <a:off x="1614855" y="1638303"/>
              <a:ext cx="1071600" cy="504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oval" w="med" len="med"/>
              <a:tailEnd type="triangle" w="med" len="med"/>
            </a:ln>
          </p:spPr>
        </p:cxnSp>
        <p:cxnSp>
          <p:nvCxnSpPr>
            <p:cNvPr id="305" name="Google Shape;305;p27"/>
            <p:cNvCxnSpPr/>
            <p:nvPr/>
          </p:nvCxnSpPr>
          <p:spPr>
            <a:xfrm>
              <a:off x="3196089" y="2262484"/>
              <a:ext cx="5947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lgDashDot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27"/>
            <p:cNvCxnSpPr>
              <a:stCxn id="302" idx="3"/>
              <a:endCxn id="299" idx="1"/>
            </p:cNvCxnSpPr>
            <p:nvPr/>
          </p:nvCxnSpPr>
          <p:spPr>
            <a:xfrm>
              <a:off x="4208314" y="2223136"/>
              <a:ext cx="452100" cy="393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oval" w="med" len="med"/>
              <a:tailEnd type="triangle" w="med" len="med"/>
            </a:ln>
          </p:spPr>
        </p:cxnSp>
        <p:sp>
          <p:nvSpPr>
            <p:cNvPr id="307" name="Google Shape;307;p27"/>
            <p:cNvSpPr/>
            <p:nvPr/>
          </p:nvSpPr>
          <p:spPr>
            <a:xfrm>
              <a:off x="6254872" y="1394450"/>
              <a:ext cx="631315" cy="1736067"/>
            </a:xfrm>
            <a:prstGeom prst="flowChartSort">
              <a:avLst/>
            </a:prstGeom>
            <a:solidFill>
              <a:srgbClr val="E0666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7289165" y="1394450"/>
              <a:ext cx="631315" cy="1736067"/>
            </a:xfrm>
            <a:prstGeom prst="flowChartCollate">
              <a:avLst/>
            </a:prstGeom>
            <a:solidFill>
              <a:srgbClr val="E0666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9" name="Google Shape;309;p27"/>
            <p:cNvCxnSpPr>
              <a:stCxn id="299" idx="3"/>
              <a:endCxn id="307" idx="1"/>
            </p:cNvCxnSpPr>
            <p:nvPr/>
          </p:nvCxnSpPr>
          <p:spPr>
            <a:xfrm>
              <a:off x="5405399" y="2262450"/>
              <a:ext cx="849600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oval" w="med" len="med"/>
              <a:tailEnd type="triangle" w="med" len="med"/>
            </a:ln>
          </p:spPr>
        </p:cxnSp>
        <p:cxnSp>
          <p:nvCxnSpPr>
            <p:cNvPr id="310" name="Google Shape;310;p27"/>
            <p:cNvCxnSpPr>
              <a:stCxn id="307" idx="3"/>
              <a:endCxn id="308" idx="1"/>
            </p:cNvCxnSpPr>
            <p:nvPr/>
          </p:nvCxnSpPr>
          <p:spPr>
            <a:xfrm>
              <a:off x="6886187" y="2262484"/>
              <a:ext cx="718500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oval" w="med" len="med"/>
              <a:tailEnd type="triangle" w="med" len="med"/>
            </a:ln>
          </p:spPr>
        </p:cxnSp>
        <p:sp>
          <p:nvSpPr>
            <p:cNvPr id="311" name="Google Shape;311;p27"/>
            <p:cNvSpPr/>
            <p:nvPr/>
          </p:nvSpPr>
          <p:spPr>
            <a:xfrm>
              <a:off x="8472826" y="2155530"/>
              <a:ext cx="213900" cy="213900"/>
            </a:xfrm>
            <a:prstGeom prst="ellipse">
              <a:avLst/>
            </a:prstGeom>
            <a:solidFill>
              <a:srgbClr val="FF00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12" name="Google Shape;312;p27"/>
            <p:cNvCxnSpPr>
              <a:stCxn id="308" idx="1"/>
              <a:endCxn id="311" idx="2"/>
            </p:cNvCxnSpPr>
            <p:nvPr/>
          </p:nvCxnSpPr>
          <p:spPr>
            <a:xfrm>
              <a:off x="7604823" y="2262484"/>
              <a:ext cx="867900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oval" w="med" len="med"/>
              <a:tailEnd type="triangle" w="med" len="med"/>
            </a:ln>
          </p:spPr>
        </p:cxnSp>
        <p:cxnSp>
          <p:nvCxnSpPr>
            <p:cNvPr id="313" name="Google Shape;313;p27"/>
            <p:cNvCxnSpPr>
              <a:endCxn id="300" idx="1"/>
            </p:cNvCxnSpPr>
            <p:nvPr/>
          </p:nvCxnSpPr>
          <p:spPr>
            <a:xfrm>
              <a:off x="345855" y="32703"/>
              <a:ext cx="191100" cy="527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14" name="Google Shape;314;p27"/>
            <p:cNvSpPr txBox="1"/>
            <p:nvPr/>
          </p:nvSpPr>
          <p:spPr>
            <a:xfrm>
              <a:off x="1070325" y="281250"/>
              <a:ext cx="933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2"/>
                  </a:solidFill>
                </a:rPr>
                <a:t>D2EF1</a:t>
              </a:r>
              <a:endParaRPr sz="1600">
                <a:solidFill>
                  <a:schemeClr val="dk2"/>
                </a:solidFill>
              </a:endParaRPr>
            </a:p>
          </p:txBody>
        </p:sp>
        <p:sp>
          <p:nvSpPr>
            <p:cNvPr id="315" name="Google Shape;315;p27"/>
            <p:cNvSpPr txBox="1"/>
            <p:nvPr/>
          </p:nvSpPr>
          <p:spPr>
            <a:xfrm>
              <a:off x="2980575" y="866825"/>
              <a:ext cx="933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2"/>
                  </a:solidFill>
                </a:rPr>
                <a:t>D2EF2</a:t>
              </a:r>
              <a:endParaRPr sz="1600">
                <a:solidFill>
                  <a:schemeClr val="dk2"/>
                </a:solidFill>
              </a:endParaRPr>
            </a:p>
          </p:txBody>
        </p:sp>
        <p:sp>
          <p:nvSpPr>
            <p:cNvPr id="316" name="Google Shape;316;p27"/>
            <p:cNvSpPr txBox="1"/>
            <p:nvPr/>
          </p:nvSpPr>
          <p:spPr>
            <a:xfrm>
              <a:off x="4566150" y="866825"/>
              <a:ext cx="933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2"/>
                  </a:solidFill>
                </a:rPr>
                <a:t>D1EF</a:t>
              </a:r>
              <a:endParaRPr sz="1600">
                <a:solidFill>
                  <a:schemeClr val="dk2"/>
                </a:solidFill>
              </a:endParaRPr>
            </a:p>
          </p:txBody>
        </p:sp>
        <p:sp>
          <p:nvSpPr>
            <p:cNvPr id="317" name="Google Shape;317;p27"/>
            <p:cNvSpPr txBox="1"/>
            <p:nvPr/>
          </p:nvSpPr>
          <p:spPr>
            <a:xfrm>
              <a:off x="6103725" y="862325"/>
              <a:ext cx="933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2"/>
                  </a:solidFill>
                </a:rPr>
                <a:t>Q1EF</a:t>
              </a:r>
              <a:endParaRPr sz="1600">
                <a:solidFill>
                  <a:schemeClr val="dk2"/>
                </a:solidFill>
              </a:endParaRPr>
            </a:p>
          </p:txBody>
        </p:sp>
        <p:sp>
          <p:nvSpPr>
            <p:cNvPr id="318" name="Google Shape;318;p27"/>
            <p:cNvSpPr txBox="1"/>
            <p:nvPr/>
          </p:nvSpPr>
          <p:spPr>
            <a:xfrm>
              <a:off x="7138025" y="862325"/>
              <a:ext cx="933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2"/>
                  </a:solidFill>
                </a:rPr>
                <a:t>Q0EF</a:t>
              </a:r>
              <a:endParaRPr sz="1600">
                <a:solidFill>
                  <a:schemeClr val="dk2"/>
                </a:solidFill>
              </a:endParaRPr>
            </a:p>
          </p:txBody>
        </p:sp>
      </p:grpSp>
      <p:sp>
        <p:nvSpPr>
          <p:cNvPr id="319" name="Google Shape;319;p27"/>
          <p:cNvSpPr txBox="1"/>
          <p:nvPr/>
        </p:nvSpPr>
        <p:spPr>
          <a:xfrm>
            <a:off x="0" y="0"/>
            <a:ext cx="834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Setup of magnet elements</a:t>
            </a:r>
            <a:endParaRPr sz="1800" b="1">
              <a:solidFill>
                <a:srgbClr val="980000"/>
              </a:solidFill>
            </a:endParaRPr>
          </a:p>
        </p:txBody>
      </p:sp>
      <p:sp>
        <p:nvSpPr>
          <p:cNvPr id="320" name="Google Shape;320;p27"/>
          <p:cNvSpPr txBox="1"/>
          <p:nvPr/>
        </p:nvSpPr>
        <p:spPr>
          <a:xfrm>
            <a:off x="4391750" y="3089125"/>
            <a:ext cx="18309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Focusing in X</a:t>
            </a:r>
            <a:endParaRPr sz="1200" i="1">
              <a:solidFill>
                <a:schemeClr val="dk2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K1L (Twiss) &gt; 0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21" name="Google Shape;321;p27"/>
          <p:cNvSpPr txBox="1"/>
          <p:nvPr/>
        </p:nvSpPr>
        <p:spPr>
          <a:xfrm>
            <a:off x="7805600" y="3089125"/>
            <a:ext cx="13383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Defocusing in X</a:t>
            </a:r>
            <a:endParaRPr sz="1200" i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K1L (Twiss) &lt; 0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22" name="Google Shape;322;p27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323" name="Google Shape;323;p27"/>
          <p:cNvSpPr txBox="1"/>
          <p:nvPr/>
        </p:nvSpPr>
        <p:spPr>
          <a:xfrm>
            <a:off x="4754500" y="0"/>
            <a:ext cx="4389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666666"/>
                </a:solidFill>
              </a:rPr>
              <a:t>survey_ir_6m.tfs</a:t>
            </a:r>
            <a:r>
              <a:rPr lang="en" sz="1200">
                <a:solidFill>
                  <a:srgbClr val="666666"/>
                </a:solidFill>
              </a:rPr>
              <a:t> and </a:t>
            </a:r>
            <a:r>
              <a:rPr lang="en" sz="1200" u="sng">
                <a:solidFill>
                  <a:srgbClr val="666666"/>
                </a:solidFill>
              </a:rPr>
              <a:t>ir6forward.18GeV.twi</a:t>
            </a:r>
            <a:r>
              <a:rPr lang="en" sz="1200">
                <a:solidFill>
                  <a:srgbClr val="666666"/>
                </a:solidFill>
              </a:rPr>
              <a:t> (Sep 2023) are used for magnetic element positioning and field modeling</a:t>
            </a:r>
            <a:endParaRPr sz="1200">
              <a:solidFill>
                <a:srgbClr val="666666"/>
              </a:solidFill>
            </a:endParaRPr>
          </a:p>
        </p:txBody>
      </p:sp>
      <p:pic>
        <p:nvPicPr>
          <p:cNvPr id="324" name="Google Shape;324;p27"/>
          <p:cNvPicPr preferRelativeResize="0"/>
          <p:nvPr/>
        </p:nvPicPr>
        <p:blipFill rotWithShape="1">
          <a:blip r:embed="rId3">
            <a:alphaModFix/>
          </a:blip>
          <a:srcRect t="45075" b="28605"/>
          <a:stretch/>
        </p:blipFill>
        <p:spPr>
          <a:xfrm>
            <a:off x="582600" y="3679238"/>
            <a:ext cx="7978798" cy="1273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5" name="Google Shape;325;p27"/>
          <p:cNvSpPr txBox="1"/>
          <p:nvPr/>
        </p:nvSpPr>
        <p:spPr>
          <a:xfrm>
            <a:off x="582600" y="3377025"/>
            <a:ext cx="41493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FWD ESR lattice </a:t>
            </a:r>
            <a:r>
              <a:rPr lang="en" sz="1200" i="1">
                <a:solidFill>
                  <a:schemeClr val="dk1"/>
                </a:solidFill>
              </a:rPr>
              <a:t>(Sep 2023)</a:t>
            </a:r>
            <a:endParaRPr sz="1200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331" name="Google Shape;331;p28"/>
          <p:cNvGrpSpPr/>
          <p:nvPr/>
        </p:nvGrpSpPr>
        <p:grpSpPr>
          <a:xfrm>
            <a:off x="5145182" y="126600"/>
            <a:ext cx="3924900" cy="1368900"/>
            <a:chOff x="5145182" y="126600"/>
            <a:chExt cx="3924900" cy="1368900"/>
          </a:xfrm>
        </p:grpSpPr>
        <p:sp>
          <p:nvSpPr>
            <p:cNvPr id="332" name="Google Shape;332;p28"/>
            <p:cNvSpPr/>
            <p:nvPr/>
          </p:nvSpPr>
          <p:spPr>
            <a:xfrm>
              <a:off x="5145182" y="126600"/>
              <a:ext cx="3924900" cy="1368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28"/>
            <p:cNvGrpSpPr/>
            <p:nvPr/>
          </p:nvGrpSpPr>
          <p:grpSpPr>
            <a:xfrm>
              <a:off x="5406869" y="215987"/>
              <a:ext cx="3401527" cy="1173033"/>
              <a:chOff x="0" y="-22797"/>
              <a:chExt cx="9143889" cy="3153315"/>
            </a:xfrm>
          </p:grpSpPr>
          <p:sp>
            <p:nvSpPr>
              <p:cNvPr id="334" name="Google Shape;334;p28"/>
              <p:cNvSpPr/>
              <p:nvPr/>
            </p:nvSpPr>
            <p:spPr>
              <a:xfrm>
                <a:off x="4660499" y="1949850"/>
                <a:ext cx="744900" cy="62520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8"/>
              <p:cNvSpPr/>
              <p:nvPr/>
            </p:nvSpPr>
            <p:spPr>
              <a:xfrm rot="2700000">
                <a:off x="313715" y="786458"/>
                <a:ext cx="1524381" cy="62579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36" name="Google Shape;336;p28"/>
              <p:cNvCxnSpPr/>
              <p:nvPr/>
            </p:nvCxnSpPr>
            <p:spPr>
              <a:xfrm rot="2700000">
                <a:off x="-445735" y="1099251"/>
                <a:ext cx="304367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37" name="Google Shape;337;p28"/>
              <p:cNvSpPr/>
              <p:nvPr/>
            </p:nvSpPr>
            <p:spPr>
              <a:xfrm rot="180091">
                <a:off x="2685368" y="1870516"/>
                <a:ext cx="1523991" cy="62544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38" name="Google Shape;338;p28"/>
              <p:cNvCxnSpPr/>
              <p:nvPr/>
            </p:nvCxnSpPr>
            <p:spPr>
              <a:xfrm>
                <a:off x="1927715" y="2103553"/>
                <a:ext cx="4503600" cy="24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28"/>
              <p:cNvCxnSpPr>
                <a:stCxn id="335" idx="3"/>
                <a:endCxn id="337" idx="1"/>
              </p:cNvCxnSpPr>
              <p:nvPr/>
            </p:nvCxnSpPr>
            <p:spPr>
              <a:xfrm>
                <a:off x="1614855" y="1638303"/>
                <a:ext cx="1071600" cy="504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340" name="Google Shape;340;p28"/>
              <p:cNvCxnSpPr/>
              <p:nvPr/>
            </p:nvCxnSpPr>
            <p:spPr>
              <a:xfrm>
                <a:off x="3196089" y="2262484"/>
                <a:ext cx="5947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28"/>
              <p:cNvCxnSpPr>
                <a:stCxn id="337" idx="3"/>
                <a:endCxn id="334" idx="1"/>
              </p:cNvCxnSpPr>
              <p:nvPr/>
            </p:nvCxnSpPr>
            <p:spPr>
              <a:xfrm>
                <a:off x="4208314" y="2223136"/>
                <a:ext cx="452100" cy="39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342" name="Google Shape;342;p28"/>
              <p:cNvSpPr/>
              <p:nvPr/>
            </p:nvSpPr>
            <p:spPr>
              <a:xfrm>
                <a:off x="6254872" y="1394450"/>
                <a:ext cx="631315" cy="1736067"/>
              </a:xfrm>
              <a:prstGeom prst="flowChartSort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8"/>
              <p:cNvSpPr/>
              <p:nvPr/>
            </p:nvSpPr>
            <p:spPr>
              <a:xfrm>
                <a:off x="7289165" y="1394450"/>
                <a:ext cx="631315" cy="1736067"/>
              </a:xfrm>
              <a:prstGeom prst="flowChartCollate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44" name="Google Shape;344;p28"/>
              <p:cNvCxnSpPr>
                <a:stCxn id="334" idx="3"/>
                <a:endCxn id="342" idx="1"/>
              </p:cNvCxnSpPr>
              <p:nvPr/>
            </p:nvCxnSpPr>
            <p:spPr>
              <a:xfrm>
                <a:off x="5405399" y="2262450"/>
                <a:ext cx="849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345" name="Google Shape;345;p28"/>
              <p:cNvCxnSpPr>
                <a:stCxn id="342" idx="3"/>
                <a:endCxn id="343" idx="1"/>
              </p:cNvCxnSpPr>
              <p:nvPr/>
            </p:nvCxnSpPr>
            <p:spPr>
              <a:xfrm>
                <a:off x="6886187" y="2262484"/>
                <a:ext cx="718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346" name="Google Shape;346;p28"/>
              <p:cNvSpPr/>
              <p:nvPr/>
            </p:nvSpPr>
            <p:spPr>
              <a:xfrm>
                <a:off x="8472826" y="2155530"/>
                <a:ext cx="213900" cy="213900"/>
              </a:xfrm>
              <a:prstGeom prst="ellipse">
                <a:avLst/>
              </a:prstGeom>
              <a:solidFill>
                <a:srgbClr val="FF00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47" name="Google Shape;347;p28"/>
              <p:cNvCxnSpPr>
                <a:stCxn id="343" idx="1"/>
                <a:endCxn id="346" idx="2"/>
              </p:cNvCxnSpPr>
              <p:nvPr/>
            </p:nvCxnSpPr>
            <p:spPr>
              <a:xfrm>
                <a:off x="7604823" y="2262484"/>
                <a:ext cx="86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348" name="Google Shape;348;p28"/>
              <p:cNvCxnSpPr>
                <a:endCxn id="335" idx="1"/>
              </p:cNvCxnSpPr>
              <p:nvPr/>
            </p:nvCxnSpPr>
            <p:spPr>
              <a:xfrm>
                <a:off x="337755" y="-22797"/>
                <a:ext cx="199200" cy="583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349" name="Google Shape;349;p28"/>
              <p:cNvSpPr txBox="1"/>
              <p:nvPr/>
            </p:nvSpPr>
            <p:spPr>
              <a:xfrm>
                <a:off x="1070325" y="281250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D2EF1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350" name="Google Shape;350;p28"/>
              <p:cNvSpPr txBox="1"/>
              <p:nvPr/>
            </p:nvSpPr>
            <p:spPr>
              <a:xfrm>
                <a:off x="2980575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D2EF2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351" name="Google Shape;351;p28"/>
              <p:cNvSpPr txBox="1"/>
              <p:nvPr/>
            </p:nvSpPr>
            <p:spPr>
              <a:xfrm>
                <a:off x="4566150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352" name="Google Shape;352;p28"/>
              <p:cNvSpPr txBox="1"/>
              <p:nvPr/>
            </p:nvSpPr>
            <p:spPr>
              <a:xfrm>
                <a:off x="61037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353" name="Google Shape;353;p28"/>
              <p:cNvSpPr txBox="1"/>
              <p:nvPr/>
            </p:nvSpPr>
            <p:spPr>
              <a:xfrm>
                <a:off x="71380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Q0EF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</p:grpSp>
      </p:grpSp>
      <p:pic>
        <p:nvPicPr>
          <p:cNvPr id="354" name="Google Shape;3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138" y="1571938"/>
            <a:ext cx="3478211" cy="34259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5" name="Google Shape;35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3651" y="1571938"/>
            <a:ext cx="3478211" cy="34259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6" name="Google Shape;356;p28"/>
          <p:cNvSpPr/>
          <p:nvPr/>
        </p:nvSpPr>
        <p:spPr>
          <a:xfrm rot="-2276402">
            <a:off x="4993109" y="561827"/>
            <a:ext cx="648953" cy="182130"/>
          </a:xfrm>
          <a:prstGeom prst="rightArrow">
            <a:avLst>
              <a:gd name="adj1" fmla="val 50000"/>
              <a:gd name="adj2" fmla="val 175232"/>
            </a:avLst>
          </a:prstGeom>
          <a:solidFill>
            <a:srgbClr val="00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8"/>
          <p:cNvSpPr txBox="1"/>
          <p:nvPr/>
        </p:nvSpPr>
        <p:spPr>
          <a:xfrm>
            <a:off x="0" y="0"/>
            <a:ext cx="455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Benchmark: </a:t>
            </a:r>
            <a:r>
              <a:rPr lang="en" sz="1800" b="1">
                <a:solidFill>
                  <a:srgbClr val="980000"/>
                </a:solidFill>
              </a:rPr>
              <a:t>Initial beam distribution</a:t>
            </a:r>
            <a:endParaRPr sz="1800" b="1">
              <a:solidFill>
                <a:srgbClr val="980000"/>
              </a:solidFill>
            </a:endParaRPr>
          </a:p>
        </p:txBody>
      </p:sp>
      <p:sp>
        <p:nvSpPr>
          <p:cNvPr id="358" name="Google Shape;358;p28"/>
          <p:cNvSpPr txBox="1"/>
          <p:nvPr/>
        </p:nvSpPr>
        <p:spPr>
          <a:xfrm>
            <a:off x="1360325" y="2830154"/>
            <a:ext cx="10542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Geant4</a:t>
            </a:r>
            <a:endParaRPr b="1"/>
          </a:p>
        </p:txBody>
      </p:sp>
      <p:sp>
        <p:nvSpPr>
          <p:cNvPr id="359" name="Google Shape;359;p28"/>
          <p:cNvSpPr txBox="1"/>
          <p:nvPr/>
        </p:nvSpPr>
        <p:spPr>
          <a:xfrm>
            <a:off x="5005725" y="2830154"/>
            <a:ext cx="10542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Geant4</a:t>
            </a:r>
            <a:endParaRPr b="1"/>
          </a:p>
        </p:txBody>
      </p:sp>
      <p:sp>
        <p:nvSpPr>
          <p:cNvPr id="360" name="Google Shape;360;p28"/>
          <p:cNvSpPr txBox="1"/>
          <p:nvPr/>
        </p:nvSpPr>
        <p:spPr>
          <a:xfrm>
            <a:off x="1012150" y="4779500"/>
            <a:ext cx="22158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Horizontal phase space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61" name="Google Shape;361;p28"/>
          <p:cNvSpPr txBox="1"/>
          <p:nvPr/>
        </p:nvSpPr>
        <p:spPr>
          <a:xfrm>
            <a:off x="4653650" y="4779500"/>
            <a:ext cx="22158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Vertical phase space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62" name="Google Shape;362;p28"/>
          <p:cNvSpPr txBox="1"/>
          <p:nvPr/>
        </p:nvSpPr>
        <p:spPr>
          <a:xfrm>
            <a:off x="0" y="568925"/>
            <a:ext cx="51453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Good agreement between generated beam distribution in Geant4 and </a:t>
            </a:r>
            <a:r>
              <a:rPr lang="en">
                <a:solidFill>
                  <a:srgbClr val="202122"/>
                </a:solidFill>
              </a:rPr>
              <a:t>Courant–Snyder (a.k.a. Twiss)</a:t>
            </a:r>
            <a:r>
              <a:rPr lang="en">
                <a:solidFill>
                  <a:schemeClr val="dk1"/>
                </a:solidFill>
              </a:rPr>
              <a:t> parameters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3" name="Google Shape;363;p28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29"/>
          <p:cNvGrpSpPr/>
          <p:nvPr/>
        </p:nvGrpSpPr>
        <p:grpSpPr>
          <a:xfrm>
            <a:off x="5145182" y="126600"/>
            <a:ext cx="3924900" cy="1368900"/>
            <a:chOff x="5145182" y="126600"/>
            <a:chExt cx="3924900" cy="1368900"/>
          </a:xfrm>
        </p:grpSpPr>
        <p:sp>
          <p:nvSpPr>
            <p:cNvPr id="369" name="Google Shape;369;p29"/>
            <p:cNvSpPr/>
            <p:nvPr/>
          </p:nvSpPr>
          <p:spPr>
            <a:xfrm>
              <a:off x="5145182" y="126600"/>
              <a:ext cx="3924900" cy="1368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" name="Google Shape;370;p29"/>
            <p:cNvGrpSpPr/>
            <p:nvPr/>
          </p:nvGrpSpPr>
          <p:grpSpPr>
            <a:xfrm>
              <a:off x="5406869" y="215987"/>
              <a:ext cx="3401527" cy="1173033"/>
              <a:chOff x="0" y="-22797"/>
              <a:chExt cx="9143889" cy="3153315"/>
            </a:xfrm>
          </p:grpSpPr>
          <p:sp>
            <p:nvSpPr>
              <p:cNvPr id="371" name="Google Shape;371;p29"/>
              <p:cNvSpPr/>
              <p:nvPr/>
            </p:nvSpPr>
            <p:spPr>
              <a:xfrm>
                <a:off x="4660499" y="1949850"/>
                <a:ext cx="744900" cy="62520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9"/>
              <p:cNvSpPr/>
              <p:nvPr/>
            </p:nvSpPr>
            <p:spPr>
              <a:xfrm rot="2700000">
                <a:off x="313715" y="786458"/>
                <a:ext cx="1524381" cy="62579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73" name="Google Shape;373;p29"/>
              <p:cNvCxnSpPr/>
              <p:nvPr/>
            </p:nvCxnSpPr>
            <p:spPr>
              <a:xfrm rot="2700000">
                <a:off x="-445735" y="1099251"/>
                <a:ext cx="304367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74" name="Google Shape;374;p29"/>
              <p:cNvSpPr/>
              <p:nvPr/>
            </p:nvSpPr>
            <p:spPr>
              <a:xfrm rot="180091">
                <a:off x="2685368" y="1870516"/>
                <a:ext cx="1523991" cy="62544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75" name="Google Shape;375;p29"/>
              <p:cNvCxnSpPr/>
              <p:nvPr/>
            </p:nvCxnSpPr>
            <p:spPr>
              <a:xfrm>
                <a:off x="1927715" y="2103553"/>
                <a:ext cx="4503600" cy="24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29"/>
              <p:cNvCxnSpPr>
                <a:stCxn id="372" idx="3"/>
                <a:endCxn id="374" idx="1"/>
              </p:cNvCxnSpPr>
              <p:nvPr/>
            </p:nvCxnSpPr>
            <p:spPr>
              <a:xfrm>
                <a:off x="1614855" y="1638303"/>
                <a:ext cx="1071600" cy="504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377" name="Google Shape;377;p29"/>
              <p:cNvCxnSpPr/>
              <p:nvPr/>
            </p:nvCxnSpPr>
            <p:spPr>
              <a:xfrm>
                <a:off x="3196089" y="2262484"/>
                <a:ext cx="5947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29"/>
              <p:cNvCxnSpPr>
                <a:stCxn id="374" idx="3"/>
                <a:endCxn id="371" idx="1"/>
              </p:cNvCxnSpPr>
              <p:nvPr/>
            </p:nvCxnSpPr>
            <p:spPr>
              <a:xfrm>
                <a:off x="4208314" y="2223136"/>
                <a:ext cx="452100" cy="39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379" name="Google Shape;379;p29"/>
              <p:cNvSpPr/>
              <p:nvPr/>
            </p:nvSpPr>
            <p:spPr>
              <a:xfrm>
                <a:off x="6254872" y="1394450"/>
                <a:ext cx="631315" cy="1736067"/>
              </a:xfrm>
              <a:prstGeom prst="flowChartSort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9"/>
              <p:cNvSpPr/>
              <p:nvPr/>
            </p:nvSpPr>
            <p:spPr>
              <a:xfrm>
                <a:off x="7289165" y="1394450"/>
                <a:ext cx="631315" cy="1736067"/>
              </a:xfrm>
              <a:prstGeom prst="flowChartCollate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81" name="Google Shape;381;p29"/>
              <p:cNvCxnSpPr>
                <a:stCxn id="371" idx="3"/>
                <a:endCxn id="379" idx="1"/>
              </p:cNvCxnSpPr>
              <p:nvPr/>
            </p:nvCxnSpPr>
            <p:spPr>
              <a:xfrm>
                <a:off x="5405399" y="2262450"/>
                <a:ext cx="849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382" name="Google Shape;382;p29"/>
              <p:cNvCxnSpPr>
                <a:stCxn id="379" idx="3"/>
                <a:endCxn id="380" idx="1"/>
              </p:cNvCxnSpPr>
              <p:nvPr/>
            </p:nvCxnSpPr>
            <p:spPr>
              <a:xfrm>
                <a:off x="6886187" y="2262484"/>
                <a:ext cx="718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383" name="Google Shape;383;p29"/>
              <p:cNvSpPr/>
              <p:nvPr/>
            </p:nvSpPr>
            <p:spPr>
              <a:xfrm>
                <a:off x="8472826" y="2155530"/>
                <a:ext cx="213900" cy="213900"/>
              </a:xfrm>
              <a:prstGeom prst="ellipse">
                <a:avLst/>
              </a:prstGeom>
              <a:solidFill>
                <a:srgbClr val="FF00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84" name="Google Shape;384;p29"/>
              <p:cNvCxnSpPr>
                <a:stCxn id="380" idx="1"/>
                <a:endCxn id="383" idx="2"/>
              </p:cNvCxnSpPr>
              <p:nvPr/>
            </p:nvCxnSpPr>
            <p:spPr>
              <a:xfrm>
                <a:off x="7604823" y="2262484"/>
                <a:ext cx="86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385" name="Google Shape;385;p29"/>
              <p:cNvCxnSpPr>
                <a:endCxn id="372" idx="1"/>
              </p:cNvCxnSpPr>
              <p:nvPr/>
            </p:nvCxnSpPr>
            <p:spPr>
              <a:xfrm>
                <a:off x="337755" y="-22797"/>
                <a:ext cx="199200" cy="583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386" name="Google Shape;386;p29"/>
              <p:cNvSpPr txBox="1"/>
              <p:nvPr/>
            </p:nvSpPr>
            <p:spPr>
              <a:xfrm>
                <a:off x="1070325" y="281250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D2EF1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387" name="Google Shape;387;p29"/>
              <p:cNvSpPr txBox="1"/>
              <p:nvPr/>
            </p:nvSpPr>
            <p:spPr>
              <a:xfrm>
                <a:off x="2980575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D2EF2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388" name="Google Shape;388;p29"/>
              <p:cNvSpPr txBox="1"/>
              <p:nvPr/>
            </p:nvSpPr>
            <p:spPr>
              <a:xfrm>
                <a:off x="4566150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389" name="Google Shape;389;p29"/>
              <p:cNvSpPr txBox="1"/>
              <p:nvPr/>
            </p:nvSpPr>
            <p:spPr>
              <a:xfrm>
                <a:off x="61037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390" name="Google Shape;390;p29"/>
              <p:cNvSpPr txBox="1"/>
              <p:nvPr/>
            </p:nvSpPr>
            <p:spPr>
              <a:xfrm>
                <a:off x="71380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Q0EF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</p:grpSp>
      </p:grpSp>
      <p:pic>
        <p:nvPicPr>
          <p:cNvPr id="391" name="Google Shape;39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3649" y="1571950"/>
            <a:ext cx="3478199" cy="34258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2" name="Google Shape;392;p29"/>
          <p:cNvPicPr preferRelativeResize="0"/>
          <p:nvPr/>
        </p:nvPicPr>
        <p:blipFill rotWithShape="1">
          <a:blip r:embed="rId4">
            <a:alphaModFix/>
          </a:blip>
          <a:srcRect b="2238"/>
          <a:stretch/>
        </p:blipFill>
        <p:spPr>
          <a:xfrm>
            <a:off x="995813" y="1571950"/>
            <a:ext cx="3510866" cy="34259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3" name="Google Shape;393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94" name="Google Shape;394;p29"/>
          <p:cNvSpPr/>
          <p:nvPr/>
        </p:nvSpPr>
        <p:spPr>
          <a:xfrm rot="-2276402">
            <a:off x="5072234" y="801852"/>
            <a:ext cx="648953" cy="182130"/>
          </a:xfrm>
          <a:prstGeom prst="rightArrow">
            <a:avLst>
              <a:gd name="adj1" fmla="val 50000"/>
              <a:gd name="adj2" fmla="val 175232"/>
            </a:avLst>
          </a:prstGeom>
          <a:solidFill>
            <a:srgbClr val="00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9"/>
          <p:cNvSpPr txBox="1"/>
          <p:nvPr/>
        </p:nvSpPr>
        <p:spPr>
          <a:xfrm>
            <a:off x="0" y="0"/>
            <a:ext cx="455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Benchmark: </a:t>
            </a:r>
            <a:r>
              <a:rPr lang="en" sz="1800" b="1">
                <a:solidFill>
                  <a:srgbClr val="980000"/>
                </a:solidFill>
              </a:rPr>
              <a:t>D2EF1 dipole field</a:t>
            </a:r>
            <a:endParaRPr sz="1800" b="1">
              <a:solidFill>
                <a:srgbClr val="980000"/>
              </a:solidFill>
            </a:endParaRPr>
          </a:p>
        </p:txBody>
      </p:sp>
      <p:sp>
        <p:nvSpPr>
          <p:cNvPr id="396" name="Google Shape;396;p29"/>
          <p:cNvSpPr txBox="1"/>
          <p:nvPr/>
        </p:nvSpPr>
        <p:spPr>
          <a:xfrm>
            <a:off x="995825" y="1571962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00"/>
                </a:solidFill>
              </a:rPr>
              <a:t>Geant4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397" name="Google Shape;397;p29"/>
          <p:cNvSpPr txBox="1"/>
          <p:nvPr/>
        </p:nvSpPr>
        <p:spPr>
          <a:xfrm>
            <a:off x="6730775" y="1872662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Geant4</a:t>
            </a:r>
            <a:endParaRPr b="1"/>
          </a:p>
        </p:txBody>
      </p:sp>
      <p:sp>
        <p:nvSpPr>
          <p:cNvPr id="398" name="Google Shape;398;p29"/>
          <p:cNvSpPr txBox="1"/>
          <p:nvPr/>
        </p:nvSpPr>
        <p:spPr>
          <a:xfrm>
            <a:off x="6244775" y="2880300"/>
            <a:ext cx="1540200" cy="6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Electron beam momentum at the magnet entrance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99" name="Google Shape;399;p29"/>
          <p:cNvSpPr txBox="1"/>
          <p:nvPr/>
        </p:nvSpPr>
        <p:spPr>
          <a:xfrm>
            <a:off x="3201763" y="1571950"/>
            <a:ext cx="40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FF00"/>
                </a:solidFill>
              </a:rPr>
              <a:t>Y</a:t>
            </a:r>
            <a:endParaRPr sz="1200" b="1">
              <a:solidFill>
                <a:srgbClr val="00FF00"/>
              </a:solidFill>
            </a:endParaRPr>
          </a:p>
        </p:txBody>
      </p:sp>
      <p:sp>
        <p:nvSpPr>
          <p:cNvPr id="400" name="Google Shape;400;p29"/>
          <p:cNvSpPr txBox="1"/>
          <p:nvPr/>
        </p:nvSpPr>
        <p:spPr>
          <a:xfrm>
            <a:off x="4103163" y="2571750"/>
            <a:ext cx="40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</a:rPr>
              <a:t>X</a:t>
            </a:r>
            <a:endParaRPr sz="1200" b="1">
              <a:solidFill>
                <a:srgbClr val="FF0000"/>
              </a:solidFill>
            </a:endParaRPr>
          </a:p>
        </p:txBody>
      </p:sp>
      <p:sp>
        <p:nvSpPr>
          <p:cNvPr id="401" name="Google Shape;401;p29"/>
          <p:cNvSpPr txBox="1"/>
          <p:nvPr/>
        </p:nvSpPr>
        <p:spPr>
          <a:xfrm>
            <a:off x="3699663" y="2170225"/>
            <a:ext cx="40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00FF"/>
                </a:solidFill>
              </a:rPr>
              <a:t>Z</a:t>
            </a:r>
            <a:endParaRPr sz="1200" b="1">
              <a:solidFill>
                <a:srgbClr val="0000FF"/>
              </a:solidFill>
            </a:endParaRPr>
          </a:p>
        </p:txBody>
      </p:sp>
      <p:sp>
        <p:nvSpPr>
          <p:cNvPr id="402" name="Google Shape;402;p29"/>
          <p:cNvSpPr txBox="1"/>
          <p:nvPr/>
        </p:nvSpPr>
        <p:spPr>
          <a:xfrm>
            <a:off x="995725" y="2017825"/>
            <a:ext cx="35109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</a:rPr>
              <a:t>B</a:t>
            </a:r>
            <a:r>
              <a:rPr lang="en" sz="1200" baseline="-25000">
                <a:solidFill>
                  <a:srgbClr val="B7B7B7"/>
                </a:solidFill>
              </a:rPr>
              <a:t>y</a:t>
            </a:r>
            <a:r>
              <a:rPr lang="en" sz="1200">
                <a:solidFill>
                  <a:srgbClr val="B7B7B7"/>
                </a:solidFill>
              </a:rPr>
              <a:t> – D-magnetic field</a:t>
            </a:r>
            <a:endParaRPr sz="1200"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</a:rPr>
              <a:t>B[T]⍴[m] = 3.33564 pc[GeV] </a:t>
            </a:r>
            <a:endParaRPr sz="1200"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</a:rPr>
              <a:t>⍴[m] = L[m]/(2sin[Θ/2]) RBEND</a:t>
            </a:r>
            <a:endParaRPr sz="1200"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</a:rPr>
              <a:t>pc[GeV] = mc</a:t>
            </a:r>
            <a:r>
              <a:rPr lang="en" sz="1200" baseline="30000">
                <a:solidFill>
                  <a:srgbClr val="B7B7B7"/>
                </a:solidFill>
              </a:rPr>
              <a:t>2</a:t>
            </a:r>
            <a:r>
              <a:rPr lang="en" sz="1200">
                <a:solidFill>
                  <a:srgbClr val="B7B7B7"/>
                </a:solidFill>
              </a:rPr>
              <a:t>[GeV](Ɣ</a:t>
            </a:r>
            <a:r>
              <a:rPr lang="en" sz="1200" baseline="30000">
                <a:solidFill>
                  <a:srgbClr val="B7B7B7"/>
                </a:solidFill>
              </a:rPr>
              <a:t>2</a:t>
            </a:r>
            <a:r>
              <a:rPr lang="en" sz="1200">
                <a:solidFill>
                  <a:srgbClr val="B7B7B7"/>
                </a:solidFill>
              </a:rPr>
              <a:t>–1)</a:t>
            </a:r>
            <a:endParaRPr sz="1200">
              <a:solidFill>
                <a:srgbClr val="B7B7B7"/>
              </a:solidFill>
            </a:endParaRPr>
          </a:p>
        </p:txBody>
      </p:sp>
      <p:sp>
        <p:nvSpPr>
          <p:cNvPr id="403" name="Google Shape;403;p29"/>
          <p:cNvSpPr txBox="1"/>
          <p:nvPr/>
        </p:nvSpPr>
        <p:spPr>
          <a:xfrm>
            <a:off x="3375025" y="4628550"/>
            <a:ext cx="113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FFFFFF"/>
                </a:solidFill>
              </a:rPr>
              <a:t>visualization is left-handed</a:t>
            </a:r>
            <a:endParaRPr sz="1200" i="1">
              <a:solidFill>
                <a:srgbClr val="FFFFFF"/>
              </a:solidFill>
            </a:endParaRPr>
          </a:p>
        </p:txBody>
      </p:sp>
      <p:sp>
        <p:nvSpPr>
          <p:cNvPr id="404" name="Google Shape;404;p29"/>
          <p:cNvSpPr txBox="1"/>
          <p:nvPr/>
        </p:nvSpPr>
        <p:spPr>
          <a:xfrm>
            <a:off x="2282100" y="4502525"/>
            <a:ext cx="94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00FF"/>
                </a:solidFill>
              </a:rPr>
              <a:t>D2EF1</a:t>
            </a:r>
            <a:endParaRPr sz="1200" b="1">
              <a:solidFill>
                <a:srgbClr val="0000FF"/>
              </a:solidFill>
            </a:endParaRPr>
          </a:p>
        </p:txBody>
      </p:sp>
      <p:sp>
        <p:nvSpPr>
          <p:cNvPr id="405" name="Google Shape;405;p29"/>
          <p:cNvSpPr txBox="1"/>
          <p:nvPr/>
        </p:nvSpPr>
        <p:spPr>
          <a:xfrm>
            <a:off x="75600" y="616625"/>
            <a:ext cx="47778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Set a uniform magnetic field using </a:t>
            </a:r>
            <a:r>
              <a:rPr lang="en" u="sng">
                <a:solidFill>
                  <a:schemeClr val="hlink"/>
                </a:solidFill>
                <a:hlinkClick r:id="rId5"/>
              </a:rPr>
              <a:t>G4UniformMagField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Twiss ANGLE &gt; 0 → Geant4 ANGLE &lt; 0</a:t>
            </a:r>
            <a:endParaRPr>
              <a:solidFill>
                <a:srgbClr val="666666"/>
              </a:solidFill>
            </a:endParaRPr>
          </a:p>
        </p:txBody>
      </p:sp>
      <p:cxnSp>
        <p:nvCxnSpPr>
          <p:cNvPr id="406" name="Google Shape;406;p29"/>
          <p:cNvCxnSpPr/>
          <p:nvPr/>
        </p:nvCxnSpPr>
        <p:spPr>
          <a:xfrm rot="10800000">
            <a:off x="1756700" y="3600425"/>
            <a:ext cx="0" cy="229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7" name="Google Shape;407;p29"/>
          <p:cNvCxnSpPr/>
          <p:nvPr/>
        </p:nvCxnSpPr>
        <p:spPr>
          <a:xfrm rot="10800000">
            <a:off x="1756700" y="3919000"/>
            <a:ext cx="0" cy="229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8" name="Google Shape;408;p29"/>
          <p:cNvCxnSpPr/>
          <p:nvPr/>
        </p:nvCxnSpPr>
        <p:spPr>
          <a:xfrm rot="10800000">
            <a:off x="1756700" y="4213825"/>
            <a:ext cx="0" cy="229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9" name="Google Shape;409;p29"/>
          <p:cNvCxnSpPr/>
          <p:nvPr/>
        </p:nvCxnSpPr>
        <p:spPr>
          <a:xfrm rot="10800000">
            <a:off x="2050025" y="3612300"/>
            <a:ext cx="0" cy="229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0" name="Google Shape;410;p29"/>
          <p:cNvCxnSpPr/>
          <p:nvPr/>
        </p:nvCxnSpPr>
        <p:spPr>
          <a:xfrm rot="10800000">
            <a:off x="2050025" y="3930875"/>
            <a:ext cx="0" cy="229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1" name="Google Shape;411;p29"/>
          <p:cNvCxnSpPr/>
          <p:nvPr/>
        </p:nvCxnSpPr>
        <p:spPr>
          <a:xfrm rot="10800000">
            <a:off x="2050025" y="4225700"/>
            <a:ext cx="0" cy="229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2" name="Google Shape;412;p29"/>
          <p:cNvCxnSpPr/>
          <p:nvPr/>
        </p:nvCxnSpPr>
        <p:spPr>
          <a:xfrm rot="10800000">
            <a:off x="2384425" y="3930875"/>
            <a:ext cx="0" cy="229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3" name="Google Shape;413;p29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oogle Shape;418;p30"/>
          <p:cNvGrpSpPr/>
          <p:nvPr/>
        </p:nvGrpSpPr>
        <p:grpSpPr>
          <a:xfrm>
            <a:off x="5145182" y="126600"/>
            <a:ext cx="3924900" cy="1368900"/>
            <a:chOff x="5145182" y="126600"/>
            <a:chExt cx="3924900" cy="1368900"/>
          </a:xfrm>
        </p:grpSpPr>
        <p:sp>
          <p:nvSpPr>
            <p:cNvPr id="419" name="Google Shape;419;p30"/>
            <p:cNvSpPr/>
            <p:nvPr/>
          </p:nvSpPr>
          <p:spPr>
            <a:xfrm>
              <a:off x="5145182" y="126600"/>
              <a:ext cx="3924900" cy="1368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0" name="Google Shape;420;p30"/>
            <p:cNvGrpSpPr/>
            <p:nvPr/>
          </p:nvGrpSpPr>
          <p:grpSpPr>
            <a:xfrm>
              <a:off x="5406869" y="215987"/>
              <a:ext cx="3401527" cy="1173033"/>
              <a:chOff x="0" y="-22797"/>
              <a:chExt cx="9143889" cy="3153315"/>
            </a:xfrm>
          </p:grpSpPr>
          <p:sp>
            <p:nvSpPr>
              <p:cNvPr id="421" name="Google Shape;421;p30"/>
              <p:cNvSpPr/>
              <p:nvPr/>
            </p:nvSpPr>
            <p:spPr>
              <a:xfrm>
                <a:off x="4660499" y="1949850"/>
                <a:ext cx="744900" cy="62520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0"/>
              <p:cNvSpPr/>
              <p:nvPr/>
            </p:nvSpPr>
            <p:spPr>
              <a:xfrm rot="2700000">
                <a:off x="313715" y="786458"/>
                <a:ext cx="1524381" cy="62579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23" name="Google Shape;423;p30"/>
              <p:cNvCxnSpPr/>
              <p:nvPr/>
            </p:nvCxnSpPr>
            <p:spPr>
              <a:xfrm rot="2700000">
                <a:off x="-445735" y="1099251"/>
                <a:ext cx="304367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4" name="Google Shape;424;p30"/>
              <p:cNvSpPr/>
              <p:nvPr/>
            </p:nvSpPr>
            <p:spPr>
              <a:xfrm rot="180091">
                <a:off x="2685368" y="1870516"/>
                <a:ext cx="1523991" cy="62544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25" name="Google Shape;425;p30"/>
              <p:cNvCxnSpPr/>
              <p:nvPr/>
            </p:nvCxnSpPr>
            <p:spPr>
              <a:xfrm>
                <a:off x="1927715" y="2103553"/>
                <a:ext cx="4503600" cy="24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30"/>
              <p:cNvCxnSpPr>
                <a:stCxn id="422" idx="3"/>
                <a:endCxn id="424" idx="1"/>
              </p:cNvCxnSpPr>
              <p:nvPr/>
            </p:nvCxnSpPr>
            <p:spPr>
              <a:xfrm>
                <a:off x="1614855" y="1638303"/>
                <a:ext cx="1071600" cy="504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427" name="Google Shape;427;p30"/>
              <p:cNvCxnSpPr/>
              <p:nvPr/>
            </p:nvCxnSpPr>
            <p:spPr>
              <a:xfrm>
                <a:off x="3196089" y="2262484"/>
                <a:ext cx="5947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30"/>
              <p:cNvCxnSpPr>
                <a:stCxn id="424" idx="3"/>
                <a:endCxn id="421" idx="1"/>
              </p:cNvCxnSpPr>
              <p:nvPr/>
            </p:nvCxnSpPr>
            <p:spPr>
              <a:xfrm>
                <a:off x="4208314" y="2223136"/>
                <a:ext cx="452100" cy="39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429" name="Google Shape;429;p30"/>
              <p:cNvSpPr/>
              <p:nvPr/>
            </p:nvSpPr>
            <p:spPr>
              <a:xfrm>
                <a:off x="6254872" y="1394450"/>
                <a:ext cx="631315" cy="1736067"/>
              </a:xfrm>
              <a:prstGeom prst="flowChartSort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0"/>
              <p:cNvSpPr/>
              <p:nvPr/>
            </p:nvSpPr>
            <p:spPr>
              <a:xfrm>
                <a:off x="7289165" y="1394450"/>
                <a:ext cx="631315" cy="1736067"/>
              </a:xfrm>
              <a:prstGeom prst="flowChartCollate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31" name="Google Shape;431;p30"/>
              <p:cNvCxnSpPr>
                <a:stCxn id="421" idx="3"/>
                <a:endCxn id="429" idx="1"/>
              </p:cNvCxnSpPr>
              <p:nvPr/>
            </p:nvCxnSpPr>
            <p:spPr>
              <a:xfrm>
                <a:off x="5405399" y="2262450"/>
                <a:ext cx="849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432" name="Google Shape;432;p30"/>
              <p:cNvCxnSpPr>
                <a:stCxn id="429" idx="3"/>
                <a:endCxn id="430" idx="1"/>
              </p:cNvCxnSpPr>
              <p:nvPr/>
            </p:nvCxnSpPr>
            <p:spPr>
              <a:xfrm>
                <a:off x="6886187" y="2262484"/>
                <a:ext cx="718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433" name="Google Shape;433;p30"/>
              <p:cNvSpPr/>
              <p:nvPr/>
            </p:nvSpPr>
            <p:spPr>
              <a:xfrm>
                <a:off x="8472826" y="2155530"/>
                <a:ext cx="213900" cy="213900"/>
              </a:xfrm>
              <a:prstGeom prst="ellipse">
                <a:avLst/>
              </a:prstGeom>
              <a:solidFill>
                <a:srgbClr val="FF00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34" name="Google Shape;434;p30"/>
              <p:cNvCxnSpPr>
                <a:stCxn id="430" idx="1"/>
                <a:endCxn id="433" idx="2"/>
              </p:cNvCxnSpPr>
              <p:nvPr/>
            </p:nvCxnSpPr>
            <p:spPr>
              <a:xfrm>
                <a:off x="7604823" y="2262484"/>
                <a:ext cx="86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435" name="Google Shape;435;p30"/>
              <p:cNvCxnSpPr>
                <a:endCxn id="422" idx="1"/>
              </p:cNvCxnSpPr>
              <p:nvPr/>
            </p:nvCxnSpPr>
            <p:spPr>
              <a:xfrm>
                <a:off x="337755" y="-22797"/>
                <a:ext cx="199200" cy="583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436" name="Google Shape;436;p30"/>
              <p:cNvSpPr txBox="1"/>
              <p:nvPr/>
            </p:nvSpPr>
            <p:spPr>
              <a:xfrm>
                <a:off x="1070325" y="281250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D2EF1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437" name="Google Shape;437;p30"/>
              <p:cNvSpPr txBox="1"/>
              <p:nvPr/>
            </p:nvSpPr>
            <p:spPr>
              <a:xfrm>
                <a:off x="2980575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D2EF2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438" name="Google Shape;438;p30"/>
              <p:cNvSpPr txBox="1"/>
              <p:nvPr/>
            </p:nvSpPr>
            <p:spPr>
              <a:xfrm>
                <a:off x="4566150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439" name="Google Shape;439;p30"/>
              <p:cNvSpPr txBox="1"/>
              <p:nvPr/>
            </p:nvSpPr>
            <p:spPr>
              <a:xfrm>
                <a:off x="61037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440" name="Google Shape;440;p30"/>
              <p:cNvSpPr txBox="1"/>
              <p:nvPr/>
            </p:nvSpPr>
            <p:spPr>
              <a:xfrm>
                <a:off x="71380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Q0EF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</p:grpSp>
      </p:grpSp>
      <p:grpSp>
        <p:nvGrpSpPr>
          <p:cNvPr id="441" name="Google Shape;441;p30"/>
          <p:cNvGrpSpPr/>
          <p:nvPr/>
        </p:nvGrpSpPr>
        <p:grpSpPr>
          <a:xfrm>
            <a:off x="5508674" y="1572006"/>
            <a:ext cx="3444574" cy="3425764"/>
            <a:chOff x="5508674" y="1572006"/>
            <a:chExt cx="3444574" cy="3425764"/>
          </a:xfrm>
        </p:grpSpPr>
        <p:pic>
          <p:nvPicPr>
            <p:cNvPr id="442" name="Google Shape;442;p30"/>
            <p:cNvPicPr preferRelativeResize="0"/>
            <p:nvPr/>
          </p:nvPicPr>
          <p:blipFill rotWithShape="1">
            <a:blip r:embed="rId3">
              <a:alphaModFix/>
            </a:blip>
            <a:srcRect l="5144" t="9446" r="5072" b="1267"/>
            <a:stretch/>
          </p:blipFill>
          <p:spPr>
            <a:xfrm>
              <a:off x="5508674" y="1572006"/>
              <a:ext cx="3444574" cy="3425764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43" name="Google Shape;443;p30"/>
            <p:cNvSpPr/>
            <p:nvPr/>
          </p:nvSpPr>
          <p:spPr>
            <a:xfrm>
              <a:off x="7143068" y="3196995"/>
              <a:ext cx="175800" cy="175800"/>
            </a:xfrm>
            <a:prstGeom prst="flowChartSummingJunction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44" name="Google Shape;444;p30"/>
            <p:cNvCxnSpPr/>
            <p:nvPr/>
          </p:nvCxnSpPr>
          <p:spPr>
            <a:xfrm rot="10800000">
              <a:off x="6389468" y="3284888"/>
              <a:ext cx="753600" cy="0"/>
            </a:xfrm>
            <a:prstGeom prst="straightConnector1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5400000" algn="bl" rotWithShape="0">
                <a:srgbClr val="0000FF">
                  <a:alpha val="50000"/>
                </a:srgbClr>
              </a:outerShdw>
            </a:effectLst>
          </p:spPr>
        </p:cxnSp>
        <p:cxnSp>
          <p:nvCxnSpPr>
            <p:cNvPr id="445" name="Google Shape;445;p30"/>
            <p:cNvCxnSpPr/>
            <p:nvPr/>
          </p:nvCxnSpPr>
          <p:spPr>
            <a:xfrm>
              <a:off x="7318854" y="3284888"/>
              <a:ext cx="950400" cy="0"/>
            </a:xfrm>
            <a:prstGeom prst="straightConnector1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5400000" algn="bl" rotWithShape="0">
                <a:srgbClr val="0000FF">
                  <a:alpha val="50000"/>
                </a:srgbClr>
              </a:outerShdw>
            </a:effectLst>
          </p:spPr>
        </p:cxnSp>
        <p:cxnSp>
          <p:nvCxnSpPr>
            <p:cNvPr id="446" name="Google Shape;446;p30"/>
            <p:cNvCxnSpPr/>
            <p:nvPr/>
          </p:nvCxnSpPr>
          <p:spPr>
            <a:xfrm rot="5400000">
              <a:off x="6755761" y="2721666"/>
              <a:ext cx="950400" cy="0"/>
            </a:xfrm>
            <a:prstGeom prst="straightConnector1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5400000" algn="bl" rotWithShape="0">
                <a:srgbClr val="0000FF">
                  <a:alpha val="50000"/>
                </a:srgbClr>
              </a:outerShdw>
            </a:effectLst>
          </p:spPr>
        </p:cxnSp>
        <p:cxnSp>
          <p:nvCxnSpPr>
            <p:cNvPr id="447" name="Google Shape;447;p30"/>
            <p:cNvCxnSpPr/>
            <p:nvPr/>
          </p:nvCxnSpPr>
          <p:spPr>
            <a:xfrm rot="-5400000">
              <a:off x="6755751" y="3848109"/>
              <a:ext cx="950400" cy="0"/>
            </a:xfrm>
            <a:prstGeom prst="straightConnector1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5400000" algn="bl" rotWithShape="0">
                <a:srgbClr val="0000FF">
                  <a:alpha val="50000"/>
                </a:srgbClr>
              </a:outerShdw>
            </a:effectLst>
          </p:spPr>
        </p:cxnSp>
        <p:sp>
          <p:nvSpPr>
            <p:cNvPr id="448" name="Google Shape;448;p30"/>
            <p:cNvSpPr txBox="1"/>
            <p:nvPr/>
          </p:nvSpPr>
          <p:spPr>
            <a:xfrm>
              <a:off x="6234963" y="3240961"/>
              <a:ext cx="684000" cy="317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6AA84F"/>
                  </a:solidFill>
                </a:rPr>
                <a:t>F</a:t>
              </a:r>
              <a:r>
                <a:rPr lang="en" b="1" baseline="-25000">
                  <a:solidFill>
                    <a:srgbClr val="6AA84F"/>
                  </a:solidFill>
                </a:rPr>
                <a:t>L</a:t>
              </a:r>
              <a:endParaRPr b="1" baseline="-25000">
                <a:solidFill>
                  <a:srgbClr val="6AA84F"/>
                </a:solidFill>
              </a:endParaRPr>
            </a:p>
          </p:txBody>
        </p:sp>
        <p:sp>
          <p:nvSpPr>
            <p:cNvPr id="449" name="Google Shape;449;p30"/>
            <p:cNvSpPr txBox="1"/>
            <p:nvPr/>
          </p:nvSpPr>
          <p:spPr>
            <a:xfrm>
              <a:off x="7542977" y="3240961"/>
              <a:ext cx="684000" cy="317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6AA84F"/>
                  </a:solidFill>
                </a:rPr>
                <a:t>F</a:t>
              </a:r>
              <a:r>
                <a:rPr lang="en" b="1" baseline="-25000">
                  <a:solidFill>
                    <a:srgbClr val="6AA84F"/>
                  </a:solidFill>
                </a:rPr>
                <a:t>L</a:t>
              </a:r>
              <a:endParaRPr b="1" baseline="-25000">
                <a:solidFill>
                  <a:srgbClr val="6AA84F"/>
                </a:solidFill>
              </a:endParaRPr>
            </a:p>
          </p:txBody>
        </p:sp>
        <p:sp>
          <p:nvSpPr>
            <p:cNvPr id="450" name="Google Shape;450;p30"/>
            <p:cNvSpPr txBox="1"/>
            <p:nvPr/>
          </p:nvSpPr>
          <p:spPr>
            <a:xfrm>
              <a:off x="6766589" y="2563071"/>
              <a:ext cx="684000" cy="317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6AA84F"/>
                  </a:solidFill>
                </a:rPr>
                <a:t>F</a:t>
              </a:r>
              <a:r>
                <a:rPr lang="en" b="1" baseline="-25000">
                  <a:solidFill>
                    <a:srgbClr val="6AA84F"/>
                  </a:solidFill>
                </a:rPr>
                <a:t>L</a:t>
              </a:r>
              <a:endParaRPr b="1" baseline="-25000">
                <a:solidFill>
                  <a:srgbClr val="6AA84F"/>
                </a:solidFill>
              </a:endParaRPr>
            </a:p>
          </p:txBody>
        </p:sp>
        <p:sp>
          <p:nvSpPr>
            <p:cNvPr id="451" name="Google Shape;451;p30"/>
            <p:cNvSpPr txBox="1"/>
            <p:nvPr/>
          </p:nvSpPr>
          <p:spPr>
            <a:xfrm>
              <a:off x="6766589" y="3689386"/>
              <a:ext cx="684000" cy="317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6AA84F"/>
                  </a:solidFill>
                </a:rPr>
                <a:t>F</a:t>
              </a:r>
              <a:r>
                <a:rPr lang="en" b="1" baseline="-25000">
                  <a:solidFill>
                    <a:srgbClr val="6AA84F"/>
                  </a:solidFill>
                </a:rPr>
                <a:t>L</a:t>
              </a:r>
              <a:endParaRPr b="1" baseline="-25000">
                <a:solidFill>
                  <a:srgbClr val="6AA84F"/>
                </a:solidFill>
              </a:endParaRPr>
            </a:p>
          </p:txBody>
        </p:sp>
        <p:sp>
          <p:nvSpPr>
            <p:cNvPr id="452" name="Google Shape;452;p30"/>
            <p:cNvSpPr txBox="1"/>
            <p:nvPr/>
          </p:nvSpPr>
          <p:spPr>
            <a:xfrm>
              <a:off x="5601185" y="1929148"/>
              <a:ext cx="684000" cy="317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FF0000"/>
                  </a:solidFill>
                </a:rPr>
                <a:t>N</a:t>
              </a:r>
              <a:endParaRPr b="1" baseline="-25000">
                <a:solidFill>
                  <a:srgbClr val="FF0000"/>
                </a:solidFill>
              </a:endParaRPr>
            </a:p>
          </p:txBody>
        </p:sp>
        <p:sp>
          <p:nvSpPr>
            <p:cNvPr id="453" name="Google Shape;453;p30"/>
            <p:cNvSpPr txBox="1"/>
            <p:nvPr/>
          </p:nvSpPr>
          <p:spPr>
            <a:xfrm>
              <a:off x="5601185" y="4323309"/>
              <a:ext cx="684000" cy="317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0000FF"/>
                  </a:solidFill>
                </a:rPr>
                <a:t>S</a:t>
              </a:r>
              <a:endParaRPr b="1" baseline="-25000">
                <a:solidFill>
                  <a:srgbClr val="0000FF"/>
                </a:solidFill>
              </a:endParaRPr>
            </a:p>
          </p:txBody>
        </p:sp>
        <p:sp>
          <p:nvSpPr>
            <p:cNvPr id="454" name="Google Shape;454;p30"/>
            <p:cNvSpPr txBox="1"/>
            <p:nvPr/>
          </p:nvSpPr>
          <p:spPr>
            <a:xfrm>
              <a:off x="8226853" y="1929148"/>
              <a:ext cx="684000" cy="317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0000FF"/>
                  </a:solidFill>
                </a:rPr>
                <a:t>S</a:t>
              </a:r>
              <a:endParaRPr b="1" baseline="-25000">
                <a:solidFill>
                  <a:srgbClr val="0000FF"/>
                </a:solidFill>
              </a:endParaRPr>
            </a:p>
          </p:txBody>
        </p:sp>
        <p:sp>
          <p:nvSpPr>
            <p:cNvPr id="455" name="Google Shape;455;p30"/>
            <p:cNvSpPr txBox="1"/>
            <p:nvPr/>
          </p:nvSpPr>
          <p:spPr>
            <a:xfrm>
              <a:off x="8176841" y="4323309"/>
              <a:ext cx="684000" cy="317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FF0000"/>
                  </a:solidFill>
                </a:rPr>
                <a:t>N</a:t>
              </a:r>
              <a:endParaRPr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456" name="Google Shape;456;p30"/>
          <p:cNvGrpSpPr/>
          <p:nvPr/>
        </p:nvGrpSpPr>
        <p:grpSpPr>
          <a:xfrm>
            <a:off x="387740" y="1571950"/>
            <a:ext cx="5020892" cy="3425876"/>
            <a:chOff x="387740" y="1571950"/>
            <a:chExt cx="5020892" cy="3425876"/>
          </a:xfrm>
        </p:grpSpPr>
        <p:pic>
          <p:nvPicPr>
            <p:cNvPr id="457" name="Google Shape;457;p30"/>
            <p:cNvPicPr preferRelativeResize="0"/>
            <p:nvPr/>
          </p:nvPicPr>
          <p:blipFill rotWithShape="1">
            <a:blip r:embed="rId4">
              <a:alphaModFix/>
            </a:blip>
            <a:srcRect r="94364"/>
            <a:stretch/>
          </p:blipFill>
          <p:spPr>
            <a:xfrm>
              <a:off x="387740" y="1571950"/>
              <a:ext cx="1478926" cy="3425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866680" y="1571950"/>
              <a:ext cx="3541951" cy="3425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9" name="Google Shape;45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460" name="Google Shape;460;p30"/>
          <p:cNvSpPr txBox="1"/>
          <p:nvPr/>
        </p:nvSpPr>
        <p:spPr>
          <a:xfrm>
            <a:off x="0" y="0"/>
            <a:ext cx="455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Benchmark: </a:t>
            </a:r>
            <a:r>
              <a:rPr lang="en" sz="1800" b="1">
                <a:solidFill>
                  <a:srgbClr val="980000"/>
                </a:solidFill>
              </a:rPr>
              <a:t>Q0EF quadrupole field</a:t>
            </a:r>
            <a:endParaRPr sz="1800" b="1">
              <a:solidFill>
                <a:srgbClr val="980000"/>
              </a:solidFill>
            </a:endParaRPr>
          </a:p>
        </p:txBody>
      </p:sp>
      <p:sp>
        <p:nvSpPr>
          <p:cNvPr id="461" name="Google Shape;461;p30"/>
          <p:cNvSpPr txBox="1"/>
          <p:nvPr/>
        </p:nvSpPr>
        <p:spPr>
          <a:xfrm>
            <a:off x="387750" y="1571962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00"/>
                </a:solidFill>
              </a:rPr>
              <a:t>Geant4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462" name="Google Shape;462;p30"/>
          <p:cNvSpPr txBox="1"/>
          <p:nvPr/>
        </p:nvSpPr>
        <p:spPr>
          <a:xfrm>
            <a:off x="3739263" y="1495500"/>
            <a:ext cx="40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FF00"/>
                </a:solidFill>
              </a:rPr>
              <a:t>Y</a:t>
            </a:r>
            <a:endParaRPr sz="1200" b="1">
              <a:solidFill>
                <a:srgbClr val="00FF00"/>
              </a:solidFill>
            </a:endParaRPr>
          </a:p>
        </p:txBody>
      </p:sp>
      <p:sp>
        <p:nvSpPr>
          <p:cNvPr id="463" name="Google Shape;463;p30"/>
          <p:cNvSpPr txBox="1"/>
          <p:nvPr/>
        </p:nvSpPr>
        <p:spPr>
          <a:xfrm>
            <a:off x="5052138" y="3447175"/>
            <a:ext cx="40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</a:rPr>
              <a:t>X</a:t>
            </a:r>
            <a:endParaRPr sz="1200" b="1">
              <a:solidFill>
                <a:srgbClr val="FF0000"/>
              </a:solidFill>
            </a:endParaRPr>
          </a:p>
        </p:txBody>
      </p:sp>
      <p:sp>
        <p:nvSpPr>
          <p:cNvPr id="464" name="Google Shape;464;p30"/>
          <p:cNvSpPr txBox="1"/>
          <p:nvPr/>
        </p:nvSpPr>
        <p:spPr>
          <a:xfrm>
            <a:off x="3767363" y="2711250"/>
            <a:ext cx="40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00FF"/>
                </a:solidFill>
              </a:rPr>
              <a:t>Z</a:t>
            </a:r>
            <a:endParaRPr sz="1200" b="1">
              <a:solidFill>
                <a:srgbClr val="0000FF"/>
              </a:solidFill>
            </a:endParaRPr>
          </a:p>
        </p:txBody>
      </p:sp>
      <p:sp>
        <p:nvSpPr>
          <p:cNvPr id="465" name="Google Shape;465;p30"/>
          <p:cNvSpPr txBox="1"/>
          <p:nvPr/>
        </p:nvSpPr>
        <p:spPr>
          <a:xfrm>
            <a:off x="4213225" y="4628550"/>
            <a:ext cx="113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FFFFFF"/>
                </a:solidFill>
              </a:rPr>
              <a:t>visualization is left-handed</a:t>
            </a:r>
            <a:endParaRPr sz="1200" i="1">
              <a:solidFill>
                <a:srgbClr val="FFFFFF"/>
              </a:solidFill>
            </a:endParaRPr>
          </a:p>
        </p:txBody>
      </p:sp>
      <p:sp>
        <p:nvSpPr>
          <p:cNvPr id="466" name="Google Shape;466;p30"/>
          <p:cNvSpPr txBox="1"/>
          <p:nvPr/>
        </p:nvSpPr>
        <p:spPr>
          <a:xfrm>
            <a:off x="4503300" y="1685775"/>
            <a:ext cx="94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00"/>
                </a:solidFill>
              </a:rPr>
              <a:t>Q0EF</a:t>
            </a:r>
            <a:endParaRPr sz="1200" b="1">
              <a:solidFill>
                <a:srgbClr val="FFFF00"/>
              </a:solidFill>
            </a:endParaRPr>
          </a:p>
        </p:txBody>
      </p:sp>
      <p:sp>
        <p:nvSpPr>
          <p:cNvPr id="467" name="Google Shape;467;p30"/>
          <p:cNvSpPr txBox="1"/>
          <p:nvPr/>
        </p:nvSpPr>
        <p:spPr>
          <a:xfrm>
            <a:off x="0" y="616625"/>
            <a:ext cx="5373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Set a quadrupole magnetic field using </a:t>
            </a:r>
            <a:r>
              <a:rPr lang="en" u="sng">
                <a:solidFill>
                  <a:schemeClr val="hlink"/>
                </a:solidFill>
                <a:hlinkClick r:id="rId6"/>
              </a:rPr>
              <a:t>G4QuadrupoleMagField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666666"/>
                </a:solidFill>
              </a:rPr>
              <a:t>Twiss K1L &gt; 0 → Geant4 K1L &lt; 0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8" name="Google Shape;468;p30"/>
          <p:cNvSpPr/>
          <p:nvPr/>
        </p:nvSpPr>
        <p:spPr>
          <a:xfrm rot="-2276402">
            <a:off x="7644584" y="1209527"/>
            <a:ext cx="648953" cy="182130"/>
          </a:xfrm>
          <a:prstGeom prst="rightArrow">
            <a:avLst>
              <a:gd name="adj1" fmla="val 50000"/>
              <a:gd name="adj2" fmla="val 175232"/>
            </a:avLst>
          </a:prstGeom>
          <a:solidFill>
            <a:srgbClr val="00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0"/>
          <p:cNvSpPr txBox="1"/>
          <p:nvPr/>
        </p:nvSpPr>
        <p:spPr>
          <a:xfrm>
            <a:off x="387750" y="4067325"/>
            <a:ext cx="2596800" cy="9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</a:rPr>
              <a:t>g – quadrupole gradient</a:t>
            </a:r>
            <a:endParaRPr sz="1200"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B7B7B7"/>
                </a:solidFill>
              </a:rPr>
              <a:t>g[T/m] = 3.33564*K1[m</a:t>
            </a:r>
            <a:r>
              <a:rPr lang="en" sz="1200" baseline="30000">
                <a:solidFill>
                  <a:srgbClr val="B7B7B7"/>
                </a:solidFill>
              </a:rPr>
              <a:t>–2</a:t>
            </a:r>
            <a:r>
              <a:rPr lang="en" sz="1200">
                <a:solidFill>
                  <a:srgbClr val="B7B7B7"/>
                </a:solidFill>
              </a:rPr>
              <a:t>]*pc[GeV]</a:t>
            </a:r>
            <a:endParaRPr sz="1200"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</a:rPr>
              <a:t>K1[m</a:t>
            </a:r>
            <a:r>
              <a:rPr lang="en" sz="1200" baseline="30000">
                <a:solidFill>
                  <a:srgbClr val="B7B7B7"/>
                </a:solidFill>
              </a:rPr>
              <a:t>–2</a:t>
            </a:r>
            <a:r>
              <a:rPr lang="en" sz="1200">
                <a:solidFill>
                  <a:srgbClr val="B7B7B7"/>
                </a:solidFill>
              </a:rPr>
              <a:t>] = K1L[m</a:t>
            </a:r>
            <a:r>
              <a:rPr lang="en" sz="1200" baseline="30000">
                <a:solidFill>
                  <a:srgbClr val="B7B7B7"/>
                </a:solidFill>
              </a:rPr>
              <a:t>–1</a:t>
            </a:r>
            <a:r>
              <a:rPr lang="en" sz="1200">
                <a:solidFill>
                  <a:srgbClr val="B7B7B7"/>
                </a:solidFill>
              </a:rPr>
              <a:t>]/L[m]</a:t>
            </a:r>
            <a:endParaRPr sz="1200"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</a:rPr>
              <a:t>pc[GeV] = mc</a:t>
            </a:r>
            <a:r>
              <a:rPr lang="en" sz="1200" baseline="30000">
                <a:solidFill>
                  <a:srgbClr val="B7B7B7"/>
                </a:solidFill>
              </a:rPr>
              <a:t>2</a:t>
            </a:r>
            <a:r>
              <a:rPr lang="en" sz="1200">
                <a:solidFill>
                  <a:srgbClr val="B7B7B7"/>
                </a:solidFill>
              </a:rPr>
              <a:t>[GeV](Ɣ</a:t>
            </a:r>
            <a:r>
              <a:rPr lang="en" sz="1200" baseline="30000">
                <a:solidFill>
                  <a:srgbClr val="B7B7B7"/>
                </a:solidFill>
              </a:rPr>
              <a:t>2</a:t>
            </a:r>
            <a:r>
              <a:rPr lang="en" sz="1200">
                <a:solidFill>
                  <a:srgbClr val="B7B7B7"/>
                </a:solidFill>
              </a:rPr>
              <a:t>–1)</a:t>
            </a:r>
            <a:endParaRPr sz="1200">
              <a:solidFill>
                <a:srgbClr val="B7B7B7"/>
              </a:solidFill>
            </a:endParaRPr>
          </a:p>
        </p:txBody>
      </p:sp>
      <p:sp>
        <p:nvSpPr>
          <p:cNvPr id="470" name="Google Shape;470;p30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oogle Shape;475;p31"/>
          <p:cNvGrpSpPr/>
          <p:nvPr/>
        </p:nvGrpSpPr>
        <p:grpSpPr>
          <a:xfrm>
            <a:off x="5145182" y="126600"/>
            <a:ext cx="3924900" cy="1368900"/>
            <a:chOff x="5145182" y="126600"/>
            <a:chExt cx="3924900" cy="1368900"/>
          </a:xfrm>
        </p:grpSpPr>
        <p:sp>
          <p:nvSpPr>
            <p:cNvPr id="476" name="Google Shape;476;p31"/>
            <p:cNvSpPr/>
            <p:nvPr/>
          </p:nvSpPr>
          <p:spPr>
            <a:xfrm>
              <a:off x="5145182" y="126600"/>
              <a:ext cx="3924900" cy="1368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7" name="Google Shape;477;p31"/>
            <p:cNvGrpSpPr/>
            <p:nvPr/>
          </p:nvGrpSpPr>
          <p:grpSpPr>
            <a:xfrm>
              <a:off x="5406869" y="215987"/>
              <a:ext cx="3401527" cy="1173033"/>
              <a:chOff x="0" y="-22797"/>
              <a:chExt cx="9143889" cy="3153315"/>
            </a:xfrm>
          </p:grpSpPr>
          <p:sp>
            <p:nvSpPr>
              <p:cNvPr id="478" name="Google Shape;478;p31"/>
              <p:cNvSpPr/>
              <p:nvPr/>
            </p:nvSpPr>
            <p:spPr>
              <a:xfrm>
                <a:off x="4660499" y="1949850"/>
                <a:ext cx="744900" cy="62520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1"/>
              <p:cNvSpPr/>
              <p:nvPr/>
            </p:nvSpPr>
            <p:spPr>
              <a:xfrm rot="2700000">
                <a:off x="313715" y="786458"/>
                <a:ext cx="1524381" cy="62579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80" name="Google Shape;480;p31"/>
              <p:cNvCxnSpPr/>
              <p:nvPr/>
            </p:nvCxnSpPr>
            <p:spPr>
              <a:xfrm rot="2700000">
                <a:off x="-445735" y="1099251"/>
                <a:ext cx="304367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1" name="Google Shape;481;p31"/>
              <p:cNvSpPr/>
              <p:nvPr/>
            </p:nvSpPr>
            <p:spPr>
              <a:xfrm rot="180091">
                <a:off x="2685368" y="1870516"/>
                <a:ext cx="1523991" cy="62544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82" name="Google Shape;482;p31"/>
              <p:cNvCxnSpPr/>
              <p:nvPr/>
            </p:nvCxnSpPr>
            <p:spPr>
              <a:xfrm>
                <a:off x="1927715" y="2103553"/>
                <a:ext cx="4503600" cy="24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31"/>
              <p:cNvCxnSpPr>
                <a:stCxn id="479" idx="3"/>
                <a:endCxn id="481" idx="1"/>
              </p:cNvCxnSpPr>
              <p:nvPr/>
            </p:nvCxnSpPr>
            <p:spPr>
              <a:xfrm>
                <a:off x="1614855" y="1638303"/>
                <a:ext cx="1071600" cy="504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484" name="Google Shape;484;p31"/>
              <p:cNvCxnSpPr/>
              <p:nvPr/>
            </p:nvCxnSpPr>
            <p:spPr>
              <a:xfrm>
                <a:off x="3196089" y="2262484"/>
                <a:ext cx="5947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31"/>
              <p:cNvCxnSpPr>
                <a:stCxn id="481" idx="3"/>
                <a:endCxn id="478" idx="1"/>
              </p:cNvCxnSpPr>
              <p:nvPr/>
            </p:nvCxnSpPr>
            <p:spPr>
              <a:xfrm>
                <a:off x="4208314" y="2223136"/>
                <a:ext cx="452100" cy="39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486" name="Google Shape;486;p31"/>
              <p:cNvSpPr/>
              <p:nvPr/>
            </p:nvSpPr>
            <p:spPr>
              <a:xfrm>
                <a:off x="6254872" y="1394450"/>
                <a:ext cx="631315" cy="1736067"/>
              </a:xfrm>
              <a:prstGeom prst="flowChartSort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1"/>
              <p:cNvSpPr/>
              <p:nvPr/>
            </p:nvSpPr>
            <p:spPr>
              <a:xfrm>
                <a:off x="7289165" y="1394450"/>
                <a:ext cx="631315" cy="1736067"/>
              </a:xfrm>
              <a:prstGeom prst="flowChartCollate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88" name="Google Shape;488;p31"/>
              <p:cNvCxnSpPr>
                <a:stCxn id="478" idx="3"/>
                <a:endCxn id="486" idx="1"/>
              </p:cNvCxnSpPr>
              <p:nvPr/>
            </p:nvCxnSpPr>
            <p:spPr>
              <a:xfrm>
                <a:off x="5405399" y="2262450"/>
                <a:ext cx="849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489" name="Google Shape;489;p31"/>
              <p:cNvCxnSpPr>
                <a:stCxn id="486" idx="3"/>
                <a:endCxn id="487" idx="1"/>
              </p:cNvCxnSpPr>
              <p:nvPr/>
            </p:nvCxnSpPr>
            <p:spPr>
              <a:xfrm>
                <a:off x="6886187" y="2262484"/>
                <a:ext cx="718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490" name="Google Shape;490;p31"/>
              <p:cNvSpPr/>
              <p:nvPr/>
            </p:nvSpPr>
            <p:spPr>
              <a:xfrm>
                <a:off x="8472826" y="2155530"/>
                <a:ext cx="213900" cy="213900"/>
              </a:xfrm>
              <a:prstGeom prst="ellipse">
                <a:avLst/>
              </a:prstGeom>
              <a:solidFill>
                <a:srgbClr val="FF00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91" name="Google Shape;491;p31"/>
              <p:cNvCxnSpPr>
                <a:stCxn id="487" idx="1"/>
                <a:endCxn id="490" idx="2"/>
              </p:cNvCxnSpPr>
              <p:nvPr/>
            </p:nvCxnSpPr>
            <p:spPr>
              <a:xfrm>
                <a:off x="7604823" y="2262484"/>
                <a:ext cx="86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492" name="Google Shape;492;p31"/>
              <p:cNvCxnSpPr>
                <a:endCxn id="479" idx="1"/>
              </p:cNvCxnSpPr>
              <p:nvPr/>
            </p:nvCxnSpPr>
            <p:spPr>
              <a:xfrm>
                <a:off x="337755" y="-22797"/>
                <a:ext cx="199200" cy="583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493" name="Google Shape;493;p31"/>
              <p:cNvSpPr txBox="1"/>
              <p:nvPr/>
            </p:nvSpPr>
            <p:spPr>
              <a:xfrm>
                <a:off x="1070325" y="281250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D2EF1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494" name="Google Shape;494;p31"/>
              <p:cNvSpPr txBox="1"/>
              <p:nvPr/>
            </p:nvSpPr>
            <p:spPr>
              <a:xfrm>
                <a:off x="2980575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D2EF2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495" name="Google Shape;495;p31"/>
              <p:cNvSpPr txBox="1"/>
              <p:nvPr/>
            </p:nvSpPr>
            <p:spPr>
              <a:xfrm>
                <a:off x="4566150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496" name="Google Shape;496;p31"/>
              <p:cNvSpPr txBox="1"/>
              <p:nvPr/>
            </p:nvSpPr>
            <p:spPr>
              <a:xfrm>
                <a:off x="61037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497" name="Google Shape;497;p31"/>
              <p:cNvSpPr txBox="1"/>
              <p:nvPr/>
            </p:nvSpPr>
            <p:spPr>
              <a:xfrm>
                <a:off x="71380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Q0EF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</p:grpSp>
      </p:grpSp>
      <p:sp>
        <p:nvSpPr>
          <p:cNvPr id="498" name="Google Shape;49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499" name="Google Shape;49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138" y="1571938"/>
            <a:ext cx="3478211" cy="34259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0" name="Google Shape;50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3651" y="1571938"/>
            <a:ext cx="3478211" cy="34259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1" name="Google Shape;501;p31"/>
          <p:cNvSpPr txBox="1"/>
          <p:nvPr/>
        </p:nvSpPr>
        <p:spPr>
          <a:xfrm>
            <a:off x="0" y="0"/>
            <a:ext cx="527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Benchmark: </a:t>
            </a:r>
            <a:r>
              <a:rPr lang="en" sz="1800" b="1">
                <a:solidFill>
                  <a:srgbClr val="980000"/>
                </a:solidFill>
              </a:rPr>
              <a:t>Beam distribution after Q0EF</a:t>
            </a:r>
            <a:endParaRPr sz="1800" b="1">
              <a:solidFill>
                <a:srgbClr val="980000"/>
              </a:solidFill>
            </a:endParaRPr>
          </a:p>
        </p:txBody>
      </p:sp>
      <p:sp>
        <p:nvSpPr>
          <p:cNvPr id="502" name="Google Shape;502;p31"/>
          <p:cNvSpPr txBox="1"/>
          <p:nvPr/>
        </p:nvSpPr>
        <p:spPr>
          <a:xfrm>
            <a:off x="1360325" y="2753949"/>
            <a:ext cx="1054200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Geant4</a:t>
            </a:r>
            <a:endParaRPr b="1"/>
          </a:p>
        </p:txBody>
      </p:sp>
      <p:sp>
        <p:nvSpPr>
          <p:cNvPr id="503" name="Google Shape;503;p31"/>
          <p:cNvSpPr txBox="1"/>
          <p:nvPr/>
        </p:nvSpPr>
        <p:spPr>
          <a:xfrm>
            <a:off x="5005725" y="2753949"/>
            <a:ext cx="1054200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Geant4</a:t>
            </a:r>
            <a:endParaRPr b="1"/>
          </a:p>
        </p:txBody>
      </p:sp>
      <p:sp>
        <p:nvSpPr>
          <p:cNvPr id="504" name="Google Shape;504;p31"/>
          <p:cNvSpPr txBox="1"/>
          <p:nvPr/>
        </p:nvSpPr>
        <p:spPr>
          <a:xfrm>
            <a:off x="1012150" y="4779500"/>
            <a:ext cx="22158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Horizontal phase space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505" name="Google Shape;505;p31"/>
          <p:cNvSpPr txBox="1"/>
          <p:nvPr/>
        </p:nvSpPr>
        <p:spPr>
          <a:xfrm>
            <a:off x="4653650" y="4779500"/>
            <a:ext cx="22158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Vertical phase space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506" name="Google Shape;506;p31"/>
          <p:cNvSpPr txBox="1"/>
          <p:nvPr/>
        </p:nvSpPr>
        <p:spPr>
          <a:xfrm>
            <a:off x="0" y="568925"/>
            <a:ext cx="51453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Good agreement between tracked beam distribution in Geant4 and </a:t>
            </a:r>
            <a:r>
              <a:rPr lang="en">
                <a:solidFill>
                  <a:srgbClr val="202122"/>
                </a:solidFill>
              </a:rPr>
              <a:t>Courant–Snyder (a.k.a. Twiss)</a:t>
            </a:r>
            <a:r>
              <a:rPr lang="en">
                <a:solidFill>
                  <a:schemeClr val="dk1"/>
                </a:solidFill>
              </a:rPr>
              <a:t> parameters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07" name="Google Shape;507;p31"/>
          <p:cNvSpPr/>
          <p:nvPr/>
        </p:nvSpPr>
        <p:spPr>
          <a:xfrm rot="-2276402">
            <a:off x="7644584" y="1209527"/>
            <a:ext cx="648953" cy="182130"/>
          </a:xfrm>
          <a:prstGeom prst="rightArrow">
            <a:avLst>
              <a:gd name="adj1" fmla="val 50000"/>
              <a:gd name="adj2" fmla="val 175232"/>
            </a:avLst>
          </a:prstGeom>
          <a:solidFill>
            <a:srgbClr val="00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31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62" name="Google Shape;62;p14"/>
          <p:cNvSpPr txBox="1"/>
          <p:nvPr/>
        </p:nvSpPr>
        <p:spPr>
          <a:xfrm>
            <a:off x="0" y="690288"/>
            <a:ext cx="9144000" cy="3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The SR background in the ePIC detector is considered one of the most dominant sources of inner tracker occupancy and damage.</a:t>
            </a:r>
            <a:endParaRPr sz="16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">
                <a:solidFill>
                  <a:srgbClr val="666666"/>
                </a:solidFill>
              </a:rPr>
              <a:t>A comprehensive understanding of the SR impact is essential for detector performance and safety.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666666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So far, only preliminary estimates based on a simplified model have been discussed.</a:t>
            </a:r>
            <a:endParaRPr sz="16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">
                <a:solidFill>
                  <a:srgbClr val="666666"/>
                </a:solidFill>
              </a:rPr>
              <a:t>Using the Molflow+ software, one can accurately calculate gas pressure distribution in the IR.</a:t>
            </a:r>
            <a:endParaRPr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">
                <a:solidFill>
                  <a:srgbClr val="666666"/>
                </a:solidFill>
              </a:rPr>
              <a:t>However, the Synrad+ software is unsuitable for precise and convenient study of the SR background.</a:t>
            </a:r>
            <a:endParaRPr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">
                <a:solidFill>
                  <a:srgbClr val="666666"/>
                </a:solidFill>
              </a:rPr>
              <a:t>Therefore, the use of the Geant4 software is proposed and studied.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666666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According to the first preliminary results, the newly developed code based on Geant4 is reliable and can be used for a comprehensive SR background study in ePIC at the EIC.</a:t>
            </a:r>
            <a:endParaRPr sz="16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">
                <a:solidFill>
                  <a:srgbClr val="666666"/>
                </a:solidFill>
              </a:rPr>
              <a:t>The code fairly successfully passed benchmark tests.</a:t>
            </a:r>
            <a:endParaRPr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">
                <a:solidFill>
                  <a:srgbClr val="666666"/>
                </a:solidFill>
              </a:rPr>
              <a:t>It demonstrated satisfactory performance in terms of computational time and resources.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666666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After improving the IR beam pipe geometry in eic-shell, we can start working on the SR background mitigation using the new Geant4-based code.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0" y="0"/>
            <a:ext cx="309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Executive summary</a:t>
            </a:r>
            <a:endParaRPr sz="1800" b="1"/>
          </a:p>
        </p:txBody>
      </p:sp>
      <p:sp>
        <p:nvSpPr>
          <p:cNvPr id="64" name="Google Shape;64;p14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32"/>
          <p:cNvPicPr preferRelativeResize="0"/>
          <p:nvPr/>
        </p:nvPicPr>
        <p:blipFill rotWithShape="1">
          <a:blip r:embed="rId3">
            <a:alphaModFix/>
          </a:blip>
          <a:srcRect r="19048"/>
          <a:stretch/>
        </p:blipFill>
        <p:spPr>
          <a:xfrm>
            <a:off x="443775" y="1230800"/>
            <a:ext cx="3924250" cy="3261674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515" name="Google Shape;515;p32"/>
          <p:cNvSpPr txBox="1"/>
          <p:nvPr/>
        </p:nvSpPr>
        <p:spPr>
          <a:xfrm>
            <a:off x="0" y="0"/>
            <a:ext cx="527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Benchmark: </a:t>
            </a:r>
            <a:r>
              <a:rPr lang="en" sz="1800" b="1">
                <a:solidFill>
                  <a:srgbClr val="980000"/>
                </a:solidFill>
              </a:rPr>
              <a:t>SR process</a:t>
            </a:r>
            <a:endParaRPr sz="1800" b="1">
              <a:solidFill>
                <a:srgbClr val="980000"/>
              </a:solidFill>
            </a:endParaRPr>
          </a:p>
        </p:txBody>
      </p:sp>
      <p:sp>
        <p:nvSpPr>
          <p:cNvPr id="516" name="Google Shape;516;p32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pic>
        <p:nvPicPr>
          <p:cNvPr id="517" name="Google Shape;51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7950" y="1230801"/>
            <a:ext cx="4456602" cy="32616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8" name="Google Shape;518;p32"/>
          <p:cNvSpPr txBox="1"/>
          <p:nvPr/>
        </p:nvSpPr>
        <p:spPr>
          <a:xfrm>
            <a:off x="4517940" y="1242201"/>
            <a:ext cx="11583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980000"/>
                </a:solidFill>
              </a:rPr>
              <a:t>Synrad+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519" name="Google Shape;519;p32"/>
          <p:cNvSpPr txBox="1"/>
          <p:nvPr/>
        </p:nvSpPr>
        <p:spPr>
          <a:xfrm>
            <a:off x="6582771" y="4160388"/>
            <a:ext cx="1356300" cy="232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electron beam</a:t>
            </a:r>
            <a:endParaRPr sz="1200" i="1"/>
          </a:p>
        </p:txBody>
      </p:sp>
      <p:sp>
        <p:nvSpPr>
          <p:cNvPr id="520" name="Google Shape;520;p32"/>
          <p:cNvSpPr txBox="1"/>
          <p:nvPr/>
        </p:nvSpPr>
        <p:spPr>
          <a:xfrm>
            <a:off x="6068040" y="1461288"/>
            <a:ext cx="1356300" cy="232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SR photons</a:t>
            </a:r>
            <a:endParaRPr sz="1200" i="1"/>
          </a:p>
        </p:txBody>
      </p:sp>
      <p:sp>
        <p:nvSpPr>
          <p:cNvPr id="521" name="Google Shape;521;p32"/>
          <p:cNvSpPr txBox="1"/>
          <p:nvPr/>
        </p:nvSpPr>
        <p:spPr>
          <a:xfrm>
            <a:off x="7331374" y="3454329"/>
            <a:ext cx="1570800" cy="372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vacuum beam pipe internal walls</a:t>
            </a:r>
            <a:endParaRPr sz="1200" i="1"/>
          </a:p>
        </p:txBody>
      </p:sp>
      <p:cxnSp>
        <p:nvCxnSpPr>
          <p:cNvPr id="522" name="Google Shape;522;p32"/>
          <p:cNvCxnSpPr>
            <a:stCxn id="520" idx="2"/>
          </p:cNvCxnSpPr>
          <p:nvPr/>
        </p:nvCxnSpPr>
        <p:spPr>
          <a:xfrm flipH="1">
            <a:off x="6043290" y="1693788"/>
            <a:ext cx="702900" cy="1819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3" name="Google Shape;523;p32"/>
          <p:cNvCxnSpPr>
            <a:stCxn id="521" idx="0"/>
          </p:cNvCxnSpPr>
          <p:nvPr/>
        </p:nvCxnSpPr>
        <p:spPr>
          <a:xfrm rot="10800000">
            <a:off x="8084374" y="3161529"/>
            <a:ext cx="32400" cy="292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4" name="Google Shape;524;p32"/>
          <p:cNvCxnSpPr>
            <a:stCxn id="519" idx="1"/>
          </p:cNvCxnSpPr>
          <p:nvPr/>
        </p:nvCxnSpPr>
        <p:spPr>
          <a:xfrm rot="10800000">
            <a:off x="4896471" y="4150638"/>
            <a:ext cx="1686300" cy="12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5" name="Google Shape;525;p32"/>
          <p:cNvSpPr txBox="1"/>
          <p:nvPr/>
        </p:nvSpPr>
        <p:spPr>
          <a:xfrm>
            <a:off x="402100" y="1230812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00"/>
                </a:solidFill>
              </a:rPr>
              <a:t>Geant4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526" name="Google Shape;526;p32"/>
          <p:cNvSpPr txBox="1"/>
          <p:nvPr/>
        </p:nvSpPr>
        <p:spPr>
          <a:xfrm>
            <a:off x="2194349" y="3325604"/>
            <a:ext cx="1570800" cy="372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FFFFFF"/>
                </a:solidFill>
              </a:rPr>
              <a:t>vacuum beam pipe internal walls</a:t>
            </a:r>
            <a:endParaRPr sz="1200" i="1">
              <a:solidFill>
                <a:srgbClr val="FFFFFF"/>
              </a:solidFill>
            </a:endParaRPr>
          </a:p>
        </p:txBody>
      </p:sp>
      <p:cxnSp>
        <p:nvCxnSpPr>
          <p:cNvPr id="527" name="Google Shape;527;p32"/>
          <p:cNvCxnSpPr>
            <a:stCxn id="526" idx="0"/>
          </p:cNvCxnSpPr>
          <p:nvPr/>
        </p:nvCxnSpPr>
        <p:spPr>
          <a:xfrm rot="10800000">
            <a:off x="2692049" y="2719004"/>
            <a:ext cx="287700" cy="606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8" name="Google Shape;528;p32"/>
          <p:cNvSpPr txBox="1"/>
          <p:nvPr/>
        </p:nvSpPr>
        <p:spPr>
          <a:xfrm>
            <a:off x="1318640" y="1402013"/>
            <a:ext cx="1356300" cy="2325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FFFFFF"/>
                </a:solidFill>
              </a:rPr>
              <a:t>SR photons</a:t>
            </a:r>
            <a:endParaRPr sz="1200" i="1">
              <a:solidFill>
                <a:srgbClr val="FFFFFF"/>
              </a:solidFill>
            </a:endParaRPr>
          </a:p>
        </p:txBody>
      </p:sp>
      <p:cxnSp>
        <p:nvCxnSpPr>
          <p:cNvPr id="529" name="Google Shape;529;p32"/>
          <p:cNvCxnSpPr>
            <a:stCxn id="528" idx="2"/>
          </p:cNvCxnSpPr>
          <p:nvPr/>
        </p:nvCxnSpPr>
        <p:spPr>
          <a:xfrm>
            <a:off x="1996790" y="1634513"/>
            <a:ext cx="0" cy="14739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0" name="Google Shape;530;p32"/>
          <p:cNvSpPr txBox="1"/>
          <p:nvPr/>
        </p:nvSpPr>
        <p:spPr>
          <a:xfrm>
            <a:off x="2770371" y="4165263"/>
            <a:ext cx="1356300" cy="2325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FFFFFF"/>
                </a:solidFill>
              </a:rPr>
              <a:t>electron beam</a:t>
            </a:r>
            <a:endParaRPr sz="1200" i="1">
              <a:solidFill>
                <a:srgbClr val="FFFFFF"/>
              </a:solidFill>
            </a:endParaRPr>
          </a:p>
        </p:txBody>
      </p:sp>
      <p:cxnSp>
        <p:nvCxnSpPr>
          <p:cNvPr id="531" name="Google Shape;531;p32"/>
          <p:cNvCxnSpPr>
            <a:stCxn id="530" idx="1"/>
          </p:cNvCxnSpPr>
          <p:nvPr/>
        </p:nvCxnSpPr>
        <p:spPr>
          <a:xfrm rot="10800000">
            <a:off x="1536471" y="3907413"/>
            <a:ext cx="1233900" cy="374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2" name="Google Shape;532;p32"/>
          <p:cNvSpPr txBox="1"/>
          <p:nvPr/>
        </p:nvSpPr>
        <p:spPr>
          <a:xfrm>
            <a:off x="402100" y="4492475"/>
            <a:ext cx="38895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</a:rPr>
              <a:t>visualization is left-handed</a:t>
            </a:r>
            <a:endParaRPr sz="1200" i="1">
              <a:solidFill>
                <a:schemeClr val="dk1"/>
              </a:solidFill>
            </a:endParaRPr>
          </a:p>
        </p:txBody>
      </p:sp>
      <p:sp>
        <p:nvSpPr>
          <p:cNvPr id="533" name="Google Shape;533;p32"/>
          <p:cNvSpPr txBox="1"/>
          <p:nvPr/>
        </p:nvSpPr>
        <p:spPr>
          <a:xfrm>
            <a:off x="5085050" y="4495963"/>
            <a:ext cx="38895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</a:rPr>
              <a:t>visualization is right-handed</a:t>
            </a:r>
            <a:endParaRPr sz="1200" i="1">
              <a:solidFill>
                <a:schemeClr val="dk1"/>
              </a:solidFill>
            </a:endParaRPr>
          </a:p>
        </p:txBody>
      </p:sp>
      <p:sp>
        <p:nvSpPr>
          <p:cNvPr id="534" name="Google Shape;534;p32"/>
          <p:cNvSpPr txBox="1"/>
          <p:nvPr/>
        </p:nvSpPr>
        <p:spPr>
          <a:xfrm>
            <a:off x="402100" y="528250"/>
            <a:ext cx="8572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Turn on the SR production process using the </a:t>
            </a:r>
            <a:r>
              <a:rPr lang="en" u="sng">
                <a:solidFill>
                  <a:schemeClr val="hlink"/>
                </a:solidFill>
                <a:hlinkClick r:id="rId5"/>
              </a:rPr>
              <a:t>G4SynchrotronRadiation</a:t>
            </a:r>
            <a:r>
              <a:rPr lang="en">
                <a:solidFill>
                  <a:schemeClr val="dk1"/>
                </a:solidFill>
              </a:rPr>
              <a:t> class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540" name="Google Shape;540;p33"/>
          <p:cNvSpPr txBox="1"/>
          <p:nvPr/>
        </p:nvSpPr>
        <p:spPr>
          <a:xfrm>
            <a:off x="0" y="0"/>
            <a:ext cx="591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Benchmark: </a:t>
            </a:r>
            <a:r>
              <a:rPr lang="en" sz="1800" b="1">
                <a:solidFill>
                  <a:srgbClr val="980000"/>
                </a:solidFill>
              </a:rPr>
              <a:t>SR photons</a:t>
            </a:r>
            <a:endParaRPr sz="1800" b="1">
              <a:solidFill>
                <a:srgbClr val="980000"/>
              </a:solidFill>
            </a:endParaRPr>
          </a:p>
        </p:txBody>
      </p:sp>
      <p:graphicFrame>
        <p:nvGraphicFramePr>
          <p:cNvPr id="541" name="Google Shape;541;p33"/>
          <p:cNvGraphicFramePr/>
          <p:nvPr/>
        </p:nvGraphicFramePr>
        <p:xfrm>
          <a:off x="142025" y="1664400"/>
          <a:ext cx="8859950" cy="3047729"/>
        </p:xfrm>
        <a:graphic>
          <a:graphicData uri="http://schemas.openxmlformats.org/drawingml/2006/table">
            <a:tbl>
              <a:tblPr>
                <a:noFill/>
                <a:tableStyleId>{2A34BA61-A53F-4F41-973F-A7A08C0DB27D}</a:tableStyleId>
              </a:tblPr>
              <a:tblGrid>
                <a:gridCol w="80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5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5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5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5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54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54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054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46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D2EF1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JP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D2EF2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JP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D1EF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JP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Q1EF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JP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Q0EF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&lt;N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&gt; [ph/e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σ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NƔ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[ph/e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&lt;N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&gt; [ph/e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σ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NƔ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[ph/e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&lt;N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&gt; [ph/e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σ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NƔ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[ph/e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&lt;N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&gt; [ph/e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σ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NƔ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[ph/e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&lt;N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&gt; [ph/e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σ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NƔ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[ph/e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00FF"/>
                          </a:solidFill>
                        </a:rPr>
                        <a:t>Geant4</a:t>
                      </a:r>
                      <a:endParaRPr sz="1200" b="1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4.79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 2.07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4.79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2.07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1.05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0.74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0.71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0.47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0.67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0.42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0000"/>
                          </a:solidFill>
                        </a:rPr>
                        <a:t>Theory</a:t>
                      </a:r>
                      <a:endParaRPr sz="12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FF0000"/>
                          </a:solidFill>
                        </a:rPr>
                        <a:t>4.29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0000"/>
                          </a:solidFill>
                        </a:rPr>
                        <a:t>4.29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0000"/>
                          </a:solidFill>
                        </a:rPr>
                        <a:t>0.55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&lt;P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&gt; [μW/e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σ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PƔ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[μW/e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&lt;P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&gt; [μW/e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σ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PƔ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[μW/e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&lt;P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&gt; [μW/e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σ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PƔ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[μW/e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&lt;P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&gt; [μW/e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σ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PƔ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[μW/e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&lt;P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&gt; [μW/e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σ</a:t>
                      </a:r>
                      <a:r>
                        <a:rPr lang="en" sz="1200" baseline="-25000">
                          <a:solidFill>
                            <a:schemeClr val="dk1"/>
                          </a:solidFill>
                        </a:rPr>
                        <a:t>PƔ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[μW/e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]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00FF"/>
                          </a:solidFill>
                        </a:rPr>
                        <a:t>Geant4</a:t>
                      </a:r>
                      <a:endParaRPr sz="1200" b="1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1.254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1.256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1.254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1.256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0.194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0.542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0.012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0.065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0.012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FF"/>
                          </a:solidFill>
                        </a:rPr>
                        <a:t>0.067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FF0000"/>
                          </a:solidFill>
                        </a:rPr>
                        <a:t>Theory</a:t>
                      </a:r>
                      <a:endParaRPr sz="12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0000"/>
                          </a:solidFill>
                        </a:rPr>
                        <a:t>1.254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0000"/>
                          </a:solidFill>
                        </a:rPr>
                        <a:t>1.254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0000"/>
                          </a:solidFill>
                        </a:rPr>
                        <a:t>0.194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42" name="Google Shape;542;p33"/>
          <p:cNvSpPr txBox="1"/>
          <p:nvPr/>
        </p:nvSpPr>
        <p:spPr>
          <a:xfrm>
            <a:off x="0" y="402750"/>
            <a:ext cx="5145300" cy="115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Good agreement between simulated SR photon numbers/power per electron in Geant4 and </a:t>
            </a:r>
            <a:r>
              <a:rPr lang="en" dirty="0">
                <a:solidFill>
                  <a:srgbClr val="202122"/>
                </a:solidFill>
              </a:rPr>
              <a:t>analytical calculations (theory: 			)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43" name="Google Shape;543;p33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pic>
        <p:nvPicPr>
          <p:cNvPr id="544" name="Google Shape;544;p33" descr="N_{\gamma} = \frac{\alpha \gamma c}{\rho}\frac{5}{2\sqrt{3}}&#10;%736a4b54-87e1-48e8-b9c8-96de70271bab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7806" y="1144901"/>
            <a:ext cx="1429687" cy="350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5" name="Google Shape;545;p33"/>
          <p:cNvGrpSpPr/>
          <p:nvPr/>
        </p:nvGrpSpPr>
        <p:grpSpPr>
          <a:xfrm>
            <a:off x="5145182" y="126600"/>
            <a:ext cx="3924900" cy="1368900"/>
            <a:chOff x="5145182" y="126600"/>
            <a:chExt cx="3924900" cy="1368900"/>
          </a:xfrm>
        </p:grpSpPr>
        <p:sp>
          <p:nvSpPr>
            <p:cNvPr id="546" name="Google Shape;546;p33"/>
            <p:cNvSpPr/>
            <p:nvPr/>
          </p:nvSpPr>
          <p:spPr>
            <a:xfrm>
              <a:off x="5145182" y="126600"/>
              <a:ext cx="3924900" cy="1368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7" name="Google Shape;547;p33"/>
            <p:cNvGrpSpPr/>
            <p:nvPr/>
          </p:nvGrpSpPr>
          <p:grpSpPr>
            <a:xfrm>
              <a:off x="5406869" y="215987"/>
              <a:ext cx="3401527" cy="1173033"/>
              <a:chOff x="0" y="-22797"/>
              <a:chExt cx="9143889" cy="3153315"/>
            </a:xfrm>
          </p:grpSpPr>
          <p:sp>
            <p:nvSpPr>
              <p:cNvPr id="548" name="Google Shape;548;p33"/>
              <p:cNvSpPr/>
              <p:nvPr/>
            </p:nvSpPr>
            <p:spPr>
              <a:xfrm>
                <a:off x="4660499" y="1949850"/>
                <a:ext cx="744900" cy="62520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3"/>
              <p:cNvSpPr/>
              <p:nvPr/>
            </p:nvSpPr>
            <p:spPr>
              <a:xfrm rot="2700000">
                <a:off x="313715" y="786458"/>
                <a:ext cx="1524381" cy="62579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50" name="Google Shape;550;p33"/>
              <p:cNvCxnSpPr/>
              <p:nvPr/>
            </p:nvCxnSpPr>
            <p:spPr>
              <a:xfrm rot="2700000">
                <a:off x="-445735" y="1099251"/>
                <a:ext cx="304367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51" name="Google Shape;551;p33"/>
              <p:cNvSpPr/>
              <p:nvPr/>
            </p:nvSpPr>
            <p:spPr>
              <a:xfrm rot="180091">
                <a:off x="2685368" y="1870516"/>
                <a:ext cx="1523991" cy="62544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52" name="Google Shape;552;p33"/>
              <p:cNvCxnSpPr/>
              <p:nvPr/>
            </p:nvCxnSpPr>
            <p:spPr>
              <a:xfrm>
                <a:off x="1927715" y="2103553"/>
                <a:ext cx="4503600" cy="24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33"/>
              <p:cNvCxnSpPr>
                <a:stCxn id="549" idx="3"/>
                <a:endCxn id="551" idx="1"/>
              </p:cNvCxnSpPr>
              <p:nvPr/>
            </p:nvCxnSpPr>
            <p:spPr>
              <a:xfrm>
                <a:off x="1614855" y="1638303"/>
                <a:ext cx="1071600" cy="504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554" name="Google Shape;554;p33"/>
              <p:cNvCxnSpPr/>
              <p:nvPr/>
            </p:nvCxnSpPr>
            <p:spPr>
              <a:xfrm>
                <a:off x="3196089" y="2262484"/>
                <a:ext cx="5947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33"/>
              <p:cNvCxnSpPr>
                <a:stCxn id="551" idx="3"/>
                <a:endCxn id="548" idx="1"/>
              </p:cNvCxnSpPr>
              <p:nvPr/>
            </p:nvCxnSpPr>
            <p:spPr>
              <a:xfrm>
                <a:off x="4208314" y="2223136"/>
                <a:ext cx="452100" cy="39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556" name="Google Shape;556;p33"/>
              <p:cNvSpPr/>
              <p:nvPr/>
            </p:nvSpPr>
            <p:spPr>
              <a:xfrm>
                <a:off x="6254872" y="1394450"/>
                <a:ext cx="631315" cy="1736067"/>
              </a:xfrm>
              <a:prstGeom prst="flowChartSort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3"/>
              <p:cNvSpPr/>
              <p:nvPr/>
            </p:nvSpPr>
            <p:spPr>
              <a:xfrm>
                <a:off x="7289165" y="1394450"/>
                <a:ext cx="631315" cy="1736067"/>
              </a:xfrm>
              <a:prstGeom prst="flowChartCollate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58" name="Google Shape;558;p33"/>
              <p:cNvCxnSpPr>
                <a:stCxn id="548" idx="3"/>
                <a:endCxn id="556" idx="1"/>
              </p:cNvCxnSpPr>
              <p:nvPr/>
            </p:nvCxnSpPr>
            <p:spPr>
              <a:xfrm>
                <a:off x="5405399" y="2262450"/>
                <a:ext cx="849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559" name="Google Shape;559;p33"/>
              <p:cNvCxnSpPr>
                <a:stCxn id="556" idx="3"/>
                <a:endCxn id="557" idx="1"/>
              </p:cNvCxnSpPr>
              <p:nvPr/>
            </p:nvCxnSpPr>
            <p:spPr>
              <a:xfrm>
                <a:off x="6886187" y="2262484"/>
                <a:ext cx="718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560" name="Google Shape;560;p33"/>
              <p:cNvSpPr/>
              <p:nvPr/>
            </p:nvSpPr>
            <p:spPr>
              <a:xfrm>
                <a:off x="8472826" y="2155530"/>
                <a:ext cx="213900" cy="213900"/>
              </a:xfrm>
              <a:prstGeom prst="ellipse">
                <a:avLst/>
              </a:prstGeom>
              <a:solidFill>
                <a:srgbClr val="FF00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61" name="Google Shape;561;p33"/>
              <p:cNvCxnSpPr>
                <a:stCxn id="557" idx="1"/>
                <a:endCxn id="560" idx="2"/>
              </p:cNvCxnSpPr>
              <p:nvPr/>
            </p:nvCxnSpPr>
            <p:spPr>
              <a:xfrm>
                <a:off x="7604823" y="2262484"/>
                <a:ext cx="86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562" name="Google Shape;562;p33"/>
              <p:cNvCxnSpPr>
                <a:endCxn id="549" idx="1"/>
              </p:cNvCxnSpPr>
              <p:nvPr/>
            </p:nvCxnSpPr>
            <p:spPr>
              <a:xfrm>
                <a:off x="337755" y="-22797"/>
                <a:ext cx="199200" cy="583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563" name="Google Shape;563;p33"/>
              <p:cNvSpPr txBox="1"/>
              <p:nvPr/>
            </p:nvSpPr>
            <p:spPr>
              <a:xfrm>
                <a:off x="1070325" y="281250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D2EF1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564" name="Google Shape;564;p33"/>
              <p:cNvSpPr txBox="1"/>
              <p:nvPr/>
            </p:nvSpPr>
            <p:spPr>
              <a:xfrm>
                <a:off x="2980575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D2EF2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565" name="Google Shape;565;p33"/>
              <p:cNvSpPr txBox="1"/>
              <p:nvPr/>
            </p:nvSpPr>
            <p:spPr>
              <a:xfrm>
                <a:off x="4566150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566" name="Google Shape;566;p33"/>
              <p:cNvSpPr txBox="1"/>
              <p:nvPr/>
            </p:nvSpPr>
            <p:spPr>
              <a:xfrm>
                <a:off x="61037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567" name="Google Shape;567;p33"/>
              <p:cNvSpPr txBox="1"/>
              <p:nvPr/>
            </p:nvSpPr>
            <p:spPr>
              <a:xfrm>
                <a:off x="71380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Q0EF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221" y="1242450"/>
            <a:ext cx="3695229" cy="35962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3" name="Google Shape;57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574" name="Google Shape;574;p34"/>
          <p:cNvSpPr txBox="1"/>
          <p:nvPr/>
        </p:nvSpPr>
        <p:spPr>
          <a:xfrm>
            <a:off x="0" y="0"/>
            <a:ext cx="455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Geant4 SR simulation results</a:t>
            </a:r>
            <a:endParaRPr sz="1800" b="1"/>
          </a:p>
        </p:txBody>
      </p:sp>
      <p:sp>
        <p:nvSpPr>
          <p:cNvPr id="575" name="Google Shape;575;p34"/>
          <p:cNvSpPr txBox="1"/>
          <p:nvPr/>
        </p:nvSpPr>
        <p:spPr>
          <a:xfrm>
            <a:off x="1097250" y="399750"/>
            <a:ext cx="69495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Average simulation time is about 70 ms/event (1 event ≡ 1 electron)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Applying the </a:t>
            </a:r>
            <a:r>
              <a:rPr lang="en" i="1">
                <a:solidFill>
                  <a:schemeClr val="dk1"/>
                </a:solidFill>
              </a:rPr>
              <a:t>E</a:t>
            </a:r>
            <a:r>
              <a:rPr lang="en" baseline="-25000">
                <a:solidFill>
                  <a:schemeClr val="dk1"/>
                </a:solidFill>
              </a:rPr>
              <a:t>𝛄</a:t>
            </a:r>
            <a:r>
              <a:rPr lang="en">
                <a:solidFill>
                  <a:schemeClr val="dk1"/>
                </a:solidFill>
              </a:rPr>
              <a:t> cut significantly speeds up the simulation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76" name="Google Shape;576;p34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577" name="Google Shape;577;p34"/>
          <p:cNvSpPr txBox="1"/>
          <p:nvPr/>
        </p:nvSpPr>
        <p:spPr>
          <a:xfrm>
            <a:off x="1325500" y="1598450"/>
            <a:ext cx="28764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666666"/>
                </a:solidFill>
                <a:highlight>
                  <a:srgbClr val="FFFFFF"/>
                </a:highlight>
              </a:rPr>
              <a:t>Took ~1.6 hours for 10</a:t>
            </a:r>
            <a:r>
              <a:rPr lang="en" i="1" baseline="30000">
                <a:solidFill>
                  <a:srgbClr val="666666"/>
                </a:solidFill>
                <a:highlight>
                  <a:srgbClr val="FFFFFF"/>
                </a:highlight>
              </a:rPr>
              <a:t>8</a:t>
            </a:r>
            <a:r>
              <a:rPr lang="en" i="1">
                <a:solidFill>
                  <a:srgbClr val="666666"/>
                </a:solidFill>
                <a:highlight>
                  <a:srgbClr val="FFFFFF"/>
                </a:highlight>
              </a:rPr>
              <a:t> events using 1000 jobs (10</a:t>
            </a:r>
            <a:r>
              <a:rPr lang="en" i="1" baseline="30000">
                <a:solidFill>
                  <a:srgbClr val="666666"/>
                </a:solidFill>
                <a:highlight>
                  <a:srgbClr val="FFFFFF"/>
                </a:highlight>
              </a:rPr>
              <a:t>5</a:t>
            </a:r>
            <a:r>
              <a:rPr lang="en" i="1">
                <a:solidFill>
                  <a:srgbClr val="666666"/>
                </a:solidFill>
                <a:highlight>
                  <a:srgbClr val="FFFFFF"/>
                </a:highlight>
              </a:rPr>
              <a:t> events/job) on KEKCC</a:t>
            </a:r>
            <a:endParaRPr i="1"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pic>
        <p:nvPicPr>
          <p:cNvPr id="578" name="Google Shape;57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6550" y="1242450"/>
            <a:ext cx="3695229" cy="35962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9" name="Google Shape;579;p34"/>
          <p:cNvSpPr txBox="1"/>
          <p:nvPr/>
        </p:nvSpPr>
        <p:spPr>
          <a:xfrm>
            <a:off x="5103950" y="3283925"/>
            <a:ext cx="8703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D2EF1</a:t>
            </a:r>
            <a:endParaRPr sz="1200" b="1">
              <a:solidFill>
                <a:schemeClr val="dk1"/>
              </a:solidFill>
            </a:endParaRPr>
          </a:p>
        </p:txBody>
      </p:sp>
      <p:sp>
        <p:nvSpPr>
          <p:cNvPr id="580" name="Google Shape;580;p34"/>
          <p:cNvSpPr txBox="1"/>
          <p:nvPr/>
        </p:nvSpPr>
        <p:spPr>
          <a:xfrm>
            <a:off x="5539100" y="3497525"/>
            <a:ext cx="8703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D2EF2</a:t>
            </a:r>
            <a:endParaRPr sz="1200" b="1">
              <a:solidFill>
                <a:schemeClr val="dk1"/>
              </a:solidFill>
            </a:endParaRPr>
          </a:p>
        </p:txBody>
      </p:sp>
      <p:sp>
        <p:nvSpPr>
          <p:cNvPr id="581" name="Google Shape;581;p34"/>
          <p:cNvSpPr txBox="1"/>
          <p:nvPr/>
        </p:nvSpPr>
        <p:spPr>
          <a:xfrm>
            <a:off x="5171350" y="4188025"/>
            <a:ext cx="8703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D1EF</a:t>
            </a:r>
            <a:endParaRPr sz="1200" b="1">
              <a:solidFill>
                <a:schemeClr val="dk1"/>
              </a:solidFill>
            </a:endParaRPr>
          </a:p>
        </p:txBody>
      </p:sp>
      <p:sp>
        <p:nvSpPr>
          <p:cNvPr id="582" name="Google Shape;582;p34"/>
          <p:cNvSpPr txBox="1"/>
          <p:nvPr/>
        </p:nvSpPr>
        <p:spPr>
          <a:xfrm>
            <a:off x="6284900" y="3497525"/>
            <a:ext cx="8703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Q1EF</a:t>
            </a:r>
            <a:endParaRPr sz="1200" b="1">
              <a:solidFill>
                <a:schemeClr val="dk1"/>
              </a:solidFill>
            </a:endParaRPr>
          </a:p>
        </p:txBody>
      </p:sp>
      <p:sp>
        <p:nvSpPr>
          <p:cNvPr id="583" name="Google Shape;583;p34"/>
          <p:cNvSpPr txBox="1"/>
          <p:nvPr/>
        </p:nvSpPr>
        <p:spPr>
          <a:xfrm>
            <a:off x="6579725" y="4188025"/>
            <a:ext cx="8703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Q0EF</a:t>
            </a:r>
            <a:endParaRPr sz="1200" b="1">
              <a:solidFill>
                <a:schemeClr val="dk1"/>
              </a:solidFill>
            </a:endParaRPr>
          </a:p>
        </p:txBody>
      </p:sp>
      <p:cxnSp>
        <p:nvCxnSpPr>
          <p:cNvPr id="584" name="Google Shape;584;p34"/>
          <p:cNvCxnSpPr/>
          <p:nvPr/>
        </p:nvCxnSpPr>
        <p:spPr>
          <a:xfrm flipH="1">
            <a:off x="5278100" y="3497525"/>
            <a:ext cx="261000" cy="285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5" name="Google Shape;585;p34"/>
          <p:cNvCxnSpPr>
            <a:stCxn id="580" idx="2"/>
          </p:cNvCxnSpPr>
          <p:nvPr/>
        </p:nvCxnSpPr>
        <p:spPr>
          <a:xfrm flipH="1">
            <a:off x="5428250" y="3711125"/>
            <a:ext cx="546000" cy="158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6" name="Google Shape;586;p34"/>
          <p:cNvCxnSpPr>
            <a:stCxn id="581" idx="0"/>
          </p:cNvCxnSpPr>
          <p:nvPr/>
        </p:nvCxnSpPr>
        <p:spPr>
          <a:xfrm rot="10800000">
            <a:off x="5539300" y="3980125"/>
            <a:ext cx="67200" cy="207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7" name="Google Shape;587;p34"/>
          <p:cNvCxnSpPr>
            <a:stCxn id="582" idx="2"/>
          </p:cNvCxnSpPr>
          <p:nvPr/>
        </p:nvCxnSpPr>
        <p:spPr>
          <a:xfrm flipH="1">
            <a:off x="6417350" y="3711125"/>
            <a:ext cx="302700" cy="174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8" name="Google Shape;588;p34"/>
          <p:cNvCxnSpPr>
            <a:stCxn id="583" idx="0"/>
          </p:cNvCxnSpPr>
          <p:nvPr/>
        </p:nvCxnSpPr>
        <p:spPr>
          <a:xfrm rot="10800000">
            <a:off x="6647075" y="3972325"/>
            <a:ext cx="367800" cy="21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9" name="Google Shape;589;p34"/>
          <p:cNvCxnSpPr/>
          <p:nvPr/>
        </p:nvCxnSpPr>
        <p:spPr>
          <a:xfrm>
            <a:off x="6766550" y="3941075"/>
            <a:ext cx="932700" cy="0"/>
          </a:xfrm>
          <a:prstGeom prst="straightConnector1">
            <a:avLst/>
          </a:prstGeom>
          <a:noFill/>
          <a:ln w="19050" cap="flat" cmpd="sng">
            <a:solidFill>
              <a:srgbClr val="F4CCCC"/>
            </a:solidFill>
            <a:prstDash val="lgDash"/>
            <a:round/>
            <a:headEnd type="none" w="med" len="med"/>
            <a:tailEnd type="triangle" w="med" len="med"/>
          </a:ln>
        </p:spPr>
      </p:cxnSp>
      <p:cxnSp>
        <p:nvCxnSpPr>
          <p:cNvPr id="590" name="Google Shape;590;p34"/>
          <p:cNvCxnSpPr/>
          <p:nvPr/>
        </p:nvCxnSpPr>
        <p:spPr>
          <a:xfrm>
            <a:off x="5570800" y="3942389"/>
            <a:ext cx="726600" cy="0"/>
          </a:xfrm>
          <a:prstGeom prst="straightConnector1">
            <a:avLst/>
          </a:prstGeom>
          <a:noFill/>
          <a:ln w="19050" cap="flat" cmpd="sng">
            <a:solidFill>
              <a:srgbClr val="F4CCCC"/>
            </a:solidFill>
            <a:prstDash val="lgDash"/>
            <a:round/>
            <a:headEnd type="none" w="med" len="med"/>
            <a:tailEnd type="triangle" w="med" len="med"/>
          </a:ln>
        </p:spPr>
      </p:cxnSp>
      <p:cxnSp>
        <p:nvCxnSpPr>
          <p:cNvPr id="591" name="Google Shape;591;p34"/>
          <p:cNvCxnSpPr/>
          <p:nvPr/>
        </p:nvCxnSpPr>
        <p:spPr>
          <a:xfrm>
            <a:off x="5209600" y="2146714"/>
            <a:ext cx="2566800" cy="0"/>
          </a:xfrm>
          <a:prstGeom prst="straightConnector1">
            <a:avLst/>
          </a:prstGeom>
          <a:noFill/>
          <a:ln w="19050" cap="flat" cmpd="sng">
            <a:solidFill>
              <a:srgbClr val="F4CCCC"/>
            </a:solidFill>
            <a:prstDash val="lgDash"/>
            <a:round/>
            <a:headEnd type="none" w="med" len="med"/>
            <a:tailEnd type="triangle" w="med" len="med"/>
          </a:ln>
        </p:spPr>
      </p:cxnSp>
      <p:sp>
        <p:nvSpPr>
          <p:cNvPr id="592" name="Google Shape;592;p34"/>
          <p:cNvSpPr txBox="1"/>
          <p:nvPr/>
        </p:nvSpPr>
        <p:spPr>
          <a:xfrm>
            <a:off x="6906100" y="1479225"/>
            <a:ext cx="8703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IP6</a:t>
            </a:r>
            <a:endParaRPr sz="1200" b="1">
              <a:solidFill>
                <a:schemeClr val="dk1"/>
              </a:solidFill>
            </a:endParaRPr>
          </a:p>
        </p:txBody>
      </p:sp>
      <p:cxnSp>
        <p:nvCxnSpPr>
          <p:cNvPr id="593" name="Google Shape;593;p34"/>
          <p:cNvCxnSpPr>
            <a:stCxn id="592" idx="2"/>
          </p:cNvCxnSpPr>
          <p:nvPr/>
        </p:nvCxnSpPr>
        <p:spPr>
          <a:xfrm flipH="1">
            <a:off x="6949450" y="1692825"/>
            <a:ext cx="391800" cy="350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4" name="Google Shape;594;p34"/>
          <p:cNvSpPr txBox="1"/>
          <p:nvPr/>
        </p:nvSpPr>
        <p:spPr>
          <a:xfrm>
            <a:off x="7810200" y="0"/>
            <a:ext cx="133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chemeClr val="dk1"/>
                </a:solidFill>
                <a:highlight>
                  <a:srgbClr val="FFFFFF"/>
                </a:highlight>
              </a:rPr>
              <a:t>E</a:t>
            </a:r>
            <a:r>
              <a:rPr lang="en" sz="1600" baseline="-25000">
                <a:solidFill>
                  <a:schemeClr val="dk1"/>
                </a:solidFill>
                <a:highlight>
                  <a:srgbClr val="FFFFFF"/>
                </a:highlight>
              </a:rPr>
              <a:t>𝛄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 &gt; 4 eV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600" name="Google Shape;600;p35"/>
          <p:cNvSpPr txBox="1"/>
          <p:nvPr/>
        </p:nvSpPr>
        <p:spPr>
          <a:xfrm>
            <a:off x="0" y="0"/>
            <a:ext cx="5547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Synrad+ hack to collect the absorbed SR photon information at the reflecting facet</a:t>
            </a:r>
            <a:endParaRPr sz="1800" b="1">
              <a:solidFill>
                <a:schemeClr val="dk1"/>
              </a:solidFill>
            </a:endParaRPr>
          </a:p>
        </p:txBody>
      </p:sp>
      <p:pic>
        <p:nvPicPr>
          <p:cNvPr id="601" name="Google Shape;601;p35"/>
          <p:cNvPicPr preferRelativeResize="0"/>
          <p:nvPr/>
        </p:nvPicPr>
        <p:blipFill rotWithShape="1">
          <a:blip r:embed="rId3">
            <a:alphaModFix/>
          </a:blip>
          <a:srcRect l="8057" t="59695" r="72111" b="15279"/>
          <a:stretch/>
        </p:blipFill>
        <p:spPr>
          <a:xfrm>
            <a:off x="1152600" y="806100"/>
            <a:ext cx="4464317" cy="39440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02" name="Google Shape;602;p35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pic>
        <p:nvPicPr>
          <p:cNvPr id="603" name="Google Shape;60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9090" y="806100"/>
            <a:ext cx="2577786" cy="394404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04" name="Google Shape;604;p35"/>
          <p:cNvSpPr txBox="1"/>
          <p:nvPr/>
        </p:nvSpPr>
        <p:spPr>
          <a:xfrm>
            <a:off x="4324646" y="806101"/>
            <a:ext cx="1039200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Facet #39</a:t>
            </a: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CCCC"/>
                </a:solidFill>
              </a:rPr>
              <a:t>Absorber</a:t>
            </a:r>
            <a:endParaRPr sz="1200">
              <a:solidFill>
                <a:srgbClr val="F4CCCC"/>
              </a:solidFill>
            </a:endParaRPr>
          </a:p>
        </p:txBody>
      </p:sp>
      <p:cxnSp>
        <p:nvCxnSpPr>
          <p:cNvPr id="605" name="Google Shape;605;p35"/>
          <p:cNvCxnSpPr/>
          <p:nvPr/>
        </p:nvCxnSpPr>
        <p:spPr>
          <a:xfrm>
            <a:off x="5363850" y="1108800"/>
            <a:ext cx="1273800" cy="195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6" name="Google Shape;606;p35"/>
          <p:cNvSpPr txBox="1"/>
          <p:nvPr/>
        </p:nvSpPr>
        <p:spPr>
          <a:xfrm>
            <a:off x="4324646" y="3957708"/>
            <a:ext cx="1039200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Facet #40</a:t>
            </a: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CCCC"/>
                </a:solidFill>
              </a:rPr>
              <a:t>Absorber</a:t>
            </a:r>
            <a:endParaRPr sz="1200">
              <a:solidFill>
                <a:srgbClr val="F4CCCC"/>
              </a:solidFill>
            </a:endParaRPr>
          </a:p>
        </p:txBody>
      </p:sp>
      <p:cxnSp>
        <p:nvCxnSpPr>
          <p:cNvPr id="607" name="Google Shape;607;p35"/>
          <p:cNvCxnSpPr/>
          <p:nvPr/>
        </p:nvCxnSpPr>
        <p:spPr>
          <a:xfrm rot="10800000" flipH="1">
            <a:off x="5363850" y="4037800"/>
            <a:ext cx="1278000" cy="222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8" name="Google Shape;608;p35"/>
          <p:cNvSpPr txBox="1"/>
          <p:nvPr/>
        </p:nvSpPr>
        <p:spPr>
          <a:xfrm>
            <a:off x="6543267" y="116200"/>
            <a:ext cx="1039200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Facet #19</a:t>
            </a: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Reflector</a:t>
            </a:r>
            <a:endParaRPr sz="1200">
              <a:solidFill>
                <a:srgbClr val="FF0000"/>
              </a:solidFill>
            </a:endParaRPr>
          </a:p>
        </p:txBody>
      </p:sp>
      <p:cxnSp>
        <p:nvCxnSpPr>
          <p:cNvPr id="609" name="Google Shape;609;p35"/>
          <p:cNvCxnSpPr>
            <a:stCxn id="608" idx="2"/>
          </p:cNvCxnSpPr>
          <p:nvPr/>
        </p:nvCxnSpPr>
        <p:spPr>
          <a:xfrm flipH="1">
            <a:off x="6714267" y="721600"/>
            <a:ext cx="348600" cy="87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0" name="Google Shape;610;p35"/>
          <p:cNvSpPr txBox="1"/>
          <p:nvPr/>
        </p:nvSpPr>
        <p:spPr>
          <a:xfrm>
            <a:off x="6683435" y="4102592"/>
            <a:ext cx="1039200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Facet #20</a:t>
            </a: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Reflector</a:t>
            </a:r>
            <a:endParaRPr sz="1200">
              <a:solidFill>
                <a:srgbClr val="FF0000"/>
              </a:solidFill>
            </a:endParaRPr>
          </a:p>
        </p:txBody>
      </p:sp>
      <p:cxnSp>
        <p:nvCxnSpPr>
          <p:cNvPr id="611" name="Google Shape;611;p35"/>
          <p:cNvCxnSpPr>
            <a:stCxn id="610" idx="0"/>
          </p:cNvCxnSpPr>
          <p:nvPr/>
        </p:nvCxnSpPr>
        <p:spPr>
          <a:xfrm rot="10800000">
            <a:off x="6793535" y="3273992"/>
            <a:ext cx="409500" cy="82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2" name="Google Shape;612;p35"/>
          <p:cNvSpPr txBox="1"/>
          <p:nvPr/>
        </p:nvSpPr>
        <p:spPr>
          <a:xfrm>
            <a:off x="1152600" y="1326300"/>
            <a:ext cx="3573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FFFF00"/>
                </a:solidFill>
              </a:rPr>
              <a:t>Discussion at the Molflow/Synrad forum: </a:t>
            </a:r>
            <a:r>
              <a:rPr lang="en" sz="1200" i="1" u="sng">
                <a:solidFill>
                  <a:schemeClr val="hlink"/>
                </a:solidFill>
                <a:hlinkClick r:id="rId5"/>
              </a:rPr>
              <a:t>https://molflow-forum.web.cern.ch/t/unexpected-absorbed-sr-photon-distribution-in-synrad/584/11</a:t>
            </a:r>
            <a:endParaRPr sz="12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36"/>
          <p:cNvPicPr preferRelativeResize="0"/>
          <p:nvPr/>
        </p:nvPicPr>
        <p:blipFill rotWithShape="1">
          <a:blip r:embed="rId3">
            <a:alphaModFix/>
          </a:blip>
          <a:srcRect b="1980"/>
          <a:stretch/>
        </p:blipFill>
        <p:spPr>
          <a:xfrm>
            <a:off x="488175" y="1043700"/>
            <a:ext cx="8167651" cy="388704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8" name="Google Shape;618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619" name="Google Shape;619;p36"/>
          <p:cNvSpPr txBox="1"/>
          <p:nvPr/>
        </p:nvSpPr>
        <p:spPr>
          <a:xfrm>
            <a:off x="0" y="0"/>
            <a:ext cx="665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Benchmark: </a:t>
            </a:r>
            <a:r>
              <a:rPr lang="en" sz="1800" b="1">
                <a:solidFill>
                  <a:srgbClr val="980000"/>
                </a:solidFill>
              </a:rPr>
              <a:t>Energy spectrum of absorbed SR photons</a:t>
            </a:r>
            <a:endParaRPr sz="1800" b="1">
              <a:solidFill>
                <a:srgbClr val="980000"/>
              </a:solidFill>
            </a:endParaRPr>
          </a:p>
        </p:txBody>
      </p:sp>
      <p:sp>
        <p:nvSpPr>
          <p:cNvPr id="620" name="Google Shape;620;p36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621" name="Google Shape;621;p36"/>
          <p:cNvSpPr txBox="1"/>
          <p:nvPr/>
        </p:nvSpPr>
        <p:spPr>
          <a:xfrm>
            <a:off x="2176650" y="461700"/>
            <a:ext cx="479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There is a small disagreement for </a:t>
            </a:r>
            <a:r>
              <a:rPr lang="en" sz="1600" i="1">
                <a:solidFill>
                  <a:schemeClr val="dk1"/>
                </a:solidFill>
              </a:rPr>
              <a:t>E</a:t>
            </a:r>
            <a:r>
              <a:rPr lang="en" sz="1600" baseline="-25000">
                <a:solidFill>
                  <a:schemeClr val="dk1"/>
                </a:solidFill>
              </a:rPr>
              <a:t>𝛄</a:t>
            </a:r>
            <a:r>
              <a:rPr lang="en" sz="1600">
                <a:solidFill>
                  <a:schemeClr val="dk1"/>
                </a:solidFill>
              </a:rPr>
              <a:t> ≲ 5 keV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22" name="Google Shape;622;p36"/>
          <p:cNvSpPr txBox="1"/>
          <p:nvPr/>
        </p:nvSpPr>
        <p:spPr>
          <a:xfrm>
            <a:off x="2384450" y="2431800"/>
            <a:ext cx="169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highlight>
                  <a:srgbClr val="FFFFFF"/>
                </a:highlight>
              </a:rPr>
              <a:t>Incident to the beam pipe</a:t>
            </a:r>
            <a:endParaRPr i="1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623" name="Google Shape;623;p36"/>
          <p:cNvSpPr txBox="1"/>
          <p:nvPr/>
        </p:nvSpPr>
        <p:spPr>
          <a:xfrm>
            <a:off x="959225" y="3671975"/>
            <a:ext cx="169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0000"/>
                </a:solidFill>
                <a:highlight>
                  <a:srgbClr val="FFFFFF"/>
                </a:highlight>
              </a:rPr>
              <a:t>Reflected from the beam pipe</a:t>
            </a:r>
            <a:endParaRPr i="1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624" name="Google Shape;624;p36"/>
          <p:cNvSpPr txBox="1"/>
          <p:nvPr/>
        </p:nvSpPr>
        <p:spPr>
          <a:xfrm>
            <a:off x="6470125" y="2431800"/>
            <a:ext cx="169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0000FF"/>
                </a:solidFill>
                <a:highlight>
                  <a:srgbClr val="FFFFFF"/>
                </a:highlight>
              </a:rPr>
              <a:t>Absorbed on the beam pipe</a:t>
            </a:r>
            <a:endParaRPr i="1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37"/>
          <p:cNvPicPr preferRelativeResize="0"/>
          <p:nvPr/>
        </p:nvPicPr>
        <p:blipFill rotWithShape="1">
          <a:blip r:embed="rId3">
            <a:alphaModFix/>
          </a:blip>
          <a:srcRect l="4040" r="1343" b="50054"/>
          <a:stretch/>
        </p:blipFill>
        <p:spPr>
          <a:xfrm>
            <a:off x="2485300" y="3550500"/>
            <a:ext cx="5049849" cy="148227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30" name="Google Shape;630;p37"/>
          <p:cNvCxnSpPr/>
          <p:nvPr/>
        </p:nvCxnSpPr>
        <p:spPr>
          <a:xfrm>
            <a:off x="3398608" y="4296738"/>
            <a:ext cx="1064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med" len="med"/>
            <a:tailEnd type="triangle" w="med" len="med"/>
          </a:ln>
        </p:spPr>
      </p:cxnSp>
      <p:sp>
        <p:nvSpPr>
          <p:cNvPr id="631" name="Google Shape;631;p37"/>
          <p:cNvSpPr txBox="1"/>
          <p:nvPr/>
        </p:nvSpPr>
        <p:spPr>
          <a:xfrm>
            <a:off x="6250600" y="3637900"/>
            <a:ext cx="638400" cy="23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</a:rPr>
              <a:t>IP6</a:t>
            </a:r>
            <a:endParaRPr sz="1200" b="1">
              <a:solidFill>
                <a:schemeClr val="dk2"/>
              </a:solidFill>
            </a:endParaRPr>
          </a:p>
        </p:txBody>
      </p:sp>
      <p:cxnSp>
        <p:nvCxnSpPr>
          <p:cNvPr id="632" name="Google Shape;632;p37"/>
          <p:cNvCxnSpPr>
            <a:stCxn id="631" idx="2"/>
          </p:cNvCxnSpPr>
          <p:nvPr/>
        </p:nvCxnSpPr>
        <p:spPr>
          <a:xfrm flipH="1">
            <a:off x="5619100" y="3872200"/>
            <a:ext cx="950700" cy="3708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3" name="Google Shape;633;p37"/>
          <p:cNvSpPr txBox="1"/>
          <p:nvPr/>
        </p:nvSpPr>
        <p:spPr>
          <a:xfrm>
            <a:off x="2557698" y="3550511"/>
            <a:ext cx="1905300" cy="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Geant4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634" name="Google Shape;63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6771" y="254100"/>
            <a:ext cx="6678579" cy="323494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35" name="Google Shape;635;p37"/>
          <p:cNvCxnSpPr>
            <a:stCxn id="631" idx="0"/>
          </p:cNvCxnSpPr>
          <p:nvPr/>
        </p:nvCxnSpPr>
        <p:spPr>
          <a:xfrm rot="10800000">
            <a:off x="5604400" y="1909000"/>
            <a:ext cx="965400" cy="17289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6" name="Google Shape;636;p37"/>
          <p:cNvSpPr txBox="1"/>
          <p:nvPr/>
        </p:nvSpPr>
        <p:spPr>
          <a:xfrm>
            <a:off x="2326773" y="254111"/>
            <a:ext cx="1905300" cy="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EIC/ePIC</a:t>
            </a:r>
            <a:endParaRPr b="1">
              <a:solidFill>
                <a:schemeClr val="dk1"/>
              </a:solidFill>
            </a:endParaRPr>
          </a:p>
        </p:txBody>
      </p:sp>
      <p:cxnSp>
        <p:nvCxnSpPr>
          <p:cNvPr id="637" name="Google Shape;637;p37"/>
          <p:cNvCxnSpPr/>
          <p:nvPr/>
        </p:nvCxnSpPr>
        <p:spPr>
          <a:xfrm rot="10800000">
            <a:off x="6923908" y="1893213"/>
            <a:ext cx="111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med" len="med"/>
            <a:tailEnd type="triangle" w="med" len="med"/>
          </a:ln>
        </p:spPr>
      </p:cxnSp>
      <p:sp>
        <p:nvSpPr>
          <p:cNvPr id="638" name="Google Shape;63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639" name="Google Shape;639;p37"/>
          <p:cNvSpPr txBox="1"/>
          <p:nvPr/>
        </p:nvSpPr>
        <p:spPr>
          <a:xfrm>
            <a:off x="0" y="0"/>
            <a:ext cx="232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Material scan</a:t>
            </a:r>
            <a:endParaRPr sz="1800" b="1"/>
          </a:p>
        </p:txBody>
      </p:sp>
      <p:sp>
        <p:nvSpPr>
          <p:cNvPr id="640" name="Google Shape;640;p37"/>
          <p:cNvSpPr txBox="1"/>
          <p:nvPr/>
        </p:nvSpPr>
        <p:spPr>
          <a:xfrm>
            <a:off x="0" y="1181750"/>
            <a:ext cx="23268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X, Z, Px, and Pz coordinates of SR photons should be flipped in HEPMC files before running the eic-shell simulation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41" name="Google Shape;641;p37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642" name="Google Shape;642;p37"/>
          <p:cNvSpPr txBox="1"/>
          <p:nvPr/>
        </p:nvSpPr>
        <p:spPr>
          <a:xfrm>
            <a:off x="3328150" y="850050"/>
            <a:ext cx="1404600" cy="576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FWD end of the electron ring beam pipe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643" name="Google Shape;643;p37"/>
          <p:cNvSpPr txBox="1"/>
          <p:nvPr/>
        </p:nvSpPr>
        <p:spPr>
          <a:xfrm>
            <a:off x="6549100" y="850050"/>
            <a:ext cx="1404600" cy="576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BWD end of the electron ring beam pipe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644" name="Google Shape;644;p37"/>
          <p:cNvCxnSpPr>
            <a:stCxn id="642" idx="2"/>
          </p:cNvCxnSpPr>
          <p:nvPr/>
        </p:nvCxnSpPr>
        <p:spPr>
          <a:xfrm>
            <a:off x="4030450" y="1426350"/>
            <a:ext cx="356700" cy="4323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5" name="Google Shape;645;p37"/>
          <p:cNvCxnSpPr>
            <a:stCxn id="643" idx="2"/>
          </p:cNvCxnSpPr>
          <p:nvPr/>
        </p:nvCxnSpPr>
        <p:spPr>
          <a:xfrm flipH="1">
            <a:off x="6613000" y="1426350"/>
            <a:ext cx="638400" cy="4611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225" y="1175200"/>
            <a:ext cx="7317551" cy="355284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51" name="Google Shape;65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652" name="Google Shape;652;p38"/>
          <p:cNvPicPr preferRelativeResize="0"/>
          <p:nvPr/>
        </p:nvPicPr>
        <p:blipFill rotWithShape="1">
          <a:blip r:embed="rId4">
            <a:alphaModFix amt="40000"/>
          </a:blip>
          <a:srcRect t="8675" r="11855"/>
          <a:stretch/>
        </p:blipFill>
        <p:spPr>
          <a:xfrm>
            <a:off x="913225" y="1483471"/>
            <a:ext cx="6449750" cy="3244579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38"/>
          <p:cNvSpPr txBox="1"/>
          <p:nvPr/>
        </p:nvSpPr>
        <p:spPr>
          <a:xfrm>
            <a:off x="0" y="0"/>
            <a:ext cx="4312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Material scan: </a:t>
            </a:r>
            <a:r>
              <a:rPr lang="en" sz="1800" b="1">
                <a:solidFill>
                  <a:srgbClr val="980000"/>
                </a:solidFill>
              </a:rPr>
              <a:t>IP6 beam pipe</a:t>
            </a:r>
            <a:endParaRPr sz="1800" b="1">
              <a:solidFill>
                <a:srgbClr val="980000"/>
              </a:solidFill>
            </a:endParaRPr>
          </a:p>
        </p:txBody>
      </p:sp>
      <p:sp>
        <p:nvSpPr>
          <p:cNvPr id="654" name="Google Shape;654;p38"/>
          <p:cNvSpPr txBox="1"/>
          <p:nvPr/>
        </p:nvSpPr>
        <p:spPr>
          <a:xfrm>
            <a:off x="5246375" y="748100"/>
            <a:ext cx="2777400" cy="369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MC particle (SR photons) vertices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655" name="Google Shape;655;p38"/>
          <p:cNvCxnSpPr>
            <a:stCxn id="654" idx="2"/>
          </p:cNvCxnSpPr>
          <p:nvPr/>
        </p:nvCxnSpPr>
        <p:spPr>
          <a:xfrm flipH="1">
            <a:off x="5341475" y="1117400"/>
            <a:ext cx="1293600" cy="14103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656" name="Google Shape;656;p38"/>
          <p:cNvSpPr txBox="1"/>
          <p:nvPr/>
        </p:nvSpPr>
        <p:spPr>
          <a:xfrm>
            <a:off x="1354950" y="748100"/>
            <a:ext cx="1707300" cy="369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Be beam pipe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657" name="Google Shape;657;p38"/>
          <p:cNvCxnSpPr>
            <a:stCxn id="656" idx="2"/>
          </p:cNvCxnSpPr>
          <p:nvPr/>
        </p:nvCxnSpPr>
        <p:spPr>
          <a:xfrm>
            <a:off x="2208600" y="1117400"/>
            <a:ext cx="431400" cy="7491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658" name="Google Shape;658;p38"/>
          <p:cNvSpPr txBox="1"/>
          <p:nvPr/>
        </p:nvSpPr>
        <p:spPr>
          <a:xfrm>
            <a:off x="1141525" y="2398863"/>
            <a:ext cx="1707300" cy="369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Au layer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659" name="Google Shape;659;p38"/>
          <p:cNvCxnSpPr>
            <a:stCxn id="658" idx="0"/>
          </p:cNvCxnSpPr>
          <p:nvPr/>
        </p:nvCxnSpPr>
        <p:spPr>
          <a:xfrm rot="10800000" flipH="1">
            <a:off x="1995175" y="1906263"/>
            <a:ext cx="663600" cy="4926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660" name="Google Shape;660;p38"/>
          <p:cNvSpPr/>
          <p:nvPr/>
        </p:nvSpPr>
        <p:spPr>
          <a:xfrm>
            <a:off x="5950650" y="2682525"/>
            <a:ext cx="1293600" cy="538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e</a:t>
            </a:r>
            <a:r>
              <a:rPr lang="en" sz="1200" baseline="30000">
                <a:solidFill>
                  <a:schemeClr val="dk1"/>
                </a:solidFill>
              </a:rPr>
              <a:t>–</a:t>
            </a:r>
            <a:r>
              <a:rPr lang="en" sz="1200">
                <a:solidFill>
                  <a:schemeClr val="dk1"/>
                </a:solidFill>
              </a:rPr>
              <a:t> beam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61" name="Google Shape;661;p38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662" name="Google Shape;662;p38"/>
          <p:cNvSpPr txBox="1"/>
          <p:nvPr/>
        </p:nvSpPr>
        <p:spPr>
          <a:xfrm>
            <a:off x="7050550" y="0"/>
            <a:ext cx="20934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|Z| &lt; 65 cm</a:t>
            </a:r>
            <a:endParaRPr sz="160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chemeClr val="dk1"/>
                </a:solidFill>
                <a:highlight>
                  <a:schemeClr val="lt1"/>
                </a:highlight>
              </a:rPr>
              <a:t>E</a:t>
            </a:r>
            <a:r>
              <a:rPr lang="en" sz="1600" baseline="-25000">
                <a:solidFill>
                  <a:schemeClr val="dk1"/>
                </a:solidFill>
                <a:highlight>
                  <a:schemeClr val="lt1"/>
                </a:highlight>
              </a:rPr>
              <a:t>𝛄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 &gt; 4 eV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63" name="Google Shape;663;p38"/>
          <p:cNvSpPr txBox="1"/>
          <p:nvPr/>
        </p:nvSpPr>
        <p:spPr>
          <a:xfrm>
            <a:off x="3062250" y="2767213"/>
            <a:ext cx="2520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Geant4 SR hits fit the IP beam pipe aperture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669" name="Google Shape;669;p39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670" name="Google Shape;670;p39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SR background in ePIC: </a:t>
            </a:r>
            <a:r>
              <a:rPr lang="en" sz="1800" b="1">
                <a:solidFill>
                  <a:srgbClr val="980000"/>
                </a:solidFill>
              </a:rPr>
              <a:t>Geant4 SR photon generator</a:t>
            </a:r>
            <a:endParaRPr sz="1800" b="1">
              <a:solidFill>
                <a:srgbClr val="980000"/>
              </a:solidFill>
            </a:endParaRPr>
          </a:p>
        </p:txBody>
      </p:sp>
      <p:pic>
        <p:nvPicPr>
          <p:cNvPr id="671" name="Google Shape;671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050" y="1153250"/>
            <a:ext cx="3784082" cy="37385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2" name="Google Shape;672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1869" y="1153250"/>
            <a:ext cx="3784082" cy="37385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73" name="Google Shape;673;p39"/>
          <p:cNvSpPr txBox="1"/>
          <p:nvPr/>
        </p:nvSpPr>
        <p:spPr>
          <a:xfrm>
            <a:off x="7050550" y="0"/>
            <a:ext cx="20934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|Z| &lt; 65 cm</a:t>
            </a:r>
            <a:endParaRPr sz="160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chemeClr val="dk1"/>
                </a:solidFill>
                <a:highlight>
                  <a:schemeClr val="lt1"/>
                </a:highlight>
              </a:rPr>
              <a:t>E</a:t>
            </a:r>
            <a:r>
              <a:rPr lang="en" sz="1600" baseline="-25000">
                <a:solidFill>
                  <a:schemeClr val="dk1"/>
                </a:solidFill>
                <a:highlight>
                  <a:schemeClr val="lt1"/>
                </a:highlight>
              </a:rPr>
              <a:t>𝛄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 &gt; 4 eV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74" name="Google Shape;674;p39"/>
          <p:cNvSpPr txBox="1"/>
          <p:nvPr/>
        </p:nvSpPr>
        <p:spPr>
          <a:xfrm>
            <a:off x="2497350" y="540275"/>
            <a:ext cx="414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Only for the IP beam pipe SR photons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40"/>
          <p:cNvPicPr preferRelativeResize="0"/>
          <p:nvPr/>
        </p:nvPicPr>
        <p:blipFill rotWithShape="1">
          <a:blip r:embed="rId3">
            <a:alphaModFix/>
          </a:blip>
          <a:srcRect l="7462" t="34860" r="12293" b="26918"/>
          <a:stretch/>
        </p:blipFill>
        <p:spPr>
          <a:xfrm>
            <a:off x="177450" y="644900"/>
            <a:ext cx="8789076" cy="203240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0" name="Google Shape;680;p40"/>
          <p:cNvPicPr preferRelativeResize="0"/>
          <p:nvPr/>
        </p:nvPicPr>
        <p:blipFill rotWithShape="1">
          <a:blip r:embed="rId4">
            <a:alphaModFix/>
          </a:blip>
          <a:srcRect l="7462" t="34701" r="12293" b="27080"/>
          <a:stretch/>
        </p:blipFill>
        <p:spPr>
          <a:xfrm>
            <a:off x="177463" y="2909000"/>
            <a:ext cx="8789076" cy="203240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81" name="Google Shape;681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682" name="Google Shape;682;p40"/>
          <p:cNvSpPr txBox="1"/>
          <p:nvPr/>
        </p:nvSpPr>
        <p:spPr>
          <a:xfrm>
            <a:off x="7050550" y="-76200"/>
            <a:ext cx="20934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|Z| &lt; 10 m</a:t>
            </a:r>
            <a:endParaRPr sz="160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chemeClr val="dk1"/>
                </a:solidFill>
                <a:highlight>
                  <a:schemeClr val="lt1"/>
                </a:highlight>
              </a:rPr>
              <a:t>E</a:t>
            </a:r>
            <a:r>
              <a:rPr lang="en" sz="1600" baseline="-25000">
                <a:solidFill>
                  <a:schemeClr val="dk1"/>
                </a:solidFill>
                <a:highlight>
                  <a:schemeClr val="lt1"/>
                </a:highlight>
              </a:rPr>
              <a:t>𝛄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 &gt; 4 eV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83" name="Google Shape;683;p40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684" name="Google Shape;684;p40"/>
          <p:cNvSpPr txBox="1"/>
          <p:nvPr/>
        </p:nvSpPr>
        <p:spPr>
          <a:xfrm>
            <a:off x="951600" y="1702025"/>
            <a:ext cx="4627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  <a:highlight>
                  <a:srgbClr val="FFFFFF"/>
                </a:highlight>
              </a:rPr>
              <a:t>MC particle vertices</a:t>
            </a:r>
            <a:endParaRPr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>
                <a:solidFill>
                  <a:schemeClr val="dk2"/>
                </a:solidFill>
                <a:highlight>
                  <a:srgbClr val="FFFFFF"/>
                </a:highlight>
              </a:rPr>
              <a:t>Geant4 SR photon generator using the vacuum geometry from Synrad+</a:t>
            </a:r>
            <a:endParaRPr>
              <a:solidFill>
                <a:schemeClr val="dk2"/>
              </a:solidFill>
              <a:highlight>
                <a:srgbClr val="FFFFFF"/>
              </a:highlight>
            </a:endParaRPr>
          </a:p>
        </p:txBody>
      </p:sp>
      <p:sp>
        <p:nvSpPr>
          <p:cNvPr id="685" name="Google Shape;685;p40"/>
          <p:cNvSpPr txBox="1"/>
          <p:nvPr/>
        </p:nvSpPr>
        <p:spPr>
          <a:xfrm>
            <a:off x="951600" y="4253850"/>
            <a:ext cx="462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  <a:highlight>
                  <a:srgbClr val="FFFFFF"/>
                </a:highlight>
              </a:rPr>
              <a:t>eic-shell material scan</a:t>
            </a:r>
            <a:endParaRPr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>
                <a:solidFill>
                  <a:schemeClr val="dk2"/>
                </a:solidFill>
                <a:highlight>
                  <a:srgbClr val="FFFFFF"/>
                </a:highlight>
              </a:rPr>
              <a:t>|Y| &lt; 0.1 cm</a:t>
            </a:r>
            <a:endParaRPr>
              <a:solidFill>
                <a:schemeClr val="dk2"/>
              </a:solidFill>
              <a:highlight>
                <a:srgbClr val="FFFFFF"/>
              </a:highlight>
            </a:endParaRPr>
          </a:p>
        </p:txBody>
      </p:sp>
      <p:sp>
        <p:nvSpPr>
          <p:cNvPr id="686" name="Google Shape;686;p40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Beam pipe geometry inconsistency (1)</a:t>
            </a:r>
            <a:endParaRPr sz="1800" b="1">
              <a:solidFill>
                <a:srgbClr val="980000"/>
              </a:solidFill>
            </a:endParaRPr>
          </a:p>
        </p:txBody>
      </p:sp>
      <p:pic>
        <p:nvPicPr>
          <p:cNvPr id="687" name="Google Shape;687;p40"/>
          <p:cNvPicPr preferRelativeResize="0"/>
          <p:nvPr/>
        </p:nvPicPr>
        <p:blipFill rotWithShape="1">
          <a:blip r:embed="rId3">
            <a:alphaModFix/>
          </a:blip>
          <a:srcRect l="15973" t="88518" r="16800" b="8237"/>
          <a:stretch/>
        </p:blipFill>
        <p:spPr>
          <a:xfrm>
            <a:off x="1109375" y="2706900"/>
            <a:ext cx="7363075" cy="172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8" name="Google Shape;688;p40"/>
          <p:cNvCxnSpPr/>
          <p:nvPr/>
        </p:nvCxnSpPr>
        <p:spPr>
          <a:xfrm rot="10800000">
            <a:off x="7794850" y="2018500"/>
            <a:ext cx="0" cy="506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9" name="Google Shape;689;p40"/>
          <p:cNvCxnSpPr/>
          <p:nvPr/>
        </p:nvCxnSpPr>
        <p:spPr>
          <a:xfrm>
            <a:off x="7794850" y="2524900"/>
            <a:ext cx="604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0" name="Google Shape;690;p40"/>
          <p:cNvSpPr txBox="1"/>
          <p:nvPr/>
        </p:nvSpPr>
        <p:spPr>
          <a:xfrm>
            <a:off x="7718650" y="1738075"/>
            <a:ext cx="93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highlight>
                  <a:srgbClr val="FFFFFF"/>
                </a:highlight>
              </a:rPr>
              <a:t>X [cm]</a:t>
            </a:r>
            <a:endParaRPr>
              <a:solidFill>
                <a:schemeClr val="dk2"/>
              </a:solidFill>
              <a:highlight>
                <a:srgbClr val="FFFFFF"/>
              </a:highlight>
            </a:endParaRPr>
          </a:p>
        </p:txBody>
      </p:sp>
      <p:sp>
        <p:nvSpPr>
          <p:cNvPr id="691" name="Google Shape;691;p40"/>
          <p:cNvSpPr txBox="1"/>
          <p:nvPr/>
        </p:nvSpPr>
        <p:spPr>
          <a:xfrm>
            <a:off x="8128675" y="2124700"/>
            <a:ext cx="83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highlight>
                  <a:srgbClr val="FFFFFF"/>
                </a:highlight>
              </a:rPr>
              <a:t>Z [cm]</a:t>
            </a:r>
            <a:endParaRPr>
              <a:solidFill>
                <a:schemeClr val="dk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697" name="Google Shape;69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170" y="866700"/>
            <a:ext cx="8167660" cy="39655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98" name="Google Shape;698;p41"/>
          <p:cNvPicPr preferRelativeResize="0"/>
          <p:nvPr/>
        </p:nvPicPr>
        <p:blipFill rotWithShape="1">
          <a:blip r:embed="rId4">
            <a:alphaModFix amt="29000"/>
          </a:blip>
          <a:srcRect t="8675" r="11707"/>
          <a:stretch/>
        </p:blipFill>
        <p:spPr>
          <a:xfrm>
            <a:off x="488175" y="1210700"/>
            <a:ext cx="7211250" cy="3621599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41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700" name="Google Shape;700;p41"/>
          <p:cNvSpPr/>
          <p:nvPr/>
        </p:nvSpPr>
        <p:spPr>
          <a:xfrm>
            <a:off x="1266100" y="2373925"/>
            <a:ext cx="2010000" cy="1005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41"/>
          <p:cNvSpPr/>
          <p:nvPr/>
        </p:nvSpPr>
        <p:spPr>
          <a:xfrm>
            <a:off x="5841900" y="2571750"/>
            <a:ext cx="290700" cy="516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1"/>
          <p:cNvSpPr/>
          <p:nvPr/>
        </p:nvSpPr>
        <p:spPr>
          <a:xfrm>
            <a:off x="4633275" y="2618125"/>
            <a:ext cx="1032600" cy="760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1"/>
          <p:cNvSpPr/>
          <p:nvPr/>
        </p:nvSpPr>
        <p:spPr>
          <a:xfrm>
            <a:off x="6629425" y="2449650"/>
            <a:ext cx="1457700" cy="760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41"/>
          <p:cNvSpPr txBox="1"/>
          <p:nvPr/>
        </p:nvSpPr>
        <p:spPr>
          <a:xfrm>
            <a:off x="0" y="0"/>
            <a:ext cx="3084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Beam pipe geometry inconsistency (2)</a:t>
            </a:r>
            <a:endParaRPr sz="1800" b="1">
              <a:solidFill>
                <a:srgbClr val="980000"/>
              </a:solidFill>
            </a:endParaRPr>
          </a:p>
        </p:txBody>
      </p:sp>
      <p:pic>
        <p:nvPicPr>
          <p:cNvPr id="705" name="Google Shape;705;p41"/>
          <p:cNvPicPr preferRelativeResize="0"/>
          <p:nvPr/>
        </p:nvPicPr>
        <p:blipFill rotWithShape="1">
          <a:blip r:embed="rId5">
            <a:alphaModFix/>
          </a:blip>
          <a:srcRect t="20754" b="13503"/>
          <a:stretch/>
        </p:blipFill>
        <p:spPr>
          <a:xfrm>
            <a:off x="3181449" y="201350"/>
            <a:ext cx="5876951" cy="19525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2497350" y="2340900"/>
            <a:ext cx="414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Synrad+ limitation</a:t>
            </a:r>
            <a:endParaRPr sz="1800" b="1">
              <a:solidFill>
                <a:schemeClr val="dk2"/>
              </a:solidFill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711" name="Google Shape;711;p42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712" name="Google Shape;712;p42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SR background in ePIC: </a:t>
            </a:r>
            <a:r>
              <a:rPr lang="en" sz="1800" b="1">
                <a:solidFill>
                  <a:srgbClr val="980000"/>
                </a:solidFill>
              </a:rPr>
              <a:t>Geant4 SR photon generator</a:t>
            </a:r>
            <a:endParaRPr sz="1800" b="1">
              <a:solidFill>
                <a:srgbClr val="980000"/>
              </a:solidFill>
            </a:endParaRPr>
          </a:p>
        </p:txBody>
      </p:sp>
      <p:pic>
        <p:nvPicPr>
          <p:cNvPr id="713" name="Google Shape;71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050" y="1153250"/>
            <a:ext cx="3784082" cy="37385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14" name="Google Shape;71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1869" y="1153250"/>
            <a:ext cx="3784082" cy="37385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15" name="Google Shape;715;p42"/>
          <p:cNvSpPr txBox="1"/>
          <p:nvPr/>
        </p:nvSpPr>
        <p:spPr>
          <a:xfrm>
            <a:off x="7050550" y="0"/>
            <a:ext cx="20934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|Z| &lt; 10 m</a:t>
            </a:r>
            <a:endParaRPr sz="160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chemeClr val="dk1"/>
                </a:solidFill>
                <a:highlight>
                  <a:schemeClr val="lt1"/>
                </a:highlight>
              </a:rPr>
              <a:t>E</a:t>
            </a:r>
            <a:r>
              <a:rPr lang="en" sz="1600" baseline="-25000">
                <a:solidFill>
                  <a:schemeClr val="dk1"/>
                </a:solidFill>
                <a:highlight>
                  <a:schemeClr val="lt1"/>
                </a:highlight>
              </a:rPr>
              <a:t>𝛄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 &gt; 4 eV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716" name="Google Shape;716;p42"/>
          <p:cNvSpPr txBox="1"/>
          <p:nvPr/>
        </p:nvSpPr>
        <p:spPr>
          <a:xfrm>
            <a:off x="2497350" y="387875"/>
            <a:ext cx="41493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 SR photons within ±10 m from the IP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Beam pipe geometry issue is still here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17" name="Google Shape;717;p42"/>
          <p:cNvSpPr txBox="1"/>
          <p:nvPr/>
        </p:nvSpPr>
        <p:spPr>
          <a:xfrm rot="-1638544">
            <a:off x="5059371" y="2562236"/>
            <a:ext cx="2799972" cy="39367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PRELIMINARY</a:t>
            </a:r>
            <a:endParaRPr sz="180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723" name="Google Shape;723;p43"/>
          <p:cNvSpPr txBox="1"/>
          <p:nvPr/>
        </p:nvSpPr>
        <p:spPr>
          <a:xfrm>
            <a:off x="2497350" y="2340900"/>
            <a:ext cx="414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Beam tails</a:t>
            </a:r>
            <a:endParaRPr sz="1800"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999999"/>
                </a:solidFill>
              </a:rPr>
              <a:t>(Optional, if time allows)</a:t>
            </a:r>
            <a:endParaRPr sz="1200" i="1">
              <a:solidFill>
                <a:srgbClr val="999999"/>
              </a:solidFill>
            </a:endParaRPr>
          </a:p>
        </p:txBody>
      </p:sp>
      <p:sp>
        <p:nvSpPr>
          <p:cNvPr id="724" name="Google Shape;724;p43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730" name="Google Shape;730;p44"/>
          <p:cNvSpPr txBox="1"/>
          <p:nvPr/>
        </p:nvSpPr>
        <p:spPr>
          <a:xfrm>
            <a:off x="0" y="0"/>
            <a:ext cx="43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Beam tail model</a:t>
            </a:r>
            <a:endParaRPr sz="1800" b="1"/>
          </a:p>
        </p:txBody>
      </p:sp>
      <p:pic>
        <p:nvPicPr>
          <p:cNvPr id="731" name="Google Shape;73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8700" y="1080750"/>
            <a:ext cx="5882448" cy="2856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32" name="Google Shape;732;p44"/>
          <p:cNvSpPr txBox="1"/>
          <p:nvPr/>
        </p:nvSpPr>
        <p:spPr>
          <a:xfrm>
            <a:off x="3907925" y="540375"/>
            <a:ext cx="43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18 GeV electron beam | P = 10 nTorr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33" name="Google Shape;73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50" y="730963"/>
            <a:ext cx="2963120" cy="123291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34" name="Google Shape;73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950" y="1963875"/>
            <a:ext cx="2963123" cy="12332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35" name="Google Shape;73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950" y="3197136"/>
            <a:ext cx="2963125" cy="121540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36" name="Google Shape;736;p44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737" name="Google Shape;737;p44"/>
          <p:cNvSpPr/>
          <p:nvPr/>
        </p:nvSpPr>
        <p:spPr>
          <a:xfrm>
            <a:off x="633925" y="4199800"/>
            <a:ext cx="1844100" cy="1725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38" name="Google Shape;738;p44"/>
          <p:cNvCxnSpPr>
            <a:stCxn id="737" idx="3"/>
          </p:cNvCxnSpPr>
          <p:nvPr/>
        </p:nvCxnSpPr>
        <p:spPr>
          <a:xfrm rot="10800000" flipH="1">
            <a:off x="2478025" y="3976450"/>
            <a:ext cx="936600" cy="309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39" name="Google Shape;739;p44" descr="\rho_\mathrm{total}(r) = \rho_\mathrm{core} + \rho_\mathrm{tail} = exp\left(-\frac{r^2}{2\sigma_\mathrm{r}^2}\right) + K_\mathrm{r}\cdot r^{-3}&#10;%fbf72ba9-fbb9-4073-84b9-a3845849d52d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5100" y="4089247"/>
            <a:ext cx="4469648" cy="393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4" name="Google Shape;744;p45"/>
          <p:cNvGrpSpPr/>
          <p:nvPr/>
        </p:nvGrpSpPr>
        <p:grpSpPr>
          <a:xfrm>
            <a:off x="5145182" y="126600"/>
            <a:ext cx="3924900" cy="1368900"/>
            <a:chOff x="5145182" y="126600"/>
            <a:chExt cx="3924900" cy="1368900"/>
          </a:xfrm>
        </p:grpSpPr>
        <p:sp>
          <p:nvSpPr>
            <p:cNvPr id="745" name="Google Shape;745;p45"/>
            <p:cNvSpPr/>
            <p:nvPr/>
          </p:nvSpPr>
          <p:spPr>
            <a:xfrm>
              <a:off x="5145182" y="126600"/>
              <a:ext cx="3924900" cy="1368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6" name="Google Shape;746;p45"/>
            <p:cNvGrpSpPr/>
            <p:nvPr/>
          </p:nvGrpSpPr>
          <p:grpSpPr>
            <a:xfrm>
              <a:off x="5406869" y="215987"/>
              <a:ext cx="3401527" cy="1173033"/>
              <a:chOff x="0" y="-22797"/>
              <a:chExt cx="9143889" cy="3153315"/>
            </a:xfrm>
          </p:grpSpPr>
          <p:sp>
            <p:nvSpPr>
              <p:cNvPr id="747" name="Google Shape;747;p45"/>
              <p:cNvSpPr/>
              <p:nvPr/>
            </p:nvSpPr>
            <p:spPr>
              <a:xfrm>
                <a:off x="4660499" y="1949850"/>
                <a:ext cx="744900" cy="62520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45"/>
              <p:cNvSpPr/>
              <p:nvPr/>
            </p:nvSpPr>
            <p:spPr>
              <a:xfrm rot="2700000">
                <a:off x="313715" y="786458"/>
                <a:ext cx="1524381" cy="62579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749" name="Google Shape;749;p45"/>
              <p:cNvCxnSpPr/>
              <p:nvPr/>
            </p:nvCxnSpPr>
            <p:spPr>
              <a:xfrm rot="2700000">
                <a:off x="-445735" y="1099251"/>
                <a:ext cx="304367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50" name="Google Shape;750;p45"/>
              <p:cNvSpPr/>
              <p:nvPr/>
            </p:nvSpPr>
            <p:spPr>
              <a:xfrm rot="180091">
                <a:off x="2685368" y="1870516"/>
                <a:ext cx="1523991" cy="62544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751" name="Google Shape;751;p45"/>
              <p:cNvCxnSpPr/>
              <p:nvPr/>
            </p:nvCxnSpPr>
            <p:spPr>
              <a:xfrm>
                <a:off x="1927715" y="2103553"/>
                <a:ext cx="4503600" cy="24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2" name="Google Shape;752;p45"/>
              <p:cNvCxnSpPr>
                <a:stCxn id="748" idx="3"/>
                <a:endCxn id="750" idx="1"/>
              </p:cNvCxnSpPr>
              <p:nvPr/>
            </p:nvCxnSpPr>
            <p:spPr>
              <a:xfrm>
                <a:off x="1614855" y="1638303"/>
                <a:ext cx="1071600" cy="504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753" name="Google Shape;753;p45"/>
              <p:cNvCxnSpPr/>
              <p:nvPr/>
            </p:nvCxnSpPr>
            <p:spPr>
              <a:xfrm>
                <a:off x="3196089" y="2262484"/>
                <a:ext cx="5947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45"/>
              <p:cNvCxnSpPr>
                <a:stCxn id="750" idx="3"/>
                <a:endCxn id="747" idx="1"/>
              </p:cNvCxnSpPr>
              <p:nvPr/>
            </p:nvCxnSpPr>
            <p:spPr>
              <a:xfrm>
                <a:off x="4208314" y="2223136"/>
                <a:ext cx="452100" cy="39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755" name="Google Shape;755;p45"/>
              <p:cNvSpPr/>
              <p:nvPr/>
            </p:nvSpPr>
            <p:spPr>
              <a:xfrm>
                <a:off x="6254872" y="1394450"/>
                <a:ext cx="631315" cy="1736067"/>
              </a:xfrm>
              <a:prstGeom prst="flowChartSort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45"/>
              <p:cNvSpPr/>
              <p:nvPr/>
            </p:nvSpPr>
            <p:spPr>
              <a:xfrm>
                <a:off x="7289165" y="1394450"/>
                <a:ext cx="631315" cy="1736067"/>
              </a:xfrm>
              <a:prstGeom prst="flowChartCollate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757" name="Google Shape;757;p45"/>
              <p:cNvCxnSpPr>
                <a:stCxn id="747" idx="3"/>
                <a:endCxn id="755" idx="1"/>
              </p:cNvCxnSpPr>
              <p:nvPr/>
            </p:nvCxnSpPr>
            <p:spPr>
              <a:xfrm>
                <a:off x="5405399" y="2262450"/>
                <a:ext cx="849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758" name="Google Shape;758;p45"/>
              <p:cNvCxnSpPr>
                <a:stCxn id="755" idx="3"/>
                <a:endCxn id="756" idx="1"/>
              </p:cNvCxnSpPr>
              <p:nvPr/>
            </p:nvCxnSpPr>
            <p:spPr>
              <a:xfrm>
                <a:off x="6886187" y="2262484"/>
                <a:ext cx="718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759" name="Google Shape;759;p45"/>
              <p:cNvSpPr/>
              <p:nvPr/>
            </p:nvSpPr>
            <p:spPr>
              <a:xfrm>
                <a:off x="8472826" y="2155530"/>
                <a:ext cx="213900" cy="213900"/>
              </a:xfrm>
              <a:prstGeom prst="ellipse">
                <a:avLst/>
              </a:prstGeom>
              <a:solidFill>
                <a:srgbClr val="FF00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760" name="Google Shape;760;p45"/>
              <p:cNvCxnSpPr>
                <a:stCxn id="756" idx="1"/>
                <a:endCxn id="759" idx="2"/>
              </p:cNvCxnSpPr>
              <p:nvPr/>
            </p:nvCxnSpPr>
            <p:spPr>
              <a:xfrm>
                <a:off x="7604823" y="2262484"/>
                <a:ext cx="86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761" name="Google Shape;761;p45"/>
              <p:cNvCxnSpPr>
                <a:endCxn id="748" idx="1"/>
              </p:cNvCxnSpPr>
              <p:nvPr/>
            </p:nvCxnSpPr>
            <p:spPr>
              <a:xfrm>
                <a:off x="337755" y="-22797"/>
                <a:ext cx="199200" cy="583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762" name="Google Shape;762;p45"/>
              <p:cNvSpPr txBox="1"/>
              <p:nvPr/>
            </p:nvSpPr>
            <p:spPr>
              <a:xfrm>
                <a:off x="1070325" y="281250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D2EF1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763" name="Google Shape;763;p45"/>
              <p:cNvSpPr txBox="1"/>
              <p:nvPr/>
            </p:nvSpPr>
            <p:spPr>
              <a:xfrm>
                <a:off x="2980575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D2EF2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764" name="Google Shape;764;p45"/>
              <p:cNvSpPr txBox="1"/>
              <p:nvPr/>
            </p:nvSpPr>
            <p:spPr>
              <a:xfrm>
                <a:off x="4566150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765" name="Google Shape;765;p45"/>
              <p:cNvSpPr txBox="1"/>
              <p:nvPr/>
            </p:nvSpPr>
            <p:spPr>
              <a:xfrm>
                <a:off x="61037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766" name="Google Shape;766;p45"/>
              <p:cNvSpPr txBox="1"/>
              <p:nvPr/>
            </p:nvSpPr>
            <p:spPr>
              <a:xfrm>
                <a:off x="71380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Q0EF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</p:grpSp>
      </p:grpSp>
      <p:pic>
        <p:nvPicPr>
          <p:cNvPr id="767" name="Google Shape;767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150" y="1571950"/>
            <a:ext cx="3478199" cy="342589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8" name="Google Shape;768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3649" y="1571949"/>
            <a:ext cx="3478199" cy="342589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69" name="Google Shape;769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770" name="Google Shape;770;p45"/>
          <p:cNvSpPr/>
          <p:nvPr/>
        </p:nvSpPr>
        <p:spPr>
          <a:xfrm rot="-2276402">
            <a:off x="4993109" y="561827"/>
            <a:ext cx="648953" cy="182130"/>
          </a:xfrm>
          <a:prstGeom prst="rightArrow">
            <a:avLst>
              <a:gd name="adj1" fmla="val 50000"/>
              <a:gd name="adj2" fmla="val 175232"/>
            </a:avLst>
          </a:prstGeom>
          <a:solidFill>
            <a:srgbClr val="00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45"/>
          <p:cNvSpPr txBox="1"/>
          <p:nvPr/>
        </p:nvSpPr>
        <p:spPr>
          <a:xfrm>
            <a:off x="0" y="0"/>
            <a:ext cx="4557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Beam tails: </a:t>
            </a:r>
            <a:r>
              <a:rPr lang="en" sz="1800" b="1">
                <a:solidFill>
                  <a:srgbClr val="980000"/>
                </a:solidFill>
              </a:rPr>
              <a:t>Initial beam distribution</a:t>
            </a:r>
            <a:endParaRPr sz="1800" b="1">
              <a:solidFill>
                <a:srgbClr val="98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FF"/>
                </a:solidFill>
              </a:rPr>
              <a:t>Tails: 5 – 20σ</a:t>
            </a:r>
            <a:endParaRPr sz="1600" b="1">
              <a:solidFill>
                <a:srgbClr val="0000FF"/>
              </a:solidFill>
            </a:endParaRPr>
          </a:p>
        </p:txBody>
      </p:sp>
      <p:sp>
        <p:nvSpPr>
          <p:cNvPr id="772" name="Google Shape;772;p45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773" name="Google Shape;773;p45"/>
          <p:cNvSpPr txBox="1"/>
          <p:nvPr/>
        </p:nvSpPr>
        <p:spPr>
          <a:xfrm>
            <a:off x="1360325" y="2830153"/>
            <a:ext cx="10542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Geant4</a:t>
            </a:r>
            <a:endParaRPr b="1"/>
          </a:p>
        </p:txBody>
      </p:sp>
      <p:sp>
        <p:nvSpPr>
          <p:cNvPr id="774" name="Google Shape;774;p45"/>
          <p:cNvSpPr txBox="1"/>
          <p:nvPr/>
        </p:nvSpPr>
        <p:spPr>
          <a:xfrm>
            <a:off x="5005725" y="2830153"/>
            <a:ext cx="10542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Geant4</a:t>
            </a:r>
            <a:endParaRPr b="1"/>
          </a:p>
        </p:txBody>
      </p:sp>
      <p:sp>
        <p:nvSpPr>
          <p:cNvPr id="775" name="Google Shape;775;p45"/>
          <p:cNvSpPr txBox="1"/>
          <p:nvPr/>
        </p:nvSpPr>
        <p:spPr>
          <a:xfrm>
            <a:off x="1012150" y="4779500"/>
            <a:ext cx="22158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Horizontal phase space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776" name="Google Shape;776;p45"/>
          <p:cNvSpPr txBox="1"/>
          <p:nvPr/>
        </p:nvSpPr>
        <p:spPr>
          <a:xfrm>
            <a:off x="4653650" y="4779500"/>
            <a:ext cx="22158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Vertical phase space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1" name="Google Shape;781;p46"/>
          <p:cNvGrpSpPr/>
          <p:nvPr/>
        </p:nvGrpSpPr>
        <p:grpSpPr>
          <a:xfrm>
            <a:off x="5145182" y="126600"/>
            <a:ext cx="3924900" cy="1368900"/>
            <a:chOff x="5145182" y="126600"/>
            <a:chExt cx="3924900" cy="1368900"/>
          </a:xfrm>
        </p:grpSpPr>
        <p:sp>
          <p:nvSpPr>
            <p:cNvPr id="782" name="Google Shape;782;p46"/>
            <p:cNvSpPr/>
            <p:nvPr/>
          </p:nvSpPr>
          <p:spPr>
            <a:xfrm>
              <a:off x="5145182" y="126600"/>
              <a:ext cx="3924900" cy="1368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3" name="Google Shape;783;p46"/>
            <p:cNvGrpSpPr/>
            <p:nvPr/>
          </p:nvGrpSpPr>
          <p:grpSpPr>
            <a:xfrm>
              <a:off x="5406869" y="215987"/>
              <a:ext cx="3401527" cy="1173033"/>
              <a:chOff x="0" y="-22797"/>
              <a:chExt cx="9143889" cy="3153315"/>
            </a:xfrm>
          </p:grpSpPr>
          <p:sp>
            <p:nvSpPr>
              <p:cNvPr id="784" name="Google Shape;784;p46"/>
              <p:cNvSpPr/>
              <p:nvPr/>
            </p:nvSpPr>
            <p:spPr>
              <a:xfrm>
                <a:off x="4660499" y="1949850"/>
                <a:ext cx="744900" cy="62520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46"/>
              <p:cNvSpPr/>
              <p:nvPr/>
            </p:nvSpPr>
            <p:spPr>
              <a:xfrm rot="2700000">
                <a:off x="313715" y="786458"/>
                <a:ext cx="1524381" cy="62579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786" name="Google Shape;786;p46"/>
              <p:cNvCxnSpPr/>
              <p:nvPr/>
            </p:nvCxnSpPr>
            <p:spPr>
              <a:xfrm rot="2700000">
                <a:off x="-445735" y="1099251"/>
                <a:ext cx="304367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87" name="Google Shape;787;p46"/>
              <p:cNvSpPr/>
              <p:nvPr/>
            </p:nvSpPr>
            <p:spPr>
              <a:xfrm rot="180091">
                <a:off x="2685368" y="1870516"/>
                <a:ext cx="1523991" cy="62544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788" name="Google Shape;788;p46"/>
              <p:cNvCxnSpPr/>
              <p:nvPr/>
            </p:nvCxnSpPr>
            <p:spPr>
              <a:xfrm>
                <a:off x="1927715" y="2103553"/>
                <a:ext cx="4503600" cy="24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46"/>
              <p:cNvCxnSpPr>
                <a:stCxn id="785" idx="3"/>
                <a:endCxn id="787" idx="1"/>
              </p:cNvCxnSpPr>
              <p:nvPr/>
            </p:nvCxnSpPr>
            <p:spPr>
              <a:xfrm>
                <a:off x="1614855" y="1638303"/>
                <a:ext cx="1071600" cy="504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790" name="Google Shape;790;p46"/>
              <p:cNvCxnSpPr/>
              <p:nvPr/>
            </p:nvCxnSpPr>
            <p:spPr>
              <a:xfrm>
                <a:off x="3196089" y="2262484"/>
                <a:ext cx="5947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1" name="Google Shape;791;p46"/>
              <p:cNvCxnSpPr>
                <a:stCxn id="787" idx="3"/>
                <a:endCxn id="784" idx="1"/>
              </p:cNvCxnSpPr>
              <p:nvPr/>
            </p:nvCxnSpPr>
            <p:spPr>
              <a:xfrm>
                <a:off x="4208314" y="2223136"/>
                <a:ext cx="452100" cy="39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792" name="Google Shape;792;p46"/>
              <p:cNvSpPr/>
              <p:nvPr/>
            </p:nvSpPr>
            <p:spPr>
              <a:xfrm>
                <a:off x="6254872" y="1394450"/>
                <a:ext cx="631315" cy="1736067"/>
              </a:xfrm>
              <a:prstGeom prst="flowChartSort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46"/>
              <p:cNvSpPr/>
              <p:nvPr/>
            </p:nvSpPr>
            <p:spPr>
              <a:xfrm>
                <a:off x="7289165" y="1394450"/>
                <a:ext cx="631315" cy="1736067"/>
              </a:xfrm>
              <a:prstGeom prst="flowChartCollate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794" name="Google Shape;794;p46"/>
              <p:cNvCxnSpPr>
                <a:stCxn id="784" idx="3"/>
                <a:endCxn id="792" idx="1"/>
              </p:cNvCxnSpPr>
              <p:nvPr/>
            </p:nvCxnSpPr>
            <p:spPr>
              <a:xfrm>
                <a:off x="5405399" y="2262450"/>
                <a:ext cx="849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795" name="Google Shape;795;p46"/>
              <p:cNvCxnSpPr>
                <a:stCxn id="792" idx="3"/>
                <a:endCxn id="793" idx="1"/>
              </p:cNvCxnSpPr>
              <p:nvPr/>
            </p:nvCxnSpPr>
            <p:spPr>
              <a:xfrm>
                <a:off x="6886187" y="2262484"/>
                <a:ext cx="718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796" name="Google Shape;796;p46"/>
              <p:cNvSpPr/>
              <p:nvPr/>
            </p:nvSpPr>
            <p:spPr>
              <a:xfrm>
                <a:off x="8472826" y="2155530"/>
                <a:ext cx="213900" cy="213900"/>
              </a:xfrm>
              <a:prstGeom prst="ellipse">
                <a:avLst/>
              </a:prstGeom>
              <a:solidFill>
                <a:srgbClr val="FF00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797" name="Google Shape;797;p46"/>
              <p:cNvCxnSpPr>
                <a:stCxn id="793" idx="1"/>
                <a:endCxn id="796" idx="2"/>
              </p:cNvCxnSpPr>
              <p:nvPr/>
            </p:nvCxnSpPr>
            <p:spPr>
              <a:xfrm>
                <a:off x="7604823" y="2262484"/>
                <a:ext cx="86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798" name="Google Shape;798;p46"/>
              <p:cNvCxnSpPr>
                <a:endCxn id="785" idx="1"/>
              </p:cNvCxnSpPr>
              <p:nvPr/>
            </p:nvCxnSpPr>
            <p:spPr>
              <a:xfrm>
                <a:off x="337755" y="-22797"/>
                <a:ext cx="199200" cy="583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799" name="Google Shape;799;p46"/>
              <p:cNvSpPr txBox="1"/>
              <p:nvPr/>
            </p:nvSpPr>
            <p:spPr>
              <a:xfrm>
                <a:off x="1070325" y="281250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D2EF1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800" name="Google Shape;800;p46"/>
              <p:cNvSpPr txBox="1"/>
              <p:nvPr/>
            </p:nvSpPr>
            <p:spPr>
              <a:xfrm>
                <a:off x="2980575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D2EF2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801" name="Google Shape;801;p46"/>
              <p:cNvSpPr txBox="1"/>
              <p:nvPr/>
            </p:nvSpPr>
            <p:spPr>
              <a:xfrm>
                <a:off x="4566150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802" name="Google Shape;802;p46"/>
              <p:cNvSpPr txBox="1"/>
              <p:nvPr/>
            </p:nvSpPr>
            <p:spPr>
              <a:xfrm>
                <a:off x="61037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803" name="Google Shape;803;p46"/>
              <p:cNvSpPr txBox="1"/>
              <p:nvPr/>
            </p:nvSpPr>
            <p:spPr>
              <a:xfrm>
                <a:off x="71380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Q0EF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</p:grpSp>
      </p:grpSp>
      <p:sp>
        <p:nvSpPr>
          <p:cNvPr id="804" name="Google Shape;80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805" name="Google Shape;80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138" y="1571938"/>
            <a:ext cx="3478211" cy="34259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6" name="Google Shape;80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3651" y="1571938"/>
            <a:ext cx="3478211" cy="34259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07" name="Google Shape;807;p46"/>
          <p:cNvSpPr txBox="1"/>
          <p:nvPr/>
        </p:nvSpPr>
        <p:spPr>
          <a:xfrm>
            <a:off x="0" y="0"/>
            <a:ext cx="5277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Beam tails: </a:t>
            </a:r>
            <a:r>
              <a:rPr lang="en" sz="1800" b="1">
                <a:solidFill>
                  <a:srgbClr val="980000"/>
                </a:solidFill>
              </a:rPr>
              <a:t>Beam distribution after Q0EF</a:t>
            </a:r>
            <a:endParaRPr sz="1800" b="1">
              <a:solidFill>
                <a:srgbClr val="98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0000FF"/>
                </a:solidFill>
              </a:rPr>
              <a:t>Tails: 5 – 20σ</a:t>
            </a:r>
            <a:endParaRPr sz="1600" b="1">
              <a:solidFill>
                <a:srgbClr val="980000"/>
              </a:solidFill>
            </a:endParaRPr>
          </a:p>
        </p:txBody>
      </p:sp>
      <p:sp>
        <p:nvSpPr>
          <p:cNvPr id="808" name="Google Shape;808;p46"/>
          <p:cNvSpPr txBox="1"/>
          <p:nvPr/>
        </p:nvSpPr>
        <p:spPr>
          <a:xfrm>
            <a:off x="1012150" y="4779500"/>
            <a:ext cx="22158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Horizontal phase space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809" name="Google Shape;809;p46"/>
          <p:cNvSpPr txBox="1"/>
          <p:nvPr/>
        </p:nvSpPr>
        <p:spPr>
          <a:xfrm>
            <a:off x="4653650" y="4779500"/>
            <a:ext cx="22158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Vertical phase space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810" name="Google Shape;810;p46"/>
          <p:cNvSpPr/>
          <p:nvPr/>
        </p:nvSpPr>
        <p:spPr>
          <a:xfrm rot="-2276402">
            <a:off x="7644584" y="1209527"/>
            <a:ext cx="648953" cy="182130"/>
          </a:xfrm>
          <a:prstGeom prst="rightArrow">
            <a:avLst>
              <a:gd name="adj1" fmla="val 50000"/>
              <a:gd name="adj2" fmla="val 175232"/>
            </a:avLst>
          </a:prstGeom>
          <a:solidFill>
            <a:srgbClr val="00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46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812" name="Google Shape;812;p46"/>
          <p:cNvSpPr txBox="1"/>
          <p:nvPr/>
        </p:nvSpPr>
        <p:spPr>
          <a:xfrm>
            <a:off x="1360325" y="2830153"/>
            <a:ext cx="10542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Geant4</a:t>
            </a:r>
            <a:endParaRPr b="1"/>
          </a:p>
        </p:txBody>
      </p:sp>
      <p:sp>
        <p:nvSpPr>
          <p:cNvPr id="813" name="Google Shape;813;p46"/>
          <p:cNvSpPr txBox="1"/>
          <p:nvPr/>
        </p:nvSpPr>
        <p:spPr>
          <a:xfrm>
            <a:off x="5005725" y="2830153"/>
            <a:ext cx="10542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Geant4</a:t>
            </a:r>
            <a:endParaRPr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pic>
        <p:nvPicPr>
          <p:cNvPr id="819" name="Google Shape;8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7325" y="889779"/>
            <a:ext cx="3784077" cy="373857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0" name="Google Shape;820;p47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821" name="Google Shape;821;p47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SR background in ePIC: </a:t>
            </a:r>
            <a:r>
              <a:rPr lang="en" sz="1800" b="1">
                <a:solidFill>
                  <a:srgbClr val="980000"/>
                </a:solidFill>
              </a:rPr>
              <a:t>Geant4 SR photon generator</a:t>
            </a:r>
            <a:endParaRPr sz="1800" b="1">
              <a:solidFill>
                <a:srgbClr val="980000"/>
              </a:solidFill>
            </a:endParaRPr>
          </a:p>
        </p:txBody>
      </p:sp>
      <p:pic>
        <p:nvPicPr>
          <p:cNvPr id="822" name="Google Shape;822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069" y="889775"/>
            <a:ext cx="3784082" cy="37385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3" name="Google Shape;823;p47"/>
          <p:cNvSpPr txBox="1"/>
          <p:nvPr/>
        </p:nvSpPr>
        <p:spPr>
          <a:xfrm>
            <a:off x="7050550" y="0"/>
            <a:ext cx="20934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|Z| &lt; 10 m</a:t>
            </a:r>
            <a:endParaRPr sz="160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chemeClr val="dk1"/>
                </a:solidFill>
                <a:highlight>
                  <a:schemeClr val="lt1"/>
                </a:highlight>
              </a:rPr>
              <a:t>E</a:t>
            </a:r>
            <a:r>
              <a:rPr lang="en" sz="1600" baseline="-25000">
                <a:solidFill>
                  <a:schemeClr val="dk1"/>
                </a:solidFill>
                <a:highlight>
                  <a:schemeClr val="lt1"/>
                </a:highlight>
              </a:rPr>
              <a:t>𝛄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 &gt; 4 eV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24" name="Google Shape;824;p47"/>
          <p:cNvSpPr txBox="1"/>
          <p:nvPr/>
        </p:nvSpPr>
        <p:spPr>
          <a:xfrm>
            <a:off x="1952225" y="1267875"/>
            <a:ext cx="198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Beam core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25" name="Google Shape;825;p47"/>
          <p:cNvSpPr txBox="1"/>
          <p:nvPr/>
        </p:nvSpPr>
        <p:spPr>
          <a:xfrm>
            <a:off x="5987450" y="1267875"/>
            <a:ext cx="198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Beam tails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26" name="Google Shape;826;p47"/>
          <p:cNvSpPr txBox="1"/>
          <p:nvPr/>
        </p:nvSpPr>
        <p:spPr>
          <a:xfrm>
            <a:off x="2438250" y="410650"/>
            <a:ext cx="426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Beam pipe geometry issue is still here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827" name="Google Shape;827;p47"/>
          <p:cNvSpPr txBox="1"/>
          <p:nvPr/>
        </p:nvSpPr>
        <p:spPr>
          <a:xfrm rot="-1638544">
            <a:off x="1013133" y="2456499"/>
            <a:ext cx="2799972" cy="39367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PRELIMINARY</a:t>
            </a:r>
            <a:endParaRPr sz="180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28" name="Google Shape;828;p47"/>
          <p:cNvSpPr txBox="1"/>
          <p:nvPr/>
        </p:nvSpPr>
        <p:spPr>
          <a:xfrm rot="-1638544">
            <a:off x="5059371" y="2562236"/>
            <a:ext cx="2799972" cy="39367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PRELIMINARY</a:t>
            </a:r>
            <a:endParaRPr sz="180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834" name="Google Shape;834;p48"/>
          <p:cNvSpPr txBox="1"/>
          <p:nvPr/>
        </p:nvSpPr>
        <p:spPr>
          <a:xfrm>
            <a:off x="0" y="0"/>
            <a:ext cx="455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Summary</a:t>
            </a:r>
            <a:endParaRPr sz="1800" b="1"/>
          </a:p>
        </p:txBody>
      </p:sp>
      <p:sp>
        <p:nvSpPr>
          <p:cNvPr id="835" name="Google Shape;835;p48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836" name="Google Shape;836;p48"/>
          <p:cNvSpPr txBox="1"/>
          <p:nvPr/>
        </p:nvSpPr>
        <p:spPr>
          <a:xfrm>
            <a:off x="0" y="875400"/>
            <a:ext cx="9144000" cy="3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We revisited a new method to simulate the SR background in the ePIC detector.</a:t>
            </a:r>
            <a:endParaRPr sz="16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">
                <a:solidFill>
                  <a:srgbClr val="666666"/>
                </a:solidFill>
              </a:rPr>
              <a:t>It is based on a custom SR photon reflection process embedded in Geant4.</a:t>
            </a:r>
            <a:endParaRPr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">
                <a:solidFill>
                  <a:srgbClr val="666666"/>
                </a:solidFill>
              </a:rPr>
              <a:t>So now, all simulations (i.e., SR photon generation, tracking, and interaction with the beam pipe and detector) can be performed in the same software environment – Geant4.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666666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The new code was tested and benchmarked (the most time-consuming part).</a:t>
            </a:r>
            <a:endParaRPr sz="16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">
                <a:solidFill>
                  <a:srgbClr val="666666"/>
                </a:solidFill>
              </a:rPr>
              <a:t>There is a fairly good agreement with Synrad+ calculation, especially for </a:t>
            </a:r>
            <a:r>
              <a:rPr lang="en" i="1">
                <a:solidFill>
                  <a:srgbClr val="666666"/>
                </a:solidFill>
              </a:rPr>
              <a:t>E</a:t>
            </a:r>
            <a:r>
              <a:rPr lang="en" baseline="-25000">
                <a:solidFill>
                  <a:srgbClr val="666666"/>
                </a:solidFill>
              </a:rPr>
              <a:t>𝛄</a:t>
            </a:r>
            <a:r>
              <a:rPr lang="en">
                <a:solidFill>
                  <a:srgbClr val="666666"/>
                </a:solidFill>
              </a:rPr>
              <a:t> &gt; 5 keV.</a:t>
            </a:r>
            <a:endParaRPr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">
                <a:solidFill>
                  <a:srgbClr val="666666"/>
                </a:solidFill>
              </a:rPr>
              <a:t>However, a significant inconsistency with the eic-shell beam pipe modeling was observed.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666666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In addition, the first step toward the beam tail simulation was discussed.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The results suggest that the new Geant4-based tool is reliable for the SR background simulation in ePIC at the EIC.</a:t>
            </a:r>
            <a:endParaRPr sz="16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">
                <a:solidFill>
                  <a:srgbClr val="666666"/>
                </a:solidFill>
              </a:rPr>
              <a:t>However, further refinements are still needed.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842" name="Google Shape;842;p49"/>
          <p:cNvSpPr txBox="1"/>
          <p:nvPr/>
        </p:nvSpPr>
        <p:spPr>
          <a:xfrm>
            <a:off x="0" y="615775"/>
            <a:ext cx="91440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</a:rPr>
              <a:t>Simulation improvements</a:t>
            </a:r>
            <a:endParaRPr sz="1600" b="1" dirty="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lang="en" sz="1600" dirty="0">
                <a:solidFill>
                  <a:schemeClr val="dk1"/>
                </a:solidFill>
              </a:rPr>
              <a:t>The IR beam pipe modeling in </a:t>
            </a:r>
            <a:r>
              <a:rPr lang="en" sz="1600" dirty="0" err="1">
                <a:solidFill>
                  <a:schemeClr val="dk1"/>
                </a:solidFill>
              </a:rPr>
              <a:t>eic</a:t>
            </a:r>
            <a:r>
              <a:rPr lang="en" sz="1600" dirty="0">
                <a:solidFill>
                  <a:schemeClr val="dk1"/>
                </a:solidFill>
              </a:rPr>
              <a:t>-shell must be improved to fit the SR hits distribution that follows the actual vacuum beam pipe structure. 		</a:t>
            </a:r>
            <a:r>
              <a:rPr lang="en" sz="1200" dirty="0">
                <a:solidFill>
                  <a:srgbClr val="E06666"/>
                </a:solidFill>
              </a:rPr>
              <a:t>[Who can be contacted for details?]</a:t>
            </a:r>
            <a:endParaRPr sz="1200" dirty="0">
              <a:solidFill>
                <a:srgbClr val="E06666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lang="en" sz="1600" dirty="0">
                <a:solidFill>
                  <a:schemeClr val="dk1"/>
                </a:solidFill>
              </a:rPr>
              <a:t>Beam tails should be clarified. 				</a:t>
            </a:r>
            <a:r>
              <a:rPr lang="en" sz="1200" dirty="0">
                <a:solidFill>
                  <a:srgbClr val="E06666"/>
                </a:solidFill>
              </a:rPr>
              <a:t>[Who can be contacted for details?]</a:t>
            </a:r>
            <a:endParaRPr sz="1200" dirty="0">
              <a:solidFill>
                <a:srgbClr val="E06666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lang="en" sz="1600" dirty="0">
                <a:solidFill>
                  <a:schemeClr val="dk1"/>
                </a:solidFill>
              </a:rPr>
              <a:t>Implement the detector solenoid magnetic field. 		</a:t>
            </a:r>
            <a:r>
              <a:rPr lang="en" sz="1200" dirty="0">
                <a:solidFill>
                  <a:srgbClr val="E06666"/>
                </a:solidFill>
              </a:rPr>
              <a:t>[Who can be contacted for details?]</a:t>
            </a:r>
            <a:endParaRPr sz="1200" dirty="0">
              <a:solidFill>
                <a:srgbClr val="E06666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</a:rPr>
              <a:t>SR background mitigation</a:t>
            </a:r>
            <a:endParaRPr sz="1600" b="1" dirty="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Study a possible BG mitigation through the SR masking inside the vacuum.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Find the optimal energy cut for SR photon tracking to accurately study SR hit rates in </a:t>
            </a:r>
            <a:r>
              <a:rPr lang="en" sz="1600" dirty="0" err="1">
                <a:solidFill>
                  <a:schemeClr val="dk1"/>
                </a:solidFill>
              </a:rPr>
              <a:t>ePIC</a:t>
            </a:r>
            <a:r>
              <a:rPr lang="en" sz="1600" dirty="0">
                <a:solidFill>
                  <a:schemeClr val="dk1"/>
                </a:solidFill>
              </a:rPr>
              <a:t> and speed up the simulation for higher statistics.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843" name="Google Shape;843;p49"/>
          <p:cNvSpPr txBox="1"/>
          <p:nvPr/>
        </p:nvSpPr>
        <p:spPr>
          <a:xfrm>
            <a:off x="0" y="0"/>
            <a:ext cx="455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Next steps and missing ingredients</a:t>
            </a:r>
            <a:endParaRPr sz="1800" b="1"/>
          </a:p>
        </p:txBody>
      </p:sp>
      <p:sp>
        <p:nvSpPr>
          <p:cNvPr id="844" name="Google Shape;844;p49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850" name="Google Shape;850;p50"/>
          <p:cNvSpPr txBox="1"/>
          <p:nvPr/>
        </p:nvSpPr>
        <p:spPr>
          <a:xfrm>
            <a:off x="0" y="0"/>
            <a:ext cx="455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Backup</a:t>
            </a:r>
            <a:endParaRPr sz="1800" b="1"/>
          </a:p>
        </p:txBody>
      </p:sp>
      <p:sp>
        <p:nvSpPr>
          <p:cNvPr id="851" name="Google Shape;851;p50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pic>
        <p:nvPicPr>
          <p:cNvPr id="857" name="Google Shape;85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600" y="76200"/>
            <a:ext cx="7978793" cy="483870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8" name="Google Shape;858;p51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859" name="Google Shape;859;p51"/>
          <p:cNvSpPr txBox="1"/>
          <p:nvPr/>
        </p:nvSpPr>
        <p:spPr>
          <a:xfrm>
            <a:off x="582600" y="76200"/>
            <a:ext cx="41493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0000FF"/>
                </a:solidFill>
              </a:rPr>
              <a:t>Received on September 24th, 2023</a:t>
            </a:r>
            <a:endParaRPr sz="1200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6975" y="1548700"/>
            <a:ext cx="4705574" cy="344387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8450" y="110654"/>
            <a:ext cx="2870400" cy="26895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5">
            <a:alphaModFix/>
          </a:blip>
          <a:srcRect l="40712" t="32373" r="35377" b="33670"/>
          <a:stretch/>
        </p:blipFill>
        <p:spPr>
          <a:xfrm>
            <a:off x="7320850" y="3731864"/>
            <a:ext cx="1237197" cy="109810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80" name="Google Shape;80;p16"/>
          <p:cNvGrpSpPr/>
          <p:nvPr/>
        </p:nvGrpSpPr>
        <p:grpSpPr>
          <a:xfrm>
            <a:off x="4096654" y="1608528"/>
            <a:ext cx="1174993" cy="704649"/>
            <a:chOff x="4174125" y="622800"/>
            <a:chExt cx="1270125" cy="761700"/>
          </a:xfrm>
        </p:grpSpPr>
        <p:cxnSp>
          <p:nvCxnSpPr>
            <p:cNvPr id="81" name="Google Shape;81;p16"/>
            <p:cNvCxnSpPr/>
            <p:nvPr/>
          </p:nvCxnSpPr>
          <p:spPr>
            <a:xfrm rot="10800000" flipH="1">
              <a:off x="4697858" y="984300"/>
              <a:ext cx="420300" cy="242700"/>
            </a:xfrm>
            <a:prstGeom prst="straightConnector1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2" name="Google Shape;82;p16"/>
            <p:cNvCxnSpPr/>
            <p:nvPr/>
          </p:nvCxnSpPr>
          <p:spPr>
            <a:xfrm rot="10800000">
              <a:off x="4700322" y="833400"/>
              <a:ext cx="0" cy="393600"/>
            </a:xfrm>
            <a:prstGeom prst="straightConnector1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3" name="Google Shape;83;p16"/>
            <p:cNvCxnSpPr/>
            <p:nvPr/>
          </p:nvCxnSpPr>
          <p:spPr>
            <a:xfrm rot="10800000">
              <a:off x="4461942" y="1086300"/>
              <a:ext cx="243300" cy="140700"/>
            </a:xfrm>
            <a:prstGeom prst="straightConnector1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84" name="Google Shape;84;p16"/>
            <p:cNvSpPr txBox="1"/>
            <p:nvPr/>
          </p:nvSpPr>
          <p:spPr>
            <a:xfrm>
              <a:off x="4985250" y="830100"/>
              <a:ext cx="459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00"/>
                  </a:solidFill>
                </a:rPr>
                <a:t>Z</a:t>
              </a:r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85" name="Google Shape;85;p16"/>
            <p:cNvSpPr txBox="1"/>
            <p:nvPr/>
          </p:nvSpPr>
          <p:spPr>
            <a:xfrm>
              <a:off x="4615175" y="622800"/>
              <a:ext cx="459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00"/>
                  </a:solidFill>
                </a:rPr>
                <a:t>Y</a:t>
              </a:r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86" name="Google Shape;86;p16"/>
            <p:cNvSpPr txBox="1"/>
            <p:nvPr/>
          </p:nvSpPr>
          <p:spPr>
            <a:xfrm>
              <a:off x="4174125" y="984300"/>
              <a:ext cx="459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00"/>
                  </a:solidFill>
                </a:rPr>
                <a:t>X</a:t>
              </a:r>
              <a:endParaRPr>
                <a:solidFill>
                  <a:srgbClr val="FFFF00"/>
                </a:solidFill>
              </a:endParaRPr>
            </a:p>
          </p:txBody>
        </p:sp>
      </p:grpSp>
      <p:grpSp>
        <p:nvGrpSpPr>
          <p:cNvPr id="87" name="Google Shape;87;p16"/>
          <p:cNvGrpSpPr/>
          <p:nvPr/>
        </p:nvGrpSpPr>
        <p:grpSpPr>
          <a:xfrm>
            <a:off x="7948851" y="4197274"/>
            <a:ext cx="608785" cy="561998"/>
            <a:chOff x="8109600" y="3573550"/>
            <a:chExt cx="658075" cy="607500"/>
          </a:xfrm>
        </p:grpSpPr>
        <p:cxnSp>
          <p:nvCxnSpPr>
            <p:cNvPr id="88" name="Google Shape;88;p16"/>
            <p:cNvCxnSpPr/>
            <p:nvPr/>
          </p:nvCxnSpPr>
          <p:spPr>
            <a:xfrm rot="10800000">
              <a:off x="8699147" y="3784150"/>
              <a:ext cx="0" cy="393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9" name="Google Shape;89;p16"/>
            <p:cNvCxnSpPr/>
            <p:nvPr/>
          </p:nvCxnSpPr>
          <p:spPr>
            <a:xfrm rot="10800000">
              <a:off x="8308667" y="4177750"/>
              <a:ext cx="3954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90" name="Google Shape;90;p16"/>
            <p:cNvSpPr txBox="1"/>
            <p:nvPr/>
          </p:nvSpPr>
          <p:spPr>
            <a:xfrm>
              <a:off x="8308675" y="3573550"/>
              <a:ext cx="459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Y</a:t>
              </a:r>
              <a:endParaRPr/>
            </a:p>
          </p:txBody>
        </p:sp>
        <p:sp>
          <p:nvSpPr>
            <p:cNvPr id="91" name="Google Shape;91;p16"/>
            <p:cNvSpPr txBox="1"/>
            <p:nvPr/>
          </p:nvSpPr>
          <p:spPr>
            <a:xfrm>
              <a:off x="8109600" y="3780850"/>
              <a:ext cx="459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X</a:t>
              </a:r>
              <a:endParaRPr/>
            </a:p>
          </p:txBody>
        </p:sp>
      </p:grpSp>
      <p:sp>
        <p:nvSpPr>
          <p:cNvPr id="92" name="Google Shape;92;p16"/>
          <p:cNvSpPr txBox="1"/>
          <p:nvPr/>
        </p:nvSpPr>
        <p:spPr>
          <a:xfrm>
            <a:off x="0" y="859700"/>
            <a:ext cx="4086900" cy="3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vacuum beam pipe geometry is made of an assembly of </a:t>
            </a:r>
            <a:r>
              <a:rPr lang="en">
                <a:solidFill>
                  <a:srgbClr val="FF0000"/>
                </a:solidFill>
              </a:rPr>
              <a:t>~29k facets</a:t>
            </a:r>
            <a:r>
              <a:rPr lang="en"/>
              <a:t> (triangles and rectangles) imported from 3D CAD.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Unfortunately, the GUI allows the information about the impinging photons hitting the beam pipe to be stored only for </a:t>
            </a:r>
            <a:r>
              <a:rPr lang="en">
                <a:solidFill>
                  <a:srgbClr val="FF0000"/>
                </a:solidFill>
              </a:rPr>
              <a:t>one facet at a time.</a:t>
            </a:r>
            <a:endParaRPr>
              <a:solidFill>
                <a:srgbClr val="FF0000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0000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Although only up to 1k facets are hit by photons, storing this information for each is </a:t>
            </a:r>
            <a:r>
              <a:rPr lang="en">
                <a:solidFill>
                  <a:srgbClr val="FF0000"/>
                </a:solidFill>
              </a:rPr>
              <a:t>highly time-consuming.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0" y="0"/>
            <a:ext cx="543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76470"/>
              </a:lnSpc>
              <a:spcBef>
                <a:spcPts val="1500"/>
              </a:spcBef>
              <a:spcAft>
                <a:spcPts val="80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Synrad+</a:t>
            </a:r>
            <a:r>
              <a:rPr lang="en" sz="1800" b="1"/>
              <a:t> GUI limitation</a:t>
            </a:r>
            <a:endParaRPr sz="1800" b="1"/>
          </a:p>
        </p:txBody>
      </p:sp>
      <p:sp>
        <p:nvSpPr>
          <p:cNvPr id="94" name="Google Shape;94;p16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52"/>
          <p:cNvSpPr/>
          <p:nvPr/>
        </p:nvSpPr>
        <p:spPr>
          <a:xfrm>
            <a:off x="917800" y="123400"/>
            <a:ext cx="2832900" cy="1943700"/>
          </a:xfrm>
          <a:prstGeom prst="bentArrow">
            <a:avLst>
              <a:gd name="adj1" fmla="val 28326"/>
              <a:gd name="adj2" fmla="val 25000"/>
              <a:gd name="adj3" fmla="val 25000"/>
              <a:gd name="adj4" fmla="val 33829"/>
            </a:avLst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52"/>
          <p:cNvSpPr/>
          <p:nvPr/>
        </p:nvSpPr>
        <p:spPr>
          <a:xfrm>
            <a:off x="2315554" y="1990886"/>
            <a:ext cx="2599800" cy="990300"/>
          </a:xfrm>
          <a:prstGeom prst="chevron">
            <a:avLst>
              <a:gd name="adj" fmla="val 50000"/>
            </a:avLst>
          </a:prstGeom>
          <a:solidFill>
            <a:srgbClr val="FF0000">
              <a:alpha val="5454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Event generation</a:t>
            </a:r>
            <a:endParaRPr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>
                <a:solidFill>
                  <a:srgbClr val="FFFF00"/>
                </a:solidFill>
              </a:rPr>
              <a:t>output: </a:t>
            </a:r>
            <a:r>
              <a:rPr lang="en" i="1">
                <a:solidFill>
                  <a:srgbClr val="00FFFF"/>
                </a:solidFill>
              </a:rPr>
              <a:t>.hepmc</a:t>
            </a:r>
            <a:r>
              <a:rPr lang="en" i="1">
                <a:solidFill>
                  <a:srgbClr val="FFFF00"/>
                </a:solidFill>
              </a:rPr>
              <a:t> file with events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66" name="Google Shape;866;p52"/>
          <p:cNvSpPr txBox="1"/>
          <p:nvPr/>
        </p:nvSpPr>
        <p:spPr>
          <a:xfrm>
            <a:off x="2540928" y="3274911"/>
            <a:ext cx="2046300" cy="3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Read synrad+ output files and prepare events that contain SR photons within the integrated time window (e.g., 100 ns) using photons’ weights (rates)</a:t>
            </a:r>
            <a:endParaRPr sz="1100"/>
          </a:p>
        </p:txBody>
      </p:sp>
      <p:sp>
        <p:nvSpPr>
          <p:cNvPr id="867" name="Google Shape;867;p52"/>
          <p:cNvSpPr/>
          <p:nvPr/>
        </p:nvSpPr>
        <p:spPr>
          <a:xfrm>
            <a:off x="4429698" y="1990886"/>
            <a:ext cx="2599800" cy="990300"/>
          </a:xfrm>
          <a:prstGeom prst="chevron">
            <a:avLst>
              <a:gd name="adj" fmla="val 50000"/>
            </a:avLst>
          </a:prstGeom>
          <a:solidFill>
            <a:srgbClr val="FF0000">
              <a:alpha val="5454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Detector simulation</a:t>
            </a:r>
            <a:endParaRPr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>
                <a:solidFill>
                  <a:srgbClr val="FFFF00"/>
                </a:solidFill>
              </a:rPr>
              <a:t>output: </a:t>
            </a:r>
            <a:r>
              <a:rPr lang="en" i="1">
                <a:solidFill>
                  <a:srgbClr val="00FFFF"/>
                </a:solidFill>
              </a:rPr>
              <a:t>.root</a:t>
            </a:r>
            <a:r>
              <a:rPr lang="en" i="1">
                <a:solidFill>
                  <a:srgbClr val="FFFF00"/>
                </a:solidFill>
              </a:rPr>
              <a:t> file with hits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68" name="Google Shape;868;p52"/>
          <p:cNvSpPr txBox="1"/>
          <p:nvPr/>
        </p:nvSpPr>
        <p:spPr>
          <a:xfrm>
            <a:off x="4710211" y="3274911"/>
            <a:ext cx="2046300" cy="3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Run ddsim (actually npsim) using the input .hepmc file with generated SR photon events and the default ePIC detector geometry</a:t>
            </a:r>
            <a:endParaRPr sz="1100"/>
          </a:p>
        </p:txBody>
      </p:sp>
      <p:sp>
        <p:nvSpPr>
          <p:cNvPr id="869" name="Google Shape;869;p52"/>
          <p:cNvSpPr/>
          <p:nvPr/>
        </p:nvSpPr>
        <p:spPr>
          <a:xfrm>
            <a:off x="0" y="1991203"/>
            <a:ext cx="2789400" cy="990300"/>
          </a:xfrm>
          <a:prstGeom prst="homePlate">
            <a:avLst>
              <a:gd name="adj" fmla="val 50000"/>
            </a:avLst>
          </a:prstGeom>
          <a:solidFill>
            <a:srgbClr val="80201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SR photon production</a:t>
            </a:r>
            <a:endParaRPr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00"/>
                </a:solidFill>
              </a:rPr>
              <a:t>output: </a:t>
            </a:r>
            <a:r>
              <a:rPr lang="en" i="1">
                <a:solidFill>
                  <a:srgbClr val="00FFFF"/>
                </a:solidFill>
              </a:rPr>
              <a:t>.csv</a:t>
            </a:r>
            <a:r>
              <a:rPr lang="en" i="1">
                <a:solidFill>
                  <a:srgbClr val="FFFF00"/>
                </a:solidFill>
              </a:rPr>
              <a:t> file with photons</a:t>
            </a:r>
            <a:endParaRPr i="1">
              <a:solidFill>
                <a:srgbClr val="00FF00"/>
              </a:solidFill>
            </a:endParaRPr>
          </a:p>
        </p:txBody>
      </p:sp>
      <p:sp>
        <p:nvSpPr>
          <p:cNvPr id="870" name="Google Shape;870;p52"/>
          <p:cNvSpPr txBox="1"/>
          <p:nvPr/>
        </p:nvSpPr>
        <p:spPr>
          <a:xfrm>
            <a:off x="371645" y="3274911"/>
            <a:ext cx="2046300" cy="3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Produce “technical” single photons (vertexes, momentums, and rate) using synrad+</a:t>
            </a:r>
            <a:endParaRPr sz="1100"/>
          </a:p>
        </p:txBody>
      </p:sp>
      <p:sp>
        <p:nvSpPr>
          <p:cNvPr id="871" name="Google Shape;871;p52"/>
          <p:cNvSpPr/>
          <p:nvPr/>
        </p:nvSpPr>
        <p:spPr>
          <a:xfrm>
            <a:off x="6544063" y="1990886"/>
            <a:ext cx="2599800" cy="990300"/>
          </a:xfrm>
          <a:prstGeom prst="chevron">
            <a:avLst>
              <a:gd name="adj" fmla="val 50000"/>
            </a:avLst>
          </a:prstGeom>
          <a:solidFill>
            <a:srgbClr val="FF0000">
              <a:alpha val="5454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Reconstruction and analysis</a:t>
            </a:r>
            <a:endParaRPr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>
                <a:solidFill>
                  <a:srgbClr val="FFFF00"/>
                </a:solidFill>
              </a:rPr>
              <a:t>output: </a:t>
            </a:r>
            <a:r>
              <a:rPr lang="en" i="1">
                <a:solidFill>
                  <a:srgbClr val="00FFFF"/>
                </a:solidFill>
              </a:rPr>
              <a:t>.root</a:t>
            </a:r>
            <a:r>
              <a:rPr lang="en" i="1">
                <a:solidFill>
                  <a:srgbClr val="FFFF00"/>
                </a:solidFill>
              </a:rPr>
              <a:t> file with ntuples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72" name="Google Shape;872;p52"/>
          <p:cNvSpPr txBox="1"/>
          <p:nvPr/>
        </p:nvSpPr>
        <p:spPr>
          <a:xfrm>
            <a:off x="6879494" y="3274911"/>
            <a:ext cx="2046300" cy="3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Create a dedicated eicrecon plugin to store ntuples and histograms with the detector hit information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Plot the final figures</a:t>
            </a:r>
            <a:endParaRPr sz="1100"/>
          </a:p>
        </p:txBody>
      </p:sp>
      <p:sp>
        <p:nvSpPr>
          <p:cNvPr id="873" name="Google Shape;873;p52"/>
          <p:cNvSpPr/>
          <p:nvPr/>
        </p:nvSpPr>
        <p:spPr>
          <a:xfrm>
            <a:off x="3306154" y="109728"/>
            <a:ext cx="2599800" cy="990300"/>
          </a:xfrm>
          <a:prstGeom prst="chevron">
            <a:avLst>
              <a:gd name="adj" fmla="val 50000"/>
            </a:avLst>
          </a:prstGeom>
          <a:solidFill>
            <a:srgbClr val="FF0000">
              <a:alpha val="5454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Vacuum calculation</a:t>
            </a:r>
            <a:endParaRPr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00"/>
                </a:solidFill>
              </a:rPr>
              <a:t>output: pressure profile data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874" name="Google Shape;874;p52"/>
          <p:cNvSpPr txBox="1"/>
          <p:nvPr/>
        </p:nvSpPr>
        <p:spPr>
          <a:xfrm>
            <a:off x="3531525" y="1165151"/>
            <a:ext cx="20463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Calculate the gas pressure profile using molflow+</a:t>
            </a:r>
            <a:endParaRPr sz="1100"/>
          </a:p>
        </p:txBody>
      </p:sp>
      <p:sp>
        <p:nvSpPr>
          <p:cNvPr id="875" name="Google Shape;875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sp>
        <p:nvSpPr>
          <p:cNvPr id="876" name="Google Shape;876;p52"/>
          <p:cNvSpPr txBox="1"/>
          <p:nvPr/>
        </p:nvSpPr>
        <p:spPr>
          <a:xfrm>
            <a:off x="6053500" y="0"/>
            <a:ext cx="3090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SR data production and analysis scheme</a:t>
            </a:r>
            <a:endParaRPr sz="1800" b="1"/>
          </a:p>
        </p:txBody>
      </p:sp>
      <p:sp>
        <p:nvSpPr>
          <p:cNvPr id="877" name="Google Shape;877;p52"/>
          <p:cNvSpPr txBox="1"/>
          <p:nvPr/>
        </p:nvSpPr>
        <p:spPr>
          <a:xfrm>
            <a:off x="87050" y="4478800"/>
            <a:ext cx="2524200" cy="400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0000"/>
                </a:solidFill>
              </a:rPr>
              <a:t>Let’s focus on this step</a:t>
            </a:r>
            <a:endParaRPr i="1">
              <a:solidFill>
                <a:srgbClr val="FF0000"/>
              </a:solidFill>
            </a:endParaRPr>
          </a:p>
        </p:txBody>
      </p:sp>
      <p:cxnSp>
        <p:nvCxnSpPr>
          <p:cNvPr id="878" name="Google Shape;878;p52"/>
          <p:cNvCxnSpPr>
            <a:stCxn id="877" idx="0"/>
          </p:cNvCxnSpPr>
          <p:nvPr/>
        </p:nvCxnSpPr>
        <p:spPr>
          <a:xfrm rot="10800000">
            <a:off x="1349150" y="4209700"/>
            <a:ext cx="0" cy="269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79" name="Google Shape;879;p52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pic>
        <p:nvPicPr>
          <p:cNvPr id="885" name="Google Shape;885;p53"/>
          <p:cNvPicPr preferRelativeResize="0"/>
          <p:nvPr/>
        </p:nvPicPr>
        <p:blipFill rotWithShape="1">
          <a:blip r:embed="rId3">
            <a:alphaModFix/>
          </a:blip>
          <a:srcRect t="19871"/>
          <a:stretch/>
        </p:blipFill>
        <p:spPr>
          <a:xfrm>
            <a:off x="69150" y="235837"/>
            <a:ext cx="6504627" cy="30665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6" name="Google Shape;886;p53"/>
          <p:cNvSpPr txBox="1"/>
          <p:nvPr/>
        </p:nvSpPr>
        <p:spPr>
          <a:xfrm>
            <a:off x="666202" y="1445518"/>
            <a:ext cx="787800" cy="318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–67 cm</a:t>
            </a:r>
            <a:endParaRPr/>
          </a:p>
        </p:txBody>
      </p:sp>
      <p:sp>
        <p:nvSpPr>
          <p:cNvPr id="887" name="Google Shape;887;p53"/>
          <p:cNvSpPr txBox="1"/>
          <p:nvPr/>
        </p:nvSpPr>
        <p:spPr>
          <a:xfrm>
            <a:off x="3564375" y="54812"/>
            <a:ext cx="1615200" cy="318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68.69231 cm</a:t>
            </a:r>
            <a:endParaRPr/>
          </a:p>
        </p:txBody>
      </p:sp>
      <p:cxnSp>
        <p:nvCxnSpPr>
          <p:cNvPr id="888" name="Google Shape;888;p53"/>
          <p:cNvCxnSpPr/>
          <p:nvPr/>
        </p:nvCxnSpPr>
        <p:spPr>
          <a:xfrm>
            <a:off x="5044875" y="373412"/>
            <a:ext cx="0" cy="209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89" name="Google Shape;889;p53"/>
          <p:cNvCxnSpPr>
            <a:stCxn id="886" idx="2"/>
          </p:cNvCxnSpPr>
          <p:nvPr/>
        </p:nvCxnSpPr>
        <p:spPr>
          <a:xfrm>
            <a:off x="1060102" y="1764118"/>
            <a:ext cx="0" cy="393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90" name="Google Shape;890;p53"/>
          <p:cNvSpPr txBox="1"/>
          <p:nvPr/>
        </p:nvSpPr>
        <p:spPr>
          <a:xfrm>
            <a:off x="3798256" y="991797"/>
            <a:ext cx="60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</a:rPr>
              <a:t>Gold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891" name="Google Shape;891;p53"/>
          <p:cNvSpPr txBox="1"/>
          <p:nvPr/>
        </p:nvSpPr>
        <p:spPr>
          <a:xfrm>
            <a:off x="69147" y="2393662"/>
            <a:ext cx="98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</a:rPr>
              <a:t>Copper</a:t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892" name="Google Shape;89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1825" y="1677562"/>
            <a:ext cx="5203015" cy="306655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93" name="Google Shape;893;p53"/>
          <p:cNvSpPr txBox="1"/>
          <p:nvPr/>
        </p:nvSpPr>
        <p:spPr>
          <a:xfrm>
            <a:off x="4403050" y="1697887"/>
            <a:ext cx="1054200" cy="431100"/>
          </a:xfrm>
          <a:prstGeom prst="rect">
            <a:avLst/>
          </a:prstGeom>
          <a:noFill/>
          <a:ln>
            <a:noFill/>
          </a:ln>
          <a:effectLst>
            <a:outerShdw dist="19050" dir="5400000" algn="bl" rotWithShape="0">
              <a:srgbClr val="0000FF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FF"/>
                </a:solidFill>
              </a:rPr>
              <a:t>Geant4</a:t>
            </a:r>
            <a:endParaRPr sz="1600" b="1">
              <a:solidFill>
                <a:srgbClr val="0000FF"/>
              </a:solidFill>
            </a:endParaRPr>
          </a:p>
        </p:txBody>
      </p:sp>
      <p:sp>
        <p:nvSpPr>
          <p:cNvPr id="894" name="Google Shape;894;p53"/>
          <p:cNvSpPr txBox="1"/>
          <p:nvPr/>
        </p:nvSpPr>
        <p:spPr>
          <a:xfrm>
            <a:off x="169725" y="229274"/>
            <a:ext cx="1223100" cy="431100"/>
          </a:xfrm>
          <a:prstGeom prst="rect">
            <a:avLst/>
          </a:prstGeom>
          <a:noFill/>
          <a:ln>
            <a:noFill/>
          </a:ln>
          <a:effectLst>
            <a:outerShdw dist="19050" dir="5400000" algn="bl" rotWithShape="0">
              <a:srgbClr val="0000FF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00"/>
                </a:solidFill>
              </a:rPr>
              <a:t>Synrad+</a:t>
            </a:r>
            <a:endParaRPr sz="1600" b="1">
              <a:solidFill>
                <a:srgbClr val="FFFF00"/>
              </a:solidFill>
            </a:endParaRPr>
          </a:p>
        </p:txBody>
      </p:sp>
      <p:sp>
        <p:nvSpPr>
          <p:cNvPr id="895" name="Google Shape;895;p53"/>
          <p:cNvSpPr txBox="1"/>
          <p:nvPr/>
        </p:nvSpPr>
        <p:spPr>
          <a:xfrm>
            <a:off x="5572831" y="3169947"/>
            <a:ext cx="60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</a:rPr>
              <a:t>Gold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896" name="Google Shape;896;p53"/>
          <p:cNvSpPr txBox="1"/>
          <p:nvPr/>
        </p:nvSpPr>
        <p:spPr>
          <a:xfrm>
            <a:off x="5600585" y="244737"/>
            <a:ext cx="98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</a:rPr>
              <a:t>Copper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897" name="Google Shape;897;p53"/>
          <p:cNvSpPr txBox="1"/>
          <p:nvPr/>
        </p:nvSpPr>
        <p:spPr>
          <a:xfrm>
            <a:off x="3999322" y="4177787"/>
            <a:ext cx="98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</a:rPr>
              <a:t>Copper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898" name="Google Shape;898;p53"/>
          <p:cNvSpPr txBox="1"/>
          <p:nvPr/>
        </p:nvSpPr>
        <p:spPr>
          <a:xfrm>
            <a:off x="6998372" y="1993462"/>
            <a:ext cx="98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</a:rPr>
              <a:t>Copper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899" name="Google Shape;899;p53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900" name="Google Shape;900;p53"/>
          <p:cNvSpPr txBox="1"/>
          <p:nvPr/>
        </p:nvSpPr>
        <p:spPr>
          <a:xfrm>
            <a:off x="4572000" y="0"/>
            <a:ext cx="455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Beam pipe materials</a:t>
            </a:r>
            <a:endParaRPr sz="1800" b="1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pic>
        <p:nvPicPr>
          <p:cNvPr id="906" name="Google Shape;906;p54"/>
          <p:cNvPicPr preferRelativeResize="0"/>
          <p:nvPr/>
        </p:nvPicPr>
        <p:blipFill rotWithShape="1">
          <a:blip r:embed="rId3">
            <a:alphaModFix/>
          </a:blip>
          <a:srcRect t="4276" b="891"/>
          <a:stretch/>
        </p:blipFill>
        <p:spPr>
          <a:xfrm>
            <a:off x="609600" y="14437"/>
            <a:ext cx="3402724" cy="487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54"/>
          <p:cNvPicPr preferRelativeResize="0"/>
          <p:nvPr/>
        </p:nvPicPr>
        <p:blipFill rotWithShape="1">
          <a:blip r:embed="rId4">
            <a:alphaModFix/>
          </a:blip>
          <a:srcRect l="4883" t="2718" r="21451" b="6355"/>
          <a:stretch/>
        </p:blipFill>
        <p:spPr>
          <a:xfrm>
            <a:off x="4012325" y="99162"/>
            <a:ext cx="2079752" cy="3880048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08" name="Google Shape;908;p54"/>
          <p:cNvSpPr/>
          <p:nvPr/>
        </p:nvSpPr>
        <p:spPr>
          <a:xfrm>
            <a:off x="680125" y="3829287"/>
            <a:ext cx="855900" cy="10218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54"/>
          <p:cNvSpPr/>
          <p:nvPr/>
        </p:nvSpPr>
        <p:spPr>
          <a:xfrm>
            <a:off x="1916675" y="1506137"/>
            <a:ext cx="809400" cy="1371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10" name="Google Shape;910;p54"/>
          <p:cNvCxnSpPr>
            <a:stCxn id="909" idx="3"/>
          </p:cNvCxnSpPr>
          <p:nvPr/>
        </p:nvCxnSpPr>
        <p:spPr>
          <a:xfrm>
            <a:off x="2726075" y="2191637"/>
            <a:ext cx="12879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911" name="Google Shape;911;p54"/>
          <p:cNvCxnSpPr>
            <a:stCxn id="908" idx="3"/>
          </p:cNvCxnSpPr>
          <p:nvPr/>
        </p:nvCxnSpPr>
        <p:spPr>
          <a:xfrm>
            <a:off x="1536025" y="4340187"/>
            <a:ext cx="39615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pic>
        <p:nvPicPr>
          <p:cNvPr id="912" name="Google Shape;912;p54"/>
          <p:cNvPicPr preferRelativeResize="0"/>
          <p:nvPr/>
        </p:nvPicPr>
        <p:blipFill rotWithShape="1">
          <a:blip r:embed="rId5">
            <a:alphaModFix/>
          </a:blip>
          <a:srcRect l="21451" t="6158" b="26605"/>
          <a:stretch/>
        </p:blipFill>
        <p:spPr>
          <a:xfrm>
            <a:off x="5497525" y="2210412"/>
            <a:ext cx="2217699" cy="286927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13" name="Google Shape;913;p54"/>
          <p:cNvSpPr txBox="1"/>
          <p:nvPr/>
        </p:nvSpPr>
        <p:spPr>
          <a:xfrm>
            <a:off x="8089800" y="0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Geant4</a:t>
            </a:r>
            <a:endParaRPr b="1"/>
          </a:p>
        </p:txBody>
      </p:sp>
      <p:sp>
        <p:nvSpPr>
          <p:cNvPr id="914" name="Google Shape;914;p54"/>
          <p:cNvSpPr txBox="1"/>
          <p:nvPr/>
        </p:nvSpPr>
        <p:spPr>
          <a:xfrm>
            <a:off x="0" y="0"/>
            <a:ext cx="455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Closer look at magnets</a:t>
            </a:r>
            <a:endParaRPr sz="1800" b="1"/>
          </a:p>
        </p:txBody>
      </p:sp>
      <p:sp>
        <p:nvSpPr>
          <p:cNvPr id="915" name="Google Shape;915;p54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pic>
        <p:nvPicPr>
          <p:cNvPr id="921" name="Google Shape;921;p55"/>
          <p:cNvPicPr preferRelativeResize="0"/>
          <p:nvPr/>
        </p:nvPicPr>
        <p:blipFill rotWithShape="1">
          <a:blip r:embed="rId3">
            <a:alphaModFix/>
          </a:blip>
          <a:srcRect t="3072"/>
          <a:stretch/>
        </p:blipFill>
        <p:spPr>
          <a:xfrm>
            <a:off x="1076951" y="0"/>
            <a:ext cx="80670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55"/>
          <p:cNvSpPr txBox="1"/>
          <p:nvPr/>
        </p:nvSpPr>
        <p:spPr>
          <a:xfrm>
            <a:off x="0" y="0"/>
            <a:ext cx="455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Stop photons at the end of the pipe</a:t>
            </a:r>
            <a:endParaRPr sz="1800" b="1"/>
          </a:p>
        </p:txBody>
      </p:sp>
      <p:sp>
        <p:nvSpPr>
          <p:cNvPr id="923" name="Google Shape;923;p55"/>
          <p:cNvSpPr txBox="1"/>
          <p:nvPr/>
        </p:nvSpPr>
        <p:spPr>
          <a:xfrm rot="-2000164">
            <a:off x="1391672" y="1834771"/>
            <a:ext cx="1791106" cy="400308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</a:rPr>
              <a:t>Photon absorbers</a:t>
            </a:r>
            <a:endParaRPr>
              <a:solidFill>
                <a:srgbClr val="FF00FF"/>
              </a:solidFill>
            </a:endParaRPr>
          </a:p>
        </p:txBody>
      </p:sp>
      <p:cxnSp>
        <p:nvCxnSpPr>
          <p:cNvPr id="924" name="Google Shape;924;p55"/>
          <p:cNvCxnSpPr>
            <a:stCxn id="923" idx="2"/>
          </p:cNvCxnSpPr>
          <p:nvPr/>
        </p:nvCxnSpPr>
        <p:spPr>
          <a:xfrm flipH="1">
            <a:off x="1502875" y="2202175"/>
            <a:ext cx="894300" cy="21873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25" name="Google Shape;925;p55"/>
          <p:cNvCxnSpPr>
            <a:stCxn id="923" idx="2"/>
          </p:cNvCxnSpPr>
          <p:nvPr/>
        </p:nvCxnSpPr>
        <p:spPr>
          <a:xfrm rot="10800000" flipH="1">
            <a:off x="2397175" y="765475"/>
            <a:ext cx="5262300" cy="14367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26" name="Google Shape;926;p55"/>
          <p:cNvCxnSpPr>
            <a:stCxn id="923" idx="2"/>
          </p:cNvCxnSpPr>
          <p:nvPr/>
        </p:nvCxnSpPr>
        <p:spPr>
          <a:xfrm>
            <a:off x="2397175" y="2202175"/>
            <a:ext cx="2904000" cy="903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27" name="Google Shape;927;p55"/>
          <p:cNvCxnSpPr>
            <a:stCxn id="923" idx="2"/>
          </p:cNvCxnSpPr>
          <p:nvPr/>
        </p:nvCxnSpPr>
        <p:spPr>
          <a:xfrm rot="10800000" flipH="1">
            <a:off x="2397175" y="1714975"/>
            <a:ext cx="4091100" cy="4872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8" name="Google Shape;928;p55"/>
          <p:cNvSpPr txBox="1"/>
          <p:nvPr/>
        </p:nvSpPr>
        <p:spPr>
          <a:xfrm>
            <a:off x="18775" y="470725"/>
            <a:ext cx="68448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Stop photons that escape the vacuum through the beam pipe ends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 not add them to the output data (optional)</a:t>
            </a:r>
            <a:endParaRPr/>
          </a:p>
        </p:txBody>
      </p:sp>
      <p:sp>
        <p:nvSpPr>
          <p:cNvPr id="929" name="Google Shape;929;p55"/>
          <p:cNvSpPr txBox="1"/>
          <p:nvPr/>
        </p:nvSpPr>
        <p:spPr>
          <a:xfrm>
            <a:off x="6211775" y="276950"/>
            <a:ext cx="47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</a:rPr>
              <a:t>Y</a:t>
            </a:r>
            <a:endParaRPr sz="1200" b="1">
              <a:solidFill>
                <a:srgbClr val="FF0000"/>
              </a:solidFill>
            </a:endParaRPr>
          </a:p>
        </p:txBody>
      </p:sp>
      <p:sp>
        <p:nvSpPr>
          <p:cNvPr id="930" name="Google Shape;930;p55"/>
          <p:cNvSpPr txBox="1"/>
          <p:nvPr/>
        </p:nvSpPr>
        <p:spPr>
          <a:xfrm>
            <a:off x="4393825" y="1545100"/>
            <a:ext cx="47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6AA84F"/>
                </a:solidFill>
              </a:rPr>
              <a:t>X</a:t>
            </a:r>
            <a:endParaRPr sz="1200" b="1">
              <a:solidFill>
                <a:srgbClr val="6AA84F"/>
              </a:solidFill>
            </a:endParaRPr>
          </a:p>
        </p:txBody>
      </p:sp>
      <p:sp>
        <p:nvSpPr>
          <p:cNvPr id="931" name="Google Shape;931;p55"/>
          <p:cNvSpPr txBox="1"/>
          <p:nvPr/>
        </p:nvSpPr>
        <p:spPr>
          <a:xfrm>
            <a:off x="6013375" y="1773925"/>
            <a:ext cx="47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00FF"/>
                </a:solidFill>
              </a:rPr>
              <a:t>Z</a:t>
            </a:r>
            <a:endParaRPr sz="1200" b="1">
              <a:solidFill>
                <a:srgbClr val="0000FF"/>
              </a:solidFill>
            </a:endParaRPr>
          </a:p>
        </p:txBody>
      </p:sp>
      <p:sp>
        <p:nvSpPr>
          <p:cNvPr id="932" name="Google Shape;932;p55"/>
          <p:cNvSpPr txBox="1"/>
          <p:nvPr/>
        </p:nvSpPr>
        <p:spPr>
          <a:xfrm>
            <a:off x="6211775" y="0"/>
            <a:ext cx="293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3C78D8"/>
                </a:solidFill>
              </a:rPr>
              <a:t>The geometry is visualized in the left-hand coordinate system</a:t>
            </a:r>
            <a:endParaRPr sz="1200" i="1">
              <a:solidFill>
                <a:srgbClr val="3C78D8"/>
              </a:solidFill>
            </a:endParaRPr>
          </a:p>
        </p:txBody>
      </p:sp>
      <p:pic>
        <p:nvPicPr>
          <p:cNvPr id="933" name="Google Shape;933;p55"/>
          <p:cNvPicPr preferRelativeResize="0"/>
          <p:nvPr/>
        </p:nvPicPr>
        <p:blipFill rotWithShape="1">
          <a:blip r:embed="rId4">
            <a:alphaModFix/>
          </a:blip>
          <a:srcRect l="15197" t="5836" r="4007" b="10906"/>
          <a:stretch/>
        </p:blipFill>
        <p:spPr>
          <a:xfrm>
            <a:off x="5165004" y="3051350"/>
            <a:ext cx="3048771" cy="19634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34" name="Google Shape;934;p55"/>
          <p:cNvSpPr txBox="1"/>
          <p:nvPr/>
        </p:nvSpPr>
        <p:spPr>
          <a:xfrm>
            <a:off x="6378000" y="3051350"/>
            <a:ext cx="181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pipe ends</a:t>
            </a:r>
            <a:endParaRPr/>
          </a:p>
        </p:txBody>
      </p:sp>
      <p:cxnSp>
        <p:nvCxnSpPr>
          <p:cNvPr id="935" name="Google Shape;935;p55"/>
          <p:cNvCxnSpPr>
            <a:stCxn id="934" idx="2"/>
          </p:cNvCxnSpPr>
          <p:nvPr/>
        </p:nvCxnSpPr>
        <p:spPr>
          <a:xfrm flipH="1">
            <a:off x="6433200" y="3451550"/>
            <a:ext cx="850800" cy="33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6" name="Google Shape;936;p55"/>
          <p:cNvCxnSpPr>
            <a:stCxn id="934" idx="2"/>
          </p:cNvCxnSpPr>
          <p:nvPr/>
        </p:nvCxnSpPr>
        <p:spPr>
          <a:xfrm>
            <a:off x="7284000" y="3451550"/>
            <a:ext cx="209700" cy="86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7" name="Google Shape;937;p55"/>
          <p:cNvCxnSpPr>
            <a:stCxn id="934" idx="2"/>
          </p:cNvCxnSpPr>
          <p:nvPr/>
        </p:nvCxnSpPr>
        <p:spPr>
          <a:xfrm flipH="1">
            <a:off x="5649900" y="3451550"/>
            <a:ext cx="1634100" cy="11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8" name="Google Shape;938;p55"/>
          <p:cNvCxnSpPr>
            <a:stCxn id="934" idx="2"/>
          </p:cNvCxnSpPr>
          <p:nvPr/>
        </p:nvCxnSpPr>
        <p:spPr>
          <a:xfrm flipH="1">
            <a:off x="6053400" y="3451550"/>
            <a:ext cx="1230600" cy="60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9" name="Google Shape;939;p55"/>
          <p:cNvSpPr txBox="1"/>
          <p:nvPr/>
        </p:nvSpPr>
        <p:spPr>
          <a:xfrm>
            <a:off x="414425" y="3137750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Geant4</a:t>
            </a:r>
            <a:endParaRPr b="1"/>
          </a:p>
        </p:txBody>
      </p:sp>
      <p:sp>
        <p:nvSpPr>
          <p:cNvPr id="940" name="Google Shape;940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sp>
        <p:nvSpPr>
          <p:cNvPr id="941" name="Google Shape;941;p55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56"/>
          <p:cNvGrpSpPr/>
          <p:nvPr/>
        </p:nvGrpSpPr>
        <p:grpSpPr>
          <a:xfrm>
            <a:off x="5145182" y="126600"/>
            <a:ext cx="3924900" cy="1368900"/>
            <a:chOff x="5145182" y="126600"/>
            <a:chExt cx="3924900" cy="1368900"/>
          </a:xfrm>
        </p:grpSpPr>
        <p:sp>
          <p:nvSpPr>
            <p:cNvPr id="947" name="Google Shape;947;p56"/>
            <p:cNvSpPr/>
            <p:nvPr/>
          </p:nvSpPr>
          <p:spPr>
            <a:xfrm>
              <a:off x="5145182" y="126600"/>
              <a:ext cx="3924900" cy="1368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8" name="Google Shape;948;p56"/>
            <p:cNvGrpSpPr/>
            <p:nvPr/>
          </p:nvGrpSpPr>
          <p:grpSpPr>
            <a:xfrm>
              <a:off x="5406869" y="215987"/>
              <a:ext cx="3401527" cy="1173033"/>
              <a:chOff x="0" y="-22797"/>
              <a:chExt cx="9143889" cy="3153315"/>
            </a:xfrm>
          </p:grpSpPr>
          <p:sp>
            <p:nvSpPr>
              <p:cNvPr id="949" name="Google Shape;949;p56"/>
              <p:cNvSpPr/>
              <p:nvPr/>
            </p:nvSpPr>
            <p:spPr>
              <a:xfrm>
                <a:off x="4660499" y="1949850"/>
                <a:ext cx="744900" cy="62520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56"/>
              <p:cNvSpPr/>
              <p:nvPr/>
            </p:nvSpPr>
            <p:spPr>
              <a:xfrm rot="2700000">
                <a:off x="313715" y="786458"/>
                <a:ext cx="1524381" cy="62579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951" name="Google Shape;951;p56"/>
              <p:cNvCxnSpPr/>
              <p:nvPr/>
            </p:nvCxnSpPr>
            <p:spPr>
              <a:xfrm rot="2700000">
                <a:off x="-445735" y="1099251"/>
                <a:ext cx="304367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52" name="Google Shape;952;p56"/>
              <p:cNvSpPr/>
              <p:nvPr/>
            </p:nvSpPr>
            <p:spPr>
              <a:xfrm rot="180091">
                <a:off x="2685368" y="1870516"/>
                <a:ext cx="1523991" cy="62544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953" name="Google Shape;953;p56"/>
              <p:cNvCxnSpPr/>
              <p:nvPr/>
            </p:nvCxnSpPr>
            <p:spPr>
              <a:xfrm>
                <a:off x="1927715" y="2103553"/>
                <a:ext cx="4503600" cy="24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4" name="Google Shape;954;p56"/>
              <p:cNvCxnSpPr>
                <a:stCxn id="950" idx="3"/>
                <a:endCxn id="952" idx="1"/>
              </p:cNvCxnSpPr>
              <p:nvPr/>
            </p:nvCxnSpPr>
            <p:spPr>
              <a:xfrm>
                <a:off x="1614855" y="1638303"/>
                <a:ext cx="1071600" cy="504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955" name="Google Shape;955;p56"/>
              <p:cNvCxnSpPr/>
              <p:nvPr/>
            </p:nvCxnSpPr>
            <p:spPr>
              <a:xfrm>
                <a:off x="3196089" y="2262484"/>
                <a:ext cx="5947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6" name="Google Shape;956;p56"/>
              <p:cNvCxnSpPr>
                <a:stCxn id="952" idx="3"/>
                <a:endCxn id="949" idx="1"/>
              </p:cNvCxnSpPr>
              <p:nvPr/>
            </p:nvCxnSpPr>
            <p:spPr>
              <a:xfrm>
                <a:off x="4208314" y="2223136"/>
                <a:ext cx="452100" cy="39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957" name="Google Shape;957;p56"/>
              <p:cNvSpPr/>
              <p:nvPr/>
            </p:nvSpPr>
            <p:spPr>
              <a:xfrm>
                <a:off x="6254872" y="1394450"/>
                <a:ext cx="631315" cy="1736067"/>
              </a:xfrm>
              <a:prstGeom prst="flowChartSort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56"/>
              <p:cNvSpPr/>
              <p:nvPr/>
            </p:nvSpPr>
            <p:spPr>
              <a:xfrm>
                <a:off x="7289165" y="1394450"/>
                <a:ext cx="631315" cy="1736067"/>
              </a:xfrm>
              <a:prstGeom prst="flowChartCollate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959" name="Google Shape;959;p56"/>
              <p:cNvCxnSpPr>
                <a:stCxn id="949" idx="3"/>
                <a:endCxn id="957" idx="1"/>
              </p:cNvCxnSpPr>
              <p:nvPr/>
            </p:nvCxnSpPr>
            <p:spPr>
              <a:xfrm>
                <a:off x="5405399" y="2262450"/>
                <a:ext cx="849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960" name="Google Shape;960;p56"/>
              <p:cNvCxnSpPr>
                <a:stCxn id="957" idx="3"/>
                <a:endCxn id="958" idx="1"/>
              </p:cNvCxnSpPr>
              <p:nvPr/>
            </p:nvCxnSpPr>
            <p:spPr>
              <a:xfrm>
                <a:off x="6886187" y="2262484"/>
                <a:ext cx="718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961" name="Google Shape;961;p56"/>
              <p:cNvSpPr/>
              <p:nvPr/>
            </p:nvSpPr>
            <p:spPr>
              <a:xfrm>
                <a:off x="8472826" y="2155530"/>
                <a:ext cx="213900" cy="213900"/>
              </a:xfrm>
              <a:prstGeom prst="ellipse">
                <a:avLst/>
              </a:prstGeom>
              <a:solidFill>
                <a:srgbClr val="FF00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962" name="Google Shape;962;p56"/>
              <p:cNvCxnSpPr>
                <a:stCxn id="958" idx="1"/>
                <a:endCxn id="961" idx="2"/>
              </p:cNvCxnSpPr>
              <p:nvPr/>
            </p:nvCxnSpPr>
            <p:spPr>
              <a:xfrm>
                <a:off x="7604823" y="2262484"/>
                <a:ext cx="86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963" name="Google Shape;963;p56"/>
              <p:cNvCxnSpPr>
                <a:endCxn id="950" idx="1"/>
              </p:cNvCxnSpPr>
              <p:nvPr/>
            </p:nvCxnSpPr>
            <p:spPr>
              <a:xfrm>
                <a:off x="337755" y="-22797"/>
                <a:ext cx="199200" cy="583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964" name="Google Shape;964;p56"/>
              <p:cNvSpPr txBox="1"/>
              <p:nvPr/>
            </p:nvSpPr>
            <p:spPr>
              <a:xfrm>
                <a:off x="1070325" y="281250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D2EF1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965" name="Google Shape;965;p56"/>
              <p:cNvSpPr txBox="1"/>
              <p:nvPr/>
            </p:nvSpPr>
            <p:spPr>
              <a:xfrm>
                <a:off x="2980575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D2EF2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966" name="Google Shape;966;p56"/>
              <p:cNvSpPr txBox="1"/>
              <p:nvPr/>
            </p:nvSpPr>
            <p:spPr>
              <a:xfrm>
                <a:off x="4566150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967" name="Google Shape;967;p56"/>
              <p:cNvSpPr txBox="1"/>
              <p:nvPr/>
            </p:nvSpPr>
            <p:spPr>
              <a:xfrm>
                <a:off x="61037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968" name="Google Shape;968;p56"/>
              <p:cNvSpPr txBox="1"/>
              <p:nvPr/>
            </p:nvSpPr>
            <p:spPr>
              <a:xfrm>
                <a:off x="71380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Q0EF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</p:grpSp>
      </p:grpSp>
      <p:sp>
        <p:nvSpPr>
          <p:cNvPr id="969" name="Google Shape;969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pic>
        <p:nvPicPr>
          <p:cNvPr id="970" name="Google Shape;970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138" y="1571938"/>
            <a:ext cx="3478211" cy="34259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1" name="Google Shape;971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3651" y="1571938"/>
            <a:ext cx="3478211" cy="34259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72" name="Google Shape;972;p56"/>
          <p:cNvSpPr/>
          <p:nvPr/>
        </p:nvSpPr>
        <p:spPr>
          <a:xfrm rot="-2276402">
            <a:off x="5388759" y="989127"/>
            <a:ext cx="648953" cy="182130"/>
          </a:xfrm>
          <a:prstGeom prst="rightArrow">
            <a:avLst>
              <a:gd name="adj1" fmla="val 50000"/>
              <a:gd name="adj2" fmla="val 175232"/>
            </a:avLst>
          </a:prstGeom>
          <a:solidFill>
            <a:srgbClr val="00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56"/>
          <p:cNvSpPr txBox="1"/>
          <p:nvPr/>
        </p:nvSpPr>
        <p:spPr>
          <a:xfrm>
            <a:off x="0" y="0"/>
            <a:ext cx="527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Benchmark: </a:t>
            </a:r>
            <a:r>
              <a:rPr lang="en" sz="1800" b="1">
                <a:solidFill>
                  <a:srgbClr val="980000"/>
                </a:solidFill>
              </a:rPr>
              <a:t>Beam distribution after D2EF1</a:t>
            </a:r>
            <a:endParaRPr sz="1800" b="1">
              <a:solidFill>
                <a:srgbClr val="980000"/>
              </a:solidFill>
            </a:endParaRPr>
          </a:p>
        </p:txBody>
      </p:sp>
      <p:sp>
        <p:nvSpPr>
          <p:cNvPr id="974" name="Google Shape;974;p56"/>
          <p:cNvSpPr txBox="1"/>
          <p:nvPr/>
        </p:nvSpPr>
        <p:spPr>
          <a:xfrm>
            <a:off x="1360325" y="2830162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Geant4</a:t>
            </a:r>
            <a:endParaRPr sz="1200" b="1"/>
          </a:p>
        </p:txBody>
      </p:sp>
      <p:sp>
        <p:nvSpPr>
          <p:cNvPr id="975" name="Google Shape;975;p56"/>
          <p:cNvSpPr txBox="1"/>
          <p:nvPr/>
        </p:nvSpPr>
        <p:spPr>
          <a:xfrm>
            <a:off x="5005725" y="2830162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Geant4</a:t>
            </a:r>
            <a:endParaRPr sz="1200" b="1"/>
          </a:p>
        </p:txBody>
      </p:sp>
      <p:sp>
        <p:nvSpPr>
          <p:cNvPr id="976" name="Google Shape;976;p56"/>
          <p:cNvSpPr txBox="1"/>
          <p:nvPr/>
        </p:nvSpPr>
        <p:spPr>
          <a:xfrm>
            <a:off x="1012150" y="4779500"/>
            <a:ext cx="22158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Horizontal phase space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977" name="Google Shape;977;p56"/>
          <p:cNvSpPr txBox="1"/>
          <p:nvPr/>
        </p:nvSpPr>
        <p:spPr>
          <a:xfrm>
            <a:off x="4653650" y="4779500"/>
            <a:ext cx="22158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Vertical phase space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978" name="Google Shape;978;p56"/>
          <p:cNvSpPr txBox="1"/>
          <p:nvPr/>
        </p:nvSpPr>
        <p:spPr>
          <a:xfrm>
            <a:off x="0" y="568925"/>
            <a:ext cx="51453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Good agreement between tracked beam distribution in Geant4 and </a:t>
            </a:r>
            <a:r>
              <a:rPr lang="en">
                <a:solidFill>
                  <a:srgbClr val="202122"/>
                </a:solidFill>
              </a:rPr>
              <a:t>Courant–Snyder (a.k.a. Twiss)</a:t>
            </a:r>
            <a:r>
              <a:rPr lang="en">
                <a:solidFill>
                  <a:schemeClr val="dk1"/>
                </a:solidFill>
              </a:rPr>
              <a:t> parameters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79" name="Google Shape;979;p56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57"/>
          <p:cNvGrpSpPr/>
          <p:nvPr/>
        </p:nvGrpSpPr>
        <p:grpSpPr>
          <a:xfrm>
            <a:off x="5145182" y="126600"/>
            <a:ext cx="3924900" cy="1368900"/>
            <a:chOff x="5145182" y="126600"/>
            <a:chExt cx="3924900" cy="1368900"/>
          </a:xfrm>
        </p:grpSpPr>
        <p:sp>
          <p:nvSpPr>
            <p:cNvPr id="985" name="Google Shape;985;p57"/>
            <p:cNvSpPr/>
            <p:nvPr/>
          </p:nvSpPr>
          <p:spPr>
            <a:xfrm>
              <a:off x="5145182" y="126600"/>
              <a:ext cx="3924900" cy="1368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6" name="Google Shape;986;p57"/>
            <p:cNvGrpSpPr/>
            <p:nvPr/>
          </p:nvGrpSpPr>
          <p:grpSpPr>
            <a:xfrm>
              <a:off x="5406869" y="215987"/>
              <a:ext cx="3401527" cy="1173033"/>
              <a:chOff x="0" y="-22797"/>
              <a:chExt cx="9143889" cy="3153315"/>
            </a:xfrm>
          </p:grpSpPr>
          <p:sp>
            <p:nvSpPr>
              <p:cNvPr id="987" name="Google Shape;987;p57"/>
              <p:cNvSpPr/>
              <p:nvPr/>
            </p:nvSpPr>
            <p:spPr>
              <a:xfrm>
                <a:off x="4660499" y="1949850"/>
                <a:ext cx="744900" cy="62520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57"/>
              <p:cNvSpPr/>
              <p:nvPr/>
            </p:nvSpPr>
            <p:spPr>
              <a:xfrm rot="2700000">
                <a:off x="313715" y="786458"/>
                <a:ext cx="1524381" cy="62579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989" name="Google Shape;989;p57"/>
              <p:cNvCxnSpPr/>
              <p:nvPr/>
            </p:nvCxnSpPr>
            <p:spPr>
              <a:xfrm rot="2700000">
                <a:off x="-445735" y="1099251"/>
                <a:ext cx="304367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90" name="Google Shape;990;p57"/>
              <p:cNvSpPr/>
              <p:nvPr/>
            </p:nvSpPr>
            <p:spPr>
              <a:xfrm rot="180091">
                <a:off x="2685368" y="1870516"/>
                <a:ext cx="1523991" cy="62544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991" name="Google Shape;991;p57"/>
              <p:cNvCxnSpPr/>
              <p:nvPr/>
            </p:nvCxnSpPr>
            <p:spPr>
              <a:xfrm>
                <a:off x="1927715" y="2103553"/>
                <a:ext cx="4503600" cy="24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57"/>
              <p:cNvCxnSpPr>
                <a:stCxn id="988" idx="3"/>
                <a:endCxn id="990" idx="1"/>
              </p:cNvCxnSpPr>
              <p:nvPr/>
            </p:nvCxnSpPr>
            <p:spPr>
              <a:xfrm>
                <a:off x="1614855" y="1638303"/>
                <a:ext cx="1071600" cy="504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993" name="Google Shape;993;p57"/>
              <p:cNvCxnSpPr/>
              <p:nvPr/>
            </p:nvCxnSpPr>
            <p:spPr>
              <a:xfrm>
                <a:off x="3196089" y="2262484"/>
                <a:ext cx="5947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57"/>
              <p:cNvCxnSpPr>
                <a:stCxn id="990" idx="3"/>
                <a:endCxn id="987" idx="1"/>
              </p:cNvCxnSpPr>
              <p:nvPr/>
            </p:nvCxnSpPr>
            <p:spPr>
              <a:xfrm>
                <a:off x="4208314" y="2223136"/>
                <a:ext cx="452100" cy="39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995" name="Google Shape;995;p57"/>
              <p:cNvSpPr/>
              <p:nvPr/>
            </p:nvSpPr>
            <p:spPr>
              <a:xfrm>
                <a:off x="6254872" y="1394450"/>
                <a:ext cx="631315" cy="1736067"/>
              </a:xfrm>
              <a:prstGeom prst="flowChartSort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57"/>
              <p:cNvSpPr/>
              <p:nvPr/>
            </p:nvSpPr>
            <p:spPr>
              <a:xfrm>
                <a:off x="7289165" y="1394450"/>
                <a:ext cx="631315" cy="1736067"/>
              </a:xfrm>
              <a:prstGeom prst="flowChartCollate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997" name="Google Shape;997;p57"/>
              <p:cNvCxnSpPr>
                <a:stCxn id="987" idx="3"/>
                <a:endCxn id="995" idx="1"/>
              </p:cNvCxnSpPr>
              <p:nvPr/>
            </p:nvCxnSpPr>
            <p:spPr>
              <a:xfrm>
                <a:off x="5405399" y="2262450"/>
                <a:ext cx="849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998" name="Google Shape;998;p57"/>
              <p:cNvCxnSpPr>
                <a:stCxn id="995" idx="3"/>
                <a:endCxn id="996" idx="1"/>
              </p:cNvCxnSpPr>
              <p:nvPr/>
            </p:nvCxnSpPr>
            <p:spPr>
              <a:xfrm>
                <a:off x="6886187" y="2262484"/>
                <a:ext cx="718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999" name="Google Shape;999;p57"/>
              <p:cNvSpPr/>
              <p:nvPr/>
            </p:nvSpPr>
            <p:spPr>
              <a:xfrm>
                <a:off x="8472826" y="2155530"/>
                <a:ext cx="213900" cy="213900"/>
              </a:xfrm>
              <a:prstGeom prst="ellipse">
                <a:avLst/>
              </a:prstGeom>
              <a:solidFill>
                <a:srgbClr val="FF00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00" name="Google Shape;1000;p57"/>
              <p:cNvCxnSpPr>
                <a:stCxn id="996" idx="1"/>
                <a:endCxn id="999" idx="2"/>
              </p:cNvCxnSpPr>
              <p:nvPr/>
            </p:nvCxnSpPr>
            <p:spPr>
              <a:xfrm>
                <a:off x="7604823" y="2262484"/>
                <a:ext cx="86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1001" name="Google Shape;1001;p57"/>
              <p:cNvCxnSpPr>
                <a:endCxn id="988" idx="1"/>
              </p:cNvCxnSpPr>
              <p:nvPr/>
            </p:nvCxnSpPr>
            <p:spPr>
              <a:xfrm>
                <a:off x="337755" y="-22797"/>
                <a:ext cx="199200" cy="583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002" name="Google Shape;1002;p57"/>
              <p:cNvSpPr txBox="1"/>
              <p:nvPr/>
            </p:nvSpPr>
            <p:spPr>
              <a:xfrm>
                <a:off x="1070325" y="281250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D2EF1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003" name="Google Shape;1003;p57"/>
              <p:cNvSpPr txBox="1"/>
              <p:nvPr/>
            </p:nvSpPr>
            <p:spPr>
              <a:xfrm>
                <a:off x="2980575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D2EF2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004" name="Google Shape;1004;p57"/>
              <p:cNvSpPr txBox="1"/>
              <p:nvPr/>
            </p:nvSpPr>
            <p:spPr>
              <a:xfrm>
                <a:off x="4566150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005" name="Google Shape;1005;p57"/>
              <p:cNvSpPr txBox="1"/>
              <p:nvPr/>
            </p:nvSpPr>
            <p:spPr>
              <a:xfrm>
                <a:off x="61037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006" name="Google Shape;1006;p57"/>
              <p:cNvSpPr txBox="1"/>
              <p:nvPr/>
            </p:nvSpPr>
            <p:spPr>
              <a:xfrm>
                <a:off x="71380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Q0EF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</p:grpSp>
      </p:grpSp>
      <p:sp>
        <p:nvSpPr>
          <p:cNvPr id="1007" name="Google Shape;1007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pic>
        <p:nvPicPr>
          <p:cNvPr id="1008" name="Google Shape;1008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138" y="1571938"/>
            <a:ext cx="3478211" cy="34259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9" name="Google Shape;1009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3651" y="1571938"/>
            <a:ext cx="3478211" cy="34259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10" name="Google Shape;1010;p57"/>
          <p:cNvSpPr/>
          <p:nvPr/>
        </p:nvSpPr>
        <p:spPr>
          <a:xfrm rot="-2276402">
            <a:off x="6385809" y="1209527"/>
            <a:ext cx="648953" cy="182130"/>
          </a:xfrm>
          <a:prstGeom prst="rightArrow">
            <a:avLst>
              <a:gd name="adj1" fmla="val 50000"/>
              <a:gd name="adj2" fmla="val 175232"/>
            </a:avLst>
          </a:prstGeom>
          <a:solidFill>
            <a:srgbClr val="00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57"/>
          <p:cNvSpPr txBox="1"/>
          <p:nvPr/>
        </p:nvSpPr>
        <p:spPr>
          <a:xfrm>
            <a:off x="0" y="0"/>
            <a:ext cx="527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Benchmark: </a:t>
            </a:r>
            <a:r>
              <a:rPr lang="en" sz="1800" b="1">
                <a:solidFill>
                  <a:srgbClr val="980000"/>
                </a:solidFill>
              </a:rPr>
              <a:t>Beam distribution after D2EF2</a:t>
            </a:r>
            <a:endParaRPr sz="1800" b="1">
              <a:solidFill>
                <a:srgbClr val="980000"/>
              </a:solidFill>
            </a:endParaRPr>
          </a:p>
        </p:txBody>
      </p:sp>
      <p:sp>
        <p:nvSpPr>
          <p:cNvPr id="1012" name="Google Shape;1012;p57"/>
          <p:cNvSpPr txBox="1"/>
          <p:nvPr/>
        </p:nvSpPr>
        <p:spPr>
          <a:xfrm>
            <a:off x="1360325" y="2830162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Geant4</a:t>
            </a:r>
            <a:endParaRPr sz="1200" b="1"/>
          </a:p>
        </p:txBody>
      </p:sp>
      <p:sp>
        <p:nvSpPr>
          <p:cNvPr id="1013" name="Google Shape;1013;p57"/>
          <p:cNvSpPr txBox="1"/>
          <p:nvPr/>
        </p:nvSpPr>
        <p:spPr>
          <a:xfrm>
            <a:off x="5005725" y="2830162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Geant4</a:t>
            </a:r>
            <a:endParaRPr sz="1200" b="1"/>
          </a:p>
        </p:txBody>
      </p:sp>
      <p:sp>
        <p:nvSpPr>
          <p:cNvPr id="1014" name="Google Shape;1014;p57"/>
          <p:cNvSpPr txBox="1"/>
          <p:nvPr/>
        </p:nvSpPr>
        <p:spPr>
          <a:xfrm>
            <a:off x="1012150" y="4779500"/>
            <a:ext cx="22158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Horizontal phase space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015" name="Google Shape;1015;p57"/>
          <p:cNvSpPr txBox="1"/>
          <p:nvPr/>
        </p:nvSpPr>
        <p:spPr>
          <a:xfrm>
            <a:off x="4653650" y="4779500"/>
            <a:ext cx="22158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Vertical phase space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016" name="Google Shape;1016;p57"/>
          <p:cNvSpPr txBox="1"/>
          <p:nvPr/>
        </p:nvSpPr>
        <p:spPr>
          <a:xfrm>
            <a:off x="0" y="568925"/>
            <a:ext cx="51453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Good agreement between tracked beam distribution in Geant4 and </a:t>
            </a:r>
            <a:r>
              <a:rPr lang="en">
                <a:solidFill>
                  <a:srgbClr val="202122"/>
                </a:solidFill>
              </a:rPr>
              <a:t>Courant–Snyder (a.k.a. Twiss)</a:t>
            </a:r>
            <a:r>
              <a:rPr lang="en">
                <a:solidFill>
                  <a:schemeClr val="dk1"/>
                </a:solidFill>
              </a:rPr>
              <a:t> parameters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17" name="Google Shape;1017;p57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58"/>
          <p:cNvGrpSpPr/>
          <p:nvPr/>
        </p:nvGrpSpPr>
        <p:grpSpPr>
          <a:xfrm>
            <a:off x="5145182" y="126600"/>
            <a:ext cx="3924900" cy="1368900"/>
            <a:chOff x="5145182" y="126600"/>
            <a:chExt cx="3924900" cy="1368900"/>
          </a:xfrm>
        </p:grpSpPr>
        <p:sp>
          <p:nvSpPr>
            <p:cNvPr id="1023" name="Google Shape;1023;p58"/>
            <p:cNvSpPr/>
            <p:nvPr/>
          </p:nvSpPr>
          <p:spPr>
            <a:xfrm>
              <a:off x="5145182" y="126600"/>
              <a:ext cx="3924900" cy="1368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4" name="Google Shape;1024;p58"/>
            <p:cNvGrpSpPr/>
            <p:nvPr/>
          </p:nvGrpSpPr>
          <p:grpSpPr>
            <a:xfrm>
              <a:off x="5406869" y="215987"/>
              <a:ext cx="3401527" cy="1173033"/>
              <a:chOff x="0" y="-22797"/>
              <a:chExt cx="9143889" cy="3153315"/>
            </a:xfrm>
          </p:grpSpPr>
          <p:sp>
            <p:nvSpPr>
              <p:cNvPr id="1025" name="Google Shape;1025;p58"/>
              <p:cNvSpPr/>
              <p:nvPr/>
            </p:nvSpPr>
            <p:spPr>
              <a:xfrm>
                <a:off x="4660499" y="1949850"/>
                <a:ext cx="744900" cy="62520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58"/>
              <p:cNvSpPr/>
              <p:nvPr/>
            </p:nvSpPr>
            <p:spPr>
              <a:xfrm rot="2700000">
                <a:off x="313715" y="786458"/>
                <a:ext cx="1524381" cy="62579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27" name="Google Shape;1027;p58"/>
              <p:cNvCxnSpPr/>
              <p:nvPr/>
            </p:nvCxnSpPr>
            <p:spPr>
              <a:xfrm rot="2700000">
                <a:off x="-445735" y="1099251"/>
                <a:ext cx="304367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28" name="Google Shape;1028;p58"/>
              <p:cNvSpPr/>
              <p:nvPr/>
            </p:nvSpPr>
            <p:spPr>
              <a:xfrm rot="180091">
                <a:off x="2685368" y="1870516"/>
                <a:ext cx="1523991" cy="62544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29" name="Google Shape;1029;p58"/>
              <p:cNvCxnSpPr/>
              <p:nvPr/>
            </p:nvCxnSpPr>
            <p:spPr>
              <a:xfrm>
                <a:off x="1927715" y="2103553"/>
                <a:ext cx="4503600" cy="24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58"/>
              <p:cNvCxnSpPr>
                <a:stCxn id="1026" idx="3"/>
                <a:endCxn id="1028" idx="1"/>
              </p:cNvCxnSpPr>
              <p:nvPr/>
            </p:nvCxnSpPr>
            <p:spPr>
              <a:xfrm>
                <a:off x="1614855" y="1638303"/>
                <a:ext cx="1071600" cy="504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1031" name="Google Shape;1031;p58"/>
              <p:cNvCxnSpPr/>
              <p:nvPr/>
            </p:nvCxnSpPr>
            <p:spPr>
              <a:xfrm>
                <a:off x="3196089" y="2262484"/>
                <a:ext cx="5947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58"/>
              <p:cNvCxnSpPr>
                <a:stCxn id="1028" idx="3"/>
                <a:endCxn id="1025" idx="1"/>
              </p:cNvCxnSpPr>
              <p:nvPr/>
            </p:nvCxnSpPr>
            <p:spPr>
              <a:xfrm>
                <a:off x="4208314" y="2223136"/>
                <a:ext cx="452100" cy="39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1033" name="Google Shape;1033;p58"/>
              <p:cNvSpPr/>
              <p:nvPr/>
            </p:nvSpPr>
            <p:spPr>
              <a:xfrm>
                <a:off x="6254872" y="1394450"/>
                <a:ext cx="631315" cy="1736067"/>
              </a:xfrm>
              <a:prstGeom prst="flowChartSort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58"/>
              <p:cNvSpPr/>
              <p:nvPr/>
            </p:nvSpPr>
            <p:spPr>
              <a:xfrm>
                <a:off x="7289165" y="1394450"/>
                <a:ext cx="631315" cy="1736067"/>
              </a:xfrm>
              <a:prstGeom prst="flowChartCollate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35" name="Google Shape;1035;p58"/>
              <p:cNvCxnSpPr>
                <a:stCxn id="1025" idx="3"/>
                <a:endCxn id="1033" idx="1"/>
              </p:cNvCxnSpPr>
              <p:nvPr/>
            </p:nvCxnSpPr>
            <p:spPr>
              <a:xfrm>
                <a:off x="5405399" y="2262450"/>
                <a:ext cx="849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1036" name="Google Shape;1036;p58"/>
              <p:cNvCxnSpPr>
                <a:stCxn id="1033" idx="3"/>
                <a:endCxn id="1034" idx="1"/>
              </p:cNvCxnSpPr>
              <p:nvPr/>
            </p:nvCxnSpPr>
            <p:spPr>
              <a:xfrm>
                <a:off x="6886187" y="2262484"/>
                <a:ext cx="718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1037" name="Google Shape;1037;p58"/>
              <p:cNvSpPr/>
              <p:nvPr/>
            </p:nvSpPr>
            <p:spPr>
              <a:xfrm>
                <a:off x="8472826" y="2155530"/>
                <a:ext cx="213900" cy="213900"/>
              </a:xfrm>
              <a:prstGeom prst="ellipse">
                <a:avLst/>
              </a:prstGeom>
              <a:solidFill>
                <a:srgbClr val="FF00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38" name="Google Shape;1038;p58"/>
              <p:cNvCxnSpPr>
                <a:stCxn id="1034" idx="1"/>
                <a:endCxn id="1037" idx="2"/>
              </p:cNvCxnSpPr>
              <p:nvPr/>
            </p:nvCxnSpPr>
            <p:spPr>
              <a:xfrm>
                <a:off x="7604823" y="2262484"/>
                <a:ext cx="86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1039" name="Google Shape;1039;p58"/>
              <p:cNvCxnSpPr>
                <a:endCxn id="1026" idx="1"/>
              </p:cNvCxnSpPr>
              <p:nvPr/>
            </p:nvCxnSpPr>
            <p:spPr>
              <a:xfrm>
                <a:off x="337755" y="-22797"/>
                <a:ext cx="199200" cy="583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040" name="Google Shape;1040;p58"/>
              <p:cNvSpPr txBox="1"/>
              <p:nvPr/>
            </p:nvSpPr>
            <p:spPr>
              <a:xfrm>
                <a:off x="1070325" y="281250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D2EF1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041" name="Google Shape;1041;p58"/>
              <p:cNvSpPr txBox="1"/>
              <p:nvPr/>
            </p:nvSpPr>
            <p:spPr>
              <a:xfrm>
                <a:off x="2980575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D2EF2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042" name="Google Shape;1042;p58"/>
              <p:cNvSpPr txBox="1"/>
              <p:nvPr/>
            </p:nvSpPr>
            <p:spPr>
              <a:xfrm>
                <a:off x="4566150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043" name="Google Shape;1043;p58"/>
              <p:cNvSpPr txBox="1"/>
              <p:nvPr/>
            </p:nvSpPr>
            <p:spPr>
              <a:xfrm>
                <a:off x="61037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044" name="Google Shape;1044;p58"/>
              <p:cNvSpPr txBox="1"/>
              <p:nvPr/>
            </p:nvSpPr>
            <p:spPr>
              <a:xfrm>
                <a:off x="71380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Q0EF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</p:grpSp>
      </p:grpSp>
      <p:sp>
        <p:nvSpPr>
          <p:cNvPr id="1045" name="Google Shape;1045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pic>
        <p:nvPicPr>
          <p:cNvPr id="1046" name="Google Shape;1046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138" y="1571938"/>
            <a:ext cx="3478211" cy="34259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47" name="Google Shape;1047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3651" y="1571938"/>
            <a:ext cx="3478211" cy="34259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48" name="Google Shape;1048;p58"/>
          <p:cNvSpPr/>
          <p:nvPr/>
        </p:nvSpPr>
        <p:spPr>
          <a:xfrm rot="-2276402">
            <a:off x="6843009" y="1209527"/>
            <a:ext cx="648953" cy="182130"/>
          </a:xfrm>
          <a:prstGeom prst="rightArrow">
            <a:avLst>
              <a:gd name="adj1" fmla="val 50000"/>
              <a:gd name="adj2" fmla="val 175232"/>
            </a:avLst>
          </a:prstGeom>
          <a:solidFill>
            <a:srgbClr val="00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58"/>
          <p:cNvSpPr txBox="1"/>
          <p:nvPr/>
        </p:nvSpPr>
        <p:spPr>
          <a:xfrm>
            <a:off x="0" y="0"/>
            <a:ext cx="527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Benchmark: </a:t>
            </a:r>
            <a:r>
              <a:rPr lang="en" sz="1800" b="1">
                <a:solidFill>
                  <a:srgbClr val="980000"/>
                </a:solidFill>
              </a:rPr>
              <a:t>Beam distribution after D1EF</a:t>
            </a:r>
            <a:endParaRPr sz="1800" b="1">
              <a:solidFill>
                <a:srgbClr val="980000"/>
              </a:solidFill>
            </a:endParaRPr>
          </a:p>
        </p:txBody>
      </p:sp>
      <p:sp>
        <p:nvSpPr>
          <p:cNvPr id="1050" name="Google Shape;1050;p58"/>
          <p:cNvSpPr txBox="1"/>
          <p:nvPr/>
        </p:nvSpPr>
        <p:spPr>
          <a:xfrm>
            <a:off x="1360325" y="2830162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Geant4</a:t>
            </a:r>
            <a:endParaRPr sz="1200" b="1"/>
          </a:p>
        </p:txBody>
      </p:sp>
      <p:sp>
        <p:nvSpPr>
          <p:cNvPr id="1051" name="Google Shape;1051;p58"/>
          <p:cNvSpPr txBox="1"/>
          <p:nvPr/>
        </p:nvSpPr>
        <p:spPr>
          <a:xfrm>
            <a:off x="5005725" y="2830162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Geant4</a:t>
            </a:r>
            <a:endParaRPr sz="1200" b="1"/>
          </a:p>
        </p:txBody>
      </p:sp>
      <p:sp>
        <p:nvSpPr>
          <p:cNvPr id="1052" name="Google Shape;1052;p58"/>
          <p:cNvSpPr txBox="1"/>
          <p:nvPr/>
        </p:nvSpPr>
        <p:spPr>
          <a:xfrm>
            <a:off x="1012150" y="4779500"/>
            <a:ext cx="22158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Horizontal phase space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053" name="Google Shape;1053;p58"/>
          <p:cNvSpPr txBox="1"/>
          <p:nvPr/>
        </p:nvSpPr>
        <p:spPr>
          <a:xfrm>
            <a:off x="4653650" y="4779500"/>
            <a:ext cx="22158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Vertical phase space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054" name="Google Shape;1054;p58"/>
          <p:cNvSpPr txBox="1"/>
          <p:nvPr/>
        </p:nvSpPr>
        <p:spPr>
          <a:xfrm>
            <a:off x="0" y="568925"/>
            <a:ext cx="51453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Good agreement between tracked beam distribution in Geant4 and </a:t>
            </a:r>
            <a:r>
              <a:rPr lang="en">
                <a:solidFill>
                  <a:srgbClr val="202122"/>
                </a:solidFill>
              </a:rPr>
              <a:t>Courant–Snyder (a.k.a. Twiss)</a:t>
            </a:r>
            <a:r>
              <a:rPr lang="en">
                <a:solidFill>
                  <a:schemeClr val="dk1"/>
                </a:solidFill>
              </a:rPr>
              <a:t> parameters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55" name="Google Shape;1055;p58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0" name="Google Shape;1060;p59"/>
          <p:cNvGrpSpPr/>
          <p:nvPr/>
        </p:nvGrpSpPr>
        <p:grpSpPr>
          <a:xfrm>
            <a:off x="5145182" y="126600"/>
            <a:ext cx="3924900" cy="1368900"/>
            <a:chOff x="5145182" y="126600"/>
            <a:chExt cx="3924900" cy="1368900"/>
          </a:xfrm>
        </p:grpSpPr>
        <p:sp>
          <p:nvSpPr>
            <p:cNvPr id="1061" name="Google Shape;1061;p59"/>
            <p:cNvSpPr/>
            <p:nvPr/>
          </p:nvSpPr>
          <p:spPr>
            <a:xfrm>
              <a:off x="5145182" y="126600"/>
              <a:ext cx="3924900" cy="1368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2" name="Google Shape;1062;p59"/>
            <p:cNvGrpSpPr/>
            <p:nvPr/>
          </p:nvGrpSpPr>
          <p:grpSpPr>
            <a:xfrm>
              <a:off x="5406869" y="215987"/>
              <a:ext cx="3401527" cy="1173033"/>
              <a:chOff x="0" y="-22797"/>
              <a:chExt cx="9143889" cy="3153315"/>
            </a:xfrm>
          </p:grpSpPr>
          <p:sp>
            <p:nvSpPr>
              <p:cNvPr id="1063" name="Google Shape;1063;p59"/>
              <p:cNvSpPr/>
              <p:nvPr/>
            </p:nvSpPr>
            <p:spPr>
              <a:xfrm>
                <a:off x="4660499" y="1949850"/>
                <a:ext cx="744900" cy="62520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59"/>
              <p:cNvSpPr/>
              <p:nvPr/>
            </p:nvSpPr>
            <p:spPr>
              <a:xfrm rot="2700000">
                <a:off x="313715" y="786458"/>
                <a:ext cx="1524381" cy="62579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65" name="Google Shape;1065;p59"/>
              <p:cNvCxnSpPr/>
              <p:nvPr/>
            </p:nvCxnSpPr>
            <p:spPr>
              <a:xfrm rot="2700000">
                <a:off x="-445735" y="1099251"/>
                <a:ext cx="304367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66" name="Google Shape;1066;p59"/>
              <p:cNvSpPr/>
              <p:nvPr/>
            </p:nvSpPr>
            <p:spPr>
              <a:xfrm rot="180091">
                <a:off x="2685368" y="1870516"/>
                <a:ext cx="1523991" cy="62544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67" name="Google Shape;1067;p59"/>
              <p:cNvCxnSpPr/>
              <p:nvPr/>
            </p:nvCxnSpPr>
            <p:spPr>
              <a:xfrm>
                <a:off x="1927715" y="2103553"/>
                <a:ext cx="4503600" cy="24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59"/>
              <p:cNvCxnSpPr>
                <a:stCxn id="1064" idx="3"/>
                <a:endCxn id="1066" idx="1"/>
              </p:cNvCxnSpPr>
              <p:nvPr/>
            </p:nvCxnSpPr>
            <p:spPr>
              <a:xfrm>
                <a:off x="1614855" y="1638303"/>
                <a:ext cx="1071600" cy="504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1069" name="Google Shape;1069;p59"/>
              <p:cNvCxnSpPr/>
              <p:nvPr/>
            </p:nvCxnSpPr>
            <p:spPr>
              <a:xfrm>
                <a:off x="3196089" y="2262484"/>
                <a:ext cx="5947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59"/>
              <p:cNvCxnSpPr>
                <a:stCxn id="1066" idx="3"/>
                <a:endCxn id="1063" idx="1"/>
              </p:cNvCxnSpPr>
              <p:nvPr/>
            </p:nvCxnSpPr>
            <p:spPr>
              <a:xfrm>
                <a:off x="4208314" y="2223136"/>
                <a:ext cx="452100" cy="39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1071" name="Google Shape;1071;p59"/>
              <p:cNvSpPr/>
              <p:nvPr/>
            </p:nvSpPr>
            <p:spPr>
              <a:xfrm>
                <a:off x="6254872" y="1394450"/>
                <a:ext cx="631315" cy="1736067"/>
              </a:xfrm>
              <a:prstGeom prst="flowChartSort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59"/>
              <p:cNvSpPr/>
              <p:nvPr/>
            </p:nvSpPr>
            <p:spPr>
              <a:xfrm>
                <a:off x="7289165" y="1394450"/>
                <a:ext cx="631315" cy="1736067"/>
              </a:xfrm>
              <a:prstGeom prst="flowChartCollate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73" name="Google Shape;1073;p59"/>
              <p:cNvCxnSpPr>
                <a:stCxn id="1063" idx="3"/>
                <a:endCxn id="1071" idx="1"/>
              </p:cNvCxnSpPr>
              <p:nvPr/>
            </p:nvCxnSpPr>
            <p:spPr>
              <a:xfrm>
                <a:off x="5405399" y="2262450"/>
                <a:ext cx="849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1074" name="Google Shape;1074;p59"/>
              <p:cNvCxnSpPr>
                <a:stCxn id="1071" idx="3"/>
                <a:endCxn id="1072" idx="1"/>
              </p:cNvCxnSpPr>
              <p:nvPr/>
            </p:nvCxnSpPr>
            <p:spPr>
              <a:xfrm>
                <a:off x="6886187" y="2262484"/>
                <a:ext cx="718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1075" name="Google Shape;1075;p59"/>
              <p:cNvSpPr/>
              <p:nvPr/>
            </p:nvSpPr>
            <p:spPr>
              <a:xfrm>
                <a:off x="8472826" y="2155530"/>
                <a:ext cx="213900" cy="213900"/>
              </a:xfrm>
              <a:prstGeom prst="ellipse">
                <a:avLst/>
              </a:prstGeom>
              <a:solidFill>
                <a:srgbClr val="FF00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76" name="Google Shape;1076;p59"/>
              <p:cNvCxnSpPr>
                <a:stCxn id="1072" idx="1"/>
                <a:endCxn id="1075" idx="2"/>
              </p:cNvCxnSpPr>
              <p:nvPr/>
            </p:nvCxnSpPr>
            <p:spPr>
              <a:xfrm>
                <a:off x="7604823" y="2262484"/>
                <a:ext cx="86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1077" name="Google Shape;1077;p59"/>
              <p:cNvCxnSpPr>
                <a:endCxn id="1064" idx="1"/>
              </p:cNvCxnSpPr>
              <p:nvPr/>
            </p:nvCxnSpPr>
            <p:spPr>
              <a:xfrm>
                <a:off x="337755" y="-22797"/>
                <a:ext cx="199200" cy="583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078" name="Google Shape;1078;p59"/>
              <p:cNvSpPr txBox="1"/>
              <p:nvPr/>
            </p:nvSpPr>
            <p:spPr>
              <a:xfrm>
                <a:off x="1070325" y="281250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D2EF1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079" name="Google Shape;1079;p59"/>
              <p:cNvSpPr txBox="1"/>
              <p:nvPr/>
            </p:nvSpPr>
            <p:spPr>
              <a:xfrm>
                <a:off x="2980575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D2EF2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080" name="Google Shape;1080;p59"/>
              <p:cNvSpPr txBox="1"/>
              <p:nvPr/>
            </p:nvSpPr>
            <p:spPr>
              <a:xfrm>
                <a:off x="4566150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081" name="Google Shape;1081;p59"/>
              <p:cNvSpPr txBox="1"/>
              <p:nvPr/>
            </p:nvSpPr>
            <p:spPr>
              <a:xfrm>
                <a:off x="61037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082" name="Google Shape;1082;p59"/>
              <p:cNvSpPr txBox="1"/>
              <p:nvPr/>
            </p:nvSpPr>
            <p:spPr>
              <a:xfrm>
                <a:off x="71380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Q0EF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</p:grpSp>
      </p:grpSp>
      <p:grpSp>
        <p:nvGrpSpPr>
          <p:cNvPr id="1083" name="Google Shape;1083;p59"/>
          <p:cNvGrpSpPr/>
          <p:nvPr/>
        </p:nvGrpSpPr>
        <p:grpSpPr>
          <a:xfrm>
            <a:off x="387740" y="1571950"/>
            <a:ext cx="4957137" cy="3425875"/>
            <a:chOff x="387740" y="1571950"/>
            <a:chExt cx="4957137" cy="3425875"/>
          </a:xfrm>
        </p:grpSpPr>
        <p:pic>
          <p:nvPicPr>
            <p:cNvPr id="1084" name="Google Shape;108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66675" y="1571950"/>
              <a:ext cx="3478202" cy="3425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5" name="Google Shape;1085;p59"/>
            <p:cNvPicPr preferRelativeResize="0"/>
            <p:nvPr/>
          </p:nvPicPr>
          <p:blipFill rotWithShape="1">
            <a:blip r:embed="rId3">
              <a:alphaModFix/>
            </a:blip>
            <a:srcRect r="94364"/>
            <a:stretch/>
          </p:blipFill>
          <p:spPr>
            <a:xfrm>
              <a:off x="387740" y="1571950"/>
              <a:ext cx="1478926" cy="34258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6" name="Google Shape;1086;p59"/>
          <p:cNvGrpSpPr/>
          <p:nvPr/>
        </p:nvGrpSpPr>
        <p:grpSpPr>
          <a:xfrm>
            <a:off x="5508674" y="1572006"/>
            <a:ext cx="3444575" cy="3425764"/>
            <a:chOff x="3655851" y="609300"/>
            <a:chExt cx="4344274" cy="4320550"/>
          </a:xfrm>
        </p:grpSpPr>
        <p:pic>
          <p:nvPicPr>
            <p:cNvPr id="1087" name="Google Shape;1087;p59"/>
            <p:cNvPicPr preferRelativeResize="0"/>
            <p:nvPr/>
          </p:nvPicPr>
          <p:blipFill rotWithShape="1">
            <a:blip r:embed="rId4">
              <a:alphaModFix/>
            </a:blip>
            <a:srcRect l="5144" t="9446" r="5072" b="1267"/>
            <a:stretch/>
          </p:blipFill>
          <p:spPr>
            <a:xfrm flipH="1">
              <a:off x="3655851" y="609300"/>
              <a:ext cx="4344274" cy="432055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088" name="Google Shape;1088;p59"/>
            <p:cNvSpPr/>
            <p:nvPr/>
          </p:nvSpPr>
          <p:spPr>
            <a:xfrm>
              <a:off x="5717138" y="2658725"/>
              <a:ext cx="221700" cy="221700"/>
            </a:xfrm>
            <a:prstGeom prst="flowChartSummingJunction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89" name="Google Shape;1089;p59"/>
            <p:cNvCxnSpPr>
              <a:endCxn id="1088" idx="2"/>
            </p:cNvCxnSpPr>
            <p:nvPr/>
          </p:nvCxnSpPr>
          <p:spPr>
            <a:xfrm>
              <a:off x="4518338" y="2769575"/>
              <a:ext cx="1198800" cy="0"/>
            </a:xfrm>
            <a:prstGeom prst="straightConnector1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5400000" algn="bl" rotWithShape="0">
                <a:srgbClr val="0000FF">
                  <a:alpha val="50000"/>
                </a:srgbClr>
              </a:outerShdw>
            </a:effectLst>
          </p:spPr>
        </p:cxnSp>
        <p:cxnSp>
          <p:nvCxnSpPr>
            <p:cNvPr id="1090" name="Google Shape;1090;p59"/>
            <p:cNvCxnSpPr/>
            <p:nvPr/>
          </p:nvCxnSpPr>
          <p:spPr>
            <a:xfrm rot="10800000">
              <a:off x="5938838" y="2769575"/>
              <a:ext cx="1198800" cy="0"/>
            </a:xfrm>
            <a:prstGeom prst="straightConnector1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5400000" algn="bl" rotWithShape="0">
                <a:srgbClr val="0000FF">
                  <a:alpha val="50000"/>
                </a:srgbClr>
              </a:outerShdw>
            </a:effectLst>
          </p:spPr>
        </p:cxnSp>
        <p:cxnSp>
          <p:nvCxnSpPr>
            <p:cNvPr id="1091" name="Google Shape;1091;p59"/>
            <p:cNvCxnSpPr/>
            <p:nvPr/>
          </p:nvCxnSpPr>
          <p:spPr>
            <a:xfrm rot="-5400000">
              <a:off x="5228588" y="2059325"/>
              <a:ext cx="1198800" cy="0"/>
            </a:xfrm>
            <a:prstGeom prst="straightConnector1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5400000" algn="bl" rotWithShape="0">
                <a:srgbClr val="0000FF">
                  <a:alpha val="50000"/>
                </a:srgbClr>
              </a:outerShdw>
            </a:effectLst>
          </p:spPr>
        </p:cxnSp>
        <p:cxnSp>
          <p:nvCxnSpPr>
            <p:cNvPr id="1092" name="Google Shape;1092;p59"/>
            <p:cNvCxnSpPr/>
            <p:nvPr/>
          </p:nvCxnSpPr>
          <p:spPr>
            <a:xfrm rot="5400000">
              <a:off x="5228575" y="3479825"/>
              <a:ext cx="1198800" cy="0"/>
            </a:xfrm>
            <a:prstGeom prst="straightConnector1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7150" dist="19050" dir="5400000" algn="bl" rotWithShape="0">
                <a:srgbClr val="0000FF">
                  <a:alpha val="50000"/>
                </a:srgbClr>
              </a:outerShdw>
            </a:effectLst>
          </p:spPr>
        </p:cxnSp>
        <p:sp>
          <p:nvSpPr>
            <p:cNvPr id="1093" name="Google Shape;1093;p59"/>
            <p:cNvSpPr txBox="1"/>
            <p:nvPr/>
          </p:nvSpPr>
          <p:spPr>
            <a:xfrm>
              <a:off x="4572000" y="2714175"/>
              <a:ext cx="862500" cy="4002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6AA84F"/>
                  </a:solidFill>
                </a:rPr>
                <a:t>F</a:t>
              </a:r>
              <a:r>
                <a:rPr lang="en" b="1" baseline="-25000">
                  <a:solidFill>
                    <a:srgbClr val="6AA84F"/>
                  </a:solidFill>
                </a:rPr>
                <a:t>L</a:t>
              </a:r>
              <a:endParaRPr b="1" baseline="-25000">
                <a:solidFill>
                  <a:srgbClr val="6AA84F"/>
                </a:solidFill>
              </a:endParaRPr>
            </a:p>
          </p:txBody>
        </p:sp>
        <p:sp>
          <p:nvSpPr>
            <p:cNvPr id="1094" name="Google Shape;1094;p59"/>
            <p:cNvSpPr txBox="1"/>
            <p:nvPr/>
          </p:nvSpPr>
          <p:spPr>
            <a:xfrm>
              <a:off x="6221500" y="2714175"/>
              <a:ext cx="862500" cy="4002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6AA84F"/>
                  </a:solidFill>
                </a:rPr>
                <a:t>F</a:t>
              </a:r>
              <a:r>
                <a:rPr lang="en" b="1" baseline="-25000">
                  <a:solidFill>
                    <a:srgbClr val="6AA84F"/>
                  </a:solidFill>
                </a:rPr>
                <a:t>L</a:t>
              </a:r>
              <a:endParaRPr b="1" baseline="-25000">
                <a:solidFill>
                  <a:srgbClr val="6AA84F"/>
                </a:solidFill>
              </a:endParaRPr>
            </a:p>
          </p:txBody>
        </p:sp>
        <p:sp>
          <p:nvSpPr>
            <p:cNvPr id="1095" name="Google Shape;1095;p59"/>
            <p:cNvSpPr txBox="1"/>
            <p:nvPr/>
          </p:nvSpPr>
          <p:spPr>
            <a:xfrm>
              <a:off x="5242325" y="1859225"/>
              <a:ext cx="862500" cy="4002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6AA84F"/>
                  </a:solidFill>
                </a:rPr>
                <a:t>F</a:t>
              </a:r>
              <a:r>
                <a:rPr lang="en" b="1" baseline="-25000">
                  <a:solidFill>
                    <a:srgbClr val="6AA84F"/>
                  </a:solidFill>
                </a:rPr>
                <a:t>L</a:t>
              </a:r>
              <a:endParaRPr b="1" baseline="-25000">
                <a:solidFill>
                  <a:srgbClr val="6AA84F"/>
                </a:solidFill>
              </a:endParaRPr>
            </a:p>
          </p:txBody>
        </p:sp>
        <p:sp>
          <p:nvSpPr>
            <p:cNvPr id="1096" name="Google Shape;1096;p59"/>
            <p:cNvSpPr txBox="1"/>
            <p:nvPr/>
          </p:nvSpPr>
          <p:spPr>
            <a:xfrm>
              <a:off x="5242325" y="3279725"/>
              <a:ext cx="862500" cy="4002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6AA84F"/>
                  </a:solidFill>
                </a:rPr>
                <a:t>F</a:t>
              </a:r>
              <a:r>
                <a:rPr lang="en" b="1" baseline="-25000">
                  <a:solidFill>
                    <a:srgbClr val="6AA84F"/>
                  </a:solidFill>
                </a:rPr>
                <a:t>L</a:t>
              </a:r>
              <a:endParaRPr b="1" baseline="-25000">
                <a:solidFill>
                  <a:srgbClr val="6AA84F"/>
                </a:solidFill>
              </a:endParaRPr>
            </a:p>
          </p:txBody>
        </p:sp>
        <p:sp>
          <p:nvSpPr>
            <p:cNvPr id="1097" name="Google Shape;1097;p59"/>
            <p:cNvSpPr txBox="1"/>
            <p:nvPr/>
          </p:nvSpPr>
          <p:spPr>
            <a:xfrm>
              <a:off x="3772525" y="1059725"/>
              <a:ext cx="862500" cy="4002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0000FF"/>
                  </a:solidFill>
                </a:rPr>
                <a:t>S</a:t>
              </a:r>
              <a:endParaRPr b="1" baseline="-25000">
                <a:solidFill>
                  <a:srgbClr val="0000FF"/>
                </a:solidFill>
              </a:endParaRPr>
            </a:p>
          </p:txBody>
        </p:sp>
        <p:sp>
          <p:nvSpPr>
            <p:cNvPr id="1098" name="Google Shape;1098;p59"/>
            <p:cNvSpPr txBox="1"/>
            <p:nvPr/>
          </p:nvSpPr>
          <p:spPr>
            <a:xfrm>
              <a:off x="3772525" y="4079225"/>
              <a:ext cx="862500" cy="4002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FF0000"/>
                  </a:solidFill>
                </a:rPr>
                <a:t>N</a:t>
              </a:r>
              <a:endParaRPr b="1" baseline="-25000">
                <a:solidFill>
                  <a:srgbClr val="FF0000"/>
                </a:solidFill>
              </a:endParaRPr>
            </a:p>
          </p:txBody>
        </p:sp>
        <p:sp>
          <p:nvSpPr>
            <p:cNvPr id="1099" name="Google Shape;1099;p59"/>
            <p:cNvSpPr txBox="1"/>
            <p:nvPr/>
          </p:nvSpPr>
          <p:spPr>
            <a:xfrm>
              <a:off x="7084000" y="1059725"/>
              <a:ext cx="862500" cy="4002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FF0000"/>
                  </a:solidFill>
                </a:rPr>
                <a:t>N</a:t>
              </a:r>
              <a:endParaRPr b="1" baseline="-25000">
                <a:solidFill>
                  <a:srgbClr val="FF0000"/>
                </a:solidFill>
              </a:endParaRPr>
            </a:p>
          </p:txBody>
        </p:sp>
        <p:sp>
          <p:nvSpPr>
            <p:cNvPr id="1100" name="Google Shape;1100;p59"/>
            <p:cNvSpPr txBox="1"/>
            <p:nvPr/>
          </p:nvSpPr>
          <p:spPr>
            <a:xfrm>
              <a:off x="7020925" y="4079225"/>
              <a:ext cx="862500" cy="4002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0000FF"/>
                  </a:solidFill>
                </a:rPr>
                <a:t>S</a:t>
              </a:r>
              <a:endParaRPr b="1" baseline="-25000">
                <a:solidFill>
                  <a:srgbClr val="0000FF"/>
                </a:solidFill>
              </a:endParaRPr>
            </a:p>
          </p:txBody>
        </p:sp>
      </p:grpSp>
      <p:sp>
        <p:nvSpPr>
          <p:cNvPr id="1101" name="Google Shape;1101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sp>
        <p:nvSpPr>
          <p:cNvPr id="1102" name="Google Shape;1102;p59"/>
          <p:cNvSpPr txBox="1"/>
          <p:nvPr/>
        </p:nvSpPr>
        <p:spPr>
          <a:xfrm>
            <a:off x="0" y="0"/>
            <a:ext cx="455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Benchmark: </a:t>
            </a:r>
            <a:r>
              <a:rPr lang="en" sz="1800" b="1">
                <a:solidFill>
                  <a:srgbClr val="980000"/>
                </a:solidFill>
              </a:rPr>
              <a:t>Q1EF quadrupole field</a:t>
            </a:r>
            <a:endParaRPr sz="1800" b="1">
              <a:solidFill>
                <a:srgbClr val="980000"/>
              </a:solidFill>
            </a:endParaRPr>
          </a:p>
        </p:txBody>
      </p:sp>
      <p:sp>
        <p:nvSpPr>
          <p:cNvPr id="1103" name="Google Shape;1103;p59"/>
          <p:cNvSpPr txBox="1"/>
          <p:nvPr/>
        </p:nvSpPr>
        <p:spPr>
          <a:xfrm>
            <a:off x="387750" y="1571962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00"/>
                </a:solidFill>
              </a:rPr>
              <a:t>Geant4</a:t>
            </a:r>
            <a:endParaRPr sz="1600" b="1">
              <a:solidFill>
                <a:srgbClr val="FFFF00"/>
              </a:solidFill>
            </a:endParaRPr>
          </a:p>
        </p:txBody>
      </p:sp>
      <p:sp>
        <p:nvSpPr>
          <p:cNvPr id="1104" name="Google Shape;1104;p59"/>
          <p:cNvSpPr txBox="1"/>
          <p:nvPr/>
        </p:nvSpPr>
        <p:spPr>
          <a:xfrm>
            <a:off x="3739263" y="1495500"/>
            <a:ext cx="40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FF00"/>
                </a:solidFill>
              </a:rPr>
              <a:t>Y</a:t>
            </a:r>
            <a:endParaRPr sz="1200" b="1">
              <a:solidFill>
                <a:srgbClr val="00FF00"/>
              </a:solidFill>
            </a:endParaRPr>
          </a:p>
        </p:txBody>
      </p:sp>
      <p:sp>
        <p:nvSpPr>
          <p:cNvPr id="1105" name="Google Shape;1105;p59"/>
          <p:cNvSpPr txBox="1"/>
          <p:nvPr/>
        </p:nvSpPr>
        <p:spPr>
          <a:xfrm>
            <a:off x="5052138" y="3370975"/>
            <a:ext cx="40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</a:rPr>
              <a:t>X</a:t>
            </a:r>
            <a:endParaRPr sz="1200" b="1">
              <a:solidFill>
                <a:srgbClr val="FF0000"/>
              </a:solidFill>
            </a:endParaRPr>
          </a:p>
        </p:txBody>
      </p:sp>
      <p:sp>
        <p:nvSpPr>
          <p:cNvPr id="1106" name="Google Shape;1106;p59"/>
          <p:cNvSpPr txBox="1"/>
          <p:nvPr/>
        </p:nvSpPr>
        <p:spPr>
          <a:xfrm>
            <a:off x="3691163" y="2787450"/>
            <a:ext cx="40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00FF"/>
                </a:solidFill>
              </a:rPr>
              <a:t>Z</a:t>
            </a:r>
            <a:endParaRPr sz="1200" b="1">
              <a:solidFill>
                <a:srgbClr val="0000FF"/>
              </a:solidFill>
            </a:endParaRPr>
          </a:p>
        </p:txBody>
      </p:sp>
      <p:sp>
        <p:nvSpPr>
          <p:cNvPr id="1107" name="Google Shape;1107;p59"/>
          <p:cNvSpPr txBox="1"/>
          <p:nvPr/>
        </p:nvSpPr>
        <p:spPr>
          <a:xfrm>
            <a:off x="4213225" y="4628550"/>
            <a:ext cx="113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FFFFFF"/>
                </a:solidFill>
              </a:rPr>
              <a:t>visualization is left-handed</a:t>
            </a:r>
            <a:endParaRPr sz="1200" i="1">
              <a:solidFill>
                <a:srgbClr val="FFFFFF"/>
              </a:solidFill>
            </a:endParaRPr>
          </a:p>
        </p:txBody>
      </p:sp>
      <p:sp>
        <p:nvSpPr>
          <p:cNvPr id="1108" name="Google Shape;1108;p59"/>
          <p:cNvSpPr txBox="1"/>
          <p:nvPr/>
        </p:nvSpPr>
        <p:spPr>
          <a:xfrm>
            <a:off x="4427100" y="1914375"/>
            <a:ext cx="94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00"/>
                </a:solidFill>
              </a:rPr>
              <a:t>Q1EF</a:t>
            </a:r>
            <a:endParaRPr sz="1200" b="1">
              <a:solidFill>
                <a:srgbClr val="FFFF00"/>
              </a:solidFill>
            </a:endParaRPr>
          </a:p>
        </p:txBody>
      </p:sp>
      <p:sp>
        <p:nvSpPr>
          <p:cNvPr id="1109" name="Google Shape;1109;p59"/>
          <p:cNvSpPr txBox="1"/>
          <p:nvPr/>
        </p:nvSpPr>
        <p:spPr>
          <a:xfrm>
            <a:off x="0" y="692825"/>
            <a:ext cx="5373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Set a quadrupole magnetic field using </a:t>
            </a:r>
            <a:r>
              <a:rPr lang="en" u="sng">
                <a:solidFill>
                  <a:schemeClr val="hlink"/>
                </a:solidFill>
                <a:hlinkClick r:id="rId5"/>
              </a:rPr>
              <a:t>G4QuadrupoleMagField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666666"/>
                </a:solidFill>
              </a:rPr>
              <a:t>TWISS K1L &gt; 0 → Geant4 K1L &lt; 0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10" name="Google Shape;1110;p59"/>
          <p:cNvSpPr/>
          <p:nvPr/>
        </p:nvSpPr>
        <p:spPr>
          <a:xfrm rot="-2276402">
            <a:off x="7263584" y="1209527"/>
            <a:ext cx="648953" cy="182130"/>
          </a:xfrm>
          <a:prstGeom prst="rightArrow">
            <a:avLst>
              <a:gd name="adj1" fmla="val 50000"/>
              <a:gd name="adj2" fmla="val 175232"/>
            </a:avLst>
          </a:prstGeom>
          <a:solidFill>
            <a:srgbClr val="00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59"/>
          <p:cNvSpPr txBox="1"/>
          <p:nvPr/>
        </p:nvSpPr>
        <p:spPr>
          <a:xfrm>
            <a:off x="387750" y="4067325"/>
            <a:ext cx="2596800" cy="9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</a:rPr>
              <a:t>g – quadrupole gradient</a:t>
            </a:r>
            <a:endParaRPr sz="1200"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B7B7B7"/>
                </a:solidFill>
              </a:rPr>
              <a:t>g[T/m] = 3.33564*K1[m</a:t>
            </a:r>
            <a:r>
              <a:rPr lang="en" sz="1200" baseline="30000">
                <a:solidFill>
                  <a:srgbClr val="B7B7B7"/>
                </a:solidFill>
              </a:rPr>
              <a:t>–2</a:t>
            </a:r>
            <a:r>
              <a:rPr lang="en" sz="1200">
                <a:solidFill>
                  <a:srgbClr val="B7B7B7"/>
                </a:solidFill>
              </a:rPr>
              <a:t>]*pc[GeV]</a:t>
            </a:r>
            <a:endParaRPr sz="1200"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</a:rPr>
              <a:t>K1[m</a:t>
            </a:r>
            <a:r>
              <a:rPr lang="en" sz="1200" baseline="30000">
                <a:solidFill>
                  <a:srgbClr val="B7B7B7"/>
                </a:solidFill>
              </a:rPr>
              <a:t>–2</a:t>
            </a:r>
            <a:r>
              <a:rPr lang="en" sz="1200">
                <a:solidFill>
                  <a:srgbClr val="B7B7B7"/>
                </a:solidFill>
              </a:rPr>
              <a:t>] = K1L[m</a:t>
            </a:r>
            <a:r>
              <a:rPr lang="en" sz="1200" baseline="30000">
                <a:solidFill>
                  <a:srgbClr val="B7B7B7"/>
                </a:solidFill>
              </a:rPr>
              <a:t>–1</a:t>
            </a:r>
            <a:r>
              <a:rPr lang="en" sz="1200">
                <a:solidFill>
                  <a:srgbClr val="B7B7B7"/>
                </a:solidFill>
              </a:rPr>
              <a:t>]/L[m]</a:t>
            </a:r>
            <a:endParaRPr sz="1200"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7B7B7"/>
                </a:solidFill>
              </a:rPr>
              <a:t>pc[GeV] = mc</a:t>
            </a:r>
            <a:r>
              <a:rPr lang="en" sz="1200" baseline="30000">
                <a:solidFill>
                  <a:srgbClr val="B7B7B7"/>
                </a:solidFill>
              </a:rPr>
              <a:t>2</a:t>
            </a:r>
            <a:r>
              <a:rPr lang="en" sz="1200">
                <a:solidFill>
                  <a:srgbClr val="B7B7B7"/>
                </a:solidFill>
              </a:rPr>
              <a:t>[GeV](Ɣ</a:t>
            </a:r>
            <a:r>
              <a:rPr lang="en" sz="1200" baseline="30000">
                <a:solidFill>
                  <a:srgbClr val="B7B7B7"/>
                </a:solidFill>
              </a:rPr>
              <a:t>2</a:t>
            </a:r>
            <a:r>
              <a:rPr lang="en" sz="1200">
                <a:solidFill>
                  <a:srgbClr val="B7B7B7"/>
                </a:solidFill>
              </a:rPr>
              <a:t>–1)</a:t>
            </a:r>
            <a:endParaRPr sz="1200">
              <a:solidFill>
                <a:srgbClr val="B7B7B7"/>
              </a:solidFill>
            </a:endParaRPr>
          </a:p>
        </p:txBody>
      </p:sp>
      <p:sp>
        <p:nvSpPr>
          <p:cNvPr id="1112" name="Google Shape;1112;p59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7" name="Google Shape;1117;p60"/>
          <p:cNvGrpSpPr/>
          <p:nvPr/>
        </p:nvGrpSpPr>
        <p:grpSpPr>
          <a:xfrm>
            <a:off x="5145182" y="126600"/>
            <a:ext cx="3924900" cy="1368900"/>
            <a:chOff x="5145182" y="126600"/>
            <a:chExt cx="3924900" cy="1368900"/>
          </a:xfrm>
        </p:grpSpPr>
        <p:sp>
          <p:nvSpPr>
            <p:cNvPr id="1118" name="Google Shape;1118;p60"/>
            <p:cNvSpPr/>
            <p:nvPr/>
          </p:nvSpPr>
          <p:spPr>
            <a:xfrm>
              <a:off x="5145182" y="126600"/>
              <a:ext cx="3924900" cy="1368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9" name="Google Shape;1119;p60"/>
            <p:cNvGrpSpPr/>
            <p:nvPr/>
          </p:nvGrpSpPr>
          <p:grpSpPr>
            <a:xfrm>
              <a:off x="5406869" y="215987"/>
              <a:ext cx="3401527" cy="1173033"/>
              <a:chOff x="0" y="-22797"/>
              <a:chExt cx="9143889" cy="3153315"/>
            </a:xfrm>
          </p:grpSpPr>
          <p:sp>
            <p:nvSpPr>
              <p:cNvPr id="1120" name="Google Shape;1120;p60"/>
              <p:cNvSpPr/>
              <p:nvPr/>
            </p:nvSpPr>
            <p:spPr>
              <a:xfrm>
                <a:off x="4660499" y="1949850"/>
                <a:ext cx="744900" cy="62520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60"/>
              <p:cNvSpPr/>
              <p:nvPr/>
            </p:nvSpPr>
            <p:spPr>
              <a:xfrm rot="2700000">
                <a:off x="313715" y="786458"/>
                <a:ext cx="1524381" cy="62579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22" name="Google Shape;1122;p60"/>
              <p:cNvCxnSpPr/>
              <p:nvPr/>
            </p:nvCxnSpPr>
            <p:spPr>
              <a:xfrm rot="2700000">
                <a:off x="-445735" y="1099251"/>
                <a:ext cx="304367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123" name="Google Shape;1123;p60"/>
              <p:cNvSpPr/>
              <p:nvPr/>
            </p:nvSpPr>
            <p:spPr>
              <a:xfrm rot="180091">
                <a:off x="2685368" y="1870516"/>
                <a:ext cx="1523991" cy="62544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24" name="Google Shape;1124;p60"/>
              <p:cNvCxnSpPr/>
              <p:nvPr/>
            </p:nvCxnSpPr>
            <p:spPr>
              <a:xfrm>
                <a:off x="1927715" y="2103553"/>
                <a:ext cx="4503600" cy="24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60"/>
              <p:cNvCxnSpPr>
                <a:stCxn id="1121" idx="3"/>
                <a:endCxn id="1123" idx="1"/>
              </p:cNvCxnSpPr>
              <p:nvPr/>
            </p:nvCxnSpPr>
            <p:spPr>
              <a:xfrm>
                <a:off x="1614855" y="1638303"/>
                <a:ext cx="1071600" cy="504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1126" name="Google Shape;1126;p60"/>
              <p:cNvCxnSpPr/>
              <p:nvPr/>
            </p:nvCxnSpPr>
            <p:spPr>
              <a:xfrm>
                <a:off x="3196089" y="2262484"/>
                <a:ext cx="5947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60"/>
              <p:cNvCxnSpPr>
                <a:stCxn id="1123" idx="3"/>
                <a:endCxn id="1120" idx="1"/>
              </p:cNvCxnSpPr>
              <p:nvPr/>
            </p:nvCxnSpPr>
            <p:spPr>
              <a:xfrm>
                <a:off x="4208314" y="2223136"/>
                <a:ext cx="452100" cy="39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1128" name="Google Shape;1128;p60"/>
              <p:cNvSpPr/>
              <p:nvPr/>
            </p:nvSpPr>
            <p:spPr>
              <a:xfrm>
                <a:off x="6254872" y="1394450"/>
                <a:ext cx="631315" cy="1736067"/>
              </a:xfrm>
              <a:prstGeom prst="flowChartSort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60"/>
              <p:cNvSpPr/>
              <p:nvPr/>
            </p:nvSpPr>
            <p:spPr>
              <a:xfrm>
                <a:off x="7289165" y="1394450"/>
                <a:ext cx="631315" cy="1736067"/>
              </a:xfrm>
              <a:prstGeom prst="flowChartCollate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30" name="Google Shape;1130;p60"/>
              <p:cNvCxnSpPr>
                <a:stCxn id="1120" idx="3"/>
                <a:endCxn id="1128" idx="1"/>
              </p:cNvCxnSpPr>
              <p:nvPr/>
            </p:nvCxnSpPr>
            <p:spPr>
              <a:xfrm>
                <a:off x="5405399" y="2262450"/>
                <a:ext cx="849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1131" name="Google Shape;1131;p60"/>
              <p:cNvCxnSpPr>
                <a:stCxn id="1128" idx="3"/>
                <a:endCxn id="1129" idx="1"/>
              </p:cNvCxnSpPr>
              <p:nvPr/>
            </p:nvCxnSpPr>
            <p:spPr>
              <a:xfrm>
                <a:off x="6886187" y="2262484"/>
                <a:ext cx="718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1132" name="Google Shape;1132;p60"/>
              <p:cNvSpPr/>
              <p:nvPr/>
            </p:nvSpPr>
            <p:spPr>
              <a:xfrm>
                <a:off x="8472826" y="2155530"/>
                <a:ext cx="213900" cy="213900"/>
              </a:xfrm>
              <a:prstGeom prst="ellipse">
                <a:avLst/>
              </a:prstGeom>
              <a:solidFill>
                <a:srgbClr val="FF00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33" name="Google Shape;1133;p60"/>
              <p:cNvCxnSpPr>
                <a:stCxn id="1129" idx="1"/>
                <a:endCxn id="1132" idx="2"/>
              </p:cNvCxnSpPr>
              <p:nvPr/>
            </p:nvCxnSpPr>
            <p:spPr>
              <a:xfrm>
                <a:off x="7604823" y="2262484"/>
                <a:ext cx="86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1134" name="Google Shape;1134;p60"/>
              <p:cNvCxnSpPr>
                <a:endCxn id="1121" idx="1"/>
              </p:cNvCxnSpPr>
              <p:nvPr/>
            </p:nvCxnSpPr>
            <p:spPr>
              <a:xfrm>
                <a:off x="337755" y="-22797"/>
                <a:ext cx="199200" cy="583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135" name="Google Shape;1135;p60"/>
              <p:cNvSpPr txBox="1"/>
              <p:nvPr/>
            </p:nvSpPr>
            <p:spPr>
              <a:xfrm>
                <a:off x="1070325" y="281250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D2EF1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136" name="Google Shape;1136;p60"/>
              <p:cNvSpPr txBox="1"/>
              <p:nvPr/>
            </p:nvSpPr>
            <p:spPr>
              <a:xfrm>
                <a:off x="2980575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D2EF2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137" name="Google Shape;1137;p60"/>
              <p:cNvSpPr txBox="1"/>
              <p:nvPr/>
            </p:nvSpPr>
            <p:spPr>
              <a:xfrm>
                <a:off x="4566150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138" name="Google Shape;1138;p60"/>
              <p:cNvSpPr txBox="1"/>
              <p:nvPr/>
            </p:nvSpPr>
            <p:spPr>
              <a:xfrm>
                <a:off x="61037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139" name="Google Shape;1139;p60"/>
              <p:cNvSpPr txBox="1"/>
              <p:nvPr/>
            </p:nvSpPr>
            <p:spPr>
              <a:xfrm>
                <a:off x="71380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Q0EF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</p:grpSp>
      </p:grpSp>
      <p:sp>
        <p:nvSpPr>
          <p:cNvPr id="1140" name="Google Shape;1140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pic>
        <p:nvPicPr>
          <p:cNvPr id="1141" name="Google Shape;1141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138" y="1571938"/>
            <a:ext cx="3478211" cy="34259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2" name="Google Shape;1142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3651" y="1571938"/>
            <a:ext cx="3478211" cy="34259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43" name="Google Shape;1143;p60"/>
          <p:cNvSpPr txBox="1"/>
          <p:nvPr/>
        </p:nvSpPr>
        <p:spPr>
          <a:xfrm>
            <a:off x="0" y="0"/>
            <a:ext cx="527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Benchmark: </a:t>
            </a:r>
            <a:r>
              <a:rPr lang="en" sz="1800" b="1">
                <a:solidFill>
                  <a:srgbClr val="980000"/>
                </a:solidFill>
              </a:rPr>
              <a:t>Beam distribution after Q1EF</a:t>
            </a:r>
            <a:endParaRPr sz="1800" b="1">
              <a:solidFill>
                <a:srgbClr val="980000"/>
              </a:solidFill>
            </a:endParaRPr>
          </a:p>
        </p:txBody>
      </p:sp>
      <p:sp>
        <p:nvSpPr>
          <p:cNvPr id="1144" name="Google Shape;1144;p60"/>
          <p:cNvSpPr txBox="1"/>
          <p:nvPr/>
        </p:nvSpPr>
        <p:spPr>
          <a:xfrm>
            <a:off x="1360325" y="2753962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Geant4</a:t>
            </a:r>
            <a:endParaRPr sz="1200" b="1"/>
          </a:p>
        </p:txBody>
      </p:sp>
      <p:sp>
        <p:nvSpPr>
          <p:cNvPr id="1145" name="Google Shape;1145;p60"/>
          <p:cNvSpPr txBox="1"/>
          <p:nvPr/>
        </p:nvSpPr>
        <p:spPr>
          <a:xfrm>
            <a:off x="5005725" y="2753962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Geant4</a:t>
            </a:r>
            <a:endParaRPr sz="1200" b="1"/>
          </a:p>
        </p:txBody>
      </p:sp>
      <p:sp>
        <p:nvSpPr>
          <p:cNvPr id="1146" name="Google Shape;1146;p60"/>
          <p:cNvSpPr txBox="1"/>
          <p:nvPr/>
        </p:nvSpPr>
        <p:spPr>
          <a:xfrm>
            <a:off x="1012150" y="4779500"/>
            <a:ext cx="22158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Horizontal phase space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147" name="Google Shape;1147;p60"/>
          <p:cNvSpPr txBox="1"/>
          <p:nvPr/>
        </p:nvSpPr>
        <p:spPr>
          <a:xfrm>
            <a:off x="4653650" y="4779500"/>
            <a:ext cx="22158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Vertical phase space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148" name="Google Shape;1148;p60"/>
          <p:cNvSpPr txBox="1"/>
          <p:nvPr/>
        </p:nvSpPr>
        <p:spPr>
          <a:xfrm>
            <a:off x="0" y="568925"/>
            <a:ext cx="51453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Good agreement between tracked beam distribution in Geant4 and </a:t>
            </a:r>
            <a:r>
              <a:rPr lang="en">
                <a:solidFill>
                  <a:srgbClr val="202122"/>
                </a:solidFill>
              </a:rPr>
              <a:t>Courant–Snyder (a.k.a. Twiss)</a:t>
            </a:r>
            <a:r>
              <a:rPr lang="en">
                <a:solidFill>
                  <a:schemeClr val="dk1"/>
                </a:solidFill>
              </a:rPr>
              <a:t> parameters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49" name="Google Shape;1149;p60"/>
          <p:cNvSpPr/>
          <p:nvPr/>
        </p:nvSpPr>
        <p:spPr>
          <a:xfrm rot="-2276402">
            <a:off x="7426834" y="1209527"/>
            <a:ext cx="648953" cy="182130"/>
          </a:xfrm>
          <a:prstGeom prst="rightArrow">
            <a:avLst>
              <a:gd name="adj1" fmla="val 50000"/>
              <a:gd name="adj2" fmla="val 175232"/>
            </a:avLst>
          </a:prstGeom>
          <a:solidFill>
            <a:srgbClr val="00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60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pic>
        <p:nvPicPr>
          <p:cNvPr id="1156" name="Google Shape;1156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6175" y="827100"/>
            <a:ext cx="7105424" cy="34369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57" name="Google Shape;1157;p61"/>
          <p:cNvSpPr txBox="1"/>
          <p:nvPr/>
        </p:nvSpPr>
        <p:spPr>
          <a:xfrm>
            <a:off x="0" y="0"/>
            <a:ext cx="583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Benchmark: </a:t>
            </a:r>
            <a:r>
              <a:rPr lang="en" sz="1800" b="1">
                <a:solidFill>
                  <a:srgbClr val="980000"/>
                </a:solidFill>
              </a:rPr>
              <a:t>Synchrotron radiation photons (2)</a:t>
            </a:r>
            <a:endParaRPr sz="1800" b="1">
              <a:solidFill>
                <a:srgbClr val="980000"/>
              </a:solidFill>
            </a:endParaRPr>
          </a:p>
        </p:txBody>
      </p:sp>
      <p:sp>
        <p:nvSpPr>
          <p:cNvPr id="1158" name="Google Shape;1158;p61"/>
          <p:cNvSpPr txBox="1"/>
          <p:nvPr/>
        </p:nvSpPr>
        <p:spPr>
          <a:xfrm>
            <a:off x="2055779" y="2279394"/>
            <a:ext cx="1094700" cy="497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highlight>
                  <a:srgbClr val="F3F3F3"/>
                </a:highlight>
              </a:rPr>
              <a:t>D2EF1</a:t>
            </a:r>
            <a:endParaRPr sz="1600" b="1">
              <a:solidFill>
                <a:schemeClr val="dk2"/>
              </a:solidFill>
              <a:highlight>
                <a:srgbClr val="F3F3F3"/>
              </a:highlight>
            </a:endParaRPr>
          </a:p>
        </p:txBody>
      </p:sp>
      <p:sp>
        <p:nvSpPr>
          <p:cNvPr id="1159" name="Google Shape;1159;p61"/>
          <p:cNvSpPr txBox="1"/>
          <p:nvPr/>
        </p:nvSpPr>
        <p:spPr>
          <a:xfrm>
            <a:off x="3474716" y="2297022"/>
            <a:ext cx="1094700" cy="497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highlight>
                  <a:srgbClr val="F3F3F3"/>
                </a:highlight>
              </a:rPr>
              <a:t>D2EF2</a:t>
            </a:r>
            <a:endParaRPr sz="1600" b="1">
              <a:solidFill>
                <a:schemeClr val="dk2"/>
              </a:solidFill>
              <a:highlight>
                <a:srgbClr val="F3F3F3"/>
              </a:highlight>
            </a:endParaRPr>
          </a:p>
        </p:txBody>
      </p:sp>
      <p:sp>
        <p:nvSpPr>
          <p:cNvPr id="1160" name="Google Shape;1160;p61"/>
          <p:cNvSpPr txBox="1"/>
          <p:nvPr/>
        </p:nvSpPr>
        <p:spPr>
          <a:xfrm>
            <a:off x="4893653" y="2297036"/>
            <a:ext cx="1094700" cy="497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highlight>
                  <a:srgbClr val="F3F3F3"/>
                </a:highlight>
              </a:rPr>
              <a:t>D1EF</a:t>
            </a:r>
            <a:endParaRPr sz="1600" b="1">
              <a:solidFill>
                <a:schemeClr val="dk2"/>
              </a:solidFill>
              <a:highlight>
                <a:srgbClr val="F3F3F3"/>
              </a:highlight>
            </a:endParaRPr>
          </a:p>
        </p:txBody>
      </p:sp>
      <p:sp>
        <p:nvSpPr>
          <p:cNvPr id="1161" name="Google Shape;1161;p61"/>
          <p:cNvSpPr txBox="1"/>
          <p:nvPr/>
        </p:nvSpPr>
        <p:spPr>
          <a:xfrm>
            <a:off x="6312591" y="2297036"/>
            <a:ext cx="1094700" cy="497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highlight>
                  <a:srgbClr val="F3F3F3"/>
                </a:highlight>
              </a:rPr>
              <a:t>Q1EF</a:t>
            </a:r>
            <a:endParaRPr sz="1600" b="1">
              <a:solidFill>
                <a:schemeClr val="dk2"/>
              </a:solidFill>
              <a:highlight>
                <a:srgbClr val="F3F3F3"/>
              </a:highlight>
            </a:endParaRPr>
          </a:p>
        </p:txBody>
      </p:sp>
      <p:sp>
        <p:nvSpPr>
          <p:cNvPr id="1162" name="Google Shape;1162;p61"/>
          <p:cNvSpPr txBox="1"/>
          <p:nvPr/>
        </p:nvSpPr>
        <p:spPr>
          <a:xfrm>
            <a:off x="7731528" y="2297036"/>
            <a:ext cx="1094700" cy="497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highlight>
                  <a:srgbClr val="F3F3F3"/>
                </a:highlight>
              </a:rPr>
              <a:t>Q0EF</a:t>
            </a:r>
            <a:endParaRPr sz="1600" b="1">
              <a:solidFill>
                <a:schemeClr val="dk2"/>
              </a:solidFill>
              <a:highlight>
                <a:srgbClr val="F3F3F3"/>
              </a:highlight>
            </a:endParaRPr>
          </a:p>
        </p:txBody>
      </p:sp>
      <p:sp>
        <p:nvSpPr>
          <p:cNvPr id="1163" name="Google Shape;1163;p61"/>
          <p:cNvSpPr txBox="1"/>
          <p:nvPr/>
        </p:nvSpPr>
        <p:spPr>
          <a:xfrm>
            <a:off x="0" y="827100"/>
            <a:ext cx="1886100" cy="16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Average number of generated SR photons per electron in the given magnet, &lt;N</a:t>
            </a:r>
            <a:r>
              <a:rPr lang="en" baseline="-25000">
                <a:solidFill>
                  <a:srgbClr val="434343"/>
                </a:solidFill>
              </a:rPr>
              <a:t>Ɣ</a:t>
            </a:r>
            <a:r>
              <a:rPr lang="en">
                <a:solidFill>
                  <a:srgbClr val="434343"/>
                </a:solidFill>
              </a:rPr>
              <a:t>&gt;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164" name="Google Shape;1164;p61"/>
          <p:cNvSpPr txBox="1"/>
          <p:nvPr/>
        </p:nvSpPr>
        <p:spPr>
          <a:xfrm>
            <a:off x="0" y="2569375"/>
            <a:ext cx="1886100" cy="16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Average power of radiated SR per electron in the given magnet, &lt;P</a:t>
            </a:r>
            <a:r>
              <a:rPr lang="en" baseline="-25000">
                <a:solidFill>
                  <a:srgbClr val="434343"/>
                </a:solidFill>
              </a:rPr>
              <a:t>Ɣ</a:t>
            </a:r>
            <a:r>
              <a:rPr lang="en">
                <a:solidFill>
                  <a:srgbClr val="434343"/>
                </a:solidFill>
              </a:rPr>
              <a:t>&gt;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165" name="Google Shape;1165;p61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103050" y="3567454"/>
            <a:ext cx="5503800" cy="615600"/>
          </a:xfrm>
          <a:prstGeom prst="roundRect">
            <a:avLst>
              <a:gd name="adj" fmla="val 16667"/>
            </a:avLst>
          </a:prstGeom>
          <a:solidFill>
            <a:srgbClr val="D9EAD3">
              <a:alpha val="61820"/>
            </a:srgbClr>
          </a:solidFill>
          <a:ln w="2857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l="9579" t="8536" r="21254" b="11379"/>
          <a:stretch/>
        </p:blipFill>
        <p:spPr>
          <a:xfrm>
            <a:off x="5709763" y="88325"/>
            <a:ext cx="3358612" cy="243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4">
            <a:alphaModFix/>
          </a:blip>
          <a:srcRect l="14337" t="10653" r="17714" b="10661"/>
          <a:stretch/>
        </p:blipFill>
        <p:spPr>
          <a:xfrm>
            <a:off x="5709764" y="2626192"/>
            <a:ext cx="3358612" cy="2430634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2" name="Google Shape;102;p17"/>
          <p:cNvSpPr txBox="1"/>
          <p:nvPr/>
        </p:nvSpPr>
        <p:spPr>
          <a:xfrm>
            <a:off x="0" y="0"/>
            <a:ext cx="543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76470"/>
              </a:lnSpc>
              <a:spcBef>
                <a:spcPts val="1500"/>
              </a:spcBef>
              <a:spcAft>
                <a:spcPts val="800"/>
              </a:spcAft>
              <a:buNone/>
            </a:pPr>
            <a:r>
              <a:rPr lang="en" sz="1800" b="1"/>
              <a:t>Possible solution</a:t>
            </a:r>
            <a:endParaRPr sz="1800" b="1"/>
          </a:p>
        </p:txBody>
      </p:sp>
      <p:sp>
        <p:nvSpPr>
          <p:cNvPr id="103" name="Google Shape;103;p17"/>
          <p:cNvSpPr/>
          <p:nvPr/>
        </p:nvSpPr>
        <p:spPr>
          <a:xfrm>
            <a:off x="7564900" y="1060250"/>
            <a:ext cx="548700" cy="506700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4" name="Google Shape;104;p17"/>
          <p:cNvCxnSpPr>
            <a:stCxn id="103" idx="2"/>
            <a:endCxn id="101" idx="0"/>
          </p:cNvCxnSpPr>
          <p:nvPr/>
        </p:nvCxnSpPr>
        <p:spPr>
          <a:xfrm flipH="1">
            <a:off x="7388950" y="1566950"/>
            <a:ext cx="450300" cy="1059300"/>
          </a:xfrm>
          <a:prstGeom prst="straightConnector1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105" name="Google Shape;105;p17"/>
          <p:cNvSpPr txBox="1"/>
          <p:nvPr/>
        </p:nvSpPr>
        <p:spPr>
          <a:xfrm>
            <a:off x="0" y="917100"/>
            <a:ext cx="5709900" cy="3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Instead of collecting photon data from </a:t>
            </a:r>
            <a:r>
              <a:rPr lang="en">
                <a:solidFill>
                  <a:srgbClr val="FF0000"/>
                </a:solidFill>
              </a:rPr>
              <a:t>~1k facets</a:t>
            </a:r>
            <a:r>
              <a:rPr lang="en"/>
              <a:t>, we can create a </a:t>
            </a:r>
            <a:r>
              <a:rPr lang="en">
                <a:solidFill>
                  <a:srgbClr val="0000FF"/>
                </a:solidFill>
              </a:rPr>
              <a:t>phantom/fake beam pipe </a:t>
            </a:r>
            <a:r>
              <a:rPr lang="en">
                <a:solidFill>
                  <a:schemeClr val="dk1"/>
                </a:solidFill>
              </a:rPr>
              <a:t>(an ideal absorber → </a:t>
            </a:r>
            <a:r>
              <a:rPr lang="en" i="1">
                <a:solidFill>
                  <a:schemeClr val="dk1"/>
                </a:solidFill>
              </a:rPr>
              <a:t>sticking = 1</a:t>
            </a:r>
            <a:r>
              <a:rPr lang="en">
                <a:solidFill>
                  <a:schemeClr val="dk1"/>
                </a:solidFill>
              </a:rPr>
              <a:t>)</a:t>
            </a:r>
            <a:r>
              <a:rPr lang="en"/>
              <a:t> with a simple geometry inside the actual pipe and collect the data.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Pros</a:t>
            </a:r>
            <a:endParaRPr b="1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Only </a:t>
            </a:r>
            <a:r>
              <a:rPr lang="en">
                <a:solidFill>
                  <a:srgbClr val="0000FF"/>
                </a:solidFill>
              </a:rPr>
              <a:t>36 facets</a:t>
            </a:r>
            <a:r>
              <a:rPr lang="en"/>
              <a:t> → easy to store the data (~40 min)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Cons</a:t>
            </a:r>
            <a:endParaRPr b="1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Detailed information about reflected photons is missing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Proposal</a:t>
            </a:r>
            <a:endParaRPr b="1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 Geant4 instead of </a:t>
            </a:r>
            <a:r>
              <a:rPr lang="en">
                <a:solidFill>
                  <a:schemeClr val="dk1"/>
                </a:solidFill>
              </a:rPr>
              <a:t>Synrad+ </a:t>
            </a:r>
            <a:r>
              <a:rPr lang="en"/>
              <a:t>for the SR simulation</a:t>
            </a:r>
            <a:endParaRPr/>
          </a:p>
        </p:txBody>
      </p:sp>
      <p:cxnSp>
        <p:nvCxnSpPr>
          <p:cNvPr id="106" name="Google Shape;106;p17"/>
          <p:cNvCxnSpPr/>
          <p:nvPr/>
        </p:nvCxnSpPr>
        <p:spPr>
          <a:xfrm rot="10800000">
            <a:off x="5895375" y="2734825"/>
            <a:ext cx="1416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7"/>
          <p:cNvCxnSpPr/>
          <p:nvPr/>
        </p:nvCxnSpPr>
        <p:spPr>
          <a:xfrm rot="10800000">
            <a:off x="5895375" y="4860025"/>
            <a:ext cx="1416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7"/>
          <p:cNvCxnSpPr/>
          <p:nvPr/>
        </p:nvCxnSpPr>
        <p:spPr>
          <a:xfrm>
            <a:off x="6006025" y="2745850"/>
            <a:ext cx="0" cy="2120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9" name="Google Shape;109;p17"/>
          <p:cNvCxnSpPr/>
          <p:nvPr/>
        </p:nvCxnSpPr>
        <p:spPr>
          <a:xfrm rot="10800000">
            <a:off x="7311675" y="2792275"/>
            <a:ext cx="14163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110;p17"/>
          <p:cNvCxnSpPr/>
          <p:nvPr/>
        </p:nvCxnSpPr>
        <p:spPr>
          <a:xfrm rot="10800000">
            <a:off x="7311675" y="4788425"/>
            <a:ext cx="14163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111;p17"/>
          <p:cNvCxnSpPr/>
          <p:nvPr/>
        </p:nvCxnSpPr>
        <p:spPr>
          <a:xfrm>
            <a:off x="8611500" y="2792275"/>
            <a:ext cx="0" cy="1995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highlight>
                  <a:srgbClr val="FFFFFF"/>
                </a:highlight>
              </a:rPr>
              <a:t>5</a:t>
            </a:fld>
            <a:endParaRPr>
              <a:highlight>
                <a:srgbClr val="FFFFFF"/>
              </a:highlight>
            </a:endParaRPr>
          </a:p>
        </p:txBody>
      </p:sp>
      <p:sp>
        <p:nvSpPr>
          <p:cNvPr id="113" name="Google Shape;113;p17"/>
          <p:cNvSpPr txBox="1"/>
          <p:nvPr/>
        </p:nvSpPr>
        <p:spPr>
          <a:xfrm rot="-5400000">
            <a:off x="5144125" y="3647275"/>
            <a:ext cx="14163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</a:rPr>
              <a:t>⌀ 4.4 cm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114" name="Google Shape;114;p17"/>
          <p:cNvSpPr txBox="1"/>
          <p:nvPr/>
        </p:nvSpPr>
        <p:spPr>
          <a:xfrm rot="-5400000">
            <a:off x="7760850" y="3647850"/>
            <a:ext cx="14163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highlight>
                  <a:srgbClr val="FFFFFF"/>
                </a:highlight>
              </a:rPr>
              <a:t>⌀ 4.2 cm</a:t>
            </a:r>
            <a:endParaRPr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6545113" y="3220600"/>
            <a:ext cx="15273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Phantom pipe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116" name="Google Shape;116;p17"/>
          <p:cNvCxnSpPr>
            <a:stCxn id="115" idx="0"/>
          </p:cNvCxnSpPr>
          <p:nvPr/>
        </p:nvCxnSpPr>
        <p:spPr>
          <a:xfrm rot="10800000" flipH="1">
            <a:off x="7308763" y="2951500"/>
            <a:ext cx="533100" cy="269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7" name="Google Shape;117;p17"/>
          <p:cNvSpPr/>
          <p:nvPr/>
        </p:nvSpPr>
        <p:spPr>
          <a:xfrm rot="3069689">
            <a:off x="6843110" y="3616748"/>
            <a:ext cx="150209" cy="989147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7"/>
          <p:cNvSpPr txBox="1"/>
          <p:nvPr/>
        </p:nvSpPr>
        <p:spPr>
          <a:xfrm>
            <a:off x="6607500" y="4263025"/>
            <a:ext cx="34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10</a:t>
            </a:r>
            <a:r>
              <a:rPr lang="en" sz="1200" baseline="30000"/>
              <a:t>o</a:t>
            </a:r>
            <a:endParaRPr sz="1200" baseline="30000"/>
          </a:p>
        </p:txBody>
      </p:sp>
      <p:sp>
        <p:nvSpPr>
          <p:cNvPr id="119" name="Google Shape;119;p17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0" name="Google Shape;1170;p62"/>
          <p:cNvPicPr preferRelativeResize="0"/>
          <p:nvPr/>
        </p:nvPicPr>
        <p:blipFill rotWithShape="1">
          <a:blip r:embed="rId3">
            <a:alphaModFix/>
          </a:blip>
          <a:srcRect b="1893"/>
          <a:stretch/>
        </p:blipFill>
        <p:spPr>
          <a:xfrm>
            <a:off x="488175" y="1043700"/>
            <a:ext cx="8167651" cy="38906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71" name="Google Shape;1171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sp>
        <p:nvSpPr>
          <p:cNvPr id="1172" name="Google Shape;1172;p62"/>
          <p:cNvSpPr txBox="1"/>
          <p:nvPr/>
        </p:nvSpPr>
        <p:spPr>
          <a:xfrm>
            <a:off x="0" y="0"/>
            <a:ext cx="793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Benchmark: </a:t>
            </a:r>
            <a:r>
              <a:rPr lang="en" sz="1800" b="1">
                <a:solidFill>
                  <a:srgbClr val="980000"/>
                </a:solidFill>
              </a:rPr>
              <a:t>Absorbed SR photon position along Z-axis</a:t>
            </a:r>
            <a:endParaRPr sz="1800" b="1">
              <a:solidFill>
                <a:srgbClr val="980000"/>
              </a:solidFill>
            </a:endParaRPr>
          </a:p>
        </p:txBody>
      </p:sp>
      <p:sp>
        <p:nvSpPr>
          <p:cNvPr id="1173" name="Google Shape;1173;p62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1174" name="Google Shape;1174;p62"/>
          <p:cNvSpPr txBox="1"/>
          <p:nvPr/>
        </p:nvSpPr>
        <p:spPr>
          <a:xfrm>
            <a:off x="2413275" y="2262450"/>
            <a:ext cx="169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Incident to the beam pipe</a:t>
            </a:r>
            <a:endParaRPr i="1">
              <a:solidFill>
                <a:schemeClr val="dk1"/>
              </a:solidFill>
            </a:endParaRPr>
          </a:p>
        </p:txBody>
      </p:sp>
      <p:sp>
        <p:nvSpPr>
          <p:cNvPr id="1175" name="Google Shape;1175;p62"/>
          <p:cNvSpPr txBox="1"/>
          <p:nvPr/>
        </p:nvSpPr>
        <p:spPr>
          <a:xfrm>
            <a:off x="1528325" y="3174925"/>
            <a:ext cx="169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0000"/>
                </a:solidFill>
              </a:rPr>
              <a:t>Reflected from the beam pipe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1176" name="Google Shape;1176;p62"/>
          <p:cNvSpPr txBox="1"/>
          <p:nvPr/>
        </p:nvSpPr>
        <p:spPr>
          <a:xfrm>
            <a:off x="6470125" y="2279400"/>
            <a:ext cx="169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0000FF"/>
                </a:solidFill>
              </a:rPr>
              <a:t>Absorbed on the beam pipe</a:t>
            </a:r>
            <a:endParaRPr i="1">
              <a:solidFill>
                <a:srgbClr val="0000FF"/>
              </a:solidFill>
            </a:endParaRPr>
          </a:p>
        </p:txBody>
      </p:sp>
      <p:sp>
        <p:nvSpPr>
          <p:cNvPr id="1177" name="Google Shape;1177;p62"/>
          <p:cNvSpPr txBox="1"/>
          <p:nvPr/>
        </p:nvSpPr>
        <p:spPr>
          <a:xfrm>
            <a:off x="1503750" y="537900"/>
            <a:ext cx="613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There is a small disagreement, presumably linked to the energy spectrum disagreement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  <p:sp>
        <p:nvSpPr>
          <p:cNvPr id="1183" name="Google Shape;1183;p63"/>
          <p:cNvSpPr txBox="1"/>
          <p:nvPr/>
        </p:nvSpPr>
        <p:spPr>
          <a:xfrm>
            <a:off x="0" y="0"/>
            <a:ext cx="43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Beam tail model</a:t>
            </a:r>
            <a:endParaRPr sz="1800" b="1"/>
          </a:p>
        </p:txBody>
      </p:sp>
      <p:pic>
        <p:nvPicPr>
          <p:cNvPr id="1184" name="Google Shape;1184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8700" y="1080750"/>
            <a:ext cx="5882448" cy="2856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85" name="Google Shape;1185;p63"/>
          <p:cNvSpPr txBox="1"/>
          <p:nvPr/>
        </p:nvSpPr>
        <p:spPr>
          <a:xfrm>
            <a:off x="3907925" y="540375"/>
            <a:ext cx="43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10 GeV electron beam | P = 5 nTorr 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186" name="Google Shape;118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50" y="730963"/>
            <a:ext cx="2963120" cy="123291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87" name="Google Shape;1187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950" y="1963875"/>
            <a:ext cx="2963123" cy="12332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88" name="Google Shape;1188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950" y="3197136"/>
            <a:ext cx="2963125" cy="121540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89" name="Google Shape;1189;p63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4" name="Google Shape;1194;p64"/>
          <p:cNvGrpSpPr/>
          <p:nvPr/>
        </p:nvGrpSpPr>
        <p:grpSpPr>
          <a:xfrm>
            <a:off x="5145182" y="126600"/>
            <a:ext cx="3924900" cy="1368900"/>
            <a:chOff x="5145182" y="126600"/>
            <a:chExt cx="3924900" cy="1368900"/>
          </a:xfrm>
        </p:grpSpPr>
        <p:sp>
          <p:nvSpPr>
            <p:cNvPr id="1195" name="Google Shape;1195;p64"/>
            <p:cNvSpPr/>
            <p:nvPr/>
          </p:nvSpPr>
          <p:spPr>
            <a:xfrm>
              <a:off x="5145182" y="126600"/>
              <a:ext cx="3924900" cy="13689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6" name="Google Shape;1196;p64"/>
            <p:cNvGrpSpPr/>
            <p:nvPr/>
          </p:nvGrpSpPr>
          <p:grpSpPr>
            <a:xfrm>
              <a:off x="5406869" y="215987"/>
              <a:ext cx="3401527" cy="1173033"/>
              <a:chOff x="0" y="-22797"/>
              <a:chExt cx="9143889" cy="3153315"/>
            </a:xfrm>
          </p:grpSpPr>
          <p:sp>
            <p:nvSpPr>
              <p:cNvPr id="1197" name="Google Shape;1197;p64"/>
              <p:cNvSpPr/>
              <p:nvPr/>
            </p:nvSpPr>
            <p:spPr>
              <a:xfrm>
                <a:off x="4660499" y="1949850"/>
                <a:ext cx="744900" cy="62520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64"/>
              <p:cNvSpPr/>
              <p:nvPr/>
            </p:nvSpPr>
            <p:spPr>
              <a:xfrm rot="2700000">
                <a:off x="313715" y="786458"/>
                <a:ext cx="1524381" cy="62579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99" name="Google Shape;1199;p64"/>
              <p:cNvCxnSpPr/>
              <p:nvPr/>
            </p:nvCxnSpPr>
            <p:spPr>
              <a:xfrm rot="2700000">
                <a:off x="-445735" y="1099251"/>
                <a:ext cx="304367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200" name="Google Shape;1200;p64"/>
              <p:cNvSpPr/>
              <p:nvPr/>
            </p:nvSpPr>
            <p:spPr>
              <a:xfrm rot="180091">
                <a:off x="2685368" y="1870516"/>
                <a:ext cx="1523991" cy="62544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01" name="Google Shape;1201;p64"/>
              <p:cNvCxnSpPr/>
              <p:nvPr/>
            </p:nvCxnSpPr>
            <p:spPr>
              <a:xfrm>
                <a:off x="1927715" y="2103553"/>
                <a:ext cx="4503600" cy="24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64"/>
              <p:cNvCxnSpPr>
                <a:stCxn id="1198" idx="3"/>
                <a:endCxn id="1200" idx="1"/>
              </p:cNvCxnSpPr>
              <p:nvPr/>
            </p:nvCxnSpPr>
            <p:spPr>
              <a:xfrm>
                <a:off x="1614855" y="1638303"/>
                <a:ext cx="1071600" cy="504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1203" name="Google Shape;1203;p64"/>
              <p:cNvCxnSpPr/>
              <p:nvPr/>
            </p:nvCxnSpPr>
            <p:spPr>
              <a:xfrm>
                <a:off x="3196089" y="2262484"/>
                <a:ext cx="5947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lgDash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64"/>
              <p:cNvCxnSpPr>
                <a:stCxn id="1200" idx="3"/>
                <a:endCxn id="1197" idx="1"/>
              </p:cNvCxnSpPr>
              <p:nvPr/>
            </p:nvCxnSpPr>
            <p:spPr>
              <a:xfrm>
                <a:off x="4208314" y="2223136"/>
                <a:ext cx="452100" cy="39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1205" name="Google Shape;1205;p64"/>
              <p:cNvSpPr/>
              <p:nvPr/>
            </p:nvSpPr>
            <p:spPr>
              <a:xfrm>
                <a:off x="6254872" y="1394450"/>
                <a:ext cx="631315" cy="1736067"/>
              </a:xfrm>
              <a:prstGeom prst="flowChartSort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64"/>
              <p:cNvSpPr/>
              <p:nvPr/>
            </p:nvSpPr>
            <p:spPr>
              <a:xfrm>
                <a:off x="7289165" y="1394450"/>
                <a:ext cx="631315" cy="1736067"/>
              </a:xfrm>
              <a:prstGeom prst="flowChartCollate">
                <a:avLst/>
              </a:prstGeom>
              <a:solidFill>
                <a:srgbClr val="E0666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07" name="Google Shape;1207;p64"/>
              <p:cNvCxnSpPr>
                <a:stCxn id="1197" idx="3"/>
                <a:endCxn id="1205" idx="1"/>
              </p:cNvCxnSpPr>
              <p:nvPr/>
            </p:nvCxnSpPr>
            <p:spPr>
              <a:xfrm>
                <a:off x="5405399" y="2262450"/>
                <a:ext cx="849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1208" name="Google Shape;1208;p64"/>
              <p:cNvCxnSpPr>
                <a:stCxn id="1205" idx="3"/>
                <a:endCxn id="1206" idx="1"/>
              </p:cNvCxnSpPr>
              <p:nvPr/>
            </p:nvCxnSpPr>
            <p:spPr>
              <a:xfrm>
                <a:off x="6886187" y="2262484"/>
                <a:ext cx="7185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sp>
            <p:nvSpPr>
              <p:cNvPr id="1209" name="Google Shape;1209;p64"/>
              <p:cNvSpPr/>
              <p:nvPr/>
            </p:nvSpPr>
            <p:spPr>
              <a:xfrm>
                <a:off x="8472826" y="2155530"/>
                <a:ext cx="213900" cy="213900"/>
              </a:xfrm>
              <a:prstGeom prst="ellipse">
                <a:avLst/>
              </a:prstGeom>
              <a:solidFill>
                <a:srgbClr val="FF00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10" name="Google Shape;1210;p64"/>
              <p:cNvCxnSpPr>
                <a:stCxn id="1206" idx="1"/>
                <a:endCxn id="1209" idx="2"/>
              </p:cNvCxnSpPr>
              <p:nvPr/>
            </p:nvCxnSpPr>
            <p:spPr>
              <a:xfrm>
                <a:off x="7604823" y="2262484"/>
                <a:ext cx="86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1211" name="Google Shape;1211;p64"/>
              <p:cNvCxnSpPr>
                <a:endCxn id="1198" idx="1"/>
              </p:cNvCxnSpPr>
              <p:nvPr/>
            </p:nvCxnSpPr>
            <p:spPr>
              <a:xfrm>
                <a:off x="337755" y="-22797"/>
                <a:ext cx="199200" cy="583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212" name="Google Shape;1212;p64"/>
              <p:cNvSpPr txBox="1"/>
              <p:nvPr/>
            </p:nvSpPr>
            <p:spPr>
              <a:xfrm>
                <a:off x="1070325" y="281250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D2EF1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213" name="Google Shape;1213;p64"/>
              <p:cNvSpPr txBox="1"/>
              <p:nvPr/>
            </p:nvSpPr>
            <p:spPr>
              <a:xfrm>
                <a:off x="2980575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D2EF2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214" name="Google Shape;1214;p64"/>
              <p:cNvSpPr txBox="1"/>
              <p:nvPr/>
            </p:nvSpPr>
            <p:spPr>
              <a:xfrm>
                <a:off x="4566150" y="8668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D1EF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215" name="Google Shape;1215;p64"/>
              <p:cNvSpPr txBox="1"/>
              <p:nvPr/>
            </p:nvSpPr>
            <p:spPr>
              <a:xfrm>
                <a:off x="61037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Q1EF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  <p:sp>
            <p:nvSpPr>
              <p:cNvPr id="1216" name="Google Shape;1216;p64"/>
              <p:cNvSpPr txBox="1"/>
              <p:nvPr/>
            </p:nvSpPr>
            <p:spPr>
              <a:xfrm>
                <a:off x="7138025" y="862325"/>
                <a:ext cx="933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00" b="1">
                    <a:solidFill>
                      <a:schemeClr val="dk2"/>
                    </a:solidFill>
                  </a:rPr>
                  <a:t>Q0EF</a:t>
                </a:r>
                <a:endParaRPr sz="400" b="1">
                  <a:solidFill>
                    <a:schemeClr val="dk2"/>
                  </a:solidFill>
                </a:endParaRPr>
              </a:p>
            </p:txBody>
          </p:sp>
        </p:grpSp>
      </p:grpSp>
      <p:sp>
        <p:nvSpPr>
          <p:cNvPr id="1217" name="Google Shape;1217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pic>
        <p:nvPicPr>
          <p:cNvPr id="1218" name="Google Shape;121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25" y="1703450"/>
            <a:ext cx="2912652" cy="286884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19" name="Google Shape;1219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2832" y="1703454"/>
            <a:ext cx="2912644" cy="286884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20" name="Google Shape;1220;p64"/>
          <p:cNvPicPr preferRelativeResize="0"/>
          <p:nvPr/>
        </p:nvPicPr>
        <p:blipFill rotWithShape="1">
          <a:blip r:embed="rId5">
            <a:alphaModFix/>
          </a:blip>
          <a:srcRect t="149" b="159"/>
          <a:stretch/>
        </p:blipFill>
        <p:spPr>
          <a:xfrm>
            <a:off x="6137731" y="1703455"/>
            <a:ext cx="2912643" cy="286884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21" name="Google Shape;1221;p64"/>
          <p:cNvSpPr/>
          <p:nvPr/>
        </p:nvSpPr>
        <p:spPr>
          <a:xfrm rot="-2276402">
            <a:off x="4993109" y="561827"/>
            <a:ext cx="648953" cy="182130"/>
          </a:xfrm>
          <a:prstGeom prst="rightArrow">
            <a:avLst>
              <a:gd name="adj1" fmla="val 50000"/>
              <a:gd name="adj2" fmla="val 175232"/>
            </a:avLst>
          </a:prstGeom>
          <a:solidFill>
            <a:srgbClr val="00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64"/>
          <p:cNvSpPr txBox="1"/>
          <p:nvPr/>
        </p:nvSpPr>
        <p:spPr>
          <a:xfrm>
            <a:off x="0" y="0"/>
            <a:ext cx="4557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Beam tails: </a:t>
            </a:r>
            <a:r>
              <a:rPr lang="en" sz="1800" b="1">
                <a:solidFill>
                  <a:srgbClr val="980000"/>
                </a:solidFill>
              </a:rPr>
              <a:t>Initial beam distribution</a:t>
            </a:r>
            <a:endParaRPr sz="1800" b="1">
              <a:solidFill>
                <a:srgbClr val="98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0000FF"/>
                </a:solidFill>
              </a:rPr>
              <a:t>Tails: 5 – 20σ</a:t>
            </a:r>
            <a:endParaRPr sz="1800" b="1">
              <a:solidFill>
                <a:srgbClr val="980000"/>
              </a:solidFill>
            </a:endParaRPr>
          </a:p>
        </p:txBody>
      </p:sp>
      <p:sp>
        <p:nvSpPr>
          <p:cNvPr id="1223" name="Google Shape;1223;p64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25" name="Google Shape;125;p18"/>
          <p:cNvSpPr txBox="1"/>
          <p:nvPr/>
        </p:nvSpPr>
        <p:spPr>
          <a:xfrm>
            <a:off x="2497350" y="2340900"/>
            <a:ext cx="414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SR in Geant4</a:t>
            </a:r>
            <a:endParaRPr sz="1800" b="1">
              <a:solidFill>
                <a:schemeClr val="dk2"/>
              </a:solidFill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8975" y="849812"/>
            <a:ext cx="4705574" cy="344387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2" name="Google Shape;13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33" name="Google Shape;133;p19"/>
          <p:cNvSpPr txBox="1"/>
          <p:nvPr/>
        </p:nvSpPr>
        <p:spPr>
          <a:xfrm>
            <a:off x="0" y="0"/>
            <a:ext cx="543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76470"/>
              </a:lnSpc>
              <a:spcBef>
                <a:spcPts val="1500"/>
              </a:spcBef>
              <a:spcAft>
                <a:spcPts val="800"/>
              </a:spcAft>
              <a:buNone/>
            </a:pPr>
            <a:r>
              <a:rPr lang="en" sz="1800" b="1"/>
              <a:t>Synrad+ → Geant4: </a:t>
            </a:r>
            <a:r>
              <a:rPr lang="en" sz="1800" b="1">
                <a:solidFill>
                  <a:srgbClr val="980000"/>
                </a:solidFill>
              </a:rPr>
              <a:t>Steps to be done</a:t>
            </a:r>
            <a:endParaRPr sz="1800" b="1">
              <a:solidFill>
                <a:srgbClr val="980000"/>
              </a:solidFill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0" y="1440200"/>
            <a:ext cx="4269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Convert the vacuum beam pipe structure into the Geant4 model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Create magnetic regions with three dipoles and two quadrupoles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Implement the SR photon reflection from the vacuum-metal interface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Collect absorbed photon hits</a:t>
            </a:r>
            <a:endParaRPr/>
          </a:p>
        </p:txBody>
      </p:sp>
      <p:sp>
        <p:nvSpPr>
          <p:cNvPr id="135" name="Google Shape;135;p19"/>
          <p:cNvSpPr txBox="1"/>
          <p:nvPr/>
        </p:nvSpPr>
        <p:spPr>
          <a:xfrm>
            <a:off x="6449150" y="3943050"/>
            <a:ext cx="1432200" cy="245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electron beam</a:t>
            </a:r>
            <a:endParaRPr sz="1200" i="1"/>
          </a:p>
        </p:txBody>
      </p:sp>
      <p:sp>
        <p:nvSpPr>
          <p:cNvPr id="136" name="Google Shape;136;p19"/>
          <p:cNvSpPr txBox="1"/>
          <p:nvPr/>
        </p:nvSpPr>
        <p:spPr>
          <a:xfrm>
            <a:off x="5905663" y="1093175"/>
            <a:ext cx="1432200" cy="245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SR photons</a:t>
            </a:r>
            <a:endParaRPr sz="1200" i="1"/>
          </a:p>
        </p:txBody>
      </p:sp>
      <p:sp>
        <p:nvSpPr>
          <p:cNvPr id="137" name="Google Shape;137;p19"/>
          <p:cNvSpPr txBox="1"/>
          <p:nvPr/>
        </p:nvSpPr>
        <p:spPr>
          <a:xfrm>
            <a:off x="7239575" y="3197550"/>
            <a:ext cx="1658700" cy="393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vacuum beam pipe internal walls</a:t>
            </a:r>
            <a:endParaRPr sz="1200" i="1"/>
          </a:p>
        </p:txBody>
      </p:sp>
      <p:cxnSp>
        <p:nvCxnSpPr>
          <p:cNvPr id="138" name="Google Shape;138;p19"/>
          <p:cNvCxnSpPr>
            <a:stCxn id="136" idx="2"/>
          </p:cNvCxnSpPr>
          <p:nvPr/>
        </p:nvCxnSpPr>
        <p:spPr>
          <a:xfrm flipH="1">
            <a:off x="5879563" y="1338575"/>
            <a:ext cx="742200" cy="192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9" name="Google Shape;139;p19"/>
          <p:cNvCxnSpPr>
            <a:stCxn id="137" idx="0"/>
          </p:cNvCxnSpPr>
          <p:nvPr/>
        </p:nvCxnSpPr>
        <p:spPr>
          <a:xfrm rot="10800000">
            <a:off x="8034725" y="2888250"/>
            <a:ext cx="34200" cy="30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0" name="Google Shape;140;p19"/>
          <p:cNvCxnSpPr>
            <a:stCxn id="135" idx="1"/>
          </p:cNvCxnSpPr>
          <p:nvPr/>
        </p:nvCxnSpPr>
        <p:spPr>
          <a:xfrm rot="10800000">
            <a:off x="4668650" y="3932850"/>
            <a:ext cx="1780500" cy="132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1" name="Google Shape;141;p19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47" name="Google Shape;147;p20"/>
          <p:cNvPicPr preferRelativeResize="0"/>
          <p:nvPr/>
        </p:nvPicPr>
        <p:blipFill rotWithShape="1">
          <a:blip r:embed="rId3">
            <a:alphaModFix/>
          </a:blip>
          <a:srcRect l="15197" t="5836" r="4007" b="10906"/>
          <a:stretch/>
        </p:blipFill>
        <p:spPr>
          <a:xfrm>
            <a:off x="148104" y="1057250"/>
            <a:ext cx="3048771" cy="19634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Google Shape;148;p20"/>
          <p:cNvPicPr preferRelativeResize="0"/>
          <p:nvPr/>
        </p:nvPicPr>
        <p:blipFill rotWithShape="1">
          <a:blip r:embed="rId4">
            <a:alphaModFix/>
          </a:blip>
          <a:srcRect l="25937" t="11255" r="31246" b="16359"/>
          <a:stretch/>
        </p:blipFill>
        <p:spPr>
          <a:xfrm>
            <a:off x="3335350" y="2124869"/>
            <a:ext cx="2761677" cy="291818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" name="Google Shape;149;p20"/>
          <p:cNvPicPr preferRelativeResize="0"/>
          <p:nvPr/>
        </p:nvPicPr>
        <p:blipFill rotWithShape="1">
          <a:blip r:embed="rId5">
            <a:alphaModFix/>
          </a:blip>
          <a:srcRect l="18137" t="6916" r="10398" b="18311"/>
          <a:stretch/>
        </p:blipFill>
        <p:spPr>
          <a:xfrm>
            <a:off x="6235500" y="116650"/>
            <a:ext cx="2431701" cy="38457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0" name="Google Shape;150;p20"/>
          <p:cNvSpPr txBox="1"/>
          <p:nvPr/>
        </p:nvSpPr>
        <p:spPr>
          <a:xfrm>
            <a:off x="3335351" y="2124850"/>
            <a:ext cx="18177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Synrad+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20103" y="441650"/>
            <a:ext cx="3641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STL-file from Charles Hetzel:</a:t>
            </a: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“Detector chamber 211004 mm.stl”</a:t>
            </a:r>
            <a:endParaRPr i="1"/>
          </a:p>
        </p:txBody>
      </p:sp>
      <p:cxnSp>
        <p:nvCxnSpPr>
          <p:cNvPr id="152" name="Google Shape;152;p20"/>
          <p:cNvCxnSpPr>
            <a:stCxn id="147" idx="2"/>
            <a:endCxn id="148" idx="1"/>
          </p:cNvCxnSpPr>
          <p:nvPr/>
        </p:nvCxnSpPr>
        <p:spPr>
          <a:xfrm rot="-5400000" flipH="1">
            <a:off x="2222389" y="2470825"/>
            <a:ext cx="563100" cy="1662900"/>
          </a:xfrm>
          <a:prstGeom prst="curvedConnector2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3" name="Google Shape;153;p20"/>
          <p:cNvCxnSpPr>
            <a:endCxn id="154" idx="1"/>
          </p:cNvCxnSpPr>
          <p:nvPr/>
        </p:nvCxnSpPr>
        <p:spPr>
          <a:xfrm rot="10800000" flipH="1">
            <a:off x="3196801" y="437050"/>
            <a:ext cx="3038700" cy="16020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5" name="Google Shape;155;p20"/>
          <p:cNvSpPr txBox="1"/>
          <p:nvPr/>
        </p:nvSpPr>
        <p:spPr>
          <a:xfrm>
            <a:off x="172500" y="2571750"/>
            <a:ext cx="161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Vacuum volume</a:t>
            </a:r>
            <a:endParaRPr b="1"/>
          </a:p>
        </p:txBody>
      </p:sp>
      <p:sp>
        <p:nvSpPr>
          <p:cNvPr id="156" name="Google Shape;156;p20"/>
          <p:cNvSpPr txBox="1"/>
          <p:nvPr/>
        </p:nvSpPr>
        <p:spPr>
          <a:xfrm>
            <a:off x="6235450" y="3380700"/>
            <a:ext cx="24318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Convert STL → OBJ</a:t>
            </a:r>
            <a:endParaRPr sz="120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Built using </a:t>
            </a:r>
            <a:r>
              <a:rPr lang="en" sz="1200" u="sng">
                <a:solidFill>
                  <a:schemeClr val="hlink"/>
                </a:solidFill>
                <a:hlinkClick r:id="rId6"/>
              </a:rPr>
              <a:t>CADMesh.hh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0" y="0"/>
            <a:ext cx="455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Vacuum modelling in Geant4</a:t>
            </a:r>
            <a:endParaRPr sz="1800" b="1"/>
          </a:p>
        </p:txBody>
      </p:sp>
      <p:cxnSp>
        <p:nvCxnSpPr>
          <p:cNvPr id="158" name="Google Shape;158;p20"/>
          <p:cNvCxnSpPr/>
          <p:nvPr/>
        </p:nvCxnSpPr>
        <p:spPr>
          <a:xfrm rot="10800000" flipH="1">
            <a:off x="6290900" y="150500"/>
            <a:ext cx="2168100" cy="372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9" name="Google Shape;159;p20"/>
          <p:cNvCxnSpPr/>
          <p:nvPr/>
        </p:nvCxnSpPr>
        <p:spPr>
          <a:xfrm rot="10800000" flipH="1">
            <a:off x="6290900" y="1400725"/>
            <a:ext cx="1242300" cy="218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60" name="Google Shape;160;p20"/>
          <p:cNvSpPr txBox="1"/>
          <p:nvPr/>
        </p:nvSpPr>
        <p:spPr>
          <a:xfrm rot="-3565246">
            <a:off x="6547988" y="2346253"/>
            <a:ext cx="728285" cy="197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highlight>
                  <a:srgbClr val="FFFFFF"/>
                </a:highlight>
              </a:rPr>
              <a:t>~30 m</a:t>
            </a:r>
            <a:endParaRPr sz="1000">
              <a:highlight>
                <a:srgbClr val="FFFFFF"/>
              </a:highlight>
            </a:endParaRPr>
          </a:p>
        </p:txBody>
      </p:sp>
      <p:sp>
        <p:nvSpPr>
          <p:cNvPr id="161" name="Google Shape;161;p20"/>
          <p:cNvSpPr txBox="1"/>
          <p:nvPr/>
        </p:nvSpPr>
        <p:spPr>
          <a:xfrm rot="-3565246">
            <a:off x="7554988" y="938053"/>
            <a:ext cx="728285" cy="197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highlight>
                  <a:srgbClr val="FFFFFF"/>
                </a:highlight>
              </a:rPr>
              <a:t>~50 m</a:t>
            </a:r>
            <a:endParaRPr sz="1000">
              <a:highlight>
                <a:srgbClr val="FFFFFF"/>
              </a:highlight>
            </a:endParaRPr>
          </a:p>
        </p:txBody>
      </p:sp>
      <p:sp>
        <p:nvSpPr>
          <p:cNvPr id="162" name="Google Shape;162;p20"/>
          <p:cNvSpPr txBox="1"/>
          <p:nvPr/>
        </p:nvSpPr>
        <p:spPr>
          <a:xfrm>
            <a:off x="7733125" y="1400725"/>
            <a:ext cx="372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IP6</a:t>
            </a:r>
            <a:endParaRPr sz="1000"/>
          </a:p>
        </p:txBody>
      </p:sp>
      <p:cxnSp>
        <p:nvCxnSpPr>
          <p:cNvPr id="163" name="Google Shape;163;p20"/>
          <p:cNvCxnSpPr/>
          <p:nvPr/>
        </p:nvCxnSpPr>
        <p:spPr>
          <a:xfrm rot="10800000" flipH="1">
            <a:off x="7042650" y="2088950"/>
            <a:ext cx="641100" cy="11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4" name="Google Shape;164;p20"/>
          <p:cNvSpPr txBox="1"/>
          <p:nvPr/>
        </p:nvSpPr>
        <p:spPr>
          <a:xfrm rot="-3673790">
            <a:off x="6760555" y="2575764"/>
            <a:ext cx="1408693" cy="33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</a:t>
            </a:r>
            <a:r>
              <a:rPr lang="en" sz="1000" baseline="30000"/>
              <a:t>–</a:t>
            </a:r>
            <a:r>
              <a:rPr lang="en" sz="1000"/>
              <a:t> beam direction</a:t>
            </a:r>
            <a:endParaRPr sz="1000"/>
          </a:p>
        </p:txBody>
      </p:sp>
      <p:sp>
        <p:nvSpPr>
          <p:cNvPr id="165" name="Google Shape;165;p20"/>
          <p:cNvSpPr txBox="1"/>
          <p:nvPr/>
        </p:nvSpPr>
        <p:spPr>
          <a:xfrm>
            <a:off x="6235500" y="619275"/>
            <a:ext cx="161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G4Solid</a:t>
            </a:r>
            <a:r>
              <a:rPr lang="en"/>
              <a:t> made of vacuum</a:t>
            </a:r>
            <a:endParaRPr/>
          </a:p>
        </p:txBody>
      </p:sp>
      <p:sp>
        <p:nvSpPr>
          <p:cNvPr id="166" name="Google Shape;166;p20"/>
          <p:cNvSpPr txBox="1"/>
          <p:nvPr/>
        </p:nvSpPr>
        <p:spPr>
          <a:xfrm>
            <a:off x="6290900" y="150500"/>
            <a:ext cx="10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Geant4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173" name="Google Shape;173;p21"/>
          <p:cNvGrpSpPr/>
          <p:nvPr/>
        </p:nvGrpSpPr>
        <p:grpSpPr>
          <a:xfrm>
            <a:off x="103500" y="1266750"/>
            <a:ext cx="8946451" cy="3544551"/>
            <a:chOff x="103500" y="1190550"/>
            <a:chExt cx="8946451" cy="3544551"/>
          </a:xfrm>
        </p:grpSpPr>
        <p:sp>
          <p:nvSpPr>
            <p:cNvPr id="174" name="Google Shape;174;p21"/>
            <p:cNvSpPr/>
            <p:nvPr/>
          </p:nvSpPr>
          <p:spPr>
            <a:xfrm>
              <a:off x="2237874" y="3602437"/>
              <a:ext cx="2143814" cy="580408"/>
            </a:xfrm>
            <a:custGeom>
              <a:avLst/>
              <a:gdLst/>
              <a:ahLst/>
              <a:cxnLst/>
              <a:rect l="l" t="t" r="r" b="b"/>
              <a:pathLst>
                <a:path w="85462" h="27854" extrusionOk="0">
                  <a:moveTo>
                    <a:pt x="0" y="0"/>
                  </a:moveTo>
                  <a:lnTo>
                    <a:pt x="0" y="27854"/>
                  </a:lnTo>
                  <a:lnTo>
                    <a:pt x="35134" y="27854"/>
                  </a:lnTo>
                  <a:lnTo>
                    <a:pt x="57291" y="20574"/>
                  </a:lnTo>
                  <a:lnTo>
                    <a:pt x="85462" y="20574"/>
                  </a:lnTo>
                  <a:lnTo>
                    <a:pt x="85462" y="6963"/>
                  </a:lnTo>
                  <a:lnTo>
                    <a:pt x="57608" y="6963"/>
                  </a:lnTo>
                  <a:lnTo>
                    <a:pt x="35451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JP"/>
            </a:p>
          </p:txBody>
        </p:sp>
        <p:sp>
          <p:nvSpPr>
            <p:cNvPr id="175" name="Google Shape;175;p21"/>
            <p:cNvSpPr/>
            <p:nvPr/>
          </p:nvSpPr>
          <p:spPr>
            <a:xfrm>
              <a:off x="2237874" y="1681804"/>
              <a:ext cx="2143814" cy="580408"/>
            </a:xfrm>
            <a:custGeom>
              <a:avLst/>
              <a:gdLst/>
              <a:ahLst/>
              <a:cxnLst/>
              <a:rect l="l" t="t" r="r" b="b"/>
              <a:pathLst>
                <a:path w="85462" h="27854" extrusionOk="0">
                  <a:moveTo>
                    <a:pt x="0" y="0"/>
                  </a:moveTo>
                  <a:lnTo>
                    <a:pt x="0" y="27854"/>
                  </a:lnTo>
                  <a:lnTo>
                    <a:pt x="35134" y="27854"/>
                  </a:lnTo>
                  <a:lnTo>
                    <a:pt x="57291" y="20574"/>
                  </a:lnTo>
                  <a:lnTo>
                    <a:pt x="85462" y="20574"/>
                  </a:lnTo>
                  <a:lnTo>
                    <a:pt x="85462" y="6963"/>
                  </a:lnTo>
                  <a:lnTo>
                    <a:pt x="57608" y="6963"/>
                  </a:lnTo>
                  <a:lnTo>
                    <a:pt x="35451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JP"/>
            </a:p>
          </p:txBody>
        </p:sp>
        <p:grpSp>
          <p:nvGrpSpPr>
            <p:cNvPr id="176" name="Google Shape;176;p21"/>
            <p:cNvGrpSpPr/>
            <p:nvPr/>
          </p:nvGrpSpPr>
          <p:grpSpPr>
            <a:xfrm>
              <a:off x="4762300" y="3605158"/>
              <a:ext cx="2143826" cy="575115"/>
              <a:chOff x="4762300" y="4001575"/>
              <a:chExt cx="2143826" cy="690000"/>
            </a:xfrm>
          </p:grpSpPr>
          <p:sp>
            <p:nvSpPr>
              <p:cNvPr id="177" name="Google Shape;177;p21"/>
              <p:cNvSpPr/>
              <p:nvPr/>
            </p:nvSpPr>
            <p:spPr>
              <a:xfrm rot="5400000">
                <a:off x="5579374" y="4067425"/>
                <a:ext cx="690000" cy="558300"/>
              </a:xfrm>
              <a:prstGeom prst="trapezoid">
                <a:avLst>
                  <a:gd name="adj" fmla="val 27161"/>
                </a:avLst>
              </a:prstGeom>
              <a:noFill/>
              <a:ln w="19050" cap="flat" cmpd="sng">
                <a:solidFill>
                  <a:schemeClr val="dk2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1"/>
              <p:cNvSpPr/>
              <p:nvPr/>
            </p:nvSpPr>
            <p:spPr>
              <a:xfrm>
                <a:off x="4762300" y="4001575"/>
                <a:ext cx="882900" cy="6900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1"/>
              <p:cNvSpPr/>
              <p:nvPr/>
            </p:nvSpPr>
            <p:spPr>
              <a:xfrm>
                <a:off x="6203526" y="4177375"/>
                <a:ext cx="702600" cy="3384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" name="Google Shape;180;p21"/>
            <p:cNvGrpSpPr/>
            <p:nvPr/>
          </p:nvGrpSpPr>
          <p:grpSpPr>
            <a:xfrm>
              <a:off x="4762300" y="1684482"/>
              <a:ext cx="2143826" cy="575115"/>
              <a:chOff x="4762300" y="1697225"/>
              <a:chExt cx="2143826" cy="690000"/>
            </a:xfrm>
          </p:grpSpPr>
          <p:sp>
            <p:nvSpPr>
              <p:cNvPr id="181" name="Google Shape;181;p21"/>
              <p:cNvSpPr/>
              <p:nvPr/>
            </p:nvSpPr>
            <p:spPr>
              <a:xfrm>
                <a:off x="4762300" y="1697225"/>
                <a:ext cx="882900" cy="690000"/>
              </a:xfrm>
              <a:prstGeom prst="rect">
                <a:avLst/>
              </a:prstGeom>
              <a:noFill/>
              <a:ln w="19050" cap="flat" cmpd="sng">
                <a:solidFill>
                  <a:schemeClr val="dk2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1"/>
              <p:cNvSpPr/>
              <p:nvPr/>
            </p:nvSpPr>
            <p:spPr>
              <a:xfrm>
                <a:off x="6203526" y="1873025"/>
                <a:ext cx="702600" cy="338400"/>
              </a:xfrm>
              <a:prstGeom prst="rect">
                <a:avLst/>
              </a:prstGeom>
              <a:noFill/>
              <a:ln w="19050" cap="flat" cmpd="sng">
                <a:solidFill>
                  <a:schemeClr val="dk2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1"/>
              <p:cNvSpPr/>
              <p:nvPr/>
            </p:nvSpPr>
            <p:spPr>
              <a:xfrm rot="5400000">
                <a:off x="5579374" y="1763075"/>
                <a:ext cx="690000" cy="558300"/>
              </a:xfrm>
              <a:prstGeom prst="trapezoid">
                <a:avLst>
                  <a:gd name="adj" fmla="val 26576"/>
                </a:avLst>
              </a:prstGeom>
              <a:solidFill>
                <a:schemeClr val="lt2"/>
              </a:solidFill>
              <a:ln w="2857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84" name="Google Shape;184;p21"/>
              <p:cNvCxnSpPr>
                <a:stCxn id="183" idx="1"/>
                <a:endCxn id="183" idx="3"/>
              </p:cNvCxnSpPr>
              <p:nvPr/>
            </p:nvCxnSpPr>
            <p:spPr>
              <a:xfrm>
                <a:off x="5924374" y="1786231"/>
                <a:ext cx="0" cy="512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85" name="Google Shape;185;p21"/>
              <p:cNvCxnSpPr/>
              <p:nvPr/>
            </p:nvCxnSpPr>
            <p:spPr>
              <a:xfrm>
                <a:off x="5763824" y="1727051"/>
                <a:ext cx="0" cy="63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86" name="Google Shape;186;p21"/>
              <p:cNvCxnSpPr/>
              <p:nvPr/>
            </p:nvCxnSpPr>
            <p:spPr>
              <a:xfrm>
                <a:off x="6062999" y="1842101"/>
                <a:ext cx="0" cy="400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grpSp>
          <p:nvGrpSpPr>
            <p:cNvPr id="187" name="Google Shape;187;p21"/>
            <p:cNvGrpSpPr/>
            <p:nvPr/>
          </p:nvGrpSpPr>
          <p:grpSpPr>
            <a:xfrm>
              <a:off x="6906125" y="2668637"/>
              <a:ext cx="2143826" cy="575115"/>
              <a:chOff x="6906125" y="2877975"/>
              <a:chExt cx="2143826" cy="690000"/>
            </a:xfrm>
          </p:grpSpPr>
          <p:sp>
            <p:nvSpPr>
              <p:cNvPr id="188" name="Google Shape;188;p21"/>
              <p:cNvSpPr/>
              <p:nvPr/>
            </p:nvSpPr>
            <p:spPr>
              <a:xfrm>
                <a:off x="6906125" y="2877975"/>
                <a:ext cx="882900" cy="6900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1"/>
              <p:cNvSpPr/>
              <p:nvPr/>
            </p:nvSpPr>
            <p:spPr>
              <a:xfrm>
                <a:off x="8347351" y="3053775"/>
                <a:ext cx="702600" cy="3384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1"/>
              <p:cNvSpPr/>
              <p:nvPr/>
            </p:nvSpPr>
            <p:spPr>
              <a:xfrm rot="5400000">
                <a:off x="7723199" y="2943825"/>
                <a:ext cx="690000" cy="558300"/>
              </a:xfrm>
              <a:prstGeom prst="trapezoid">
                <a:avLst>
                  <a:gd name="adj" fmla="val 27171"/>
                </a:avLst>
              </a:prstGeom>
              <a:solidFill>
                <a:schemeClr val="lt2"/>
              </a:solidFill>
              <a:ln w="2857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91" name="Google Shape;191;p21"/>
              <p:cNvCxnSpPr>
                <a:stCxn id="190" idx="1"/>
                <a:endCxn id="190" idx="3"/>
              </p:cNvCxnSpPr>
              <p:nvPr/>
            </p:nvCxnSpPr>
            <p:spPr>
              <a:xfrm>
                <a:off x="8068199" y="2968974"/>
                <a:ext cx="0" cy="507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92" name="Google Shape;192;p21"/>
              <p:cNvCxnSpPr/>
              <p:nvPr/>
            </p:nvCxnSpPr>
            <p:spPr>
              <a:xfrm>
                <a:off x="7907649" y="2907801"/>
                <a:ext cx="0" cy="63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93" name="Google Shape;193;p21"/>
              <p:cNvCxnSpPr/>
              <p:nvPr/>
            </p:nvCxnSpPr>
            <p:spPr>
              <a:xfrm>
                <a:off x="8206824" y="3022851"/>
                <a:ext cx="0" cy="400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194" name="Google Shape;194;p21"/>
            <p:cNvSpPr/>
            <p:nvPr/>
          </p:nvSpPr>
          <p:spPr>
            <a:xfrm>
              <a:off x="103500" y="2668375"/>
              <a:ext cx="2143814" cy="580408"/>
            </a:xfrm>
            <a:custGeom>
              <a:avLst/>
              <a:gdLst/>
              <a:ahLst/>
              <a:cxnLst/>
              <a:rect l="l" t="t" r="r" b="b"/>
              <a:pathLst>
                <a:path w="85462" h="27854" extrusionOk="0">
                  <a:moveTo>
                    <a:pt x="0" y="0"/>
                  </a:moveTo>
                  <a:lnTo>
                    <a:pt x="0" y="27854"/>
                  </a:lnTo>
                  <a:lnTo>
                    <a:pt x="35134" y="27854"/>
                  </a:lnTo>
                  <a:lnTo>
                    <a:pt x="57291" y="20574"/>
                  </a:lnTo>
                  <a:lnTo>
                    <a:pt x="85462" y="20574"/>
                  </a:lnTo>
                  <a:lnTo>
                    <a:pt x="85462" y="6963"/>
                  </a:lnTo>
                  <a:lnTo>
                    <a:pt x="57608" y="6963"/>
                  </a:lnTo>
                  <a:lnTo>
                    <a:pt x="35451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JP"/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3120799" y="1350391"/>
              <a:ext cx="558300" cy="12435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FF0000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3120799" y="3271024"/>
              <a:ext cx="558300" cy="12435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FF0000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7" name="Google Shape;197;p21"/>
            <p:cNvCxnSpPr/>
            <p:nvPr/>
          </p:nvCxnSpPr>
          <p:spPr>
            <a:xfrm rot="10800000" flipH="1">
              <a:off x="1258175" y="2091846"/>
              <a:ext cx="862500" cy="560400"/>
            </a:xfrm>
            <a:prstGeom prst="straightConnector1">
              <a:avLst/>
            </a:prstGeom>
            <a:noFill/>
            <a:ln w="19050" cap="flat" cmpd="sng">
              <a:solidFill>
                <a:srgbClr val="84F18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8" name="Google Shape;198;p21"/>
            <p:cNvCxnSpPr/>
            <p:nvPr/>
          </p:nvCxnSpPr>
          <p:spPr>
            <a:xfrm>
              <a:off x="1258175" y="3264899"/>
              <a:ext cx="862500" cy="560400"/>
            </a:xfrm>
            <a:prstGeom prst="straightConnector1">
              <a:avLst/>
            </a:prstGeom>
            <a:noFill/>
            <a:ln w="19050" cap="flat" cmpd="sng">
              <a:solidFill>
                <a:srgbClr val="84F18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9" name="Google Shape;199;p21"/>
            <p:cNvCxnSpPr/>
            <p:nvPr/>
          </p:nvCxnSpPr>
          <p:spPr>
            <a:xfrm rot="10800000" flipH="1">
              <a:off x="7210873" y="3341298"/>
              <a:ext cx="862500" cy="560400"/>
            </a:xfrm>
            <a:prstGeom prst="straightConnector1">
              <a:avLst/>
            </a:prstGeom>
            <a:noFill/>
            <a:ln w="19050" cap="flat" cmpd="sng">
              <a:solidFill>
                <a:srgbClr val="84F18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0" name="Google Shape;200;p21"/>
            <p:cNvCxnSpPr/>
            <p:nvPr/>
          </p:nvCxnSpPr>
          <p:spPr>
            <a:xfrm>
              <a:off x="7210873" y="2010571"/>
              <a:ext cx="862500" cy="560400"/>
            </a:xfrm>
            <a:prstGeom prst="straightConnector1">
              <a:avLst/>
            </a:prstGeom>
            <a:noFill/>
            <a:ln w="19050" cap="flat" cmpd="sng">
              <a:solidFill>
                <a:srgbClr val="84F18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1" name="Google Shape;201;p21"/>
            <p:cNvCxnSpPr>
              <a:endCxn id="181" idx="2"/>
            </p:cNvCxnSpPr>
            <p:nvPr/>
          </p:nvCxnSpPr>
          <p:spPr>
            <a:xfrm rot="10800000" flipH="1">
              <a:off x="3853450" y="2259597"/>
              <a:ext cx="1350300" cy="230700"/>
            </a:xfrm>
            <a:prstGeom prst="curvedConnector2">
              <a:avLst/>
            </a:prstGeom>
            <a:noFill/>
            <a:ln w="19050" cap="flat" cmpd="sng">
              <a:solidFill>
                <a:srgbClr val="84F18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2" name="Google Shape;202;p21"/>
            <p:cNvCxnSpPr>
              <a:endCxn id="178" idx="0"/>
            </p:cNvCxnSpPr>
            <p:nvPr/>
          </p:nvCxnSpPr>
          <p:spPr>
            <a:xfrm>
              <a:off x="3837850" y="3407158"/>
              <a:ext cx="1365900" cy="198000"/>
            </a:xfrm>
            <a:prstGeom prst="curvedConnector2">
              <a:avLst/>
            </a:prstGeom>
            <a:noFill/>
            <a:ln w="19050" cap="flat" cmpd="sng">
              <a:solidFill>
                <a:srgbClr val="84F18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03" name="Google Shape;203;p21"/>
            <p:cNvSpPr txBox="1"/>
            <p:nvPr/>
          </p:nvSpPr>
          <p:spPr>
            <a:xfrm>
              <a:off x="103500" y="2183050"/>
              <a:ext cx="1315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highlight>
                    <a:srgbClr val="84F184"/>
                  </a:highlight>
                </a:rPr>
                <a:t>Beam pipe vacuum volume</a:t>
              </a:r>
              <a:endParaRPr sz="1200" i="1">
                <a:highlight>
                  <a:srgbClr val="84F184"/>
                </a:highlight>
              </a:endParaRPr>
            </a:p>
          </p:txBody>
        </p:sp>
        <p:sp>
          <p:nvSpPr>
            <p:cNvPr id="204" name="Google Shape;204;p21"/>
            <p:cNvSpPr txBox="1"/>
            <p:nvPr/>
          </p:nvSpPr>
          <p:spPr>
            <a:xfrm>
              <a:off x="1361525" y="4242501"/>
              <a:ext cx="1702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highlight>
                    <a:srgbClr val="84F184"/>
                  </a:highlight>
                </a:rPr>
                <a:t>Overlap with the magnet volume</a:t>
              </a:r>
              <a:endParaRPr sz="1200" i="1">
                <a:highlight>
                  <a:srgbClr val="84F184"/>
                </a:highlight>
              </a:endParaRPr>
            </a:p>
          </p:txBody>
        </p:sp>
        <p:sp>
          <p:nvSpPr>
            <p:cNvPr id="205" name="Google Shape;205;p21"/>
            <p:cNvSpPr txBox="1"/>
            <p:nvPr/>
          </p:nvSpPr>
          <p:spPr>
            <a:xfrm>
              <a:off x="1361525" y="1190550"/>
              <a:ext cx="1702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highlight>
                    <a:srgbClr val="84F184"/>
                  </a:highlight>
                </a:rPr>
                <a:t>Overlap with the magnet volume</a:t>
              </a:r>
              <a:endParaRPr sz="1200" i="1">
                <a:highlight>
                  <a:srgbClr val="84F184"/>
                </a:highlight>
              </a:endParaRPr>
            </a:p>
          </p:txBody>
        </p:sp>
        <p:sp>
          <p:nvSpPr>
            <p:cNvPr id="206" name="Google Shape;206;p21"/>
            <p:cNvSpPr txBox="1"/>
            <p:nvPr/>
          </p:nvSpPr>
          <p:spPr>
            <a:xfrm>
              <a:off x="4762300" y="1190550"/>
              <a:ext cx="2143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highlight>
                    <a:srgbClr val="84F184"/>
                  </a:highlight>
                </a:rPr>
                <a:t>Applied magnetic field to the intersection volume</a:t>
              </a:r>
              <a:endParaRPr sz="1200" i="1">
                <a:highlight>
                  <a:srgbClr val="84F184"/>
                </a:highlight>
              </a:endParaRPr>
            </a:p>
          </p:txBody>
        </p:sp>
        <p:sp>
          <p:nvSpPr>
            <p:cNvPr id="207" name="Google Shape;207;p21"/>
            <p:cNvSpPr txBox="1"/>
            <p:nvPr/>
          </p:nvSpPr>
          <p:spPr>
            <a:xfrm>
              <a:off x="4762300" y="4242501"/>
              <a:ext cx="2143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highlight>
                    <a:srgbClr val="84F184"/>
                  </a:highlight>
                </a:rPr>
                <a:t>Subtracted magnet from the vacuum volume</a:t>
              </a:r>
              <a:endParaRPr sz="1200" i="1">
                <a:highlight>
                  <a:srgbClr val="84F184"/>
                </a:highlight>
              </a:endParaRPr>
            </a:p>
          </p:txBody>
        </p:sp>
        <p:sp>
          <p:nvSpPr>
            <p:cNvPr id="208" name="Google Shape;208;p21"/>
            <p:cNvSpPr txBox="1"/>
            <p:nvPr/>
          </p:nvSpPr>
          <p:spPr>
            <a:xfrm>
              <a:off x="4572000" y="2679275"/>
              <a:ext cx="23340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highlight>
                    <a:srgbClr val="84F184"/>
                  </a:highlight>
                </a:rPr>
                <a:t>United beam pipe vacuum volume with the locally applied magnetic field</a:t>
              </a:r>
              <a:endParaRPr sz="1200" i="1">
                <a:highlight>
                  <a:srgbClr val="84F184"/>
                </a:highlight>
              </a:endParaRPr>
            </a:p>
          </p:txBody>
        </p:sp>
      </p:grpSp>
      <p:sp>
        <p:nvSpPr>
          <p:cNvPr id="209" name="Google Shape;209;p21"/>
          <p:cNvSpPr txBox="1"/>
          <p:nvPr/>
        </p:nvSpPr>
        <p:spPr>
          <a:xfrm>
            <a:off x="0" y="0"/>
            <a:ext cx="543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76470"/>
              </a:lnSpc>
              <a:spcBef>
                <a:spcPts val="1500"/>
              </a:spcBef>
              <a:spcAft>
                <a:spcPts val="800"/>
              </a:spcAft>
              <a:buNone/>
            </a:pPr>
            <a:r>
              <a:rPr lang="en" sz="1800" b="1"/>
              <a:t>Magnetic field implementation (1)</a:t>
            </a:r>
            <a:endParaRPr sz="1800" b="1"/>
          </a:p>
        </p:txBody>
      </p:sp>
      <p:sp>
        <p:nvSpPr>
          <p:cNvPr id="210" name="Google Shape;210;p21"/>
          <p:cNvSpPr txBox="1"/>
          <p:nvPr/>
        </p:nvSpPr>
        <p:spPr>
          <a:xfrm>
            <a:off x="0" y="4971000"/>
            <a:ext cx="21366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Andrii Natochii | Dec 2023</a:t>
            </a:r>
            <a:endParaRPr sz="1000"/>
          </a:p>
        </p:txBody>
      </p:sp>
      <p:sp>
        <p:nvSpPr>
          <p:cNvPr id="211" name="Google Shape;211;p21"/>
          <p:cNvSpPr txBox="1"/>
          <p:nvPr/>
        </p:nvSpPr>
        <p:spPr>
          <a:xfrm>
            <a:off x="0" y="456650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 Geant4, the EM-field can be associated only with a logical volume (describes the element properties)</a:t>
            </a:r>
            <a:endParaRPr/>
          </a:p>
          <a:p>
            <a:pPr marL="45720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→ Assign the magnetic field to a part of the vacuum (locally)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2951</Words>
  <Application>Microsoft Macintosh PowerPoint</Application>
  <PresentationFormat>On-screen Show (16:9)</PresentationFormat>
  <Paragraphs>623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Arial</vt:lpstr>
      <vt:lpstr>Courier New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Andrii Natochii</cp:lastModifiedBy>
  <cp:revision>3</cp:revision>
  <dcterms:modified xsi:type="dcterms:W3CDTF">2024-01-02T12:23:09Z</dcterms:modified>
</cp:coreProperties>
</file>