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sldIdLst>
    <p:sldId id="302" r:id="rId2"/>
    <p:sldId id="303" r:id="rId3"/>
    <p:sldId id="304" r:id="rId4"/>
    <p:sldId id="257" r:id="rId5"/>
    <p:sldId id="266" r:id="rId6"/>
    <p:sldId id="271" r:id="rId7"/>
    <p:sldId id="276" r:id="rId8"/>
    <p:sldId id="275" r:id="rId9"/>
    <p:sldId id="283" r:id="rId10"/>
    <p:sldId id="284" r:id="rId11"/>
    <p:sldId id="260" r:id="rId12"/>
    <p:sldId id="294" r:id="rId13"/>
    <p:sldId id="297" r:id="rId14"/>
    <p:sldId id="290" r:id="rId15"/>
    <p:sldId id="299" r:id="rId16"/>
    <p:sldId id="300" r:id="rId17"/>
    <p:sldId id="307" r:id="rId18"/>
    <p:sldId id="306" r:id="rId19"/>
    <p:sldId id="301" r:id="rId20"/>
    <p:sldId id="279" r:id="rId21"/>
    <p:sldId id="305" r:id="rId22"/>
    <p:sldId id="287" r:id="rId23"/>
    <p:sldId id="288" r:id="rId24"/>
    <p:sldId id="274" r:id="rId25"/>
    <p:sldId id="281" r:id="rId26"/>
    <p:sldId id="285" r:id="rId27"/>
    <p:sldId id="268" r:id="rId28"/>
    <p:sldId id="269" r:id="rId29"/>
    <p:sldId id="270" r:id="rId30"/>
    <p:sldId id="261" r:id="rId31"/>
    <p:sldId id="262" r:id="rId32"/>
    <p:sldId id="258" r:id="rId33"/>
    <p:sldId id="259" r:id="rId34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58"/>
    <p:restoredTop sz="96327"/>
  </p:normalViewPr>
  <p:slideViewPr>
    <p:cSldViewPr snapToGrid="0">
      <p:cViewPr varScale="1">
        <p:scale>
          <a:sx n="144" d="100"/>
          <a:sy n="144" d="100"/>
        </p:scale>
        <p:origin x="6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CFBD-1495-1B47-B81C-C81D007F6557}" type="datetimeFigureOut">
              <a:rPr lang="en-JP" smtClean="0"/>
              <a:t>2024/02/21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D8B47-8CF1-3049-862A-C4775B2D6F5D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1672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D9AB6-9A89-1A11-FAD2-0BDE73715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973534-086E-8AFB-B8FB-6FD89C611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5125E-670D-B197-0DD3-E43B03BF6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5EFCE-33CE-0F4B-B6C4-4FE52CCE2509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49EC4-EDB7-83D5-CC47-09FE49A9C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585B6-DE0C-FDBF-2160-0115A27D2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11070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17D78-3182-FDF7-31FD-F07057480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3BAD7A-E3FE-5395-A734-0677FEB21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DDB4A-C75E-B586-A7E0-92131F961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2E83-4346-A748-92F4-ACD474D9C5BC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1E835-1A94-1D73-CA6C-413BB321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CA8F4-DFF7-6616-6182-BD6580E91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051554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E9AAAE-2FB7-2B98-B251-0FC86651C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9FA39-5BC8-6EFF-EFAC-E5E35D1CB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5250C-B060-E8B9-CF6C-000ABF94D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142-BA61-C741-AEC4-07A9DDD16C02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4B978-D13F-6FF0-6830-BCE50383D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EBCED-4878-1D43-D202-63E6B3B5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4993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7FC7F-ED17-27A9-642E-A639A58EA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5998D-F460-28CB-6F95-26ABDD243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140EF-5F58-14D1-FEAC-2D82F4684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7CF4-76A8-F54D-BFC3-E0ACDBDBEE0B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63040-B672-36EE-97F2-54B53D9A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E57FB-DDC7-192D-9010-C42699817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5703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61075-A90D-C437-BC19-9133B3746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674C9-2A44-AFED-28E8-2874A9321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DAA20-20DC-3A89-BFEC-CF8D172D5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C76F-BDC3-3941-991D-AF1BB5389AF9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4C8A6-5FC6-F901-8A4E-447961092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C74A6-B4C6-BC69-2E8C-7D8A5856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4222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6709-6461-DFEF-62D4-0FA3DDE2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0DBA1-41EB-6EF9-F9C6-105EAF9F9D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24F45-DC38-CEB2-C09F-6B7FD0393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6EEC0-4822-9F8E-5BB3-3EF2DFE1B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CF056-48A4-A448-B3E8-AE03E6859EAA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21893-979A-98A4-A181-CDA2E4127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49E66-C993-846C-2D9B-64B242CB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9409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81A29-52A5-5376-1B54-49F1D319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7EAAA-67EB-7283-4163-CAACC4B88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03DF4-576F-12AC-38D9-F0488583E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91978A-6203-0533-AA30-3AEEEBD9D2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7278B3-C2D6-CE84-6688-7D00E1F9C2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BE1DEC-2FA1-C94B-AD3F-45AF848A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3BF-DD91-D840-BDE0-541116597751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F3275-296A-69BB-AA3E-18E61DE84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E342B7-2E13-7126-E432-C5C095D51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55012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6E797-6125-F026-4923-7FCCAF5B9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B9D29D-FF78-5861-D0E5-4AF1CF159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2670C-1573-FC46-9268-88643CD5EA51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CE463-9A1E-6245-3F4E-C706D84E8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00B0F-FC1A-BFCE-CA15-6F3F5DDCE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60276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987167-9513-42A1-85B6-3E0A5164B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DCF1C-B8B3-C344-860D-2B10C02E7CC5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C90E34-9354-FA39-55E5-D907BA1D4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5725A-3517-9E02-4E36-F2F7243C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281273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1929C-1F31-018E-5996-584F7664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4F035-45B9-6E2E-FC79-FB05BC2C9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CC9D4-1BDD-0CDD-49F5-250AE4375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3CA17-0DA8-05C3-8646-1A710B477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087E-0589-4745-BEF6-C936F71BD24B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64DFD-2671-A7FF-9313-3E61DCD1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18DA-C9FD-9EC1-F671-26547D960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5656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D8C2D-300D-EA23-7640-383405025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9660B0-289D-EFC8-0BF9-2271C0513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2BDD3-DF46-1D6C-3EF7-442425587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FF4A7-F312-B7AB-E6DE-E6DE40D8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4C77-734B-3047-BD6E-B95F36892D39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14340-554C-7BE5-CE0F-046DCCF33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134E9-F3C5-F695-6BE9-319D339E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17665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D9DCA1-3E73-E43F-143E-245427E3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80ABC-CC3C-4728-081E-A6002311A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8350-FAD7-ABA1-12FB-5180D10C7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F2A62F-2316-FE4E-8645-DC3EA2ACBA71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4FF68-DBB8-8653-07BB-54BA5380D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7C0AC-22FA-CCA3-5F0D-524EEB7EE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5D46B4-2AA5-FD41-B6CE-0E50D1823AAF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66625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atochii@hawaii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ive.google.com/file/d/1O_hxhoBeSFXS7ubyaak7_TIdMCpaildL/view?usp=share_lin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iki.bnl.gov/EPIC/index.php?title=Synchrotron_Radiation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0066-DEC1-7344-A41C-1A41041C7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94082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en-US" sz="6000" b="1" dirty="0">
                <a:solidFill>
                  <a:schemeClr val="dk1"/>
                </a:solidFill>
              </a:rPr>
              <a:t>Synchrotron Radiation (SR) background in </a:t>
            </a:r>
            <a:r>
              <a:rPr lang="en-US" sz="6000" b="1" dirty="0" err="1">
                <a:solidFill>
                  <a:schemeClr val="dk1"/>
                </a:solidFill>
              </a:rPr>
              <a:t>ePIC</a:t>
            </a:r>
            <a:r>
              <a:rPr lang="en-US" sz="6000" b="1" dirty="0">
                <a:solidFill>
                  <a:schemeClr val="dk1"/>
                </a:solidFill>
              </a:rPr>
              <a:t> at the EIC</a:t>
            </a:r>
            <a:endParaRPr lang="en-JP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C043CB-D82C-3BA9-397A-FD65322F4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48173"/>
            <a:ext cx="9144000" cy="1065229"/>
          </a:xfrm>
        </p:spPr>
        <p:txBody>
          <a:bodyPr anchor="ctr">
            <a:normAutofit fontScale="70000" lnSpcReduction="20000"/>
          </a:bodyPr>
          <a:lstStyle/>
          <a:p>
            <a:pPr marL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2"/>
                </a:solidFill>
              </a:rPr>
              <a:t>Andrii Natochii</a:t>
            </a:r>
          </a:p>
          <a:p>
            <a:pPr marL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chemeClr val="hlink"/>
                </a:solidFill>
                <a:hlinkClick r:id="rId2"/>
              </a:rPr>
              <a:t>natochii@hawaii.edu</a:t>
            </a:r>
            <a:r>
              <a:rPr lang="en-US" sz="2400" dirty="0">
                <a:solidFill>
                  <a:schemeClr val="dk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0148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C7F6C-FCF9-4713-2050-FD058A8DA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CC758414-FDB6-7EC9-9237-E7675A05E227}"/>
              </a:ext>
            </a:extLst>
          </p:cNvPr>
          <p:cNvGrpSpPr/>
          <p:nvPr/>
        </p:nvGrpSpPr>
        <p:grpSpPr>
          <a:xfrm>
            <a:off x="2168237" y="3068909"/>
            <a:ext cx="8094518" cy="3024000"/>
            <a:chOff x="2168237" y="3068909"/>
            <a:chExt cx="8094518" cy="3024000"/>
          </a:xfrm>
        </p:grpSpPr>
        <p:pic>
          <p:nvPicPr>
            <p:cNvPr id="14" name="Picture 13" descr="A grey and yellow rocket&#10;&#10;Description automatically generated">
              <a:extLst>
                <a:ext uri="{FF2B5EF4-FFF2-40B4-BE49-F238E27FC236}">
                  <a16:creationId xmlns:a16="http://schemas.microsoft.com/office/drawing/2014/main" id="{1735ABE6-D344-B78F-55D3-EA0EC7E15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-1" t="42856" r="11364" b="29733"/>
            <a:stretch/>
          </p:blipFill>
          <p:spPr>
            <a:xfrm>
              <a:off x="2168237" y="3068909"/>
              <a:ext cx="8067450" cy="3024000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CE92ECA-9FB7-B5CC-38B0-00433EE0C8FE}"/>
                </a:ext>
              </a:extLst>
            </p:cNvPr>
            <p:cNvSpPr/>
            <p:nvPr/>
          </p:nvSpPr>
          <p:spPr>
            <a:xfrm>
              <a:off x="2168237" y="3068910"/>
              <a:ext cx="637308" cy="3020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9A5CA28-B686-1A31-D05D-D157C8F8F6D3}"/>
                </a:ext>
              </a:extLst>
            </p:cNvPr>
            <p:cNvSpPr/>
            <p:nvPr/>
          </p:nvSpPr>
          <p:spPr>
            <a:xfrm>
              <a:off x="2796613" y="3827449"/>
              <a:ext cx="4114800" cy="1431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CBF53A43-0D3C-82E3-A466-593077B829D2}"/>
                </a:ext>
              </a:extLst>
            </p:cNvPr>
            <p:cNvSpPr/>
            <p:nvPr/>
          </p:nvSpPr>
          <p:spPr>
            <a:xfrm rot="16200000">
              <a:off x="7797439" y="3056721"/>
              <a:ext cx="1886092" cy="304454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CDDC640-3A44-722F-B389-755ECA0E4323}"/>
                </a:ext>
              </a:extLst>
            </p:cNvPr>
            <p:cNvGrpSpPr/>
            <p:nvPr/>
          </p:nvGrpSpPr>
          <p:grpSpPr>
            <a:xfrm>
              <a:off x="4687615" y="3513058"/>
              <a:ext cx="1468216" cy="272498"/>
              <a:chOff x="4991183" y="5342570"/>
              <a:chExt cx="1137671" cy="272498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CC3B709-744C-6E16-D89F-498FF0D98919}"/>
                  </a:ext>
                </a:extLst>
              </p:cNvPr>
              <p:cNvSpPr/>
              <p:nvPr/>
            </p:nvSpPr>
            <p:spPr>
              <a:xfrm flipH="1">
                <a:off x="5057046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02834F4-C4C8-D4E7-5087-D111AB0C6DCD}"/>
                  </a:ext>
                </a:extLst>
              </p:cNvPr>
              <p:cNvSpPr/>
              <p:nvPr/>
            </p:nvSpPr>
            <p:spPr>
              <a:xfrm flipH="1">
                <a:off x="5386361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B2D9B16-95AF-0819-BEBC-1B7AEDEFCBC1}"/>
                  </a:ext>
                </a:extLst>
              </p:cNvPr>
              <p:cNvSpPr/>
              <p:nvPr/>
            </p:nvSpPr>
            <p:spPr>
              <a:xfrm flipH="1">
                <a:off x="5518087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59D7181-D6A0-DF58-75D5-D29976E136C3}"/>
                  </a:ext>
                </a:extLst>
              </p:cNvPr>
              <p:cNvSpPr/>
              <p:nvPr/>
            </p:nvSpPr>
            <p:spPr>
              <a:xfrm flipH="1">
                <a:off x="5649813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BFBCB94-69E8-DC8F-12CC-088E291BF8F8}"/>
                  </a:ext>
                </a:extLst>
              </p:cNvPr>
              <p:cNvSpPr/>
              <p:nvPr/>
            </p:nvSpPr>
            <p:spPr>
              <a:xfrm flipH="1">
                <a:off x="5122909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049D598-ED64-2306-461D-D3AE3CFFC66F}"/>
                  </a:ext>
                </a:extLst>
              </p:cNvPr>
              <p:cNvSpPr/>
              <p:nvPr/>
            </p:nvSpPr>
            <p:spPr>
              <a:xfrm flipH="1">
                <a:off x="5188772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C2489B6-9385-3084-C856-A23A6E9649C7}"/>
                  </a:ext>
                </a:extLst>
              </p:cNvPr>
              <p:cNvSpPr/>
              <p:nvPr/>
            </p:nvSpPr>
            <p:spPr>
              <a:xfrm flipH="1">
                <a:off x="5254635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5D47265-5D12-5E6D-F73B-6E825A00D18D}"/>
                  </a:ext>
                </a:extLst>
              </p:cNvPr>
              <p:cNvSpPr/>
              <p:nvPr/>
            </p:nvSpPr>
            <p:spPr>
              <a:xfrm flipH="1">
                <a:off x="5320498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A4A9241-CFF8-4620-C95C-377E74A95E74}"/>
                  </a:ext>
                </a:extLst>
              </p:cNvPr>
              <p:cNvSpPr/>
              <p:nvPr/>
            </p:nvSpPr>
            <p:spPr>
              <a:xfrm flipH="1">
                <a:off x="5452224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258A302-6B4E-B298-BF07-592CDD57162A}"/>
                  </a:ext>
                </a:extLst>
              </p:cNvPr>
              <p:cNvSpPr/>
              <p:nvPr/>
            </p:nvSpPr>
            <p:spPr>
              <a:xfrm flipH="1">
                <a:off x="5715676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6935566-398F-547A-4AB3-A15D7ED999A2}"/>
                  </a:ext>
                </a:extLst>
              </p:cNvPr>
              <p:cNvSpPr/>
              <p:nvPr/>
            </p:nvSpPr>
            <p:spPr>
              <a:xfrm flipH="1">
                <a:off x="5847402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0DB7AD83-DF76-6D2D-5CDE-AB8276B3923A}"/>
                  </a:ext>
                </a:extLst>
              </p:cNvPr>
              <p:cNvSpPr/>
              <p:nvPr/>
            </p:nvSpPr>
            <p:spPr>
              <a:xfrm flipH="1">
                <a:off x="5913265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A8571289-F9E6-1C89-28DE-240C1FDB097B}"/>
                  </a:ext>
                </a:extLst>
              </p:cNvPr>
              <p:cNvSpPr/>
              <p:nvPr/>
            </p:nvSpPr>
            <p:spPr>
              <a:xfrm flipH="1">
                <a:off x="6044991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F7B7D0D-8FD0-CE18-A65B-1F389168BC5F}"/>
                  </a:ext>
                </a:extLst>
              </p:cNvPr>
              <p:cNvSpPr/>
              <p:nvPr/>
            </p:nvSpPr>
            <p:spPr>
              <a:xfrm flipH="1">
                <a:off x="4991183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E85882B-683A-A694-E085-F892B10C99F3}"/>
                  </a:ext>
                </a:extLst>
              </p:cNvPr>
              <p:cNvSpPr/>
              <p:nvPr/>
            </p:nvSpPr>
            <p:spPr>
              <a:xfrm flipH="1">
                <a:off x="5583950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C78E54A-6F33-7B1F-E817-A07526C6D677}"/>
                  </a:ext>
                </a:extLst>
              </p:cNvPr>
              <p:cNvSpPr/>
              <p:nvPr/>
            </p:nvSpPr>
            <p:spPr>
              <a:xfrm flipH="1">
                <a:off x="5781539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59783C4-0593-4221-A276-95F07E878F96}"/>
                  </a:ext>
                </a:extLst>
              </p:cNvPr>
              <p:cNvSpPr/>
              <p:nvPr/>
            </p:nvSpPr>
            <p:spPr>
              <a:xfrm flipH="1">
                <a:off x="5979128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2A85452-A2EB-398F-18D4-01F4426BD0FB}"/>
                  </a:ext>
                </a:extLst>
              </p:cNvPr>
              <p:cNvSpPr/>
              <p:nvPr/>
            </p:nvSpPr>
            <p:spPr>
              <a:xfrm flipH="1">
                <a:off x="6110854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32C6BE5-4FFD-901B-66B5-04E19D532F12}"/>
                </a:ext>
              </a:extLst>
            </p:cNvPr>
            <p:cNvGrpSpPr/>
            <p:nvPr/>
          </p:nvGrpSpPr>
          <p:grpSpPr>
            <a:xfrm>
              <a:off x="4687615" y="5342570"/>
              <a:ext cx="1468216" cy="272498"/>
              <a:chOff x="4991183" y="5342570"/>
              <a:chExt cx="1137671" cy="27249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B995812-29CF-01F6-9BAC-86EF8B56365D}"/>
                  </a:ext>
                </a:extLst>
              </p:cNvPr>
              <p:cNvSpPr/>
              <p:nvPr/>
            </p:nvSpPr>
            <p:spPr>
              <a:xfrm flipH="1">
                <a:off x="5057046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EF71D4C-F185-FF2D-C773-49A77B021E0D}"/>
                  </a:ext>
                </a:extLst>
              </p:cNvPr>
              <p:cNvSpPr/>
              <p:nvPr/>
            </p:nvSpPr>
            <p:spPr>
              <a:xfrm flipH="1">
                <a:off x="5386361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52BC66C-D322-CDC2-83B5-2DD90BF25EA6}"/>
                  </a:ext>
                </a:extLst>
              </p:cNvPr>
              <p:cNvSpPr/>
              <p:nvPr/>
            </p:nvSpPr>
            <p:spPr>
              <a:xfrm flipH="1">
                <a:off x="5518087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9653724-CF56-08B1-895D-2DAED1D928EF}"/>
                  </a:ext>
                </a:extLst>
              </p:cNvPr>
              <p:cNvSpPr/>
              <p:nvPr/>
            </p:nvSpPr>
            <p:spPr>
              <a:xfrm flipH="1">
                <a:off x="5649813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822C630-88D7-1448-DA6F-CB3DB4FA1585}"/>
                  </a:ext>
                </a:extLst>
              </p:cNvPr>
              <p:cNvSpPr/>
              <p:nvPr/>
            </p:nvSpPr>
            <p:spPr>
              <a:xfrm flipH="1">
                <a:off x="5122909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095E376-7FA7-86FD-D1C2-6DF44F6B4AD8}"/>
                  </a:ext>
                </a:extLst>
              </p:cNvPr>
              <p:cNvSpPr/>
              <p:nvPr/>
            </p:nvSpPr>
            <p:spPr>
              <a:xfrm flipH="1">
                <a:off x="5188772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D7DA33-A42F-FB69-F711-6F2279E3789F}"/>
                  </a:ext>
                </a:extLst>
              </p:cNvPr>
              <p:cNvSpPr/>
              <p:nvPr/>
            </p:nvSpPr>
            <p:spPr>
              <a:xfrm flipH="1">
                <a:off x="5254635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5FA8276-186D-3F0C-08F9-652285EE165D}"/>
                  </a:ext>
                </a:extLst>
              </p:cNvPr>
              <p:cNvSpPr/>
              <p:nvPr/>
            </p:nvSpPr>
            <p:spPr>
              <a:xfrm flipH="1">
                <a:off x="5320498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9C915AB-C5E4-C0B5-451A-CD350AE6FFF2}"/>
                  </a:ext>
                </a:extLst>
              </p:cNvPr>
              <p:cNvSpPr/>
              <p:nvPr/>
            </p:nvSpPr>
            <p:spPr>
              <a:xfrm flipH="1">
                <a:off x="5452224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FCB5330-A651-52FB-2E95-FD4AABA44C04}"/>
                  </a:ext>
                </a:extLst>
              </p:cNvPr>
              <p:cNvSpPr/>
              <p:nvPr/>
            </p:nvSpPr>
            <p:spPr>
              <a:xfrm flipH="1">
                <a:off x="5715676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6415367-3DFE-FE42-4F25-001330346E02}"/>
                  </a:ext>
                </a:extLst>
              </p:cNvPr>
              <p:cNvSpPr/>
              <p:nvPr/>
            </p:nvSpPr>
            <p:spPr>
              <a:xfrm flipH="1">
                <a:off x="5847402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D4491FE-C792-ADE9-D319-A568F33A86D3}"/>
                  </a:ext>
                </a:extLst>
              </p:cNvPr>
              <p:cNvSpPr/>
              <p:nvPr/>
            </p:nvSpPr>
            <p:spPr>
              <a:xfrm flipH="1">
                <a:off x="5913265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FB8BE0A-4607-B422-6846-84A2DC223BED}"/>
                  </a:ext>
                </a:extLst>
              </p:cNvPr>
              <p:cNvSpPr/>
              <p:nvPr/>
            </p:nvSpPr>
            <p:spPr>
              <a:xfrm flipH="1">
                <a:off x="6044991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B3F0CAB-969C-ECB5-B2C6-F0B411039A17}"/>
                  </a:ext>
                </a:extLst>
              </p:cNvPr>
              <p:cNvSpPr/>
              <p:nvPr/>
            </p:nvSpPr>
            <p:spPr>
              <a:xfrm flipH="1">
                <a:off x="4991183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87D4BB3-03AC-D5FF-1E60-40880B7DC9D2}"/>
                  </a:ext>
                </a:extLst>
              </p:cNvPr>
              <p:cNvSpPr/>
              <p:nvPr/>
            </p:nvSpPr>
            <p:spPr>
              <a:xfrm flipH="1">
                <a:off x="5583950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7058A1E-92BC-AB5B-E1E4-5D482CC9EBAA}"/>
                  </a:ext>
                </a:extLst>
              </p:cNvPr>
              <p:cNvSpPr/>
              <p:nvPr/>
            </p:nvSpPr>
            <p:spPr>
              <a:xfrm flipH="1">
                <a:off x="5781539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C9AE71B-D501-AA9A-AB8C-DBCDF4D0B02C}"/>
                  </a:ext>
                </a:extLst>
              </p:cNvPr>
              <p:cNvSpPr/>
              <p:nvPr/>
            </p:nvSpPr>
            <p:spPr>
              <a:xfrm flipH="1">
                <a:off x="5979128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60A8CBD-D1FA-9F60-A503-7E7E377B0AA9}"/>
                  </a:ext>
                </a:extLst>
              </p:cNvPr>
              <p:cNvSpPr/>
              <p:nvPr/>
            </p:nvSpPr>
            <p:spPr>
              <a:xfrm flipH="1">
                <a:off x="6110854" y="5342570"/>
                <a:ext cx="1800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A9B8186-80A5-E0D9-B5D3-0807E07F5FBF}"/>
                </a:ext>
              </a:extLst>
            </p:cNvPr>
            <p:cNvGrpSpPr/>
            <p:nvPr/>
          </p:nvGrpSpPr>
          <p:grpSpPr>
            <a:xfrm>
              <a:off x="7358462" y="3962127"/>
              <a:ext cx="278228" cy="272498"/>
              <a:chOff x="7358462" y="3962127"/>
              <a:chExt cx="278228" cy="272498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6F99EC0-ACB8-A450-2CD9-74CDF99F770B}"/>
                  </a:ext>
                </a:extLst>
              </p:cNvPr>
              <p:cNvSpPr/>
              <p:nvPr/>
            </p:nvSpPr>
            <p:spPr>
              <a:xfrm flipH="1">
                <a:off x="7443461" y="3962127"/>
                <a:ext cx="2323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CDA5B84-3266-E02D-92A0-A76C0ABF7206}"/>
                  </a:ext>
                </a:extLst>
              </p:cNvPr>
              <p:cNvSpPr/>
              <p:nvPr/>
            </p:nvSpPr>
            <p:spPr>
              <a:xfrm flipH="1">
                <a:off x="7528460" y="3962127"/>
                <a:ext cx="2323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817A2C5-3C72-6744-4594-97ED5B2F421A}"/>
                  </a:ext>
                </a:extLst>
              </p:cNvPr>
              <p:cNvSpPr/>
              <p:nvPr/>
            </p:nvSpPr>
            <p:spPr>
              <a:xfrm flipH="1">
                <a:off x="7613460" y="3962127"/>
                <a:ext cx="2323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1FA2468-AA95-72C3-793D-9D25FB76D8F3}"/>
                  </a:ext>
                </a:extLst>
              </p:cNvPr>
              <p:cNvSpPr/>
              <p:nvPr/>
            </p:nvSpPr>
            <p:spPr>
              <a:xfrm flipH="1">
                <a:off x="7358462" y="3962127"/>
                <a:ext cx="2323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9D353D69-C0F3-F42E-D398-2813D7183F29}"/>
                </a:ext>
              </a:extLst>
            </p:cNvPr>
            <p:cNvGrpSpPr/>
            <p:nvPr/>
          </p:nvGrpSpPr>
          <p:grpSpPr>
            <a:xfrm>
              <a:off x="7358462" y="4860820"/>
              <a:ext cx="278228" cy="272498"/>
              <a:chOff x="7358462" y="3962127"/>
              <a:chExt cx="278228" cy="272498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4AB880D-3902-9A68-8D0B-A50E30849522}"/>
                  </a:ext>
                </a:extLst>
              </p:cNvPr>
              <p:cNvSpPr/>
              <p:nvPr/>
            </p:nvSpPr>
            <p:spPr>
              <a:xfrm flipH="1">
                <a:off x="7443461" y="3962127"/>
                <a:ext cx="2323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8299D59-B054-A259-68C5-056AAF7E3083}"/>
                  </a:ext>
                </a:extLst>
              </p:cNvPr>
              <p:cNvSpPr/>
              <p:nvPr/>
            </p:nvSpPr>
            <p:spPr>
              <a:xfrm flipH="1">
                <a:off x="7528460" y="3962127"/>
                <a:ext cx="2323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558D891-B024-46A1-A2D9-C0970D8D1E89}"/>
                  </a:ext>
                </a:extLst>
              </p:cNvPr>
              <p:cNvSpPr/>
              <p:nvPr/>
            </p:nvSpPr>
            <p:spPr>
              <a:xfrm flipH="1">
                <a:off x="7613460" y="3962127"/>
                <a:ext cx="2323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D332145-B8E3-5456-3E47-7DD36A44D805}"/>
                  </a:ext>
                </a:extLst>
              </p:cNvPr>
              <p:cNvSpPr/>
              <p:nvPr/>
            </p:nvSpPr>
            <p:spPr>
              <a:xfrm flipH="1">
                <a:off x="7358462" y="3962127"/>
                <a:ext cx="23230" cy="272498"/>
              </a:xfrm>
              <a:prstGeom prst="rect">
                <a:avLst/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</p:grpSp>
      <p:pic>
        <p:nvPicPr>
          <p:cNvPr id="75" name="Picture 74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787FF696-2B2E-C09C-EE82-04FF65E4E7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l="7141" t="5344" r="4901" b="53220"/>
          <a:stretch/>
        </p:blipFill>
        <p:spPr>
          <a:xfrm>
            <a:off x="1072055" y="2887263"/>
            <a:ext cx="10110952" cy="3545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D39754-D5B5-D8A8-4652-6BCBD4A36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" y="18256"/>
            <a:ext cx="12181036" cy="662782"/>
          </a:xfrm>
        </p:spPr>
        <p:txBody>
          <a:bodyPr>
            <a:normAutofit/>
          </a:bodyPr>
          <a:lstStyle/>
          <a:p>
            <a:pPr algn="ctr"/>
            <a:r>
              <a:rPr lang="en-JP" sz="2800" dirty="0"/>
              <a:t>SR photon tracks with E &gt; 10 keV that hit the IP beam pipe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75989-970E-F187-6E81-A87EE3CF9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63470-4232-464E-AFBE-DB25DB4CC3E5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17E4F-2F4C-E315-ACB8-AFA3724B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30074-4408-9EE6-696D-463428E5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10</a:t>
            </a:fld>
            <a:endParaRPr lang="en-JP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E47F433A-EE16-A45D-D037-3E815B6AFBC8}"/>
              </a:ext>
            </a:extLst>
          </p:cNvPr>
          <p:cNvSpPr/>
          <p:nvPr/>
        </p:nvSpPr>
        <p:spPr>
          <a:xfrm>
            <a:off x="286753" y="4166756"/>
            <a:ext cx="1102894" cy="7689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</a:t>
            </a:r>
            <a:r>
              <a:rPr lang="en-JP" sz="1600" baseline="30000" dirty="0"/>
              <a:t>–</a:t>
            </a:r>
            <a:r>
              <a:rPr lang="en-JP" sz="1600" dirty="0"/>
              <a:t> beam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38878C0-869E-AACB-0884-FBE3E656F546}"/>
              </a:ext>
            </a:extLst>
          </p:cNvPr>
          <p:cNvSpPr txBox="1"/>
          <p:nvPr/>
        </p:nvSpPr>
        <p:spPr>
          <a:xfrm rot="16200000">
            <a:off x="1988812" y="2251278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D2EF1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230AC94-0518-21FF-F389-91C92CDD1F71}"/>
              </a:ext>
            </a:extLst>
          </p:cNvPr>
          <p:cNvSpPr txBox="1"/>
          <p:nvPr/>
        </p:nvSpPr>
        <p:spPr>
          <a:xfrm rot="16200000">
            <a:off x="2494866" y="2251278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D2EF2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519A358-FB3B-3CCA-C62A-6B6949282D1D}"/>
              </a:ext>
            </a:extLst>
          </p:cNvPr>
          <p:cNvSpPr txBox="1"/>
          <p:nvPr/>
        </p:nvSpPr>
        <p:spPr>
          <a:xfrm rot="16200000">
            <a:off x="2923545" y="231299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D1EF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1102516-455F-C56D-2E4A-A8FC5FF3CE19}"/>
              </a:ext>
            </a:extLst>
          </p:cNvPr>
          <p:cNvSpPr txBox="1"/>
          <p:nvPr/>
        </p:nvSpPr>
        <p:spPr>
          <a:xfrm rot="16200000">
            <a:off x="6309530" y="2308185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Q1EF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5D333EF-F897-391F-A810-F8F82D35D6E1}"/>
              </a:ext>
            </a:extLst>
          </p:cNvPr>
          <p:cNvSpPr txBox="1"/>
          <p:nvPr/>
        </p:nvSpPr>
        <p:spPr>
          <a:xfrm rot="16200000">
            <a:off x="7151300" y="2308185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Q0EF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B282552B-2424-9763-8E5A-131C61CC0247}"/>
              </a:ext>
            </a:extLst>
          </p:cNvPr>
          <p:cNvCxnSpPr>
            <a:cxnSpLocks/>
          </p:cNvCxnSpPr>
          <p:nvPr/>
        </p:nvCxnSpPr>
        <p:spPr>
          <a:xfrm>
            <a:off x="2168237" y="2871677"/>
            <a:ext cx="48144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2289D821-ED85-1D6E-EC5A-D40D61307D97}"/>
              </a:ext>
            </a:extLst>
          </p:cNvPr>
          <p:cNvCxnSpPr>
            <a:cxnSpLocks/>
          </p:cNvCxnSpPr>
          <p:nvPr/>
        </p:nvCxnSpPr>
        <p:spPr>
          <a:xfrm>
            <a:off x="2674291" y="2871677"/>
            <a:ext cx="48144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C2E37BAD-E477-F01D-C129-F944C65349BF}"/>
              </a:ext>
            </a:extLst>
          </p:cNvPr>
          <p:cNvCxnSpPr>
            <a:cxnSpLocks/>
          </p:cNvCxnSpPr>
          <p:nvPr/>
        </p:nvCxnSpPr>
        <p:spPr>
          <a:xfrm>
            <a:off x="3155736" y="2871677"/>
            <a:ext cx="2524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C239010A-7FD5-0073-A39F-7388EB9239B1}"/>
              </a:ext>
            </a:extLst>
          </p:cNvPr>
          <p:cNvCxnSpPr>
            <a:cxnSpLocks/>
          </p:cNvCxnSpPr>
          <p:nvPr/>
        </p:nvCxnSpPr>
        <p:spPr>
          <a:xfrm>
            <a:off x="6564317" y="2871677"/>
            <a:ext cx="2524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C3017426-C666-6646-3BD1-433B89507D36}"/>
              </a:ext>
            </a:extLst>
          </p:cNvPr>
          <p:cNvCxnSpPr>
            <a:cxnSpLocks/>
          </p:cNvCxnSpPr>
          <p:nvPr/>
        </p:nvCxnSpPr>
        <p:spPr>
          <a:xfrm>
            <a:off x="7388299" y="2871677"/>
            <a:ext cx="2524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E3BAE8B-72A8-7C4C-0BA7-074C0419C8B3}"/>
              </a:ext>
            </a:extLst>
          </p:cNvPr>
          <p:cNvCxnSpPr>
            <a:cxnSpLocks/>
          </p:cNvCxnSpPr>
          <p:nvPr/>
        </p:nvCxnSpPr>
        <p:spPr>
          <a:xfrm>
            <a:off x="8472417" y="2871677"/>
            <a:ext cx="2524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C5B6566F-C120-1FAF-AFF5-DF63EB6CFFAD}"/>
              </a:ext>
            </a:extLst>
          </p:cNvPr>
          <p:cNvSpPr txBox="1"/>
          <p:nvPr/>
        </p:nvSpPr>
        <p:spPr>
          <a:xfrm rot="16200000">
            <a:off x="8348429" y="2421197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IP6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EBE262A-56E2-98FE-2DFE-EB30759E40CD}"/>
              </a:ext>
            </a:extLst>
          </p:cNvPr>
          <p:cNvSpPr txBox="1"/>
          <p:nvPr/>
        </p:nvSpPr>
        <p:spPr>
          <a:xfrm>
            <a:off x="7282592" y="562986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solidFill>
                  <a:srgbClr val="FFFF00"/>
                </a:solidFill>
                <a:highlight>
                  <a:srgbClr val="0000FF"/>
                </a:highlight>
              </a:rPr>
              <a:t>Nᵧ = 185 ph.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1FE903F-5226-83C3-8A91-B9E0E2C58CE9}"/>
              </a:ext>
            </a:extLst>
          </p:cNvPr>
          <p:cNvSpPr txBox="1"/>
          <p:nvPr/>
        </p:nvSpPr>
        <p:spPr>
          <a:xfrm>
            <a:off x="197247" y="898792"/>
            <a:ext cx="11860568" cy="971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the two simple masks, the flux of SR photons hitting the IP beam pipe is reduced by a factor of ~40; see next slides for more details.</a:t>
            </a:r>
            <a:endParaRPr lang="en-JP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989C67D-2932-A679-7B08-89BEEB137E1A}"/>
              </a:ext>
            </a:extLst>
          </p:cNvPr>
          <p:cNvSpPr/>
          <p:nvPr/>
        </p:nvSpPr>
        <p:spPr>
          <a:xfrm>
            <a:off x="10793140" y="2815300"/>
            <a:ext cx="496410" cy="4527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30717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A7684-3F24-229A-E222-89EA54C8A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29479-95DE-FB12-D1BE-00BC20D69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824226"/>
          </a:xfrm>
        </p:spPr>
        <p:txBody>
          <a:bodyPr/>
          <a:lstStyle/>
          <a:p>
            <a:r>
              <a:rPr lang="en-JP" dirty="0"/>
              <a:t>Beam pipe and magnets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D8C09-57BF-43B7-8A2C-30CC48B9A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01886"/>
            <a:ext cx="6359702" cy="1273986"/>
          </a:xfrm>
        </p:spPr>
        <p:txBody>
          <a:bodyPr>
            <a:normAutofit/>
          </a:bodyPr>
          <a:lstStyle/>
          <a:p>
            <a:r>
              <a:rPr lang="en-JP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electron beam pipe geometry in the STL file (used in Synrad+) extends to only 33.5m and 15.3m in the forward (hadron-going) and backward (electron-going)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en-JP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irections, respectively.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0641E-5429-A375-E0C4-5EF240264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6589D-9A10-4E4D-A5AD-E5EE02747EBF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8DBD5-E312-EC12-8019-5089D68F9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CC94-AD81-553D-6E7F-B9646D22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11</a:t>
            </a:fld>
            <a:endParaRPr lang="en-JP"/>
          </a:p>
        </p:txBody>
      </p:sp>
      <p:pic>
        <p:nvPicPr>
          <p:cNvPr id="7" name="Content Placeholder 13" descr="A diagram of a nuclear power plant&#10;&#10;Description automatically generated">
            <a:extLst>
              <a:ext uri="{FF2B5EF4-FFF2-40B4-BE49-F238E27FC236}">
                <a16:creationId xmlns:a16="http://schemas.microsoft.com/office/drawing/2014/main" id="{737A0AE5-D603-2112-CE8C-392AEDE6A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1963" y="2176758"/>
            <a:ext cx="5560920" cy="40627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long green and grey fencing pole&#10;&#10;Description automatically generated with medium confidence">
            <a:extLst>
              <a:ext uri="{FF2B5EF4-FFF2-40B4-BE49-F238E27FC236}">
                <a16:creationId xmlns:a16="http://schemas.microsoft.com/office/drawing/2014/main" id="{2B9465F9-2A9C-BACD-BFCA-A9DFEF573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76758"/>
            <a:ext cx="6207303" cy="40627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2CB037-0572-289E-F0EF-DE35E997B9D9}"/>
              </a:ext>
            </a:extLst>
          </p:cNvPr>
          <p:cNvSpPr txBox="1"/>
          <p:nvPr/>
        </p:nvSpPr>
        <p:spPr>
          <a:xfrm>
            <a:off x="3525748" y="3244334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Q1eR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28D044-D14A-1102-60DA-C86354DDEAAA}"/>
              </a:ext>
            </a:extLst>
          </p:cNvPr>
          <p:cNvSpPr txBox="1"/>
          <p:nvPr/>
        </p:nvSpPr>
        <p:spPr>
          <a:xfrm>
            <a:off x="3014637" y="3563326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Q2eR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730CD6-8430-8A5B-49CD-E633E59C09EC}"/>
              </a:ext>
            </a:extLst>
          </p:cNvPr>
          <p:cNvSpPr txBox="1"/>
          <p:nvPr/>
        </p:nvSpPr>
        <p:spPr>
          <a:xfrm>
            <a:off x="2814961" y="4901396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B2AeR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4EF578-D364-FBF4-89A8-D0E72E2551D6}"/>
              </a:ext>
            </a:extLst>
          </p:cNvPr>
          <p:cNvSpPr txBox="1"/>
          <p:nvPr/>
        </p:nvSpPr>
        <p:spPr>
          <a:xfrm>
            <a:off x="1787248" y="5211103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B2BeR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D2A870-2115-158E-243D-00139F7E9FB8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2209800" y="4798031"/>
            <a:ext cx="1603" cy="4130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F533BE-B912-3040-0534-0E2C758FBC0E}"/>
              </a:ext>
            </a:extLst>
          </p:cNvPr>
          <p:cNvCxnSpPr/>
          <p:nvPr/>
        </p:nvCxnSpPr>
        <p:spPr>
          <a:xfrm flipH="1" flipV="1">
            <a:off x="3014637" y="4633645"/>
            <a:ext cx="222875" cy="2677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76ABD4-7412-F207-A192-AE3A2C7D2613}"/>
              </a:ext>
            </a:extLst>
          </p:cNvPr>
          <p:cNvCxnSpPr>
            <a:stCxn id="11" idx="2"/>
          </p:cNvCxnSpPr>
          <p:nvPr/>
        </p:nvCxnSpPr>
        <p:spPr>
          <a:xfrm>
            <a:off x="3383488" y="3932658"/>
            <a:ext cx="142260" cy="4338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B0C89D4-18D2-CA15-244E-0DD832237363}"/>
              </a:ext>
            </a:extLst>
          </p:cNvPr>
          <p:cNvCxnSpPr>
            <a:stCxn id="10" idx="2"/>
          </p:cNvCxnSpPr>
          <p:nvPr/>
        </p:nvCxnSpPr>
        <p:spPr>
          <a:xfrm>
            <a:off x="3894599" y="3613666"/>
            <a:ext cx="144001" cy="6379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close-up of a tool&#10;&#10;Description automatically generated">
            <a:extLst>
              <a:ext uri="{FF2B5EF4-FFF2-40B4-BE49-F238E27FC236}">
                <a16:creationId xmlns:a16="http://schemas.microsoft.com/office/drawing/2014/main" id="{ECCF4BB5-1A80-7F63-8664-19196926C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176758"/>
            <a:ext cx="2242396" cy="2318944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D73B36-59BA-C814-AD70-93663FEE58D4}"/>
              </a:ext>
            </a:extLst>
          </p:cNvPr>
          <p:cNvSpPr txBox="1"/>
          <p:nvPr/>
        </p:nvSpPr>
        <p:spPr>
          <a:xfrm>
            <a:off x="6359703" y="213215"/>
            <a:ext cx="569003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P" b="1" dirty="0">
                <a:solidFill>
                  <a:srgbClr val="FF0000"/>
                </a:solidFill>
              </a:rPr>
              <a:t>Still missing:</a:t>
            </a:r>
          </a:p>
          <a:p>
            <a:pPr marL="342900" indent="-342900">
              <a:buFont typeface="+mj-lt"/>
              <a:buAutoNum type="arabicPeriod"/>
            </a:pPr>
            <a:r>
              <a:rPr lang="en-JP" sz="1600" dirty="0"/>
              <a:t>Q1eR (~5m  from the IP6), Q2eR (~8m), and B2eR (~10m) magnets in the SR generator code</a:t>
            </a:r>
          </a:p>
          <a:p>
            <a:pPr marL="342900" indent="-342900">
              <a:buFont typeface="+mj-lt"/>
              <a:buAutoNum type="arabicPeriod"/>
            </a:pPr>
            <a:r>
              <a:rPr lang="en-JP" sz="1600" dirty="0"/>
              <a:t>An extended far-BWD electron beam pipe in the SR generator code (use the eic-shell modeling as a reference)</a:t>
            </a:r>
          </a:p>
          <a:p>
            <a:pPr marL="342900" indent="-342900">
              <a:buFont typeface="+mj-lt"/>
              <a:buAutoNum type="arabicPeriod"/>
            </a:pPr>
            <a:r>
              <a:rPr lang="en-JP" sz="1600" dirty="0"/>
              <a:t>Improved BWD beam pipe geometry in the eic-shell and custom-built Geant4 (make the</a:t>
            </a:r>
            <a:r>
              <a:rPr lang="en-US" sz="1600" dirty="0"/>
              <a:t>m</a:t>
            </a:r>
            <a:r>
              <a:rPr lang="en-JP" sz="1600" dirty="0"/>
              <a:t> consistent)</a:t>
            </a:r>
            <a:endParaRPr lang="en-JP" sz="1200" dirty="0"/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3E730CAA-0420-4FB7-C30A-FC00F99D1B68}"/>
              </a:ext>
            </a:extLst>
          </p:cNvPr>
          <p:cNvSpPr/>
          <p:nvPr/>
        </p:nvSpPr>
        <p:spPr>
          <a:xfrm rot="3837158">
            <a:off x="2903771" y="4930996"/>
            <a:ext cx="288002" cy="138182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7E7285-8721-D60A-04D8-1D5D82B2148B}"/>
              </a:ext>
            </a:extLst>
          </p:cNvPr>
          <p:cNvSpPr/>
          <p:nvPr/>
        </p:nvSpPr>
        <p:spPr>
          <a:xfrm>
            <a:off x="8784404" y="3747992"/>
            <a:ext cx="420317" cy="747710"/>
          </a:xfrm>
          <a:prstGeom prst="rect">
            <a:avLst/>
          </a:prstGeom>
          <a:noFill/>
          <a:ln w="3175">
            <a:noFill/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65A52FED-E221-1E7B-1369-3F734F7E7A26}"/>
              </a:ext>
            </a:extLst>
          </p:cNvPr>
          <p:cNvCxnSpPr>
            <a:stCxn id="26" idx="1"/>
            <a:endCxn id="30" idx="2"/>
          </p:cNvCxnSpPr>
          <p:nvPr/>
        </p:nvCxnSpPr>
        <p:spPr>
          <a:xfrm rot="5400000" flipH="1" flipV="1">
            <a:off x="5424994" y="2181713"/>
            <a:ext cx="1255580" cy="5883558"/>
          </a:xfrm>
          <a:prstGeom prst="curvedConnector3">
            <a:avLst>
              <a:gd name="adj1" fmla="val -22827"/>
            </a:avLst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CB86DAA-E424-7510-1A88-7C4FC6745AEC}"/>
              </a:ext>
            </a:extLst>
          </p:cNvPr>
          <p:cNvSpPr txBox="1"/>
          <p:nvPr/>
        </p:nvSpPr>
        <p:spPr>
          <a:xfrm>
            <a:off x="2475674" y="2198521"/>
            <a:ext cx="3620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1600" i="1" dirty="0">
                <a:solidFill>
                  <a:srgbClr val="FF0000"/>
                </a:solidFill>
              </a:rPr>
              <a:t>The new lattice file contains only </a:t>
            </a:r>
            <a:r>
              <a:rPr lang="en-US" sz="1600" i="1" dirty="0">
                <a:solidFill>
                  <a:srgbClr val="FF0000"/>
                </a:solidFill>
              </a:rPr>
              <a:t>the </a:t>
            </a:r>
            <a:r>
              <a:rPr lang="en-JP" sz="1600" i="1" dirty="0">
                <a:solidFill>
                  <a:srgbClr val="FF0000"/>
                </a:solidFill>
              </a:rPr>
              <a:t>B2BeR magnet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JP" sz="1600" i="1" dirty="0">
                <a:solidFill>
                  <a:srgbClr val="FF0000"/>
                </a:solidFill>
              </a:rPr>
              <a:t>There is no B2AeR</a:t>
            </a:r>
          </a:p>
        </p:txBody>
      </p:sp>
    </p:spTree>
    <p:extLst>
      <p:ext uri="{BB962C8B-B14F-4D97-AF65-F5344CB8AC3E}">
        <p14:creationId xmlns:p14="http://schemas.microsoft.com/office/powerpoint/2010/main" val="1315422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BC509-1B4C-4F30-739C-284EAD651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AD4FE-A482-C71D-C57F-2D68CB639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2ED72-B30A-B94F-8E60-0A3791134BB7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AA1BB-07CB-DD13-1B1A-F1099256C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880AF-2A8F-007F-020C-3F30EEBD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12</a:t>
            </a:fld>
            <a:endParaRPr lang="en-JP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3BF7B5-6C1F-B8ED-FCE0-A0BFC56678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7" cy="6275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C89D5B-A016-D086-2BB7-1A261AD0BF23}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 amt="70000"/>
          </a:blip>
          <a:srcRect l="11983" t="12050" r="11983" b="12031"/>
          <a:stretch/>
        </p:blipFill>
        <p:spPr>
          <a:xfrm flipH="1" flipV="1">
            <a:off x="1450428" y="735726"/>
            <a:ext cx="9270124" cy="478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79020E-B7F9-39A7-72CD-0B3377CFC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636624"/>
          </a:xfrm>
        </p:spPr>
        <p:txBody>
          <a:bodyPr>
            <a:normAutofit fontScale="90000"/>
          </a:bodyPr>
          <a:lstStyle/>
          <a:p>
            <a:r>
              <a:rPr lang="en-JP" sz="4000" dirty="0"/>
              <a:t>BWD beam pipe (before)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C18B8165-4674-78CD-DAC6-FE4BEB5560B1}"/>
              </a:ext>
            </a:extLst>
          </p:cNvPr>
          <p:cNvSpPr/>
          <p:nvPr/>
        </p:nvSpPr>
        <p:spPr>
          <a:xfrm>
            <a:off x="9273466" y="2911371"/>
            <a:ext cx="1242134" cy="45276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</a:t>
            </a:r>
            <a:r>
              <a:rPr lang="en-JP" sz="1400" baseline="30000" dirty="0"/>
              <a:t>–</a:t>
            </a:r>
            <a:r>
              <a:rPr lang="en-JP" sz="1400" dirty="0"/>
              <a:t> beam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E6918B-DB5D-8C12-3710-8E03A14FA4DF}"/>
              </a:ext>
            </a:extLst>
          </p:cNvPr>
          <p:cNvSpPr txBox="1"/>
          <p:nvPr/>
        </p:nvSpPr>
        <p:spPr>
          <a:xfrm>
            <a:off x="5566299" y="846103"/>
            <a:ext cx="244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JP" dirty="0"/>
              <a:t>ic-shell material scan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EA5F7C-DAE4-D12B-89CA-456D11045D06}"/>
              </a:ext>
            </a:extLst>
          </p:cNvPr>
          <p:cNvSpPr txBox="1"/>
          <p:nvPr/>
        </p:nvSpPr>
        <p:spPr>
          <a:xfrm>
            <a:off x="6466643" y="4594653"/>
            <a:ext cx="250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Geant4 simulated absorbed SR photons</a:t>
            </a:r>
            <a:endParaRPr lang="en-JP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ED75F60-511B-9E13-1FFD-D46CFDCF4FA6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788878" y="1215435"/>
            <a:ext cx="0" cy="52458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B5D677-BADC-D1BE-FBE0-090AE4A06E20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7720614" y="3613212"/>
            <a:ext cx="290842" cy="981441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32E6577-16F0-6E20-013E-DF501A6C2EBA}"/>
              </a:ext>
            </a:extLst>
          </p:cNvPr>
          <p:cNvSpPr txBox="1"/>
          <p:nvPr/>
        </p:nvSpPr>
        <p:spPr>
          <a:xfrm>
            <a:off x="7497184" y="1951161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Q1eR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B6DC95-FA1E-9766-C491-39B3870AF192}"/>
              </a:ext>
            </a:extLst>
          </p:cNvPr>
          <p:cNvSpPr txBox="1"/>
          <p:nvPr/>
        </p:nvSpPr>
        <p:spPr>
          <a:xfrm>
            <a:off x="6539875" y="1790491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Q2eR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89B687-F23E-3545-B814-23122B8B8969}"/>
              </a:ext>
            </a:extLst>
          </p:cNvPr>
          <p:cNvSpPr txBox="1"/>
          <p:nvPr/>
        </p:nvSpPr>
        <p:spPr>
          <a:xfrm>
            <a:off x="5403123" y="1618124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B2AeR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A32DD8-5CA9-2A22-F39E-97F80F98D0BB}"/>
              </a:ext>
            </a:extLst>
          </p:cNvPr>
          <p:cNvSpPr txBox="1"/>
          <p:nvPr/>
        </p:nvSpPr>
        <p:spPr>
          <a:xfrm>
            <a:off x="4150264" y="1293063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B2BeR</a:t>
            </a:r>
          </a:p>
        </p:txBody>
      </p:sp>
    </p:spTree>
    <p:extLst>
      <p:ext uri="{BB962C8B-B14F-4D97-AF65-F5344CB8AC3E}">
        <p14:creationId xmlns:p14="http://schemas.microsoft.com/office/powerpoint/2010/main" val="397532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FAA7E-4989-75AE-1C50-DD7B4A4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E0C5-5465-0AAF-3893-230194849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14F53-C389-C846-9BC0-7A27C5568061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1C2C8-60D1-B931-04FE-1E0F55FEC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FFCB0-E1C8-D876-B73C-4EB3C1EB3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13</a:t>
            </a:fld>
            <a:endParaRPr lang="en-JP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9CCC3B-3854-6383-3E22-E4954127ED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7" cy="62755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EF4201-2132-4057-EE44-83C922FCB74E}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 amt="70000"/>
          </a:blip>
          <a:srcRect l="11983" t="12050" r="11983" b="12031"/>
          <a:stretch/>
        </p:blipFill>
        <p:spPr>
          <a:xfrm flipH="1" flipV="1">
            <a:off x="1450428" y="735726"/>
            <a:ext cx="9270124" cy="478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01CEF8-A259-C25E-6BAD-2D1919352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636624"/>
          </a:xfrm>
        </p:spPr>
        <p:txBody>
          <a:bodyPr>
            <a:normAutofit fontScale="90000"/>
          </a:bodyPr>
          <a:lstStyle/>
          <a:p>
            <a:r>
              <a:rPr lang="en-JP" sz="4000" dirty="0"/>
              <a:t>BWD beam pipe (after)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B1EBF6C1-7010-1354-9794-AF4E754D7135}"/>
              </a:ext>
            </a:extLst>
          </p:cNvPr>
          <p:cNvSpPr/>
          <p:nvPr/>
        </p:nvSpPr>
        <p:spPr>
          <a:xfrm>
            <a:off x="9273466" y="2911371"/>
            <a:ext cx="1242134" cy="45276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</a:t>
            </a:r>
            <a:r>
              <a:rPr lang="en-JP" sz="1400" baseline="30000" dirty="0"/>
              <a:t>–</a:t>
            </a:r>
            <a:r>
              <a:rPr lang="en-JP" sz="1400" dirty="0"/>
              <a:t> beam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9C50F-4C21-5B2B-24AA-67EF60964ADC}"/>
              </a:ext>
            </a:extLst>
          </p:cNvPr>
          <p:cNvSpPr txBox="1"/>
          <p:nvPr/>
        </p:nvSpPr>
        <p:spPr>
          <a:xfrm>
            <a:off x="5566299" y="846103"/>
            <a:ext cx="244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JP" dirty="0"/>
              <a:t>ic-shell material scan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A73E71-445E-8B68-B0CE-30A9E0B95AAB}"/>
              </a:ext>
            </a:extLst>
          </p:cNvPr>
          <p:cNvSpPr txBox="1"/>
          <p:nvPr/>
        </p:nvSpPr>
        <p:spPr>
          <a:xfrm>
            <a:off x="6466643" y="4594653"/>
            <a:ext cx="250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Geant4 simulated absorbed SR photons</a:t>
            </a:r>
            <a:endParaRPr lang="en-JP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67377F-22C6-A59C-FFC8-F1C558E9DF4F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6788878" y="1215435"/>
            <a:ext cx="0" cy="70214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9AAF6CB-AF2B-11ED-7A50-939E48E48481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7720614" y="3613212"/>
            <a:ext cx="290842" cy="981441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218001-6896-613D-2C3C-604147845A53}"/>
              </a:ext>
            </a:extLst>
          </p:cNvPr>
          <p:cNvSpPr txBox="1"/>
          <p:nvPr/>
        </p:nvSpPr>
        <p:spPr>
          <a:xfrm>
            <a:off x="4717990" y="1484436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B2BeR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B756B8-E3CE-0B63-E05F-74257ACC1A31}"/>
              </a:ext>
            </a:extLst>
          </p:cNvPr>
          <p:cNvSpPr txBox="1"/>
          <p:nvPr/>
        </p:nvSpPr>
        <p:spPr>
          <a:xfrm>
            <a:off x="7497184" y="2084331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Q1eR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3FD29F-DFD9-9D5D-C5B9-18750C469C3A}"/>
              </a:ext>
            </a:extLst>
          </p:cNvPr>
          <p:cNvSpPr txBox="1"/>
          <p:nvPr/>
        </p:nvSpPr>
        <p:spPr>
          <a:xfrm>
            <a:off x="6539875" y="1923661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Q2eR</a:t>
            </a:r>
          </a:p>
        </p:txBody>
      </p:sp>
    </p:spTree>
    <p:extLst>
      <p:ext uri="{BB962C8B-B14F-4D97-AF65-F5344CB8AC3E}">
        <p14:creationId xmlns:p14="http://schemas.microsoft.com/office/powerpoint/2010/main" val="4182174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D745A-BB5C-D065-8D4C-6C9BF4E7B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ue and green object with a long handle&#10;&#10;Description automatically generated">
            <a:extLst>
              <a:ext uri="{FF2B5EF4-FFF2-40B4-BE49-F238E27FC236}">
                <a16:creationId xmlns:a16="http://schemas.microsoft.com/office/drawing/2014/main" id="{D6C0FA50-6106-3249-54E1-33F9D2D22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28" y="1759372"/>
            <a:ext cx="5941906" cy="4098335"/>
          </a:xfr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89B2B-3178-4AE5-F8F5-8691394A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FC16-69FE-6A48-991F-F66CDE2EA975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C594B-243C-F171-3CA5-E5F94D64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A0B56-A202-C80B-9425-41FBFB886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14</a:t>
            </a:fld>
            <a:endParaRPr lang="en-JP"/>
          </a:p>
        </p:txBody>
      </p:sp>
      <p:pic>
        <p:nvPicPr>
          <p:cNvPr id="12" name="Picture 11" descr="A blue and green object with a green handle&#10;&#10;Description automatically generated">
            <a:extLst>
              <a:ext uri="{FF2B5EF4-FFF2-40B4-BE49-F238E27FC236}">
                <a16:creationId xmlns:a16="http://schemas.microsoft.com/office/drawing/2014/main" id="{A4B08178-6DD4-B0E2-A265-752C7F1A9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3" t="8515" r="1047"/>
          <a:stretch/>
        </p:blipFill>
        <p:spPr>
          <a:xfrm>
            <a:off x="6295048" y="1759372"/>
            <a:ext cx="5823380" cy="40983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D5F546-7874-663F-6BCE-2FEAAF3F2910}"/>
              </a:ext>
            </a:extLst>
          </p:cNvPr>
          <p:cNvSpPr txBox="1"/>
          <p:nvPr/>
        </p:nvSpPr>
        <p:spPr>
          <a:xfrm>
            <a:off x="1021987" y="3560819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B2BeR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FB219D-2ECD-4EC3-1A98-4DA456AD5FE1}"/>
              </a:ext>
            </a:extLst>
          </p:cNvPr>
          <p:cNvSpPr txBox="1"/>
          <p:nvPr/>
        </p:nvSpPr>
        <p:spPr>
          <a:xfrm>
            <a:off x="1790112" y="3099803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B2AeR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A871C1-CA6A-53A1-E31C-7761266C8EE3}"/>
              </a:ext>
            </a:extLst>
          </p:cNvPr>
          <p:cNvSpPr txBox="1"/>
          <p:nvPr/>
        </p:nvSpPr>
        <p:spPr>
          <a:xfrm>
            <a:off x="2555031" y="2638788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Q2eR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D18D52-E6A9-7813-872A-0B09BD3A5AB4}"/>
              </a:ext>
            </a:extLst>
          </p:cNvPr>
          <p:cNvSpPr txBox="1"/>
          <p:nvPr/>
        </p:nvSpPr>
        <p:spPr>
          <a:xfrm>
            <a:off x="3212549" y="2177773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Q1eR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C682AA7-4C4D-89E1-E25B-8D33C301ECD6}"/>
              </a:ext>
            </a:extLst>
          </p:cNvPr>
          <p:cNvCxnSpPr>
            <a:stCxn id="13" idx="2"/>
          </p:cNvCxnSpPr>
          <p:nvPr/>
        </p:nvCxnSpPr>
        <p:spPr>
          <a:xfrm>
            <a:off x="1446142" y="3930151"/>
            <a:ext cx="1108889" cy="147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74C4966-ED76-FD67-BD72-CDE50A4917A9}"/>
              </a:ext>
            </a:extLst>
          </p:cNvPr>
          <p:cNvCxnSpPr>
            <a:stCxn id="14" idx="2"/>
          </p:cNvCxnSpPr>
          <p:nvPr/>
        </p:nvCxnSpPr>
        <p:spPr>
          <a:xfrm>
            <a:off x="2212664" y="3469135"/>
            <a:ext cx="1080069" cy="1753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23968D6-B72F-0A07-6750-0390B612BE79}"/>
              </a:ext>
            </a:extLst>
          </p:cNvPr>
          <p:cNvCxnSpPr>
            <a:stCxn id="15" idx="2"/>
          </p:cNvCxnSpPr>
          <p:nvPr/>
        </p:nvCxnSpPr>
        <p:spPr>
          <a:xfrm>
            <a:off x="2923882" y="3008120"/>
            <a:ext cx="859842" cy="369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7224138-ECD1-544C-B113-07BDDFBA766B}"/>
              </a:ext>
            </a:extLst>
          </p:cNvPr>
          <p:cNvCxnSpPr>
            <a:stCxn id="16" idx="2"/>
          </p:cNvCxnSpPr>
          <p:nvPr/>
        </p:nvCxnSpPr>
        <p:spPr>
          <a:xfrm>
            <a:off x="3581400" y="2547105"/>
            <a:ext cx="594999" cy="6364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82A5CA1-5584-434C-F3BE-828923FED3B6}"/>
              </a:ext>
            </a:extLst>
          </p:cNvPr>
          <p:cNvSpPr txBox="1"/>
          <p:nvPr/>
        </p:nvSpPr>
        <p:spPr>
          <a:xfrm>
            <a:off x="6848352" y="3560819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B2BeR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9E7C7D-2562-2B50-8384-B8D366447995}"/>
              </a:ext>
            </a:extLst>
          </p:cNvPr>
          <p:cNvSpPr txBox="1"/>
          <p:nvPr/>
        </p:nvSpPr>
        <p:spPr>
          <a:xfrm>
            <a:off x="8381396" y="2638788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Q2eR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C1F697-E067-D412-0C31-B6A4829EF3F2}"/>
              </a:ext>
            </a:extLst>
          </p:cNvPr>
          <p:cNvSpPr txBox="1"/>
          <p:nvPr/>
        </p:nvSpPr>
        <p:spPr>
          <a:xfrm>
            <a:off x="9038914" y="2177773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Q1eR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76B1DFB-5237-0667-DFF4-4CE9AE2DDB2D}"/>
              </a:ext>
            </a:extLst>
          </p:cNvPr>
          <p:cNvCxnSpPr>
            <a:stCxn id="27" idx="2"/>
          </p:cNvCxnSpPr>
          <p:nvPr/>
        </p:nvCxnSpPr>
        <p:spPr>
          <a:xfrm>
            <a:off x="7272507" y="3930151"/>
            <a:ext cx="1108889" cy="147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8BAD82F-E2D9-A400-634F-DB156826D0E7}"/>
              </a:ext>
            </a:extLst>
          </p:cNvPr>
          <p:cNvCxnSpPr>
            <a:stCxn id="29" idx="2"/>
          </p:cNvCxnSpPr>
          <p:nvPr/>
        </p:nvCxnSpPr>
        <p:spPr>
          <a:xfrm>
            <a:off x="8750247" y="3008120"/>
            <a:ext cx="859842" cy="369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6B8ABDD-DA9F-1C60-5505-8C5C9E957695}"/>
              </a:ext>
            </a:extLst>
          </p:cNvPr>
          <p:cNvCxnSpPr>
            <a:stCxn id="30" idx="2"/>
          </p:cNvCxnSpPr>
          <p:nvPr/>
        </p:nvCxnSpPr>
        <p:spPr>
          <a:xfrm>
            <a:off x="9407765" y="2547105"/>
            <a:ext cx="594999" cy="6364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6620D74-48D8-E4A2-6C97-F30F3745E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2772" y="1071728"/>
            <a:ext cx="5823380" cy="636624"/>
          </a:xfrm>
        </p:spPr>
        <p:txBody>
          <a:bodyPr>
            <a:normAutofit/>
          </a:bodyPr>
          <a:lstStyle/>
          <a:p>
            <a:r>
              <a:rPr lang="en-JP" sz="1800" b="1" dirty="0"/>
              <a:t>BWD beam pipe (after)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DF7B67-EEF9-DA15-F0F4-FDAD5101D82C}"/>
              </a:ext>
            </a:extLst>
          </p:cNvPr>
          <p:cNvSpPr txBox="1">
            <a:spLocks/>
          </p:cNvSpPr>
          <p:nvPr/>
        </p:nvSpPr>
        <p:spPr>
          <a:xfrm>
            <a:off x="248928" y="1067949"/>
            <a:ext cx="5823380" cy="636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JP" sz="1800" b="1" dirty="0"/>
              <a:t>BWD beam pipe (before)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DF9F5A-A5B2-B139-BD7F-5D36A9B29A2D}"/>
              </a:ext>
            </a:extLst>
          </p:cNvPr>
          <p:cNvSpPr txBox="1">
            <a:spLocks/>
          </p:cNvSpPr>
          <p:nvPr/>
        </p:nvSpPr>
        <p:spPr>
          <a:xfrm>
            <a:off x="0" y="18256"/>
            <a:ext cx="10515600" cy="636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JP" sz="4000" dirty="0"/>
              <a:t>Eic-shell simulation geometry</a:t>
            </a:r>
          </a:p>
        </p:txBody>
      </p:sp>
    </p:spTree>
    <p:extLst>
      <p:ext uri="{BB962C8B-B14F-4D97-AF65-F5344CB8AC3E}">
        <p14:creationId xmlns:p14="http://schemas.microsoft.com/office/powerpoint/2010/main" val="2536401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1A1FA-7A4F-03DE-C2BC-17A0D437F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8A43D-D23C-E848-BA49-0FE61CEEB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E208-79DD-AA41-A00E-96B3EB917E8A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39F76-7195-4EC5-4290-B7E5648B6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53C52-47E7-274E-0AF0-5E2E9D13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15</a:t>
            </a:fld>
            <a:endParaRPr lang="en-JP"/>
          </a:p>
        </p:txBody>
      </p:sp>
      <p:pic>
        <p:nvPicPr>
          <p:cNvPr id="10" name="Picture 9" descr="A long thin red and blue object&#10;&#10;Description automatically generated with medium confidence">
            <a:extLst>
              <a:ext uri="{FF2B5EF4-FFF2-40B4-BE49-F238E27FC236}">
                <a16:creationId xmlns:a16="http://schemas.microsoft.com/office/drawing/2014/main" id="{0189D9AB-16B1-5951-0EF1-8BCAD7BDB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858" y="952859"/>
            <a:ext cx="5011483" cy="5251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blue round object with a long pole&#10;&#10;Description automatically generated">
            <a:extLst>
              <a:ext uri="{FF2B5EF4-FFF2-40B4-BE49-F238E27FC236}">
                <a16:creationId xmlns:a16="http://schemas.microsoft.com/office/drawing/2014/main" id="{9DF51D67-0F77-49C7-BAA2-B1A812C3B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362" y="952858"/>
            <a:ext cx="4193990" cy="52490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A9A3FB-DEBB-B659-EE65-D1EDB146CBE2}"/>
              </a:ext>
            </a:extLst>
          </p:cNvPr>
          <p:cNvSpPr txBox="1"/>
          <p:nvPr/>
        </p:nvSpPr>
        <p:spPr>
          <a:xfrm>
            <a:off x="1268362" y="952858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</a:t>
            </a:r>
            <a:r>
              <a:rPr lang="en-JP" b="1" dirty="0"/>
              <a:t>ic-shell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C3A55C-6211-E819-D5E3-7EACAAE3C77E}"/>
              </a:ext>
            </a:extLst>
          </p:cNvPr>
          <p:cNvSpPr txBox="1"/>
          <p:nvPr/>
        </p:nvSpPr>
        <p:spPr>
          <a:xfrm>
            <a:off x="6087143" y="952858"/>
            <a:ext cx="234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custom-built Geant4</a:t>
            </a:r>
            <a:endParaRPr lang="en-JP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3D377-3364-17B1-638E-BA8B74ACC764}"/>
              </a:ext>
            </a:extLst>
          </p:cNvPr>
          <p:cNvSpPr txBox="1">
            <a:spLocks/>
          </p:cNvSpPr>
          <p:nvPr/>
        </p:nvSpPr>
        <p:spPr>
          <a:xfrm>
            <a:off x="0" y="18256"/>
            <a:ext cx="10515600" cy="636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JP" sz="4000" dirty="0"/>
              <a:t>Eic-shell vs Geant4 simulation geometry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179FA6-1D90-6A12-80F2-D7D8CB95B281}"/>
              </a:ext>
            </a:extLst>
          </p:cNvPr>
          <p:cNvSpPr txBox="1"/>
          <p:nvPr/>
        </p:nvSpPr>
        <p:spPr>
          <a:xfrm>
            <a:off x="8268445" y="5905141"/>
            <a:ext cx="2847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/>
              <a:t>s</a:t>
            </a:r>
            <a:r>
              <a:rPr lang="en-JP" sz="1400" i="1" dirty="0"/>
              <a:t>ee the </a:t>
            </a:r>
            <a:r>
              <a:rPr lang="en-JP" sz="1400" i="1" dirty="0">
                <a:hlinkClick r:id="rId4"/>
              </a:rPr>
              <a:t>heprep file</a:t>
            </a:r>
            <a:r>
              <a:rPr lang="en-JP" sz="1400" i="1" dirty="0"/>
              <a:t> for more details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067F20-3090-6255-CD6B-65782348FF9D}"/>
              </a:ext>
            </a:extLst>
          </p:cNvPr>
          <p:cNvCxnSpPr/>
          <p:nvPr/>
        </p:nvCxnSpPr>
        <p:spPr>
          <a:xfrm flipH="1">
            <a:off x="10315852" y="1704513"/>
            <a:ext cx="674703" cy="7013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C74257-9E10-A8C2-7094-AB88354E2EB6}"/>
              </a:ext>
            </a:extLst>
          </p:cNvPr>
          <p:cNvCxnSpPr/>
          <p:nvPr/>
        </p:nvCxnSpPr>
        <p:spPr>
          <a:xfrm flipH="1">
            <a:off x="4459155" y="1572827"/>
            <a:ext cx="674703" cy="7013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30DBB17-B882-732B-3AE8-555E0DA48FD3}"/>
              </a:ext>
            </a:extLst>
          </p:cNvPr>
          <p:cNvSpPr txBox="1"/>
          <p:nvPr/>
        </p:nvSpPr>
        <p:spPr>
          <a:xfrm rot="18802184">
            <a:off x="4494203" y="1836203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JP" sz="1400" baseline="30000" dirty="0"/>
              <a:t>–</a:t>
            </a:r>
            <a:r>
              <a:rPr lang="en-JP" sz="1400" dirty="0"/>
              <a:t> beam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70A861-3B63-74AA-DDBD-D94C04177791}"/>
              </a:ext>
            </a:extLst>
          </p:cNvPr>
          <p:cNvSpPr txBox="1"/>
          <p:nvPr/>
        </p:nvSpPr>
        <p:spPr>
          <a:xfrm rot="18802184">
            <a:off x="10347886" y="1997324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JP" sz="1400" baseline="30000" dirty="0"/>
              <a:t>–</a:t>
            </a:r>
            <a:r>
              <a:rPr lang="en-JP" sz="1400" dirty="0"/>
              <a:t> beam </a:t>
            </a:r>
          </a:p>
        </p:txBody>
      </p:sp>
    </p:spTree>
    <p:extLst>
      <p:ext uri="{BB962C8B-B14F-4D97-AF65-F5344CB8AC3E}">
        <p14:creationId xmlns:p14="http://schemas.microsoft.com/office/powerpoint/2010/main" val="3622835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C0A7C-5B17-6185-2449-8915AE9A2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C968A-EC0B-D5DC-66E8-4195A9E36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029E8-DFDE-D448-9A6B-2B238654756D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80A86-CC6D-3603-D0FB-9094B38D1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0293C-E3AF-55A1-ADCB-4A8AF5A24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16</a:t>
            </a:fld>
            <a:endParaRPr lang="en-JP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2498D8-A9C8-6698-C394-5ED1E73BC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36"/>
          <a:stretch/>
        </p:blipFill>
        <p:spPr>
          <a:xfrm>
            <a:off x="2" y="654880"/>
            <a:ext cx="12191995" cy="5620623"/>
          </a:xfrm>
          <a:prstGeom prst="rect">
            <a:avLst/>
          </a:prstGeom>
        </p:spPr>
      </p:pic>
      <p:pic>
        <p:nvPicPr>
          <p:cNvPr id="3" name="Picture 2" descr="A graph showing a blue object&#10;&#10;Description automatically generated with medium confidence">
            <a:extLst>
              <a:ext uri="{FF2B5EF4-FFF2-40B4-BE49-F238E27FC236}">
                <a16:creationId xmlns:a16="http://schemas.microsoft.com/office/drawing/2014/main" id="{38DB1ADF-2169-3138-03C8-B0FA26BAEC86}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 amt="70000"/>
          </a:blip>
          <a:srcRect l="9648" t="9219" r="9675" b="9473"/>
          <a:stretch/>
        </p:blipFill>
        <p:spPr>
          <a:xfrm>
            <a:off x="1422000" y="698400"/>
            <a:ext cx="9342000" cy="48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5E0CD9-1E43-4EA9-BF30-300DAED6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636624"/>
          </a:xfrm>
        </p:spPr>
        <p:txBody>
          <a:bodyPr>
            <a:normAutofit fontScale="90000"/>
          </a:bodyPr>
          <a:lstStyle/>
          <a:p>
            <a:r>
              <a:rPr lang="en-JP" sz="4000" dirty="0"/>
              <a:t>Improved eic-shell and Geant4 beam pipes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7051D0CB-93CF-8082-7E1E-8FBF05938845}"/>
              </a:ext>
            </a:extLst>
          </p:cNvPr>
          <p:cNvSpPr/>
          <p:nvPr/>
        </p:nvSpPr>
        <p:spPr>
          <a:xfrm>
            <a:off x="9982200" y="1472312"/>
            <a:ext cx="1242134" cy="45276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</a:t>
            </a:r>
            <a:r>
              <a:rPr lang="en-JP" sz="1400" baseline="30000" dirty="0"/>
              <a:t>–</a:t>
            </a:r>
            <a:r>
              <a:rPr lang="en-JP" sz="1400" dirty="0"/>
              <a:t> beam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3E41D-00B3-6D2E-BA11-E651B69B38E1}"/>
              </a:ext>
            </a:extLst>
          </p:cNvPr>
          <p:cNvSpPr txBox="1"/>
          <p:nvPr/>
        </p:nvSpPr>
        <p:spPr>
          <a:xfrm>
            <a:off x="7253057" y="2489657"/>
            <a:ext cx="244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JP" dirty="0"/>
              <a:t>ic-shell material scan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393B2-CA36-A8DB-1588-46D98B2C8A46}"/>
              </a:ext>
            </a:extLst>
          </p:cNvPr>
          <p:cNvSpPr txBox="1"/>
          <p:nvPr/>
        </p:nvSpPr>
        <p:spPr>
          <a:xfrm>
            <a:off x="3058357" y="4257301"/>
            <a:ext cx="250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Geant4 simulated absorbed SR photons</a:t>
            </a:r>
            <a:endParaRPr lang="en-JP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BAB1A5-7CAE-C600-3D46-2CAA67FE2E02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7910004" y="2114071"/>
            <a:ext cx="565632" cy="37558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EDB146F-5570-8302-10A1-964EFA20FD15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515557" y="3622089"/>
            <a:ext cx="796771" cy="63521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812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AF3EA-67D1-1795-921C-460C0D79B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71C02-F503-627C-FDF2-424FBD716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FB8D-0C4D-D247-8A63-5E3FB680AEB2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E186C-B5F4-8B82-EB7E-400FD2F5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26634-161A-E9AD-DBAF-B3FCC1688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17</a:t>
            </a:fld>
            <a:endParaRPr lang="en-JP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82BA57-1939-39B1-2939-7D225147F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36"/>
          <a:stretch/>
        </p:blipFill>
        <p:spPr>
          <a:xfrm>
            <a:off x="2" y="654880"/>
            <a:ext cx="12191995" cy="5620623"/>
          </a:xfrm>
          <a:prstGeom prst="rect">
            <a:avLst/>
          </a:prstGeom>
        </p:spPr>
      </p:pic>
      <p:pic>
        <p:nvPicPr>
          <p:cNvPr id="3" name="Picture 2" descr="A graph showing a blue object&#10;&#10;Description automatically generated with medium confidence">
            <a:extLst>
              <a:ext uri="{FF2B5EF4-FFF2-40B4-BE49-F238E27FC236}">
                <a16:creationId xmlns:a16="http://schemas.microsoft.com/office/drawing/2014/main" id="{DDEA6761-12F4-C5AB-D6CB-9592105BA4DC}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 amt="70000"/>
          </a:blip>
          <a:srcRect l="9648" t="9219" r="9675" b="9473"/>
          <a:stretch/>
        </p:blipFill>
        <p:spPr>
          <a:xfrm>
            <a:off x="1422000" y="698400"/>
            <a:ext cx="9342000" cy="48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178ECD-4430-99DC-82AC-6D675838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636624"/>
          </a:xfrm>
        </p:spPr>
        <p:txBody>
          <a:bodyPr>
            <a:normAutofit fontScale="90000"/>
          </a:bodyPr>
          <a:lstStyle/>
          <a:p>
            <a:r>
              <a:rPr lang="en-JP" sz="4000" dirty="0"/>
              <a:t>Improved eic-shell and Geant4 beam pipes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6A9F374E-CF2B-FC4C-1FFB-48FAB210101E}"/>
              </a:ext>
            </a:extLst>
          </p:cNvPr>
          <p:cNvSpPr/>
          <p:nvPr/>
        </p:nvSpPr>
        <p:spPr>
          <a:xfrm>
            <a:off x="9982200" y="1472312"/>
            <a:ext cx="1242134" cy="45276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</a:t>
            </a:r>
            <a:r>
              <a:rPr lang="en-JP" sz="1400" baseline="30000" dirty="0"/>
              <a:t>–</a:t>
            </a:r>
            <a:r>
              <a:rPr lang="en-JP" sz="1400" dirty="0"/>
              <a:t> beam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C69A3E-800C-0E73-E37B-5C2D532A6E61}"/>
              </a:ext>
            </a:extLst>
          </p:cNvPr>
          <p:cNvSpPr txBox="1"/>
          <p:nvPr/>
        </p:nvSpPr>
        <p:spPr>
          <a:xfrm>
            <a:off x="7253057" y="2489657"/>
            <a:ext cx="244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JP" dirty="0"/>
              <a:t>ic-shell material scan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084AA8-85F1-3D48-DEDC-FB50A17BD3B9}"/>
              </a:ext>
            </a:extLst>
          </p:cNvPr>
          <p:cNvSpPr txBox="1"/>
          <p:nvPr/>
        </p:nvSpPr>
        <p:spPr>
          <a:xfrm>
            <a:off x="3058357" y="4257301"/>
            <a:ext cx="250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Geant4 simulated absorbed SR photons</a:t>
            </a:r>
            <a:endParaRPr lang="en-JP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BE4C23-93AC-5C5B-0076-B0050000CF24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7910004" y="2114071"/>
            <a:ext cx="565632" cy="37558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A10855-4C7B-822D-B3D4-0CEAD2744878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515557" y="3622089"/>
            <a:ext cx="796771" cy="63521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grey metal object with a yellow and brown stripe&#10;&#10;Description automatically generated with medium confidence">
            <a:extLst>
              <a:ext uri="{FF2B5EF4-FFF2-40B4-BE49-F238E27FC236}">
                <a16:creationId xmlns:a16="http://schemas.microsoft.com/office/drawing/2014/main" id="{35E92A7F-83FA-6DC4-D161-29924CD7E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427" y="3234575"/>
            <a:ext cx="1930247" cy="1863598"/>
          </a:xfrm>
          <a:custGeom>
            <a:avLst/>
            <a:gdLst>
              <a:gd name="connsiteX0" fmla="*/ 0 w 1930247"/>
              <a:gd name="connsiteY0" fmla="*/ 0 h 1863598"/>
              <a:gd name="connsiteX1" fmla="*/ 443957 w 1930247"/>
              <a:gd name="connsiteY1" fmla="*/ 0 h 1863598"/>
              <a:gd name="connsiteX2" fmla="*/ 965124 w 1930247"/>
              <a:gd name="connsiteY2" fmla="*/ 0 h 1863598"/>
              <a:gd name="connsiteX3" fmla="*/ 1428383 w 1930247"/>
              <a:gd name="connsiteY3" fmla="*/ 0 h 1863598"/>
              <a:gd name="connsiteX4" fmla="*/ 1930247 w 1930247"/>
              <a:gd name="connsiteY4" fmla="*/ 0 h 1863598"/>
              <a:gd name="connsiteX5" fmla="*/ 1930247 w 1930247"/>
              <a:gd name="connsiteY5" fmla="*/ 428628 h 1863598"/>
              <a:gd name="connsiteX6" fmla="*/ 1930247 w 1930247"/>
              <a:gd name="connsiteY6" fmla="*/ 875891 h 1863598"/>
              <a:gd name="connsiteX7" fmla="*/ 1930247 w 1930247"/>
              <a:gd name="connsiteY7" fmla="*/ 1304519 h 1863598"/>
              <a:gd name="connsiteX8" fmla="*/ 1930247 w 1930247"/>
              <a:gd name="connsiteY8" fmla="*/ 1863598 h 1863598"/>
              <a:gd name="connsiteX9" fmla="*/ 1409080 w 1930247"/>
              <a:gd name="connsiteY9" fmla="*/ 1863598 h 1863598"/>
              <a:gd name="connsiteX10" fmla="*/ 907216 w 1930247"/>
              <a:gd name="connsiteY10" fmla="*/ 1863598 h 1863598"/>
              <a:gd name="connsiteX11" fmla="*/ 482562 w 1930247"/>
              <a:gd name="connsiteY11" fmla="*/ 1863598 h 1863598"/>
              <a:gd name="connsiteX12" fmla="*/ 0 w 1930247"/>
              <a:gd name="connsiteY12" fmla="*/ 1863598 h 1863598"/>
              <a:gd name="connsiteX13" fmla="*/ 0 w 1930247"/>
              <a:gd name="connsiteY13" fmla="*/ 1397699 h 1863598"/>
              <a:gd name="connsiteX14" fmla="*/ 0 w 1930247"/>
              <a:gd name="connsiteY14" fmla="*/ 987707 h 1863598"/>
              <a:gd name="connsiteX15" fmla="*/ 0 w 1930247"/>
              <a:gd name="connsiteY15" fmla="*/ 559079 h 1863598"/>
              <a:gd name="connsiteX16" fmla="*/ 0 w 1930247"/>
              <a:gd name="connsiteY16" fmla="*/ 0 h 186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30247" h="1863598" fill="none" extrusionOk="0">
                <a:moveTo>
                  <a:pt x="0" y="0"/>
                </a:moveTo>
                <a:cubicBezTo>
                  <a:pt x="117689" y="-25654"/>
                  <a:pt x="290343" y="50336"/>
                  <a:pt x="443957" y="0"/>
                </a:cubicBezTo>
                <a:cubicBezTo>
                  <a:pt x="597571" y="-50336"/>
                  <a:pt x="750445" y="28001"/>
                  <a:pt x="965124" y="0"/>
                </a:cubicBezTo>
                <a:cubicBezTo>
                  <a:pt x="1179803" y="-28001"/>
                  <a:pt x="1277157" y="194"/>
                  <a:pt x="1428383" y="0"/>
                </a:cubicBezTo>
                <a:cubicBezTo>
                  <a:pt x="1579609" y="-194"/>
                  <a:pt x="1723213" y="23898"/>
                  <a:pt x="1930247" y="0"/>
                </a:cubicBezTo>
                <a:cubicBezTo>
                  <a:pt x="1960448" y="173564"/>
                  <a:pt x="1890914" y="287366"/>
                  <a:pt x="1930247" y="428628"/>
                </a:cubicBezTo>
                <a:cubicBezTo>
                  <a:pt x="1969580" y="569890"/>
                  <a:pt x="1880118" y="702432"/>
                  <a:pt x="1930247" y="875891"/>
                </a:cubicBezTo>
                <a:cubicBezTo>
                  <a:pt x="1980376" y="1049350"/>
                  <a:pt x="1904007" y="1194068"/>
                  <a:pt x="1930247" y="1304519"/>
                </a:cubicBezTo>
                <a:cubicBezTo>
                  <a:pt x="1956487" y="1414970"/>
                  <a:pt x="1915772" y="1590593"/>
                  <a:pt x="1930247" y="1863598"/>
                </a:cubicBezTo>
                <a:cubicBezTo>
                  <a:pt x="1750923" y="1908245"/>
                  <a:pt x="1661551" y="1840317"/>
                  <a:pt x="1409080" y="1863598"/>
                </a:cubicBezTo>
                <a:cubicBezTo>
                  <a:pt x="1156609" y="1886879"/>
                  <a:pt x="1109625" y="1808773"/>
                  <a:pt x="907216" y="1863598"/>
                </a:cubicBezTo>
                <a:cubicBezTo>
                  <a:pt x="704807" y="1918423"/>
                  <a:pt x="682016" y="1814670"/>
                  <a:pt x="482562" y="1863598"/>
                </a:cubicBezTo>
                <a:cubicBezTo>
                  <a:pt x="283108" y="1912526"/>
                  <a:pt x="232505" y="1853125"/>
                  <a:pt x="0" y="1863598"/>
                </a:cubicBezTo>
                <a:cubicBezTo>
                  <a:pt x="-41261" y="1720850"/>
                  <a:pt x="53730" y="1509216"/>
                  <a:pt x="0" y="1397699"/>
                </a:cubicBezTo>
                <a:cubicBezTo>
                  <a:pt x="-53730" y="1286182"/>
                  <a:pt x="17542" y="1185709"/>
                  <a:pt x="0" y="987707"/>
                </a:cubicBezTo>
                <a:cubicBezTo>
                  <a:pt x="-17542" y="789705"/>
                  <a:pt x="33867" y="710657"/>
                  <a:pt x="0" y="559079"/>
                </a:cubicBezTo>
                <a:cubicBezTo>
                  <a:pt x="-33867" y="407501"/>
                  <a:pt x="30297" y="128373"/>
                  <a:pt x="0" y="0"/>
                </a:cubicBezTo>
                <a:close/>
              </a:path>
              <a:path w="1930247" h="1863598" stroke="0" extrusionOk="0">
                <a:moveTo>
                  <a:pt x="0" y="0"/>
                </a:moveTo>
                <a:cubicBezTo>
                  <a:pt x="183454" y="-24905"/>
                  <a:pt x="243102" y="55014"/>
                  <a:pt x="463259" y="0"/>
                </a:cubicBezTo>
                <a:cubicBezTo>
                  <a:pt x="683416" y="-55014"/>
                  <a:pt x="839870" y="14517"/>
                  <a:pt x="984426" y="0"/>
                </a:cubicBezTo>
                <a:cubicBezTo>
                  <a:pt x="1128982" y="-14517"/>
                  <a:pt x="1257684" y="11676"/>
                  <a:pt x="1505593" y="0"/>
                </a:cubicBezTo>
                <a:cubicBezTo>
                  <a:pt x="1753502" y="-11676"/>
                  <a:pt x="1757525" y="40819"/>
                  <a:pt x="1930247" y="0"/>
                </a:cubicBezTo>
                <a:cubicBezTo>
                  <a:pt x="1936632" y="192700"/>
                  <a:pt x="1919645" y="295209"/>
                  <a:pt x="1930247" y="428628"/>
                </a:cubicBezTo>
                <a:cubicBezTo>
                  <a:pt x="1940849" y="562047"/>
                  <a:pt x="1914497" y="749184"/>
                  <a:pt x="1930247" y="931799"/>
                </a:cubicBezTo>
                <a:cubicBezTo>
                  <a:pt x="1945997" y="1114414"/>
                  <a:pt x="1887009" y="1194068"/>
                  <a:pt x="1930247" y="1379063"/>
                </a:cubicBezTo>
                <a:cubicBezTo>
                  <a:pt x="1973485" y="1564058"/>
                  <a:pt x="1917970" y="1686551"/>
                  <a:pt x="1930247" y="1863598"/>
                </a:cubicBezTo>
                <a:cubicBezTo>
                  <a:pt x="1741688" y="1875693"/>
                  <a:pt x="1598139" y="1836179"/>
                  <a:pt x="1447685" y="1863598"/>
                </a:cubicBezTo>
                <a:cubicBezTo>
                  <a:pt x="1297231" y="1891017"/>
                  <a:pt x="1031887" y="1853308"/>
                  <a:pt x="926519" y="1863598"/>
                </a:cubicBezTo>
                <a:cubicBezTo>
                  <a:pt x="821151" y="1873888"/>
                  <a:pt x="701397" y="1824884"/>
                  <a:pt x="482562" y="1863598"/>
                </a:cubicBezTo>
                <a:cubicBezTo>
                  <a:pt x="263727" y="1902312"/>
                  <a:pt x="220730" y="1844216"/>
                  <a:pt x="0" y="1863598"/>
                </a:cubicBezTo>
                <a:cubicBezTo>
                  <a:pt x="-14731" y="1680444"/>
                  <a:pt x="41316" y="1555753"/>
                  <a:pt x="0" y="1379063"/>
                </a:cubicBezTo>
                <a:cubicBezTo>
                  <a:pt x="-41316" y="1202373"/>
                  <a:pt x="20900" y="1159799"/>
                  <a:pt x="0" y="969071"/>
                </a:cubicBezTo>
                <a:cubicBezTo>
                  <a:pt x="-20900" y="778343"/>
                  <a:pt x="45398" y="626356"/>
                  <a:pt x="0" y="540443"/>
                </a:cubicBezTo>
                <a:cubicBezTo>
                  <a:pt x="-45398" y="454530"/>
                  <a:pt x="41547" y="243757"/>
                  <a:pt x="0" y="0"/>
                </a:cubicBezTo>
                <a:close/>
              </a:path>
            </a:pathLst>
          </a:custGeom>
          <a:ln w="28575">
            <a:solidFill>
              <a:srgbClr val="FF00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844776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ADD65D-A432-3ECA-15A3-54C99D075C2A}"/>
              </a:ext>
            </a:extLst>
          </p:cNvPr>
          <p:cNvSpPr/>
          <p:nvPr/>
        </p:nvSpPr>
        <p:spPr>
          <a:xfrm>
            <a:off x="5078027" y="1065320"/>
            <a:ext cx="719091" cy="2272684"/>
          </a:xfrm>
          <a:custGeom>
            <a:avLst/>
            <a:gdLst>
              <a:gd name="connsiteX0" fmla="*/ 0 w 719091"/>
              <a:gd name="connsiteY0" fmla="*/ 0 h 2272684"/>
              <a:gd name="connsiteX1" fmla="*/ 352355 w 719091"/>
              <a:gd name="connsiteY1" fmla="*/ 0 h 2272684"/>
              <a:gd name="connsiteX2" fmla="*/ 719091 w 719091"/>
              <a:gd name="connsiteY2" fmla="*/ 0 h 2272684"/>
              <a:gd name="connsiteX3" fmla="*/ 719091 w 719091"/>
              <a:gd name="connsiteY3" fmla="*/ 613625 h 2272684"/>
              <a:gd name="connsiteX4" fmla="*/ 719091 w 719091"/>
              <a:gd name="connsiteY4" fmla="*/ 1181796 h 2272684"/>
              <a:gd name="connsiteX5" fmla="*/ 719091 w 719091"/>
              <a:gd name="connsiteY5" fmla="*/ 1704513 h 2272684"/>
              <a:gd name="connsiteX6" fmla="*/ 719091 w 719091"/>
              <a:gd name="connsiteY6" fmla="*/ 2272684 h 2272684"/>
              <a:gd name="connsiteX7" fmla="*/ 359546 w 719091"/>
              <a:gd name="connsiteY7" fmla="*/ 2272684 h 2272684"/>
              <a:gd name="connsiteX8" fmla="*/ 0 w 719091"/>
              <a:gd name="connsiteY8" fmla="*/ 2272684 h 2272684"/>
              <a:gd name="connsiteX9" fmla="*/ 0 w 719091"/>
              <a:gd name="connsiteY9" fmla="*/ 1772694 h 2272684"/>
              <a:gd name="connsiteX10" fmla="*/ 0 w 719091"/>
              <a:gd name="connsiteY10" fmla="*/ 1227249 h 2272684"/>
              <a:gd name="connsiteX11" fmla="*/ 0 w 719091"/>
              <a:gd name="connsiteY11" fmla="*/ 681805 h 2272684"/>
              <a:gd name="connsiteX12" fmla="*/ 0 w 719091"/>
              <a:gd name="connsiteY12" fmla="*/ 0 h 227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9091" h="2272684" extrusionOk="0">
                <a:moveTo>
                  <a:pt x="0" y="0"/>
                </a:moveTo>
                <a:cubicBezTo>
                  <a:pt x="153494" y="-7031"/>
                  <a:pt x="246072" y="25360"/>
                  <a:pt x="352355" y="0"/>
                </a:cubicBezTo>
                <a:cubicBezTo>
                  <a:pt x="458638" y="-25360"/>
                  <a:pt x="645060" y="19646"/>
                  <a:pt x="719091" y="0"/>
                </a:cubicBezTo>
                <a:cubicBezTo>
                  <a:pt x="773980" y="142248"/>
                  <a:pt x="697685" y="445613"/>
                  <a:pt x="719091" y="613625"/>
                </a:cubicBezTo>
                <a:cubicBezTo>
                  <a:pt x="740497" y="781637"/>
                  <a:pt x="685761" y="916701"/>
                  <a:pt x="719091" y="1181796"/>
                </a:cubicBezTo>
                <a:cubicBezTo>
                  <a:pt x="752421" y="1446891"/>
                  <a:pt x="684846" y="1448634"/>
                  <a:pt x="719091" y="1704513"/>
                </a:cubicBezTo>
                <a:cubicBezTo>
                  <a:pt x="753336" y="1960392"/>
                  <a:pt x="696471" y="2032748"/>
                  <a:pt x="719091" y="2272684"/>
                </a:cubicBezTo>
                <a:cubicBezTo>
                  <a:pt x="585971" y="2291023"/>
                  <a:pt x="474340" y="2255656"/>
                  <a:pt x="359546" y="2272684"/>
                </a:cubicBezTo>
                <a:cubicBezTo>
                  <a:pt x="244752" y="2289712"/>
                  <a:pt x="85714" y="2238299"/>
                  <a:pt x="0" y="2272684"/>
                </a:cubicBezTo>
                <a:cubicBezTo>
                  <a:pt x="-54656" y="2164067"/>
                  <a:pt x="57687" y="1920642"/>
                  <a:pt x="0" y="1772694"/>
                </a:cubicBezTo>
                <a:cubicBezTo>
                  <a:pt x="-57687" y="1624746"/>
                  <a:pt x="61727" y="1465254"/>
                  <a:pt x="0" y="1227249"/>
                </a:cubicBezTo>
                <a:cubicBezTo>
                  <a:pt x="-61727" y="989245"/>
                  <a:pt x="34832" y="811178"/>
                  <a:pt x="0" y="681805"/>
                </a:cubicBezTo>
                <a:cubicBezTo>
                  <a:pt x="-34832" y="552432"/>
                  <a:pt x="15514" y="15389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9AFE3CD-3BE6-0C53-BD62-70E545F0D1D7}"/>
              </a:ext>
            </a:extLst>
          </p:cNvPr>
          <p:cNvCxnSpPr>
            <a:cxnSpLocks/>
            <a:stCxn id="18" idx="2"/>
            <a:endCxn id="17" idx="1"/>
          </p:cNvCxnSpPr>
          <p:nvPr/>
        </p:nvCxnSpPr>
        <p:spPr>
          <a:xfrm>
            <a:off x="5437573" y="3338004"/>
            <a:ext cx="511854" cy="828370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357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4C83E-B2BB-78A2-8A24-342C504E2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399EE-38FF-5342-5516-5445C14C1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C960-40B8-0945-8F61-A074616F4566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110D-6109-ECD0-C0AC-A6CEA13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CC449-CB99-89DD-B124-60E06F5B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18</a:t>
            </a:fld>
            <a:endParaRPr lang="en-JP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42CC4-F539-81D5-FF0E-5395BC0A4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36"/>
          <a:stretch/>
        </p:blipFill>
        <p:spPr>
          <a:xfrm>
            <a:off x="2" y="654880"/>
            <a:ext cx="12191995" cy="5620623"/>
          </a:xfrm>
          <a:prstGeom prst="rect">
            <a:avLst/>
          </a:prstGeom>
        </p:spPr>
      </p:pic>
      <p:pic>
        <p:nvPicPr>
          <p:cNvPr id="3" name="Picture 2" descr="A graph showing a blue object&#10;&#10;Description automatically generated with medium confidence">
            <a:extLst>
              <a:ext uri="{FF2B5EF4-FFF2-40B4-BE49-F238E27FC236}">
                <a16:creationId xmlns:a16="http://schemas.microsoft.com/office/drawing/2014/main" id="{B37D7AC3-9258-F778-4AFC-A9A39804BA0D}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 amt="70000"/>
          </a:blip>
          <a:srcRect l="9648" t="9219" r="9675" b="9473"/>
          <a:stretch/>
        </p:blipFill>
        <p:spPr>
          <a:xfrm>
            <a:off x="1422000" y="698400"/>
            <a:ext cx="9342000" cy="48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FF8F2-E857-0DA0-9244-C13558587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636624"/>
          </a:xfrm>
        </p:spPr>
        <p:txBody>
          <a:bodyPr>
            <a:normAutofit fontScale="90000"/>
          </a:bodyPr>
          <a:lstStyle/>
          <a:p>
            <a:r>
              <a:rPr lang="en-JP" sz="4000" dirty="0"/>
              <a:t>Improved eic-shell and Geant4 beam pipes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209C9BA6-5B1D-55C8-652A-917821BD6BAB}"/>
              </a:ext>
            </a:extLst>
          </p:cNvPr>
          <p:cNvSpPr/>
          <p:nvPr/>
        </p:nvSpPr>
        <p:spPr>
          <a:xfrm>
            <a:off x="9982200" y="1472312"/>
            <a:ext cx="1242134" cy="45276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</a:t>
            </a:r>
            <a:r>
              <a:rPr lang="en-JP" sz="1400" baseline="30000" dirty="0"/>
              <a:t>–</a:t>
            </a:r>
            <a:r>
              <a:rPr lang="en-JP" sz="1400" dirty="0"/>
              <a:t> beam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F50127-1DA8-361B-C035-17AFDB41384E}"/>
              </a:ext>
            </a:extLst>
          </p:cNvPr>
          <p:cNvSpPr txBox="1"/>
          <p:nvPr/>
        </p:nvSpPr>
        <p:spPr>
          <a:xfrm>
            <a:off x="7253057" y="2489657"/>
            <a:ext cx="244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JP" dirty="0"/>
              <a:t>ic-shell material scan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735E08-528D-4D2B-C821-B5A3750579E2}"/>
              </a:ext>
            </a:extLst>
          </p:cNvPr>
          <p:cNvSpPr txBox="1"/>
          <p:nvPr/>
        </p:nvSpPr>
        <p:spPr>
          <a:xfrm>
            <a:off x="3058357" y="4257301"/>
            <a:ext cx="250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Geant4 simulated absorbed SR photons</a:t>
            </a:r>
            <a:endParaRPr lang="en-JP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A557A29-63CC-0C3B-902D-17C7DEF6819A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7910004" y="2114071"/>
            <a:ext cx="565632" cy="37558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683137-00BC-A768-9070-7AA8684CEDA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515557" y="3622089"/>
            <a:ext cx="796771" cy="63521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grey metal object with a yellow and brown stripe&#10;&#10;Description automatically generated with medium confidence">
            <a:extLst>
              <a:ext uri="{FF2B5EF4-FFF2-40B4-BE49-F238E27FC236}">
                <a16:creationId xmlns:a16="http://schemas.microsoft.com/office/drawing/2014/main" id="{0E12D83F-D360-A6CA-7A9E-67FD0B6FC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427" y="3234575"/>
            <a:ext cx="1930247" cy="1863598"/>
          </a:xfrm>
          <a:custGeom>
            <a:avLst/>
            <a:gdLst>
              <a:gd name="connsiteX0" fmla="*/ 0 w 1930247"/>
              <a:gd name="connsiteY0" fmla="*/ 0 h 1863598"/>
              <a:gd name="connsiteX1" fmla="*/ 443957 w 1930247"/>
              <a:gd name="connsiteY1" fmla="*/ 0 h 1863598"/>
              <a:gd name="connsiteX2" fmla="*/ 965124 w 1930247"/>
              <a:gd name="connsiteY2" fmla="*/ 0 h 1863598"/>
              <a:gd name="connsiteX3" fmla="*/ 1428383 w 1930247"/>
              <a:gd name="connsiteY3" fmla="*/ 0 h 1863598"/>
              <a:gd name="connsiteX4" fmla="*/ 1930247 w 1930247"/>
              <a:gd name="connsiteY4" fmla="*/ 0 h 1863598"/>
              <a:gd name="connsiteX5" fmla="*/ 1930247 w 1930247"/>
              <a:gd name="connsiteY5" fmla="*/ 428628 h 1863598"/>
              <a:gd name="connsiteX6" fmla="*/ 1930247 w 1930247"/>
              <a:gd name="connsiteY6" fmla="*/ 875891 h 1863598"/>
              <a:gd name="connsiteX7" fmla="*/ 1930247 w 1930247"/>
              <a:gd name="connsiteY7" fmla="*/ 1304519 h 1863598"/>
              <a:gd name="connsiteX8" fmla="*/ 1930247 w 1930247"/>
              <a:gd name="connsiteY8" fmla="*/ 1863598 h 1863598"/>
              <a:gd name="connsiteX9" fmla="*/ 1409080 w 1930247"/>
              <a:gd name="connsiteY9" fmla="*/ 1863598 h 1863598"/>
              <a:gd name="connsiteX10" fmla="*/ 907216 w 1930247"/>
              <a:gd name="connsiteY10" fmla="*/ 1863598 h 1863598"/>
              <a:gd name="connsiteX11" fmla="*/ 482562 w 1930247"/>
              <a:gd name="connsiteY11" fmla="*/ 1863598 h 1863598"/>
              <a:gd name="connsiteX12" fmla="*/ 0 w 1930247"/>
              <a:gd name="connsiteY12" fmla="*/ 1863598 h 1863598"/>
              <a:gd name="connsiteX13" fmla="*/ 0 w 1930247"/>
              <a:gd name="connsiteY13" fmla="*/ 1397699 h 1863598"/>
              <a:gd name="connsiteX14" fmla="*/ 0 w 1930247"/>
              <a:gd name="connsiteY14" fmla="*/ 987707 h 1863598"/>
              <a:gd name="connsiteX15" fmla="*/ 0 w 1930247"/>
              <a:gd name="connsiteY15" fmla="*/ 559079 h 1863598"/>
              <a:gd name="connsiteX16" fmla="*/ 0 w 1930247"/>
              <a:gd name="connsiteY16" fmla="*/ 0 h 186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30247" h="1863598" fill="none" extrusionOk="0">
                <a:moveTo>
                  <a:pt x="0" y="0"/>
                </a:moveTo>
                <a:cubicBezTo>
                  <a:pt x="117689" y="-25654"/>
                  <a:pt x="290343" y="50336"/>
                  <a:pt x="443957" y="0"/>
                </a:cubicBezTo>
                <a:cubicBezTo>
                  <a:pt x="597571" y="-50336"/>
                  <a:pt x="750445" y="28001"/>
                  <a:pt x="965124" y="0"/>
                </a:cubicBezTo>
                <a:cubicBezTo>
                  <a:pt x="1179803" y="-28001"/>
                  <a:pt x="1277157" y="194"/>
                  <a:pt x="1428383" y="0"/>
                </a:cubicBezTo>
                <a:cubicBezTo>
                  <a:pt x="1579609" y="-194"/>
                  <a:pt x="1723213" y="23898"/>
                  <a:pt x="1930247" y="0"/>
                </a:cubicBezTo>
                <a:cubicBezTo>
                  <a:pt x="1960448" y="173564"/>
                  <a:pt x="1890914" y="287366"/>
                  <a:pt x="1930247" y="428628"/>
                </a:cubicBezTo>
                <a:cubicBezTo>
                  <a:pt x="1969580" y="569890"/>
                  <a:pt x="1880118" y="702432"/>
                  <a:pt x="1930247" y="875891"/>
                </a:cubicBezTo>
                <a:cubicBezTo>
                  <a:pt x="1980376" y="1049350"/>
                  <a:pt x="1904007" y="1194068"/>
                  <a:pt x="1930247" y="1304519"/>
                </a:cubicBezTo>
                <a:cubicBezTo>
                  <a:pt x="1956487" y="1414970"/>
                  <a:pt x="1915772" y="1590593"/>
                  <a:pt x="1930247" y="1863598"/>
                </a:cubicBezTo>
                <a:cubicBezTo>
                  <a:pt x="1750923" y="1908245"/>
                  <a:pt x="1661551" y="1840317"/>
                  <a:pt x="1409080" y="1863598"/>
                </a:cubicBezTo>
                <a:cubicBezTo>
                  <a:pt x="1156609" y="1886879"/>
                  <a:pt x="1109625" y="1808773"/>
                  <a:pt x="907216" y="1863598"/>
                </a:cubicBezTo>
                <a:cubicBezTo>
                  <a:pt x="704807" y="1918423"/>
                  <a:pt x="682016" y="1814670"/>
                  <a:pt x="482562" y="1863598"/>
                </a:cubicBezTo>
                <a:cubicBezTo>
                  <a:pt x="283108" y="1912526"/>
                  <a:pt x="232505" y="1853125"/>
                  <a:pt x="0" y="1863598"/>
                </a:cubicBezTo>
                <a:cubicBezTo>
                  <a:pt x="-41261" y="1720850"/>
                  <a:pt x="53730" y="1509216"/>
                  <a:pt x="0" y="1397699"/>
                </a:cubicBezTo>
                <a:cubicBezTo>
                  <a:pt x="-53730" y="1286182"/>
                  <a:pt x="17542" y="1185709"/>
                  <a:pt x="0" y="987707"/>
                </a:cubicBezTo>
                <a:cubicBezTo>
                  <a:pt x="-17542" y="789705"/>
                  <a:pt x="33867" y="710657"/>
                  <a:pt x="0" y="559079"/>
                </a:cubicBezTo>
                <a:cubicBezTo>
                  <a:pt x="-33867" y="407501"/>
                  <a:pt x="30297" y="128373"/>
                  <a:pt x="0" y="0"/>
                </a:cubicBezTo>
                <a:close/>
              </a:path>
              <a:path w="1930247" h="1863598" stroke="0" extrusionOk="0">
                <a:moveTo>
                  <a:pt x="0" y="0"/>
                </a:moveTo>
                <a:cubicBezTo>
                  <a:pt x="183454" y="-24905"/>
                  <a:pt x="243102" y="55014"/>
                  <a:pt x="463259" y="0"/>
                </a:cubicBezTo>
                <a:cubicBezTo>
                  <a:pt x="683416" y="-55014"/>
                  <a:pt x="839870" y="14517"/>
                  <a:pt x="984426" y="0"/>
                </a:cubicBezTo>
                <a:cubicBezTo>
                  <a:pt x="1128982" y="-14517"/>
                  <a:pt x="1257684" y="11676"/>
                  <a:pt x="1505593" y="0"/>
                </a:cubicBezTo>
                <a:cubicBezTo>
                  <a:pt x="1753502" y="-11676"/>
                  <a:pt x="1757525" y="40819"/>
                  <a:pt x="1930247" y="0"/>
                </a:cubicBezTo>
                <a:cubicBezTo>
                  <a:pt x="1936632" y="192700"/>
                  <a:pt x="1919645" y="295209"/>
                  <a:pt x="1930247" y="428628"/>
                </a:cubicBezTo>
                <a:cubicBezTo>
                  <a:pt x="1940849" y="562047"/>
                  <a:pt x="1914497" y="749184"/>
                  <a:pt x="1930247" y="931799"/>
                </a:cubicBezTo>
                <a:cubicBezTo>
                  <a:pt x="1945997" y="1114414"/>
                  <a:pt x="1887009" y="1194068"/>
                  <a:pt x="1930247" y="1379063"/>
                </a:cubicBezTo>
                <a:cubicBezTo>
                  <a:pt x="1973485" y="1564058"/>
                  <a:pt x="1917970" y="1686551"/>
                  <a:pt x="1930247" y="1863598"/>
                </a:cubicBezTo>
                <a:cubicBezTo>
                  <a:pt x="1741688" y="1875693"/>
                  <a:pt x="1598139" y="1836179"/>
                  <a:pt x="1447685" y="1863598"/>
                </a:cubicBezTo>
                <a:cubicBezTo>
                  <a:pt x="1297231" y="1891017"/>
                  <a:pt x="1031887" y="1853308"/>
                  <a:pt x="926519" y="1863598"/>
                </a:cubicBezTo>
                <a:cubicBezTo>
                  <a:pt x="821151" y="1873888"/>
                  <a:pt x="701397" y="1824884"/>
                  <a:pt x="482562" y="1863598"/>
                </a:cubicBezTo>
                <a:cubicBezTo>
                  <a:pt x="263727" y="1902312"/>
                  <a:pt x="220730" y="1844216"/>
                  <a:pt x="0" y="1863598"/>
                </a:cubicBezTo>
                <a:cubicBezTo>
                  <a:pt x="-14731" y="1680444"/>
                  <a:pt x="41316" y="1555753"/>
                  <a:pt x="0" y="1379063"/>
                </a:cubicBezTo>
                <a:cubicBezTo>
                  <a:pt x="-41316" y="1202373"/>
                  <a:pt x="20900" y="1159799"/>
                  <a:pt x="0" y="969071"/>
                </a:cubicBezTo>
                <a:cubicBezTo>
                  <a:pt x="-20900" y="778343"/>
                  <a:pt x="45398" y="626356"/>
                  <a:pt x="0" y="540443"/>
                </a:cubicBezTo>
                <a:cubicBezTo>
                  <a:pt x="-45398" y="454530"/>
                  <a:pt x="41547" y="243757"/>
                  <a:pt x="0" y="0"/>
                </a:cubicBezTo>
                <a:close/>
              </a:path>
            </a:pathLst>
          </a:custGeom>
          <a:ln w="28575">
            <a:solidFill>
              <a:srgbClr val="FF00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844776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92F9BF-FEC6-A7ED-0E66-04B3616A0D91}"/>
              </a:ext>
            </a:extLst>
          </p:cNvPr>
          <p:cNvSpPr/>
          <p:nvPr/>
        </p:nvSpPr>
        <p:spPr>
          <a:xfrm>
            <a:off x="5078027" y="1065320"/>
            <a:ext cx="719091" cy="2272684"/>
          </a:xfrm>
          <a:custGeom>
            <a:avLst/>
            <a:gdLst>
              <a:gd name="connsiteX0" fmla="*/ 0 w 719091"/>
              <a:gd name="connsiteY0" fmla="*/ 0 h 2272684"/>
              <a:gd name="connsiteX1" fmla="*/ 352355 w 719091"/>
              <a:gd name="connsiteY1" fmla="*/ 0 h 2272684"/>
              <a:gd name="connsiteX2" fmla="*/ 719091 w 719091"/>
              <a:gd name="connsiteY2" fmla="*/ 0 h 2272684"/>
              <a:gd name="connsiteX3" fmla="*/ 719091 w 719091"/>
              <a:gd name="connsiteY3" fmla="*/ 613625 h 2272684"/>
              <a:gd name="connsiteX4" fmla="*/ 719091 w 719091"/>
              <a:gd name="connsiteY4" fmla="*/ 1181796 h 2272684"/>
              <a:gd name="connsiteX5" fmla="*/ 719091 w 719091"/>
              <a:gd name="connsiteY5" fmla="*/ 1704513 h 2272684"/>
              <a:gd name="connsiteX6" fmla="*/ 719091 w 719091"/>
              <a:gd name="connsiteY6" fmla="*/ 2272684 h 2272684"/>
              <a:gd name="connsiteX7" fmla="*/ 359546 w 719091"/>
              <a:gd name="connsiteY7" fmla="*/ 2272684 h 2272684"/>
              <a:gd name="connsiteX8" fmla="*/ 0 w 719091"/>
              <a:gd name="connsiteY8" fmla="*/ 2272684 h 2272684"/>
              <a:gd name="connsiteX9" fmla="*/ 0 w 719091"/>
              <a:gd name="connsiteY9" fmla="*/ 1772694 h 2272684"/>
              <a:gd name="connsiteX10" fmla="*/ 0 w 719091"/>
              <a:gd name="connsiteY10" fmla="*/ 1227249 h 2272684"/>
              <a:gd name="connsiteX11" fmla="*/ 0 w 719091"/>
              <a:gd name="connsiteY11" fmla="*/ 681805 h 2272684"/>
              <a:gd name="connsiteX12" fmla="*/ 0 w 719091"/>
              <a:gd name="connsiteY12" fmla="*/ 0 h 227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9091" h="2272684" extrusionOk="0">
                <a:moveTo>
                  <a:pt x="0" y="0"/>
                </a:moveTo>
                <a:cubicBezTo>
                  <a:pt x="153494" y="-7031"/>
                  <a:pt x="246072" y="25360"/>
                  <a:pt x="352355" y="0"/>
                </a:cubicBezTo>
                <a:cubicBezTo>
                  <a:pt x="458638" y="-25360"/>
                  <a:pt x="645060" y="19646"/>
                  <a:pt x="719091" y="0"/>
                </a:cubicBezTo>
                <a:cubicBezTo>
                  <a:pt x="773980" y="142248"/>
                  <a:pt x="697685" y="445613"/>
                  <a:pt x="719091" y="613625"/>
                </a:cubicBezTo>
                <a:cubicBezTo>
                  <a:pt x="740497" y="781637"/>
                  <a:pt x="685761" y="916701"/>
                  <a:pt x="719091" y="1181796"/>
                </a:cubicBezTo>
                <a:cubicBezTo>
                  <a:pt x="752421" y="1446891"/>
                  <a:pt x="684846" y="1448634"/>
                  <a:pt x="719091" y="1704513"/>
                </a:cubicBezTo>
                <a:cubicBezTo>
                  <a:pt x="753336" y="1960392"/>
                  <a:pt x="696471" y="2032748"/>
                  <a:pt x="719091" y="2272684"/>
                </a:cubicBezTo>
                <a:cubicBezTo>
                  <a:pt x="585971" y="2291023"/>
                  <a:pt x="474340" y="2255656"/>
                  <a:pt x="359546" y="2272684"/>
                </a:cubicBezTo>
                <a:cubicBezTo>
                  <a:pt x="244752" y="2289712"/>
                  <a:pt x="85714" y="2238299"/>
                  <a:pt x="0" y="2272684"/>
                </a:cubicBezTo>
                <a:cubicBezTo>
                  <a:pt x="-54656" y="2164067"/>
                  <a:pt x="57687" y="1920642"/>
                  <a:pt x="0" y="1772694"/>
                </a:cubicBezTo>
                <a:cubicBezTo>
                  <a:pt x="-57687" y="1624746"/>
                  <a:pt x="61727" y="1465254"/>
                  <a:pt x="0" y="1227249"/>
                </a:cubicBezTo>
                <a:cubicBezTo>
                  <a:pt x="-61727" y="989245"/>
                  <a:pt x="34832" y="811178"/>
                  <a:pt x="0" y="681805"/>
                </a:cubicBezTo>
                <a:cubicBezTo>
                  <a:pt x="-34832" y="552432"/>
                  <a:pt x="15514" y="15389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6C96A97-4995-D5BE-3E49-71DC48C31385}"/>
              </a:ext>
            </a:extLst>
          </p:cNvPr>
          <p:cNvCxnSpPr>
            <a:cxnSpLocks/>
            <a:stCxn id="18" idx="2"/>
            <a:endCxn id="17" idx="1"/>
          </p:cNvCxnSpPr>
          <p:nvPr/>
        </p:nvCxnSpPr>
        <p:spPr>
          <a:xfrm>
            <a:off x="5437573" y="3338004"/>
            <a:ext cx="511854" cy="828370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A98D403-838F-050A-F702-6FF4F8C3C73F}"/>
              </a:ext>
            </a:extLst>
          </p:cNvPr>
          <p:cNvSpPr txBox="1"/>
          <p:nvPr/>
        </p:nvSpPr>
        <p:spPr>
          <a:xfrm>
            <a:off x="1600249" y="4903632"/>
            <a:ext cx="101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Tagger-2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C2895C-6EB8-1F53-ACD8-68BC9B46C45B}"/>
              </a:ext>
            </a:extLst>
          </p:cNvPr>
          <p:cNvSpPr txBox="1"/>
          <p:nvPr/>
        </p:nvSpPr>
        <p:spPr>
          <a:xfrm>
            <a:off x="6156664" y="2630596"/>
            <a:ext cx="997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Tagger-1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8711C4-44D1-C3E7-5C03-71B9EAAA0CAA}"/>
              </a:ext>
            </a:extLst>
          </p:cNvPr>
          <p:cNvSpPr txBox="1"/>
          <p:nvPr/>
        </p:nvSpPr>
        <p:spPr>
          <a:xfrm>
            <a:off x="3032892" y="840597"/>
            <a:ext cx="1960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Lumi exit window</a:t>
            </a:r>
          </a:p>
          <a:p>
            <a:r>
              <a:rPr lang="en-JP" dirty="0"/>
              <a:t>(for Lumi monitor)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5F22E55-AD4A-DD59-2A01-2D258105D1A5}"/>
              </a:ext>
            </a:extLst>
          </p:cNvPr>
          <p:cNvCxnSpPr>
            <a:stCxn id="24" idx="2"/>
          </p:cNvCxnSpPr>
          <p:nvPr/>
        </p:nvCxnSpPr>
        <p:spPr>
          <a:xfrm>
            <a:off x="4012968" y="1486928"/>
            <a:ext cx="1424604" cy="1199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3F25F5D-AF28-6CD3-5DFF-EBB70083652F}"/>
              </a:ext>
            </a:extLst>
          </p:cNvPr>
          <p:cNvCxnSpPr/>
          <p:nvPr/>
        </p:nvCxnSpPr>
        <p:spPr>
          <a:xfrm>
            <a:off x="4012968" y="1498589"/>
            <a:ext cx="2435346" cy="26279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DD393DA-AD3E-8ECC-0FF4-87FA3FB4E513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655551" y="2999928"/>
            <a:ext cx="175891" cy="11266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2DBDA12-7DD8-529F-F6F8-DD9CF3716ACA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5437572" y="2815262"/>
            <a:ext cx="719092" cy="65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888D660-C1B0-F17F-CA2B-1851FFD5EA39}"/>
              </a:ext>
            </a:extLst>
          </p:cNvPr>
          <p:cNvCxnSpPr>
            <a:stCxn id="22" idx="0"/>
          </p:cNvCxnSpPr>
          <p:nvPr/>
        </p:nvCxnSpPr>
        <p:spPr>
          <a:xfrm flipH="1" flipV="1">
            <a:off x="2000073" y="4606549"/>
            <a:ext cx="107751" cy="2970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850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B8522-C23B-A511-EA78-7A48E7FE0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aph of blue bars&#10;&#10;Description automatically generated with medium confidence">
            <a:extLst>
              <a:ext uri="{FF2B5EF4-FFF2-40B4-BE49-F238E27FC236}">
                <a16:creationId xmlns:a16="http://schemas.microsoft.com/office/drawing/2014/main" id="{755357A2-28EF-8332-49E0-934FB6DD7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138" y="2155660"/>
            <a:ext cx="4293365" cy="41783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E8910D-2F01-1F37-6103-0B0F61B373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1922" y="2155661"/>
            <a:ext cx="4293365" cy="41783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66754-451D-A9F7-126B-E37B3652A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8CA66-7A3C-0246-ACE9-D02880C2A33D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BBEFC-6CBA-607A-93C4-D616ED55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0D0A9-66CF-B32B-EE69-03F78EE0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19</a:t>
            </a:fld>
            <a:endParaRPr lang="en-JP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F21E9D-F9B5-DE93-3221-6E14BEFAF316}"/>
              </a:ext>
            </a:extLst>
          </p:cNvPr>
          <p:cNvSpPr txBox="1"/>
          <p:nvPr/>
        </p:nvSpPr>
        <p:spPr>
          <a:xfrm>
            <a:off x="2977246" y="2088915"/>
            <a:ext cx="19450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JP" b="1" dirty="0"/>
              <a:t>W/o the SR mask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FFEBB9-8464-A350-E6C4-C65F7E27FFAE}"/>
              </a:ext>
            </a:extLst>
          </p:cNvPr>
          <p:cNvSpPr txBox="1"/>
          <p:nvPr/>
        </p:nvSpPr>
        <p:spPr>
          <a:xfrm>
            <a:off x="7665662" y="2088915"/>
            <a:ext cx="18258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JP" b="1" dirty="0"/>
              <a:t>W/ the SR mask</a:t>
            </a:r>
          </a:p>
        </p:txBody>
      </p:sp>
      <p:sp>
        <p:nvSpPr>
          <p:cNvPr id="2" name="Google Shape;715;p42">
            <a:extLst>
              <a:ext uri="{FF2B5EF4-FFF2-40B4-BE49-F238E27FC236}">
                <a16:creationId xmlns:a16="http://schemas.microsoft.com/office/drawing/2014/main" id="{C2A8EEEC-B209-744E-C395-69F9770980D8}"/>
              </a:ext>
            </a:extLst>
          </p:cNvPr>
          <p:cNvSpPr txBox="1"/>
          <p:nvPr/>
        </p:nvSpPr>
        <p:spPr>
          <a:xfrm>
            <a:off x="2442261" y="2565117"/>
            <a:ext cx="1711057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0.227 A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-37m &lt; z &lt; 5m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hemeClr val="lt1"/>
                </a:highlight>
              </a:rPr>
              <a:t>E</a:t>
            </a:r>
            <a:r>
              <a:rPr lang="en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hemeClr val="lt1"/>
                </a:highlight>
              </a:rPr>
              <a:t>𝛄</a:t>
            </a:r>
            <a:r>
              <a:rPr lang="en" sz="1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hemeClr val="lt1"/>
                </a:highlight>
              </a:rPr>
              <a:t> &gt; 30 eV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Google Shape;715;p42">
            <a:extLst>
              <a:ext uri="{FF2B5EF4-FFF2-40B4-BE49-F238E27FC236}">
                <a16:creationId xmlns:a16="http://schemas.microsoft.com/office/drawing/2014/main" id="{14B78295-761D-8CB4-EE11-1FE3C11F0400}"/>
              </a:ext>
            </a:extLst>
          </p:cNvPr>
          <p:cNvSpPr txBox="1"/>
          <p:nvPr/>
        </p:nvSpPr>
        <p:spPr>
          <a:xfrm>
            <a:off x="7031540" y="2565117"/>
            <a:ext cx="1711057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0.227 A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-37m &lt; z &lt; 5m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hemeClr val="lt1"/>
                </a:highlight>
              </a:rPr>
              <a:t>E</a:t>
            </a:r>
            <a:r>
              <a:rPr lang="en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hemeClr val="lt1"/>
                </a:highlight>
              </a:rPr>
              <a:t>𝛄</a:t>
            </a:r>
            <a:r>
              <a:rPr lang="en" sz="1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hemeClr val="lt1"/>
                </a:highlight>
              </a:rPr>
              <a:t> &gt; 30 eV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994904-6E24-1C9F-109A-62F1626CC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636624"/>
          </a:xfrm>
        </p:spPr>
        <p:txBody>
          <a:bodyPr>
            <a:noAutofit/>
          </a:bodyPr>
          <a:lstStyle/>
          <a:p>
            <a:r>
              <a:rPr lang="en-JP" sz="3600" dirty="0"/>
              <a:t>Detector hit rates: </a:t>
            </a:r>
            <a:r>
              <a:rPr lang="en-JP" sz="3600" i="1" dirty="0"/>
              <a:t>Electron beam lattice v6.2 (Jan. 2024)</a:t>
            </a:r>
            <a:endParaRPr lang="en-JP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B8B48A-2CF9-A6B9-6200-8589EE5AB02A}"/>
              </a:ext>
            </a:extLst>
          </p:cNvPr>
          <p:cNvSpPr txBox="1"/>
          <p:nvPr/>
        </p:nvSpPr>
        <p:spPr>
          <a:xfrm>
            <a:off x="2209800" y="689084"/>
            <a:ext cx="7931853" cy="12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estimated SR background hit rate in the detector is very high.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simple SR mask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promises to reduce the hit rate for inner</a:t>
            </a:r>
            <a:r>
              <a:rPr lang="en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most vertex detectors by about two orders of magnitude.</a:t>
            </a:r>
          </a:p>
        </p:txBody>
      </p:sp>
    </p:spTree>
    <p:extLst>
      <p:ext uri="{BB962C8B-B14F-4D97-AF65-F5344CB8AC3E}">
        <p14:creationId xmlns:p14="http://schemas.microsoft.com/office/powerpoint/2010/main" val="4144797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04493-47DD-6843-51AC-7C955903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0012"/>
          </a:xfrm>
        </p:spPr>
        <p:txBody>
          <a:bodyPr/>
          <a:lstStyle/>
          <a:p>
            <a:r>
              <a:rPr lang="en-JP" dirty="0"/>
              <a:t>Detector SR background rate normalization update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810F7-0053-B090-13F6-3851781B9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10302-D68C-E549-8E4F-AD1A099628F2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A92F4-1A0E-1AAA-4FF3-BB923585F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A1731-3C8E-8838-A173-C5D5C0FF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2</a:t>
            </a:fld>
            <a:endParaRPr lang="en-JP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F4D429-4DB9-8C29-3419-323EC9B5249A}"/>
              </a:ext>
            </a:extLst>
          </p:cNvPr>
          <p:cNvSpPr txBox="1"/>
          <p:nvPr/>
        </p:nvSpPr>
        <p:spPr>
          <a:xfrm>
            <a:off x="2185437" y="2520872"/>
            <a:ext cx="782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i="1" dirty="0"/>
              <a:t>Electron beam lattice v6.2 (Jan. 2024)</a:t>
            </a:r>
            <a:endParaRPr lang="en-US" i="1" dirty="0"/>
          </a:p>
          <a:p>
            <a:pPr algn="ctr"/>
            <a:r>
              <a:rPr lang="en-JP" i="1" dirty="0"/>
              <a:t>SR photon generator:</a:t>
            </a:r>
            <a:r>
              <a:rPr lang="en-JP" b="1" i="1" dirty="0"/>
              <a:t> </a:t>
            </a:r>
            <a:r>
              <a:rPr lang="en-US" b="1" i="1" dirty="0"/>
              <a:t>C</a:t>
            </a:r>
            <a:r>
              <a:rPr lang="en-JP" b="1" i="1" dirty="0"/>
              <a:t>ustom-built Geant4 </a:t>
            </a:r>
            <a:r>
              <a:rPr lang="en-JP" i="1" dirty="0"/>
              <a:t>(</a:t>
            </a:r>
            <a:r>
              <a:rPr lang="en-US" i="1" dirty="0"/>
              <a:t>same as the new </a:t>
            </a:r>
            <a:r>
              <a:rPr lang="en-US" i="1" dirty="0" err="1"/>
              <a:t>Synrad</a:t>
            </a:r>
            <a:r>
              <a:rPr lang="en-US" i="1" dirty="0"/>
              <a:t>+ model</a:t>
            </a:r>
            <a:r>
              <a:rPr lang="en-JP" i="1" dirty="0"/>
              <a:t>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75CBE6-49D4-1CAB-409F-44A61CE965B3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5814413" y="4791712"/>
            <a:ext cx="5631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3779B54-7994-70BA-A069-E57A70DF7A69}"/>
              </a:ext>
            </a:extLst>
          </p:cNvPr>
          <p:cNvGrpSpPr/>
          <p:nvPr/>
        </p:nvGrpSpPr>
        <p:grpSpPr>
          <a:xfrm>
            <a:off x="2929732" y="3162582"/>
            <a:ext cx="2884681" cy="2932686"/>
            <a:chOff x="501281" y="2780034"/>
            <a:chExt cx="2884681" cy="2932686"/>
          </a:xfrm>
        </p:grpSpPr>
        <p:pic>
          <p:nvPicPr>
            <p:cNvPr id="7" name="Google Shape;714;p42">
              <a:extLst>
                <a:ext uri="{FF2B5EF4-FFF2-40B4-BE49-F238E27FC236}">
                  <a16:creationId xmlns:a16="http://schemas.microsoft.com/office/drawing/2014/main" id="{DEC332C2-FB1A-0A0F-0B37-123FDF3A95FC}"/>
                </a:ext>
              </a:extLst>
            </p:cNvPr>
            <p:cNvPicPr preferRelativeResize="0"/>
            <p:nvPr/>
          </p:nvPicPr>
          <p:blipFill rotWithShape="1">
            <a:blip r:embed="rId2"/>
            <a:srcRect t="8522"/>
            <a:stretch/>
          </p:blipFill>
          <p:spPr>
            <a:xfrm>
              <a:off x="501281" y="3105607"/>
              <a:ext cx="2884681" cy="2607113"/>
            </a:xfrm>
            <a:prstGeom prst="rect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9" name="Google Shape;715;p42">
              <a:extLst>
                <a:ext uri="{FF2B5EF4-FFF2-40B4-BE49-F238E27FC236}">
                  <a16:creationId xmlns:a16="http://schemas.microsoft.com/office/drawing/2014/main" id="{2D217037-5D67-34E5-1C2A-30D890288AFA}"/>
                </a:ext>
              </a:extLst>
            </p:cNvPr>
            <p:cNvSpPr txBox="1"/>
            <p:nvPr/>
          </p:nvSpPr>
          <p:spPr>
            <a:xfrm>
              <a:off x="1357420" y="3105607"/>
              <a:ext cx="1711057" cy="830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  <a:r>
                <a:rPr lang="e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= 0.227 A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-4m &lt; z &lt; 5m</a:t>
              </a:r>
              <a:endParaRPr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chemeClr val="lt1"/>
                  </a:highlight>
                </a:rPr>
                <a:t>E</a:t>
              </a:r>
              <a:r>
                <a:rPr lang="en" sz="14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chemeClr val="lt1"/>
                  </a:highlight>
                </a:rPr>
                <a:t>𝛄</a:t>
              </a:r>
              <a:r>
                <a:rPr lang="e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chemeClr val="lt1"/>
                  </a:highlight>
                </a:rPr>
                <a:t> &gt; 30 eV</a:t>
              </a:r>
              <a:endParaRPr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38998C-7AE8-75E7-2C71-E7C695D0FDAF}"/>
                </a:ext>
              </a:extLst>
            </p:cNvPr>
            <p:cNvSpPr txBox="1"/>
            <p:nvPr/>
          </p:nvSpPr>
          <p:spPr>
            <a:xfrm>
              <a:off x="1439749" y="2780034"/>
              <a:ext cx="122315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JP" sz="1200" dirty="0"/>
                <a:t>SimHit rate [Hz]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6DAD8C0-2339-2C9F-B1F1-1147760675EE}"/>
                </a:ext>
              </a:extLst>
            </p:cNvPr>
            <p:cNvSpPr/>
            <p:nvPr/>
          </p:nvSpPr>
          <p:spPr>
            <a:xfrm>
              <a:off x="594804" y="3728621"/>
              <a:ext cx="97654" cy="7634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49B746-B026-17B1-B0C7-1FA84AAF5C65}"/>
              </a:ext>
            </a:extLst>
          </p:cNvPr>
          <p:cNvGrpSpPr/>
          <p:nvPr/>
        </p:nvGrpSpPr>
        <p:grpSpPr>
          <a:xfrm>
            <a:off x="6377587" y="3162582"/>
            <a:ext cx="2884681" cy="2932686"/>
            <a:chOff x="3949136" y="2780034"/>
            <a:chExt cx="2884681" cy="2932686"/>
          </a:xfrm>
        </p:grpSpPr>
        <p:pic>
          <p:nvPicPr>
            <p:cNvPr id="10" name="Picture 9" descr="A graph of blue bars with white text&#10;&#10;Description automatically generated">
              <a:extLst>
                <a:ext uri="{FF2B5EF4-FFF2-40B4-BE49-F238E27FC236}">
                  <a16:creationId xmlns:a16="http://schemas.microsoft.com/office/drawing/2014/main" id="{48D78F34-F9D2-0E8D-1603-9D4F7AABE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706"/>
            <a:stretch/>
          </p:blipFill>
          <p:spPr>
            <a:xfrm>
              <a:off x="3949136" y="3105607"/>
              <a:ext cx="2884681" cy="26071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Google Shape;715;p42">
              <a:extLst>
                <a:ext uri="{FF2B5EF4-FFF2-40B4-BE49-F238E27FC236}">
                  <a16:creationId xmlns:a16="http://schemas.microsoft.com/office/drawing/2014/main" id="{33DFB016-BC1F-BA8D-A0A1-C9546975FB2D}"/>
                </a:ext>
              </a:extLst>
            </p:cNvPr>
            <p:cNvSpPr txBox="1"/>
            <p:nvPr/>
          </p:nvSpPr>
          <p:spPr>
            <a:xfrm>
              <a:off x="4856701" y="3105606"/>
              <a:ext cx="1711057" cy="830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  <a:r>
                <a:rPr lang="e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= 0.227 A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-4m &lt; z &lt; 5m</a:t>
              </a:r>
              <a:endParaRPr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chemeClr val="lt1"/>
                  </a:highlight>
                </a:rPr>
                <a:t>E</a:t>
              </a:r>
              <a:r>
                <a:rPr lang="en" sz="14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chemeClr val="lt1"/>
                  </a:highlight>
                </a:rPr>
                <a:t>𝛄</a:t>
              </a:r>
              <a:r>
                <a:rPr lang="e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chemeClr val="lt1"/>
                  </a:highlight>
                </a:rPr>
                <a:t> &gt; 30 eV</a:t>
              </a:r>
              <a:endParaRPr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602DF8-AD79-9D69-6DCD-CFF344C8A6D8}"/>
                </a:ext>
              </a:extLst>
            </p:cNvPr>
            <p:cNvSpPr txBox="1"/>
            <p:nvPr/>
          </p:nvSpPr>
          <p:spPr>
            <a:xfrm>
              <a:off x="4779898" y="2780034"/>
              <a:ext cx="122315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JP" sz="1200" dirty="0"/>
                <a:t>SimHit rate [Hz]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F716A80-60E8-01FD-94D2-1D9EA539B672}"/>
                </a:ext>
              </a:extLst>
            </p:cNvPr>
            <p:cNvSpPr/>
            <p:nvPr/>
          </p:nvSpPr>
          <p:spPr>
            <a:xfrm>
              <a:off x="4033338" y="3769970"/>
              <a:ext cx="97654" cy="7634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3B7A6ED-57D0-4EA8-121D-912E515BBC3B}"/>
              </a:ext>
            </a:extLst>
          </p:cNvPr>
          <p:cNvSpPr txBox="1"/>
          <p:nvPr/>
        </p:nvSpPr>
        <p:spPr>
          <a:xfrm>
            <a:off x="1869394" y="824473"/>
            <a:ext cx="9016386" cy="1432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Previously shown detector rates (~0.1 MHz) contained a bug in normalization.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correct SR background rate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</a:t>
            </a:r>
            <a:r>
              <a:rPr lang="en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much higher by a factor of ~10</a:t>
            </a:r>
            <a:r>
              <a:rPr lang="en-JP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Indicating there is direct SR hitting the detector beam pipe.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84F73ED-84AC-E0C0-8DC5-73DAF84045BB}"/>
              </a:ext>
            </a:extLst>
          </p:cNvPr>
          <p:cNvSpPr/>
          <p:nvPr/>
        </p:nvSpPr>
        <p:spPr>
          <a:xfrm>
            <a:off x="2994226" y="3723066"/>
            <a:ext cx="363576" cy="391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164258F-FE16-27B6-63B4-065D8DC6436E}"/>
              </a:ext>
            </a:extLst>
          </p:cNvPr>
          <p:cNvSpPr/>
          <p:nvPr/>
        </p:nvSpPr>
        <p:spPr>
          <a:xfrm>
            <a:off x="6439725" y="3430578"/>
            <a:ext cx="363576" cy="391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1B1BCF-CFA0-1DF6-DFDC-810320C6EB4F}"/>
              </a:ext>
            </a:extLst>
          </p:cNvPr>
          <p:cNvSpPr txBox="1"/>
          <p:nvPr/>
        </p:nvSpPr>
        <p:spPr>
          <a:xfrm>
            <a:off x="2674856" y="3534023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b="1" dirty="0">
                <a:solidFill>
                  <a:schemeClr val="bg1"/>
                </a:solidFill>
                <a:highlight>
                  <a:srgbClr val="FF0000"/>
                </a:highlight>
              </a:rPr>
              <a:t>10</a:t>
            </a:r>
            <a:r>
              <a:rPr lang="en-JP" b="1" baseline="30000" dirty="0">
                <a:solidFill>
                  <a:schemeClr val="bg1"/>
                </a:solidFill>
                <a:highlight>
                  <a:srgbClr val="FF0000"/>
                </a:highlight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86AA92-7888-9F17-B85C-FCE22B476A7B}"/>
              </a:ext>
            </a:extLst>
          </p:cNvPr>
          <p:cNvSpPr txBox="1"/>
          <p:nvPr/>
        </p:nvSpPr>
        <p:spPr>
          <a:xfrm>
            <a:off x="6112068" y="319647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b="1" dirty="0">
                <a:solidFill>
                  <a:schemeClr val="bg1"/>
                </a:solidFill>
                <a:highlight>
                  <a:srgbClr val="FF0000"/>
                </a:highlight>
              </a:rPr>
              <a:t>10</a:t>
            </a:r>
            <a:r>
              <a:rPr lang="en-JP" b="1" baseline="30000" dirty="0">
                <a:solidFill>
                  <a:schemeClr val="bg1"/>
                </a:solidFill>
                <a:highlight>
                  <a:srgbClr val="FF0000"/>
                </a:highlight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950547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77FF8-D584-7E85-5D5B-8713A848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636A-9594-E24B-ACD1-CC715F7D2F88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068CB-D94C-17D8-26EE-43DA8C0B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871AA-70A4-10D1-A701-0DB012F2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20</a:t>
            </a:fld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12130-625C-A1D7-D1A7-E0BF0A2EDF34}"/>
              </a:ext>
            </a:extLst>
          </p:cNvPr>
          <p:cNvSpPr txBox="1">
            <a:spLocks/>
          </p:cNvSpPr>
          <p:nvPr/>
        </p:nvSpPr>
        <p:spPr>
          <a:xfrm>
            <a:off x="0" y="18256"/>
            <a:ext cx="10515600" cy="636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JP" sz="4000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90A7E4-8384-0150-21D4-09ABE8F839D9}"/>
              </a:ext>
            </a:extLst>
          </p:cNvPr>
          <p:cNvSpPr txBox="1"/>
          <p:nvPr/>
        </p:nvSpPr>
        <p:spPr>
          <a:xfrm>
            <a:off x="1210506" y="1533064"/>
            <a:ext cx="9975357" cy="379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JP" dirty="0"/>
              <a:t>After modeling improvements, the central, FWD, BWD, and far-BWD beam pipes are consistent in eic-shell and Geant4.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JP" dirty="0"/>
              <a:t>With the correct SR background normalization procedure, we estimated the detector hit rates: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JP" dirty="0"/>
              <a:t>All sub-detectors are expected to be exposed to a high radiation dose with </a:t>
            </a:r>
            <a:r>
              <a:rPr lang="en-US" dirty="0"/>
              <a:t>a</a:t>
            </a:r>
            <a:r>
              <a:rPr lang="en-JP" dirty="0"/>
              <a:t> hit rate (~THz) due to the direct and single-reflected SR hitting the central beam pipe.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JP" dirty="0"/>
              <a:t>A dedicated SR mask and heavy</a:t>
            </a:r>
            <a:r>
              <a:rPr lang="en-US" dirty="0"/>
              <a:t> metal shield should help</a:t>
            </a:r>
            <a:r>
              <a:rPr lang="en-JP" dirty="0"/>
              <a:t> reduce the SR background.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JP" dirty="0"/>
              <a:t>To speed up the computational time for the Geant4 simulation, a new STL file with the beam pipe 3D drawings</a:t>
            </a:r>
            <a:r>
              <a:rPr lang="en-US" dirty="0"/>
              <a:t> containing the SR mask</a:t>
            </a:r>
            <a:r>
              <a:rPr lang="en-JP" dirty="0"/>
              <a:t> is required.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JP" dirty="0"/>
              <a:t>Further refinements and cross-checks are foreseen</a:t>
            </a:r>
            <a:r>
              <a:rPr lang="en-US" dirty="0"/>
              <a:t> to seek</a:t>
            </a:r>
            <a:r>
              <a:rPr lang="en-JP" dirty="0"/>
              <a:t> possible bugs in the code.</a:t>
            </a:r>
          </a:p>
        </p:txBody>
      </p:sp>
    </p:spTree>
    <p:extLst>
      <p:ext uri="{BB962C8B-B14F-4D97-AF65-F5344CB8AC3E}">
        <p14:creationId xmlns:p14="http://schemas.microsoft.com/office/powerpoint/2010/main" val="2382520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5B18-DBE9-3BC2-C0EE-571DCA679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87F1-4E76-184C-9708-91F967943A8B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0D636-2829-9C33-3BE8-3AF4E39F6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F167A-51AE-7BF4-BAD8-9D7FFF95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21</a:t>
            </a:fld>
            <a:endParaRPr lang="en-JP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00F299-3C4A-D5DB-4DAB-161A1D6D26B0}"/>
              </a:ext>
            </a:extLst>
          </p:cNvPr>
          <p:cNvSpPr txBox="1">
            <a:spLocks/>
          </p:cNvSpPr>
          <p:nvPr/>
        </p:nvSpPr>
        <p:spPr>
          <a:xfrm>
            <a:off x="0" y="18256"/>
            <a:ext cx="10515600" cy="636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JP" sz="400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4049992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0BCD5-4601-9631-DB2B-C9D26CCC4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FAE58-3927-E1BB-6ED6-B62D0FEA0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9706-40EE-0348-9350-6238F24B555B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6EE39-E929-93DE-FD8D-1416560C8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61778-47F6-D7B8-65EB-025890442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22</a:t>
            </a:fld>
            <a:endParaRPr lang="en-JP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C2AD0F-BDEC-61E8-7592-50173E8B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4177" y="733460"/>
            <a:ext cx="11103644" cy="539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17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77F31-1837-C552-DBDF-BBA6E0FA4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2F0D2-1C8B-CB02-0BA5-9FECB82E8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1632-6A89-D646-80F4-7A47E6AEFC08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54796-ABAB-979C-C82D-078B25F1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11090-9EDF-8857-34DB-6D825D89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23</a:t>
            </a:fld>
            <a:endParaRPr lang="en-JP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29AFF-12EE-3F67-CCD4-049D58A244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4177" y="733460"/>
            <a:ext cx="11103644" cy="539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0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0725A-66F6-27A2-57BB-5B4967112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Without the SR mask (1000 x 1e4 e- 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BFC422E-CF17-9B01-8807-B394507B5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2076450"/>
            <a:ext cx="7159336" cy="34760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73AC4-4C74-9B9D-8CF5-26C5CC14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F77A-B099-3F4B-9829-2CDFDF5130D7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AA259-F882-EBFB-F7A7-571CD199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56B36-E3C2-A397-E706-3D210B2D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24</a:t>
            </a:fld>
            <a:endParaRPr lang="en-JP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22577B-6D9E-4A27-9C9D-EB20F8755D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15382" y="2076450"/>
            <a:ext cx="3880458" cy="377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77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C50B6-4835-3F8F-332D-0A46302C4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55A1B-0C09-9F91-CE36-D1D5E284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With the SR mask v0 (1000 x 1e4 e- 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7C0B76C-8BDA-E54F-43A7-EE6D8B6FE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2076450"/>
            <a:ext cx="7159336" cy="34760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1FBB1-B48D-9B2A-5B62-F8CE5381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9E6DD-EF3A-7F4A-B972-6DE4CE8E4E92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F2066-4831-0618-DC88-F9F39188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B63D5-4AAA-2300-52B4-55D44C7F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25</a:t>
            </a:fld>
            <a:endParaRPr lang="en-JP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5FA101-B682-0698-F66F-32B5FD57EB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15382" y="2076450"/>
            <a:ext cx="3880458" cy="377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00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9D7E9-EDB7-53F7-664F-AD4D16B3D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C92B9-8F01-2AE4-621F-4A993DE59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With the SR mask v1 (1000 x 1e4 e- 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2FF99E7-1A3F-C505-01FF-51256FC3C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2076450"/>
            <a:ext cx="7159336" cy="34760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132D7-DC8D-67F7-D6A3-B2ABBB2C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79D18-4938-8440-8F53-9E68908CC7C0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FF49E-45A2-CB63-011E-6F70E03A7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8F555-44BC-ED84-16AA-F8675432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26</a:t>
            </a:fld>
            <a:endParaRPr lang="en-JP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32348D-66D3-810C-1DC3-30F90E555E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15382" y="2076450"/>
            <a:ext cx="3880458" cy="377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57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64A20-A134-7054-F5C7-317E20942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Synrad+ vs Geant4 (IP SR photon hits)</a:t>
            </a:r>
          </a:p>
        </p:txBody>
      </p:sp>
      <p:pic>
        <p:nvPicPr>
          <p:cNvPr id="8" name="Content Placeholder 7" descr="A graph with pink lines&#10;&#10;Description automatically generated">
            <a:extLst>
              <a:ext uri="{FF2B5EF4-FFF2-40B4-BE49-F238E27FC236}">
                <a16:creationId xmlns:a16="http://schemas.microsoft.com/office/drawing/2014/main" id="{BFE6D68A-7619-54D1-3932-89387B0CB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3852" y="1825625"/>
            <a:ext cx="4404295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400FC-13AF-6919-EB16-7689AA568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40264-48C9-B949-919C-D7E69BE3145D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33F48-8E8E-A389-0B5C-B810B6D4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DDBAE-67E0-D9CA-FFB7-5261DDBD8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27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602525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BD264-1E70-C9D6-D64A-752553830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Synrad+ vs Geant4 (IP SR photon hits)</a:t>
            </a:r>
          </a:p>
        </p:txBody>
      </p:sp>
      <p:pic>
        <p:nvPicPr>
          <p:cNvPr id="8" name="Content Placeholder 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EB9A6F2-B90D-82DD-12A8-A2FBA12CC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291" y="1825625"/>
            <a:ext cx="8817417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A1A34-BBE2-789D-B90A-22142C32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F7DB-8EF1-C74F-8496-15C639FD9625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8D723-D19F-E8DB-4A0B-D807D5F04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FEF6C-567F-08AF-A67F-42D71374F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28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09151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CDB2B-2061-6ABF-774D-60D0BD37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Synrad+ vs Geant4 (IP SR photon hits)</a:t>
            </a:r>
          </a:p>
        </p:txBody>
      </p:sp>
      <p:pic>
        <p:nvPicPr>
          <p:cNvPr id="8" name="Content Placeholder 7" descr="A screenshot of a graph&#10;&#10;Description automatically generated">
            <a:extLst>
              <a:ext uri="{FF2B5EF4-FFF2-40B4-BE49-F238E27FC236}">
                <a16:creationId xmlns:a16="http://schemas.microsoft.com/office/drawing/2014/main" id="{5D8837E7-A6DC-5E9F-5729-19692CAF1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291" y="1825625"/>
            <a:ext cx="8817417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F64BA-A482-BFBF-7DD4-52B57997B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7351E-C489-EA45-8044-EE6739AFDF6C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1F39A-7485-4545-93B1-09CCB12F8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74E15-C6DB-A206-8B60-B243B2E0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29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66555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graph with blue and white text&#10;&#10;Description automatically generated">
            <a:extLst>
              <a:ext uri="{FF2B5EF4-FFF2-40B4-BE49-F238E27FC236}">
                <a16:creationId xmlns:a16="http://schemas.microsoft.com/office/drawing/2014/main" id="{0C408758-B3D5-1EC1-AC2D-8DBE3F4CA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77"/>
          <a:stretch/>
        </p:blipFill>
        <p:spPr>
          <a:xfrm>
            <a:off x="350955" y="3464512"/>
            <a:ext cx="2880056" cy="26254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45FD0-5107-8494-9C1F-E62CF8C7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07B07-CCFC-2744-A7B7-3458111A3A31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DB3B0-9913-0136-4F51-4891CF6B2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08524-E620-76AC-A447-256C9ACC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3</a:t>
            </a:fld>
            <a:endParaRPr lang="en-JP"/>
          </a:p>
        </p:txBody>
      </p:sp>
      <p:pic>
        <p:nvPicPr>
          <p:cNvPr id="28" name="Picture 27" descr="A graph with blue and white bars&#10;&#10;Description automatically generated">
            <a:extLst>
              <a:ext uri="{FF2B5EF4-FFF2-40B4-BE49-F238E27FC236}">
                <a16:creationId xmlns:a16="http://schemas.microsoft.com/office/drawing/2014/main" id="{9E3415AF-DE52-71D8-9756-F1527A114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04"/>
          <a:stretch/>
        </p:blipFill>
        <p:spPr>
          <a:xfrm>
            <a:off x="3798810" y="3464512"/>
            <a:ext cx="2880056" cy="26071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12D73BC-F189-548B-9AEE-EE513EAFB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0012"/>
          </a:xfrm>
        </p:spPr>
        <p:txBody>
          <a:bodyPr/>
          <a:lstStyle/>
          <a:p>
            <a:r>
              <a:rPr lang="en-JP" dirty="0"/>
              <a:t>Cross-check with Synrad+ SR photon generator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036A9A-D345-B45C-C42D-349418081D15}"/>
              </a:ext>
            </a:extLst>
          </p:cNvPr>
          <p:cNvSpPr txBox="1"/>
          <p:nvPr/>
        </p:nvSpPr>
        <p:spPr>
          <a:xfrm>
            <a:off x="4038111" y="2719974"/>
            <a:ext cx="244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C</a:t>
            </a:r>
            <a:r>
              <a:rPr lang="en-JP" b="1" i="1" dirty="0"/>
              <a:t>ustom-built Geant4</a:t>
            </a:r>
            <a:endParaRPr lang="en-JP" i="1" dirty="0"/>
          </a:p>
        </p:txBody>
      </p:sp>
      <p:sp>
        <p:nvSpPr>
          <p:cNvPr id="12" name="Google Shape;715;p42">
            <a:extLst>
              <a:ext uri="{FF2B5EF4-FFF2-40B4-BE49-F238E27FC236}">
                <a16:creationId xmlns:a16="http://schemas.microsoft.com/office/drawing/2014/main" id="{86B5DCC0-D236-3A52-CACA-9D91E8A8994C}"/>
              </a:ext>
            </a:extLst>
          </p:cNvPr>
          <p:cNvSpPr txBox="1"/>
          <p:nvPr/>
        </p:nvSpPr>
        <p:spPr>
          <a:xfrm>
            <a:off x="1202469" y="3464516"/>
            <a:ext cx="1711057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0.227 A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IP beam pipe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hemeClr val="lt1"/>
                </a:highlight>
              </a:rPr>
              <a:t>E</a:t>
            </a:r>
            <a:r>
              <a:rPr lang="en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hemeClr val="lt1"/>
                </a:highlight>
              </a:rPr>
              <a:t>𝛄</a:t>
            </a:r>
            <a:r>
              <a:rPr lang="en" sz="1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hemeClr val="lt1"/>
                </a:highlight>
              </a:rPr>
              <a:t> &gt; 30 eV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4405D7-FE13-3D5D-56DA-68C0F95AEB01}"/>
              </a:ext>
            </a:extLst>
          </p:cNvPr>
          <p:cNvSpPr txBox="1"/>
          <p:nvPr/>
        </p:nvSpPr>
        <p:spPr>
          <a:xfrm>
            <a:off x="1151634" y="3138943"/>
            <a:ext cx="122315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JP" sz="1200" dirty="0"/>
              <a:t>SimHit rate [Hz]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E10AF9-377C-BEF5-3B9A-D32F7A9ED3C7}"/>
              </a:ext>
            </a:extLst>
          </p:cNvPr>
          <p:cNvSpPr/>
          <p:nvPr/>
        </p:nvSpPr>
        <p:spPr>
          <a:xfrm>
            <a:off x="439853" y="4087530"/>
            <a:ext cx="97654" cy="763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7" name="Google Shape;715;p42">
            <a:extLst>
              <a:ext uri="{FF2B5EF4-FFF2-40B4-BE49-F238E27FC236}">
                <a16:creationId xmlns:a16="http://schemas.microsoft.com/office/drawing/2014/main" id="{94F5E496-44AB-6F7C-5442-D139B4EC12F0}"/>
              </a:ext>
            </a:extLst>
          </p:cNvPr>
          <p:cNvSpPr txBox="1"/>
          <p:nvPr/>
        </p:nvSpPr>
        <p:spPr>
          <a:xfrm>
            <a:off x="4701750" y="3464515"/>
            <a:ext cx="1711057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0.227 A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IP beam pipe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hemeClr val="lt1"/>
                </a:highlight>
              </a:rPr>
              <a:t>E</a:t>
            </a:r>
            <a:r>
              <a:rPr lang="en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hemeClr val="lt1"/>
                </a:highlight>
              </a:rPr>
              <a:t>𝛄</a:t>
            </a:r>
            <a:r>
              <a:rPr lang="en" sz="1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hemeClr val="lt1"/>
                </a:highlight>
              </a:rPr>
              <a:t> &gt; 30 eV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9A8E1E-24CC-01EB-16DA-1CD76928B92D}"/>
              </a:ext>
            </a:extLst>
          </p:cNvPr>
          <p:cNvSpPr txBox="1"/>
          <p:nvPr/>
        </p:nvSpPr>
        <p:spPr>
          <a:xfrm>
            <a:off x="4624947" y="3138943"/>
            <a:ext cx="122315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JP" sz="1200" dirty="0"/>
              <a:t>SimHit rate [Hz]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7BF996-7C0D-9572-992C-CE1B1CF26745}"/>
              </a:ext>
            </a:extLst>
          </p:cNvPr>
          <p:cNvSpPr/>
          <p:nvPr/>
        </p:nvSpPr>
        <p:spPr>
          <a:xfrm>
            <a:off x="3878387" y="4128879"/>
            <a:ext cx="97654" cy="763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AA63940-0268-76BE-ADE4-457E276F6B26}"/>
              </a:ext>
            </a:extLst>
          </p:cNvPr>
          <p:cNvSpPr/>
          <p:nvPr/>
        </p:nvSpPr>
        <p:spPr>
          <a:xfrm>
            <a:off x="410824" y="3459729"/>
            <a:ext cx="363576" cy="391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213E5CA-E3D9-8890-0E71-F4C7E0BE59F8}"/>
              </a:ext>
            </a:extLst>
          </p:cNvPr>
          <p:cNvSpPr/>
          <p:nvPr/>
        </p:nvSpPr>
        <p:spPr>
          <a:xfrm>
            <a:off x="3856323" y="3531231"/>
            <a:ext cx="363576" cy="391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2DFFF7-0230-2224-7F69-181C63324224}"/>
              </a:ext>
            </a:extLst>
          </p:cNvPr>
          <p:cNvSpPr txBox="1"/>
          <p:nvPr/>
        </p:nvSpPr>
        <p:spPr>
          <a:xfrm>
            <a:off x="91454" y="327068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b="1" dirty="0">
                <a:solidFill>
                  <a:schemeClr val="bg1"/>
                </a:solidFill>
                <a:highlight>
                  <a:srgbClr val="FF0000"/>
                </a:highlight>
              </a:rPr>
              <a:t>10</a:t>
            </a:r>
            <a:r>
              <a:rPr lang="en-JP" b="1" baseline="30000" dirty="0">
                <a:solidFill>
                  <a:schemeClr val="bg1"/>
                </a:solidFill>
                <a:highlight>
                  <a:srgbClr val="FF0000"/>
                </a:highlight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31179C-F193-3B27-9DAE-3217394942BB}"/>
              </a:ext>
            </a:extLst>
          </p:cNvPr>
          <p:cNvSpPr txBox="1"/>
          <p:nvPr/>
        </p:nvSpPr>
        <p:spPr>
          <a:xfrm>
            <a:off x="3528666" y="328824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b="1" dirty="0">
                <a:solidFill>
                  <a:schemeClr val="bg1"/>
                </a:solidFill>
                <a:highlight>
                  <a:srgbClr val="FF0000"/>
                </a:highlight>
              </a:rPr>
              <a:t>10</a:t>
            </a:r>
            <a:r>
              <a:rPr lang="en-JP" b="1" baseline="30000" dirty="0">
                <a:solidFill>
                  <a:schemeClr val="bg1"/>
                </a:solidFill>
                <a:highlight>
                  <a:srgbClr val="FF0000"/>
                </a:highlight>
              </a:rPr>
              <a:t>1</a:t>
            </a:r>
            <a:r>
              <a:rPr lang="uk-UA" b="1" baseline="30000" dirty="0">
                <a:solidFill>
                  <a:schemeClr val="bg1"/>
                </a:solidFill>
                <a:highlight>
                  <a:srgbClr val="FF0000"/>
                </a:highlight>
              </a:rPr>
              <a:t>2</a:t>
            </a:r>
            <a:endParaRPr lang="en-JP" b="1" baseline="30000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42DCBF-6F51-F223-9B68-6E4DA6B5505E}"/>
              </a:ext>
            </a:extLst>
          </p:cNvPr>
          <p:cNvSpPr txBox="1"/>
          <p:nvPr/>
        </p:nvSpPr>
        <p:spPr>
          <a:xfrm>
            <a:off x="857976" y="2719974"/>
            <a:ext cx="199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/>
              <a:t>Synrad</a:t>
            </a:r>
            <a:r>
              <a:rPr lang="en-US" b="1" i="1" dirty="0"/>
              <a:t>+</a:t>
            </a:r>
            <a:endParaRPr lang="en-JP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C215FD-C375-F7B8-0286-5CA4DF89E244}"/>
              </a:ext>
            </a:extLst>
          </p:cNvPr>
          <p:cNvSpPr txBox="1"/>
          <p:nvPr/>
        </p:nvSpPr>
        <p:spPr>
          <a:xfrm>
            <a:off x="1" y="714788"/>
            <a:ext cx="6858690" cy="1894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Synrad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SR photon generator gives the same absorbed SR photon distribution around the IP6 as the custom-built Geant4; see backup slides.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Moreover, it shows the same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ePIC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SR background hit rate.</a:t>
            </a:r>
            <a:endParaRPr lang="en-JP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450A77-2C7B-72AE-3467-54CA622E1704}"/>
              </a:ext>
            </a:extLst>
          </p:cNvPr>
          <p:cNvCxnSpPr>
            <a:cxnSpLocks/>
          </p:cNvCxnSpPr>
          <p:nvPr/>
        </p:nvCxnSpPr>
        <p:spPr>
          <a:xfrm>
            <a:off x="6867563" y="740498"/>
            <a:ext cx="0" cy="5657284"/>
          </a:xfrm>
          <a:prstGeom prst="line">
            <a:avLst/>
          </a:pr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32" descr="A screenshot of a computer&#10;&#10;Description automatically generated">
            <a:extLst>
              <a:ext uri="{FF2B5EF4-FFF2-40B4-BE49-F238E27FC236}">
                <a16:creationId xmlns:a16="http://schemas.microsoft.com/office/drawing/2014/main" id="{313DD570-89B0-B297-4912-A17C88942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902" y="3302398"/>
            <a:ext cx="4900804" cy="24504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90A6719-94A6-EFCD-6613-D4DDADBE225E}"/>
              </a:ext>
            </a:extLst>
          </p:cNvPr>
          <p:cNvSpPr txBox="1"/>
          <p:nvPr/>
        </p:nvSpPr>
        <p:spPr>
          <a:xfrm>
            <a:off x="7131909" y="3023170"/>
            <a:ext cx="49008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JP" sz="1100" i="1" dirty="0">
                <a:hlinkClick r:id="rId5"/>
              </a:rPr>
              <a:t>https://wiki.bnl.gov/EPIC/index.php?title=Synchrotron_Radiation</a:t>
            </a:r>
            <a:r>
              <a:rPr lang="en-JP" sz="1100" i="1" dirty="0"/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F87E3A-23DB-3253-7CD6-45EC3800CCCF}"/>
              </a:ext>
            </a:extLst>
          </p:cNvPr>
          <p:cNvSpPr txBox="1"/>
          <p:nvPr/>
        </p:nvSpPr>
        <p:spPr>
          <a:xfrm>
            <a:off x="7174747" y="5865684"/>
            <a:ext cx="4900799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“... photons are sampled from the aforementioned histogram until the sum of all inverse weights is greater than the predefined time integration window ...”</a:t>
            </a:r>
            <a:endParaRPr lang="en-JP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6B056BE-6E6A-914F-57B5-7251A7F2EA8D}"/>
              </a:ext>
            </a:extLst>
          </p:cNvPr>
          <p:cNvSpPr/>
          <p:nvPr/>
        </p:nvSpPr>
        <p:spPr>
          <a:xfrm>
            <a:off x="7432269" y="4128879"/>
            <a:ext cx="4534830" cy="2396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93A8BBA-386D-F78B-276D-0CF7BD3B56C2}"/>
              </a:ext>
            </a:extLst>
          </p:cNvPr>
          <p:cNvCxnSpPr>
            <a:cxnSpLocks/>
            <a:stCxn id="38" idx="2"/>
          </p:cNvCxnSpPr>
          <p:nvPr/>
        </p:nvCxnSpPr>
        <p:spPr>
          <a:xfrm>
            <a:off x="9699684" y="4368576"/>
            <a:ext cx="0" cy="14971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F7A30CF-1242-EAC3-8F30-B0416C6E03B2}"/>
              </a:ext>
            </a:extLst>
          </p:cNvPr>
          <p:cNvSpPr txBox="1"/>
          <p:nvPr/>
        </p:nvSpPr>
        <p:spPr>
          <a:xfrm>
            <a:off x="6920833" y="728237"/>
            <a:ext cx="141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b="1" dirty="0"/>
              <a:t>Please note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A093FC-F0B1-AB46-9FE2-4F847A35D0B1}"/>
              </a:ext>
            </a:extLst>
          </p:cNvPr>
          <p:cNvSpPr txBox="1"/>
          <p:nvPr/>
        </p:nvSpPr>
        <p:spPr>
          <a:xfrm>
            <a:off x="6903075" y="1056501"/>
            <a:ext cx="52889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The original Python script published on the </a:t>
            </a:r>
            <a:r>
              <a:rPr lang="en-US" sz="1400" dirty="0" err="1"/>
              <a:t>ePIC</a:t>
            </a:r>
            <a:r>
              <a:rPr lang="en-US" sz="1400" dirty="0"/>
              <a:t> Wiki page that was used for SR sampling in the past does not provide the correct hit rate estimation.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It shoots SR photons one by one, while in reality and custom-built Geant4, SR photons are simulated in a group following the expected photon rate.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Therefore, the Wiki Python script was improved to provide correct hit rate estimation based on </a:t>
            </a:r>
            <a:r>
              <a:rPr lang="en-US" sz="1400" dirty="0" err="1"/>
              <a:t>Synrad</a:t>
            </a:r>
            <a:r>
              <a:rPr lang="en-US" sz="1400" dirty="0"/>
              <a:t>+ results; see the left plot.</a:t>
            </a:r>
          </a:p>
        </p:txBody>
      </p:sp>
    </p:spTree>
    <p:extLst>
      <p:ext uri="{BB962C8B-B14F-4D97-AF65-F5344CB8AC3E}">
        <p14:creationId xmlns:p14="http://schemas.microsoft.com/office/powerpoint/2010/main" val="274796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BD006-851F-8111-C567-34CA4A89A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109C7-913B-8721-DB13-F5EF0CFD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0097"/>
          </a:xfrm>
        </p:spPr>
        <p:txBody>
          <a:bodyPr>
            <a:normAutofit fontScale="90000"/>
          </a:bodyPr>
          <a:lstStyle/>
          <a:p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E676D-BA6C-4204-655F-552DBEC0E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4203F-34EC-7F4D-A3C3-8F6CB9DB89A9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0A575-1DAE-B8D7-17A8-2CA5BBF43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A66BE-6128-1536-9C01-B95B631CA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30</a:t>
            </a:fld>
            <a:endParaRPr lang="en-JP"/>
          </a:p>
        </p:txBody>
      </p:sp>
      <p:pic>
        <p:nvPicPr>
          <p:cNvPr id="7" name="Google Shape;714;p42">
            <a:extLst>
              <a:ext uri="{FF2B5EF4-FFF2-40B4-BE49-F238E27FC236}">
                <a16:creationId xmlns:a16="http://schemas.microsoft.com/office/drawing/2014/main" id="{344A3576-7147-9F90-E9CC-781676AF987E}"/>
              </a:ext>
            </a:extLst>
          </p:cNvPr>
          <p:cNvPicPr preferRelativeResize="0"/>
          <p:nvPr/>
        </p:nvPicPr>
        <p:blipFill>
          <a:blip r:embed="rId2"/>
          <a:srcRect/>
          <a:stretch/>
        </p:blipFill>
        <p:spPr>
          <a:xfrm>
            <a:off x="147861" y="3429000"/>
            <a:ext cx="2884681" cy="2849996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715;p42">
            <a:extLst>
              <a:ext uri="{FF2B5EF4-FFF2-40B4-BE49-F238E27FC236}">
                <a16:creationId xmlns:a16="http://schemas.microsoft.com/office/drawing/2014/main" id="{FDBFCDDB-BEF7-A9A5-6901-14325C34EFA2}"/>
              </a:ext>
            </a:extLst>
          </p:cNvPr>
          <p:cNvSpPr txBox="1"/>
          <p:nvPr/>
        </p:nvSpPr>
        <p:spPr>
          <a:xfrm>
            <a:off x="995122" y="3646197"/>
            <a:ext cx="1711057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-4m &lt; z &lt; 5m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dk1"/>
                </a:solidFill>
                <a:highlight>
                  <a:schemeClr val="lt1"/>
                </a:highlight>
              </a:rPr>
              <a:t>E</a:t>
            </a:r>
            <a:r>
              <a:rPr lang="en" sz="1600" baseline="-25000" dirty="0">
                <a:solidFill>
                  <a:schemeClr val="dk1"/>
                </a:solidFill>
                <a:highlight>
                  <a:schemeClr val="lt1"/>
                </a:highlight>
              </a:rPr>
              <a:t>𝛄</a:t>
            </a:r>
            <a:r>
              <a:rPr lang="en" sz="1600" dirty="0">
                <a:solidFill>
                  <a:schemeClr val="dk1"/>
                </a:solidFill>
                <a:highlight>
                  <a:schemeClr val="lt1"/>
                </a:highlight>
              </a:rPr>
              <a:t> &gt; 30 eV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ABB54-22C8-DE61-B364-29602B1F1AFC}"/>
              </a:ext>
            </a:extLst>
          </p:cNvPr>
          <p:cNvSpPr txBox="1"/>
          <p:nvPr/>
        </p:nvSpPr>
        <p:spPr>
          <a:xfrm>
            <a:off x="67215" y="2681644"/>
            <a:ext cx="28846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</a:t>
            </a:r>
            <a:r>
              <a:rPr lang="en-JP" sz="1400" i="1" dirty="0"/>
              <a:t>ustom-built Geant4</a:t>
            </a:r>
          </a:p>
          <a:p>
            <a:pPr algn="ctr"/>
            <a:r>
              <a:rPr lang="en-JP" sz="1400" i="1" dirty="0"/>
              <a:t>(</a:t>
            </a:r>
            <a:r>
              <a:rPr lang="en-US" sz="1400" i="1" dirty="0"/>
              <a:t>like the old </a:t>
            </a:r>
            <a:r>
              <a:rPr lang="en-US" sz="1400" i="1" dirty="0" err="1"/>
              <a:t>Synrad</a:t>
            </a:r>
            <a:r>
              <a:rPr lang="en-US" sz="1400" i="1" dirty="0"/>
              <a:t>+ model</a:t>
            </a:r>
            <a:r>
              <a:rPr lang="en-JP" sz="1400" i="1" dirty="0"/>
              <a:t>)</a:t>
            </a:r>
          </a:p>
          <a:p>
            <a:pPr algn="ctr"/>
            <a:r>
              <a:rPr lang="en-JP" sz="1400" b="1" i="1" dirty="0"/>
              <a:t>Diffuse reflection</a:t>
            </a:r>
          </a:p>
        </p:txBody>
      </p:sp>
      <p:pic>
        <p:nvPicPr>
          <p:cNvPr id="10" name="Google Shape;714;p42">
            <a:extLst>
              <a:ext uri="{FF2B5EF4-FFF2-40B4-BE49-F238E27FC236}">
                <a16:creationId xmlns:a16="http://schemas.microsoft.com/office/drawing/2014/main" id="{BD6D9DE0-E18F-C7FC-4786-CAB8CF2B4D63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3159788" y="3403315"/>
            <a:ext cx="2884681" cy="2849996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7FE887-825C-D6E1-0995-B55B1D260F64}"/>
              </a:ext>
            </a:extLst>
          </p:cNvPr>
          <p:cNvSpPr txBox="1"/>
          <p:nvPr/>
        </p:nvSpPr>
        <p:spPr>
          <a:xfrm>
            <a:off x="3180497" y="2681644"/>
            <a:ext cx="28846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</a:t>
            </a:r>
            <a:r>
              <a:rPr lang="en-JP" sz="1400" i="1" dirty="0"/>
              <a:t>ustom-built Geant4</a:t>
            </a:r>
          </a:p>
          <a:p>
            <a:pPr algn="ctr"/>
            <a:r>
              <a:rPr lang="en-JP" sz="1400" i="1" dirty="0"/>
              <a:t>(</a:t>
            </a:r>
            <a:r>
              <a:rPr lang="en-US" sz="1400" i="1" dirty="0"/>
              <a:t>like the new </a:t>
            </a:r>
            <a:r>
              <a:rPr lang="en-US" sz="1400" i="1" dirty="0" err="1"/>
              <a:t>Synrad</a:t>
            </a:r>
            <a:r>
              <a:rPr lang="en-US" sz="1400" i="1" dirty="0"/>
              <a:t>+ model</a:t>
            </a:r>
            <a:r>
              <a:rPr lang="en-JP" sz="1400" i="1" dirty="0"/>
              <a:t>)</a:t>
            </a:r>
          </a:p>
          <a:p>
            <a:pPr algn="ctr"/>
            <a:r>
              <a:rPr lang="en-JP" sz="1400" b="1" i="1" dirty="0"/>
              <a:t>Diffuse reflection</a:t>
            </a:r>
          </a:p>
        </p:txBody>
      </p:sp>
      <p:sp>
        <p:nvSpPr>
          <p:cNvPr id="12" name="Google Shape;715;p42">
            <a:extLst>
              <a:ext uri="{FF2B5EF4-FFF2-40B4-BE49-F238E27FC236}">
                <a16:creationId xmlns:a16="http://schemas.microsoft.com/office/drawing/2014/main" id="{81AD622C-F663-114F-03A4-F52A2531EA2D}"/>
              </a:ext>
            </a:extLst>
          </p:cNvPr>
          <p:cNvSpPr txBox="1"/>
          <p:nvPr/>
        </p:nvSpPr>
        <p:spPr>
          <a:xfrm>
            <a:off x="4007049" y="3646197"/>
            <a:ext cx="1711057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-4m &lt; z &lt; 5m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dk1"/>
                </a:solidFill>
                <a:highlight>
                  <a:schemeClr val="lt1"/>
                </a:highlight>
              </a:rPr>
              <a:t>E</a:t>
            </a:r>
            <a:r>
              <a:rPr lang="en" sz="1600" baseline="-25000" dirty="0">
                <a:solidFill>
                  <a:schemeClr val="dk1"/>
                </a:solidFill>
                <a:highlight>
                  <a:schemeClr val="lt1"/>
                </a:highlight>
              </a:rPr>
              <a:t>𝛄</a:t>
            </a:r>
            <a:r>
              <a:rPr lang="en" sz="1600" dirty="0">
                <a:solidFill>
                  <a:schemeClr val="dk1"/>
                </a:solidFill>
                <a:highlight>
                  <a:schemeClr val="lt1"/>
                </a:highlight>
              </a:rPr>
              <a:t> &gt; 30 eV</a:t>
            </a: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13" name="Google Shape;714;p42">
            <a:extLst>
              <a:ext uri="{FF2B5EF4-FFF2-40B4-BE49-F238E27FC236}">
                <a16:creationId xmlns:a16="http://schemas.microsoft.com/office/drawing/2014/main" id="{58BCF148-ED79-F2FF-3ACC-F0DF53EBFA67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6171715" y="3403315"/>
            <a:ext cx="2884681" cy="284999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Google Shape;715;p42">
            <a:extLst>
              <a:ext uri="{FF2B5EF4-FFF2-40B4-BE49-F238E27FC236}">
                <a16:creationId xmlns:a16="http://schemas.microsoft.com/office/drawing/2014/main" id="{7B257EE6-5D35-DD11-977F-92FB2CED7E57}"/>
              </a:ext>
            </a:extLst>
          </p:cNvPr>
          <p:cNvSpPr txBox="1"/>
          <p:nvPr/>
        </p:nvSpPr>
        <p:spPr>
          <a:xfrm>
            <a:off x="7018976" y="3620512"/>
            <a:ext cx="1711057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-4m &lt; z &lt; 5m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dk1"/>
                </a:solidFill>
                <a:highlight>
                  <a:schemeClr val="lt1"/>
                </a:highlight>
              </a:rPr>
              <a:t>E</a:t>
            </a:r>
            <a:r>
              <a:rPr lang="en" sz="1600" baseline="-25000" dirty="0">
                <a:solidFill>
                  <a:schemeClr val="dk1"/>
                </a:solidFill>
                <a:highlight>
                  <a:schemeClr val="lt1"/>
                </a:highlight>
              </a:rPr>
              <a:t>𝛄</a:t>
            </a:r>
            <a:r>
              <a:rPr lang="en" sz="1600" dirty="0">
                <a:solidFill>
                  <a:schemeClr val="dk1"/>
                </a:solidFill>
                <a:highlight>
                  <a:schemeClr val="lt1"/>
                </a:highlight>
              </a:rPr>
              <a:t> &gt; 30 eV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74BA1E-EFA0-4D41-D600-22634D5472F2}"/>
              </a:ext>
            </a:extLst>
          </p:cNvPr>
          <p:cNvSpPr txBox="1"/>
          <p:nvPr/>
        </p:nvSpPr>
        <p:spPr>
          <a:xfrm>
            <a:off x="6091069" y="2655959"/>
            <a:ext cx="28846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</a:t>
            </a:r>
            <a:r>
              <a:rPr lang="en-JP" sz="1400" i="1" dirty="0"/>
              <a:t>ustom-built Geant4</a:t>
            </a:r>
          </a:p>
          <a:p>
            <a:pPr algn="ctr"/>
            <a:r>
              <a:rPr lang="en-JP" sz="1400" i="1" dirty="0"/>
              <a:t>(</a:t>
            </a:r>
            <a:r>
              <a:rPr lang="en-US" sz="1400" i="1" dirty="0"/>
              <a:t>like the old </a:t>
            </a:r>
            <a:r>
              <a:rPr lang="en-US" sz="1400" i="1" dirty="0" err="1"/>
              <a:t>Synrad</a:t>
            </a:r>
            <a:r>
              <a:rPr lang="en-US" sz="1400" i="1" dirty="0"/>
              <a:t>+ model</a:t>
            </a:r>
            <a:r>
              <a:rPr lang="en-JP" sz="1400" i="1" dirty="0"/>
              <a:t>)</a:t>
            </a:r>
          </a:p>
          <a:p>
            <a:pPr algn="ctr"/>
            <a:r>
              <a:rPr lang="en-JP" sz="1400" b="1" i="1" dirty="0"/>
              <a:t>Diffuse reflection</a:t>
            </a:r>
          </a:p>
        </p:txBody>
      </p:sp>
      <p:pic>
        <p:nvPicPr>
          <p:cNvPr id="16" name="Google Shape;714;p42">
            <a:extLst>
              <a:ext uri="{FF2B5EF4-FFF2-40B4-BE49-F238E27FC236}">
                <a16:creationId xmlns:a16="http://schemas.microsoft.com/office/drawing/2014/main" id="{523DC7FF-E8E8-7D13-AFA1-D1C40AB5585B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9183642" y="3377630"/>
            <a:ext cx="2884681" cy="284999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EE4E02-F512-D9D3-0EBC-EF6C9F0C1C97}"/>
              </a:ext>
            </a:extLst>
          </p:cNvPr>
          <p:cNvSpPr txBox="1"/>
          <p:nvPr/>
        </p:nvSpPr>
        <p:spPr>
          <a:xfrm>
            <a:off x="9204351" y="2655959"/>
            <a:ext cx="28846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</a:t>
            </a:r>
            <a:r>
              <a:rPr lang="en-JP" sz="1400" i="1" dirty="0"/>
              <a:t>ustom-built Geant4</a:t>
            </a:r>
          </a:p>
          <a:p>
            <a:pPr algn="ctr"/>
            <a:r>
              <a:rPr lang="en-JP" sz="1400" i="1" dirty="0"/>
              <a:t>(</a:t>
            </a:r>
            <a:r>
              <a:rPr lang="en-US" sz="1400" i="1" dirty="0"/>
              <a:t>like the new </a:t>
            </a:r>
            <a:r>
              <a:rPr lang="en-US" sz="1400" i="1" dirty="0" err="1"/>
              <a:t>Synrad</a:t>
            </a:r>
            <a:r>
              <a:rPr lang="en-US" sz="1400" i="1" dirty="0"/>
              <a:t>+ model</a:t>
            </a:r>
            <a:r>
              <a:rPr lang="en-JP" sz="1400" i="1" dirty="0"/>
              <a:t>)</a:t>
            </a:r>
          </a:p>
          <a:p>
            <a:pPr algn="ctr"/>
            <a:r>
              <a:rPr lang="en-JP" sz="1400" b="1" i="1" dirty="0"/>
              <a:t>Diffuse reflection</a:t>
            </a:r>
          </a:p>
        </p:txBody>
      </p:sp>
      <p:sp>
        <p:nvSpPr>
          <p:cNvPr id="18" name="Google Shape;715;p42">
            <a:extLst>
              <a:ext uri="{FF2B5EF4-FFF2-40B4-BE49-F238E27FC236}">
                <a16:creationId xmlns:a16="http://schemas.microsoft.com/office/drawing/2014/main" id="{9B5547F8-03D0-EB5D-5A21-17C550EF1054}"/>
              </a:ext>
            </a:extLst>
          </p:cNvPr>
          <p:cNvSpPr txBox="1"/>
          <p:nvPr/>
        </p:nvSpPr>
        <p:spPr>
          <a:xfrm>
            <a:off x="10030903" y="3620512"/>
            <a:ext cx="1711057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-4m &lt; z &lt; 5m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dk1"/>
                </a:solidFill>
                <a:highlight>
                  <a:schemeClr val="lt1"/>
                </a:highlight>
              </a:rPr>
              <a:t>E</a:t>
            </a:r>
            <a:r>
              <a:rPr lang="en" sz="1600" baseline="-25000" dirty="0">
                <a:solidFill>
                  <a:schemeClr val="dk1"/>
                </a:solidFill>
                <a:highlight>
                  <a:schemeClr val="lt1"/>
                </a:highlight>
              </a:rPr>
              <a:t>𝛄</a:t>
            </a:r>
            <a:r>
              <a:rPr lang="en" sz="1600" dirty="0">
                <a:solidFill>
                  <a:schemeClr val="dk1"/>
                </a:solidFill>
                <a:highlight>
                  <a:schemeClr val="lt1"/>
                </a:highlight>
              </a:rPr>
              <a:t> &gt; 30 eV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763CA3CB-56AE-AC5A-0747-F60EBD3945F1}"/>
              </a:ext>
            </a:extLst>
          </p:cNvPr>
          <p:cNvSpPr/>
          <p:nvPr/>
        </p:nvSpPr>
        <p:spPr>
          <a:xfrm rot="5400000">
            <a:off x="2913601" y="-309103"/>
            <a:ext cx="365125" cy="589660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71F2B228-2991-CAD5-CD2F-F27291743469}"/>
              </a:ext>
            </a:extLst>
          </p:cNvPr>
          <p:cNvSpPr/>
          <p:nvPr/>
        </p:nvSpPr>
        <p:spPr>
          <a:xfrm rot="5400000">
            <a:off x="8937457" y="-310242"/>
            <a:ext cx="365125" cy="589660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1988EB-A91A-1C71-E3AE-7E65A825848A}"/>
              </a:ext>
            </a:extLst>
          </p:cNvPr>
          <p:cNvSpPr txBox="1"/>
          <p:nvPr/>
        </p:nvSpPr>
        <p:spPr>
          <a:xfrm>
            <a:off x="1672247" y="2098521"/>
            <a:ext cx="2847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Old lattice v6.X (Sep. 2023)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BFC84-57B9-55D7-1707-8B3F2C7D577B}"/>
              </a:ext>
            </a:extLst>
          </p:cNvPr>
          <p:cNvSpPr txBox="1"/>
          <p:nvPr/>
        </p:nvSpPr>
        <p:spPr>
          <a:xfrm>
            <a:off x="7696103" y="2098313"/>
            <a:ext cx="2890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New lattice v6.2 (Jan. 2024)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CC516-2A32-DAEC-A87E-D636AF45E35A}"/>
              </a:ext>
            </a:extLst>
          </p:cNvPr>
          <p:cNvSpPr txBox="1"/>
          <p:nvPr/>
        </p:nvSpPr>
        <p:spPr>
          <a:xfrm>
            <a:off x="360562" y="1266690"/>
            <a:ext cx="3151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b="1" dirty="0">
                <a:solidFill>
                  <a:srgbClr val="FF0000"/>
                </a:solidFill>
              </a:rPr>
              <a:t>Wrong hit rate normalization</a:t>
            </a:r>
          </a:p>
        </p:txBody>
      </p:sp>
    </p:spTree>
    <p:extLst>
      <p:ext uri="{BB962C8B-B14F-4D97-AF65-F5344CB8AC3E}">
        <p14:creationId xmlns:p14="http://schemas.microsoft.com/office/powerpoint/2010/main" val="1921593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68693-6A76-9F01-BD07-17443D427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42AFF-4BB4-1471-8A16-15D24B67E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0097"/>
          </a:xfrm>
        </p:spPr>
        <p:txBody>
          <a:bodyPr>
            <a:normAutofit fontScale="90000"/>
          </a:bodyPr>
          <a:lstStyle/>
          <a:p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48EAF-A7C6-9D64-09DE-2E5B75E51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9216-C997-0D4C-8B5C-D35EFC5D0F3C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6D5C4-848B-C56B-F614-8E70EE97F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BC70C-34E3-6C97-01D2-EA6C0A5A8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31</a:t>
            </a:fld>
            <a:endParaRPr lang="en-JP"/>
          </a:p>
        </p:txBody>
      </p:sp>
      <p:pic>
        <p:nvPicPr>
          <p:cNvPr id="7" name="Google Shape;714;p42">
            <a:extLst>
              <a:ext uri="{FF2B5EF4-FFF2-40B4-BE49-F238E27FC236}">
                <a16:creationId xmlns:a16="http://schemas.microsoft.com/office/drawing/2014/main" id="{B73DA875-46F0-ECB7-17FC-9C5A0851EF87}"/>
              </a:ext>
            </a:extLst>
          </p:cNvPr>
          <p:cNvPicPr preferRelativeResize="0"/>
          <p:nvPr/>
        </p:nvPicPr>
        <p:blipFill>
          <a:blip r:embed="rId2"/>
          <a:srcRect/>
          <a:stretch/>
        </p:blipFill>
        <p:spPr>
          <a:xfrm>
            <a:off x="147861" y="3429000"/>
            <a:ext cx="2884681" cy="284999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715;p42">
            <a:extLst>
              <a:ext uri="{FF2B5EF4-FFF2-40B4-BE49-F238E27FC236}">
                <a16:creationId xmlns:a16="http://schemas.microsoft.com/office/drawing/2014/main" id="{A7F47C6C-57EC-1B16-23E6-949325676622}"/>
              </a:ext>
            </a:extLst>
          </p:cNvPr>
          <p:cNvSpPr txBox="1"/>
          <p:nvPr/>
        </p:nvSpPr>
        <p:spPr>
          <a:xfrm>
            <a:off x="995122" y="3646197"/>
            <a:ext cx="1711057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-4m &lt; z &lt; 5m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dk1"/>
                </a:solidFill>
                <a:highlight>
                  <a:schemeClr val="lt1"/>
                </a:highlight>
              </a:rPr>
              <a:t>E</a:t>
            </a:r>
            <a:r>
              <a:rPr lang="en" sz="1600" baseline="-25000" dirty="0">
                <a:solidFill>
                  <a:schemeClr val="dk1"/>
                </a:solidFill>
                <a:highlight>
                  <a:schemeClr val="lt1"/>
                </a:highlight>
              </a:rPr>
              <a:t>𝛄</a:t>
            </a:r>
            <a:r>
              <a:rPr lang="en" sz="1600" dirty="0">
                <a:solidFill>
                  <a:schemeClr val="dk1"/>
                </a:solidFill>
                <a:highlight>
                  <a:schemeClr val="lt1"/>
                </a:highlight>
              </a:rPr>
              <a:t> &gt; 30 eV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F40A89-967F-71EE-95D1-2AD92D50148A}"/>
              </a:ext>
            </a:extLst>
          </p:cNvPr>
          <p:cNvSpPr txBox="1"/>
          <p:nvPr/>
        </p:nvSpPr>
        <p:spPr>
          <a:xfrm>
            <a:off x="67215" y="2681644"/>
            <a:ext cx="28846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</a:t>
            </a:r>
            <a:r>
              <a:rPr lang="en-JP" sz="1400" i="1" dirty="0"/>
              <a:t>ustom-built Geant4</a:t>
            </a:r>
          </a:p>
          <a:p>
            <a:pPr algn="ctr"/>
            <a:r>
              <a:rPr lang="en-JP" sz="1400" i="1" dirty="0"/>
              <a:t>(</a:t>
            </a:r>
            <a:r>
              <a:rPr lang="en-US" sz="1400" i="1" dirty="0"/>
              <a:t>like the old </a:t>
            </a:r>
            <a:r>
              <a:rPr lang="en-US" sz="1400" i="1" dirty="0" err="1"/>
              <a:t>Synrad</a:t>
            </a:r>
            <a:r>
              <a:rPr lang="en-US" sz="1400" i="1" dirty="0"/>
              <a:t>+ model</a:t>
            </a:r>
            <a:r>
              <a:rPr lang="en-JP" sz="1400" i="1" dirty="0"/>
              <a:t>)</a:t>
            </a:r>
          </a:p>
          <a:p>
            <a:pPr algn="ctr"/>
            <a:r>
              <a:rPr lang="en-JP" sz="1400" b="1" i="1" dirty="0"/>
              <a:t>Diffuse reflection</a:t>
            </a:r>
          </a:p>
        </p:txBody>
      </p:sp>
      <p:pic>
        <p:nvPicPr>
          <p:cNvPr id="10" name="Google Shape;714;p42">
            <a:extLst>
              <a:ext uri="{FF2B5EF4-FFF2-40B4-BE49-F238E27FC236}">
                <a16:creationId xmlns:a16="http://schemas.microsoft.com/office/drawing/2014/main" id="{F3574689-7DB1-5A3A-C369-AF0322209966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3159788" y="3403315"/>
            <a:ext cx="2884681" cy="284999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92C322-2D8C-60DE-2D80-C2B3DD7EAB57}"/>
              </a:ext>
            </a:extLst>
          </p:cNvPr>
          <p:cNvSpPr txBox="1"/>
          <p:nvPr/>
        </p:nvSpPr>
        <p:spPr>
          <a:xfrm>
            <a:off x="3180497" y="2681644"/>
            <a:ext cx="28846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</a:t>
            </a:r>
            <a:r>
              <a:rPr lang="en-JP" sz="1400" i="1" dirty="0"/>
              <a:t>ustom-built Geant4</a:t>
            </a:r>
          </a:p>
          <a:p>
            <a:pPr algn="ctr"/>
            <a:r>
              <a:rPr lang="en-JP" sz="1400" i="1" dirty="0"/>
              <a:t>(</a:t>
            </a:r>
            <a:r>
              <a:rPr lang="en-US" sz="1400" i="1" dirty="0"/>
              <a:t>like the new </a:t>
            </a:r>
            <a:r>
              <a:rPr lang="en-US" sz="1400" i="1" dirty="0" err="1"/>
              <a:t>Synrad</a:t>
            </a:r>
            <a:r>
              <a:rPr lang="en-US" sz="1400" i="1" dirty="0"/>
              <a:t>+ model</a:t>
            </a:r>
            <a:r>
              <a:rPr lang="en-JP" sz="1400" i="1" dirty="0"/>
              <a:t>)</a:t>
            </a:r>
          </a:p>
          <a:p>
            <a:pPr algn="ctr"/>
            <a:r>
              <a:rPr lang="en-JP" sz="1400" b="1" i="1" dirty="0"/>
              <a:t>Diffuse reflection</a:t>
            </a:r>
          </a:p>
        </p:txBody>
      </p:sp>
      <p:sp>
        <p:nvSpPr>
          <p:cNvPr id="12" name="Google Shape;715;p42">
            <a:extLst>
              <a:ext uri="{FF2B5EF4-FFF2-40B4-BE49-F238E27FC236}">
                <a16:creationId xmlns:a16="http://schemas.microsoft.com/office/drawing/2014/main" id="{1F62772E-780E-74D9-8998-09FAD65F4A20}"/>
              </a:ext>
            </a:extLst>
          </p:cNvPr>
          <p:cNvSpPr txBox="1"/>
          <p:nvPr/>
        </p:nvSpPr>
        <p:spPr>
          <a:xfrm>
            <a:off x="4007049" y="3646197"/>
            <a:ext cx="1711057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-4m &lt; z &lt; 5m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dk1"/>
                </a:solidFill>
                <a:highlight>
                  <a:schemeClr val="lt1"/>
                </a:highlight>
              </a:rPr>
              <a:t>E</a:t>
            </a:r>
            <a:r>
              <a:rPr lang="en" sz="1600" baseline="-25000" dirty="0">
                <a:solidFill>
                  <a:schemeClr val="dk1"/>
                </a:solidFill>
                <a:highlight>
                  <a:schemeClr val="lt1"/>
                </a:highlight>
              </a:rPr>
              <a:t>𝛄</a:t>
            </a:r>
            <a:r>
              <a:rPr lang="en" sz="1600" dirty="0">
                <a:solidFill>
                  <a:schemeClr val="dk1"/>
                </a:solidFill>
                <a:highlight>
                  <a:schemeClr val="lt1"/>
                </a:highlight>
              </a:rPr>
              <a:t> &gt; 30 eV</a:t>
            </a: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13" name="Google Shape;714;p42">
            <a:extLst>
              <a:ext uri="{FF2B5EF4-FFF2-40B4-BE49-F238E27FC236}">
                <a16:creationId xmlns:a16="http://schemas.microsoft.com/office/drawing/2014/main" id="{3D32002B-EED4-FFA2-8CF8-7901683C3B49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6171715" y="3403315"/>
            <a:ext cx="2884680" cy="284999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Google Shape;715;p42">
            <a:extLst>
              <a:ext uri="{FF2B5EF4-FFF2-40B4-BE49-F238E27FC236}">
                <a16:creationId xmlns:a16="http://schemas.microsoft.com/office/drawing/2014/main" id="{E9F3BCBF-1E24-0591-63D0-BE90A3B4190E}"/>
              </a:ext>
            </a:extLst>
          </p:cNvPr>
          <p:cNvSpPr txBox="1"/>
          <p:nvPr/>
        </p:nvSpPr>
        <p:spPr>
          <a:xfrm>
            <a:off x="7018976" y="3620512"/>
            <a:ext cx="1711057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-4m &lt; z &lt; 5m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dk1"/>
                </a:solidFill>
                <a:highlight>
                  <a:schemeClr val="lt1"/>
                </a:highlight>
              </a:rPr>
              <a:t>E</a:t>
            </a:r>
            <a:r>
              <a:rPr lang="en" sz="1600" baseline="-25000" dirty="0">
                <a:solidFill>
                  <a:schemeClr val="dk1"/>
                </a:solidFill>
                <a:highlight>
                  <a:schemeClr val="lt1"/>
                </a:highlight>
              </a:rPr>
              <a:t>𝛄</a:t>
            </a:r>
            <a:r>
              <a:rPr lang="en" sz="1600" dirty="0">
                <a:solidFill>
                  <a:schemeClr val="dk1"/>
                </a:solidFill>
                <a:highlight>
                  <a:schemeClr val="lt1"/>
                </a:highlight>
              </a:rPr>
              <a:t> &gt; 30 eV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CCCE6-CCCD-D275-5B31-23C499E829FE}"/>
              </a:ext>
            </a:extLst>
          </p:cNvPr>
          <p:cNvSpPr txBox="1"/>
          <p:nvPr/>
        </p:nvSpPr>
        <p:spPr>
          <a:xfrm>
            <a:off x="6091069" y="2655959"/>
            <a:ext cx="28846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</a:t>
            </a:r>
            <a:r>
              <a:rPr lang="en-JP" sz="1400" i="1" dirty="0"/>
              <a:t>ustom-built Geant4</a:t>
            </a:r>
          </a:p>
          <a:p>
            <a:pPr algn="ctr"/>
            <a:r>
              <a:rPr lang="en-JP" sz="1400" i="1" dirty="0"/>
              <a:t>(</a:t>
            </a:r>
            <a:r>
              <a:rPr lang="en-US" sz="1400" i="1" dirty="0"/>
              <a:t>like the old </a:t>
            </a:r>
            <a:r>
              <a:rPr lang="en-US" sz="1400" i="1" dirty="0" err="1"/>
              <a:t>Synrad</a:t>
            </a:r>
            <a:r>
              <a:rPr lang="en-US" sz="1400" i="1" dirty="0"/>
              <a:t>+ model</a:t>
            </a:r>
            <a:r>
              <a:rPr lang="en-JP" sz="1400" i="1" dirty="0"/>
              <a:t>)</a:t>
            </a:r>
          </a:p>
          <a:p>
            <a:pPr algn="ctr"/>
            <a:r>
              <a:rPr lang="en-JP" sz="1400" b="1" i="1" dirty="0"/>
              <a:t>Diffuse reflection</a:t>
            </a:r>
          </a:p>
        </p:txBody>
      </p:sp>
      <p:pic>
        <p:nvPicPr>
          <p:cNvPr id="16" name="Google Shape;714;p42">
            <a:extLst>
              <a:ext uri="{FF2B5EF4-FFF2-40B4-BE49-F238E27FC236}">
                <a16:creationId xmlns:a16="http://schemas.microsoft.com/office/drawing/2014/main" id="{AE920C9B-013C-54BB-571C-2C06438089F5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9183642" y="3377630"/>
            <a:ext cx="2884680" cy="284999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5007D9-BCB8-8EAD-C117-614D8425941E}"/>
              </a:ext>
            </a:extLst>
          </p:cNvPr>
          <p:cNvSpPr txBox="1"/>
          <p:nvPr/>
        </p:nvSpPr>
        <p:spPr>
          <a:xfrm>
            <a:off x="9204351" y="2655959"/>
            <a:ext cx="28846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</a:t>
            </a:r>
            <a:r>
              <a:rPr lang="en-JP" sz="1400" i="1" dirty="0"/>
              <a:t>ustom-built Geant4</a:t>
            </a:r>
          </a:p>
          <a:p>
            <a:pPr algn="ctr"/>
            <a:r>
              <a:rPr lang="en-JP" sz="1400" i="1" dirty="0"/>
              <a:t>(</a:t>
            </a:r>
            <a:r>
              <a:rPr lang="en-US" sz="1400" i="1" dirty="0"/>
              <a:t>like the new </a:t>
            </a:r>
            <a:r>
              <a:rPr lang="en-US" sz="1400" i="1" dirty="0" err="1"/>
              <a:t>Synrad</a:t>
            </a:r>
            <a:r>
              <a:rPr lang="en-US" sz="1400" i="1" dirty="0"/>
              <a:t>+ model</a:t>
            </a:r>
            <a:r>
              <a:rPr lang="en-JP" sz="1400" i="1" dirty="0"/>
              <a:t>)</a:t>
            </a:r>
          </a:p>
          <a:p>
            <a:pPr algn="ctr"/>
            <a:r>
              <a:rPr lang="en-JP" sz="1400" b="1" i="1" dirty="0"/>
              <a:t>Diffuse reflection</a:t>
            </a:r>
          </a:p>
        </p:txBody>
      </p:sp>
      <p:sp>
        <p:nvSpPr>
          <p:cNvPr id="18" name="Google Shape;715;p42">
            <a:extLst>
              <a:ext uri="{FF2B5EF4-FFF2-40B4-BE49-F238E27FC236}">
                <a16:creationId xmlns:a16="http://schemas.microsoft.com/office/drawing/2014/main" id="{E0A428B0-20DB-5FFC-DFDD-6ECA101ED41E}"/>
              </a:ext>
            </a:extLst>
          </p:cNvPr>
          <p:cNvSpPr txBox="1"/>
          <p:nvPr/>
        </p:nvSpPr>
        <p:spPr>
          <a:xfrm>
            <a:off x="10030903" y="3620512"/>
            <a:ext cx="1711057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-4m &lt; z &lt; 5m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dk1"/>
                </a:solidFill>
                <a:highlight>
                  <a:schemeClr val="lt1"/>
                </a:highlight>
              </a:rPr>
              <a:t>E</a:t>
            </a:r>
            <a:r>
              <a:rPr lang="en" sz="1600" baseline="-25000" dirty="0">
                <a:solidFill>
                  <a:schemeClr val="dk1"/>
                </a:solidFill>
                <a:highlight>
                  <a:schemeClr val="lt1"/>
                </a:highlight>
              </a:rPr>
              <a:t>𝛄</a:t>
            </a:r>
            <a:r>
              <a:rPr lang="en" sz="1600" dirty="0">
                <a:solidFill>
                  <a:schemeClr val="dk1"/>
                </a:solidFill>
                <a:highlight>
                  <a:schemeClr val="lt1"/>
                </a:highlight>
              </a:rPr>
              <a:t> &gt; 30 eV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671E9D9-7D5F-794D-29A5-CFABC4903575}"/>
              </a:ext>
            </a:extLst>
          </p:cNvPr>
          <p:cNvSpPr/>
          <p:nvPr/>
        </p:nvSpPr>
        <p:spPr>
          <a:xfrm rot="5400000">
            <a:off x="2913601" y="-309103"/>
            <a:ext cx="365125" cy="589660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4728F51C-5F3E-2F03-D186-EAFA5925C135}"/>
              </a:ext>
            </a:extLst>
          </p:cNvPr>
          <p:cNvSpPr/>
          <p:nvPr/>
        </p:nvSpPr>
        <p:spPr>
          <a:xfrm rot="5400000">
            <a:off x="8937457" y="-310242"/>
            <a:ext cx="365125" cy="589660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3F6F7D-49D7-BF98-27B2-58261B160704}"/>
              </a:ext>
            </a:extLst>
          </p:cNvPr>
          <p:cNvSpPr txBox="1"/>
          <p:nvPr/>
        </p:nvSpPr>
        <p:spPr>
          <a:xfrm>
            <a:off x="1672247" y="2098521"/>
            <a:ext cx="2847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Old lattice v6.X (Sep. 2023)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82DBA4-20F3-9C35-7F14-6A663E130FD5}"/>
              </a:ext>
            </a:extLst>
          </p:cNvPr>
          <p:cNvSpPr txBox="1"/>
          <p:nvPr/>
        </p:nvSpPr>
        <p:spPr>
          <a:xfrm>
            <a:off x="7696103" y="2098313"/>
            <a:ext cx="2890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New lattice v6.2 (Jan. 2024)</a:t>
            </a:r>
          </a:p>
        </p:txBody>
      </p:sp>
    </p:spTree>
    <p:extLst>
      <p:ext uri="{BB962C8B-B14F-4D97-AF65-F5344CB8AC3E}">
        <p14:creationId xmlns:p14="http://schemas.microsoft.com/office/powerpoint/2010/main" val="2756269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3A794-5335-0888-FCC2-5839D6FD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A</a:t>
            </a:r>
            <a:r>
              <a:rPr lang="en-US" b="0" i="0" u="none" strike="noStrike" dirty="0">
                <a:effectLst/>
                <a:latin typeface="Helvetica" pitchFamily="2" charset="0"/>
              </a:rPr>
              <a:t>ncillary detectors around IP6</a:t>
            </a:r>
            <a:endParaRPr lang="en-JP" dirty="0"/>
          </a:p>
        </p:txBody>
      </p:sp>
      <p:pic>
        <p:nvPicPr>
          <p:cNvPr id="8" name="Content Placeholder 7" descr="A diagram of a device&#10;&#10;Description automatically generated with medium confidence">
            <a:extLst>
              <a:ext uri="{FF2B5EF4-FFF2-40B4-BE49-F238E27FC236}">
                <a16:creationId xmlns:a16="http://schemas.microsoft.com/office/drawing/2014/main" id="{C73F8B1B-B554-08E6-2460-6E050090B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33" y="1863519"/>
            <a:ext cx="5748965" cy="4320000"/>
          </a:xfr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52E77-798C-11B8-C071-FDA909677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401D-405D-7548-AE6F-015586FC64C7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F2DC6-EF37-2EB6-CE63-35B5D448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FF99F-8D85-EC38-AA8F-820A45AC9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32</a:t>
            </a:fld>
            <a:endParaRPr lang="en-JP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D6C809E4-B8FC-090A-040F-122FB489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203" y="1863519"/>
            <a:ext cx="5759999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0678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CC68C-2072-2B27-C8EB-4D5C1576E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3792"/>
            <a:ext cx="10515600" cy="1325563"/>
          </a:xfrm>
        </p:spPr>
        <p:txBody>
          <a:bodyPr/>
          <a:lstStyle/>
          <a:p>
            <a:r>
              <a:rPr lang="en-JP" dirty="0"/>
              <a:t>Far-backward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05FB8-18BB-6AC7-ACF5-9E5CF8050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B4663-E1DB-2A44-B47D-88D72D9AE682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D63EC-7511-04C1-6E54-4DD36077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310B4-3E02-99DE-1359-5EF47B56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33</a:t>
            </a:fld>
            <a:endParaRPr lang="en-JP"/>
          </a:p>
        </p:txBody>
      </p:sp>
      <p:pic>
        <p:nvPicPr>
          <p:cNvPr id="14" name="Content Placeholder 13" descr="A diagram of a nuclear power plant&#10;&#10;Description automatically generated">
            <a:extLst>
              <a:ext uri="{FF2B5EF4-FFF2-40B4-BE49-F238E27FC236}">
                <a16:creationId xmlns:a16="http://schemas.microsoft.com/office/drawing/2014/main" id="{0A4936EE-C9D3-869D-DB8E-3158CC831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551" y="584448"/>
            <a:ext cx="9384897" cy="5771295"/>
          </a:xfr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CC9534-C16F-0B30-13A8-597DA78469D2}"/>
              </a:ext>
            </a:extLst>
          </p:cNvPr>
          <p:cNvSpPr txBox="1"/>
          <p:nvPr/>
        </p:nvSpPr>
        <p:spPr>
          <a:xfrm>
            <a:off x="8825217" y="6001937"/>
            <a:ext cx="1156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200" dirty="0">
                <a:solidFill>
                  <a:schemeClr val="bg1"/>
                </a:solidFill>
              </a:rPr>
              <a:t>Yulia Furletova</a:t>
            </a:r>
          </a:p>
        </p:txBody>
      </p:sp>
    </p:spTree>
    <p:extLst>
      <p:ext uri="{BB962C8B-B14F-4D97-AF65-F5344CB8AC3E}">
        <p14:creationId xmlns:p14="http://schemas.microsoft.com/office/powerpoint/2010/main" val="4073498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064D-7F84-6050-2B13-7EF33616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16"/>
            <a:ext cx="12192000" cy="1325563"/>
          </a:xfrm>
        </p:spPr>
        <p:txBody>
          <a:bodyPr/>
          <a:lstStyle/>
          <a:p>
            <a:r>
              <a:rPr lang="en-JP" dirty="0"/>
              <a:t>Questions and subjects to be studied with the SR simulation in Geant4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09838-EF0E-B9C6-15D7-26BE928DD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625848"/>
            <a:ext cx="5992427" cy="4566297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i="0" u="none" strike="noStrike" dirty="0">
                <a:effectLst/>
                <a:latin typeface="Helvetica" pitchFamily="2" charset="0"/>
              </a:rPr>
              <a:t>Based on the recently released ESR lattice v6.2</a:t>
            </a:r>
          </a:p>
          <a:p>
            <a:pPr>
              <a:lnSpc>
                <a:spcPct val="100000"/>
              </a:lnSpc>
            </a:pP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rPr>
              <a:t>Do we need to update the masks in fro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n</a:t>
            </a: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rPr>
              <a:t>t of </a:t>
            </a:r>
            <a:r>
              <a:rPr lang="en-US" sz="2000" b="0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rPr>
              <a:t>ePIC</a:t>
            </a: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rPr>
              <a:t>?</a:t>
            </a:r>
          </a:p>
          <a:p>
            <a:pPr>
              <a:lnSpc>
                <a:spcPct val="100000"/>
              </a:lnSpc>
            </a:pP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rPr>
              <a:t>What photons pass and hit the beam pipe?</a:t>
            </a:r>
          </a:p>
          <a:p>
            <a:pPr>
              <a:lnSpc>
                <a:spcPct val="100000"/>
              </a:lnSpc>
            </a:pP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rPr>
              <a:t>Updated SR background rates?</a:t>
            </a:r>
          </a:p>
          <a:p>
            <a:pPr>
              <a:lnSpc>
                <a:spcPct val="100000"/>
              </a:lnSpc>
            </a:pP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rPr>
              <a:t>SR photon files?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b="0" i="0" u="none" strike="noStrike" dirty="0">
              <a:effectLst/>
              <a:latin typeface="Helvetica" pitchFamily="2" charset="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2000" b="1" i="0" u="none" strike="noStrike" dirty="0">
                <a:effectLst/>
                <a:latin typeface="Helvetica" pitchFamily="2" charset="0"/>
              </a:rPr>
              <a:t>For the review of the ancillary detectors</a:t>
            </a:r>
          </a:p>
          <a:p>
            <a:pPr algn="l">
              <a:lnSpc>
                <a:spcPct val="100000"/>
              </a:lnSpc>
            </a:pP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rPr>
              <a:t>SR background rates for low-Q</a:t>
            </a:r>
            <a:r>
              <a:rPr lang="en-US" sz="2000" b="0" i="0" u="none" strike="noStrike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rPr>
              <a:t>2</a:t>
            </a:r>
            <a:r>
              <a:rPr lang="en-US" sz="20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rPr>
              <a:t> taggers and Luminosity monitor?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B4091-97C0-1236-C23B-C9246DB3A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A247-27AF-9B47-A19B-5E6251DCB2A3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80CF6-3C66-4EA0-2D18-2475F6127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94E3-A92A-2168-937E-6B2DCB60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4</a:t>
            </a:fld>
            <a:endParaRPr lang="en-JP"/>
          </a:p>
        </p:txBody>
      </p:sp>
      <p:pic>
        <p:nvPicPr>
          <p:cNvPr id="7" name="Content Placeholder 13" descr="A diagram of a nuclear power plant&#10;&#10;Description automatically generated">
            <a:extLst>
              <a:ext uri="{FF2B5EF4-FFF2-40B4-BE49-F238E27FC236}">
                <a16:creationId xmlns:a16="http://schemas.microsoft.com/office/drawing/2014/main" id="{A798E1F0-F4CF-9981-418A-25E77457B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7421" y="1894155"/>
            <a:ext cx="5939614" cy="3652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06F65E-146D-DF23-7AAF-94F55193FCE6}"/>
              </a:ext>
            </a:extLst>
          </p:cNvPr>
          <p:cNvSpPr txBox="1"/>
          <p:nvPr/>
        </p:nvSpPr>
        <p:spPr>
          <a:xfrm>
            <a:off x="10827501" y="5546754"/>
            <a:ext cx="1156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200" dirty="0">
                <a:solidFill>
                  <a:schemeClr val="bg1"/>
                </a:solidFill>
              </a:rPr>
              <a:t>Yulia Furletova</a:t>
            </a:r>
          </a:p>
        </p:txBody>
      </p:sp>
    </p:spTree>
    <p:extLst>
      <p:ext uri="{BB962C8B-B14F-4D97-AF65-F5344CB8AC3E}">
        <p14:creationId xmlns:p14="http://schemas.microsoft.com/office/powerpoint/2010/main" val="309120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B5F58-D37C-185A-CC96-19AE21B83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683AE-C4F8-ABFE-47FE-7D11F1098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75A9-597C-7349-9DBF-DCFBE7458E27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B2C86-95DD-CA49-68B6-3ACD93944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67C83-1626-E7C3-8924-D88A3248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5</a:t>
            </a:fld>
            <a:endParaRPr lang="en-JP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A0ED8D-50C0-D0D5-4A4A-FCB229B328BA}"/>
              </a:ext>
            </a:extLst>
          </p:cNvPr>
          <p:cNvGrpSpPr/>
          <p:nvPr/>
        </p:nvGrpSpPr>
        <p:grpSpPr>
          <a:xfrm>
            <a:off x="742876" y="2621258"/>
            <a:ext cx="10706247" cy="3465422"/>
            <a:chOff x="2008653" y="3429000"/>
            <a:chExt cx="8327732" cy="26955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34D66F-9404-8C50-EEE1-39D8C4750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000" t="50000"/>
            <a:stretch/>
          </p:blipFill>
          <p:spPr>
            <a:xfrm>
              <a:off x="7560474" y="3429000"/>
              <a:ext cx="2775911" cy="2695539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DC46841-2AC0-6B24-BE5C-18538FB36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00" b="50000"/>
            <a:stretch/>
          </p:blipFill>
          <p:spPr>
            <a:xfrm>
              <a:off x="2008653" y="3429000"/>
              <a:ext cx="5551821" cy="2695539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E58F8E9C-26E5-ABDA-7478-A8E286AC4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" y="0"/>
            <a:ext cx="10515600" cy="920691"/>
          </a:xfrm>
        </p:spPr>
        <p:txBody>
          <a:bodyPr/>
          <a:lstStyle/>
          <a:p>
            <a:r>
              <a:rPr lang="en-JP" dirty="0"/>
              <a:t>SR photons causing detector hits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B13BF7-5EA7-C92A-D076-2A08FC272684}"/>
              </a:ext>
            </a:extLst>
          </p:cNvPr>
          <p:cNvSpPr txBox="1"/>
          <p:nvPr/>
        </p:nvSpPr>
        <p:spPr>
          <a:xfrm>
            <a:off x="659768" y="734259"/>
            <a:ext cx="11231216" cy="1894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Although there are many SR photons hitting the IR beam pipe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 a part of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them</a:t>
            </a:r>
            <a:r>
              <a:rPr lang="en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passes through the beam pipe and reach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</a:t>
            </a:r>
            <a:r>
              <a:rPr lang="en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detector-sensitive volume.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According to the MC particle analysis, SR photons with E</a:t>
            </a:r>
            <a:r>
              <a:rPr lang="en-JP" sz="20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𝛾</a:t>
            </a:r>
            <a:r>
              <a:rPr lang="en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&gt; 10 keV produce Vertex detector hits.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JP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Let’s track the SR photons with E</a:t>
            </a:r>
            <a:r>
              <a:rPr lang="en-JP" sz="2000" b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𝛾</a:t>
            </a:r>
            <a:r>
              <a:rPr lang="en-JP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&gt; 10 keV that hit the IP beam pipe.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098DEFCC-EFF9-1FC5-6E99-E0E77A7FB98E}"/>
              </a:ext>
            </a:extLst>
          </p:cNvPr>
          <p:cNvSpPr/>
          <p:nvPr/>
        </p:nvSpPr>
        <p:spPr>
          <a:xfrm>
            <a:off x="7062952" y="3445245"/>
            <a:ext cx="1547648" cy="45194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B15D6B-842E-7A1A-9C7E-7E7A97422D55}"/>
              </a:ext>
            </a:extLst>
          </p:cNvPr>
          <p:cNvSpPr txBox="1"/>
          <p:nvPr/>
        </p:nvSpPr>
        <p:spPr>
          <a:xfrm>
            <a:off x="8317118" y="5857408"/>
            <a:ext cx="2655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sz="1400" dirty="0"/>
              <a:t>Generated SR photon on the inner surface of the beam pipe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E02B4E-2564-D913-BB42-CA397E4D0D19}"/>
              </a:ext>
            </a:extLst>
          </p:cNvPr>
          <p:cNvSpPr txBox="1"/>
          <p:nvPr/>
        </p:nvSpPr>
        <p:spPr>
          <a:xfrm>
            <a:off x="4768158" y="5857408"/>
            <a:ext cx="2655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sz="1400" dirty="0"/>
              <a:t>Energy deposition of the VertexBarrel detector hits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F2F359-9F07-887D-0278-D9B268D1A2A6}"/>
              </a:ext>
            </a:extLst>
          </p:cNvPr>
          <p:cNvSpPr txBox="1"/>
          <p:nvPr/>
        </p:nvSpPr>
        <p:spPr>
          <a:xfrm>
            <a:off x="1219198" y="5857408"/>
            <a:ext cx="2655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sz="1400" dirty="0"/>
              <a:t>XY position of the VertexBarrel detector hits</a:t>
            </a:r>
          </a:p>
        </p:txBody>
      </p:sp>
    </p:spTree>
    <p:extLst>
      <p:ext uri="{BB962C8B-B14F-4D97-AF65-F5344CB8AC3E}">
        <p14:creationId xmlns:p14="http://schemas.microsoft.com/office/powerpoint/2010/main" val="1204152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8F516-67E5-F5E0-6541-DD17AC09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" y="18256"/>
            <a:ext cx="12181036" cy="662782"/>
          </a:xfrm>
        </p:spPr>
        <p:txBody>
          <a:bodyPr>
            <a:normAutofit/>
          </a:bodyPr>
          <a:lstStyle/>
          <a:p>
            <a:pPr algn="ctr"/>
            <a:r>
              <a:rPr lang="en-JP" sz="2800" dirty="0"/>
              <a:t>SR photon tracks with E &gt; 10 keV that hit the IP beam pipe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3DC57-9CBB-33DD-0C55-1FD343D2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A5B93-6E1E-624E-9921-F8F520155EB1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BC05B-5F96-4122-BDFC-9D2B0DB8A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7C226-B37B-24E5-2BEA-157EC3CB8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6</a:t>
            </a:fld>
            <a:endParaRPr lang="en-JP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031182-C590-1E06-E96E-78D726B17E0E}"/>
              </a:ext>
            </a:extLst>
          </p:cNvPr>
          <p:cNvGrpSpPr/>
          <p:nvPr/>
        </p:nvGrpSpPr>
        <p:grpSpPr>
          <a:xfrm>
            <a:off x="2168237" y="3054929"/>
            <a:ext cx="8094518" cy="3034146"/>
            <a:chOff x="2168237" y="3013366"/>
            <a:chExt cx="8094518" cy="3075709"/>
          </a:xfrm>
        </p:grpSpPr>
        <p:pic>
          <p:nvPicPr>
            <p:cNvPr id="43" name="Picture 42" descr="A cartoon rocket with wings&#10;&#10;Description automatically generated">
              <a:extLst>
                <a:ext uri="{FF2B5EF4-FFF2-40B4-BE49-F238E27FC236}">
                  <a16:creationId xmlns:a16="http://schemas.microsoft.com/office/drawing/2014/main" id="{651B8884-4B5B-B4B6-74AD-F51FE75D1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42614" r="11601" b="29361"/>
            <a:stretch/>
          </p:blipFill>
          <p:spPr>
            <a:xfrm>
              <a:off x="2168237" y="3013366"/>
              <a:ext cx="8094518" cy="3075709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09B6ADA-A657-9BBC-D5DB-A9B4CBD29715}"/>
                </a:ext>
              </a:extLst>
            </p:cNvPr>
            <p:cNvSpPr/>
            <p:nvPr/>
          </p:nvSpPr>
          <p:spPr>
            <a:xfrm>
              <a:off x="2168237" y="3027539"/>
              <a:ext cx="637308" cy="3061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ABEA564-5C80-0AF0-926A-1DFAE2CFABCD}"/>
                </a:ext>
              </a:extLst>
            </p:cNvPr>
            <p:cNvSpPr/>
            <p:nvPr/>
          </p:nvSpPr>
          <p:spPr>
            <a:xfrm>
              <a:off x="2796613" y="3796468"/>
              <a:ext cx="4114800" cy="1450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F0754F33-9A19-A6B0-8148-A6F195C693A0}"/>
                </a:ext>
              </a:extLst>
            </p:cNvPr>
            <p:cNvSpPr/>
            <p:nvPr/>
          </p:nvSpPr>
          <p:spPr>
            <a:xfrm rot="16200000">
              <a:off x="7784521" y="3036035"/>
              <a:ext cx="1911928" cy="304454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E44C0E3-0E8E-50C0-733E-5866AEF5F902}"/>
              </a:ext>
            </a:extLst>
          </p:cNvPr>
          <p:cNvSpPr txBox="1"/>
          <p:nvPr/>
        </p:nvSpPr>
        <p:spPr>
          <a:xfrm rot="16200000">
            <a:off x="1988812" y="2251278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D2EF1</a:t>
            </a:r>
          </a:p>
        </p:txBody>
      </p:sp>
      <p:pic>
        <p:nvPicPr>
          <p:cNvPr id="57" name="Picture 56" descr="A graph showing a variety of colors&#10;&#10;Description automatically generated with medium confidence">
            <a:extLst>
              <a:ext uri="{FF2B5EF4-FFF2-40B4-BE49-F238E27FC236}">
                <a16:creationId xmlns:a16="http://schemas.microsoft.com/office/drawing/2014/main" id="{62FA43FD-049F-B424-0BC2-600F721D170C}"/>
              </a:ext>
            </a:extLst>
          </p:cNvPr>
          <p:cNvPicPr>
            <a:picLocks/>
          </p:cNvPicPr>
          <p:nvPr/>
        </p:nvPicPr>
        <p:blipFill rotWithShape="1">
          <a:blip r:embed="rId4">
            <a:alphaModFix amt="70000"/>
          </a:blip>
          <a:srcRect l="6714" t="6352" r="3438" b="54242"/>
          <a:stretch/>
        </p:blipFill>
        <p:spPr>
          <a:xfrm>
            <a:off x="1018309" y="2963917"/>
            <a:ext cx="10335491" cy="33924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903F4FC-898A-A949-0690-598CD3BA50B0}"/>
              </a:ext>
            </a:extLst>
          </p:cNvPr>
          <p:cNvSpPr txBox="1"/>
          <p:nvPr/>
        </p:nvSpPr>
        <p:spPr>
          <a:xfrm rot="16200000">
            <a:off x="2494866" y="2251278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D2EF2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38B1B0-64D9-3621-7C0A-6F12F2BC8BF7}"/>
              </a:ext>
            </a:extLst>
          </p:cNvPr>
          <p:cNvSpPr txBox="1"/>
          <p:nvPr/>
        </p:nvSpPr>
        <p:spPr>
          <a:xfrm rot="16200000">
            <a:off x="2923545" y="231299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D1EF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1DF2BD-8CA5-3F90-9EBB-AA69E27036E8}"/>
              </a:ext>
            </a:extLst>
          </p:cNvPr>
          <p:cNvSpPr txBox="1"/>
          <p:nvPr/>
        </p:nvSpPr>
        <p:spPr>
          <a:xfrm rot="16200000">
            <a:off x="6309530" y="2308185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Q1EF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2E99B4-F4FC-9DF6-1398-3C2136C04101}"/>
              </a:ext>
            </a:extLst>
          </p:cNvPr>
          <p:cNvSpPr txBox="1"/>
          <p:nvPr/>
        </p:nvSpPr>
        <p:spPr>
          <a:xfrm rot="16200000">
            <a:off x="7151300" y="2308185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Q0EF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F2870CD-E7C5-A769-859A-C4517FA41278}"/>
              </a:ext>
            </a:extLst>
          </p:cNvPr>
          <p:cNvCxnSpPr>
            <a:cxnSpLocks/>
          </p:cNvCxnSpPr>
          <p:nvPr/>
        </p:nvCxnSpPr>
        <p:spPr>
          <a:xfrm>
            <a:off x="2168237" y="2871677"/>
            <a:ext cx="48144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427E567-EF9A-C585-C314-B36B65959F98}"/>
              </a:ext>
            </a:extLst>
          </p:cNvPr>
          <p:cNvCxnSpPr>
            <a:cxnSpLocks/>
          </p:cNvCxnSpPr>
          <p:nvPr/>
        </p:nvCxnSpPr>
        <p:spPr>
          <a:xfrm>
            <a:off x="2674291" y="2871677"/>
            <a:ext cx="48144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7FDB10B-1556-CEA4-B796-34EB85D8A8F2}"/>
              </a:ext>
            </a:extLst>
          </p:cNvPr>
          <p:cNvCxnSpPr>
            <a:cxnSpLocks/>
          </p:cNvCxnSpPr>
          <p:nvPr/>
        </p:nvCxnSpPr>
        <p:spPr>
          <a:xfrm>
            <a:off x="3155736" y="2871677"/>
            <a:ext cx="2524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C153508-E0DC-4605-E989-E289423E6684}"/>
              </a:ext>
            </a:extLst>
          </p:cNvPr>
          <p:cNvCxnSpPr>
            <a:cxnSpLocks/>
          </p:cNvCxnSpPr>
          <p:nvPr/>
        </p:nvCxnSpPr>
        <p:spPr>
          <a:xfrm>
            <a:off x="6564317" y="2871677"/>
            <a:ext cx="2524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63B7D4C-8DBE-0CD1-80AF-787F835E1D8B}"/>
              </a:ext>
            </a:extLst>
          </p:cNvPr>
          <p:cNvCxnSpPr>
            <a:cxnSpLocks/>
          </p:cNvCxnSpPr>
          <p:nvPr/>
        </p:nvCxnSpPr>
        <p:spPr>
          <a:xfrm>
            <a:off x="7388299" y="2871677"/>
            <a:ext cx="2524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A09605F-9D9A-979A-6D2A-51500D47A850}"/>
              </a:ext>
            </a:extLst>
          </p:cNvPr>
          <p:cNvCxnSpPr>
            <a:cxnSpLocks/>
          </p:cNvCxnSpPr>
          <p:nvPr/>
        </p:nvCxnSpPr>
        <p:spPr>
          <a:xfrm>
            <a:off x="8472417" y="2871677"/>
            <a:ext cx="2524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BC259D1-3CF3-5089-4A64-D46C87A96446}"/>
              </a:ext>
            </a:extLst>
          </p:cNvPr>
          <p:cNvSpPr txBox="1"/>
          <p:nvPr/>
        </p:nvSpPr>
        <p:spPr>
          <a:xfrm rot="16200000">
            <a:off x="8348429" y="2421197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IP6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49A0E729-9035-4AEB-CAD5-2370CF0A0EDD}"/>
              </a:ext>
            </a:extLst>
          </p:cNvPr>
          <p:cNvSpPr/>
          <p:nvPr/>
        </p:nvSpPr>
        <p:spPr>
          <a:xfrm>
            <a:off x="286753" y="4166756"/>
            <a:ext cx="1102894" cy="7689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</a:t>
            </a:r>
            <a:r>
              <a:rPr lang="en-JP" sz="1600" baseline="30000" dirty="0"/>
              <a:t>–</a:t>
            </a:r>
            <a:r>
              <a:rPr lang="en-JP" sz="1600" dirty="0"/>
              <a:t> beam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1A80E4-62AD-5AC9-ED8E-8FFEDD92D2E3}"/>
              </a:ext>
            </a:extLst>
          </p:cNvPr>
          <p:cNvSpPr txBox="1"/>
          <p:nvPr/>
        </p:nvSpPr>
        <p:spPr>
          <a:xfrm>
            <a:off x="7282592" y="5629863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solidFill>
                  <a:srgbClr val="FFFF00"/>
                </a:solidFill>
                <a:highlight>
                  <a:srgbClr val="0000FF"/>
                </a:highlight>
              </a:rPr>
              <a:t>Nᵧ = 7469 ph.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2B3B240-F31C-BECF-8BCD-E1BA7F653A51}"/>
              </a:ext>
            </a:extLst>
          </p:cNvPr>
          <p:cNvSpPr txBox="1"/>
          <p:nvPr/>
        </p:nvSpPr>
        <p:spPr>
          <a:xfrm>
            <a:off x="838200" y="904593"/>
            <a:ext cx="11097088" cy="971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Indeed, there is direct SR hitting the IR beam pipe and reflected SR hitting the IP beam pipe </a:t>
            </a:r>
          </a:p>
          <a:p>
            <a:pPr>
              <a:lnSpc>
                <a:spcPct val="150000"/>
              </a:lnSpc>
            </a:pPr>
            <a:r>
              <a:rPr lang="en-JP" sz="20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		 </a:t>
            </a:r>
            <a:r>
              <a:rPr lang="en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dominantly from the closest dipole magnets.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F6F75F3-C870-476B-2812-156369C4E1BD}"/>
              </a:ext>
            </a:extLst>
          </p:cNvPr>
          <p:cNvSpPr/>
          <p:nvPr/>
        </p:nvSpPr>
        <p:spPr>
          <a:xfrm>
            <a:off x="10793140" y="3214795"/>
            <a:ext cx="496410" cy="4527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300653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48D77-B1F5-176B-AD5F-A1C09BC31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BEB7-B194-BDCC-AC97-8EB4A1E72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" y="18256"/>
            <a:ext cx="12181036" cy="662782"/>
          </a:xfrm>
        </p:spPr>
        <p:txBody>
          <a:bodyPr>
            <a:normAutofit/>
          </a:bodyPr>
          <a:lstStyle/>
          <a:p>
            <a:pPr algn="ctr"/>
            <a:r>
              <a:rPr lang="en-JP" sz="2800" dirty="0"/>
              <a:t>SR photon tracks with E &gt; 10 keV that hit the IP beam pipe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35CE8-5BDC-904F-DD5C-AED19400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E0599-CFC3-A440-818B-43CABE58A04A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157E2-A835-2DF3-423D-AB105AA9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ADCE7-E053-4E92-AA57-BD4E2350A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7</a:t>
            </a:fld>
            <a:endParaRPr lang="en-JP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5FDEF01-EF15-300C-563A-C44D6A1B4EC8}"/>
              </a:ext>
            </a:extLst>
          </p:cNvPr>
          <p:cNvGrpSpPr/>
          <p:nvPr/>
        </p:nvGrpSpPr>
        <p:grpSpPr>
          <a:xfrm>
            <a:off x="2168237" y="3054929"/>
            <a:ext cx="8094518" cy="3034146"/>
            <a:chOff x="2168237" y="3013366"/>
            <a:chExt cx="8094518" cy="3075709"/>
          </a:xfrm>
        </p:grpSpPr>
        <p:pic>
          <p:nvPicPr>
            <p:cNvPr id="43" name="Picture 42" descr="A cartoon rocket with wings&#10;&#10;Description automatically generated">
              <a:extLst>
                <a:ext uri="{FF2B5EF4-FFF2-40B4-BE49-F238E27FC236}">
                  <a16:creationId xmlns:a16="http://schemas.microsoft.com/office/drawing/2014/main" id="{B88CEE9E-3495-6889-0774-8562D3A21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42614" r="11601" b="29361"/>
            <a:stretch/>
          </p:blipFill>
          <p:spPr>
            <a:xfrm>
              <a:off x="2168237" y="3013366"/>
              <a:ext cx="8094518" cy="3075709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DD0212F-954A-A062-C638-7503428F9937}"/>
                </a:ext>
              </a:extLst>
            </p:cNvPr>
            <p:cNvSpPr/>
            <p:nvPr/>
          </p:nvSpPr>
          <p:spPr>
            <a:xfrm>
              <a:off x="2168237" y="3027539"/>
              <a:ext cx="637308" cy="3061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1D68158-F9C7-1467-4460-E30FB75857BA}"/>
                </a:ext>
              </a:extLst>
            </p:cNvPr>
            <p:cNvSpPr/>
            <p:nvPr/>
          </p:nvSpPr>
          <p:spPr>
            <a:xfrm>
              <a:off x="2796613" y="3796468"/>
              <a:ext cx="4114800" cy="1450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7DF75798-366D-6FFC-5B59-BD6D3C2DB3DC}"/>
                </a:ext>
              </a:extLst>
            </p:cNvPr>
            <p:cNvSpPr/>
            <p:nvPr/>
          </p:nvSpPr>
          <p:spPr>
            <a:xfrm rot="16200000">
              <a:off x="7784521" y="3036035"/>
              <a:ext cx="1911928" cy="304454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pic>
        <p:nvPicPr>
          <p:cNvPr id="106" name="Picture 105" descr="A graph showing a variety of colors&#10;&#10;Description automatically generated with medium confidence">
            <a:extLst>
              <a:ext uri="{FF2B5EF4-FFF2-40B4-BE49-F238E27FC236}">
                <a16:creationId xmlns:a16="http://schemas.microsoft.com/office/drawing/2014/main" id="{0D7F2FD8-9531-F128-51C5-A844B210C059}"/>
              </a:ext>
            </a:extLst>
          </p:cNvPr>
          <p:cNvPicPr>
            <a:picLocks/>
          </p:cNvPicPr>
          <p:nvPr/>
        </p:nvPicPr>
        <p:blipFill rotWithShape="1">
          <a:blip r:embed="rId4">
            <a:alphaModFix amt="70000"/>
          </a:blip>
          <a:srcRect l="6714" t="6352" r="3438" b="54242"/>
          <a:stretch/>
        </p:blipFill>
        <p:spPr>
          <a:xfrm>
            <a:off x="1018309" y="2963917"/>
            <a:ext cx="10335491" cy="3392433"/>
          </a:xfrm>
          <a:prstGeom prst="rect">
            <a:avLst/>
          </a:prstGeom>
        </p:spPr>
      </p:pic>
      <p:sp>
        <p:nvSpPr>
          <p:cNvPr id="36" name="Right Arrow 35">
            <a:extLst>
              <a:ext uri="{FF2B5EF4-FFF2-40B4-BE49-F238E27FC236}">
                <a16:creationId xmlns:a16="http://schemas.microsoft.com/office/drawing/2014/main" id="{7864BE61-C2A1-5773-AB79-67D5F885666C}"/>
              </a:ext>
            </a:extLst>
          </p:cNvPr>
          <p:cNvSpPr/>
          <p:nvPr/>
        </p:nvSpPr>
        <p:spPr>
          <a:xfrm>
            <a:off x="286753" y="4166756"/>
            <a:ext cx="1102894" cy="7689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</a:t>
            </a:r>
            <a:r>
              <a:rPr lang="en-JP" sz="1600" baseline="30000" dirty="0"/>
              <a:t>–</a:t>
            </a:r>
            <a:r>
              <a:rPr lang="en-JP" sz="1600" dirty="0"/>
              <a:t> beam</a:t>
            </a:r>
          </a:p>
        </p:txBody>
      </p:sp>
      <p:pic>
        <p:nvPicPr>
          <p:cNvPr id="10" name="Picture 9" descr="A black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64AE64A-90B8-2668-A138-AE7E654D7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285" y="765967"/>
            <a:ext cx="4184408" cy="2451061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B878F8-98BA-09F0-3033-2FE900308393}"/>
              </a:ext>
            </a:extLst>
          </p:cNvPr>
          <p:cNvSpPr/>
          <p:nvPr/>
        </p:nvSpPr>
        <p:spPr>
          <a:xfrm>
            <a:off x="6761019" y="3408218"/>
            <a:ext cx="453735" cy="229639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AF9B31-CA1C-F7D8-5384-D7D847CB77C5}"/>
              </a:ext>
            </a:extLst>
          </p:cNvPr>
          <p:cNvCxnSpPr>
            <a:cxnSpLocks/>
            <a:stCxn id="11" idx="3"/>
            <a:endCxn id="10" idx="2"/>
          </p:cNvCxnSpPr>
          <p:nvPr/>
        </p:nvCxnSpPr>
        <p:spPr>
          <a:xfrm flipV="1">
            <a:off x="7214754" y="3217028"/>
            <a:ext cx="2698735" cy="133938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40196EC-7112-B463-824A-07CF497233AD}"/>
              </a:ext>
            </a:extLst>
          </p:cNvPr>
          <p:cNvGrpSpPr/>
          <p:nvPr/>
        </p:nvGrpSpPr>
        <p:grpSpPr>
          <a:xfrm>
            <a:off x="4790209" y="3556317"/>
            <a:ext cx="1828129" cy="66254"/>
            <a:chOff x="4790209" y="3556316"/>
            <a:chExt cx="1828129" cy="101841"/>
          </a:xfr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932DCAD-F728-AB9E-E44B-D24B8E802065}"/>
                </a:ext>
              </a:extLst>
            </p:cNvPr>
            <p:cNvSpPr/>
            <p:nvPr/>
          </p:nvSpPr>
          <p:spPr>
            <a:xfrm>
              <a:off x="4790209" y="3560174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CEB1883-E6B5-28DA-A4B2-929784C9D2F3}"/>
                </a:ext>
              </a:extLst>
            </p:cNvPr>
            <p:cNvSpPr/>
            <p:nvPr/>
          </p:nvSpPr>
          <p:spPr>
            <a:xfrm>
              <a:off x="4900384" y="3560174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4191EEE-E61B-AE29-AA91-49183C7F9BD6}"/>
                </a:ext>
              </a:extLst>
            </p:cNvPr>
            <p:cNvSpPr/>
            <p:nvPr/>
          </p:nvSpPr>
          <p:spPr>
            <a:xfrm>
              <a:off x="5010559" y="3560174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1EE4EC8-7C81-6D26-02CE-1CCC625A2FCA}"/>
                </a:ext>
              </a:extLst>
            </p:cNvPr>
            <p:cNvSpPr/>
            <p:nvPr/>
          </p:nvSpPr>
          <p:spPr>
            <a:xfrm>
              <a:off x="5120735" y="3560174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131304C-5453-F33B-16CB-8CEE9F29BAAB}"/>
                </a:ext>
              </a:extLst>
            </p:cNvPr>
            <p:cNvSpPr/>
            <p:nvPr/>
          </p:nvSpPr>
          <p:spPr>
            <a:xfrm>
              <a:off x="5230910" y="3560174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256B56B-AA72-A769-0661-BDDA39A549A6}"/>
                </a:ext>
              </a:extLst>
            </p:cNvPr>
            <p:cNvSpPr/>
            <p:nvPr/>
          </p:nvSpPr>
          <p:spPr>
            <a:xfrm>
              <a:off x="5341085" y="3560174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E467A2A-2C50-B950-BE8E-90145AA78F36}"/>
                </a:ext>
              </a:extLst>
            </p:cNvPr>
            <p:cNvSpPr/>
            <p:nvPr/>
          </p:nvSpPr>
          <p:spPr>
            <a:xfrm>
              <a:off x="5451262" y="3560174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2C5CBFA-0D34-8A2B-92F1-E34899B3EC7C}"/>
                </a:ext>
              </a:extLst>
            </p:cNvPr>
            <p:cNvSpPr/>
            <p:nvPr/>
          </p:nvSpPr>
          <p:spPr>
            <a:xfrm>
              <a:off x="5564625" y="3560173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E540508-4AF2-2F8D-7972-B1D394F220C0}"/>
                </a:ext>
              </a:extLst>
            </p:cNvPr>
            <p:cNvSpPr/>
            <p:nvPr/>
          </p:nvSpPr>
          <p:spPr>
            <a:xfrm>
              <a:off x="5674800" y="3560173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A63257B-30A3-C506-44E6-BB98B8B9EC46}"/>
                </a:ext>
              </a:extLst>
            </p:cNvPr>
            <p:cNvSpPr/>
            <p:nvPr/>
          </p:nvSpPr>
          <p:spPr>
            <a:xfrm>
              <a:off x="5784975" y="3560173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C45E29E-0050-3A57-3437-9B12E565A9D5}"/>
                </a:ext>
              </a:extLst>
            </p:cNvPr>
            <p:cNvSpPr/>
            <p:nvPr/>
          </p:nvSpPr>
          <p:spPr>
            <a:xfrm>
              <a:off x="5895151" y="3560173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29BAB6C-4C89-22C4-8F66-5E47E38344C8}"/>
                </a:ext>
              </a:extLst>
            </p:cNvPr>
            <p:cNvSpPr/>
            <p:nvPr/>
          </p:nvSpPr>
          <p:spPr>
            <a:xfrm>
              <a:off x="6005326" y="3560173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93D4082-56EC-84CA-DD27-AC4B72DCDB26}"/>
                </a:ext>
              </a:extLst>
            </p:cNvPr>
            <p:cNvSpPr/>
            <p:nvPr/>
          </p:nvSpPr>
          <p:spPr>
            <a:xfrm>
              <a:off x="6115501" y="3560173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CC58346-C555-DA4B-5210-234280AC6A14}"/>
                </a:ext>
              </a:extLst>
            </p:cNvPr>
            <p:cNvSpPr/>
            <p:nvPr/>
          </p:nvSpPr>
          <p:spPr>
            <a:xfrm>
              <a:off x="6225678" y="3560173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D2F10E9-E09B-2CF4-6D7D-55E8F9D0766F}"/>
                </a:ext>
              </a:extLst>
            </p:cNvPr>
            <p:cNvSpPr/>
            <p:nvPr/>
          </p:nvSpPr>
          <p:spPr>
            <a:xfrm>
              <a:off x="6339041" y="3556316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A29E199-9648-D9DC-7D2E-633C6C1C0AFC}"/>
                </a:ext>
              </a:extLst>
            </p:cNvPr>
            <p:cNvSpPr/>
            <p:nvPr/>
          </p:nvSpPr>
          <p:spPr>
            <a:xfrm>
              <a:off x="6449216" y="3556316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86B9B62-8018-FF57-699B-1378184BD4A1}"/>
                </a:ext>
              </a:extLst>
            </p:cNvPr>
            <p:cNvSpPr/>
            <p:nvPr/>
          </p:nvSpPr>
          <p:spPr>
            <a:xfrm>
              <a:off x="6559391" y="3556316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A9BB40C-F261-D747-F9F5-1067BA04676C}"/>
              </a:ext>
            </a:extLst>
          </p:cNvPr>
          <p:cNvGrpSpPr/>
          <p:nvPr/>
        </p:nvGrpSpPr>
        <p:grpSpPr>
          <a:xfrm>
            <a:off x="4790209" y="5505226"/>
            <a:ext cx="1832099" cy="64800"/>
            <a:chOff x="4790209" y="5462868"/>
            <a:chExt cx="1832099" cy="98778"/>
          </a:xfr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3A8D5F6-4CF4-0313-FC20-C1F785EC0D4C}"/>
                </a:ext>
              </a:extLst>
            </p:cNvPr>
            <p:cNvSpPr/>
            <p:nvPr/>
          </p:nvSpPr>
          <p:spPr>
            <a:xfrm>
              <a:off x="4790209" y="5463663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A7C963C-5ED7-13F9-8149-29F73018B7F8}"/>
                </a:ext>
              </a:extLst>
            </p:cNvPr>
            <p:cNvSpPr/>
            <p:nvPr/>
          </p:nvSpPr>
          <p:spPr>
            <a:xfrm>
              <a:off x="4900384" y="5463663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B455B68-A7EC-3A22-4E54-D651F85B58AF}"/>
                </a:ext>
              </a:extLst>
            </p:cNvPr>
            <p:cNvSpPr/>
            <p:nvPr/>
          </p:nvSpPr>
          <p:spPr>
            <a:xfrm>
              <a:off x="5010559" y="5463663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3396D04-5BF2-E872-171A-8483D877B646}"/>
                </a:ext>
              </a:extLst>
            </p:cNvPr>
            <p:cNvSpPr/>
            <p:nvPr/>
          </p:nvSpPr>
          <p:spPr>
            <a:xfrm>
              <a:off x="5120735" y="5463663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7825AA7-9227-9A85-8A40-5A78AC9F9F99}"/>
                </a:ext>
              </a:extLst>
            </p:cNvPr>
            <p:cNvSpPr/>
            <p:nvPr/>
          </p:nvSpPr>
          <p:spPr>
            <a:xfrm>
              <a:off x="5230910" y="5463663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4E5A94D-03FA-EC69-5277-603E9B156479}"/>
                </a:ext>
              </a:extLst>
            </p:cNvPr>
            <p:cNvSpPr/>
            <p:nvPr/>
          </p:nvSpPr>
          <p:spPr>
            <a:xfrm>
              <a:off x="5341085" y="5463663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EE4BAB1-2593-5B2C-E9B5-BED942CA58D2}"/>
                </a:ext>
              </a:extLst>
            </p:cNvPr>
            <p:cNvSpPr/>
            <p:nvPr/>
          </p:nvSpPr>
          <p:spPr>
            <a:xfrm>
              <a:off x="5451262" y="5463663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DD2BD8D-E106-1A4B-BB25-709E7AC193F8}"/>
                </a:ext>
              </a:extLst>
            </p:cNvPr>
            <p:cNvSpPr/>
            <p:nvPr/>
          </p:nvSpPr>
          <p:spPr>
            <a:xfrm>
              <a:off x="5563617" y="5463662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610F203-E3B6-6C2E-1BC7-5F056CE677AC}"/>
                </a:ext>
              </a:extLst>
            </p:cNvPr>
            <p:cNvSpPr/>
            <p:nvPr/>
          </p:nvSpPr>
          <p:spPr>
            <a:xfrm>
              <a:off x="5673792" y="5463662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63647D0-3581-3981-1375-59A52D18E8F7}"/>
                </a:ext>
              </a:extLst>
            </p:cNvPr>
            <p:cNvSpPr/>
            <p:nvPr/>
          </p:nvSpPr>
          <p:spPr>
            <a:xfrm>
              <a:off x="5783967" y="5463662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4886CE8-7AE6-8752-C223-8FE659939E43}"/>
                </a:ext>
              </a:extLst>
            </p:cNvPr>
            <p:cNvSpPr/>
            <p:nvPr/>
          </p:nvSpPr>
          <p:spPr>
            <a:xfrm>
              <a:off x="5894143" y="5463662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43C6527-7944-E1C6-5F88-1862D18BB727}"/>
                </a:ext>
              </a:extLst>
            </p:cNvPr>
            <p:cNvSpPr/>
            <p:nvPr/>
          </p:nvSpPr>
          <p:spPr>
            <a:xfrm>
              <a:off x="6004318" y="5463662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09B9BF4-4CE5-77DE-D24E-7153445DF8A8}"/>
                </a:ext>
              </a:extLst>
            </p:cNvPr>
            <p:cNvSpPr/>
            <p:nvPr/>
          </p:nvSpPr>
          <p:spPr>
            <a:xfrm>
              <a:off x="6114493" y="5463662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B348256-4A83-B895-8BA7-C81BF6ADBA3D}"/>
                </a:ext>
              </a:extLst>
            </p:cNvPr>
            <p:cNvSpPr/>
            <p:nvPr/>
          </p:nvSpPr>
          <p:spPr>
            <a:xfrm>
              <a:off x="6224670" y="5463662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EA941B86-03D6-D816-7C6A-EDAAA9147724}"/>
                </a:ext>
              </a:extLst>
            </p:cNvPr>
            <p:cNvSpPr/>
            <p:nvPr/>
          </p:nvSpPr>
          <p:spPr>
            <a:xfrm>
              <a:off x="6343011" y="5462868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75511D6-8D34-2737-9A6F-61BA77797869}"/>
                </a:ext>
              </a:extLst>
            </p:cNvPr>
            <p:cNvSpPr/>
            <p:nvPr/>
          </p:nvSpPr>
          <p:spPr>
            <a:xfrm>
              <a:off x="6453186" y="5462868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29277C5-4611-E86B-2E35-57214A9B7E2E}"/>
                </a:ext>
              </a:extLst>
            </p:cNvPr>
            <p:cNvSpPr/>
            <p:nvPr/>
          </p:nvSpPr>
          <p:spPr>
            <a:xfrm>
              <a:off x="6563361" y="5462868"/>
              <a:ext cx="58947" cy="9798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6693F7D8-1F55-C04C-D526-1831BA7E6D4A}"/>
              </a:ext>
            </a:extLst>
          </p:cNvPr>
          <p:cNvSpPr txBox="1"/>
          <p:nvPr/>
        </p:nvSpPr>
        <p:spPr>
          <a:xfrm>
            <a:off x="186308" y="840969"/>
            <a:ext cx="7286548" cy="97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could stop them by adding the SR mask similar to the tapered part of the beam pipe.</a:t>
            </a:r>
            <a:endParaRPr lang="en-JP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31BDF2-1251-2782-604A-713C4435FD94}"/>
              </a:ext>
            </a:extLst>
          </p:cNvPr>
          <p:cNvSpPr txBox="1"/>
          <p:nvPr/>
        </p:nvSpPr>
        <p:spPr>
          <a:xfrm>
            <a:off x="7821285" y="2733833"/>
            <a:ext cx="3056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tapered part</a:t>
            </a:r>
            <a:endParaRPr lang="en-JP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9F867A-CAE4-4E21-5B8D-3BEC7672058A}"/>
              </a:ext>
            </a:extLst>
          </p:cNvPr>
          <p:cNvCxnSpPr/>
          <p:nvPr/>
        </p:nvCxnSpPr>
        <p:spPr>
          <a:xfrm>
            <a:off x="4660777" y="1326615"/>
            <a:ext cx="790485" cy="22297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145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ack and red lines&#10;&#10;Description automatically generated with medium confidence">
            <a:extLst>
              <a:ext uri="{FF2B5EF4-FFF2-40B4-BE49-F238E27FC236}">
                <a16:creationId xmlns:a16="http://schemas.microsoft.com/office/drawing/2014/main" id="{235FF0E2-3FC0-3351-0366-122A47FE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r="8231" b="-4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3" name="Picture 22" descr="A wireframe of a cylindrical object&#10;&#10;Description automatically generated">
            <a:extLst>
              <a:ext uri="{FF2B5EF4-FFF2-40B4-BE49-F238E27FC236}">
                <a16:creationId xmlns:a16="http://schemas.microsoft.com/office/drawing/2014/main" id="{21E4F6BF-342F-6AE2-FDE2-A63D1B308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5696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 descr="A black and white image of a grid&#10;&#10;Description automatically generated with medium confidence">
            <a:extLst>
              <a:ext uri="{FF2B5EF4-FFF2-40B4-BE49-F238E27FC236}">
                <a16:creationId xmlns:a16="http://schemas.microsoft.com/office/drawing/2014/main" id="{02EBBF36-F6C6-0187-6723-4E20D8E429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45" r="3" b="2167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A80D2-322A-CE7E-A8D2-12F84B937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C0F6ACC-716C-064E-AA8D-F4A50EC522CF}" type="datetime4">
              <a:rPr lang="en-US" smtClean="0">
                <a:solidFill>
                  <a:srgbClr val="FFFFFF"/>
                </a:solidFill>
              </a:rPr>
              <a:t>February 22, 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33999-E82D-3AA3-0EFD-50F64B639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Andrii Natochii | EIC SR BG simulation in Geant4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E80B4-4EEB-47F6-134B-9099A098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E5D46B4-2AA5-FD41-B6CE-0E50D1823AA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18EB7A-6674-080F-528D-47DFB013E9E0}"/>
              </a:ext>
            </a:extLst>
          </p:cNvPr>
          <p:cNvSpPr txBox="1"/>
          <p:nvPr/>
        </p:nvSpPr>
        <p:spPr>
          <a:xfrm>
            <a:off x="0" y="0"/>
            <a:ext cx="6249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dirty="0">
                <a:solidFill>
                  <a:srgbClr val="FFFF00"/>
                </a:solidFill>
              </a:rPr>
              <a:t>Ideally, we need something like this.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However,</a:t>
            </a:r>
            <a:r>
              <a:rPr lang="en-JP" dirty="0">
                <a:solidFill>
                  <a:srgbClr val="FFFF00"/>
                </a:solidFill>
              </a:rPr>
              <a:t> it uses a lot of CPU resources to buil</a:t>
            </a:r>
            <a:r>
              <a:rPr lang="en-US" dirty="0">
                <a:solidFill>
                  <a:srgbClr val="FFFF00"/>
                </a:solidFill>
              </a:rPr>
              <a:t>d this structure using standard Geant4 objects.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So, we need a new 3D drawing STL file with this mask.</a:t>
            </a:r>
            <a:r>
              <a:rPr lang="en-JP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FEB4CF-A36F-EE6E-8973-A9B71507E872}"/>
              </a:ext>
            </a:extLst>
          </p:cNvPr>
          <p:cNvSpPr txBox="1"/>
          <p:nvPr/>
        </p:nvSpPr>
        <p:spPr>
          <a:xfrm>
            <a:off x="7500523" y="2456762"/>
            <a:ext cx="4770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As a temporary solution, we use a simplified mask (shown in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red</a:t>
            </a:r>
            <a:r>
              <a:rPr lang="en-US" dirty="0">
                <a:highlight>
                  <a:srgbClr val="FFFF00"/>
                </a:highlight>
              </a:rPr>
              <a:t>) placed every 0.5 m. </a:t>
            </a:r>
            <a:endParaRPr lang="en-JP" dirty="0">
              <a:highlight>
                <a:srgbClr val="FFFF00"/>
              </a:highlight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2FDF15B-97C9-A6C5-D92E-F8CB52CF4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20580" r="58998" b="53333"/>
          <a:stretch/>
        </p:blipFill>
        <p:spPr bwMode="auto">
          <a:xfrm>
            <a:off x="3738235" y="4573050"/>
            <a:ext cx="4397481" cy="1842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28BC123-8664-AF56-4269-7F219E4A3657}"/>
              </a:ext>
            </a:extLst>
          </p:cNvPr>
          <p:cNvSpPr txBox="1"/>
          <p:nvPr/>
        </p:nvSpPr>
        <p:spPr>
          <a:xfrm>
            <a:off x="4111206" y="5171002"/>
            <a:ext cx="3699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b="1" dirty="0"/>
              <a:t>SuperKEKB</a:t>
            </a:r>
            <a:r>
              <a:rPr lang="en-JP" dirty="0"/>
              <a:t> ridge surface of the IP beam pipe</a:t>
            </a:r>
          </a:p>
        </p:txBody>
      </p:sp>
      <p:pic>
        <p:nvPicPr>
          <p:cNvPr id="32" name="Picture 31" descr="A black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C933D5E-2CE6-74AC-82A8-E68D3151B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11" y="4570767"/>
            <a:ext cx="3152824" cy="184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2F7FAE8-1C7F-DA7B-2386-4046363D2DB7}"/>
              </a:ext>
            </a:extLst>
          </p:cNvPr>
          <p:cNvSpPr txBox="1"/>
          <p:nvPr/>
        </p:nvSpPr>
        <p:spPr>
          <a:xfrm>
            <a:off x="969455" y="5309501"/>
            <a:ext cx="156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b="1" dirty="0"/>
              <a:t>EIC</a:t>
            </a:r>
            <a:r>
              <a:rPr lang="en-JP" dirty="0"/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3510825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05254-1F3B-EEF9-8A15-FE3805998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y and yellow rocket&#10;&#10;Description automatically generated">
            <a:extLst>
              <a:ext uri="{FF2B5EF4-FFF2-40B4-BE49-F238E27FC236}">
                <a16:creationId xmlns:a16="http://schemas.microsoft.com/office/drawing/2014/main" id="{28308134-266E-63FF-86CB-244ABA2A75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1" t="42856" r="11364" b="29733"/>
          <a:stretch/>
        </p:blipFill>
        <p:spPr>
          <a:xfrm>
            <a:off x="2168237" y="3068909"/>
            <a:ext cx="8067450" cy="3024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072B36A-14A4-F2C2-1B72-CADD247A2953}"/>
              </a:ext>
            </a:extLst>
          </p:cNvPr>
          <p:cNvSpPr/>
          <p:nvPr/>
        </p:nvSpPr>
        <p:spPr>
          <a:xfrm>
            <a:off x="2168237" y="3068910"/>
            <a:ext cx="637308" cy="3020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1C41B1C-DCCD-75E3-7E90-3F93CC8CC838}"/>
              </a:ext>
            </a:extLst>
          </p:cNvPr>
          <p:cNvSpPr/>
          <p:nvPr/>
        </p:nvSpPr>
        <p:spPr>
          <a:xfrm>
            <a:off x="2796613" y="3827449"/>
            <a:ext cx="4114800" cy="1431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EAC45A21-36AF-30D4-01AD-965F2F4868C2}"/>
              </a:ext>
            </a:extLst>
          </p:cNvPr>
          <p:cNvSpPr/>
          <p:nvPr/>
        </p:nvSpPr>
        <p:spPr>
          <a:xfrm rot="16200000">
            <a:off x="7797439" y="3056721"/>
            <a:ext cx="1886092" cy="304454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EA300BF-8669-CC2D-82A5-05D47AF0928D}"/>
              </a:ext>
            </a:extLst>
          </p:cNvPr>
          <p:cNvGrpSpPr/>
          <p:nvPr/>
        </p:nvGrpSpPr>
        <p:grpSpPr>
          <a:xfrm>
            <a:off x="4687615" y="3513058"/>
            <a:ext cx="1468216" cy="272498"/>
            <a:chOff x="4991183" y="5342570"/>
            <a:chExt cx="1137671" cy="272498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23D2242-1012-78F8-1C17-09E181710DE2}"/>
                </a:ext>
              </a:extLst>
            </p:cNvPr>
            <p:cNvSpPr/>
            <p:nvPr/>
          </p:nvSpPr>
          <p:spPr>
            <a:xfrm flipH="1">
              <a:off x="5057046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9EB12E8-47AC-617C-2F70-C21B2899912B}"/>
                </a:ext>
              </a:extLst>
            </p:cNvPr>
            <p:cNvSpPr/>
            <p:nvPr/>
          </p:nvSpPr>
          <p:spPr>
            <a:xfrm flipH="1">
              <a:off x="5386361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C8CDA8D-1D56-A5B7-92D9-F2C97C746E94}"/>
                </a:ext>
              </a:extLst>
            </p:cNvPr>
            <p:cNvSpPr/>
            <p:nvPr/>
          </p:nvSpPr>
          <p:spPr>
            <a:xfrm flipH="1">
              <a:off x="5518087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740E73A-1D14-BE18-2E92-D0939504B855}"/>
                </a:ext>
              </a:extLst>
            </p:cNvPr>
            <p:cNvSpPr/>
            <p:nvPr/>
          </p:nvSpPr>
          <p:spPr>
            <a:xfrm flipH="1">
              <a:off x="5649813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E62B84C-26F9-F9D8-5576-3B6C196C0FF3}"/>
                </a:ext>
              </a:extLst>
            </p:cNvPr>
            <p:cNvSpPr/>
            <p:nvPr/>
          </p:nvSpPr>
          <p:spPr>
            <a:xfrm flipH="1">
              <a:off x="5122909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1287C4-5D5A-2D36-0BCA-477CC110B62A}"/>
                </a:ext>
              </a:extLst>
            </p:cNvPr>
            <p:cNvSpPr/>
            <p:nvPr/>
          </p:nvSpPr>
          <p:spPr>
            <a:xfrm flipH="1">
              <a:off x="5188772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E46313C-57D8-81E5-7D82-D436BD3E3EAA}"/>
                </a:ext>
              </a:extLst>
            </p:cNvPr>
            <p:cNvSpPr/>
            <p:nvPr/>
          </p:nvSpPr>
          <p:spPr>
            <a:xfrm flipH="1">
              <a:off x="5254635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EF70BDB-FCDE-FCED-0632-F4F70E6E2A3F}"/>
                </a:ext>
              </a:extLst>
            </p:cNvPr>
            <p:cNvSpPr/>
            <p:nvPr/>
          </p:nvSpPr>
          <p:spPr>
            <a:xfrm flipH="1">
              <a:off x="5320498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98B9AFB-F1DE-967B-34D2-23E1A36712F9}"/>
                </a:ext>
              </a:extLst>
            </p:cNvPr>
            <p:cNvSpPr/>
            <p:nvPr/>
          </p:nvSpPr>
          <p:spPr>
            <a:xfrm flipH="1">
              <a:off x="5452224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0EBF3AA-8BAC-3531-3B05-B08B1F4D91EE}"/>
                </a:ext>
              </a:extLst>
            </p:cNvPr>
            <p:cNvSpPr/>
            <p:nvPr/>
          </p:nvSpPr>
          <p:spPr>
            <a:xfrm flipH="1">
              <a:off x="5715676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93CDEDA-04B7-34F3-851F-46CFB8B4147D}"/>
                </a:ext>
              </a:extLst>
            </p:cNvPr>
            <p:cNvSpPr/>
            <p:nvPr/>
          </p:nvSpPr>
          <p:spPr>
            <a:xfrm flipH="1">
              <a:off x="5847402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928BFE1-0610-FB21-CA02-E9D1619353B4}"/>
                </a:ext>
              </a:extLst>
            </p:cNvPr>
            <p:cNvSpPr/>
            <p:nvPr/>
          </p:nvSpPr>
          <p:spPr>
            <a:xfrm flipH="1">
              <a:off x="5913265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8CF76B1-B4FE-2D0F-8E98-89963D332A69}"/>
                </a:ext>
              </a:extLst>
            </p:cNvPr>
            <p:cNvSpPr/>
            <p:nvPr/>
          </p:nvSpPr>
          <p:spPr>
            <a:xfrm flipH="1">
              <a:off x="6044991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C27D0C3-9B16-04D0-F7E8-886FFF12D7C1}"/>
                </a:ext>
              </a:extLst>
            </p:cNvPr>
            <p:cNvSpPr/>
            <p:nvPr/>
          </p:nvSpPr>
          <p:spPr>
            <a:xfrm flipH="1">
              <a:off x="4991183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4AFB99E-FF18-5923-CD91-96FF08CD456B}"/>
                </a:ext>
              </a:extLst>
            </p:cNvPr>
            <p:cNvSpPr/>
            <p:nvPr/>
          </p:nvSpPr>
          <p:spPr>
            <a:xfrm flipH="1">
              <a:off x="5583950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E99741D-FE96-EBFB-BC49-72FC34CD89FF}"/>
                </a:ext>
              </a:extLst>
            </p:cNvPr>
            <p:cNvSpPr/>
            <p:nvPr/>
          </p:nvSpPr>
          <p:spPr>
            <a:xfrm flipH="1">
              <a:off x="5781539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3170DF1-04D0-4633-2BD5-8E03E91BD404}"/>
                </a:ext>
              </a:extLst>
            </p:cNvPr>
            <p:cNvSpPr/>
            <p:nvPr/>
          </p:nvSpPr>
          <p:spPr>
            <a:xfrm flipH="1">
              <a:off x="5979128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2F1C722-DF26-BA33-26E7-7848B4B98923}"/>
                </a:ext>
              </a:extLst>
            </p:cNvPr>
            <p:cNvSpPr/>
            <p:nvPr/>
          </p:nvSpPr>
          <p:spPr>
            <a:xfrm flipH="1">
              <a:off x="6110854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67ECFF0-48BD-C0F3-7E36-076F0765F22D}"/>
              </a:ext>
            </a:extLst>
          </p:cNvPr>
          <p:cNvGrpSpPr/>
          <p:nvPr/>
        </p:nvGrpSpPr>
        <p:grpSpPr>
          <a:xfrm>
            <a:off x="4687615" y="5342570"/>
            <a:ext cx="1468216" cy="272498"/>
            <a:chOff x="4991183" y="5342570"/>
            <a:chExt cx="1137671" cy="2724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964256E-4D7D-2710-BF74-0B15037E5D14}"/>
                </a:ext>
              </a:extLst>
            </p:cNvPr>
            <p:cNvSpPr/>
            <p:nvPr/>
          </p:nvSpPr>
          <p:spPr>
            <a:xfrm flipH="1">
              <a:off x="5057046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CA3813-B634-A827-1917-A2AD5306FB02}"/>
                </a:ext>
              </a:extLst>
            </p:cNvPr>
            <p:cNvSpPr/>
            <p:nvPr/>
          </p:nvSpPr>
          <p:spPr>
            <a:xfrm flipH="1">
              <a:off x="5386361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C87B11-2B0B-F605-4216-5F9360282EF3}"/>
                </a:ext>
              </a:extLst>
            </p:cNvPr>
            <p:cNvSpPr/>
            <p:nvPr/>
          </p:nvSpPr>
          <p:spPr>
            <a:xfrm flipH="1">
              <a:off x="5518087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F628118-7DC6-C431-0B4E-6233B6AE3E9C}"/>
                </a:ext>
              </a:extLst>
            </p:cNvPr>
            <p:cNvSpPr/>
            <p:nvPr/>
          </p:nvSpPr>
          <p:spPr>
            <a:xfrm flipH="1">
              <a:off x="5649813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8BEA5A9-A34A-CBD0-76D7-B7938B7CC272}"/>
                </a:ext>
              </a:extLst>
            </p:cNvPr>
            <p:cNvSpPr/>
            <p:nvPr/>
          </p:nvSpPr>
          <p:spPr>
            <a:xfrm flipH="1">
              <a:off x="5122909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8C02EB-9864-5224-E936-BCD60900A7BB}"/>
                </a:ext>
              </a:extLst>
            </p:cNvPr>
            <p:cNvSpPr/>
            <p:nvPr/>
          </p:nvSpPr>
          <p:spPr>
            <a:xfrm flipH="1">
              <a:off x="5188772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558216F-7A6B-6319-5342-6820BA7D56CD}"/>
                </a:ext>
              </a:extLst>
            </p:cNvPr>
            <p:cNvSpPr/>
            <p:nvPr/>
          </p:nvSpPr>
          <p:spPr>
            <a:xfrm flipH="1">
              <a:off x="5254635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D7FDF5-7307-CC2F-1D48-C015CAD7EB25}"/>
                </a:ext>
              </a:extLst>
            </p:cNvPr>
            <p:cNvSpPr/>
            <p:nvPr/>
          </p:nvSpPr>
          <p:spPr>
            <a:xfrm flipH="1">
              <a:off x="5320498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977CF98-021C-4668-85E2-142CAA9E00D9}"/>
                </a:ext>
              </a:extLst>
            </p:cNvPr>
            <p:cNvSpPr/>
            <p:nvPr/>
          </p:nvSpPr>
          <p:spPr>
            <a:xfrm flipH="1">
              <a:off x="5452224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C8B24E-2DE0-55A9-791B-43A4CE224024}"/>
                </a:ext>
              </a:extLst>
            </p:cNvPr>
            <p:cNvSpPr/>
            <p:nvPr/>
          </p:nvSpPr>
          <p:spPr>
            <a:xfrm flipH="1">
              <a:off x="5715676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8067DF8-EBA4-64D1-9AA3-EEF29FE8D11A}"/>
                </a:ext>
              </a:extLst>
            </p:cNvPr>
            <p:cNvSpPr/>
            <p:nvPr/>
          </p:nvSpPr>
          <p:spPr>
            <a:xfrm flipH="1">
              <a:off x="5847402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4044C5B-D296-79E8-F15F-BD4BCDF8A0EF}"/>
                </a:ext>
              </a:extLst>
            </p:cNvPr>
            <p:cNvSpPr/>
            <p:nvPr/>
          </p:nvSpPr>
          <p:spPr>
            <a:xfrm flipH="1">
              <a:off x="5913265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02A323D-E62B-D94B-6E9F-E6A9111CA60B}"/>
                </a:ext>
              </a:extLst>
            </p:cNvPr>
            <p:cNvSpPr/>
            <p:nvPr/>
          </p:nvSpPr>
          <p:spPr>
            <a:xfrm flipH="1">
              <a:off x="6044991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F401080-A550-21C1-248E-6EFA7F257357}"/>
                </a:ext>
              </a:extLst>
            </p:cNvPr>
            <p:cNvSpPr/>
            <p:nvPr/>
          </p:nvSpPr>
          <p:spPr>
            <a:xfrm flipH="1">
              <a:off x="4991183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2524D-C332-B961-BF32-875C4A40FD55}"/>
                </a:ext>
              </a:extLst>
            </p:cNvPr>
            <p:cNvSpPr/>
            <p:nvPr/>
          </p:nvSpPr>
          <p:spPr>
            <a:xfrm flipH="1">
              <a:off x="5583950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9C43360-0164-F56D-0BDC-B737C9656326}"/>
                </a:ext>
              </a:extLst>
            </p:cNvPr>
            <p:cNvSpPr/>
            <p:nvPr/>
          </p:nvSpPr>
          <p:spPr>
            <a:xfrm flipH="1">
              <a:off x="5781539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68974C1-96DE-ED6D-D28A-CA75B9D0D9D9}"/>
                </a:ext>
              </a:extLst>
            </p:cNvPr>
            <p:cNvSpPr/>
            <p:nvPr/>
          </p:nvSpPr>
          <p:spPr>
            <a:xfrm flipH="1">
              <a:off x="5979128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6FE4E00-EFD4-5ACF-287D-93438639EB6E}"/>
                </a:ext>
              </a:extLst>
            </p:cNvPr>
            <p:cNvSpPr/>
            <p:nvPr/>
          </p:nvSpPr>
          <p:spPr>
            <a:xfrm flipH="1">
              <a:off x="6110854" y="5342570"/>
              <a:ext cx="18000" cy="272498"/>
            </a:xfrm>
            <a:prstGeom prst="rect">
              <a:avLst/>
            </a:prstGeom>
            <a:solidFill>
              <a:schemeClr val="tx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pic>
        <p:nvPicPr>
          <p:cNvPr id="97" name="Picture 96" descr="A graph of a plane&#10;&#10;Description automatically generated with medium confidence">
            <a:extLst>
              <a:ext uri="{FF2B5EF4-FFF2-40B4-BE49-F238E27FC236}">
                <a16:creationId xmlns:a16="http://schemas.microsoft.com/office/drawing/2014/main" id="{878176E9-2959-F268-552F-FCA2EA2FCB81}"/>
              </a:ext>
            </a:extLst>
          </p:cNvPr>
          <p:cNvPicPr>
            <a:picLocks/>
          </p:cNvPicPr>
          <p:nvPr/>
        </p:nvPicPr>
        <p:blipFill rotWithShape="1">
          <a:blip r:embed="rId4">
            <a:alphaModFix amt="70000"/>
          </a:blip>
          <a:srcRect l="6897" t="6382" r="4074" b="54222"/>
          <a:stretch/>
        </p:blipFill>
        <p:spPr>
          <a:xfrm>
            <a:off x="1040524" y="2970001"/>
            <a:ext cx="10233613" cy="3378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B03B62-9066-44FE-5037-11D18D3CF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" y="18256"/>
            <a:ext cx="12181036" cy="662782"/>
          </a:xfrm>
        </p:spPr>
        <p:txBody>
          <a:bodyPr>
            <a:normAutofit/>
          </a:bodyPr>
          <a:lstStyle/>
          <a:p>
            <a:pPr algn="ctr"/>
            <a:r>
              <a:rPr lang="en-JP" sz="2800" dirty="0"/>
              <a:t>SR photon tracks with E &gt; 10 keV that hit the IP beam pipe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E0FEE-C263-30A7-113A-D269F6127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5CC6-0160-AC40-B939-469193168AF1}" type="datetime4">
              <a:rPr lang="en-US" smtClean="0"/>
              <a:t>February 22, 2024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13633-A166-0EAD-70FC-4F1B19BF1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Andrii Natochii | EIC SR BG simulation in Geant4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A5D9E-83CD-230D-55E3-FED5BC6F5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6B4-2AA5-FD41-B6CE-0E50D1823AAF}" type="slidenum">
              <a:rPr lang="en-JP" smtClean="0"/>
              <a:t>9</a:t>
            </a:fld>
            <a:endParaRPr lang="en-JP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191AE4CC-D3A9-7BAA-491E-93F28425A44D}"/>
              </a:ext>
            </a:extLst>
          </p:cNvPr>
          <p:cNvSpPr/>
          <p:nvPr/>
        </p:nvSpPr>
        <p:spPr>
          <a:xfrm>
            <a:off x="286753" y="4166756"/>
            <a:ext cx="1102894" cy="7689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</a:t>
            </a:r>
            <a:r>
              <a:rPr lang="en-JP" sz="1600" baseline="30000" dirty="0"/>
              <a:t>–</a:t>
            </a:r>
            <a:r>
              <a:rPr lang="en-JP" sz="1600" dirty="0"/>
              <a:t> beam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F3326E8-7893-62E4-0D85-7ED61335388C}"/>
              </a:ext>
            </a:extLst>
          </p:cNvPr>
          <p:cNvSpPr txBox="1"/>
          <p:nvPr/>
        </p:nvSpPr>
        <p:spPr>
          <a:xfrm rot="16200000">
            <a:off x="1988812" y="2251278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D2EF1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F2DDDC9-8B7E-7D9E-C4CC-84CC3D505B17}"/>
              </a:ext>
            </a:extLst>
          </p:cNvPr>
          <p:cNvSpPr txBox="1"/>
          <p:nvPr/>
        </p:nvSpPr>
        <p:spPr>
          <a:xfrm rot="16200000">
            <a:off x="2494866" y="2251278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D2EF2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5BBDCD8-99EF-CB4A-5F5A-48A39FF866E2}"/>
              </a:ext>
            </a:extLst>
          </p:cNvPr>
          <p:cNvSpPr txBox="1"/>
          <p:nvPr/>
        </p:nvSpPr>
        <p:spPr>
          <a:xfrm rot="16200000">
            <a:off x="2923545" y="231299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D1EF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8C6832B-84CB-0139-8C7D-F2541C26262F}"/>
              </a:ext>
            </a:extLst>
          </p:cNvPr>
          <p:cNvSpPr txBox="1"/>
          <p:nvPr/>
        </p:nvSpPr>
        <p:spPr>
          <a:xfrm rot="16200000">
            <a:off x="6309530" y="2308185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Q1EF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9624A93-B69A-F6D1-5DF2-6A2AF2D302EA}"/>
              </a:ext>
            </a:extLst>
          </p:cNvPr>
          <p:cNvSpPr txBox="1"/>
          <p:nvPr/>
        </p:nvSpPr>
        <p:spPr>
          <a:xfrm rot="16200000">
            <a:off x="7151300" y="2308185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Q0EF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D886E992-E0A2-44F0-DD9B-1C7D181F7B67}"/>
              </a:ext>
            </a:extLst>
          </p:cNvPr>
          <p:cNvCxnSpPr>
            <a:cxnSpLocks/>
          </p:cNvCxnSpPr>
          <p:nvPr/>
        </p:nvCxnSpPr>
        <p:spPr>
          <a:xfrm>
            <a:off x="2168237" y="2871677"/>
            <a:ext cx="48144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50244E41-49CB-116E-91A8-7B1B1E4AE031}"/>
              </a:ext>
            </a:extLst>
          </p:cNvPr>
          <p:cNvCxnSpPr>
            <a:cxnSpLocks/>
          </p:cNvCxnSpPr>
          <p:nvPr/>
        </p:nvCxnSpPr>
        <p:spPr>
          <a:xfrm>
            <a:off x="2674291" y="2871677"/>
            <a:ext cx="48144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2693010-3EE1-65FC-927F-75DE9238D315}"/>
              </a:ext>
            </a:extLst>
          </p:cNvPr>
          <p:cNvCxnSpPr>
            <a:cxnSpLocks/>
          </p:cNvCxnSpPr>
          <p:nvPr/>
        </p:nvCxnSpPr>
        <p:spPr>
          <a:xfrm>
            <a:off x="3155736" y="2871677"/>
            <a:ext cx="2524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4C647BA3-D93F-D5F5-AF42-0BA9BD975230}"/>
              </a:ext>
            </a:extLst>
          </p:cNvPr>
          <p:cNvCxnSpPr>
            <a:cxnSpLocks/>
          </p:cNvCxnSpPr>
          <p:nvPr/>
        </p:nvCxnSpPr>
        <p:spPr>
          <a:xfrm>
            <a:off x="6564317" y="2871677"/>
            <a:ext cx="2524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48478195-DE8A-70FD-C5C6-5CB29BCB343B}"/>
              </a:ext>
            </a:extLst>
          </p:cNvPr>
          <p:cNvCxnSpPr>
            <a:cxnSpLocks/>
          </p:cNvCxnSpPr>
          <p:nvPr/>
        </p:nvCxnSpPr>
        <p:spPr>
          <a:xfrm>
            <a:off x="7388299" y="2871677"/>
            <a:ext cx="2524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915E4FB-84A6-0CFE-F362-DCB1D2804DDD}"/>
              </a:ext>
            </a:extLst>
          </p:cNvPr>
          <p:cNvCxnSpPr>
            <a:cxnSpLocks/>
          </p:cNvCxnSpPr>
          <p:nvPr/>
        </p:nvCxnSpPr>
        <p:spPr>
          <a:xfrm>
            <a:off x="8472417" y="2871677"/>
            <a:ext cx="2524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3A7047DF-4429-FFD4-E5D4-8C6DD63D4D82}"/>
              </a:ext>
            </a:extLst>
          </p:cNvPr>
          <p:cNvSpPr txBox="1"/>
          <p:nvPr/>
        </p:nvSpPr>
        <p:spPr>
          <a:xfrm rot="16200000">
            <a:off x="8348429" y="2421197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IP6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885199-9446-54B4-F4B8-3B0AFD117FE1}"/>
              </a:ext>
            </a:extLst>
          </p:cNvPr>
          <p:cNvSpPr/>
          <p:nvPr/>
        </p:nvSpPr>
        <p:spPr>
          <a:xfrm>
            <a:off x="7115503" y="4855779"/>
            <a:ext cx="746235" cy="168166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35DAB6-0E39-B8AB-9B31-254FA8E5D106}"/>
              </a:ext>
            </a:extLst>
          </p:cNvPr>
          <p:cNvCxnSpPr>
            <a:cxnSpLocks/>
            <a:stCxn id="3" idx="0"/>
            <a:endCxn id="11" idx="2"/>
          </p:cNvCxnSpPr>
          <p:nvPr/>
        </p:nvCxnSpPr>
        <p:spPr>
          <a:xfrm flipV="1">
            <a:off x="7488621" y="2109323"/>
            <a:ext cx="2411510" cy="274645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screen shot of a graph&#10;&#10;Description automatically generated">
            <a:extLst>
              <a:ext uri="{FF2B5EF4-FFF2-40B4-BE49-F238E27FC236}">
                <a16:creationId xmlns:a16="http://schemas.microsoft.com/office/drawing/2014/main" id="{E8197BC9-D45C-C3AA-5911-22E30A8A8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207" y="683523"/>
            <a:ext cx="4401847" cy="1425800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5A82729E-B72D-C5B6-8EB9-1D7EEDD5465A}"/>
              </a:ext>
            </a:extLst>
          </p:cNvPr>
          <p:cNvSpPr txBox="1"/>
          <p:nvPr/>
        </p:nvSpPr>
        <p:spPr>
          <a:xfrm>
            <a:off x="7282592" y="5629863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solidFill>
                  <a:srgbClr val="FFFF00"/>
                </a:solidFill>
                <a:highlight>
                  <a:srgbClr val="0000FF"/>
                </a:highlight>
              </a:rPr>
              <a:t>Nᵧ = 3570 ph.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2F88F6C-FA21-7311-8274-83CC3F5D6ED2}"/>
              </a:ext>
            </a:extLst>
          </p:cNvPr>
          <p:cNvSpPr txBox="1"/>
          <p:nvPr/>
        </p:nvSpPr>
        <p:spPr>
          <a:xfrm>
            <a:off x="10963" y="618642"/>
            <a:ext cx="7597297" cy="1432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new mask helps partially reduce the SR photon flux hitting the IP beam pipe.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can add one more mask closer to the IP.</a:t>
            </a:r>
            <a:endParaRPr lang="en-JP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4A21F2-06F6-DECC-C95C-39AD6DE0AC4A}"/>
              </a:ext>
            </a:extLst>
          </p:cNvPr>
          <p:cNvSpPr/>
          <p:nvPr/>
        </p:nvSpPr>
        <p:spPr>
          <a:xfrm>
            <a:off x="10793140" y="3214795"/>
            <a:ext cx="496410" cy="4527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90441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33277</TotalTime>
  <Words>1931</Words>
  <Application>Microsoft Macintosh PowerPoint</Application>
  <PresentationFormat>Widescreen</PresentationFormat>
  <Paragraphs>328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Aptos</vt:lpstr>
      <vt:lpstr>Aptos Display</vt:lpstr>
      <vt:lpstr>Arial</vt:lpstr>
      <vt:lpstr>Courier New</vt:lpstr>
      <vt:lpstr>Helvetica</vt:lpstr>
      <vt:lpstr>Wingdings</vt:lpstr>
      <vt:lpstr>Office Theme</vt:lpstr>
      <vt:lpstr>Synchrotron Radiation (SR) background in ePIC at the EIC</vt:lpstr>
      <vt:lpstr>Detector SR background rate normalization update </vt:lpstr>
      <vt:lpstr>Cross-check with Synrad+ SR photon generator</vt:lpstr>
      <vt:lpstr>Questions and subjects to be studied with the SR simulation in Geant4</vt:lpstr>
      <vt:lpstr>SR photons causing detector hits</vt:lpstr>
      <vt:lpstr>SR photon tracks with E &gt; 10 keV that hit the IP beam pipe</vt:lpstr>
      <vt:lpstr>SR photon tracks with E &gt; 10 keV that hit the IP beam pipe</vt:lpstr>
      <vt:lpstr>PowerPoint Presentation</vt:lpstr>
      <vt:lpstr>SR photon tracks with E &gt; 10 keV that hit the IP beam pipe</vt:lpstr>
      <vt:lpstr>SR photon tracks with E &gt; 10 keV that hit the IP beam pipe</vt:lpstr>
      <vt:lpstr>Beam pipe and magnets</vt:lpstr>
      <vt:lpstr>BWD beam pipe (before)</vt:lpstr>
      <vt:lpstr>BWD beam pipe (after)</vt:lpstr>
      <vt:lpstr>BWD beam pipe (after)</vt:lpstr>
      <vt:lpstr>PowerPoint Presentation</vt:lpstr>
      <vt:lpstr>Improved eic-shell and Geant4 beam pipes</vt:lpstr>
      <vt:lpstr>Improved eic-shell and Geant4 beam pipes</vt:lpstr>
      <vt:lpstr>Improved eic-shell and Geant4 beam pipes</vt:lpstr>
      <vt:lpstr>Detector hit rates: Electron beam lattice v6.2 (Jan. 2024)</vt:lpstr>
      <vt:lpstr>PowerPoint Presentation</vt:lpstr>
      <vt:lpstr>PowerPoint Presentation</vt:lpstr>
      <vt:lpstr>PowerPoint Presentation</vt:lpstr>
      <vt:lpstr>PowerPoint Presentation</vt:lpstr>
      <vt:lpstr>Without the SR mask (1000 x 1e4 e- )</vt:lpstr>
      <vt:lpstr>With the SR mask v0 (1000 x 1e4 e- )</vt:lpstr>
      <vt:lpstr>With the SR mask v1 (1000 x 1e4 e- )</vt:lpstr>
      <vt:lpstr>Synrad+ vs Geant4 (IP SR photon hits)</vt:lpstr>
      <vt:lpstr>Synrad+ vs Geant4 (IP SR photon hits)</vt:lpstr>
      <vt:lpstr>Synrad+ vs Geant4 (IP SR photon hits)</vt:lpstr>
      <vt:lpstr>PowerPoint Presentation</vt:lpstr>
      <vt:lpstr>PowerPoint Presentation</vt:lpstr>
      <vt:lpstr>Ancillary detectors around IP6</vt:lpstr>
      <vt:lpstr>Far-backward detectors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Andrii Natochii</dc:creator>
  <cp:lastModifiedBy>Andrii Natochii</cp:lastModifiedBy>
  <cp:revision>14</cp:revision>
  <dcterms:created xsi:type="dcterms:W3CDTF">2024-01-23T05:14:45Z</dcterms:created>
  <dcterms:modified xsi:type="dcterms:W3CDTF">2024-02-22T06:37:56Z</dcterms:modified>
</cp:coreProperties>
</file>