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1"/>
  </p:notesMasterIdLst>
  <p:sldIdLst>
    <p:sldId id="256" r:id="rId2"/>
    <p:sldId id="274" r:id="rId3"/>
    <p:sldId id="302" r:id="rId4"/>
    <p:sldId id="257" r:id="rId5"/>
    <p:sldId id="276" r:id="rId6"/>
    <p:sldId id="259" r:id="rId7"/>
    <p:sldId id="303" r:id="rId8"/>
    <p:sldId id="261" r:id="rId9"/>
    <p:sldId id="265" r:id="rId10"/>
    <p:sldId id="268" r:id="rId11"/>
    <p:sldId id="304" r:id="rId12"/>
    <p:sldId id="284" r:id="rId13"/>
    <p:sldId id="292" r:id="rId14"/>
    <p:sldId id="294" r:id="rId15"/>
    <p:sldId id="295" r:id="rId16"/>
    <p:sldId id="297" r:id="rId17"/>
    <p:sldId id="305" r:id="rId18"/>
    <p:sldId id="314" r:id="rId19"/>
    <p:sldId id="306" r:id="rId20"/>
    <p:sldId id="308" r:id="rId21"/>
    <p:sldId id="309" r:id="rId22"/>
    <p:sldId id="310" r:id="rId23"/>
    <p:sldId id="315" r:id="rId24"/>
    <p:sldId id="311" r:id="rId25"/>
    <p:sldId id="273" r:id="rId26"/>
    <p:sldId id="258" r:id="rId27"/>
    <p:sldId id="263" r:id="rId28"/>
    <p:sldId id="275" r:id="rId29"/>
    <p:sldId id="267" r:id="rId30"/>
    <p:sldId id="266" r:id="rId31"/>
    <p:sldId id="269" r:id="rId32"/>
    <p:sldId id="270" r:id="rId33"/>
    <p:sldId id="301" r:id="rId34"/>
    <p:sldId id="300" r:id="rId35"/>
    <p:sldId id="299" r:id="rId36"/>
    <p:sldId id="298" r:id="rId37"/>
    <p:sldId id="307" r:id="rId38"/>
    <p:sldId id="313" r:id="rId39"/>
    <p:sldId id="293" r:id="rId40"/>
  </p:sldIdLst>
  <p:sldSz cx="12192000" cy="6858000"/>
  <p:notesSz cx="6858000" cy="9144000"/>
  <p:defaultTex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85"/>
    <p:restoredTop sz="94694"/>
  </p:normalViewPr>
  <p:slideViewPr>
    <p:cSldViewPr snapToGrid="0">
      <p:cViewPr varScale="1">
        <p:scale>
          <a:sx n="117" d="100"/>
          <a:sy n="117" d="100"/>
        </p:scale>
        <p:origin x="135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AA9A01-9A03-D34E-B514-53577D45FF36}" type="datetimeFigureOut">
              <a:rPr lang="en-JP" smtClean="0"/>
              <a:t>2024/01/24</a:t>
            </a:fld>
            <a:endParaRPr lang="en-J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65560-E8A5-6A40-BF22-734FC95E4BB5}" type="slidenum">
              <a:rPr lang="en-JP" smtClean="0"/>
              <a:t>‹#›</a:t>
            </a:fld>
            <a:endParaRPr lang="en-JP"/>
          </a:p>
        </p:txBody>
      </p:sp>
    </p:spTree>
    <p:extLst>
      <p:ext uri="{BB962C8B-B14F-4D97-AF65-F5344CB8AC3E}">
        <p14:creationId xmlns:p14="http://schemas.microsoft.com/office/powerpoint/2010/main" val="2115117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82265560-E8A5-6A40-BF22-734FC95E4BB5}" type="slidenum">
              <a:rPr lang="en-JP" smtClean="0"/>
              <a:t>5</a:t>
            </a:fld>
            <a:endParaRPr lang="en-JP"/>
          </a:p>
        </p:txBody>
      </p:sp>
    </p:spTree>
    <p:extLst>
      <p:ext uri="{BB962C8B-B14F-4D97-AF65-F5344CB8AC3E}">
        <p14:creationId xmlns:p14="http://schemas.microsoft.com/office/powerpoint/2010/main" val="3794236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29f689a9de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29f689a9de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82265560-E8A5-6A40-BF22-734FC95E4BB5}" type="slidenum">
              <a:rPr lang="en-JP" smtClean="0"/>
              <a:t>15</a:t>
            </a:fld>
            <a:endParaRPr lang="en-JP"/>
          </a:p>
        </p:txBody>
      </p:sp>
    </p:spTree>
    <p:extLst>
      <p:ext uri="{BB962C8B-B14F-4D97-AF65-F5344CB8AC3E}">
        <p14:creationId xmlns:p14="http://schemas.microsoft.com/office/powerpoint/2010/main" val="2467426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29f689a9de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29f689a9de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6419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82265560-E8A5-6A40-BF22-734FC95E4BB5}" type="slidenum">
              <a:rPr lang="en-JP" smtClean="0"/>
              <a:t>27</a:t>
            </a:fld>
            <a:endParaRPr lang="en-JP"/>
          </a:p>
        </p:txBody>
      </p:sp>
    </p:spTree>
    <p:extLst>
      <p:ext uri="{BB962C8B-B14F-4D97-AF65-F5344CB8AC3E}">
        <p14:creationId xmlns:p14="http://schemas.microsoft.com/office/powerpoint/2010/main" val="2993297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82265560-E8A5-6A40-BF22-734FC95E4BB5}" type="slidenum">
              <a:rPr lang="en-JP" smtClean="0"/>
              <a:t>28</a:t>
            </a:fld>
            <a:endParaRPr lang="en-JP"/>
          </a:p>
        </p:txBody>
      </p:sp>
    </p:spTree>
    <p:extLst>
      <p:ext uri="{BB962C8B-B14F-4D97-AF65-F5344CB8AC3E}">
        <p14:creationId xmlns:p14="http://schemas.microsoft.com/office/powerpoint/2010/main" val="2163728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3E168-365C-29F8-D1CD-2E11DCD0AB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P"/>
          </a:p>
        </p:txBody>
      </p:sp>
      <p:sp>
        <p:nvSpPr>
          <p:cNvPr id="3" name="Subtitle 2">
            <a:extLst>
              <a:ext uri="{FF2B5EF4-FFF2-40B4-BE49-F238E27FC236}">
                <a16:creationId xmlns:a16="http://schemas.microsoft.com/office/drawing/2014/main" id="{F8788609-2CB2-E4E6-8013-5DF6F71360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P"/>
          </a:p>
        </p:txBody>
      </p:sp>
      <p:sp>
        <p:nvSpPr>
          <p:cNvPr id="4" name="Date Placeholder 3">
            <a:extLst>
              <a:ext uri="{FF2B5EF4-FFF2-40B4-BE49-F238E27FC236}">
                <a16:creationId xmlns:a16="http://schemas.microsoft.com/office/drawing/2014/main" id="{22DD89DA-1825-0E25-BCBC-E8CA7A5D9096}"/>
              </a:ext>
            </a:extLst>
          </p:cNvPr>
          <p:cNvSpPr>
            <a:spLocks noGrp="1"/>
          </p:cNvSpPr>
          <p:nvPr>
            <p:ph type="dt" sz="half" idx="10"/>
          </p:nvPr>
        </p:nvSpPr>
        <p:spPr/>
        <p:txBody>
          <a:bodyPr/>
          <a:lstStyle/>
          <a:p>
            <a:fld id="{AA625A83-790B-DB40-B190-886A36B1356E}" type="datetime1">
              <a:rPr lang="en-US" smtClean="0"/>
              <a:t>1/24/24</a:t>
            </a:fld>
            <a:endParaRPr lang="en-JP"/>
          </a:p>
        </p:txBody>
      </p:sp>
      <p:sp>
        <p:nvSpPr>
          <p:cNvPr id="5" name="Footer Placeholder 4">
            <a:extLst>
              <a:ext uri="{FF2B5EF4-FFF2-40B4-BE49-F238E27FC236}">
                <a16:creationId xmlns:a16="http://schemas.microsoft.com/office/drawing/2014/main" id="{29ECF5B9-095F-783E-06AE-2ACC66371F21}"/>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361009C4-E504-B29B-8963-5B058A496FE8}"/>
              </a:ext>
            </a:extLst>
          </p:cNvPr>
          <p:cNvSpPr>
            <a:spLocks noGrp="1"/>
          </p:cNvSpPr>
          <p:nvPr>
            <p:ph type="sldNum" sz="quarter" idx="12"/>
          </p:nvPr>
        </p:nvSpPr>
        <p:spPr/>
        <p:txBody>
          <a:bodyPr/>
          <a:lstStyle/>
          <a:p>
            <a:fld id="{94587223-24F1-CD41-9ABC-0D14B0491924}" type="slidenum">
              <a:rPr lang="en-JP" smtClean="0"/>
              <a:t>‹#›</a:t>
            </a:fld>
            <a:endParaRPr lang="en-JP"/>
          </a:p>
        </p:txBody>
      </p:sp>
    </p:spTree>
    <p:extLst>
      <p:ext uri="{BB962C8B-B14F-4D97-AF65-F5344CB8AC3E}">
        <p14:creationId xmlns:p14="http://schemas.microsoft.com/office/powerpoint/2010/main" val="1252721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5EB72-48B9-FFB9-F53B-C8682301283B}"/>
              </a:ext>
            </a:extLst>
          </p:cNvPr>
          <p:cNvSpPr>
            <a:spLocks noGrp="1"/>
          </p:cNvSpPr>
          <p:nvPr>
            <p:ph type="title"/>
          </p:nvPr>
        </p:nvSpPr>
        <p:spPr/>
        <p:txBody>
          <a:bodyPr/>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53F0317A-7F17-A3EE-B07C-A4E55C1CE2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42E82B6C-0305-55E0-6A35-408712772EC6}"/>
              </a:ext>
            </a:extLst>
          </p:cNvPr>
          <p:cNvSpPr>
            <a:spLocks noGrp="1"/>
          </p:cNvSpPr>
          <p:nvPr>
            <p:ph type="dt" sz="half" idx="10"/>
          </p:nvPr>
        </p:nvSpPr>
        <p:spPr/>
        <p:txBody>
          <a:bodyPr/>
          <a:lstStyle/>
          <a:p>
            <a:fld id="{F4EFCE82-3CA3-D247-A006-B381017CE0A7}" type="datetime1">
              <a:rPr lang="en-US" smtClean="0"/>
              <a:t>1/24/24</a:t>
            </a:fld>
            <a:endParaRPr lang="en-JP"/>
          </a:p>
        </p:txBody>
      </p:sp>
      <p:sp>
        <p:nvSpPr>
          <p:cNvPr id="5" name="Footer Placeholder 4">
            <a:extLst>
              <a:ext uri="{FF2B5EF4-FFF2-40B4-BE49-F238E27FC236}">
                <a16:creationId xmlns:a16="http://schemas.microsoft.com/office/drawing/2014/main" id="{9A795273-4593-A41B-D98A-8BECF698751E}"/>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369A268D-115F-F181-6EE7-1B8F86EEF937}"/>
              </a:ext>
            </a:extLst>
          </p:cNvPr>
          <p:cNvSpPr>
            <a:spLocks noGrp="1"/>
          </p:cNvSpPr>
          <p:nvPr>
            <p:ph type="sldNum" sz="quarter" idx="12"/>
          </p:nvPr>
        </p:nvSpPr>
        <p:spPr/>
        <p:txBody>
          <a:bodyPr/>
          <a:lstStyle/>
          <a:p>
            <a:fld id="{94587223-24F1-CD41-9ABC-0D14B0491924}" type="slidenum">
              <a:rPr lang="en-JP" smtClean="0"/>
              <a:t>‹#›</a:t>
            </a:fld>
            <a:endParaRPr lang="en-JP"/>
          </a:p>
        </p:txBody>
      </p:sp>
    </p:spTree>
    <p:extLst>
      <p:ext uri="{BB962C8B-B14F-4D97-AF65-F5344CB8AC3E}">
        <p14:creationId xmlns:p14="http://schemas.microsoft.com/office/powerpoint/2010/main" val="4082756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782B3C-1DCA-B32D-C87E-6EC3B151D6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B1C7BA30-62F7-95F5-68AA-CE07EA29B9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4690B236-7F69-8753-A1FF-F3F5541623F0}"/>
              </a:ext>
            </a:extLst>
          </p:cNvPr>
          <p:cNvSpPr>
            <a:spLocks noGrp="1"/>
          </p:cNvSpPr>
          <p:nvPr>
            <p:ph type="dt" sz="half" idx="10"/>
          </p:nvPr>
        </p:nvSpPr>
        <p:spPr/>
        <p:txBody>
          <a:bodyPr/>
          <a:lstStyle/>
          <a:p>
            <a:fld id="{7800757C-C5AB-5B48-89F3-83638F02677A}" type="datetime1">
              <a:rPr lang="en-US" smtClean="0"/>
              <a:t>1/24/24</a:t>
            </a:fld>
            <a:endParaRPr lang="en-JP"/>
          </a:p>
        </p:txBody>
      </p:sp>
      <p:sp>
        <p:nvSpPr>
          <p:cNvPr id="5" name="Footer Placeholder 4">
            <a:extLst>
              <a:ext uri="{FF2B5EF4-FFF2-40B4-BE49-F238E27FC236}">
                <a16:creationId xmlns:a16="http://schemas.microsoft.com/office/drawing/2014/main" id="{E23BAD96-987D-EBEC-967B-10ABAA73237C}"/>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D51B7124-685F-863D-D7B6-589A5C2257F6}"/>
              </a:ext>
            </a:extLst>
          </p:cNvPr>
          <p:cNvSpPr>
            <a:spLocks noGrp="1"/>
          </p:cNvSpPr>
          <p:nvPr>
            <p:ph type="sldNum" sz="quarter" idx="12"/>
          </p:nvPr>
        </p:nvSpPr>
        <p:spPr/>
        <p:txBody>
          <a:bodyPr/>
          <a:lstStyle/>
          <a:p>
            <a:fld id="{94587223-24F1-CD41-9ABC-0D14B0491924}" type="slidenum">
              <a:rPr lang="en-JP" smtClean="0"/>
              <a:t>‹#›</a:t>
            </a:fld>
            <a:endParaRPr lang="en-JP"/>
          </a:p>
        </p:txBody>
      </p:sp>
    </p:spTree>
    <p:extLst>
      <p:ext uri="{BB962C8B-B14F-4D97-AF65-F5344CB8AC3E}">
        <p14:creationId xmlns:p14="http://schemas.microsoft.com/office/powerpoint/2010/main" val="4029002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94512-D8CF-4475-AA0C-4FEC8FE364AA}"/>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E3979654-18F3-4C44-48F0-D5A4917707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B7B8B1FA-8F53-C685-2EEC-9A193694B6EF}"/>
              </a:ext>
            </a:extLst>
          </p:cNvPr>
          <p:cNvSpPr>
            <a:spLocks noGrp="1"/>
          </p:cNvSpPr>
          <p:nvPr>
            <p:ph type="dt" sz="half" idx="10"/>
          </p:nvPr>
        </p:nvSpPr>
        <p:spPr/>
        <p:txBody>
          <a:bodyPr/>
          <a:lstStyle/>
          <a:p>
            <a:fld id="{7E43E9AC-5E15-F54A-A1A0-F04D43D0C88C}" type="datetime1">
              <a:rPr lang="en-US" smtClean="0"/>
              <a:t>1/24/24</a:t>
            </a:fld>
            <a:endParaRPr lang="en-JP"/>
          </a:p>
        </p:txBody>
      </p:sp>
      <p:sp>
        <p:nvSpPr>
          <p:cNvPr id="5" name="Footer Placeholder 4">
            <a:extLst>
              <a:ext uri="{FF2B5EF4-FFF2-40B4-BE49-F238E27FC236}">
                <a16:creationId xmlns:a16="http://schemas.microsoft.com/office/drawing/2014/main" id="{87DEA271-962F-DC2D-334A-C77358473761}"/>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BBF53822-9451-B382-ECE2-D4757B48460B}"/>
              </a:ext>
            </a:extLst>
          </p:cNvPr>
          <p:cNvSpPr>
            <a:spLocks noGrp="1"/>
          </p:cNvSpPr>
          <p:nvPr>
            <p:ph type="sldNum" sz="quarter" idx="12"/>
          </p:nvPr>
        </p:nvSpPr>
        <p:spPr/>
        <p:txBody>
          <a:bodyPr/>
          <a:lstStyle/>
          <a:p>
            <a:fld id="{94587223-24F1-CD41-9ABC-0D14B0491924}" type="slidenum">
              <a:rPr lang="en-JP" smtClean="0"/>
              <a:t>‹#›</a:t>
            </a:fld>
            <a:endParaRPr lang="en-JP"/>
          </a:p>
        </p:txBody>
      </p:sp>
    </p:spTree>
    <p:extLst>
      <p:ext uri="{BB962C8B-B14F-4D97-AF65-F5344CB8AC3E}">
        <p14:creationId xmlns:p14="http://schemas.microsoft.com/office/powerpoint/2010/main" val="3890673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A42AE-2CB0-9F3F-3DA9-2EE61DE284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JP"/>
          </a:p>
        </p:txBody>
      </p:sp>
      <p:sp>
        <p:nvSpPr>
          <p:cNvPr id="3" name="Text Placeholder 2">
            <a:extLst>
              <a:ext uri="{FF2B5EF4-FFF2-40B4-BE49-F238E27FC236}">
                <a16:creationId xmlns:a16="http://schemas.microsoft.com/office/drawing/2014/main" id="{E8CCB485-EF7D-C8AB-F3BF-3DA071BF6C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04BA75-7780-1168-072D-964DFDAD909C}"/>
              </a:ext>
            </a:extLst>
          </p:cNvPr>
          <p:cNvSpPr>
            <a:spLocks noGrp="1"/>
          </p:cNvSpPr>
          <p:nvPr>
            <p:ph type="dt" sz="half" idx="10"/>
          </p:nvPr>
        </p:nvSpPr>
        <p:spPr/>
        <p:txBody>
          <a:bodyPr/>
          <a:lstStyle/>
          <a:p>
            <a:fld id="{BA0150B0-D173-C342-96CD-DF87CAE2A819}" type="datetime1">
              <a:rPr lang="en-US" smtClean="0"/>
              <a:t>1/24/24</a:t>
            </a:fld>
            <a:endParaRPr lang="en-JP"/>
          </a:p>
        </p:txBody>
      </p:sp>
      <p:sp>
        <p:nvSpPr>
          <p:cNvPr id="5" name="Footer Placeholder 4">
            <a:extLst>
              <a:ext uri="{FF2B5EF4-FFF2-40B4-BE49-F238E27FC236}">
                <a16:creationId xmlns:a16="http://schemas.microsoft.com/office/drawing/2014/main" id="{0A9CB7AD-39A9-10D1-9254-48315DBA3C42}"/>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CDD0854D-9C2C-E931-6CFE-16011F0F1301}"/>
              </a:ext>
            </a:extLst>
          </p:cNvPr>
          <p:cNvSpPr>
            <a:spLocks noGrp="1"/>
          </p:cNvSpPr>
          <p:nvPr>
            <p:ph type="sldNum" sz="quarter" idx="12"/>
          </p:nvPr>
        </p:nvSpPr>
        <p:spPr/>
        <p:txBody>
          <a:bodyPr/>
          <a:lstStyle/>
          <a:p>
            <a:fld id="{94587223-24F1-CD41-9ABC-0D14B0491924}" type="slidenum">
              <a:rPr lang="en-JP" smtClean="0"/>
              <a:t>‹#›</a:t>
            </a:fld>
            <a:endParaRPr lang="en-JP"/>
          </a:p>
        </p:txBody>
      </p:sp>
    </p:spTree>
    <p:extLst>
      <p:ext uri="{BB962C8B-B14F-4D97-AF65-F5344CB8AC3E}">
        <p14:creationId xmlns:p14="http://schemas.microsoft.com/office/powerpoint/2010/main" val="249788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36E67-96FF-8AD0-FB69-F826C5AC99FF}"/>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65EFD566-3A82-0A6D-A9E4-69B12945FF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Content Placeholder 3">
            <a:extLst>
              <a:ext uri="{FF2B5EF4-FFF2-40B4-BE49-F238E27FC236}">
                <a16:creationId xmlns:a16="http://schemas.microsoft.com/office/drawing/2014/main" id="{2D580B38-CDDC-5A2F-0611-88BAD1F0DA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Date Placeholder 4">
            <a:extLst>
              <a:ext uri="{FF2B5EF4-FFF2-40B4-BE49-F238E27FC236}">
                <a16:creationId xmlns:a16="http://schemas.microsoft.com/office/drawing/2014/main" id="{3DACB693-D22F-6019-EAFA-5DF730F2DCDD}"/>
              </a:ext>
            </a:extLst>
          </p:cNvPr>
          <p:cNvSpPr>
            <a:spLocks noGrp="1"/>
          </p:cNvSpPr>
          <p:nvPr>
            <p:ph type="dt" sz="half" idx="10"/>
          </p:nvPr>
        </p:nvSpPr>
        <p:spPr/>
        <p:txBody>
          <a:bodyPr/>
          <a:lstStyle/>
          <a:p>
            <a:fld id="{2330D594-FA26-EA42-B931-C0ABCA60526D}" type="datetime1">
              <a:rPr lang="en-US" smtClean="0"/>
              <a:t>1/24/24</a:t>
            </a:fld>
            <a:endParaRPr lang="en-JP"/>
          </a:p>
        </p:txBody>
      </p:sp>
      <p:sp>
        <p:nvSpPr>
          <p:cNvPr id="6" name="Footer Placeholder 5">
            <a:extLst>
              <a:ext uri="{FF2B5EF4-FFF2-40B4-BE49-F238E27FC236}">
                <a16:creationId xmlns:a16="http://schemas.microsoft.com/office/drawing/2014/main" id="{F0B1FC87-2E06-03ED-0BB8-5269EAB15905}"/>
              </a:ext>
            </a:extLst>
          </p:cNvPr>
          <p:cNvSpPr>
            <a:spLocks noGrp="1"/>
          </p:cNvSpPr>
          <p:nvPr>
            <p:ph type="ftr" sz="quarter" idx="11"/>
          </p:nvPr>
        </p:nvSpPr>
        <p:spPr/>
        <p:txBody>
          <a:bodyPr/>
          <a:lstStyle/>
          <a:p>
            <a:r>
              <a:rPr lang="en-US"/>
              <a:t>Andrii Natochii | EIC SR BG simulation in Geant4</a:t>
            </a:r>
            <a:endParaRPr lang="en-JP"/>
          </a:p>
        </p:txBody>
      </p:sp>
      <p:sp>
        <p:nvSpPr>
          <p:cNvPr id="7" name="Slide Number Placeholder 6">
            <a:extLst>
              <a:ext uri="{FF2B5EF4-FFF2-40B4-BE49-F238E27FC236}">
                <a16:creationId xmlns:a16="http://schemas.microsoft.com/office/drawing/2014/main" id="{50DA4C50-461F-C44D-3D05-29C38494DC9D}"/>
              </a:ext>
            </a:extLst>
          </p:cNvPr>
          <p:cNvSpPr>
            <a:spLocks noGrp="1"/>
          </p:cNvSpPr>
          <p:nvPr>
            <p:ph type="sldNum" sz="quarter" idx="12"/>
          </p:nvPr>
        </p:nvSpPr>
        <p:spPr/>
        <p:txBody>
          <a:bodyPr/>
          <a:lstStyle/>
          <a:p>
            <a:fld id="{94587223-24F1-CD41-9ABC-0D14B0491924}" type="slidenum">
              <a:rPr lang="en-JP" smtClean="0"/>
              <a:t>‹#›</a:t>
            </a:fld>
            <a:endParaRPr lang="en-JP"/>
          </a:p>
        </p:txBody>
      </p:sp>
    </p:spTree>
    <p:extLst>
      <p:ext uri="{BB962C8B-B14F-4D97-AF65-F5344CB8AC3E}">
        <p14:creationId xmlns:p14="http://schemas.microsoft.com/office/powerpoint/2010/main" val="635840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97A2B-232A-1D7D-561A-B686D6B35CFD}"/>
              </a:ext>
            </a:extLst>
          </p:cNvPr>
          <p:cNvSpPr>
            <a:spLocks noGrp="1"/>
          </p:cNvSpPr>
          <p:nvPr>
            <p:ph type="title"/>
          </p:nvPr>
        </p:nvSpPr>
        <p:spPr>
          <a:xfrm>
            <a:off x="839788" y="365125"/>
            <a:ext cx="10515600" cy="1325563"/>
          </a:xfrm>
        </p:spPr>
        <p:txBody>
          <a:bodyPr/>
          <a:lstStyle/>
          <a:p>
            <a:r>
              <a:rPr lang="en-US"/>
              <a:t>Click to edit Master title style</a:t>
            </a:r>
            <a:endParaRPr lang="en-JP"/>
          </a:p>
        </p:txBody>
      </p:sp>
      <p:sp>
        <p:nvSpPr>
          <p:cNvPr id="3" name="Text Placeholder 2">
            <a:extLst>
              <a:ext uri="{FF2B5EF4-FFF2-40B4-BE49-F238E27FC236}">
                <a16:creationId xmlns:a16="http://schemas.microsoft.com/office/drawing/2014/main" id="{B7936A65-0ADA-08EA-6268-FB5D90E45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C9654-24C2-C26F-3A61-C6F58593D5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Text Placeholder 4">
            <a:extLst>
              <a:ext uri="{FF2B5EF4-FFF2-40B4-BE49-F238E27FC236}">
                <a16:creationId xmlns:a16="http://schemas.microsoft.com/office/drawing/2014/main" id="{04CB5A53-7340-67AD-8639-AF9E85E574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632DFD-891C-16C4-AD98-A080C9386E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7" name="Date Placeholder 6">
            <a:extLst>
              <a:ext uri="{FF2B5EF4-FFF2-40B4-BE49-F238E27FC236}">
                <a16:creationId xmlns:a16="http://schemas.microsoft.com/office/drawing/2014/main" id="{04C093B1-EA4F-C448-E925-9A8889267739}"/>
              </a:ext>
            </a:extLst>
          </p:cNvPr>
          <p:cNvSpPr>
            <a:spLocks noGrp="1"/>
          </p:cNvSpPr>
          <p:nvPr>
            <p:ph type="dt" sz="half" idx="10"/>
          </p:nvPr>
        </p:nvSpPr>
        <p:spPr/>
        <p:txBody>
          <a:bodyPr/>
          <a:lstStyle/>
          <a:p>
            <a:fld id="{0D02C608-92A7-4B4B-8248-D968989092A2}" type="datetime1">
              <a:rPr lang="en-US" smtClean="0"/>
              <a:t>1/24/24</a:t>
            </a:fld>
            <a:endParaRPr lang="en-JP"/>
          </a:p>
        </p:txBody>
      </p:sp>
      <p:sp>
        <p:nvSpPr>
          <p:cNvPr id="8" name="Footer Placeholder 7">
            <a:extLst>
              <a:ext uri="{FF2B5EF4-FFF2-40B4-BE49-F238E27FC236}">
                <a16:creationId xmlns:a16="http://schemas.microsoft.com/office/drawing/2014/main" id="{D36B02C3-D7A2-E2CC-8C47-A0F5A7CA4FB6}"/>
              </a:ext>
            </a:extLst>
          </p:cNvPr>
          <p:cNvSpPr>
            <a:spLocks noGrp="1"/>
          </p:cNvSpPr>
          <p:nvPr>
            <p:ph type="ftr" sz="quarter" idx="11"/>
          </p:nvPr>
        </p:nvSpPr>
        <p:spPr/>
        <p:txBody>
          <a:bodyPr/>
          <a:lstStyle/>
          <a:p>
            <a:r>
              <a:rPr lang="en-US"/>
              <a:t>Andrii Natochii | EIC SR BG simulation in Geant4</a:t>
            </a:r>
            <a:endParaRPr lang="en-JP"/>
          </a:p>
        </p:txBody>
      </p:sp>
      <p:sp>
        <p:nvSpPr>
          <p:cNvPr id="9" name="Slide Number Placeholder 8">
            <a:extLst>
              <a:ext uri="{FF2B5EF4-FFF2-40B4-BE49-F238E27FC236}">
                <a16:creationId xmlns:a16="http://schemas.microsoft.com/office/drawing/2014/main" id="{716BD044-BD4A-42EF-733B-F39ABC6230F7}"/>
              </a:ext>
            </a:extLst>
          </p:cNvPr>
          <p:cNvSpPr>
            <a:spLocks noGrp="1"/>
          </p:cNvSpPr>
          <p:nvPr>
            <p:ph type="sldNum" sz="quarter" idx="12"/>
          </p:nvPr>
        </p:nvSpPr>
        <p:spPr/>
        <p:txBody>
          <a:bodyPr/>
          <a:lstStyle/>
          <a:p>
            <a:fld id="{94587223-24F1-CD41-9ABC-0D14B0491924}" type="slidenum">
              <a:rPr lang="en-JP" smtClean="0"/>
              <a:t>‹#›</a:t>
            </a:fld>
            <a:endParaRPr lang="en-JP"/>
          </a:p>
        </p:txBody>
      </p:sp>
    </p:spTree>
    <p:extLst>
      <p:ext uri="{BB962C8B-B14F-4D97-AF65-F5344CB8AC3E}">
        <p14:creationId xmlns:p14="http://schemas.microsoft.com/office/powerpoint/2010/main" val="2934152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E14F-43E5-C74C-2958-CDB9C96BEBC1}"/>
              </a:ext>
            </a:extLst>
          </p:cNvPr>
          <p:cNvSpPr>
            <a:spLocks noGrp="1"/>
          </p:cNvSpPr>
          <p:nvPr>
            <p:ph type="title"/>
          </p:nvPr>
        </p:nvSpPr>
        <p:spPr/>
        <p:txBody>
          <a:bodyPr/>
          <a:lstStyle/>
          <a:p>
            <a:r>
              <a:rPr lang="en-US"/>
              <a:t>Click to edit Master title style</a:t>
            </a:r>
            <a:endParaRPr lang="en-JP"/>
          </a:p>
        </p:txBody>
      </p:sp>
      <p:sp>
        <p:nvSpPr>
          <p:cNvPr id="3" name="Date Placeholder 2">
            <a:extLst>
              <a:ext uri="{FF2B5EF4-FFF2-40B4-BE49-F238E27FC236}">
                <a16:creationId xmlns:a16="http://schemas.microsoft.com/office/drawing/2014/main" id="{CA0B8EC3-464D-A974-4D80-C144276D7B21}"/>
              </a:ext>
            </a:extLst>
          </p:cNvPr>
          <p:cNvSpPr>
            <a:spLocks noGrp="1"/>
          </p:cNvSpPr>
          <p:nvPr>
            <p:ph type="dt" sz="half" idx="10"/>
          </p:nvPr>
        </p:nvSpPr>
        <p:spPr/>
        <p:txBody>
          <a:bodyPr/>
          <a:lstStyle/>
          <a:p>
            <a:fld id="{DDF94056-E07B-D14F-943F-07CA4334B834}" type="datetime1">
              <a:rPr lang="en-US" smtClean="0"/>
              <a:t>1/24/24</a:t>
            </a:fld>
            <a:endParaRPr lang="en-JP"/>
          </a:p>
        </p:txBody>
      </p:sp>
      <p:sp>
        <p:nvSpPr>
          <p:cNvPr id="4" name="Footer Placeholder 3">
            <a:extLst>
              <a:ext uri="{FF2B5EF4-FFF2-40B4-BE49-F238E27FC236}">
                <a16:creationId xmlns:a16="http://schemas.microsoft.com/office/drawing/2014/main" id="{C8D81B19-A140-1807-C8A9-4BF0836D21F9}"/>
              </a:ext>
            </a:extLst>
          </p:cNvPr>
          <p:cNvSpPr>
            <a:spLocks noGrp="1"/>
          </p:cNvSpPr>
          <p:nvPr>
            <p:ph type="ftr" sz="quarter" idx="11"/>
          </p:nvPr>
        </p:nvSpPr>
        <p:spPr/>
        <p:txBody>
          <a:bodyPr/>
          <a:lstStyle/>
          <a:p>
            <a:r>
              <a:rPr lang="en-US"/>
              <a:t>Andrii Natochii | EIC SR BG simulation in Geant4</a:t>
            </a:r>
            <a:endParaRPr lang="en-JP"/>
          </a:p>
        </p:txBody>
      </p:sp>
      <p:sp>
        <p:nvSpPr>
          <p:cNvPr id="5" name="Slide Number Placeholder 4">
            <a:extLst>
              <a:ext uri="{FF2B5EF4-FFF2-40B4-BE49-F238E27FC236}">
                <a16:creationId xmlns:a16="http://schemas.microsoft.com/office/drawing/2014/main" id="{CCAF63A5-27D7-A0BA-75B6-3F9C86E6A3A9}"/>
              </a:ext>
            </a:extLst>
          </p:cNvPr>
          <p:cNvSpPr>
            <a:spLocks noGrp="1"/>
          </p:cNvSpPr>
          <p:nvPr>
            <p:ph type="sldNum" sz="quarter" idx="12"/>
          </p:nvPr>
        </p:nvSpPr>
        <p:spPr/>
        <p:txBody>
          <a:bodyPr/>
          <a:lstStyle/>
          <a:p>
            <a:fld id="{94587223-24F1-CD41-9ABC-0D14B0491924}" type="slidenum">
              <a:rPr lang="en-JP" smtClean="0"/>
              <a:t>‹#›</a:t>
            </a:fld>
            <a:endParaRPr lang="en-JP"/>
          </a:p>
        </p:txBody>
      </p:sp>
    </p:spTree>
    <p:extLst>
      <p:ext uri="{BB962C8B-B14F-4D97-AF65-F5344CB8AC3E}">
        <p14:creationId xmlns:p14="http://schemas.microsoft.com/office/powerpoint/2010/main" val="703303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3175F9-1061-E9F4-2976-13294FF4CE0D}"/>
              </a:ext>
            </a:extLst>
          </p:cNvPr>
          <p:cNvSpPr>
            <a:spLocks noGrp="1"/>
          </p:cNvSpPr>
          <p:nvPr>
            <p:ph type="dt" sz="half" idx="10"/>
          </p:nvPr>
        </p:nvSpPr>
        <p:spPr/>
        <p:txBody>
          <a:bodyPr/>
          <a:lstStyle/>
          <a:p>
            <a:fld id="{51AE071D-8E74-CE41-ABD2-9FA9F2BFFE0B}" type="datetime1">
              <a:rPr lang="en-US" smtClean="0"/>
              <a:t>1/24/24</a:t>
            </a:fld>
            <a:endParaRPr lang="en-JP"/>
          </a:p>
        </p:txBody>
      </p:sp>
      <p:sp>
        <p:nvSpPr>
          <p:cNvPr id="3" name="Footer Placeholder 2">
            <a:extLst>
              <a:ext uri="{FF2B5EF4-FFF2-40B4-BE49-F238E27FC236}">
                <a16:creationId xmlns:a16="http://schemas.microsoft.com/office/drawing/2014/main" id="{5927D345-5D18-E271-A990-D779E5141C0C}"/>
              </a:ext>
            </a:extLst>
          </p:cNvPr>
          <p:cNvSpPr>
            <a:spLocks noGrp="1"/>
          </p:cNvSpPr>
          <p:nvPr>
            <p:ph type="ftr" sz="quarter" idx="11"/>
          </p:nvPr>
        </p:nvSpPr>
        <p:spPr/>
        <p:txBody>
          <a:bodyPr/>
          <a:lstStyle/>
          <a:p>
            <a:r>
              <a:rPr lang="en-US"/>
              <a:t>Andrii Natochii | EIC SR BG simulation in Geant4</a:t>
            </a:r>
            <a:endParaRPr lang="en-JP"/>
          </a:p>
        </p:txBody>
      </p:sp>
      <p:sp>
        <p:nvSpPr>
          <p:cNvPr id="4" name="Slide Number Placeholder 3">
            <a:extLst>
              <a:ext uri="{FF2B5EF4-FFF2-40B4-BE49-F238E27FC236}">
                <a16:creationId xmlns:a16="http://schemas.microsoft.com/office/drawing/2014/main" id="{8BD90552-9CF0-9BF8-9814-DBDCDEE97E5A}"/>
              </a:ext>
            </a:extLst>
          </p:cNvPr>
          <p:cNvSpPr>
            <a:spLocks noGrp="1"/>
          </p:cNvSpPr>
          <p:nvPr>
            <p:ph type="sldNum" sz="quarter" idx="12"/>
          </p:nvPr>
        </p:nvSpPr>
        <p:spPr/>
        <p:txBody>
          <a:bodyPr/>
          <a:lstStyle/>
          <a:p>
            <a:fld id="{94587223-24F1-CD41-9ABC-0D14B0491924}" type="slidenum">
              <a:rPr lang="en-JP" smtClean="0"/>
              <a:t>‹#›</a:t>
            </a:fld>
            <a:endParaRPr lang="en-JP"/>
          </a:p>
        </p:txBody>
      </p:sp>
    </p:spTree>
    <p:extLst>
      <p:ext uri="{BB962C8B-B14F-4D97-AF65-F5344CB8AC3E}">
        <p14:creationId xmlns:p14="http://schemas.microsoft.com/office/powerpoint/2010/main" val="1924329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E1C41-91F7-C1F6-6B1B-6CC5FD7B4A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Content Placeholder 2">
            <a:extLst>
              <a:ext uri="{FF2B5EF4-FFF2-40B4-BE49-F238E27FC236}">
                <a16:creationId xmlns:a16="http://schemas.microsoft.com/office/drawing/2014/main" id="{71A3390C-72DD-5699-8197-18DC58E187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Text Placeholder 3">
            <a:extLst>
              <a:ext uri="{FF2B5EF4-FFF2-40B4-BE49-F238E27FC236}">
                <a16:creationId xmlns:a16="http://schemas.microsoft.com/office/drawing/2014/main" id="{EB898CC1-CECD-A013-0737-FCEF13563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49C1C0-5845-5C57-3716-05688F72B7CC}"/>
              </a:ext>
            </a:extLst>
          </p:cNvPr>
          <p:cNvSpPr>
            <a:spLocks noGrp="1"/>
          </p:cNvSpPr>
          <p:nvPr>
            <p:ph type="dt" sz="half" idx="10"/>
          </p:nvPr>
        </p:nvSpPr>
        <p:spPr/>
        <p:txBody>
          <a:bodyPr/>
          <a:lstStyle/>
          <a:p>
            <a:fld id="{3C47C49D-6C7F-5543-81AC-68DC6ADD65D0}" type="datetime1">
              <a:rPr lang="en-US" smtClean="0"/>
              <a:t>1/24/24</a:t>
            </a:fld>
            <a:endParaRPr lang="en-JP"/>
          </a:p>
        </p:txBody>
      </p:sp>
      <p:sp>
        <p:nvSpPr>
          <p:cNvPr id="6" name="Footer Placeholder 5">
            <a:extLst>
              <a:ext uri="{FF2B5EF4-FFF2-40B4-BE49-F238E27FC236}">
                <a16:creationId xmlns:a16="http://schemas.microsoft.com/office/drawing/2014/main" id="{7D45282A-7396-FA5B-0D99-44D75D3C31B9}"/>
              </a:ext>
            </a:extLst>
          </p:cNvPr>
          <p:cNvSpPr>
            <a:spLocks noGrp="1"/>
          </p:cNvSpPr>
          <p:nvPr>
            <p:ph type="ftr" sz="quarter" idx="11"/>
          </p:nvPr>
        </p:nvSpPr>
        <p:spPr/>
        <p:txBody>
          <a:bodyPr/>
          <a:lstStyle/>
          <a:p>
            <a:r>
              <a:rPr lang="en-US"/>
              <a:t>Andrii Natochii | EIC SR BG simulation in Geant4</a:t>
            </a:r>
            <a:endParaRPr lang="en-JP"/>
          </a:p>
        </p:txBody>
      </p:sp>
      <p:sp>
        <p:nvSpPr>
          <p:cNvPr id="7" name="Slide Number Placeholder 6">
            <a:extLst>
              <a:ext uri="{FF2B5EF4-FFF2-40B4-BE49-F238E27FC236}">
                <a16:creationId xmlns:a16="http://schemas.microsoft.com/office/drawing/2014/main" id="{F78379F1-D4F3-0DAB-5F6D-770336D156BA}"/>
              </a:ext>
            </a:extLst>
          </p:cNvPr>
          <p:cNvSpPr>
            <a:spLocks noGrp="1"/>
          </p:cNvSpPr>
          <p:nvPr>
            <p:ph type="sldNum" sz="quarter" idx="12"/>
          </p:nvPr>
        </p:nvSpPr>
        <p:spPr/>
        <p:txBody>
          <a:bodyPr/>
          <a:lstStyle/>
          <a:p>
            <a:fld id="{94587223-24F1-CD41-9ABC-0D14B0491924}" type="slidenum">
              <a:rPr lang="en-JP" smtClean="0"/>
              <a:t>‹#›</a:t>
            </a:fld>
            <a:endParaRPr lang="en-JP"/>
          </a:p>
        </p:txBody>
      </p:sp>
    </p:spTree>
    <p:extLst>
      <p:ext uri="{BB962C8B-B14F-4D97-AF65-F5344CB8AC3E}">
        <p14:creationId xmlns:p14="http://schemas.microsoft.com/office/powerpoint/2010/main" val="1839495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3EE7-9133-1910-A6EF-52C4BE70C3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Picture Placeholder 2">
            <a:extLst>
              <a:ext uri="{FF2B5EF4-FFF2-40B4-BE49-F238E27FC236}">
                <a16:creationId xmlns:a16="http://schemas.microsoft.com/office/drawing/2014/main" id="{1F753B4F-DA9A-7A0D-E35D-D4B920E148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P"/>
          </a:p>
        </p:txBody>
      </p:sp>
      <p:sp>
        <p:nvSpPr>
          <p:cNvPr id="4" name="Text Placeholder 3">
            <a:extLst>
              <a:ext uri="{FF2B5EF4-FFF2-40B4-BE49-F238E27FC236}">
                <a16:creationId xmlns:a16="http://schemas.microsoft.com/office/drawing/2014/main" id="{393FC704-0243-00DD-EAEB-87040E0A07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10046E-DC40-B6AD-F0A9-5462D318A30A}"/>
              </a:ext>
            </a:extLst>
          </p:cNvPr>
          <p:cNvSpPr>
            <a:spLocks noGrp="1"/>
          </p:cNvSpPr>
          <p:nvPr>
            <p:ph type="dt" sz="half" idx="10"/>
          </p:nvPr>
        </p:nvSpPr>
        <p:spPr/>
        <p:txBody>
          <a:bodyPr/>
          <a:lstStyle/>
          <a:p>
            <a:fld id="{A5484CE1-817E-3C43-A85E-28CB8D23BB41}" type="datetime1">
              <a:rPr lang="en-US" smtClean="0"/>
              <a:t>1/24/24</a:t>
            </a:fld>
            <a:endParaRPr lang="en-JP"/>
          </a:p>
        </p:txBody>
      </p:sp>
      <p:sp>
        <p:nvSpPr>
          <p:cNvPr id="6" name="Footer Placeholder 5">
            <a:extLst>
              <a:ext uri="{FF2B5EF4-FFF2-40B4-BE49-F238E27FC236}">
                <a16:creationId xmlns:a16="http://schemas.microsoft.com/office/drawing/2014/main" id="{ED5318BE-BE51-130E-D266-AB311A74F929}"/>
              </a:ext>
            </a:extLst>
          </p:cNvPr>
          <p:cNvSpPr>
            <a:spLocks noGrp="1"/>
          </p:cNvSpPr>
          <p:nvPr>
            <p:ph type="ftr" sz="quarter" idx="11"/>
          </p:nvPr>
        </p:nvSpPr>
        <p:spPr/>
        <p:txBody>
          <a:bodyPr/>
          <a:lstStyle/>
          <a:p>
            <a:r>
              <a:rPr lang="en-US"/>
              <a:t>Andrii Natochii | EIC SR BG simulation in Geant4</a:t>
            </a:r>
            <a:endParaRPr lang="en-JP"/>
          </a:p>
        </p:txBody>
      </p:sp>
      <p:sp>
        <p:nvSpPr>
          <p:cNvPr id="7" name="Slide Number Placeholder 6">
            <a:extLst>
              <a:ext uri="{FF2B5EF4-FFF2-40B4-BE49-F238E27FC236}">
                <a16:creationId xmlns:a16="http://schemas.microsoft.com/office/drawing/2014/main" id="{51B68407-4BCF-030F-864F-4CCF3B95DCE9}"/>
              </a:ext>
            </a:extLst>
          </p:cNvPr>
          <p:cNvSpPr>
            <a:spLocks noGrp="1"/>
          </p:cNvSpPr>
          <p:nvPr>
            <p:ph type="sldNum" sz="quarter" idx="12"/>
          </p:nvPr>
        </p:nvSpPr>
        <p:spPr/>
        <p:txBody>
          <a:bodyPr/>
          <a:lstStyle/>
          <a:p>
            <a:fld id="{94587223-24F1-CD41-9ABC-0D14B0491924}" type="slidenum">
              <a:rPr lang="en-JP" smtClean="0"/>
              <a:t>‹#›</a:t>
            </a:fld>
            <a:endParaRPr lang="en-JP"/>
          </a:p>
        </p:txBody>
      </p:sp>
    </p:spTree>
    <p:extLst>
      <p:ext uri="{BB962C8B-B14F-4D97-AF65-F5344CB8AC3E}">
        <p14:creationId xmlns:p14="http://schemas.microsoft.com/office/powerpoint/2010/main" val="2997872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64E808-ADC5-290B-3214-A404F45077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JP"/>
          </a:p>
        </p:txBody>
      </p:sp>
      <p:sp>
        <p:nvSpPr>
          <p:cNvPr id="3" name="Text Placeholder 2">
            <a:extLst>
              <a:ext uri="{FF2B5EF4-FFF2-40B4-BE49-F238E27FC236}">
                <a16:creationId xmlns:a16="http://schemas.microsoft.com/office/drawing/2014/main" id="{8E7F4F7E-6072-7A3D-7E67-16462AE7AE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20523E2E-F7EF-0361-4AF3-533C5146A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BE8977-9AC1-B94E-8095-25038C3C430B}" type="datetime1">
              <a:rPr lang="en-US" smtClean="0"/>
              <a:t>1/24/24</a:t>
            </a:fld>
            <a:endParaRPr lang="en-JP"/>
          </a:p>
        </p:txBody>
      </p:sp>
      <p:sp>
        <p:nvSpPr>
          <p:cNvPr id="5" name="Footer Placeholder 4">
            <a:extLst>
              <a:ext uri="{FF2B5EF4-FFF2-40B4-BE49-F238E27FC236}">
                <a16:creationId xmlns:a16="http://schemas.microsoft.com/office/drawing/2014/main" id="{630756AE-D594-295E-F5A9-CF51E6175B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238545DE-D9E2-EDFB-53D0-0A1284A91B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587223-24F1-CD41-9ABC-0D14B0491924}" type="slidenum">
              <a:rPr lang="en-JP" smtClean="0"/>
              <a:t>‹#›</a:t>
            </a:fld>
            <a:endParaRPr lang="en-JP"/>
          </a:p>
        </p:txBody>
      </p:sp>
    </p:spTree>
    <p:extLst>
      <p:ext uri="{BB962C8B-B14F-4D97-AF65-F5344CB8AC3E}">
        <p14:creationId xmlns:p14="http://schemas.microsoft.com/office/powerpoint/2010/main" val="2778578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natochii@hawaii.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gitlab.cern.ch/molflow_synrad/synrad/-/pipelines/6608616"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geant4.web.cern.ch/download/11.2.0.html" TargetMode="External"/><Relationship Id="rId5" Type="http://schemas.openxmlformats.org/officeDocument/2006/relationships/hyperlink" Target="https://brookhavenlab.sharepoint.com/:b:/r/sites/eRHIC/bnl%26slac/EIC%20IR%20Meeting%20Minutes%20%20Documents/SR-Meetings/2023/2023-12-07/EIC_SR_simulation_Geant4_Dec2023_NATOCHII.pdf?csf=1&amp;web=1&amp;e=r7OOlK" TargetMode="External"/><Relationship Id="rId4" Type="http://schemas.openxmlformats.org/officeDocument/2006/relationships/hyperlink" Target="https://gitlab.cern.ch/molflow_synrad/synrad/-/releases/v1.4.34"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6.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brookhavenlab.sharepoint.com/:b:/r/sites/eRHIC/bnl%26slac/EIC%20IR%20Meeting%20Minutes%20%20Documents/SR-Meetings/2023/2023-12-07/EIC_SR_simulation_Geant4_Dec2023_NATOCHII.pdf?csf=1&amp;web=1&amp;e=uSgozi"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hyperlink" Target="https://wiki.bnl.gov/EPIC/index.php?title=Background"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brookhavenlab.sharepoint.com/:b:/r/sites/eRHIC/bnl%26slac/EIC%20IR%20Meeting%20Minutes%20%20Documents/SR-Meetings/2023/2023-12-07/EIC_SR_simulation_Geant4_Dec2023_NATOCHII.pdf?csf=1&amp;web=1&amp;e=uSgozi"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brookhavenlab.sharepoint.com/:b:/r/sites/eRHIC/bnl%26slac/EIC%20IR%20Meeting%20Minutes%20%20Documents/SR-Meetings/2023/2023-12-07/EIC_SR_simulation_Geant4_Dec2023_NATOCHII.pdf?csf=1&amp;web=1&amp;e=uSgozi"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gitlab.cern.ch/molflow_synrad/synrad/-/releases/v1.4.34" TargetMode="External"/><Relationship Id="rId2" Type="http://schemas.openxmlformats.org/officeDocument/2006/relationships/hyperlink" Target="https://molflow-forum.web.cern.ch/t/unexpected-absorbed-sr-photon-distribution-in-synrad/584"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hyperlink" Target="https://brookhavenlab.sharepoint.com/:b:/r/sites/eRHIC/bnl%26slac/EIC%20IR%20Meeting%20Minutes%20%20Documents/SR-Meetings/2023/2023-12-07/EIC_SR_simulation_Geant4_Dec2023_NATOCHII.pdf?csf=1&amp;web=1&amp;e=uSgozi"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brookhavenlab.sharepoint.com/:b:/r/sites/eRHIC/bnl%26slac/EIC%20IR%20Meeting%20Minutes%20%20Documents/SR-Meetings/2023/2023-12-07/EIC_SR_simulation_Geant4_Dec2023_NATOCHII.pdf?csf=1&amp;web=1&amp;e=uSgozi"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indico.jlab.org/event/714/contributions/12568/attachments/9944/14673/The%20ePIC%20Experiment%20-%20JLUO%20Split.pdf"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iki.bnl.gov/EPIC/images/f/fd/MARCO_v.6.4.1.1.3_1.7T_Magnetic_Field_Map_2022_11_14_rad_coords_cm_T.txt" TargetMode="External"/><Relationship Id="rId2" Type="http://schemas.openxmlformats.org/officeDocument/2006/relationships/hyperlink" Target="https://wiki.bnl.gov/EPIC/index.php?title=Experimental_Solenoid"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iki.bnl.gov/EPIC/images/f/f5/MARCO_v.6.4.1.1.3_2T_Magnetic_Field_Map_2022_11_14_rad_coords_cm_T.tx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006/adnd.1993.1013" TargetMode="External"/><Relationship Id="rId2" Type="http://schemas.openxmlformats.org/officeDocument/2006/relationships/hyperlink" Target="https://indico.cern.ch/event/1346902/" TargetMode="External"/><Relationship Id="rId1" Type="http://schemas.openxmlformats.org/officeDocument/2006/relationships/slideLayout" Target="../slideLayouts/slideLayout2.xml"/><Relationship Id="rId6" Type="http://schemas.openxmlformats.org/officeDocument/2006/relationships/hyperlink" Target="http://dx.doi.org/10.5170/CERN-2013-002.117" TargetMode="External"/><Relationship Id="rId5" Type="http://schemas.openxmlformats.org/officeDocument/2006/relationships/hyperlink" Target="https://doi.org/10.1109/PAC.1993.309821" TargetMode="External"/><Relationship Id="rId4" Type="http://schemas.openxmlformats.org/officeDocument/2006/relationships/hyperlink" Target="https://molflow-forum.web.cern.ch/t/unexpected-absorbed-sr-photon-distribution-in-synrad/584"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gitlab.cern.ch/molflow_synrad/synrad/-/releases/v1.4.34" TargetMode="External"/><Relationship Id="rId7" Type="http://schemas.openxmlformats.org/officeDocument/2006/relationships/image" Target="../media/image10.png"/><Relationship Id="rId2" Type="http://schemas.openxmlformats.org/officeDocument/2006/relationships/hyperlink" Target="https://gitlab.cern.ch/molflow_synrad/synrad/-/pipelines/6608616"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geant4.web.cern.ch/download/11.2.0.html" TargetMode="External"/><Relationship Id="rId4" Type="http://schemas.openxmlformats.org/officeDocument/2006/relationships/hyperlink" Target="https://brookhavenlab.sharepoint.com/:b:/r/sites/eRHIC/bnl%26slac/EIC%20IR%20Meeting%20Minutes%20%20Documents/SR-Meetings/2023/2023-12-07/EIC_SR_simulation_Geant4_Dec2023_NATOCHII.pdf?csf=1&amp;web=1&amp;e=r7OOl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0066-DEC1-7344-A41C-1A41041C7EEC}"/>
              </a:ext>
            </a:extLst>
          </p:cNvPr>
          <p:cNvSpPr>
            <a:spLocks noGrp="1"/>
          </p:cNvSpPr>
          <p:nvPr>
            <p:ph type="ctrTitle"/>
          </p:nvPr>
        </p:nvSpPr>
        <p:spPr>
          <a:xfrm>
            <a:off x="1524000" y="1094082"/>
            <a:ext cx="9144000" cy="2387600"/>
          </a:xfrm>
        </p:spPr>
        <p:txBody>
          <a:bodyPr anchor="ctr">
            <a:normAutofit fontScale="90000"/>
          </a:bodyPr>
          <a:lstStyle/>
          <a:p>
            <a:r>
              <a:rPr lang="en-US" sz="6000" b="1" dirty="0">
                <a:solidFill>
                  <a:schemeClr val="dk1"/>
                </a:solidFill>
              </a:rPr>
              <a:t>Synchrotron Radiation (SR) background in </a:t>
            </a:r>
            <a:r>
              <a:rPr lang="en-US" sz="6000" b="1" dirty="0" err="1">
                <a:solidFill>
                  <a:schemeClr val="dk1"/>
                </a:solidFill>
              </a:rPr>
              <a:t>ePIC</a:t>
            </a:r>
            <a:r>
              <a:rPr lang="en-US" sz="6000" b="1" dirty="0">
                <a:solidFill>
                  <a:schemeClr val="dk1"/>
                </a:solidFill>
              </a:rPr>
              <a:t> at the EIC</a:t>
            </a:r>
            <a:endParaRPr lang="en-JP" dirty="0"/>
          </a:p>
        </p:txBody>
      </p:sp>
      <p:sp>
        <p:nvSpPr>
          <p:cNvPr id="3" name="Subtitle 2">
            <a:extLst>
              <a:ext uri="{FF2B5EF4-FFF2-40B4-BE49-F238E27FC236}">
                <a16:creationId xmlns:a16="http://schemas.microsoft.com/office/drawing/2014/main" id="{06C043CB-D82C-3BA9-397A-FD65322F4FA8}"/>
              </a:ext>
            </a:extLst>
          </p:cNvPr>
          <p:cNvSpPr>
            <a:spLocks noGrp="1"/>
          </p:cNvSpPr>
          <p:nvPr>
            <p:ph type="subTitle" idx="1"/>
          </p:nvPr>
        </p:nvSpPr>
        <p:spPr>
          <a:xfrm>
            <a:off x="1524000" y="3648173"/>
            <a:ext cx="9144000" cy="1065229"/>
          </a:xfrm>
        </p:spPr>
        <p:txBody>
          <a:bodyPr anchor="ctr">
            <a:normAutofit fontScale="70000" lnSpcReduction="20000"/>
          </a:bodyPr>
          <a:lstStyle/>
          <a:p>
            <a:pPr marL="0" lvl="0" indent="0" algn="ctr" rtl="0">
              <a:lnSpc>
                <a:spcPct val="170000"/>
              </a:lnSpc>
              <a:spcBef>
                <a:spcPts val="0"/>
              </a:spcBef>
              <a:spcAft>
                <a:spcPts val="0"/>
              </a:spcAft>
              <a:buNone/>
            </a:pPr>
            <a:r>
              <a:rPr lang="en-US" sz="3600" dirty="0">
                <a:solidFill>
                  <a:schemeClr val="dk2"/>
                </a:solidFill>
              </a:rPr>
              <a:t>Andrii Natochii</a:t>
            </a:r>
          </a:p>
          <a:p>
            <a:pPr marL="0" lvl="0" indent="0" algn="ctr" rtl="0">
              <a:lnSpc>
                <a:spcPct val="170000"/>
              </a:lnSpc>
              <a:spcBef>
                <a:spcPts val="0"/>
              </a:spcBef>
              <a:spcAft>
                <a:spcPts val="0"/>
              </a:spcAft>
              <a:buNone/>
            </a:pPr>
            <a:r>
              <a:rPr lang="en-US" sz="2400" u="sng" dirty="0">
                <a:solidFill>
                  <a:schemeClr val="hlink"/>
                </a:solidFill>
                <a:hlinkClick r:id="rId2"/>
              </a:rPr>
              <a:t>natochii@hawaii.edu</a:t>
            </a:r>
            <a:r>
              <a:rPr lang="en-US" sz="2400" dirty="0">
                <a:solidFill>
                  <a:schemeClr val="dk2"/>
                </a:solidFill>
              </a:rPr>
              <a:t> </a:t>
            </a:r>
          </a:p>
        </p:txBody>
      </p:sp>
    </p:spTree>
    <p:extLst>
      <p:ext uri="{BB962C8B-B14F-4D97-AF65-F5344CB8AC3E}">
        <p14:creationId xmlns:p14="http://schemas.microsoft.com/office/powerpoint/2010/main" val="1270148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5AEF66C-2A66-67CF-5450-3E3912B4ED9C}"/>
              </a:ext>
            </a:extLst>
          </p:cNvPr>
          <p:cNvSpPr>
            <a:spLocks noGrp="1"/>
          </p:cNvSpPr>
          <p:nvPr>
            <p:ph type="dt" sz="half" idx="10"/>
          </p:nvPr>
        </p:nvSpPr>
        <p:spPr/>
        <p:txBody>
          <a:bodyPr/>
          <a:lstStyle/>
          <a:p>
            <a:fld id="{1F03AE20-0A9F-8447-B709-A49B8635902A}" type="datetime1">
              <a:rPr lang="en-US" smtClean="0"/>
              <a:t>1/24/24</a:t>
            </a:fld>
            <a:endParaRPr lang="en-JP"/>
          </a:p>
        </p:txBody>
      </p:sp>
      <p:sp>
        <p:nvSpPr>
          <p:cNvPr id="5" name="Footer Placeholder 4">
            <a:extLst>
              <a:ext uri="{FF2B5EF4-FFF2-40B4-BE49-F238E27FC236}">
                <a16:creationId xmlns:a16="http://schemas.microsoft.com/office/drawing/2014/main" id="{3FD67B76-20D2-3AC0-7E26-3F67B637124B}"/>
              </a:ext>
            </a:extLst>
          </p:cNvPr>
          <p:cNvSpPr>
            <a:spLocks noGrp="1"/>
          </p:cNvSpPr>
          <p:nvPr>
            <p:ph type="ftr" sz="quarter" idx="11"/>
          </p:nvPr>
        </p:nvSpPr>
        <p:spPr/>
        <p:txBody>
          <a:bodyPr/>
          <a:lstStyle/>
          <a:p>
            <a:r>
              <a:rPr lang="en-US"/>
              <a:t>Andrii Natochii | EIC SR BG simulation in Geant4</a:t>
            </a:r>
            <a:endParaRPr lang="en-JP"/>
          </a:p>
        </p:txBody>
      </p:sp>
      <p:pic>
        <p:nvPicPr>
          <p:cNvPr id="8" name="Picture 7" descr="A graph of a graph&#10;&#10;Description automatically generated">
            <a:extLst>
              <a:ext uri="{FF2B5EF4-FFF2-40B4-BE49-F238E27FC236}">
                <a16:creationId xmlns:a16="http://schemas.microsoft.com/office/drawing/2014/main" id="{42BBB1D6-029E-665F-596A-7AC8656B0D2E}"/>
              </a:ext>
            </a:extLst>
          </p:cNvPr>
          <p:cNvPicPr>
            <a:picLocks noChangeAspect="1"/>
          </p:cNvPicPr>
          <p:nvPr/>
        </p:nvPicPr>
        <p:blipFill>
          <a:blip r:embed="rId2"/>
          <a:stretch>
            <a:fillRect/>
          </a:stretch>
        </p:blipFill>
        <p:spPr>
          <a:xfrm>
            <a:off x="340251" y="1511575"/>
            <a:ext cx="4952217" cy="4892671"/>
          </a:xfrm>
          <a:prstGeom prst="rect">
            <a:avLst/>
          </a:prstGeom>
        </p:spPr>
      </p:pic>
      <p:sp>
        <p:nvSpPr>
          <p:cNvPr id="6" name="Slide Number Placeholder 5">
            <a:extLst>
              <a:ext uri="{FF2B5EF4-FFF2-40B4-BE49-F238E27FC236}">
                <a16:creationId xmlns:a16="http://schemas.microsoft.com/office/drawing/2014/main" id="{17FB4103-2C42-AF55-3B83-9039B74CCEA7}"/>
              </a:ext>
            </a:extLst>
          </p:cNvPr>
          <p:cNvSpPr>
            <a:spLocks noGrp="1"/>
          </p:cNvSpPr>
          <p:nvPr>
            <p:ph type="sldNum" sz="quarter" idx="12"/>
          </p:nvPr>
        </p:nvSpPr>
        <p:spPr/>
        <p:txBody>
          <a:bodyPr/>
          <a:lstStyle/>
          <a:p>
            <a:fld id="{94587223-24F1-CD41-9ABC-0D14B0491924}" type="slidenum">
              <a:rPr lang="en-JP" smtClean="0"/>
              <a:t>10</a:t>
            </a:fld>
            <a:endParaRPr lang="en-JP"/>
          </a:p>
        </p:txBody>
      </p:sp>
      <p:sp>
        <p:nvSpPr>
          <p:cNvPr id="18" name="TextBox 17">
            <a:extLst>
              <a:ext uri="{FF2B5EF4-FFF2-40B4-BE49-F238E27FC236}">
                <a16:creationId xmlns:a16="http://schemas.microsoft.com/office/drawing/2014/main" id="{A396463E-D8A8-EAA8-1478-912DCF49C59D}"/>
              </a:ext>
            </a:extLst>
          </p:cNvPr>
          <p:cNvSpPr txBox="1"/>
          <p:nvPr/>
        </p:nvSpPr>
        <p:spPr>
          <a:xfrm>
            <a:off x="6706385" y="1611859"/>
            <a:ext cx="3198120" cy="369332"/>
          </a:xfrm>
          <a:prstGeom prst="rect">
            <a:avLst/>
          </a:prstGeom>
          <a:solidFill>
            <a:schemeClr val="bg1"/>
          </a:solidFill>
          <a:ln w="38100">
            <a:solidFill>
              <a:schemeClr val="tx1"/>
            </a:solidFill>
          </a:ln>
        </p:spPr>
        <p:txBody>
          <a:bodyPr wrap="none" rtlCol="0">
            <a:spAutoFit/>
          </a:bodyPr>
          <a:lstStyle/>
          <a:p>
            <a:r>
              <a:rPr lang="en-JP" dirty="0"/>
              <a:t>Surface roughness RMS = 50 nm</a:t>
            </a:r>
          </a:p>
        </p:txBody>
      </p:sp>
      <p:sp>
        <p:nvSpPr>
          <p:cNvPr id="19" name="Title 1">
            <a:extLst>
              <a:ext uri="{FF2B5EF4-FFF2-40B4-BE49-F238E27FC236}">
                <a16:creationId xmlns:a16="http://schemas.microsoft.com/office/drawing/2014/main" id="{1227249C-F8C4-F23F-F95E-1FA3A32D3A41}"/>
              </a:ext>
            </a:extLst>
          </p:cNvPr>
          <p:cNvSpPr>
            <a:spLocks noGrp="1"/>
          </p:cNvSpPr>
          <p:nvPr>
            <p:ph type="title"/>
          </p:nvPr>
        </p:nvSpPr>
        <p:spPr>
          <a:xfrm>
            <a:off x="838200" y="186012"/>
            <a:ext cx="11353800" cy="1325563"/>
          </a:xfrm>
        </p:spPr>
        <p:txBody>
          <a:bodyPr>
            <a:normAutofit/>
          </a:bodyPr>
          <a:lstStyle/>
          <a:p>
            <a:r>
              <a:rPr lang="en-JP" dirty="0"/>
              <a:t>X-ray reflection process benchmark:</a:t>
            </a:r>
            <a:br>
              <a:rPr lang="en-JP" dirty="0"/>
            </a:br>
            <a:r>
              <a:rPr lang="en-JP" sz="1800" b="1" dirty="0">
                <a:solidFill>
                  <a:schemeClr val="accent2"/>
                </a:solidFill>
              </a:rPr>
              <a:t>Synrad+ </a:t>
            </a:r>
            <a:r>
              <a:rPr lang="en-JP" sz="1800" dirty="0">
                <a:solidFill>
                  <a:schemeClr val="accent2"/>
                </a:solidFill>
              </a:rPr>
              <a:t>(</a:t>
            </a:r>
            <a:r>
              <a:rPr lang="en-JP" sz="1800" dirty="0">
                <a:solidFill>
                  <a:schemeClr val="accent2"/>
                </a:solidFill>
                <a:hlinkClick r:id="rId3"/>
              </a:rPr>
              <a:t>v1.4.33</a:t>
            </a:r>
            <a:r>
              <a:rPr lang="en-JP" sz="1800" dirty="0">
                <a:solidFill>
                  <a:schemeClr val="accent2"/>
                </a:solidFill>
              </a:rPr>
              <a:t>/</a:t>
            </a:r>
            <a:r>
              <a:rPr lang="en-JP" sz="1800" dirty="0">
                <a:solidFill>
                  <a:schemeClr val="accent2"/>
                </a:solidFill>
                <a:hlinkClick r:id="rId4"/>
              </a:rPr>
              <a:t>v1.4.34</a:t>
            </a:r>
            <a:r>
              <a:rPr lang="en-JP" sz="1800" dirty="0">
                <a:solidFill>
                  <a:schemeClr val="accent2"/>
                </a:solidFill>
              </a:rPr>
              <a:t> bugfix) vs </a:t>
            </a:r>
            <a:r>
              <a:rPr lang="en-JP" sz="1800" b="1" dirty="0">
                <a:solidFill>
                  <a:schemeClr val="accent2"/>
                </a:solidFill>
              </a:rPr>
              <a:t>Geant4</a:t>
            </a:r>
            <a:r>
              <a:rPr lang="en-JP" sz="1800" dirty="0">
                <a:solidFill>
                  <a:schemeClr val="accent2"/>
                </a:solidFill>
              </a:rPr>
              <a:t> (Gamma, </a:t>
            </a:r>
            <a:r>
              <a:rPr lang="en-JP" sz="1800" dirty="0">
                <a:solidFill>
                  <a:schemeClr val="accent2"/>
                </a:solidFill>
                <a:hlinkClick r:id="rId5"/>
              </a:rPr>
              <a:t>custom-built</a:t>
            </a:r>
            <a:r>
              <a:rPr lang="en-JP" sz="1800" dirty="0">
                <a:solidFill>
                  <a:schemeClr val="accent2"/>
                </a:solidFill>
              </a:rPr>
              <a:t>) vs </a:t>
            </a:r>
            <a:r>
              <a:rPr lang="en-JP" sz="1800" b="1" dirty="0">
                <a:solidFill>
                  <a:schemeClr val="accent2"/>
                </a:solidFill>
              </a:rPr>
              <a:t>Geant4</a:t>
            </a:r>
            <a:r>
              <a:rPr lang="en-JP" sz="1800" dirty="0">
                <a:solidFill>
                  <a:schemeClr val="accent2"/>
                </a:solidFill>
              </a:rPr>
              <a:t> (Xray, adobted from </a:t>
            </a:r>
            <a:r>
              <a:rPr lang="en-JP" sz="1800" dirty="0">
                <a:solidFill>
                  <a:schemeClr val="accent2"/>
                </a:solidFill>
                <a:hlinkClick r:id="rId6"/>
              </a:rPr>
              <a:t>geant4-release-11.2.0</a:t>
            </a:r>
            <a:r>
              <a:rPr lang="en-JP" sz="1800" dirty="0">
                <a:solidFill>
                  <a:schemeClr val="accent2"/>
                </a:solidFill>
              </a:rPr>
              <a:t>)</a:t>
            </a:r>
          </a:p>
        </p:txBody>
      </p:sp>
      <p:sp>
        <p:nvSpPr>
          <p:cNvPr id="20" name="TextBox 19">
            <a:extLst>
              <a:ext uri="{FF2B5EF4-FFF2-40B4-BE49-F238E27FC236}">
                <a16:creationId xmlns:a16="http://schemas.microsoft.com/office/drawing/2014/main" id="{39B6EC4F-AD47-3AEA-92D6-E6A12CCFA901}"/>
              </a:ext>
            </a:extLst>
          </p:cNvPr>
          <p:cNvSpPr txBox="1"/>
          <p:nvPr/>
        </p:nvSpPr>
        <p:spPr>
          <a:xfrm>
            <a:off x="5159828" y="2450808"/>
            <a:ext cx="6814458" cy="3276282"/>
          </a:xfrm>
          <a:prstGeom prst="rect">
            <a:avLst/>
          </a:prstGeom>
          <a:solidFill>
            <a:schemeClr val="bg1"/>
          </a:solidFill>
          <a:ln>
            <a:noFill/>
          </a:ln>
        </p:spPr>
        <p:txBody>
          <a:bodyPr wrap="square" rtlCol="0">
            <a:spAutoFit/>
          </a:bodyPr>
          <a:lstStyle/>
          <a:p>
            <a:pPr>
              <a:lnSpc>
                <a:spcPct val="150000"/>
              </a:lnSpc>
            </a:pPr>
            <a:r>
              <a:rPr lang="en-JP" sz="2000" b="1" dirty="0"/>
              <a:t>Good agreement</a:t>
            </a:r>
          </a:p>
          <a:p>
            <a:pPr marL="342900" indent="-342900">
              <a:lnSpc>
                <a:spcPct val="150000"/>
              </a:lnSpc>
              <a:buFont typeface="Arial" panose="020B0604020202020204" pitchFamily="34" charset="0"/>
              <a:buChar char="•"/>
            </a:pPr>
            <a:r>
              <a:rPr lang="en-JP" sz="2000" dirty="0"/>
              <a:t>between Geant4 codes for specular reflection </a:t>
            </a:r>
          </a:p>
          <a:p>
            <a:pPr algn="r">
              <a:lnSpc>
                <a:spcPct val="150000"/>
              </a:lnSpc>
            </a:pPr>
            <a:r>
              <a:rPr lang="en-JP" sz="2000" i="1" dirty="0"/>
              <a:t>(</a:t>
            </a:r>
            <a:r>
              <a:rPr lang="en-JP" sz="2000" i="1" dirty="0">
                <a:solidFill>
                  <a:schemeClr val="accent5"/>
                </a:solidFill>
              </a:rPr>
              <a:t>blue</a:t>
            </a:r>
            <a:r>
              <a:rPr lang="en-JP" sz="2000" i="1" dirty="0"/>
              <a:t> and </a:t>
            </a:r>
            <a:r>
              <a:rPr lang="en-JP" sz="2000" i="1" dirty="0">
                <a:solidFill>
                  <a:srgbClr val="FFC000"/>
                </a:solidFill>
              </a:rPr>
              <a:t>yellow</a:t>
            </a:r>
            <a:r>
              <a:rPr lang="en-JP" sz="2000" i="1" dirty="0"/>
              <a:t>)</a:t>
            </a:r>
          </a:p>
          <a:p>
            <a:pPr marL="342900" indent="-342900">
              <a:lnSpc>
                <a:spcPct val="150000"/>
              </a:lnSpc>
              <a:buFont typeface="Arial" panose="020B0604020202020204" pitchFamily="34" charset="0"/>
              <a:buChar char="•"/>
            </a:pPr>
            <a:r>
              <a:rPr lang="en-JP" sz="2000" dirty="0"/>
              <a:t>old model Synrad+ vs Geant4 code for diffuse reflection</a:t>
            </a:r>
          </a:p>
          <a:p>
            <a:pPr algn="r">
              <a:lnSpc>
                <a:spcPct val="150000"/>
              </a:lnSpc>
            </a:pPr>
            <a:r>
              <a:rPr lang="en-JP" sz="2000" i="1" dirty="0"/>
              <a:t>(</a:t>
            </a:r>
            <a:r>
              <a:rPr lang="en-JP" sz="2000" i="1" dirty="0">
                <a:solidFill>
                  <a:srgbClr val="FF40FF"/>
                </a:solidFill>
              </a:rPr>
              <a:t>magenta</a:t>
            </a:r>
            <a:r>
              <a:rPr lang="en-JP" sz="2000" i="1" dirty="0"/>
              <a:t> vs black)</a:t>
            </a:r>
          </a:p>
          <a:p>
            <a:pPr marL="342900" indent="-342900">
              <a:lnSpc>
                <a:spcPct val="150000"/>
              </a:lnSpc>
              <a:buFont typeface="Arial" panose="020B0604020202020204" pitchFamily="34" charset="0"/>
              <a:buChar char="•"/>
            </a:pPr>
            <a:r>
              <a:rPr lang="en-JP" sz="2000" dirty="0"/>
              <a:t>new model Synrad+ vs Geant4 code for diffuse reflection </a:t>
            </a:r>
          </a:p>
          <a:p>
            <a:pPr algn="r">
              <a:lnSpc>
                <a:spcPct val="150000"/>
              </a:lnSpc>
            </a:pPr>
            <a:r>
              <a:rPr lang="en-JP" sz="2000" i="1" dirty="0"/>
              <a:t>(</a:t>
            </a:r>
            <a:r>
              <a:rPr lang="en-JP" sz="2000" i="1" dirty="0">
                <a:solidFill>
                  <a:srgbClr val="00B050"/>
                </a:solidFill>
              </a:rPr>
              <a:t>green</a:t>
            </a:r>
            <a:r>
              <a:rPr lang="en-JP" sz="2000" i="1" dirty="0"/>
              <a:t> vs </a:t>
            </a:r>
            <a:r>
              <a:rPr lang="en-JP" sz="2000" i="1" dirty="0">
                <a:solidFill>
                  <a:srgbClr val="FF0000"/>
                </a:solidFill>
              </a:rPr>
              <a:t>red</a:t>
            </a:r>
            <a:r>
              <a:rPr lang="en-JP" sz="2000" i="1" dirty="0"/>
              <a:t>)</a:t>
            </a:r>
          </a:p>
        </p:txBody>
      </p:sp>
      <p:sp>
        <p:nvSpPr>
          <p:cNvPr id="12" name="TextBox 11">
            <a:extLst>
              <a:ext uri="{FF2B5EF4-FFF2-40B4-BE49-F238E27FC236}">
                <a16:creationId xmlns:a16="http://schemas.microsoft.com/office/drawing/2014/main" id="{92E829B7-2F30-4AB5-14ED-5EBC357B3ACA}"/>
              </a:ext>
            </a:extLst>
          </p:cNvPr>
          <p:cNvSpPr txBox="1"/>
          <p:nvPr/>
        </p:nvSpPr>
        <p:spPr>
          <a:xfrm>
            <a:off x="8567057" y="5987018"/>
            <a:ext cx="2669257" cy="369332"/>
          </a:xfrm>
          <a:prstGeom prst="rect">
            <a:avLst/>
          </a:prstGeom>
          <a:noFill/>
        </p:spPr>
        <p:txBody>
          <a:bodyPr wrap="none" rtlCol="0">
            <a:spAutoFit/>
          </a:bodyPr>
          <a:lstStyle/>
          <a:p>
            <a:pPr algn="r"/>
            <a:r>
              <a:rPr lang="en-JP" b="1" i="1" dirty="0">
                <a:solidFill>
                  <a:schemeClr val="accent1"/>
                </a:solidFill>
              </a:rPr>
              <a:t>More plots are in Backups</a:t>
            </a:r>
          </a:p>
        </p:txBody>
      </p:sp>
    </p:spTree>
    <p:extLst>
      <p:ext uri="{BB962C8B-B14F-4D97-AF65-F5344CB8AC3E}">
        <p14:creationId xmlns:p14="http://schemas.microsoft.com/office/powerpoint/2010/main" val="1364885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582EB-FC81-DA2B-BB7C-6FF7F0F33D09}"/>
              </a:ext>
            </a:extLst>
          </p:cNvPr>
          <p:cNvSpPr>
            <a:spLocks noGrp="1"/>
          </p:cNvSpPr>
          <p:nvPr>
            <p:ph type="title"/>
          </p:nvPr>
        </p:nvSpPr>
        <p:spPr>
          <a:xfrm>
            <a:off x="838200" y="2766218"/>
            <a:ext cx="10515600" cy="1325563"/>
          </a:xfrm>
        </p:spPr>
        <p:txBody>
          <a:bodyPr/>
          <a:lstStyle/>
          <a:p>
            <a:pPr algn="ctr"/>
            <a:r>
              <a:rPr lang="en-JP" dirty="0"/>
              <a:t>Beam pipe geometry</a:t>
            </a:r>
          </a:p>
        </p:txBody>
      </p:sp>
      <p:sp>
        <p:nvSpPr>
          <p:cNvPr id="4" name="Date Placeholder 3">
            <a:extLst>
              <a:ext uri="{FF2B5EF4-FFF2-40B4-BE49-F238E27FC236}">
                <a16:creationId xmlns:a16="http://schemas.microsoft.com/office/drawing/2014/main" id="{389517A2-D356-4753-CEF6-D06A338C65DD}"/>
              </a:ext>
            </a:extLst>
          </p:cNvPr>
          <p:cNvSpPr>
            <a:spLocks noGrp="1"/>
          </p:cNvSpPr>
          <p:nvPr>
            <p:ph type="dt" sz="half" idx="10"/>
          </p:nvPr>
        </p:nvSpPr>
        <p:spPr/>
        <p:txBody>
          <a:bodyPr/>
          <a:lstStyle/>
          <a:p>
            <a:fld id="{EAD54AB2-950D-D64F-8E17-03C6D2885E74}" type="datetime1">
              <a:rPr lang="en-US" smtClean="0"/>
              <a:t>1/24/24</a:t>
            </a:fld>
            <a:endParaRPr lang="en-JP"/>
          </a:p>
        </p:txBody>
      </p:sp>
      <p:sp>
        <p:nvSpPr>
          <p:cNvPr id="5" name="Footer Placeholder 4">
            <a:extLst>
              <a:ext uri="{FF2B5EF4-FFF2-40B4-BE49-F238E27FC236}">
                <a16:creationId xmlns:a16="http://schemas.microsoft.com/office/drawing/2014/main" id="{141D9DAA-75AE-9D31-EAD8-C9F9F757A049}"/>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17347AD6-3CAA-1E79-078B-486057BD0856}"/>
              </a:ext>
            </a:extLst>
          </p:cNvPr>
          <p:cNvSpPr>
            <a:spLocks noGrp="1"/>
          </p:cNvSpPr>
          <p:nvPr>
            <p:ph type="sldNum" sz="quarter" idx="12"/>
          </p:nvPr>
        </p:nvSpPr>
        <p:spPr/>
        <p:txBody>
          <a:bodyPr/>
          <a:lstStyle/>
          <a:p>
            <a:fld id="{94587223-24F1-CD41-9ABC-0D14B0491924}" type="slidenum">
              <a:rPr lang="en-JP" smtClean="0"/>
              <a:t>11</a:t>
            </a:fld>
            <a:endParaRPr lang="en-JP"/>
          </a:p>
        </p:txBody>
      </p:sp>
    </p:spTree>
    <p:extLst>
      <p:ext uri="{BB962C8B-B14F-4D97-AF65-F5344CB8AC3E}">
        <p14:creationId xmlns:p14="http://schemas.microsoft.com/office/powerpoint/2010/main" val="1740303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5" name="Google Shape;697;p41">
            <a:extLst>
              <a:ext uri="{FF2B5EF4-FFF2-40B4-BE49-F238E27FC236}">
                <a16:creationId xmlns:a16="http://schemas.microsoft.com/office/drawing/2014/main" id="{488A3382-4D58-2DFA-7A09-8FCF52E3C0D0}"/>
              </a:ext>
            </a:extLst>
          </p:cNvPr>
          <p:cNvPicPr preferRelativeResize="0"/>
          <p:nvPr/>
        </p:nvPicPr>
        <p:blipFill rotWithShape="1">
          <a:blip r:embed="rId3"/>
          <a:srcRect l="88130"/>
          <a:stretch/>
        </p:blipFill>
        <p:spPr>
          <a:xfrm>
            <a:off x="10248404" y="1155599"/>
            <a:ext cx="1292701" cy="5287453"/>
          </a:xfrm>
          <a:prstGeom prst="rect">
            <a:avLst/>
          </a:prstGeom>
          <a:noFill/>
          <a:ln w="9525" cap="flat" cmpd="sng">
            <a:noFill/>
            <a:prstDash val="solid"/>
            <a:round/>
            <a:headEnd type="none" w="sm" len="sm"/>
            <a:tailEnd type="none" w="sm" len="sm"/>
          </a:ln>
        </p:spPr>
      </p:pic>
      <p:pic>
        <p:nvPicPr>
          <p:cNvPr id="697" name="Google Shape;697;p41"/>
          <p:cNvPicPr preferRelativeResize="0"/>
          <p:nvPr/>
        </p:nvPicPr>
        <p:blipFill rotWithShape="1">
          <a:blip r:embed="rId4">
            <a:alphaModFix/>
          </a:blip>
          <a:srcRect r="11709"/>
          <a:stretch/>
        </p:blipFill>
        <p:spPr>
          <a:xfrm>
            <a:off x="650895" y="1155600"/>
            <a:ext cx="9615000" cy="5287453"/>
          </a:xfrm>
          <a:prstGeom prst="rect">
            <a:avLst/>
          </a:prstGeom>
          <a:noFill/>
          <a:ln w="9525" cap="flat" cmpd="sng">
            <a:solidFill>
              <a:schemeClr val="dk1"/>
            </a:solidFill>
            <a:prstDash val="solid"/>
            <a:round/>
            <a:headEnd type="none" w="sm" len="sm"/>
            <a:tailEnd type="none" w="sm" len="sm"/>
          </a:ln>
        </p:spPr>
      </p:pic>
      <p:pic>
        <p:nvPicPr>
          <p:cNvPr id="698" name="Google Shape;698;p41"/>
          <p:cNvPicPr preferRelativeResize="0"/>
          <p:nvPr/>
        </p:nvPicPr>
        <p:blipFill rotWithShape="1">
          <a:blip r:embed="rId5">
            <a:biLevel thresh="75000"/>
            <a:alphaModFix amt="50000"/>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Lst>
          </a:blip>
          <a:srcRect t="8675" r="11707"/>
          <a:stretch/>
        </p:blipFill>
        <p:spPr>
          <a:xfrm>
            <a:off x="650900" y="1614267"/>
            <a:ext cx="9615000" cy="4828799"/>
          </a:xfrm>
          <a:prstGeom prst="rect">
            <a:avLst/>
          </a:prstGeom>
          <a:noFill/>
          <a:ln>
            <a:noFill/>
          </a:ln>
        </p:spPr>
      </p:pic>
      <p:sp>
        <p:nvSpPr>
          <p:cNvPr id="700" name="Google Shape;700;p41"/>
          <p:cNvSpPr/>
          <p:nvPr/>
        </p:nvSpPr>
        <p:spPr>
          <a:xfrm>
            <a:off x="1688133" y="3165233"/>
            <a:ext cx="2680000" cy="1340000"/>
          </a:xfrm>
          <a:prstGeom prst="ellipse">
            <a:avLst/>
          </a:prstGeom>
          <a:noFill/>
          <a:ln w="19050"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701" name="Google Shape;701;p41"/>
          <p:cNvSpPr/>
          <p:nvPr/>
        </p:nvSpPr>
        <p:spPr>
          <a:xfrm>
            <a:off x="7789200" y="3429000"/>
            <a:ext cx="387600" cy="688800"/>
          </a:xfrm>
          <a:prstGeom prst="ellipse">
            <a:avLst/>
          </a:prstGeom>
          <a:noFill/>
          <a:ln w="19050"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702" name="Google Shape;702;p41"/>
          <p:cNvSpPr/>
          <p:nvPr/>
        </p:nvSpPr>
        <p:spPr>
          <a:xfrm>
            <a:off x="6177700" y="3490833"/>
            <a:ext cx="1376800" cy="1014400"/>
          </a:xfrm>
          <a:prstGeom prst="ellipse">
            <a:avLst/>
          </a:prstGeom>
          <a:noFill/>
          <a:ln w="19050"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703" name="Google Shape;703;p41"/>
          <p:cNvSpPr/>
          <p:nvPr/>
        </p:nvSpPr>
        <p:spPr>
          <a:xfrm>
            <a:off x="8839233" y="3266200"/>
            <a:ext cx="1943600" cy="1014400"/>
          </a:xfrm>
          <a:prstGeom prst="ellipse">
            <a:avLst/>
          </a:prstGeom>
          <a:noFill/>
          <a:ln w="19050"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704" name="Google Shape;704;p41"/>
          <p:cNvSpPr txBox="1"/>
          <p:nvPr/>
        </p:nvSpPr>
        <p:spPr>
          <a:xfrm>
            <a:off x="0" y="1"/>
            <a:ext cx="4112400" cy="1107955"/>
          </a:xfrm>
          <a:prstGeom prst="rect">
            <a:avLst/>
          </a:prstGeom>
          <a:noFill/>
          <a:ln>
            <a:noFill/>
          </a:ln>
        </p:spPr>
        <p:txBody>
          <a:bodyPr spcFirstLastPara="1" wrap="square" lIns="121900" tIns="121900" rIns="121900" bIns="121900" anchor="t" anchorCtr="0">
            <a:spAutoFit/>
          </a:bodyPr>
          <a:lstStyle/>
          <a:p>
            <a:r>
              <a:rPr lang="en" sz="2800" dirty="0">
                <a:solidFill>
                  <a:schemeClr val="dk1"/>
                </a:solidFill>
                <a:latin typeface="+mj-lt"/>
              </a:rPr>
              <a:t>Beam pipe geometry inconsistency</a:t>
            </a:r>
            <a:endParaRPr sz="2800" dirty="0">
              <a:solidFill>
                <a:srgbClr val="980000"/>
              </a:solidFill>
              <a:latin typeface="+mj-lt"/>
            </a:endParaRPr>
          </a:p>
        </p:txBody>
      </p:sp>
      <p:pic>
        <p:nvPicPr>
          <p:cNvPr id="705" name="Google Shape;705;p41"/>
          <p:cNvPicPr preferRelativeResize="0"/>
          <p:nvPr/>
        </p:nvPicPr>
        <p:blipFill rotWithShape="1">
          <a:blip r:embed="rId7">
            <a:alphaModFix/>
          </a:blip>
          <a:srcRect t="20754" b="13503"/>
          <a:stretch/>
        </p:blipFill>
        <p:spPr>
          <a:xfrm>
            <a:off x="4241933" y="268467"/>
            <a:ext cx="7835935" cy="2603432"/>
          </a:xfrm>
          <a:prstGeom prst="rect">
            <a:avLst/>
          </a:prstGeom>
          <a:noFill/>
          <a:ln w="9525" cap="flat" cmpd="sng">
            <a:solidFill>
              <a:schemeClr val="dk1"/>
            </a:solidFill>
            <a:prstDash val="solid"/>
            <a:round/>
            <a:headEnd type="none" w="sm" len="sm"/>
            <a:tailEnd type="none" w="sm" len="sm"/>
          </a:ln>
        </p:spPr>
      </p:pic>
      <p:sp>
        <p:nvSpPr>
          <p:cNvPr id="4" name="TextBox 3">
            <a:extLst>
              <a:ext uri="{FF2B5EF4-FFF2-40B4-BE49-F238E27FC236}">
                <a16:creationId xmlns:a16="http://schemas.microsoft.com/office/drawing/2014/main" id="{BD2F60A6-1820-2FB9-0B46-4F7C0C013C96}"/>
              </a:ext>
            </a:extLst>
          </p:cNvPr>
          <p:cNvSpPr txBox="1"/>
          <p:nvPr/>
        </p:nvSpPr>
        <p:spPr>
          <a:xfrm>
            <a:off x="2099551" y="4827811"/>
            <a:ext cx="4284763" cy="646331"/>
          </a:xfrm>
          <a:prstGeom prst="rect">
            <a:avLst/>
          </a:prstGeom>
          <a:solidFill>
            <a:schemeClr val="bg1"/>
          </a:solidFill>
          <a:ln>
            <a:solidFill>
              <a:schemeClr val="tx1"/>
            </a:solidFill>
          </a:ln>
        </p:spPr>
        <p:txBody>
          <a:bodyPr wrap="none" rtlCol="0">
            <a:spAutoFit/>
          </a:bodyPr>
          <a:lstStyle/>
          <a:p>
            <a:r>
              <a:rPr lang="en-JP" dirty="0">
                <a:sym typeface="Wingdings" pitchFamily="2" charset="2"/>
              </a:rPr>
              <a:t> </a:t>
            </a:r>
            <a:r>
              <a:rPr lang="en-JP" dirty="0"/>
              <a:t>M</a:t>
            </a:r>
            <a:r>
              <a:rPr lang="en-US" dirty="0"/>
              <a:t>C</a:t>
            </a:r>
            <a:r>
              <a:rPr lang="en-JP" dirty="0"/>
              <a:t>particles generated in eic-shell (color)</a:t>
            </a:r>
          </a:p>
          <a:p>
            <a:pPr marL="285750" indent="-285750">
              <a:buFont typeface="Wingdings" pitchFamily="2" charset="2"/>
              <a:buChar char="à"/>
            </a:pPr>
            <a:r>
              <a:rPr lang="en-JP" dirty="0"/>
              <a:t>Material scan (black)</a:t>
            </a:r>
          </a:p>
        </p:txBody>
      </p:sp>
      <p:sp>
        <p:nvSpPr>
          <p:cNvPr id="2" name="TextBox 1">
            <a:extLst>
              <a:ext uri="{FF2B5EF4-FFF2-40B4-BE49-F238E27FC236}">
                <a16:creationId xmlns:a16="http://schemas.microsoft.com/office/drawing/2014/main" id="{8443C2C1-4CEB-5602-0E81-9E9AEAD3DDEC}"/>
              </a:ext>
            </a:extLst>
          </p:cNvPr>
          <p:cNvSpPr txBox="1"/>
          <p:nvPr/>
        </p:nvSpPr>
        <p:spPr>
          <a:xfrm>
            <a:off x="2096957" y="1671576"/>
            <a:ext cx="5457543" cy="1200329"/>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JP" dirty="0"/>
              <a:t>It is unclear which beam pipe geometry is correct</a:t>
            </a:r>
          </a:p>
          <a:p>
            <a:pPr marL="285750" indent="-285750">
              <a:buFont typeface="Arial" panose="020B0604020202020204" pitchFamily="34" charset="0"/>
              <a:buChar char="•"/>
            </a:pPr>
            <a:r>
              <a:rPr lang="en-JP" b="1" dirty="0"/>
              <a:t>Assumption: </a:t>
            </a:r>
            <a:r>
              <a:rPr lang="en-JP" dirty="0">
                <a:solidFill>
                  <a:srgbClr val="0070C0"/>
                </a:solidFill>
              </a:rPr>
              <a:t>consider the Synrad+ vacuum model  (prepared by Charlie) as a correct geometry since it is given as a single STL file (hard to modify)</a:t>
            </a:r>
          </a:p>
        </p:txBody>
      </p:sp>
      <p:sp>
        <p:nvSpPr>
          <p:cNvPr id="3" name="Date Placeholder 2">
            <a:extLst>
              <a:ext uri="{FF2B5EF4-FFF2-40B4-BE49-F238E27FC236}">
                <a16:creationId xmlns:a16="http://schemas.microsoft.com/office/drawing/2014/main" id="{724642FB-13CE-AAF1-FFEE-5D6E543EAEEA}"/>
              </a:ext>
            </a:extLst>
          </p:cNvPr>
          <p:cNvSpPr>
            <a:spLocks noGrp="1"/>
          </p:cNvSpPr>
          <p:nvPr>
            <p:ph type="dt" sz="half" idx="10"/>
          </p:nvPr>
        </p:nvSpPr>
        <p:spPr/>
        <p:txBody>
          <a:bodyPr/>
          <a:lstStyle/>
          <a:p>
            <a:fld id="{977A3E63-44D1-754C-BA89-3237B89D6E23}" type="datetime1">
              <a:rPr lang="en-US" smtClean="0"/>
              <a:t>1/24/24</a:t>
            </a:fld>
            <a:endParaRPr lang="en-JP"/>
          </a:p>
        </p:txBody>
      </p:sp>
      <p:sp>
        <p:nvSpPr>
          <p:cNvPr id="6" name="Footer Placeholder 5">
            <a:extLst>
              <a:ext uri="{FF2B5EF4-FFF2-40B4-BE49-F238E27FC236}">
                <a16:creationId xmlns:a16="http://schemas.microsoft.com/office/drawing/2014/main" id="{BC7A45E1-1B41-E332-ABB3-734B555C28A6}"/>
              </a:ext>
            </a:extLst>
          </p:cNvPr>
          <p:cNvSpPr>
            <a:spLocks noGrp="1"/>
          </p:cNvSpPr>
          <p:nvPr>
            <p:ph type="ftr" sz="quarter" idx="11"/>
          </p:nvPr>
        </p:nvSpPr>
        <p:spPr/>
        <p:txBody>
          <a:bodyPr/>
          <a:lstStyle/>
          <a:p>
            <a:r>
              <a:rPr lang="en-US"/>
              <a:t>Andrii Natochii | EIC SR BG simulation in Geant4</a:t>
            </a:r>
            <a:endParaRPr lang="en-JP"/>
          </a:p>
        </p:txBody>
      </p:sp>
      <p:sp>
        <p:nvSpPr>
          <p:cNvPr id="7" name="Slide Number Placeholder 6">
            <a:extLst>
              <a:ext uri="{FF2B5EF4-FFF2-40B4-BE49-F238E27FC236}">
                <a16:creationId xmlns:a16="http://schemas.microsoft.com/office/drawing/2014/main" id="{99664728-1AAB-462B-1522-065CF048BFE0}"/>
              </a:ext>
            </a:extLst>
          </p:cNvPr>
          <p:cNvSpPr>
            <a:spLocks noGrp="1"/>
          </p:cNvSpPr>
          <p:nvPr>
            <p:ph type="sldNum" sz="quarter" idx="12"/>
          </p:nvPr>
        </p:nvSpPr>
        <p:spPr/>
        <p:txBody>
          <a:bodyPr/>
          <a:lstStyle/>
          <a:p>
            <a:fld id="{94587223-24F1-CD41-9ABC-0D14B0491924}" type="slidenum">
              <a:rPr lang="en-JP" smtClean="0"/>
              <a:t>12</a:t>
            </a:fld>
            <a:endParaRPr lang="en-JP"/>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9D7415-57A8-3717-0747-A32E2E9DD618}"/>
              </a:ext>
            </a:extLst>
          </p:cNvPr>
          <p:cNvSpPr>
            <a:spLocks noGrp="1"/>
          </p:cNvSpPr>
          <p:nvPr>
            <p:ph type="dt" sz="half" idx="10"/>
          </p:nvPr>
        </p:nvSpPr>
        <p:spPr/>
        <p:txBody>
          <a:bodyPr/>
          <a:lstStyle/>
          <a:p>
            <a:fld id="{79B805D0-01A1-6642-B3D2-85AFDE932E3B}" type="datetime1">
              <a:rPr lang="en-US" smtClean="0"/>
              <a:t>1/24/24</a:t>
            </a:fld>
            <a:endParaRPr lang="en-JP"/>
          </a:p>
        </p:txBody>
      </p:sp>
      <p:sp>
        <p:nvSpPr>
          <p:cNvPr id="3" name="Footer Placeholder 2">
            <a:extLst>
              <a:ext uri="{FF2B5EF4-FFF2-40B4-BE49-F238E27FC236}">
                <a16:creationId xmlns:a16="http://schemas.microsoft.com/office/drawing/2014/main" id="{64E8A11B-BBA6-EE9D-37D0-39543879C467}"/>
              </a:ext>
            </a:extLst>
          </p:cNvPr>
          <p:cNvSpPr>
            <a:spLocks noGrp="1"/>
          </p:cNvSpPr>
          <p:nvPr>
            <p:ph type="ftr" sz="quarter" idx="11"/>
          </p:nvPr>
        </p:nvSpPr>
        <p:spPr/>
        <p:txBody>
          <a:bodyPr/>
          <a:lstStyle/>
          <a:p>
            <a:r>
              <a:rPr lang="en-US"/>
              <a:t>Andrii Natochii | EIC SR BG simulation in Geant4</a:t>
            </a:r>
            <a:endParaRPr lang="en-JP"/>
          </a:p>
        </p:txBody>
      </p:sp>
      <p:sp>
        <p:nvSpPr>
          <p:cNvPr id="4" name="Slide Number Placeholder 3">
            <a:extLst>
              <a:ext uri="{FF2B5EF4-FFF2-40B4-BE49-F238E27FC236}">
                <a16:creationId xmlns:a16="http://schemas.microsoft.com/office/drawing/2014/main" id="{FF4F8F79-549C-3AF0-F1FA-6CCFD3D590D2}"/>
              </a:ext>
            </a:extLst>
          </p:cNvPr>
          <p:cNvSpPr>
            <a:spLocks noGrp="1"/>
          </p:cNvSpPr>
          <p:nvPr>
            <p:ph type="sldNum" sz="quarter" idx="12"/>
          </p:nvPr>
        </p:nvSpPr>
        <p:spPr/>
        <p:txBody>
          <a:bodyPr/>
          <a:lstStyle/>
          <a:p>
            <a:fld id="{94587223-24F1-CD41-9ABC-0D14B0491924}" type="slidenum">
              <a:rPr lang="en-JP" smtClean="0"/>
              <a:t>13</a:t>
            </a:fld>
            <a:endParaRPr lang="en-JP"/>
          </a:p>
        </p:txBody>
      </p:sp>
      <p:pic>
        <p:nvPicPr>
          <p:cNvPr id="6" name="Picture 5" descr="A close-up of a model of a building&#10;&#10;Description automatically generated">
            <a:extLst>
              <a:ext uri="{FF2B5EF4-FFF2-40B4-BE49-F238E27FC236}">
                <a16:creationId xmlns:a16="http://schemas.microsoft.com/office/drawing/2014/main" id="{CB77AFC8-1F7D-BB67-0E6B-9F548C016439}"/>
              </a:ext>
            </a:extLst>
          </p:cNvPr>
          <p:cNvPicPr>
            <a:picLocks noChangeAspect="1"/>
          </p:cNvPicPr>
          <p:nvPr/>
        </p:nvPicPr>
        <p:blipFill>
          <a:blip r:embed="rId2"/>
          <a:stretch>
            <a:fillRect/>
          </a:stretch>
        </p:blipFill>
        <p:spPr>
          <a:xfrm>
            <a:off x="976743" y="136525"/>
            <a:ext cx="8560132" cy="5557652"/>
          </a:xfrm>
          <a:prstGeom prst="rect">
            <a:avLst/>
          </a:prstGeom>
        </p:spPr>
      </p:pic>
      <p:pic>
        <p:nvPicPr>
          <p:cNvPr id="8" name="Picture 7" descr="A graph of a graph&#10;&#10;Description automatically generated with medium confidence">
            <a:extLst>
              <a:ext uri="{FF2B5EF4-FFF2-40B4-BE49-F238E27FC236}">
                <a16:creationId xmlns:a16="http://schemas.microsoft.com/office/drawing/2014/main" id="{1633A79E-7D0F-E8E3-C8C3-146E2BFE7866}"/>
              </a:ext>
            </a:extLst>
          </p:cNvPr>
          <p:cNvPicPr>
            <a:picLocks noChangeAspect="1"/>
          </p:cNvPicPr>
          <p:nvPr/>
        </p:nvPicPr>
        <p:blipFill>
          <a:blip r:embed="rId3"/>
          <a:stretch>
            <a:fillRect/>
          </a:stretch>
        </p:blipFill>
        <p:spPr>
          <a:xfrm>
            <a:off x="5001326" y="63698"/>
            <a:ext cx="6931289" cy="3365302"/>
          </a:xfrm>
          <a:prstGeom prst="rect">
            <a:avLst/>
          </a:prstGeom>
          <a:ln>
            <a:solidFill>
              <a:schemeClr val="tx1"/>
            </a:solidFill>
          </a:ln>
        </p:spPr>
      </p:pic>
      <p:sp>
        <p:nvSpPr>
          <p:cNvPr id="12" name="Oval 11">
            <a:extLst>
              <a:ext uri="{FF2B5EF4-FFF2-40B4-BE49-F238E27FC236}">
                <a16:creationId xmlns:a16="http://schemas.microsoft.com/office/drawing/2014/main" id="{AD9EF6BB-9D62-65F7-DA59-EF2A0C483BC2}"/>
              </a:ext>
            </a:extLst>
          </p:cNvPr>
          <p:cNvSpPr/>
          <p:nvPr/>
        </p:nvSpPr>
        <p:spPr>
          <a:xfrm>
            <a:off x="3372592" y="3241963"/>
            <a:ext cx="1472540" cy="86689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3" name="Oval 12">
            <a:extLst>
              <a:ext uri="{FF2B5EF4-FFF2-40B4-BE49-F238E27FC236}">
                <a16:creationId xmlns:a16="http://schemas.microsoft.com/office/drawing/2014/main" id="{E6FA0811-8D46-FBF4-69A9-19988BE33B46}"/>
              </a:ext>
            </a:extLst>
          </p:cNvPr>
          <p:cNvSpPr/>
          <p:nvPr/>
        </p:nvSpPr>
        <p:spPr>
          <a:xfrm>
            <a:off x="7244362" y="1746349"/>
            <a:ext cx="1818076" cy="103315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cxnSp>
        <p:nvCxnSpPr>
          <p:cNvPr id="14" name="Straight Connector 13">
            <a:extLst>
              <a:ext uri="{FF2B5EF4-FFF2-40B4-BE49-F238E27FC236}">
                <a16:creationId xmlns:a16="http://schemas.microsoft.com/office/drawing/2014/main" id="{5EBC772A-001D-47E4-0816-9F9E62EFE11C}"/>
              </a:ext>
            </a:extLst>
          </p:cNvPr>
          <p:cNvCxnSpPr>
            <a:stCxn id="12" idx="6"/>
            <a:endCxn id="13" idx="2"/>
          </p:cNvCxnSpPr>
          <p:nvPr/>
        </p:nvCxnSpPr>
        <p:spPr>
          <a:xfrm flipV="1">
            <a:off x="4845132" y="2262926"/>
            <a:ext cx="2399230" cy="1412486"/>
          </a:xfrm>
          <a:prstGeom prst="line">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Google Shape;704;p41">
            <a:extLst>
              <a:ext uri="{FF2B5EF4-FFF2-40B4-BE49-F238E27FC236}">
                <a16:creationId xmlns:a16="http://schemas.microsoft.com/office/drawing/2014/main" id="{2767F48C-2403-3C89-458A-CB4197753C52}"/>
              </a:ext>
            </a:extLst>
          </p:cNvPr>
          <p:cNvSpPr txBox="1"/>
          <p:nvPr/>
        </p:nvSpPr>
        <p:spPr>
          <a:xfrm>
            <a:off x="0" y="1"/>
            <a:ext cx="4112400" cy="1107955"/>
          </a:xfrm>
          <a:prstGeom prst="rect">
            <a:avLst/>
          </a:prstGeom>
          <a:noFill/>
          <a:ln>
            <a:noFill/>
          </a:ln>
        </p:spPr>
        <p:txBody>
          <a:bodyPr spcFirstLastPara="1" wrap="square" lIns="121900" tIns="121900" rIns="121900" bIns="121900" anchor="t" anchorCtr="0">
            <a:spAutoFit/>
          </a:bodyPr>
          <a:lstStyle/>
          <a:p>
            <a:r>
              <a:rPr lang="en" sz="2800" dirty="0">
                <a:solidFill>
                  <a:schemeClr val="dk1"/>
                </a:solidFill>
                <a:latin typeface="+mj-lt"/>
              </a:rPr>
              <a:t>Adjusted beam pipe overlap with </a:t>
            </a:r>
            <a:r>
              <a:rPr lang="en" sz="2800" dirty="0" err="1">
                <a:solidFill>
                  <a:schemeClr val="dk1"/>
                </a:solidFill>
                <a:latin typeface="+mj-lt"/>
              </a:rPr>
              <a:t>ePIC</a:t>
            </a:r>
            <a:endParaRPr sz="2800" dirty="0">
              <a:solidFill>
                <a:srgbClr val="980000"/>
              </a:solidFill>
              <a:latin typeface="+mj-lt"/>
            </a:endParaRPr>
          </a:p>
        </p:txBody>
      </p:sp>
    </p:spTree>
    <p:extLst>
      <p:ext uri="{BB962C8B-B14F-4D97-AF65-F5344CB8AC3E}">
        <p14:creationId xmlns:p14="http://schemas.microsoft.com/office/powerpoint/2010/main" val="3646755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9D7415-57A8-3717-0747-A32E2E9DD618}"/>
              </a:ext>
            </a:extLst>
          </p:cNvPr>
          <p:cNvSpPr>
            <a:spLocks noGrp="1"/>
          </p:cNvSpPr>
          <p:nvPr>
            <p:ph type="dt" sz="half" idx="10"/>
          </p:nvPr>
        </p:nvSpPr>
        <p:spPr/>
        <p:txBody>
          <a:bodyPr/>
          <a:lstStyle/>
          <a:p>
            <a:fld id="{D18D90C8-E407-384A-9BF2-627409B1A5A8}" type="datetime1">
              <a:rPr lang="en-US" smtClean="0"/>
              <a:t>1/24/24</a:t>
            </a:fld>
            <a:endParaRPr lang="en-JP"/>
          </a:p>
        </p:txBody>
      </p:sp>
      <p:sp>
        <p:nvSpPr>
          <p:cNvPr id="3" name="Footer Placeholder 2">
            <a:extLst>
              <a:ext uri="{FF2B5EF4-FFF2-40B4-BE49-F238E27FC236}">
                <a16:creationId xmlns:a16="http://schemas.microsoft.com/office/drawing/2014/main" id="{64E8A11B-BBA6-EE9D-37D0-39543879C467}"/>
              </a:ext>
            </a:extLst>
          </p:cNvPr>
          <p:cNvSpPr>
            <a:spLocks noGrp="1"/>
          </p:cNvSpPr>
          <p:nvPr>
            <p:ph type="ftr" sz="quarter" idx="11"/>
          </p:nvPr>
        </p:nvSpPr>
        <p:spPr/>
        <p:txBody>
          <a:bodyPr/>
          <a:lstStyle/>
          <a:p>
            <a:r>
              <a:rPr lang="en-US"/>
              <a:t>Andrii Natochii | EIC SR BG simulation in Geant4</a:t>
            </a:r>
            <a:endParaRPr lang="en-JP"/>
          </a:p>
        </p:txBody>
      </p:sp>
      <p:sp>
        <p:nvSpPr>
          <p:cNvPr id="4" name="Slide Number Placeholder 3">
            <a:extLst>
              <a:ext uri="{FF2B5EF4-FFF2-40B4-BE49-F238E27FC236}">
                <a16:creationId xmlns:a16="http://schemas.microsoft.com/office/drawing/2014/main" id="{FF4F8F79-549C-3AF0-F1FA-6CCFD3D590D2}"/>
              </a:ext>
            </a:extLst>
          </p:cNvPr>
          <p:cNvSpPr>
            <a:spLocks noGrp="1"/>
          </p:cNvSpPr>
          <p:nvPr>
            <p:ph type="sldNum" sz="quarter" idx="12"/>
          </p:nvPr>
        </p:nvSpPr>
        <p:spPr/>
        <p:txBody>
          <a:bodyPr/>
          <a:lstStyle/>
          <a:p>
            <a:fld id="{94587223-24F1-CD41-9ABC-0D14B0491924}" type="slidenum">
              <a:rPr lang="en-JP" smtClean="0"/>
              <a:t>14</a:t>
            </a:fld>
            <a:endParaRPr lang="en-JP"/>
          </a:p>
        </p:txBody>
      </p:sp>
      <p:pic>
        <p:nvPicPr>
          <p:cNvPr id="6" name="Picture 5">
            <a:extLst>
              <a:ext uri="{FF2B5EF4-FFF2-40B4-BE49-F238E27FC236}">
                <a16:creationId xmlns:a16="http://schemas.microsoft.com/office/drawing/2014/main" id="{CB77AFC8-1F7D-BB67-0E6B-9F548C016439}"/>
              </a:ext>
            </a:extLst>
          </p:cNvPr>
          <p:cNvPicPr>
            <a:picLocks noChangeAspect="1"/>
          </p:cNvPicPr>
          <p:nvPr/>
        </p:nvPicPr>
        <p:blipFill>
          <a:blip r:embed="rId2"/>
          <a:srcRect/>
          <a:stretch/>
        </p:blipFill>
        <p:spPr>
          <a:xfrm>
            <a:off x="1059870" y="0"/>
            <a:ext cx="8560132" cy="5051424"/>
          </a:xfrm>
          <a:prstGeom prst="rect">
            <a:avLst/>
          </a:prstGeom>
        </p:spPr>
      </p:pic>
      <p:sp>
        <p:nvSpPr>
          <p:cNvPr id="7" name="TextBox 6">
            <a:extLst>
              <a:ext uri="{FF2B5EF4-FFF2-40B4-BE49-F238E27FC236}">
                <a16:creationId xmlns:a16="http://schemas.microsoft.com/office/drawing/2014/main" id="{36889AC6-D7B5-24AB-134C-05C29D6824CD}"/>
              </a:ext>
            </a:extLst>
          </p:cNvPr>
          <p:cNvSpPr txBox="1"/>
          <p:nvPr/>
        </p:nvSpPr>
        <p:spPr>
          <a:xfrm>
            <a:off x="259385" y="5147269"/>
            <a:ext cx="13539742" cy="738664"/>
          </a:xfrm>
          <a:prstGeom prst="rect">
            <a:avLst/>
          </a:prstGeom>
          <a:noFill/>
        </p:spPr>
        <p:txBody>
          <a:bodyPr wrap="square">
            <a:spAutoFit/>
          </a:bodyPr>
          <a:lstStyle/>
          <a:p>
            <a:r>
              <a:rPr lang="en-US" sz="1400" dirty="0">
                <a:solidFill>
                  <a:srgbClr val="000000"/>
                </a:solidFill>
                <a:effectLst/>
                <a:latin typeface="Menlo" panose="020B0609030804020204" pitchFamily="49" charset="0"/>
              </a:rPr>
              <a:t>compact/</a:t>
            </a:r>
            <a:r>
              <a:rPr lang="en-US" sz="1400" dirty="0" err="1">
                <a:solidFill>
                  <a:srgbClr val="000000"/>
                </a:solidFill>
                <a:effectLst/>
                <a:latin typeface="Menlo" panose="020B0609030804020204" pitchFamily="49" charset="0"/>
              </a:rPr>
              <a:t>definitions.xml</a:t>
            </a:r>
            <a:endParaRPr lang="en-US" sz="1400" b="1" dirty="0">
              <a:solidFill>
                <a:srgbClr val="FF0000"/>
              </a:solidFill>
              <a:effectLst/>
              <a:latin typeface="Menlo" panose="020B0609030804020204" pitchFamily="49" charset="0"/>
            </a:endParaRPr>
          </a:p>
          <a:p>
            <a:r>
              <a:rPr lang="en-US" sz="1400" b="1" dirty="0">
                <a:solidFill>
                  <a:srgbClr val="FF0000"/>
                </a:solidFill>
                <a:effectLst/>
                <a:latin typeface="Menlo" panose="020B0609030804020204" pitchFamily="49" charset="0"/>
              </a:rPr>
              <a:t>&lt;constant </a:t>
            </a:r>
            <a:r>
              <a:rPr lang="en-US" sz="1400" dirty="0">
                <a:solidFill>
                  <a:srgbClr val="FF0000"/>
                </a:solidFill>
                <a:effectLst/>
                <a:latin typeface="Menlo" panose="020B0609030804020204" pitchFamily="49" charset="0"/>
              </a:rPr>
              <a:t>name="ForwardRICHRegion_tan1"</a:t>
            </a:r>
            <a:r>
              <a:rPr lang="en-US" sz="1400" b="1" dirty="0">
                <a:solidFill>
                  <a:srgbClr val="FF0000"/>
                </a:solidFill>
                <a:effectLst/>
                <a:latin typeface="Menlo" panose="020B0609030804020204" pitchFamily="49" charset="0"/>
              </a:rPr>
              <a:t>        </a:t>
            </a:r>
            <a:r>
              <a:rPr lang="en-US" sz="1400" dirty="0">
                <a:solidFill>
                  <a:srgbClr val="FF0000"/>
                </a:solidFill>
                <a:effectLst/>
                <a:latin typeface="Menlo" panose="020B0609030804020204" pitchFamily="49" charset="0"/>
              </a:rPr>
              <a:t>value="</a:t>
            </a:r>
            <a:r>
              <a:rPr lang="en-US" sz="1400" dirty="0" err="1">
                <a:solidFill>
                  <a:srgbClr val="FF0000"/>
                </a:solidFill>
                <a:effectLst/>
                <a:latin typeface="Menlo" panose="020B0609030804020204" pitchFamily="49" charset="0"/>
              </a:rPr>
              <a:t>CentralTrackingRegionP_tan</a:t>
            </a:r>
            <a:r>
              <a:rPr lang="en-US" sz="1400" dirty="0">
                <a:solidFill>
                  <a:srgbClr val="FF0000"/>
                </a:solidFill>
                <a:effectLst/>
                <a:latin typeface="Menlo" panose="020B0609030804020204" pitchFamily="49" charset="0"/>
              </a:rPr>
              <a:t> * </a:t>
            </a:r>
            <a:r>
              <a:rPr lang="en-US" sz="1400" strike="sngStrike" dirty="0">
                <a:solidFill>
                  <a:srgbClr val="FF0000"/>
                </a:solidFill>
                <a:effectLst/>
                <a:latin typeface="Menlo" panose="020B0609030804020204" pitchFamily="49" charset="0"/>
              </a:rPr>
              <a:t>0.88</a:t>
            </a:r>
            <a:r>
              <a:rPr lang="en-US" sz="1400" dirty="0">
                <a:solidFill>
                  <a:srgbClr val="FF0000"/>
                </a:solidFill>
                <a:effectLst/>
                <a:latin typeface="Menlo" panose="020B0609030804020204" pitchFamily="49" charset="0"/>
              </a:rPr>
              <a:t> 1.20"</a:t>
            </a:r>
            <a:r>
              <a:rPr lang="en-US" sz="1400" b="1" dirty="0">
                <a:solidFill>
                  <a:srgbClr val="FF0000"/>
                </a:solidFill>
                <a:effectLst/>
                <a:latin typeface="Menlo" panose="020B0609030804020204" pitchFamily="49" charset="0"/>
              </a:rPr>
              <a:t> /&gt;</a:t>
            </a:r>
          </a:p>
          <a:p>
            <a:r>
              <a:rPr lang="en-US" sz="1400" b="1" dirty="0">
                <a:solidFill>
                  <a:srgbClr val="FF0000"/>
                </a:solidFill>
                <a:effectLst/>
                <a:latin typeface="Menlo" panose="020B0609030804020204" pitchFamily="49" charset="0"/>
              </a:rPr>
              <a:t>&lt;constant </a:t>
            </a:r>
            <a:r>
              <a:rPr lang="en-US" sz="1400" dirty="0">
                <a:solidFill>
                  <a:srgbClr val="FF0000"/>
                </a:solidFill>
                <a:effectLst/>
                <a:latin typeface="Menlo" panose="020B0609030804020204" pitchFamily="49" charset="0"/>
              </a:rPr>
              <a:t>name="ForwardRICHRegion_tan2"</a:t>
            </a:r>
            <a:r>
              <a:rPr lang="en-US" sz="1400" b="1" dirty="0">
                <a:solidFill>
                  <a:srgbClr val="FF0000"/>
                </a:solidFill>
                <a:effectLst/>
                <a:latin typeface="Menlo" panose="020B0609030804020204" pitchFamily="49" charset="0"/>
              </a:rPr>
              <a:t>        </a:t>
            </a:r>
            <a:r>
              <a:rPr lang="en-US" sz="1400" dirty="0">
                <a:solidFill>
                  <a:srgbClr val="FF0000"/>
                </a:solidFill>
                <a:effectLst/>
                <a:latin typeface="Menlo" panose="020B0609030804020204" pitchFamily="49" charset="0"/>
              </a:rPr>
              <a:t>value="Eta3_6_tan * </a:t>
            </a:r>
            <a:r>
              <a:rPr lang="en-US" sz="1400" strike="sngStrike" dirty="0">
                <a:solidFill>
                  <a:srgbClr val="FF0000"/>
                </a:solidFill>
                <a:effectLst/>
                <a:latin typeface="Menlo" panose="020B0609030804020204" pitchFamily="49" charset="0"/>
              </a:rPr>
              <a:t>0.89</a:t>
            </a:r>
            <a:r>
              <a:rPr lang="en-US" sz="1400" dirty="0">
                <a:solidFill>
                  <a:srgbClr val="FF0000"/>
                </a:solidFill>
                <a:effectLst/>
                <a:latin typeface="Menlo" panose="020B0609030804020204" pitchFamily="49" charset="0"/>
              </a:rPr>
              <a:t> 1.20"</a:t>
            </a:r>
            <a:r>
              <a:rPr lang="en-US" sz="1400" b="1" dirty="0">
                <a:solidFill>
                  <a:srgbClr val="FF0000"/>
                </a:solidFill>
                <a:effectLst/>
                <a:latin typeface="Menlo" panose="020B0609030804020204" pitchFamily="49" charset="0"/>
              </a:rPr>
              <a:t> /&gt;</a:t>
            </a:r>
            <a:endParaRPr lang="en-US" sz="1400" dirty="0">
              <a:solidFill>
                <a:srgbClr val="FF0000"/>
              </a:solidFill>
              <a:effectLst/>
              <a:latin typeface="Menlo" panose="020B0609030804020204" pitchFamily="49" charset="0"/>
            </a:endParaRPr>
          </a:p>
        </p:txBody>
      </p:sp>
      <p:sp>
        <p:nvSpPr>
          <p:cNvPr id="10" name="TextBox 9">
            <a:extLst>
              <a:ext uri="{FF2B5EF4-FFF2-40B4-BE49-F238E27FC236}">
                <a16:creationId xmlns:a16="http://schemas.microsoft.com/office/drawing/2014/main" id="{EC0A329D-15B3-33F1-F27D-3DE34DECDB92}"/>
              </a:ext>
            </a:extLst>
          </p:cNvPr>
          <p:cNvSpPr txBox="1"/>
          <p:nvPr/>
        </p:nvSpPr>
        <p:spPr>
          <a:xfrm>
            <a:off x="259385" y="5845005"/>
            <a:ext cx="13287498" cy="523220"/>
          </a:xfrm>
          <a:prstGeom prst="rect">
            <a:avLst/>
          </a:prstGeom>
          <a:noFill/>
        </p:spPr>
        <p:txBody>
          <a:bodyPr wrap="square">
            <a:spAutoFit/>
          </a:bodyPr>
          <a:lstStyle/>
          <a:p>
            <a:r>
              <a:rPr lang="en-US" sz="1400" dirty="0">
                <a:solidFill>
                  <a:srgbClr val="000000"/>
                </a:solidFill>
                <a:effectLst/>
                <a:latin typeface="Menlo" panose="020B0609030804020204" pitchFamily="49" charset="0"/>
              </a:rPr>
              <a:t>compact/tracking/</a:t>
            </a:r>
            <a:r>
              <a:rPr lang="en-US" sz="1400" dirty="0" err="1">
                <a:solidFill>
                  <a:srgbClr val="000000"/>
                </a:solidFill>
                <a:effectLst/>
                <a:latin typeface="Menlo" panose="020B0609030804020204" pitchFamily="49" charset="0"/>
              </a:rPr>
              <a:t>definitions.xml</a:t>
            </a:r>
            <a:r>
              <a:rPr lang="en-US" sz="1400" dirty="0">
                <a:solidFill>
                  <a:srgbClr val="000000"/>
                </a:solidFill>
                <a:effectLst/>
                <a:latin typeface="Menlo" panose="020B0609030804020204" pitchFamily="49" charset="0"/>
              </a:rPr>
              <a:t> </a:t>
            </a:r>
            <a:endParaRPr lang="en-US" sz="1400" b="1" dirty="0">
              <a:solidFill>
                <a:srgbClr val="FF0000"/>
              </a:solidFill>
              <a:effectLst/>
              <a:latin typeface="Menlo" panose="020B0609030804020204" pitchFamily="49" charset="0"/>
            </a:endParaRPr>
          </a:p>
          <a:p>
            <a:r>
              <a:rPr lang="en-US" sz="1400" b="1" dirty="0">
                <a:solidFill>
                  <a:srgbClr val="FF0000"/>
                </a:solidFill>
                <a:effectLst/>
                <a:latin typeface="Menlo" panose="020B0609030804020204" pitchFamily="49" charset="0"/>
              </a:rPr>
              <a:t>&lt;constant </a:t>
            </a:r>
            <a:r>
              <a:rPr lang="en-US" sz="1400" dirty="0">
                <a:solidFill>
                  <a:srgbClr val="FF0000"/>
                </a:solidFill>
                <a:effectLst/>
                <a:latin typeface="Menlo" panose="020B0609030804020204" pitchFamily="49" charset="0"/>
              </a:rPr>
              <a:t>name="</a:t>
            </a:r>
            <a:r>
              <a:rPr lang="en-US" sz="1400" dirty="0" err="1">
                <a:solidFill>
                  <a:srgbClr val="FF0000"/>
                </a:solidFill>
                <a:effectLst/>
                <a:latin typeface="Menlo" panose="020B0609030804020204" pitchFamily="49" charset="0"/>
              </a:rPr>
              <a:t>ForwardTOFRegion_minR</a:t>
            </a:r>
            <a:r>
              <a:rPr lang="en-US" sz="1400" dirty="0">
                <a:solidFill>
                  <a:srgbClr val="FF0000"/>
                </a:solidFill>
                <a:effectLst/>
                <a:latin typeface="Menlo" panose="020B0609030804020204" pitchFamily="49" charset="0"/>
              </a:rPr>
              <a:t>"</a:t>
            </a:r>
            <a:r>
              <a:rPr lang="en-US" sz="1400" b="1" dirty="0">
                <a:solidFill>
                  <a:srgbClr val="FF0000"/>
                </a:solidFill>
                <a:effectLst/>
                <a:latin typeface="Menlo" panose="020B0609030804020204" pitchFamily="49" charset="0"/>
              </a:rPr>
              <a:t>        </a:t>
            </a:r>
            <a:r>
              <a:rPr lang="en-US" sz="1400" dirty="0">
                <a:solidFill>
                  <a:srgbClr val="FF0000"/>
                </a:solidFill>
                <a:effectLst/>
                <a:latin typeface="Menlo" panose="020B0609030804020204" pitchFamily="49" charset="0"/>
              </a:rPr>
              <a:t>value=”</a:t>
            </a:r>
            <a:r>
              <a:rPr lang="en-US" sz="1400" strike="sngStrike" dirty="0">
                <a:solidFill>
                  <a:srgbClr val="FF0000"/>
                </a:solidFill>
                <a:effectLst/>
                <a:latin typeface="Menlo" panose="020B0609030804020204" pitchFamily="49" charset="0"/>
              </a:rPr>
              <a:t>8</a:t>
            </a:r>
            <a:r>
              <a:rPr lang="en-US" sz="1400" dirty="0">
                <a:solidFill>
                  <a:srgbClr val="FF0000"/>
                </a:solidFill>
                <a:effectLst/>
                <a:latin typeface="Menlo" panose="020B0609030804020204" pitchFamily="49" charset="0"/>
              </a:rPr>
              <a:t> 13*cm"</a:t>
            </a:r>
            <a:r>
              <a:rPr lang="en-US" sz="1400" b="1" dirty="0">
                <a:solidFill>
                  <a:srgbClr val="FF0000"/>
                </a:solidFill>
                <a:effectLst/>
                <a:latin typeface="Menlo" panose="020B0609030804020204" pitchFamily="49" charset="0"/>
              </a:rPr>
              <a:t> /&gt;</a:t>
            </a:r>
            <a:endParaRPr lang="en-US" sz="1400" dirty="0">
              <a:solidFill>
                <a:srgbClr val="FF0000"/>
              </a:solidFill>
              <a:effectLst/>
              <a:latin typeface="Menlo" panose="020B0609030804020204" pitchFamily="49" charset="0"/>
            </a:endParaRPr>
          </a:p>
        </p:txBody>
      </p:sp>
      <p:pic>
        <p:nvPicPr>
          <p:cNvPr id="11" name="Picture 10">
            <a:extLst>
              <a:ext uri="{FF2B5EF4-FFF2-40B4-BE49-F238E27FC236}">
                <a16:creationId xmlns:a16="http://schemas.microsoft.com/office/drawing/2014/main" id="{CEF63918-5A2B-4306-1D10-A5DB6A62CCDF}"/>
              </a:ext>
            </a:extLst>
          </p:cNvPr>
          <p:cNvPicPr>
            <a:picLocks noChangeAspect="1"/>
          </p:cNvPicPr>
          <p:nvPr/>
        </p:nvPicPr>
        <p:blipFill>
          <a:blip r:embed="rId3"/>
          <a:srcRect/>
          <a:stretch/>
        </p:blipFill>
        <p:spPr>
          <a:xfrm>
            <a:off x="5001327" y="63698"/>
            <a:ext cx="6931287" cy="3365302"/>
          </a:xfrm>
          <a:prstGeom prst="rect">
            <a:avLst/>
          </a:prstGeom>
          <a:ln>
            <a:solidFill>
              <a:schemeClr val="tx1"/>
            </a:solidFill>
          </a:ln>
        </p:spPr>
      </p:pic>
      <p:sp>
        <p:nvSpPr>
          <p:cNvPr id="12" name="Oval 11">
            <a:extLst>
              <a:ext uri="{FF2B5EF4-FFF2-40B4-BE49-F238E27FC236}">
                <a16:creationId xmlns:a16="http://schemas.microsoft.com/office/drawing/2014/main" id="{14F83617-9960-471C-2F0F-283851E985D3}"/>
              </a:ext>
            </a:extLst>
          </p:cNvPr>
          <p:cNvSpPr/>
          <p:nvPr/>
        </p:nvSpPr>
        <p:spPr>
          <a:xfrm>
            <a:off x="2576945" y="2755075"/>
            <a:ext cx="1472540" cy="86689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3" name="Oval 12">
            <a:extLst>
              <a:ext uri="{FF2B5EF4-FFF2-40B4-BE49-F238E27FC236}">
                <a16:creationId xmlns:a16="http://schemas.microsoft.com/office/drawing/2014/main" id="{8708A871-BEAF-4622-DE47-F26C4E063D97}"/>
              </a:ext>
            </a:extLst>
          </p:cNvPr>
          <p:cNvSpPr/>
          <p:nvPr/>
        </p:nvSpPr>
        <p:spPr>
          <a:xfrm>
            <a:off x="7244362" y="1891567"/>
            <a:ext cx="1818076" cy="103315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cxnSp>
        <p:nvCxnSpPr>
          <p:cNvPr id="15" name="Straight Connector 14">
            <a:extLst>
              <a:ext uri="{FF2B5EF4-FFF2-40B4-BE49-F238E27FC236}">
                <a16:creationId xmlns:a16="http://schemas.microsoft.com/office/drawing/2014/main" id="{5845D833-6B39-5560-F261-DC637DAAC6CA}"/>
              </a:ext>
            </a:extLst>
          </p:cNvPr>
          <p:cNvCxnSpPr>
            <a:stCxn id="12" idx="6"/>
            <a:endCxn id="13" idx="2"/>
          </p:cNvCxnSpPr>
          <p:nvPr/>
        </p:nvCxnSpPr>
        <p:spPr>
          <a:xfrm flipV="1">
            <a:off x="4049485" y="2408144"/>
            <a:ext cx="3194877" cy="780380"/>
          </a:xfrm>
          <a:prstGeom prst="line">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Google Shape;704;p41">
            <a:extLst>
              <a:ext uri="{FF2B5EF4-FFF2-40B4-BE49-F238E27FC236}">
                <a16:creationId xmlns:a16="http://schemas.microsoft.com/office/drawing/2014/main" id="{BA18C5D0-8A10-5905-9618-A33F26F2A70C}"/>
              </a:ext>
            </a:extLst>
          </p:cNvPr>
          <p:cNvSpPr txBox="1"/>
          <p:nvPr/>
        </p:nvSpPr>
        <p:spPr>
          <a:xfrm>
            <a:off x="0" y="1"/>
            <a:ext cx="2410691" cy="1107955"/>
          </a:xfrm>
          <a:prstGeom prst="rect">
            <a:avLst/>
          </a:prstGeom>
          <a:noFill/>
          <a:ln>
            <a:noFill/>
          </a:ln>
        </p:spPr>
        <p:txBody>
          <a:bodyPr spcFirstLastPara="1" wrap="square" lIns="121900" tIns="121900" rIns="121900" bIns="121900" anchor="t" anchorCtr="0">
            <a:spAutoFit/>
          </a:bodyPr>
          <a:lstStyle/>
          <a:p>
            <a:r>
              <a:rPr lang="en" sz="2800" dirty="0">
                <a:solidFill>
                  <a:schemeClr val="dk1"/>
                </a:solidFill>
                <a:latin typeface="+mj-lt"/>
              </a:rPr>
              <a:t>Adjusted </a:t>
            </a:r>
            <a:r>
              <a:rPr lang="en" sz="2800" dirty="0" err="1">
                <a:solidFill>
                  <a:schemeClr val="dk1"/>
                </a:solidFill>
                <a:latin typeface="+mj-lt"/>
              </a:rPr>
              <a:t>ePIC</a:t>
            </a:r>
            <a:r>
              <a:rPr lang="en" sz="2800" dirty="0">
                <a:solidFill>
                  <a:schemeClr val="dk1"/>
                </a:solidFill>
                <a:latin typeface="+mj-lt"/>
              </a:rPr>
              <a:t> geometry</a:t>
            </a:r>
            <a:endParaRPr sz="2800" dirty="0">
              <a:solidFill>
                <a:srgbClr val="980000"/>
              </a:solidFill>
              <a:latin typeface="+mj-lt"/>
            </a:endParaRPr>
          </a:p>
        </p:txBody>
      </p:sp>
      <p:sp>
        <p:nvSpPr>
          <p:cNvPr id="5" name="TextBox 4">
            <a:extLst>
              <a:ext uri="{FF2B5EF4-FFF2-40B4-BE49-F238E27FC236}">
                <a16:creationId xmlns:a16="http://schemas.microsoft.com/office/drawing/2014/main" id="{66ED7C1F-D7BE-D39E-C189-97D77F286846}"/>
              </a:ext>
            </a:extLst>
          </p:cNvPr>
          <p:cNvSpPr txBox="1"/>
          <p:nvPr/>
        </p:nvSpPr>
        <p:spPr>
          <a:xfrm>
            <a:off x="7029256" y="3988731"/>
            <a:ext cx="1585536" cy="1015663"/>
          </a:xfrm>
          <a:prstGeom prst="rect">
            <a:avLst/>
          </a:prstGeom>
          <a:noFill/>
        </p:spPr>
        <p:txBody>
          <a:bodyPr wrap="square" rtlCol="0">
            <a:spAutoFit/>
          </a:bodyPr>
          <a:lstStyle/>
          <a:p>
            <a:r>
              <a:rPr lang="en-JP" sz="2000" i="1" dirty="0">
                <a:solidFill>
                  <a:srgbClr val="FF0000"/>
                </a:solidFill>
              </a:rPr>
              <a:t>Only as a </a:t>
            </a:r>
            <a:r>
              <a:rPr lang="en-US" sz="2000" i="1" dirty="0">
                <a:solidFill>
                  <a:srgbClr val="FF0000"/>
                </a:solidFill>
              </a:rPr>
              <a:t>temporary</a:t>
            </a:r>
            <a:r>
              <a:rPr lang="en-JP" sz="2000" i="1" dirty="0">
                <a:solidFill>
                  <a:srgbClr val="FF0000"/>
                </a:solidFill>
              </a:rPr>
              <a:t> solution</a:t>
            </a:r>
          </a:p>
        </p:txBody>
      </p:sp>
    </p:spTree>
    <p:extLst>
      <p:ext uri="{BB962C8B-B14F-4D97-AF65-F5344CB8AC3E}">
        <p14:creationId xmlns:p14="http://schemas.microsoft.com/office/powerpoint/2010/main" val="881743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E8F0BF-4DE0-F48B-5936-86B61BDF5DAA}"/>
              </a:ext>
            </a:extLst>
          </p:cNvPr>
          <p:cNvSpPr>
            <a:spLocks noGrp="1"/>
          </p:cNvSpPr>
          <p:nvPr>
            <p:ph type="dt" sz="half" idx="10"/>
          </p:nvPr>
        </p:nvSpPr>
        <p:spPr/>
        <p:txBody>
          <a:bodyPr/>
          <a:lstStyle/>
          <a:p>
            <a:fld id="{A85544C2-B393-6D40-B52E-C1243C409DB1}" type="datetime1">
              <a:rPr lang="en-US" smtClean="0"/>
              <a:t>1/24/24</a:t>
            </a:fld>
            <a:endParaRPr lang="en-JP"/>
          </a:p>
        </p:txBody>
      </p:sp>
      <p:sp>
        <p:nvSpPr>
          <p:cNvPr id="3" name="Footer Placeholder 2">
            <a:extLst>
              <a:ext uri="{FF2B5EF4-FFF2-40B4-BE49-F238E27FC236}">
                <a16:creationId xmlns:a16="http://schemas.microsoft.com/office/drawing/2014/main" id="{3AB34FF7-4964-8EC8-D2BB-8F5B7FF492A0}"/>
              </a:ext>
            </a:extLst>
          </p:cNvPr>
          <p:cNvSpPr>
            <a:spLocks noGrp="1"/>
          </p:cNvSpPr>
          <p:nvPr>
            <p:ph type="ftr" sz="quarter" idx="11"/>
          </p:nvPr>
        </p:nvSpPr>
        <p:spPr/>
        <p:txBody>
          <a:bodyPr/>
          <a:lstStyle/>
          <a:p>
            <a:r>
              <a:rPr lang="en-US"/>
              <a:t>Andrii Natochii | EIC SR BG simulation in Geant4</a:t>
            </a:r>
            <a:endParaRPr lang="en-JP"/>
          </a:p>
        </p:txBody>
      </p:sp>
      <p:pic>
        <p:nvPicPr>
          <p:cNvPr id="6" name="Google Shape;697;p41">
            <a:extLst>
              <a:ext uri="{FF2B5EF4-FFF2-40B4-BE49-F238E27FC236}">
                <a16:creationId xmlns:a16="http://schemas.microsoft.com/office/drawing/2014/main" id="{DB930FE6-AD1B-EF42-14F3-9904A8E50E85}"/>
              </a:ext>
            </a:extLst>
          </p:cNvPr>
          <p:cNvPicPr preferRelativeResize="0"/>
          <p:nvPr/>
        </p:nvPicPr>
        <p:blipFill rotWithShape="1">
          <a:blip r:embed="rId3">
            <a:alphaModFix/>
          </a:blip>
          <a:srcRect l="50000" t="42996" r="26910" b="27136"/>
          <a:stretch/>
        </p:blipFill>
        <p:spPr>
          <a:xfrm>
            <a:off x="6879551" y="2371336"/>
            <a:ext cx="4857040" cy="3050333"/>
          </a:xfrm>
          <a:prstGeom prst="rect">
            <a:avLst/>
          </a:prstGeom>
          <a:noFill/>
          <a:ln w="76200" cap="flat" cmpd="sng">
            <a:solidFill>
              <a:schemeClr val="dk1"/>
            </a:solidFill>
            <a:prstDash val="solid"/>
            <a:round/>
            <a:headEnd type="none" w="sm" len="sm"/>
            <a:tailEnd type="none" w="sm" len="sm"/>
          </a:ln>
        </p:spPr>
      </p:pic>
      <p:sp>
        <p:nvSpPr>
          <p:cNvPr id="11" name="Slide Number Placeholder 3">
            <a:extLst>
              <a:ext uri="{FF2B5EF4-FFF2-40B4-BE49-F238E27FC236}">
                <a16:creationId xmlns:a16="http://schemas.microsoft.com/office/drawing/2014/main" id="{DC363AFD-2143-2D96-AB09-A54B2D3AAD2A}"/>
              </a:ext>
            </a:extLst>
          </p:cNvPr>
          <p:cNvSpPr>
            <a:spLocks noGrp="1"/>
          </p:cNvSpPr>
          <p:nvPr>
            <p:ph type="sldNum" sz="quarter" idx="12"/>
          </p:nvPr>
        </p:nvSpPr>
        <p:spPr>
          <a:xfrm>
            <a:off x="8610600" y="6356350"/>
            <a:ext cx="2743200" cy="365125"/>
          </a:xfrm>
        </p:spPr>
        <p:txBody>
          <a:bodyPr/>
          <a:lstStyle/>
          <a:p>
            <a:fld id="{94587223-24F1-CD41-9ABC-0D14B0491924}" type="slidenum">
              <a:rPr lang="en-JP" smtClean="0"/>
              <a:t>15</a:t>
            </a:fld>
            <a:endParaRPr lang="en-JP"/>
          </a:p>
        </p:txBody>
      </p:sp>
      <p:pic>
        <p:nvPicPr>
          <p:cNvPr id="7" name="Picture 6" descr="A graph with different colored shapes&#10;&#10;Description automatically generated with medium confidence">
            <a:extLst>
              <a:ext uri="{FF2B5EF4-FFF2-40B4-BE49-F238E27FC236}">
                <a16:creationId xmlns:a16="http://schemas.microsoft.com/office/drawing/2014/main" id="{FDD2EC25-51FD-8F45-6186-1D5AFE2F3D13}"/>
              </a:ext>
            </a:extLst>
          </p:cNvPr>
          <p:cNvPicPr>
            <a:picLocks noChangeAspect="1"/>
          </p:cNvPicPr>
          <p:nvPr/>
        </p:nvPicPr>
        <p:blipFill rotWithShape="1">
          <a:blip r:embed="rId4">
            <a:biLevel thresh="75000"/>
            <a:alphaModFix amt="35000"/>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rcRect l="11894" t="37973" r="11089" b="11765"/>
          <a:stretch/>
        </p:blipFill>
        <p:spPr>
          <a:xfrm>
            <a:off x="6879549" y="2371336"/>
            <a:ext cx="4857040" cy="3050333"/>
          </a:xfrm>
          <a:prstGeom prst="rect">
            <a:avLst/>
          </a:prstGeom>
        </p:spPr>
      </p:pic>
      <p:pic>
        <p:nvPicPr>
          <p:cNvPr id="12" name="Google Shape;697;p41">
            <a:extLst>
              <a:ext uri="{FF2B5EF4-FFF2-40B4-BE49-F238E27FC236}">
                <a16:creationId xmlns:a16="http://schemas.microsoft.com/office/drawing/2014/main" id="{90911448-A611-9748-57B5-E1E96811AB11}"/>
              </a:ext>
            </a:extLst>
          </p:cNvPr>
          <p:cNvPicPr preferRelativeResize="0"/>
          <p:nvPr/>
        </p:nvPicPr>
        <p:blipFill rotWithShape="1">
          <a:blip r:embed="rId3">
            <a:alphaModFix/>
          </a:blip>
          <a:srcRect l="50000" t="42996" r="26910" b="27077"/>
          <a:stretch/>
        </p:blipFill>
        <p:spPr>
          <a:xfrm>
            <a:off x="838201" y="2365232"/>
            <a:ext cx="4857040" cy="3056437"/>
          </a:xfrm>
          <a:prstGeom prst="rect">
            <a:avLst/>
          </a:prstGeom>
          <a:noFill/>
          <a:ln w="76200" cap="flat" cmpd="sng">
            <a:solidFill>
              <a:schemeClr val="dk1"/>
            </a:solidFill>
            <a:prstDash val="solid"/>
            <a:round/>
            <a:headEnd type="none" w="sm" len="sm"/>
            <a:tailEnd type="none" w="sm" len="sm"/>
          </a:ln>
        </p:spPr>
      </p:pic>
      <p:pic>
        <p:nvPicPr>
          <p:cNvPr id="13" name="Google Shape;698;p41">
            <a:extLst>
              <a:ext uri="{FF2B5EF4-FFF2-40B4-BE49-F238E27FC236}">
                <a16:creationId xmlns:a16="http://schemas.microsoft.com/office/drawing/2014/main" id="{382CE887-B678-2B45-8D93-6443EC2C0204}"/>
              </a:ext>
            </a:extLst>
          </p:cNvPr>
          <p:cNvPicPr preferRelativeResize="0"/>
          <p:nvPr/>
        </p:nvPicPr>
        <p:blipFill rotWithShape="1">
          <a:blip r:embed="rId6">
            <a:alphaModFix amt="35000"/>
            <a:biLevel thresh="75000"/>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Lst>
          </a:blip>
          <a:srcRect l="50001" t="42997" r="26907" b="27076"/>
          <a:stretch/>
        </p:blipFill>
        <p:spPr>
          <a:xfrm>
            <a:off x="838200" y="2365232"/>
            <a:ext cx="4857040" cy="3056437"/>
          </a:xfrm>
          <a:prstGeom prst="rect">
            <a:avLst/>
          </a:prstGeom>
          <a:noFill/>
          <a:ln>
            <a:noFill/>
          </a:ln>
        </p:spPr>
      </p:pic>
      <p:sp>
        <p:nvSpPr>
          <p:cNvPr id="14" name="TextBox 13">
            <a:extLst>
              <a:ext uri="{FF2B5EF4-FFF2-40B4-BE49-F238E27FC236}">
                <a16:creationId xmlns:a16="http://schemas.microsoft.com/office/drawing/2014/main" id="{9101B741-62E6-4AA8-A4F7-2CBA41076897}"/>
              </a:ext>
            </a:extLst>
          </p:cNvPr>
          <p:cNvSpPr txBox="1"/>
          <p:nvPr/>
        </p:nvSpPr>
        <p:spPr>
          <a:xfrm>
            <a:off x="4179079" y="5680914"/>
            <a:ext cx="4284763" cy="646331"/>
          </a:xfrm>
          <a:prstGeom prst="rect">
            <a:avLst/>
          </a:prstGeom>
          <a:solidFill>
            <a:schemeClr val="bg1"/>
          </a:solidFill>
          <a:ln>
            <a:solidFill>
              <a:schemeClr val="tx1"/>
            </a:solidFill>
          </a:ln>
        </p:spPr>
        <p:txBody>
          <a:bodyPr wrap="none" rtlCol="0">
            <a:spAutoFit/>
          </a:bodyPr>
          <a:lstStyle/>
          <a:p>
            <a:r>
              <a:rPr lang="en-JP" dirty="0">
                <a:sym typeface="Wingdings" pitchFamily="2" charset="2"/>
              </a:rPr>
              <a:t> </a:t>
            </a:r>
            <a:r>
              <a:rPr lang="en-JP" dirty="0"/>
              <a:t>M</a:t>
            </a:r>
            <a:r>
              <a:rPr lang="en-US" dirty="0"/>
              <a:t>C</a:t>
            </a:r>
            <a:r>
              <a:rPr lang="en-JP" dirty="0"/>
              <a:t>particles generated in eic-shell (color)</a:t>
            </a:r>
          </a:p>
          <a:p>
            <a:pPr marL="285750" indent="-285750">
              <a:buFont typeface="Wingdings" pitchFamily="2" charset="2"/>
              <a:buChar char="à"/>
            </a:pPr>
            <a:r>
              <a:rPr lang="en-JP" dirty="0"/>
              <a:t>Material scan (black)</a:t>
            </a:r>
          </a:p>
        </p:txBody>
      </p:sp>
      <p:sp>
        <p:nvSpPr>
          <p:cNvPr id="15" name="Google Shape;704;p41">
            <a:extLst>
              <a:ext uri="{FF2B5EF4-FFF2-40B4-BE49-F238E27FC236}">
                <a16:creationId xmlns:a16="http://schemas.microsoft.com/office/drawing/2014/main" id="{B0E339C5-222E-A4D8-C744-DCDCA89E6205}"/>
              </a:ext>
            </a:extLst>
          </p:cNvPr>
          <p:cNvSpPr txBox="1"/>
          <p:nvPr/>
        </p:nvSpPr>
        <p:spPr>
          <a:xfrm>
            <a:off x="0" y="1"/>
            <a:ext cx="8610600" cy="861734"/>
          </a:xfrm>
          <a:prstGeom prst="rect">
            <a:avLst/>
          </a:prstGeom>
          <a:noFill/>
          <a:ln>
            <a:noFill/>
          </a:ln>
        </p:spPr>
        <p:txBody>
          <a:bodyPr spcFirstLastPara="1" wrap="square" lIns="121900" tIns="121900" rIns="121900" bIns="121900" anchor="t" anchorCtr="0">
            <a:spAutoFit/>
          </a:bodyPr>
          <a:lstStyle/>
          <a:p>
            <a:r>
              <a:rPr lang="en" sz="4000" dirty="0">
                <a:solidFill>
                  <a:schemeClr val="dk1"/>
                </a:solidFill>
                <a:latin typeface="+mj-lt"/>
              </a:rPr>
              <a:t>Beam pipe geometry modification</a:t>
            </a:r>
            <a:endParaRPr sz="4000" dirty="0">
              <a:solidFill>
                <a:srgbClr val="980000"/>
              </a:solidFill>
              <a:latin typeface="+mj-lt"/>
            </a:endParaRPr>
          </a:p>
        </p:txBody>
      </p:sp>
      <p:sp>
        <p:nvSpPr>
          <p:cNvPr id="16" name="Right Arrow 15">
            <a:extLst>
              <a:ext uri="{FF2B5EF4-FFF2-40B4-BE49-F238E27FC236}">
                <a16:creationId xmlns:a16="http://schemas.microsoft.com/office/drawing/2014/main" id="{1F575E5A-0440-B156-859F-6A24DA10745F}"/>
              </a:ext>
            </a:extLst>
          </p:cNvPr>
          <p:cNvSpPr/>
          <p:nvPr/>
        </p:nvSpPr>
        <p:spPr>
          <a:xfrm>
            <a:off x="6060203" y="3489689"/>
            <a:ext cx="522514" cy="8075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7" name="TextBox 16">
            <a:extLst>
              <a:ext uri="{FF2B5EF4-FFF2-40B4-BE49-F238E27FC236}">
                <a16:creationId xmlns:a16="http://schemas.microsoft.com/office/drawing/2014/main" id="{1566EB03-F3A6-543F-76CD-11EF2AB95758}"/>
              </a:ext>
            </a:extLst>
          </p:cNvPr>
          <p:cNvSpPr txBox="1"/>
          <p:nvPr/>
        </p:nvSpPr>
        <p:spPr>
          <a:xfrm>
            <a:off x="9308069" y="5819413"/>
            <a:ext cx="2669257" cy="369332"/>
          </a:xfrm>
          <a:prstGeom prst="rect">
            <a:avLst/>
          </a:prstGeom>
          <a:noFill/>
        </p:spPr>
        <p:txBody>
          <a:bodyPr wrap="none" rtlCol="0">
            <a:spAutoFit/>
          </a:bodyPr>
          <a:lstStyle/>
          <a:p>
            <a:pPr algn="r"/>
            <a:r>
              <a:rPr lang="en-JP" b="1" i="1" dirty="0">
                <a:solidFill>
                  <a:schemeClr val="accent1"/>
                </a:solidFill>
              </a:rPr>
              <a:t>More plots are in Backups</a:t>
            </a:r>
          </a:p>
        </p:txBody>
      </p:sp>
      <p:sp>
        <p:nvSpPr>
          <p:cNvPr id="18" name="TextBox 17">
            <a:extLst>
              <a:ext uri="{FF2B5EF4-FFF2-40B4-BE49-F238E27FC236}">
                <a16:creationId xmlns:a16="http://schemas.microsoft.com/office/drawing/2014/main" id="{61F7C81B-5D4B-091D-6FE4-112ADC994D25}"/>
              </a:ext>
            </a:extLst>
          </p:cNvPr>
          <p:cNvSpPr txBox="1"/>
          <p:nvPr/>
        </p:nvSpPr>
        <p:spPr>
          <a:xfrm>
            <a:off x="0" y="807715"/>
            <a:ext cx="12192000" cy="1354217"/>
          </a:xfrm>
          <a:prstGeom prst="rect">
            <a:avLst/>
          </a:prstGeom>
          <a:noFill/>
        </p:spPr>
        <p:txBody>
          <a:bodyPr wrap="square" rtlCol="0">
            <a:spAutoFit/>
          </a:bodyPr>
          <a:lstStyle/>
          <a:p>
            <a:pPr marL="285750" indent="-285750">
              <a:buFont typeface="Arial" panose="020B0604020202020204" pitchFamily="34" charset="0"/>
              <a:buChar char="•"/>
            </a:pPr>
            <a:r>
              <a:rPr lang="en-JP" sz="2400" dirty="0"/>
              <a:t>The new beam pipe modeling is now much closer to the Synrad+ ge</a:t>
            </a:r>
            <a:r>
              <a:rPr lang="en-US" sz="2400" dirty="0"/>
              <a:t>o</a:t>
            </a:r>
            <a:r>
              <a:rPr lang="en-JP" sz="2400" dirty="0"/>
              <a:t>metry.</a:t>
            </a:r>
          </a:p>
          <a:p>
            <a:endParaRPr lang="en-JP" sz="1000" dirty="0"/>
          </a:p>
          <a:p>
            <a:pPr marL="285750" indent="-285750">
              <a:buFont typeface="Arial" panose="020B0604020202020204" pitchFamily="34" charset="0"/>
              <a:buChar char="•"/>
            </a:pPr>
            <a:r>
              <a:rPr lang="en-JP" sz="2400" dirty="0"/>
              <a:t>Although it might </a:t>
            </a:r>
            <a:r>
              <a:rPr lang="en-US" sz="2400" dirty="0"/>
              <a:t>not be</a:t>
            </a:r>
            <a:r>
              <a:rPr lang="en-JP" sz="2400" dirty="0"/>
              <a:t> the final/recent beam pipe geome</a:t>
            </a:r>
            <a:r>
              <a:rPr lang="en-US" sz="2400" dirty="0"/>
              <a:t>t</a:t>
            </a:r>
            <a:r>
              <a:rPr lang="en-JP" sz="2400" dirty="0"/>
              <a:t>ry, we define it as a reference to compare the simulated SR impact on the detector background.</a:t>
            </a:r>
          </a:p>
        </p:txBody>
      </p:sp>
      <p:sp>
        <p:nvSpPr>
          <p:cNvPr id="4" name="TextBox 3">
            <a:extLst>
              <a:ext uri="{FF2B5EF4-FFF2-40B4-BE49-F238E27FC236}">
                <a16:creationId xmlns:a16="http://schemas.microsoft.com/office/drawing/2014/main" id="{C26C1DD0-76EC-5F61-3133-4A8CDF8941E4}"/>
              </a:ext>
            </a:extLst>
          </p:cNvPr>
          <p:cNvSpPr txBox="1"/>
          <p:nvPr/>
        </p:nvSpPr>
        <p:spPr>
          <a:xfrm>
            <a:off x="838198" y="2365232"/>
            <a:ext cx="1179490" cy="461665"/>
          </a:xfrm>
          <a:prstGeom prst="rect">
            <a:avLst/>
          </a:prstGeom>
          <a:noFill/>
        </p:spPr>
        <p:txBody>
          <a:bodyPr wrap="none" rtlCol="0">
            <a:spAutoFit/>
          </a:bodyPr>
          <a:lstStyle/>
          <a:p>
            <a:r>
              <a:rPr lang="en-JP" sz="2400" b="1" dirty="0"/>
              <a:t>BEFORE</a:t>
            </a:r>
          </a:p>
        </p:txBody>
      </p:sp>
      <p:sp>
        <p:nvSpPr>
          <p:cNvPr id="5" name="TextBox 4">
            <a:extLst>
              <a:ext uri="{FF2B5EF4-FFF2-40B4-BE49-F238E27FC236}">
                <a16:creationId xmlns:a16="http://schemas.microsoft.com/office/drawing/2014/main" id="{B0BE62DC-E771-884F-96EE-7DA6922FB5A0}"/>
              </a:ext>
            </a:extLst>
          </p:cNvPr>
          <p:cNvSpPr txBox="1"/>
          <p:nvPr/>
        </p:nvSpPr>
        <p:spPr>
          <a:xfrm>
            <a:off x="6879547" y="2367971"/>
            <a:ext cx="987771" cy="461665"/>
          </a:xfrm>
          <a:prstGeom prst="rect">
            <a:avLst/>
          </a:prstGeom>
          <a:noFill/>
        </p:spPr>
        <p:txBody>
          <a:bodyPr wrap="none" rtlCol="0">
            <a:spAutoFit/>
          </a:bodyPr>
          <a:lstStyle/>
          <a:p>
            <a:r>
              <a:rPr lang="en-JP" sz="2400" b="1" dirty="0"/>
              <a:t>AFTER</a:t>
            </a:r>
          </a:p>
        </p:txBody>
      </p:sp>
      <p:sp>
        <p:nvSpPr>
          <p:cNvPr id="8" name="Right Arrow 7">
            <a:extLst>
              <a:ext uri="{FF2B5EF4-FFF2-40B4-BE49-F238E27FC236}">
                <a16:creationId xmlns:a16="http://schemas.microsoft.com/office/drawing/2014/main" id="{8F34A2E2-9FCA-1B6F-A9FB-4E8FCD1C44D7}"/>
              </a:ext>
            </a:extLst>
          </p:cNvPr>
          <p:cNvSpPr/>
          <p:nvPr/>
        </p:nvSpPr>
        <p:spPr>
          <a:xfrm>
            <a:off x="7086600" y="3339935"/>
            <a:ext cx="413657" cy="149754"/>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 name="Right Arrow 8">
            <a:extLst>
              <a:ext uri="{FF2B5EF4-FFF2-40B4-BE49-F238E27FC236}">
                <a16:creationId xmlns:a16="http://schemas.microsoft.com/office/drawing/2014/main" id="{22BEE648-3235-CD2C-074D-C09E3A4E4CD2}"/>
              </a:ext>
            </a:extLst>
          </p:cNvPr>
          <p:cNvSpPr/>
          <p:nvPr/>
        </p:nvSpPr>
        <p:spPr>
          <a:xfrm rot="19790123">
            <a:off x="7891623" y="3915795"/>
            <a:ext cx="413657" cy="149754"/>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0" name="Right Arrow 9">
            <a:extLst>
              <a:ext uri="{FF2B5EF4-FFF2-40B4-BE49-F238E27FC236}">
                <a16:creationId xmlns:a16="http://schemas.microsoft.com/office/drawing/2014/main" id="{46CB0288-3C5B-0466-DC76-17567DE2DD11}"/>
              </a:ext>
            </a:extLst>
          </p:cNvPr>
          <p:cNvSpPr/>
          <p:nvPr/>
        </p:nvSpPr>
        <p:spPr>
          <a:xfrm rot="19790123">
            <a:off x="10186766" y="5058050"/>
            <a:ext cx="413657" cy="149754"/>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9" name="Right Arrow 18">
            <a:extLst>
              <a:ext uri="{FF2B5EF4-FFF2-40B4-BE49-F238E27FC236}">
                <a16:creationId xmlns:a16="http://schemas.microsoft.com/office/drawing/2014/main" id="{6F3EC1C7-C510-7B88-E70C-E7465391EC1D}"/>
              </a:ext>
            </a:extLst>
          </p:cNvPr>
          <p:cNvSpPr/>
          <p:nvPr/>
        </p:nvSpPr>
        <p:spPr>
          <a:xfrm rot="5400000">
            <a:off x="10261642" y="2554396"/>
            <a:ext cx="413657" cy="149754"/>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0" name="Right Arrow 19">
            <a:extLst>
              <a:ext uri="{FF2B5EF4-FFF2-40B4-BE49-F238E27FC236}">
                <a16:creationId xmlns:a16="http://schemas.microsoft.com/office/drawing/2014/main" id="{4E57FB11-8139-2899-3523-78E54B948337}"/>
              </a:ext>
            </a:extLst>
          </p:cNvPr>
          <p:cNvSpPr/>
          <p:nvPr/>
        </p:nvSpPr>
        <p:spPr>
          <a:xfrm rot="8984475">
            <a:off x="11146970" y="3523021"/>
            <a:ext cx="413657" cy="149754"/>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1" name="Right Arrow 20">
            <a:extLst>
              <a:ext uri="{FF2B5EF4-FFF2-40B4-BE49-F238E27FC236}">
                <a16:creationId xmlns:a16="http://schemas.microsoft.com/office/drawing/2014/main" id="{B6E51CD1-B666-A778-7ABA-2059F579A2BC}"/>
              </a:ext>
            </a:extLst>
          </p:cNvPr>
          <p:cNvSpPr/>
          <p:nvPr/>
        </p:nvSpPr>
        <p:spPr>
          <a:xfrm rot="13018403">
            <a:off x="11083235" y="4705168"/>
            <a:ext cx="413657" cy="149754"/>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Tree>
    <p:extLst>
      <p:ext uri="{BB962C8B-B14F-4D97-AF65-F5344CB8AC3E}">
        <p14:creationId xmlns:p14="http://schemas.microsoft.com/office/powerpoint/2010/main" val="3311119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8" name="Google Shape;697;p41">
            <a:extLst>
              <a:ext uri="{FF2B5EF4-FFF2-40B4-BE49-F238E27FC236}">
                <a16:creationId xmlns:a16="http://schemas.microsoft.com/office/drawing/2014/main" id="{CB03CB96-DDE1-1EFF-552B-9A14D44D9EE9}"/>
              </a:ext>
            </a:extLst>
          </p:cNvPr>
          <p:cNvPicPr preferRelativeResize="0"/>
          <p:nvPr/>
        </p:nvPicPr>
        <p:blipFill rotWithShape="1">
          <a:blip r:embed="rId3"/>
          <a:srcRect l="88130"/>
          <a:stretch/>
        </p:blipFill>
        <p:spPr>
          <a:xfrm>
            <a:off x="10248404" y="1155599"/>
            <a:ext cx="1292701" cy="5287453"/>
          </a:xfrm>
          <a:prstGeom prst="rect">
            <a:avLst/>
          </a:prstGeom>
          <a:noFill/>
          <a:ln w="9525" cap="flat" cmpd="sng">
            <a:noFill/>
            <a:prstDash val="solid"/>
            <a:round/>
            <a:headEnd type="none" w="sm" len="sm"/>
            <a:tailEnd type="none" w="sm" len="sm"/>
          </a:ln>
        </p:spPr>
      </p:pic>
      <p:pic>
        <p:nvPicPr>
          <p:cNvPr id="697" name="Google Shape;697;p41"/>
          <p:cNvPicPr preferRelativeResize="0"/>
          <p:nvPr/>
        </p:nvPicPr>
        <p:blipFill rotWithShape="1">
          <a:blip r:embed="rId3"/>
          <a:srcRect l="11870" t="12058" r="11870" b="11580"/>
          <a:stretch/>
        </p:blipFill>
        <p:spPr>
          <a:xfrm>
            <a:off x="4450166" y="1793173"/>
            <a:ext cx="3726634" cy="4037611"/>
          </a:xfrm>
          <a:prstGeom prst="rect">
            <a:avLst/>
          </a:prstGeom>
          <a:noFill/>
          <a:ln w="9525" cap="flat" cmpd="sng">
            <a:noFill/>
            <a:prstDash val="solid"/>
            <a:round/>
            <a:headEnd type="none" w="sm" len="sm"/>
            <a:tailEnd type="none" w="sm" len="sm"/>
          </a:ln>
        </p:spPr>
      </p:pic>
      <p:pic>
        <p:nvPicPr>
          <p:cNvPr id="6" name="Google Shape;697;p41">
            <a:extLst>
              <a:ext uri="{FF2B5EF4-FFF2-40B4-BE49-F238E27FC236}">
                <a16:creationId xmlns:a16="http://schemas.microsoft.com/office/drawing/2014/main" id="{564C7DF6-B3FB-FFE6-DC4C-42442D217B64}"/>
              </a:ext>
            </a:extLst>
          </p:cNvPr>
          <p:cNvPicPr preferRelativeResize="0"/>
          <p:nvPr/>
        </p:nvPicPr>
        <p:blipFill rotWithShape="1">
          <a:blip r:embed="rId4">
            <a:biLevel thresh="75000"/>
            <a:alphaModFix amt="50000"/>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rcRect r="11871"/>
          <a:stretch/>
        </p:blipFill>
        <p:spPr>
          <a:xfrm>
            <a:off x="650894" y="1155599"/>
            <a:ext cx="9597511" cy="5287453"/>
          </a:xfrm>
          <a:prstGeom prst="rect">
            <a:avLst/>
          </a:prstGeom>
          <a:noFill/>
          <a:ln w="9525" cap="flat" cmpd="sng">
            <a:solidFill>
              <a:schemeClr val="tx1"/>
            </a:solidFill>
            <a:prstDash val="solid"/>
            <a:round/>
            <a:headEnd type="none" w="sm" len="sm"/>
            <a:tailEnd type="none" w="sm" len="sm"/>
          </a:ln>
        </p:spPr>
      </p:pic>
      <p:sp>
        <p:nvSpPr>
          <p:cNvPr id="704" name="Google Shape;704;p41"/>
          <p:cNvSpPr txBox="1"/>
          <p:nvPr/>
        </p:nvSpPr>
        <p:spPr>
          <a:xfrm>
            <a:off x="0" y="1"/>
            <a:ext cx="4112400" cy="1107955"/>
          </a:xfrm>
          <a:prstGeom prst="rect">
            <a:avLst/>
          </a:prstGeom>
          <a:noFill/>
          <a:ln>
            <a:noFill/>
          </a:ln>
        </p:spPr>
        <p:txBody>
          <a:bodyPr spcFirstLastPara="1" wrap="square" lIns="121900" tIns="121900" rIns="121900" bIns="121900" anchor="t" anchorCtr="0">
            <a:spAutoFit/>
          </a:bodyPr>
          <a:lstStyle/>
          <a:p>
            <a:r>
              <a:rPr lang="en" sz="2800" dirty="0">
                <a:solidFill>
                  <a:schemeClr val="dk1"/>
                </a:solidFill>
                <a:latin typeface="+mj-lt"/>
              </a:rPr>
              <a:t>Adjusted beam pipe geometry</a:t>
            </a:r>
            <a:endParaRPr sz="2800" dirty="0">
              <a:solidFill>
                <a:srgbClr val="980000"/>
              </a:solidFill>
              <a:latin typeface="+mj-lt"/>
            </a:endParaRPr>
          </a:p>
        </p:txBody>
      </p:sp>
      <p:pic>
        <p:nvPicPr>
          <p:cNvPr id="4" name="Picture 3" descr="A blue and purple mechanical device&#10;&#10;Description automatically generated">
            <a:extLst>
              <a:ext uri="{FF2B5EF4-FFF2-40B4-BE49-F238E27FC236}">
                <a16:creationId xmlns:a16="http://schemas.microsoft.com/office/drawing/2014/main" id="{CA0A6444-7477-BEBB-1263-3853BDD2608C}"/>
              </a:ext>
            </a:extLst>
          </p:cNvPr>
          <p:cNvPicPr>
            <a:picLocks noChangeAspect="1"/>
          </p:cNvPicPr>
          <p:nvPr/>
        </p:nvPicPr>
        <p:blipFill rotWithShape="1">
          <a:blip r:embed="rId6"/>
          <a:srcRect l="9072" t="21878" r="19207" b="19679"/>
          <a:stretch/>
        </p:blipFill>
        <p:spPr>
          <a:xfrm>
            <a:off x="4241933" y="268454"/>
            <a:ext cx="7835935" cy="2597409"/>
          </a:xfrm>
          <a:prstGeom prst="rect">
            <a:avLst/>
          </a:prstGeom>
          <a:ln>
            <a:solidFill>
              <a:schemeClr val="tx1"/>
            </a:solidFill>
          </a:ln>
        </p:spPr>
      </p:pic>
      <p:sp>
        <p:nvSpPr>
          <p:cNvPr id="5" name="TextBox 4">
            <a:extLst>
              <a:ext uri="{FF2B5EF4-FFF2-40B4-BE49-F238E27FC236}">
                <a16:creationId xmlns:a16="http://schemas.microsoft.com/office/drawing/2014/main" id="{9D11F9B4-0DA7-A8CD-5F2D-016A82FD1A57}"/>
              </a:ext>
            </a:extLst>
          </p:cNvPr>
          <p:cNvSpPr txBox="1"/>
          <p:nvPr/>
        </p:nvSpPr>
        <p:spPr>
          <a:xfrm>
            <a:off x="2374030" y="4827811"/>
            <a:ext cx="4284763" cy="646331"/>
          </a:xfrm>
          <a:prstGeom prst="rect">
            <a:avLst/>
          </a:prstGeom>
          <a:solidFill>
            <a:schemeClr val="bg1"/>
          </a:solidFill>
          <a:ln>
            <a:solidFill>
              <a:schemeClr val="tx1"/>
            </a:solidFill>
          </a:ln>
        </p:spPr>
        <p:txBody>
          <a:bodyPr wrap="none" rtlCol="0">
            <a:spAutoFit/>
          </a:bodyPr>
          <a:lstStyle/>
          <a:p>
            <a:r>
              <a:rPr lang="en-JP" dirty="0">
                <a:sym typeface="Wingdings" pitchFamily="2" charset="2"/>
              </a:rPr>
              <a:t> </a:t>
            </a:r>
            <a:r>
              <a:rPr lang="en-JP" dirty="0"/>
              <a:t>M</a:t>
            </a:r>
            <a:r>
              <a:rPr lang="en-US" dirty="0"/>
              <a:t>C</a:t>
            </a:r>
            <a:r>
              <a:rPr lang="en-JP" dirty="0"/>
              <a:t>particles generated in eic-shell (color)</a:t>
            </a:r>
          </a:p>
          <a:p>
            <a:pPr marL="285750" indent="-285750">
              <a:buFont typeface="Wingdings" pitchFamily="2" charset="2"/>
              <a:buChar char="à"/>
            </a:pPr>
            <a:r>
              <a:rPr lang="en-JP" dirty="0"/>
              <a:t>Material scan (black)</a:t>
            </a:r>
          </a:p>
        </p:txBody>
      </p:sp>
      <p:sp>
        <p:nvSpPr>
          <p:cNvPr id="9" name="Right Brace 8">
            <a:extLst>
              <a:ext uri="{FF2B5EF4-FFF2-40B4-BE49-F238E27FC236}">
                <a16:creationId xmlns:a16="http://schemas.microsoft.com/office/drawing/2014/main" id="{0C800F3D-1E8E-B872-5C15-5A7EEA238305}"/>
              </a:ext>
            </a:extLst>
          </p:cNvPr>
          <p:cNvSpPr/>
          <p:nvPr/>
        </p:nvSpPr>
        <p:spPr>
          <a:xfrm rot="5400000">
            <a:off x="6048551" y="4422398"/>
            <a:ext cx="529861" cy="3726633"/>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JP"/>
          </a:p>
        </p:txBody>
      </p:sp>
      <p:sp>
        <p:nvSpPr>
          <p:cNvPr id="11" name="TextBox 10">
            <a:extLst>
              <a:ext uri="{FF2B5EF4-FFF2-40B4-BE49-F238E27FC236}">
                <a16:creationId xmlns:a16="http://schemas.microsoft.com/office/drawing/2014/main" id="{CAE162AF-10BB-0940-B00D-5F3B6FFF4724}"/>
              </a:ext>
            </a:extLst>
          </p:cNvPr>
          <p:cNvSpPr txBox="1"/>
          <p:nvPr/>
        </p:nvSpPr>
        <p:spPr>
          <a:xfrm>
            <a:off x="2185060" y="2030189"/>
            <a:ext cx="1778000" cy="523220"/>
          </a:xfrm>
          <a:prstGeom prst="rect">
            <a:avLst/>
          </a:prstGeom>
          <a:solidFill>
            <a:schemeClr val="bg1"/>
          </a:solidFill>
          <a:ln w="12700">
            <a:solidFill>
              <a:srgbClr val="FF0000"/>
            </a:solidFill>
          </a:ln>
        </p:spPr>
        <p:txBody>
          <a:bodyPr wrap="square" rtlCol="0">
            <a:spAutoFit/>
          </a:bodyPr>
          <a:lstStyle/>
          <a:p>
            <a:pPr algn="ctr"/>
            <a:r>
              <a:rPr lang="en-US" sz="1400" i="1" dirty="0">
                <a:solidFill>
                  <a:srgbClr val="FF0000"/>
                </a:solidFill>
              </a:rPr>
              <a:t>T</a:t>
            </a:r>
            <a:r>
              <a:rPr lang="en-JP" sz="1400" i="1" dirty="0">
                <a:solidFill>
                  <a:srgbClr val="FF0000"/>
                </a:solidFill>
              </a:rPr>
              <a:t>his part was not adjusted</a:t>
            </a:r>
          </a:p>
        </p:txBody>
      </p:sp>
      <p:cxnSp>
        <p:nvCxnSpPr>
          <p:cNvPr id="15" name="Straight Arrow Connector 14">
            <a:extLst>
              <a:ext uri="{FF2B5EF4-FFF2-40B4-BE49-F238E27FC236}">
                <a16:creationId xmlns:a16="http://schemas.microsoft.com/office/drawing/2014/main" id="{1C8865A3-681F-C2D0-8E55-F41D542B8F22}"/>
              </a:ext>
            </a:extLst>
          </p:cNvPr>
          <p:cNvCxnSpPr>
            <a:stCxn id="11" idx="2"/>
          </p:cNvCxnSpPr>
          <p:nvPr/>
        </p:nvCxnSpPr>
        <p:spPr>
          <a:xfrm>
            <a:off x="3074060" y="2553409"/>
            <a:ext cx="0" cy="78355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74D986B-1912-0525-A21E-2C951BF18BB9}"/>
              </a:ext>
            </a:extLst>
          </p:cNvPr>
          <p:cNvSpPr txBox="1"/>
          <p:nvPr/>
        </p:nvSpPr>
        <p:spPr>
          <a:xfrm>
            <a:off x="8311198" y="5056070"/>
            <a:ext cx="1778000" cy="523220"/>
          </a:xfrm>
          <a:prstGeom prst="rect">
            <a:avLst/>
          </a:prstGeom>
          <a:solidFill>
            <a:schemeClr val="bg1"/>
          </a:solidFill>
          <a:ln w="12700">
            <a:solidFill>
              <a:srgbClr val="FF0000"/>
            </a:solidFill>
          </a:ln>
        </p:spPr>
        <p:txBody>
          <a:bodyPr wrap="square" rtlCol="0">
            <a:spAutoFit/>
          </a:bodyPr>
          <a:lstStyle/>
          <a:p>
            <a:pPr algn="ctr"/>
            <a:r>
              <a:rPr lang="en-US" sz="1400" i="1" dirty="0">
                <a:solidFill>
                  <a:srgbClr val="FF0000"/>
                </a:solidFill>
              </a:rPr>
              <a:t>T</a:t>
            </a:r>
            <a:r>
              <a:rPr lang="en-JP" sz="1400" i="1" dirty="0">
                <a:solidFill>
                  <a:srgbClr val="FF0000"/>
                </a:solidFill>
              </a:rPr>
              <a:t>his part was not adjusted</a:t>
            </a:r>
          </a:p>
        </p:txBody>
      </p:sp>
      <p:cxnSp>
        <p:nvCxnSpPr>
          <p:cNvPr id="17" name="Straight Arrow Connector 16">
            <a:extLst>
              <a:ext uri="{FF2B5EF4-FFF2-40B4-BE49-F238E27FC236}">
                <a16:creationId xmlns:a16="http://schemas.microsoft.com/office/drawing/2014/main" id="{047DAE70-BF3A-E4E7-844B-99A4F9FA4E39}"/>
              </a:ext>
            </a:extLst>
          </p:cNvPr>
          <p:cNvCxnSpPr>
            <a:cxnSpLocks/>
            <a:stCxn id="16" idx="0"/>
          </p:cNvCxnSpPr>
          <p:nvPr/>
        </p:nvCxnSpPr>
        <p:spPr>
          <a:xfrm flipV="1">
            <a:off x="9200198" y="4393870"/>
            <a:ext cx="0" cy="6622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1998D030-6CBF-0AD3-FC4B-815A91E9306C}"/>
              </a:ext>
            </a:extLst>
          </p:cNvPr>
          <p:cNvSpPr>
            <a:spLocks noGrp="1"/>
          </p:cNvSpPr>
          <p:nvPr>
            <p:ph type="dt" sz="half" idx="10"/>
          </p:nvPr>
        </p:nvSpPr>
        <p:spPr/>
        <p:txBody>
          <a:bodyPr/>
          <a:lstStyle/>
          <a:p>
            <a:fld id="{6A3BB374-CEC9-6D4E-B873-78A7AFD1091F}" type="datetime1">
              <a:rPr lang="en-US" smtClean="0"/>
              <a:t>1/24/24</a:t>
            </a:fld>
            <a:endParaRPr lang="en-JP"/>
          </a:p>
        </p:txBody>
      </p:sp>
      <p:sp>
        <p:nvSpPr>
          <p:cNvPr id="3" name="Footer Placeholder 2">
            <a:extLst>
              <a:ext uri="{FF2B5EF4-FFF2-40B4-BE49-F238E27FC236}">
                <a16:creationId xmlns:a16="http://schemas.microsoft.com/office/drawing/2014/main" id="{3F6FF713-6049-06D1-12E8-34FF32155116}"/>
              </a:ext>
            </a:extLst>
          </p:cNvPr>
          <p:cNvSpPr>
            <a:spLocks noGrp="1"/>
          </p:cNvSpPr>
          <p:nvPr>
            <p:ph type="ftr" sz="quarter" idx="11"/>
          </p:nvPr>
        </p:nvSpPr>
        <p:spPr/>
        <p:txBody>
          <a:bodyPr/>
          <a:lstStyle/>
          <a:p>
            <a:r>
              <a:rPr lang="en-US"/>
              <a:t>Andrii Natochii | EIC SR BG simulation in Geant4</a:t>
            </a:r>
            <a:endParaRPr lang="en-JP"/>
          </a:p>
        </p:txBody>
      </p:sp>
      <p:sp>
        <p:nvSpPr>
          <p:cNvPr id="7" name="Slide Number Placeholder 6">
            <a:extLst>
              <a:ext uri="{FF2B5EF4-FFF2-40B4-BE49-F238E27FC236}">
                <a16:creationId xmlns:a16="http://schemas.microsoft.com/office/drawing/2014/main" id="{F09DF87E-8037-D5FC-3284-2D9F6ED8C827}"/>
              </a:ext>
            </a:extLst>
          </p:cNvPr>
          <p:cNvSpPr>
            <a:spLocks noGrp="1"/>
          </p:cNvSpPr>
          <p:nvPr>
            <p:ph type="sldNum" sz="quarter" idx="12"/>
          </p:nvPr>
        </p:nvSpPr>
        <p:spPr/>
        <p:txBody>
          <a:bodyPr/>
          <a:lstStyle/>
          <a:p>
            <a:fld id="{94587223-24F1-CD41-9ABC-0D14B0491924}" type="slidenum">
              <a:rPr lang="en-JP" smtClean="0"/>
              <a:t>16</a:t>
            </a:fld>
            <a:endParaRPr lang="en-JP"/>
          </a:p>
        </p:txBody>
      </p:sp>
      <p:sp>
        <p:nvSpPr>
          <p:cNvPr id="10" name="TextBox 9">
            <a:extLst>
              <a:ext uri="{FF2B5EF4-FFF2-40B4-BE49-F238E27FC236}">
                <a16:creationId xmlns:a16="http://schemas.microsoft.com/office/drawing/2014/main" id="{F263141D-7889-4488-3993-0966DBE67C52}"/>
              </a:ext>
            </a:extLst>
          </p:cNvPr>
          <p:cNvSpPr txBox="1"/>
          <p:nvPr/>
        </p:nvSpPr>
        <p:spPr>
          <a:xfrm>
            <a:off x="4165842" y="6488668"/>
            <a:ext cx="4295278" cy="369332"/>
          </a:xfrm>
          <a:prstGeom prst="rect">
            <a:avLst/>
          </a:prstGeom>
          <a:solidFill>
            <a:schemeClr val="bg1"/>
          </a:solidFill>
          <a:ln>
            <a:noFill/>
          </a:ln>
        </p:spPr>
        <p:txBody>
          <a:bodyPr wrap="none" rtlCol="0">
            <a:spAutoFit/>
          </a:bodyPr>
          <a:lstStyle/>
          <a:p>
            <a:r>
              <a:rPr lang="en-JP" dirty="0"/>
              <a:t>Used for the ePIC SR background simulation</a:t>
            </a:r>
          </a:p>
        </p:txBody>
      </p:sp>
    </p:spTree>
    <p:extLst>
      <p:ext uri="{BB962C8B-B14F-4D97-AF65-F5344CB8AC3E}">
        <p14:creationId xmlns:p14="http://schemas.microsoft.com/office/powerpoint/2010/main" val="2250971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582EB-FC81-DA2B-BB7C-6FF7F0F33D09}"/>
              </a:ext>
            </a:extLst>
          </p:cNvPr>
          <p:cNvSpPr>
            <a:spLocks noGrp="1"/>
          </p:cNvSpPr>
          <p:nvPr>
            <p:ph type="title"/>
          </p:nvPr>
        </p:nvSpPr>
        <p:spPr>
          <a:xfrm>
            <a:off x="838200" y="2766218"/>
            <a:ext cx="10515600" cy="1325563"/>
          </a:xfrm>
        </p:spPr>
        <p:txBody>
          <a:bodyPr/>
          <a:lstStyle/>
          <a:p>
            <a:pPr algn="ctr"/>
            <a:r>
              <a:rPr lang="en-JP" dirty="0"/>
              <a:t>SR background simulation</a:t>
            </a:r>
          </a:p>
        </p:txBody>
      </p:sp>
      <p:sp>
        <p:nvSpPr>
          <p:cNvPr id="4" name="Date Placeholder 3">
            <a:extLst>
              <a:ext uri="{FF2B5EF4-FFF2-40B4-BE49-F238E27FC236}">
                <a16:creationId xmlns:a16="http://schemas.microsoft.com/office/drawing/2014/main" id="{389517A2-D356-4753-CEF6-D06A338C65DD}"/>
              </a:ext>
            </a:extLst>
          </p:cNvPr>
          <p:cNvSpPr>
            <a:spLocks noGrp="1"/>
          </p:cNvSpPr>
          <p:nvPr>
            <p:ph type="dt" sz="half" idx="10"/>
          </p:nvPr>
        </p:nvSpPr>
        <p:spPr/>
        <p:txBody>
          <a:bodyPr/>
          <a:lstStyle/>
          <a:p>
            <a:fld id="{D28D3673-B1AB-7940-8DE2-8274C114B8C5}" type="datetime1">
              <a:rPr lang="en-US" smtClean="0"/>
              <a:t>1/24/24</a:t>
            </a:fld>
            <a:endParaRPr lang="en-JP"/>
          </a:p>
        </p:txBody>
      </p:sp>
      <p:sp>
        <p:nvSpPr>
          <p:cNvPr id="5" name="Footer Placeholder 4">
            <a:extLst>
              <a:ext uri="{FF2B5EF4-FFF2-40B4-BE49-F238E27FC236}">
                <a16:creationId xmlns:a16="http://schemas.microsoft.com/office/drawing/2014/main" id="{141D9DAA-75AE-9D31-EAD8-C9F9F757A049}"/>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17347AD6-3CAA-1E79-078B-486057BD0856}"/>
              </a:ext>
            </a:extLst>
          </p:cNvPr>
          <p:cNvSpPr>
            <a:spLocks noGrp="1"/>
          </p:cNvSpPr>
          <p:nvPr>
            <p:ph type="sldNum" sz="quarter" idx="12"/>
          </p:nvPr>
        </p:nvSpPr>
        <p:spPr/>
        <p:txBody>
          <a:bodyPr/>
          <a:lstStyle/>
          <a:p>
            <a:fld id="{94587223-24F1-CD41-9ABC-0D14B0491924}" type="slidenum">
              <a:rPr lang="en-JP" smtClean="0"/>
              <a:t>17</a:t>
            </a:fld>
            <a:endParaRPr lang="en-JP"/>
          </a:p>
        </p:txBody>
      </p:sp>
    </p:spTree>
    <p:extLst>
      <p:ext uri="{BB962C8B-B14F-4D97-AF65-F5344CB8AC3E}">
        <p14:creationId xmlns:p14="http://schemas.microsoft.com/office/powerpoint/2010/main" val="1299771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4A05378-F485-0BE0-F278-903663C78463}"/>
              </a:ext>
            </a:extLst>
          </p:cNvPr>
          <p:cNvSpPr>
            <a:spLocks noGrp="1"/>
          </p:cNvSpPr>
          <p:nvPr>
            <p:ph type="dt" sz="half" idx="10"/>
          </p:nvPr>
        </p:nvSpPr>
        <p:spPr/>
        <p:txBody>
          <a:bodyPr/>
          <a:lstStyle/>
          <a:p>
            <a:fld id="{B3F1AD81-CC1C-934C-A655-A7ED67934D96}" type="datetime1">
              <a:rPr lang="en-US" smtClean="0"/>
              <a:t>1/24/24</a:t>
            </a:fld>
            <a:endParaRPr lang="en-JP"/>
          </a:p>
        </p:txBody>
      </p:sp>
      <p:sp>
        <p:nvSpPr>
          <p:cNvPr id="5" name="Footer Placeholder 4">
            <a:extLst>
              <a:ext uri="{FF2B5EF4-FFF2-40B4-BE49-F238E27FC236}">
                <a16:creationId xmlns:a16="http://schemas.microsoft.com/office/drawing/2014/main" id="{6FC3CCB6-AF19-FDA6-8705-07D7A619215E}"/>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F0B84E20-01AF-DA7B-BEBA-9C351E323BF4}"/>
              </a:ext>
            </a:extLst>
          </p:cNvPr>
          <p:cNvSpPr>
            <a:spLocks noGrp="1"/>
          </p:cNvSpPr>
          <p:nvPr>
            <p:ph type="sldNum" sz="quarter" idx="12"/>
          </p:nvPr>
        </p:nvSpPr>
        <p:spPr/>
        <p:txBody>
          <a:bodyPr/>
          <a:lstStyle/>
          <a:p>
            <a:fld id="{94587223-24F1-CD41-9ABC-0D14B0491924}" type="slidenum">
              <a:rPr lang="en-JP" smtClean="0"/>
              <a:t>18</a:t>
            </a:fld>
            <a:endParaRPr lang="en-JP"/>
          </a:p>
        </p:txBody>
      </p:sp>
      <p:pic>
        <p:nvPicPr>
          <p:cNvPr id="7" name="Google Shape;714;p42">
            <a:extLst>
              <a:ext uri="{FF2B5EF4-FFF2-40B4-BE49-F238E27FC236}">
                <a16:creationId xmlns:a16="http://schemas.microsoft.com/office/drawing/2014/main" id="{70C121E6-EBDD-CCD0-2BE2-440B55665506}"/>
              </a:ext>
            </a:extLst>
          </p:cNvPr>
          <p:cNvPicPr preferRelativeResize="0"/>
          <p:nvPr/>
        </p:nvPicPr>
        <p:blipFill rotWithShape="1">
          <a:blip r:embed="rId2">
            <a:alphaModFix/>
          </a:blip>
          <a:srcRect/>
          <a:stretch/>
        </p:blipFill>
        <p:spPr>
          <a:xfrm>
            <a:off x="354602" y="1834376"/>
            <a:ext cx="3792410" cy="3746809"/>
          </a:xfrm>
          <a:prstGeom prst="rect">
            <a:avLst/>
          </a:prstGeom>
          <a:noFill/>
          <a:ln w="9525" cap="flat" cmpd="sng">
            <a:solidFill>
              <a:schemeClr val="tx1"/>
            </a:solidFill>
            <a:prstDash val="solid"/>
            <a:round/>
            <a:headEnd type="none" w="sm" len="sm"/>
            <a:tailEnd type="none" w="sm" len="sm"/>
          </a:ln>
        </p:spPr>
      </p:pic>
      <p:sp>
        <p:nvSpPr>
          <p:cNvPr id="8" name="Google Shape;715;p42">
            <a:extLst>
              <a:ext uri="{FF2B5EF4-FFF2-40B4-BE49-F238E27FC236}">
                <a16:creationId xmlns:a16="http://schemas.microsoft.com/office/drawing/2014/main" id="{CDF96F62-388B-8071-764A-90F12F053183}"/>
              </a:ext>
            </a:extLst>
          </p:cNvPr>
          <p:cNvSpPr txBox="1"/>
          <p:nvPr/>
        </p:nvSpPr>
        <p:spPr>
          <a:xfrm>
            <a:off x="1954578" y="2239794"/>
            <a:ext cx="1711057" cy="750945"/>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1600" dirty="0">
                <a:solidFill>
                  <a:schemeClr val="dk1"/>
                </a:solidFill>
              </a:rPr>
              <a:t>-10m &lt; z &lt; 10m</a:t>
            </a:r>
            <a:endParaRPr sz="1600" dirty="0">
              <a:solidFill>
                <a:schemeClr val="dk1"/>
              </a:solidFill>
            </a:endParaRPr>
          </a:p>
          <a:p>
            <a:pPr marL="0" lvl="0" indent="0" algn="r" rtl="0">
              <a:lnSpc>
                <a:spcPct val="115000"/>
              </a:lnSpc>
              <a:spcBef>
                <a:spcPts val="0"/>
              </a:spcBef>
              <a:spcAft>
                <a:spcPts val="0"/>
              </a:spcAft>
              <a:buNone/>
            </a:pPr>
            <a:r>
              <a:rPr lang="en" sz="1600" i="1" dirty="0">
                <a:solidFill>
                  <a:schemeClr val="dk1"/>
                </a:solidFill>
                <a:highlight>
                  <a:schemeClr val="lt1"/>
                </a:highlight>
              </a:rPr>
              <a:t>E</a:t>
            </a:r>
            <a:r>
              <a:rPr lang="en" sz="1600" baseline="-25000" dirty="0">
                <a:solidFill>
                  <a:schemeClr val="dk1"/>
                </a:solidFill>
                <a:highlight>
                  <a:schemeClr val="lt1"/>
                </a:highlight>
              </a:rPr>
              <a:t>𝛄</a:t>
            </a:r>
            <a:r>
              <a:rPr lang="en" sz="1600" dirty="0">
                <a:solidFill>
                  <a:schemeClr val="dk1"/>
                </a:solidFill>
                <a:highlight>
                  <a:schemeClr val="lt1"/>
                </a:highlight>
              </a:rPr>
              <a:t> &gt; 4 eV</a:t>
            </a:r>
            <a:endParaRPr sz="1600" dirty="0">
              <a:solidFill>
                <a:schemeClr val="dk1"/>
              </a:solidFill>
            </a:endParaRPr>
          </a:p>
        </p:txBody>
      </p:sp>
      <p:pic>
        <p:nvPicPr>
          <p:cNvPr id="14" name="Picture 13" descr="A diagram of a machine&#10;&#10;Description automatically generated with medium confidence">
            <a:extLst>
              <a:ext uri="{FF2B5EF4-FFF2-40B4-BE49-F238E27FC236}">
                <a16:creationId xmlns:a16="http://schemas.microsoft.com/office/drawing/2014/main" id="{98CDE7CA-6E8C-2423-D025-0133D8A31C45}"/>
              </a:ext>
            </a:extLst>
          </p:cNvPr>
          <p:cNvPicPr>
            <a:picLocks noChangeAspect="1"/>
          </p:cNvPicPr>
          <p:nvPr/>
        </p:nvPicPr>
        <p:blipFill rotWithShape="1">
          <a:blip r:embed="rId3"/>
          <a:srcRect l="4271" t="8303" b="3387"/>
          <a:stretch/>
        </p:blipFill>
        <p:spPr>
          <a:xfrm>
            <a:off x="4498606" y="1834376"/>
            <a:ext cx="7440446" cy="3746809"/>
          </a:xfrm>
          <a:prstGeom prst="rect">
            <a:avLst/>
          </a:prstGeom>
          <a:ln>
            <a:solidFill>
              <a:schemeClr val="tx1"/>
            </a:solidFill>
          </a:ln>
        </p:spPr>
      </p:pic>
      <p:sp>
        <p:nvSpPr>
          <p:cNvPr id="15" name="Google Shape;704;p41">
            <a:extLst>
              <a:ext uri="{FF2B5EF4-FFF2-40B4-BE49-F238E27FC236}">
                <a16:creationId xmlns:a16="http://schemas.microsoft.com/office/drawing/2014/main" id="{5E886BF7-BE4D-3583-D96B-1482E04FD180}"/>
              </a:ext>
            </a:extLst>
          </p:cNvPr>
          <p:cNvSpPr txBox="1"/>
          <p:nvPr/>
        </p:nvSpPr>
        <p:spPr>
          <a:xfrm>
            <a:off x="-1" y="0"/>
            <a:ext cx="12192001" cy="923289"/>
          </a:xfrm>
          <a:prstGeom prst="rect">
            <a:avLst/>
          </a:prstGeom>
          <a:noFill/>
          <a:ln>
            <a:noFill/>
          </a:ln>
        </p:spPr>
        <p:txBody>
          <a:bodyPr spcFirstLastPara="1" wrap="square" lIns="121900" tIns="121900" rIns="121900" bIns="121900" anchor="ctr" anchorCtr="0">
            <a:spAutoFit/>
          </a:bodyPr>
          <a:lstStyle/>
          <a:p>
            <a:r>
              <a:rPr lang="en" sz="4400" dirty="0" err="1">
                <a:solidFill>
                  <a:schemeClr val="dk1"/>
                </a:solidFill>
                <a:latin typeface="+mj-lt"/>
              </a:rPr>
              <a:t>ePIC</a:t>
            </a:r>
            <a:r>
              <a:rPr lang="en" sz="4400" dirty="0">
                <a:solidFill>
                  <a:schemeClr val="dk1"/>
                </a:solidFill>
                <a:latin typeface="+mj-lt"/>
              </a:rPr>
              <a:t> SR background: </a:t>
            </a:r>
            <a:r>
              <a:rPr lang="en" sz="3200" dirty="0">
                <a:solidFill>
                  <a:schemeClr val="dk1"/>
                </a:solidFill>
                <a:latin typeface="+mj-lt"/>
              </a:rPr>
              <a:t>Rates with </a:t>
            </a:r>
            <a:r>
              <a:rPr lang="en" sz="3200" u="sng" dirty="0">
                <a:solidFill>
                  <a:schemeClr val="dk1"/>
                </a:solidFill>
                <a:latin typeface="+mj-lt"/>
              </a:rPr>
              <a:t>inconsistent geometries</a:t>
            </a:r>
            <a:endParaRPr sz="3200" u="sng" dirty="0">
              <a:solidFill>
                <a:srgbClr val="980000"/>
              </a:solidFill>
              <a:latin typeface="+mj-lt"/>
            </a:endParaRPr>
          </a:p>
        </p:txBody>
      </p:sp>
      <p:sp>
        <p:nvSpPr>
          <p:cNvPr id="16" name="TextBox 15">
            <a:extLst>
              <a:ext uri="{FF2B5EF4-FFF2-40B4-BE49-F238E27FC236}">
                <a16:creationId xmlns:a16="http://schemas.microsoft.com/office/drawing/2014/main" id="{A61F1A4B-3003-E5D3-83BB-70DE6B6FEA98}"/>
              </a:ext>
            </a:extLst>
          </p:cNvPr>
          <p:cNvSpPr txBox="1"/>
          <p:nvPr/>
        </p:nvSpPr>
        <p:spPr>
          <a:xfrm>
            <a:off x="922109" y="1110816"/>
            <a:ext cx="10347780" cy="400110"/>
          </a:xfrm>
          <a:prstGeom prst="rect">
            <a:avLst/>
          </a:prstGeom>
          <a:noFill/>
        </p:spPr>
        <p:txBody>
          <a:bodyPr wrap="square" rtlCol="0">
            <a:spAutoFit/>
          </a:bodyPr>
          <a:lstStyle/>
          <a:p>
            <a:pPr algn="ctr"/>
            <a:r>
              <a:rPr lang="en-JP" sz="2000" dirty="0"/>
              <a:t>High SR background rates (&gt; 1 MHz) due to generated SR photons outside the vacuum beam pipe</a:t>
            </a:r>
          </a:p>
        </p:txBody>
      </p:sp>
      <p:sp>
        <p:nvSpPr>
          <p:cNvPr id="17" name="TextBox 16">
            <a:extLst>
              <a:ext uri="{FF2B5EF4-FFF2-40B4-BE49-F238E27FC236}">
                <a16:creationId xmlns:a16="http://schemas.microsoft.com/office/drawing/2014/main" id="{2EFBC93A-3A6A-F6AD-1EFC-F9AC349A2896}"/>
              </a:ext>
            </a:extLst>
          </p:cNvPr>
          <p:cNvSpPr txBox="1"/>
          <p:nvPr/>
        </p:nvSpPr>
        <p:spPr>
          <a:xfrm>
            <a:off x="313595" y="5599435"/>
            <a:ext cx="3792410" cy="738664"/>
          </a:xfrm>
          <a:prstGeom prst="rect">
            <a:avLst/>
          </a:prstGeom>
          <a:noFill/>
        </p:spPr>
        <p:txBody>
          <a:bodyPr wrap="square" rtlCol="0">
            <a:spAutoFit/>
          </a:bodyPr>
          <a:lstStyle/>
          <a:p>
            <a:pPr algn="ctr"/>
            <a:r>
              <a:rPr lang="en-JP" sz="1400" i="1" dirty="0"/>
              <a:t>First custom-built Geant4 SR model</a:t>
            </a:r>
          </a:p>
          <a:p>
            <a:pPr algn="ctr"/>
            <a:r>
              <a:rPr lang="en-JP" sz="1400" i="1" dirty="0"/>
              <a:t>(contained bugs)</a:t>
            </a:r>
          </a:p>
          <a:p>
            <a:pPr algn="ctr"/>
            <a:r>
              <a:rPr lang="en-JP" sz="1400" i="1" dirty="0"/>
              <a:t> </a:t>
            </a:r>
            <a:r>
              <a:rPr lang="en-JP" sz="1400" i="1" dirty="0">
                <a:hlinkClick r:id="rId4"/>
              </a:rPr>
              <a:t>From Dec. 2023 meeting</a:t>
            </a:r>
            <a:endParaRPr lang="en-JP" sz="1400" i="1" dirty="0"/>
          </a:p>
        </p:txBody>
      </p:sp>
    </p:spTree>
    <p:extLst>
      <p:ext uri="{BB962C8B-B14F-4D97-AF65-F5344CB8AC3E}">
        <p14:creationId xmlns:p14="http://schemas.microsoft.com/office/powerpoint/2010/main" val="2924510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46A6B1-08F9-74D7-E448-2EBF0255F9F0}"/>
              </a:ext>
            </a:extLst>
          </p:cNvPr>
          <p:cNvSpPr>
            <a:spLocks noGrp="1"/>
          </p:cNvSpPr>
          <p:nvPr>
            <p:ph type="dt" sz="half" idx="10"/>
          </p:nvPr>
        </p:nvSpPr>
        <p:spPr/>
        <p:txBody>
          <a:bodyPr/>
          <a:lstStyle/>
          <a:p>
            <a:fld id="{59F965ED-6D03-FF4F-8F54-9C95460B2BAF}" type="datetime1">
              <a:rPr lang="en-US" smtClean="0"/>
              <a:t>1/24/24</a:t>
            </a:fld>
            <a:endParaRPr lang="en-JP"/>
          </a:p>
        </p:txBody>
      </p:sp>
      <p:sp>
        <p:nvSpPr>
          <p:cNvPr id="3" name="Footer Placeholder 2">
            <a:extLst>
              <a:ext uri="{FF2B5EF4-FFF2-40B4-BE49-F238E27FC236}">
                <a16:creationId xmlns:a16="http://schemas.microsoft.com/office/drawing/2014/main" id="{A6A740D7-2746-BD9F-A6FB-1FEF36726DBD}"/>
              </a:ext>
            </a:extLst>
          </p:cNvPr>
          <p:cNvSpPr>
            <a:spLocks noGrp="1"/>
          </p:cNvSpPr>
          <p:nvPr>
            <p:ph type="ftr" sz="quarter" idx="11"/>
          </p:nvPr>
        </p:nvSpPr>
        <p:spPr/>
        <p:txBody>
          <a:bodyPr/>
          <a:lstStyle/>
          <a:p>
            <a:r>
              <a:rPr lang="en-US"/>
              <a:t>Andrii Natochii | EIC SR BG simulation in Geant4</a:t>
            </a:r>
            <a:endParaRPr lang="en-JP"/>
          </a:p>
        </p:txBody>
      </p:sp>
      <p:sp>
        <p:nvSpPr>
          <p:cNvPr id="4" name="Slide Number Placeholder 3">
            <a:extLst>
              <a:ext uri="{FF2B5EF4-FFF2-40B4-BE49-F238E27FC236}">
                <a16:creationId xmlns:a16="http://schemas.microsoft.com/office/drawing/2014/main" id="{703C007C-DB55-97DC-C52F-E0D07C2FE134}"/>
              </a:ext>
            </a:extLst>
          </p:cNvPr>
          <p:cNvSpPr>
            <a:spLocks noGrp="1"/>
          </p:cNvSpPr>
          <p:nvPr>
            <p:ph type="sldNum" sz="quarter" idx="12"/>
          </p:nvPr>
        </p:nvSpPr>
        <p:spPr/>
        <p:txBody>
          <a:bodyPr/>
          <a:lstStyle/>
          <a:p>
            <a:fld id="{94587223-24F1-CD41-9ABC-0D14B0491924}" type="slidenum">
              <a:rPr lang="en-JP" smtClean="0"/>
              <a:t>19</a:t>
            </a:fld>
            <a:endParaRPr lang="en-JP"/>
          </a:p>
        </p:txBody>
      </p:sp>
      <p:pic>
        <p:nvPicPr>
          <p:cNvPr id="7" name="Google Shape;714;p42">
            <a:extLst>
              <a:ext uri="{FF2B5EF4-FFF2-40B4-BE49-F238E27FC236}">
                <a16:creationId xmlns:a16="http://schemas.microsoft.com/office/drawing/2014/main" id="{E08BB77B-4749-59B3-394A-CF852901B5B0}"/>
              </a:ext>
            </a:extLst>
          </p:cNvPr>
          <p:cNvPicPr preferRelativeResize="0"/>
          <p:nvPr/>
        </p:nvPicPr>
        <p:blipFill>
          <a:blip r:embed="rId2"/>
          <a:srcRect/>
          <a:stretch/>
        </p:blipFill>
        <p:spPr>
          <a:xfrm>
            <a:off x="45844" y="3557727"/>
            <a:ext cx="2884681" cy="2849996"/>
          </a:xfrm>
          <a:prstGeom prst="rect">
            <a:avLst/>
          </a:prstGeom>
          <a:noFill/>
          <a:ln w="9525" cap="flat" cmpd="sng">
            <a:solidFill>
              <a:schemeClr val="tx1"/>
            </a:solidFill>
            <a:prstDash val="solid"/>
            <a:round/>
            <a:headEnd type="none" w="sm" len="sm"/>
            <a:tailEnd type="none" w="sm" len="sm"/>
          </a:ln>
        </p:spPr>
      </p:pic>
      <p:pic>
        <p:nvPicPr>
          <p:cNvPr id="8" name="Google Shape;714;p42">
            <a:extLst>
              <a:ext uri="{FF2B5EF4-FFF2-40B4-BE49-F238E27FC236}">
                <a16:creationId xmlns:a16="http://schemas.microsoft.com/office/drawing/2014/main" id="{E245B017-1880-D913-77DC-ABFB4A09BCA8}"/>
              </a:ext>
            </a:extLst>
          </p:cNvPr>
          <p:cNvPicPr preferRelativeResize="0"/>
          <p:nvPr/>
        </p:nvPicPr>
        <p:blipFill>
          <a:blip r:embed="rId2"/>
          <a:srcRect/>
          <a:stretch/>
        </p:blipFill>
        <p:spPr>
          <a:xfrm>
            <a:off x="3057772" y="3557726"/>
            <a:ext cx="2884681" cy="2849996"/>
          </a:xfrm>
          <a:prstGeom prst="rect">
            <a:avLst/>
          </a:prstGeom>
          <a:noFill/>
          <a:ln w="9525" cap="flat" cmpd="sng">
            <a:solidFill>
              <a:schemeClr val="tx1"/>
            </a:solidFill>
            <a:prstDash val="solid"/>
            <a:round/>
            <a:headEnd type="none" w="sm" len="sm"/>
            <a:tailEnd type="none" w="sm" len="sm"/>
          </a:ln>
        </p:spPr>
      </p:pic>
      <p:pic>
        <p:nvPicPr>
          <p:cNvPr id="9" name="Google Shape;714;p42">
            <a:extLst>
              <a:ext uri="{FF2B5EF4-FFF2-40B4-BE49-F238E27FC236}">
                <a16:creationId xmlns:a16="http://schemas.microsoft.com/office/drawing/2014/main" id="{1C14A693-C549-76BE-2F73-23F58BF3B437}"/>
              </a:ext>
            </a:extLst>
          </p:cNvPr>
          <p:cNvPicPr preferRelativeResize="0"/>
          <p:nvPr/>
        </p:nvPicPr>
        <p:blipFill>
          <a:blip r:embed="rId3"/>
          <a:srcRect/>
          <a:stretch/>
        </p:blipFill>
        <p:spPr>
          <a:xfrm>
            <a:off x="6069700" y="3557724"/>
            <a:ext cx="2884681" cy="2849996"/>
          </a:xfrm>
          <a:prstGeom prst="rect">
            <a:avLst/>
          </a:prstGeom>
          <a:noFill/>
          <a:ln w="9525" cap="flat" cmpd="sng">
            <a:solidFill>
              <a:schemeClr val="tx1"/>
            </a:solidFill>
            <a:prstDash val="solid"/>
            <a:round/>
            <a:headEnd type="none" w="sm" len="sm"/>
            <a:tailEnd type="none" w="sm" len="sm"/>
          </a:ln>
        </p:spPr>
      </p:pic>
      <p:sp>
        <p:nvSpPr>
          <p:cNvPr id="10" name="Google Shape;715;p42">
            <a:extLst>
              <a:ext uri="{FF2B5EF4-FFF2-40B4-BE49-F238E27FC236}">
                <a16:creationId xmlns:a16="http://schemas.microsoft.com/office/drawing/2014/main" id="{B09324D3-DB20-2BE5-B17D-BAEE60D6B54A}"/>
              </a:ext>
            </a:extLst>
          </p:cNvPr>
          <p:cNvSpPr txBox="1"/>
          <p:nvPr/>
        </p:nvSpPr>
        <p:spPr>
          <a:xfrm>
            <a:off x="838077" y="3774922"/>
            <a:ext cx="1711057" cy="750945"/>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1600" dirty="0">
                <a:solidFill>
                  <a:schemeClr val="dk1"/>
                </a:solidFill>
              </a:rPr>
              <a:t>-4m &lt; z &lt; 5m</a:t>
            </a:r>
            <a:endParaRPr sz="1600" dirty="0">
              <a:solidFill>
                <a:schemeClr val="dk1"/>
              </a:solidFill>
            </a:endParaRPr>
          </a:p>
          <a:p>
            <a:pPr marL="0" lvl="0" indent="0" algn="r" rtl="0">
              <a:lnSpc>
                <a:spcPct val="115000"/>
              </a:lnSpc>
              <a:spcBef>
                <a:spcPts val="0"/>
              </a:spcBef>
              <a:spcAft>
                <a:spcPts val="0"/>
              </a:spcAft>
              <a:buNone/>
            </a:pPr>
            <a:r>
              <a:rPr lang="en" sz="1600" i="1" dirty="0">
                <a:solidFill>
                  <a:schemeClr val="dk1"/>
                </a:solidFill>
                <a:highlight>
                  <a:schemeClr val="lt1"/>
                </a:highlight>
              </a:rPr>
              <a:t>E</a:t>
            </a:r>
            <a:r>
              <a:rPr lang="en" sz="1600" baseline="-25000" dirty="0">
                <a:solidFill>
                  <a:schemeClr val="dk1"/>
                </a:solidFill>
                <a:highlight>
                  <a:schemeClr val="lt1"/>
                </a:highlight>
              </a:rPr>
              <a:t>𝛄</a:t>
            </a:r>
            <a:r>
              <a:rPr lang="en" sz="1600" dirty="0">
                <a:solidFill>
                  <a:schemeClr val="dk1"/>
                </a:solidFill>
                <a:highlight>
                  <a:schemeClr val="lt1"/>
                </a:highlight>
              </a:rPr>
              <a:t> &gt; 30 eV</a:t>
            </a:r>
            <a:endParaRPr sz="1600" dirty="0">
              <a:solidFill>
                <a:schemeClr val="dk1"/>
              </a:solidFill>
            </a:endParaRPr>
          </a:p>
        </p:txBody>
      </p:sp>
      <p:sp>
        <p:nvSpPr>
          <p:cNvPr id="11" name="Google Shape;715;p42">
            <a:extLst>
              <a:ext uri="{FF2B5EF4-FFF2-40B4-BE49-F238E27FC236}">
                <a16:creationId xmlns:a16="http://schemas.microsoft.com/office/drawing/2014/main" id="{156D2ED7-A1F7-CA31-1E72-748387CADEF5}"/>
              </a:ext>
            </a:extLst>
          </p:cNvPr>
          <p:cNvSpPr txBox="1"/>
          <p:nvPr/>
        </p:nvSpPr>
        <p:spPr>
          <a:xfrm>
            <a:off x="3777786" y="3774921"/>
            <a:ext cx="1711057" cy="750945"/>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1600" dirty="0">
                <a:solidFill>
                  <a:schemeClr val="dk1"/>
                </a:solidFill>
              </a:rPr>
              <a:t>-4m &lt; z &lt; 5m</a:t>
            </a:r>
            <a:endParaRPr sz="1600" dirty="0">
              <a:solidFill>
                <a:schemeClr val="dk1"/>
              </a:solidFill>
            </a:endParaRPr>
          </a:p>
          <a:p>
            <a:pPr marL="0" lvl="0" indent="0" algn="r" rtl="0">
              <a:lnSpc>
                <a:spcPct val="115000"/>
              </a:lnSpc>
              <a:spcBef>
                <a:spcPts val="0"/>
              </a:spcBef>
              <a:spcAft>
                <a:spcPts val="0"/>
              </a:spcAft>
              <a:buNone/>
            </a:pPr>
            <a:r>
              <a:rPr lang="en" sz="1600" i="1" dirty="0">
                <a:solidFill>
                  <a:schemeClr val="dk1"/>
                </a:solidFill>
                <a:highlight>
                  <a:schemeClr val="lt1"/>
                </a:highlight>
              </a:rPr>
              <a:t>E</a:t>
            </a:r>
            <a:r>
              <a:rPr lang="en" sz="1600" baseline="-25000" dirty="0">
                <a:solidFill>
                  <a:schemeClr val="dk1"/>
                </a:solidFill>
                <a:highlight>
                  <a:schemeClr val="lt1"/>
                </a:highlight>
              </a:rPr>
              <a:t>𝛄</a:t>
            </a:r>
            <a:r>
              <a:rPr lang="en" sz="1600" dirty="0">
                <a:solidFill>
                  <a:schemeClr val="dk1"/>
                </a:solidFill>
                <a:highlight>
                  <a:schemeClr val="lt1"/>
                </a:highlight>
              </a:rPr>
              <a:t> &gt; 30 eV</a:t>
            </a:r>
            <a:endParaRPr sz="1600" dirty="0">
              <a:solidFill>
                <a:schemeClr val="dk1"/>
              </a:solidFill>
            </a:endParaRPr>
          </a:p>
        </p:txBody>
      </p:sp>
      <p:sp>
        <p:nvSpPr>
          <p:cNvPr id="12" name="Google Shape;715;p42">
            <a:extLst>
              <a:ext uri="{FF2B5EF4-FFF2-40B4-BE49-F238E27FC236}">
                <a16:creationId xmlns:a16="http://schemas.microsoft.com/office/drawing/2014/main" id="{761DED61-55E0-771D-379D-89ECB258B5D1}"/>
              </a:ext>
            </a:extLst>
          </p:cNvPr>
          <p:cNvSpPr txBox="1"/>
          <p:nvPr/>
        </p:nvSpPr>
        <p:spPr>
          <a:xfrm>
            <a:off x="6916961" y="3774921"/>
            <a:ext cx="1711057" cy="750945"/>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1600" dirty="0">
                <a:solidFill>
                  <a:schemeClr val="dk1"/>
                </a:solidFill>
              </a:rPr>
              <a:t>-4m &lt; z &lt; 5m</a:t>
            </a:r>
            <a:endParaRPr sz="1600" dirty="0">
              <a:solidFill>
                <a:schemeClr val="dk1"/>
              </a:solidFill>
            </a:endParaRPr>
          </a:p>
          <a:p>
            <a:pPr marL="0" lvl="0" indent="0" algn="r" rtl="0">
              <a:lnSpc>
                <a:spcPct val="115000"/>
              </a:lnSpc>
              <a:spcBef>
                <a:spcPts val="0"/>
              </a:spcBef>
              <a:spcAft>
                <a:spcPts val="0"/>
              </a:spcAft>
              <a:buNone/>
            </a:pPr>
            <a:r>
              <a:rPr lang="en" sz="1600" i="1" dirty="0">
                <a:solidFill>
                  <a:schemeClr val="dk1"/>
                </a:solidFill>
                <a:highlight>
                  <a:schemeClr val="lt1"/>
                </a:highlight>
              </a:rPr>
              <a:t>E</a:t>
            </a:r>
            <a:r>
              <a:rPr lang="en" sz="1600" baseline="-25000" dirty="0">
                <a:solidFill>
                  <a:schemeClr val="dk1"/>
                </a:solidFill>
                <a:highlight>
                  <a:schemeClr val="lt1"/>
                </a:highlight>
              </a:rPr>
              <a:t>𝛄</a:t>
            </a:r>
            <a:r>
              <a:rPr lang="en" sz="1600" dirty="0">
                <a:solidFill>
                  <a:schemeClr val="dk1"/>
                </a:solidFill>
                <a:highlight>
                  <a:schemeClr val="lt1"/>
                </a:highlight>
              </a:rPr>
              <a:t> &gt; 30 eV</a:t>
            </a:r>
            <a:endParaRPr sz="1600" dirty="0">
              <a:solidFill>
                <a:schemeClr val="dk1"/>
              </a:solidFill>
            </a:endParaRPr>
          </a:p>
        </p:txBody>
      </p:sp>
      <p:sp>
        <p:nvSpPr>
          <p:cNvPr id="15" name="TextBox 14">
            <a:extLst>
              <a:ext uri="{FF2B5EF4-FFF2-40B4-BE49-F238E27FC236}">
                <a16:creationId xmlns:a16="http://schemas.microsoft.com/office/drawing/2014/main" id="{F176761E-0301-4672-BBFF-AC682950E326}"/>
              </a:ext>
            </a:extLst>
          </p:cNvPr>
          <p:cNvSpPr txBox="1"/>
          <p:nvPr/>
        </p:nvSpPr>
        <p:spPr>
          <a:xfrm>
            <a:off x="45845" y="2317209"/>
            <a:ext cx="2884682" cy="954107"/>
          </a:xfrm>
          <a:prstGeom prst="rect">
            <a:avLst/>
          </a:prstGeom>
          <a:noFill/>
        </p:spPr>
        <p:txBody>
          <a:bodyPr wrap="square" rtlCol="0">
            <a:spAutoFit/>
          </a:bodyPr>
          <a:lstStyle/>
          <a:p>
            <a:pPr algn="ctr"/>
            <a:r>
              <a:rPr lang="en-US" sz="1400" i="1" dirty="0"/>
              <a:t>C</a:t>
            </a:r>
            <a:r>
              <a:rPr lang="en-JP" sz="1400" i="1" dirty="0"/>
              <a:t>ustom-built Geant4</a:t>
            </a:r>
          </a:p>
          <a:p>
            <a:pPr algn="ctr"/>
            <a:r>
              <a:rPr lang="en-JP" sz="1400" i="1" dirty="0"/>
              <a:t>(X-ray, </a:t>
            </a:r>
            <a:r>
              <a:rPr lang="en-US" sz="1400" i="1" dirty="0" err="1"/>
              <a:t>Névot</a:t>
            </a:r>
            <a:r>
              <a:rPr lang="en-US" sz="1400" i="1" dirty="0"/>
              <a:t>-Croce,</a:t>
            </a:r>
            <a:r>
              <a:rPr lang="en-JP" sz="1400" i="1" dirty="0"/>
              <a:t> ado</a:t>
            </a:r>
            <a:r>
              <a:rPr lang="en-US" sz="1400" i="1" dirty="0"/>
              <a:t>p</a:t>
            </a:r>
            <a:r>
              <a:rPr lang="en-JP" sz="1400" i="1" dirty="0"/>
              <a:t>ted from geant4-release-11.2.0)</a:t>
            </a:r>
          </a:p>
          <a:p>
            <a:pPr algn="ctr"/>
            <a:r>
              <a:rPr lang="en-JP" sz="1400" b="1" i="1" dirty="0"/>
              <a:t>Specular reflection</a:t>
            </a:r>
          </a:p>
        </p:txBody>
      </p:sp>
      <p:sp>
        <p:nvSpPr>
          <p:cNvPr id="16" name="TextBox 15">
            <a:extLst>
              <a:ext uri="{FF2B5EF4-FFF2-40B4-BE49-F238E27FC236}">
                <a16:creationId xmlns:a16="http://schemas.microsoft.com/office/drawing/2014/main" id="{0D9EA530-6AA4-3DE0-A6FA-DAD6AD297F49}"/>
              </a:ext>
            </a:extLst>
          </p:cNvPr>
          <p:cNvSpPr txBox="1"/>
          <p:nvPr/>
        </p:nvSpPr>
        <p:spPr>
          <a:xfrm>
            <a:off x="3057773" y="2317209"/>
            <a:ext cx="2884681" cy="738664"/>
          </a:xfrm>
          <a:prstGeom prst="rect">
            <a:avLst/>
          </a:prstGeom>
          <a:noFill/>
        </p:spPr>
        <p:txBody>
          <a:bodyPr wrap="square" rtlCol="0">
            <a:spAutoFit/>
          </a:bodyPr>
          <a:lstStyle/>
          <a:p>
            <a:pPr algn="ctr"/>
            <a:r>
              <a:rPr lang="en-US" sz="1400" i="1" dirty="0"/>
              <a:t>C</a:t>
            </a:r>
            <a:r>
              <a:rPr lang="en-JP" sz="1400" i="1" dirty="0"/>
              <a:t>ustom-built Geant4</a:t>
            </a:r>
          </a:p>
          <a:p>
            <a:pPr algn="ctr"/>
            <a:r>
              <a:rPr lang="en-JP" sz="1400" i="1" dirty="0"/>
              <a:t>(Gamma, </a:t>
            </a:r>
            <a:r>
              <a:rPr lang="en-US" sz="1400" i="1" dirty="0"/>
              <a:t>Debye-Waller</a:t>
            </a:r>
            <a:r>
              <a:rPr lang="en-JP" sz="1400" i="1" dirty="0"/>
              <a:t>)</a:t>
            </a:r>
          </a:p>
          <a:p>
            <a:pPr algn="ctr"/>
            <a:r>
              <a:rPr lang="en-JP" sz="1400" b="1" i="1" dirty="0"/>
              <a:t>Specular reflection</a:t>
            </a:r>
          </a:p>
        </p:txBody>
      </p:sp>
      <p:sp>
        <p:nvSpPr>
          <p:cNvPr id="17" name="TextBox 16">
            <a:extLst>
              <a:ext uri="{FF2B5EF4-FFF2-40B4-BE49-F238E27FC236}">
                <a16:creationId xmlns:a16="http://schemas.microsoft.com/office/drawing/2014/main" id="{6DDE4033-4E08-AD64-E098-D875C9FFA921}"/>
              </a:ext>
            </a:extLst>
          </p:cNvPr>
          <p:cNvSpPr txBox="1"/>
          <p:nvPr/>
        </p:nvSpPr>
        <p:spPr>
          <a:xfrm>
            <a:off x="5989054" y="2317209"/>
            <a:ext cx="2884681" cy="954107"/>
          </a:xfrm>
          <a:prstGeom prst="rect">
            <a:avLst/>
          </a:prstGeom>
          <a:noFill/>
        </p:spPr>
        <p:txBody>
          <a:bodyPr wrap="square" rtlCol="0">
            <a:spAutoFit/>
          </a:bodyPr>
          <a:lstStyle/>
          <a:p>
            <a:pPr algn="ctr"/>
            <a:r>
              <a:rPr lang="en-US" sz="1400" i="1" dirty="0"/>
              <a:t>C</a:t>
            </a:r>
            <a:r>
              <a:rPr lang="en-JP" sz="1400" i="1" dirty="0"/>
              <a:t>ustom-built Geant4</a:t>
            </a:r>
          </a:p>
          <a:p>
            <a:pPr algn="ctr"/>
            <a:r>
              <a:rPr lang="en-JP" sz="1400" i="1" dirty="0"/>
              <a:t>(Gamma, </a:t>
            </a:r>
            <a:r>
              <a:rPr lang="en-US" sz="1400" i="1" dirty="0"/>
              <a:t>surf. normal tilt, like the old </a:t>
            </a:r>
            <a:r>
              <a:rPr lang="en-US" sz="1400" i="1" dirty="0" err="1"/>
              <a:t>Synrad</a:t>
            </a:r>
            <a:r>
              <a:rPr lang="en-US" sz="1400" i="1" dirty="0"/>
              <a:t>+ model</a:t>
            </a:r>
            <a:r>
              <a:rPr lang="en-JP" sz="1400" i="1" dirty="0"/>
              <a:t>)</a:t>
            </a:r>
          </a:p>
          <a:p>
            <a:pPr algn="ctr"/>
            <a:r>
              <a:rPr lang="en-JP" sz="1400" b="1" i="1" dirty="0"/>
              <a:t>Diffuse reflection</a:t>
            </a:r>
          </a:p>
        </p:txBody>
      </p:sp>
      <p:sp>
        <p:nvSpPr>
          <p:cNvPr id="23" name="TextBox 22">
            <a:extLst>
              <a:ext uri="{FF2B5EF4-FFF2-40B4-BE49-F238E27FC236}">
                <a16:creationId xmlns:a16="http://schemas.microsoft.com/office/drawing/2014/main" id="{6573A913-55E1-B0E9-4701-3967C0FA0610}"/>
              </a:ext>
            </a:extLst>
          </p:cNvPr>
          <p:cNvSpPr txBox="1"/>
          <p:nvPr/>
        </p:nvSpPr>
        <p:spPr>
          <a:xfrm>
            <a:off x="-1" y="937116"/>
            <a:ext cx="12192001" cy="1200329"/>
          </a:xfrm>
          <a:prstGeom prst="rect">
            <a:avLst/>
          </a:prstGeom>
          <a:noFill/>
        </p:spPr>
        <p:txBody>
          <a:bodyPr wrap="square" rtlCol="0">
            <a:spAutoFit/>
          </a:bodyPr>
          <a:lstStyle/>
          <a:p>
            <a:r>
              <a:rPr lang="en-JP" sz="2400" dirty="0"/>
              <a:t>Improving the X-ray reflection process and tuning the beam pipe in the eic-shell to the CAD/STL model make the SR background in the ePIC detector </a:t>
            </a:r>
            <a:r>
              <a:rPr lang="en-JP" sz="2400" b="1" dirty="0"/>
              <a:t>more realistic with diffuse reflection</a:t>
            </a:r>
            <a:r>
              <a:rPr lang="en-JP" sz="2400" dirty="0"/>
              <a:t>, i.e., SR background rates ~ 0.1 MHz (e.g., electron beam-gas rates ~3 MHz [</a:t>
            </a:r>
            <a:r>
              <a:rPr lang="en-US" sz="2400" dirty="0">
                <a:hlinkClick r:id="rId4"/>
              </a:rPr>
              <a:t>ref.</a:t>
            </a:r>
            <a:r>
              <a:rPr lang="en-JP" sz="2400" dirty="0"/>
              <a:t>])</a:t>
            </a:r>
          </a:p>
        </p:txBody>
      </p:sp>
      <p:sp>
        <p:nvSpPr>
          <p:cNvPr id="18" name="Google Shape;704;p41">
            <a:extLst>
              <a:ext uri="{FF2B5EF4-FFF2-40B4-BE49-F238E27FC236}">
                <a16:creationId xmlns:a16="http://schemas.microsoft.com/office/drawing/2014/main" id="{405C0A56-CF8F-3027-C2EB-84D348CB8FC6}"/>
              </a:ext>
            </a:extLst>
          </p:cNvPr>
          <p:cNvSpPr txBox="1"/>
          <p:nvPr/>
        </p:nvSpPr>
        <p:spPr>
          <a:xfrm>
            <a:off x="-1" y="0"/>
            <a:ext cx="12192001" cy="923289"/>
          </a:xfrm>
          <a:prstGeom prst="rect">
            <a:avLst/>
          </a:prstGeom>
          <a:noFill/>
          <a:ln>
            <a:noFill/>
          </a:ln>
        </p:spPr>
        <p:txBody>
          <a:bodyPr spcFirstLastPara="1" wrap="square" lIns="121900" tIns="121900" rIns="121900" bIns="121900" anchor="ctr" anchorCtr="0">
            <a:spAutoFit/>
          </a:bodyPr>
          <a:lstStyle/>
          <a:p>
            <a:r>
              <a:rPr lang="en" sz="4400" dirty="0" err="1">
                <a:solidFill>
                  <a:schemeClr val="dk1"/>
                </a:solidFill>
                <a:latin typeface="+mj-lt"/>
              </a:rPr>
              <a:t>ePIC</a:t>
            </a:r>
            <a:r>
              <a:rPr lang="en" sz="4400" dirty="0">
                <a:solidFill>
                  <a:schemeClr val="dk1"/>
                </a:solidFill>
                <a:latin typeface="+mj-lt"/>
              </a:rPr>
              <a:t> SR background: </a:t>
            </a:r>
            <a:r>
              <a:rPr lang="en" sz="3200" dirty="0">
                <a:solidFill>
                  <a:schemeClr val="dk1"/>
                </a:solidFill>
                <a:latin typeface="+mj-lt"/>
              </a:rPr>
              <a:t>Rates with </a:t>
            </a:r>
            <a:r>
              <a:rPr lang="en" sz="3200" u="sng" dirty="0">
                <a:solidFill>
                  <a:schemeClr val="dk1"/>
                </a:solidFill>
                <a:latin typeface="+mj-lt"/>
              </a:rPr>
              <a:t>adjusted geometries</a:t>
            </a:r>
            <a:endParaRPr sz="3200" u="sng" dirty="0">
              <a:solidFill>
                <a:srgbClr val="980000"/>
              </a:solidFill>
              <a:latin typeface="+mj-lt"/>
            </a:endParaRPr>
          </a:p>
        </p:txBody>
      </p:sp>
      <p:pic>
        <p:nvPicPr>
          <p:cNvPr id="20" name="Google Shape;714;p42">
            <a:extLst>
              <a:ext uri="{FF2B5EF4-FFF2-40B4-BE49-F238E27FC236}">
                <a16:creationId xmlns:a16="http://schemas.microsoft.com/office/drawing/2014/main" id="{CCC1E569-71D7-20C6-3EB6-DDD7959B8588}"/>
              </a:ext>
            </a:extLst>
          </p:cNvPr>
          <p:cNvPicPr preferRelativeResize="0"/>
          <p:nvPr/>
        </p:nvPicPr>
        <p:blipFill>
          <a:blip r:embed="rId5"/>
          <a:srcRect/>
          <a:stretch/>
        </p:blipFill>
        <p:spPr>
          <a:xfrm>
            <a:off x="9081627" y="3532039"/>
            <a:ext cx="2884681" cy="2849996"/>
          </a:xfrm>
          <a:prstGeom prst="rect">
            <a:avLst/>
          </a:prstGeom>
          <a:noFill/>
          <a:ln w="9525" cap="flat" cmpd="sng">
            <a:solidFill>
              <a:schemeClr val="tx1"/>
            </a:solidFill>
            <a:prstDash val="solid"/>
            <a:round/>
            <a:headEnd type="none" w="sm" len="sm"/>
            <a:tailEnd type="none" w="sm" len="sm"/>
          </a:ln>
        </p:spPr>
      </p:pic>
      <p:sp>
        <p:nvSpPr>
          <p:cNvPr id="22" name="TextBox 21">
            <a:extLst>
              <a:ext uri="{FF2B5EF4-FFF2-40B4-BE49-F238E27FC236}">
                <a16:creationId xmlns:a16="http://schemas.microsoft.com/office/drawing/2014/main" id="{8E4CCF85-9559-0DBB-08A8-85458D8B48CD}"/>
              </a:ext>
            </a:extLst>
          </p:cNvPr>
          <p:cNvSpPr txBox="1"/>
          <p:nvPr/>
        </p:nvSpPr>
        <p:spPr>
          <a:xfrm>
            <a:off x="9102336" y="2317209"/>
            <a:ext cx="2884681" cy="1169551"/>
          </a:xfrm>
          <a:prstGeom prst="rect">
            <a:avLst/>
          </a:prstGeom>
          <a:noFill/>
        </p:spPr>
        <p:txBody>
          <a:bodyPr wrap="square" rtlCol="0">
            <a:spAutoFit/>
          </a:bodyPr>
          <a:lstStyle/>
          <a:p>
            <a:pPr algn="ctr"/>
            <a:r>
              <a:rPr lang="en-US" sz="1400" i="1" dirty="0"/>
              <a:t>C</a:t>
            </a:r>
            <a:r>
              <a:rPr lang="en-JP" sz="1400" i="1" dirty="0"/>
              <a:t>ustom-built Geant4</a:t>
            </a:r>
          </a:p>
          <a:p>
            <a:pPr algn="ctr"/>
            <a:r>
              <a:rPr lang="en-JP" sz="1400" i="1" dirty="0"/>
              <a:t>(Gamma, </a:t>
            </a:r>
            <a:r>
              <a:rPr lang="en-US" sz="1400" i="1" dirty="0"/>
              <a:t>Debye-Waller</a:t>
            </a:r>
            <a:r>
              <a:rPr lang="en-JP" sz="1400" i="1" dirty="0"/>
              <a:t> + perturbed reflection direction</a:t>
            </a:r>
            <a:r>
              <a:rPr lang="en-US" sz="1400" i="1" dirty="0"/>
              <a:t>, like the new </a:t>
            </a:r>
            <a:r>
              <a:rPr lang="en-US" sz="1400" i="1" dirty="0" err="1"/>
              <a:t>Synrad</a:t>
            </a:r>
            <a:r>
              <a:rPr lang="en-US" sz="1400" i="1" dirty="0"/>
              <a:t>+ model</a:t>
            </a:r>
            <a:r>
              <a:rPr lang="en-JP" sz="1400" i="1" dirty="0"/>
              <a:t>)</a:t>
            </a:r>
          </a:p>
          <a:p>
            <a:pPr algn="ctr"/>
            <a:r>
              <a:rPr lang="en-JP" sz="1400" b="1" i="1" dirty="0"/>
              <a:t>Diffuse reflection</a:t>
            </a:r>
          </a:p>
        </p:txBody>
      </p:sp>
      <p:sp>
        <p:nvSpPr>
          <p:cNvPr id="5" name="Google Shape;715;p42">
            <a:extLst>
              <a:ext uri="{FF2B5EF4-FFF2-40B4-BE49-F238E27FC236}">
                <a16:creationId xmlns:a16="http://schemas.microsoft.com/office/drawing/2014/main" id="{9925D3BA-F17F-2404-6F44-C74AF7CDADBB}"/>
              </a:ext>
            </a:extLst>
          </p:cNvPr>
          <p:cNvSpPr txBox="1"/>
          <p:nvPr/>
        </p:nvSpPr>
        <p:spPr>
          <a:xfrm>
            <a:off x="9928888" y="3774921"/>
            <a:ext cx="1711057" cy="750945"/>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1600" dirty="0">
                <a:solidFill>
                  <a:schemeClr val="dk1"/>
                </a:solidFill>
              </a:rPr>
              <a:t>-4m &lt; z &lt; 5m</a:t>
            </a:r>
            <a:endParaRPr sz="1600" dirty="0">
              <a:solidFill>
                <a:schemeClr val="dk1"/>
              </a:solidFill>
            </a:endParaRPr>
          </a:p>
          <a:p>
            <a:pPr marL="0" lvl="0" indent="0" algn="r" rtl="0">
              <a:lnSpc>
                <a:spcPct val="115000"/>
              </a:lnSpc>
              <a:spcBef>
                <a:spcPts val="0"/>
              </a:spcBef>
              <a:spcAft>
                <a:spcPts val="0"/>
              </a:spcAft>
              <a:buNone/>
            </a:pPr>
            <a:r>
              <a:rPr lang="en" sz="1600" i="1" dirty="0">
                <a:solidFill>
                  <a:schemeClr val="dk1"/>
                </a:solidFill>
                <a:highlight>
                  <a:schemeClr val="lt1"/>
                </a:highlight>
              </a:rPr>
              <a:t>E</a:t>
            </a:r>
            <a:r>
              <a:rPr lang="en" sz="1600" baseline="-25000" dirty="0">
                <a:solidFill>
                  <a:schemeClr val="dk1"/>
                </a:solidFill>
                <a:highlight>
                  <a:schemeClr val="lt1"/>
                </a:highlight>
              </a:rPr>
              <a:t>𝛄</a:t>
            </a:r>
            <a:r>
              <a:rPr lang="en" sz="1600" dirty="0">
                <a:solidFill>
                  <a:schemeClr val="dk1"/>
                </a:solidFill>
                <a:highlight>
                  <a:schemeClr val="lt1"/>
                </a:highlight>
              </a:rPr>
              <a:t> &gt; 30 eV</a:t>
            </a:r>
            <a:endParaRPr sz="1600" dirty="0">
              <a:solidFill>
                <a:schemeClr val="dk1"/>
              </a:solidFill>
            </a:endParaRPr>
          </a:p>
        </p:txBody>
      </p:sp>
    </p:spTree>
    <p:extLst>
      <p:ext uri="{BB962C8B-B14F-4D97-AF65-F5344CB8AC3E}">
        <p14:creationId xmlns:p14="http://schemas.microsoft.com/office/powerpoint/2010/main" val="1185649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BA5F3-AEC3-D35E-AC4F-0F4BAB8C4515}"/>
              </a:ext>
            </a:extLst>
          </p:cNvPr>
          <p:cNvSpPr>
            <a:spLocks noGrp="1"/>
          </p:cNvSpPr>
          <p:nvPr>
            <p:ph type="title"/>
          </p:nvPr>
        </p:nvSpPr>
        <p:spPr/>
        <p:txBody>
          <a:bodyPr/>
          <a:lstStyle/>
          <a:p>
            <a:r>
              <a:rPr lang="en-US" dirty="0"/>
              <a:t>R</a:t>
            </a:r>
            <a:r>
              <a:rPr lang="en-JP" dirty="0"/>
              <a:t>ecap </a:t>
            </a:r>
          </a:p>
        </p:txBody>
      </p:sp>
      <p:sp>
        <p:nvSpPr>
          <p:cNvPr id="4" name="Date Placeholder 3">
            <a:extLst>
              <a:ext uri="{FF2B5EF4-FFF2-40B4-BE49-F238E27FC236}">
                <a16:creationId xmlns:a16="http://schemas.microsoft.com/office/drawing/2014/main" id="{116300E3-24A3-C91E-610E-0AFAB0EACFF8}"/>
              </a:ext>
            </a:extLst>
          </p:cNvPr>
          <p:cNvSpPr>
            <a:spLocks noGrp="1"/>
          </p:cNvSpPr>
          <p:nvPr>
            <p:ph type="dt" sz="half" idx="10"/>
          </p:nvPr>
        </p:nvSpPr>
        <p:spPr/>
        <p:txBody>
          <a:bodyPr/>
          <a:lstStyle/>
          <a:p>
            <a:fld id="{323FFAF8-FB0D-FA42-A5FB-AC4552BCEC64}" type="datetime1">
              <a:rPr lang="en-US" smtClean="0"/>
              <a:t>1/24/24</a:t>
            </a:fld>
            <a:endParaRPr lang="en-JP"/>
          </a:p>
        </p:txBody>
      </p:sp>
      <p:sp>
        <p:nvSpPr>
          <p:cNvPr id="5" name="Footer Placeholder 4">
            <a:extLst>
              <a:ext uri="{FF2B5EF4-FFF2-40B4-BE49-F238E27FC236}">
                <a16:creationId xmlns:a16="http://schemas.microsoft.com/office/drawing/2014/main" id="{0DDE7157-D20F-240D-0BE4-A69D42912112}"/>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0E65D752-E536-743E-689D-CF480ADB65E3}"/>
              </a:ext>
            </a:extLst>
          </p:cNvPr>
          <p:cNvSpPr>
            <a:spLocks noGrp="1"/>
          </p:cNvSpPr>
          <p:nvPr>
            <p:ph type="sldNum" sz="quarter" idx="12"/>
          </p:nvPr>
        </p:nvSpPr>
        <p:spPr/>
        <p:txBody>
          <a:bodyPr/>
          <a:lstStyle/>
          <a:p>
            <a:fld id="{94587223-24F1-CD41-9ABC-0D14B0491924}" type="slidenum">
              <a:rPr lang="en-JP" smtClean="0"/>
              <a:t>2</a:t>
            </a:fld>
            <a:endParaRPr lang="en-JP"/>
          </a:p>
        </p:txBody>
      </p:sp>
      <p:pic>
        <p:nvPicPr>
          <p:cNvPr id="15" name="Content Placeholder 14" descr="A black and white card with black text&#10;&#10;Description automatically generated">
            <a:extLst>
              <a:ext uri="{FF2B5EF4-FFF2-40B4-BE49-F238E27FC236}">
                <a16:creationId xmlns:a16="http://schemas.microsoft.com/office/drawing/2014/main" id="{168536E7-B5E2-8709-C5F4-E75E1EADCB85}"/>
              </a:ext>
            </a:extLst>
          </p:cNvPr>
          <p:cNvPicPr>
            <a:picLocks noGrp="1" noChangeAspect="1"/>
          </p:cNvPicPr>
          <p:nvPr>
            <p:ph idx="1"/>
          </p:nvPr>
        </p:nvPicPr>
        <p:blipFill rotWithShape="1">
          <a:blip r:embed="rId2"/>
          <a:srcRect l="624" t="5704" r="1345" b="5039"/>
          <a:stretch/>
        </p:blipFill>
        <p:spPr>
          <a:xfrm>
            <a:off x="716438" y="1690688"/>
            <a:ext cx="7541443" cy="4291539"/>
          </a:xfrm>
          <a:ln w="28575">
            <a:solidFill>
              <a:schemeClr val="tx1"/>
            </a:solidFill>
          </a:ln>
        </p:spPr>
      </p:pic>
      <p:sp>
        <p:nvSpPr>
          <p:cNvPr id="11" name="TextBox 10">
            <a:extLst>
              <a:ext uri="{FF2B5EF4-FFF2-40B4-BE49-F238E27FC236}">
                <a16:creationId xmlns:a16="http://schemas.microsoft.com/office/drawing/2014/main" id="{D9128433-0CC9-45CB-7DFC-229484678373}"/>
              </a:ext>
            </a:extLst>
          </p:cNvPr>
          <p:cNvSpPr txBox="1"/>
          <p:nvPr/>
        </p:nvSpPr>
        <p:spPr>
          <a:xfrm>
            <a:off x="3812356" y="1259608"/>
            <a:ext cx="2488053" cy="369332"/>
          </a:xfrm>
          <a:prstGeom prst="rect">
            <a:avLst/>
          </a:prstGeom>
          <a:noFill/>
        </p:spPr>
        <p:txBody>
          <a:bodyPr wrap="none" rtlCol="0">
            <a:spAutoFit/>
          </a:bodyPr>
          <a:lstStyle/>
          <a:p>
            <a:r>
              <a:rPr lang="en-JP" dirty="0">
                <a:hlinkClick r:id="rId3"/>
              </a:rPr>
              <a:t>From Dec. 2023 meeting</a:t>
            </a:r>
            <a:endParaRPr lang="en-JP" dirty="0"/>
          </a:p>
        </p:txBody>
      </p:sp>
      <p:sp>
        <p:nvSpPr>
          <p:cNvPr id="16" name="TextBox 15">
            <a:extLst>
              <a:ext uri="{FF2B5EF4-FFF2-40B4-BE49-F238E27FC236}">
                <a16:creationId xmlns:a16="http://schemas.microsoft.com/office/drawing/2014/main" id="{D8A7CD73-FB5D-0AEF-6E57-65A7F533CC82}"/>
              </a:ext>
            </a:extLst>
          </p:cNvPr>
          <p:cNvSpPr txBox="1"/>
          <p:nvPr/>
        </p:nvSpPr>
        <p:spPr>
          <a:xfrm>
            <a:off x="8379645" y="365125"/>
            <a:ext cx="3660741" cy="923330"/>
          </a:xfrm>
          <a:prstGeom prst="rect">
            <a:avLst/>
          </a:prstGeom>
          <a:noFill/>
          <a:ln w="28575">
            <a:solidFill>
              <a:srgbClr val="00B050"/>
            </a:solidFill>
          </a:ln>
        </p:spPr>
        <p:txBody>
          <a:bodyPr wrap="square" rtlCol="0">
            <a:spAutoFit/>
          </a:bodyPr>
          <a:lstStyle/>
          <a:p>
            <a:pPr marL="285750" indent="-285750">
              <a:buFont typeface="Arial" panose="020B0604020202020204" pitchFamily="34" charset="0"/>
              <a:buChar char="•"/>
            </a:pPr>
            <a:r>
              <a:rPr lang="en-JP" dirty="0"/>
              <a:t>Received IR beam pipe drawings from Charlie Hetzel </a:t>
            </a:r>
          </a:p>
          <a:p>
            <a:pPr marL="285750" indent="-285750">
              <a:buFont typeface="Arial" panose="020B0604020202020204" pitchFamily="34" charset="0"/>
              <a:buChar char="•"/>
            </a:pPr>
            <a:r>
              <a:rPr lang="en-JP" dirty="0"/>
              <a:t>Adjusted the eic-shell modeling</a:t>
            </a:r>
          </a:p>
        </p:txBody>
      </p:sp>
      <p:sp>
        <p:nvSpPr>
          <p:cNvPr id="17" name="TextBox 16">
            <a:extLst>
              <a:ext uri="{FF2B5EF4-FFF2-40B4-BE49-F238E27FC236}">
                <a16:creationId xmlns:a16="http://schemas.microsoft.com/office/drawing/2014/main" id="{7BA00907-10CA-134B-1DEE-44E6F074E7B5}"/>
              </a:ext>
            </a:extLst>
          </p:cNvPr>
          <p:cNvSpPr txBox="1"/>
          <p:nvPr/>
        </p:nvSpPr>
        <p:spPr>
          <a:xfrm>
            <a:off x="8379645" y="2029067"/>
            <a:ext cx="3660741" cy="646331"/>
          </a:xfrm>
          <a:prstGeom prst="rect">
            <a:avLst/>
          </a:prstGeom>
          <a:noFill/>
          <a:ln w="28575">
            <a:solidFill>
              <a:srgbClr val="00B050"/>
            </a:solidFill>
          </a:ln>
        </p:spPr>
        <p:txBody>
          <a:bodyPr wrap="square" rtlCol="0">
            <a:spAutoFit/>
          </a:bodyPr>
          <a:lstStyle/>
          <a:p>
            <a:pPr marL="285750" indent="-285750">
              <a:buFont typeface="Arial" panose="020B0604020202020204" pitchFamily="34" charset="0"/>
              <a:buChar char="•"/>
            </a:pPr>
            <a:r>
              <a:rPr lang="en-JP" dirty="0"/>
              <a:t>Charlie plans to update the Synrad+ model in 2024</a:t>
            </a:r>
          </a:p>
        </p:txBody>
      </p:sp>
      <p:sp>
        <p:nvSpPr>
          <p:cNvPr id="18" name="TextBox 17">
            <a:extLst>
              <a:ext uri="{FF2B5EF4-FFF2-40B4-BE49-F238E27FC236}">
                <a16:creationId xmlns:a16="http://schemas.microsoft.com/office/drawing/2014/main" id="{E91B03BF-6FF2-38C7-5BAA-222F7229C771}"/>
              </a:ext>
            </a:extLst>
          </p:cNvPr>
          <p:cNvSpPr txBox="1"/>
          <p:nvPr/>
        </p:nvSpPr>
        <p:spPr>
          <a:xfrm>
            <a:off x="8379644" y="3139011"/>
            <a:ext cx="3660741" cy="1754326"/>
          </a:xfrm>
          <a:prstGeom prst="rect">
            <a:avLst/>
          </a:prstGeom>
          <a:noFill/>
          <a:ln w="28575">
            <a:solidFill>
              <a:srgbClr val="00B050"/>
            </a:solidFill>
          </a:ln>
        </p:spPr>
        <p:txBody>
          <a:bodyPr wrap="square" rtlCol="0">
            <a:spAutoFit/>
          </a:bodyPr>
          <a:lstStyle/>
          <a:p>
            <a:pPr marL="285750" indent="-285750">
              <a:buFont typeface="Arial" panose="020B0604020202020204" pitchFamily="34" charset="0"/>
              <a:buChar char="•"/>
            </a:pPr>
            <a:r>
              <a:rPr lang="en-JP" dirty="0"/>
              <a:t>Mike Sullivan shared his calcu</a:t>
            </a:r>
            <a:r>
              <a:rPr lang="en-US" dirty="0"/>
              <a:t>la</a:t>
            </a:r>
            <a:r>
              <a:rPr lang="en-JP" dirty="0"/>
              <a:t>tion of EIC beam tails based on </a:t>
            </a:r>
            <a:r>
              <a:rPr lang="en-US" dirty="0"/>
              <a:t>G</a:t>
            </a:r>
            <a:r>
              <a:rPr lang="en-JP" dirty="0"/>
              <a:t>aussian approximation </a:t>
            </a:r>
            <a:r>
              <a:rPr lang="en-JP" dirty="0">
                <a:sym typeface="Wingdings" pitchFamily="2" charset="2"/>
              </a:rPr>
              <a:t> more con</a:t>
            </a:r>
            <a:r>
              <a:rPr lang="en-US" dirty="0">
                <a:sym typeface="Wingdings" pitchFamily="2" charset="2"/>
              </a:rPr>
              <a:t>s</a:t>
            </a:r>
            <a:r>
              <a:rPr lang="en-JP" dirty="0">
                <a:sym typeface="Wingdings" pitchFamily="2" charset="2"/>
              </a:rPr>
              <a:t>ervative model</a:t>
            </a:r>
          </a:p>
          <a:p>
            <a:pPr marL="285750" indent="-285750">
              <a:buFont typeface="Arial" panose="020B0604020202020204" pitchFamily="34" charset="0"/>
              <a:buChar char="•"/>
            </a:pPr>
            <a:r>
              <a:rPr lang="en-JP" dirty="0">
                <a:sym typeface="Wingdings" pitchFamily="2" charset="2"/>
              </a:rPr>
              <a:t>Plan to study the new model</a:t>
            </a:r>
            <a:r>
              <a:rPr lang="en-US" dirty="0">
                <a:sym typeface="Wingdings" pitchFamily="2" charset="2"/>
              </a:rPr>
              <a:t>'s</a:t>
            </a:r>
            <a:r>
              <a:rPr lang="en-JP" dirty="0">
                <a:sym typeface="Wingdings" pitchFamily="2" charset="2"/>
              </a:rPr>
              <a:t> impact on the EIC SR background</a:t>
            </a:r>
            <a:endParaRPr lang="en-JP" dirty="0"/>
          </a:p>
        </p:txBody>
      </p:sp>
      <p:sp>
        <p:nvSpPr>
          <p:cNvPr id="19" name="TextBox 18">
            <a:extLst>
              <a:ext uri="{FF2B5EF4-FFF2-40B4-BE49-F238E27FC236}">
                <a16:creationId xmlns:a16="http://schemas.microsoft.com/office/drawing/2014/main" id="{9ED89E03-3E2D-DC37-09B6-65417D0DA0D8}"/>
              </a:ext>
            </a:extLst>
          </p:cNvPr>
          <p:cNvSpPr txBox="1"/>
          <p:nvPr/>
        </p:nvSpPr>
        <p:spPr>
          <a:xfrm>
            <a:off x="8379643" y="5202574"/>
            <a:ext cx="3660741" cy="1200329"/>
          </a:xfrm>
          <a:prstGeom prst="rect">
            <a:avLst/>
          </a:prstGeom>
          <a:noFill/>
          <a:ln w="28575">
            <a:solidFill>
              <a:srgbClr val="00B050"/>
            </a:solidFill>
          </a:ln>
        </p:spPr>
        <p:txBody>
          <a:bodyPr wrap="square" rtlCol="0">
            <a:spAutoFit/>
          </a:bodyPr>
          <a:lstStyle/>
          <a:p>
            <a:pPr marL="285750" indent="-285750">
              <a:buFont typeface="Arial" panose="020B0604020202020204" pitchFamily="34" charset="0"/>
              <a:buChar char="•"/>
            </a:pPr>
            <a:r>
              <a:rPr lang="en-JP" dirty="0"/>
              <a:t>I</a:t>
            </a:r>
            <a:r>
              <a:rPr lang="en-US" dirty="0"/>
              <a:t>m</a:t>
            </a:r>
            <a:r>
              <a:rPr lang="en-JP" dirty="0"/>
              <a:t>plemented the detector solenoid field. Thanks Elke </a:t>
            </a:r>
            <a:r>
              <a:rPr lang="en-US" dirty="0" err="1">
                <a:effectLst/>
                <a:latin typeface="-webkit-system-font"/>
              </a:rPr>
              <a:t>Aschenauer</a:t>
            </a:r>
            <a:r>
              <a:rPr lang="en-JP" dirty="0"/>
              <a:t> for providing the details</a:t>
            </a:r>
          </a:p>
        </p:txBody>
      </p:sp>
      <p:cxnSp>
        <p:nvCxnSpPr>
          <p:cNvPr id="21" name="Straight Arrow Connector 20">
            <a:extLst>
              <a:ext uri="{FF2B5EF4-FFF2-40B4-BE49-F238E27FC236}">
                <a16:creationId xmlns:a16="http://schemas.microsoft.com/office/drawing/2014/main" id="{AA5EEEB2-1215-3E20-CB5F-A384BD310752}"/>
              </a:ext>
            </a:extLst>
          </p:cNvPr>
          <p:cNvCxnSpPr>
            <a:stCxn id="16" idx="1"/>
          </p:cNvCxnSpPr>
          <p:nvPr/>
        </p:nvCxnSpPr>
        <p:spPr>
          <a:xfrm flipH="1">
            <a:off x="5316718" y="826790"/>
            <a:ext cx="3062927" cy="184860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65FA1F1-05EB-E868-2881-55E37411DB77}"/>
              </a:ext>
            </a:extLst>
          </p:cNvPr>
          <p:cNvCxnSpPr>
            <a:stCxn id="17" idx="1"/>
          </p:cNvCxnSpPr>
          <p:nvPr/>
        </p:nvCxnSpPr>
        <p:spPr>
          <a:xfrm flipH="1">
            <a:off x="6787299" y="2352233"/>
            <a:ext cx="1592346" cy="31653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5BE8AC4-AB17-5775-1744-4E988F279E3E}"/>
              </a:ext>
            </a:extLst>
          </p:cNvPr>
          <p:cNvCxnSpPr>
            <a:stCxn id="18" idx="1"/>
          </p:cNvCxnSpPr>
          <p:nvPr/>
        </p:nvCxnSpPr>
        <p:spPr>
          <a:xfrm flipH="1" flipV="1">
            <a:off x="3581400" y="3400796"/>
            <a:ext cx="4798244" cy="61537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9158FD-A673-4E1A-5F13-BBB2D77A179C}"/>
              </a:ext>
            </a:extLst>
          </p:cNvPr>
          <p:cNvCxnSpPr>
            <a:cxnSpLocks/>
            <a:stCxn id="19" idx="1"/>
          </p:cNvCxnSpPr>
          <p:nvPr/>
        </p:nvCxnSpPr>
        <p:spPr>
          <a:xfrm flipH="1" flipV="1">
            <a:off x="4524499" y="3740727"/>
            <a:ext cx="3855144" cy="206201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9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582EB-FC81-DA2B-BB7C-6FF7F0F33D09}"/>
              </a:ext>
            </a:extLst>
          </p:cNvPr>
          <p:cNvSpPr>
            <a:spLocks noGrp="1"/>
          </p:cNvSpPr>
          <p:nvPr>
            <p:ph type="title"/>
          </p:nvPr>
        </p:nvSpPr>
        <p:spPr>
          <a:xfrm>
            <a:off x="838200" y="2766218"/>
            <a:ext cx="10515600" cy="1325563"/>
          </a:xfrm>
        </p:spPr>
        <p:txBody>
          <a:bodyPr/>
          <a:lstStyle/>
          <a:p>
            <a:pPr algn="ctr"/>
            <a:r>
              <a:rPr lang="en-JP" dirty="0"/>
              <a:t>Beam tail modeling</a:t>
            </a:r>
          </a:p>
        </p:txBody>
      </p:sp>
      <p:sp>
        <p:nvSpPr>
          <p:cNvPr id="4" name="Date Placeholder 3">
            <a:extLst>
              <a:ext uri="{FF2B5EF4-FFF2-40B4-BE49-F238E27FC236}">
                <a16:creationId xmlns:a16="http://schemas.microsoft.com/office/drawing/2014/main" id="{389517A2-D356-4753-CEF6-D06A338C65DD}"/>
              </a:ext>
            </a:extLst>
          </p:cNvPr>
          <p:cNvSpPr>
            <a:spLocks noGrp="1"/>
          </p:cNvSpPr>
          <p:nvPr>
            <p:ph type="dt" sz="half" idx="10"/>
          </p:nvPr>
        </p:nvSpPr>
        <p:spPr/>
        <p:txBody>
          <a:bodyPr/>
          <a:lstStyle/>
          <a:p>
            <a:fld id="{FEC87BA5-8093-674D-AE60-68530ADD9CC8}" type="datetime1">
              <a:rPr lang="en-US" smtClean="0"/>
              <a:t>1/24/24</a:t>
            </a:fld>
            <a:endParaRPr lang="en-JP"/>
          </a:p>
        </p:txBody>
      </p:sp>
      <p:sp>
        <p:nvSpPr>
          <p:cNvPr id="5" name="Footer Placeholder 4">
            <a:extLst>
              <a:ext uri="{FF2B5EF4-FFF2-40B4-BE49-F238E27FC236}">
                <a16:creationId xmlns:a16="http://schemas.microsoft.com/office/drawing/2014/main" id="{141D9DAA-75AE-9D31-EAD8-C9F9F757A049}"/>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17347AD6-3CAA-1E79-078B-486057BD0856}"/>
              </a:ext>
            </a:extLst>
          </p:cNvPr>
          <p:cNvSpPr>
            <a:spLocks noGrp="1"/>
          </p:cNvSpPr>
          <p:nvPr>
            <p:ph type="sldNum" sz="quarter" idx="12"/>
          </p:nvPr>
        </p:nvSpPr>
        <p:spPr/>
        <p:txBody>
          <a:bodyPr/>
          <a:lstStyle/>
          <a:p>
            <a:fld id="{94587223-24F1-CD41-9ABC-0D14B0491924}" type="slidenum">
              <a:rPr lang="en-JP" smtClean="0"/>
              <a:t>20</a:t>
            </a:fld>
            <a:endParaRPr lang="en-JP"/>
          </a:p>
        </p:txBody>
      </p:sp>
    </p:spTree>
    <p:extLst>
      <p:ext uri="{BB962C8B-B14F-4D97-AF65-F5344CB8AC3E}">
        <p14:creationId xmlns:p14="http://schemas.microsoft.com/office/powerpoint/2010/main" val="1163576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46E2F6-D7E7-387D-6813-351FCCA87B90}"/>
              </a:ext>
            </a:extLst>
          </p:cNvPr>
          <p:cNvSpPr>
            <a:spLocks noGrp="1"/>
          </p:cNvSpPr>
          <p:nvPr>
            <p:ph type="dt" sz="half" idx="10"/>
          </p:nvPr>
        </p:nvSpPr>
        <p:spPr/>
        <p:txBody>
          <a:bodyPr/>
          <a:lstStyle/>
          <a:p>
            <a:fld id="{FC51F430-9FBE-7B49-BEC2-4BD879C0B418}" type="datetime1">
              <a:rPr lang="en-US" smtClean="0"/>
              <a:t>1/24/24</a:t>
            </a:fld>
            <a:endParaRPr lang="en-JP"/>
          </a:p>
        </p:txBody>
      </p:sp>
      <p:sp>
        <p:nvSpPr>
          <p:cNvPr id="3" name="Footer Placeholder 2">
            <a:extLst>
              <a:ext uri="{FF2B5EF4-FFF2-40B4-BE49-F238E27FC236}">
                <a16:creationId xmlns:a16="http://schemas.microsoft.com/office/drawing/2014/main" id="{03A987C2-8E40-065B-3DDB-5A6ED2A5B5C1}"/>
              </a:ext>
            </a:extLst>
          </p:cNvPr>
          <p:cNvSpPr>
            <a:spLocks noGrp="1"/>
          </p:cNvSpPr>
          <p:nvPr>
            <p:ph type="ftr" sz="quarter" idx="11"/>
          </p:nvPr>
        </p:nvSpPr>
        <p:spPr/>
        <p:txBody>
          <a:bodyPr/>
          <a:lstStyle/>
          <a:p>
            <a:r>
              <a:rPr lang="en-US"/>
              <a:t>Andrii Natochii | EIC SR BG simulation in Geant4</a:t>
            </a:r>
            <a:endParaRPr lang="en-JP"/>
          </a:p>
        </p:txBody>
      </p:sp>
      <p:sp>
        <p:nvSpPr>
          <p:cNvPr id="4" name="Slide Number Placeholder 3">
            <a:extLst>
              <a:ext uri="{FF2B5EF4-FFF2-40B4-BE49-F238E27FC236}">
                <a16:creationId xmlns:a16="http://schemas.microsoft.com/office/drawing/2014/main" id="{29617331-7E2D-7FD1-5275-A75F6AFD20E9}"/>
              </a:ext>
            </a:extLst>
          </p:cNvPr>
          <p:cNvSpPr>
            <a:spLocks noGrp="1"/>
          </p:cNvSpPr>
          <p:nvPr>
            <p:ph type="sldNum" sz="quarter" idx="12"/>
          </p:nvPr>
        </p:nvSpPr>
        <p:spPr/>
        <p:txBody>
          <a:bodyPr/>
          <a:lstStyle/>
          <a:p>
            <a:fld id="{94587223-24F1-CD41-9ABC-0D14B0491924}" type="slidenum">
              <a:rPr lang="en-JP" smtClean="0"/>
              <a:t>21</a:t>
            </a:fld>
            <a:endParaRPr lang="en-JP"/>
          </a:p>
        </p:txBody>
      </p:sp>
      <p:sp>
        <p:nvSpPr>
          <p:cNvPr id="5" name="Google Shape;704;p41">
            <a:extLst>
              <a:ext uri="{FF2B5EF4-FFF2-40B4-BE49-F238E27FC236}">
                <a16:creationId xmlns:a16="http://schemas.microsoft.com/office/drawing/2014/main" id="{7B32B481-856F-7664-765D-0A9B5564745B}"/>
              </a:ext>
            </a:extLst>
          </p:cNvPr>
          <p:cNvSpPr txBox="1"/>
          <p:nvPr/>
        </p:nvSpPr>
        <p:spPr>
          <a:xfrm>
            <a:off x="-1" y="1"/>
            <a:ext cx="12191999" cy="923289"/>
          </a:xfrm>
          <a:prstGeom prst="rect">
            <a:avLst/>
          </a:prstGeom>
          <a:noFill/>
          <a:ln>
            <a:noFill/>
          </a:ln>
        </p:spPr>
        <p:txBody>
          <a:bodyPr spcFirstLastPara="1" wrap="square" lIns="121900" tIns="121900" rIns="121900" bIns="121900" anchor="t" anchorCtr="0">
            <a:spAutoFit/>
          </a:bodyPr>
          <a:lstStyle/>
          <a:p>
            <a:r>
              <a:rPr lang="en" sz="4400" dirty="0">
                <a:solidFill>
                  <a:schemeClr val="dk1"/>
                </a:solidFill>
                <a:latin typeface="+mj-lt"/>
              </a:rPr>
              <a:t>Overview</a:t>
            </a:r>
            <a:endParaRPr sz="4400" dirty="0">
              <a:solidFill>
                <a:srgbClr val="980000"/>
              </a:solidFill>
              <a:latin typeface="+mj-lt"/>
            </a:endParaRPr>
          </a:p>
        </p:txBody>
      </p:sp>
      <p:sp>
        <p:nvSpPr>
          <p:cNvPr id="6" name="TextBox 5">
            <a:extLst>
              <a:ext uri="{FF2B5EF4-FFF2-40B4-BE49-F238E27FC236}">
                <a16:creationId xmlns:a16="http://schemas.microsoft.com/office/drawing/2014/main" id="{6D2243D4-612B-A645-B795-69A795524710}"/>
              </a:ext>
            </a:extLst>
          </p:cNvPr>
          <p:cNvSpPr txBox="1"/>
          <p:nvPr/>
        </p:nvSpPr>
        <p:spPr>
          <a:xfrm>
            <a:off x="0" y="884569"/>
            <a:ext cx="12191999" cy="5560497"/>
          </a:xfrm>
          <a:prstGeom prst="rect">
            <a:avLst/>
          </a:prstGeom>
          <a:noFill/>
        </p:spPr>
        <p:txBody>
          <a:bodyPr wrap="square" rtlCol="0">
            <a:spAutoFit/>
          </a:bodyPr>
          <a:lstStyle/>
          <a:p>
            <a:pPr marL="285750" indent="-285750">
              <a:spcBef>
                <a:spcPts val="120"/>
              </a:spcBef>
              <a:buFont typeface="Arial" panose="020B0604020202020204" pitchFamily="34" charset="0"/>
              <a:buChar char="•"/>
            </a:pPr>
            <a:r>
              <a:rPr lang="en-JP" dirty="0"/>
              <a:t>The realistic/actual beam tail distribution modeling is a challenging task</a:t>
            </a:r>
          </a:p>
          <a:p>
            <a:pPr marL="742950" lvl="1" indent="-285750">
              <a:spcBef>
                <a:spcPts val="120"/>
              </a:spcBef>
              <a:buFont typeface="Wingdings" pitchFamily="2" charset="2"/>
              <a:buChar char="§"/>
            </a:pPr>
            <a:r>
              <a:rPr lang="en-JP" dirty="0"/>
              <a:t>Usually, one has to include all possible beam-scattering processes with beam dynamics in the machine lattice, possible machine errors, and collima</a:t>
            </a:r>
            <a:r>
              <a:rPr lang="en-US" dirty="0"/>
              <a:t>t</a:t>
            </a:r>
            <a:r>
              <a:rPr lang="en-JP" dirty="0"/>
              <a:t>ors</a:t>
            </a:r>
          </a:p>
          <a:p>
            <a:pPr marL="285750" indent="-285750">
              <a:spcBef>
                <a:spcPts val="120"/>
              </a:spcBef>
              <a:buFont typeface="Arial" panose="020B0604020202020204" pitchFamily="34" charset="0"/>
              <a:buChar char="•"/>
            </a:pPr>
            <a:r>
              <a:rPr lang="en-JP" dirty="0"/>
              <a:t>So far, we do not have a reliable multi-turn particle tracking code for the EIC</a:t>
            </a:r>
          </a:p>
          <a:p>
            <a:pPr marL="742950" lvl="1" indent="-285750">
              <a:spcBef>
                <a:spcPts val="120"/>
              </a:spcBef>
              <a:buFont typeface="Wingdings" pitchFamily="2" charset="2"/>
              <a:buChar char="§"/>
            </a:pPr>
            <a:r>
              <a:rPr lang="en-JP" dirty="0"/>
              <a:t>Therefore, we have to rely on some assumptions and approximations</a:t>
            </a:r>
          </a:p>
          <a:p>
            <a:pPr marL="285750" indent="-285750">
              <a:spcBef>
                <a:spcPts val="120"/>
              </a:spcBef>
              <a:buFont typeface="Arial" panose="020B0604020202020204" pitchFamily="34" charset="0"/>
              <a:buChar char="•"/>
            </a:pPr>
            <a:endParaRPr lang="en-US" dirty="0">
              <a:effectLst/>
            </a:endParaRPr>
          </a:p>
          <a:p>
            <a:pPr marL="285750" indent="-285750">
              <a:spcBef>
                <a:spcPts val="120"/>
              </a:spcBef>
              <a:buFont typeface="Arial" panose="020B0604020202020204" pitchFamily="34" charset="0"/>
              <a:buChar char="•"/>
            </a:pPr>
            <a:r>
              <a:rPr lang="en-US" u="sng" dirty="0">
                <a:effectLst/>
              </a:rPr>
              <a:t>Christoph Montag’s model [</a:t>
            </a:r>
            <a:r>
              <a:rPr lang="en-US" u="sng" dirty="0">
                <a:solidFill>
                  <a:schemeClr val="accent1"/>
                </a:solidFill>
                <a:effectLst/>
              </a:rPr>
              <a:t>optimistic</a:t>
            </a:r>
            <a:r>
              <a:rPr lang="en-US" u="sng" dirty="0">
                <a:effectLst/>
              </a:rPr>
              <a:t>]</a:t>
            </a:r>
            <a:r>
              <a:rPr lang="en-US" dirty="0">
                <a:effectLst/>
              </a:rPr>
              <a:t>: 	</a:t>
            </a:r>
            <a:r>
              <a:rPr lang="en-US" i="1" dirty="0">
                <a:solidFill>
                  <a:schemeClr val="tx1">
                    <a:lumMod val="50000"/>
                    <a:lumOff val="50000"/>
                  </a:schemeClr>
                </a:solidFill>
                <a:effectLst/>
                <a:sym typeface="Wingdings" pitchFamily="2" charset="2"/>
              </a:rPr>
              <a:t>  first trial; see </a:t>
            </a:r>
            <a:r>
              <a:rPr lang="en-JP" dirty="0">
                <a:hlinkClick r:id="rId2"/>
              </a:rPr>
              <a:t>Dec. 2023 meeting</a:t>
            </a:r>
            <a:endParaRPr lang="en-US" i="1" dirty="0">
              <a:solidFill>
                <a:schemeClr val="tx1">
                  <a:lumMod val="50000"/>
                  <a:lumOff val="50000"/>
                </a:schemeClr>
              </a:solidFill>
              <a:effectLst/>
            </a:endParaRPr>
          </a:p>
          <a:p>
            <a:pPr marL="742950" lvl="1" indent="-285750">
              <a:spcBef>
                <a:spcPts val="120"/>
              </a:spcBef>
              <a:buFont typeface="Wingdings" pitchFamily="2" charset="2"/>
              <a:buChar char="§"/>
            </a:pPr>
            <a:r>
              <a:rPr lang="en-US" b="1" dirty="0"/>
              <a:t>Non-gaussian tails </a:t>
            </a:r>
            <a:r>
              <a:rPr lang="en-US" dirty="0"/>
              <a:t>caused by beam-beam and beam-gas scattering events</a:t>
            </a:r>
          </a:p>
          <a:p>
            <a:pPr marL="742950" lvl="1" indent="-285750">
              <a:spcBef>
                <a:spcPts val="120"/>
              </a:spcBef>
              <a:buFont typeface="Wingdings" pitchFamily="2" charset="2"/>
              <a:buChar char="§"/>
            </a:pPr>
            <a:r>
              <a:rPr lang="en-US" dirty="0"/>
              <a:t>Enhancement of the electron beam population at large amplitude (beam tails) occurs predominantly in the vertical plane</a:t>
            </a:r>
          </a:p>
          <a:p>
            <a:pPr marL="742950" lvl="1" indent="-285750">
              <a:spcBef>
                <a:spcPts val="120"/>
              </a:spcBef>
              <a:buFont typeface="Wingdings" pitchFamily="2" charset="2"/>
              <a:buChar char="§"/>
            </a:pPr>
            <a:r>
              <a:rPr lang="en-US" dirty="0"/>
              <a:t>The core of the model – parametrized simulated beam tails</a:t>
            </a:r>
          </a:p>
          <a:p>
            <a:pPr marL="1200150" lvl="2" indent="-285750">
              <a:spcBef>
                <a:spcPts val="120"/>
              </a:spcBef>
              <a:buFont typeface="Wingdings" pitchFamily="2" charset="2"/>
              <a:buChar char="§"/>
            </a:pPr>
            <a:r>
              <a:rPr lang="en-JP" dirty="0"/>
              <a:t>No tails in the horizontal plane at </a:t>
            </a:r>
            <a:r>
              <a:rPr lang="en-JP" i="1" dirty="0"/>
              <a:t>E</a:t>
            </a:r>
            <a:r>
              <a:rPr lang="en-JP" baseline="-25000" dirty="0"/>
              <a:t>e-</a:t>
            </a:r>
            <a:r>
              <a:rPr lang="en-JP" dirty="0"/>
              <a:t> = 18 GeV</a:t>
            </a:r>
          </a:p>
          <a:p>
            <a:pPr marL="1200150" lvl="2" indent="-285750">
              <a:spcBef>
                <a:spcPts val="120"/>
              </a:spcBef>
              <a:buFont typeface="Wingdings" pitchFamily="2" charset="2"/>
              <a:buChar char="§"/>
            </a:pPr>
            <a:r>
              <a:rPr lang="en-JP" sz="1800" dirty="0"/>
              <a:t>The vertical beam tail integral is about 10</a:t>
            </a:r>
            <a:r>
              <a:rPr lang="en-JP" sz="1800" baseline="30000" dirty="0"/>
              <a:t>—8</a:t>
            </a:r>
            <a:r>
              <a:rPr lang="en-JP" sz="1800" dirty="0"/>
              <a:t>  of the beam core</a:t>
            </a:r>
            <a:endParaRPr lang="en-JP" dirty="0"/>
          </a:p>
          <a:p>
            <a:pPr marL="285750" indent="-285750">
              <a:spcBef>
                <a:spcPts val="120"/>
              </a:spcBef>
              <a:buFont typeface="Arial" panose="020B0604020202020204" pitchFamily="34" charset="0"/>
              <a:buChar char="•"/>
            </a:pPr>
            <a:endParaRPr lang="en-JP" dirty="0"/>
          </a:p>
          <a:p>
            <a:pPr marL="285750" indent="-285750">
              <a:spcBef>
                <a:spcPts val="120"/>
              </a:spcBef>
              <a:buFont typeface="Arial" panose="020B0604020202020204" pitchFamily="34" charset="0"/>
              <a:buChar char="•"/>
            </a:pPr>
            <a:r>
              <a:rPr lang="en-JP" u="sng" dirty="0"/>
              <a:t>Mike Sullivan’s model [</a:t>
            </a:r>
            <a:r>
              <a:rPr lang="en-JP" u="sng" dirty="0">
                <a:solidFill>
                  <a:schemeClr val="accent1"/>
                </a:solidFill>
              </a:rPr>
              <a:t>conservative</a:t>
            </a:r>
            <a:r>
              <a:rPr lang="en-JP" u="sng" dirty="0"/>
              <a:t>]</a:t>
            </a:r>
            <a:r>
              <a:rPr lang="en-JP" dirty="0"/>
              <a:t>: 	</a:t>
            </a:r>
            <a:r>
              <a:rPr lang="en-JP" i="1" dirty="0">
                <a:solidFill>
                  <a:schemeClr val="tx1">
                    <a:lumMod val="50000"/>
                    <a:lumOff val="50000"/>
                  </a:schemeClr>
                </a:solidFill>
                <a:sym typeface="Wingdings" pitchFamily="2" charset="2"/>
              </a:rPr>
              <a:t>  next step</a:t>
            </a:r>
            <a:endParaRPr lang="en-JP" i="1" dirty="0">
              <a:solidFill>
                <a:schemeClr val="tx1">
                  <a:lumMod val="50000"/>
                  <a:lumOff val="50000"/>
                </a:schemeClr>
              </a:solidFill>
            </a:endParaRPr>
          </a:p>
          <a:p>
            <a:pPr marL="742950" lvl="1" indent="-285750">
              <a:spcBef>
                <a:spcPts val="120"/>
              </a:spcBef>
              <a:buFont typeface="Wingdings" pitchFamily="2" charset="2"/>
              <a:buChar char="§"/>
            </a:pPr>
            <a:r>
              <a:rPr lang="en-JP" b="1" dirty="0"/>
              <a:t>Gaussian beam tails </a:t>
            </a:r>
            <a:r>
              <a:rPr lang="en-JP" dirty="0"/>
              <a:t>as an equilibrium between beam lifetime (beam particles are scattered out of the core into the tails) and SR damping (beam tail particles are pulled back to the core) </a:t>
            </a:r>
          </a:p>
          <a:p>
            <a:pPr marL="1200150" lvl="2" indent="-285750">
              <a:spcBef>
                <a:spcPts val="120"/>
              </a:spcBef>
              <a:buFont typeface="Courier New" panose="02070309020205020404" pitchFamily="49" charset="0"/>
              <a:buChar char="o"/>
            </a:pPr>
            <a:r>
              <a:rPr lang="en-JP" dirty="0"/>
              <a:t>Especially true for the hori</a:t>
            </a:r>
            <a:r>
              <a:rPr lang="en-US" dirty="0"/>
              <a:t>z</a:t>
            </a:r>
            <a:r>
              <a:rPr lang="en-JP" dirty="0"/>
              <a:t>ontal plane</a:t>
            </a:r>
            <a:endParaRPr lang="en-US" dirty="0"/>
          </a:p>
          <a:p>
            <a:pPr marL="742950" lvl="1" indent="-285750">
              <a:spcBef>
                <a:spcPts val="120"/>
              </a:spcBef>
              <a:buFont typeface="Wingdings" pitchFamily="2" charset="2"/>
              <a:buChar char="§"/>
            </a:pPr>
            <a:r>
              <a:rPr lang="en-JP" dirty="0"/>
              <a:t>The integral of beam tails </a:t>
            </a:r>
            <a:r>
              <a:rPr lang="en-US" b="0" i="0" u="none" strike="noStrike" dirty="0">
                <a:solidFill>
                  <a:srgbClr val="000000"/>
                </a:solidFill>
                <a:effectLst/>
              </a:rPr>
              <a:t>should not exceed a certain value to avoid luminosity degradation</a:t>
            </a:r>
          </a:p>
          <a:p>
            <a:pPr marL="1200150" lvl="2" indent="-285750">
              <a:spcBef>
                <a:spcPts val="120"/>
              </a:spcBef>
              <a:buFont typeface="Courier New" panose="02070309020205020404" pitchFamily="49" charset="0"/>
              <a:buChar char="o"/>
            </a:pPr>
            <a:r>
              <a:rPr lang="en-US" dirty="0">
                <a:solidFill>
                  <a:srgbClr val="000000"/>
                </a:solidFill>
              </a:rPr>
              <a:t>Arbitrary threshold: the tail integral is &lt; 5% of the core integral</a:t>
            </a:r>
          </a:p>
        </p:txBody>
      </p:sp>
    </p:spTree>
    <p:extLst>
      <p:ext uri="{BB962C8B-B14F-4D97-AF65-F5344CB8AC3E}">
        <p14:creationId xmlns:p14="http://schemas.microsoft.com/office/powerpoint/2010/main" val="453297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595E6A-3262-E069-6931-56875FE7B7BB}"/>
              </a:ext>
            </a:extLst>
          </p:cNvPr>
          <p:cNvSpPr>
            <a:spLocks noGrp="1"/>
          </p:cNvSpPr>
          <p:nvPr>
            <p:ph type="dt" sz="half" idx="10"/>
          </p:nvPr>
        </p:nvSpPr>
        <p:spPr/>
        <p:txBody>
          <a:bodyPr/>
          <a:lstStyle/>
          <a:p>
            <a:fld id="{BC853CF9-27F8-A743-9A22-341C7C9144BE}" type="datetime1">
              <a:rPr lang="en-US" smtClean="0"/>
              <a:t>1/24/24</a:t>
            </a:fld>
            <a:endParaRPr lang="en-JP"/>
          </a:p>
        </p:txBody>
      </p:sp>
      <p:sp>
        <p:nvSpPr>
          <p:cNvPr id="3" name="Footer Placeholder 2">
            <a:extLst>
              <a:ext uri="{FF2B5EF4-FFF2-40B4-BE49-F238E27FC236}">
                <a16:creationId xmlns:a16="http://schemas.microsoft.com/office/drawing/2014/main" id="{84629942-99C6-8E6B-FF70-3E9C449A4993}"/>
              </a:ext>
            </a:extLst>
          </p:cNvPr>
          <p:cNvSpPr>
            <a:spLocks noGrp="1"/>
          </p:cNvSpPr>
          <p:nvPr>
            <p:ph type="ftr" sz="quarter" idx="11"/>
          </p:nvPr>
        </p:nvSpPr>
        <p:spPr/>
        <p:txBody>
          <a:bodyPr/>
          <a:lstStyle/>
          <a:p>
            <a:r>
              <a:rPr lang="en-US"/>
              <a:t>Andrii Natochii | EIC SR BG simulation in Geant4</a:t>
            </a:r>
            <a:endParaRPr lang="en-JP"/>
          </a:p>
        </p:txBody>
      </p:sp>
      <p:sp>
        <p:nvSpPr>
          <p:cNvPr id="4" name="Slide Number Placeholder 3">
            <a:extLst>
              <a:ext uri="{FF2B5EF4-FFF2-40B4-BE49-F238E27FC236}">
                <a16:creationId xmlns:a16="http://schemas.microsoft.com/office/drawing/2014/main" id="{AFAE1DD7-C0B5-87D0-941A-7A4BA9897C5F}"/>
              </a:ext>
            </a:extLst>
          </p:cNvPr>
          <p:cNvSpPr>
            <a:spLocks noGrp="1"/>
          </p:cNvSpPr>
          <p:nvPr>
            <p:ph type="sldNum" sz="quarter" idx="12"/>
          </p:nvPr>
        </p:nvSpPr>
        <p:spPr/>
        <p:txBody>
          <a:bodyPr/>
          <a:lstStyle/>
          <a:p>
            <a:fld id="{94587223-24F1-CD41-9ABC-0D14B0491924}" type="slidenum">
              <a:rPr lang="en-JP" smtClean="0"/>
              <a:t>22</a:t>
            </a:fld>
            <a:endParaRPr lang="en-JP"/>
          </a:p>
        </p:txBody>
      </p:sp>
      <p:sp>
        <p:nvSpPr>
          <p:cNvPr id="5" name="Google Shape;704;p41">
            <a:extLst>
              <a:ext uri="{FF2B5EF4-FFF2-40B4-BE49-F238E27FC236}">
                <a16:creationId xmlns:a16="http://schemas.microsoft.com/office/drawing/2014/main" id="{E9A75328-A4F2-B453-76E2-25452C015D6C}"/>
              </a:ext>
            </a:extLst>
          </p:cNvPr>
          <p:cNvSpPr txBox="1"/>
          <p:nvPr/>
        </p:nvSpPr>
        <p:spPr>
          <a:xfrm>
            <a:off x="-1" y="0"/>
            <a:ext cx="12192001" cy="923289"/>
          </a:xfrm>
          <a:prstGeom prst="rect">
            <a:avLst/>
          </a:prstGeom>
          <a:noFill/>
          <a:ln>
            <a:noFill/>
          </a:ln>
        </p:spPr>
        <p:txBody>
          <a:bodyPr spcFirstLastPara="1" wrap="square" lIns="121900" tIns="121900" rIns="121900" bIns="121900" anchor="ctr" anchorCtr="0">
            <a:spAutoFit/>
          </a:bodyPr>
          <a:lstStyle/>
          <a:p>
            <a:r>
              <a:rPr lang="en" sz="4400" dirty="0">
                <a:solidFill>
                  <a:schemeClr val="dk1"/>
                </a:solidFill>
                <a:latin typeface="+mj-lt"/>
              </a:rPr>
              <a:t>Summary</a:t>
            </a:r>
            <a:endParaRPr sz="3200" u="sng" dirty="0">
              <a:solidFill>
                <a:srgbClr val="980000"/>
              </a:solidFill>
              <a:latin typeface="+mj-lt"/>
            </a:endParaRPr>
          </a:p>
        </p:txBody>
      </p:sp>
      <p:sp>
        <p:nvSpPr>
          <p:cNvPr id="6" name="TextBox 5">
            <a:extLst>
              <a:ext uri="{FF2B5EF4-FFF2-40B4-BE49-F238E27FC236}">
                <a16:creationId xmlns:a16="http://schemas.microsoft.com/office/drawing/2014/main" id="{1345639E-5E72-3464-C9E7-79F509979CE4}"/>
              </a:ext>
            </a:extLst>
          </p:cNvPr>
          <p:cNvSpPr txBox="1"/>
          <p:nvPr/>
        </p:nvSpPr>
        <p:spPr>
          <a:xfrm>
            <a:off x="0" y="834081"/>
            <a:ext cx="12192000" cy="5632311"/>
          </a:xfrm>
          <a:prstGeom prst="rect">
            <a:avLst/>
          </a:prstGeom>
          <a:noFill/>
        </p:spPr>
        <p:txBody>
          <a:bodyPr wrap="square" rtlCol="0">
            <a:spAutoFit/>
          </a:bodyPr>
          <a:lstStyle/>
          <a:p>
            <a:pPr marL="285750" indent="-285750">
              <a:buFont typeface="Arial" panose="020B0604020202020204" pitchFamily="34" charset="0"/>
              <a:buChar char="•"/>
            </a:pPr>
            <a:r>
              <a:rPr lang="en-JP" sz="2000" dirty="0"/>
              <a:t>Last time, we reported on the first developments of SR photon reflection in Geant4.</a:t>
            </a:r>
          </a:p>
          <a:p>
            <a:pPr marL="285750" indent="-285750">
              <a:buFont typeface="Arial" panose="020B0604020202020204" pitchFamily="34" charset="0"/>
              <a:buChar char="•"/>
            </a:pPr>
            <a:r>
              <a:rPr lang="en-JP" sz="2000" dirty="0"/>
              <a:t>Since then, several </a:t>
            </a:r>
            <a:r>
              <a:rPr lang="en-US" sz="2000" dirty="0"/>
              <a:t>improvements</a:t>
            </a:r>
            <a:r>
              <a:rPr lang="en-JP" sz="2000" dirty="0"/>
              <a:t> and features to the code </a:t>
            </a:r>
            <a:r>
              <a:rPr lang="en-US" sz="2000" dirty="0"/>
              <a:t>have been</a:t>
            </a:r>
            <a:r>
              <a:rPr lang="en-JP" sz="2000" dirty="0"/>
              <a:t> implemented.</a:t>
            </a:r>
          </a:p>
          <a:p>
            <a:pPr marL="800100" lvl="1" indent="-342900">
              <a:buFont typeface="Courier New" panose="02070309020205020404" pitchFamily="49" charset="0"/>
              <a:buChar char="o"/>
            </a:pPr>
            <a:r>
              <a:rPr lang="en-JP" sz="2000" dirty="0"/>
              <a:t>Solenoid field using MARCO </a:t>
            </a:r>
            <a:r>
              <a:rPr lang="en-US" sz="2000" dirty="0"/>
              <a:t>magnetic</a:t>
            </a:r>
            <a:r>
              <a:rPr lang="en-JP" sz="2000" dirty="0"/>
              <a:t> field map.</a:t>
            </a:r>
          </a:p>
          <a:p>
            <a:pPr marL="800100" lvl="1" indent="-342900">
              <a:buFont typeface="Courier New" panose="02070309020205020404" pitchFamily="49" charset="0"/>
              <a:buChar char="o"/>
            </a:pPr>
            <a:r>
              <a:rPr lang="en-US" sz="2000" dirty="0"/>
              <a:t>Spectral</a:t>
            </a:r>
            <a:r>
              <a:rPr lang="en-JP" sz="2000" dirty="0"/>
              <a:t> and diffuse reflection processes based on </a:t>
            </a:r>
            <a:r>
              <a:rPr lang="en-US" sz="2000" dirty="0"/>
              <a:t>the </a:t>
            </a:r>
            <a:r>
              <a:rPr lang="en-JP" sz="2000" dirty="0"/>
              <a:t>recently released Geant4 and documented old/new Synrad+ models were implemented in the custom-built Geant4 code for the SR simulation.</a:t>
            </a:r>
          </a:p>
          <a:p>
            <a:pPr marL="285750" indent="-285750">
              <a:buFont typeface="Arial" panose="020B0604020202020204" pitchFamily="34" charset="0"/>
              <a:buChar char="•"/>
            </a:pPr>
            <a:r>
              <a:rPr lang="en-JP" sz="2000" dirty="0"/>
              <a:t>Furthermore, we have identified significant </a:t>
            </a:r>
            <a:r>
              <a:rPr lang="en-US" sz="2000" dirty="0"/>
              <a:t>inconsistencies in the vacuum electron beam pipe geometry between the </a:t>
            </a:r>
            <a:r>
              <a:rPr lang="en-US" sz="2000" dirty="0" err="1"/>
              <a:t>eic</a:t>
            </a:r>
            <a:r>
              <a:rPr lang="en-US" sz="2000" dirty="0"/>
              <a:t>-shell (used for the </a:t>
            </a:r>
            <a:r>
              <a:rPr lang="en-US" sz="2000" dirty="0" err="1"/>
              <a:t>ePIC</a:t>
            </a:r>
            <a:r>
              <a:rPr lang="en-US" sz="2000" dirty="0"/>
              <a:t> background rate simulation) and the </a:t>
            </a:r>
            <a:r>
              <a:rPr lang="en-JP" sz="2000" dirty="0"/>
              <a:t>custom-built Geant4 (CAD/STL drawings </a:t>
            </a:r>
            <a:r>
              <a:rPr lang="en-US" sz="2000" dirty="0"/>
              <a:t>imported</a:t>
            </a:r>
            <a:r>
              <a:rPr lang="en-JP" sz="2000" dirty="0"/>
              <a:t> from Synrad+).</a:t>
            </a:r>
          </a:p>
          <a:p>
            <a:pPr marL="800100" lvl="1" indent="-342900">
              <a:buFont typeface="Courier New" panose="02070309020205020404" pitchFamily="49" charset="0"/>
              <a:buChar char="o"/>
            </a:pPr>
            <a:r>
              <a:rPr lang="en-JP" sz="2000" dirty="0"/>
              <a:t>Since the correct beam pipe geometry is unclear, we </a:t>
            </a:r>
            <a:r>
              <a:rPr lang="en-US" sz="2000" dirty="0"/>
              <a:t>adjusted</a:t>
            </a:r>
            <a:r>
              <a:rPr lang="en-JP" sz="2000" dirty="0"/>
              <a:t> eic-shell </a:t>
            </a:r>
            <a:r>
              <a:rPr lang="en-US" sz="2000" dirty="0"/>
              <a:t>modeling</a:t>
            </a:r>
            <a:r>
              <a:rPr lang="en-JP" sz="2000" dirty="0"/>
              <a:t> following CAD/STL </a:t>
            </a:r>
            <a:r>
              <a:rPr lang="en-US" sz="2000" dirty="0"/>
              <a:t>drawings. 	</a:t>
            </a:r>
            <a:r>
              <a:rPr lang="en-US" sz="2000" dirty="0">
                <a:sym typeface="Wingdings" pitchFamily="2" charset="2"/>
              </a:rPr>
              <a:t> </a:t>
            </a:r>
            <a:r>
              <a:rPr lang="en-US" sz="2000" b="1" dirty="0">
                <a:solidFill>
                  <a:srgbClr val="FF0000"/>
                </a:solidFill>
                <a:sym typeface="Wingdings" pitchFamily="2" charset="2"/>
              </a:rPr>
              <a:t>We need correct, up-to-date vacuum beam pipe drawings.</a:t>
            </a:r>
            <a:endParaRPr lang="en-JP" sz="2000" b="1" dirty="0">
              <a:solidFill>
                <a:srgbClr val="FF0000"/>
              </a:solidFill>
            </a:endParaRPr>
          </a:p>
          <a:p>
            <a:pPr marL="800100" lvl="1" indent="-342900">
              <a:buFont typeface="Courier New" panose="02070309020205020404" pitchFamily="49" charset="0"/>
              <a:buChar char="o"/>
            </a:pPr>
            <a:r>
              <a:rPr lang="en-JP" sz="2000" dirty="0"/>
              <a:t>This temporary solution allowed us to study the ePIC SR background rates for different X-ray reflection models.</a:t>
            </a:r>
          </a:p>
          <a:p>
            <a:pPr marL="285750" indent="-285750">
              <a:buFont typeface="Arial" panose="020B0604020202020204" pitchFamily="34" charset="0"/>
              <a:buChar char="•"/>
            </a:pPr>
            <a:r>
              <a:rPr lang="en-JP" sz="2000" dirty="0"/>
              <a:t>According to the findings:</a:t>
            </a:r>
          </a:p>
          <a:p>
            <a:pPr marL="800100" lvl="1" indent="-342900">
              <a:buFont typeface="Courier New" panose="02070309020205020404" pitchFamily="49" charset="0"/>
              <a:buChar char="o"/>
            </a:pPr>
            <a:r>
              <a:rPr lang="en-JP" sz="2000" dirty="0"/>
              <a:t>Diffuse reflection based on old and new Synrad+ </a:t>
            </a:r>
            <a:r>
              <a:rPr lang="en-US" sz="2000" dirty="0"/>
              <a:t>algorithms</a:t>
            </a:r>
            <a:r>
              <a:rPr lang="en-JP" sz="2000" dirty="0"/>
              <a:t> works well and gives </a:t>
            </a:r>
            <a:r>
              <a:rPr lang="en-US" sz="2000" dirty="0"/>
              <a:t>a </a:t>
            </a:r>
            <a:r>
              <a:rPr lang="en-JP" sz="2000" dirty="0"/>
              <a:t>realistic estimation of the </a:t>
            </a:r>
            <a:r>
              <a:rPr lang="en-US" sz="2000" dirty="0"/>
              <a:t>detector's SR background level (~0.1 MHz)</a:t>
            </a:r>
            <a:r>
              <a:rPr lang="en-JP" sz="2000" dirty="0"/>
              <a:t>.</a:t>
            </a:r>
          </a:p>
          <a:p>
            <a:pPr marL="800100" lvl="1" indent="-342900">
              <a:buFont typeface="Courier New" panose="02070309020205020404" pitchFamily="49" charset="0"/>
              <a:buChar char="o"/>
            </a:pPr>
            <a:r>
              <a:rPr lang="en-JP" sz="2000" dirty="0"/>
              <a:t>We still </a:t>
            </a:r>
            <a:r>
              <a:rPr lang="en-US" sz="2000" dirty="0"/>
              <a:t>need to understand which model is the best for our application; each model has pros and cons</a:t>
            </a:r>
            <a:r>
              <a:rPr lang="en-JP" sz="2000" dirty="0"/>
              <a:t>.</a:t>
            </a:r>
          </a:p>
          <a:p>
            <a:pPr marL="285750" indent="-285750">
              <a:buFont typeface="Arial" panose="020B0604020202020204" pitchFamily="34" charset="0"/>
              <a:buChar char="•"/>
            </a:pPr>
            <a:r>
              <a:rPr lang="en-US" sz="2000" dirty="0"/>
              <a:t>Several </a:t>
            </a:r>
            <a:r>
              <a:rPr lang="en-US" sz="2000" dirty="0" err="1"/>
              <a:t>Synrad</a:t>
            </a:r>
            <a:r>
              <a:rPr lang="en-US" sz="2000" dirty="0"/>
              <a:t>+ code updates (new features and bugfixes) </a:t>
            </a:r>
            <a:r>
              <a:rPr lang="en-JP" sz="2000" dirty="0"/>
              <a:t>were triggered during the new custom-built Geant4 code development; see </a:t>
            </a:r>
            <a:r>
              <a:rPr lang="en-US" sz="2000" dirty="0"/>
              <a:t>the following</a:t>
            </a:r>
            <a:r>
              <a:rPr lang="en-JP" sz="2000" dirty="0"/>
              <a:t> slides.</a:t>
            </a:r>
          </a:p>
        </p:txBody>
      </p:sp>
    </p:spTree>
    <p:extLst>
      <p:ext uri="{BB962C8B-B14F-4D97-AF65-F5344CB8AC3E}">
        <p14:creationId xmlns:p14="http://schemas.microsoft.com/office/powerpoint/2010/main" val="284559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945B3D-90E5-2FD7-3AB7-155A0A69803E}"/>
              </a:ext>
            </a:extLst>
          </p:cNvPr>
          <p:cNvSpPr>
            <a:spLocks noGrp="1"/>
          </p:cNvSpPr>
          <p:nvPr>
            <p:ph type="dt" sz="half" idx="10"/>
          </p:nvPr>
        </p:nvSpPr>
        <p:spPr/>
        <p:txBody>
          <a:bodyPr/>
          <a:lstStyle/>
          <a:p>
            <a:fld id="{79CB0FF8-ECD3-7441-9992-1BDB17F870FD}" type="datetime1">
              <a:rPr lang="en-US" smtClean="0"/>
              <a:t>1/24/24</a:t>
            </a:fld>
            <a:endParaRPr lang="en-JP"/>
          </a:p>
        </p:txBody>
      </p:sp>
      <p:sp>
        <p:nvSpPr>
          <p:cNvPr id="3" name="Footer Placeholder 2">
            <a:extLst>
              <a:ext uri="{FF2B5EF4-FFF2-40B4-BE49-F238E27FC236}">
                <a16:creationId xmlns:a16="http://schemas.microsoft.com/office/drawing/2014/main" id="{27666263-5B5A-531B-9A40-E00F6F072A7E}"/>
              </a:ext>
            </a:extLst>
          </p:cNvPr>
          <p:cNvSpPr>
            <a:spLocks noGrp="1"/>
          </p:cNvSpPr>
          <p:nvPr>
            <p:ph type="ftr" sz="quarter" idx="11"/>
          </p:nvPr>
        </p:nvSpPr>
        <p:spPr/>
        <p:txBody>
          <a:bodyPr/>
          <a:lstStyle/>
          <a:p>
            <a:r>
              <a:rPr lang="en-US"/>
              <a:t>Andrii Natochii | EIC SR BG simulation in Geant4</a:t>
            </a:r>
            <a:endParaRPr lang="en-JP"/>
          </a:p>
        </p:txBody>
      </p:sp>
      <p:sp>
        <p:nvSpPr>
          <p:cNvPr id="4" name="Slide Number Placeholder 3">
            <a:extLst>
              <a:ext uri="{FF2B5EF4-FFF2-40B4-BE49-F238E27FC236}">
                <a16:creationId xmlns:a16="http://schemas.microsoft.com/office/drawing/2014/main" id="{F5DC2EBC-99B2-722A-B10F-B15E741FD83E}"/>
              </a:ext>
            </a:extLst>
          </p:cNvPr>
          <p:cNvSpPr>
            <a:spLocks noGrp="1"/>
          </p:cNvSpPr>
          <p:nvPr>
            <p:ph type="sldNum" sz="quarter" idx="12"/>
          </p:nvPr>
        </p:nvSpPr>
        <p:spPr/>
        <p:txBody>
          <a:bodyPr/>
          <a:lstStyle/>
          <a:p>
            <a:fld id="{94587223-24F1-CD41-9ABC-0D14B0491924}" type="slidenum">
              <a:rPr lang="en-JP" smtClean="0"/>
              <a:t>23</a:t>
            </a:fld>
            <a:endParaRPr lang="en-JP"/>
          </a:p>
        </p:txBody>
      </p:sp>
      <p:sp>
        <p:nvSpPr>
          <p:cNvPr id="6" name="TextBox 5">
            <a:extLst>
              <a:ext uri="{FF2B5EF4-FFF2-40B4-BE49-F238E27FC236}">
                <a16:creationId xmlns:a16="http://schemas.microsoft.com/office/drawing/2014/main" id="{4ECA6410-C263-301F-85F4-22D4645EAEF6}"/>
              </a:ext>
            </a:extLst>
          </p:cNvPr>
          <p:cNvSpPr txBox="1"/>
          <p:nvPr/>
        </p:nvSpPr>
        <p:spPr>
          <a:xfrm>
            <a:off x="0" y="1084557"/>
            <a:ext cx="12192000" cy="5324535"/>
          </a:xfrm>
          <a:prstGeom prst="rect">
            <a:avLst/>
          </a:prstGeom>
          <a:noFill/>
        </p:spPr>
        <p:txBody>
          <a:bodyPr wrap="square">
            <a:spAutoFit/>
          </a:bodyPr>
          <a:lstStyle/>
          <a:p>
            <a:r>
              <a:rPr lang="en-JP" sz="2000" b="1" dirty="0"/>
              <a:t>Beam tails</a:t>
            </a:r>
          </a:p>
          <a:p>
            <a:pPr marL="285750" indent="-285750">
              <a:buFont typeface="Arial" panose="020B0604020202020204" pitchFamily="34" charset="0"/>
              <a:buChar char="•"/>
            </a:pPr>
            <a:r>
              <a:rPr lang="en-US" sz="2000" dirty="0"/>
              <a:t>The first</a:t>
            </a:r>
            <a:r>
              <a:rPr lang="en-JP" sz="2000" dirty="0"/>
              <a:t> optimistic model with </a:t>
            </a:r>
            <a:r>
              <a:rPr lang="en-JP" sz="2000" u="sng" dirty="0"/>
              <a:t>non-Gaussian tails</a:t>
            </a:r>
            <a:r>
              <a:rPr lang="en-JP" sz="2000" dirty="0"/>
              <a:t> was tested with a very low beam halo intensity.</a:t>
            </a:r>
          </a:p>
          <a:p>
            <a:pPr marL="285750" indent="-285750">
              <a:buFont typeface="Arial" panose="020B0604020202020204" pitchFamily="34" charset="0"/>
              <a:buChar char="•"/>
            </a:pPr>
            <a:r>
              <a:rPr lang="en-JP" sz="2000" dirty="0"/>
              <a:t>A more aggres</a:t>
            </a:r>
            <a:r>
              <a:rPr lang="en-US" sz="2000" dirty="0"/>
              <a:t>s</a:t>
            </a:r>
            <a:r>
              <a:rPr lang="en-JP" sz="2000" dirty="0"/>
              <a:t>ive model with </a:t>
            </a:r>
            <a:r>
              <a:rPr lang="en-JP" sz="2000" u="sng" dirty="0"/>
              <a:t>Gaussian tails </a:t>
            </a:r>
            <a:r>
              <a:rPr lang="en-JP" sz="2000" dirty="0"/>
              <a:t>will be tested next.</a:t>
            </a:r>
          </a:p>
          <a:p>
            <a:pPr marL="285750" indent="-285750">
              <a:buFont typeface="Arial" panose="020B0604020202020204" pitchFamily="34" charset="0"/>
              <a:buChar char="•"/>
            </a:pPr>
            <a:endParaRPr lang="en-JP" sz="2000" dirty="0"/>
          </a:p>
          <a:p>
            <a:r>
              <a:rPr lang="en-JP" sz="2000" b="1" dirty="0"/>
              <a:t>New machine lattice</a:t>
            </a:r>
          </a:p>
          <a:p>
            <a:pPr marL="285750" indent="-285750">
              <a:buFont typeface="Arial" panose="020B0604020202020204" pitchFamily="34" charset="0"/>
              <a:buChar char="•"/>
            </a:pPr>
            <a:r>
              <a:rPr lang="en-JP" sz="2000" dirty="0"/>
              <a:t>Recently, we have received a new machine lattice v6.2</a:t>
            </a:r>
          </a:p>
          <a:p>
            <a:pPr marL="285750" indent="-285750">
              <a:buFont typeface="Arial" panose="020B0604020202020204" pitchFamily="34" charset="0"/>
              <a:buChar char="•"/>
            </a:pPr>
            <a:r>
              <a:rPr lang="en-JP" sz="2000" dirty="0"/>
              <a:t>Questions and subjects to be studied with the SR simulation in Geant4</a:t>
            </a:r>
          </a:p>
          <a:p>
            <a:pPr marL="742950" lvl="1" indent="-285750">
              <a:buFont typeface="Courier New" panose="02070309020205020404" pitchFamily="49" charset="0"/>
              <a:buChar char="o"/>
            </a:pPr>
            <a:r>
              <a:rPr lang="en-US" sz="2000" b="0" i="1" u="none" strike="noStrike" dirty="0">
                <a:solidFill>
                  <a:srgbClr val="FF0000"/>
                </a:solidFill>
                <a:effectLst/>
              </a:rPr>
              <a:t>Do we need to update the masks in fro</a:t>
            </a:r>
            <a:r>
              <a:rPr lang="en-US" sz="2000" i="1" dirty="0">
                <a:solidFill>
                  <a:srgbClr val="FF0000"/>
                </a:solidFill>
              </a:rPr>
              <a:t>n</a:t>
            </a:r>
            <a:r>
              <a:rPr lang="en-US" sz="2000" b="0" i="1" u="none" strike="noStrike" dirty="0">
                <a:solidFill>
                  <a:srgbClr val="FF0000"/>
                </a:solidFill>
                <a:effectLst/>
              </a:rPr>
              <a:t>t of </a:t>
            </a:r>
            <a:r>
              <a:rPr lang="en-US" sz="2000" b="0" i="1" u="none" strike="noStrike" dirty="0" err="1">
                <a:solidFill>
                  <a:srgbClr val="FF0000"/>
                </a:solidFill>
                <a:effectLst/>
              </a:rPr>
              <a:t>ePIC</a:t>
            </a:r>
            <a:r>
              <a:rPr lang="en-US" sz="2000" b="0" i="1" u="none" strike="noStrike" dirty="0">
                <a:solidFill>
                  <a:srgbClr val="FF0000"/>
                </a:solidFill>
                <a:effectLst/>
              </a:rPr>
              <a:t>?</a:t>
            </a:r>
          </a:p>
          <a:p>
            <a:pPr marL="742950" lvl="1" indent="-285750">
              <a:buFont typeface="Courier New" panose="02070309020205020404" pitchFamily="49" charset="0"/>
              <a:buChar char="o"/>
            </a:pPr>
            <a:r>
              <a:rPr lang="en-US" sz="2000" b="0" i="1" u="none" strike="noStrike" dirty="0">
                <a:solidFill>
                  <a:srgbClr val="FF0000"/>
                </a:solidFill>
                <a:effectLst/>
              </a:rPr>
              <a:t>What photons pass and hit the beam pipe?</a:t>
            </a:r>
          </a:p>
          <a:p>
            <a:pPr marL="742950" lvl="1" indent="-285750">
              <a:buFont typeface="Courier New" panose="02070309020205020404" pitchFamily="49" charset="0"/>
              <a:buChar char="o"/>
            </a:pPr>
            <a:r>
              <a:rPr lang="en-US" sz="2000" b="0" i="1" u="none" strike="noStrike" dirty="0">
                <a:solidFill>
                  <a:srgbClr val="FF0000"/>
                </a:solidFill>
                <a:effectLst/>
              </a:rPr>
              <a:t>Updated SR background rates?</a:t>
            </a:r>
          </a:p>
          <a:p>
            <a:pPr marL="742950" lvl="1" indent="-285750">
              <a:buFont typeface="Courier New" panose="02070309020205020404" pitchFamily="49" charset="0"/>
              <a:buChar char="o"/>
            </a:pPr>
            <a:r>
              <a:rPr lang="en-US" sz="2000" b="0" i="1" u="none" strike="noStrike" dirty="0">
                <a:solidFill>
                  <a:srgbClr val="FF0000"/>
                </a:solidFill>
                <a:effectLst/>
              </a:rPr>
              <a:t>SR photon files?</a:t>
            </a:r>
          </a:p>
          <a:p>
            <a:pPr marL="285750" indent="-285750" algn="l">
              <a:buFont typeface="Arial" panose="020B0604020202020204" pitchFamily="34" charset="0"/>
              <a:buChar char="•"/>
            </a:pPr>
            <a:endParaRPr lang="en-US" sz="2000" b="0" i="0" u="none" strike="noStrike" dirty="0">
              <a:effectLst/>
            </a:endParaRPr>
          </a:p>
          <a:p>
            <a:pPr marL="285750" indent="-285750" algn="l">
              <a:buFont typeface="Arial" panose="020B0604020202020204" pitchFamily="34" charset="0"/>
              <a:buChar char="•"/>
            </a:pPr>
            <a:r>
              <a:rPr lang="en-US" sz="2000" b="0" i="0" u="none" strike="noStrike" dirty="0">
                <a:effectLst/>
              </a:rPr>
              <a:t>For the review of the ancillary detectors in February:</a:t>
            </a:r>
          </a:p>
          <a:p>
            <a:pPr marL="742950" lvl="1" indent="-285750">
              <a:buFont typeface="Courier New" panose="02070309020205020404" pitchFamily="49" charset="0"/>
              <a:buChar char="o"/>
            </a:pPr>
            <a:r>
              <a:rPr lang="en-US" sz="2000" b="0" i="1" u="none" strike="noStrike" dirty="0">
                <a:solidFill>
                  <a:srgbClr val="FF0000"/>
                </a:solidFill>
                <a:effectLst/>
              </a:rPr>
              <a:t>What are the SR background rates for the low-Q</a:t>
            </a:r>
            <a:r>
              <a:rPr lang="en-US" sz="2000" b="0" i="1" u="none" strike="noStrike" baseline="30000" dirty="0">
                <a:solidFill>
                  <a:srgbClr val="FF0000"/>
                </a:solidFill>
                <a:effectLst/>
              </a:rPr>
              <a:t>2</a:t>
            </a:r>
            <a:r>
              <a:rPr lang="en-US" sz="2000" b="0" i="1" u="none" strike="noStrike" dirty="0">
                <a:solidFill>
                  <a:srgbClr val="FF0000"/>
                </a:solidFill>
                <a:effectLst/>
              </a:rPr>
              <a:t> tagger and the Luminosity monitor?</a:t>
            </a:r>
          </a:p>
          <a:p>
            <a:pPr marL="1200150" lvl="2" indent="-285750">
              <a:buFont typeface="Wingdings" pitchFamily="2" charset="2"/>
              <a:buChar char="§"/>
            </a:pPr>
            <a:r>
              <a:rPr lang="en-US" sz="2000" dirty="0"/>
              <a:t>This item requires backward beam pipe geometry modification in both </a:t>
            </a:r>
            <a:r>
              <a:rPr lang="en-US" sz="2000" dirty="0" err="1"/>
              <a:t>eic</a:t>
            </a:r>
            <a:r>
              <a:rPr lang="en-US" sz="2000" dirty="0"/>
              <a:t>-shell and custom-built Geant4.</a:t>
            </a:r>
            <a:endParaRPr lang="en-US" sz="2000" b="0" i="0" u="none" strike="noStrike" dirty="0">
              <a:effectLst/>
            </a:endParaRPr>
          </a:p>
          <a:p>
            <a:pPr marL="285750" indent="-285750">
              <a:buFont typeface="Arial" panose="020B0604020202020204" pitchFamily="34" charset="0"/>
              <a:buChar char="•"/>
            </a:pPr>
            <a:endParaRPr lang="en-JP" sz="2000" dirty="0"/>
          </a:p>
        </p:txBody>
      </p:sp>
      <p:sp>
        <p:nvSpPr>
          <p:cNvPr id="7" name="Google Shape;704;p41">
            <a:extLst>
              <a:ext uri="{FF2B5EF4-FFF2-40B4-BE49-F238E27FC236}">
                <a16:creationId xmlns:a16="http://schemas.microsoft.com/office/drawing/2014/main" id="{59649017-7A65-EA68-D04B-C00C4D1EF0C4}"/>
              </a:ext>
            </a:extLst>
          </p:cNvPr>
          <p:cNvSpPr txBox="1"/>
          <p:nvPr/>
        </p:nvSpPr>
        <p:spPr>
          <a:xfrm>
            <a:off x="-1" y="0"/>
            <a:ext cx="12192001" cy="923289"/>
          </a:xfrm>
          <a:prstGeom prst="rect">
            <a:avLst/>
          </a:prstGeom>
          <a:noFill/>
          <a:ln>
            <a:noFill/>
          </a:ln>
        </p:spPr>
        <p:txBody>
          <a:bodyPr spcFirstLastPara="1" wrap="square" lIns="121900" tIns="121900" rIns="121900" bIns="121900" anchor="ctr" anchorCtr="0">
            <a:spAutoFit/>
          </a:bodyPr>
          <a:lstStyle/>
          <a:p>
            <a:r>
              <a:rPr lang="en" sz="4400" dirty="0">
                <a:solidFill>
                  <a:schemeClr val="dk1"/>
                </a:solidFill>
                <a:latin typeface="+mj-lt"/>
              </a:rPr>
              <a:t>Next steps</a:t>
            </a:r>
            <a:endParaRPr sz="3200" u="sng" dirty="0">
              <a:solidFill>
                <a:srgbClr val="980000"/>
              </a:solidFill>
              <a:latin typeface="+mj-lt"/>
            </a:endParaRPr>
          </a:p>
        </p:txBody>
      </p:sp>
    </p:spTree>
    <p:extLst>
      <p:ext uri="{BB962C8B-B14F-4D97-AF65-F5344CB8AC3E}">
        <p14:creationId xmlns:p14="http://schemas.microsoft.com/office/powerpoint/2010/main" val="1414608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7CDDB6-8CAA-4013-62E7-112EC8F90C44}"/>
              </a:ext>
            </a:extLst>
          </p:cNvPr>
          <p:cNvSpPr>
            <a:spLocks noGrp="1"/>
          </p:cNvSpPr>
          <p:nvPr>
            <p:ph type="dt" sz="half" idx="10"/>
          </p:nvPr>
        </p:nvSpPr>
        <p:spPr/>
        <p:txBody>
          <a:bodyPr/>
          <a:lstStyle/>
          <a:p>
            <a:fld id="{77EFAA88-8A48-2744-B8C2-C1C695F6AA72}" type="datetime1">
              <a:rPr lang="en-US" smtClean="0"/>
              <a:t>1/24/24</a:t>
            </a:fld>
            <a:endParaRPr lang="en-JP"/>
          </a:p>
        </p:txBody>
      </p:sp>
      <p:sp>
        <p:nvSpPr>
          <p:cNvPr id="3" name="Footer Placeholder 2">
            <a:extLst>
              <a:ext uri="{FF2B5EF4-FFF2-40B4-BE49-F238E27FC236}">
                <a16:creationId xmlns:a16="http://schemas.microsoft.com/office/drawing/2014/main" id="{E3057BF8-ECF3-F36F-4807-B263EBF6280D}"/>
              </a:ext>
            </a:extLst>
          </p:cNvPr>
          <p:cNvSpPr>
            <a:spLocks noGrp="1"/>
          </p:cNvSpPr>
          <p:nvPr>
            <p:ph type="ftr" sz="quarter" idx="11"/>
          </p:nvPr>
        </p:nvSpPr>
        <p:spPr/>
        <p:txBody>
          <a:bodyPr/>
          <a:lstStyle/>
          <a:p>
            <a:r>
              <a:rPr lang="en-US"/>
              <a:t>Andrii Natochii | EIC SR BG simulation in Geant4</a:t>
            </a:r>
            <a:endParaRPr lang="en-JP"/>
          </a:p>
        </p:txBody>
      </p:sp>
      <p:sp>
        <p:nvSpPr>
          <p:cNvPr id="4" name="Slide Number Placeholder 3">
            <a:extLst>
              <a:ext uri="{FF2B5EF4-FFF2-40B4-BE49-F238E27FC236}">
                <a16:creationId xmlns:a16="http://schemas.microsoft.com/office/drawing/2014/main" id="{D74D57BE-F73F-1B06-699B-073633185B38}"/>
              </a:ext>
            </a:extLst>
          </p:cNvPr>
          <p:cNvSpPr>
            <a:spLocks noGrp="1"/>
          </p:cNvSpPr>
          <p:nvPr>
            <p:ph type="sldNum" sz="quarter" idx="12"/>
          </p:nvPr>
        </p:nvSpPr>
        <p:spPr/>
        <p:txBody>
          <a:bodyPr/>
          <a:lstStyle/>
          <a:p>
            <a:fld id="{94587223-24F1-CD41-9ABC-0D14B0491924}" type="slidenum">
              <a:rPr lang="en-JP" smtClean="0"/>
              <a:t>24</a:t>
            </a:fld>
            <a:endParaRPr lang="en-JP"/>
          </a:p>
        </p:txBody>
      </p:sp>
      <p:sp>
        <p:nvSpPr>
          <p:cNvPr id="5" name="Google Shape;704;p41">
            <a:extLst>
              <a:ext uri="{FF2B5EF4-FFF2-40B4-BE49-F238E27FC236}">
                <a16:creationId xmlns:a16="http://schemas.microsoft.com/office/drawing/2014/main" id="{F06F5546-2AA9-8034-C174-8BCF1E6D8A24}"/>
              </a:ext>
            </a:extLst>
          </p:cNvPr>
          <p:cNvSpPr txBox="1"/>
          <p:nvPr/>
        </p:nvSpPr>
        <p:spPr>
          <a:xfrm>
            <a:off x="-1" y="0"/>
            <a:ext cx="12192001" cy="923289"/>
          </a:xfrm>
          <a:prstGeom prst="rect">
            <a:avLst/>
          </a:prstGeom>
          <a:noFill/>
          <a:ln>
            <a:noFill/>
          </a:ln>
        </p:spPr>
        <p:txBody>
          <a:bodyPr spcFirstLastPara="1" wrap="square" lIns="121900" tIns="121900" rIns="121900" bIns="121900" anchor="ctr" anchorCtr="0">
            <a:spAutoFit/>
          </a:bodyPr>
          <a:lstStyle/>
          <a:p>
            <a:r>
              <a:rPr lang="en" sz="4400" dirty="0" err="1">
                <a:solidFill>
                  <a:schemeClr val="dk1"/>
                </a:solidFill>
                <a:latin typeface="+mj-lt"/>
              </a:rPr>
              <a:t>Synrad</a:t>
            </a:r>
            <a:r>
              <a:rPr lang="en" sz="4400" dirty="0">
                <a:solidFill>
                  <a:schemeClr val="dk1"/>
                </a:solidFill>
                <a:latin typeface="+mj-lt"/>
              </a:rPr>
              <a:t>+ updates</a:t>
            </a:r>
            <a:endParaRPr sz="3200" u="sng" dirty="0">
              <a:solidFill>
                <a:srgbClr val="980000"/>
              </a:solidFill>
              <a:latin typeface="+mj-lt"/>
            </a:endParaRPr>
          </a:p>
        </p:txBody>
      </p:sp>
      <p:sp>
        <p:nvSpPr>
          <p:cNvPr id="7" name="TextBox 6">
            <a:extLst>
              <a:ext uri="{FF2B5EF4-FFF2-40B4-BE49-F238E27FC236}">
                <a16:creationId xmlns:a16="http://schemas.microsoft.com/office/drawing/2014/main" id="{6175B71D-DFBF-85DB-5F76-D335F8F1BC6B}"/>
              </a:ext>
            </a:extLst>
          </p:cNvPr>
          <p:cNvSpPr txBox="1"/>
          <p:nvPr/>
        </p:nvSpPr>
        <p:spPr>
          <a:xfrm>
            <a:off x="960862" y="1690062"/>
            <a:ext cx="10270273" cy="3477875"/>
          </a:xfrm>
          <a:prstGeom prst="rect">
            <a:avLst/>
          </a:prstGeom>
          <a:noFill/>
        </p:spPr>
        <p:txBody>
          <a:bodyPr wrap="square" rtlCol="0">
            <a:spAutoFit/>
          </a:bodyPr>
          <a:lstStyle/>
          <a:p>
            <a:r>
              <a:rPr lang="en-JP" sz="2000" dirty="0"/>
              <a:t>The new custom-built Geant4 code development triggered a few updates </a:t>
            </a:r>
            <a:r>
              <a:rPr lang="en-US" sz="2000" dirty="0"/>
              <a:t>to</a:t>
            </a:r>
            <a:r>
              <a:rPr lang="en-JP" sz="2000" dirty="0"/>
              <a:t> the official Synrad+ software.</a:t>
            </a:r>
          </a:p>
          <a:p>
            <a:pPr marL="342900" indent="-342900">
              <a:buAutoNum type="arabicPeriod"/>
            </a:pPr>
            <a:r>
              <a:rPr lang="en-JP" sz="2000" dirty="0"/>
              <a:t>An option to log absorbed particles by a given facet is now available. </a:t>
            </a:r>
          </a:p>
          <a:p>
            <a:pPr marL="342900" indent="-342900">
              <a:buAutoNum type="arabicPeriod"/>
            </a:pPr>
            <a:r>
              <a:rPr lang="en-JP" sz="2000" dirty="0"/>
              <a:t>The logged particle flux is now correctly </a:t>
            </a:r>
            <a:r>
              <a:rPr lang="en-US" sz="2000" dirty="0"/>
              <a:t>normalized</a:t>
            </a:r>
            <a:r>
              <a:rPr lang="en-JP" sz="2000" dirty="0"/>
              <a:t> using the correct number of simulation scans. </a:t>
            </a:r>
          </a:p>
          <a:p>
            <a:pPr marL="342900" indent="-342900">
              <a:buAutoNum type="arabicPeriod"/>
            </a:pPr>
            <a:r>
              <a:rPr lang="en-US" sz="2000" dirty="0"/>
              <a:t>Due to a bug in the code, the switch for the new reflection model did not work correctly in the GUI. Now, through global settings, one can switch between old and new reflection models with one click, and it will be correctly prepared to the simulation</a:t>
            </a:r>
            <a:r>
              <a:rPr lang="en-JP" sz="2000" dirty="0"/>
              <a:t>.</a:t>
            </a:r>
          </a:p>
          <a:p>
            <a:pPr marL="342900" indent="-342900">
              <a:buAutoNum type="arabicPeriod"/>
            </a:pPr>
            <a:endParaRPr lang="en-JP" sz="2000" dirty="0"/>
          </a:p>
          <a:p>
            <a:r>
              <a:rPr lang="en-JP" sz="2000" dirty="0"/>
              <a:t>For more details, please refer to </a:t>
            </a:r>
            <a:r>
              <a:rPr lang="en-US" sz="2000" dirty="0"/>
              <a:t>the </a:t>
            </a:r>
            <a:r>
              <a:rPr lang="en-JP" sz="2000" dirty="0">
                <a:hlinkClick r:id="rId2"/>
              </a:rPr>
              <a:t>Synrad+/Molflow+ Forum</a:t>
            </a:r>
            <a:r>
              <a:rPr lang="en-JP" sz="2000" dirty="0"/>
              <a:t>: </a:t>
            </a:r>
          </a:p>
          <a:p>
            <a:r>
              <a:rPr lang="en-JP" sz="2000" dirty="0"/>
              <a:t>All features and bugfixes from above are implemented in the new release </a:t>
            </a:r>
            <a:r>
              <a:rPr lang="en-JP" sz="2000" dirty="0">
                <a:hlinkClick r:id="rId3"/>
              </a:rPr>
              <a:t>v1.4.34</a:t>
            </a:r>
            <a:endParaRPr lang="en-JP" sz="2000" dirty="0"/>
          </a:p>
        </p:txBody>
      </p:sp>
    </p:spTree>
    <p:extLst>
      <p:ext uri="{BB962C8B-B14F-4D97-AF65-F5344CB8AC3E}">
        <p14:creationId xmlns:p14="http://schemas.microsoft.com/office/powerpoint/2010/main" val="2567381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C97B1-CE26-BA00-93D9-18D9F0623B04}"/>
              </a:ext>
            </a:extLst>
          </p:cNvPr>
          <p:cNvSpPr>
            <a:spLocks noGrp="1"/>
          </p:cNvSpPr>
          <p:nvPr>
            <p:ph type="title"/>
          </p:nvPr>
        </p:nvSpPr>
        <p:spPr/>
        <p:txBody>
          <a:bodyPr/>
          <a:lstStyle/>
          <a:p>
            <a:r>
              <a:rPr lang="en-JP" dirty="0"/>
              <a:t>Backup</a:t>
            </a:r>
          </a:p>
        </p:txBody>
      </p:sp>
      <p:sp>
        <p:nvSpPr>
          <p:cNvPr id="3" name="Content Placeholder 2">
            <a:extLst>
              <a:ext uri="{FF2B5EF4-FFF2-40B4-BE49-F238E27FC236}">
                <a16:creationId xmlns:a16="http://schemas.microsoft.com/office/drawing/2014/main" id="{3A098892-809D-C0A1-5A98-38FFD1446672}"/>
              </a:ext>
            </a:extLst>
          </p:cNvPr>
          <p:cNvSpPr>
            <a:spLocks noGrp="1"/>
          </p:cNvSpPr>
          <p:nvPr>
            <p:ph idx="1"/>
          </p:nvPr>
        </p:nvSpPr>
        <p:spPr/>
        <p:txBody>
          <a:bodyPr/>
          <a:lstStyle/>
          <a:p>
            <a:endParaRPr lang="en-JP"/>
          </a:p>
        </p:txBody>
      </p:sp>
      <p:sp>
        <p:nvSpPr>
          <p:cNvPr id="4" name="Date Placeholder 3">
            <a:extLst>
              <a:ext uri="{FF2B5EF4-FFF2-40B4-BE49-F238E27FC236}">
                <a16:creationId xmlns:a16="http://schemas.microsoft.com/office/drawing/2014/main" id="{6EC9B832-7E97-E726-CC15-37513674B7ED}"/>
              </a:ext>
            </a:extLst>
          </p:cNvPr>
          <p:cNvSpPr>
            <a:spLocks noGrp="1"/>
          </p:cNvSpPr>
          <p:nvPr>
            <p:ph type="dt" sz="half" idx="10"/>
          </p:nvPr>
        </p:nvSpPr>
        <p:spPr/>
        <p:txBody>
          <a:bodyPr/>
          <a:lstStyle/>
          <a:p>
            <a:fld id="{2E397F11-3B1D-FF40-855E-D43EC6DD2312}" type="datetime1">
              <a:rPr lang="en-US" smtClean="0"/>
              <a:t>1/24/24</a:t>
            </a:fld>
            <a:endParaRPr lang="en-JP"/>
          </a:p>
        </p:txBody>
      </p:sp>
      <p:sp>
        <p:nvSpPr>
          <p:cNvPr id="5" name="Footer Placeholder 4">
            <a:extLst>
              <a:ext uri="{FF2B5EF4-FFF2-40B4-BE49-F238E27FC236}">
                <a16:creationId xmlns:a16="http://schemas.microsoft.com/office/drawing/2014/main" id="{5F2333D5-EA98-0EED-9D77-7F2DF7EDFC30}"/>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5044D817-1FE8-4C43-5D95-6ACA853B1C15}"/>
              </a:ext>
            </a:extLst>
          </p:cNvPr>
          <p:cNvSpPr>
            <a:spLocks noGrp="1"/>
          </p:cNvSpPr>
          <p:nvPr>
            <p:ph type="sldNum" sz="quarter" idx="12"/>
          </p:nvPr>
        </p:nvSpPr>
        <p:spPr/>
        <p:txBody>
          <a:bodyPr/>
          <a:lstStyle/>
          <a:p>
            <a:fld id="{94587223-24F1-CD41-9ABC-0D14B0491924}" type="slidenum">
              <a:rPr lang="en-JP" smtClean="0"/>
              <a:t>25</a:t>
            </a:fld>
            <a:endParaRPr lang="en-JP"/>
          </a:p>
        </p:txBody>
      </p:sp>
    </p:spTree>
    <p:extLst>
      <p:ext uri="{BB962C8B-B14F-4D97-AF65-F5344CB8AC3E}">
        <p14:creationId xmlns:p14="http://schemas.microsoft.com/office/powerpoint/2010/main" val="2549195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8ED8-1C3F-2174-6922-8A52C97C55A8}"/>
              </a:ext>
            </a:extLst>
          </p:cNvPr>
          <p:cNvSpPr>
            <a:spLocks noGrp="1"/>
          </p:cNvSpPr>
          <p:nvPr>
            <p:ph type="title"/>
          </p:nvPr>
        </p:nvSpPr>
        <p:spPr>
          <a:xfrm>
            <a:off x="835046" y="136525"/>
            <a:ext cx="10515600" cy="1325563"/>
          </a:xfrm>
        </p:spPr>
        <p:txBody>
          <a:bodyPr/>
          <a:lstStyle/>
          <a:p>
            <a:r>
              <a:rPr lang="en-JP" dirty="0"/>
              <a:t>Solenoid field</a:t>
            </a:r>
          </a:p>
        </p:txBody>
      </p:sp>
      <p:sp>
        <p:nvSpPr>
          <p:cNvPr id="4" name="Date Placeholder 3">
            <a:extLst>
              <a:ext uri="{FF2B5EF4-FFF2-40B4-BE49-F238E27FC236}">
                <a16:creationId xmlns:a16="http://schemas.microsoft.com/office/drawing/2014/main" id="{E29FC5BF-8E70-0B9C-FAFD-562B8152F73B}"/>
              </a:ext>
            </a:extLst>
          </p:cNvPr>
          <p:cNvSpPr>
            <a:spLocks noGrp="1"/>
          </p:cNvSpPr>
          <p:nvPr>
            <p:ph type="dt" sz="half" idx="10"/>
          </p:nvPr>
        </p:nvSpPr>
        <p:spPr/>
        <p:txBody>
          <a:bodyPr/>
          <a:lstStyle/>
          <a:p>
            <a:fld id="{3A8AC693-424C-314E-89AF-2F1ADFA7AF0C}" type="datetime1">
              <a:rPr lang="en-US" smtClean="0"/>
              <a:t>1/24/24</a:t>
            </a:fld>
            <a:endParaRPr lang="en-JP"/>
          </a:p>
        </p:txBody>
      </p:sp>
      <p:sp>
        <p:nvSpPr>
          <p:cNvPr id="5" name="Footer Placeholder 4">
            <a:extLst>
              <a:ext uri="{FF2B5EF4-FFF2-40B4-BE49-F238E27FC236}">
                <a16:creationId xmlns:a16="http://schemas.microsoft.com/office/drawing/2014/main" id="{F1425F35-F0DD-B6A9-4A4E-C3E399E4641C}"/>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009D7F23-E888-E753-0FCD-B8B215A3B51E}"/>
              </a:ext>
            </a:extLst>
          </p:cNvPr>
          <p:cNvSpPr>
            <a:spLocks noGrp="1"/>
          </p:cNvSpPr>
          <p:nvPr>
            <p:ph type="sldNum" sz="quarter" idx="12"/>
          </p:nvPr>
        </p:nvSpPr>
        <p:spPr/>
        <p:txBody>
          <a:bodyPr/>
          <a:lstStyle/>
          <a:p>
            <a:fld id="{94587223-24F1-CD41-9ABC-0D14B0491924}" type="slidenum">
              <a:rPr lang="en-JP" smtClean="0"/>
              <a:t>26</a:t>
            </a:fld>
            <a:endParaRPr lang="en-JP"/>
          </a:p>
        </p:txBody>
      </p:sp>
      <p:pic>
        <p:nvPicPr>
          <p:cNvPr id="12" name="Picture 11">
            <a:extLst>
              <a:ext uri="{FF2B5EF4-FFF2-40B4-BE49-F238E27FC236}">
                <a16:creationId xmlns:a16="http://schemas.microsoft.com/office/drawing/2014/main" id="{768D8B06-04BC-FE68-5010-2184941FC7CC}"/>
              </a:ext>
            </a:extLst>
          </p:cNvPr>
          <p:cNvPicPr>
            <a:picLocks noChangeAspect="1"/>
          </p:cNvPicPr>
          <p:nvPr/>
        </p:nvPicPr>
        <p:blipFill>
          <a:blip r:embed="rId2"/>
          <a:srcRect/>
          <a:stretch/>
        </p:blipFill>
        <p:spPr>
          <a:xfrm>
            <a:off x="1443487" y="1395191"/>
            <a:ext cx="9298725" cy="2219895"/>
          </a:xfrm>
          <a:prstGeom prst="rect">
            <a:avLst/>
          </a:prstGeom>
          <a:ln>
            <a:solidFill>
              <a:schemeClr val="tx1"/>
            </a:solidFill>
          </a:ln>
        </p:spPr>
      </p:pic>
      <p:pic>
        <p:nvPicPr>
          <p:cNvPr id="13" name="Picture 12">
            <a:extLst>
              <a:ext uri="{FF2B5EF4-FFF2-40B4-BE49-F238E27FC236}">
                <a16:creationId xmlns:a16="http://schemas.microsoft.com/office/drawing/2014/main" id="{599BFEEC-2E5A-2E15-ED64-06EBE5436268}"/>
              </a:ext>
            </a:extLst>
          </p:cNvPr>
          <p:cNvPicPr>
            <a:picLocks noChangeAspect="1"/>
          </p:cNvPicPr>
          <p:nvPr/>
        </p:nvPicPr>
        <p:blipFill>
          <a:blip r:embed="rId3"/>
          <a:srcRect/>
          <a:stretch/>
        </p:blipFill>
        <p:spPr>
          <a:xfrm>
            <a:off x="1443487" y="3906376"/>
            <a:ext cx="9298720" cy="2219894"/>
          </a:xfrm>
          <a:prstGeom prst="rect">
            <a:avLst/>
          </a:prstGeom>
          <a:ln>
            <a:solidFill>
              <a:schemeClr val="tx1"/>
            </a:solidFill>
          </a:ln>
        </p:spPr>
      </p:pic>
      <p:sp>
        <p:nvSpPr>
          <p:cNvPr id="14" name="TextBox 13">
            <a:extLst>
              <a:ext uri="{FF2B5EF4-FFF2-40B4-BE49-F238E27FC236}">
                <a16:creationId xmlns:a16="http://schemas.microsoft.com/office/drawing/2014/main" id="{32757C24-2FDD-26CE-7A9F-FEA941074B6B}"/>
              </a:ext>
            </a:extLst>
          </p:cNvPr>
          <p:cNvSpPr txBox="1"/>
          <p:nvPr/>
        </p:nvSpPr>
        <p:spPr>
          <a:xfrm>
            <a:off x="5598961" y="1215859"/>
            <a:ext cx="987771" cy="369332"/>
          </a:xfrm>
          <a:prstGeom prst="rect">
            <a:avLst/>
          </a:prstGeom>
          <a:solidFill>
            <a:schemeClr val="bg1"/>
          </a:solidFill>
          <a:ln>
            <a:solidFill>
              <a:schemeClr val="tx1"/>
            </a:solidFill>
          </a:ln>
        </p:spPr>
        <p:txBody>
          <a:bodyPr wrap="none" rtlCol="0">
            <a:spAutoFit/>
          </a:bodyPr>
          <a:lstStyle/>
          <a:p>
            <a:r>
              <a:rPr lang="en-JP" dirty="0"/>
              <a:t>B = 1.7 T</a:t>
            </a:r>
          </a:p>
        </p:txBody>
      </p:sp>
      <p:sp>
        <p:nvSpPr>
          <p:cNvPr id="15" name="TextBox 14">
            <a:extLst>
              <a:ext uri="{FF2B5EF4-FFF2-40B4-BE49-F238E27FC236}">
                <a16:creationId xmlns:a16="http://schemas.microsoft.com/office/drawing/2014/main" id="{C2DC7AFA-F788-DBF0-403E-4B7C28D672E2}"/>
              </a:ext>
            </a:extLst>
          </p:cNvPr>
          <p:cNvSpPr txBox="1"/>
          <p:nvPr/>
        </p:nvSpPr>
        <p:spPr>
          <a:xfrm>
            <a:off x="5602114" y="3721710"/>
            <a:ext cx="987771" cy="369332"/>
          </a:xfrm>
          <a:prstGeom prst="rect">
            <a:avLst/>
          </a:prstGeom>
          <a:solidFill>
            <a:schemeClr val="bg1"/>
          </a:solidFill>
          <a:ln>
            <a:solidFill>
              <a:schemeClr val="tx1"/>
            </a:solidFill>
          </a:ln>
        </p:spPr>
        <p:txBody>
          <a:bodyPr wrap="none" rtlCol="0">
            <a:spAutoFit/>
          </a:bodyPr>
          <a:lstStyle/>
          <a:p>
            <a:r>
              <a:rPr lang="en-JP" dirty="0"/>
              <a:t>B = 2.0 T</a:t>
            </a:r>
          </a:p>
        </p:txBody>
      </p:sp>
    </p:spTree>
    <p:extLst>
      <p:ext uri="{BB962C8B-B14F-4D97-AF65-F5344CB8AC3E}">
        <p14:creationId xmlns:p14="http://schemas.microsoft.com/office/powerpoint/2010/main" val="3534008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924684-F73E-31FB-0DC1-CBBA7B66FA9B}"/>
              </a:ext>
            </a:extLst>
          </p:cNvPr>
          <p:cNvSpPr>
            <a:spLocks noGrp="1"/>
          </p:cNvSpPr>
          <p:nvPr>
            <p:ph type="dt" sz="half" idx="10"/>
          </p:nvPr>
        </p:nvSpPr>
        <p:spPr/>
        <p:txBody>
          <a:bodyPr/>
          <a:lstStyle/>
          <a:p>
            <a:fld id="{FF768039-1ED8-DE49-81F9-C9574EBC167C}" type="datetime1">
              <a:rPr lang="en-US" smtClean="0"/>
              <a:t>1/24/24</a:t>
            </a:fld>
            <a:endParaRPr lang="en-JP"/>
          </a:p>
        </p:txBody>
      </p:sp>
      <p:sp>
        <p:nvSpPr>
          <p:cNvPr id="5" name="Footer Placeholder 4">
            <a:extLst>
              <a:ext uri="{FF2B5EF4-FFF2-40B4-BE49-F238E27FC236}">
                <a16:creationId xmlns:a16="http://schemas.microsoft.com/office/drawing/2014/main" id="{09436528-BAD4-A2A7-44D8-75A70F337686}"/>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EF4585AD-CC85-D5F4-7681-1A4398F7EBBC}"/>
              </a:ext>
            </a:extLst>
          </p:cNvPr>
          <p:cNvSpPr>
            <a:spLocks noGrp="1"/>
          </p:cNvSpPr>
          <p:nvPr>
            <p:ph type="sldNum" sz="quarter" idx="12"/>
          </p:nvPr>
        </p:nvSpPr>
        <p:spPr/>
        <p:txBody>
          <a:bodyPr/>
          <a:lstStyle/>
          <a:p>
            <a:fld id="{94587223-24F1-CD41-9ABC-0D14B0491924}" type="slidenum">
              <a:rPr lang="en-JP" smtClean="0"/>
              <a:t>27</a:t>
            </a:fld>
            <a:endParaRPr lang="en-JP"/>
          </a:p>
        </p:txBody>
      </p:sp>
      <p:sp>
        <p:nvSpPr>
          <p:cNvPr id="20" name="Title 1">
            <a:extLst>
              <a:ext uri="{FF2B5EF4-FFF2-40B4-BE49-F238E27FC236}">
                <a16:creationId xmlns:a16="http://schemas.microsoft.com/office/drawing/2014/main" id="{A58080D6-7C32-89CC-601F-3C4C729BB683}"/>
              </a:ext>
            </a:extLst>
          </p:cNvPr>
          <p:cNvSpPr>
            <a:spLocks noGrp="1"/>
          </p:cNvSpPr>
          <p:nvPr>
            <p:ph type="title"/>
          </p:nvPr>
        </p:nvSpPr>
        <p:spPr>
          <a:xfrm>
            <a:off x="11679" y="0"/>
            <a:ext cx="10515600" cy="908999"/>
          </a:xfrm>
        </p:spPr>
        <p:txBody>
          <a:bodyPr/>
          <a:lstStyle/>
          <a:p>
            <a:r>
              <a:rPr lang="en-JP" dirty="0"/>
              <a:t>Material scan</a:t>
            </a:r>
          </a:p>
        </p:txBody>
      </p:sp>
      <p:pic>
        <p:nvPicPr>
          <p:cNvPr id="3" name="Picture 2" descr="A graph of a diagram&#10;&#10;Description automatically generated with medium confidence">
            <a:extLst>
              <a:ext uri="{FF2B5EF4-FFF2-40B4-BE49-F238E27FC236}">
                <a16:creationId xmlns:a16="http://schemas.microsoft.com/office/drawing/2014/main" id="{EC6AF25D-07ED-F5D9-B11E-FFB308C8AED0}"/>
              </a:ext>
            </a:extLst>
          </p:cNvPr>
          <p:cNvPicPr>
            <a:picLocks noChangeAspect="1"/>
          </p:cNvPicPr>
          <p:nvPr/>
        </p:nvPicPr>
        <p:blipFill>
          <a:blip r:embed="rId3"/>
          <a:stretch>
            <a:fillRect/>
          </a:stretch>
        </p:blipFill>
        <p:spPr>
          <a:xfrm>
            <a:off x="571893" y="746917"/>
            <a:ext cx="11048214" cy="5364165"/>
          </a:xfrm>
          <a:prstGeom prst="rect">
            <a:avLst/>
          </a:prstGeom>
          <a:ln>
            <a:solidFill>
              <a:schemeClr val="accent1"/>
            </a:solidFill>
          </a:ln>
        </p:spPr>
      </p:pic>
    </p:spTree>
    <p:extLst>
      <p:ext uri="{BB962C8B-B14F-4D97-AF65-F5344CB8AC3E}">
        <p14:creationId xmlns:p14="http://schemas.microsoft.com/office/powerpoint/2010/main" val="4235269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924684-F73E-31FB-0DC1-CBBA7B66FA9B}"/>
              </a:ext>
            </a:extLst>
          </p:cNvPr>
          <p:cNvSpPr>
            <a:spLocks noGrp="1"/>
          </p:cNvSpPr>
          <p:nvPr>
            <p:ph type="dt" sz="half" idx="10"/>
          </p:nvPr>
        </p:nvSpPr>
        <p:spPr/>
        <p:txBody>
          <a:bodyPr/>
          <a:lstStyle/>
          <a:p>
            <a:fld id="{BE88B8CD-5361-8045-A46F-39D5D5F9526D}" type="datetime1">
              <a:rPr lang="en-US" smtClean="0"/>
              <a:t>1/24/24</a:t>
            </a:fld>
            <a:endParaRPr lang="en-JP"/>
          </a:p>
        </p:txBody>
      </p:sp>
      <p:sp>
        <p:nvSpPr>
          <p:cNvPr id="5" name="Footer Placeholder 4">
            <a:extLst>
              <a:ext uri="{FF2B5EF4-FFF2-40B4-BE49-F238E27FC236}">
                <a16:creationId xmlns:a16="http://schemas.microsoft.com/office/drawing/2014/main" id="{09436528-BAD4-A2A7-44D8-75A70F337686}"/>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EF4585AD-CC85-D5F4-7681-1A4398F7EBBC}"/>
              </a:ext>
            </a:extLst>
          </p:cNvPr>
          <p:cNvSpPr>
            <a:spLocks noGrp="1"/>
          </p:cNvSpPr>
          <p:nvPr>
            <p:ph type="sldNum" sz="quarter" idx="12"/>
          </p:nvPr>
        </p:nvSpPr>
        <p:spPr/>
        <p:txBody>
          <a:bodyPr/>
          <a:lstStyle/>
          <a:p>
            <a:fld id="{94587223-24F1-CD41-9ABC-0D14B0491924}" type="slidenum">
              <a:rPr lang="en-JP" smtClean="0"/>
              <a:t>28</a:t>
            </a:fld>
            <a:endParaRPr lang="en-JP"/>
          </a:p>
        </p:txBody>
      </p:sp>
      <p:sp>
        <p:nvSpPr>
          <p:cNvPr id="20" name="Title 1">
            <a:extLst>
              <a:ext uri="{FF2B5EF4-FFF2-40B4-BE49-F238E27FC236}">
                <a16:creationId xmlns:a16="http://schemas.microsoft.com/office/drawing/2014/main" id="{A58080D6-7C32-89CC-601F-3C4C729BB683}"/>
              </a:ext>
            </a:extLst>
          </p:cNvPr>
          <p:cNvSpPr>
            <a:spLocks noGrp="1"/>
          </p:cNvSpPr>
          <p:nvPr>
            <p:ph type="title"/>
          </p:nvPr>
        </p:nvSpPr>
        <p:spPr>
          <a:xfrm>
            <a:off x="11679" y="0"/>
            <a:ext cx="10515600" cy="908999"/>
          </a:xfrm>
        </p:spPr>
        <p:txBody>
          <a:bodyPr/>
          <a:lstStyle/>
          <a:p>
            <a:r>
              <a:rPr lang="en-JP" dirty="0"/>
              <a:t>Solenoid field (1.7 T)</a:t>
            </a:r>
          </a:p>
        </p:txBody>
      </p:sp>
      <p:pic>
        <p:nvPicPr>
          <p:cNvPr id="3" name="Picture 2">
            <a:extLst>
              <a:ext uri="{FF2B5EF4-FFF2-40B4-BE49-F238E27FC236}">
                <a16:creationId xmlns:a16="http://schemas.microsoft.com/office/drawing/2014/main" id="{EC6AF25D-07ED-F5D9-B11E-FFB308C8AED0}"/>
              </a:ext>
            </a:extLst>
          </p:cNvPr>
          <p:cNvPicPr>
            <a:picLocks noChangeAspect="1"/>
          </p:cNvPicPr>
          <p:nvPr/>
        </p:nvPicPr>
        <p:blipFill>
          <a:blip r:embed="rId3"/>
          <a:srcRect/>
          <a:stretch/>
        </p:blipFill>
        <p:spPr>
          <a:xfrm>
            <a:off x="571894" y="746917"/>
            <a:ext cx="11048211" cy="5364165"/>
          </a:xfrm>
          <a:prstGeom prst="rect">
            <a:avLst/>
          </a:prstGeom>
          <a:ln>
            <a:solidFill>
              <a:schemeClr val="accent1"/>
            </a:solidFill>
          </a:ln>
        </p:spPr>
      </p:pic>
    </p:spTree>
    <p:extLst>
      <p:ext uri="{BB962C8B-B14F-4D97-AF65-F5344CB8AC3E}">
        <p14:creationId xmlns:p14="http://schemas.microsoft.com/office/powerpoint/2010/main" val="4243799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E941C-2A5C-CD2A-6775-62F4E8771BD1}"/>
              </a:ext>
            </a:extLst>
          </p:cNvPr>
          <p:cNvSpPr>
            <a:spLocks noGrp="1"/>
          </p:cNvSpPr>
          <p:nvPr>
            <p:ph type="title"/>
          </p:nvPr>
        </p:nvSpPr>
        <p:spPr/>
        <p:txBody>
          <a:bodyPr/>
          <a:lstStyle/>
          <a:p>
            <a:endParaRPr lang="en-JP"/>
          </a:p>
        </p:txBody>
      </p:sp>
      <p:pic>
        <p:nvPicPr>
          <p:cNvPr id="8" name="Content Placeholder 7" descr="A group of graphs with green and purple lines&#10;&#10;Description automatically generated">
            <a:extLst>
              <a:ext uri="{FF2B5EF4-FFF2-40B4-BE49-F238E27FC236}">
                <a16:creationId xmlns:a16="http://schemas.microsoft.com/office/drawing/2014/main" id="{01C4B1D6-38FB-0C3E-E7F4-E576A400F276}"/>
              </a:ext>
            </a:extLst>
          </p:cNvPr>
          <p:cNvPicPr>
            <a:picLocks noGrp="1" noChangeAspect="1"/>
          </p:cNvPicPr>
          <p:nvPr>
            <p:ph idx="1"/>
          </p:nvPr>
        </p:nvPicPr>
        <p:blipFill>
          <a:blip r:embed="rId2"/>
          <a:stretch>
            <a:fillRect/>
          </a:stretch>
        </p:blipFill>
        <p:spPr>
          <a:xfrm>
            <a:off x="1614920" y="1825625"/>
            <a:ext cx="8962159" cy="4351338"/>
          </a:xfrm>
        </p:spPr>
      </p:pic>
      <p:sp>
        <p:nvSpPr>
          <p:cNvPr id="4" name="Date Placeholder 3">
            <a:extLst>
              <a:ext uri="{FF2B5EF4-FFF2-40B4-BE49-F238E27FC236}">
                <a16:creationId xmlns:a16="http://schemas.microsoft.com/office/drawing/2014/main" id="{AFB1B49E-399B-F7B8-F394-510E4C7149F3}"/>
              </a:ext>
            </a:extLst>
          </p:cNvPr>
          <p:cNvSpPr>
            <a:spLocks noGrp="1"/>
          </p:cNvSpPr>
          <p:nvPr>
            <p:ph type="dt" sz="half" idx="10"/>
          </p:nvPr>
        </p:nvSpPr>
        <p:spPr/>
        <p:txBody>
          <a:bodyPr/>
          <a:lstStyle/>
          <a:p>
            <a:fld id="{F916FD36-7476-3B42-A2AD-DE70C3720F6D}" type="datetime1">
              <a:rPr lang="en-US" smtClean="0"/>
              <a:t>1/24/24</a:t>
            </a:fld>
            <a:endParaRPr lang="en-JP"/>
          </a:p>
        </p:txBody>
      </p:sp>
      <p:sp>
        <p:nvSpPr>
          <p:cNvPr id="5" name="Footer Placeholder 4">
            <a:extLst>
              <a:ext uri="{FF2B5EF4-FFF2-40B4-BE49-F238E27FC236}">
                <a16:creationId xmlns:a16="http://schemas.microsoft.com/office/drawing/2014/main" id="{D17598A3-2B64-CA6A-4B03-0AC868BD171E}"/>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1F61401B-64A7-DE63-F9EB-BDAE83053742}"/>
              </a:ext>
            </a:extLst>
          </p:cNvPr>
          <p:cNvSpPr>
            <a:spLocks noGrp="1"/>
          </p:cNvSpPr>
          <p:nvPr>
            <p:ph type="sldNum" sz="quarter" idx="12"/>
          </p:nvPr>
        </p:nvSpPr>
        <p:spPr/>
        <p:txBody>
          <a:bodyPr/>
          <a:lstStyle/>
          <a:p>
            <a:fld id="{94587223-24F1-CD41-9ABC-0D14B0491924}" type="slidenum">
              <a:rPr lang="en-JP" smtClean="0"/>
              <a:t>29</a:t>
            </a:fld>
            <a:endParaRPr lang="en-JP"/>
          </a:p>
        </p:txBody>
      </p:sp>
      <p:sp>
        <p:nvSpPr>
          <p:cNvPr id="9" name="TextBox 8">
            <a:extLst>
              <a:ext uri="{FF2B5EF4-FFF2-40B4-BE49-F238E27FC236}">
                <a16:creationId xmlns:a16="http://schemas.microsoft.com/office/drawing/2014/main" id="{FAB69FF4-6465-295B-2D03-A6528958B4D3}"/>
              </a:ext>
            </a:extLst>
          </p:cNvPr>
          <p:cNvSpPr txBox="1"/>
          <p:nvPr/>
        </p:nvSpPr>
        <p:spPr>
          <a:xfrm>
            <a:off x="6642312" y="2650446"/>
            <a:ext cx="2241126" cy="369332"/>
          </a:xfrm>
          <a:prstGeom prst="rect">
            <a:avLst/>
          </a:prstGeom>
          <a:solidFill>
            <a:schemeClr val="bg1"/>
          </a:solidFill>
          <a:ln w="38100">
            <a:solidFill>
              <a:schemeClr val="tx1"/>
            </a:solidFill>
          </a:ln>
        </p:spPr>
        <p:txBody>
          <a:bodyPr wrap="none" rtlCol="0">
            <a:spAutoFit/>
          </a:bodyPr>
          <a:lstStyle/>
          <a:p>
            <a:r>
              <a:rPr lang="en-JP" dirty="0"/>
              <a:t>Surface roughness = 0</a:t>
            </a:r>
          </a:p>
        </p:txBody>
      </p:sp>
    </p:spTree>
    <p:extLst>
      <p:ext uri="{BB962C8B-B14F-4D97-AF65-F5344CB8AC3E}">
        <p14:creationId xmlns:p14="http://schemas.microsoft.com/office/powerpoint/2010/main" val="1413531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582EB-FC81-DA2B-BB7C-6FF7F0F33D09}"/>
              </a:ext>
            </a:extLst>
          </p:cNvPr>
          <p:cNvSpPr>
            <a:spLocks noGrp="1"/>
          </p:cNvSpPr>
          <p:nvPr>
            <p:ph type="title"/>
          </p:nvPr>
        </p:nvSpPr>
        <p:spPr>
          <a:xfrm>
            <a:off x="838200" y="2766218"/>
            <a:ext cx="10515600" cy="1325563"/>
          </a:xfrm>
        </p:spPr>
        <p:txBody>
          <a:bodyPr/>
          <a:lstStyle/>
          <a:p>
            <a:pPr algn="ctr"/>
            <a:r>
              <a:rPr lang="en-JP" dirty="0"/>
              <a:t>Solenoid field</a:t>
            </a:r>
          </a:p>
        </p:txBody>
      </p:sp>
      <p:sp>
        <p:nvSpPr>
          <p:cNvPr id="4" name="Date Placeholder 3">
            <a:extLst>
              <a:ext uri="{FF2B5EF4-FFF2-40B4-BE49-F238E27FC236}">
                <a16:creationId xmlns:a16="http://schemas.microsoft.com/office/drawing/2014/main" id="{389517A2-D356-4753-CEF6-D06A338C65DD}"/>
              </a:ext>
            </a:extLst>
          </p:cNvPr>
          <p:cNvSpPr>
            <a:spLocks noGrp="1"/>
          </p:cNvSpPr>
          <p:nvPr>
            <p:ph type="dt" sz="half" idx="10"/>
          </p:nvPr>
        </p:nvSpPr>
        <p:spPr/>
        <p:txBody>
          <a:bodyPr/>
          <a:lstStyle/>
          <a:p>
            <a:fld id="{7DC9FCEC-1B3B-104E-BC54-5DE97C39EB9D}" type="datetime1">
              <a:rPr lang="en-US" smtClean="0"/>
              <a:t>1/24/24</a:t>
            </a:fld>
            <a:endParaRPr lang="en-JP"/>
          </a:p>
        </p:txBody>
      </p:sp>
      <p:sp>
        <p:nvSpPr>
          <p:cNvPr id="5" name="Footer Placeholder 4">
            <a:extLst>
              <a:ext uri="{FF2B5EF4-FFF2-40B4-BE49-F238E27FC236}">
                <a16:creationId xmlns:a16="http://schemas.microsoft.com/office/drawing/2014/main" id="{141D9DAA-75AE-9D31-EAD8-C9F9F757A049}"/>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17347AD6-3CAA-1E79-078B-486057BD0856}"/>
              </a:ext>
            </a:extLst>
          </p:cNvPr>
          <p:cNvSpPr>
            <a:spLocks noGrp="1"/>
          </p:cNvSpPr>
          <p:nvPr>
            <p:ph type="sldNum" sz="quarter" idx="12"/>
          </p:nvPr>
        </p:nvSpPr>
        <p:spPr/>
        <p:txBody>
          <a:bodyPr/>
          <a:lstStyle/>
          <a:p>
            <a:fld id="{94587223-24F1-CD41-9ABC-0D14B0491924}" type="slidenum">
              <a:rPr lang="en-JP" smtClean="0"/>
              <a:t>3</a:t>
            </a:fld>
            <a:endParaRPr lang="en-JP"/>
          </a:p>
        </p:txBody>
      </p:sp>
    </p:spTree>
    <p:extLst>
      <p:ext uri="{BB962C8B-B14F-4D97-AF65-F5344CB8AC3E}">
        <p14:creationId xmlns:p14="http://schemas.microsoft.com/office/powerpoint/2010/main" val="2239202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170C3-2159-2560-542C-3F0C61B30170}"/>
              </a:ext>
            </a:extLst>
          </p:cNvPr>
          <p:cNvSpPr>
            <a:spLocks noGrp="1"/>
          </p:cNvSpPr>
          <p:nvPr>
            <p:ph type="title"/>
          </p:nvPr>
        </p:nvSpPr>
        <p:spPr/>
        <p:txBody>
          <a:bodyPr/>
          <a:lstStyle/>
          <a:p>
            <a:endParaRPr lang="en-JP"/>
          </a:p>
        </p:txBody>
      </p:sp>
      <p:pic>
        <p:nvPicPr>
          <p:cNvPr id="8" name="Content Placeholder 7" descr="A graph of a function&#10;&#10;Description automatically generated with medium confidence">
            <a:extLst>
              <a:ext uri="{FF2B5EF4-FFF2-40B4-BE49-F238E27FC236}">
                <a16:creationId xmlns:a16="http://schemas.microsoft.com/office/drawing/2014/main" id="{B8EEB295-98D8-8508-74A6-6117258BA81F}"/>
              </a:ext>
            </a:extLst>
          </p:cNvPr>
          <p:cNvPicPr>
            <a:picLocks noGrp="1" noChangeAspect="1"/>
          </p:cNvPicPr>
          <p:nvPr>
            <p:ph idx="1"/>
          </p:nvPr>
        </p:nvPicPr>
        <p:blipFill>
          <a:blip r:embed="rId2"/>
          <a:stretch>
            <a:fillRect/>
          </a:stretch>
        </p:blipFill>
        <p:spPr>
          <a:xfrm>
            <a:off x="1614920" y="1825625"/>
            <a:ext cx="8962159" cy="4351338"/>
          </a:xfrm>
        </p:spPr>
      </p:pic>
      <p:sp>
        <p:nvSpPr>
          <p:cNvPr id="4" name="Date Placeholder 3">
            <a:extLst>
              <a:ext uri="{FF2B5EF4-FFF2-40B4-BE49-F238E27FC236}">
                <a16:creationId xmlns:a16="http://schemas.microsoft.com/office/drawing/2014/main" id="{909D1ADC-0FF9-A202-E989-595FAC51E996}"/>
              </a:ext>
            </a:extLst>
          </p:cNvPr>
          <p:cNvSpPr>
            <a:spLocks noGrp="1"/>
          </p:cNvSpPr>
          <p:nvPr>
            <p:ph type="dt" sz="half" idx="10"/>
          </p:nvPr>
        </p:nvSpPr>
        <p:spPr/>
        <p:txBody>
          <a:bodyPr/>
          <a:lstStyle/>
          <a:p>
            <a:fld id="{1FE6F42A-36C3-5344-A668-CF7BA4774432}" type="datetime1">
              <a:rPr lang="en-US" smtClean="0"/>
              <a:t>1/24/24</a:t>
            </a:fld>
            <a:endParaRPr lang="en-JP"/>
          </a:p>
        </p:txBody>
      </p:sp>
      <p:sp>
        <p:nvSpPr>
          <p:cNvPr id="5" name="Footer Placeholder 4">
            <a:extLst>
              <a:ext uri="{FF2B5EF4-FFF2-40B4-BE49-F238E27FC236}">
                <a16:creationId xmlns:a16="http://schemas.microsoft.com/office/drawing/2014/main" id="{E80FFACB-459B-4BA1-4DE0-AF46C1CFB55F}"/>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77CCD558-CA1B-40C2-2ECE-01A903B48ED3}"/>
              </a:ext>
            </a:extLst>
          </p:cNvPr>
          <p:cNvSpPr>
            <a:spLocks noGrp="1"/>
          </p:cNvSpPr>
          <p:nvPr>
            <p:ph type="sldNum" sz="quarter" idx="12"/>
          </p:nvPr>
        </p:nvSpPr>
        <p:spPr/>
        <p:txBody>
          <a:bodyPr/>
          <a:lstStyle/>
          <a:p>
            <a:fld id="{94587223-24F1-CD41-9ABC-0D14B0491924}" type="slidenum">
              <a:rPr lang="en-JP" smtClean="0"/>
              <a:t>30</a:t>
            </a:fld>
            <a:endParaRPr lang="en-JP"/>
          </a:p>
        </p:txBody>
      </p:sp>
      <p:sp>
        <p:nvSpPr>
          <p:cNvPr id="9" name="TextBox 8">
            <a:extLst>
              <a:ext uri="{FF2B5EF4-FFF2-40B4-BE49-F238E27FC236}">
                <a16:creationId xmlns:a16="http://schemas.microsoft.com/office/drawing/2014/main" id="{6E76E768-E48F-54DE-B42B-4005DD264C99}"/>
              </a:ext>
            </a:extLst>
          </p:cNvPr>
          <p:cNvSpPr txBox="1"/>
          <p:nvPr/>
        </p:nvSpPr>
        <p:spPr>
          <a:xfrm>
            <a:off x="4975436" y="3838853"/>
            <a:ext cx="2241126" cy="369332"/>
          </a:xfrm>
          <a:prstGeom prst="rect">
            <a:avLst/>
          </a:prstGeom>
          <a:solidFill>
            <a:schemeClr val="bg1"/>
          </a:solidFill>
          <a:ln w="38100">
            <a:solidFill>
              <a:schemeClr val="tx1"/>
            </a:solidFill>
          </a:ln>
        </p:spPr>
        <p:txBody>
          <a:bodyPr wrap="none" rtlCol="0">
            <a:spAutoFit/>
          </a:bodyPr>
          <a:lstStyle/>
          <a:p>
            <a:r>
              <a:rPr lang="en-JP" dirty="0"/>
              <a:t>Surface roughness = 0</a:t>
            </a:r>
          </a:p>
        </p:txBody>
      </p:sp>
    </p:spTree>
    <p:extLst>
      <p:ext uri="{BB962C8B-B14F-4D97-AF65-F5344CB8AC3E}">
        <p14:creationId xmlns:p14="http://schemas.microsoft.com/office/powerpoint/2010/main" val="550152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0D881-6465-818F-0259-460D384E958F}"/>
              </a:ext>
            </a:extLst>
          </p:cNvPr>
          <p:cNvSpPr>
            <a:spLocks noGrp="1"/>
          </p:cNvSpPr>
          <p:nvPr>
            <p:ph type="title"/>
          </p:nvPr>
        </p:nvSpPr>
        <p:spPr/>
        <p:txBody>
          <a:bodyPr/>
          <a:lstStyle/>
          <a:p>
            <a:endParaRPr lang="en-JP"/>
          </a:p>
        </p:txBody>
      </p:sp>
      <p:pic>
        <p:nvPicPr>
          <p:cNvPr id="8" name="Content Placeholder 7">
            <a:extLst>
              <a:ext uri="{FF2B5EF4-FFF2-40B4-BE49-F238E27FC236}">
                <a16:creationId xmlns:a16="http://schemas.microsoft.com/office/drawing/2014/main" id="{86D21309-7496-8F99-D394-6D52E440554E}"/>
              </a:ext>
            </a:extLst>
          </p:cNvPr>
          <p:cNvPicPr>
            <a:picLocks noGrp="1" noChangeAspect="1"/>
          </p:cNvPicPr>
          <p:nvPr>
            <p:ph idx="1"/>
          </p:nvPr>
        </p:nvPicPr>
        <p:blipFill>
          <a:blip r:embed="rId2"/>
          <a:srcRect/>
          <a:stretch/>
        </p:blipFill>
        <p:spPr>
          <a:xfrm>
            <a:off x="1614920" y="1825625"/>
            <a:ext cx="8962159" cy="4351338"/>
          </a:xfrm>
        </p:spPr>
      </p:pic>
      <p:sp>
        <p:nvSpPr>
          <p:cNvPr id="4" name="Date Placeholder 3">
            <a:extLst>
              <a:ext uri="{FF2B5EF4-FFF2-40B4-BE49-F238E27FC236}">
                <a16:creationId xmlns:a16="http://schemas.microsoft.com/office/drawing/2014/main" id="{AD7DFB6C-0816-327B-4CA4-07899922BD4C}"/>
              </a:ext>
            </a:extLst>
          </p:cNvPr>
          <p:cNvSpPr>
            <a:spLocks noGrp="1"/>
          </p:cNvSpPr>
          <p:nvPr>
            <p:ph type="dt" sz="half" idx="10"/>
          </p:nvPr>
        </p:nvSpPr>
        <p:spPr/>
        <p:txBody>
          <a:bodyPr/>
          <a:lstStyle/>
          <a:p>
            <a:fld id="{B702C0F8-E42C-D747-99E7-BA27C4906AC3}" type="datetime1">
              <a:rPr lang="en-US" smtClean="0"/>
              <a:t>1/24/24</a:t>
            </a:fld>
            <a:endParaRPr lang="en-JP"/>
          </a:p>
        </p:txBody>
      </p:sp>
      <p:sp>
        <p:nvSpPr>
          <p:cNvPr id="5" name="Footer Placeholder 4">
            <a:extLst>
              <a:ext uri="{FF2B5EF4-FFF2-40B4-BE49-F238E27FC236}">
                <a16:creationId xmlns:a16="http://schemas.microsoft.com/office/drawing/2014/main" id="{A31E819A-28F7-AF70-3F04-7BBECBF92085}"/>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4F6C4225-4122-371E-0DB0-5A068A52DEB1}"/>
              </a:ext>
            </a:extLst>
          </p:cNvPr>
          <p:cNvSpPr>
            <a:spLocks noGrp="1"/>
          </p:cNvSpPr>
          <p:nvPr>
            <p:ph type="sldNum" sz="quarter" idx="12"/>
          </p:nvPr>
        </p:nvSpPr>
        <p:spPr/>
        <p:txBody>
          <a:bodyPr/>
          <a:lstStyle/>
          <a:p>
            <a:fld id="{94587223-24F1-CD41-9ABC-0D14B0491924}" type="slidenum">
              <a:rPr lang="en-JP" smtClean="0"/>
              <a:t>31</a:t>
            </a:fld>
            <a:endParaRPr lang="en-JP"/>
          </a:p>
        </p:txBody>
      </p:sp>
      <p:sp>
        <p:nvSpPr>
          <p:cNvPr id="3" name="TextBox 2">
            <a:extLst>
              <a:ext uri="{FF2B5EF4-FFF2-40B4-BE49-F238E27FC236}">
                <a16:creationId xmlns:a16="http://schemas.microsoft.com/office/drawing/2014/main" id="{85FED60C-8EFC-8D0B-88A6-137D391E4FA4}"/>
              </a:ext>
            </a:extLst>
          </p:cNvPr>
          <p:cNvSpPr txBox="1"/>
          <p:nvPr/>
        </p:nvSpPr>
        <p:spPr>
          <a:xfrm>
            <a:off x="7251990" y="1366600"/>
            <a:ext cx="2717219" cy="369332"/>
          </a:xfrm>
          <a:prstGeom prst="rect">
            <a:avLst/>
          </a:prstGeom>
          <a:solidFill>
            <a:schemeClr val="bg1"/>
          </a:solidFill>
          <a:ln w="38100">
            <a:solidFill>
              <a:schemeClr val="tx1"/>
            </a:solidFill>
          </a:ln>
        </p:spPr>
        <p:txBody>
          <a:bodyPr wrap="none" rtlCol="0">
            <a:spAutoFit/>
          </a:bodyPr>
          <a:lstStyle/>
          <a:p>
            <a:r>
              <a:rPr lang="en-JP" dirty="0"/>
              <a:t>Surface roughness = 50 nm</a:t>
            </a:r>
          </a:p>
        </p:txBody>
      </p:sp>
    </p:spTree>
    <p:extLst>
      <p:ext uri="{BB962C8B-B14F-4D97-AF65-F5344CB8AC3E}">
        <p14:creationId xmlns:p14="http://schemas.microsoft.com/office/powerpoint/2010/main" val="2451154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06186-8B18-A3C9-FF90-82B8B58C4162}"/>
              </a:ext>
            </a:extLst>
          </p:cNvPr>
          <p:cNvSpPr>
            <a:spLocks noGrp="1"/>
          </p:cNvSpPr>
          <p:nvPr>
            <p:ph type="title"/>
          </p:nvPr>
        </p:nvSpPr>
        <p:spPr/>
        <p:txBody>
          <a:bodyPr/>
          <a:lstStyle/>
          <a:p>
            <a:endParaRPr lang="en-JP"/>
          </a:p>
        </p:txBody>
      </p:sp>
      <p:pic>
        <p:nvPicPr>
          <p:cNvPr id="8" name="Content Placeholder 7">
            <a:extLst>
              <a:ext uri="{FF2B5EF4-FFF2-40B4-BE49-F238E27FC236}">
                <a16:creationId xmlns:a16="http://schemas.microsoft.com/office/drawing/2014/main" id="{748E19C1-166B-117C-2904-23E30DABAD95}"/>
              </a:ext>
            </a:extLst>
          </p:cNvPr>
          <p:cNvPicPr>
            <a:picLocks noGrp="1" noChangeAspect="1"/>
          </p:cNvPicPr>
          <p:nvPr>
            <p:ph idx="1"/>
          </p:nvPr>
        </p:nvPicPr>
        <p:blipFill>
          <a:blip r:embed="rId2"/>
          <a:srcRect/>
          <a:stretch/>
        </p:blipFill>
        <p:spPr>
          <a:xfrm>
            <a:off x="1614920" y="1825625"/>
            <a:ext cx="8962159" cy="4351338"/>
          </a:xfrm>
        </p:spPr>
      </p:pic>
      <p:sp>
        <p:nvSpPr>
          <p:cNvPr id="4" name="Date Placeholder 3">
            <a:extLst>
              <a:ext uri="{FF2B5EF4-FFF2-40B4-BE49-F238E27FC236}">
                <a16:creationId xmlns:a16="http://schemas.microsoft.com/office/drawing/2014/main" id="{C326B037-A836-DCFE-3229-26664158703B}"/>
              </a:ext>
            </a:extLst>
          </p:cNvPr>
          <p:cNvSpPr>
            <a:spLocks noGrp="1"/>
          </p:cNvSpPr>
          <p:nvPr>
            <p:ph type="dt" sz="half" idx="10"/>
          </p:nvPr>
        </p:nvSpPr>
        <p:spPr/>
        <p:txBody>
          <a:bodyPr/>
          <a:lstStyle/>
          <a:p>
            <a:fld id="{1D87E838-D65E-C04A-96BE-8DAEC43DC934}" type="datetime1">
              <a:rPr lang="en-US" smtClean="0"/>
              <a:t>1/24/24</a:t>
            </a:fld>
            <a:endParaRPr lang="en-JP"/>
          </a:p>
        </p:txBody>
      </p:sp>
      <p:sp>
        <p:nvSpPr>
          <p:cNvPr id="5" name="Footer Placeholder 4">
            <a:extLst>
              <a:ext uri="{FF2B5EF4-FFF2-40B4-BE49-F238E27FC236}">
                <a16:creationId xmlns:a16="http://schemas.microsoft.com/office/drawing/2014/main" id="{7873EF59-7392-6D57-8A12-5550DB77CEFA}"/>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E3093374-9CF6-BC74-76CF-A8F2C9A6E9F7}"/>
              </a:ext>
            </a:extLst>
          </p:cNvPr>
          <p:cNvSpPr>
            <a:spLocks noGrp="1"/>
          </p:cNvSpPr>
          <p:nvPr>
            <p:ph type="sldNum" sz="quarter" idx="12"/>
          </p:nvPr>
        </p:nvSpPr>
        <p:spPr/>
        <p:txBody>
          <a:bodyPr/>
          <a:lstStyle/>
          <a:p>
            <a:fld id="{94587223-24F1-CD41-9ABC-0D14B0491924}" type="slidenum">
              <a:rPr lang="en-JP" smtClean="0"/>
              <a:t>32</a:t>
            </a:fld>
            <a:endParaRPr lang="en-JP"/>
          </a:p>
        </p:txBody>
      </p:sp>
      <p:sp>
        <p:nvSpPr>
          <p:cNvPr id="3" name="TextBox 2">
            <a:extLst>
              <a:ext uri="{FF2B5EF4-FFF2-40B4-BE49-F238E27FC236}">
                <a16:creationId xmlns:a16="http://schemas.microsoft.com/office/drawing/2014/main" id="{23B20D7F-9874-C285-43D0-D202581D0B71}"/>
              </a:ext>
            </a:extLst>
          </p:cNvPr>
          <p:cNvSpPr txBox="1"/>
          <p:nvPr/>
        </p:nvSpPr>
        <p:spPr>
          <a:xfrm>
            <a:off x="4975436" y="3838853"/>
            <a:ext cx="2717219" cy="369332"/>
          </a:xfrm>
          <a:prstGeom prst="rect">
            <a:avLst/>
          </a:prstGeom>
          <a:solidFill>
            <a:schemeClr val="bg1"/>
          </a:solidFill>
          <a:ln w="38100">
            <a:solidFill>
              <a:schemeClr val="tx1"/>
            </a:solidFill>
          </a:ln>
        </p:spPr>
        <p:txBody>
          <a:bodyPr wrap="none" rtlCol="0">
            <a:spAutoFit/>
          </a:bodyPr>
          <a:lstStyle/>
          <a:p>
            <a:r>
              <a:rPr lang="en-JP" dirty="0"/>
              <a:t>Surface roughness = 50 nm</a:t>
            </a:r>
          </a:p>
        </p:txBody>
      </p:sp>
    </p:spTree>
    <p:extLst>
      <p:ext uri="{BB962C8B-B14F-4D97-AF65-F5344CB8AC3E}">
        <p14:creationId xmlns:p14="http://schemas.microsoft.com/office/powerpoint/2010/main" val="2643476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4B7D6C-3ADE-50AD-E002-D2A525395392}"/>
              </a:ext>
            </a:extLst>
          </p:cNvPr>
          <p:cNvSpPr>
            <a:spLocks noGrp="1"/>
          </p:cNvSpPr>
          <p:nvPr>
            <p:ph type="dt" sz="half" idx="10"/>
          </p:nvPr>
        </p:nvSpPr>
        <p:spPr/>
        <p:txBody>
          <a:bodyPr/>
          <a:lstStyle/>
          <a:p>
            <a:fld id="{8E5C61AC-D2D0-E049-98DC-1350FF819CD8}" type="datetime1">
              <a:rPr lang="en-US" smtClean="0"/>
              <a:t>1/24/24</a:t>
            </a:fld>
            <a:endParaRPr lang="en-JP"/>
          </a:p>
        </p:txBody>
      </p:sp>
      <p:sp>
        <p:nvSpPr>
          <p:cNvPr id="3" name="Footer Placeholder 2">
            <a:extLst>
              <a:ext uri="{FF2B5EF4-FFF2-40B4-BE49-F238E27FC236}">
                <a16:creationId xmlns:a16="http://schemas.microsoft.com/office/drawing/2014/main" id="{5821AD63-3CC8-4A23-BA0C-BA1AA7A5DE61}"/>
              </a:ext>
            </a:extLst>
          </p:cNvPr>
          <p:cNvSpPr>
            <a:spLocks noGrp="1"/>
          </p:cNvSpPr>
          <p:nvPr>
            <p:ph type="ftr" sz="quarter" idx="11"/>
          </p:nvPr>
        </p:nvSpPr>
        <p:spPr/>
        <p:txBody>
          <a:bodyPr/>
          <a:lstStyle/>
          <a:p>
            <a:r>
              <a:rPr lang="en-US"/>
              <a:t>Andrii Natochii | EIC SR BG simulation in Geant4</a:t>
            </a:r>
            <a:endParaRPr lang="en-JP"/>
          </a:p>
        </p:txBody>
      </p:sp>
      <p:sp>
        <p:nvSpPr>
          <p:cNvPr id="4" name="Slide Number Placeholder 3">
            <a:extLst>
              <a:ext uri="{FF2B5EF4-FFF2-40B4-BE49-F238E27FC236}">
                <a16:creationId xmlns:a16="http://schemas.microsoft.com/office/drawing/2014/main" id="{6683E483-4AA6-F23D-C130-1090243F5F47}"/>
              </a:ext>
            </a:extLst>
          </p:cNvPr>
          <p:cNvSpPr>
            <a:spLocks noGrp="1"/>
          </p:cNvSpPr>
          <p:nvPr>
            <p:ph type="sldNum" sz="quarter" idx="12"/>
          </p:nvPr>
        </p:nvSpPr>
        <p:spPr/>
        <p:txBody>
          <a:bodyPr/>
          <a:lstStyle/>
          <a:p>
            <a:fld id="{94587223-24F1-CD41-9ABC-0D14B0491924}" type="slidenum">
              <a:rPr lang="en-JP" smtClean="0"/>
              <a:t>33</a:t>
            </a:fld>
            <a:endParaRPr lang="en-JP"/>
          </a:p>
        </p:txBody>
      </p:sp>
      <p:pic>
        <p:nvPicPr>
          <p:cNvPr id="6" name="Picture 5" descr="A close-up of a metal object&#10;&#10;Description automatically generated">
            <a:extLst>
              <a:ext uri="{FF2B5EF4-FFF2-40B4-BE49-F238E27FC236}">
                <a16:creationId xmlns:a16="http://schemas.microsoft.com/office/drawing/2014/main" id="{51F46A41-E40F-0981-43C1-A25D00912D92}"/>
              </a:ext>
            </a:extLst>
          </p:cNvPr>
          <p:cNvPicPr>
            <a:picLocks noChangeAspect="1"/>
          </p:cNvPicPr>
          <p:nvPr/>
        </p:nvPicPr>
        <p:blipFill>
          <a:blip r:embed="rId2"/>
          <a:stretch>
            <a:fillRect/>
          </a:stretch>
        </p:blipFill>
        <p:spPr>
          <a:xfrm>
            <a:off x="306684" y="356259"/>
            <a:ext cx="6228334" cy="3880043"/>
          </a:xfrm>
          <a:prstGeom prst="rect">
            <a:avLst/>
          </a:prstGeom>
          <a:ln>
            <a:solidFill>
              <a:schemeClr val="tx1"/>
            </a:solidFill>
          </a:ln>
        </p:spPr>
      </p:pic>
      <p:pic>
        <p:nvPicPr>
          <p:cNvPr id="8" name="Picture 7" descr="A white pipe with a light coming out of it&#10;&#10;Description automatically generated">
            <a:extLst>
              <a:ext uri="{FF2B5EF4-FFF2-40B4-BE49-F238E27FC236}">
                <a16:creationId xmlns:a16="http://schemas.microsoft.com/office/drawing/2014/main" id="{BCBF2F9E-0D36-7903-E9E6-DCAE3B0DCDD7}"/>
              </a:ext>
            </a:extLst>
          </p:cNvPr>
          <p:cNvPicPr>
            <a:picLocks noChangeAspect="1"/>
          </p:cNvPicPr>
          <p:nvPr/>
        </p:nvPicPr>
        <p:blipFill>
          <a:blip r:embed="rId3"/>
          <a:stretch>
            <a:fillRect/>
          </a:stretch>
        </p:blipFill>
        <p:spPr>
          <a:xfrm>
            <a:off x="410358" y="451262"/>
            <a:ext cx="1787489" cy="1567544"/>
          </a:xfrm>
          <a:prstGeom prst="rect">
            <a:avLst/>
          </a:prstGeom>
          <a:ln w="28575">
            <a:solidFill>
              <a:srgbClr val="FF0000"/>
            </a:solidFill>
          </a:ln>
        </p:spPr>
      </p:pic>
      <p:sp>
        <p:nvSpPr>
          <p:cNvPr id="9" name="Rectangle 8">
            <a:extLst>
              <a:ext uri="{FF2B5EF4-FFF2-40B4-BE49-F238E27FC236}">
                <a16:creationId xmlns:a16="http://schemas.microsoft.com/office/drawing/2014/main" id="{B7087B3B-33FA-F239-321E-6876614D80F1}"/>
              </a:ext>
            </a:extLst>
          </p:cNvPr>
          <p:cNvSpPr/>
          <p:nvPr/>
        </p:nvSpPr>
        <p:spPr>
          <a:xfrm>
            <a:off x="3158836" y="1840675"/>
            <a:ext cx="736270" cy="72439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cxnSp>
        <p:nvCxnSpPr>
          <p:cNvPr id="11" name="Straight Arrow Connector 10">
            <a:extLst>
              <a:ext uri="{FF2B5EF4-FFF2-40B4-BE49-F238E27FC236}">
                <a16:creationId xmlns:a16="http://schemas.microsoft.com/office/drawing/2014/main" id="{A99C52BB-01A8-7A71-794B-2931BA6E8AA1}"/>
              </a:ext>
            </a:extLst>
          </p:cNvPr>
          <p:cNvCxnSpPr>
            <a:stCxn id="9" idx="1"/>
            <a:endCxn id="8" idx="3"/>
          </p:cNvCxnSpPr>
          <p:nvPr/>
        </p:nvCxnSpPr>
        <p:spPr>
          <a:xfrm flipH="1" flipV="1">
            <a:off x="2197847" y="1235034"/>
            <a:ext cx="960989" cy="9678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A white object with a pointy design&#10;&#10;Description automatically generated with medium confidence">
            <a:extLst>
              <a:ext uri="{FF2B5EF4-FFF2-40B4-BE49-F238E27FC236}">
                <a16:creationId xmlns:a16="http://schemas.microsoft.com/office/drawing/2014/main" id="{84C0CDD2-08BC-C8BF-2263-041054BFE9FF}"/>
              </a:ext>
            </a:extLst>
          </p:cNvPr>
          <p:cNvPicPr>
            <a:picLocks noChangeAspect="1"/>
          </p:cNvPicPr>
          <p:nvPr/>
        </p:nvPicPr>
        <p:blipFill>
          <a:blip r:embed="rId4"/>
          <a:stretch>
            <a:fillRect/>
          </a:stretch>
        </p:blipFill>
        <p:spPr>
          <a:xfrm>
            <a:off x="4429495" y="2185468"/>
            <a:ext cx="7462729" cy="4016399"/>
          </a:xfrm>
          <a:prstGeom prst="rect">
            <a:avLst/>
          </a:prstGeom>
          <a:ln>
            <a:solidFill>
              <a:schemeClr val="tx1"/>
            </a:solidFill>
          </a:ln>
        </p:spPr>
      </p:pic>
      <p:sp>
        <p:nvSpPr>
          <p:cNvPr id="14" name="Google Shape;704;p41">
            <a:extLst>
              <a:ext uri="{FF2B5EF4-FFF2-40B4-BE49-F238E27FC236}">
                <a16:creationId xmlns:a16="http://schemas.microsoft.com/office/drawing/2014/main" id="{EB6ED732-D53F-2B20-2C14-BD66401E0331}"/>
              </a:ext>
            </a:extLst>
          </p:cNvPr>
          <p:cNvSpPr txBox="1"/>
          <p:nvPr/>
        </p:nvSpPr>
        <p:spPr>
          <a:xfrm>
            <a:off x="8079600" y="38110"/>
            <a:ext cx="4112400" cy="615513"/>
          </a:xfrm>
          <a:prstGeom prst="rect">
            <a:avLst/>
          </a:prstGeom>
          <a:noFill/>
          <a:ln>
            <a:noFill/>
          </a:ln>
        </p:spPr>
        <p:txBody>
          <a:bodyPr spcFirstLastPara="1" wrap="square" lIns="121900" tIns="121900" rIns="121900" bIns="121900" anchor="t" anchorCtr="0">
            <a:spAutoFit/>
          </a:bodyPr>
          <a:lstStyle/>
          <a:p>
            <a:pPr algn="r"/>
            <a:r>
              <a:rPr lang="en" sz="2400" b="1" dirty="0" err="1">
                <a:solidFill>
                  <a:schemeClr val="dk1"/>
                </a:solidFill>
              </a:rPr>
              <a:t>Synrad</a:t>
            </a:r>
            <a:r>
              <a:rPr lang="en" sz="2400" b="1" dirty="0">
                <a:solidFill>
                  <a:schemeClr val="dk1"/>
                </a:solidFill>
              </a:rPr>
              <a:t>+ beam pipe geometry</a:t>
            </a:r>
            <a:endParaRPr sz="2400" b="1" dirty="0">
              <a:solidFill>
                <a:srgbClr val="980000"/>
              </a:solidFill>
            </a:endParaRPr>
          </a:p>
        </p:txBody>
      </p:sp>
    </p:spTree>
    <p:extLst>
      <p:ext uri="{BB962C8B-B14F-4D97-AF65-F5344CB8AC3E}">
        <p14:creationId xmlns:p14="http://schemas.microsoft.com/office/powerpoint/2010/main" val="1574578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D6DAF-4F11-1CCC-F2AF-D049234CB5C1}"/>
              </a:ext>
            </a:extLst>
          </p:cNvPr>
          <p:cNvSpPr>
            <a:spLocks noGrp="1"/>
          </p:cNvSpPr>
          <p:nvPr>
            <p:ph type="dt" sz="half" idx="10"/>
          </p:nvPr>
        </p:nvSpPr>
        <p:spPr/>
        <p:txBody>
          <a:bodyPr/>
          <a:lstStyle/>
          <a:p>
            <a:fld id="{8E4FC1BF-99E3-3747-8C3E-BCC3FE37C882}" type="datetime1">
              <a:rPr lang="en-US" smtClean="0"/>
              <a:t>1/24/24</a:t>
            </a:fld>
            <a:endParaRPr lang="en-JP"/>
          </a:p>
        </p:txBody>
      </p:sp>
      <p:sp>
        <p:nvSpPr>
          <p:cNvPr id="3" name="Footer Placeholder 2">
            <a:extLst>
              <a:ext uri="{FF2B5EF4-FFF2-40B4-BE49-F238E27FC236}">
                <a16:creationId xmlns:a16="http://schemas.microsoft.com/office/drawing/2014/main" id="{2272FFD4-9C44-0FD7-EB2C-5B1E03D7D836}"/>
              </a:ext>
            </a:extLst>
          </p:cNvPr>
          <p:cNvSpPr>
            <a:spLocks noGrp="1"/>
          </p:cNvSpPr>
          <p:nvPr>
            <p:ph type="ftr" sz="quarter" idx="11"/>
          </p:nvPr>
        </p:nvSpPr>
        <p:spPr/>
        <p:txBody>
          <a:bodyPr/>
          <a:lstStyle/>
          <a:p>
            <a:r>
              <a:rPr lang="en-US"/>
              <a:t>Andrii Natochii | EIC SR BG simulation in Geant4</a:t>
            </a:r>
            <a:endParaRPr lang="en-JP"/>
          </a:p>
        </p:txBody>
      </p:sp>
      <p:sp>
        <p:nvSpPr>
          <p:cNvPr id="4" name="Slide Number Placeholder 3">
            <a:extLst>
              <a:ext uri="{FF2B5EF4-FFF2-40B4-BE49-F238E27FC236}">
                <a16:creationId xmlns:a16="http://schemas.microsoft.com/office/drawing/2014/main" id="{5A831B09-3A3D-02AB-5CF4-75FBD5158C24}"/>
              </a:ext>
            </a:extLst>
          </p:cNvPr>
          <p:cNvSpPr>
            <a:spLocks noGrp="1"/>
          </p:cNvSpPr>
          <p:nvPr>
            <p:ph type="sldNum" sz="quarter" idx="12"/>
          </p:nvPr>
        </p:nvSpPr>
        <p:spPr/>
        <p:txBody>
          <a:bodyPr/>
          <a:lstStyle/>
          <a:p>
            <a:fld id="{94587223-24F1-CD41-9ABC-0D14B0491924}" type="slidenum">
              <a:rPr lang="en-JP" smtClean="0"/>
              <a:t>34</a:t>
            </a:fld>
            <a:endParaRPr lang="en-JP"/>
          </a:p>
        </p:txBody>
      </p:sp>
      <p:pic>
        <p:nvPicPr>
          <p:cNvPr id="6" name="Picture 5" descr="A close-up of a black object&#10;&#10;Description automatically generated">
            <a:extLst>
              <a:ext uri="{FF2B5EF4-FFF2-40B4-BE49-F238E27FC236}">
                <a16:creationId xmlns:a16="http://schemas.microsoft.com/office/drawing/2014/main" id="{A06EF34E-8AD5-3C3A-64E9-1F6676B476F2}"/>
              </a:ext>
            </a:extLst>
          </p:cNvPr>
          <p:cNvPicPr>
            <a:picLocks noChangeAspect="1"/>
          </p:cNvPicPr>
          <p:nvPr/>
        </p:nvPicPr>
        <p:blipFill rotWithShape="1">
          <a:blip r:embed="rId2"/>
          <a:srcRect l="4886" t="32365" r="33540" b="5755"/>
          <a:stretch/>
        </p:blipFill>
        <p:spPr>
          <a:xfrm>
            <a:off x="201881" y="296884"/>
            <a:ext cx="7338950" cy="4352379"/>
          </a:xfrm>
          <a:prstGeom prst="rect">
            <a:avLst/>
          </a:prstGeom>
          <a:ln>
            <a:solidFill>
              <a:schemeClr val="tx1"/>
            </a:solidFill>
          </a:ln>
        </p:spPr>
      </p:pic>
      <p:pic>
        <p:nvPicPr>
          <p:cNvPr id="8" name="Picture 7" descr="A long thin object with a white background&#10;&#10;Description automatically generated">
            <a:extLst>
              <a:ext uri="{FF2B5EF4-FFF2-40B4-BE49-F238E27FC236}">
                <a16:creationId xmlns:a16="http://schemas.microsoft.com/office/drawing/2014/main" id="{FD55DC69-18D6-57E2-9D34-9A8D24B47479}"/>
              </a:ext>
            </a:extLst>
          </p:cNvPr>
          <p:cNvPicPr>
            <a:picLocks noChangeAspect="1"/>
          </p:cNvPicPr>
          <p:nvPr/>
        </p:nvPicPr>
        <p:blipFill rotWithShape="1">
          <a:blip r:embed="rId3"/>
          <a:srcRect l="27020" t="23817" r="24337" b="28191"/>
          <a:stretch/>
        </p:blipFill>
        <p:spPr>
          <a:xfrm>
            <a:off x="344384" y="967839"/>
            <a:ext cx="2173186" cy="1579418"/>
          </a:xfrm>
          <a:prstGeom prst="rect">
            <a:avLst/>
          </a:prstGeom>
          <a:ln w="28575">
            <a:solidFill>
              <a:srgbClr val="FF0000"/>
            </a:solidFill>
          </a:ln>
        </p:spPr>
      </p:pic>
      <p:sp>
        <p:nvSpPr>
          <p:cNvPr id="9" name="Rectangle 8">
            <a:extLst>
              <a:ext uri="{FF2B5EF4-FFF2-40B4-BE49-F238E27FC236}">
                <a16:creationId xmlns:a16="http://schemas.microsoft.com/office/drawing/2014/main" id="{1838723A-7847-E2F2-87E1-D720513843C5}"/>
              </a:ext>
            </a:extLst>
          </p:cNvPr>
          <p:cNvSpPr/>
          <p:nvPr/>
        </p:nvSpPr>
        <p:spPr>
          <a:xfrm>
            <a:off x="4785756" y="1377538"/>
            <a:ext cx="878774" cy="7600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cxnSp>
        <p:nvCxnSpPr>
          <p:cNvPr id="11" name="Straight Arrow Connector 10">
            <a:extLst>
              <a:ext uri="{FF2B5EF4-FFF2-40B4-BE49-F238E27FC236}">
                <a16:creationId xmlns:a16="http://schemas.microsoft.com/office/drawing/2014/main" id="{15F586F1-04DD-3161-9703-96C6A81DDB3E}"/>
              </a:ext>
            </a:extLst>
          </p:cNvPr>
          <p:cNvCxnSpPr>
            <a:cxnSpLocks/>
            <a:stCxn id="9" idx="1"/>
          </p:cNvCxnSpPr>
          <p:nvPr/>
        </p:nvCxnSpPr>
        <p:spPr>
          <a:xfrm flipH="1">
            <a:off x="2517570" y="1757548"/>
            <a:ext cx="226818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A close-up of a baseball bat&#10;&#10;Description automatically generated">
            <a:extLst>
              <a:ext uri="{FF2B5EF4-FFF2-40B4-BE49-F238E27FC236}">
                <a16:creationId xmlns:a16="http://schemas.microsoft.com/office/drawing/2014/main" id="{8CC3870C-B15E-B360-27D6-9091F9702F4E}"/>
              </a:ext>
            </a:extLst>
          </p:cNvPr>
          <p:cNvPicPr>
            <a:picLocks noChangeAspect="1"/>
          </p:cNvPicPr>
          <p:nvPr/>
        </p:nvPicPr>
        <p:blipFill rotWithShape="1">
          <a:blip r:embed="rId4"/>
          <a:srcRect t="6290"/>
          <a:stretch/>
        </p:blipFill>
        <p:spPr>
          <a:xfrm>
            <a:off x="5042835" y="2244435"/>
            <a:ext cx="6947284" cy="3999499"/>
          </a:xfrm>
          <a:prstGeom prst="rect">
            <a:avLst/>
          </a:prstGeom>
          <a:ln>
            <a:solidFill>
              <a:schemeClr val="tx1"/>
            </a:solidFill>
          </a:ln>
        </p:spPr>
      </p:pic>
      <p:sp>
        <p:nvSpPr>
          <p:cNvPr id="15" name="Google Shape;704;p41">
            <a:extLst>
              <a:ext uri="{FF2B5EF4-FFF2-40B4-BE49-F238E27FC236}">
                <a16:creationId xmlns:a16="http://schemas.microsoft.com/office/drawing/2014/main" id="{62978DA8-B346-4EC2-86D1-83D02F53528E}"/>
              </a:ext>
            </a:extLst>
          </p:cNvPr>
          <p:cNvSpPr txBox="1"/>
          <p:nvPr/>
        </p:nvSpPr>
        <p:spPr>
          <a:xfrm>
            <a:off x="8079600" y="38110"/>
            <a:ext cx="4112400" cy="615513"/>
          </a:xfrm>
          <a:prstGeom prst="rect">
            <a:avLst/>
          </a:prstGeom>
          <a:noFill/>
          <a:ln>
            <a:noFill/>
          </a:ln>
        </p:spPr>
        <p:txBody>
          <a:bodyPr spcFirstLastPara="1" wrap="square" lIns="121900" tIns="121900" rIns="121900" bIns="121900" anchor="t" anchorCtr="0">
            <a:spAutoFit/>
          </a:bodyPr>
          <a:lstStyle/>
          <a:p>
            <a:pPr algn="r"/>
            <a:r>
              <a:rPr lang="en" sz="2400" b="1" dirty="0">
                <a:solidFill>
                  <a:schemeClr val="dk1"/>
                </a:solidFill>
              </a:rPr>
              <a:t>Default beam pipe geometry</a:t>
            </a:r>
            <a:endParaRPr sz="2400" b="1" dirty="0">
              <a:solidFill>
                <a:srgbClr val="980000"/>
              </a:solidFill>
            </a:endParaRPr>
          </a:p>
        </p:txBody>
      </p:sp>
    </p:spTree>
    <p:extLst>
      <p:ext uri="{BB962C8B-B14F-4D97-AF65-F5344CB8AC3E}">
        <p14:creationId xmlns:p14="http://schemas.microsoft.com/office/powerpoint/2010/main" val="653038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8C0C3F-E048-70C9-EA61-A2AEE73CB0DD}"/>
              </a:ext>
            </a:extLst>
          </p:cNvPr>
          <p:cNvSpPr>
            <a:spLocks noGrp="1"/>
          </p:cNvSpPr>
          <p:nvPr>
            <p:ph type="dt" sz="half" idx="10"/>
          </p:nvPr>
        </p:nvSpPr>
        <p:spPr/>
        <p:txBody>
          <a:bodyPr/>
          <a:lstStyle/>
          <a:p>
            <a:fld id="{16160C79-E726-444B-A720-63DBD7C7DAAF}" type="datetime1">
              <a:rPr lang="en-US" smtClean="0"/>
              <a:t>1/24/24</a:t>
            </a:fld>
            <a:endParaRPr lang="en-JP"/>
          </a:p>
        </p:txBody>
      </p:sp>
      <p:sp>
        <p:nvSpPr>
          <p:cNvPr id="3" name="Footer Placeholder 2">
            <a:extLst>
              <a:ext uri="{FF2B5EF4-FFF2-40B4-BE49-F238E27FC236}">
                <a16:creationId xmlns:a16="http://schemas.microsoft.com/office/drawing/2014/main" id="{9743FBE4-A685-0FE4-9284-9C4B56E4F27E}"/>
              </a:ext>
            </a:extLst>
          </p:cNvPr>
          <p:cNvSpPr>
            <a:spLocks noGrp="1"/>
          </p:cNvSpPr>
          <p:nvPr>
            <p:ph type="ftr" sz="quarter" idx="11"/>
          </p:nvPr>
        </p:nvSpPr>
        <p:spPr/>
        <p:txBody>
          <a:bodyPr/>
          <a:lstStyle/>
          <a:p>
            <a:r>
              <a:rPr lang="en-US"/>
              <a:t>Andrii Natochii | EIC SR BG simulation in Geant4</a:t>
            </a:r>
            <a:endParaRPr lang="en-JP"/>
          </a:p>
        </p:txBody>
      </p:sp>
      <p:sp>
        <p:nvSpPr>
          <p:cNvPr id="4" name="Slide Number Placeholder 3">
            <a:extLst>
              <a:ext uri="{FF2B5EF4-FFF2-40B4-BE49-F238E27FC236}">
                <a16:creationId xmlns:a16="http://schemas.microsoft.com/office/drawing/2014/main" id="{25F62EA3-EF78-7A42-5B2D-C6E8B2A9E7AB}"/>
              </a:ext>
            </a:extLst>
          </p:cNvPr>
          <p:cNvSpPr>
            <a:spLocks noGrp="1"/>
          </p:cNvSpPr>
          <p:nvPr>
            <p:ph type="sldNum" sz="quarter" idx="12"/>
          </p:nvPr>
        </p:nvSpPr>
        <p:spPr/>
        <p:txBody>
          <a:bodyPr/>
          <a:lstStyle/>
          <a:p>
            <a:fld id="{94587223-24F1-CD41-9ABC-0D14B0491924}" type="slidenum">
              <a:rPr lang="en-JP" smtClean="0"/>
              <a:t>35</a:t>
            </a:fld>
            <a:endParaRPr lang="en-JP"/>
          </a:p>
        </p:txBody>
      </p:sp>
      <p:pic>
        <p:nvPicPr>
          <p:cNvPr id="6" name="Picture 5" descr="A black and white object with a black tip&#10;&#10;Description automatically generated">
            <a:extLst>
              <a:ext uri="{FF2B5EF4-FFF2-40B4-BE49-F238E27FC236}">
                <a16:creationId xmlns:a16="http://schemas.microsoft.com/office/drawing/2014/main" id="{61F96DBB-0394-DD98-0FEC-B80534FFA0B6}"/>
              </a:ext>
            </a:extLst>
          </p:cNvPr>
          <p:cNvPicPr>
            <a:picLocks noChangeAspect="1"/>
          </p:cNvPicPr>
          <p:nvPr/>
        </p:nvPicPr>
        <p:blipFill rotWithShape="1">
          <a:blip r:embed="rId2"/>
          <a:srcRect l="5052" t="40132" r="37959" b="10933"/>
          <a:stretch/>
        </p:blipFill>
        <p:spPr>
          <a:xfrm>
            <a:off x="206735" y="273133"/>
            <a:ext cx="7663730" cy="3883231"/>
          </a:xfrm>
          <a:prstGeom prst="rect">
            <a:avLst/>
          </a:prstGeom>
          <a:ln>
            <a:solidFill>
              <a:schemeClr val="tx1"/>
            </a:solidFill>
          </a:ln>
        </p:spPr>
      </p:pic>
      <p:pic>
        <p:nvPicPr>
          <p:cNvPr id="8" name="Picture 7" descr="A black and grey object&#10;&#10;Description automatically generated">
            <a:extLst>
              <a:ext uri="{FF2B5EF4-FFF2-40B4-BE49-F238E27FC236}">
                <a16:creationId xmlns:a16="http://schemas.microsoft.com/office/drawing/2014/main" id="{34FB0B4A-4FCD-7761-FF94-479AA1DCAC4C}"/>
              </a:ext>
            </a:extLst>
          </p:cNvPr>
          <p:cNvPicPr>
            <a:picLocks noChangeAspect="1"/>
          </p:cNvPicPr>
          <p:nvPr/>
        </p:nvPicPr>
        <p:blipFill rotWithShape="1">
          <a:blip r:embed="rId3"/>
          <a:srcRect l="32904" t="35567" r="37913" b="28509"/>
          <a:stretch/>
        </p:blipFill>
        <p:spPr>
          <a:xfrm>
            <a:off x="313612" y="345867"/>
            <a:ext cx="2268187" cy="1647701"/>
          </a:xfrm>
          <a:prstGeom prst="rect">
            <a:avLst/>
          </a:prstGeom>
          <a:ln w="38100">
            <a:solidFill>
              <a:srgbClr val="FF0000"/>
            </a:solidFill>
          </a:ln>
        </p:spPr>
      </p:pic>
      <p:pic>
        <p:nvPicPr>
          <p:cNvPr id="10" name="Picture 9" descr="A close-up of a black object&#10;&#10;Description automatically generated">
            <a:extLst>
              <a:ext uri="{FF2B5EF4-FFF2-40B4-BE49-F238E27FC236}">
                <a16:creationId xmlns:a16="http://schemas.microsoft.com/office/drawing/2014/main" id="{7320A7B1-163A-5077-096E-E92BABA8C5C9}"/>
              </a:ext>
            </a:extLst>
          </p:cNvPr>
          <p:cNvPicPr>
            <a:picLocks noChangeAspect="1"/>
          </p:cNvPicPr>
          <p:nvPr/>
        </p:nvPicPr>
        <p:blipFill rotWithShape="1">
          <a:blip r:embed="rId4"/>
          <a:srcRect l="14740" t="27575" r="18645" b="8214"/>
          <a:stretch/>
        </p:blipFill>
        <p:spPr>
          <a:xfrm>
            <a:off x="5186913" y="2308364"/>
            <a:ext cx="6798352" cy="3866954"/>
          </a:xfrm>
          <a:prstGeom prst="rect">
            <a:avLst/>
          </a:prstGeom>
          <a:ln>
            <a:solidFill>
              <a:schemeClr val="tx1"/>
            </a:solidFill>
          </a:ln>
        </p:spPr>
      </p:pic>
      <p:sp>
        <p:nvSpPr>
          <p:cNvPr id="11" name="Rectangle 10">
            <a:extLst>
              <a:ext uri="{FF2B5EF4-FFF2-40B4-BE49-F238E27FC236}">
                <a16:creationId xmlns:a16="http://schemas.microsoft.com/office/drawing/2014/main" id="{782386C5-1117-DBDA-875A-712345B1E645}"/>
              </a:ext>
            </a:extLst>
          </p:cNvPr>
          <p:cNvSpPr/>
          <p:nvPr/>
        </p:nvSpPr>
        <p:spPr>
          <a:xfrm>
            <a:off x="5807034" y="795646"/>
            <a:ext cx="831272" cy="74814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cxnSp>
        <p:nvCxnSpPr>
          <p:cNvPr id="13" name="Straight Arrow Connector 12">
            <a:extLst>
              <a:ext uri="{FF2B5EF4-FFF2-40B4-BE49-F238E27FC236}">
                <a16:creationId xmlns:a16="http://schemas.microsoft.com/office/drawing/2014/main" id="{D1342E56-A372-E22F-FD19-997C5EF75793}"/>
              </a:ext>
            </a:extLst>
          </p:cNvPr>
          <p:cNvCxnSpPr>
            <a:stCxn id="11" idx="1"/>
            <a:endCxn id="8" idx="3"/>
          </p:cNvCxnSpPr>
          <p:nvPr/>
        </p:nvCxnSpPr>
        <p:spPr>
          <a:xfrm flipH="1" flipV="1">
            <a:off x="2581799" y="1169718"/>
            <a:ext cx="3225235"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Google Shape;704;p41">
            <a:extLst>
              <a:ext uri="{FF2B5EF4-FFF2-40B4-BE49-F238E27FC236}">
                <a16:creationId xmlns:a16="http://schemas.microsoft.com/office/drawing/2014/main" id="{2DF594F0-E2F8-0DC9-8AE9-FA3A537A8A75}"/>
              </a:ext>
            </a:extLst>
          </p:cNvPr>
          <p:cNvSpPr txBox="1"/>
          <p:nvPr/>
        </p:nvSpPr>
        <p:spPr>
          <a:xfrm>
            <a:off x="8079600" y="38110"/>
            <a:ext cx="4112400" cy="615513"/>
          </a:xfrm>
          <a:prstGeom prst="rect">
            <a:avLst/>
          </a:prstGeom>
          <a:noFill/>
          <a:ln>
            <a:noFill/>
          </a:ln>
        </p:spPr>
        <p:txBody>
          <a:bodyPr spcFirstLastPara="1" wrap="square" lIns="121900" tIns="121900" rIns="121900" bIns="121900" anchor="t" anchorCtr="0">
            <a:spAutoFit/>
          </a:bodyPr>
          <a:lstStyle/>
          <a:p>
            <a:pPr algn="r"/>
            <a:r>
              <a:rPr lang="en" sz="2400" b="1" dirty="0">
                <a:solidFill>
                  <a:schemeClr val="dk1"/>
                </a:solidFill>
              </a:rPr>
              <a:t>Adjusted beam pipe geometry</a:t>
            </a:r>
            <a:endParaRPr sz="2400" b="1" dirty="0">
              <a:solidFill>
                <a:srgbClr val="980000"/>
              </a:solidFill>
            </a:endParaRPr>
          </a:p>
        </p:txBody>
      </p:sp>
    </p:spTree>
    <p:extLst>
      <p:ext uri="{BB962C8B-B14F-4D97-AF65-F5344CB8AC3E}">
        <p14:creationId xmlns:p14="http://schemas.microsoft.com/office/powerpoint/2010/main" val="374555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E95BF5-011C-FE10-08FF-19243BF0DD52}"/>
              </a:ext>
            </a:extLst>
          </p:cNvPr>
          <p:cNvSpPr>
            <a:spLocks noGrp="1"/>
          </p:cNvSpPr>
          <p:nvPr>
            <p:ph type="dt" sz="half" idx="10"/>
          </p:nvPr>
        </p:nvSpPr>
        <p:spPr/>
        <p:txBody>
          <a:bodyPr/>
          <a:lstStyle/>
          <a:p>
            <a:fld id="{4774562E-1887-E04C-8DF9-880CE3CE1BE7}" type="datetime1">
              <a:rPr lang="en-US" smtClean="0"/>
              <a:t>1/24/24</a:t>
            </a:fld>
            <a:endParaRPr lang="en-JP"/>
          </a:p>
        </p:txBody>
      </p:sp>
      <p:sp>
        <p:nvSpPr>
          <p:cNvPr id="3" name="Footer Placeholder 2">
            <a:extLst>
              <a:ext uri="{FF2B5EF4-FFF2-40B4-BE49-F238E27FC236}">
                <a16:creationId xmlns:a16="http://schemas.microsoft.com/office/drawing/2014/main" id="{6934F498-159A-E9FC-5E1F-E2DCD2FC4C6A}"/>
              </a:ext>
            </a:extLst>
          </p:cNvPr>
          <p:cNvSpPr>
            <a:spLocks noGrp="1"/>
          </p:cNvSpPr>
          <p:nvPr>
            <p:ph type="ftr" sz="quarter" idx="11"/>
          </p:nvPr>
        </p:nvSpPr>
        <p:spPr/>
        <p:txBody>
          <a:bodyPr/>
          <a:lstStyle/>
          <a:p>
            <a:r>
              <a:rPr lang="en-US"/>
              <a:t>Andrii Natochii | EIC SR BG simulation in Geant4</a:t>
            </a:r>
            <a:endParaRPr lang="en-JP"/>
          </a:p>
        </p:txBody>
      </p:sp>
      <p:sp>
        <p:nvSpPr>
          <p:cNvPr id="4" name="Slide Number Placeholder 3">
            <a:extLst>
              <a:ext uri="{FF2B5EF4-FFF2-40B4-BE49-F238E27FC236}">
                <a16:creationId xmlns:a16="http://schemas.microsoft.com/office/drawing/2014/main" id="{10A783BC-AE44-1562-11B0-CABC5C41D60A}"/>
              </a:ext>
            </a:extLst>
          </p:cNvPr>
          <p:cNvSpPr>
            <a:spLocks noGrp="1"/>
          </p:cNvSpPr>
          <p:nvPr>
            <p:ph type="sldNum" sz="quarter" idx="12"/>
          </p:nvPr>
        </p:nvSpPr>
        <p:spPr/>
        <p:txBody>
          <a:bodyPr/>
          <a:lstStyle/>
          <a:p>
            <a:fld id="{94587223-24F1-CD41-9ABC-0D14B0491924}" type="slidenum">
              <a:rPr lang="en-JP" smtClean="0"/>
              <a:t>36</a:t>
            </a:fld>
            <a:endParaRPr lang="en-JP"/>
          </a:p>
        </p:txBody>
      </p:sp>
      <p:pic>
        <p:nvPicPr>
          <p:cNvPr id="18" name="Google Shape;714;p42">
            <a:extLst>
              <a:ext uri="{FF2B5EF4-FFF2-40B4-BE49-F238E27FC236}">
                <a16:creationId xmlns:a16="http://schemas.microsoft.com/office/drawing/2014/main" id="{1D8503FA-611D-F956-D340-0AC3011860A6}"/>
              </a:ext>
            </a:extLst>
          </p:cNvPr>
          <p:cNvPicPr preferRelativeResize="0"/>
          <p:nvPr/>
        </p:nvPicPr>
        <p:blipFill>
          <a:blip r:embed="rId2"/>
          <a:srcRect/>
          <a:stretch/>
        </p:blipFill>
        <p:spPr>
          <a:xfrm>
            <a:off x="4136870" y="2333494"/>
            <a:ext cx="3661050" cy="3617029"/>
          </a:xfrm>
          <a:prstGeom prst="rect">
            <a:avLst/>
          </a:prstGeom>
          <a:noFill/>
          <a:ln w="9525" cap="flat" cmpd="sng">
            <a:solidFill>
              <a:schemeClr val="tx1"/>
            </a:solidFill>
            <a:prstDash val="solid"/>
            <a:round/>
            <a:headEnd type="none" w="sm" len="sm"/>
            <a:tailEnd type="none" w="sm" len="sm"/>
          </a:ln>
        </p:spPr>
      </p:pic>
      <p:pic>
        <p:nvPicPr>
          <p:cNvPr id="20" name="Google Shape;713;p42">
            <a:extLst>
              <a:ext uri="{FF2B5EF4-FFF2-40B4-BE49-F238E27FC236}">
                <a16:creationId xmlns:a16="http://schemas.microsoft.com/office/drawing/2014/main" id="{0125778C-BA66-CF10-EA28-800E4FC23EEB}"/>
              </a:ext>
            </a:extLst>
          </p:cNvPr>
          <p:cNvPicPr preferRelativeResize="0"/>
          <p:nvPr/>
        </p:nvPicPr>
        <p:blipFill rotWithShape="1">
          <a:blip r:embed="rId3">
            <a:alphaModFix/>
          </a:blip>
          <a:srcRect/>
          <a:stretch/>
        </p:blipFill>
        <p:spPr>
          <a:xfrm>
            <a:off x="147197" y="2333494"/>
            <a:ext cx="3651935" cy="3617030"/>
          </a:xfrm>
          <a:prstGeom prst="rect">
            <a:avLst/>
          </a:prstGeom>
          <a:noFill/>
          <a:ln w="9525" cap="flat" cmpd="sng">
            <a:solidFill>
              <a:schemeClr val="tx1"/>
            </a:solidFill>
            <a:prstDash val="solid"/>
            <a:round/>
            <a:headEnd type="none" w="sm" len="sm"/>
            <a:tailEnd type="none" w="sm" len="sm"/>
          </a:ln>
        </p:spPr>
      </p:pic>
      <p:sp>
        <p:nvSpPr>
          <p:cNvPr id="21" name="Google Shape;704;p41">
            <a:extLst>
              <a:ext uri="{FF2B5EF4-FFF2-40B4-BE49-F238E27FC236}">
                <a16:creationId xmlns:a16="http://schemas.microsoft.com/office/drawing/2014/main" id="{5A3AB4FD-2D2C-7D2F-BD62-FABEEFCAAC52}"/>
              </a:ext>
            </a:extLst>
          </p:cNvPr>
          <p:cNvSpPr txBox="1"/>
          <p:nvPr/>
        </p:nvSpPr>
        <p:spPr>
          <a:xfrm>
            <a:off x="-1" y="1"/>
            <a:ext cx="7778339" cy="677068"/>
          </a:xfrm>
          <a:prstGeom prst="rect">
            <a:avLst/>
          </a:prstGeom>
          <a:noFill/>
          <a:ln>
            <a:noFill/>
          </a:ln>
        </p:spPr>
        <p:txBody>
          <a:bodyPr spcFirstLastPara="1" wrap="square" lIns="121900" tIns="121900" rIns="121900" bIns="121900" anchor="ctr" anchorCtr="0">
            <a:spAutoFit/>
          </a:bodyPr>
          <a:lstStyle/>
          <a:p>
            <a:r>
              <a:rPr lang="en" sz="2800" dirty="0" err="1">
                <a:solidFill>
                  <a:schemeClr val="dk1"/>
                </a:solidFill>
                <a:latin typeface="+mj-lt"/>
              </a:rPr>
              <a:t>ePIC</a:t>
            </a:r>
            <a:r>
              <a:rPr lang="en" sz="2800" dirty="0">
                <a:solidFill>
                  <a:schemeClr val="dk1"/>
                </a:solidFill>
                <a:latin typeface="+mj-lt"/>
              </a:rPr>
              <a:t> SR background: Vertex Barrel detector hits</a:t>
            </a:r>
            <a:endParaRPr sz="2800" dirty="0">
              <a:solidFill>
                <a:srgbClr val="980000"/>
              </a:solidFill>
              <a:latin typeface="+mj-lt"/>
            </a:endParaRPr>
          </a:p>
        </p:txBody>
      </p:sp>
      <p:sp>
        <p:nvSpPr>
          <p:cNvPr id="22" name="Google Shape;715;p42">
            <a:extLst>
              <a:ext uri="{FF2B5EF4-FFF2-40B4-BE49-F238E27FC236}">
                <a16:creationId xmlns:a16="http://schemas.microsoft.com/office/drawing/2014/main" id="{D78433C6-A722-1398-1AA2-295F4262B8F5}"/>
              </a:ext>
            </a:extLst>
          </p:cNvPr>
          <p:cNvSpPr txBox="1"/>
          <p:nvPr/>
        </p:nvSpPr>
        <p:spPr>
          <a:xfrm>
            <a:off x="913255" y="2814536"/>
            <a:ext cx="2171563" cy="750945"/>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1600" dirty="0">
                <a:solidFill>
                  <a:schemeClr val="dk1"/>
                </a:solidFill>
              </a:rPr>
              <a:t>-10m &lt; z &lt; 10m</a:t>
            </a:r>
            <a:endParaRPr sz="1600" dirty="0">
              <a:solidFill>
                <a:schemeClr val="dk1"/>
              </a:solidFill>
            </a:endParaRPr>
          </a:p>
          <a:p>
            <a:pPr marL="0" lvl="0" indent="0" algn="r" rtl="0">
              <a:lnSpc>
                <a:spcPct val="115000"/>
              </a:lnSpc>
              <a:spcBef>
                <a:spcPts val="0"/>
              </a:spcBef>
              <a:spcAft>
                <a:spcPts val="0"/>
              </a:spcAft>
              <a:buNone/>
            </a:pPr>
            <a:r>
              <a:rPr lang="en" sz="1600" i="1" dirty="0">
                <a:solidFill>
                  <a:schemeClr val="dk1"/>
                </a:solidFill>
                <a:highlight>
                  <a:schemeClr val="lt1"/>
                </a:highlight>
              </a:rPr>
              <a:t>E</a:t>
            </a:r>
            <a:r>
              <a:rPr lang="en" sz="1600" baseline="-25000" dirty="0">
                <a:solidFill>
                  <a:schemeClr val="dk1"/>
                </a:solidFill>
                <a:highlight>
                  <a:schemeClr val="lt1"/>
                </a:highlight>
              </a:rPr>
              <a:t>𝛄</a:t>
            </a:r>
            <a:r>
              <a:rPr lang="en" sz="1600" dirty="0">
                <a:solidFill>
                  <a:schemeClr val="dk1"/>
                </a:solidFill>
                <a:highlight>
                  <a:schemeClr val="lt1"/>
                </a:highlight>
              </a:rPr>
              <a:t> &gt; 4 eV</a:t>
            </a:r>
            <a:endParaRPr sz="1600" dirty="0">
              <a:solidFill>
                <a:schemeClr val="dk1"/>
              </a:solidFill>
            </a:endParaRPr>
          </a:p>
        </p:txBody>
      </p:sp>
      <p:sp>
        <p:nvSpPr>
          <p:cNvPr id="25" name="Google Shape;715;p42">
            <a:extLst>
              <a:ext uri="{FF2B5EF4-FFF2-40B4-BE49-F238E27FC236}">
                <a16:creationId xmlns:a16="http://schemas.microsoft.com/office/drawing/2014/main" id="{A4974AFE-F2AB-C352-BA80-716DD72CDAD0}"/>
              </a:ext>
            </a:extLst>
          </p:cNvPr>
          <p:cNvSpPr txBox="1"/>
          <p:nvPr/>
        </p:nvSpPr>
        <p:spPr>
          <a:xfrm>
            <a:off x="4991313" y="2814534"/>
            <a:ext cx="2171563" cy="750945"/>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1600" dirty="0">
                <a:solidFill>
                  <a:schemeClr val="dk1"/>
                </a:solidFill>
              </a:rPr>
              <a:t>-4m &lt; z &lt; 5m</a:t>
            </a:r>
            <a:endParaRPr sz="1600" dirty="0">
              <a:solidFill>
                <a:schemeClr val="dk1"/>
              </a:solidFill>
            </a:endParaRPr>
          </a:p>
          <a:p>
            <a:pPr marL="0" lvl="0" indent="0" algn="r" rtl="0">
              <a:lnSpc>
                <a:spcPct val="115000"/>
              </a:lnSpc>
              <a:spcBef>
                <a:spcPts val="0"/>
              </a:spcBef>
              <a:spcAft>
                <a:spcPts val="0"/>
              </a:spcAft>
              <a:buNone/>
            </a:pPr>
            <a:r>
              <a:rPr lang="en" sz="1600" i="1" dirty="0">
                <a:solidFill>
                  <a:schemeClr val="dk1"/>
                </a:solidFill>
                <a:highlight>
                  <a:schemeClr val="lt1"/>
                </a:highlight>
              </a:rPr>
              <a:t>E</a:t>
            </a:r>
            <a:r>
              <a:rPr lang="en" sz="1600" baseline="-25000" dirty="0">
                <a:solidFill>
                  <a:schemeClr val="dk1"/>
                </a:solidFill>
                <a:highlight>
                  <a:schemeClr val="lt1"/>
                </a:highlight>
              </a:rPr>
              <a:t>𝛄</a:t>
            </a:r>
            <a:r>
              <a:rPr lang="en" sz="1600" dirty="0">
                <a:solidFill>
                  <a:schemeClr val="dk1"/>
                </a:solidFill>
                <a:highlight>
                  <a:schemeClr val="lt1"/>
                </a:highlight>
              </a:rPr>
              <a:t> &gt; 30 eV</a:t>
            </a:r>
            <a:endParaRPr sz="1600" dirty="0">
              <a:solidFill>
                <a:schemeClr val="dk1"/>
              </a:solidFill>
            </a:endParaRPr>
          </a:p>
        </p:txBody>
      </p:sp>
      <p:sp>
        <p:nvSpPr>
          <p:cNvPr id="26" name="TextBox 25">
            <a:extLst>
              <a:ext uri="{FF2B5EF4-FFF2-40B4-BE49-F238E27FC236}">
                <a16:creationId xmlns:a16="http://schemas.microsoft.com/office/drawing/2014/main" id="{EED06DF1-8E75-C832-5815-10479AA0A5BC}"/>
              </a:ext>
            </a:extLst>
          </p:cNvPr>
          <p:cNvSpPr txBox="1"/>
          <p:nvPr/>
        </p:nvSpPr>
        <p:spPr>
          <a:xfrm>
            <a:off x="124335" y="1232035"/>
            <a:ext cx="3690066" cy="923330"/>
          </a:xfrm>
          <a:prstGeom prst="rect">
            <a:avLst/>
          </a:prstGeom>
          <a:noFill/>
        </p:spPr>
        <p:txBody>
          <a:bodyPr wrap="square" rtlCol="0">
            <a:spAutoFit/>
          </a:bodyPr>
          <a:lstStyle/>
          <a:p>
            <a:pPr algn="ctr"/>
            <a:r>
              <a:rPr lang="en-JP" dirty="0"/>
              <a:t>First custom-built Geant4 SR model (contained bugs)</a:t>
            </a:r>
          </a:p>
          <a:p>
            <a:pPr algn="ctr"/>
            <a:r>
              <a:rPr lang="en-JP" dirty="0"/>
              <a:t> </a:t>
            </a:r>
            <a:r>
              <a:rPr lang="en-JP" dirty="0">
                <a:hlinkClick r:id="rId4"/>
              </a:rPr>
              <a:t>From Dec. 2023 meeting</a:t>
            </a:r>
            <a:endParaRPr lang="en-JP" dirty="0"/>
          </a:p>
        </p:txBody>
      </p:sp>
      <p:sp>
        <p:nvSpPr>
          <p:cNvPr id="29" name="TextBox 28">
            <a:extLst>
              <a:ext uri="{FF2B5EF4-FFF2-40B4-BE49-F238E27FC236}">
                <a16:creationId xmlns:a16="http://schemas.microsoft.com/office/drawing/2014/main" id="{FA6049D0-578E-55E2-8E67-555630DCDC21}"/>
              </a:ext>
            </a:extLst>
          </p:cNvPr>
          <p:cNvSpPr txBox="1"/>
          <p:nvPr/>
        </p:nvSpPr>
        <p:spPr>
          <a:xfrm>
            <a:off x="4144053" y="1232035"/>
            <a:ext cx="3661050" cy="646331"/>
          </a:xfrm>
          <a:prstGeom prst="rect">
            <a:avLst/>
          </a:prstGeom>
          <a:noFill/>
        </p:spPr>
        <p:txBody>
          <a:bodyPr wrap="square" rtlCol="0">
            <a:spAutoFit/>
          </a:bodyPr>
          <a:lstStyle/>
          <a:p>
            <a:pPr algn="ctr"/>
            <a:r>
              <a:rPr lang="en-US" dirty="0"/>
              <a:t>C</a:t>
            </a:r>
            <a:r>
              <a:rPr lang="en-JP" dirty="0"/>
              <a:t>ustom-built Geant4</a:t>
            </a:r>
          </a:p>
          <a:p>
            <a:pPr algn="ctr"/>
            <a:r>
              <a:rPr lang="en-JP" dirty="0"/>
              <a:t>(</a:t>
            </a:r>
            <a:r>
              <a:rPr lang="en-US" dirty="0"/>
              <a:t>like the old </a:t>
            </a:r>
            <a:r>
              <a:rPr lang="en-US" dirty="0" err="1"/>
              <a:t>Synrad</a:t>
            </a:r>
            <a:r>
              <a:rPr lang="en-US" dirty="0"/>
              <a:t>+ model</a:t>
            </a:r>
            <a:r>
              <a:rPr lang="en-JP" dirty="0"/>
              <a:t>)</a:t>
            </a:r>
          </a:p>
        </p:txBody>
      </p:sp>
      <p:pic>
        <p:nvPicPr>
          <p:cNvPr id="5" name="Google Shape;714;p42">
            <a:extLst>
              <a:ext uri="{FF2B5EF4-FFF2-40B4-BE49-F238E27FC236}">
                <a16:creationId xmlns:a16="http://schemas.microsoft.com/office/drawing/2014/main" id="{FF9A3949-F2EF-DE4B-552C-C9A5DF8A85AC}"/>
              </a:ext>
            </a:extLst>
          </p:cNvPr>
          <p:cNvPicPr preferRelativeResize="0"/>
          <p:nvPr/>
        </p:nvPicPr>
        <p:blipFill>
          <a:blip r:embed="rId5"/>
          <a:srcRect/>
          <a:stretch/>
        </p:blipFill>
        <p:spPr>
          <a:xfrm>
            <a:off x="8140908" y="2333494"/>
            <a:ext cx="3661050" cy="3617029"/>
          </a:xfrm>
          <a:prstGeom prst="rect">
            <a:avLst/>
          </a:prstGeom>
          <a:noFill/>
          <a:ln w="9525" cap="flat" cmpd="sng">
            <a:solidFill>
              <a:schemeClr val="tx1"/>
            </a:solidFill>
            <a:prstDash val="solid"/>
            <a:round/>
            <a:headEnd type="none" w="sm" len="sm"/>
            <a:tailEnd type="none" w="sm" len="sm"/>
          </a:ln>
        </p:spPr>
      </p:pic>
      <p:sp>
        <p:nvSpPr>
          <p:cNvPr id="6" name="Google Shape;715;p42">
            <a:extLst>
              <a:ext uri="{FF2B5EF4-FFF2-40B4-BE49-F238E27FC236}">
                <a16:creationId xmlns:a16="http://schemas.microsoft.com/office/drawing/2014/main" id="{8DD05717-661B-B463-854E-421EE1C5EE83}"/>
              </a:ext>
            </a:extLst>
          </p:cNvPr>
          <p:cNvSpPr txBox="1"/>
          <p:nvPr/>
        </p:nvSpPr>
        <p:spPr>
          <a:xfrm>
            <a:off x="8995351" y="2814534"/>
            <a:ext cx="2171563" cy="750945"/>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1600" dirty="0">
                <a:solidFill>
                  <a:schemeClr val="dk1"/>
                </a:solidFill>
              </a:rPr>
              <a:t>-4m &lt; z &lt; 5m</a:t>
            </a:r>
            <a:endParaRPr sz="1600" dirty="0">
              <a:solidFill>
                <a:schemeClr val="dk1"/>
              </a:solidFill>
            </a:endParaRPr>
          </a:p>
          <a:p>
            <a:pPr marL="0" lvl="0" indent="0" algn="r" rtl="0">
              <a:lnSpc>
                <a:spcPct val="115000"/>
              </a:lnSpc>
              <a:spcBef>
                <a:spcPts val="0"/>
              </a:spcBef>
              <a:spcAft>
                <a:spcPts val="0"/>
              </a:spcAft>
              <a:buNone/>
            </a:pPr>
            <a:r>
              <a:rPr lang="en" sz="1600" i="1" dirty="0">
                <a:solidFill>
                  <a:schemeClr val="dk1"/>
                </a:solidFill>
                <a:highlight>
                  <a:schemeClr val="lt1"/>
                </a:highlight>
              </a:rPr>
              <a:t>E</a:t>
            </a:r>
            <a:r>
              <a:rPr lang="en" sz="1600" baseline="-25000" dirty="0">
                <a:solidFill>
                  <a:schemeClr val="dk1"/>
                </a:solidFill>
                <a:highlight>
                  <a:schemeClr val="lt1"/>
                </a:highlight>
              </a:rPr>
              <a:t>𝛄</a:t>
            </a:r>
            <a:r>
              <a:rPr lang="en" sz="1600" dirty="0">
                <a:solidFill>
                  <a:schemeClr val="dk1"/>
                </a:solidFill>
                <a:highlight>
                  <a:schemeClr val="lt1"/>
                </a:highlight>
              </a:rPr>
              <a:t> &gt; 30 eV</a:t>
            </a:r>
            <a:endParaRPr sz="1600" dirty="0">
              <a:solidFill>
                <a:schemeClr val="dk1"/>
              </a:solidFill>
            </a:endParaRPr>
          </a:p>
        </p:txBody>
      </p:sp>
      <p:sp>
        <p:nvSpPr>
          <p:cNvPr id="7" name="TextBox 6">
            <a:extLst>
              <a:ext uri="{FF2B5EF4-FFF2-40B4-BE49-F238E27FC236}">
                <a16:creationId xmlns:a16="http://schemas.microsoft.com/office/drawing/2014/main" id="{DF520EF5-1BD2-F738-B2DB-CEE616253FC1}"/>
              </a:ext>
            </a:extLst>
          </p:cNvPr>
          <p:cNvSpPr txBox="1"/>
          <p:nvPr/>
        </p:nvSpPr>
        <p:spPr>
          <a:xfrm>
            <a:off x="8148091" y="1232035"/>
            <a:ext cx="3661050" cy="646331"/>
          </a:xfrm>
          <a:prstGeom prst="rect">
            <a:avLst/>
          </a:prstGeom>
          <a:noFill/>
        </p:spPr>
        <p:txBody>
          <a:bodyPr wrap="square" rtlCol="0">
            <a:spAutoFit/>
          </a:bodyPr>
          <a:lstStyle/>
          <a:p>
            <a:pPr algn="ctr"/>
            <a:r>
              <a:rPr lang="en-US" dirty="0"/>
              <a:t>C</a:t>
            </a:r>
            <a:r>
              <a:rPr lang="en-JP" dirty="0"/>
              <a:t>ustom-built Geant4</a:t>
            </a:r>
          </a:p>
          <a:p>
            <a:pPr algn="ctr"/>
            <a:r>
              <a:rPr lang="en-JP" dirty="0"/>
              <a:t>(like the </a:t>
            </a:r>
            <a:r>
              <a:rPr lang="en-US" dirty="0"/>
              <a:t>new </a:t>
            </a:r>
            <a:r>
              <a:rPr lang="en-US" dirty="0" err="1"/>
              <a:t>Synrad</a:t>
            </a:r>
            <a:r>
              <a:rPr lang="en-US" dirty="0"/>
              <a:t>+ model</a:t>
            </a:r>
            <a:r>
              <a:rPr lang="en-JP" dirty="0"/>
              <a:t>)</a:t>
            </a:r>
          </a:p>
        </p:txBody>
      </p:sp>
    </p:spTree>
    <p:extLst>
      <p:ext uri="{BB962C8B-B14F-4D97-AF65-F5344CB8AC3E}">
        <p14:creationId xmlns:p14="http://schemas.microsoft.com/office/powerpoint/2010/main" val="284305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308BC-984E-8A8A-AD01-089E0804D0C5}"/>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357C2D21-659F-B37C-5093-37FDB60B872D}"/>
              </a:ext>
            </a:extLst>
          </p:cNvPr>
          <p:cNvSpPr>
            <a:spLocks noGrp="1"/>
          </p:cNvSpPr>
          <p:nvPr>
            <p:ph type="dt" sz="half" idx="10"/>
          </p:nvPr>
        </p:nvSpPr>
        <p:spPr/>
        <p:txBody>
          <a:bodyPr/>
          <a:lstStyle/>
          <a:p>
            <a:fld id="{C7D68A63-40C4-CB40-A7B3-B623D92FFDBE}" type="datetime1">
              <a:rPr lang="en-US" smtClean="0"/>
              <a:t>1/24/24</a:t>
            </a:fld>
            <a:endParaRPr lang="en-JP"/>
          </a:p>
        </p:txBody>
      </p:sp>
      <p:sp>
        <p:nvSpPr>
          <p:cNvPr id="3" name="Footer Placeholder 2">
            <a:extLst>
              <a:ext uri="{FF2B5EF4-FFF2-40B4-BE49-F238E27FC236}">
                <a16:creationId xmlns:a16="http://schemas.microsoft.com/office/drawing/2014/main" id="{D2A127D5-7E88-648E-B055-44B2DC212ABC}"/>
              </a:ext>
            </a:extLst>
          </p:cNvPr>
          <p:cNvSpPr>
            <a:spLocks noGrp="1"/>
          </p:cNvSpPr>
          <p:nvPr>
            <p:ph type="ftr" sz="quarter" idx="11"/>
          </p:nvPr>
        </p:nvSpPr>
        <p:spPr/>
        <p:txBody>
          <a:bodyPr/>
          <a:lstStyle/>
          <a:p>
            <a:r>
              <a:rPr lang="en-US"/>
              <a:t>Andrii Natochii | EIC SR BG simulation in Geant4</a:t>
            </a:r>
            <a:endParaRPr lang="en-JP"/>
          </a:p>
        </p:txBody>
      </p:sp>
      <p:sp>
        <p:nvSpPr>
          <p:cNvPr id="4" name="Slide Number Placeholder 3">
            <a:extLst>
              <a:ext uri="{FF2B5EF4-FFF2-40B4-BE49-F238E27FC236}">
                <a16:creationId xmlns:a16="http://schemas.microsoft.com/office/drawing/2014/main" id="{0299F59F-8A7D-635E-076B-AC5CD5A63A54}"/>
              </a:ext>
            </a:extLst>
          </p:cNvPr>
          <p:cNvSpPr>
            <a:spLocks noGrp="1"/>
          </p:cNvSpPr>
          <p:nvPr>
            <p:ph type="sldNum" sz="quarter" idx="12"/>
          </p:nvPr>
        </p:nvSpPr>
        <p:spPr/>
        <p:txBody>
          <a:bodyPr/>
          <a:lstStyle/>
          <a:p>
            <a:fld id="{94587223-24F1-CD41-9ABC-0D14B0491924}" type="slidenum">
              <a:rPr lang="en-JP" smtClean="0"/>
              <a:t>37</a:t>
            </a:fld>
            <a:endParaRPr lang="en-JP"/>
          </a:p>
        </p:txBody>
      </p:sp>
      <p:pic>
        <p:nvPicPr>
          <p:cNvPr id="6" name="Picture 5" descr="A screenshot of a graph&#10;&#10;Description automatically generated">
            <a:extLst>
              <a:ext uri="{FF2B5EF4-FFF2-40B4-BE49-F238E27FC236}">
                <a16:creationId xmlns:a16="http://schemas.microsoft.com/office/drawing/2014/main" id="{E2072AF6-82ED-E46E-9254-76612D56AD45}"/>
              </a:ext>
            </a:extLst>
          </p:cNvPr>
          <p:cNvPicPr>
            <a:picLocks noChangeAspect="1"/>
          </p:cNvPicPr>
          <p:nvPr/>
        </p:nvPicPr>
        <p:blipFill>
          <a:blip r:embed="rId2"/>
          <a:stretch>
            <a:fillRect/>
          </a:stretch>
        </p:blipFill>
        <p:spPr>
          <a:xfrm>
            <a:off x="380999" y="1257653"/>
            <a:ext cx="8964881" cy="5008971"/>
          </a:xfrm>
          <a:prstGeom prst="rect">
            <a:avLst/>
          </a:prstGeom>
          <a:ln>
            <a:solidFill>
              <a:schemeClr val="tx1"/>
            </a:solidFill>
          </a:ln>
        </p:spPr>
      </p:pic>
      <p:sp>
        <p:nvSpPr>
          <p:cNvPr id="7" name="TextBox 6">
            <a:extLst>
              <a:ext uri="{FF2B5EF4-FFF2-40B4-BE49-F238E27FC236}">
                <a16:creationId xmlns:a16="http://schemas.microsoft.com/office/drawing/2014/main" id="{E0E89F8F-1E12-1E99-02DF-9478747787E2}"/>
              </a:ext>
            </a:extLst>
          </p:cNvPr>
          <p:cNvSpPr txBox="1"/>
          <p:nvPr/>
        </p:nvSpPr>
        <p:spPr>
          <a:xfrm>
            <a:off x="6857827" y="888321"/>
            <a:ext cx="2488053" cy="369332"/>
          </a:xfrm>
          <a:prstGeom prst="rect">
            <a:avLst/>
          </a:prstGeom>
          <a:noFill/>
        </p:spPr>
        <p:txBody>
          <a:bodyPr wrap="none" rtlCol="0">
            <a:spAutoFit/>
          </a:bodyPr>
          <a:lstStyle/>
          <a:p>
            <a:r>
              <a:rPr lang="en-JP" dirty="0">
                <a:hlinkClick r:id="rId3"/>
              </a:rPr>
              <a:t>From Dec. 2023 meeting</a:t>
            </a:r>
            <a:endParaRPr lang="en-JP" dirty="0"/>
          </a:p>
        </p:txBody>
      </p:sp>
      <p:sp>
        <p:nvSpPr>
          <p:cNvPr id="8" name="Google Shape;704;p41">
            <a:extLst>
              <a:ext uri="{FF2B5EF4-FFF2-40B4-BE49-F238E27FC236}">
                <a16:creationId xmlns:a16="http://schemas.microsoft.com/office/drawing/2014/main" id="{BB432BB5-412E-F43A-EA87-F93B5CEAC83C}"/>
              </a:ext>
            </a:extLst>
          </p:cNvPr>
          <p:cNvSpPr txBox="1"/>
          <p:nvPr/>
        </p:nvSpPr>
        <p:spPr>
          <a:xfrm>
            <a:off x="0" y="1"/>
            <a:ext cx="12192000" cy="923289"/>
          </a:xfrm>
          <a:prstGeom prst="rect">
            <a:avLst/>
          </a:prstGeom>
          <a:noFill/>
          <a:ln>
            <a:noFill/>
          </a:ln>
        </p:spPr>
        <p:txBody>
          <a:bodyPr spcFirstLastPara="1" wrap="square" lIns="121900" tIns="121900" rIns="121900" bIns="121900" anchor="t" anchorCtr="0">
            <a:spAutoFit/>
          </a:bodyPr>
          <a:lstStyle/>
          <a:p>
            <a:r>
              <a:rPr lang="en" sz="4400" dirty="0">
                <a:solidFill>
                  <a:schemeClr val="dk1"/>
                </a:solidFill>
                <a:latin typeface="+mj-lt"/>
              </a:rPr>
              <a:t>Optimistic model</a:t>
            </a:r>
            <a:endParaRPr sz="4400" dirty="0">
              <a:solidFill>
                <a:srgbClr val="980000"/>
              </a:solidFill>
              <a:latin typeface="+mj-lt"/>
            </a:endParaRPr>
          </a:p>
        </p:txBody>
      </p:sp>
      <p:sp>
        <p:nvSpPr>
          <p:cNvPr id="9" name="TextBox 8">
            <a:extLst>
              <a:ext uri="{FF2B5EF4-FFF2-40B4-BE49-F238E27FC236}">
                <a16:creationId xmlns:a16="http://schemas.microsoft.com/office/drawing/2014/main" id="{A4A6BCF0-B551-FC05-CC8A-A447C04D543A}"/>
              </a:ext>
            </a:extLst>
          </p:cNvPr>
          <p:cNvSpPr txBox="1"/>
          <p:nvPr/>
        </p:nvSpPr>
        <p:spPr>
          <a:xfrm>
            <a:off x="9345880" y="1749469"/>
            <a:ext cx="2846120" cy="335906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JP" sz="2400" dirty="0"/>
              <a:t>No tails in the horizontal plane</a:t>
            </a:r>
          </a:p>
          <a:p>
            <a:pPr marL="285750" indent="-285750">
              <a:lnSpc>
                <a:spcPct val="150000"/>
              </a:lnSpc>
              <a:buFont typeface="Arial" panose="020B0604020202020204" pitchFamily="34" charset="0"/>
              <a:buChar char="•"/>
            </a:pPr>
            <a:r>
              <a:rPr lang="en-JP" sz="2400" dirty="0"/>
              <a:t>The vertical beam tail integral is about 10</a:t>
            </a:r>
            <a:r>
              <a:rPr lang="en-JP" sz="2400" baseline="30000" dirty="0"/>
              <a:t>—8</a:t>
            </a:r>
            <a:r>
              <a:rPr lang="en-JP" sz="2400" dirty="0"/>
              <a:t>  of the beam core</a:t>
            </a:r>
          </a:p>
        </p:txBody>
      </p:sp>
    </p:spTree>
    <p:extLst>
      <p:ext uri="{BB962C8B-B14F-4D97-AF65-F5344CB8AC3E}">
        <p14:creationId xmlns:p14="http://schemas.microsoft.com/office/powerpoint/2010/main" val="4225590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0F172CF-BCDC-02F3-9122-E81FC20CCDE9}"/>
              </a:ext>
            </a:extLst>
          </p:cNvPr>
          <p:cNvSpPr>
            <a:spLocks noGrp="1"/>
          </p:cNvSpPr>
          <p:nvPr>
            <p:ph type="dt" sz="half" idx="10"/>
          </p:nvPr>
        </p:nvSpPr>
        <p:spPr/>
        <p:txBody>
          <a:bodyPr/>
          <a:lstStyle/>
          <a:p>
            <a:fld id="{17B25D71-51E3-5E4B-A949-752E18D68126}" type="datetime1">
              <a:rPr lang="en-US" smtClean="0"/>
              <a:t>1/24/24</a:t>
            </a:fld>
            <a:endParaRPr lang="en-JP"/>
          </a:p>
        </p:txBody>
      </p:sp>
      <p:sp>
        <p:nvSpPr>
          <p:cNvPr id="5" name="Footer Placeholder 4">
            <a:extLst>
              <a:ext uri="{FF2B5EF4-FFF2-40B4-BE49-F238E27FC236}">
                <a16:creationId xmlns:a16="http://schemas.microsoft.com/office/drawing/2014/main" id="{6F387A29-1038-535C-4542-D71A605E1611}"/>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E5C3A30A-A9E2-7EB7-CB8B-88BC2CC0A1BB}"/>
              </a:ext>
            </a:extLst>
          </p:cNvPr>
          <p:cNvSpPr>
            <a:spLocks noGrp="1"/>
          </p:cNvSpPr>
          <p:nvPr>
            <p:ph type="sldNum" sz="quarter" idx="12"/>
          </p:nvPr>
        </p:nvSpPr>
        <p:spPr/>
        <p:txBody>
          <a:bodyPr/>
          <a:lstStyle/>
          <a:p>
            <a:fld id="{94587223-24F1-CD41-9ABC-0D14B0491924}" type="slidenum">
              <a:rPr lang="en-JP" smtClean="0"/>
              <a:t>38</a:t>
            </a:fld>
            <a:endParaRPr lang="en-JP"/>
          </a:p>
        </p:txBody>
      </p:sp>
      <p:pic>
        <p:nvPicPr>
          <p:cNvPr id="8" name="Picture 7" descr="A diagram of a machine&#10;&#10;Description automatically generated">
            <a:extLst>
              <a:ext uri="{FF2B5EF4-FFF2-40B4-BE49-F238E27FC236}">
                <a16:creationId xmlns:a16="http://schemas.microsoft.com/office/drawing/2014/main" id="{4D554892-FFC7-1E7B-2824-8BCDC657B760}"/>
              </a:ext>
            </a:extLst>
          </p:cNvPr>
          <p:cNvPicPr>
            <a:picLocks noChangeAspect="1"/>
          </p:cNvPicPr>
          <p:nvPr/>
        </p:nvPicPr>
        <p:blipFill>
          <a:blip r:embed="rId2"/>
          <a:stretch>
            <a:fillRect/>
          </a:stretch>
        </p:blipFill>
        <p:spPr>
          <a:xfrm>
            <a:off x="0" y="5094"/>
            <a:ext cx="12192000" cy="6847809"/>
          </a:xfrm>
          <a:prstGeom prst="rect">
            <a:avLst/>
          </a:prstGeom>
        </p:spPr>
      </p:pic>
      <p:sp>
        <p:nvSpPr>
          <p:cNvPr id="10" name="TextBox 9">
            <a:extLst>
              <a:ext uri="{FF2B5EF4-FFF2-40B4-BE49-F238E27FC236}">
                <a16:creationId xmlns:a16="http://schemas.microsoft.com/office/drawing/2014/main" id="{B7268363-C834-E433-B62B-47AFCF7CA3A6}"/>
              </a:ext>
            </a:extLst>
          </p:cNvPr>
          <p:cNvSpPr txBox="1"/>
          <p:nvPr/>
        </p:nvSpPr>
        <p:spPr>
          <a:xfrm>
            <a:off x="6096000" y="136525"/>
            <a:ext cx="2829295" cy="830997"/>
          </a:xfrm>
          <a:prstGeom prst="rect">
            <a:avLst/>
          </a:prstGeom>
          <a:noFill/>
        </p:spPr>
        <p:txBody>
          <a:bodyPr wrap="square">
            <a:spAutoFit/>
          </a:bodyPr>
          <a:lstStyle/>
          <a:p>
            <a:r>
              <a:rPr lang="en-JP" sz="1200" dirty="0">
                <a:hlinkClick r:id="rId3"/>
              </a:rPr>
              <a:t>https://indico.jlab.org/event/714/contributions/12568/attachments/9944/14673/The%20ePIC%20Experiment%20-%20JLUO%20Split.pdf</a:t>
            </a:r>
            <a:r>
              <a:rPr lang="en-JP" sz="1200" dirty="0"/>
              <a:t> </a:t>
            </a:r>
          </a:p>
        </p:txBody>
      </p:sp>
    </p:spTree>
    <p:extLst>
      <p:ext uri="{BB962C8B-B14F-4D97-AF65-F5344CB8AC3E}">
        <p14:creationId xmlns:p14="http://schemas.microsoft.com/office/powerpoint/2010/main" val="4254147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31FCBD-E428-9FA9-5A34-871ADEDF4DC4}"/>
              </a:ext>
            </a:extLst>
          </p:cNvPr>
          <p:cNvSpPr>
            <a:spLocks noGrp="1"/>
          </p:cNvSpPr>
          <p:nvPr>
            <p:ph type="dt" sz="half" idx="10"/>
          </p:nvPr>
        </p:nvSpPr>
        <p:spPr/>
        <p:txBody>
          <a:bodyPr/>
          <a:lstStyle/>
          <a:p>
            <a:fld id="{0850FA9F-C898-424E-B25F-8558330EF28B}" type="datetime1">
              <a:rPr lang="en-US" smtClean="0"/>
              <a:t>1/24/24</a:t>
            </a:fld>
            <a:endParaRPr lang="en-JP"/>
          </a:p>
        </p:txBody>
      </p:sp>
      <p:sp>
        <p:nvSpPr>
          <p:cNvPr id="3" name="Footer Placeholder 2">
            <a:extLst>
              <a:ext uri="{FF2B5EF4-FFF2-40B4-BE49-F238E27FC236}">
                <a16:creationId xmlns:a16="http://schemas.microsoft.com/office/drawing/2014/main" id="{80A3ECB5-4105-6C95-FD26-F0F08ABCC899}"/>
              </a:ext>
            </a:extLst>
          </p:cNvPr>
          <p:cNvSpPr>
            <a:spLocks noGrp="1"/>
          </p:cNvSpPr>
          <p:nvPr>
            <p:ph type="ftr" sz="quarter" idx="11"/>
          </p:nvPr>
        </p:nvSpPr>
        <p:spPr/>
        <p:txBody>
          <a:bodyPr/>
          <a:lstStyle/>
          <a:p>
            <a:r>
              <a:rPr lang="en-US"/>
              <a:t>Andrii Natochii | EIC SR BG simulation in Geant4</a:t>
            </a:r>
            <a:endParaRPr lang="en-JP"/>
          </a:p>
        </p:txBody>
      </p:sp>
      <p:sp>
        <p:nvSpPr>
          <p:cNvPr id="4" name="Slide Number Placeholder 3">
            <a:extLst>
              <a:ext uri="{FF2B5EF4-FFF2-40B4-BE49-F238E27FC236}">
                <a16:creationId xmlns:a16="http://schemas.microsoft.com/office/drawing/2014/main" id="{5008ED62-4C57-439B-35B8-CBACF5AEABE7}"/>
              </a:ext>
            </a:extLst>
          </p:cNvPr>
          <p:cNvSpPr>
            <a:spLocks noGrp="1"/>
          </p:cNvSpPr>
          <p:nvPr>
            <p:ph type="sldNum" sz="quarter" idx="12"/>
          </p:nvPr>
        </p:nvSpPr>
        <p:spPr/>
        <p:txBody>
          <a:bodyPr/>
          <a:lstStyle/>
          <a:p>
            <a:fld id="{94587223-24F1-CD41-9ABC-0D14B0491924}" type="slidenum">
              <a:rPr lang="en-JP" smtClean="0"/>
              <a:t>39</a:t>
            </a:fld>
            <a:endParaRPr lang="en-JP"/>
          </a:p>
        </p:txBody>
      </p:sp>
      <p:pic>
        <p:nvPicPr>
          <p:cNvPr id="5" name="Picture 4">
            <a:extLst>
              <a:ext uri="{FF2B5EF4-FFF2-40B4-BE49-F238E27FC236}">
                <a16:creationId xmlns:a16="http://schemas.microsoft.com/office/drawing/2014/main" id="{89501DF2-8924-9DE9-327E-6634C4C8679A}"/>
              </a:ext>
            </a:extLst>
          </p:cNvPr>
          <p:cNvPicPr>
            <a:picLocks noChangeAspect="1"/>
          </p:cNvPicPr>
          <p:nvPr/>
        </p:nvPicPr>
        <p:blipFill rotWithShape="1">
          <a:blip r:embed="rId2"/>
          <a:srcRect l="2460" t="2127" r="40179" b="38171"/>
          <a:stretch/>
        </p:blipFill>
        <p:spPr>
          <a:xfrm>
            <a:off x="249381" y="818952"/>
            <a:ext cx="5626329" cy="4524965"/>
          </a:xfrm>
          <a:prstGeom prst="rect">
            <a:avLst/>
          </a:prstGeom>
        </p:spPr>
      </p:pic>
      <p:pic>
        <p:nvPicPr>
          <p:cNvPr id="7" name="Picture 6" descr="A blue and purple machine&#10;&#10;Description automatically generated">
            <a:extLst>
              <a:ext uri="{FF2B5EF4-FFF2-40B4-BE49-F238E27FC236}">
                <a16:creationId xmlns:a16="http://schemas.microsoft.com/office/drawing/2014/main" id="{0CCE4FFC-C2D7-96CB-0A70-B2BE041AC382}"/>
              </a:ext>
            </a:extLst>
          </p:cNvPr>
          <p:cNvPicPr>
            <a:picLocks noChangeAspect="1"/>
          </p:cNvPicPr>
          <p:nvPr/>
        </p:nvPicPr>
        <p:blipFill rotWithShape="1">
          <a:blip r:embed="rId3"/>
          <a:srcRect l="17721" t="11893" r="17344" b="13326"/>
          <a:stretch/>
        </p:blipFill>
        <p:spPr>
          <a:xfrm>
            <a:off x="5914274" y="818952"/>
            <a:ext cx="6098511" cy="4144489"/>
          </a:xfrm>
          <a:prstGeom prst="rect">
            <a:avLst/>
          </a:prstGeom>
        </p:spPr>
      </p:pic>
      <p:pic>
        <p:nvPicPr>
          <p:cNvPr id="8" name="Picture 7">
            <a:extLst>
              <a:ext uri="{FF2B5EF4-FFF2-40B4-BE49-F238E27FC236}">
                <a16:creationId xmlns:a16="http://schemas.microsoft.com/office/drawing/2014/main" id="{D238F0ED-C844-E150-2631-7AAF81E46A5E}"/>
              </a:ext>
            </a:extLst>
          </p:cNvPr>
          <p:cNvPicPr>
            <a:picLocks noChangeAspect="1"/>
          </p:cNvPicPr>
          <p:nvPr/>
        </p:nvPicPr>
        <p:blipFill rotWithShape="1">
          <a:blip r:embed="rId2"/>
          <a:srcRect l="84565" t="55901" r="4780" b="29058"/>
          <a:stretch/>
        </p:blipFill>
        <p:spPr>
          <a:xfrm>
            <a:off x="2108859" y="5150691"/>
            <a:ext cx="1472541" cy="1606409"/>
          </a:xfrm>
          <a:prstGeom prst="rect">
            <a:avLst/>
          </a:prstGeom>
        </p:spPr>
      </p:pic>
      <p:cxnSp>
        <p:nvCxnSpPr>
          <p:cNvPr id="10" name="Straight Arrow Connector 9">
            <a:extLst>
              <a:ext uri="{FF2B5EF4-FFF2-40B4-BE49-F238E27FC236}">
                <a16:creationId xmlns:a16="http://schemas.microsoft.com/office/drawing/2014/main" id="{FBB2ED21-FE43-8A3E-8818-64CAC200C56B}"/>
              </a:ext>
            </a:extLst>
          </p:cNvPr>
          <p:cNvCxnSpPr/>
          <p:nvPr/>
        </p:nvCxnSpPr>
        <p:spPr>
          <a:xfrm flipV="1">
            <a:off x="3491345" y="95003"/>
            <a:ext cx="0" cy="5462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7D4DB8A-9FDC-9125-BA43-33E4FB5B79C5}"/>
              </a:ext>
            </a:extLst>
          </p:cNvPr>
          <p:cNvCxnSpPr>
            <a:cxnSpLocks/>
          </p:cNvCxnSpPr>
          <p:nvPr/>
        </p:nvCxnSpPr>
        <p:spPr>
          <a:xfrm rot="5400000" flipV="1">
            <a:off x="3764478" y="368136"/>
            <a:ext cx="0" cy="5462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4481BD1-C187-52B1-50A8-361E3DDF71D3}"/>
              </a:ext>
            </a:extLst>
          </p:cNvPr>
          <p:cNvSpPr txBox="1"/>
          <p:nvPr/>
        </p:nvSpPr>
        <p:spPr>
          <a:xfrm>
            <a:off x="3581400" y="-6911"/>
            <a:ext cx="296876" cy="369332"/>
          </a:xfrm>
          <a:prstGeom prst="rect">
            <a:avLst/>
          </a:prstGeom>
          <a:noFill/>
        </p:spPr>
        <p:txBody>
          <a:bodyPr wrap="none" rtlCol="0">
            <a:spAutoFit/>
          </a:bodyPr>
          <a:lstStyle/>
          <a:p>
            <a:r>
              <a:rPr lang="en-JP" dirty="0"/>
              <a:t>Y</a:t>
            </a:r>
          </a:p>
        </p:txBody>
      </p:sp>
      <p:sp>
        <p:nvSpPr>
          <p:cNvPr id="14" name="TextBox 13">
            <a:extLst>
              <a:ext uri="{FF2B5EF4-FFF2-40B4-BE49-F238E27FC236}">
                <a16:creationId xmlns:a16="http://schemas.microsoft.com/office/drawing/2014/main" id="{A7A50779-3719-F441-36E8-911F999966A2}"/>
              </a:ext>
            </a:extLst>
          </p:cNvPr>
          <p:cNvSpPr txBox="1"/>
          <p:nvPr/>
        </p:nvSpPr>
        <p:spPr>
          <a:xfrm>
            <a:off x="3819892" y="247810"/>
            <a:ext cx="296876" cy="369332"/>
          </a:xfrm>
          <a:prstGeom prst="rect">
            <a:avLst/>
          </a:prstGeom>
          <a:noFill/>
        </p:spPr>
        <p:txBody>
          <a:bodyPr wrap="none" rtlCol="0">
            <a:spAutoFit/>
          </a:bodyPr>
          <a:lstStyle/>
          <a:p>
            <a:r>
              <a:rPr lang="en-JP" dirty="0"/>
              <a:t>Z</a:t>
            </a:r>
          </a:p>
        </p:txBody>
      </p:sp>
      <p:cxnSp>
        <p:nvCxnSpPr>
          <p:cNvPr id="15" name="Straight Arrow Connector 14">
            <a:extLst>
              <a:ext uri="{FF2B5EF4-FFF2-40B4-BE49-F238E27FC236}">
                <a16:creationId xmlns:a16="http://schemas.microsoft.com/office/drawing/2014/main" id="{5E1BDC61-1DB6-F680-073D-E0436140F5ED}"/>
              </a:ext>
            </a:extLst>
          </p:cNvPr>
          <p:cNvCxnSpPr/>
          <p:nvPr/>
        </p:nvCxnSpPr>
        <p:spPr>
          <a:xfrm flipV="1">
            <a:off x="9557656" y="95003"/>
            <a:ext cx="0" cy="5462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1D34286-FFED-0A2A-0865-AA5F4EF88B03}"/>
              </a:ext>
            </a:extLst>
          </p:cNvPr>
          <p:cNvCxnSpPr>
            <a:cxnSpLocks/>
          </p:cNvCxnSpPr>
          <p:nvPr/>
        </p:nvCxnSpPr>
        <p:spPr>
          <a:xfrm rot="5400000" flipV="1">
            <a:off x="9830789" y="368136"/>
            <a:ext cx="0" cy="5462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B9B2B23-7D57-A0D8-98B9-DE2745741679}"/>
              </a:ext>
            </a:extLst>
          </p:cNvPr>
          <p:cNvSpPr txBox="1"/>
          <p:nvPr/>
        </p:nvSpPr>
        <p:spPr>
          <a:xfrm>
            <a:off x="9647711" y="-6911"/>
            <a:ext cx="304892" cy="369332"/>
          </a:xfrm>
          <a:prstGeom prst="rect">
            <a:avLst/>
          </a:prstGeom>
          <a:noFill/>
        </p:spPr>
        <p:txBody>
          <a:bodyPr wrap="none" rtlCol="0">
            <a:spAutoFit/>
          </a:bodyPr>
          <a:lstStyle/>
          <a:p>
            <a:r>
              <a:rPr lang="en-JP" dirty="0"/>
              <a:t>X</a:t>
            </a:r>
          </a:p>
        </p:txBody>
      </p:sp>
      <p:sp>
        <p:nvSpPr>
          <p:cNvPr id="18" name="TextBox 17">
            <a:extLst>
              <a:ext uri="{FF2B5EF4-FFF2-40B4-BE49-F238E27FC236}">
                <a16:creationId xmlns:a16="http://schemas.microsoft.com/office/drawing/2014/main" id="{AEA3E7EC-E3B8-FF11-0E79-41686A2BBB40}"/>
              </a:ext>
            </a:extLst>
          </p:cNvPr>
          <p:cNvSpPr txBox="1"/>
          <p:nvPr/>
        </p:nvSpPr>
        <p:spPr>
          <a:xfrm>
            <a:off x="9886203" y="247810"/>
            <a:ext cx="296876" cy="369332"/>
          </a:xfrm>
          <a:prstGeom prst="rect">
            <a:avLst/>
          </a:prstGeom>
          <a:noFill/>
        </p:spPr>
        <p:txBody>
          <a:bodyPr wrap="none" rtlCol="0">
            <a:spAutoFit/>
          </a:bodyPr>
          <a:lstStyle/>
          <a:p>
            <a:r>
              <a:rPr lang="en-JP" dirty="0"/>
              <a:t>Z</a:t>
            </a:r>
          </a:p>
        </p:txBody>
      </p:sp>
      <p:sp>
        <p:nvSpPr>
          <p:cNvPr id="19" name="TextBox 18">
            <a:extLst>
              <a:ext uri="{FF2B5EF4-FFF2-40B4-BE49-F238E27FC236}">
                <a16:creationId xmlns:a16="http://schemas.microsoft.com/office/drawing/2014/main" id="{BEC28F78-2C66-2A50-B7B8-437A614CF307}"/>
              </a:ext>
            </a:extLst>
          </p:cNvPr>
          <p:cNvSpPr txBox="1"/>
          <p:nvPr/>
        </p:nvSpPr>
        <p:spPr>
          <a:xfrm>
            <a:off x="7588719" y="4781359"/>
            <a:ext cx="1968937" cy="369332"/>
          </a:xfrm>
          <a:prstGeom prst="rect">
            <a:avLst/>
          </a:prstGeom>
          <a:noFill/>
        </p:spPr>
        <p:txBody>
          <a:bodyPr wrap="none" rtlCol="0">
            <a:spAutoFit/>
          </a:bodyPr>
          <a:lstStyle/>
          <a:p>
            <a:r>
              <a:rPr lang="en-JP" dirty="0"/>
              <a:t>From eic-shell/epic</a:t>
            </a:r>
          </a:p>
        </p:txBody>
      </p:sp>
    </p:spTree>
    <p:extLst>
      <p:ext uri="{BB962C8B-B14F-4D97-AF65-F5344CB8AC3E}">
        <p14:creationId xmlns:p14="http://schemas.microsoft.com/office/powerpoint/2010/main" val="981198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F339C-D256-53C2-1556-7EA8CF8CE8B9}"/>
              </a:ext>
            </a:extLst>
          </p:cNvPr>
          <p:cNvSpPr>
            <a:spLocks noGrp="1"/>
          </p:cNvSpPr>
          <p:nvPr>
            <p:ph type="title"/>
          </p:nvPr>
        </p:nvSpPr>
        <p:spPr>
          <a:xfrm>
            <a:off x="838200" y="-48761"/>
            <a:ext cx="10515600" cy="1325563"/>
          </a:xfrm>
        </p:spPr>
        <p:txBody>
          <a:bodyPr/>
          <a:lstStyle/>
          <a:p>
            <a:r>
              <a:rPr lang="en-JP" dirty="0"/>
              <a:t>Solenoid magnet</a:t>
            </a:r>
          </a:p>
        </p:txBody>
      </p:sp>
      <p:sp>
        <p:nvSpPr>
          <p:cNvPr id="3" name="Content Placeholder 2">
            <a:extLst>
              <a:ext uri="{FF2B5EF4-FFF2-40B4-BE49-F238E27FC236}">
                <a16:creationId xmlns:a16="http://schemas.microsoft.com/office/drawing/2014/main" id="{444EE167-8834-EC2F-8271-C479D37B9989}"/>
              </a:ext>
            </a:extLst>
          </p:cNvPr>
          <p:cNvSpPr>
            <a:spLocks noGrp="1"/>
          </p:cNvSpPr>
          <p:nvPr>
            <p:ph idx="1"/>
          </p:nvPr>
        </p:nvSpPr>
        <p:spPr>
          <a:xfrm>
            <a:off x="0" y="799039"/>
            <a:ext cx="12192000" cy="1926243"/>
          </a:xfrm>
        </p:spPr>
        <p:txBody>
          <a:bodyPr>
            <a:normAutofit/>
          </a:bodyPr>
          <a:lstStyle/>
          <a:p>
            <a:pPr>
              <a:lnSpc>
                <a:spcPct val="150000"/>
              </a:lnSpc>
            </a:pPr>
            <a:r>
              <a:rPr lang="en-US" sz="1800" b="0" i="0" u="none" strike="noStrike" dirty="0">
                <a:solidFill>
                  <a:srgbClr val="202122"/>
                </a:solidFill>
                <a:effectLst/>
              </a:rPr>
              <a:t>For </a:t>
            </a:r>
            <a:r>
              <a:rPr lang="en-US" sz="1800" b="0" i="0" u="none" strike="noStrike" dirty="0" err="1">
                <a:solidFill>
                  <a:srgbClr val="202122"/>
                </a:solidFill>
                <a:effectLst/>
              </a:rPr>
              <a:t>ePIC</a:t>
            </a:r>
            <a:r>
              <a:rPr lang="en-US" sz="1800" b="0" i="0" u="none" strike="noStrike" dirty="0">
                <a:solidFill>
                  <a:srgbClr val="202122"/>
                </a:solidFill>
                <a:effectLst/>
              </a:rPr>
              <a:t>, a new solenoid is developed as the experimental magnet with a central field of 1.7 T with an operational range of up to 2 T. The Magnet has been named </a:t>
            </a:r>
            <a:r>
              <a:rPr lang="en-US" sz="1800" b="1" i="0" u="none" strike="noStrike" dirty="0">
                <a:solidFill>
                  <a:srgbClr val="202122"/>
                </a:solidFill>
                <a:effectLst/>
              </a:rPr>
              <a:t>MARCO</a:t>
            </a:r>
            <a:r>
              <a:rPr lang="en-US" sz="1800" i="0" u="none" strike="noStrike" dirty="0">
                <a:solidFill>
                  <a:srgbClr val="202122"/>
                </a:solidFill>
                <a:effectLst/>
              </a:rPr>
              <a:t>. From Ref. [</a:t>
            </a:r>
            <a:r>
              <a:rPr lang="en-US" sz="1800" i="0" u="none" strike="noStrike" dirty="0">
                <a:solidFill>
                  <a:srgbClr val="202122"/>
                </a:solidFill>
                <a:effectLst/>
                <a:hlinkClick r:id="rId2"/>
              </a:rPr>
              <a:t>link</a:t>
            </a:r>
            <a:r>
              <a:rPr lang="en-US" sz="1800" i="0" u="none" strike="noStrike" dirty="0">
                <a:solidFill>
                  <a:srgbClr val="202122"/>
                </a:solidFill>
                <a:effectLst/>
              </a:rPr>
              <a:t>].</a:t>
            </a:r>
          </a:p>
          <a:p>
            <a:pPr lvl="1">
              <a:lnSpc>
                <a:spcPct val="150000"/>
              </a:lnSpc>
            </a:pPr>
            <a:r>
              <a:rPr lang="en-US" sz="1600" dirty="0">
                <a:solidFill>
                  <a:schemeClr val="tx1">
                    <a:lumMod val="50000"/>
                    <a:lumOff val="50000"/>
                  </a:schemeClr>
                </a:solidFill>
              </a:rPr>
              <a:t>Available field maps in a CSV format (as of Dec 2023)</a:t>
            </a:r>
            <a:r>
              <a:rPr lang="en-JP" sz="1600" dirty="0">
                <a:solidFill>
                  <a:schemeClr val="tx1">
                    <a:lumMod val="50000"/>
                    <a:lumOff val="50000"/>
                  </a:schemeClr>
                </a:solidFill>
              </a:rPr>
              <a:t>: </a:t>
            </a:r>
            <a:r>
              <a:rPr lang="en-JP" sz="1600" dirty="0">
                <a:solidFill>
                  <a:schemeClr val="tx1">
                    <a:lumMod val="50000"/>
                    <a:lumOff val="50000"/>
                  </a:schemeClr>
                </a:solidFill>
                <a:hlinkClick r:id="rId3"/>
              </a:rPr>
              <a:t>1.7 T </a:t>
            </a:r>
            <a:r>
              <a:rPr lang="en-JP" sz="1600" dirty="0">
                <a:solidFill>
                  <a:schemeClr val="tx1">
                    <a:lumMod val="50000"/>
                    <a:lumOff val="50000"/>
                  </a:schemeClr>
                </a:solidFill>
              </a:rPr>
              <a:t>and </a:t>
            </a:r>
            <a:r>
              <a:rPr lang="en-JP" sz="1600" dirty="0">
                <a:solidFill>
                  <a:schemeClr val="tx1">
                    <a:lumMod val="50000"/>
                    <a:lumOff val="50000"/>
                  </a:schemeClr>
                </a:solidFill>
                <a:hlinkClick r:id="rId4"/>
              </a:rPr>
              <a:t>2.0 T</a:t>
            </a:r>
            <a:r>
              <a:rPr lang="en-JP" sz="1600" dirty="0">
                <a:solidFill>
                  <a:schemeClr val="tx1">
                    <a:lumMod val="50000"/>
                    <a:lumOff val="50000"/>
                  </a:schemeClr>
                </a:solidFill>
              </a:rPr>
              <a:t> (points are calculated every 2 cm)</a:t>
            </a:r>
          </a:p>
          <a:p>
            <a:pPr lvl="1">
              <a:lnSpc>
                <a:spcPct val="150000"/>
              </a:lnSpc>
            </a:pPr>
            <a:r>
              <a:rPr lang="en-JP" sz="1600" dirty="0">
                <a:solidFill>
                  <a:schemeClr val="tx1">
                    <a:lumMod val="50000"/>
                    <a:lumOff val="50000"/>
                  </a:schemeClr>
                </a:solidFill>
              </a:rPr>
              <a:t>The solenoid field is </a:t>
            </a:r>
            <a:r>
              <a:rPr lang="en-JP" sz="1600" b="1" dirty="0">
                <a:solidFill>
                  <a:srgbClr val="FF0000"/>
                </a:solidFill>
              </a:rPr>
              <a:t>off-centered by 8 cm</a:t>
            </a:r>
            <a:r>
              <a:rPr lang="en-JP" sz="1600" dirty="0">
                <a:solidFill>
                  <a:schemeClr val="tx1">
                    <a:lumMod val="50000"/>
                    <a:lumOff val="50000"/>
                  </a:schemeClr>
                </a:solidFill>
              </a:rPr>
              <a:t> towards the electron beam direction, i.e., its center is at (0;0;-8) cm</a:t>
            </a:r>
            <a:endParaRPr lang="en-US" sz="160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428D30D8-E550-A4AF-C2C6-CDE3C790BBC2}"/>
              </a:ext>
            </a:extLst>
          </p:cNvPr>
          <p:cNvSpPr>
            <a:spLocks noGrp="1"/>
          </p:cNvSpPr>
          <p:nvPr>
            <p:ph type="dt" sz="half" idx="10"/>
          </p:nvPr>
        </p:nvSpPr>
        <p:spPr/>
        <p:txBody>
          <a:bodyPr/>
          <a:lstStyle/>
          <a:p>
            <a:fld id="{D4EE95EF-416E-7742-A214-FEFEB0F0994A}" type="datetime1">
              <a:rPr lang="en-US" smtClean="0"/>
              <a:t>1/24/24</a:t>
            </a:fld>
            <a:endParaRPr lang="en-JP"/>
          </a:p>
        </p:txBody>
      </p:sp>
      <p:sp>
        <p:nvSpPr>
          <p:cNvPr id="5" name="Footer Placeholder 4">
            <a:extLst>
              <a:ext uri="{FF2B5EF4-FFF2-40B4-BE49-F238E27FC236}">
                <a16:creationId xmlns:a16="http://schemas.microsoft.com/office/drawing/2014/main" id="{F8ACE169-4D65-DCB1-5B8A-16FE308C9FEE}"/>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B0F68769-C5A1-297E-46FF-6244B2AF06FC}"/>
              </a:ext>
            </a:extLst>
          </p:cNvPr>
          <p:cNvSpPr>
            <a:spLocks noGrp="1"/>
          </p:cNvSpPr>
          <p:nvPr>
            <p:ph type="sldNum" sz="quarter" idx="12"/>
          </p:nvPr>
        </p:nvSpPr>
        <p:spPr/>
        <p:txBody>
          <a:bodyPr/>
          <a:lstStyle/>
          <a:p>
            <a:fld id="{94587223-24F1-CD41-9ABC-0D14B0491924}" type="slidenum">
              <a:rPr lang="en-JP" smtClean="0"/>
              <a:t>4</a:t>
            </a:fld>
            <a:endParaRPr lang="en-JP"/>
          </a:p>
        </p:txBody>
      </p:sp>
      <p:sp>
        <p:nvSpPr>
          <p:cNvPr id="8" name="TextBox 7">
            <a:extLst>
              <a:ext uri="{FF2B5EF4-FFF2-40B4-BE49-F238E27FC236}">
                <a16:creationId xmlns:a16="http://schemas.microsoft.com/office/drawing/2014/main" id="{782F6CAD-BC44-212A-E7FB-DC48C90E0F83}"/>
              </a:ext>
            </a:extLst>
          </p:cNvPr>
          <p:cNvSpPr txBox="1"/>
          <p:nvPr/>
        </p:nvSpPr>
        <p:spPr>
          <a:xfrm>
            <a:off x="7253925" y="2788745"/>
            <a:ext cx="3793503" cy="3323987"/>
          </a:xfrm>
          <a:prstGeom prst="rect">
            <a:avLst/>
          </a:prstGeom>
          <a:solidFill>
            <a:schemeClr val="bg2">
              <a:lumMod val="90000"/>
            </a:schemeClr>
          </a:solidFill>
          <a:ln w="12700">
            <a:solidFill>
              <a:schemeClr val="tx1"/>
            </a:solidFill>
          </a:ln>
        </p:spPr>
        <p:txBody>
          <a:bodyPr wrap="square">
            <a:spAutoFit/>
          </a:bodyPr>
          <a:lstStyle/>
          <a:p>
            <a:r>
              <a:rPr lang="en-JP" sz="1400" dirty="0">
                <a:solidFill>
                  <a:srgbClr val="000000"/>
                </a:solidFill>
                <a:effectLst/>
                <a:latin typeface="Menlo" panose="020B0609030804020204" pitchFamily="49" charset="0"/>
              </a:rPr>
              <a:t>R(cm)	Z(cm)	Br(T)	Bz(T)</a:t>
            </a:r>
          </a:p>
          <a:p>
            <a:r>
              <a:rPr lang="en-JP" sz="1400" dirty="0">
                <a:solidFill>
                  <a:srgbClr val="000000"/>
                </a:solidFill>
                <a:effectLst/>
                <a:latin typeface="Menlo" panose="020B0609030804020204" pitchFamily="49" charset="0"/>
              </a:rPr>
              <a:t>0.0     -800.0  0.0000  -0.0006</a:t>
            </a:r>
          </a:p>
          <a:p>
            <a:r>
              <a:rPr lang="en-JP" sz="1400" dirty="0">
                <a:solidFill>
                  <a:srgbClr val="000000"/>
                </a:solidFill>
                <a:effectLst/>
                <a:latin typeface="Menlo" panose="020B0609030804020204" pitchFamily="49" charset="0"/>
              </a:rPr>
              <a:t>0.0     -798.0  0.0000  -0.0006</a:t>
            </a:r>
          </a:p>
          <a:p>
            <a:r>
              <a:rPr lang="en-JP" sz="1400" dirty="0">
                <a:solidFill>
                  <a:srgbClr val="000000"/>
                </a:solidFill>
                <a:effectLst/>
                <a:latin typeface="Menlo" panose="020B0609030804020204" pitchFamily="49" charset="0"/>
              </a:rPr>
              <a:t>0.0     -796.0  0.0000  -0.0006</a:t>
            </a:r>
          </a:p>
          <a:p>
            <a:r>
              <a:rPr lang="en-JP" sz="1400" dirty="0">
                <a:solidFill>
                  <a:srgbClr val="000000"/>
                </a:solidFill>
                <a:effectLst/>
                <a:latin typeface="Menlo" panose="020B0609030804020204" pitchFamily="49" charset="0"/>
              </a:rPr>
              <a:t>0.0     -794.0  0.0000  -0.0006</a:t>
            </a:r>
          </a:p>
          <a:p>
            <a:r>
              <a:rPr lang="en-JP" sz="1400" dirty="0">
                <a:solidFill>
                  <a:srgbClr val="000000"/>
                </a:solidFill>
                <a:effectLst/>
                <a:latin typeface="Menlo" panose="020B0609030804020204" pitchFamily="49" charset="0"/>
              </a:rPr>
              <a:t>0.0     -792.0  0.0000  -0.0006</a:t>
            </a:r>
          </a:p>
          <a:p>
            <a:r>
              <a:rPr lang="en-JP" sz="1400" dirty="0">
                <a:solidFill>
                  <a:srgbClr val="000000"/>
                </a:solidFill>
                <a:effectLst/>
                <a:latin typeface="Menlo" panose="020B0609030804020204" pitchFamily="49" charset="0"/>
              </a:rPr>
              <a:t>0.0     -790.0  0.0000  -0.0006</a:t>
            </a:r>
          </a:p>
          <a:p>
            <a:r>
              <a:rPr lang="en-JP" sz="1400" dirty="0">
                <a:solidFill>
                  <a:srgbClr val="000000"/>
                </a:solidFill>
                <a:effectLst/>
                <a:latin typeface="Menlo" panose="020B0609030804020204" pitchFamily="49" charset="0"/>
              </a:rPr>
              <a:t>0.0     -788.0  0.0000  -0.0006</a:t>
            </a:r>
          </a:p>
          <a:p>
            <a:r>
              <a:rPr lang="en-JP" sz="1400" dirty="0">
                <a:solidFill>
                  <a:srgbClr val="000000"/>
                </a:solidFill>
                <a:effectLst/>
                <a:latin typeface="Menlo" panose="020B0609030804020204" pitchFamily="49" charset="0"/>
              </a:rPr>
              <a:t>0.0     -786.0  0.0000  -0.0006</a:t>
            </a:r>
          </a:p>
          <a:p>
            <a:r>
              <a:rPr lang="en-JP" sz="1400" dirty="0">
                <a:solidFill>
                  <a:srgbClr val="000000"/>
                </a:solidFill>
                <a:effectLst/>
                <a:latin typeface="Menlo" panose="020B0609030804020204" pitchFamily="49" charset="0"/>
              </a:rPr>
              <a:t>0.0     -784.0  0.0000  -0.0006</a:t>
            </a:r>
          </a:p>
          <a:p>
            <a:r>
              <a:rPr lang="en-JP" sz="1400" dirty="0">
                <a:solidFill>
                  <a:srgbClr val="000000"/>
                </a:solidFill>
                <a:effectLst/>
                <a:latin typeface="Menlo" panose="020B0609030804020204" pitchFamily="49" charset="0"/>
              </a:rPr>
              <a:t>0.0     -782.0  0.0000  -0.0006</a:t>
            </a:r>
          </a:p>
          <a:p>
            <a:r>
              <a:rPr lang="en-JP" sz="1400" dirty="0">
                <a:solidFill>
                  <a:srgbClr val="000000"/>
                </a:solidFill>
                <a:effectLst/>
                <a:latin typeface="Menlo" panose="020B0609030804020204" pitchFamily="49" charset="0"/>
              </a:rPr>
              <a:t>0.0     -780.0  0.0000  -0.0006</a:t>
            </a:r>
          </a:p>
          <a:p>
            <a:r>
              <a:rPr lang="en-JP" sz="1400" dirty="0">
                <a:solidFill>
                  <a:srgbClr val="000000"/>
                </a:solidFill>
                <a:effectLst/>
                <a:latin typeface="Menlo" panose="020B0609030804020204" pitchFamily="49" charset="0"/>
              </a:rPr>
              <a:t>0.0     -778.0  0.0000  -0.0006</a:t>
            </a:r>
          </a:p>
          <a:p>
            <a:r>
              <a:rPr lang="en-JP" sz="1400" dirty="0">
                <a:solidFill>
                  <a:srgbClr val="000000"/>
                </a:solidFill>
                <a:effectLst/>
                <a:latin typeface="Menlo" panose="020B0609030804020204" pitchFamily="49" charset="0"/>
              </a:rPr>
              <a:t>0.0     -776.0  0.0000  -0.0007</a:t>
            </a:r>
          </a:p>
          <a:p>
            <a:r>
              <a:rPr lang="en-JP" sz="1400" dirty="0">
                <a:solidFill>
                  <a:srgbClr val="000000"/>
                </a:solidFill>
                <a:latin typeface="Menlo" panose="020B0609030804020204" pitchFamily="49" charset="0"/>
              </a:rPr>
              <a:t>...</a:t>
            </a:r>
            <a:endParaRPr lang="en-JP" sz="1400" dirty="0">
              <a:solidFill>
                <a:srgbClr val="000000"/>
              </a:solidFill>
              <a:effectLst/>
              <a:latin typeface="Menlo" panose="020B0609030804020204" pitchFamily="49" charset="0"/>
            </a:endParaRPr>
          </a:p>
        </p:txBody>
      </p:sp>
      <p:pic>
        <p:nvPicPr>
          <p:cNvPr id="1026" name="Picture 2">
            <a:extLst>
              <a:ext uri="{FF2B5EF4-FFF2-40B4-BE49-F238E27FC236}">
                <a16:creationId xmlns:a16="http://schemas.microsoft.com/office/drawing/2014/main" id="{9828FD0F-FE21-29B5-93DF-5F766B7414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62712"/>
            <a:ext cx="6138233" cy="29736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0EFC43B-03C8-2DA7-673D-75B8A48CDE54}"/>
              </a:ext>
            </a:extLst>
          </p:cNvPr>
          <p:cNvSpPr txBox="1"/>
          <p:nvPr/>
        </p:nvSpPr>
        <p:spPr>
          <a:xfrm>
            <a:off x="4938076" y="2715949"/>
            <a:ext cx="929935" cy="369332"/>
          </a:xfrm>
          <a:prstGeom prst="rect">
            <a:avLst/>
          </a:prstGeom>
          <a:noFill/>
        </p:spPr>
        <p:txBody>
          <a:bodyPr wrap="none" rtlCol="0">
            <a:spAutoFit/>
          </a:bodyPr>
          <a:lstStyle/>
          <a:p>
            <a:r>
              <a:rPr lang="en-JP" b="1" dirty="0"/>
              <a:t>MARCO</a:t>
            </a:r>
          </a:p>
        </p:txBody>
      </p:sp>
      <p:cxnSp>
        <p:nvCxnSpPr>
          <p:cNvPr id="11" name="Straight Arrow Connector 10">
            <a:extLst>
              <a:ext uri="{FF2B5EF4-FFF2-40B4-BE49-F238E27FC236}">
                <a16:creationId xmlns:a16="http://schemas.microsoft.com/office/drawing/2014/main" id="{D0769FCF-A285-5A3B-175C-C68BD38837AB}"/>
              </a:ext>
            </a:extLst>
          </p:cNvPr>
          <p:cNvCxnSpPr>
            <a:cxnSpLocks/>
            <a:stCxn id="9" idx="2"/>
          </p:cNvCxnSpPr>
          <p:nvPr/>
        </p:nvCxnSpPr>
        <p:spPr>
          <a:xfrm flipH="1">
            <a:off x="4038600" y="3085281"/>
            <a:ext cx="1364444" cy="8033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937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924684-F73E-31FB-0DC1-CBBA7B66FA9B}"/>
              </a:ext>
            </a:extLst>
          </p:cNvPr>
          <p:cNvSpPr>
            <a:spLocks noGrp="1"/>
          </p:cNvSpPr>
          <p:nvPr>
            <p:ph type="dt" sz="half" idx="10"/>
          </p:nvPr>
        </p:nvSpPr>
        <p:spPr/>
        <p:txBody>
          <a:bodyPr/>
          <a:lstStyle/>
          <a:p>
            <a:fld id="{7267DBD4-9C87-0D44-8E73-32C472E53B8F}" type="datetime1">
              <a:rPr lang="en-US" smtClean="0"/>
              <a:t>1/24/24</a:t>
            </a:fld>
            <a:endParaRPr lang="en-JP"/>
          </a:p>
        </p:txBody>
      </p:sp>
      <p:sp>
        <p:nvSpPr>
          <p:cNvPr id="5" name="Footer Placeholder 4">
            <a:extLst>
              <a:ext uri="{FF2B5EF4-FFF2-40B4-BE49-F238E27FC236}">
                <a16:creationId xmlns:a16="http://schemas.microsoft.com/office/drawing/2014/main" id="{09436528-BAD4-A2A7-44D8-75A70F337686}"/>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EF4585AD-CC85-D5F4-7681-1A4398F7EBBC}"/>
              </a:ext>
            </a:extLst>
          </p:cNvPr>
          <p:cNvSpPr>
            <a:spLocks noGrp="1"/>
          </p:cNvSpPr>
          <p:nvPr>
            <p:ph type="sldNum" sz="quarter" idx="12"/>
          </p:nvPr>
        </p:nvSpPr>
        <p:spPr/>
        <p:txBody>
          <a:bodyPr/>
          <a:lstStyle/>
          <a:p>
            <a:fld id="{94587223-24F1-CD41-9ABC-0D14B0491924}" type="slidenum">
              <a:rPr lang="en-JP" smtClean="0"/>
              <a:t>5</a:t>
            </a:fld>
            <a:endParaRPr lang="en-JP"/>
          </a:p>
        </p:txBody>
      </p:sp>
      <p:sp>
        <p:nvSpPr>
          <p:cNvPr id="20" name="Title 1">
            <a:extLst>
              <a:ext uri="{FF2B5EF4-FFF2-40B4-BE49-F238E27FC236}">
                <a16:creationId xmlns:a16="http://schemas.microsoft.com/office/drawing/2014/main" id="{A58080D6-7C32-89CC-601F-3C4C729BB683}"/>
              </a:ext>
            </a:extLst>
          </p:cNvPr>
          <p:cNvSpPr>
            <a:spLocks noGrp="1"/>
          </p:cNvSpPr>
          <p:nvPr>
            <p:ph type="title"/>
          </p:nvPr>
        </p:nvSpPr>
        <p:spPr>
          <a:xfrm>
            <a:off x="11679" y="0"/>
            <a:ext cx="10515600" cy="908999"/>
          </a:xfrm>
        </p:spPr>
        <p:txBody>
          <a:bodyPr/>
          <a:lstStyle/>
          <a:p>
            <a:r>
              <a:rPr lang="en-JP" dirty="0"/>
              <a:t>Material scan (black) vs solenoid field (color) </a:t>
            </a:r>
          </a:p>
        </p:txBody>
      </p:sp>
      <p:pic>
        <p:nvPicPr>
          <p:cNvPr id="3" name="Picture 2" descr="A graph of a diagram&#10;&#10;Description automatically generated with medium confidence">
            <a:extLst>
              <a:ext uri="{FF2B5EF4-FFF2-40B4-BE49-F238E27FC236}">
                <a16:creationId xmlns:a16="http://schemas.microsoft.com/office/drawing/2014/main" id="{EC6AF25D-07ED-F5D9-B11E-FFB308C8AED0}"/>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aturation sat="0"/>
                    </a14:imgEffect>
                  </a14:imgLayer>
                </a14:imgProps>
              </a:ext>
            </a:extLst>
          </a:blip>
          <a:srcRect l="7622" t="9098" r="11832"/>
          <a:stretch/>
        </p:blipFill>
        <p:spPr>
          <a:xfrm>
            <a:off x="1414021" y="1234911"/>
            <a:ext cx="8898903" cy="4876171"/>
          </a:xfrm>
          <a:prstGeom prst="rect">
            <a:avLst/>
          </a:prstGeom>
          <a:ln>
            <a:noFill/>
          </a:ln>
        </p:spPr>
      </p:pic>
      <p:pic>
        <p:nvPicPr>
          <p:cNvPr id="2" name="Picture 1">
            <a:extLst>
              <a:ext uri="{FF2B5EF4-FFF2-40B4-BE49-F238E27FC236}">
                <a16:creationId xmlns:a16="http://schemas.microsoft.com/office/drawing/2014/main" id="{F7D96A49-7D35-2FE4-1B80-9EEFF0E0FAA6}"/>
              </a:ext>
            </a:extLst>
          </p:cNvPr>
          <p:cNvPicPr>
            <a:picLocks noChangeAspect="1"/>
          </p:cNvPicPr>
          <p:nvPr/>
        </p:nvPicPr>
        <p:blipFill rotWithShape="1">
          <a:blip r:embed="rId5">
            <a:alphaModFix amt="80000"/>
            <a:extLst>
              <a:ext uri="{BEBA8EAE-BF5A-486C-A8C5-ECC9F3942E4B}">
                <a14:imgProps xmlns:a14="http://schemas.microsoft.com/office/drawing/2010/main">
                  <a14:imgLayer r:embed="rId6">
                    <a14:imgEffect>
                      <a14:brightnessContrast contrast="-10000"/>
                    </a14:imgEffect>
                  </a14:imgLayer>
                </a14:imgProps>
              </a:ext>
            </a:extLst>
          </a:blip>
          <a:srcRect l="15302" t="20343" r="16696" b="12350"/>
          <a:stretch/>
        </p:blipFill>
        <p:spPr>
          <a:xfrm>
            <a:off x="2262433" y="1838227"/>
            <a:ext cx="7513163" cy="3610466"/>
          </a:xfrm>
          <a:prstGeom prst="rect">
            <a:avLst/>
          </a:prstGeom>
          <a:ln>
            <a:noFill/>
          </a:ln>
        </p:spPr>
      </p:pic>
      <p:sp>
        <p:nvSpPr>
          <p:cNvPr id="10" name="Left Arrow 9">
            <a:extLst>
              <a:ext uri="{FF2B5EF4-FFF2-40B4-BE49-F238E27FC236}">
                <a16:creationId xmlns:a16="http://schemas.microsoft.com/office/drawing/2014/main" id="{6585D060-142E-4DD4-1B82-F4B5944C6217}"/>
              </a:ext>
            </a:extLst>
          </p:cNvPr>
          <p:cNvSpPr/>
          <p:nvPr/>
        </p:nvSpPr>
        <p:spPr>
          <a:xfrm>
            <a:off x="6508667" y="5836727"/>
            <a:ext cx="2256312" cy="43056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a:t>
            </a:r>
            <a:r>
              <a:rPr lang="en-JP" dirty="0"/>
              <a:t>lectron beam</a:t>
            </a:r>
          </a:p>
        </p:txBody>
      </p:sp>
      <p:sp>
        <p:nvSpPr>
          <p:cNvPr id="11" name="Right Arrow 10">
            <a:extLst>
              <a:ext uri="{FF2B5EF4-FFF2-40B4-BE49-F238E27FC236}">
                <a16:creationId xmlns:a16="http://schemas.microsoft.com/office/drawing/2014/main" id="{FD2D5FB2-CF27-EA78-CE34-62B6561D0480}"/>
              </a:ext>
            </a:extLst>
          </p:cNvPr>
          <p:cNvSpPr/>
          <p:nvPr/>
        </p:nvSpPr>
        <p:spPr>
          <a:xfrm>
            <a:off x="3327070" y="5836727"/>
            <a:ext cx="2256313" cy="4305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a:t>
            </a:r>
            <a:r>
              <a:rPr lang="en-JP" dirty="0"/>
              <a:t>adron beam</a:t>
            </a:r>
          </a:p>
        </p:txBody>
      </p:sp>
      <p:pic>
        <p:nvPicPr>
          <p:cNvPr id="12" name="Picture 11">
            <a:extLst>
              <a:ext uri="{FF2B5EF4-FFF2-40B4-BE49-F238E27FC236}">
                <a16:creationId xmlns:a16="http://schemas.microsoft.com/office/drawing/2014/main" id="{3F0EDB89-C139-80F4-D0EA-F00D5E798EE0}"/>
              </a:ext>
            </a:extLst>
          </p:cNvPr>
          <p:cNvPicPr>
            <a:picLocks noChangeAspect="1"/>
          </p:cNvPicPr>
          <p:nvPr/>
        </p:nvPicPr>
        <p:blipFill rotWithShape="1">
          <a:blip r:embed="rId5">
            <a:alphaModFix amt="80000"/>
            <a:extLst>
              <a:ext uri="{BEBA8EAE-BF5A-486C-A8C5-ECC9F3942E4B}">
                <a14:imgProps xmlns:a14="http://schemas.microsoft.com/office/drawing/2010/main">
                  <a14:imgLayer r:embed="rId6">
                    <a14:imgEffect>
                      <a14:brightnessContrast contrast="-10000"/>
                    </a14:imgEffect>
                  </a14:imgLayer>
                </a14:imgProps>
              </a:ext>
            </a:extLst>
          </a:blip>
          <a:srcRect l="88138" t="7995" r="-78" b="11178"/>
          <a:stretch/>
        </p:blipFill>
        <p:spPr>
          <a:xfrm>
            <a:off x="10312924" y="1154267"/>
            <a:ext cx="1319151" cy="4335721"/>
          </a:xfrm>
          <a:prstGeom prst="rect">
            <a:avLst/>
          </a:prstGeom>
          <a:ln>
            <a:noFill/>
          </a:ln>
        </p:spPr>
      </p:pic>
      <p:sp>
        <p:nvSpPr>
          <p:cNvPr id="13" name="TextBox 12">
            <a:extLst>
              <a:ext uri="{FF2B5EF4-FFF2-40B4-BE49-F238E27FC236}">
                <a16:creationId xmlns:a16="http://schemas.microsoft.com/office/drawing/2014/main" id="{554A4059-AEAC-C85D-D2A9-EE9299B3410C}"/>
              </a:ext>
            </a:extLst>
          </p:cNvPr>
          <p:cNvSpPr txBox="1"/>
          <p:nvPr/>
        </p:nvSpPr>
        <p:spPr>
          <a:xfrm rot="16200000">
            <a:off x="788944" y="1443141"/>
            <a:ext cx="785793" cy="369332"/>
          </a:xfrm>
          <a:prstGeom prst="rect">
            <a:avLst/>
          </a:prstGeom>
          <a:noFill/>
        </p:spPr>
        <p:txBody>
          <a:bodyPr wrap="none" rtlCol="0">
            <a:spAutoFit/>
          </a:bodyPr>
          <a:lstStyle/>
          <a:p>
            <a:r>
              <a:rPr lang="en-JP" dirty="0"/>
              <a:t>R [cm]</a:t>
            </a:r>
          </a:p>
        </p:txBody>
      </p:sp>
    </p:spTree>
    <p:extLst>
      <p:ext uri="{BB962C8B-B14F-4D97-AF65-F5344CB8AC3E}">
        <p14:creationId xmlns:p14="http://schemas.microsoft.com/office/powerpoint/2010/main" val="137953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0F88A-6380-02FE-A082-8DEF602119B6}"/>
              </a:ext>
            </a:extLst>
          </p:cNvPr>
          <p:cNvSpPr>
            <a:spLocks noGrp="1"/>
          </p:cNvSpPr>
          <p:nvPr>
            <p:ph type="title"/>
          </p:nvPr>
        </p:nvSpPr>
        <p:spPr>
          <a:xfrm>
            <a:off x="0" y="0"/>
            <a:ext cx="12191999" cy="821004"/>
          </a:xfrm>
        </p:spPr>
        <p:txBody>
          <a:bodyPr>
            <a:normAutofit/>
          </a:bodyPr>
          <a:lstStyle/>
          <a:p>
            <a:r>
              <a:rPr lang="en-JP" sz="4000" dirty="0"/>
              <a:t>Detector solenoid field in the custom-built Geant4</a:t>
            </a:r>
          </a:p>
        </p:txBody>
      </p:sp>
      <p:sp>
        <p:nvSpPr>
          <p:cNvPr id="4" name="Date Placeholder 3">
            <a:extLst>
              <a:ext uri="{FF2B5EF4-FFF2-40B4-BE49-F238E27FC236}">
                <a16:creationId xmlns:a16="http://schemas.microsoft.com/office/drawing/2014/main" id="{CC1149B5-E0AE-311E-07C8-FD3591A1AA22}"/>
              </a:ext>
            </a:extLst>
          </p:cNvPr>
          <p:cNvSpPr>
            <a:spLocks noGrp="1"/>
          </p:cNvSpPr>
          <p:nvPr>
            <p:ph type="dt" sz="half" idx="10"/>
          </p:nvPr>
        </p:nvSpPr>
        <p:spPr/>
        <p:txBody>
          <a:bodyPr/>
          <a:lstStyle/>
          <a:p>
            <a:fld id="{578A2A8E-4F22-E449-9C37-B9BFC5E5BB68}" type="datetime1">
              <a:rPr lang="en-US" smtClean="0"/>
              <a:t>1/24/24</a:t>
            </a:fld>
            <a:endParaRPr lang="en-JP" dirty="0"/>
          </a:p>
        </p:txBody>
      </p:sp>
      <p:sp>
        <p:nvSpPr>
          <p:cNvPr id="5" name="Footer Placeholder 4">
            <a:extLst>
              <a:ext uri="{FF2B5EF4-FFF2-40B4-BE49-F238E27FC236}">
                <a16:creationId xmlns:a16="http://schemas.microsoft.com/office/drawing/2014/main" id="{76E92518-0D2B-95E3-8120-583A0A26599E}"/>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7A400C86-0107-2B11-513E-C9ED8C750C26}"/>
              </a:ext>
            </a:extLst>
          </p:cNvPr>
          <p:cNvSpPr>
            <a:spLocks noGrp="1"/>
          </p:cNvSpPr>
          <p:nvPr>
            <p:ph type="sldNum" sz="quarter" idx="12"/>
          </p:nvPr>
        </p:nvSpPr>
        <p:spPr/>
        <p:txBody>
          <a:bodyPr/>
          <a:lstStyle/>
          <a:p>
            <a:fld id="{94587223-24F1-CD41-9ABC-0D14B0491924}" type="slidenum">
              <a:rPr lang="en-JP" smtClean="0"/>
              <a:t>6</a:t>
            </a:fld>
            <a:endParaRPr lang="en-JP"/>
          </a:p>
        </p:txBody>
      </p:sp>
      <p:sp>
        <p:nvSpPr>
          <p:cNvPr id="9" name="TextBox 8">
            <a:extLst>
              <a:ext uri="{FF2B5EF4-FFF2-40B4-BE49-F238E27FC236}">
                <a16:creationId xmlns:a16="http://schemas.microsoft.com/office/drawing/2014/main" id="{75D19CD0-5A3D-48F2-9A71-6EB812201A63}"/>
              </a:ext>
            </a:extLst>
          </p:cNvPr>
          <p:cNvSpPr txBox="1"/>
          <p:nvPr/>
        </p:nvSpPr>
        <p:spPr>
          <a:xfrm>
            <a:off x="3255693" y="764356"/>
            <a:ext cx="1727268" cy="369332"/>
          </a:xfrm>
          <a:prstGeom prst="rect">
            <a:avLst/>
          </a:prstGeom>
          <a:noFill/>
        </p:spPr>
        <p:txBody>
          <a:bodyPr wrap="none" rtlCol="0">
            <a:spAutoFit/>
          </a:bodyPr>
          <a:lstStyle/>
          <a:p>
            <a:r>
              <a:rPr lang="en-US" dirty="0"/>
              <a:t>X</a:t>
            </a:r>
            <a:r>
              <a:rPr lang="en-JP" dirty="0"/>
              <a:t>-Z (|Y| &lt;= 2cm)</a:t>
            </a:r>
          </a:p>
        </p:txBody>
      </p:sp>
      <p:sp>
        <p:nvSpPr>
          <p:cNvPr id="12" name="TextBox 11">
            <a:extLst>
              <a:ext uri="{FF2B5EF4-FFF2-40B4-BE49-F238E27FC236}">
                <a16:creationId xmlns:a16="http://schemas.microsoft.com/office/drawing/2014/main" id="{68FC4626-FDFD-FC29-9A25-A6291C87B4DF}"/>
              </a:ext>
            </a:extLst>
          </p:cNvPr>
          <p:cNvSpPr txBox="1"/>
          <p:nvPr/>
        </p:nvSpPr>
        <p:spPr>
          <a:xfrm>
            <a:off x="7077357" y="764356"/>
            <a:ext cx="1723164" cy="369332"/>
          </a:xfrm>
          <a:prstGeom prst="rect">
            <a:avLst/>
          </a:prstGeom>
          <a:noFill/>
        </p:spPr>
        <p:txBody>
          <a:bodyPr wrap="none" rtlCol="0">
            <a:spAutoFit/>
          </a:bodyPr>
          <a:lstStyle/>
          <a:p>
            <a:r>
              <a:rPr lang="en-US" dirty="0"/>
              <a:t>Y</a:t>
            </a:r>
            <a:r>
              <a:rPr lang="en-JP" dirty="0"/>
              <a:t>-Z (|X| &lt;= 2cm)</a:t>
            </a:r>
          </a:p>
        </p:txBody>
      </p:sp>
      <p:sp>
        <p:nvSpPr>
          <p:cNvPr id="15" name="TextBox 14">
            <a:extLst>
              <a:ext uri="{FF2B5EF4-FFF2-40B4-BE49-F238E27FC236}">
                <a16:creationId xmlns:a16="http://schemas.microsoft.com/office/drawing/2014/main" id="{2251385D-7CF7-A390-B476-38BC3973EEC7}"/>
              </a:ext>
            </a:extLst>
          </p:cNvPr>
          <p:cNvSpPr txBox="1"/>
          <p:nvPr/>
        </p:nvSpPr>
        <p:spPr>
          <a:xfrm>
            <a:off x="7077357" y="3514987"/>
            <a:ext cx="1723164" cy="369332"/>
          </a:xfrm>
          <a:prstGeom prst="rect">
            <a:avLst/>
          </a:prstGeom>
          <a:noFill/>
        </p:spPr>
        <p:txBody>
          <a:bodyPr wrap="none" rtlCol="0">
            <a:spAutoFit/>
          </a:bodyPr>
          <a:lstStyle/>
          <a:p>
            <a:r>
              <a:rPr lang="en-US" dirty="0"/>
              <a:t>Y</a:t>
            </a:r>
            <a:r>
              <a:rPr lang="en-JP" dirty="0"/>
              <a:t>-X (|Z| &lt;= 2cm)</a:t>
            </a:r>
          </a:p>
        </p:txBody>
      </p:sp>
      <p:sp>
        <p:nvSpPr>
          <p:cNvPr id="23" name="TextBox 22">
            <a:extLst>
              <a:ext uri="{FF2B5EF4-FFF2-40B4-BE49-F238E27FC236}">
                <a16:creationId xmlns:a16="http://schemas.microsoft.com/office/drawing/2014/main" id="{30398447-3E51-AAE7-6031-12FB6E4E49DB}"/>
              </a:ext>
            </a:extLst>
          </p:cNvPr>
          <p:cNvSpPr txBox="1"/>
          <p:nvPr/>
        </p:nvSpPr>
        <p:spPr>
          <a:xfrm>
            <a:off x="3803407" y="3514987"/>
            <a:ext cx="631840" cy="369332"/>
          </a:xfrm>
          <a:prstGeom prst="rect">
            <a:avLst/>
          </a:prstGeom>
          <a:noFill/>
        </p:spPr>
        <p:txBody>
          <a:bodyPr wrap="none" rtlCol="0">
            <a:spAutoFit/>
          </a:bodyPr>
          <a:lstStyle/>
          <a:p>
            <a:r>
              <a:rPr lang="en-US" dirty="0"/>
              <a:t>X</a:t>
            </a:r>
            <a:r>
              <a:rPr lang="en-JP" dirty="0"/>
              <a:t>-Y-Z</a:t>
            </a:r>
          </a:p>
        </p:txBody>
      </p:sp>
      <p:pic>
        <p:nvPicPr>
          <p:cNvPr id="3" name="Picture 2" descr="A computer screen shot of a computer program&#10;&#10;Description automatically generated">
            <a:extLst>
              <a:ext uri="{FF2B5EF4-FFF2-40B4-BE49-F238E27FC236}">
                <a16:creationId xmlns:a16="http://schemas.microsoft.com/office/drawing/2014/main" id="{832159AD-8840-1458-B7B4-8D1A03A2D31E}"/>
              </a:ext>
            </a:extLst>
          </p:cNvPr>
          <p:cNvPicPr>
            <a:picLocks/>
          </p:cNvPicPr>
          <p:nvPr/>
        </p:nvPicPr>
        <p:blipFill rotWithShape="1">
          <a:blip r:embed="rId2"/>
          <a:srcRect l="3596" t="12786" r="31238" b="11562"/>
          <a:stretch/>
        </p:blipFill>
        <p:spPr>
          <a:xfrm>
            <a:off x="2479062" y="1135019"/>
            <a:ext cx="3280530" cy="2380211"/>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5A7A4A34-C7BA-E2F1-E7FF-79FA4A787CF8}"/>
              </a:ext>
            </a:extLst>
          </p:cNvPr>
          <p:cNvPicPr>
            <a:picLocks/>
          </p:cNvPicPr>
          <p:nvPr/>
        </p:nvPicPr>
        <p:blipFill rotWithShape="1">
          <a:blip r:embed="rId3"/>
          <a:srcRect l="3597" t="12770" r="31225" b="11564"/>
          <a:stretch/>
        </p:blipFill>
        <p:spPr>
          <a:xfrm>
            <a:off x="6298674" y="1133722"/>
            <a:ext cx="3280530" cy="2380213"/>
          </a:xfrm>
          <a:prstGeom prst="rect">
            <a:avLst/>
          </a:prstGeom>
        </p:spPr>
      </p:pic>
      <p:pic>
        <p:nvPicPr>
          <p:cNvPr id="10" name="Picture 9" descr="A screen shot of a computer&#10;&#10;Description automatically generated">
            <a:extLst>
              <a:ext uri="{FF2B5EF4-FFF2-40B4-BE49-F238E27FC236}">
                <a16:creationId xmlns:a16="http://schemas.microsoft.com/office/drawing/2014/main" id="{B77BEC00-92B5-4A58-B60B-912D9C294C9B}"/>
              </a:ext>
            </a:extLst>
          </p:cNvPr>
          <p:cNvPicPr>
            <a:picLocks/>
          </p:cNvPicPr>
          <p:nvPr/>
        </p:nvPicPr>
        <p:blipFill rotWithShape="1">
          <a:blip r:embed="rId4"/>
          <a:srcRect l="3597" t="12770" r="31225" b="11564"/>
          <a:stretch/>
        </p:blipFill>
        <p:spPr>
          <a:xfrm>
            <a:off x="6298674" y="3826653"/>
            <a:ext cx="3280530" cy="2380211"/>
          </a:xfrm>
          <a:prstGeom prst="rect">
            <a:avLst/>
          </a:prstGeom>
        </p:spPr>
      </p:pic>
      <p:pic>
        <p:nvPicPr>
          <p:cNvPr id="16" name="Picture 15" descr="A computer screen shot of a computer program&#10;&#10;Description automatically generated">
            <a:extLst>
              <a:ext uri="{FF2B5EF4-FFF2-40B4-BE49-F238E27FC236}">
                <a16:creationId xmlns:a16="http://schemas.microsoft.com/office/drawing/2014/main" id="{EE3D6123-CE01-0F2F-E85E-7FCB49B37033}"/>
              </a:ext>
            </a:extLst>
          </p:cNvPr>
          <p:cNvPicPr>
            <a:picLocks/>
          </p:cNvPicPr>
          <p:nvPr/>
        </p:nvPicPr>
        <p:blipFill rotWithShape="1">
          <a:blip r:embed="rId5"/>
          <a:srcRect l="3597" t="12770" r="31225" b="11564"/>
          <a:stretch/>
        </p:blipFill>
        <p:spPr>
          <a:xfrm>
            <a:off x="2479064" y="3826654"/>
            <a:ext cx="3280527" cy="2380210"/>
          </a:xfrm>
          <a:prstGeom prst="rect">
            <a:avLst/>
          </a:prstGeom>
        </p:spPr>
      </p:pic>
    </p:spTree>
    <p:extLst>
      <p:ext uri="{BB962C8B-B14F-4D97-AF65-F5344CB8AC3E}">
        <p14:creationId xmlns:p14="http://schemas.microsoft.com/office/powerpoint/2010/main" val="3602552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582EB-FC81-DA2B-BB7C-6FF7F0F33D09}"/>
              </a:ext>
            </a:extLst>
          </p:cNvPr>
          <p:cNvSpPr>
            <a:spLocks noGrp="1"/>
          </p:cNvSpPr>
          <p:nvPr>
            <p:ph type="title"/>
          </p:nvPr>
        </p:nvSpPr>
        <p:spPr>
          <a:xfrm>
            <a:off x="838200" y="2766218"/>
            <a:ext cx="10515600" cy="1325563"/>
          </a:xfrm>
        </p:spPr>
        <p:txBody>
          <a:bodyPr/>
          <a:lstStyle/>
          <a:p>
            <a:pPr algn="ctr"/>
            <a:r>
              <a:rPr lang="en-JP" dirty="0"/>
              <a:t>X-ray reflection process</a:t>
            </a:r>
          </a:p>
        </p:txBody>
      </p:sp>
      <p:sp>
        <p:nvSpPr>
          <p:cNvPr id="4" name="Date Placeholder 3">
            <a:extLst>
              <a:ext uri="{FF2B5EF4-FFF2-40B4-BE49-F238E27FC236}">
                <a16:creationId xmlns:a16="http://schemas.microsoft.com/office/drawing/2014/main" id="{389517A2-D356-4753-CEF6-D06A338C65DD}"/>
              </a:ext>
            </a:extLst>
          </p:cNvPr>
          <p:cNvSpPr>
            <a:spLocks noGrp="1"/>
          </p:cNvSpPr>
          <p:nvPr>
            <p:ph type="dt" sz="half" idx="10"/>
          </p:nvPr>
        </p:nvSpPr>
        <p:spPr/>
        <p:txBody>
          <a:bodyPr/>
          <a:lstStyle/>
          <a:p>
            <a:fld id="{E5C9FA1F-0B6F-854A-9C6C-8BA35F78EF70}" type="datetime1">
              <a:rPr lang="en-US" smtClean="0"/>
              <a:t>1/24/24</a:t>
            </a:fld>
            <a:endParaRPr lang="en-JP"/>
          </a:p>
        </p:txBody>
      </p:sp>
      <p:sp>
        <p:nvSpPr>
          <p:cNvPr id="5" name="Footer Placeholder 4">
            <a:extLst>
              <a:ext uri="{FF2B5EF4-FFF2-40B4-BE49-F238E27FC236}">
                <a16:creationId xmlns:a16="http://schemas.microsoft.com/office/drawing/2014/main" id="{141D9DAA-75AE-9D31-EAD8-C9F9F757A049}"/>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17347AD6-3CAA-1E79-078B-486057BD0856}"/>
              </a:ext>
            </a:extLst>
          </p:cNvPr>
          <p:cNvSpPr>
            <a:spLocks noGrp="1"/>
          </p:cNvSpPr>
          <p:nvPr>
            <p:ph type="sldNum" sz="quarter" idx="12"/>
          </p:nvPr>
        </p:nvSpPr>
        <p:spPr/>
        <p:txBody>
          <a:bodyPr/>
          <a:lstStyle/>
          <a:p>
            <a:fld id="{94587223-24F1-CD41-9ABC-0D14B0491924}" type="slidenum">
              <a:rPr lang="en-JP" smtClean="0"/>
              <a:t>7</a:t>
            </a:fld>
            <a:endParaRPr lang="en-JP"/>
          </a:p>
        </p:txBody>
      </p:sp>
    </p:spTree>
    <p:extLst>
      <p:ext uri="{BB962C8B-B14F-4D97-AF65-F5344CB8AC3E}">
        <p14:creationId xmlns:p14="http://schemas.microsoft.com/office/powerpoint/2010/main" val="462800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E36A9-9C22-35CA-9A85-FB2C90A3BC0F}"/>
              </a:ext>
            </a:extLst>
          </p:cNvPr>
          <p:cNvSpPr>
            <a:spLocks noGrp="1"/>
          </p:cNvSpPr>
          <p:nvPr>
            <p:ph type="title"/>
          </p:nvPr>
        </p:nvSpPr>
        <p:spPr>
          <a:xfrm>
            <a:off x="838200" y="-200484"/>
            <a:ext cx="10515600" cy="1325563"/>
          </a:xfrm>
        </p:spPr>
        <p:txBody>
          <a:bodyPr/>
          <a:lstStyle/>
          <a:p>
            <a:r>
              <a:rPr lang="en-JP" dirty="0"/>
              <a:t>X-ray reflection process in Geant4 (updates)</a:t>
            </a:r>
          </a:p>
        </p:txBody>
      </p:sp>
      <p:sp>
        <p:nvSpPr>
          <p:cNvPr id="4" name="Date Placeholder 3">
            <a:extLst>
              <a:ext uri="{FF2B5EF4-FFF2-40B4-BE49-F238E27FC236}">
                <a16:creationId xmlns:a16="http://schemas.microsoft.com/office/drawing/2014/main" id="{A4939C8B-9202-7862-808C-059E295D1DE7}"/>
              </a:ext>
            </a:extLst>
          </p:cNvPr>
          <p:cNvSpPr>
            <a:spLocks noGrp="1"/>
          </p:cNvSpPr>
          <p:nvPr>
            <p:ph type="dt" sz="half" idx="10"/>
          </p:nvPr>
        </p:nvSpPr>
        <p:spPr/>
        <p:txBody>
          <a:bodyPr/>
          <a:lstStyle/>
          <a:p>
            <a:fld id="{61456C75-F1C7-2E40-8490-FFAE8A327D65}" type="datetime1">
              <a:rPr lang="en-US" smtClean="0"/>
              <a:t>1/24/24</a:t>
            </a:fld>
            <a:endParaRPr lang="en-JP"/>
          </a:p>
        </p:txBody>
      </p:sp>
      <p:sp>
        <p:nvSpPr>
          <p:cNvPr id="5" name="Footer Placeholder 4">
            <a:extLst>
              <a:ext uri="{FF2B5EF4-FFF2-40B4-BE49-F238E27FC236}">
                <a16:creationId xmlns:a16="http://schemas.microsoft.com/office/drawing/2014/main" id="{F8C5AB89-9FEF-F401-5AFE-9CD49F242BAE}"/>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1BF0904F-54FA-B244-F9CB-6DC33F45A380}"/>
              </a:ext>
            </a:extLst>
          </p:cNvPr>
          <p:cNvSpPr>
            <a:spLocks noGrp="1"/>
          </p:cNvSpPr>
          <p:nvPr>
            <p:ph type="sldNum" sz="quarter" idx="12"/>
          </p:nvPr>
        </p:nvSpPr>
        <p:spPr/>
        <p:txBody>
          <a:bodyPr/>
          <a:lstStyle/>
          <a:p>
            <a:fld id="{94587223-24F1-CD41-9ABC-0D14B0491924}" type="slidenum">
              <a:rPr lang="en-JP" smtClean="0"/>
              <a:t>8</a:t>
            </a:fld>
            <a:endParaRPr lang="en-JP"/>
          </a:p>
        </p:txBody>
      </p:sp>
      <p:sp>
        <p:nvSpPr>
          <p:cNvPr id="8" name="Content Placeholder 7">
            <a:extLst>
              <a:ext uri="{FF2B5EF4-FFF2-40B4-BE49-F238E27FC236}">
                <a16:creationId xmlns:a16="http://schemas.microsoft.com/office/drawing/2014/main" id="{61D23489-4DC1-18B7-006C-F35D8F2A6D5C}"/>
              </a:ext>
            </a:extLst>
          </p:cNvPr>
          <p:cNvSpPr>
            <a:spLocks noGrp="1"/>
          </p:cNvSpPr>
          <p:nvPr>
            <p:ph idx="1"/>
          </p:nvPr>
        </p:nvSpPr>
        <p:spPr>
          <a:xfrm>
            <a:off x="0" y="980387"/>
            <a:ext cx="12192000" cy="5196575"/>
          </a:xfrm>
        </p:spPr>
        <p:txBody>
          <a:bodyPr>
            <a:normAutofit fontScale="85000" lnSpcReduction="20000"/>
          </a:bodyPr>
          <a:lstStyle/>
          <a:p>
            <a:pPr>
              <a:lnSpc>
                <a:spcPct val="120000"/>
              </a:lnSpc>
            </a:pPr>
            <a:r>
              <a:rPr lang="en-JP" dirty="0"/>
              <a:t>Since X-ray reflection as </a:t>
            </a:r>
            <a:r>
              <a:rPr lang="en-US" dirty="0"/>
              <a:t>a </a:t>
            </a:r>
            <a:r>
              <a:rPr lang="en-JP" dirty="0"/>
              <a:t>standard gamma process was missing in Geant4, the Geant4 developers have recently (Dec. 2023) implemented this process; see </a:t>
            </a:r>
            <a:r>
              <a:rPr lang="en-JP" dirty="0">
                <a:hlinkClick r:id="rId2"/>
              </a:rPr>
              <a:t>#50 FCC-ee MDI meeting</a:t>
            </a:r>
            <a:endParaRPr lang="en-JP" dirty="0"/>
          </a:p>
          <a:p>
            <a:pPr lvl="1">
              <a:lnSpc>
                <a:spcPct val="120000"/>
              </a:lnSpc>
            </a:pPr>
            <a:r>
              <a:rPr lang="en-JP" dirty="0"/>
              <a:t>They use the same material reflection database (like Synrad+) prepared by </a:t>
            </a:r>
            <a:r>
              <a:rPr lang="en-JP" dirty="0">
                <a:hlinkClick r:id="rId3"/>
              </a:rPr>
              <a:t>B.L. Henke et al.</a:t>
            </a:r>
            <a:endParaRPr lang="en-JP" dirty="0"/>
          </a:p>
          <a:p>
            <a:pPr lvl="1">
              <a:lnSpc>
                <a:spcPct val="120000"/>
              </a:lnSpc>
            </a:pPr>
            <a:r>
              <a:rPr lang="en-JP" dirty="0"/>
              <a:t>Unfortunately, they consider </a:t>
            </a:r>
            <a:r>
              <a:rPr lang="en-JP" b="1" dirty="0"/>
              <a:t>only specular </a:t>
            </a:r>
            <a:r>
              <a:rPr lang="en-JP" dirty="0"/>
              <a:t>(mirror-like) reflection with </a:t>
            </a:r>
            <a:r>
              <a:rPr lang="en-US" dirty="0"/>
              <a:t>an </a:t>
            </a:r>
            <a:r>
              <a:rPr lang="en-JP" dirty="0"/>
              <a:t>attenuation </a:t>
            </a:r>
            <a:r>
              <a:rPr lang="en-US" dirty="0"/>
              <a:t>factor </a:t>
            </a:r>
            <a:r>
              <a:rPr lang="en-JP" dirty="0"/>
              <a:t>to include surface roughness</a:t>
            </a:r>
          </a:p>
          <a:p>
            <a:pPr>
              <a:lnSpc>
                <a:spcPct val="120000"/>
              </a:lnSpc>
            </a:pPr>
            <a:r>
              <a:rPr lang="en-JP" dirty="0"/>
              <a:t>Compare the foll</a:t>
            </a:r>
            <a:r>
              <a:rPr lang="en-US" dirty="0"/>
              <a:t>owing</a:t>
            </a:r>
            <a:r>
              <a:rPr lang="en-JP" dirty="0"/>
              <a:t> codes developed for X-ray reflection</a:t>
            </a:r>
          </a:p>
          <a:p>
            <a:pPr marL="914400" lvl="1" indent="-457200">
              <a:lnSpc>
                <a:spcPct val="120000"/>
              </a:lnSpc>
              <a:buFont typeface="+mj-lt"/>
              <a:buAutoNum type="arabicParenR"/>
            </a:pPr>
            <a:r>
              <a:rPr lang="en-JP" dirty="0"/>
              <a:t>Synrad+ (after recent discussions, bugfixes and new features ha</a:t>
            </a:r>
            <a:r>
              <a:rPr lang="en-US" dirty="0" err="1"/>
              <a:t>ve</a:t>
            </a:r>
            <a:r>
              <a:rPr lang="en-JP" dirty="0"/>
              <a:t> been implemented by the developers; see </a:t>
            </a:r>
            <a:r>
              <a:rPr lang="en-JP" dirty="0">
                <a:hlinkClick r:id="rId4"/>
              </a:rPr>
              <a:t>Synrad+/Molfow+ Forum</a:t>
            </a:r>
            <a:r>
              <a:rPr lang="en-JP" dirty="0"/>
              <a:t>) – diffuse reflection</a:t>
            </a:r>
          </a:p>
          <a:p>
            <a:pPr marL="1371600" lvl="2" indent="-457200">
              <a:lnSpc>
                <a:spcPct val="120000"/>
              </a:lnSpc>
              <a:buFont typeface="+mj-lt"/>
              <a:buAutoNum type="alphaLcParenR"/>
            </a:pPr>
            <a:r>
              <a:rPr lang="en-JP" dirty="0"/>
              <a:t>Old reflection model (based on Synrad [R.Kersevan, SSC 1993, </a:t>
            </a:r>
            <a:r>
              <a:rPr lang="en-US" b="0" i="0" u="none" strike="noStrike" dirty="0">
                <a:solidFill>
                  <a:srgbClr val="006699"/>
                </a:solidFill>
                <a:effectLst/>
                <a:hlinkClick r:id="rId5"/>
              </a:rPr>
              <a:t>10.1109/PAC.1993.309821</a:t>
            </a:r>
            <a:r>
              <a:rPr lang="en-JP" dirty="0"/>
              <a:t>])</a:t>
            </a:r>
          </a:p>
          <a:p>
            <a:pPr marL="1371600" lvl="2" indent="-457200">
              <a:lnSpc>
                <a:spcPct val="120000"/>
              </a:lnSpc>
              <a:buFont typeface="+mj-lt"/>
              <a:buAutoNum type="alphaLcParenR"/>
            </a:pPr>
            <a:r>
              <a:rPr lang="en-JP" dirty="0"/>
              <a:t>New reflection model (based on Synrad3D [G.Dugan, D.Sagan, Cornell 2013, </a:t>
            </a:r>
            <a:r>
              <a:rPr lang="en-US" b="0" i="0" u="none" strike="noStrike" dirty="0">
                <a:solidFill>
                  <a:srgbClr val="1B5C7F"/>
                </a:solidFill>
                <a:effectLst/>
                <a:hlinkClick r:id="rId6" tooltip="DOI"/>
              </a:rPr>
              <a:t>10.5170/CERN-2013-002.117</a:t>
            </a:r>
            <a:r>
              <a:rPr lang="en-JP" dirty="0"/>
              <a:t>] )</a:t>
            </a:r>
          </a:p>
          <a:p>
            <a:pPr marL="914400" lvl="1" indent="-457200">
              <a:lnSpc>
                <a:spcPct val="120000"/>
              </a:lnSpc>
              <a:buFont typeface="+mj-lt"/>
              <a:buAutoNum type="arabicParenR"/>
            </a:pPr>
            <a:r>
              <a:rPr lang="en-JP" dirty="0"/>
              <a:t>Custom-built Geant4 code</a:t>
            </a:r>
          </a:p>
          <a:p>
            <a:pPr marL="1371600" lvl="2" indent="-457200">
              <a:lnSpc>
                <a:spcPct val="120000"/>
              </a:lnSpc>
              <a:buFont typeface="+mj-lt"/>
              <a:buAutoNum type="alphaLcParenR"/>
            </a:pPr>
            <a:r>
              <a:rPr lang="en-JP" dirty="0"/>
              <a:t>With the </a:t>
            </a:r>
            <a:r>
              <a:rPr lang="en-US" b="1" dirty="0"/>
              <a:t>Debye-Waller</a:t>
            </a:r>
            <a:r>
              <a:rPr lang="en-JP" dirty="0"/>
              <a:t> attenuation </a:t>
            </a:r>
            <a:r>
              <a:rPr lang="en-US" dirty="0"/>
              <a:t>factor (similar to the geant4-release)</a:t>
            </a:r>
            <a:r>
              <a:rPr lang="en-JP" dirty="0"/>
              <a:t> – specular reflection </a:t>
            </a:r>
          </a:p>
          <a:p>
            <a:pPr marL="1371600" lvl="2" indent="-457200">
              <a:lnSpc>
                <a:spcPct val="120000"/>
              </a:lnSpc>
              <a:buFont typeface="+mj-lt"/>
              <a:buAutoNum type="alphaLcParenR"/>
            </a:pPr>
            <a:r>
              <a:rPr lang="en-US" dirty="0"/>
              <a:t>With </a:t>
            </a:r>
            <a:r>
              <a:rPr lang="en-JP" dirty="0"/>
              <a:t>the reflection </a:t>
            </a:r>
            <a:r>
              <a:rPr lang="en-JP" b="1" dirty="0"/>
              <a:t>surface normal random tilt </a:t>
            </a:r>
            <a:r>
              <a:rPr lang="en-JP" dirty="0"/>
              <a:t>(similar to </a:t>
            </a:r>
            <a:r>
              <a:rPr lang="en-US" dirty="0"/>
              <a:t>the </a:t>
            </a:r>
            <a:r>
              <a:rPr lang="en-JP" dirty="0"/>
              <a:t>old model in Synrad+) – diffuse reflection</a:t>
            </a:r>
          </a:p>
          <a:p>
            <a:pPr marL="914400" lvl="1" indent="-457200">
              <a:lnSpc>
                <a:spcPct val="120000"/>
              </a:lnSpc>
              <a:buFont typeface="+mj-lt"/>
              <a:buAutoNum type="arabicParenR"/>
            </a:pPr>
            <a:r>
              <a:rPr lang="en-JP" dirty="0"/>
              <a:t>Geant4 release with the </a:t>
            </a:r>
            <a:r>
              <a:rPr lang="en-US" b="1" dirty="0" err="1"/>
              <a:t>Névot</a:t>
            </a:r>
            <a:r>
              <a:rPr lang="en-US" b="1" dirty="0"/>
              <a:t>-Croce</a:t>
            </a:r>
            <a:r>
              <a:rPr lang="en-US" dirty="0"/>
              <a:t> </a:t>
            </a:r>
            <a:r>
              <a:rPr lang="en-JP" dirty="0"/>
              <a:t>attenuation factor – specular reflection</a:t>
            </a:r>
          </a:p>
        </p:txBody>
      </p:sp>
    </p:spTree>
    <p:extLst>
      <p:ext uri="{BB962C8B-B14F-4D97-AF65-F5344CB8AC3E}">
        <p14:creationId xmlns:p14="http://schemas.microsoft.com/office/powerpoint/2010/main" val="3910662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564E2-5FBE-AFE0-7807-1D2128EF523C}"/>
              </a:ext>
            </a:extLst>
          </p:cNvPr>
          <p:cNvSpPr>
            <a:spLocks noGrp="1"/>
          </p:cNvSpPr>
          <p:nvPr>
            <p:ph type="title"/>
          </p:nvPr>
        </p:nvSpPr>
        <p:spPr>
          <a:xfrm>
            <a:off x="838200" y="186012"/>
            <a:ext cx="11353800" cy="1325563"/>
          </a:xfrm>
        </p:spPr>
        <p:txBody>
          <a:bodyPr>
            <a:normAutofit/>
          </a:bodyPr>
          <a:lstStyle/>
          <a:p>
            <a:r>
              <a:rPr lang="en-JP" dirty="0"/>
              <a:t>X-ray reflection process benchmark:</a:t>
            </a:r>
            <a:br>
              <a:rPr lang="en-JP" dirty="0"/>
            </a:br>
            <a:r>
              <a:rPr lang="en-JP" sz="1800" b="1" dirty="0">
                <a:solidFill>
                  <a:schemeClr val="accent2"/>
                </a:solidFill>
              </a:rPr>
              <a:t>Synrad+ </a:t>
            </a:r>
            <a:r>
              <a:rPr lang="en-JP" sz="1800" dirty="0">
                <a:solidFill>
                  <a:schemeClr val="accent2"/>
                </a:solidFill>
              </a:rPr>
              <a:t>(</a:t>
            </a:r>
            <a:r>
              <a:rPr lang="en-JP" sz="1800" dirty="0">
                <a:solidFill>
                  <a:schemeClr val="accent2"/>
                </a:solidFill>
                <a:hlinkClick r:id="rId2"/>
              </a:rPr>
              <a:t>v1.4.33</a:t>
            </a:r>
            <a:r>
              <a:rPr lang="en-JP" sz="1800" dirty="0">
                <a:solidFill>
                  <a:schemeClr val="accent2"/>
                </a:solidFill>
              </a:rPr>
              <a:t>/</a:t>
            </a:r>
            <a:r>
              <a:rPr lang="en-JP" sz="1800" dirty="0">
                <a:solidFill>
                  <a:schemeClr val="accent2"/>
                </a:solidFill>
                <a:hlinkClick r:id="rId3"/>
              </a:rPr>
              <a:t>v1.4.34</a:t>
            </a:r>
            <a:r>
              <a:rPr lang="en-JP" sz="1800" dirty="0">
                <a:solidFill>
                  <a:schemeClr val="accent2"/>
                </a:solidFill>
              </a:rPr>
              <a:t> bugfix) vs </a:t>
            </a:r>
            <a:r>
              <a:rPr lang="en-JP" sz="1800" b="1" dirty="0">
                <a:solidFill>
                  <a:schemeClr val="accent2"/>
                </a:solidFill>
              </a:rPr>
              <a:t>Geant4</a:t>
            </a:r>
            <a:r>
              <a:rPr lang="en-JP" sz="1800" dirty="0">
                <a:solidFill>
                  <a:schemeClr val="accent2"/>
                </a:solidFill>
              </a:rPr>
              <a:t> (Gamma, </a:t>
            </a:r>
            <a:r>
              <a:rPr lang="en-JP" sz="1800" dirty="0">
                <a:solidFill>
                  <a:schemeClr val="accent2"/>
                </a:solidFill>
                <a:hlinkClick r:id="rId4"/>
              </a:rPr>
              <a:t>custom-built</a:t>
            </a:r>
            <a:r>
              <a:rPr lang="en-JP" sz="1800" dirty="0">
                <a:solidFill>
                  <a:schemeClr val="accent2"/>
                </a:solidFill>
              </a:rPr>
              <a:t>) vs </a:t>
            </a:r>
            <a:r>
              <a:rPr lang="en-JP" sz="1800" b="1" dirty="0">
                <a:solidFill>
                  <a:schemeClr val="accent2"/>
                </a:solidFill>
              </a:rPr>
              <a:t>Geant4</a:t>
            </a:r>
            <a:r>
              <a:rPr lang="en-JP" sz="1800" dirty="0">
                <a:solidFill>
                  <a:schemeClr val="accent2"/>
                </a:solidFill>
              </a:rPr>
              <a:t> (Xray, adobted from </a:t>
            </a:r>
            <a:r>
              <a:rPr lang="en-JP" sz="1800" dirty="0">
                <a:solidFill>
                  <a:schemeClr val="accent2"/>
                </a:solidFill>
                <a:hlinkClick r:id="rId5"/>
              </a:rPr>
              <a:t>geant4-release-11.2.0</a:t>
            </a:r>
            <a:r>
              <a:rPr lang="en-JP" sz="1800" dirty="0">
                <a:solidFill>
                  <a:schemeClr val="accent2"/>
                </a:solidFill>
              </a:rPr>
              <a:t>)</a:t>
            </a:r>
          </a:p>
        </p:txBody>
      </p:sp>
      <p:pic>
        <p:nvPicPr>
          <p:cNvPr id="8" name="Content Placeholder 7" descr="A graph of a graph showing a number of electrons&#10;&#10;Description automatically generated">
            <a:extLst>
              <a:ext uri="{FF2B5EF4-FFF2-40B4-BE49-F238E27FC236}">
                <a16:creationId xmlns:a16="http://schemas.microsoft.com/office/drawing/2014/main" id="{219846A6-F242-4485-7F80-B9A94537CB2B}"/>
              </a:ext>
            </a:extLst>
          </p:cNvPr>
          <p:cNvPicPr>
            <a:picLocks noGrp="1" noChangeAspect="1"/>
          </p:cNvPicPr>
          <p:nvPr>
            <p:ph idx="1"/>
          </p:nvPr>
        </p:nvPicPr>
        <p:blipFill>
          <a:blip r:embed="rId6"/>
          <a:stretch>
            <a:fillRect/>
          </a:stretch>
        </p:blipFill>
        <p:spPr>
          <a:xfrm>
            <a:off x="838200" y="1817448"/>
            <a:ext cx="4533575" cy="4412141"/>
          </a:xfrm>
        </p:spPr>
      </p:pic>
      <p:sp>
        <p:nvSpPr>
          <p:cNvPr id="4" name="Date Placeholder 3">
            <a:extLst>
              <a:ext uri="{FF2B5EF4-FFF2-40B4-BE49-F238E27FC236}">
                <a16:creationId xmlns:a16="http://schemas.microsoft.com/office/drawing/2014/main" id="{3A4B2950-0066-6C1B-DF17-9C168A07D3E6}"/>
              </a:ext>
            </a:extLst>
          </p:cNvPr>
          <p:cNvSpPr>
            <a:spLocks noGrp="1"/>
          </p:cNvSpPr>
          <p:nvPr>
            <p:ph type="dt" sz="half" idx="10"/>
          </p:nvPr>
        </p:nvSpPr>
        <p:spPr/>
        <p:txBody>
          <a:bodyPr/>
          <a:lstStyle/>
          <a:p>
            <a:fld id="{A222D8F0-BCB3-394C-AD2F-111EC411A85B}" type="datetime1">
              <a:rPr lang="en-US" smtClean="0"/>
              <a:t>1/24/24</a:t>
            </a:fld>
            <a:endParaRPr lang="en-JP"/>
          </a:p>
        </p:txBody>
      </p:sp>
      <p:sp>
        <p:nvSpPr>
          <p:cNvPr id="5" name="Footer Placeholder 4">
            <a:extLst>
              <a:ext uri="{FF2B5EF4-FFF2-40B4-BE49-F238E27FC236}">
                <a16:creationId xmlns:a16="http://schemas.microsoft.com/office/drawing/2014/main" id="{11FC8293-249B-3076-2498-789C650FE2DF}"/>
              </a:ext>
            </a:extLst>
          </p:cNvPr>
          <p:cNvSpPr>
            <a:spLocks noGrp="1"/>
          </p:cNvSpPr>
          <p:nvPr>
            <p:ph type="ftr" sz="quarter" idx="11"/>
          </p:nvPr>
        </p:nvSpPr>
        <p:spPr/>
        <p:txBody>
          <a:bodyPr/>
          <a:lstStyle/>
          <a:p>
            <a:r>
              <a:rPr lang="en-US"/>
              <a:t>Andrii Natochii | EIC SR BG simulation in Geant4</a:t>
            </a:r>
            <a:endParaRPr lang="en-JP"/>
          </a:p>
        </p:txBody>
      </p:sp>
      <p:sp>
        <p:nvSpPr>
          <p:cNvPr id="6" name="Slide Number Placeholder 5">
            <a:extLst>
              <a:ext uri="{FF2B5EF4-FFF2-40B4-BE49-F238E27FC236}">
                <a16:creationId xmlns:a16="http://schemas.microsoft.com/office/drawing/2014/main" id="{4605C1D2-F753-7398-FFC9-FBE2662C4C9B}"/>
              </a:ext>
            </a:extLst>
          </p:cNvPr>
          <p:cNvSpPr>
            <a:spLocks noGrp="1"/>
          </p:cNvSpPr>
          <p:nvPr>
            <p:ph type="sldNum" sz="quarter" idx="12"/>
          </p:nvPr>
        </p:nvSpPr>
        <p:spPr/>
        <p:txBody>
          <a:bodyPr/>
          <a:lstStyle/>
          <a:p>
            <a:fld id="{94587223-24F1-CD41-9ABC-0D14B0491924}" type="slidenum">
              <a:rPr lang="en-JP" smtClean="0"/>
              <a:t>9</a:t>
            </a:fld>
            <a:endParaRPr lang="en-JP" dirty="0"/>
          </a:p>
        </p:txBody>
      </p:sp>
      <p:pic>
        <p:nvPicPr>
          <p:cNvPr id="10" name="Picture 9" descr="A group of graphs with green and purple lines&#10;&#10;Description automatically generated">
            <a:extLst>
              <a:ext uri="{FF2B5EF4-FFF2-40B4-BE49-F238E27FC236}">
                <a16:creationId xmlns:a16="http://schemas.microsoft.com/office/drawing/2014/main" id="{C52AB99F-7971-0D19-5D84-3DAD288A3211}"/>
              </a:ext>
            </a:extLst>
          </p:cNvPr>
          <p:cNvPicPr>
            <a:picLocks noChangeAspect="1"/>
          </p:cNvPicPr>
          <p:nvPr/>
        </p:nvPicPr>
        <p:blipFill rotWithShape="1">
          <a:blip r:embed="rId7"/>
          <a:srcRect r="67802" b="49793"/>
          <a:stretch/>
        </p:blipFill>
        <p:spPr>
          <a:xfrm>
            <a:off x="6096000" y="1817448"/>
            <a:ext cx="5081955" cy="4538902"/>
          </a:xfrm>
          <a:prstGeom prst="rect">
            <a:avLst/>
          </a:prstGeom>
        </p:spPr>
      </p:pic>
      <p:sp>
        <p:nvSpPr>
          <p:cNvPr id="12" name="TextBox 11">
            <a:extLst>
              <a:ext uri="{FF2B5EF4-FFF2-40B4-BE49-F238E27FC236}">
                <a16:creationId xmlns:a16="http://schemas.microsoft.com/office/drawing/2014/main" id="{DCBFF601-8BD2-8C7B-B64F-01E0B7F0374A}"/>
              </a:ext>
            </a:extLst>
          </p:cNvPr>
          <p:cNvSpPr txBox="1"/>
          <p:nvPr/>
        </p:nvSpPr>
        <p:spPr>
          <a:xfrm>
            <a:off x="4134828" y="1506021"/>
            <a:ext cx="3198120" cy="369332"/>
          </a:xfrm>
          <a:prstGeom prst="rect">
            <a:avLst/>
          </a:prstGeom>
          <a:solidFill>
            <a:schemeClr val="bg1"/>
          </a:solidFill>
          <a:ln w="38100">
            <a:solidFill>
              <a:schemeClr val="tx1"/>
            </a:solidFill>
          </a:ln>
        </p:spPr>
        <p:txBody>
          <a:bodyPr wrap="none" rtlCol="0">
            <a:spAutoFit/>
          </a:bodyPr>
          <a:lstStyle/>
          <a:p>
            <a:r>
              <a:rPr lang="en-JP" dirty="0"/>
              <a:t>Surface roughness RMS = 0 nm</a:t>
            </a:r>
          </a:p>
        </p:txBody>
      </p:sp>
      <p:sp>
        <p:nvSpPr>
          <p:cNvPr id="15" name="TextBox 14">
            <a:extLst>
              <a:ext uri="{FF2B5EF4-FFF2-40B4-BE49-F238E27FC236}">
                <a16:creationId xmlns:a16="http://schemas.microsoft.com/office/drawing/2014/main" id="{FA905950-4962-4817-4D42-DBE24361DAD8}"/>
              </a:ext>
            </a:extLst>
          </p:cNvPr>
          <p:cNvSpPr txBox="1"/>
          <p:nvPr/>
        </p:nvSpPr>
        <p:spPr>
          <a:xfrm>
            <a:off x="1472917" y="3287631"/>
            <a:ext cx="3264140" cy="646331"/>
          </a:xfrm>
          <a:prstGeom prst="rect">
            <a:avLst/>
          </a:prstGeom>
          <a:solidFill>
            <a:schemeClr val="bg1"/>
          </a:solidFill>
          <a:ln>
            <a:solidFill>
              <a:schemeClr val="tx1"/>
            </a:solidFill>
          </a:ln>
        </p:spPr>
        <p:txBody>
          <a:bodyPr wrap="square" rtlCol="0">
            <a:spAutoFit/>
          </a:bodyPr>
          <a:lstStyle/>
          <a:p>
            <a:pPr algn="ctr"/>
            <a:r>
              <a:rPr lang="en-JP" dirty="0"/>
              <a:t>Good agreement between all codes and models</a:t>
            </a:r>
          </a:p>
        </p:txBody>
      </p:sp>
    </p:spTree>
    <p:extLst>
      <p:ext uri="{BB962C8B-B14F-4D97-AF65-F5344CB8AC3E}">
        <p14:creationId xmlns:p14="http://schemas.microsoft.com/office/powerpoint/2010/main" val="30058515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49787</TotalTime>
  <Words>2517</Words>
  <Application>Microsoft Macintosh PowerPoint</Application>
  <PresentationFormat>Widescreen</PresentationFormat>
  <Paragraphs>335</Paragraphs>
  <Slides>39</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-webkit-system-font</vt:lpstr>
      <vt:lpstr>Arial</vt:lpstr>
      <vt:lpstr>Calibri</vt:lpstr>
      <vt:lpstr>Calibri Light</vt:lpstr>
      <vt:lpstr>Courier New</vt:lpstr>
      <vt:lpstr>Menlo</vt:lpstr>
      <vt:lpstr>Wingdings</vt:lpstr>
      <vt:lpstr>Office Theme</vt:lpstr>
      <vt:lpstr>Synchrotron Radiation (SR) background in ePIC at the EIC</vt:lpstr>
      <vt:lpstr>Recap </vt:lpstr>
      <vt:lpstr>Solenoid field</vt:lpstr>
      <vt:lpstr>Solenoid magnet</vt:lpstr>
      <vt:lpstr>Material scan (black) vs solenoid field (color) </vt:lpstr>
      <vt:lpstr>Detector solenoid field in the custom-built Geant4</vt:lpstr>
      <vt:lpstr>X-ray reflection process</vt:lpstr>
      <vt:lpstr>X-ray reflection process in Geant4 (updates)</vt:lpstr>
      <vt:lpstr>X-ray reflection process benchmark: Synrad+ (v1.4.33/v1.4.34 bugfix) vs Geant4 (Gamma, custom-built) vs Geant4 (Xray, adobted from geant4-release-11.2.0)</vt:lpstr>
      <vt:lpstr>X-ray reflection process benchmark: Synrad+ (v1.4.33/v1.4.34 bugfix) vs Geant4 (Gamma, custom-built) vs Geant4 (Xray, adobted from geant4-release-11.2.0)</vt:lpstr>
      <vt:lpstr>Beam pipe geometry</vt:lpstr>
      <vt:lpstr>PowerPoint Presentation</vt:lpstr>
      <vt:lpstr>PowerPoint Presentation</vt:lpstr>
      <vt:lpstr>PowerPoint Presentation</vt:lpstr>
      <vt:lpstr>PowerPoint Presentation</vt:lpstr>
      <vt:lpstr>PowerPoint Presentation</vt:lpstr>
      <vt:lpstr>SR background simulation</vt:lpstr>
      <vt:lpstr>PowerPoint Presentation</vt:lpstr>
      <vt:lpstr>PowerPoint Presentation</vt:lpstr>
      <vt:lpstr>Beam tail modeling</vt:lpstr>
      <vt:lpstr>PowerPoint Presentation</vt:lpstr>
      <vt:lpstr>PowerPoint Presentation</vt:lpstr>
      <vt:lpstr>PowerPoint Presentation</vt:lpstr>
      <vt:lpstr>PowerPoint Presentation</vt:lpstr>
      <vt:lpstr>Backup</vt:lpstr>
      <vt:lpstr>Solenoid field</vt:lpstr>
      <vt:lpstr>Material scan</vt:lpstr>
      <vt:lpstr>Solenoid field (1.7 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Andrii Natochii</dc:creator>
  <cp:lastModifiedBy>Andrii Natochii</cp:lastModifiedBy>
  <cp:revision>14</cp:revision>
  <dcterms:created xsi:type="dcterms:W3CDTF">2023-12-12T06:45:06Z</dcterms:created>
  <dcterms:modified xsi:type="dcterms:W3CDTF">2024-01-24T15:00:00Z</dcterms:modified>
</cp:coreProperties>
</file>