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4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84E8D-80A3-4903-AE9E-B32783A0D7C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11F86-EB70-4CA0-9862-3E92F9D7A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1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11F86-EB70-4CA0-9862-3E92F9D7AB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11F86-EB70-4CA0-9862-3E92F9D7AB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1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11F86-EB70-4CA0-9862-3E92F9D7AB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7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11F86-EB70-4CA0-9862-3E92F9D7AB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7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F7DB-C985-30A6-E842-89D512AC0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2C0E3-03F9-E65B-6416-DCE481139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6545B-B2FE-DF00-1BEF-D84C2D65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8ED0-D1E2-47D9-8F8D-9A1BBC4DA3BA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16307-DFD4-4367-3CAA-EE55FD02A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50612-EB13-3974-B7A0-71B6D34E0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7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36F3-E51F-4018-B147-5C3D0BC44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A1CD9-84B3-D1FB-CBE8-34E5C8340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FC5C-A76D-8959-5C86-0B26CAD9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9D04-EA6E-4340-9BE0-53902A15F204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00ACF-A03D-F9D1-A280-CAD736EB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9F6DD-3112-852D-A383-181212B1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2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6CE18D-742D-688F-41B6-7B964EF31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6A33-251F-B1B3-53CC-5D50CDDD5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01E91-293F-1059-A307-C1AE5F07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BA3EB-D819-4E44-84F9-054390EC6062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8AC51-BF7E-AAA5-446E-009BF252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B5B70-DA66-AB39-C6B5-3EA21851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1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D2E62-BCB0-17F5-975D-EC346422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E632B-9205-2F0E-3665-C18C7BAB8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32B4F-EC53-26B0-0B87-EB5FA8C8E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E893-3EA4-478A-8C5F-09DBE14BB85A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72662-F1EB-366A-E0FE-75823296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782EC-38B3-4535-6839-E08B0833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9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B01C-BB69-7E17-D3F3-11B8761C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3FE0F-A1FE-E1A1-B4A0-C67AC99C3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36BAD-E23D-BB37-4C13-DB8A354F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55B6-7A05-47C9-BCE0-60EA2D97DC40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38D5F-E8F9-7D39-576C-C19C902D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DA94A-FC75-9B90-697B-12F2939A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0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F8BD-6B82-E2E1-180E-F60CA78E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3D33C-0C69-601D-E569-9FB11A3C9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1CAAB-5C3E-C69E-BEF8-51EEE8D1F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30489-63F0-B3A5-00DC-D0952F323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738F-DF7E-4572-A0B1-ED792BF5F3D4}" type="datetime1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87F6D-A8B8-EABA-9D25-E4502516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57C2D-CF19-432F-EEAA-7D79EFD0E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6AD2-A0B7-1740-727F-7EB26C95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12C04-7A52-C00A-325F-D5EEA65D7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5DA9D-6D43-FB7A-15D7-3C3E45CA6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2D0BAF-1546-9A02-875E-8733A2C5A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13BC1D-B78A-DA0E-A668-B4E430F7E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256438-40A6-6262-302C-AA41FA4A8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F2CB-2C8A-4752-94F5-86FDCC6B3BE7}" type="datetime1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1BFA3-85AD-544C-BA54-7C42BEBB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8CBFEE-FFFB-9D3B-026B-7A7AC1310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4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307B2-D330-8DEA-FCA4-FA3BD99C0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8E2C2-D906-2407-075B-26BCF2136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AC22-FABB-4D57-8D8B-76E30C87D003}" type="datetime1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79158-E2B6-056F-BB01-16CB6F704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36BA1-71EA-27EA-402D-C2923A0A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0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5D86E-570F-1E8C-4B3E-11A64AB7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8C98-AAC9-4225-BEF0-1B05ED44B9F0}" type="datetime1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59CAAE-6708-2BEB-7D08-F7FECD82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C0BC0-AE11-0304-4BDF-EC6C4FF5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3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BE60A-C702-A7E5-C6C5-C8DA5979E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DBFB4-7DD3-235B-4F43-04ECC40CC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F3DF5-0DFE-4C45-B6BC-47DC62B7E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DF049-FB78-AC4B-4960-4F3220B86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FA5-1A16-478E-B15B-A2E63137C4AB}" type="datetime1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723C7-7A38-DA5A-20B2-37B659C7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EBDC0-1E17-00D9-BE65-E2F54D1A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50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FD70-4082-3429-4E5F-3ECE9182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77F7B-6EF3-AA0A-7789-CDF2B366C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F8E0B-D836-6E87-F66B-73396EA87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D8294-E25F-AC13-9F39-A9D7CA343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30363-2B42-485D-ABC6-21630EE6F900}" type="datetime1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E91A3-158C-77FD-AA4C-857D99273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17FC1-4315-EB94-B040-1FB9753B2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CA724-A32D-75DE-05AE-06154C66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1BFB2-9991-C844-415E-49957A79A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0AEAE-0312-AFBB-5CAB-80683400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D346A4-DC3D-40DF-9BA0-7EA5945560AB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6810D-8C42-622D-B4E4-FF3864414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1BE0F-C475-B6B0-9163-6AF8BADA9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356817-1389-4090-A6D2-893E47C9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1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groq.com/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graphcore.ai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sv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terial/wedge_tracks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5423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74AC-4F48-A15E-4A72-BD8C27E7D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</a:rPr>
              <a:t>Real-Time Information Distillation with Deep Neural Network-based Compression Algorithms</a:t>
            </a:r>
            <a:endParaRPr lang="en-US" sz="3600" dirty="0">
              <a:latin typeface="Candara" panose="020E05020303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FB74B-FBBF-8FE3-9B5E-172946101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5328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06-11-2024 </a:t>
            </a:r>
          </a:p>
          <a:p>
            <a:r>
              <a:rPr lang="en-US" sz="2000" dirty="0">
                <a:latin typeface="Candara" panose="020E0502030303020204" pitchFamily="34" charset="0"/>
              </a:rPr>
              <a:t>Yi Huang</a:t>
            </a:r>
          </a:p>
          <a:p>
            <a:r>
              <a:rPr lang="en-US" sz="200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ndara" panose="020E0502030303020204" pitchFamily="34" charset="0"/>
              </a:rPr>
              <a:t>RHIC-AGS at BNL</a:t>
            </a:r>
            <a:endParaRPr lang="en-US" sz="2000" dirty="0">
              <a:latin typeface="Candara" panose="020E05020303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E2F71-8BE2-5EE2-82D6-CFE39429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94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758C4757-8202-6A57-E1C1-1C8C54AA2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329"/>
          <a:stretch/>
        </p:blipFill>
        <p:spPr>
          <a:xfrm>
            <a:off x="2197508" y="2606333"/>
            <a:ext cx="7585589" cy="3751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E1C0676-DFC3-A8F4-B93F-DFBDC2D1D5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8683191"/>
                  </p:ext>
                </p:extLst>
              </p:nvPr>
            </p:nvGraphicFramePr>
            <p:xfrm>
              <a:off x="1574552" y="1263632"/>
              <a:ext cx="921987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416449945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3768876540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11373481"/>
                        </a:ext>
                      </a:extLst>
                    </a:gridCol>
                    <a:gridCol w="1262380">
                      <a:extLst>
                        <a:ext uri="{9D8B030D-6E8A-4147-A177-3AD203B41FA5}">
                          <a16:colId xmlns:a16="http://schemas.microsoft.com/office/drawing/2014/main" val="310830242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3599068668"/>
                        </a:ext>
                      </a:extLst>
                    </a:gridCol>
                    <a:gridCol w="1656080">
                      <a:extLst>
                        <a:ext uri="{9D8B030D-6E8A-4147-A177-3AD203B41FA5}">
                          <a16:colId xmlns:a16="http://schemas.microsoft.com/office/drawing/2014/main" val="196512899"/>
                        </a:ext>
                      </a:extLst>
                    </a:gridCol>
                    <a:gridCol w="1656842">
                      <a:extLst>
                        <a:ext uri="{9D8B030D-6E8A-4147-A177-3AD203B41FA5}">
                          <a16:colId xmlns:a16="http://schemas.microsoft.com/office/drawing/2014/main" val="221612221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model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MAE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oMath>
                          </a14:m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PSNR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oMath>
                          </a14:m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Precision</a:t>
                          </a:r>
                          <a14:m>
                            <m:oMath xmlns:m="http://schemas.openxmlformats.org/officeDocument/2006/math"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oMath>
                          </a14:m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Recall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oMath>
                          </a14:m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Encoder size</a:t>
                          </a:r>
                          <a14:m>
                            <m:oMath xmlns:m="http://schemas.openxmlformats.org/officeDocument/2006/math"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oMath>
                          </a14:m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Candara" panose="020E0502030303020204" pitchFamily="34" charset="0"/>
                            </a:rPr>
                            <a:t>Compr</a:t>
                          </a:r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. Ratio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oMath>
                          </a14:m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28995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BCAE-2D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0.152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11.726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0.906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0.907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169.0k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31.125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44722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BCAE++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0.112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14.325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0.934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0.936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226.2k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31.125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781126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E1C0676-DFC3-A8F4-B93F-DFBDC2D1D5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8683191"/>
                  </p:ext>
                </p:extLst>
              </p:nvPr>
            </p:nvGraphicFramePr>
            <p:xfrm>
              <a:off x="1574552" y="1263632"/>
              <a:ext cx="921987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1143">
                      <a:extLst>
                        <a:ext uri="{9D8B030D-6E8A-4147-A177-3AD203B41FA5}">
                          <a16:colId xmlns:a16="http://schemas.microsoft.com/office/drawing/2014/main" val="4164499457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3768876540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711373481"/>
                        </a:ext>
                      </a:extLst>
                    </a:gridCol>
                    <a:gridCol w="1262380">
                      <a:extLst>
                        <a:ext uri="{9D8B030D-6E8A-4147-A177-3AD203B41FA5}">
                          <a16:colId xmlns:a16="http://schemas.microsoft.com/office/drawing/2014/main" val="3108302425"/>
                        </a:ext>
                      </a:extLst>
                    </a:gridCol>
                    <a:gridCol w="1161143">
                      <a:extLst>
                        <a:ext uri="{9D8B030D-6E8A-4147-A177-3AD203B41FA5}">
                          <a16:colId xmlns:a16="http://schemas.microsoft.com/office/drawing/2014/main" val="3599068668"/>
                        </a:ext>
                      </a:extLst>
                    </a:gridCol>
                    <a:gridCol w="1656080">
                      <a:extLst>
                        <a:ext uri="{9D8B030D-6E8A-4147-A177-3AD203B41FA5}">
                          <a16:colId xmlns:a16="http://schemas.microsoft.com/office/drawing/2014/main" val="196512899"/>
                        </a:ext>
                      </a:extLst>
                    </a:gridCol>
                    <a:gridCol w="1656842">
                      <a:extLst>
                        <a:ext uri="{9D8B030D-6E8A-4147-A177-3AD203B41FA5}">
                          <a16:colId xmlns:a16="http://schemas.microsoft.com/office/drawing/2014/main" val="221612221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model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053" t="-8197" r="-597895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8197" r="-494764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6812" t="-8197" r="-35652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10526" t="-8197" r="-288421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56618" t="-8197" r="-101471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6618" t="-8197" r="-1471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28995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BCAE-2D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0.152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11.726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0.906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0.907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169.0k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31.125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44722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BCAE++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0.112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14.325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0.934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0.936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Candara" panose="020E0502030303020204" pitchFamily="34" charset="0"/>
                              <a:ea typeface="+mn-ea"/>
                              <a:cs typeface="+mn-cs"/>
                            </a:rPr>
                            <a:t>226.2k</a:t>
                          </a:r>
                          <a:endParaRPr lang="en-US" dirty="0">
                            <a:latin typeface="Candara" panose="020E0502030303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Candara" panose="020E0502030303020204" pitchFamily="34" charset="0"/>
                            </a:rPr>
                            <a:t>31.125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781126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35C72A-9E93-61AB-6F9B-E3A8D8F27B8A}"/>
              </a:ext>
            </a:extLst>
          </p:cNvPr>
          <p:cNvSpPr/>
          <p:nvPr/>
        </p:nvSpPr>
        <p:spPr>
          <a:xfrm>
            <a:off x="1574552" y="1986116"/>
            <a:ext cx="9219874" cy="390036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25EAB6-6097-7B2F-347C-54FBBDF2B387}"/>
              </a:ext>
            </a:extLst>
          </p:cNvPr>
          <p:cNvSpPr/>
          <p:nvPr/>
        </p:nvSpPr>
        <p:spPr>
          <a:xfrm>
            <a:off x="6184489" y="2526891"/>
            <a:ext cx="3598608" cy="3830474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C18ABC-CB06-D7A6-E257-BE9B5ECEEEA9}"/>
              </a:ext>
            </a:extLst>
          </p:cNvPr>
          <p:cNvSpPr/>
          <p:nvPr/>
        </p:nvSpPr>
        <p:spPr>
          <a:xfrm>
            <a:off x="1574554" y="1596079"/>
            <a:ext cx="9219874" cy="390036"/>
          </a:xfrm>
          <a:prstGeom prst="round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CB3718-DF80-E1D2-F99E-6ED8C2298584}"/>
              </a:ext>
            </a:extLst>
          </p:cNvPr>
          <p:cNvSpPr/>
          <p:nvPr/>
        </p:nvSpPr>
        <p:spPr>
          <a:xfrm>
            <a:off x="2517056" y="2526890"/>
            <a:ext cx="3598608" cy="3830474"/>
          </a:xfrm>
          <a:prstGeom prst="round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AA75B-64F6-37ED-F909-CDA242C7CCEA}"/>
              </a:ext>
            </a:extLst>
          </p:cNvPr>
          <p:cNvSpPr txBox="1"/>
          <p:nvPr/>
        </p:nvSpPr>
        <p:spPr>
          <a:xfrm>
            <a:off x="2674372" y="500635"/>
            <a:ext cx="688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Speed or Performance, but NOT both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B59C91-D0AD-D779-4D67-AF8A03ADD6FE}"/>
              </a:ext>
            </a:extLst>
          </p:cNvPr>
          <p:cNvSpPr/>
          <p:nvPr/>
        </p:nvSpPr>
        <p:spPr>
          <a:xfrm rot="19538338">
            <a:off x="-178049" y="1587076"/>
            <a:ext cx="1824949" cy="79807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Fast but not accurate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896913-6255-3AFB-80B4-61E9F14DBBA5}"/>
              </a:ext>
            </a:extLst>
          </p:cNvPr>
          <p:cNvSpPr/>
          <p:nvPr/>
        </p:nvSpPr>
        <p:spPr>
          <a:xfrm rot="19491268">
            <a:off x="149426" y="2658673"/>
            <a:ext cx="1824950" cy="79807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More accurate but slow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49D9C9-1729-5230-A311-9F1C07258893}"/>
              </a:ext>
            </a:extLst>
          </p:cNvPr>
          <p:cNvSpPr txBox="1"/>
          <p:nvPr/>
        </p:nvSpPr>
        <p:spPr>
          <a:xfrm>
            <a:off x="7610168" y="2645859"/>
            <a:ext cx="224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(3D Conv. Model)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55101-A6F5-59E0-2311-0897DB627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6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E37D976-89F9-F2CD-8C2F-0B1AEBB0C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90" y="0"/>
            <a:ext cx="9323773" cy="59281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C313E9C-D362-A7B9-CF0B-BFF4CA7C88B2}"/>
              </a:ext>
            </a:extLst>
          </p:cNvPr>
          <p:cNvGrpSpPr/>
          <p:nvPr/>
        </p:nvGrpSpPr>
        <p:grpSpPr>
          <a:xfrm>
            <a:off x="371153" y="1559513"/>
            <a:ext cx="3581040" cy="3091445"/>
            <a:chOff x="371153" y="1559513"/>
            <a:chExt cx="3581040" cy="3091445"/>
          </a:xfrm>
        </p:grpSpPr>
        <p:pic>
          <p:nvPicPr>
            <p:cNvPr id="7" name="Picture 6" descr="A diagram of a graph&#10;&#10;Description automatically generated">
              <a:extLst>
                <a:ext uri="{FF2B5EF4-FFF2-40B4-BE49-F238E27FC236}">
                  <a16:creationId xmlns:a16="http://schemas.microsoft.com/office/drawing/2014/main" id="{40ED41C9-DD4B-0072-C81F-23689AA5A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408" t="17288" r="35408" b="10599"/>
            <a:stretch/>
          </p:blipFill>
          <p:spPr>
            <a:xfrm>
              <a:off x="371153" y="1559513"/>
              <a:ext cx="3581040" cy="30914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F841F8-5713-2C77-6718-3BA88C919EDE}"/>
                </a:ext>
              </a:extLst>
            </p:cNvPr>
            <p:cNvSpPr txBox="1"/>
            <p:nvPr/>
          </p:nvSpPr>
          <p:spPr>
            <a:xfrm>
              <a:off x="626790" y="3727628"/>
              <a:ext cx="33254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 sparse convolution, 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sparse data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is a bless, not a curse!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E314E13-ED34-4DBC-1D1C-6028217FA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50958"/>
            <a:ext cx="9126703" cy="2207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D2E356-9252-9EAB-AB72-CC6E27A66661}"/>
              </a:ext>
            </a:extLst>
          </p:cNvPr>
          <p:cNvSpPr txBox="1"/>
          <p:nvPr/>
        </p:nvSpPr>
        <p:spPr>
          <a:xfrm>
            <a:off x="371153" y="226142"/>
            <a:ext cx="3915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ndara" panose="020E0502030303020204" pitchFamily="34" charset="0"/>
              </a:rPr>
              <a:t>Can we have something Fast and Accurate?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642F39-6C67-A95E-AA8F-E4D7BB00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73A08E-23A0-462C-38C8-BF0E6CBB5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695575"/>
              </p:ext>
            </p:extLst>
          </p:nvPr>
        </p:nvGraphicFramePr>
        <p:xfrm>
          <a:off x="1502044" y="2143982"/>
          <a:ext cx="9187912" cy="282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355">
                  <a:extLst>
                    <a:ext uri="{9D8B030D-6E8A-4147-A177-3AD203B41FA5}">
                      <a16:colId xmlns:a16="http://schemas.microsoft.com/office/drawing/2014/main" val="2372285697"/>
                    </a:ext>
                  </a:extLst>
                </a:gridCol>
                <a:gridCol w="936943">
                  <a:extLst>
                    <a:ext uri="{9D8B030D-6E8A-4147-A177-3AD203B41FA5}">
                      <a16:colId xmlns:a16="http://schemas.microsoft.com/office/drawing/2014/main" val="1689502789"/>
                    </a:ext>
                  </a:extLst>
                </a:gridCol>
                <a:gridCol w="644843">
                  <a:extLst>
                    <a:ext uri="{9D8B030D-6E8A-4147-A177-3AD203B41FA5}">
                      <a16:colId xmlns:a16="http://schemas.microsoft.com/office/drawing/2014/main" val="1723519064"/>
                    </a:ext>
                  </a:extLst>
                </a:gridCol>
                <a:gridCol w="749618">
                  <a:extLst>
                    <a:ext uri="{9D8B030D-6E8A-4147-A177-3AD203B41FA5}">
                      <a16:colId xmlns:a16="http://schemas.microsoft.com/office/drawing/2014/main" val="3701466997"/>
                    </a:ext>
                  </a:extLst>
                </a:gridCol>
                <a:gridCol w="765493">
                  <a:extLst>
                    <a:ext uri="{9D8B030D-6E8A-4147-A177-3AD203B41FA5}">
                      <a16:colId xmlns:a16="http://schemas.microsoft.com/office/drawing/2014/main" val="16423234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4936510"/>
                    </a:ext>
                  </a:extLst>
                </a:gridCol>
                <a:gridCol w="1016095">
                  <a:extLst>
                    <a:ext uri="{9D8B030D-6E8A-4147-A177-3AD203B41FA5}">
                      <a16:colId xmlns:a16="http://schemas.microsoft.com/office/drawing/2014/main" val="723814561"/>
                    </a:ext>
                  </a:extLst>
                </a:gridCol>
                <a:gridCol w="655955">
                  <a:extLst>
                    <a:ext uri="{9D8B030D-6E8A-4147-A177-3AD203B41FA5}">
                      <a16:colId xmlns:a16="http://schemas.microsoft.com/office/drawing/2014/main" val="4201445147"/>
                    </a:ext>
                  </a:extLst>
                </a:gridCol>
                <a:gridCol w="887730">
                  <a:extLst>
                    <a:ext uri="{9D8B030D-6E8A-4147-A177-3AD203B41FA5}">
                      <a16:colId xmlns:a16="http://schemas.microsoft.com/office/drawing/2014/main" val="1100445089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546381567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Model name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Recon. </a:t>
                      </a:r>
                    </a:p>
                    <a:p>
                      <a:r>
                        <a:rPr lang="en-US" sz="1400" dirty="0"/>
                        <a:t>Loss type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Keep </a:t>
                      </a:r>
                    </a:p>
                    <a:p>
                      <a:r>
                        <a:rPr lang="en-US" sz="1400" dirty="0"/>
                        <a:t>ratio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Comp. </a:t>
                      </a:r>
                    </a:p>
                    <a:p>
                      <a:r>
                        <a:rPr lang="en-US" sz="1400" dirty="0"/>
                        <a:t>Ratio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400" dirty="0"/>
                        <a:t>Test reconstruction performance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Encoder </a:t>
                      </a:r>
                    </a:p>
                    <a:p>
                      <a:r>
                        <a:rPr lang="en-US" sz="1400" dirty="0"/>
                        <a:t>size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Throughput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181543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recall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790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BCAE2D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0.862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6.9k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228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BCAE++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0.617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226,200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751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ME_20_005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0.128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35.06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0.997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0.990</a:t>
                      </a:r>
                      <a:endParaRPr lang="en-US" sz="14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382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5.6k </a:t>
                      </a:r>
                    </a:p>
                    <a:p>
                      <a:pPr algn="ctr"/>
                      <a:r>
                        <a:rPr lang="en-US" sz="1400" dirty="0"/>
                        <a:t>(RTX 6000ADA)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9706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ME_20_010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0.989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10975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ME_30_005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0.119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37.70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0.976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05211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ME_10_005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0.969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94465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AA6C30-9CB3-CD82-574F-21F5D44C74CA}"/>
              </a:ext>
            </a:extLst>
          </p:cNvPr>
          <p:cNvSpPr txBox="1"/>
          <p:nvPr/>
        </p:nvSpPr>
        <p:spPr>
          <a:xfrm>
            <a:off x="1502043" y="874776"/>
            <a:ext cx="7366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Comparing BCAE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(dense convolution NN)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with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MinkowskiEngine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Models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0C3FE0-1EA1-1879-9807-F20285602C2C}"/>
              </a:ext>
            </a:extLst>
          </p:cNvPr>
          <p:cNvGrpSpPr/>
          <p:nvPr/>
        </p:nvGrpSpPr>
        <p:grpSpPr>
          <a:xfrm>
            <a:off x="855711" y="3575886"/>
            <a:ext cx="7552767" cy="1392576"/>
            <a:chOff x="855711" y="3575886"/>
            <a:chExt cx="7552767" cy="139257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B7A667F-45D2-00B0-7C1C-EE543DE88F57}"/>
                </a:ext>
              </a:extLst>
            </p:cNvPr>
            <p:cNvSpPr/>
            <p:nvPr/>
          </p:nvSpPr>
          <p:spPr>
            <a:xfrm>
              <a:off x="1502043" y="3575886"/>
              <a:ext cx="6906435" cy="1392576"/>
            </a:xfrm>
            <a:prstGeom prst="round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DF468A-26F4-2A72-8A68-6E73791D0F4B}"/>
                </a:ext>
              </a:extLst>
            </p:cNvPr>
            <p:cNvSpPr txBox="1"/>
            <p:nvPr/>
          </p:nvSpPr>
          <p:spPr>
            <a:xfrm rot="16200000">
              <a:off x="717834" y="3949008"/>
              <a:ext cx="92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Candara" panose="020E0502030303020204" pitchFamily="34" charset="0"/>
                </a:rPr>
                <a:t>Sparse models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22063-D88F-BF13-A8A8-E5C86D75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637AEF20-44D4-46CC-3895-43BF9EBA2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0FF1C-B65B-44F8-B911-341AB2A6EF21}"/>
              </a:ext>
            </a:extLst>
          </p:cNvPr>
          <p:cNvSpPr txBox="1"/>
          <p:nvPr/>
        </p:nvSpPr>
        <p:spPr>
          <a:xfrm>
            <a:off x="1198181" y="557189"/>
            <a:ext cx="9795637" cy="110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Reconstruction Performance vs. Occupancy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Candara" panose="020E0502030303020204" pitchFamily="34" charset="0"/>
                <a:ea typeface="+mj-ea"/>
                <a:cs typeface="+mj-cs"/>
              </a:rPr>
              <a:t>Comparison of dense and sparse models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119317-2BEF-C281-FB7E-EE50B6BC6686}"/>
              </a:ext>
            </a:extLst>
          </p:cNvPr>
          <p:cNvGrpSpPr/>
          <p:nvPr/>
        </p:nvGrpSpPr>
        <p:grpSpPr>
          <a:xfrm>
            <a:off x="554718" y="2039579"/>
            <a:ext cx="11079514" cy="3965377"/>
            <a:chOff x="501361" y="1764276"/>
            <a:chExt cx="11079514" cy="3965377"/>
          </a:xfrm>
        </p:grpSpPr>
        <p:pic>
          <p:nvPicPr>
            <p:cNvPr id="4" name="Picture 3" descr="A screenshot of a graph&#10;&#10;Description automatically generated">
              <a:extLst>
                <a:ext uri="{FF2B5EF4-FFF2-40B4-BE49-F238E27FC236}">
                  <a16:creationId xmlns:a16="http://schemas.microsoft.com/office/drawing/2014/main" id="{7BB6BB15-40C5-78A2-1FFD-DA4C228BF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61" y="2072053"/>
              <a:ext cx="3635092" cy="3657600"/>
            </a:xfrm>
            <a:prstGeom prst="rect">
              <a:avLst/>
            </a:prstGeom>
          </p:spPr>
        </p:pic>
        <p:pic>
          <p:nvPicPr>
            <p:cNvPr id="5" name="Picture 4" descr="A screenshot of a graph&#10;&#10;Description automatically generated">
              <a:extLst>
                <a:ext uri="{FF2B5EF4-FFF2-40B4-BE49-F238E27FC236}">
                  <a16:creationId xmlns:a16="http://schemas.microsoft.com/office/drawing/2014/main" id="{21958C0F-57FD-E316-BDA3-F1F8B6022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064" y="2072053"/>
              <a:ext cx="3657600" cy="3657600"/>
            </a:xfrm>
            <a:prstGeom prst="rect">
              <a:avLst/>
            </a:prstGeom>
          </p:spPr>
        </p:pic>
        <p:pic>
          <p:nvPicPr>
            <p:cNvPr id="6" name="Picture 5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02BF23B1-7BF7-FDF8-0A51-2A2A7C012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275" y="2058057"/>
              <a:ext cx="3657600" cy="3657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B9E8D4-BA92-EB75-09E4-A71F0596625F}"/>
                </a:ext>
              </a:extLst>
            </p:cNvPr>
            <p:cNvSpPr txBox="1"/>
            <p:nvPr/>
          </p:nvSpPr>
          <p:spPr>
            <a:xfrm>
              <a:off x="904568" y="1764276"/>
              <a:ext cx="17108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andara" panose="020E0502030303020204" pitchFamily="34" charset="0"/>
                </a:rPr>
                <a:t>Reconstruction error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D1A45B-6F5D-0DE7-BB76-5ECB5FFDB79A}"/>
                </a:ext>
              </a:extLst>
            </p:cNvPr>
            <p:cNvSpPr txBox="1"/>
            <p:nvPr/>
          </p:nvSpPr>
          <p:spPr>
            <a:xfrm>
              <a:off x="4691390" y="1769704"/>
              <a:ext cx="1710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andara" panose="020E0502030303020204" pitchFamily="34" charset="0"/>
                </a:rPr>
                <a:t>Precision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A42FF0-1114-470E-2667-DB3E5C5D0438}"/>
                </a:ext>
              </a:extLst>
            </p:cNvPr>
            <p:cNvSpPr txBox="1"/>
            <p:nvPr/>
          </p:nvSpPr>
          <p:spPr>
            <a:xfrm>
              <a:off x="8413601" y="1764276"/>
              <a:ext cx="1710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andara" panose="020E0502030303020204" pitchFamily="34" charset="0"/>
                </a:rPr>
                <a:t>Recall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569C2-521A-E309-1C68-D32C3392B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90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5DFA724F-75C4-D6E9-314B-E45EFFEDC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93340"/>
            <a:ext cx="6702357" cy="64342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CC95CC-FB9B-E143-775C-9B0FEABC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520E-A989-4E67-9B51-269ED0D2C23E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44037-7D7C-3ED4-D7CA-C2E8E8E4CD1B}"/>
              </a:ext>
            </a:extLst>
          </p:cNvPr>
          <p:cNvSpPr txBox="1"/>
          <p:nvPr/>
        </p:nvSpPr>
        <p:spPr>
          <a:xfrm>
            <a:off x="334297" y="2339440"/>
            <a:ext cx="4581832" cy="194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Throughput vs. Occupancy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Candara" panose="020E0502030303020204" pitchFamily="34" charset="0"/>
                <a:ea typeface="+mj-ea"/>
                <a:cs typeface="+mj-cs"/>
              </a:rPr>
              <a:t>Comparison of dense and sparse models</a:t>
            </a:r>
          </a:p>
        </p:txBody>
      </p:sp>
    </p:spTree>
    <p:extLst>
      <p:ext uri="{BB962C8B-B14F-4D97-AF65-F5344CB8AC3E}">
        <p14:creationId xmlns:p14="http://schemas.microsoft.com/office/powerpoint/2010/main" val="776865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45C15A1-BE9F-62E7-D8BF-D9DD0DBCDC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t="1567" b="1426"/>
          <a:stretch/>
        </p:blipFill>
        <p:spPr>
          <a:xfrm>
            <a:off x="5181601" y="1632154"/>
            <a:ext cx="6086168" cy="4644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80E979-4691-FB38-86BE-DE4289EA7310}"/>
              </a:ext>
            </a:extLst>
          </p:cNvPr>
          <p:cNvSpPr txBox="1"/>
          <p:nvPr/>
        </p:nvSpPr>
        <p:spPr>
          <a:xfrm>
            <a:off x="412955" y="717755"/>
            <a:ext cx="546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ndara" panose="020E0502030303020204" pitchFamily="34" charset="0"/>
              </a:rPr>
              <a:t>How Sparse Model Works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3E52B5-F63E-1F1E-9AB5-C33A9FBF1339}"/>
              </a:ext>
            </a:extLst>
          </p:cNvPr>
          <p:cNvSpPr txBox="1"/>
          <p:nvPr/>
        </p:nvSpPr>
        <p:spPr>
          <a:xfrm>
            <a:off x="540774" y="1720645"/>
            <a:ext cx="43655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It works by finding the point of interest (</a:t>
            </a:r>
            <a:r>
              <a:rPr lang="en-US" dirty="0" err="1">
                <a:latin typeface="Candara" panose="020E0502030303020204" pitchFamily="34" charset="0"/>
              </a:rPr>
              <a:t>PoI</a:t>
            </a:r>
            <a:r>
              <a:rPr lang="en-US" dirty="0">
                <a:latin typeface="Candara" panose="020E0502030303020204" pitchFamily="34" charset="0"/>
              </a:rPr>
              <a:t>). The sparse model assign each voxel in the TPC a value. The higher the value the more valuable (or interesting) the voxel is. For compression, we only save those voxels that have higher value and discard lower-value ones, because we can confidently reconstruct with only high-value voxels.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7479C4-7611-E42C-5F74-F0976C04C994}"/>
              </a:ext>
            </a:extLst>
          </p:cNvPr>
          <p:cNvSpPr txBox="1"/>
          <p:nvPr/>
        </p:nvSpPr>
        <p:spPr>
          <a:xfrm>
            <a:off x="540774" y="4662527"/>
            <a:ext cx="4444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Note:</a:t>
            </a:r>
            <a:r>
              <a:rPr lang="en-US" dirty="0">
                <a:latin typeface="Candara" panose="020E0502030303020204" pitchFamily="34" charset="0"/>
              </a:rPr>
              <a:t> We can implement this idea with dense convolution. However, the sparse convolution engine (</a:t>
            </a:r>
            <a:r>
              <a:rPr lang="en-US" dirty="0" err="1">
                <a:latin typeface="Candara" panose="020E0502030303020204" pitchFamily="34" charset="0"/>
              </a:rPr>
              <a:t>MinkowskiEngine</a:t>
            </a:r>
            <a:r>
              <a:rPr lang="en-US" dirty="0">
                <a:latin typeface="Candara" panose="020E0502030303020204" pitchFamily="34" charset="0"/>
              </a:rPr>
              <a:t>) makes it much faster.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A68F3C-927B-7300-10FD-8ACB2B30B17B}"/>
              </a:ext>
            </a:extLst>
          </p:cNvPr>
          <p:cNvSpPr txBox="1"/>
          <p:nvPr/>
        </p:nvSpPr>
        <p:spPr>
          <a:xfrm>
            <a:off x="5496232" y="1838632"/>
            <a:ext cx="4463845" cy="646331"/>
          </a:xfrm>
          <a:prstGeom prst="rect">
            <a:avLst/>
          </a:prstGeom>
          <a:solidFill>
            <a:schemeClr val="tx2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black dots (</a:t>
            </a:r>
            <a:r>
              <a:rPr lang="en-US" dirty="0" err="1">
                <a:solidFill>
                  <a:schemeClr val="bg1"/>
                </a:solidFill>
              </a:rPr>
              <a:t>PoIs</a:t>
            </a:r>
            <a:r>
              <a:rPr lang="en-US" dirty="0">
                <a:solidFill>
                  <a:schemeClr val="bg1"/>
                </a:solidFill>
              </a:rPr>
              <a:t>) are what the sparse model decided to save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97CFE1-EBA3-8FBF-F5D2-B3A24B45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6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869339-6007-4102-0187-D2C3AE064E58}"/>
              </a:ext>
            </a:extLst>
          </p:cNvPr>
          <p:cNvSpPr txBox="1"/>
          <p:nvPr/>
        </p:nvSpPr>
        <p:spPr>
          <a:xfrm>
            <a:off x="946417" y="1245447"/>
            <a:ext cx="9795637" cy="110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How Fast could Compression be on Alternative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AI Hardware Accelerators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723D5C-E4CE-3B70-4925-473B6438A804}"/>
              </a:ext>
            </a:extLst>
          </p:cNvPr>
          <p:cNvGrpSpPr/>
          <p:nvPr/>
        </p:nvGrpSpPr>
        <p:grpSpPr>
          <a:xfrm>
            <a:off x="547379" y="3219308"/>
            <a:ext cx="5296856" cy="2393245"/>
            <a:chOff x="799144" y="3219308"/>
            <a:chExt cx="5296856" cy="239324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D288B5-7A0F-D32A-24A6-D43F2430E3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9144" y="3219308"/>
              <a:ext cx="5296856" cy="2023913"/>
              <a:chOff x="805939" y="2670552"/>
              <a:chExt cx="6409870" cy="2304964"/>
            </a:xfrm>
          </p:grpSpPr>
          <p:pic>
            <p:nvPicPr>
              <p:cNvPr id="9" name="Picture 8" descr="A green and grey logo&#10;&#10;Description automatically generated">
                <a:extLst>
                  <a:ext uri="{FF2B5EF4-FFF2-40B4-BE49-F238E27FC236}">
                    <a16:creationId xmlns:a16="http://schemas.microsoft.com/office/drawing/2014/main" id="{FB35AB57-ACE4-66F1-ED22-53AFA6A84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1182" y="2889487"/>
                <a:ext cx="2370487" cy="2086029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31E6E8D9-5955-7662-4CA6-6E87B4D22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1669" y="2670552"/>
                <a:ext cx="1784140" cy="229879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7A963EC-9FB7-EBBD-09B7-1C6E08564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939" y="2745028"/>
                <a:ext cx="2230488" cy="2230488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0326C6-B734-8015-5843-23147E2FA289}"/>
                </a:ext>
              </a:extLst>
            </p:cNvPr>
            <p:cNvSpPr txBox="1"/>
            <p:nvPr/>
          </p:nvSpPr>
          <p:spPr>
            <a:xfrm>
              <a:off x="2273773" y="5243221"/>
              <a:ext cx="2504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GPUs (shared memory)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650E3E-4BA2-0F09-91D3-1D35F49240FE}"/>
              </a:ext>
            </a:extLst>
          </p:cNvPr>
          <p:cNvGrpSpPr/>
          <p:nvPr/>
        </p:nvGrpSpPr>
        <p:grpSpPr>
          <a:xfrm>
            <a:off x="6797832" y="3065108"/>
            <a:ext cx="4611853" cy="2547445"/>
            <a:chOff x="6443871" y="3054541"/>
            <a:chExt cx="4611853" cy="2547445"/>
          </a:xfrm>
        </p:grpSpPr>
        <p:pic>
          <p:nvPicPr>
            <p:cNvPr id="16" name="Picture 15" descr="A red circle with white letters and a square in the middle&#10;&#10;Description automatically generated">
              <a:extLst>
                <a:ext uri="{FF2B5EF4-FFF2-40B4-BE49-F238E27FC236}">
                  <a16:creationId xmlns:a16="http://schemas.microsoft.com/office/drawing/2014/main" id="{AC29E7B7-E265-44CE-8E7E-6DDA65401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5" t="8985" r="14485" b="3378"/>
            <a:stretch/>
          </p:blipFill>
          <p:spPr>
            <a:xfrm>
              <a:off x="6443871" y="3054541"/>
              <a:ext cx="2354856" cy="22344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EC033F-434E-24A8-056F-BF5B164CA214}"/>
                </a:ext>
              </a:extLst>
            </p:cNvPr>
            <p:cNvSpPr txBox="1"/>
            <p:nvPr/>
          </p:nvSpPr>
          <p:spPr>
            <a:xfrm>
              <a:off x="6841427" y="5232654"/>
              <a:ext cx="4214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  <a:hlinkClick r:id="rId7"/>
                </a:rPr>
                <a:t>GraphCore</a:t>
              </a:r>
              <a:r>
                <a:rPr lang="en-US" dirty="0">
                  <a:latin typeface="Candara" panose="020E0502030303020204" pitchFamily="34" charset="0"/>
                </a:rPr>
                <a:t> and </a:t>
              </a:r>
              <a:r>
                <a:rPr lang="en-US" dirty="0" err="1">
                  <a:latin typeface="Candara" panose="020E0502030303020204" pitchFamily="34" charset="0"/>
                  <a:hlinkClick r:id="rId8"/>
                </a:rPr>
                <a:t>Groq</a:t>
              </a:r>
              <a:r>
                <a:rPr lang="en-US" dirty="0">
                  <a:latin typeface="Candara" panose="020E0502030303020204" pitchFamily="34" charset="0"/>
                </a:rPr>
                <a:t> (on-chip memory)</a:t>
              </a:r>
            </a:p>
          </p:txBody>
        </p:sp>
        <p:pic>
          <p:nvPicPr>
            <p:cNvPr id="21" name="Picture 20" descr="A white number on a red background&#10;&#10;Description automatically generated">
              <a:extLst>
                <a:ext uri="{FF2B5EF4-FFF2-40B4-BE49-F238E27FC236}">
                  <a16:creationId xmlns:a16="http://schemas.microsoft.com/office/drawing/2014/main" id="{DC7829B5-C3FF-00CF-DFB4-9FA4DA1DD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7529" y="3054542"/>
              <a:ext cx="2189298" cy="2189298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B8B4C1-A1A9-F0CD-24F1-A72627B0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A3586C-7373-95E2-E909-FA56BCEE0947}"/>
              </a:ext>
            </a:extLst>
          </p:cNvPr>
          <p:cNvSpPr txBox="1"/>
          <p:nvPr/>
        </p:nvSpPr>
        <p:spPr>
          <a:xfrm>
            <a:off x="766915" y="403123"/>
            <a:ext cx="6027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ndara" panose="020E0502030303020204" pitchFamily="34" charset="0"/>
              </a:rPr>
              <a:t>BCAE-2D Encoder</a:t>
            </a:r>
          </a:p>
        </p:txBody>
      </p:sp>
      <p:pic>
        <p:nvPicPr>
          <p:cNvPr id="6" name="Picture 5" descr="A graph with green and blue lines and dots&#10;&#10;Description automatically generated">
            <a:extLst>
              <a:ext uri="{FF2B5EF4-FFF2-40B4-BE49-F238E27FC236}">
                <a16:creationId xmlns:a16="http://schemas.microsoft.com/office/drawing/2014/main" id="{540BEDCA-58D9-E1DA-DF0E-705177C85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81" y="1406796"/>
            <a:ext cx="6858000" cy="51745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C5B9BF-325E-EBEB-6412-C0FD9DC1C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37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A3586C-7373-95E2-E909-FA56BCEE0947}"/>
              </a:ext>
            </a:extLst>
          </p:cNvPr>
          <p:cNvSpPr txBox="1"/>
          <p:nvPr/>
        </p:nvSpPr>
        <p:spPr>
          <a:xfrm>
            <a:off x="766915" y="403123"/>
            <a:ext cx="4011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ndara" panose="020E0502030303020204" pitchFamily="34" charset="0"/>
              </a:rPr>
              <a:t>MLP</a:t>
            </a:r>
          </a:p>
        </p:txBody>
      </p:sp>
      <p:pic>
        <p:nvPicPr>
          <p:cNvPr id="3" name="Picture 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B405CC4B-3A61-A141-2CCF-00E960D24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39" y="1234120"/>
            <a:ext cx="6858000" cy="53340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79A1427-E55F-8BF7-AD6D-1CA87894D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-4052" b="-1"/>
          <a:stretch/>
        </p:blipFill>
        <p:spPr>
          <a:xfrm>
            <a:off x="2222090" y="623549"/>
            <a:ext cx="4720204" cy="83099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F8450C-1CC2-21BF-7948-B3824274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04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ECB351-E6B1-3C74-0EB6-CA5DE2B56E6F}"/>
              </a:ext>
            </a:extLst>
          </p:cNvPr>
          <p:cNvSpPr txBox="1"/>
          <p:nvPr/>
        </p:nvSpPr>
        <p:spPr>
          <a:xfrm>
            <a:off x="1248697" y="717755"/>
            <a:ext cx="7787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ndara" panose="020E0502030303020204" pitchFamily="34" charset="0"/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9CA86-6281-B93D-8B0E-25D2080B8466}"/>
              </a:ext>
            </a:extLst>
          </p:cNvPr>
          <p:cNvSpPr txBox="1"/>
          <p:nvPr/>
        </p:nvSpPr>
        <p:spPr>
          <a:xfrm>
            <a:off x="1379882" y="1768084"/>
            <a:ext cx="94322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Candara" panose="020E0502030303020204" pitchFamily="34" charset="0"/>
              </a:rPr>
              <a:t>We can develop Deep Neural Network-based compression algorithm for Time-Projection Chamber data. And they works better than off-the-shelf untrainable compression algorithms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Candara" panose="020E0502030303020204" pitchFamily="34" charset="0"/>
              </a:rPr>
              <a:t>We can use the sparse convolution engine like the </a:t>
            </a:r>
            <a:r>
              <a:rPr lang="en-US" sz="2000" dirty="0" err="1">
                <a:latin typeface="Candara" panose="020E0502030303020204" pitchFamily="34" charset="0"/>
              </a:rPr>
              <a:t>MinkowskiEngine</a:t>
            </a:r>
            <a:r>
              <a:rPr lang="en-US" sz="2000" dirty="0">
                <a:latin typeface="Candara" panose="020E0502030303020204" pitchFamily="34" charset="0"/>
              </a:rPr>
              <a:t> to achieve both better accuracy and higher throughput.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Candara" panose="020E0502030303020204" pitchFamily="34" charset="0"/>
              </a:rPr>
              <a:t>AI hardware accelerators may help but we need to make them work better for more complicated neural networks.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83FAB9-8E07-C14F-2300-09A09CCDDD3C}"/>
              </a:ext>
            </a:extLst>
          </p:cNvPr>
          <p:cNvGrpSpPr/>
          <p:nvPr/>
        </p:nvGrpSpPr>
        <p:grpSpPr>
          <a:xfrm>
            <a:off x="1513205" y="4234185"/>
            <a:ext cx="8223594" cy="2334407"/>
            <a:chOff x="2919218" y="4234185"/>
            <a:chExt cx="8223594" cy="233440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967B41-6A46-80B3-95A8-B814B61ACE9E}"/>
                </a:ext>
              </a:extLst>
            </p:cNvPr>
            <p:cNvGrpSpPr/>
            <p:nvPr/>
          </p:nvGrpSpPr>
          <p:grpSpPr>
            <a:xfrm>
              <a:off x="3528039" y="4234185"/>
              <a:ext cx="7614773" cy="2334407"/>
              <a:chOff x="303058" y="4155506"/>
              <a:chExt cx="7614773" cy="2334407"/>
            </a:xfrm>
          </p:grpSpPr>
          <p:pic>
            <p:nvPicPr>
              <p:cNvPr id="3" name="Picture 2" descr="A person with glasses smiling&#10;&#10;Description automatically generated with low confidence">
                <a:extLst>
                  <a:ext uri="{FF2B5EF4-FFF2-40B4-BE49-F238E27FC236}">
                    <a16:creationId xmlns:a16="http://schemas.microsoft.com/office/drawing/2014/main" id="{6A6AD9C9-F420-EBB5-8D82-5BE298904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058" y="4155506"/>
                <a:ext cx="2047343" cy="195681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DA139E-BE56-29A7-9D81-4FB9837F7F45}"/>
                  </a:ext>
                </a:extLst>
              </p:cNvPr>
              <p:cNvSpPr txBox="1"/>
              <p:nvPr/>
            </p:nvSpPr>
            <p:spPr>
              <a:xfrm>
                <a:off x="303058" y="6120581"/>
                <a:ext cx="1664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Yi Huang (me)</a:t>
                </a:r>
              </a:p>
            </p:txBody>
          </p:sp>
          <p:pic>
            <p:nvPicPr>
              <p:cNvPr id="9" name="Picture 8" descr="A person wearing glasses&#10;&#10;Description automatically generated with medium confidence">
                <a:extLst>
                  <a:ext uri="{FF2B5EF4-FFF2-40B4-BE49-F238E27FC236}">
                    <a16:creationId xmlns:a16="http://schemas.microsoft.com/office/drawing/2014/main" id="{F21F87EC-7523-61F0-43D0-9AD133B48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426"/>
              <a:stretch/>
            </p:blipFill>
            <p:spPr>
              <a:xfrm>
                <a:off x="6095999" y="4155506"/>
                <a:ext cx="1821832" cy="1956816"/>
              </a:xfrm>
              <a:prstGeom prst="rect">
                <a:avLst/>
              </a:prstGeom>
            </p:spPr>
          </p:pic>
          <p:pic>
            <p:nvPicPr>
              <p:cNvPr id="10" name="Picture 9" descr="Graphical user interface, application, Teams&#10;&#10;Description automatically generated">
                <a:extLst>
                  <a:ext uri="{FF2B5EF4-FFF2-40B4-BE49-F238E27FC236}">
                    <a16:creationId xmlns:a16="http://schemas.microsoft.com/office/drawing/2014/main" id="{A78DF1EB-B692-8C04-B497-B510AAFAC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0408" y="4155506"/>
                <a:ext cx="1539525" cy="1956816"/>
              </a:xfrm>
              <a:prstGeom prst="rect">
                <a:avLst/>
              </a:prstGeom>
            </p:spPr>
          </p:pic>
          <p:pic>
            <p:nvPicPr>
              <p:cNvPr id="11" name="Picture 10" descr="A person wearing glasses&#10;&#10;Description automatically generated with medium confidence">
                <a:extLst>
                  <a:ext uri="{FF2B5EF4-FFF2-40B4-BE49-F238E27FC236}">
                    <a16:creationId xmlns:a16="http://schemas.microsoft.com/office/drawing/2014/main" id="{94963CDF-205A-EC22-4FC3-6DB319FB78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722"/>
              <a:stretch/>
            </p:blipFill>
            <p:spPr>
              <a:xfrm>
                <a:off x="2437174" y="4155506"/>
                <a:ext cx="1936461" cy="195681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E8D4B4-51B6-ED0F-A14B-CBB5094CF645}"/>
                  </a:ext>
                </a:extLst>
              </p:cNvPr>
              <p:cNvSpPr txBox="1"/>
              <p:nvPr/>
            </p:nvSpPr>
            <p:spPr>
              <a:xfrm>
                <a:off x="2350401" y="6112322"/>
                <a:ext cx="1664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Yihui</a:t>
                </a:r>
                <a:r>
                  <a:rPr lang="en-US" dirty="0"/>
                  <a:t> (Ray) Ren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5595AE-53D5-E245-1A24-CA4A65FED450}"/>
                  </a:ext>
                </a:extLst>
              </p:cNvPr>
              <p:cNvSpPr txBox="1"/>
              <p:nvPr/>
            </p:nvSpPr>
            <p:spPr>
              <a:xfrm>
                <a:off x="4373635" y="6112322"/>
                <a:ext cx="1664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Shinjae</a:t>
                </a:r>
                <a:r>
                  <a:rPr lang="en-US" dirty="0"/>
                  <a:t> Yoo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50275C-A7B6-3673-0A75-6F0832B110D7}"/>
                  </a:ext>
                </a:extLst>
              </p:cNvPr>
              <p:cNvSpPr txBox="1"/>
              <p:nvPr/>
            </p:nvSpPr>
            <p:spPr>
              <a:xfrm>
                <a:off x="6023979" y="6112322"/>
                <a:ext cx="1664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Jin Huang (PI)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EA8215-EA56-C5B9-AE60-3ADCB635F9A7}"/>
                </a:ext>
              </a:extLst>
            </p:cNvPr>
            <p:cNvSpPr txBox="1"/>
            <p:nvPr/>
          </p:nvSpPr>
          <p:spPr>
            <a:xfrm rot="16200000">
              <a:off x="2281860" y="4968869"/>
              <a:ext cx="1859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ndara" panose="020E0502030303020204" pitchFamily="34" charset="0"/>
                </a:rPr>
                <a:t>Our Team</a:t>
              </a:r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906C6E4-921B-1793-FCD2-0216CE01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AB82476C-527F-7DAC-CF81-EAF4147D7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9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27323D-DE2C-50A9-C1D8-7D5E9092E37A}"/>
              </a:ext>
            </a:extLst>
          </p:cNvPr>
          <p:cNvSpPr txBox="1"/>
          <p:nvPr/>
        </p:nvSpPr>
        <p:spPr>
          <a:xfrm>
            <a:off x="392339" y="931592"/>
            <a:ext cx="41010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Time-Project Chamber Data Compression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Data: </a:t>
            </a:r>
            <a:r>
              <a:rPr lang="fr-FR" sz="2000" b="0" i="0" u="none" strike="noStrike" baseline="0" dirty="0" err="1">
                <a:latin typeface="Candara" panose="020E0502030303020204" pitchFamily="34" charset="0"/>
              </a:rPr>
              <a:t>simulated</a:t>
            </a:r>
            <a:r>
              <a:rPr lang="fr-FR" sz="2000" b="0" i="0" u="none" strike="noStrike" baseline="0" dirty="0">
                <a:latin typeface="Candara" panose="020E0502030303020204" pitchFamily="34" charset="0"/>
              </a:rPr>
              <a:t> 200 </a:t>
            </a:r>
            <a:r>
              <a:rPr lang="fr-FR" sz="2000" b="0" i="0" u="none" strike="noStrike" baseline="0" dirty="0" err="1">
                <a:latin typeface="Candara" panose="020E0502030303020204" pitchFamily="34" charset="0"/>
              </a:rPr>
              <a:t>GeV</a:t>
            </a:r>
            <a:r>
              <a:rPr lang="fr-FR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fr-FR" sz="2000" b="0" i="0" u="none" strike="noStrike" baseline="0" dirty="0" err="1">
                <a:latin typeface="Candara" panose="020E0502030303020204" pitchFamily="34" charset="0"/>
              </a:rPr>
              <a:t>Au+Au</a:t>
            </a:r>
            <a:r>
              <a:rPr lang="fr-FR" sz="2000" b="0" i="0" u="none" strike="noStrike" baseline="0" dirty="0">
                <a:latin typeface="Candara" panose="020E0502030303020204" pitchFamily="34" charset="0"/>
              </a:rPr>
              <a:t> collisions </a:t>
            </a:r>
            <a:r>
              <a:rPr lang="fr-FR" sz="2000" b="0" i="0" u="none" strike="noStrike" baseline="0" dirty="0" err="1">
                <a:latin typeface="Candara" panose="020E0502030303020204" pitchFamily="34" charset="0"/>
              </a:rPr>
              <a:t>from</a:t>
            </a:r>
            <a:r>
              <a:rPr lang="fr-FR" sz="2000" b="0" i="0" u="none" strike="noStrike" baseline="0" dirty="0">
                <a:latin typeface="Candara" panose="020E0502030303020204" pitchFamily="34" charset="0"/>
              </a:rPr>
              <a:t> the sPHENIX </a:t>
            </a:r>
            <a:r>
              <a:rPr lang="fr-FR" sz="2000" b="0" i="0" u="none" strike="noStrike" baseline="0" dirty="0" err="1">
                <a:latin typeface="Candara" panose="020E0502030303020204" pitchFamily="34" charset="0"/>
              </a:rPr>
              <a:t>experiment</a:t>
            </a:r>
            <a:r>
              <a:rPr lang="fr-FR" sz="2000" b="0" i="0" u="none" strike="noStrike" baseline="0" dirty="0">
                <a:latin typeface="Candara" panose="020E0502030303020204" pitchFamily="34" charset="0"/>
              </a:rPr>
              <a:t>, high-</a:t>
            </a:r>
            <a:r>
              <a:rPr lang="fr-FR" sz="2000" b="0" i="0" u="none" strike="noStrike" baseline="0" dirty="0" err="1">
                <a:latin typeface="Candara" panose="020E0502030303020204" pitchFamily="34" charset="0"/>
              </a:rPr>
              <a:t>pileup</a:t>
            </a:r>
            <a:r>
              <a:rPr lang="fr-FR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fr-FR" sz="2000" b="0" i="0" u="none" strike="noStrike" baseline="0" dirty="0" err="1">
                <a:latin typeface="Candara" panose="020E0502030303020204" pitchFamily="34" charset="0"/>
              </a:rPr>
              <a:t>events</a:t>
            </a:r>
            <a:endParaRPr lang="en-US" sz="2000" dirty="0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80362-D0F6-C58E-1479-BB5421F1E93C}"/>
              </a:ext>
            </a:extLst>
          </p:cNvPr>
          <p:cNvSpPr txBox="1"/>
          <p:nvPr/>
        </p:nvSpPr>
        <p:spPr>
          <a:xfrm>
            <a:off x="6222868" y="3146011"/>
            <a:ext cx="77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BCA9D5-EDD6-54CD-AD3A-C18BD370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48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green cylindrical object&#10;&#10;Description automatically generated">
            <a:extLst>
              <a:ext uri="{FF2B5EF4-FFF2-40B4-BE49-F238E27FC236}">
                <a16:creationId xmlns:a16="http://schemas.microsoft.com/office/drawing/2014/main" id="{BD044A86-93DE-910B-77FE-A62B617C8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20" t="5857" r="32744" b="14720"/>
          <a:stretch/>
        </p:blipFill>
        <p:spPr>
          <a:xfrm>
            <a:off x="784538" y="584562"/>
            <a:ext cx="6898701" cy="60281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6B7664-4685-11E5-8F6C-2CFA0FF7C243}"/>
              </a:ext>
            </a:extLst>
          </p:cNvPr>
          <p:cNvSpPr/>
          <p:nvPr/>
        </p:nvSpPr>
        <p:spPr>
          <a:xfrm>
            <a:off x="7965001" y="1682649"/>
            <a:ext cx="3914409" cy="3612876"/>
          </a:xfrm>
          <a:prstGeom prst="roundRect">
            <a:avLst>
              <a:gd name="adj" fmla="val 9514"/>
            </a:avLst>
          </a:prstGeom>
          <a:solidFill>
            <a:srgbClr val="65B68C">
              <a:alpha val="67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ndara" panose="020E0502030303020204" pitchFamily="34" charset="0"/>
              </a:rPr>
              <a:t>In this study, we are going to focus on the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outer layer group</a:t>
            </a:r>
            <a:r>
              <a:rPr lang="en-US" dirty="0">
                <a:latin typeface="Candara" panose="020E0502030303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16 layers along the radial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2304 columns of sensor nodes along the azimuth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498 rows along the beam direction</a:t>
            </a:r>
          </a:p>
          <a:p>
            <a:endParaRPr lang="en-US" dirty="0">
              <a:latin typeface="Candara" panose="020E0502030303020204" pitchFamily="34" charset="0"/>
            </a:endParaRPr>
          </a:p>
          <a:p>
            <a:r>
              <a:rPr lang="en-US" dirty="0">
                <a:latin typeface="Candara" panose="020E0502030303020204" pitchFamily="34" charset="0"/>
              </a:rPr>
              <a:t>Subdivided into 24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TPC wedges </a:t>
            </a:r>
            <a:r>
              <a:rPr lang="en-US" dirty="0">
                <a:latin typeface="Candara" panose="020E0502030303020204" pitchFamily="34" charset="0"/>
              </a:rPr>
              <a:t>of shape (16, 192, 249)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99AA88-927E-3B1D-E37C-6AF8D4E6C172}"/>
              </a:ext>
            </a:extLst>
          </p:cNvPr>
          <p:cNvSpPr txBox="1"/>
          <p:nvPr/>
        </p:nvSpPr>
        <p:spPr>
          <a:xfrm>
            <a:off x="4328235" y="292174"/>
            <a:ext cx="755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Time-Project Chamber Data Compression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2C52E-BDCA-BBDB-BE63-6F1FFBAA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2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green cylindrical object&#10;&#10;Description automatically generated">
            <a:extLst>
              <a:ext uri="{FF2B5EF4-FFF2-40B4-BE49-F238E27FC236}">
                <a16:creationId xmlns:a16="http://schemas.microsoft.com/office/drawing/2014/main" id="{BCC8FB1C-EC14-A038-50BC-6C07636DB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4620" t="5857" r="32744" b="14720"/>
          <a:stretch/>
        </p:blipFill>
        <p:spPr>
          <a:xfrm>
            <a:off x="8370405" y="137878"/>
            <a:ext cx="3708102" cy="3240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697FBA72-C7C5-8896-D71E-6704DA024566}"/>
                  </a:ext>
                </a:extLst>
              </p:cNvPr>
              <p:cNvSpPr/>
              <p:nvPr/>
            </p:nvSpPr>
            <p:spPr>
              <a:xfrm>
                <a:off x="7205869" y="2985548"/>
                <a:ext cx="4414631" cy="3362769"/>
              </a:xfrm>
              <a:prstGeom prst="roundRect">
                <a:avLst>
                  <a:gd name="adj" fmla="val 9095"/>
                </a:avLst>
              </a:prstGeom>
              <a:solidFill>
                <a:srgbClr val="E5ECF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rgbClr val="2B616C"/>
                    </a:solidFill>
                    <a:latin typeface="Candara" panose="020E0502030303020204" pitchFamily="34" charset="0"/>
                  </a:rPr>
                  <a:t>Each sensor node output an analog-to-digit converter (ADC) value as an integer in [0, 1023]. </a:t>
                </a:r>
              </a:p>
              <a:p>
                <a:endParaRPr lang="en-US" dirty="0">
                  <a:solidFill>
                    <a:srgbClr val="2B616C"/>
                  </a:solidFill>
                  <a:latin typeface="Candara" panose="020E0502030303020204" pitchFamily="34" charset="0"/>
                </a:endParaRPr>
              </a:p>
              <a:p>
                <a:r>
                  <a:rPr lang="en-US" dirty="0">
                    <a:solidFill>
                      <a:srgbClr val="2B616C"/>
                    </a:solidFill>
                    <a:latin typeface="Candara" panose="020E0502030303020204" pitchFamily="34" charset="0"/>
                  </a:rPr>
                  <a:t>All ADC values below 64 are suppressed to 0 to increase sparsity.</a:t>
                </a:r>
              </a:p>
              <a:p>
                <a:endParaRPr lang="en-US" dirty="0">
                  <a:solidFill>
                    <a:srgbClr val="2B616C"/>
                  </a:solidFill>
                  <a:latin typeface="Candara" panose="020E0502030303020204" pitchFamily="34" charset="0"/>
                </a:endParaRPr>
              </a:p>
              <a:p>
                <a:r>
                  <a:rPr lang="en-US" dirty="0">
                    <a:solidFill>
                      <a:srgbClr val="2B616C"/>
                    </a:solidFill>
                    <a:latin typeface="Candara" panose="020E0502030303020204" pitchFamily="34" charset="0"/>
                  </a:rPr>
                  <a:t>In this study, we use </a:t>
                </a:r>
                <a:r>
                  <a:rPr lang="en-US" i="1" dirty="0">
                    <a:solidFill>
                      <a:srgbClr val="2B616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 panose="020E0502030303020204" pitchFamily="34" charset="0"/>
                  </a:rPr>
                  <a:t>log scale ADC </a:t>
                </a:r>
                <a:r>
                  <a:rPr lang="en-US" dirty="0">
                    <a:solidFill>
                      <a:srgbClr val="2B616C"/>
                    </a:solidFill>
                    <a:latin typeface="Candara" panose="020E0502030303020204" pitchFamily="34" charset="0"/>
                  </a:rPr>
                  <a:t>value,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b="0" i="0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i="0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  <m:t>ADC</m:t>
                        </m:r>
                        <m:r>
                          <a:rPr lang="en-US" i="1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  <m:t> + 1</m:t>
                        </m:r>
                      </m:e>
                    </m:d>
                    <m:r>
                      <a:rPr lang="en-US" b="0" i="1" dirty="0" smtClean="0">
                        <a:solidFill>
                          <a:srgbClr val="2B616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2B616C"/>
                    </a:solidFill>
                    <a:latin typeface="Candara" panose="020E0502030303020204" pitchFamily="34" charset="0"/>
                  </a:rPr>
                  <a:t>. A log scale ADC value is in [0, 10]. There is no value less 6 because of the zero suppression.</a:t>
                </a: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697FBA72-C7C5-8896-D71E-6704DA0245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869" y="2985548"/>
                <a:ext cx="4414631" cy="3362769"/>
              </a:xfrm>
              <a:prstGeom prst="roundRect">
                <a:avLst>
                  <a:gd name="adj" fmla="val 9095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7F8FEC4A-9C85-2E4A-1C12-2ACC34F1D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7" t="13157" r="35190" b="10375"/>
          <a:stretch/>
        </p:blipFill>
        <p:spPr>
          <a:xfrm>
            <a:off x="685799" y="772947"/>
            <a:ext cx="6520070" cy="572621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CD30F0-8DC5-7233-3111-D90E9A965EE6}"/>
              </a:ext>
            </a:extLst>
          </p:cNvPr>
          <p:cNvSpPr/>
          <p:nvPr/>
        </p:nvSpPr>
        <p:spPr>
          <a:xfrm>
            <a:off x="685799" y="772947"/>
            <a:ext cx="4512366" cy="772910"/>
          </a:xfrm>
          <a:prstGeom prst="roundRect">
            <a:avLst>
              <a:gd name="adj" fmla="val 9514"/>
            </a:avLst>
          </a:prstGeom>
          <a:solidFill>
            <a:srgbClr val="E5EC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2B616C"/>
                </a:solidFill>
                <a:latin typeface="Candara" panose="020E0502030303020204" pitchFamily="34" charset="0"/>
              </a:rPr>
              <a:t>TPC wedges of shape (16, 192, 249)</a:t>
            </a:r>
          </a:p>
          <a:p>
            <a:r>
              <a:rPr lang="en-US" dirty="0">
                <a:solidFill>
                  <a:srgbClr val="2B616C"/>
                </a:solidFill>
                <a:latin typeface="Candara" panose="020E0502030303020204" pitchFamily="34" charset="0"/>
              </a:rPr>
              <a:t>Input to the neural compression algorithm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659CDF-A39E-17AF-69DB-34D6BF31A7F9}"/>
              </a:ext>
            </a:extLst>
          </p:cNvPr>
          <p:cNvCxnSpPr>
            <a:cxnSpLocks/>
          </p:cNvCxnSpPr>
          <p:nvPr/>
        </p:nvCxnSpPr>
        <p:spPr>
          <a:xfrm flipH="1">
            <a:off x="6818243" y="1757956"/>
            <a:ext cx="4124740" cy="923305"/>
          </a:xfrm>
          <a:prstGeom prst="straightConnector1">
            <a:avLst/>
          </a:prstGeom>
          <a:ln w="38100">
            <a:solidFill>
              <a:srgbClr val="65B68C"/>
            </a:solidFill>
            <a:tailEnd type="triangle"/>
          </a:ln>
          <a:effectLst>
            <a:glow rad="63500">
              <a:srgbClr val="97CBD5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6A72CDB-49B7-BCBF-093F-1A4E27C650B8}"/>
              </a:ext>
            </a:extLst>
          </p:cNvPr>
          <p:cNvSpPr txBox="1"/>
          <p:nvPr/>
        </p:nvSpPr>
        <p:spPr>
          <a:xfrm>
            <a:off x="4366591" y="5764695"/>
            <a:ext cx="172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Fig. Log scale ADC value in a TPC wedge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A29E2F-A4CD-229B-1802-D5C2A060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3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logistic value&#10;&#10;Description automatically generated">
            <a:extLst>
              <a:ext uri="{FF2B5EF4-FFF2-40B4-BE49-F238E27FC236}">
                <a16:creationId xmlns:a16="http://schemas.microsoft.com/office/drawing/2014/main" id="{A5BF80AE-40C9-0F4E-E8A2-CE65AFE81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895" y="1305983"/>
            <a:ext cx="6389629" cy="4805721"/>
          </a:xfrm>
          <a:prstGeom prst="rect">
            <a:avLst/>
          </a:prstGeom>
        </p:spPr>
      </p:pic>
      <p:pic>
        <p:nvPicPr>
          <p:cNvPr id="4" name="Picture 3" descr="A diagram of a graph&#10;&#10;Description automatically generated">
            <a:hlinkClick r:id="rId3" action="ppaction://hlinkfile"/>
            <a:extLst>
              <a:ext uri="{FF2B5EF4-FFF2-40B4-BE49-F238E27FC236}">
                <a16:creationId xmlns:a16="http://schemas.microsoft.com/office/drawing/2014/main" id="{16A5C3BC-8780-B41F-290D-266606792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7" t="13157" r="35190" b="10375"/>
          <a:stretch/>
        </p:blipFill>
        <p:spPr>
          <a:xfrm>
            <a:off x="491777" y="2169368"/>
            <a:ext cx="3766929" cy="33082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93D857B-2CD2-F7C6-BD9A-7E174DE399CF}"/>
              </a:ext>
            </a:extLst>
          </p:cNvPr>
          <p:cNvGrpSpPr/>
          <p:nvPr/>
        </p:nvGrpSpPr>
        <p:grpSpPr>
          <a:xfrm>
            <a:off x="6096000" y="1000829"/>
            <a:ext cx="2061882" cy="2708015"/>
            <a:chOff x="1456129" y="3561149"/>
            <a:chExt cx="2061882" cy="2708015"/>
          </a:xfrm>
        </p:grpSpPr>
        <p:pic>
          <p:nvPicPr>
            <p:cNvPr id="7" name="Picture 6" descr="A yellow face with tears&#10;&#10;Description automatically generated">
              <a:extLst>
                <a:ext uri="{FF2B5EF4-FFF2-40B4-BE49-F238E27FC236}">
                  <a16:creationId xmlns:a16="http://schemas.microsoft.com/office/drawing/2014/main" id="{5348F204-CC61-8C4C-F675-CBB5CDE50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522" y="4554664"/>
              <a:ext cx="1714500" cy="1714500"/>
            </a:xfrm>
            <a:prstGeom prst="rect">
              <a:avLst/>
            </a:prstGeom>
          </p:spPr>
        </p:pic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1B4DAEAE-9B20-B89B-5454-2D3FAE1A7CED}"/>
                </a:ext>
              </a:extLst>
            </p:cNvPr>
            <p:cNvSpPr/>
            <p:nvPr/>
          </p:nvSpPr>
          <p:spPr>
            <a:xfrm>
              <a:off x="1456129" y="3561149"/>
              <a:ext cx="2061882" cy="1317812"/>
            </a:xfrm>
            <a:prstGeom prst="clou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0" dirty="0">
                  <a:solidFill>
                    <a:srgbClr val="E5ECF6"/>
                  </a:solidFill>
                  <a:effectLst/>
                  <a:latin typeface="Google Sans"/>
                </a:rPr>
                <a:t>Acrophobia neural network</a:t>
              </a:r>
              <a:endParaRPr lang="en-US" dirty="0">
                <a:solidFill>
                  <a:srgbClr val="E5ECF6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36FAFD2-0025-F383-9A7A-8901E91583BE}"/>
              </a:ext>
            </a:extLst>
          </p:cNvPr>
          <p:cNvSpPr txBox="1"/>
          <p:nvPr/>
        </p:nvSpPr>
        <p:spPr>
          <a:xfrm>
            <a:off x="491777" y="1659735"/>
            <a:ext cx="321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Sparse with curve-shaped objects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E2F1AE-56E3-8393-AC52-42F149F44DAE}"/>
              </a:ext>
            </a:extLst>
          </p:cNvPr>
          <p:cNvGrpSpPr/>
          <p:nvPr/>
        </p:nvGrpSpPr>
        <p:grpSpPr>
          <a:xfrm>
            <a:off x="5485816" y="2957750"/>
            <a:ext cx="5162519" cy="2011515"/>
            <a:chOff x="5485816" y="2957750"/>
            <a:chExt cx="5162519" cy="2011515"/>
          </a:xfrm>
        </p:grpSpPr>
        <p:pic>
          <p:nvPicPr>
            <p:cNvPr id="12" name="Picture 11" descr="A blue mountain with white background&#10;&#10;Description automatically generated">
              <a:extLst>
                <a:ext uri="{FF2B5EF4-FFF2-40B4-BE49-F238E27FC236}">
                  <a16:creationId xmlns:a16="http://schemas.microsoft.com/office/drawing/2014/main" id="{F5DE8E46-CDAE-D661-CB02-80D09EB57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15"/>
            <a:stretch/>
          </p:blipFill>
          <p:spPr>
            <a:xfrm>
              <a:off x="5485816" y="2957750"/>
              <a:ext cx="5162519" cy="201151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D5CFB51-A38C-E528-A87B-493EE5DF5246}"/>
                </a:ext>
              </a:extLst>
            </p:cNvPr>
            <p:cNvSpPr txBox="1"/>
            <p:nvPr/>
          </p:nvSpPr>
          <p:spPr>
            <a:xfrm>
              <a:off x="6548284" y="4599933"/>
              <a:ext cx="35887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NNs like bell-shaped distribution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3B791-A87E-A133-7396-468AFB2A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6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66B5D8-7598-342D-AB23-F4779E48CBCA}"/>
              </a:ext>
            </a:extLst>
          </p:cNvPr>
          <p:cNvGrpSpPr/>
          <p:nvPr/>
        </p:nvGrpSpPr>
        <p:grpSpPr>
          <a:xfrm>
            <a:off x="831612" y="139092"/>
            <a:ext cx="4904868" cy="6401137"/>
            <a:chOff x="831612" y="-10814"/>
            <a:chExt cx="4904868" cy="6401137"/>
          </a:xfrm>
          <a:gradFill>
            <a:gsLst>
              <a:gs pos="0">
                <a:schemeClr val="bg1">
                  <a:alpha val="0"/>
                </a:schemeClr>
              </a:gs>
              <a:gs pos="69000">
                <a:srgbClr val="FFFFFF">
                  <a:alpha val="25000"/>
                </a:srgbClr>
              </a:gs>
              <a:gs pos="89000">
                <a:schemeClr val="bg1"/>
              </a:gs>
            </a:gsLst>
            <a:lin ang="5400000" scaled="1"/>
          </a:gra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BD7FF6-9D98-489B-CCF0-4F801DA0967D}"/>
                </a:ext>
              </a:extLst>
            </p:cNvPr>
            <p:cNvGrpSpPr/>
            <p:nvPr/>
          </p:nvGrpSpPr>
          <p:grpSpPr>
            <a:xfrm>
              <a:off x="831612" y="-10814"/>
              <a:ext cx="4904868" cy="6401137"/>
              <a:chOff x="4360100" y="184961"/>
              <a:chExt cx="4904868" cy="6401137"/>
            </a:xfrm>
            <a:grpFill/>
          </p:grpSpPr>
          <p:pic>
            <p:nvPicPr>
              <p:cNvPr id="5" name="Picture 4" descr="A close up of a document&#10;&#10;Description automatically generated">
                <a:extLst>
                  <a:ext uri="{FF2B5EF4-FFF2-40B4-BE49-F238E27FC236}">
                    <a16:creationId xmlns:a16="http://schemas.microsoft.com/office/drawing/2014/main" id="{523DD70A-88C8-5E94-FB64-A5C5585D0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60100" y="271902"/>
                <a:ext cx="4904868" cy="6314196"/>
              </a:xfrm>
              <a:prstGeom prst="rect">
                <a:avLst/>
              </a:prstGeom>
              <a:grpFill/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DF50974-923A-99AB-D395-10B0A746ECC7}"/>
                  </a:ext>
                </a:extLst>
              </p:cNvPr>
              <p:cNvSpPr/>
              <p:nvPr/>
            </p:nvSpPr>
            <p:spPr>
              <a:xfrm>
                <a:off x="4360100" y="184961"/>
                <a:ext cx="4904868" cy="63141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B78E17-803A-5139-9192-9DDAA0D07E59}"/>
                </a:ext>
              </a:extLst>
            </p:cNvPr>
            <p:cNvSpPr txBox="1"/>
            <p:nvPr/>
          </p:nvSpPr>
          <p:spPr>
            <a:xfrm>
              <a:off x="965345" y="5809431"/>
              <a:ext cx="2677886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hlinkClick r:id="rId3"/>
                </a:rPr>
                <a:t>https://arxiv.org/pdf/2111.05423.pdf</a:t>
              </a:r>
              <a:endParaRPr lang="en-US" sz="1000" dirty="0"/>
            </a:p>
          </p:txBody>
        </p:sp>
      </p:grpSp>
      <p:pic>
        <p:nvPicPr>
          <p:cNvPr id="7" name="Picture 6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C1502B6-71F8-DFB1-A861-E4C2D376B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964" y="1530883"/>
            <a:ext cx="7634545" cy="4783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F0BC08-FF2F-6ADB-7C50-C16DF3223F02}"/>
              </a:ext>
            </a:extLst>
          </p:cNvPr>
          <p:cNvSpPr txBox="1"/>
          <p:nvPr/>
        </p:nvSpPr>
        <p:spPr>
          <a:xfrm>
            <a:off x="4060723" y="5112774"/>
            <a:ext cx="203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inference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935B3-0F76-78B9-3E60-6D656175C5B6}"/>
              </a:ext>
            </a:extLst>
          </p:cNvPr>
          <p:cNvSpPr txBox="1"/>
          <p:nvPr/>
        </p:nvSpPr>
        <p:spPr>
          <a:xfrm>
            <a:off x="6975988" y="6116860"/>
            <a:ext cx="242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Offline reconstruction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C4E052-1B97-D940-3F6B-E5EF6C2E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9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E12A11D-92E8-C013-1667-9A3D0D1EB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26" y="2995039"/>
            <a:ext cx="3511983" cy="2605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817AA-1AF2-E93A-7E6C-A235C2F3D7D2}"/>
              </a:ext>
            </a:extLst>
          </p:cNvPr>
          <p:cNvSpPr txBox="1"/>
          <p:nvPr/>
        </p:nvSpPr>
        <p:spPr>
          <a:xfrm>
            <a:off x="602388" y="527408"/>
            <a:ext cx="7194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Performance of BCAE compared with off-the-shelf lossy compression algorithms</a:t>
            </a:r>
          </a:p>
        </p:txBody>
      </p:sp>
      <p:pic>
        <p:nvPicPr>
          <p:cNvPr id="6" name="Picture 5" descr="A group of graphs with numbers&#10;&#10;Description automatically generated with medium confidence">
            <a:extLst>
              <a:ext uri="{FF2B5EF4-FFF2-40B4-BE49-F238E27FC236}">
                <a16:creationId xmlns:a16="http://schemas.microsoft.com/office/drawing/2014/main" id="{36B40386-B41C-5C7E-42F3-F4BBD5D26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23" y="1604625"/>
            <a:ext cx="7823953" cy="44717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43CB71-EF7B-15EA-FDFF-9E952A1C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05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0599AA-EBDB-E5F3-9772-EF427B5440A6}"/>
              </a:ext>
            </a:extLst>
          </p:cNvPr>
          <p:cNvSpPr txBox="1"/>
          <p:nvPr/>
        </p:nvSpPr>
        <p:spPr>
          <a:xfrm>
            <a:off x="1081545" y="910938"/>
            <a:ext cx="3903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Ultra-deep yet fast </a:t>
            </a: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Yolo</a:t>
            </a:r>
            <a:r>
              <a:rPr lang="en-US" sz="2800" dirty="0">
                <a:latin typeface="Candara" panose="020E0502030303020204" pitchFamily="34" charset="0"/>
              </a:rPr>
              <a:t> Network for object detection</a:t>
            </a:r>
          </a:p>
        </p:txBody>
      </p:sp>
      <p:pic>
        <p:nvPicPr>
          <p:cNvPr id="2" name="Picture 1" descr="A diagram of a diagram of a box&#10;&#10;Description automatically generated with medium confidence">
            <a:extLst>
              <a:ext uri="{FF2B5EF4-FFF2-40B4-BE49-F238E27FC236}">
                <a16:creationId xmlns:a16="http://schemas.microsoft.com/office/drawing/2014/main" id="{981D5083-5C7F-EEFA-B38B-AC8601BF6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29" y="2295933"/>
            <a:ext cx="9505562" cy="3983521"/>
          </a:xfrm>
          <a:prstGeom prst="rect">
            <a:avLst/>
          </a:prstGeom>
          <a:gradFill>
            <a:gsLst>
              <a:gs pos="0">
                <a:srgbClr val="48BEB7">
                  <a:alpha val="32000"/>
                </a:srgbClr>
              </a:gs>
              <a:gs pos="100000">
                <a:srgbClr val="80C46E">
                  <a:alpha val="28000"/>
                </a:srgbClr>
              </a:gs>
            </a:gsLst>
            <a:lin ang="0" scaled="0"/>
          </a:gradFill>
        </p:spPr>
      </p:pic>
      <p:pic>
        <p:nvPicPr>
          <p:cNvPr id="5" name="Picture 4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A00CF6C8-48A1-4F52-EA18-777B4A913E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71" y="698091"/>
            <a:ext cx="5869859" cy="3913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7F0E5-F85A-DC4D-8B91-40D8C4267A84}"/>
              </a:ext>
            </a:extLst>
          </p:cNvPr>
          <p:cNvSpPr txBox="1"/>
          <p:nvPr/>
        </p:nvSpPr>
        <p:spPr>
          <a:xfrm>
            <a:off x="7954297" y="5744410"/>
            <a:ext cx="349425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2D Convolution might be the key to speed!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3EA18-DEF2-8747-1FA4-93599EE9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0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F77B-EDB6-6FD1-5CD2-4A2A92B66EB5}"/>
              </a:ext>
            </a:extLst>
          </p:cNvPr>
          <p:cNvSpPr txBox="1">
            <a:spLocks/>
          </p:cNvSpPr>
          <p:nvPr/>
        </p:nvSpPr>
        <p:spPr>
          <a:xfrm>
            <a:off x="571500" y="365125"/>
            <a:ext cx="9290957" cy="8851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Use 2D Convolution to make BCAE Faster</a:t>
            </a:r>
            <a:endParaRPr lang="en-US" sz="4000" dirty="0">
              <a:solidFill>
                <a:srgbClr val="65B6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9E61A2-90B1-4ADA-645D-0C79C48552AD}"/>
              </a:ext>
            </a:extLst>
          </p:cNvPr>
          <p:cNvGrpSpPr/>
          <p:nvPr/>
        </p:nvGrpSpPr>
        <p:grpSpPr>
          <a:xfrm>
            <a:off x="6378663" y="1366934"/>
            <a:ext cx="4777274" cy="4124132"/>
            <a:chOff x="6998095" y="1592334"/>
            <a:chExt cx="4777274" cy="4124132"/>
          </a:xfrm>
        </p:grpSpPr>
        <p:pic>
          <p:nvPicPr>
            <p:cNvPr id="4" name="Picture 3" descr="A diagram of a graph&#10;&#10;Description automatically generated">
              <a:extLst>
                <a:ext uri="{FF2B5EF4-FFF2-40B4-BE49-F238E27FC236}">
                  <a16:creationId xmlns:a16="http://schemas.microsoft.com/office/drawing/2014/main" id="{F24C1E50-E9F2-9639-BB3D-3956F0729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408" t="17288" r="35408" b="10599"/>
            <a:stretch/>
          </p:blipFill>
          <p:spPr>
            <a:xfrm>
              <a:off x="6998095" y="1592334"/>
              <a:ext cx="4777274" cy="4124132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8CA4AE-BC97-D01A-EE4B-45CCF1613E3F}"/>
                </a:ext>
              </a:extLst>
            </p:cNvPr>
            <p:cNvGrpSpPr/>
            <p:nvPr/>
          </p:nvGrpSpPr>
          <p:grpSpPr>
            <a:xfrm>
              <a:off x="8083590" y="3201308"/>
              <a:ext cx="1037736" cy="412951"/>
              <a:chOff x="7621474" y="3500512"/>
              <a:chExt cx="1037736" cy="412951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512AD50B-1D49-7A69-47CC-A8116F0CC1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27159" y="3725614"/>
                <a:ext cx="1026367" cy="187849"/>
              </a:xfrm>
              <a:prstGeom prst="straightConnector1">
                <a:avLst/>
              </a:prstGeom>
              <a:ln w="38100">
                <a:solidFill>
                  <a:srgbClr val="2B616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63D5E4-57BF-24EF-601E-684CB479EEAB}"/>
                  </a:ext>
                </a:extLst>
              </p:cNvPr>
              <p:cNvSpPr txBox="1"/>
              <p:nvPr/>
            </p:nvSpPr>
            <p:spPr>
              <a:xfrm rot="21019629">
                <a:off x="7621474" y="3500512"/>
                <a:ext cx="103773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2B616C"/>
                    </a:solidFill>
                  </a:rPr>
                  <a:t>16 layers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DA28AC-41E7-43D9-8076-5D8CA00156B8}"/>
              </a:ext>
            </a:extLst>
          </p:cNvPr>
          <p:cNvSpPr txBox="1"/>
          <p:nvPr/>
        </p:nvSpPr>
        <p:spPr>
          <a:xfrm>
            <a:off x="1036063" y="1606302"/>
            <a:ext cx="49444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The TPC wedge data has shape (16, 192, 249). Comparing to the azimuth and horizontal direction, the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7CBD5"/>
                </a:highlight>
                <a:latin typeface="Candara" panose="020E0502030303020204" pitchFamily="34" charset="0"/>
              </a:rPr>
              <a:t>radial dimension is thin</a:t>
            </a:r>
            <a:r>
              <a:rPr lang="en-US" sz="2400" dirty="0">
                <a:latin typeface="Candara" panose="020E0502030303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We can treat the radial dimension as the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7CBD5"/>
                </a:highlight>
                <a:latin typeface="Candara" panose="020E0502030303020204" pitchFamily="34" charset="0"/>
              </a:rPr>
              <a:t>feature dimension</a:t>
            </a:r>
            <a:r>
              <a:rPr lang="en-US" sz="2400" dirty="0">
                <a:latin typeface="Candara" panose="020E0502030303020204" pitchFamily="34" charset="0"/>
              </a:rPr>
              <a:t> and use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7CBD5"/>
                </a:highlight>
                <a:latin typeface="Candara" panose="020E0502030303020204" pitchFamily="34" charset="0"/>
              </a:rPr>
              <a:t>2D convolutions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946AE-D472-D71E-EF34-49DDD8D5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6817-1389-4090-A6D2-893E47C9F6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727</Words>
  <Application>Microsoft Office PowerPoint</Application>
  <PresentationFormat>Widescreen</PresentationFormat>
  <Paragraphs>182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Google Sans</vt:lpstr>
      <vt:lpstr>Aptos</vt:lpstr>
      <vt:lpstr>Aptos Display</vt:lpstr>
      <vt:lpstr>Arial</vt:lpstr>
      <vt:lpstr>Cambria Math</vt:lpstr>
      <vt:lpstr>Candara</vt:lpstr>
      <vt:lpstr>Office Theme</vt:lpstr>
      <vt:lpstr>Real-Time Information Distillation with Deep Neural Network-based Compression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懿 黄</dc:creator>
  <cp:lastModifiedBy>懿 黄</cp:lastModifiedBy>
  <cp:revision>7</cp:revision>
  <dcterms:created xsi:type="dcterms:W3CDTF">2024-06-11T02:53:31Z</dcterms:created>
  <dcterms:modified xsi:type="dcterms:W3CDTF">2024-06-11T14:20:39Z</dcterms:modified>
</cp:coreProperties>
</file>