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40"/>
  </p:notesMasterIdLst>
  <p:sldIdLst>
    <p:sldId id="256" r:id="rId2"/>
    <p:sldId id="328" r:id="rId3"/>
    <p:sldId id="261" r:id="rId4"/>
    <p:sldId id="300" r:id="rId5"/>
    <p:sldId id="327" r:id="rId6"/>
    <p:sldId id="301" r:id="rId7"/>
    <p:sldId id="331" r:id="rId8"/>
    <p:sldId id="317" r:id="rId9"/>
    <p:sldId id="297" r:id="rId10"/>
    <p:sldId id="318" r:id="rId11"/>
    <p:sldId id="306" r:id="rId12"/>
    <p:sldId id="311" r:id="rId13"/>
    <p:sldId id="313" r:id="rId14"/>
    <p:sldId id="305" r:id="rId15"/>
    <p:sldId id="314" r:id="rId16"/>
    <p:sldId id="325" r:id="rId17"/>
    <p:sldId id="319" r:id="rId18"/>
    <p:sldId id="324" r:id="rId19"/>
    <p:sldId id="320" r:id="rId20"/>
    <p:sldId id="321" r:id="rId21"/>
    <p:sldId id="323" r:id="rId22"/>
    <p:sldId id="322" r:id="rId23"/>
    <p:sldId id="278" r:id="rId24"/>
    <p:sldId id="296" r:id="rId25"/>
    <p:sldId id="271" r:id="rId26"/>
    <p:sldId id="299" r:id="rId27"/>
    <p:sldId id="298" r:id="rId28"/>
    <p:sldId id="307" r:id="rId29"/>
    <p:sldId id="332" r:id="rId30"/>
    <p:sldId id="333" r:id="rId31"/>
    <p:sldId id="303" r:id="rId32"/>
    <p:sldId id="315" r:id="rId33"/>
    <p:sldId id="309" r:id="rId34"/>
    <p:sldId id="308" r:id="rId35"/>
    <p:sldId id="329" r:id="rId36"/>
    <p:sldId id="304" r:id="rId37"/>
    <p:sldId id="326" r:id="rId38"/>
    <p:sldId id="330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9933"/>
    <a:srgbClr val="3299FF"/>
    <a:srgbClr val="9DC4E6"/>
    <a:srgbClr val="4372C4"/>
    <a:srgbClr val="FFFC00"/>
    <a:srgbClr val="76D6FF"/>
    <a:srgbClr val="009901"/>
    <a:srgbClr val="FF0000"/>
    <a:srgbClr val="C1C1C1"/>
    <a:srgbClr val="4472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8902"/>
    <p:restoredTop sz="95447"/>
  </p:normalViewPr>
  <p:slideViewPr>
    <p:cSldViewPr snapToGrid="0" showGuides="1">
      <p:cViewPr>
        <p:scale>
          <a:sx n="101" d="100"/>
          <a:sy n="101" d="100"/>
        </p:scale>
        <p:origin x="144" y="-12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4087BF-E507-564E-B630-3A3125ECB6AE}" type="datetimeFigureOut">
              <a:rPr lang="en-US" smtClean="0"/>
              <a:t>6/11/24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6867CB-E265-A34A-9251-750F279923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638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Big candidates for Jets: </a:t>
            </a:r>
          </a:p>
          <a:p>
            <a:r>
              <a:rPr lang="en-US" dirty="0"/>
              <a:t>Central Arm tracking &amp; calorimetry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6867CB-E265-A34A-9251-750F279923A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42304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6867CB-E265-A34A-9251-750F279923A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9421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F1B403-5531-2906-B7FA-B0F979767A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4E9F219-97C4-09A1-7C3F-1D4A2352F0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C605AC-A01B-494D-66F2-CB9590F76C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Wednesday, June 12, 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F15CBD-6FE5-289A-1A56-88F9C9E054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2024 RHIC/AGS Users — Richford — PHENIX HF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5A2429-31A8-6E6A-063F-42EEA22DF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A1F70-C80B-8546-8355-9F735DD561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0575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7D91BA-385C-56D3-C42B-F33CD2E358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6BC2154-80A5-8DE1-7262-3832B0685B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CB2C20-5BF5-84AA-FAD2-0B88F1DC61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Wednesday, June 12, 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AB86DF-E8D7-2ADC-7C02-DD8B007F08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2024 RHIC/AGS Users — Richford — PHENIX HF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3DB832-92EA-8485-A305-3E480AEFD2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A1F70-C80B-8546-8355-9F735DD561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0362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8D81EA4-2DD5-DF80-F966-73FB1D0FA21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F280A58-FFC3-F0C4-904B-74EEFDAD7E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D5E937-6EA6-2BCC-3CE1-9C787E3DE7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Wednesday, June 12, 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1F5013-2A41-494C-E69C-774FE7A15F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2024 RHIC/AGS Users — Richford — PHENIX HF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82E951-8660-D455-9A51-FC80A7AF3C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A1F70-C80B-8546-8355-9F735DD561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096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8CD998-4C13-3A7D-18D7-3C2D9C53A1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89E67A-2990-8584-F722-7CEA252109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15C063-F125-9BE4-7FB1-3A196B9F02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Wednesday, June 12, 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2FA740-0B5B-EC54-90F1-209B005325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2024 RHIC/AGS Users — Richford — PHENIX HF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F8F6DA-2580-DB86-CFC2-771CCAD7D8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A1F70-C80B-8546-8355-9F735DD561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65606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F54E0B-55F5-0445-3B7C-EE732CE86E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2DC6B0-2631-5310-C6E8-CF95D1A888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2C8F24-88DA-D197-CB58-87397087DA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Wednesday, June 12, 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166DA0-9009-21A7-4C80-D2D3AE287C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2024 RHIC/AGS Users — Richford — PHENIX HF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765EA6-4D87-516D-FC3A-220F3989F8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A1F70-C80B-8546-8355-9F735DD561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8783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905D43-C052-8EFA-4368-2F1DDE0239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670BDF-08FB-894D-2B6E-2C14F432B0A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AB7B890-E1BE-0D05-076B-F9BF928240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6BEF1A-4201-F4FB-F835-9E68BC9136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Wednesday, June 12, 2024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88CB71-59AF-3308-F364-F091D746E4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2024 RHIC/AGS Users — Richford — PHENIX HF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541CA2-0023-B371-0B1B-AC01A7501A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A1F70-C80B-8546-8355-9F735DD561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6791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F2134-C1FD-2A1F-F469-DC02A52700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7EDF19-BF23-F95A-5413-9FA1DE6338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0A320C-3B93-E9E2-EF51-45F9DE3ADE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1E9681B-15FC-138B-02D3-C2CCD1EC0B0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103CFC0-E90B-2C42-DDA6-C1E91676CAD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3730AF0-06CF-B72E-5902-656FC5EC2E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Wednesday, June 12, 2024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CFADC85-78BB-CC63-BC39-57CD936DC9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2024 RHIC/AGS Users — Richford — PHENIX HF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B49C85D-CBE7-3ACD-310E-4087FFB668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A1F70-C80B-8546-8355-9F735DD561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7574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D5B2EB-4B79-F6D7-840F-684EA68CE8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447D41F-BF62-C285-FFBA-FE6EED9C47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Wednesday, June 12, 2024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DB3D34-36C2-8BDB-1848-FF2891C5D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2024 RHIC/AGS Users — Richford — PHENIX HF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04EA24-5256-C9AE-F21D-00833E172B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A1F70-C80B-8546-8355-9F735DD561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739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1481231-3FE4-4F31-47C5-5C094D9678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Wednesday, June 12, 2024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D685F23-2EBD-4B1D-EE67-16C3A75D00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2024 RHIC/AGS Users — Richford — PHENIX HF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0C9CCC-83B4-0CB9-02C6-0148CCE53C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A1F70-C80B-8546-8355-9F735DD561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1869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E030A7-6356-5947-142F-990E2899E6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B3F144-C2E0-04BA-8A5D-BCB9FCBFD6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B4B33C-2531-0069-34BD-B6F021953C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219BF00-54A2-037B-BB81-D3933062F7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Wednesday, June 12, 2024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8E8B3E-5A9B-74B3-B2AD-01CC1259A5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2024 RHIC/AGS Users — Richford — PHENIX HF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5A0583-0737-49AF-A0FF-1D2C2DC034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A1F70-C80B-8546-8355-9F735DD561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0912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D146CD-BB98-3E39-DA43-6F446188C3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F901723-BDAC-C375-C130-C623FBD0A72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B6A6682-40A5-D221-F546-2D538BEEB7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69E9FAA-016C-0505-B53D-467C507AF0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Wednesday, June 12, 2024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BE4958-21E6-F955-5A57-95A4BD0E8F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2024 RHIC/AGS Users — Richford — PHENIX HF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6C5C578-9D10-4798-5345-4EF2BA3E1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A1F70-C80B-8546-8355-9F735DD561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5247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6AC8BCF-4EC5-4171-B9CD-142B1AFA9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98D4B0-D391-B95C-FAC6-4A35DE1510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DC9409-6754-D057-730C-D8343A44245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Wednesday, June 12, 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F848CA-296D-E738-882E-ECC41DB333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2024 RHIC/AGS Users — Richford — PHENIX HF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E898CF-E5B8-DB96-0970-84D899A1F9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BA1F70-C80B-8546-8355-9F735DD561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142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7.emf"/><Relationship Id="rId4" Type="http://schemas.openxmlformats.org/officeDocument/2006/relationships/image" Target="../media/image26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em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emf"/><Relationship Id="rId4" Type="http://schemas.openxmlformats.org/officeDocument/2006/relationships/image" Target="../media/image5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e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emf"/><Relationship Id="rId5" Type="http://schemas.openxmlformats.org/officeDocument/2006/relationships/image" Target="../media/image12.emf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C4F5A5-6E8D-1892-FC00-DB5F28B0E81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b="1" i="1" dirty="0"/>
              <a:t>Recent</a:t>
            </a:r>
            <a:br>
              <a:rPr lang="en-US" b="1" i="1" dirty="0"/>
            </a:br>
            <a:r>
              <a:rPr lang="en-US" b="1" i="1" dirty="0"/>
              <a:t>PHENIX Heavy-Flavor Results (incl. </a:t>
            </a:r>
            <a:r>
              <a:rPr lang="en-US" b="1" dirty="0"/>
              <a:t>c</a:t>
            </a:r>
            <a:r>
              <a:rPr lang="en-US" b="1" i="1" dirty="0"/>
              <a:t> and </a:t>
            </a:r>
            <a:r>
              <a:rPr lang="en-US" b="1" dirty="0"/>
              <a:t>b</a:t>
            </a:r>
            <a:r>
              <a:rPr lang="en-US" b="1" i="1" dirty="0"/>
              <a:t> flow)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E8F7EA8-02E1-0206-2A49-001416649F6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Dan Richford for the PHENIX Collaboration</a:t>
            </a:r>
          </a:p>
          <a:p>
            <a:r>
              <a:rPr lang="en-US" dirty="0"/>
              <a:t>2024 AGS/RHIC Users Meeting</a:t>
            </a:r>
          </a:p>
          <a:p>
            <a:r>
              <a:rPr lang="en-US" dirty="0"/>
              <a:t>9:40 a.m., Wednesday,  June 12, 2024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0D3DB52-0144-63D7-F6AE-A4C7FF96CC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4290" y="5425288"/>
            <a:ext cx="3432464" cy="135538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BBE6B11-0B36-B35E-2BEB-B39D2D9D4C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43753" y="5486400"/>
            <a:ext cx="2448247" cy="1229564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11511540-A280-A49C-9CAF-95BA67DF29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83" y="5735637"/>
            <a:ext cx="2950234" cy="741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78770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40CBCAB9-F782-BC18-F187-3C020BDBCD98}"/>
              </a:ext>
            </a:extLst>
          </p:cNvPr>
          <p:cNvGrpSpPr/>
          <p:nvPr/>
        </p:nvGrpSpPr>
        <p:grpSpPr>
          <a:xfrm>
            <a:off x="0" y="0"/>
            <a:ext cx="12192000" cy="950986"/>
            <a:chOff x="0" y="0"/>
            <a:chExt cx="12192000" cy="950986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5EDBDD7C-6693-DA63-325A-E7AF4E2488D8}"/>
                </a:ext>
              </a:extLst>
            </p:cNvPr>
            <p:cNvSpPr/>
            <p:nvPr/>
          </p:nvSpPr>
          <p:spPr>
            <a:xfrm>
              <a:off x="0" y="0"/>
              <a:ext cx="12192000" cy="85891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sz="6000" b="1" dirty="0" err="1"/>
                <a:t>Au+Au</a:t>
              </a:r>
              <a:r>
                <a:rPr lang="en-US" sz="6000" b="1" dirty="0"/>
                <a:t> HF</a:t>
              </a:r>
            </a:p>
          </p:txBody>
        </p:sp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F868F83E-AFCB-B983-EF07-B5C48A8E6D7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586" y="92075"/>
              <a:ext cx="2175164" cy="858911"/>
            </a:xfrm>
            <a:prstGeom prst="rect">
              <a:avLst/>
            </a:prstGeom>
          </p:spPr>
        </p:pic>
      </p:grp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FE7B2D-0B81-8C19-7010-C610039395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Wednesday, June 12, 2024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974D51A-A60D-333C-9EE7-6D9BA10402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2024 RHIC/AGS Users — Richford — PHENIX HF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F2CAF7-1FCF-B0D1-A53A-F516208EE7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A1F70-C80B-8546-8355-9F735DD5618A}" type="slidenum">
              <a:rPr lang="en-US" smtClean="0"/>
              <a:t>10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36AFE1E-300B-9DBE-D2B4-B771151164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8628" y="950985"/>
            <a:ext cx="6203372" cy="565196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3D0EC44-72A7-C6D5-D920-D2A77383AE70}"/>
              </a:ext>
            </a:extLst>
          </p:cNvPr>
          <p:cNvSpPr txBox="1"/>
          <p:nvPr/>
        </p:nvSpPr>
        <p:spPr>
          <a:xfrm>
            <a:off x="-17813" y="852726"/>
            <a:ext cx="5825056" cy="1384995"/>
          </a:xfrm>
          <a:prstGeom prst="rect">
            <a:avLst/>
          </a:prstGeom>
          <a:gradFill flip="none" rotWithShape="1">
            <a:gsLst>
              <a:gs pos="0">
                <a:srgbClr val="9DC4E6">
                  <a:tint val="66000"/>
                  <a:satMod val="160000"/>
                </a:srgbClr>
              </a:gs>
              <a:gs pos="50000">
                <a:srgbClr val="9DC4E6">
                  <a:tint val="44500"/>
                  <a:satMod val="160000"/>
                </a:srgbClr>
              </a:gs>
              <a:gs pos="100000">
                <a:srgbClr val="9DC4E6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HF IY, </a:t>
            </a:r>
            <a:r>
              <a:rPr lang="en-US" sz="2800" b="1" i="1" dirty="0">
                <a:solidFill>
                  <a:schemeClr val="accent6">
                    <a:lumMod val="75000"/>
                  </a:schemeClr>
                </a:solidFill>
              </a:rPr>
              <a:t>c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- &amp; </a:t>
            </a:r>
            <a:r>
              <a:rPr lang="en-US" sz="2800" b="1" i="1" dirty="0">
                <a:solidFill>
                  <a:schemeClr val="accent6">
                    <a:lumMod val="75000"/>
                  </a:schemeClr>
                </a:solidFill>
              </a:rPr>
              <a:t>b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-hadron separation, RAA for Au + Au 200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</a:rPr>
              <a:t>Gev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 @ different centrality (PRC 109 044907 [2024])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4B56A46-2CB8-F4F1-8D0E-8C143BD5C5D9}"/>
              </a:ext>
            </a:extLst>
          </p:cNvPr>
          <p:cNvSpPr txBox="1"/>
          <p:nvPr/>
        </p:nvSpPr>
        <p:spPr>
          <a:xfrm>
            <a:off x="125755" y="4540379"/>
            <a:ext cx="556510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Heavy-Flavor Invariant Yield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/>
              <a:t>Centrality classes scaled for clarity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8B84E16-D5CF-D9CA-4EFC-096CD899655A}"/>
              </a:ext>
            </a:extLst>
          </p:cNvPr>
          <p:cNvSpPr txBox="1"/>
          <p:nvPr/>
        </p:nvSpPr>
        <p:spPr>
          <a:xfrm>
            <a:off x="1103168" y="2581165"/>
            <a:ext cx="361028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Improvement over last analysis:</a:t>
            </a:r>
          </a:p>
          <a:p>
            <a:r>
              <a:rPr lang="en-US" dirty="0"/>
              <a:t>6x more data!</a:t>
            </a:r>
          </a:p>
          <a:p>
            <a:r>
              <a:rPr lang="en-US" dirty="0"/>
              <a:t>Larger active VTX area for tracking</a:t>
            </a:r>
            <a:br>
              <a:rPr lang="en-US" dirty="0"/>
            </a:br>
            <a:r>
              <a:rPr lang="en-US" dirty="0"/>
              <a:t>Extended </a:t>
            </a:r>
            <a:r>
              <a:rPr lang="en-US" i="1" dirty="0" err="1"/>
              <a:t>p</a:t>
            </a:r>
            <a:r>
              <a:rPr lang="en-US" i="1" baseline="-25000" dirty="0" err="1"/>
              <a:t>T</a:t>
            </a:r>
            <a:r>
              <a:rPr lang="en-US" dirty="0"/>
              <a:t> results down to 1 GeV/c</a:t>
            </a:r>
          </a:p>
          <a:p>
            <a:r>
              <a:rPr lang="en-US" dirty="0"/>
              <a:t>Reduced systematic uncertainties</a:t>
            </a:r>
          </a:p>
        </p:txBody>
      </p:sp>
    </p:spTree>
    <p:extLst>
      <p:ext uri="{BB962C8B-B14F-4D97-AF65-F5344CB8AC3E}">
        <p14:creationId xmlns:p14="http://schemas.microsoft.com/office/powerpoint/2010/main" val="5679846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40CBCAB9-F782-BC18-F187-3C020BDBCD98}"/>
              </a:ext>
            </a:extLst>
          </p:cNvPr>
          <p:cNvGrpSpPr/>
          <p:nvPr/>
        </p:nvGrpSpPr>
        <p:grpSpPr>
          <a:xfrm>
            <a:off x="0" y="0"/>
            <a:ext cx="12192000" cy="950986"/>
            <a:chOff x="0" y="0"/>
            <a:chExt cx="12192000" cy="950986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5EDBDD7C-6693-DA63-325A-E7AF4E2488D8}"/>
                </a:ext>
              </a:extLst>
            </p:cNvPr>
            <p:cNvSpPr/>
            <p:nvPr/>
          </p:nvSpPr>
          <p:spPr>
            <a:xfrm>
              <a:off x="0" y="0"/>
              <a:ext cx="12192000" cy="85891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sz="6000" b="1" dirty="0" err="1"/>
                <a:t>Au+Au</a:t>
              </a:r>
              <a:r>
                <a:rPr lang="en-US" sz="6000" b="1" dirty="0"/>
                <a:t> HF</a:t>
              </a:r>
            </a:p>
          </p:txBody>
        </p:sp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F868F83E-AFCB-B983-EF07-B5C48A8E6D7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586" y="92075"/>
              <a:ext cx="2175164" cy="858911"/>
            </a:xfrm>
            <a:prstGeom prst="rect">
              <a:avLst/>
            </a:prstGeom>
          </p:spPr>
        </p:pic>
      </p:grp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FE7B2D-0B81-8C19-7010-C610039395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Wednesday, June 12, 2024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974D51A-A60D-333C-9EE7-6D9BA10402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2024 RHIC/AGS Users — Richford — PHENIX HF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F2CAF7-1FCF-B0D1-A53A-F516208EE7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A1F70-C80B-8546-8355-9F735DD5618A}" type="slidenum">
              <a:rPr lang="en-US" smtClean="0"/>
              <a:t>11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6FDA32E-2D4C-BB13-151A-58C89C9242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6606" y="1938302"/>
            <a:ext cx="4577197" cy="445063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729A03D-15BD-739E-A180-1FEF757342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199" y="1766248"/>
            <a:ext cx="4577196" cy="468217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9BA61F2-4FDA-F3B0-048A-41142C686758}"/>
              </a:ext>
            </a:extLst>
          </p:cNvPr>
          <p:cNvSpPr txBox="1"/>
          <p:nvPr/>
        </p:nvSpPr>
        <p:spPr>
          <a:xfrm>
            <a:off x="5635256" y="1064617"/>
            <a:ext cx="26486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Unfolding Result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F5DE2F0-4DDE-A7FB-AC3F-61C819575BC8}"/>
              </a:ext>
            </a:extLst>
          </p:cNvPr>
          <p:cNvSpPr txBox="1"/>
          <p:nvPr/>
        </p:nvSpPr>
        <p:spPr>
          <a:xfrm>
            <a:off x="-1772" y="836684"/>
            <a:ext cx="60804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AuAu</a:t>
            </a:r>
            <a:r>
              <a:rPr lang="en-US" dirty="0"/>
              <a:t> 200 </a:t>
            </a:r>
            <a:r>
              <a:rPr lang="en-US" dirty="0" err="1"/>
              <a:t>Gev</a:t>
            </a:r>
            <a:r>
              <a:rPr lang="en-US" dirty="0"/>
              <a:t> @ different centrality classes (PRC 109 044907)</a:t>
            </a:r>
          </a:p>
        </p:txBody>
      </p:sp>
    </p:spTree>
    <p:extLst>
      <p:ext uri="{BB962C8B-B14F-4D97-AF65-F5344CB8AC3E}">
        <p14:creationId xmlns:p14="http://schemas.microsoft.com/office/powerpoint/2010/main" val="40724639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40CBCAB9-F782-BC18-F187-3C020BDBCD98}"/>
              </a:ext>
            </a:extLst>
          </p:cNvPr>
          <p:cNvGrpSpPr/>
          <p:nvPr/>
        </p:nvGrpSpPr>
        <p:grpSpPr>
          <a:xfrm>
            <a:off x="0" y="0"/>
            <a:ext cx="12192000" cy="950986"/>
            <a:chOff x="0" y="0"/>
            <a:chExt cx="12192000" cy="950986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5EDBDD7C-6693-DA63-325A-E7AF4E2488D8}"/>
                </a:ext>
              </a:extLst>
            </p:cNvPr>
            <p:cNvSpPr/>
            <p:nvPr/>
          </p:nvSpPr>
          <p:spPr>
            <a:xfrm>
              <a:off x="0" y="0"/>
              <a:ext cx="12192000" cy="85891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sz="6000" b="1" dirty="0" err="1"/>
                <a:t>Au+Au</a:t>
              </a:r>
              <a:r>
                <a:rPr lang="en-US" sz="6000" b="1" dirty="0"/>
                <a:t> HF</a:t>
              </a:r>
            </a:p>
          </p:txBody>
        </p:sp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F868F83E-AFCB-B983-EF07-B5C48A8E6D7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586" y="92075"/>
              <a:ext cx="2175164" cy="858911"/>
            </a:xfrm>
            <a:prstGeom prst="rect">
              <a:avLst/>
            </a:prstGeom>
          </p:spPr>
        </p:pic>
      </p:grp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FE7B2D-0B81-8C19-7010-C610039395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Wednesday, June 12, 2024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974D51A-A60D-333C-9EE7-6D9BA10402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2024 RHIC/AGS Users — Richford — PHENIX HF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F2CAF7-1FCF-B0D1-A53A-F516208EE7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A1F70-C80B-8546-8355-9F735DD5618A}" type="slidenum">
              <a:rPr lang="en-US" smtClean="0"/>
              <a:t>12</a:t>
            </a:fld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F4446DA-44AA-CE67-BEC9-3E0FFFDA54D6}"/>
              </a:ext>
            </a:extLst>
          </p:cNvPr>
          <p:cNvSpPr txBox="1"/>
          <p:nvPr/>
        </p:nvSpPr>
        <p:spPr>
          <a:xfrm>
            <a:off x="110923" y="2247751"/>
            <a:ext cx="556510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Charm-Hadron Invariant Yield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Centrality classes scaled for clarity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pp reference scaled by TAA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b="1" dirty="0"/>
          </a:p>
          <a:p>
            <a:r>
              <a:rPr lang="en-US" sz="2800" b="1" dirty="0"/>
              <a:t>Suppression for all centrality classes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Greater for more-central events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A6F99A9-71A8-7C98-F411-15F991FD74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1031" y="858910"/>
            <a:ext cx="6225382" cy="564946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FA111DD-C319-9427-2AC9-2D592069821E}"/>
              </a:ext>
            </a:extLst>
          </p:cNvPr>
          <p:cNvSpPr txBox="1"/>
          <p:nvPr/>
        </p:nvSpPr>
        <p:spPr>
          <a:xfrm>
            <a:off x="-1772" y="836684"/>
            <a:ext cx="60804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AuAu</a:t>
            </a:r>
            <a:r>
              <a:rPr lang="en-US" dirty="0"/>
              <a:t> 200 </a:t>
            </a:r>
            <a:r>
              <a:rPr lang="en-US" dirty="0" err="1"/>
              <a:t>Gev</a:t>
            </a:r>
            <a:r>
              <a:rPr lang="en-US" dirty="0"/>
              <a:t> @ different centrality classes (PRC 109 044907)</a:t>
            </a:r>
          </a:p>
        </p:txBody>
      </p:sp>
    </p:spTree>
    <p:extLst>
      <p:ext uri="{BB962C8B-B14F-4D97-AF65-F5344CB8AC3E}">
        <p14:creationId xmlns:p14="http://schemas.microsoft.com/office/powerpoint/2010/main" val="29131181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40CBCAB9-F782-BC18-F187-3C020BDBCD98}"/>
              </a:ext>
            </a:extLst>
          </p:cNvPr>
          <p:cNvGrpSpPr/>
          <p:nvPr/>
        </p:nvGrpSpPr>
        <p:grpSpPr>
          <a:xfrm>
            <a:off x="0" y="0"/>
            <a:ext cx="12192000" cy="950986"/>
            <a:chOff x="0" y="0"/>
            <a:chExt cx="12192000" cy="950986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5EDBDD7C-6693-DA63-325A-E7AF4E2488D8}"/>
                </a:ext>
              </a:extLst>
            </p:cNvPr>
            <p:cNvSpPr/>
            <p:nvPr/>
          </p:nvSpPr>
          <p:spPr>
            <a:xfrm>
              <a:off x="0" y="0"/>
              <a:ext cx="12192000" cy="85891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sz="6000" b="1" dirty="0" err="1"/>
                <a:t>Au+Au</a:t>
              </a:r>
              <a:r>
                <a:rPr lang="en-US" sz="6000" b="1" dirty="0"/>
                <a:t> HF</a:t>
              </a:r>
            </a:p>
          </p:txBody>
        </p:sp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F868F83E-AFCB-B983-EF07-B5C48A8E6D7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586" y="92075"/>
              <a:ext cx="2175164" cy="858911"/>
            </a:xfrm>
            <a:prstGeom prst="rect">
              <a:avLst/>
            </a:prstGeom>
          </p:spPr>
        </p:pic>
      </p:grp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FE7B2D-0B81-8C19-7010-C610039395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Wednesday, June 12, 2024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974D51A-A60D-333C-9EE7-6D9BA10402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2024 RHIC/AGS Users — Richford — PHENIX HF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F2CAF7-1FCF-B0D1-A53A-F516208EE7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A1F70-C80B-8546-8355-9F735DD5618A}" type="slidenum">
              <a:rPr lang="en-US" smtClean="0"/>
              <a:t>13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CE15468-FCA2-B056-F2B5-DE13FB48F02B}"/>
              </a:ext>
            </a:extLst>
          </p:cNvPr>
          <p:cNvSpPr txBox="1"/>
          <p:nvPr/>
        </p:nvSpPr>
        <p:spPr>
          <a:xfrm>
            <a:off x="-1772" y="836684"/>
            <a:ext cx="60804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AuAu</a:t>
            </a:r>
            <a:r>
              <a:rPr lang="en-US" dirty="0"/>
              <a:t> 200 </a:t>
            </a:r>
            <a:r>
              <a:rPr lang="en-US" dirty="0" err="1"/>
              <a:t>Gev</a:t>
            </a:r>
            <a:r>
              <a:rPr lang="en-US" dirty="0"/>
              <a:t> @ different centrality classes (PRC 109 044907)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CB6B9E1-A082-1F9E-BE01-8463E5AA5886}"/>
              </a:ext>
            </a:extLst>
          </p:cNvPr>
          <p:cNvSpPr txBox="1"/>
          <p:nvPr/>
        </p:nvSpPr>
        <p:spPr>
          <a:xfrm>
            <a:off x="110923" y="2247751"/>
            <a:ext cx="556510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Bottom Hadron Invariant Yield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Centrality classes scaled for clarity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pp reference scaled by TAA</a:t>
            </a:r>
          </a:p>
          <a:p>
            <a:endParaRPr lang="en-US" sz="2800" b="1" dirty="0"/>
          </a:p>
          <a:p>
            <a:r>
              <a:rPr lang="en-US" sz="2800" b="1" dirty="0"/>
              <a:t>Mass ordering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less than charm</a:t>
            </a:r>
          </a:p>
          <a:p>
            <a:endParaRPr lang="en-US" sz="2800" b="1" dirty="0"/>
          </a:p>
          <a:p>
            <a:r>
              <a:rPr lang="en-US" sz="2800" b="1" dirty="0"/>
              <a:t>Suppression for all centrality classes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Greater for more-central events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8CC912B-8ADC-30C5-E7AF-DE09A579E4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4630" y="836684"/>
            <a:ext cx="6225382" cy="5649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0070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C0B0E1B1-D48D-737D-21CD-CE99351AB4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5850" b="49227"/>
          <a:stretch/>
        </p:blipFill>
        <p:spPr>
          <a:xfrm>
            <a:off x="6485860" y="858910"/>
            <a:ext cx="5435371" cy="5818358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40CBCAB9-F782-BC18-F187-3C020BDBCD98}"/>
              </a:ext>
            </a:extLst>
          </p:cNvPr>
          <p:cNvGrpSpPr/>
          <p:nvPr/>
        </p:nvGrpSpPr>
        <p:grpSpPr>
          <a:xfrm>
            <a:off x="0" y="0"/>
            <a:ext cx="12192000" cy="950986"/>
            <a:chOff x="0" y="0"/>
            <a:chExt cx="12192000" cy="950986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5EDBDD7C-6693-DA63-325A-E7AF4E2488D8}"/>
                </a:ext>
              </a:extLst>
            </p:cNvPr>
            <p:cNvSpPr/>
            <p:nvPr/>
          </p:nvSpPr>
          <p:spPr>
            <a:xfrm>
              <a:off x="0" y="0"/>
              <a:ext cx="12192000" cy="85891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sz="6000" b="1" dirty="0" err="1"/>
                <a:t>Au+Au</a:t>
              </a:r>
              <a:r>
                <a:rPr lang="en-US" sz="6000" b="1" dirty="0"/>
                <a:t> HF</a:t>
              </a:r>
            </a:p>
          </p:txBody>
        </p:sp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F868F83E-AFCB-B983-EF07-B5C48A8E6D7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586" y="92075"/>
              <a:ext cx="2175164" cy="858911"/>
            </a:xfrm>
            <a:prstGeom prst="rect">
              <a:avLst/>
            </a:prstGeom>
          </p:spPr>
        </p:pic>
      </p:grp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FE7B2D-0B81-8C19-7010-C610039395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Wednesday, June 12, 2024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974D51A-A60D-333C-9EE7-6D9BA10402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2024 RHIC/AGS Users — Richford — PHENIX HF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F2CAF7-1FCF-B0D1-A53A-F516208EE7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A1F70-C80B-8546-8355-9F735DD5618A}" type="slidenum">
              <a:rPr lang="en-US" smtClean="0"/>
              <a:t>14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038BD18-5DBD-EAF7-B3D2-F5DD85C0AFC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092" t="52806" r="70434" b="14026"/>
          <a:stretch/>
        </p:blipFill>
        <p:spPr>
          <a:xfrm>
            <a:off x="9918405" y="984361"/>
            <a:ext cx="1741318" cy="20310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4DD81F1-DC25-636A-17F3-489AE8AD87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5871" y="1539834"/>
            <a:ext cx="2660908" cy="147559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FBF56F4-14E9-A3E1-1777-0979A0728EF7}"/>
              </a:ext>
            </a:extLst>
          </p:cNvPr>
          <p:cNvSpPr txBox="1"/>
          <p:nvPr/>
        </p:nvSpPr>
        <p:spPr>
          <a:xfrm>
            <a:off x="-1772" y="836684"/>
            <a:ext cx="60804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AuAu</a:t>
            </a:r>
            <a:r>
              <a:rPr lang="en-US" dirty="0"/>
              <a:t> 200 </a:t>
            </a:r>
            <a:r>
              <a:rPr lang="en-US" dirty="0" err="1"/>
              <a:t>Gev</a:t>
            </a:r>
            <a:r>
              <a:rPr lang="en-US" dirty="0"/>
              <a:t> @ different centrality classes (PRC 109 044907)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5E89A27-B2D2-AAED-CAF3-2A18F145B912}"/>
              </a:ext>
            </a:extLst>
          </p:cNvPr>
          <p:cNvSpPr txBox="1"/>
          <p:nvPr/>
        </p:nvSpPr>
        <p:spPr>
          <a:xfrm>
            <a:off x="35639" y="2841414"/>
            <a:ext cx="48093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/>
              <a:t>F</a:t>
            </a:r>
            <a:r>
              <a:rPr lang="en-US" i="1" baseline="-25000" dirty="0" err="1"/>
              <a:t>xx</a:t>
            </a:r>
            <a:r>
              <a:rPr lang="en-US" dirty="0"/>
              <a:t>: </a:t>
            </a:r>
            <a:r>
              <a:rPr lang="en-US" i="1" dirty="0"/>
              <a:t>b</a:t>
            </a:r>
            <a:r>
              <a:rPr lang="en-US" dirty="0"/>
              <a:t>-fraction</a:t>
            </a:r>
          </a:p>
          <a:p>
            <a:r>
              <a:rPr lang="en-US" i="1" dirty="0"/>
              <a:t>R</a:t>
            </a:r>
            <a:r>
              <a:rPr lang="en-US" i="1" baseline="-25000" dirty="0"/>
              <a:t>AA</a:t>
            </a:r>
            <a:r>
              <a:rPr lang="en-US" i="1" baseline="30000" dirty="0"/>
              <a:t>HF</a:t>
            </a:r>
            <a:r>
              <a:rPr lang="en-US" dirty="0"/>
              <a:t>: anticorrelated </a:t>
            </a:r>
            <a:r>
              <a:rPr lang="en-US" i="1" dirty="0"/>
              <a:t>c</a:t>
            </a:r>
            <a:r>
              <a:rPr lang="en-US" dirty="0"/>
              <a:t>-, </a:t>
            </a:r>
            <a:r>
              <a:rPr lang="en-US" i="1" dirty="0"/>
              <a:t>b</a:t>
            </a:r>
            <a:r>
              <a:rPr lang="en-US" dirty="0"/>
              <a:t>-inclusive HF hadron </a:t>
            </a:r>
            <a:r>
              <a:rPr lang="en-US" i="1" dirty="0"/>
              <a:t>R</a:t>
            </a:r>
            <a:r>
              <a:rPr lang="en-US" i="1" baseline="-25000" dirty="0"/>
              <a:t>AA</a:t>
            </a:r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72B17A4-0E62-4EDA-6001-1E82F32381FC}"/>
              </a:ext>
            </a:extLst>
          </p:cNvPr>
          <p:cNvSpPr txBox="1"/>
          <p:nvPr/>
        </p:nvSpPr>
        <p:spPr>
          <a:xfrm>
            <a:off x="463551" y="3861256"/>
            <a:ext cx="556510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Result</a:t>
            </a:r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Large charm suppression above 3.5-4 GeV/c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Bottom suppression above 1-2 GeV/c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1645923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40CBCAB9-F782-BC18-F187-3C020BDBCD98}"/>
              </a:ext>
            </a:extLst>
          </p:cNvPr>
          <p:cNvGrpSpPr/>
          <p:nvPr/>
        </p:nvGrpSpPr>
        <p:grpSpPr>
          <a:xfrm>
            <a:off x="0" y="0"/>
            <a:ext cx="12192000" cy="950986"/>
            <a:chOff x="0" y="0"/>
            <a:chExt cx="12192000" cy="950986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5EDBDD7C-6693-DA63-325A-E7AF4E2488D8}"/>
                </a:ext>
              </a:extLst>
            </p:cNvPr>
            <p:cNvSpPr/>
            <p:nvPr/>
          </p:nvSpPr>
          <p:spPr>
            <a:xfrm>
              <a:off x="0" y="0"/>
              <a:ext cx="12192000" cy="85891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sz="6000" b="1" dirty="0" err="1"/>
                <a:t>Au+Au</a:t>
              </a:r>
              <a:r>
                <a:rPr lang="en-US" sz="6000" b="1" dirty="0"/>
                <a:t> HF</a:t>
              </a:r>
            </a:p>
          </p:txBody>
        </p:sp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F868F83E-AFCB-B983-EF07-B5C48A8E6D7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586" y="92075"/>
              <a:ext cx="2175164" cy="858911"/>
            </a:xfrm>
            <a:prstGeom prst="rect">
              <a:avLst/>
            </a:prstGeom>
          </p:spPr>
        </p:pic>
      </p:grp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FE7B2D-0B81-8C19-7010-C610039395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Wednesday, June 12, 2024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974D51A-A60D-333C-9EE7-6D9BA10402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2024 RHIC/AGS Users — Richford — PHENIX HF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F2CAF7-1FCF-B0D1-A53A-F516208EE7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A1F70-C80B-8546-8355-9F735DD5618A}" type="slidenum">
              <a:rPr lang="en-US" smtClean="0"/>
              <a:t>15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038BD18-5DBD-EAF7-B3D2-F5DD85C0AF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1401" y="734429"/>
            <a:ext cx="8504960" cy="612357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8FD68F9-6A0B-7F68-B990-9F0D21E2EE30}"/>
              </a:ext>
            </a:extLst>
          </p:cNvPr>
          <p:cNvSpPr txBox="1"/>
          <p:nvPr/>
        </p:nvSpPr>
        <p:spPr>
          <a:xfrm>
            <a:off x="-1772" y="836684"/>
            <a:ext cx="60804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AuAu</a:t>
            </a:r>
            <a:r>
              <a:rPr lang="en-US" dirty="0"/>
              <a:t> 200 </a:t>
            </a:r>
            <a:r>
              <a:rPr lang="en-US" dirty="0" err="1"/>
              <a:t>Gev</a:t>
            </a:r>
            <a:r>
              <a:rPr lang="en-US" dirty="0"/>
              <a:t> @ different centrality classes (PRC 109 044907)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CE9E551-0B08-DC98-B962-95905DE82CB0}"/>
              </a:ext>
            </a:extLst>
          </p:cNvPr>
          <p:cNvSpPr txBox="1"/>
          <p:nvPr/>
        </p:nvSpPr>
        <p:spPr>
          <a:xfrm>
            <a:off x="357913" y="3854551"/>
            <a:ext cx="311784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Result</a:t>
            </a:r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Greater HF suppression in central collisions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0115138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40CBCAB9-F782-BC18-F187-3C020BDBCD98}"/>
              </a:ext>
            </a:extLst>
          </p:cNvPr>
          <p:cNvGrpSpPr/>
          <p:nvPr/>
        </p:nvGrpSpPr>
        <p:grpSpPr>
          <a:xfrm>
            <a:off x="0" y="0"/>
            <a:ext cx="12192000" cy="950986"/>
            <a:chOff x="0" y="0"/>
            <a:chExt cx="12192000" cy="950986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5EDBDD7C-6693-DA63-325A-E7AF4E2488D8}"/>
                </a:ext>
              </a:extLst>
            </p:cNvPr>
            <p:cNvSpPr/>
            <p:nvPr/>
          </p:nvSpPr>
          <p:spPr>
            <a:xfrm>
              <a:off x="0" y="0"/>
              <a:ext cx="12192000" cy="85891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sz="6000" b="1" dirty="0"/>
            </a:p>
          </p:txBody>
        </p:sp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F868F83E-AFCB-B983-EF07-B5C48A8E6D7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586" y="92075"/>
              <a:ext cx="2175164" cy="858911"/>
            </a:xfrm>
            <a:prstGeom prst="rect">
              <a:avLst/>
            </a:prstGeom>
          </p:spPr>
        </p:pic>
      </p:grp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FE7B2D-0B81-8C19-7010-C610039395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Wednesday, June 12, 2024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974D51A-A60D-333C-9EE7-6D9BA10402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2024 RHIC/AGS Users — Richford — PHENIX HF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F2CAF7-1FCF-B0D1-A53A-F516208EE7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A1F70-C80B-8546-8355-9F735DD5618A}" type="slidenum">
              <a:rPr lang="en-US" smtClean="0"/>
              <a:t>16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FFCA92F-3A4D-72AA-8997-88858F34DE92}"/>
              </a:ext>
            </a:extLst>
          </p:cNvPr>
          <p:cNvSpPr txBox="1"/>
          <p:nvPr/>
        </p:nvSpPr>
        <p:spPr>
          <a:xfrm>
            <a:off x="4247737" y="3105834"/>
            <a:ext cx="36965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Heavy-Flavor Flow</a:t>
            </a:r>
          </a:p>
        </p:txBody>
      </p:sp>
    </p:spTree>
    <p:extLst>
      <p:ext uri="{BB962C8B-B14F-4D97-AF65-F5344CB8AC3E}">
        <p14:creationId xmlns:p14="http://schemas.microsoft.com/office/powerpoint/2010/main" val="4416210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40CBCAB9-F782-BC18-F187-3C020BDBCD98}"/>
              </a:ext>
            </a:extLst>
          </p:cNvPr>
          <p:cNvGrpSpPr/>
          <p:nvPr/>
        </p:nvGrpSpPr>
        <p:grpSpPr>
          <a:xfrm>
            <a:off x="0" y="0"/>
            <a:ext cx="12192000" cy="950986"/>
            <a:chOff x="0" y="0"/>
            <a:chExt cx="12192000" cy="950986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5EDBDD7C-6693-DA63-325A-E7AF4E2488D8}"/>
                </a:ext>
              </a:extLst>
            </p:cNvPr>
            <p:cNvSpPr/>
            <p:nvPr/>
          </p:nvSpPr>
          <p:spPr>
            <a:xfrm>
              <a:off x="0" y="0"/>
              <a:ext cx="12192000" cy="85891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sz="6000" b="1" dirty="0"/>
                <a:t>HF Electron Flow</a:t>
              </a:r>
            </a:p>
          </p:txBody>
        </p:sp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F868F83E-AFCB-B983-EF07-B5C48A8E6D7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586" y="92075"/>
              <a:ext cx="2175164" cy="858911"/>
            </a:xfrm>
            <a:prstGeom prst="rect">
              <a:avLst/>
            </a:prstGeom>
          </p:spPr>
        </p:pic>
      </p:grp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FE7B2D-0B81-8C19-7010-C610039395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Wednesday, June 12, 2024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974D51A-A60D-333C-9EE7-6D9BA10402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2024 RHIC/AGS Users — Richford — PHENIX HF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F2CAF7-1FCF-B0D1-A53A-F516208EE7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A1F70-C80B-8546-8355-9F735DD5618A}" type="slidenum">
              <a:rPr lang="en-US" smtClean="0"/>
              <a:t>17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3D0EC44-72A7-C6D5-D920-D2A77383AE70}"/>
              </a:ext>
            </a:extLst>
          </p:cNvPr>
          <p:cNvSpPr txBox="1"/>
          <p:nvPr/>
        </p:nvSpPr>
        <p:spPr>
          <a:xfrm>
            <a:off x="-17813" y="852726"/>
            <a:ext cx="5825056" cy="523220"/>
          </a:xfrm>
          <a:prstGeom prst="rect">
            <a:avLst/>
          </a:prstGeom>
          <a:gradFill flip="none" rotWithShape="1">
            <a:gsLst>
              <a:gs pos="0">
                <a:srgbClr val="9DC4E6">
                  <a:tint val="66000"/>
                  <a:satMod val="160000"/>
                </a:srgbClr>
              </a:gs>
              <a:gs pos="50000">
                <a:srgbClr val="9DC4E6">
                  <a:tint val="44500"/>
                  <a:satMod val="160000"/>
                </a:srgbClr>
              </a:gs>
              <a:gs pos="100000">
                <a:srgbClr val="9DC4E6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HF Electron Flow @ Midrapidity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8B84E16-D5CF-D9CA-4EFC-096CD899655A}"/>
              </a:ext>
            </a:extLst>
          </p:cNvPr>
          <p:cNvSpPr txBox="1"/>
          <p:nvPr/>
        </p:nvSpPr>
        <p:spPr>
          <a:xfrm>
            <a:off x="15586" y="2044006"/>
            <a:ext cx="4980484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HF </a:t>
            </a:r>
            <a:r>
              <a:rPr lang="en-US" sz="2800" b="1" i="1" dirty="0"/>
              <a:t>v</a:t>
            </a:r>
            <a:r>
              <a:rPr lang="en-US" sz="2800" b="1" i="1" baseline="-25000" dirty="0"/>
              <a:t>2 </a:t>
            </a:r>
            <a:r>
              <a:rPr lang="en-US" sz="2800" b="1" dirty="0"/>
              <a:t>at midrapidity</a:t>
            </a:r>
          </a:p>
          <a:p>
            <a:endParaRPr lang="en-US" sz="2800" dirty="0"/>
          </a:p>
          <a:p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c + b together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consistent with prior measurement without Silicon Vertex detector tracking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Clear collective motion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Small uncertainty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A3868AE-C957-DC28-CAAE-547492A55ED4}"/>
              </a:ext>
            </a:extLst>
          </p:cNvPr>
          <p:cNvSpPr txBox="1"/>
          <p:nvPr/>
        </p:nvSpPr>
        <p:spPr>
          <a:xfrm>
            <a:off x="-17813" y="1380836"/>
            <a:ext cx="39156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Additional Details: </a:t>
            </a:r>
            <a:r>
              <a:rPr lang="en-US" dirty="0" err="1"/>
              <a:t>Nuc</a:t>
            </a:r>
            <a:r>
              <a:rPr lang="en-US" dirty="0"/>
              <a:t>. Phys. A 982 663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8840FC2B-96E7-759A-0514-192E6369A9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4387" y="1373749"/>
            <a:ext cx="6839608" cy="498479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18B7F76-9677-2360-45E9-38ADD76416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554" y="2639572"/>
            <a:ext cx="3416890" cy="613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8116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40CBCAB9-F782-BC18-F187-3C020BDBCD98}"/>
              </a:ext>
            </a:extLst>
          </p:cNvPr>
          <p:cNvGrpSpPr/>
          <p:nvPr/>
        </p:nvGrpSpPr>
        <p:grpSpPr>
          <a:xfrm>
            <a:off x="0" y="0"/>
            <a:ext cx="12192000" cy="950986"/>
            <a:chOff x="0" y="0"/>
            <a:chExt cx="12192000" cy="950986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5EDBDD7C-6693-DA63-325A-E7AF4E2488D8}"/>
                </a:ext>
              </a:extLst>
            </p:cNvPr>
            <p:cNvSpPr/>
            <p:nvPr/>
          </p:nvSpPr>
          <p:spPr>
            <a:xfrm>
              <a:off x="0" y="0"/>
              <a:ext cx="12192000" cy="85891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sz="6000" b="1" dirty="0"/>
                <a:t>HF Electron Flow</a:t>
              </a:r>
            </a:p>
          </p:txBody>
        </p:sp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F868F83E-AFCB-B983-EF07-B5C48A8E6D7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586" y="92075"/>
              <a:ext cx="2175164" cy="858911"/>
            </a:xfrm>
            <a:prstGeom prst="rect">
              <a:avLst/>
            </a:prstGeom>
          </p:spPr>
        </p:pic>
      </p:grp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FE7B2D-0B81-8C19-7010-C610039395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Wednesday, June 12, 2024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974D51A-A60D-333C-9EE7-6D9BA10402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2024 RHIC/AGS Users — Richford — PHENIX HF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F2CAF7-1FCF-B0D1-A53A-F516208EE7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A1F70-C80B-8546-8355-9F735DD5618A}" type="slidenum">
              <a:rPr lang="en-US" smtClean="0"/>
              <a:t>18</a:t>
            </a:fld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8B84E16-D5CF-D9CA-4EFC-096CD899655A}"/>
              </a:ext>
            </a:extLst>
          </p:cNvPr>
          <p:cNvSpPr txBox="1"/>
          <p:nvPr/>
        </p:nvSpPr>
        <p:spPr>
          <a:xfrm>
            <a:off x="17280" y="2517858"/>
            <a:ext cx="523986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/>
              <a:t>c</a:t>
            </a:r>
            <a:r>
              <a:rPr lang="en-US" sz="2800" b="1" dirty="0"/>
              <a:t>-, </a:t>
            </a:r>
            <a:r>
              <a:rPr lang="en-US" sz="2800" b="1" i="1" dirty="0"/>
              <a:t>b</a:t>
            </a:r>
            <a:r>
              <a:rPr lang="en-US" sz="2800" b="1" dirty="0"/>
              <a:t>-separation from unfolding leads to flow measurement at midrapidity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measure </a:t>
            </a:r>
            <a:r>
              <a:rPr lang="en-US" sz="2800" i="1" dirty="0"/>
              <a:t>v</a:t>
            </a:r>
            <a:r>
              <a:rPr lang="en-US" sz="2800" i="1" baseline="-25000" dirty="0"/>
              <a:t>2</a:t>
            </a:r>
            <a:r>
              <a:rPr lang="en-US" sz="2800" dirty="0"/>
              <a:t> in flavor-enriched </a:t>
            </a:r>
            <a:r>
              <a:rPr lang="en-US" sz="2800" i="1" dirty="0"/>
              <a:t>DCA</a:t>
            </a:r>
            <a:r>
              <a:rPr lang="en-US" sz="2800" i="1" baseline="-25000" dirty="0"/>
              <a:t>T</a:t>
            </a:r>
            <a:r>
              <a:rPr lang="en-US" sz="2800" dirty="0"/>
              <a:t> regions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21208B5-9AE0-8A54-B5E8-D6B0C5C4A1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2" y="1690224"/>
            <a:ext cx="4577197" cy="4450638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B5F61352-BCB4-59F3-F594-2C1B7BDDF614}"/>
              </a:ext>
            </a:extLst>
          </p:cNvPr>
          <p:cNvSpPr/>
          <p:nvPr/>
        </p:nvSpPr>
        <p:spPr>
          <a:xfrm>
            <a:off x="8859384" y="1750168"/>
            <a:ext cx="974957" cy="3935016"/>
          </a:xfrm>
          <a:prstGeom prst="rect">
            <a:avLst/>
          </a:prstGeom>
          <a:solidFill>
            <a:srgbClr val="339933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05B6806-88B2-17D7-4F6D-8523CE48F39B}"/>
              </a:ext>
            </a:extLst>
          </p:cNvPr>
          <p:cNvSpPr/>
          <p:nvPr/>
        </p:nvSpPr>
        <p:spPr>
          <a:xfrm>
            <a:off x="9982200" y="1750168"/>
            <a:ext cx="1371600" cy="3935015"/>
          </a:xfrm>
          <a:prstGeom prst="rect">
            <a:avLst/>
          </a:prstGeom>
          <a:solidFill>
            <a:srgbClr val="3299FF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87F255C-1926-7C3F-69B6-E4715FF9FE90}"/>
              </a:ext>
            </a:extLst>
          </p:cNvPr>
          <p:cNvSpPr/>
          <p:nvPr/>
        </p:nvSpPr>
        <p:spPr>
          <a:xfrm>
            <a:off x="7413855" y="1750168"/>
            <a:ext cx="1297670" cy="3935015"/>
          </a:xfrm>
          <a:prstGeom prst="rect">
            <a:avLst/>
          </a:prstGeom>
          <a:solidFill>
            <a:srgbClr val="3299FF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56570E6-4F7F-1FA6-6D77-08F4A050854B}"/>
              </a:ext>
            </a:extLst>
          </p:cNvPr>
          <p:cNvSpPr txBox="1"/>
          <p:nvPr/>
        </p:nvSpPr>
        <p:spPr>
          <a:xfrm>
            <a:off x="7460602" y="1307760"/>
            <a:ext cx="1204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3299FF"/>
                </a:solidFill>
              </a:rPr>
              <a:t>b</a:t>
            </a:r>
            <a:r>
              <a:rPr lang="en-US" dirty="0">
                <a:solidFill>
                  <a:srgbClr val="3299FF"/>
                </a:solidFill>
              </a:rPr>
              <a:t>-enriched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D4A598B-1F3B-C1EE-4CEE-1B434B1E58EC}"/>
              </a:ext>
            </a:extLst>
          </p:cNvPr>
          <p:cNvSpPr txBox="1"/>
          <p:nvPr/>
        </p:nvSpPr>
        <p:spPr>
          <a:xfrm>
            <a:off x="10065912" y="1316668"/>
            <a:ext cx="1204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3299FF"/>
                </a:solidFill>
              </a:rPr>
              <a:t>b</a:t>
            </a:r>
            <a:r>
              <a:rPr lang="en-US" dirty="0">
                <a:solidFill>
                  <a:srgbClr val="3299FF"/>
                </a:solidFill>
              </a:rPr>
              <a:t>-enriched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577DB53-F724-1CD1-71CC-6DEFBA352256}"/>
              </a:ext>
            </a:extLst>
          </p:cNvPr>
          <p:cNvSpPr txBox="1"/>
          <p:nvPr/>
        </p:nvSpPr>
        <p:spPr>
          <a:xfrm>
            <a:off x="8777035" y="1320892"/>
            <a:ext cx="1178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339933"/>
                </a:solidFill>
              </a:rPr>
              <a:t>c</a:t>
            </a:r>
            <a:r>
              <a:rPr lang="en-US" dirty="0">
                <a:solidFill>
                  <a:srgbClr val="339933"/>
                </a:solidFill>
              </a:rPr>
              <a:t>-enriched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9307AA3-EC69-222E-974A-C1A4F78C7E15}"/>
              </a:ext>
            </a:extLst>
          </p:cNvPr>
          <p:cNvSpPr txBox="1"/>
          <p:nvPr/>
        </p:nvSpPr>
        <p:spPr>
          <a:xfrm>
            <a:off x="-1772" y="836684"/>
            <a:ext cx="60804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HF Flow @ Midrapidity (electrons) (Conf.: </a:t>
            </a:r>
            <a:r>
              <a:rPr lang="en-US" dirty="0" err="1"/>
              <a:t>Nuc.Phys.A</a:t>
            </a:r>
            <a:r>
              <a:rPr lang="en-US" dirty="0"/>
              <a:t> 982 663)</a:t>
            </a:r>
          </a:p>
        </p:txBody>
      </p:sp>
    </p:spTree>
    <p:extLst>
      <p:ext uri="{BB962C8B-B14F-4D97-AF65-F5344CB8AC3E}">
        <p14:creationId xmlns:p14="http://schemas.microsoft.com/office/powerpoint/2010/main" val="2924600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40CBCAB9-F782-BC18-F187-3C020BDBCD98}"/>
              </a:ext>
            </a:extLst>
          </p:cNvPr>
          <p:cNvGrpSpPr/>
          <p:nvPr/>
        </p:nvGrpSpPr>
        <p:grpSpPr>
          <a:xfrm>
            <a:off x="0" y="0"/>
            <a:ext cx="12192000" cy="950986"/>
            <a:chOff x="0" y="0"/>
            <a:chExt cx="12192000" cy="950986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5EDBDD7C-6693-DA63-325A-E7AF4E2488D8}"/>
                </a:ext>
              </a:extLst>
            </p:cNvPr>
            <p:cNvSpPr/>
            <p:nvPr/>
          </p:nvSpPr>
          <p:spPr>
            <a:xfrm>
              <a:off x="0" y="0"/>
              <a:ext cx="12192000" cy="85891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sz="6000" b="1" dirty="0"/>
                <a:t>HF Electron Flow</a:t>
              </a:r>
            </a:p>
          </p:txBody>
        </p:sp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F868F83E-AFCB-B983-EF07-B5C48A8E6D7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586" y="92075"/>
              <a:ext cx="2175164" cy="858911"/>
            </a:xfrm>
            <a:prstGeom prst="rect">
              <a:avLst/>
            </a:prstGeom>
          </p:spPr>
        </p:pic>
      </p:grp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FE7B2D-0B81-8C19-7010-C610039395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Wednesday, June 12, 2024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974D51A-A60D-333C-9EE7-6D9BA10402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2024 RHIC/AGS Users — Richford — PHENIX HF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F2CAF7-1FCF-B0D1-A53A-F516208EE7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A1F70-C80B-8546-8355-9F735DD5618A}" type="slidenum">
              <a:rPr lang="en-US" smtClean="0"/>
              <a:t>19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4B56A46-2CB8-F4F1-8D0E-8C143BD5C5D9}"/>
              </a:ext>
            </a:extLst>
          </p:cNvPr>
          <p:cNvSpPr txBox="1"/>
          <p:nvPr/>
        </p:nvSpPr>
        <p:spPr>
          <a:xfrm>
            <a:off x="125755" y="2618212"/>
            <a:ext cx="520824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Charm electron </a:t>
            </a:r>
            <a:r>
              <a:rPr lang="en-US" sz="2800" b="1" i="1" dirty="0"/>
              <a:t>v</a:t>
            </a:r>
            <a:r>
              <a:rPr lang="en-US" sz="2800" b="1" i="1" baseline="-25000" dirty="0"/>
              <a:t>2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Comparison to prior charged hadron measurement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less elliptic flow below 3 GeV/c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EB908C9-6E00-4790-D8FC-59C1BBAE69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212150" y="335946"/>
            <a:ext cx="4850190" cy="68580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B6C243D-293B-9B00-5E3A-7BC894141B02}"/>
              </a:ext>
            </a:extLst>
          </p:cNvPr>
          <p:cNvSpPr txBox="1"/>
          <p:nvPr/>
        </p:nvSpPr>
        <p:spPr>
          <a:xfrm>
            <a:off x="-1772" y="836684"/>
            <a:ext cx="60804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HF Flow @ Midrapidity (electrons) (Conf.: </a:t>
            </a:r>
            <a:r>
              <a:rPr lang="en-US" dirty="0" err="1"/>
              <a:t>Nuc.Phys.A</a:t>
            </a:r>
            <a:r>
              <a:rPr lang="en-US" dirty="0"/>
              <a:t> 982 663)</a:t>
            </a:r>
          </a:p>
        </p:txBody>
      </p:sp>
    </p:spTree>
    <p:extLst>
      <p:ext uri="{BB962C8B-B14F-4D97-AF65-F5344CB8AC3E}">
        <p14:creationId xmlns:p14="http://schemas.microsoft.com/office/powerpoint/2010/main" val="17543891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40CBCAB9-F782-BC18-F187-3C020BDBCD98}"/>
              </a:ext>
            </a:extLst>
          </p:cNvPr>
          <p:cNvGrpSpPr/>
          <p:nvPr/>
        </p:nvGrpSpPr>
        <p:grpSpPr>
          <a:xfrm>
            <a:off x="0" y="0"/>
            <a:ext cx="12192000" cy="950986"/>
            <a:chOff x="0" y="0"/>
            <a:chExt cx="12192000" cy="950986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5EDBDD7C-6693-DA63-325A-E7AF4E2488D8}"/>
                </a:ext>
              </a:extLst>
            </p:cNvPr>
            <p:cNvSpPr/>
            <p:nvPr/>
          </p:nvSpPr>
          <p:spPr>
            <a:xfrm>
              <a:off x="0" y="0"/>
              <a:ext cx="12192000" cy="85891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l" defTabSz="914400" rtl="0" eaLnBrk="1" latinLnBrk="0" hangingPunct="1"/>
              <a:endParaRPr lang="en-US" sz="6000" b="1" dirty="0"/>
            </a:p>
          </p:txBody>
        </p:sp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F868F83E-AFCB-B983-EF07-B5C48A8E6D7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586" y="92075"/>
              <a:ext cx="2175164" cy="858911"/>
            </a:xfrm>
            <a:prstGeom prst="rect">
              <a:avLst/>
            </a:prstGeom>
          </p:spPr>
        </p:pic>
      </p:grp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FE7B2D-0B81-8C19-7010-C610039395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Wednesday, June 12, 2024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974D51A-A60D-333C-9EE7-6D9BA10402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2024 RHIC/AGS Users — Richford — PHENIX HF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F2CAF7-1FCF-B0D1-A53A-F516208EE7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A1F70-C80B-8546-8355-9F735DD5618A}" type="slidenum">
              <a:rPr lang="en-US" smtClean="0"/>
              <a:t>2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FFCA92F-3A4D-72AA-8997-88858F34DE92}"/>
              </a:ext>
            </a:extLst>
          </p:cNvPr>
          <p:cNvSpPr txBox="1"/>
          <p:nvPr/>
        </p:nvSpPr>
        <p:spPr>
          <a:xfrm>
            <a:off x="2373565" y="3105834"/>
            <a:ext cx="74448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Overview</a:t>
            </a:r>
          </a:p>
        </p:txBody>
      </p:sp>
    </p:spTree>
    <p:extLst>
      <p:ext uri="{BB962C8B-B14F-4D97-AF65-F5344CB8AC3E}">
        <p14:creationId xmlns:p14="http://schemas.microsoft.com/office/powerpoint/2010/main" val="23086031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40CBCAB9-F782-BC18-F187-3C020BDBCD98}"/>
              </a:ext>
            </a:extLst>
          </p:cNvPr>
          <p:cNvGrpSpPr/>
          <p:nvPr/>
        </p:nvGrpSpPr>
        <p:grpSpPr>
          <a:xfrm>
            <a:off x="0" y="0"/>
            <a:ext cx="12192000" cy="950986"/>
            <a:chOff x="0" y="0"/>
            <a:chExt cx="12192000" cy="950986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5EDBDD7C-6693-DA63-325A-E7AF4E2488D8}"/>
                </a:ext>
              </a:extLst>
            </p:cNvPr>
            <p:cNvSpPr/>
            <p:nvPr/>
          </p:nvSpPr>
          <p:spPr>
            <a:xfrm>
              <a:off x="0" y="0"/>
              <a:ext cx="12192000" cy="85891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sz="6000" b="1" dirty="0"/>
                <a:t>HF Electron Flow</a:t>
              </a:r>
            </a:p>
          </p:txBody>
        </p:sp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F868F83E-AFCB-B983-EF07-B5C48A8E6D7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586" y="92075"/>
              <a:ext cx="2175164" cy="858911"/>
            </a:xfrm>
            <a:prstGeom prst="rect">
              <a:avLst/>
            </a:prstGeom>
          </p:spPr>
        </p:pic>
      </p:grp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FE7B2D-0B81-8C19-7010-C610039395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Wednesday, June 12, 2024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974D51A-A60D-333C-9EE7-6D9BA10402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2024 RHIC/AGS Users — Richford — PHENIX HF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F2CAF7-1FCF-B0D1-A53A-F516208EE7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A1F70-C80B-8546-8355-9F735DD5618A}" type="slidenum">
              <a:rPr lang="en-US" smtClean="0"/>
              <a:t>20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BA1D283-BA0A-96C3-3461-13017AF43E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337905" y="502255"/>
            <a:ext cx="4850190" cy="6858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91371F0-1939-195E-4B48-C49BFB521B31}"/>
              </a:ext>
            </a:extLst>
          </p:cNvPr>
          <p:cNvSpPr txBox="1"/>
          <p:nvPr/>
        </p:nvSpPr>
        <p:spPr>
          <a:xfrm>
            <a:off x="125755" y="2618212"/>
            <a:ext cx="520824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Bottom electron </a:t>
            </a:r>
            <a:r>
              <a:rPr lang="en-US" sz="2800" b="1" i="1" dirty="0"/>
              <a:t>v</a:t>
            </a:r>
            <a:r>
              <a:rPr lang="en-US" sz="2800" b="1" i="1" baseline="-25000" dirty="0"/>
              <a:t>2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Comparison to prior charged hadron measurement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less elliptic flow below 4 GeV/c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382E78B-8153-33B0-310B-9CB0E44D2A41}"/>
              </a:ext>
            </a:extLst>
          </p:cNvPr>
          <p:cNvSpPr txBox="1"/>
          <p:nvPr/>
        </p:nvSpPr>
        <p:spPr>
          <a:xfrm>
            <a:off x="-1772" y="836684"/>
            <a:ext cx="60804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HF Flow @ Midrapidity (electrons) (Conf.: </a:t>
            </a:r>
            <a:r>
              <a:rPr lang="en-US" dirty="0" err="1"/>
              <a:t>Nuc.Phys.A</a:t>
            </a:r>
            <a:r>
              <a:rPr lang="en-US" dirty="0"/>
              <a:t> 982 663)</a:t>
            </a:r>
          </a:p>
        </p:txBody>
      </p:sp>
    </p:spTree>
    <p:extLst>
      <p:ext uri="{BB962C8B-B14F-4D97-AF65-F5344CB8AC3E}">
        <p14:creationId xmlns:p14="http://schemas.microsoft.com/office/powerpoint/2010/main" val="35866942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40CBCAB9-F782-BC18-F187-3C020BDBCD98}"/>
              </a:ext>
            </a:extLst>
          </p:cNvPr>
          <p:cNvGrpSpPr/>
          <p:nvPr/>
        </p:nvGrpSpPr>
        <p:grpSpPr>
          <a:xfrm>
            <a:off x="0" y="0"/>
            <a:ext cx="12192000" cy="950986"/>
            <a:chOff x="0" y="0"/>
            <a:chExt cx="12192000" cy="950986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5EDBDD7C-6693-DA63-325A-E7AF4E2488D8}"/>
                </a:ext>
              </a:extLst>
            </p:cNvPr>
            <p:cNvSpPr/>
            <p:nvPr/>
          </p:nvSpPr>
          <p:spPr>
            <a:xfrm>
              <a:off x="0" y="0"/>
              <a:ext cx="12192000" cy="85891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sz="6000" b="1" dirty="0"/>
                <a:t>Muon Detectors in PHENIX</a:t>
              </a:r>
            </a:p>
          </p:txBody>
        </p:sp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F868F83E-AFCB-B983-EF07-B5C48A8E6D7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586" y="92075"/>
              <a:ext cx="2175164" cy="858911"/>
            </a:xfrm>
            <a:prstGeom prst="rect">
              <a:avLst/>
            </a:prstGeom>
          </p:spPr>
        </p:pic>
      </p:grp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FE7B2D-0B81-8C19-7010-C610039395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Wednesday, June 12, 2024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974D51A-A60D-333C-9EE7-6D9BA10402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2024 RHIC/AGS Users — Richford — PHENIX HF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F2CAF7-1FCF-B0D1-A53A-F516208EE7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A1F70-C80B-8546-8355-9F735DD5618A}" type="slidenum">
              <a:rPr lang="en-US" smtClean="0"/>
              <a:t>21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3D0EC44-72A7-C6D5-D920-D2A77383AE70}"/>
              </a:ext>
            </a:extLst>
          </p:cNvPr>
          <p:cNvSpPr txBox="1"/>
          <p:nvPr/>
        </p:nvSpPr>
        <p:spPr>
          <a:xfrm>
            <a:off x="-17813" y="852726"/>
            <a:ext cx="5825056" cy="523220"/>
          </a:xfrm>
          <a:prstGeom prst="rect">
            <a:avLst/>
          </a:prstGeom>
          <a:gradFill flip="none" rotWithShape="1">
            <a:gsLst>
              <a:gs pos="0">
                <a:srgbClr val="9DC4E6">
                  <a:tint val="66000"/>
                  <a:satMod val="160000"/>
                </a:srgbClr>
              </a:gs>
              <a:gs pos="50000">
                <a:srgbClr val="9DC4E6">
                  <a:tint val="44500"/>
                  <a:satMod val="160000"/>
                </a:srgbClr>
              </a:gs>
              <a:gs pos="100000">
                <a:srgbClr val="9DC4E6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HF Muon Flow @ Forward Rapidity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E4D8FF8-6850-FA72-44DC-A3371F99AF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765" y="2004573"/>
            <a:ext cx="5549900" cy="889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FFEB455-8DE0-8462-5321-7C7D427844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765" y="3677478"/>
            <a:ext cx="6724743" cy="232779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1FD4D2F-1B5B-5831-4ED3-B85EE7D2EB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07265" y="2070438"/>
            <a:ext cx="2743200" cy="478756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E6567C56-4237-563D-BF2A-ABE5C50F6BBE}"/>
                  </a:ext>
                </a:extLst>
              </p:cNvPr>
              <p:cNvSpPr txBox="1"/>
              <p:nvPr/>
            </p:nvSpPr>
            <p:spPr>
              <a:xfrm>
                <a:off x="6312886" y="845109"/>
                <a:ext cx="5863528" cy="17543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/>
                  <a:t>Flavor Determination Using the FVTX, </a:t>
                </a:r>
                <a:r>
                  <a:rPr lang="en-US" b="1" dirty="0" err="1"/>
                  <a:t>MuTr</a:t>
                </a:r>
                <a:endParaRPr lang="en-US" b="1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1.2&lt;</m:t>
                    </m:r>
                    <m:d>
                      <m:dPr>
                        <m:begChr m:val="|"/>
                        <m:endChr m:val="|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𝜂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&lt;2.2</m:t>
                    </m:r>
                  </m:oMath>
                </a14:m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Δ</m:t>
                    </m:r>
                    <m:r>
                      <a:rPr lang="el-GR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=2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</m:oMath>
                </a14:m>
                <a:endParaRPr lang="en-US" b="1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Muon-ID: </a:t>
                </a:r>
                <a:r>
                  <a:rPr lang="en-US" dirty="0" err="1"/>
                  <a:t>MuID</a:t>
                </a:r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Track projection of muons back to the primary vertex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i="1" dirty="0"/>
                  <a:t>DCA</a:t>
                </a:r>
                <a:r>
                  <a:rPr lang="en-US" i="1" baseline="-25000" dirty="0"/>
                  <a:t>R</a:t>
                </a: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E6567C56-4237-563D-BF2A-ABE5C50F6B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2886" y="845109"/>
                <a:ext cx="5863528" cy="1754326"/>
              </a:xfrm>
              <a:prstGeom prst="rect">
                <a:avLst/>
              </a:prstGeom>
              <a:blipFill>
                <a:blip r:embed="rId6"/>
                <a:stretch>
                  <a:fillRect l="-1082" t="-1439" b="-50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TextBox 22">
            <a:extLst>
              <a:ext uri="{FF2B5EF4-FFF2-40B4-BE49-F238E27FC236}">
                <a16:creationId xmlns:a16="http://schemas.microsoft.com/office/drawing/2014/main" id="{4D51EFC5-6A17-3C69-016D-B20DC437BD5C}"/>
              </a:ext>
            </a:extLst>
          </p:cNvPr>
          <p:cNvSpPr txBox="1"/>
          <p:nvPr/>
        </p:nvSpPr>
        <p:spPr>
          <a:xfrm>
            <a:off x="-17813" y="1342304"/>
            <a:ext cx="62885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indico.cern.ch</a:t>
            </a:r>
            <a:r>
              <a:rPr lang="en-US" dirty="0"/>
              <a:t>/event/1139644/contributions/5456502/</a:t>
            </a:r>
          </a:p>
        </p:txBody>
      </p:sp>
    </p:spTree>
    <p:extLst>
      <p:ext uri="{BB962C8B-B14F-4D97-AF65-F5344CB8AC3E}">
        <p14:creationId xmlns:p14="http://schemas.microsoft.com/office/powerpoint/2010/main" val="25707470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40CBCAB9-F782-BC18-F187-3C020BDBCD98}"/>
              </a:ext>
            </a:extLst>
          </p:cNvPr>
          <p:cNvGrpSpPr/>
          <p:nvPr/>
        </p:nvGrpSpPr>
        <p:grpSpPr>
          <a:xfrm>
            <a:off x="0" y="0"/>
            <a:ext cx="12192000" cy="950986"/>
            <a:chOff x="0" y="0"/>
            <a:chExt cx="12192000" cy="950986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5EDBDD7C-6693-DA63-325A-E7AF4E2488D8}"/>
                </a:ext>
              </a:extLst>
            </p:cNvPr>
            <p:cNvSpPr/>
            <p:nvPr/>
          </p:nvSpPr>
          <p:spPr>
            <a:xfrm>
              <a:off x="0" y="0"/>
              <a:ext cx="12192000" cy="85891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sz="6000" b="1" dirty="0"/>
                <a:t>HF Muon Flow</a:t>
              </a:r>
            </a:p>
          </p:txBody>
        </p:sp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F868F83E-AFCB-B983-EF07-B5C48A8E6D7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586" y="92075"/>
              <a:ext cx="2175164" cy="858911"/>
            </a:xfrm>
            <a:prstGeom prst="rect">
              <a:avLst/>
            </a:prstGeom>
          </p:spPr>
        </p:pic>
      </p:grp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FE7B2D-0B81-8C19-7010-C610039395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Wednesday, June 12, 2024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974D51A-A60D-333C-9EE7-6D9BA10402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2024 RHIC/AGS Users — Richford — PHENIX HF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F2CAF7-1FCF-B0D1-A53A-F516208EE7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A1F70-C80B-8546-8355-9F735DD5618A}" type="slidenum">
              <a:rPr lang="en-US" smtClean="0"/>
              <a:t>22</a:t>
            </a:fld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DC6E015-FA0B-E719-1259-8EEF1C15FEB0}"/>
              </a:ext>
            </a:extLst>
          </p:cNvPr>
          <p:cNvSpPr txBox="1"/>
          <p:nvPr/>
        </p:nvSpPr>
        <p:spPr>
          <a:xfrm>
            <a:off x="-1772" y="836684"/>
            <a:ext cx="60804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HF Muon Flow @ Forward Rapidity (muons)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8CB7002-8C43-DA3E-A0AF-30687ECE03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9809" y="971030"/>
            <a:ext cx="7262191" cy="546345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6F2F0DF-68D1-E631-7F28-4DFCD51693CF}"/>
              </a:ext>
            </a:extLst>
          </p:cNvPr>
          <p:cNvSpPr txBox="1"/>
          <p:nvPr/>
        </p:nvSpPr>
        <p:spPr>
          <a:xfrm>
            <a:off x="125755" y="2618212"/>
            <a:ext cx="520824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HF-inclusive muon </a:t>
            </a:r>
            <a:r>
              <a:rPr lang="en-US" sz="2800" b="1" i="1" dirty="0"/>
              <a:t>v</a:t>
            </a:r>
            <a:r>
              <a:rPr lang="en-US" sz="2800" b="1" i="1" baseline="-25000" dirty="0"/>
              <a:t>2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Comparison to prior charged hadron measurement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less elliptic flow below 4 GeV/c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Consistent with results at midrapidity!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A69429D-EC29-00DC-28A7-844556481255}"/>
              </a:ext>
            </a:extLst>
          </p:cNvPr>
          <p:cNvSpPr txBox="1"/>
          <p:nvPr/>
        </p:nvSpPr>
        <p:spPr>
          <a:xfrm>
            <a:off x="-1772" y="1043061"/>
            <a:ext cx="62885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indico.cern.ch</a:t>
            </a:r>
            <a:r>
              <a:rPr lang="en-US" dirty="0"/>
              <a:t>/event/1139644/contributions/5456502/</a:t>
            </a:r>
          </a:p>
        </p:txBody>
      </p:sp>
    </p:spTree>
    <p:extLst>
      <p:ext uri="{BB962C8B-B14F-4D97-AF65-F5344CB8AC3E}">
        <p14:creationId xmlns:p14="http://schemas.microsoft.com/office/powerpoint/2010/main" val="10601728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40CBCAB9-F782-BC18-F187-3C020BDBCD98}"/>
              </a:ext>
            </a:extLst>
          </p:cNvPr>
          <p:cNvGrpSpPr/>
          <p:nvPr/>
        </p:nvGrpSpPr>
        <p:grpSpPr>
          <a:xfrm>
            <a:off x="0" y="0"/>
            <a:ext cx="12192000" cy="950986"/>
            <a:chOff x="0" y="0"/>
            <a:chExt cx="12192000" cy="950986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5EDBDD7C-6693-DA63-325A-E7AF4E2488D8}"/>
                </a:ext>
              </a:extLst>
            </p:cNvPr>
            <p:cNvSpPr/>
            <p:nvPr/>
          </p:nvSpPr>
          <p:spPr>
            <a:xfrm>
              <a:off x="0" y="0"/>
              <a:ext cx="12192000" cy="85891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5875" algn="r"/>
              <a:r>
                <a:rPr lang="en-US" sz="5400" b="1" dirty="0"/>
                <a:t>Summary (the end)</a:t>
              </a:r>
              <a:endParaRPr lang="en-US" sz="5400" b="1" i="1" baseline="-25000" dirty="0"/>
            </a:p>
          </p:txBody>
        </p:sp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F868F83E-AFCB-B983-EF07-B5C48A8E6D7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586" y="92075"/>
              <a:ext cx="2175164" cy="858911"/>
            </a:xfrm>
            <a:prstGeom prst="rect">
              <a:avLst/>
            </a:prstGeom>
          </p:spPr>
        </p:pic>
      </p:grp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FE7B2D-0B81-8C19-7010-C610039395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Wednesday, June 12, 2024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974D51A-A60D-333C-9EE7-6D9BA10402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2024 RHIC/AGS Users — Richford — PHENIX HF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F2CAF7-1FCF-B0D1-A53A-F516208EE7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A1F70-C80B-8546-8355-9F735DD5618A}" type="slidenum">
              <a:rPr lang="en-US" smtClean="0"/>
              <a:t>23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D70CA2B-826F-FA16-766D-DC677787D2BF}"/>
              </a:ext>
            </a:extLst>
          </p:cNvPr>
          <p:cNvSpPr txBox="1"/>
          <p:nvPr/>
        </p:nvSpPr>
        <p:spPr>
          <a:xfrm>
            <a:off x="485273" y="1093993"/>
            <a:ext cx="10515599" cy="5119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PHENIX data and analysis are comprehensive and sophisticated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Many reaction types from pp to UU, and mixed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/>
          </a:p>
          <a:p>
            <a:r>
              <a:rPr lang="en-US" sz="2800" b="1" dirty="0"/>
              <a:t>HF Production and c-, b-separation result in </a:t>
            </a:r>
            <a:r>
              <a:rPr lang="en-US" sz="2800" b="1" dirty="0" err="1"/>
              <a:t>Au+Au</a:t>
            </a:r>
            <a:r>
              <a:rPr lang="en-US" sz="2800" b="1" dirty="0"/>
              <a:t> shows significant improvement from prior result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More statistics, less uncertainty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Clear suppression of charm and bottom hadrons in QGP, varying by centrality and </a:t>
            </a:r>
            <a:r>
              <a:rPr lang="en-US" sz="2800" i="1" dirty="0" err="1"/>
              <a:t>n</a:t>
            </a:r>
            <a:r>
              <a:rPr lang="en-US" sz="2800" i="1" baseline="-25000" dirty="0" err="1"/>
              <a:t>Part</a:t>
            </a:r>
            <a:endParaRPr lang="en-US" sz="2800" i="1" baseline="-250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i="1" baseline="-25000" dirty="0"/>
          </a:p>
          <a:p>
            <a:r>
              <a:rPr lang="en-US" sz="2800" b="1" dirty="0"/>
              <a:t>Clear HF </a:t>
            </a:r>
            <a:r>
              <a:rPr lang="en-US" sz="2800" b="1" i="1" dirty="0"/>
              <a:t>v</a:t>
            </a:r>
            <a:r>
              <a:rPr lang="en-US" sz="2800" b="1" i="1" baseline="-25000" dirty="0"/>
              <a:t>2</a:t>
            </a:r>
            <a:r>
              <a:rPr lang="en-US" sz="2800" b="1" dirty="0"/>
              <a:t> at midrapidity and forward rapidity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Agreement between the two probes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Separate c, b </a:t>
            </a:r>
            <a:r>
              <a:rPr lang="en-US" sz="2800" i="1" dirty="0"/>
              <a:t>v</a:t>
            </a:r>
            <a:r>
              <a:rPr lang="en-US" sz="2800" i="1" baseline="-25000" dirty="0"/>
              <a:t>2</a:t>
            </a:r>
            <a:r>
              <a:rPr lang="en-US" sz="2800" dirty="0"/>
              <a:t> shows mass-ordering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D7783A2-7513-7FA7-1BC5-2D08022CA8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39712" y="5035335"/>
            <a:ext cx="1228176" cy="121904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5DFC297-1491-FE49-6E37-60457910E240}"/>
              </a:ext>
            </a:extLst>
          </p:cNvPr>
          <p:cNvSpPr txBox="1"/>
          <p:nvPr/>
        </p:nvSpPr>
        <p:spPr>
          <a:xfrm>
            <a:off x="7513544" y="5372087"/>
            <a:ext cx="3148105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Dan Richford</a:t>
            </a:r>
          </a:p>
          <a:p>
            <a:pPr algn="ctr"/>
            <a:r>
              <a:rPr lang="en-US" dirty="0" err="1"/>
              <a:t>drichford@gradcenter.cuny.edu</a:t>
            </a:r>
            <a:endParaRPr lang="en-US" dirty="0"/>
          </a:p>
          <a:p>
            <a:pPr algn="ctr"/>
            <a:r>
              <a:rPr lang="en-US" dirty="0" err="1"/>
              <a:t>richfordd@usmma.edu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306277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40CBCAB9-F782-BC18-F187-3C020BDBCD98}"/>
              </a:ext>
            </a:extLst>
          </p:cNvPr>
          <p:cNvGrpSpPr/>
          <p:nvPr/>
        </p:nvGrpSpPr>
        <p:grpSpPr>
          <a:xfrm>
            <a:off x="0" y="0"/>
            <a:ext cx="12192000" cy="950986"/>
            <a:chOff x="0" y="0"/>
            <a:chExt cx="12192000" cy="950986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5EDBDD7C-6693-DA63-325A-E7AF4E2488D8}"/>
                </a:ext>
              </a:extLst>
            </p:cNvPr>
            <p:cNvSpPr/>
            <p:nvPr/>
          </p:nvSpPr>
          <p:spPr>
            <a:xfrm>
              <a:off x="0" y="0"/>
              <a:ext cx="12192000" cy="85891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0" b="1" dirty="0"/>
            </a:p>
          </p:txBody>
        </p:sp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F868F83E-AFCB-B983-EF07-B5C48A8E6D7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586" y="92075"/>
              <a:ext cx="2175164" cy="858911"/>
            </a:xfrm>
            <a:prstGeom prst="rect">
              <a:avLst/>
            </a:prstGeom>
          </p:spPr>
        </p:pic>
      </p:grp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FE7B2D-0B81-8C19-7010-C610039395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Wednesday, June 12, 2024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974D51A-A60D-333C-9EE7-6D9BA10402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2024 RHIC/AGS Users — Richford — PHENIX HF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F2CAF7-1FCF-B0D1-A53A-F516208EE7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A1F70-C80B-8546-8355-9F735DD5618A}" type="slidenum">
              <a:rPr lang="en-US" smtClean="0"/>
              <a:t>24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F145605-6379-8369-4069-D1D82B3C49E0}"/>
              </a:ext>
            </a:extLst>
          </p:cNvPr>
          <p:cNvSpPr txBox="1">
            <a:spLocks/>
          </p:cNvSpPr>
          <p:nvPr/>
        </p:nvSpPr>
        <p:spPr>
          <a:xfrm>
            <a:off x="1524000" y="1122363"/>
            <a:ext cx="9144000" cy="686559"/>
          </a:xfrm>
          <a:prstGeom prst="rect">
            <a:avLst/>
          </a:prstGeom>
        </p:spPr>
        <p:txBody>
          <a:bodyPr anchor="b" anchorCtr="1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i="1" dirty="0"/>
              <a:t>Index</a:t>
            </a:r>
          </a:p>
        </p:txBody>
      </p:sp>
      <p:graphicFrame>
        <p:nvGraphicFramePr>
          <p:cNvPr id="6" name="Table 9">
            <a:extLst>
              <a:ext uri="{FF2B5EF4-FFF2-40B4-BE49-F238E27FC236}">
                <a16:creationId xmlns:a16="http://schemas.microsoft.com/office/drawing/2014/main" id="{63768F8A-3D56-CBAB-A53D-A6C256C48FB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7169869"/>
              </p:ext>
            </p:extLst>
          </p:nvPr>
        </p:nvGraphicFramePr>
        <p:xfrm>
          <a:off x="2032000" y="1808922"/>
          <a:ext cx="8128000" cy="42132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88887">
                  <a:extLst>
                    <a:ext uri="{9D8B030D-6E8A-4147-A177-3AD203B41FA5}">
                      <a16:colId xmlns:a16="http://schemas.microsoft.com/office/drawing/2014/main" val="4090145077"/>
                    </a:ext>
                  </a:extLst>
                </a:gridCol>
                <a:gridCol w="2975113">
                  <a:extLst>
                    <a:ext uri="{9D8B030D-6E8A-4147-A177-3AD203B41FA5}">
                      <a16:colId xmlns:a16="http://schemas.microsoft.com/office/drawing/2014/main" val="1448828931"/>
                    </a:ext>
                  </a:extLst>
                </a:gridCol>
                <a:gridCol w="1119809">
                  <a:extLst>
                    <a:ext uri="{9D8B030D-6E8A-4147-A177-3AD203B41FA5}">
                      <a16:colId xmlns:a16="http://schemas.microsoft.com/office/drawing/2014/main" val="3519803759"/>
                    </a:ext>
                  </a:extLst>
                </a:gridCol>
                <a:gridCol w="2944191">
                  <a:extLst>
                    <a:ext uri="{9D8B030D-6E8A-4147-A177-3AD203B41FA5}">
                      <a16:colId xmlns:a16="http://schemas.microsoft.com/office/drawing/2014/main" val="3200303796"/>
                    </a:ext>
                  </a:extLst>
                </a:gridCol>
              </a:tblGrid>
              <a:tr h="245515"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</a:pPr>
                      <a:r>
                        <a:rPr lang="en-US" sz="1200" dirty="0"/>
                        <a:t>Slide Number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</a:pPr>
                      <a:r>
                        <a:rPr lang="en-US" sz="1200" dirty="0"/>
                        <a:t>Contents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</a:pPr>
                      <a:r>
                        <a:rPr lang="en-US" sz="1200" dirty="0"/>
                        <a:t>Slide Number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</a:pPr>
                      <a:r>
                        <a:rPr lang="en-US" sz="1200" dirty="0"/>
                        <a:t>Contents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61590647"/>
                  </a:ext>
                </a:extLst>
              </a:tr>
              <a:tr h="281335"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</a:pPr>
                      <a:r>
                        <a:rPr lang="en-US" sz="12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</a:pPr>
                      <a:r>
                        <a:rPr lang="en-US" sz="1200" i="1" dirty="0"/>
                        <a:t>Title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</a:pPr>
                      <a:r>
                        <a:rPr lang="en-US" sz="1200" dirty="0"/>
                        <a:t>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</a:pPr>
                      <a:r>
                        <a:rPr lang="en-US" sz="1200" i="1" dirty="0"/>
                        <a:t>R</a:t>
                      </a:r>
                      <a:r>
                        <a:rPr lang="en-US" sz="1200" i="1" baseline="-25000" dirty="0"/>
                        <a:t>AA</a:t>
                      </a:r>
                      <a:r>
                        <a:rPr lang="en-US" sz="1200" dirty="0"/>
                        <a:t> for Different Centralities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4628516"/>
                  </a:ext>
                </a:extLst>
              </a:tr>
              <a:tr h="281335"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</a:pPr>
                      <a:r>
                        <a:rPr lang="en-US" sz="12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</a:pPr>
                      <a:r>
                        <a:rPr lang="en-US" sz="1200" i="1" dirty="0"/>
                        <a:t>Overview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</a:pPr>
                      <a:r>
                        <a:rPr lang="en-US" sz="1200" dirty="0"/>
                        <a:t>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</a:pPr>
                      <a:r>
                        <a:rPr lang="en-US" sz="1200" i="1" dirty="0"/>
                        <a:t>Heavy-Flavor Flow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28074115"/>
                  </a:ext>
                </a:extLst>
              </a:tr>
              <a:tr h="281335"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</a:pPr>
                      <a:r>
                        <a:rPr lang="en-US" sz="12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500"/>
                        </a:lnSpc>
                      </a:pPr>
                      <a:r>
                        <a:rPr lang="en-US" sz="1200" i="0" dirty="0"/>
                        <a:t>Detector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</a:pPr>
                      <a:r>
                        <a:rPr lang="en-US" sz="1200" dirty="0"/>
                        <a:t>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</a:pPr>
                      <a:r>
                        <a:rPr lang="en-US" sz="1200" dirty="0"/>
                        <a:t>Heavy-Flavor Flow at Midrapidity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38648706"/>
                  </a:ext>
                </a:extLst>
              </a:tr>
              <a:tr h="281335"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</a:pPr>
                      <a:r>
                        <a:rPr lang="en-US" sz="12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</a:pPr>
                      <a:r>
                        <a:rPr lang="en-US" sz="1200" dirty="0"/>
                        <a:t>Centrality in Large Systems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</a:pPr>
                      <a:r>
                        <a:rPr lang="en-US" sz="1200" dirty="0"/>
                        <a:t>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</a:pPr>
                      <a:r>
                        <a:rPr lang="en-US" sz="1200" i="1" baseline="0" dirty="0"/>
                        <a:t>c</a:t>
                      </a:r>
                      <a:r>
                        <a:rPr lang="en-US" sz="1200" i="0" baseline="0" dirty="0"/>
                        <a:t>-, </a:t>
                      </a:r>
                      <a:r>
                        <a:rPr lang="en-US" sz="1200" i="1" baseline="0" dirty="0"/>
                        <a:t>b</a:t>
                      </a:r>
                      <a:r>
                        <a:rPr lang="en-US" sz="1200" i="0" baseline="0" dirty="0"/>
                        <a:t>-Separation Leads to </a:t>
                      </a:r>
                      <a:r>
                        <a:rPr lang="en-US" sz="1200" i="1" baseline="0" dirty="0"/>
                        <a:t>v</a:t>
                      </a:r>
                      <a:r>
                        <a:rPr lang="en-US" sz="1200" i="1" baseline="-25000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99273741"/>
                  </a:ext>
                </a:extLst>
              </a:tr>
              <a:tr h="281335"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</a:pPr>
                      <a:r>
                        <a:rPr lang="en-US" sz="12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</a:pPr>
                      <a:r>
                        <a:rPr lang="en-US" sz="1200" i="1" dirty="0"/>
                        <a:t>Recent Light-Flavor/2PC </a:t>
                      </a:r>
                      <a:r>
                        <a:rPr lang="en-US" sz="1200" i="0" dirty="0"/>
                        <a:t>v</a:t>
                      </a:r>
                      <a:r>
                        <a:rPr lang="en-US" sz="1200" i="0" baseline="-25000" dirty="0"/>
                        <a:t>2</a:t>
                      </a:r>
                      <a:r>
                        <a:rPr lang="en-US" sz="1200" i="1" dirty="0"/>
                        <a:t> Results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</a:pPr>
                      <a:r>
                        <a:rPr lang="en-US" sz="1200" dirty="0"/>
                        <a:t>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</a:pPr>
                      <a:r>
                        <a:rPr lang="en-US" sz="1200" dirty="0"/>
                        <a:t>Charm-Electron </a:t>
                      </a:r>
                      <a:r>
                        <a:rPr lang="en-US" sz="1200" i="1" dirty="0"/>
                        <a:t>v</a:t>
                      </a:r>
                      <a:r>
                        <a:rPr lang="en-US" sz="1200" i="1" baseline="-25000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35675088"/>
                  </a:ext>
                </a:extLst>
              </a:tr>
              <a:tr h="281335"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</a:pPr>
                      <a:r>
                        <a:rPr lang="en-US" sz="1200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</a:pPr>
                      <a:r>
                        <a:rPr lang="en-US" sz="1200" dirty="0"/>
                        <a:t>Light Flavor in PHENIX (</a:t>
                      </a:r>
                      <a:r>
                        <a:rPr lang="en-US" sz="1200" i="1" dirty="0"/>
                        <a:t>R</a:t>
                      </a:r>
                      <a:r>
                        <a:rPr lang="en-US" sz="1200" i="1" baseline="-25000" dirty="0"/>
                        <a:t>AB</a:t>
                      </a:r>
                      <a:r>
                        <a:rPr lang="en-US" sz="1200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</a:pPr>
                      <a:r>
                        <a:rPr lang="en-US" sz="1200" dirty="0"/>
                        <a:t>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</a:pPr>
                      <a:r>
                        <a:rPr lang="en-US" sz="1200" dirty="0"/>
                        <a:t>Bottom-Electron </a:t>
                      </a:r>
                      <a:r>
                        <a:rPr lang="en-US" sz="1200" i="1" dirty="0"/>
                        <a:t>v</a:t>
                      </a:r>
                      <a:r>
                        <a:rPr lang="en-US" sz="1200" i="1" baseline="-25000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78949339"/>
                  </a:ext>
                </a:extLst>
              </a:tr>
              <a:tr h="281335"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</a:pPr>
                      <a:r>
                        <a:rPr lang="en-US" sz="1200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</a:pPr>
                      <a:r>
                        <a:rPr lang="en-US" sz="1200" dirty="0"/>
                        <a:t>2-Particle Correlation </a:t>
                      </a:r>
                      <a:r>
                        <a:rPr lang="en-US" sz="1200" i="1" dirty="0"/>
                        <a:t>v</a:t>
                      </a:r>
                      <a:r>
                        <a:rPr lang="en-US" sz="1200" i="1" baseline="-250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</a:pPr>
                      <a:r>
                        <a:rPr lang="en-US" sz="1200" dirty="0"/>
                        <a:t>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500"/>
                        </a:lnSpc>
                      </a:pPr>
                      <a:r>
                        <a:rPr lang="en-US" sz="1200" i="0" dirty="0"/>
                        <a:t>Muon Detectors in PHENIX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06552830"/>
                  </a:ext>
                </a:extLst>
              </a:tr>
              <a:tr h="281335"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</a:pPr>
                      <a:r>
                        <a:rPr lang="en-US" sz="1200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</a:pPr>
                      <a:r>
                        <a:rPr lang="en-US" sz="1200" i="1" dirty="0"/>
                        <a:t>Midrapidity Heavy-Flavor Measurement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</a:pPr>
                      <a:r>
                        <a:rPr lang="en-US" sz="1200" dirty="0"/>
                        <a:t>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</a:pPr>
                      <a:r>
                        <a:rPr lang="en-US" sz="1200" dirty="0"/>
                        <a:t>HF Muon </a:t>
                      </a:r>
                      <a:r>
                        <a:rPr lang="en-US" sz="1200" i="1" dirty="0"/>
                        <a:t>v</a:t>
                      </a:r>
                      <a:r>
                        <a:rPr lang="en-US" sz="1200" i="1" baseline="-25000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07783697"/>
                  </a:ext>
                </a:extLst>
              </a:tr>
              <a:tr h="281335"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</a:pPr>
                      <a:r>
                        <a:rPr lang="en-US" sz="1200" dirty="0"/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</a:pPr>
                      <a:r>
                        <a:rPr lang="en-US" sz="1200" dirty="0"/>
                        <a:t>Heavy Flavor in PHENIX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</a:pPr>
                      <a:r>
                        <a:rPr lang="en-US" sz="1200" dirty="0"/>
                        <a:t>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</a:pPr>
                      <a:r>
                        <a:rPr lang="en-US" sz="1200" i="1" dirty="0"/>
                        <a:t>Summary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6300923"/>
                  </a:ext>
                </a:extLst>
              </a:tr>
              <a:tr h="281335"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</a:pPr>
                      <a:r>
                        <a:rPr lang="en-US" sz="1200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</a:pPr>
                      <a:r>
                        <a:rPr lang="en-US" sz="1200" dirty="0"/>
                        <a:t>Heavy-Flavor Invariant Yield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</a:pPr>
                      <a:r>
                        <a:rPr lang="en-US" sz="1200" dirty="0"/>
                        <a:t>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</a:pPr>
                      <a:r>
                        <a:rPr lang="en-US" sz="1200" i="1" dirty="0"/>
                        <a:t>~ This Index ~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6346575"/>
                  </a:ext>
                </a:extLst>
              </a:tr>
              <a:tr h="281335"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</a:pPr>
                      <a:r>
                        <a:rPr lang="en-US" sz="1200" dirty="0"/>
                        <a:t>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</a:pPr>
                      <a:r>
                        <a:rPr lang="en-US" sz="1200" dirty="0"/>
                        <a:t>Unfolding Result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</a:pPr>
                      <a:r>
                        <a:rPr lang="en-US" sz="1200" dirty="0"/>
                        <a:t>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</a:pPr>
                      <a:r>
                        <a:rPr lang="en-US" sz="1200" i="1" dirty="0"/>
                        <a:t>Backup Slides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6303583"/>
                  </a:ext>
                </a:extLst>
              </a:tr>
              <a:tr h="281335"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</a:pPr>
                      <a:r>
                        <a:rPr lang="en-US" sz="1200" dirty="0"/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</a:pPr>
                      <a:r>
                        <a:rPr lang="en-US" sz="1200" dirty="0"/>
                        <a:t>Charm-Hadron Invariant Yield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</a:pP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</a:pPr>
                      <a:endParaRPr lang="en-US" sz="1200" i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86501821"/>
                  </a:ext>
                </a:extLst>
              </a:tr>
              <a:tr h="281335"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</a:pPr>
                      <a:r>
                        <a:rPr lang="en-US" sz="1200" dirty="0"/>
                        <a:t>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</a:pPr>
                      <a:r>
                        <a:rPr lang="en-US" sz="1200" dirty="0"/>
                        <a:t>Bottom-Hadron Invariant Yield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</a:pP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</a:pPr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55353672"/>
                  </a:ext>
                </a:extLst>
              </a:tr>
              <a:tr h="281335"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</a:pPr>
                      <a:r>
                        <a:rPr lang="en-US" sz="1200" dirty="0"/>
                        <a:t>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i="1" dirty="0"/>
                        <a:t>R</a:t>
                      </a:r>
                      <a:r>
                        <a:rPr lang="en-US" sz="1200" i="1" baseline="-25000" dirty="0"/>
                        <a:t>AA</a:t>
                      </a:r>
                      <a:r>
                        <a:rPr lang="en-US" sz="1200" dirty="0"/>
                        <a:t> at Min-Bias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</a:pP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</a:pPr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33438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1316856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40CBCAB9-F782-BC18-F187-3C020BDBCD98}"/>
              </a:ext>
            </a:extLst>
          </p:cNvPr>
          <p:cNvGrpSpPr/>
          <p:nvPr/>
        </p:nvGrpSpPr>
        <p:grpSpPr>
          <a:xfrm>
            <a:off x="0" y="0"/>
            <a:ext cx="12192000" cy="950986"/>
            <a:chOff x="0" y="0"/>
            <a:chExt cx="12192000" cy="950986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5EDBDD7C-6693-DA63-325A-E7AF4E2488D8}"/>
                </a:ext>
              </a:extLst>
            </p:cNvPr>
            <p:cNvSpPr/>
            <p:nvPr/>
          </p:nvSpPr>
          <p:spPr>
            <a:xfrm>
              <a:off x="0" y="0"/>
              <a:ext cx="12192000" cy="85891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0" b="1" dirty="0"/>
            </a:p>
          </p:txBody>
        </p:sp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F868F83E-AFCB-B983-EF07-B5C48A8E6D7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586" y="92075"/>
              <a:ext cx="2175164" cy="858911"/>
            </a:xfrm>
            <a:prstGeom prst="rect">
              <a:avLst/>
            </a:prstGeom>
          </p:spPr>
        </p:pic>
      </p:grp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FE7B2D-0B81-8C19-7010-C610039395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Wednesday, June 12, 2024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974D51A-A60D-333C-9EE7-6D9BA10402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2024 RHIC/AGS Users — Richford — PHENIX HF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F2CAF7-1FCF-B0D1-A53A-F516208EE7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A1F70-C80B-8546-8355-9F735DD5618A}" type="slidenum">
              <a:rPr lang="en-US" smtClean="0"/>
              <a:t>25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F145605-6379-8369-4069-D1D82B3C49E0}"/>
              </a:ext>
            </a:extLst>
          </p:cNvPr>
          <p:cNvSpPr txBox="1">
            <a:spLocks/>
          </p:cNvSpPr>
          <p:nvPr/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 anchorCtr="1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i="1" dirty="0"/>
              <a:t>Backup Slides</a:t>
            </a:r>
          </a:p>
        </p:txBody>
      </p:sp>
    </p:spTree>
    <p:extLst>
      <p:ext uri="{BB962C8B-B14F-4D97-AF65-F5344CB8AC3E}">
        <p14:creationId xmlns:p14="http://schemas.microsoft.com/office/powerpoint/2010/main" val="20421837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40CBCAB9-F782-BC18-F187-3C020BDBCD98}"/>
              </a:ext>
            </a:extLst>
          </p:cNvPr>
          <p:cNvGrpSpPr/>
          <p:nvPr/>
        </p:nvGrpSpPr>
        <p:grpSpPr>
          <a:xfrm>
            <a:off x="0" y="0"/>
            <a:ext cx="12192000" cy="950986"/>
            <a:chOff x="0" y="0"/>
            <a:chExt cx="12192000" cy="950986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5EDBDD7C-6693-DA63-325A-E7AF4E2488D8}"/>
                </a:ext>
              </a:extLst>
            </p:cNvPr>
            <p:cNvSpPr/>
            <p:nvPr/>
          </p:nvSpPr>
          <p:spPr>
            <a:xfrm>
              <a:off x="0" y="0"/>
              <a:ext cx="12192000" cy="85891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sz="6000" b="1" dirty="0"/>
                <a:t>Centrality in Small Systems</a:t>
              </a:r>
            </a:p>
          </p:txBody>
        </p:sp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F868F83E-AFCB-B983-EF07-B5C48A8E6D7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586" y="92075"/>
              <a:ext cx="2175164" cy="858911"/>
            </a:xfrm>
            <a:prstGeom prst="rect">
              <a:avLst/>
            </a:prstGeom>
          </p:spPr>
        </p:pic>
      </p:grp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FE7B2D-0B81-8C19-7010-C610039395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Wednesday, June 12, 2024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974D51A-A60D-333C-9EE7-6D9BA10402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2024 RHIC/AGS Users — Richford — PHENIX HF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F2CAF7-1FCF-B0D1-A53A-F516208EE7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A1F70-C80B-8546-8355-9F735DD5618A}" type="slidenum">
              <a:rPr lang="en-US" smtClean="0"/>
              <a:t>26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52629CD-DB91-1ADF-1840-72EA8EA0E1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2904" y="1558239"/>
            <a:ext cx="4484176" cy="4484176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EADD5F5E-0C38-0878-673B-637B2D0F9B96}"/>
              </a:ext>
            </a:extLst>
          </p:cNvPr>
          <p:cNvGrpSpPr/>
          <p:nvPr/>
        </p:nvGrpSpPr>
        <p:grpSpPr>
          <a:xfrm>
            <a:off x="365487" y="3720583"/>
            <a:ext cx="5275761" cy="918864"/>
            <a:chOff x="465246" y="2285796"/>
            <a:chExt cx="5275761" cy="918864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10B7E3F2-DCD7-8A4B-67F8-65B45FF4E6E0}"/>
                </a:ext>
              </a:extLst>
            </p:cNvPr>
            <p:cNvGrpSpPr/>
            <p:nvPr/>
          </p:nvGrpSpPr>
          <p:grpSpPr>
            <a:xfrm>
              <a:off x="465246" y="2285796"/>
              <a:ext cx="914400" cy="914400"/>
              <a:chOff x="465246" y="2285796"/>
              <a:chExt cx="914400" cy="914400"/>
            </a:xfrm>
          </p:grpSpPr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446ADAC6-7399-8B0D-451E-5A76110F53CA}"/>
                  </a:ext>
                </a:extLst>
              </p:cNvPr>
              <p:cNvSpPr/>
              <p:nvPr/>
            </p:nvSpPr>
            <p:spPr>
              <a:xfrm>
                <a:off x="465246" y="2285796"/>
                <a:ext cx="914400" cy="914400"/>
              </a:xfrm>
              <a:prstGeom prst="ellipse">
                <a:avLst/>
              </a:prstGeom>
              <a:solidFill>
                <a:schemeClr val="accent4">
                  <a:lumMod val="75000"/>
                  <a:alpha val="50000"/>
                </a:schemeClr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78D26081-4C3D-E7F7-D72E-5D9C6B1ECF2A}"/>
                  </a:ext>
                </a:extLst>
              </p:cNvPr>
              <p:cNvSpPr/>
              <p:nvPr/>
            </p:nvSpPr>
            <p:spPr>
              <a:xfrm>
                <a:off x="876726" y="2697276"/>
                <a:ext cx="91440" cy="91440"/>
              </a:xfrm>
              <a:prstGeom prst="ellipse">
                <a:avLst/>
              </a:prstGeom>
              <a:solidFill>
                <a:schemeClr val="accent1">
                  <a:alpha val="50000"/>
                </a:schemeClr>
              </a:solidFill>
              <a:ln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22A2E9CE-6D26-0753-6B7D-E7E16A984CB4}"/>
                </a:ext>
              </a:extLst>
            </p:cNvPr>
            <p:cNvGrpSpPr/>
            <p:nvPr/>
          </p:nvGrpSpPr>
          <p:grpSpPr>
            <a:xfrm>
              <a:off x="1534984" y="2285796"/>
              <a:ext cx="914400" cy="914400"/>
              <a:chOff x="45861" y="2285796"/>
              <a:chExt cx="914400" cy="914400"/>
            </a:xfrm>
          </p:grpSpPr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D0D5D488-D793-2B60-4079-BAEAD2EE5A91}"/>
                  </a:ext>
                </a:extLst>
              </p:cNvPr>
              <p:cNvSpPr/>
              <p:nvPr/>
            </p:nvSpPr>
            <p:spPr>
              <a:xfrm>
                <a:off x="45861" y="2285796"/>
                <a:ext cx="914400" cy="914400"/>
              </a:xfrm>
              <a:prstGeom prst="ellipse">
                <a:avLst/>
              </a:prstGeom>
              <a:solidFill>
                <a:schemeClr val="accent4">
                  <a:lumMod val="75000"/>
                  <a:alpha val="50000"/>
                </a:schemeClr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562677A5-A8A8-D73D-4B39-0E429AC29B68}"/>
                  </a:ext>
                </a:extLst>
              </p:cNvPr>
              <p:cNvSpPr/>
              <p:nvPr/>
            </p:nvSpPr>
            <p:spPr>
              <a:xfrm>
                <a:off x="562101" y="2697276"/>
                <a:ext cx="91440" cy="91440"/>
              </a:xfrm>
              <a:prstGeom prst="ellipse">
                <a:avLst/>
              </a:prstGeom>
              <a:solidFill>
                <a:schemeClr val="accent1">
                  <a:alpha val="50000"/>
                </a:schemeClr>
              </a:solidFill>
              <a:ln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3C19190F-7D03-0955-7F62-F1E1C491C68D}"/>
                </a:ext>
              </a:extLst>
            </p:cNvPr>
            <p:cNvGrpSpPr/>
            <p:nvPr/>
          </p:nvGrpSpPr>
          <p:grpSpPr>
            <a:xfrm>
              <a:off x="2589044" y="2285796"/>
              <a:ext cx="914400" cy="914400"/>
              <a:chOff x="-614159" y="2285796"/>
              <a:chExt cx="914400" cy="914400"/>
            </a:xfrm>
          </p:grpSpPr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7094AEFF-67F7-09B4-B443-6E3BCC2307FA}"/>
                  </a:ext>
                </a:extLst>
              </p:cNvPr>
              <p:cNvSpPr/>
              <p:nvPr/>
            </p:nvSpPr>
            <p:spPr>
              <a:xfrm>
                <a:off x="-614159" y="2285796"/>
                <a:ext cx="914400" cy="914400"/>
              </a:xfrm>
              <a:prstGeom prst="ellipse">
                <a:avLst/>
              </a:prstGeom>
              <a:solidFill>
                <a:schemeClr val="accent4">
                  <a:lumMod val="75000"/>
                  <a:alpha val="50000"/>
                </a:schemeClr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79DF2473-13DA-D888-4B89-317AC09082F5}"/>
                  </a:ext>
                </a:extLst>
              </p:cNvPr>
              <p:cNvSpPr/>
              <p:nvPr/>
            </p:nvSpPr>
            <p:spPr>
              <a:xfrm>
                <a:off x="5081" y="2697276"/>
                <a:ext cx="91440" cy="91440"/>
              </a:xfrm>
              <a:prstGeom prst="ellipse">
                <a:avLst/>
              </a:prstGeom>
              <a:solidFill>
                <a:schemeClr val="accent1">
                  <a:alpha val="50000"/>
                </a:schemeClr>
              </a:solidFill>
              <a:ln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7E9E3650-A3DD-7DE6-BA02-EFE7A85BACB4}"/>
                </a:ext>
              </a:extLst>
            </p:cNvPr>
            <p:cNvGrpSpPr/>
            <p:nvPr/>
          </p:nvGrpSpPr>
          <p:grpSpPr>
            <a:xfrm>
              <a:off x="3610856" y="2290260"/>
              <a:ext cx="914400" cy="914400"/>
              <a:chOff x="-1301676" y="2285796"/>
              <a:chExt cx="914400" cy="914400"/>
            </a:xfrm>
          </p:grpSpPr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F93B1207-03DC-93BA-A306-874B3DDFDE46}"/>
                  </a:ext>
                </a:extLst>
              </p:cNvPr>
              <p:cNvSpPr/>
              <p:nvPr/>
            </p:nvSpPr>
            <p:spPr>
              <a:xfrm>
                <a:off x="-1301676" y="2285796"/>
                <a:ext cx="914400" cy="914400"/>
              </a:xfrm>
              <a:prstGeom prst="ellipse">
                <a:avLst/>
              </a:prstGeom>
              <a:solidFill>
                <a:schemeClr val="accent4">
                  <a:lumMod val="75000"/>
                  <a:alpha val="50000"/>
                </a:schemeClr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5E8D7145-05CD-71F2-5C7D-C6457F58BFED}"/>
                  </a:ext>
                </a:extLst>
              </p:cNvPr>
              <p:cNvSpPr/>
              <p:nvPr/>
            </p:nvSpPr>
            <p:spPr>
              <a:xfrm>
                <a:off x="-534659" y="2697276"/>
                <a:ext cx="91440" cy="91440"/>
              </a:xfrm>
              <a:prstGeom prst="ellipse">
                <a:avLst/>
              </a:prstGeom>
              <a:solidFill>
                <a:schemeClr val="accent1">
                  <a:alpha val="50000"/>
                </a:schemeClr>
              </a:solidFill>
              <a:ln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37ED99CA-635A-C488-0836-E66197A15458}"/>
                </a:ext>
              </a:extLst>
            </p:cNvPr>
            <p:cNvGrpSpPr/>
            <p:nvPr/>
          </p:nvGrpSpPr>
          <p:grpSpPr>
            <a:xfrm>
              <a:off x="4734409" y="2285796"/>
              <a:ext cx="1006598" cy="914400"/>
              <a:chOff x="-2068466" y="2285796"/>
              <a:chExt cx="1006598" cy="914400"/>
            </a:xfrm>
          </p:grpSpPr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3723C027-1D19-E9D3-C632-C09CCEBEA590}"/>
                  </a:ext>
                </a:extLst>
              </p:cNvPr>
              <p:cNvSpPr/>
              <p:nvPr/>
            </p:nvSpPr>
            <p:spPr>
              <a:xfrm>
                <a:off x="-2068466" y="2285796"/>
                <a:ext cx="914400" cy="914400"/>
              </a:xfrm>
              <a:prstGeom prst="ellipse">
                <a:avLst/>
              </a:prstGeom>
              <a:solidFill>
                <a:schemeClr val="accent4">
                  <a:lumMod val="75000"/>
                  <a:alpha val="50000"/>
                </a:schemeClr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C4428609-931E-D763-1B8E-E75D21609D58}"/>
                  </a:ext>
                </a:extLst>
              </p:cNvPr>
              <p:cNvSpPr/>
              <p:nvPr/>
            </p:nvSpPr>
            <p:spPr>
              <a:xfrm>
                <a:off x="-1153308" y="2697276"/>
                <a:ext cx="91440" cy="91440"/>
              </a:xfrm>
              <a:prstGeom prst="ellipse">
                <a:avLst/>
              </a:prstGeom>
              <a:solidFill>
                <a:schemeClr val="accent1">
                  <a:alpha val="50000"/>
                </a:schemeClr>
              </a:solidFill>
              <a:ln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CF8201E0-5B3C-6D39-E419-82A74C26CAB5}"/>
              </a:ext>
            </a:extLst>
          </p:cNvPr>
          <p:cNvSpPr txBox="1"/>
          <p:nvPr/>
        </p:nvSpPr>
        <p:spPr>
          <a:xfrm>
            <a:off x="45712" y="815488"/>
            <a:ext cx="62059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Geometric and Momentum Anisotropy</a:t>
            </a:r>
          </a:p>
          <a:p>
            <a:r>
              <a:rPr lang="en-US" sz="2800" b="1" dirty="0"/>
              <a:t>and Measure of Event Activity</a:t>
            </a:r>
          </a:p>
        </p:txBody>
      </p:sp>
    </p:spTree>
    <p:extLst>
      <p:ext uri="{BB962C8B-B14F-4D97-AF65-F5344CB8AC3E}">
        <p14:creationId xmlns:p14="http://schemas.microsoft.com/office/powerpoint/2010/main" val="165529332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40CBCAB9-F782-BC18-F187-3C020BDBCD98}"/>
              </a:ext>
            </a:extLst>
          </p:cNvPr>
          <p:cNvGrpSpPr/>
          <p:nvPr/>
        </p:nvGrpSpPr>
        <p:grpSpPr>
          <a:xfrm>
            <a:off x="0" y="0"/>
            <a:ext cx="12192000" cy="950986"/>
            <a:chOff x="0" y="0"/>
            <a:chExt cx="12192000" cy="950986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5EDBDD7C-6693-DA63-325A-E7AF4E2488D8}"/>
                </a:ext>
              </a:extLst>
            </p:cNvPr>
            <p:cNvSpPr/>
            <p:nvPr/>
          </p:nvSpPr>
          <p:spPr>
            <a:xfrm>
              <a:off x="0" y="0"/>
              <a:ext cx="12192000" cy="85891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sz="6000" b="1" dirty="0"/>
                <a:t>TOF Particle ID in PHENIX</a:t>
              </a:r>
            </a:p>
          </p:txBody>
        </p:sp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F868F83E-AFCB-B983-EF07-B5C48A8E6D7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586" y="92075"/>
              <a:ext cx="2175164" cy="858911"/>
            </a:xfrm>
            <a:prstGeom prst="rect">
              <a:avLst/>
            </a:prstGeom>
          </p:spPr>
        </p:pic>
      </p:grp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FE7B2D-0B81-8C19-7010-C610039395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Wednesday, June 12, 2024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974D51A-A60D-333C-9EE7-6D9BA10402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2024 RHIC/AGS Users — Richford — PHENIX HF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F2CAF7-1FCF-B0D1-A53A-F516208EE7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A1F70-C80B-8546-8355-9F735DD5618A}" type="slidenum">
              <a:rPr lang="en-US" smtClean="0"/>
              <a:t>27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CE15468-FCA2-B056-F2B5-DE13FB48F02B}"/>
              </a:ext>
            </a:extLst>
          </p:cNvPr>
          <p:cNvSpPr txBox="1"/>
          <p:nvPr/>
        </p:nvSpPr>
        <p:spPr>
          <a:xfrm>
            <a:off x="0" y="839042"/>
            <a:ext cx="2917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Particle-ID Using the TOF, DC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46DEAD3-5B6A-5A7B-CFAF-B083EF31BF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170" y="1241872"/>
            <a:ext cx="5266179" cy="511447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2D42794-4DBE-55E9-D876-C6732CF6DBDE}"/>
                  </a:ext>
                </a:extLst>
              </p:cNvPr>
              <p:cNvSpPr txBox="1"/>
              <p:nvPr/>
            </p:nvSpPr>
            <p:spPr>
              <a:xfrm>
                <a:off x="7243288" y="3241883"/>
                <a:ext cx="3766088" cy="9296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p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  <m:sup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sSup>
                                <m:sSup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e>
                                <m:sup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2D42794-4DBE-55E9-D876-C6732CF6DB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43288" y="3241883"/>
                <a:ext cx="3766088" cy="92967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E08EEEAC-D588-A11C-7AD1-C3E339D95CEE}"/>
              </a:ext>
            </a:extLst>
          </p:cNvPr>
          <p:cNvSpPr txBox="1"/>
          <p:nvPr/>
        </p:nvSpPr>
        <p:spPr>
          <a:xfrm>
            <a:off x="6276828" y="4532436"/>
            <a:ext cx="14704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mass squared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9E79BBC-3914-ADDC-C52B-56BD7F17EB60}"/>
              </a:ext>
            </a:extLst>
          </p:cNvPr>
          <p:cNvSpPr txBox="1"/>
          <p:nvPr/>
        </p:nvSpPr>
        <p:spPr>
          <a:xfrm>
            <a:off x="7012062" y="2511676"/>
            <a:ext cx="22826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measured momentum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8779FF0-5D01-4C9F-BC59-0C42969FD636}"/>
              </a:ext>
            </a:extLst>
          </p:cNvPr>
          <p:cNvSpPr txBox="1"/>
          <p:nvPr/>
        </p:nvSpPr>
        <p:spPr>
          <a:xfrm>
            <a:off x="8749164" y="4717102"/>
            <a:ext cx="195560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measured distance</a:t>
            </a:r>
          </a:p>
          <a:p>
            <a:r>
              <a:rPr lang="en-US" dirty="0"/>
              <a:t>from  event vertex</a:t>
            </a:r>
            <a:br>
              <a:rPr lang="en-US" dirty="0"/>
            </a:br>
            <a:r>
              <a:rPr lang="en-US" dirty="0"/>
              <a:t>to TOF detector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5F35521-90F0-AF59-22BB-F581A18FBCCA}"/>
              </a:ext>
            </a:extLst>
          </p:cNvPr>
          <p:cNvSpPr txBox="1"/>
          <p:nvPr/>
        </p:nvSpPr>
        <p:spPr>
          <a:xfrm>
            <a:off x="9982200" y="2202799"/>
            <a:ext cx="16035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measured time</a:t>
            </a:r>
          </a:p>
          <a:p>
            <a:r>
              <a:rPr lang="en-US" dirty="0"/>
              <a:t>of flight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25BCEDAC-48F0-CAFC-A0C4-CB4943589EB9}"/>
              </a:ext>
            </a:extLst>
          </p:cNvPr>
          <p:cNvCxnSpPr>
            <a:stCxn id="13" idx="2"/>
          </p:cNvCxnSpPr>
          <p:nvPr/>
        </p:nvCxnSpPr>
        <p:spPr>
          <a:xfrm>
            <a:off x="8153400" y="2881008"/>
            <a:ext cx="457200" cy="42053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D7EBAAC7-73EA-EE29-0408-D46E719A345E}"/>
              </a:ext>
            </a:extLst>
          </p:cNvPr>
          <p:cNvCxnSpPr>
            <a:cxnSpLocks/>
            <a:stCxn id="15" idx="1"/>
          </p:cNvCxnSpPr>
          <p:nvPr/>
        </p:nvCxnSpPr>
        <p:spPr>
          <a:xfrm flipH="1">
            <a:off x="9349810" y="2525965"/>
            <a:ext cx="632390" cy="6840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FDEAC198-C19A-3CE0-7874-0758211B975D}"/>
              </a:ext>
            </a:extLst>
          </p:cNvPr>
          <p:cNvCxnSpPr>
            <a:cxnSpLocks/>
            <a:stCxn id="14" idx="0"/>
          </p:cNvCxnSpPr>
          <p:nvPr/>
        </p:nvCxnSpPr>
        <p:spPr>
          <a:xfrm flipH="1" flipV="1">
            <a:off x="9515959" y="4170211"/>
            <a:ext cx="211005" cy="54689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34463A7B-B814-1C74-54B2-175536708EA2}"/>
              </a:ext>
            </a:extLst>
          </p:cNvPr>
          <p:cNvSpPr txBox="1"/>
          <p:nvPr/>
        </p:nvSpPr>
        <p:spPr>
          <a:xfrm>
            <a:off x="1181022" y="2142344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4CC51B9-89D2-66F3-5577-35EB945423E1}"/>
              </a:ext>
            </a:extLst>
          </p:cNvPr>
          <p:cNvSpPr txBox="1"/>
          <p:nvPr/>
        </p:nvSpPr>
        <p:spPr>
          <a:xfrm>
            <a:off x="1182624" y="3006139"/>
            <a:ext cx="304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K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EA03AAB-F7A9-CD4B-BB51-8110261E9C62}"/>
              </a:ext>
            </a:extLst>
          </p:cNvPr>
          <p:cNvSpPr txBox="1"/>
          <p:nvPr/>
        </p:nvSpPr>
        <p:spPr>
          <a:xfrm>
            <a:off x="1182624" y="326954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π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D6929864-D5AC-E31C-D71D-912F48EABC02}"/>
              </a:ext>
            </a:extLst>
          </p:cNvPr>
          <p:cNvCxnSpPr>
            <a:cxnSpLocks/>
            <a:stCxn id="12" idx="0"/>
          </p:cNvCxnSpPr>
          <p:nvPr/>
        </p:nvCxnSpPr>
        <p:spPr>
          <a:xfrm flipV="1">
            <a:off x="7012062" y="3929993"/>
            <a:ext cx="842958" cy="60244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571817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40CBCAB9-F782-BC18-F187-3C020BDBCD98}"/>
              </a:ext>
            </a:extLst>
          </p:cNvPr>
          <p:cNvGrpSpPr/>
          <p:nvPr/>
        </p:nvGrpSpPr>
        <p:grpSpPr>
          <a:xfrm>
            <a:off x="0" y="0"/>
            <a:ext cx="12192000" cy="950986"/>
            <a:chOff x="0" y="0"/>
            <a:chExt cx="12192000" cy="950986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5EDBDD7C-6693-DA63-325A-E7AF4E2488D8}"/>
                </a:ext>
              </a:extLst>
            </p:cNvPr>
            <p:cNvSpPr/>
            <p:nvPr/>
          </p:nvSpPr>
          <p:spPr>
            <a:xfrm>
              <a:off x="0" y="0"/>
              <a:ext cx="12192000" cy="85891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sz="6000" b="1" dirty="0"/>
                <a:t>Light Flavor in PHENIX</a:t>
              </a:r>
            </a:p>
          </p:txBody>
        </p:sp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F868F83E-AFCB-B983-EF07-B5C48A8E6D7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586" y="92075"/>
              <a:ext cx="2175164" cy="858911"/>
            </a:xfrm>
            <a:prstGeom prst="rect">
              <a:avLst/>
            </a:prstGeom>
          </p:spPr>
        </p:pic>
      </p:grp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FE7B2D-0B81-8C19-7010-C610039395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Wednesday, June 12, 2024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974D51A-A60D-333C-9EE7-6D9BA10402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2024 RHIC/AGS Users — Richford — PHENIX HF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F2CAF7-1FCF-B0D1-A53A-F516208EE7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A1F70-C80B-8546-8355-9F735DD5618A}" type="slidenum">
              <a:rPr lang="en-US" smtClean="0"/>
              <a:t>28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4B56A46-2CB8-F4F1-8D0E-8C143BD5C5D9}"/>
              </a:ext>
            </a:extLst>
          </p:cNvPr>
          <p:cNvSpPr txBox="1"/>
          <p:nvPr/>
        </p:nvSpPr>
        <p:spPr>
          <a:xfrm>
            <a:off x="0" y="3253733"/>
            <a:ext cx="620592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Light-Flavor Invariant Yield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Small systems (black=</a:t>
            </a:r>
            <a:r>
              <a:rPr lang="en-US" sz="2800" dirty="0" err="1"/>
              <a:t>pAl</a:t>
            </a:r>
            <a:r>
              <a:rPr lang="en-US" sz="2800" dirty="0"/>
              <a:t>, pink=3HeAu)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Large systems (green=</a:t>
            </a:r>
            <a:r>
              <a:rPr lang="en-US" sz="2800" dirty="0" err="1"/>
              <a:t>CuAu</a:t>
            </a:r>
            <a:r>
              <a:rPr lang="en-US" sz="2800" dirty="0"/>
              <a:t>, red=UU)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Centrality classes scaled for clarity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D64CBED-8D9B-51D5-9944-2C93FE1268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5287" y="965200"/>
            <a:ext cx="5986504" cy="550047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C4372D0-C000-BE8C-FEB1-044F84AB9BF7}"/>
              </a:ext>
            </a:extLst>
          </p:cNvPr>
          <p:cNvSpPr txBox="1"/>
          <p:nvPr/>
        </p:nvSpPr>
        <p:spPr>
          <a:xfrm>
            <a:off x="0" y="858910"/>
            <a:ext cx="60804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Charged hadrons of different collision systems @ different centrality classes (PRC 109 054910)</a:t>
            </a:r>
          </a:p>
        </p:txBody>
      </p:sp>
    </p:spTree>
    <p:extLst>
      <p:ext uri="{BB962C8B-B14F-4D97-AF65-F5344CB8AC3E}">
        <p14:creationId xmlns:p14="http://schemas.microsoft.com/office/powerpoint/2010/main" val="389085088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40CBCAB9-F782-BC18-F187-3C020BDBCD98}"/>
              </a:ext>
            </a:extLst>
          </p:cNvPr>
          <p:cNvGrpSpPr/>
          <p:nvPr/>
        </p:nvGrpSpPr>
        <p:grpSpPr>
          <a:xfrm>
            <a:off x="0" y="0"/>
            <a:ext cx="12192000" cy="950986"/>
            <a:chOff x="0" y="0"/>
            <a:chExt cx="12192000" cy="950986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5EDBDD7C-6693-DA63-325A-E7AF4E2488D8}"/>
                </a:ext>
              </a:extLst>
            </p:cNvPr>
            <p:cNvSpPr/>
            <p:nvPr/>
          </p:nvSpPr>
          <p:spPr>
            <a:xfrm>
              <a:off x="0" y="0"/>
              <a:ext cx="12192000" cy="85891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sz="6000" b="1" dirty="0"/>
                <a:t>2-Particle Correlation </a:t>
              </a:r>
              <a:r>
                <a:rPr lang="en-US" sz="6000" b="1" i="1" dirty="0"/>
                <a:t>v</a:t>
              </a:r>
              <a:r>
                <a:rPr lang="en-US" sz="6000" b="1" i="1" baseline="-25000" dirty="0"/>
                <a:t>2</a:t>
              </a:r>
            </a:p>
          </p:txBody>
        </p:sp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F868F83E-AFCB-B983-EF07-B5C48A8E6D7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586" y="92075"/>
              <a:ext cx="2175164" cy="858911"/>
            </a:xfrm>
            <a:prstGeom prst="rect">
              <a:avLst/>
            </a:prstGeom>
          </p:spPr>
        </p:pic>
      </p:grp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FE7B2D-0B81-8C19-7010-C610039395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Wednesday, June 12, 2024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974D51A-A60D-333C-9EE7-6D9BA10402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2024 RHIC/AGS Users — Richford — PHENIX HF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F2CAF7-1FCF-B0D1-A53A-F516208EE7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A1F70-C80B-8546-8355-9F735DD5618A}" type="slidenum">
              <a:rPr lang="en-US" smtClean="0"/>
              <a:t>29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7546AAD-6CB4-3ED4-69E8-F7893C1A1A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5454" y="1501421"/>
            <a:ext cx="10286819" cy="460360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2EE0142-9BBA-C0F0-E7D2-2595786D837E}"/>
              </a:ext>
            </a:extLst>
          </p:cNvPr>
          <p:cNvSpPr txBox="1"/>
          <p:nvPr/>
        </p:nvSpPr>
        <p:spPr>
          <a:xfrm>
            <a:off x="0" y="858910"/>
            <a:ext cx="60804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v2 in small systems @ different centrality classes (PRC 107 024907)</a:t>
            </a:r>
          </a:p>
        </p:txBody>
      </p:sp>
    </p:spTree>
    <p:extLst>
      <p:ext uri="{BB962C8B-B14F-4D97-AF65-F5344CB8AC3E}">
        <p14:creationId xmlns:p14="http://schemas.microsoft.com/office/powerpoint/2010/main" val="41010974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CE530ABA-450C-0D02-981D-F9175A57E72F}"/>
              </a:ext>
            </a:extLst>
          </p:cNvPr>
          <p:cNvGrpSpPr/>
          <p:nvPr/>
        </p:nvGrpSpPr>
        <p:grpSpPr>
          <a:xfrm>
            <a:off x="99581" y="1569199"/>
            <a:ext cx="11992838" cy="4168937"/>
            <a:chOff x="88931" y="2912624"/>
            <a:chExt cx="11992838" cy="4168937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BC47786-A0DA-07D3-C1F5-748680C31F2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5361" y="3460760"/>
              <a:ext cx="4718305" cy="3392644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BE2C6480-766D-121A-F76A-5933E14A459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317295" y="2912624"/>
              <a:ext cx="6764474" cy="4168937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5E5A20A-F2EF-1C43-15ED-481F0B670E89}"/>
                </a:ext>
              </a:extLst>
            </p:cNvPr>
            <p:cNvSpPr/>
            <p:nvPr/>
          </p:nvSpPr>
          <p:spPr>
            <a:xfrm>
              <a:off x="88931" y="3476944"/>
              <a:ext cx="817773" cy="48309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40CBCAB9-F782-BC18-F187-3C020BDBCD98}"/>
              </a:ext>
            </a:extLst>
          </p:cNvPr>
          <p:cNvGrpSpPr/>
          <p:nvPr/>
        </p:nvGrpSpPr>
        <p:grpSpPr>
          <a:xfrm>
            <a:off x="0" y="0"/>
            <a:ext cx="12192000" cy="950986"/>
            <a:chOff x="0" y="0"/>
            <a:chExt cx="12192000" cy="950986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5EDBDD7C-6693-DA63-325A-E7AF4E2488D8}"/>
                </a:ext>
              </a:extLst>
            </p:cNvPr>
            <p:cNvSpPr/>
            <p:nvPr/>
          </p:nvSpPr>
          <p:spPr>
            <a:xfrm>
              <a:off x="0" y="0"/>
              <a:ext cx="12192000" cy="85891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sz="6000" b="1" dirty="0"/>
                <a:t>Detector</a:t>
              </a:r>
            </a:p>
          </p:txBody>
        </p:sp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F868F83E-AFCB-B983-EF07-B5C48A8E6D7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5586" y="92075"/>
              <a:ext cx="2175164" cy="858911"/>
            </a:xfrm>
            <a:prstGeom prst="rect">
              <a:avLst/>
            </a:prstGeom>
          </p:spPr>
        </p:pic>
      </p:grp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FE7B2D-0B81-8C19-7010-C610039395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Wednesday, June 12, 2024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974D51A-A60D-333C-9EE7-6D9BA10402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2024 RHIC/AGS Users — Richford — PHENIX HF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F2CAF7-1FCF-B0D1-A53A-F516208EE7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A1F70-C80B-8546-8355-9F735DD5618A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269702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40CBCAB9-F782-BC18-F187-3C020BDBCD98}"/>
              </a:ext>
            </a:extLst>
          </p:cNvPr>
          <p:cNvGrpSpPr/>
          <p:nvPr/>
        </p:nvGrpSpPr>
        <p:grpSpPr>
          <a:xfrm>
            <a:off x="0" y="0"/>
            <a:ext cx="12192000" cy="950986"/>
            <a:chOff x="0" y="0"/>
            <a:chExt cx="12192000" cy="950986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5EDBDD7C-6693-DA63-325A-E7AF4E2488D8}"/>
                </a:ext>
              </a:extLst>
            </p:cNvPr>
            <p:cNvSpPr/>
            <p:nvPr/>
          </p:nvSpPr>
          <p:spPr>
            <a:xfrm>
              <a:off x="0" y="0"/>
              <a:ext cx="12192000" cy="85891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sz="6000" b="1" dirty="0"/>
                <a:t>2-Particle Correlation </a:t>
              </a:r>
              <a:r>
                <a:rPr lang="en-US" sz="6000" b="1" i="1" dirty="0"/>
                <a:t>v</a:t>
              </a:r>
              <a:r>
                <a:rPr lang="en-US" sz="6000" b="1" i="1" baseline="-25000" dirty="0"/>
                <a:t>2</a:t>
              </a:r>
            </a:p>
          </p:txBody>
        </p:sp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F868F83E-AFCB-B983-EF07-B5C48A8E6D7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586" y="92075"/>
              <a:ext cx="2175164" cy="858911"/>
            </a:xfrm>
            <a:prstGeom prst="rect">
              <a:avLst/>
            </a:prstGeom>
          </p:spPr>
        </p:pic>
      </p:grp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FE7B2D-0B81-8C19-7010-C610039395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Wednesday, June 12, 2024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974D51A-A60D-333C-9EE7-6D9BA10402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2024 RHIC/AGS Users — Richford — PHENIX HF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F2CAF7-1FCF-B0D1-A53A-F516208EE7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A1F70-C80B-8546-8355-9F735DD5618A}" type="slidenum">
              <a:rPr lang="en-US" smtClean="0"/>
              <a:t>30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2EE0142-9BBA-C0F0-E7D2-2595786D837E}"/>
              </a:ext>
            </a:extLst>
          </p:cNvPr>
          <p:cNvSpPr txBox="1"/>
          <p:nvPr/>
        </p:nvSpPr>
        <p:spPr>
          <a:xfrm>
            <a:off x="0" y="858910"/>
            <a:ext cx="60804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v2 </a:t>
            </a:r>
            <a:r>
              <a:rPr lang="en-US"/>
              <a:t>in small systems @ </a:t>
            </a:r>
            <a:r>
              <a:rPr lang="en-US" dirty="0"/>
              <a:t>different centrality classes (PRC 107 024907)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BBE64FA-917A-5FFE-0C3F-6B69EEFBAD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8779" y="1505241"/>
            <a:ext cx="10303603" cy="4696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38022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40CBCAB9-F782-BC18-F187-3C020BDBCD98}"/>
              </a:ext>
            </a:extLst>
          </p:cNvPr>
          <p:cNvGrpSpPr/>
          <p:nvPr/>
        </p:nvGrpSpPr>
        <p:grpSpPr>
          <a:xfrm>
            <a:off x="0" y="0"/>
            <a:ext cx="12192000" cy="950986"/>
            <a:chOff x="0" y="0"/>
            <a:chExt cx="12192000" cy="950986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5EDBDD7C-6693-DA63-325A-E7AF4E2488D8}"/>
                </a:ext>
              </a:extLst>
            </p:cNvPr>
            <p:cNvSpPr/>
            <p:nvPr/>
          </p:nvSpPr>
          <p:spPr>
            <a:xfrm>
              <a:off x="0" y="0"/>
              <a:ext cx="12192000" cy="85891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sz="6000" b="1" dirty="0"/>
                <a:t>Prior Result: </a:t>
              </a:r>
              <a:r>
                <a:rPr lang="en-US" sz="6000" b="1" dirty="0" err="1"/>
                <a:t>Au+Au</a:t>
              </a:r>
              <a:r>
                <a:rPr lang="en-US" sz="6000" b="1" dirty="0"/>
                <a:t> HF</a:t>
              </a:r>
            </a:p>
          </p:txBody>
        </p:sp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F868F83E-AFCB-B983-EF07-B5C48A8E6D7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586" y="92075"/>
              <a:ext cx="2175164" cy="858911"/>
            </a:xfrm>
            <a:prstGeom prst="rect">
              <a:avLst/>
            </a:prstGeom>
          </p:spPr>
        </p:pic>
      </p:grp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FE7B2D-0B81-8C19-7010-C610039395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Wednesday, June 12, 2024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974D51A-A60D-333C-9EE7-6D9BA10402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2024 RHIC/AGS Users — Richford — PHENIX HF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F2CAF7-1FCF-B0D1-A53A-F516208EE7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A1F70-C80B-8546-8355-9F735DD5618A}" type="slidenum">
              <a:rPr lang="en-US" smtClean="0"/>
              <a:t>31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CE15468-FCA2-B056-F2B5-DE13FB48F02B}"/>
              </a:ext>
            </a:extLst>
          </p:cNvPr>
          <p:cNvSpPr txBox="1"/>
          <p:nvPr/>
        </p:nvSpPr>
        <p:spPr>
          <a:xfrm>
            <a:off x="15586" y="950985"/>
            <a:ext cx="60804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AuAu</a:t>
            </a:r>
            <a:r>
              <a:rPr lang="en-US" dirty="0"/>
              <a:t> 200 </a:t>
            </a:r>
            <a:r>
              <a:rPr lang="en-US" dirty="0" err="1"/>
              <a:t>Gev</a:t>
            </a:r>
            <a:r>
              <a:rPr lang="en-US" dirty="0"/>
              <a:t> @ different centrality classes (PRC 109 044907)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CF28741-5898-852F-B942-15EF963EFE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2507" y="1393765"/>
            <a:ext cx="7309753" cy="496258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6B77135-71A9-3FBA-6ABF-FFDEE1B1CB5C}"/>
              </a:ext>
            </a:extLst>
          </p:cNvPr>
          <p:cNvSpPr txBox="1"/>
          <p:nvPr/>
        </p:nvSpPr>
        <p:spPr>
          <a:xfrm>
            <a:off x="2190750" y="3875057"/>
            <a:ext cx="159165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Prior Result</a:t>
            </a:r>
          </a:p>
          <a:p>
            <a:r>
              <a:rPr lang="en-US" dirty="0"/>
              <a:t>PRC 93 034904</a:t>
            </a:r>
          </a:p>
          <a:p>
            <a:endParaRPr lang="en-US" dirty="0"/>
          </a:p>
          <a:p>
            <a:r>
              <a:rPr lang="en-US" dirty="0"/>
              <a:t>Fig. 19</a:t>
            </a:r>
          </a:p>
        </p:txBody>
      </p:sp>
    </p:spTree>
    <p:extLst>
      <p:ext uri="{BB962C8B-B14F-4D97-AF65-F5344CB8AC3E}">
        <p14:creationId xmlns:p14="http://schemas.microsoft.com/office/powerpoint/2010/main" val="175643298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40CBCAB9-F782-BC18-F187-3C020BDBCD98}"/>
              </a:ext>
            </a:extLst>
          </p:cNvPr>
          <p:cNvGrpSpPr/>
          <p:nvPr/>
        </p:nvGrpSpPr>
        <p:grpSpPr>
          <a:xfrm>
            <a:off x="0" y="0"/>
            <a:ext cx="12192000" cy="950986"/>
            <a:chOff x="0" y="0"/>
            <a:chExt cx="12192000" cy="950986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5EDBDD7C-6693-DA63-325A-E7AF4E2488D8}"/>
                </a:ext>
              </a:extLst>
            </p:cNvPr>
            <p:cNvSpPr/>
            <p:nvPr/>
          </p:nvSpPr>
          <p:spPr>
            <a:xfrm>
              <a:off x="0" y="0"/>
              <a:ext cx="12192000" cy="85891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sz="6000" b="1" dirty="0"/>
                <a:t>Background Comp.: </a:t>
              </a:r>
              <a:r>
                <a:rPr lang="en-US" sz="6000" b="1" dirty="0" err="1"/>
                <a:t>Au+Au</a:t>
              </a:r>
              <a:r>
                <a:rPr lang="en-US" sz="6000" b="1" dirty="0"/>
                <a:t> HF</a:t>
              </a:r>
            </a:p>
          </p:txBody>
        </p:sp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F868F83E-AFCB-B983-EF07-B5C48A8E6D7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586" y="92075"/>
              <a:ext cx="2175164" cy="858911"/>
            </a:xfrm>
            <a:prstGeom prst="rect">
              <a:avLst/>
            </a:prstGeom>
          </p:spPr>
        </p:pic>
      </p:grp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FE7B2D-0B81-8C19-7010-C610039395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Wednesday, June 12, 2024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974D51A-A60D-333C-9EE7-6D9BA10402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2024 RHIC/AGS Users — Richford — PHENIX HF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F2CAF7-1FCF-B0D1-A53A-F516208EE7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A1F70-C80B-8546-8355-9F735DD5618A}" type="slidenum">
              <a:rPr lang="en-US" smtClean="0"/>
              <a:t>32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A72E1AA-D64C-52C0-1132-0CE3AA27F981}"/>
              </a:ext>
            </a:extLst>
          </p:cNvPr>
          <p:cNvSpPr txBox="1"/>
          <p:nvPr/>
        </p:nvSpPr>
        <p:spPr>
          <a:xfrm>
            <a:off x="1600200" y="3429000"/>
            <a:ext cx="39338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Simulation of background components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B629B1E-9584-606B-46B8-BB35663B36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1234" y="858909"/>
            <a:ext cx="6118216" cy="560623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37BB287-4538-8811-6BEC-ABCA12300461}"/>
              </a:ext>
            </a:extLst>
          </p:cNvPr>
          <p:cNvSpPr txBox="1"/>
          <p:nvPr/>
        </p:nvSpPr>
        <p:spPr>
          <a:xfrm>
            <a:off x="15586" y="950985"/>
            <a:ext cx="60804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AuAu</a:t>
            </a:r>
            <a:r>
              <a:rPr lang="en-US" dirty="0"/>
              <a:t> 200 </a:t>
            </a:r>
            <a:r>
              <a:rPr lang="en-US" dirty="0" err="1"/>
              <a:t>Gev</a:t>
            </a:r>
            <a:r>
              <a:rPr lang="en-US" dirty="0"/>
              <a:t> @ different centrality classes (PRC 109 044907)</a:t>
            </a:r>
          </a:p>
        </p:txBody>
      </p:sp>
    </p:spTree>
    <p:extLst>
      <p:ext uri="{BB962C8B-B14F-4D97-AF65-F5344CB8AC3E}">
        <p14:creationId xmlns:p14="http://schemas.microsoft.com/office/powerpoint/2010/main" val="303491132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40CBCAB9-F782-BC18-F187-3C020BDBCD98}"/>
              </a:ext>
            </a:extLst>
          </p:cNvPr>
          <p:cNvGrpSpPr/>
          <p:nvPr/>
        </p:nvGrpSpPr>
        <p:grpSpPr>
          <a:xfrm>
            <a:off x="0" y="0"/>
            <a:ext cx="12192000" cy="950986"/>
            <a:chOff x="0" y="0"/>
            <a:chExt cx="12192000" cy="950986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5EDBDD7C-6693-DA63-325A-E7AF4E2488D8}"/>
                </a:ext>
              </a:extLst>
            </p:cNvPr>
            <p:cNvSpPr/>
            <p:nvPr/>
          </p:nvSpPr>
          <p:spPr>
            <a:xfrm>
              <a:off x="0" y="0"/>
              <a:ext cx="12192000" cy="85891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sz="6000" b="1" dirty="0"/>
                <a:t>Unfolding: </a:t>
              </a:r>
              <a:r>
                <a:rPr lang="en-US" sz="6000" b="1" i="1" dirty="0"/>
                <a:t>F</a:t>
              </a:r>
              <a:r>
                <a:rPr lang="en-US" sz="6000" b="1" i="1" baseline="-25000" dirty="0"/>
                <a:t>NP</a:t>
              </a:r>
              <a:r>
                <a:rPr lang="en-US" sz="6000" b="1" dirty="0"/>
                <a:t>: </a:t>
              </a:r>
              <a:r>
                <a:rPr lang="en-US" sz="6000" b="1" dirty="0" err="1"/>
                <a:t>Au+Au</a:t>
              </a:r>
              <a:r>
                <a:rPr lang="en-US" sz="6000" b="1" dirty="0"/>
                <a:t> HF</a:t>
              </a:r>
            </a:p>
          </p:txBody>
        </p:sp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F868F83E-AFCB-B983-EF07-B5C48A8E6D7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586" y="92075"/>
              <a:ext cx="2175164" cy="858911"/>
            </a:xfrm>
            <a:prstGeom prst="rect">
              <a:avLst/>
            </a:prstGeom>
          </p:spPr>
        </p:pic>
      </p:grp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FE7B2D-0B81-8C19-7010-C610039395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Wednesday, June 12, 2024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974D51A-A60D-333C-9EE7-6D9BA10402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2024 RHIC/AGS Users — Richford — PHENIX HF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F2CAF7-1FCF-B0D1-A53A-F516208EE7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A1F70-C80B-8546-8355-9F735DD5618A}" type="slidenum">
              <a:rPr lang="en-US" smtClean="0"/>
              <a:t>33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A72E1AA-D64C-52C0-1132-0CE3AA27F981}"/>
              </a:ext>
            </a:extLst>
          </p:cNvPr>
          <p:cNvSpPr txBox="1"/>
          <p:nvPr/>
        </p:nvSpPr>
        <p:spPr>
          <a:xfrm>
            <a:off x="1600200" y="3429000"/>
            <a:ext cx="25796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Unfolding constraint: FNP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439D5EE-379F-F903-8CE7-95CACD8A1F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2391" y="684245"/>
            <a:ext cx="6568209" cy="585884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7DBEF76-3300-A55E-634B-DD61BB1A67EB}"/>
              </a:ext>
            </a:extLst>
          </p:cNvPr>
          <p:cNvSpPr txBox="1"/>
          <p:nvPr/>
        </p:nvSpPr>
        <p:spPr>
          <a:xfrm>
            <a:off x="15586" y="950985"/>
            <a:ext cx="60804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AuAu</a:t>
            </a:r>
            <a:r>
              <a:rPr lang="en-US" dirty="0"/>
              <a:t> 200 </a:t>
            </a:r>
            <a:r>
              <a:rPr lang="en-US" dirty="0" err="1"/>
              <a:t>Gev</a:t>
            </a:r>
            <a:r>
              <a:rPr lang="en-US" dirty="0"/>
              <a:t> @ different centrality classes (PRC 109 044907)</a:t>
            </a:r>
          </a:p>
        </p:txBody>
      </p:sp>
    </p:spTree>
    <p:extLst>
      <p:ext uri="{BB962C8B-B14F-4D97-AF65-F5344CB8AC3E}">
        <p14:creationId xmlns:p14="http://schemas.microsoft.com/office/powerpoint/2010/main" val="221119417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40CBCAB9-F782-BC18-F187-3C020BDBCD98}"/>
              </a:ext>
            </a:extLst>
          </p:cNvPr>
          <p:cNvGrpSpPr/>
          <p:nvPr/>
        </p:nvGrpSpPr>
        <p:grpSpPr>
          <a:xfrm>
            <a:off x="0" y="0"/>
            <a:ext cx="12192000" cy="950986"/>
            <a:chOff x="0" y="0"/>
            <a:chExt cx="12192000" cy="950986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5EDBDD7C-6693-DA63-325A-E7AF4E2488D8}"/>
                </a:ext>
              </a:extLst>
            </p:cNvPr>
            <p:cNvSpPr/>
            <p:nvPr/>
          </p:nvSpPr>
          <p:spPr>
            <a:xfrm>
              <a:off x="0" y="0"/>
              <a:ext cx="12192000" cy="85891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sz="6000" b="1" dirty="0"/>
                <a:t>Comparison to STAR: </a:t>
              </a:r>
              <a:r>
                <a:rPr lang="en-US" sz="6000" b="1" dirty="0" err="1"/>
                <a:t>Au+Au</a:t>
              </a:r>
              <a:r>
                <a:rPr lang="en-US" sz="6000" b="1" dirty="0"/>
                <a:t> HF</a:t>
              </a:r>
            </a:p>
          </p:txBody>
        </p:sp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F868F83E-AFCB-B983-EF07-B5C48A8E6D7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586" y="92075"/>
              <a:ext cx="2175164" cy="858911"/>
            </a:xfrm>
            <a:prstGeom prst="rect">
              <a:avLst/>
            </a:prstGeom>
          </p:spPr>
        </p:pic>
      </p:grp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FE7B2D-0B81-8C19-7010-C610039395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Wednesday, June 12, 2024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974D51A-A60D-333C-9EE7-6D9BA10402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2024 RHIC/AGS Users — Richford — PHENIX HF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F2CAF7-1FCF-B0D1-A53A-F516208EE7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A1F70-C80B-8546-8355-9F735DD5618A}" type="slidenum">
              <a:rPr lang="en-US" smtClean="0"/>
              <a:t>34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77E72CF-0B49-F994-9864-444DBB366A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7488" y="521530"/>
            <a:ext cx="6808926" cy="633647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A72E1AA-D64C-52C0-1132-0CE3AA27F981}"/>
              </a:ext>
            </a:extLst>
          </p:cNvPr>
          <p:cNvSpPr txBox="1"/>
          <p:nvPr/>
        </p:nvSpPr>
        <p:spPr>
          <a:xfrm>
            <a:off x="1600200" y="3429000"/>
            <a:ext cx="21096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Comparison to Star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61BB18B-73BC-BB94-19EB-B7154A071F08}"/>
              </a:ext>
            </a:extLst>
          </p:cNvPr>
          <p:cNvSpPr txBox="1"/>
          <p:nvPr/>
        </p:nvSpPr>
        <p:spPr>
          <a:xfrm>
            <a:off x="15586" y="950985"/>
            <a:ext cx="60804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AuAu</a:t>
            </a:r>
            <a:r>
              <a:rPr lang="en-US" dirty="0"/>
              <a:t> 200 </a:t>
            </a:r>
            <a:r>
              <a:rPr lang="en-US" dirty="0" err="1"/>
              <a:t>Gev</a:t>
            </a:r>
            <a:r>
              <a:rPr lang="en-US" dirty="0"/>
              <a:t> @ different centrality classes (PRC 109 044907)</a:t>
            </a:r>
          </a:p>
        </p:txBody>
      </p:sp>
    </p:spTree>
    <p:extLst>
      <p:ext uri="{BB962C8B-B14F-4D97-AF65-F5344CB8AC3E}">
        <p14:creationId xmlns:p14="http://schemas.microsoft.com/office/powerpoint/2010/main" val="166363114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40CBCAB9-F782-BC18-F187-3C020BDBCD98}"/>
              </a:ext>
            </a:extLst>
          </p:cNvPr>
          <p:cNvGrpSpPr/>
          <p:nvPr/>
        </p:nvGrpSpPr>
        <p:grpSpPr>
          <a:xfrm>
            <a:off x="0" y="0"/>
            <a:ext cx="12192000" cy="950986"/>
            <a:chOff x="0" y="0"/>
            <a:chExt cx="12192000" cy="950986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5EDBDD7C-6693-DA63-325A-E7AF4E2488D8}"/>
                </a:ext>
              </a:extLst>
            </p:cNvPr>
            <p:cNvSpPr/>
            <p:nvPr/>
          </p:nvSpPr>
          <p:spPr>
            <a:xfrm>
              <a:off x="0" y="0"/>
              <a:ext cx="12192000" cy="85891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sz="6000" b="1" dirty="0" err="1"/>
                <a:t>Comp’n</a:t>
              </a:r>
              <a:r>
                <a:rPr lang="en-US" sz="6000" b="1" dirty="0"/>
                <a:t> to Models: </a:t>
              </a:r>
              <a:r>
                <a:rPr lang="en-US" sz="6000" b="1" dirty="0" err="1"/>
                <a:t>Au+Au</a:t>
              </a:r>
              <a:r>
                <a:rPr lang="en-US" sz="6000" b="1" dirty="0"/>
                <a:t> HF</a:t>
              </a:r>
            </a:p>
          </p:txBody>
        </p:sp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F868F83E-AFCB-B983-EF07-B5C48A8E6D7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586" y="92075"/>
              <a:ext cx="2175164" cy="858911"/>
            </a:xfrm>
            <a:prstGeom prst="rect">
              <a:avLst/>
            </a:prstGeom>
          </p:spPr>
        </p:pic>
      </p:grp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FE7B2D-0B81-8C19-7010-C610039395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Wednesday, June 12, 2024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974D51A-A60D-333C-9EE7-6D9BA10402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2024 RHIC/AGS Users — Richford — PHENIX HF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F2CAF7-1FCF-B0D1-A53A-F516208EE7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A1F70-C80B-8546-8355-9F735DD5618A}" type="slidenum">
              <a:rPr lang="en-US" smtClean="0"/>
              <a:t>35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A72E1AA-D64C-52C0-1132-0CE3AA27F981}"/>
              </a:ext>
            </a:extLst>
          </p:cNvPr>
          <p:cNvSpPr txBox="1"/>
          <p:nvPr/>
        </p:nvSpPr>
        <p:spPr>
          <a:xfrm>
            <a:off x="1600200" y="3429000"/>
            <a:ext cx="23673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Comparison to Models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61BB18B-73BC-BB94-19EB-B7154A071F08}"/>
              </a:ext>
            </a:extLst>
          </p:cNvPr>
          <p:cNvSpPr txBox="1"/>
          <p:nvPr/>
        </p:nvSpPr>
        <p:spPr>
          <a:xfrm>
            <a:off x="15586" y="950985"/>
            <a:ext cx="60804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AuAu</a:t>
            </a:r>
            <a:r>
              <a:rPr lang="en-US" dirty="0"/>
              <a:t> 200 </a:t>
            </a:r>
            <a:r>
              <a:rPr lang="en-US" dirty="0" err="1"/>
              <a:t>Gev</a:t>
            </a:r>
            <a:r>
              <a:rPr lang="en-US" dirty="0"/>
              <a:t> @ different centrality classes (PRC 109 044907)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7D92FBE-0442-DC66-3253-879FCED758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2786" y="858910"/>
            <a:ext cx="6080414" cy="5944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77306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40CBCAB9-F782-BC18-F187-3C020BDBCD98}"/>
              </a:ext>
            </a:extLst>
          </p:cNvPr>
          <p:cNvGrpSpPr/>
          <p:nvPr/>
        </p:nvGrpSpPr>
        <p:grpSpPr>
          <a:xfrm>
            <a:off x="0" y="0"/>
            <a:ext cx="12192000" cy="950986"/>
            <a:chOff x="0" y="0"/>
            <a:chExt cx="12192000" cy="950986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5EDBDD7C-6693-DA63-325A-E7AF4E2488D8}"/>
                </a:ext>
              </a:extLst>
            </p:cNvPr>
            <p:cNvSpPr/>
            <p:nvPr/>
          </p:nvSpPr>
          <p:spPr>
            <a:xfrm>
              <a:off x="0" y="0"/>
              <a:ext cx="12192000" cy="85891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sz="6000" b="1" i="1" dirty="0" err="1"/>
                <a:t>n</a:t>
              </a:r>
              <a:r>
                <a:rPr lang="en-US" sz="6000" b="1" i="1" baseline="-25000" dirty="0" err="1"/>
                <a:t>Part</a:t>
              </a:r>
              <a:r>
                <a:rPr lang="en-US" sz="6000" b="1" dirty="0"/>
                <a:t> scaling: </a:t>
              </a:r>
              <a:r>
                <a:rPr lang="en-US" sz="6000" b="1" dirty="0" err="1"/>
                <a:t>Au+Au</a:t>
              </a:r>
              <a:r>
                <a:rPr lang="en-US" sz="6000" b="1" dirty="0"/>
                <a:t> HF</a:t>
              </a:r>
            </a:p>
          </p:txBody>
        </p:sp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F868F83E-AFCB-B983-EF07-B5C48A8E6D7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586" y="92075"/>
              <a:ext cx="2175164" cy="858911"/>
            </a:xfrm>
            <a:prstGeom prst="rect">
              <a:avLst/>
            </a:prstGeom>
          </p:spPr>
        </p:pic>
      </p:grp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FE7B2D-0B81-8C19-7010-C610039395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Wednesday, June 12, 2024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974D51A-A60D-333C-9EE7-6D9BA10402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2024 RHIC/AGS Users — Richford — PHENIX HF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F2CAF7-1FCF-B0D1-A53A-F516208EE7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A1F70-C80B-8546-8355-9F735DD5618A}" type="slidenum">
              <a:rPr lang="en-US" smtClean="0"/>
              <a:t>36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A72E1AA-D64C-52C0-1132-0CE3AA27F981}"/>
              </a:ext>
            </a:extLst>
          </p:cNvPr>
          <p:cNvSpPr txBox="1"/>
          <p:nvPr/>
        </p:nvSpPr>
        <p:spPr>
          <a:xfrm>
            <a:off x="213606" y="3192260"/>
            <a:ext cx="1249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/>
              <a:t>n</a:t>
            </a:r>
            <a:r>
              <a:rPr lang="en-US" i="1" baseline="-25000" dirty="0" err="1"/>
              <a:t>Part</a:t>
            </a:r>
            <a:r>
              <a:rPr lang="en-US" dirty="0"/>
              <a:t> scaling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B37329C-1136-96F6-FE6B-EA70642055C1}"/>
              </a:ext>
            </a:extLst>
          </p:cNvPr>
          <p:cNvSpPr txBox="1"/>
          <p:nvPr/>
        </p:nvSpPr>
        <p:spPr>
          <a:xfrm>
            <a:off x="15586" y="950985"/>
            <a:ext cx="60804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AuAu</a:t>
            </a:r>
            <a:r>
              <a:rPr lang="en-US" dirty="0"/>
              <a:t> 200 </a:t>
            </a:r>
            <a:r>
              <a:rPr lang="en-US" dirty="0" err="1"/>
              <a:t>Gev</a:t>
            </a:r>
            <a:r>
              <a:rPr lang="en-US" dirty="0"/>
              <a:t> @ different centrality classes (PRC 109 044907)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60292D3-9D53-B721-909A-1CC9C1D33D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2732" y="1781724"/>
            <a:ext cx="10149268" cy="4389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41857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40CBCAB9-F782-BC18-F187-3C020BDBCD98}"/>
              </a:ext>
            </a:extLst>
          </p:cNvPr>
          <p:cNvGrpSpPr/>
          <p:nvPr/>
        </p:nvGrpSpPr>
        <p:grpSpPr>
          <a:xfrm>
            <a:off x="0" y="0"/>
            <a:ext cx="12192000" cy="950986"/>
            <a:chOff x="0" y="0"/>
            <a:chExt cx="12192000" cy="950986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5EDBDD7C-6693-DA63-325A-E7AF4E2488D8}"/>
                </a:ext>
              </a:extLst>
            </p:cNvPr>
            <p:cNvSpPr/>
            <p:nvPr/>
          </p:nvSpPr>
          <p:spPr>
            <a:xfrm>
              <a:off x="0" y="0"/>
              <a:ext cx="12192000" cy="85891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sz="6000" b="1" dirty="0"/>
                <a:t>e-vs-µ </a:t>
              </a:r>
              <a:r>
                <a:rPr lang="en-US" sz="6000" b="1" dirty="0" err="1"/>
                <a:t>Comp’n</a:t>
              </a:r>
              <a:r>
                <a:rPr lang="en-US" sz="6000" b="1" dirty="0"/>
                <a:t>: HF Flow</a:t>
              </a:r>
            </a:p>
          </p:txBody>
        </p:sp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F868F83E-AFCB-B983-EF07-B5C48A8E6D7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586" y="92075"/>
              <a:ext cx="2175164" cy="858911"/>
            </a:xfrm>
            <a:prstGeom prst="rect">
              <a:avLst/>
            </a:prstGeom>
          </p:spPr>
        </p:pic>
      </p:grp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FE7B2D-0B81-8C19-7010-C610039395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Wednesday, June 12, 2024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974D51A-A60D-333C-9EE7-6D9BA10402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2024 RHIC/AGS Users — Richford — PHENIX HF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F2CAF7-1FCF-B0D1-A53A-F516208EE7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A1F70-C80B-8546-8355-9F735DD5618A}" type="slidenum">
              <a:rPr lang="en-US" smtClean="0"/>
              <a:t>37</a:t>
            </a:fld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DC6E015-FA0B-E719-1259-8EEF1C15FEB0}"/>
              </a:ext>
            </a:extLst>
          </p:cNvPr>
          <p:cNvSpPr txBox="1"/>
          <p:nvPr/>
        </p:nvSpPr>
        <p:spPr>
          <a:xfrm>
            <a:off x="-1772" y="836684"/>
            <a:ext cx="60804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HF Flow (possible rapidity </a:t>
            </a:r>
            <a:r>
              <a:rPr lang="en-US" dirty="0" err="1"/>
              <a:t>effect?t</a:t>
            </a:r>
            <a:r>
              <a:rPr lang="en-US" dirty="0"/>
              <a:t>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9666517-00E2-71A2-1099-1E2DB0CB39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540" y="1719419"/>
            <a:ext cx="5181600" cy="37764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8CB7002-8C43-DA3E-A0AF-30687ECE03A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62110" y="1621647"/>
            <a:ext cx="4032188" cy="324961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18872AD-66B3-043C-DB79-4383DA0470F7}"/>
              </a:ext>
            </a:extLst>
          </p:cNvPr>
          <p:cNvSpPr txBox="1"/>
          <p:nvPr/>
        </p:nvSpPr>
        <p:spPr>
          <a:xfrm>
            <a:off x="1103168" y="1418338"/>
            <a:ext cx="38439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HF-inclusive Electron </a:t>
            </a:r>
            <a:r>
              <a:rPr lang="en-US" b="1" i="1" dirty="0"/>
              <a:t>v</a:t>
            </a:r>
            <a:r>
              <a:rPr lang="en-US" b="1" i="1" baseline="-25000" dirty="0"/>
              <a:t>2</a:t>
            </a:r>
            <a:r>
              <a:rPr lang="en-US" b="1" dirty="0"/>
              <a:t> @ Midrapidity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250AC50-EAB7-4B3C-50AC-D79C812AFF08}"/>
              </a:ext>
            </a:extLst>
          </p:cNvPr>
          <p:cNvSpPr txBox="1"/>
          <p:nvPr/>
        </p:nvSpPr>
        <p:spPr>
          <a:xfrm>
            <a:off x="7245240" y="1436981"/>
            <a:ext cx="414959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/>
              <a:t>HF-inclusive Muon </a:t>
            </a:r>
            <a:r>
              <a:rPr lang="en-US" b="1" i="1" dirty="0"/>
              <a:t>v</a:t>
            </a:r>
            <a:r>
              <a:rPr lang="en-US" b="1" i="1" baseline="-25000" dirty="0"/>
              <a:t>2</a:t>
            </a:r>
            <a:r>
              <a:rPr lang="en-US" b="1" dirty="0"/>
              <a:t> @ Forward Rapidity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1D564AA-F1CA-B5C7-F50A-C90160A2439F}"/>
              </a:ext>
            </a:extLst>
          </p:cNvPr>
          <p:cNvCxnSpPr>
            <a:cxnSpLocks/>
          </p:cNvCxnSpPr>
          <p:nvPr/>
        </p:nvCxnSpPr>
        <p:spPr>
          <a:xfrm>
            <a:off x="238540" y="3429000"/>
            <a:ext cx="11492543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3442641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40CBCAB9-F782-BC18-F187-3C020BDBCD98}"/>
              </a:ext>
            </a:extLst>
          </p:cNvPr>
          <p:cNvGrpSpPr/>
          <p:nvPr/>
        </p:nvGrpSpPr>
        <p:grpSpPr>
          <a:xfrm>
            <a:off x="0" y="0"/>
            <a:ext cx="12192000" cy="950986"/>
            <a:chOff x="0" y="0"/>
            <a:chExt cx="12192000" cy="950986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5EDBDD7C-6693-DA63-325A-E7AF4E2488D8}"/>
                </a:ext>
              </a:extLst>
            </p:cNvPr>
            <p:cNvSpPr/>
            <p:nvPr/>
          </p:nvSpPr>
          <p:spPr>
            <a:xfrm>
              <a:off x="0" y="0"/>
              <a:ext cx="12192000" cy="85891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sz="6000" b="1" dirty="0"/>
                <a:t>Muons: </a:t>
              </a:r>
              <a:r>
                <a:rPr lang="en-US" sz="6000" b="1" i="1" dirty="0"/>
                <a:t>F</a:t>
              </a:r>
              <a:r>
                <a:rPr lang="en-US" sz="6000" b="1" i="1" baseline="-25000" dirty="0"/>
                <a:t>LF</a:t>
              </a:r>
              <a:r>
                <a:rPr lang="en-US" sz="6000" b="1" dirty="0"/>
                <a:t>: HF Flow</a:t>
              </a:r>
            </a:p>
          </p:txBody>
        </p:sp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F868F83E-AFCB-B983-EF07-B5C48A8E6D7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586" y="92075"/>
              <a:ext cx="2175164" cy="858911"/>
            </a:xfrm>
            <a:prstGeom prst="rect">
              <a:avLst/>
            </a:prstGeom>
          </p:spPr>
        </p:pic>
      </p:grp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FE7B2D-0B81-8C19-7010-C610039395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Wednesday, June 12, 2024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974D51A-A60D-333C-9EE7-6D9BA10402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2024 RHIC/AGS Users — Richford — PHENIX HF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F2CAF7-1FCF-B0D1-A53A-F516208EE7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A1F70-C80B-8546-8355-9F735DD5618A}" type="slidenum">
              <a:rPr lang="en-US" smtClean="0"/>
              <a:t>38</a:t>
            </a:fld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DC6E015-FA0B-E719-1259-8EEF1C15FEB0}"/>
              </a:ext>
            </a:extLst>
          </p:cNvPr>
          <p:cNvSpPr txBox="1"/>
          <p:nvPr/>
        </p:nvSpPr>
        <p:spPr>
          <a:xfrm>
            <a:off x="-1772" y="836684"/>
            <a:ext cx="60804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HF Flow: Muons (constituent parts of equation)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301295F-D77C-71BF-88E3-D7BDD8C927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0750" y="1192212"/>
            <a:ext cx="3340100" cy="534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8936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40CBCAB9-F782-BC18-F187-3C020BDBCD98}"/>
              </a:ext>
            </a:extLst>
          </p:cNvPr>
          <p:cNvGrpSpPr/>
          <p:nvPr/>
        </p:nvGrpSpPr>
        <p:grpSpPr>
          <a:xfrm>
            <a:off x="0" y="0"/>
            <a:ext cx="12192000" cy="950986"/>
            <a:chOff x="0" y="0"/>
            <a:chExt cx="12192000" cy="950986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5EDBDD7C-6693-DA63-325A-E7AF4E2488D8}"/>
                </a:ext>
              </a:extLst>
            </p:cNvPr>
            <p:cNvSpPr/>
            <p:nvPr/>
          </p:nvSpPr>
          <p:spPr>
            <a:xfrm>
              <a:off x="0" y="0"/>
              <a:ext cx="12192000" cy="85891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sz="6000" b="1" dirty="0"/>
                <a:t>Centrality in Large Systems</a:t>
              </a:r>
            </a:p>
          </p:txBody>
        </p:sp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F868F83E-AFCB-B983-EF07-B5C48A8E6D7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586" y="92075"/>
              <a:ext cx="2175164" cy="858911"/>
            </a:xfrm>
            <a:prstGeom prst="rect">
              <a:avLst/>
            </a:prstGeom>
          </p:spPr>
        </p:pic>
      </p:grp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FE7B2D-0B81-8C19-7010-C610039395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Wednesday, June 12, 2024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974D51A-A60D-333C-9EE7-6D9BA10402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2024 RHIC/AGS Users — Richford — PHENIX HF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F2CAF7-1FCF-B0D1-A53A-F516208EE7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A1F70-C80B-8546-8355-9F735DD5618A}" type="slidenum">
              <a:rPr lang="en-US" smtClean="0"/>
              <a:t>4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D8100AD-9F5E-06B4-8A00-D543468FA9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12" y="1387361"/>
            <a:ext cx="5918200" cy="3683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71E0C4A-0BE4-8DDD-95B7-0E22A3A91F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9750" y="1209561"/>
            <a:ext cx="5981700" cy="403860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BAAD0937-A536-41C1-59E4-E57EF8B368ED}"/>
              </a:ext>
            </a:extLst>
          </p:cNvPr>
          <p:cNvGrpSpPr/>
          <p:nvPr/>
        </p:nvGrpSpPr>
        <p:grpSpPr>
          <a:xfrm>
            <a:off x="1989246" y="5414609"/>
            <a:ext cx="8213507" cy="918274"/>
            <a:chOff x="912722" y="457404"/>
            <a:chExt cx="8213507" cy="918274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D1618D2E-B70B-3029-60AD-2D479AF0E32E}"/>
                </a:ext>
              </a:extLst>
            </p:cNvPr>
            <p:cNvGrpSpPr/>
            <p:nvPr/>
          </p:nvGrpSpPr>
          <p:grpSpPr>
            <a:xfrm>
              <a:off x="3888496" y="461278"/>
              <a:ext cx="1371600" cy="914400"/>
              <a:chOff x="2671948" y="890649"/>
              <a:chExt cx="1371600" cy="914400"/>
            </a:xfrm>
          </p:grpSpPr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F2357EAC-6F77-C735-A2CC-F452D0493F66}"/>
                  </a:ext>
                </a:extLst>
              </p:cNvPr>
              <p:cNvSpPr/>
              <p:nvPr/>
            </p:nvSpPr>
            <p:spPr>
              <a:xfrm>
                <a:off x="2671948" y="890649"/>
                <a:ext cx="914400" cy="914400"/>
              </a:xfrm>
              <a:prstGeom prst="ellipse">
                <a:avLst/>
              </a:prstGeom>
              <a:solidFill>
                <a:schemeClr val="accent1">
                  <a:alpha val="50000"/>
                </a:schemeClr>
              </a:solidFill>
              <a:ln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ED7DCD8A-FB7D-FB2A-1D3D-167F8EF57303}"/>
                  </a:ext>
                </a:extLst>
              </p:cNvPr>
              <p:cNvSpPr/>
              <p:nvPr/>
            </p:nvSpPr>
            <p:spPr>
              <a:xfrm>
                <a:off x="3129148" y="890649"/>
                <a:ext cx="914400" cy="914400"/>
              </a:xfrm>
              <a:prstGeom prst="ellipse">
                <a:avLst/>
              </a:prstGeom>
              <a:solidFill>
                <a:schemeClr val="accent4">
                  <a:lumMod val="75000"/>
                  <a:alpha val="50000"/>
                </a:schemeClr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71A946B1-6DBC-CE12-32EC-34AEC6F8DA61}"/>
                </a:ext>
              </a:extLst>
            </p:cNvPr>
            <p:cNvGrpSpPr/>
            <p:nvPr/>
          </p:nvGrpSpPr>
          <p:grpSpPr>
            <a:xfrm>
              <a:off x="912722" y="457404"/>
              <a:ext cx="914400" cy="914400"/>
              <a:chOff x="372033" y="310204"/>
              <a:chExt cx="914400" cy="914400"/>
            </a:xfrm>
          </p:grpSpPr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E4FCE83B-A763-5A45-2164-F5CEBC7D8B27}"/>
                  </a:ext>
                </a:extLst>
              </p:cNvPr>
              <p:cNvSpPr/>
              <p:nvPr/>
            </p:nvSpPr>
            <p:spPr>
              <a:xfrm>
                <a:off x="372033" y="310204"/>
                <a:ext cx="914400" cy="914400"/>
              </a:xfrm>
              <a:prstGeom prst="ellipse">
                <a:avLst/>
              </a:prstGeom>
              <a:solidFill>
                <a:schemeClr val="accent1">
                  <a:alpha val="50000"/>
                </a:schemeClr>
              </a:solidFill>
              <a:ln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EB3746CC-BD51-3CD5-1DCD-8A616B46D054}"/>
                  </a:ext>
                </a:extLst>
              </p:cNvPr>
              <p:cNvSpPr/>
              <p:nvPr/>
            </p:nvSpPr>
            <p:spPr>
              <a:xfrm>
                <a:off x="372033" y="310204"/>
                <a:ext cx="914400" cy="914400"/>
              </a:xfrm>
              <a:prstGeom prst="ellipse">
                <a:avLst/>
              </a:prstGeom>
              <a:solidFill>
                <a:schemeClr val="accent4">
                  <a:lumMod val="75000"/>
                  <a:alpha val="50000"/>
                </a:schemeClr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3242D947-CE2C-AA02-88B1-971CAE6EFE75}"/>
                </a:ext>
              </a:extLst>
            </p:cNvPr>
            <p:cNvGrpSpPr/>
            <p:nvPr/>
          </p:nvGrpSpPr>
          <p:grpSpPr>
            <a:xfrm>
              <a:off x="7296629" y="457404"/>
              <a:ext cx="1829600" cy="914400"/>
              <a:chOff x="2213948" y="890649"/>
              <a:chExt cx="1829600" cy="914400"/>
            </a:xfrm>
          </p:grpSpPr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F6800C91-A420-95A7-6C79-D5B40984D939}"/>
                  </a:ext>
                </a:extLst>
              </p:cNvPr>
              <p:cNvSpPr/>
              <p:nvPr/>
            </p:nvSpPr>
            <p:spPr>
              <a:xfrm>
                <a:off x="2213948" y="890649"/>
                <a:ext cx="914400" cy="914400"/>
              </a:xfrm>
              <a:prstGeom prst="ellipse">
                <a:avLst/>
              </a:prstGeom>
              <a:solidFill>
                <a:schemeClr val="accent1">
                  <a:alpha val="50000"/>
                </a:schemeClr>
              </a:solidFill>
              <a:ln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047C2B1C-1E95-7F74-B728-DE46E8080889}"/>
                  </a:ext>
                </a:extLst>
              </p:cNvPr>
              <p:cNvSpPr/>
              <p:nvPr/>
            </p:nvSpPr>
            <p:spPr>
              <a:xfrm>
                <a:off x="3129148" y="890649"/>
                <a:ext cx="914400" cy="914400"/>
              </a:xfrm>
              <a:prstGeom prst="ellipse">
                <a:avLst/>
              </a:prstGeom>
              <a:solidFill>
                <a:schemeClr val="accent4">
                  <a:lumMod val="75000"/>
                  <a:alpha val="50000"/>
                </a:schemeClr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ECA66B3D-A8C9-486C-13BA-3732E5C141C3}"/>
                </a:ext>
              </a:extLst>
            </p:cNvPr>
            <p:cNvGrpSpPr/>
            <p:nvPr/>
          </p:nvGrpSpPr>
          <p:grpSpPr>
            <a:xfrm>
              <a:off x="5461534" y="457404"/>
              <a:ext cx="1633657" cy="914400"/>
              <a:chOff x="2213948" y="890649"/>
              <a:chExt cx="1633657" cy="914400"/>
            </a:xfrm>
          </p:grpSpPr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082CE3A6-F571-2AD8-C957-18EDEE88F05E}"/>
                  </a:ext>
                </a:extLst>
              </p:cNvPr>
              <p:cNvSpPr/>
              <p:nvPr/>
            </p:nvSpPr>
            <p:spPr>
              <a:xfrm>
                <a:off x="2213948" y="890649"/>
                <a:ext cx="914400" cy="914400"/>
              </a:xfrm>
              <a:prstGeom prst="ellipse">
                <a:avLst/>
              </a:prstGeom>
              <a:solidFill>
                <a:schemeClr val="accent1">
                  <a:alpha val="50000"/>
                </a:schemeClr>
              </a:solidFill>
              <a:ln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1385BFDA-7523-0BFC-E17F-2C52829FFC40}"/>
                  </a:ext>
                </a:extLst>
              </p:cNvPr>
              <p:cNvSpPr/>
              <p:nvPr/>
            </p:nvSpPr>
            <p:spPr>
              <a:xfrm>
                <a:off x="2933205" y="890649"/>
                <a:ext cx="914400" cy="914400"/>
              </a:xfrm>
              <a:prstGeom prst="ellipse">
                <a:avLst/>
              </a:prstGeom>
              <a:solidFill>
                <a:schemeClr val="accent4">
                  <a:lumMod val="75000"/>
                  <a:alpha val="50000"/>
                </a:schemeClr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61B04182-F755-D7FA-4FFB-570AD0577F6F}"/>
                </a:ext>
              </a:extLst>
            </p:cNvPr>
            <p:cNvGrpSpPr/>
            <p:nvPr/>
          </p:nvGrpSpPr>
          <p:grpSpPr>
            <a:xfrm>
              <a:off x="2249950" y="457404"/>
              <a:ext cx="1215717" cy="914400"/>
              <a:chOff x="2671948" y="890649"/>
              <a:chExt cx="1215717" cy="914400"/>
            </a:xfrm>
          </p:grpSpPr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7E5D2EE7-3B5A-1031-B629-B960C411E28A}"/>
                  </a:ext>
                </a:extLst>
              </p:cNvPr>
              <p:cNvSpPr/>
              <p:nvPr/>
            </p:nvSpPr>
            <p:spPr>
              <a:xfrm>
                <a:off x="2671948" y="890649"/>
                <a:ext cx="914400" cy="914400"/>
              </a:xfrm>
              <a:prstGeom prst="ellipse">
                <a:avLst/>
              </a:prstGeom>
              <a:solidFill>
                <a:schemeClr val="accent1">
                  <a:alpha val="50000"/>
                </a:schemeClr>
              </a:solidFill>
              <a:ln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28F9AE10-14E5-0D15-ACD2-03A83E817482}"/>
                  </a:ext>
                </a:extLst>
              </p:cNvPr>
              <p:cNvSpPr/>
              <p:nvPr/>
            </p:nvSpPr>
            <p:spPr>
              <a:xfrm>
                <a:off x="2973265" y="890649"/>
                <a:ext cx="914400" cy="914400"/>
              </a:xfrm>
              <a:prstGeom prst="ellipse">
                <a:avLst/>
              </a:prstGeom>
              <a:solidFill>
                <a:schemeClr val="accent4">
                  <a:lumMod val="75000"/>
                  <a:alpha val="50000"/>
                </a:schemeClr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073AA38A-8767-011A-9567-E95D259511BB}"/>
              </a:ext>
            </a:extLst>
          </p:cNvPr>
          <p:cNvSpPr txBox="1"/>
          <p:nvPr/>
        </p:nvSpPr>
        <p:spPr>
          <a:xfrm>
            <a:off x="45712" y="815488"/>
            <a:ext cx="6205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Geometric and Momentum Anisotropy</a:t>
            </a:r>
          </a:p>
        </p:txBody>
      </p:sp>
    </p:spTree>
    <p:extLst>
      <p:ext uri="{BB962C8B-B14F-4D97-AF65-F5344CB8AC3E}">
        <p14:creationId xmlns:p14="http://schemas.microsoft.com/office/powerpoint/2010/main" val="8917719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40CBCAB9-F782-BC18-F187-3C020BDBCD98}"/>
              </a:ext>
            </a:extLst>
          </p:cNvPr>
          <p:cNvGrpSpPr/>
          <p:nvPr/>
        </p:nvGrpSpPr>
        <p:grpSpPr>
          <a:xfrm>
            <a:off x="0" y="0"/>
            <a:ext cx="12192000" cy="950986"/>
            <a:chOff x="0" y="0"/>
            <a:chExt cx="12192000" cy="950986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5EDBDD7C-6693-DA63-325A-E7AF4E2488D8}"/>
                </a:ext>
              </a:extLst>
            </p:cNvPr>
            <p:cNvSpPr/>
            <p:nvPr/>
          </p:nvSpPr>
          <p:spPr>
            <a:xfrm>
              <a:off x="0" y="0"/>
              <a:ext cx="12192000" cy="85891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l" defTabSz="914400" rtl="0" eaLnBrk="1" latinLnBrk="0" hangingPunct="1"/>
              <a:endParaRPr lang="en-US" sz="6000" b="1" dirty="0"/>
            </a:p>
          </p:txBody>
        </p:sp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F868F83E-AFCB-B983-EF07-B5C48A8E6D7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586" y="92075"/>
              <a:ext cx="2175164" cy="858911"/>
            </a:xfrm>
            <a:prstGeom prst="rect">
              <a:avLst/>
            </a:prstGeom>
          </p:spPr>
        </p:pic>
      </p:grp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FE7B2D-0B81-8C19-7010-C610039395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Wednesday, June 12, 2024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974D51A-A60D-333C-9EE7-6D9BA10402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2024 RHIC/AGS Users — Richford — PHENIX HF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F2CAF7-1FCF-B0D1-A53A-F516208EE7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A1F70-C80B-8546-8355-9F735DD5618A}" type="slidenum">
              <a:rPr lang="en-US" smtClean="0"/>
              <a:t>5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FFCA92F-3A4D-72AA-8997-88858F34DE92}"/>
              </a:ext>
            </a:extLst>
          </p:cNvPr>
          <p:cNvSpPr txBox="1"/>
          <p:nvPr/>
        </p:nvSpPr>
        <p:spPr>
          <a:xfrm>
            <a:off x="2373565" y="1438655"/>
            <a:ext cx="744487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Broad Study of Light-Flavor Hadrons in Small and Large Systems at Multiple Centrality Classes</a:t>
            </a:r>
          </a:p>
          <a:p>
            <a:pPr algn="ctr"/>
            <a:r>
              <a:rPr lang="en-US" sz="3600" b="1" dirty="0"/>
              <a:t>&amp;</a:t>
            </a:r>
          </a:p>
          <a:p>
            <a:pPr algn="ctr"/>
            <a:r>
              <a:rPr lang="en-US" sz="3600" b="1" dirty="0"/>
              <a:t>Broad Study of Flow in Small Systems at Multiple Centrality Classes</a:t>
            </a:r>
          </a:p>
        </p:txBody>
      </p:sp>
    </p:spTree>
    <p:extLst>
      <p:ext uri="{BB962C8B-B14F-4D97-AF65-F5344CB8AC3E}">
        <p14:creationId xmlns:p14="http://schemas.microsoft.com/office/powerpoint/2010/main" val="771654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40CBCAB9-F782-BC18-F187-3C020BDBCD98}"/>
              </a:ext>
            </a:extLst>
          </p:cNvPr>
          <p:cNvGrpSpPr/>
          <p:nvPr/>
        </p:nvGrpSpPr>
        <p:grpSpPr>
          <a:xfrm>
            <a:off x="0" y="0"/>
            <a:ext cx="12192000" cy="950986"/>
            <a:chOff x="0" y="0"/>
            <a:chExt cx="12192000" cy="950986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5EDBDD7C-6693-DA63-325A-E7AF4E2488D8}"/>
                </a:ext>
              </a:extLst>
            </p:cNvPr>
            <p:cNvSpPr/>
            <p:nvPr/>
          </p:nvSpPr>
          <p:spPr>
            <a:xfrm>
              <a:off x="0" y="0"/>
              <a:ext cx="12192000" cy="85891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sz="6000" b="1" dirty="0"/>
                <a:t>Light Flavor in PHENIX</a:t>
              </a:r>
            </a:p>
          </p:txBody>
        </p:sp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F868F83E-AFCB-B983-EF07-B5C48A8E6D7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586" y="92075"/>
              <a:ext cx="2175164" cy="858911"/>
            </a:xfrm>
            <a:prstGeom prst="rect">
              <a:avLst/>
            </a:prstGeom>
          </p:spPr>
        </p:pic>
      </p:grp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FE7B2D-0B81-8C19-7010-C610039395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Wednesday, June 12, 2024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974D51A-A60D-333C-9EE7-6D9BA10402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2024 RHIC/AGS Users — Richford — PHENIX HF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F2CAF7-1FCF-B0D1-A53A-F516208EE7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A1F70-C80B-8546-8355-9F735DD5618A}" type="slidenum">
              <a:rPr lang="en-US" smtClean="0"/>
              <a:t>6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84C77EC-38C2-C576-F861-6C76FDD002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249" y="2446417"/>
            <a:ext cx="5663319" cy="267619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A302764-C304-647F-750B-441A4F327B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2446417"/>
            <a:ext cx="5832735" cy="267619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3DA889D-3D43-6109-60DB-823BBC2C23AE}"/>
              </a:ext>
            </a:extLst>
          </p:cNvPr>
          <p:cNvSpPr txBox="1"/>
          <p:nvPr/>
        </p:nvSpPr>
        <p:spPr>
          <a:xfrm>
            <a:off x="6019479" y="860743"/>
            <a:ext cx="620592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Nuclear Modification Factor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Small systems on left, large on right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Central on top, peripheral on bottom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2182035-A043-3C3B-BC9F-1A4D6D126250}"/>
              </a:ext>
            </a:extLst>
          </p:cNvPr>
          <p:cNvSpPr txBox="1"/>
          <p:nvPr/>
        </p:nvSpPr>
        <p:spPr>
          <a:xfrm>
            <a:off x="-17813" y="852726"/>
            <a:ext cx="5825056" cy="1384995"/>
          </a:xfrm>
          <a:prstGeom prst="rect">
            <a:avLst/>
          </a:prstGeom>
          <a:gradFill flip="none" rotWithShape="1">
            <a:gsLst>
              <a:gs pos="0">
                <a:srgbClr val="9DC4E6">
                  <a:tint val="66000"/>
                  <a:satMod val="160000"/>
                </a:srgbClr>
              </a:gs>
              <a:gs pos="50000">
                <a:srgbClr val="9DC4E6">
                  <a:tint val="44500"/>
                  <a:satMod val="160000"/>
                </a:srgbClr>
              </a:gs>
              <a:gs pos="100000">
                <a:srgbClr val="9DC4E6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Charged Hadron Production  in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</a:rPr>
              <a:t>p+Al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</a:rPr>
              <a:t>d+Au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, 3He+Au,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</a:rPr>
              <a:t>Cu+Au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</a:rPr>
              <a:t>Au+Au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, U+U </a:t>
            </a:r>
          </a:p>
          <a:p>
            <a:pPr algn="ctr"/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(PRC 109 054910 [2024])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A8F6155-3201-D6FC-BC88-ACA5AAC80F3E}"/>
              </a:ext>
            </a:extLst>
          </p:cNvPr>
          <p:cNvSpPr txBox="1"/>
          <p:nvPr/>
        </p:nvSpPr>
        <p:spPr>
          <a:xfrm>
            <a:off x="1884947" y="5610390"/>
            <a:ext cx="84541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Comprehensive look at PHENIX Data and Analysis</a:t>
            </a:r>
          </a:p>
        </p:txBody>
      </p:sp>
    </p:spTree>
    <p:extLst>
      <p:ext uri="{BB962C8B-B14F-4D97-AF65-F5344CB8AC3E}">
        <p14:creationId xmlns:p14="http://schemas.microsoft.com/office/powerpoint/2010/main" val="3347030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40CBCAB9-F782-BC18-F187-3C020BDBCD98}"/>
              </a:ext>
            </a:extLst>
          </p:cNvPr>
          <p:cNvGrpSpPr/>
          <p:nvPr/>
        </p:nvGrpSpPr>
        <p:grpSpPr>
          <a:xfrm>
            <a:off x="0" y="0"/>
            <a:ext cx="12192000" cy="950986"/>
            <a:chOff x="0" y="0"/>
            <a:chExt cx="12192000" cy="950986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5EDBDD7C-6693-DA63-325A-E7AF4E2488D8}"/>
                </a:ext>
              </a:extLst>
            </p:cNvPr>
            <p:cNvSpPr/>
            <p:nvPr/>
          </p:nvSpPr>
          <p:spPr>
            <a:xfrm>
              <a:off x="0" y="0"/>
              <a:ext cx="12192000" cy="85891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sz="6000" b="1" dirty="0"/>
                <a:t>2-Particle Correlation </a:t>
              </a:r>
              <a:r>
                <a:rPr lang="en-US" sz="6000" b="1" i="1" dirty="0"/>
                <a:t>v</a:t>
              </a:r>
              <a:r>
                <a:rPr lang="en-US" sz="6000" b="1" i="1" baseline="-25000" dirty="0"/>
                <a:t>2</a:t>
              </a:r>
            </a:p>
          </p:txBody>
        </p:sp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F868F83E-AFCB-B983-EF07-B5C48A8E6D7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586" y="92075"/>
              <a:ext cx="2175164" cy="858911"/>
            </a:xfrm>
            <a:prstGeom prst="rect">
              <a:avLst/>
            </a:prstGeom>
          </p:spPr>
        </p:pic>
      </p:grp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FE7B2D-0B81-8C19-7010-C610039395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Wednesday, June 12, 2024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974D51A-A60D-333C-9EE7-6D9BA10402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2024 RHIC/AGS Users — Richford — PHENIX HF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F2CAF7-1FCF-B0D1-A53A-F516208EE7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A1F70-C80B-8546-8355-9F735DD5618A}" type="slidenum">
              <a:rPr lang="en-US" smtClean="0"/>
              <a:t>7</a:t>
            </a:fld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3DA889D-3D43-6109-60DB-823BBC2C23AE}"/>
              </a:ext>
            </a:extLst>
          </p:cNvPr>
          <p:cNvSpPr txBox="1"/>
          <p:nvPr/>
        </p:nvSpPr>
        <p:spPr>
          <a:xfrm>
            <a:off x="38777" y="2727268"/>
            <a:ext cx="399982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/>
              <a:t>v</a:t>
            </a:r>
            <a:r>
              <a:rPr lang="en-US" sz="2800" b="1" i="1" baseline="-25000" dirty="0"/>
              <a:t>2</a:t>
            </a:r>
            <a:r>
              <a:rPr lang="en-US" sz="2800" b="1" dirty="0"/>
              <a:t> in Small Systems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Extending prior central result (PRC 105 024901)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greater </a:t>
            </a:r>
            <a:r>
              <a:rPr lang="en-US" sz="2800" i="1" dirty="0"/>
              <a:t>v</a:t>
            </a:r>
            <a:r>
              <a:rPr lang="en-US" sz="2800" i="1" baseline="-25000" dirty="0"/>
              <a:t>2</a:t>
            </a:r>
            <a:r>
              <a:rPr lang="en-US" sz="2800" dirty="0"/>
              <a:t> for more peripheral collisions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B6D33B4-43CD-11DD-006A-5BB793BACA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8600" y="2041637"/>
            <a:ext cx="8013085" cy="357727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6602769-5F59-554D-081B-F2A96AE0004B}"/>
              </a:ext>
            </a:extLst>
          </p:cNvPr>
          <p:cNvSpPr txBox="1"/>
          <p:nvPr/>
        </p:nvSpPr>
        <p:spPr>
          <a:xfrm>
            <a:off x="1884947" y="5610390"/>
            <a:ext cx="84541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Comprehensive look at PHENIX Data and Analysis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3D25E10-81E5-8747-9DB9-0933600581A1}"/>
              </a:ext>
            </a:extLst>
          </p:cNvPr>
          <p:cNvSpPr txBox="1"/>
          <p:nvPr/>
        </p:nvSpPr>
        <p:spPr>
          <a:xfrm>
            <a:off x="-17813" y="852726"/>
            <a:ext cx="5825056" cy="954107"/>
          </a:xfrm>
          <a:prstGeom prst="rect">
            <a:avLst/>
          </a:prstGeom>
          <a:gradFill flip="none" rotWithShape="1">
            <a:gsLst>
              <a:gs pos="0">
                <a:srgbClr val="9DC4E6">
                  <a:tint val="66000"/>
                  <a:satMod val="160000"/>
                </a:srgbClr>
              </a:gs>
              <a:gs pos="50000">
                <a:srgbClr val="9DC4E6">
                  <a:tint val="44500"/>
                  <a:satMod val="160000"/>
                </a:srgbClr>
              </a:gs>
              <a:gs pos="100000">
                <a:srgbClr val="9DC4E6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>
                <a:solidFill>
                  <a:schemeClr val="accent6">
                    <a:lumMod val="75000"/>
                  </a:schemeClr>
                </a:solidFill>
              </a:rPr>
              <a:t>v</a:t>
            </a:r>
            <a:r>
              <a:rPr lang="en-US" sz="2800" b="1" i="1" baseline="-25000" dirty="0">
                <a:solidFill>
                  <a:schemeClr val="accent6">
                    <a:lumMod val="75000"/>
                  </a:schemeClr>
                </a:solidFill>
              </a:rPr>
              <a:t>2 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in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</a:rPr>
              <a:t>p+Au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</a:rPr>
              <a:t>d+Au</a:t>
            </a:r>
            <a:r>
              <a:rPr lang="en-US" sz="2800" b="1"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3He+Au</a:t>
            </a:r>
          </a:p>
          <a:p>
            <a:pPr algn="ctr"/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(PRC 107 024907 [2024])</a:t>
            </a:r>
          </a:p>
        </p:txBody>
      </p:sp>
    </p:spTree>
    <p:extLst>
      <p:ext uri="{BB962C8B-B14F-4D97-AF65-F5344CB8AC3E}">
        <p14:creationId xmlns:p14="http://schemas.microsoft.com/office/powerpoint/2010/main" val="9443969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40CBCAB9-F782-BC18-F187-3C020BDBCD98}"/>
              </a:ext>
            </a:extLst>
          </p:cNvPr>
          <p:cNvGrpSpPr/>
          <p:nvPr/>
        </p:nvGrpSpPr>
        <p:grpSpPr>
          <a:xfrm>
            <a:off x="0" y="0"/>
            <a:ext cx="12192000" cy="950986"/>
            <a:chOff x="0" y="0"/>
            <a:chExt cx="12192000" cy="950986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5EDBDD7C-6693-DA63-325A-E7AF4E2488D8}"/>
                </a:ext>
              </a:extLst>
            </p:cNvPr>
            <p:cNvSpPr/>
            <p:nvPr/>
          </p:nvSpPr>
          <p:spPr>
            <a:xfrm>
              <a:off x="0" y="0"/>
              <a:ext cx="12192000" cy="85891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sz="6000" b="1" dirty="0"/>
            </a:p>
          </p:txBody>
        </p:sp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F868F83E-AFCB-B983-EF07-B5C48A8E6D7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586" y="92075"/>
              <a:ext cx="2175164" cy="858911"/>
            </a:xfrm>
            <a:prstGeom prst="rect">
              <a:avLst/>
            </a:prstGeom>
          </p:spPr>
        </p:pic>
      </p:grp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FE7B2D-0B81-8C19-7010-C610039395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Wednesday, June 12, 2024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974D51A-A60D-333C-9EE7-6D9BA10402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2024 RHIC/AGS Users — Richford — PHENIX HF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F2CAF7-1FCF-B0D1-A53A-F516208EE7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A1F70-C80B-8546-8355-9F735DD5618A}" type="slidenum">
              <a:rPr lang="en-US" smtClean="0"/>
              <a:t>8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FFCA92F-3A4D-72AA-8997-88858F34DE92}"/>
              </a:ext>
            </a:extLst>
          </p:cNvPr>
          <p:cNvSpPr txBox="1"/>
          <p:nvPr/>
        </p:nvSpPr>
        <p:spPr>
          <a:xfrm>
            <a:off x="2182090" y="3105834"/>
            <a:ext cx="78327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Midrapidity Heavy-Flavor Measurement</a:t>
            </a:r>
          </a:p>
        </p:txBody>
      </p:sp>
    </p:spTree>
    <p:extLst>
      <p:ext uri="{BB962C8B-B14F-4D97-AF65-F5344CB8AC3E}">
        <p14:creationId xmlns:p14="http://schemas.microsoft.com/office/powerpoint/2010/main" val="2073163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40CBCAB9-F782-BC18-F187-3C020BDBCD98}"/>
              </a:ext>
            </a:extLst>
          </p:cNvPr>
          <p:cNvGrpSpPr/>
          <p:nvPr/>
        </p:nvGrpSpPr>
        <p:grpSpPr>
          <a:xfrm>
            <a:off x="0" y="0"/>
            <a:ext cx="12192000" cy="950986"/>
            <a:chOff x="0" y="0"/>
            <a:chExt cx="12192000" cy="950986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5EDBDD7C-6693-DA63-325A-E7AF4E2488D8}"/>
                </a:ext>
              </a:extLst>
            </p:cNvPr>
            <p:cNvSpPr/>
            <p:nvPr/>
          </p:nvSpPr>
          <p:spPr>
            <a:xfrm>
              <a:off x="0" y="0"/>
              <a:ext cx="12192000" cy="85891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sz="6000" b="1" dirty="0"/>
                <a:t>Heavy Flavor in PHENIX</a:t>
              </a:r>
            </a:p>
          </p:txBody>
        </p:sp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F868F83E-AFCB-B983-EF07-B5C48A8E6D7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586" y="92075"/>
              <a:ext cx="2175164" cy="858911"/>
            </a:xfrm>
            <a:prstGeom prst="rect">
              <a:avLst/>
            </a:prstGeom>
          </p:spPr>
        </p:pic>
      </p:grp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FE7B2D-0B81-8C19-7010-C610039395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Wednesday, June 12, 2024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974D51A-A60D-333C-9EE7-6D9BA10402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2024 RHIC/AGS Users — Richford — PHENIX HF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F2CAF7-1FCF-B0D1-A53A-F516208EE7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A1F70-C80B-8546-8355-9F735DD5618A}" type="slidenum">
              <a:rPr lang="en-US" smtClean="0"/>
              <a:t>9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C03CADB-CD11-76D1-F7E6-2EDDF13D0F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1761" y="845109"/>
            <a:ext cx="5654902" cy="565490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CE15468-FCA2-B056-F2B5-DE13FB48F02B}"/>
                  </a:ext>
                </a:extLst>
              </p:cNvPr>
              <p:cNvSpPr txBox="1"/>
              <p:nvPr/>
            </p:nvSpPr>
            <p:spPr>
              <a:xfrm>
                <a:off x="15586" y="845109"/>
                <a:ext cx="5863528" cy="17543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/>
                  <a:t>Flavor Determination Using the VTX, DC/PC, RICH, </a:t>
                </a:r>
                <a:r>
                  <a:rPr lang="en-US" b="1" dirty="0" err="1"/>
                  <a:t>EMCal</a:t>
                </a:r>
                <a:endParaRPr lang="en-US" b="1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𝜂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&lt;0.35</m:t>
                    </m:r>
                  </m:oMath>
                </a14:m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Δ</m:t>
                    </m:r>
                    <m:r>
                      <a:rPr lang="el-GR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</m:oMath>
                </a14:m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Electron-ID: RICH, </a:t>
                </a:r>
                <a:r>
                  <a:rPr lang="en-US" dirty="0" err="1"/>
                  <a:t>EMCal</a:t>
                </a:r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Track projection of electrons back to the primary vertex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ID HF electrons based on </a:t>
                </a:r>
                <a:r>
                  <a:rPr lang="en-US" i="1" dirty="0"/>
                  <a:t>DCA</a:t>
                </a:r>
                <a:r>
                  <a:rPr lang="en-US" i="1" baseline="-25000" dirty="0"/>
                  <a:t>T</a:t>
                </a:r>
                <a:r>
                  <a:rPr lang="en-US" dirty="0"/>
                  <a:t> (lifetime)</a:t>
                </a:r>
                <a:endParaRPr lang="en-US" i="1" baseline="-250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CE15468-FCA2-B056-F2B5-DE13FB48F0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86" y="845109"/>
                <a:ext cx="5863528" cy="1754326"/>
              </a:xfrm>
              <a:prstGeom prst="rect">
                <a:avLst/>
              </a:prstGeom>
              <a:blipFill>
                <a:blip r:embed="rId4"/>
                <a:stretch>
                  <a:fillRect l="-866" t="-1439" b="-50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1" name="Group 20">
            <a:extLst>
              <a:ext uri="{FF2B5EF4-FFF2-40B4-BE49-F238E27FC236}">
                <a16:creationId xmlns:a16="http://schemas.microsoft.com/office/drawing/2014/main" id="{0D933663-EDCC-F449-D8F7-8F734DFFE5D5}"/>
              </a:ext>
            </a:extLst>
          </p:cNvPr>
          <p:cNvGrpSpPr/>
          <p:nvPr/>
        </p:nvGrpSpPr>
        <p:grpSpPr>
          <a:xfrm>
            <a:off x="2895600" y="2725806"/>
            <a:ext cx="3200400" cy="3287085"/>
            <a:chOff x="1103168" y="2814640"/>
            <a:chExt cx="3200400" cy="3287085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2C6633FD-36F9-4EB9-3E5F-C2A39044FC3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03168" y="3129925"/>
              <a:ext cx="3200400" cy="2971800"/>
            </a:xfrm>
            <a:prstGeom prst="rect">
              <a:avLst/>
            </a:prstGeom>
          </p:spPr>
        </p:pic>
        <p:sp>
          <p:nvSpPr>
            <p:cNvPr id="17" name="Arc 16">
              <a:extLst>
                <a:ext uri="{FF2B5EF4-FFF2-40B4-BE49-F238E27FC236}">
                  <a16:creationId xmlns:a16="http://schemas.microsoft.com/office/drawing/2014/main" id="{3B401C2B-1180-02ED-FDD2-9B190C6FF6CB}"/>
                </a:ext>
              </a:extLst>
            </p:cNvPr>
            <p:cNvSpPr/>
            <p:nvPr/>
          </p:nvSpPr>
          <p:spPr>
            <a:xfrm rot="1854885" flipV="1">
              <a:off x="2364274" y="2814640"/>
              <a:ext cx="1824228" cy="1824228"/>
            </a:xfrm>
            <a:prstGeom prst="arc">
              <a:avLst/>
            </a:prstGeom>
            <a:noFill/>
            <a:ln w="19050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Sun 17">
              <a:extLst>
                <a:ext uri="{FF2B5EF4-FFF2-40B4-BE49-F238E27FC236}">
                  <a16:creationId xmlns:a16="http://schemas.microsoft.com/office/drawing/2014/main" id="{6CAD9F76-DAF8-19B1-AEF9-3D090A8E37CD}"/>
                </a:ext>
              </a:extLst>
            </p:cNvPr>
            <p:cNvSpPr/>
            <p:nvPr/>
          </p:nvSpPr>
          <p:spPr>
            <a:xfrm rot="438354">
              <a:off x="2761307" y="4467885"/>
              <a:ext cx="108642" cy="108642"/>
            </a:xfrm>
            <a:prstGeom prst="sun">
              <a:avLst/>
            </a:prstGeom>
            <a:solidFill>
              <a:srgbClr val="FFFF00"/>
            </a:solidFill>
            <a:ln w="6350">
              <a:solidFill>
                <a:schemeClr val="accent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3CF9F853-5110-7C12-6772-4AE834547876}"/>
                </a:ext>
              </a:extLst>
            </p:cNvPr>
            <p:cNvSpPr txBox="1"/>
            <p:nvPr/>
          </p:nvSpPr>
          <p:spPr>
            <a:xfrm>
              <a:off x="3166527" y="4337540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e</a:t>
              </a:r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5D7C7EB8-E060-D93D-A5AA-1E117757C9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3528" y="3591050"/>
            <a:ext cx="2586597" cy="2049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07870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12833</TotalTime>
  <Words>1891</Words>
  <Application>Microsoft Macintosh PowerPoint</Application>
  <PresentationFormat>Widescreen</PresentationFormat>
  <Paragraphs>357</Paragraphs>
  <Slides>38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3" baseType="lpstr">
      <vt:lpstr>Arial</vt:lpstr>
      <vt:lpstr>Calibri</vt:lpstr>
      <vt:lpstr>Calibri Light</vt:lpstr>
      <vt:lpstr>Cambria Math</vt:lpstr>
      <vt:lpstr>Office Theme</vt:lpstr>
      <vt:lpstr>Recent PHENIX Heavy-Flavor Results (incl. c and b flow)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Recent Jet, Heavy-Flavor, and High-pT results from PHENIX</dc:title>
  <dc:creator>Daniel Paul Richford</dc:creator>
  <cp:lastModifiedBy>Daniel Paul Richford</cp:lastModifiedBy>
  <cp:revision>58</cp:revision>
  <dcterms:created xsi:type="dcterms:W3CDTF">2023-07-19T14:15:05Z</dcterms:created>
  <dcterms:modified xsi:type="dcterms:W3CDTF">2024-06-12T02:00:21Z</dcterms:modified>
</cp:coreProperties>
</file>