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e1a67962a0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e1a67962a0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1a67962a0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1a67962a0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e1a67962a0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e1a67962a0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1a67962a0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1a67962a0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1a67962a0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1a67962a0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1a67962a0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1a67962a0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Emphasize streaming readout importance in terms of helping us improve the low pT statistics</a:t>
            </a:r>
            <a:br>
              <a:rPr lang="en"/>
            </a:br>
            <a:r>
              <a:rPr lang="en"/>
              <a:t>Coalescence, pool of quarks, baryon easier to produce, individual quarks need less energy to produce the same pT particle</a:t>
            </a:r>
            <a:br>
              <a:rPr lang="en"/>
            </a:br>
            <a:r>
              <a:rPr lang="en"/>
              <a:t>Should still work for heavier quarks if coalescence applies to heavy quarks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1a67962a0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1a67962a0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</a:t>
            </a:r>
            <a:r>
              <a:rPr lang="en"/>
              <a:t>definition</a:t>
            </a:r>
            <a:r>
              <a:rPr lang="en"/>
              <a:t> of these observables, add formula to slides, how heavier quarks experience energy loss in the QGP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1a67962a0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e1a67962a0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Talk about definition of these observables, add formula to slides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Check on coalescence picture for heavy quarks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B jet more looking at path length dependence of energy loss, in-plane vs out-plane path length is different, more energy loss out of plane that gives you a flow because it’s easier to stay in plane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1a67962a0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e1a67962a0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Talk about definition of these observables, add formula to slides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Hall effect/Lorentz Force for D0, opposite effect from proton paper aditya wrote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Two effects important at different times, Hall effect more important at earlier stage - heavy quarks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Farady effect more important at later stages of QGP that could dominate for later particles like piKp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Effects also differ at different centralities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e1a67962a0_2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e1a67962a0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e0c930f8d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e0c930f8d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e0c8aae80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e0c8aae8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1a67962a0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e1a67962a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e1a67962a0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e1a67962a0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1a67962a0_2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1a67962a0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1a67962a0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1a67962a0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e1a67962a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e1a67962a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1a67962a0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1a67962a0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4" name="Google Shape;14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4" name="Google Shape;24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" name="Google Shape;29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1700" y="0"/>
            <a:ext cx="1972300" cy="10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9898" y="0"/>
            <a:ext cx="1321801" cy="102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5" name="Google Shape;35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3205200" y="4780950"/>
            <a:ext cx="27336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2024 RHIC/AGS AUM - June 12, 2024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3205200" y="4780950"/>
            <a:ext cx="27336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2024 RHIC/AGS AUM - June 12, 2024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9" name="Google Shape;59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" name="Google Shape;6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" name="Google Shape;69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1" name="Google Shape;7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205200" y="4780950"/>
            <a:ext cx="27336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2024 RHIC/AGS AUM - June 12, 2024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171700" y="0"/>
            <a:ext cx="1972300" cy="10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9898" y="0"/>
            <a:ext cx="1321801" cy="10239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EDa3zFvd_zWKRY4UV562Cz2gJsKBuInl/view" TargetMode="External"/><Relationship Id="rId4" Type="http://schemas.openxmlformats.org/officeDocument/2006/relationships/image" Target="../media/image20.jp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hyperlink" Target="https://www.sphenix.bnl.gov/PublicResul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indico.bnl.gov/event/15845/attachments/40963/68517/sPHENIX_Beam_Use_Proposal_2022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Heavy Flavor Physics with sPHENIX</a:t>
            </a:r>
            <a:endParaRPr/>
          </a:p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97"/>
              <a:t>Thomas Marshall for the sPHENIX Collaboration</a:t>
            </a:r>
            <a:endParaRPr sz="1897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97"/>
              <a:t>University of California - Los Angeles</a:t>
            </a:r>
            <a:endParaRPr sz="1897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997"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700" y="0"/>
            <a:ext cx="1972300" cy="10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9898" y="0"/>
            <a:ext cx="1321801" cy="102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TPC Status</a:t>
            </a:r>
            <a:endParaRPr/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22" title="ClusterAnimation_pp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8900" y="1061075"/>
            <a:ext cx="3628200" cy="362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22974"/>
            <a:ext cx="4998902" cy="3275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226" y="915561"/>
            <a:ext cx="4273075" cy="382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TPOT Status</a:t>
            </a:r>
            <a:endParaRPr/>
          </a:p>
        </p:txBody>
      </p:sp>
      <p:sp>
        <p:nvSpPr>
          <p:cNvPr id="189" name="Google Shape;189;p2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0" y="915575"/>
            <a:ext cx="4273078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100725" y="3809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Tracking Subsystems Event Display</a:t>
            </a:r>
            <a:endParaRPr/>
          </a:p>
        </p:txBody>
      </p:sp>
      <p:sp>
        <p:nvSpPr>
          <p:cNvPr id="196" name="Google Shape;196;p2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75" y="1184750"/>
            <a:ext cx="4326425" cy="31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300" y="1184750"/>
            <a:ext cx="4066947" cy="31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</a:t>
            </a:r>
            <a:r>
              <a:rPr baseline="-25000" lang="en"/>
              <a:t>S</a:t>
            </a:r>
            <a:r>
              <a:rPr baseline="30000" lang="en"/>
              <a:t>0</a:t>
            </a:r>
            <a:r>
              <a:rPr lang="en"/>
              <a:t> and Λ</a:t>
            </a:r>
            <a:r>
              <a:rPr baseline="30000" lang="en"/>
              <a:t>0</a:t>
            </a:r>
            <a:r>
              <a:rPr lang="en"/>
              <a:t> Reconstruction with TPC</a:t>
            </a:r>
            <a:endParaRPr/>
          </a:p>
        </p:txBody>
      </p:sp>
      <p:sp>
        <p:nvSpPr>
          <p:cNvPr id="204" name="Google Shape;204;p2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00" y="1170200"/>
            <a:ext cx="4356599" cy="31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925" y="1170199"/>
            <a:ext cx="4268606" cy="3165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435325" y="4217700"/>
            <a:ext cx="61692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First TPC Data from Run 24 (~1s of planned physics production rate)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Projections</a:t>
            </a:r>
            <a:endParaRPr/>
          </a:p>
        </p:txBody>
      </p:sp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‹#›</a:t>
            </a:fld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Λ</a:t>
            </a:r>
            <a:r>
              <a:rPr baseline="-25000" lang="en"/>
              <a:t>c</a:t>
            </a:r>
            <a:r>
              <a:rPr baseline="30000" lang="en"/>
              <a:t>+</a:t>
            </a:r>
            <a:r>
              <a:rPr lang="en"/>
              <a:t> Measurements and Hadronization</a:t>
            </a:r>
            <a:endParaRPr/>
          </a:p>
        </p:txBody>
      </p:sp>
      <p:sp>
        <p:nvSpPr>
          <p:cNvPr id="219" name="Google Shape;219;p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252" y="1159138"/>
            <a:ext cx="4631424" cy="33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311700" y="1241200"/>
            <a:ext cx="3768600" cy="31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RHIC and LHC data suggest a significant enhancement of the charm baryon to meson production ratio in sPHENIX collision systems (p+p, p+Au, Au+Au)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First ever p+p Λ</a:t>
            </a:r>
            <a:r>
              <a:rPr baseline="-25000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/D</a:t>
            </a:r>
            <a:r>
              <a:rPr baseline="30000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measurement at RHIC energies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Increased understanding of charm hadronization in the QGP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7"/>
          <p:cNvSpPr txBox="1"/>
          <p:nvPr/>
        </p:nvSpPr>
        <p:spPr>
          <a:xfrm>
            <a:off x="5265613" y="914800"/>
            <a:ext cx="231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sPHENIX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Simulation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Loss Measurements</a:t>
            </a:r>
            <a:endParaRPr/>
          </a:p>
        </p:txBody>
      </p:sp>
      <p:sp>
        <p:nvSpPr>
          <p:cNvPr id="228" name="Google Shape;228;p2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38" y="1017800"/>
            <a:ext cx="8182912" cy="29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0" y="3977600"/>
            <a:ext cx="67950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Increased understanding of energy loss in the QGP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+p data crucial for baseline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1380688" y="812950"/>
            <a:ext cx="231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sPHENIX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Simulation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8"/>
          <p:cNvSpPr txBox="1"/>
          <p:nvPr/>
        </p:nvSpPr>
        <p:spPr>
          <a:xfrm>
            <a:off x="5672638" y="812950"/>
            <a:ext cx="231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sPHENIX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Simulation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6116100" y="3848675"/>
            <a:ext cx="30279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Se</a:t>
            </a:r>
            <a:r>
              <a:rPr lang="en" sz="15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e talk by Jakub Kvapil at 11:30!</a:t>
            </a:r>
            <a:endParaRPr sz="1500">
              <a:solidFill>
                <a:schemeClr val="dk2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Collectivity </a:t>
            </a:r>
            <a:endParaRPr/>
          </a:p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00" y="966875"/>
            <a:ext cx="7894999" cy="27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49750" y="3592025"/>
            <a:ext cx="67950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Enhanced understanding of HF collective motion through evolution of the QGP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Precision bottom measurements to constrain heavy quark diffusion transport parameter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1628063" y="762025"/>
            <a:ext cx="231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sPHENIX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Simulation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5505313" y="762025"/>
            <a:ext cx="231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sPHENIX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Simulation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baseline="30000" lang="en"/>
              <a:t>0</a:t>
            </a:r>
            <a:r>
              <a:rPr lang="en"/>
              <a:t> v</a:t>
            </a:r>
            <a:r>
              <a:rPr baseline="-25000" lang="en"/>
              <a:t>1</a:t>
            </a:r>
            <a:r>
              <a:rPr lang="en"/>
              <a:t> and TSSA</a:t>
            </a:r>
            <a:endParaRPr/>
          </a:p>
        </p:txBody>
      </p:sp>
      <p:sp>
        <p:nvSpPr>
          <p:cNvPr id="249" name="Google Shape;249;p3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403" y="1005375"/>
            <a:ext cx="4174822" cy="304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50" y="1005374"/>
            <a:ext cx="4025976" cy="292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/>
        </p:nvSpPr>
        <p:spPr>
          <a:xfrm>
            <a:off x="341925" y="3863275"/>
            <a:ext cx="42849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Quantitative access to initial electromagnetic field 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strength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 heavy ion collisions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5956738" y="812950"/>
            <a:ext cx="231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sPHENIX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Simulation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0"/>
          <p:cNvSpPr txBox="1"/>
          <p:nvPr/>
        </p:nvSpPr>
        <p:spPr>
          <a:xfrm>
            <a:off x="1267175" y="812950"/>
            <a:ext cx="231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sPHENIX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Simulation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0"/>
          <p:cNvSpPr txBox="1"/>
          <p:nvPr/>
        </p:nvSpPr>
        <p:spPr>
          <a:xfrm>
            <a:off x="4626825" y="3933925"/>
            <a:ext cx="42849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Constraints on trigluon correlation function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Outlook</a:t>
            </a:r>
            <a:endParaRPr/>
          </a:p>
        </p:txBody>
      </p:sp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311700" y="1229875"/>
            <a:ext cx="4306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Run24 p+p data-taking is ongoing!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Crucial time for HF program and baseline measurements for the entire heavy ion physics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Exciting for the </a:t>
            </a:r>
            <a:r>
              <a:rPr lang="en"/>
              <a:t>collaboration</a:t>
            </a:r>
            <a:r>
              <a:rPr lang="en"/>
              <a:t> and looking forward to Au+Au running in 2025!</a:t>
            </a:r>
            <a:endParaRPr/>
          </a:p>
        </p:txBody>
      </p: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900" y="1384350"/>
            <a:ext cx="4271975" cy="30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1"/>
          <p:cNvSpPr txBox="1"/>
          <p:nvPr/>
        </p:nvSpPr>
        <p:spPr>
          <a:xfrm>
            <a:off x="-22950" y="3766625"/>
            <a:ext cx="49761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Full set of current and future sPHENIX results: </a:t>
            </a:r>
            <a:endParaRPr b="1"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https://www.sphenix.bnl.gov/PublicResults</a:t>
            </a:r>
            <a:endParaRPr sz="2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sPHENIX Overview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Tracking Detector Status and Recent 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Heavy Flavor Measurement Projections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Status and Outlook</a:t>
            </a:r>
            <a:endParaRPr/>
          </a:p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‹#›</a:t>
            </a:fld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sPHENIX Physics Program</a:t>
            </a:r>
            <a:endParaRPr/>
          </a:p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‹#›</a:t>
            </a:fld>
            <a:endParaRPr sz="2000"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850" y="1065975"/>
            <a:ext cx="5485424" cy="36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200" y="913713"/>
            <a:ext cx="6990198" cy="39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6488225" y="4603275"/>
            <a:ext cx="181800" cy="118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0275" y="1826625"/>
            <a:ext cx="1791775" cy="20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7375775" y="1351300"/>
            <a:ext cx="151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Bulk physics</a:t>
            </a:r>
            <a:endParaRPr sz="1600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4502125" y="3752750"/>
            <a:ext cx="1949700" cy="1032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sPHENIX Detector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1.4 T Solenoidal B Field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15 kHz trigger and streaming readout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|η| &lt; 1.1 and full 2π azimuthal coverage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detectors critical for completion of our physics goals, tracking detectors most critical for execution of our HF program</a:t>
            </a:r>
            <a:endParaRPr/>
          </a:p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025" y="1017800"/>
            <a:ext cx="3295410" cy="3860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3750700" y="4486375"/>
            <a:ext cx="1304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sPHENIX BUP, 2022.</a:t>
            </a:r>
            <a:endParaRPr sz="9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650" y="929173"/>
            <a:ext cx="7159075" cy="39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Detectors</a:t>
            </a:r>
            <a:endParaRPr/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1810325" y="2234975"/>
            <a:ext cx="5718300" cy="1687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3025" y="2813600"/>
            <a:ext cx="678600" cy="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3575" y="2644508"/>
            <a:ext cx="678600" cy="49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3640" y="2382475"/>
            <a:ext cx="615985" cy="4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0712" y="3432075"/>
            <a:ext cx="746263" cy="4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Detectors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7750" y="988925"/>
            <a:ext cx="4689286" cy="38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/>
          <p:nvPr/>
        </p:nvSpPr>
        <p:spPr>
          <a:xfrm>
            <a:off x="4844050" y="2900900"/>
            <a:ext cx="342000" cy="29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4844050" y="4617825"/>
            <a:ext cx="548700" cy="24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4167450" y="4326825"/>
            <a:ext cx="1782900" cy="48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" name="Google Shape;146;p18"/>
          <p:cNvCxnSpPr/>
          <p:nvPr/>
        </p:nvCxnSpPr>
        <p:spPr>
          <a:xfrm flipH="1">
            <a:off x="4997000" y="2035150"/>
            <a:ext cx="1265700" cy="1160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8"/>
          <p:cNvCxnSpPr/>
          <p:nvPr/>
        </p:nvCxnSpPr>
        <p:spPr>
          <a:xfrm>
            <a:off x="6648275" y="2027875"/>
            <a:ext cx="1171200" cy="117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18"/>
          <p:cNvSpPr/>
          <p:nvPr/>
        </p:nvSpPr>
        <p:spPr>
          <a:xfrm>
            <a:off x="4116525" y="2961300"/>
            <a:ext cx="3753900" cy="184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925" y="2961288"/>
            <a:ext cx="2851474" cy="17698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0" name="Google Shape;150;p18"/>
          <p:cNvSpPr txBox="1"/>
          <p:nvPr/>
        </p:nvSpPr>
        <p:spPr>
          <a:xfrm>
            <a:off x="6874525" y="3191900"/>
            <a:ext cx="822000" cy="39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MVTX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3497750" y="922100"/>
            <a:ext cx="1600500" cy="1978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18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MVTX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Precision vertexing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Technology from ALICE inner tracker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 detector to resolve bunch crossings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TPC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Primary tracker, crucial for momentum resolution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TPOT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Micromegas tracker for TPC space charge distortion calibration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Tracking Detector Status</a:t>
            </a:r>
            <a:endParaRPr/>
          </a:p>
        </p:txBody>
      </p:sp>
      <p:sp>
        <p:nvSpPr>
          <p:cNvPr id="158" name="Google Shape;158;p1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‹#›</a:t>
            </a:fld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MVTX Status</a:t>
            </a:r>
            <a:endParaRPr/>
          </a:p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75" y="1017800"/>
            <a:ext cx="3904035" cy="378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44288"/>
            <a:ext cx="3849400" cy="37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INTT Status</a:t>
            </a:r>
            <a:endParaRPr/>
          </a:p>
        </p:txBody>
      </p:sp>
      <p:sp>
        <p:nvSpPr>
          <p:cNvPr id="172" name="Google Shape;172;p2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25" y="1083550"/>
            <a:ext cx="4029600" cy="356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879575"/>
            <a:ext cx="4037634" cy="356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