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324" r:id="rId2"/>
    <p:sldId id="309" r:id="rId3"/>
    <p:sldId id="308" r:id="rId4"/>
    <p:sldId id="310" r:id="rId5"/>
    <p:sldId id="326" r:id="rId6"/>
    <p:sldId id="315" r:id="rId7"/>
    <p:sldId id="311" r:id="rId8"/>
    <p:sldId id="336" r:id="rId9"/>
    <p:sldId id="313" r:id="rId10"/>
    <p:sldId id="312" r:id="rId11"/>
    <p:sldId id="333" r:id="rId12"/>
    <p:sldId id="334" r:id="rId13"/>
    <p:sldId id="317" r:id="rId14"/>
    <p:sldId id="325" r:id="rId15"/>
    <p:sldId id="323" r:id="rId16"/>
    <p:sldId id="327" r:id="rId17"/>
    <p:sldId id="322" r:id="rId18"/>
    <p:sldId id="344" r:id="rId19"/>
    <p:sldId id="345" r:id="rId20"/>
    <p:sldId id="337" r:id="rId21"/>
    <p:sldId id="330" r:id="rId22"/>
    <p:sldId id="329" r:id="rId23"/>
    <p:sldId id="343" r:id="rId24"/>
    <p:sldId id="335" r:id="rId25"/>
    <p:sldId id="340" r:id="rId26"/>
    <p:sldId id="314" r:id="rId27"/>
    <p:sldId id="331" r:id="rId28"/>
    <p:sldId id="332" r:id="rId29"/>
    <p:sldId id="338" r:id="rId30"/>
    <p:sldId id="33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 autoAdjust="0"/>
    <p:restoredTop sz="96405" autoAdjust="0"/>
  </p:normalViewPr>
  <p:slideViewPr>
    <p:cSldViewPr snapToGrid="0" snapToObjects="1">
      <p:cViewPr varScale="1">
        <p:scale>
          <a:sx n="155" d="100"/>
          <a:sy n="155" d="100"/>
        </p:scale>
        <p:origin x="440" y="19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21,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21,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21,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logbooks.jlab.org/book/hrpp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3E820-7D72-0570-894C-4DFD59CF7B9D}"/>
              </a:ext>
            </a:extLst>
          </p:cNvPr>
          <p:cNvSpPr txBox="1"/>
          <p:nvPr/>
        </p:nvSpPr>
        <p:spPr>
          <a:xfrm>
            <a:off x="2461035" y="150523"/>
            <a:ext cx="724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HRPPD Progress Report – March 21,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FCBBB-AD6E-153A-9382-133548B16BE1}"/>
              </a:ext>
            </a:extLst>
          </p:cNvPr>
          <p:cNvSpPr txBox="1"/>
          <p:nvPr/>
        </p:nvSpPr>
        <p:spPr>
          <a:xfrm>
            <a:off x="453017" y="5875580"/>
            <a:ext cx="672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Arshak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Asaturyan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Beni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Zihlmann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Carl Zorn (presenter) - JLAB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Alexander Kiselev (BNL)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21,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C51A6-0A34-73D6-3F57-7EFC5E05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183" y="1462126"/>
            <a:ext cx="4291361" cy="3933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C540C7-4474-E89F-9FC4-CDFEBE474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6" y="1723483"/>
            <a:ext cx="4076700" cy="3924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278CE-69DF-67EC-8110-E1B17F8E6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40" y="965200"/>
            <a:ext cx="2768600" cy="492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90AAB-16CA-5EE0-887E-5E80F3553463}"/>
              </a:ext>
            </a:extLst>
          </p:cNvPr>
          <p:cNvSpPr txBox="1"/>
          <p:nvPr/>
        </p:nvSpPr>
        <p:spPr>
          <a:xfrm>
            <a:off x="7723924" y="5722591"/>
            <a:ext cx="359338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HRPPD #15 – EIC #1</a:t>
            </a:r>
          </a:p>
        </p:txBody>
      </p:sp>
    </p:spTree>
    <p:extLst>
      <p:ext uri="{BB962C8B-B14F-4D97-AF65-F5344CB8AC3E}">
        <p14:creationId xmlns:p14="http://schemas.microsoft.com/office/powerpoint/2010/main" val="2660621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C312C34-7537-1125-8DA2-204FCFEF9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838890"/>
              </p:ext>
            </p:extLst>
          </p:nvPr>
        </p:nvGraphicFramePr>
        <p:xfrm>
          <a:off x="1396654" y="1145550"/>
          <a:ext cx="9187840" cy="3827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228">
                  <a:extLst>
                    <a:ext uri="{9D8B030D-6E8A-4147-A177-3AD203B41FA5}">
                      <a16:colId xmlns:a16="http://schemas.microsoft.com/office/drawing/2014/main" val="2912775154"/>
                    </a:ext>
                  </a:extLst>
                </a:gridCol>
                <a:gridCol w="2240908">
                  <a:extLst>
                    <a:ext uri="{9D8B030D-6E8A-4147-A177-3AD203B41FA5}">
                      <a16:colId xmlns:a16="http://schemas.microsoft.com/office/drawing/2014/main" val="1465032763"/>
                    </a:ext>
                  </a:extLst>
                </a:gridCol>
                <a:gridCol w="1837568">
                  <a:extLst>
                    <a:ext uri="{9D8B030D-6E8A-4147-A177-3AD203B41FA5}">
                      <a16:colId xmlns:a16="http://schemas.microsoft.com/office/drawing/2014/main" val="1139102720"/>
                    </a:ext>
                  </a:extLst>
                </a:gridCol>
                <a:gridCol w="1837568">
                  <a:extLst>
                    <a:ext uri="{9D8B030D-6E8A-4147-A177-3AD203B41FA5}">
                      <a16:colId xmlns:a16="http://schemas.microsoft.com/office/drawing/2014/main" val="1361469059"/>
                    </a:ext>
                  </a:extLst>
                </a:gridCol>
                <a:gridCol w="1837568">
                  <a:extLst>
                    <a:ext uri="{9D8B030D-6E8A-4147-A177-3AD203B41FA5}">
                      <a16:colId xmlns:a16="http://schemas.microsoft.com/office/drawing/2014/main" val="3057921958"/>
                    </a:ext>
                  </a:extLst>
                </a:gridCol>
              </a:tblGrid>
              <a:tr h="8550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HRPPD 15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HRPPD 16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HRPPD 17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HRPPD 18 (4)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42699"/>
                  </a:ext>
                </a:extLst>
              </a:tr>
              <a:tr h="495375">
                <a:tc>
                  <a:txBody>
                    <a:bodyPr/>
                    <a:lstStyle/>
                    <a:p>
                      <a:r>
                        <a:rPr lang="en-US" dirty="0"/>
                        <a:t>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-2,150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505969"/>
                  </a:ext>
                </a:extLst>
              </a:tr>
              <a:tr h="495375">
                <a:tc>
                  <a:txBody>
                    <a:bodyPr/>
                    <a:lstStyle/>
                    <a:p>
                      <a:r>
                        <a:rPr lang="en-US" dirty="0"/>
                        <a:t>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-2,100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901351"/>
                  </a:ext>
                </a:extLst>
              </a:tr>
              <a:tr h="495375">
                <a:tc>
                  <a:txBody>
                    <a:bodyPr/>
                    <a:lstStyle/>
                    <a:p>
                      <a:r>
                        <a:rPr lang="en-US" dirty="0"/>
                        <a:t>ENB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469127"/>
                  </a:ext>
                </a:extLst>
              </a:tr>
              <a:tr h="495375">
                <a:tc>
                  <a:txBody>
                    <a:bodyPr/>
                    <a:lstStyle/>
                    <a:p>
                      <a:r>
                        <a:rPr lang="en-US" dirty="0"/>
                        <a:t>EXTOP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-825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152268"/>
                  </a:ext>
                </a:extLst>
              </a:tr>
              <a:tr h="495375">
                <a:tc>
                  <a:txBody>
                    <a:bodyPr/>
                    <a:lstStyle/>
                    <a:p>
                      <a:r>
                        <a:rPr lang="en-US" dirty="0"/>
                        <a:t>EXBOT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980410"/>
                  </a:ext>
                </a:extLst>
              </a:tr>
              <a:tr h="4953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PC 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-2,350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-2,100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-2,050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3505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5969F9-5A9D-56FA-BA53-3CD655116AEA}"/>
              </a:ext>
            </a:extLst>
          </p:cNvPr>
          <p:cNvSpPr txBox="1"/>
          <p:nvPr/>
        </p:nvSpPr>
        <p:spPr>
          <a:xfrm>
            <a:off x="98474" y="159831"/>
            <a:ext cx="599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Incom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recommended HV values</a:t>
            </a:r>
          </a:p>
        </p:txBody>
      </p:sp>
    </p:spTree>
    <p:extLst>
      <p:ext uri="{BB962C8B-B14F-4D97-AF65-F5344CB8AC3E}">
        <p14:creationId xmlns:p14="http://schemas.microsoft.com/office/powerpoint/2010/main" val="187536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7FA3B48-5F8F-EF35-33C1-287D1D89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1" y="1115562"/>
            <a:ext cx="4965186" cy="49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09E5A-0079-74E6-8789-448A6D2752AA}"/>
              </a:ext>
            </a:extLst>
          </p:cNvPr>
          <p:cNvSpPr txBox="1"/>
          <p:nvPr/>
        </p:nvSpPr>
        <p:spPr>
          <a:xfrm>
            <a:off x="1613179" y="516355"/>
            <a:ext cx="211944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15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E57ABA05-5F3F-48FE-131D-FE94C878F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9963" y="1115562"/>
            <a:ext cx="5908086" cy="49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CFA07-9DB9-93BE-E017-20A4ECB77184}"/>
              </a:ext>
            </a:extLst>
          </p:cNvPr>
          <p:cNvSpPr txBox="1"/>
          <p:nvPr/>
        </p:nvSpPr>
        <p:spPr>
          <a:xfrm>
            <a:off x="7399649" y="439585"/>
            <a:ext cx="211944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16</a:t>
            </a:r>
          </a:p>
        </p:txBody>
      </p:sp>
    </p:spTree>
    <p:extLst>
      <p:ext uri="{BB962C8B-B14F-4D97-AF65-F5344CB8AC3E}">
        <p14:creationId xmlns:p14="http://schemas.microsoft.com/office/powerpoint/2010/main" val="2333610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F49A37C-1F98-FE29-CD18-44C6C85B1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781" y="1202502"/>
            <a:ext cx="5486400" cy="51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697D9B-930D-A518-512E-EC8A8047E6BF}"/>
              </a:ext>
            </a:extLst>
          </p:cNvPr>
          <p:cNvSpPr txBox="1"/>
          <p:nvPr/>
        </p:nvSpPr>
        <p:spPr>
          <a:xfrm>
            <a:off x="2190257" y="478587"/>
            <a:ext cx="211944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608C6-6C35-3305-C32E-6EF0B39C1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20" y="1334382"/>
            <a:ext cx="4865205" cy="4989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58B656-615C-4D8C-5869-C7C94537CF59}"/>
              </a:ext>
            </a:extLst>
          </p:cNvPr>
          <p:cNvSpPr txBox="1"/>
          <p:nvPr/>
        </p:nvSpPr>
        <p:spPr>
          <a:xfrm>
            <a:off x="7882297" y="533664"/>
            <a:ext cx="211944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18</a:t>
            </a:r>
          </a:p>
        </p:txBody>
      </p:sp>
    </p:spTree>
    <p:extLst>
      <p:ext uri="{BB962C8B-B14F-4D97-AF65-F5344CB8AC3E}">
        <p14:creationId xmlns:p14="http://schemas.microsoft.com/office/powerpoint/2010/main" val="1714500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51DF98-FFC5-DF2E-CC9D-95BF1CA63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706" y="1110183"/>
            <a:ext cx="9523828" cy="535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1E5C55-6690-3CF3-3B09-D2B7CA2C9B30}"/>
              </a:ext>
            </a:extLst>
          </p:cNvPr>
          <p:cNvSpPr txBox="1"/>
          <p:nvPr/>
        </p:nvSpPr>
        <p:spPr>
          <a:xfrm>
            <a:off x="2169638" y="163992"/>
            <a:ext cx="3178826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2-56 screws attached to ceramic</a:t>
            </a:r>
          </a:p>
        </p:txBody>
      </p:sp>
    </p:spTree>
    <p:extLst>
      <p:ext uri="{BB962C8B-B14F-4D97-AF65-F5344CB8AC3E}">
        <p14:creationId xmlns:p14="http://schemas.microsoft.com/office/powerpoint/2010/main" val="180631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7A973-B016-2644-92E9-1FB715E6A56B}"/>
              </a:ext>
            </a:extLst>
          </p:cNvPr>
          <p:cNvSpPr txBox="1"/>
          <p:nvPr/>
        </p:nvSpPr>
        <p:spPr>
          <a:xfrm>
            <a:off x="1170701" y="1036213"/>
            <a:ext cx="101460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when tightening small nylon 2-56 nuts – found that several of the screws would simply pop off with very small torque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addition – some HV power pins would also come off when installing or removing HV connections despite the care taken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First two (#15 &amp; #16) shipped back for repairs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Third (#17) was operated and (noisy) signal seen despite ground pin broken – afterwards sent back to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Incom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repair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Fourth (#18) is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first to operated with minimum problem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despite loss of some screws – and excessive glue made it difficult to attach readout board - it is also being returned to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Incom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(5 screws popped off)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Repaired #15 and #16 are back onsite - #15 operating successfully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391DB-0190-E1BD-AD15-5912989547D8}"/>
              </a:ext>
            </a:extLst>
          </p:cNvPr>
          <p:cNvSpPr txBox="1"/>
          <p:nvPr/>
        </p:nvSpPr>
        <p:spPr>
          <a:xfrm>
            <a:off x="2050713" y="206267"/>
            <a:ext cx="767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Some Notes for first four HRPPD samples</a:t>
            </a:r>
          </a:p>
        </p:txBody>
      </p:sp>
    </p:spTree>
    <p:extLst>
      <p:ext uri="{BB962C8B-B14F-4D97-AF65-F5344CB8AC3E}">
        <p14:creationId xmlns:p14="http://schemas.microsoft.com/office/powerpoint/2010/main" val="409097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15B252D-0D02-1036-7020-44ECD7485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78" y="125566"/>
            <a:ext cx="11894243" cy="669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AB2A76-2B0C-2362-0C9C-C646864506D3}"/>
              </a:ext>
            </a:extLst>
          </p:cNvPr>
          <p:cNvSpPr txBox="1"/>
          <p:nvPr/>
        </p:nvSpPr>
        <p:spPr>
          <a:xfrm>
            <a:off x="546672" y="1172793"/>
            <a:ext cx="16269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8D9C598-70C6-7B13-9A2C-9E88F87082E1}"/>
              </a:ext>
            </a:extLst>
          </p:cNvPr>
          <p:cNvCxnSpPr>
            <a:cxnSpLocks/>
          </p:cNvCxnSpPr>
          <p:nvPr/>
        </p:nvCxnSpPr>
        <p:spPr>
          <a:xfrm flipH="1">
            <a:off x="8151223" y="1579582"/>
            <a:ext cx="1477600" cy="133850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F04DC4-CF84-0E9A-1F72-BF0462DC69F0}"/>
              </a:ext>
            </a:extLst>
          </p:cNvPr>
          <p:cNvCxnSpPr>
            <a:cxnSpLocks/>
          </p:cNvCxnSpPr>
          <p:nvPr/>
        </p:nvCxnSpPr>
        <p:spPr>
          <a:xfrm flipH="1">
            <a:off x="8151223" y="1540583"/>
            <a:ext cx="1677232" cy="375833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1FEA43-7E6B-DEE2-58D4-219DAB578A41}"/>
              </a:ext>
            </a:extLst>
          </p:cNvPr>
          <p:cNvCxnSpPr>
            <a:cxnSpLocks/>
          </p:cNvCxnSpPr>
          <p:nvPr/>
        </p:nvCxnSpPr>
        <p:spPr>
          <a:xfrm>
            <a:off x="2225872" y="1640542"/>
            <a:ext cx="4775819" cy="239588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CF6A1C-4EE5-EEFA-B505-71284DF44B08}"/>
              </a:ext>
            </a:extLst>
          </p:cNvPr>
          <p:cNvCxnSpPr>
            <a:cxnSpLocks/>
          </p:cNvCxnSpPr>
          <p:nvPr/>
        </p:nvCxnSpPr>
        <p:spPr>
          <a:xfrm>
            <a:off x="2173621" y="1610062"/>
            <a:ext cx="3704665" cy="242636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2D2A4F-1474-92D7-4FBD-119F0E13E8D9}"/>
              </a:ext>
            </a:extLst>
          </p:cNvPr>
          <p:cNvCxnSpPr>
            <a:cxnSpLocks/>
          </p:cNvCxnSpPr>
          <p:nvPr/>
        </p:nvCxnSpPr>
        <p:spPr>
          <a:xfrm>
            <a:off x="2173621" y="1588291"/>
            <a:ext cx="3704665" cy="415499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B456761-AB75-7F1A-A5CC-9044D5633B60}"/>
              </a:ext>
            </a:extLst>
          </p:cNvPr>
          <p:cNvSpPr txBox="1"/>
          <p:nvPr/>
        </p:nvSpPr>
        <p:spPr>
          <a:xfrm>
            <a:off x="9628823" y="1085419"/>
            <a:ext cx="16269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EB521E-BE9B-57AB-214F-ED68EE47C108}"/>
              </a:ext>
            </a:extLst>
          </p:cNvPr>
          <p:cNvSpPr txBox="1"/>
          <p:nvPr/>
        </p:nvSpPr>
        <p:spPr>
          <a:xfrm>
            <a:off x="301358" y="152131"/>
            <a:ext cx="2117576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18</a:t>
            </a:r>
          </a:p>
        </p:txBody>
      </p:sp>
    </p:spTree>
    <p:extLst>
      <p:ext uri="{BB962C8B-B14F-4D97-AF65-F5344CB8AC3E}">
        <p14:creationId xmlns:p14="http://schemas.microsoft.com/office/powerpoint/2010/main" val="1607005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76D84F8-3844-3CA1-B339-5B32336F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16" y="51670"/>
            <a:ext cx="11899726" cy="669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03ABF3-920E-6DFD-FE7F-F0F9FF02B1CA}"/>
              </a:ext>
            </a:extLst>
          </p:cNvPr>
          <p:cNvSpPr txBox="1"/>
          <p:nvPr/>
        </p:nvSpPr>
        <p:spPr>
          <a:xfrm>
            <a:off x="146137" y="82202"/>
            <a:ext cx="16269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pulses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FA8965-CE56-0E77-1BC5-5C9A61532CD3}"/>
              </a:ext>
            </a:extLst>
          </p:cNvPr>
          <p:cNvSpPr txBox="1"/>
          <p:nvPr/>
        </p:nvSpPr>
        <p:spPr>
          <a:xfrm>
            <a:off x="358782" y="2124771"/>
            <a:ext cx="16269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trigger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C58967-ACFD-5B0A-2179-724F6453941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1985731" y="2304789"/>
            <a:ext cx="2273118" cy="235481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318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2061C-9005-1CB2-CD82-6F1F9DD25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13" y="1230698"/>
            <a:ext cx="7325591" cy="2898803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D5D7D1-41CC-B0E1-89E2-5E940029DF96}"/>
              </a:ext>
            </a:extLst>
          </p:cNvPr>
          <p:cNvSpPr txBox="1"/>
          <p:nvPr/>
        </p:nvSpPr>
        <p:spPr>
          <a:xfrm>
            <a:off x="2050713" y="206267"/>
            <a:ext cx="767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Dark Rate 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94456-BC90-7B04-CAEC-3FECFFE43CE0}"/>
              </a:ext>
            </a:extLst>
          </p:cNvPr>
          <p:cNvSpPr txBox="1"/>
          <p:nvPr/>
        </p:nvSpPr>
        <p:spPr>
          <a:xfrm>
            <a:off x="642980" y="5067586"/>
            <a:ext cx="10700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/>
              <a:t>Incom</a:t>
            </a:r>
            <a:r>
              <a:rPr lang="en-US" sz="2400" dirty="0"/>
              <a:t> uses oscilloscope directly – measures the Trigger rate on dark pulses &gt; 4 mV</a:t>
            </a:r>
          </a:p>
        </p:txBody>
      </p:sp>
    </p:spTree>
    <p:extLst>
      <p:ext uri="{BB962C8B-B14F-4D97-AF65-F5344CB8AC3E}">
        <p14:creationId xmlns:p14="http://schemas.microsoft.com/office/powerpoint/2010/main" val="1887472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DC3EFA-2E9C-2257-AE5F-2F7482874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84" y="225718"/>
            <a:ext cx="10657831" cy="61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77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35FB8-CD15-B528-1223-E412D3F02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52" y="317136"/>
            <a:ext cx="10439401" cy="62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4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7A973-B016-2644-92E9-1FB715E6A56B}"/>
              </a:ext>
            </a:extLst>
          </p:cNvPr>
          <p:cNvSpPr txBox="1"/>
          <p:nvPr/>
        </p:nvSpPr>
        <p:spPr>
          <a:xfrm>
            <a:off x="1170701" y="1036213"/>
            <a:ext cx="101460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JLAB purchased 5 initial samples of current generation of HRPPD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@ JLAB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 Show that the device is “alive” so that it can “approved” and payment made to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Incom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Collect data on all 1024 channels (if possible) and whatever other data can be collected in reasonable time 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Then ship to BNL for full test program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Eventually JLAB will build full test station (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Arshak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Asaturyan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Yale is also preparing full test station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391DB-0190-E1BD-AD15-5912989547D8}"/>
              </a:ext>
            </a:extLst>
          </p:cNvPr>
          <p:cNvSpPr txBox="1"/>
          <p:nvPr/>
        </p:nvSpPr>
        <p:spPr>
          <a:xfrm>
            <a:off x="3485618" y="157330"/>
            <a:ext cx="447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Initial JLAB Test Program</a:t>
            </a:r>
          </a:p>
        </p:txBody>
      </p:sp>
    </p:spTree>
    <p:extLst>
      <p:ext uri="{BB962C8B-B14F-4D97-AF65-F5344CB8AC3E}">
        <p14:creationId xmlns:p14="http://schemas.microsoft.com/office/powerpoint/2010/main" val="4252749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AA6FA-03AF-B139-9DA0-BCF0CCEFBB80}"/>
              </a:ext>
            </a:extLst>
          </p:cNvPr>
          <p:cNvSpPr txBox="1"/>
          <p:nvPr/>
        </p:nvSpPr>
        <p:spPr>
          <a:xfrm>
            <a:off x="1231272" y="796705"/>
            <a:ext cx="9388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Transit time </a:t>
            </a:r>
            <a:r>
              <a:rPr lang="en-US" sz="2400" b="0" i="0" u="sng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variation</a:t>
            </a:r>
            <a:r>
              <a:rPr lang="en-US" sz="24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 (TTV) measured with scope with SPE levels of light - laser intensity attenuated to 4x10</a:t>
            </a:r>
            <a:r>
              <a:rPr lang="en-US" sz="2400" b="0" i="0" u="none" strike="noStrike" baseline="30000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-5</a:t>
            </a:r>
            <a:r>
              <a:rPr lang="en-US" sz="2400" b="0" i="0" u="none" strike="noStrike" dirty="0">
                <a:solidFill>
                  <a:srgbClr val="313131"/>
                </a:solidFill>
                <a:effectLst/>
                <a:latin typeface="Trebuchet MS" panose="020B0703020202090204" pitchFamily="34" charset="0"/>
              </a:rPr>
              <a:t> (neutral density filters) plus diffusion filter + black mask with 3 mm hole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13131"/>
                </a:solidFill>
                <a:latin typeface="Trebuchet MS" panose="020B0703020202090204" pitchFamily="34" charset="0"/>
              </a:rPr>
              <a:t>Laser trigger rate = 3 kHz</a:t>
            </a:r>
            <a:endParaRPr lang="en-US" sz="2400" b="0" i="0" u="none" strike="noStrike" dirty="0">
              <a:solidFill>
                <a:srgbClr val="313131"/>
              </a:solidFill>
              <a:effectLst/>
              <a:latin typeface="Trebuchet MS" panose="020B070302020209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13131"/>
                </a:solidFill>
                <a:latin typeface="Trebuchet MS" panose="020B0703020202090204" pitchFamily="34" charset="0"/>
              </a:rPr>
              <a:t>TTV = 125 </a:t>
            </a:r>
            <a:r>
              <a:rPr lang="en-US" sz="2400" dirty="0" err="1">
                <a:solidFill>
                  <a:srgbClr val="313131"/>
                </a:solidFill>
                <a:latin typeface="Trebuchet MS" panose="020B0703020202090204" pitchFamily="34" charset="0"/>
              </a:rPr>
              <a:t>ps</a:t>
            </a:r>
            <a:r>
              <a:rPr lang="en-US" sz="2400" dirty="0">
                <a:solidFill>
                  <a:srgbClr val="313131"/>
                </a:solidFill>
                <a:latin typeface="Trebuchet MS" panose="020B0703020202090204" pitchFamily="34" charset="0"/>
              </a:rPr>
              <a:t> for HRPPD #17 and 102 </a:t>
            </a:r>
            <a:r>
              <a:rPr lang="en-US" sz="2400" dirty="0" err="1">
                <a:solidFill>
                  <a:srgbClr val="313131"/>
                </a:solidFill>
                <a:latin typeface="Trebuchet MS" panose="020B0703020202090204" pitchFamily="34" charset="0"/>
              </a:rPr>
              <a:t>ps</a:t>
            </a:r>
            <a:r>
              <a:rPr lang="en-US" sz="2400" dirty="0">
                <a:solidFill>
                  <a:srgbClr val="313131"/>
                </a:solidFill>
                <a:latin typeface="Trebuchet MS" panose="020B0703020202090204" pitchFamily="34" charset="0"/>
              </a:rPr>
              <a:t> for HRPPD #15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313131"/>
              </a:solidFill>
              <a:latin typeface="Trebuchet MS" panose="020B0703020202090204" pitchFamily="34" charset="0"/>
            </a:endParaRPr>
          </a:p>
          <a:p>
            <a:endParaRPr lang="en-US" sz="2400" dirty="0">
              <a:solidFill>
                <a:srgbClr val="313131"/>
              </a:solidFill>
              <a:latin typeface="Trebuchet MS" panose="020B070302020209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25B8-AC62-B323-FF7F-90E943235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22" y="3278236"/>
            <a:ext cx="8073928" cy="2783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16DC3-CEFE-2859-A7C2-234C6855EE14}"/>
              </a:ext>
            </a:extLst>
          </p:cNvPr>
          <p:cNvSpPr txBox="1"/>
          <p:nvPr/>
        </p:nvSpPr>
        <p:spPr>
          <a:xfrm>
            <a:off x="9052450" y="4254266"/>
            <a:ext cx="237189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Timing Parameters</a:t>
            </a:r>
          </a:p>
        </p:txBody>
      </p:sp>
    </p:spTree>
    <p:extLst>
      <p:ext uri="{BB962C8B-B14F-4D97-AF65-F5344CB8AC3E}">
        <p14:creationId xmlns:p14="http://schemas.microsoft.com/office/powerpoint/2010/main" val="3111501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ECF5C-C014-39DE-1F00-E54F6F41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22" y="153444"/>
            <a:ext cx="11640356" cy="6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6CA8D-CF81-7477-B06E-CB17E2C27E75}"/>
              </a:ext>
            </a:extLst>
          </p:cNvPr>
          <p:cNvSpPr txBox="1"/>
          <p:nvPr/>
        </p:nvSpPr>
        <p:spPr>
          <a:xfrm>
            <a:off x="3220097" y="549693"/>
            <a:ext cx="377705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Time Variation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59FFF-3D26-FF53-3022-98E8183370BE}"/>
              </a:ext>
            </a:extLst>
          </p:cNvPr>
          <p:cNvSpPr txBox="1"/>
          <p:nvPr/>
        </p:nvSpPr>
        <p:spPr>
          <a:xfrm>
            <a:off x="-1056290" y="21441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B8405-219D-ED3E-2B47-62B1C39C08B7}"/>
              </a:ext>
            </a:extLst>
          </p:cNvPr>
          <p:cNvSpPr txBox="1"/>
          <p:nvPr/>
        </p:nvSpPr>
        <p:spPr>
          <a:xfrm>
            <a:off x="4480172" y="1469162"/>
            <a:ext cx="2047237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18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F8561-954D-FBD4-7BBA-B0C2253E0701}"/>
              </a:ext>
            </a:extLst>
          </p:cNvPr>
          <p:cNvSpPr txBox="1"/>
          <p:nvPr/>
        </p:nvSpPr>
        <p:spPr>
          <a:xfrm>
            <a:off x="4480172" y="2677734"/>
            <a:ext cx="2047237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C7605-D59A-713E-E5A2-532C068C7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27" y="2590612"/>
            <a:ext cx="3645605" cy="35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2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979B618-51FC-3436-37A4-8FD960AE9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" y="469224"/>
            <a:ext cx="10663311" cy="599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166BEB-6C83-6026-DC76-8211C710AC4B}"/>
              </a:ext>
            </a:extLst>
          </p:cNvPr>
          <p:cNvSpPr txBox="1"/>
          <p:nvPr/>
        </p:nvSpPr>
        <p:spPr>
          <a:xfrm>
            <a:off x="4480172" y="1469162"/>
            <a:ext cx="2117576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15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76817-1427-8339-E9B8-102AE9F4A298}"/>
              </a:ext>
            </a:extLst>
          </p:cNvPr>
          <p:cNvSpPr txBox="1"/>
          <p:nvPr/>
        </p:nvSpPr>
        <p:spPr>
          <a:xfrm>
            <a:off x="3220097" y="549693"/>
            <a:ext cx="3777051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Time Variation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90BF0-2CF0-4E01-7BDC-DE0BC7FBD07B}"/>
              </a:ext>
            </a:extLst>
          </p:cNvPr>
          <p:cNvSpPr txBox="1"/>
          <p:nvPr/>
        </p:nvSpPr>
        <p:spPr>
          <a:xfrm>
            <a:off x="4480172" y="2677734"/>
            <a:ext cx="2047237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4205A-5C83-42F0-F842-3AC1B9A38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70" y="2591261"/>
            <a:ext cx="3193561" cy="30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1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7A973-B016-2644-92E9-1FB715E6A56B}"/>
              </a:ext>
            </a:extLst>
          </p:cNvPr>
          <p:cNvSpPr txBox="1"/>
          <p:nvPr/>
        </p:nvSpPr>
        <p:spPr>
          <a:xfrm>
            <a:off x="1156633" y="923669"/>
            <a:ext cx="101460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Lots of time lost in dealing with initial mechanical problems – spending time on repair cycle - these issues needs to plateau at some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Need to get full DAQ up and running for efficient test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Need criteria for Pass/Fail of HRPPD for QA purpose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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pay for module before shipment to full test center (BNL) – BNL is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eager to start their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Test signals from all 1,024 channels?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391DB-0190-E1BD-AD15-5912989547D8}"/>
              </a:ext>
            </a:extLst>
          </p:cNvPr>
          <p:cNvSpPr txBox="1"/>
          <p:nvPr/>
        </p:nvSpPr>
        <p:spPr>
          <a:xfrm>
            <a:off x="2050713" y="206267"/>
            <a:ext cx="767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1242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DB0698-9391-527D-0C20-D98CB1A38504}"/>
              </a:ext>
            </a:extLst>
          </p:cNvPr>
          <p:cNvSpPr txBox="1"/>
          <p:nvPr/>
        </p:nvSpPr>
        <p:spPr>
          <a:xfrm>
            <a:off x="3854548" y="2844225"/>
            <a:ext cx="424844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635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43230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44DCDB2-6C20-81EA-33EE-60C742C7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5F4B4-D693-6DC4-188A-A5E8B721A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04" y="2089848"/>
            <a:ext cx="4521200" cy="394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7E83F-0DAD-2CBA-F9E1-65DEF0957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003" y="305385"/>
            <a:ext cx="3946293" cy="2820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324A9-8BD9-5D80-3B11-BE4521A6D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96055"/>
            <a:ext cx="4231741" cy="3419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3C7AC3-B92B-5373-B91E-8AC3926CC42C}"/>
              </a:ext>
            </a:extLst>
          </p:cNvPr>
          <p:cNvSpPr txBox="1"/>
          <p:nvPr/>
        </p:nvSpPr>
        <p:spPr>
          <a:xfrm>
            <a:off x="1192056" y="939306"/>
            <a:ext cx="4521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Photek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LPG-405 pulsed laser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405 nm - pulse width = 75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Freq range = single shot to 300 kHz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 1(!!!) – inherently eye safe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3AAFB-19C3-8DCC-7075-03591C3B388D}"/>
              </a:ext>
            </a:extLst>
          </p:cNvPr>
          <p:cNvCxnSpPr>
            <a:cxnSpLocks/>
          </p:cNvCxnSpPr>
          <p:nvPr/>
        </p:nvCxnSpPr>
        <p:spPr>
          <a:xfrm>
            <a:off x="4434214" y="1419580"/>
            <a:ext cx="3594970" cy="1266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16D836-4C26-F050-E83A-CF9B57B488E6}"/>
              </a:ext>
            </a:extLst>
          </p:cNvPr>
          <p:cNvCxnSpPr>
            <a:cxnSpLocks/>
          </p:cNvCxnSpPr>
          <p:nvPr/>
        </p:nvCxnSpPr>
        <p:spPr>
          <a:xfrm flipH="1">
            <a:off x="7435003" y="1715876"/>
            <a:ext cx="776867" cy="141049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1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F7FC35-E4C5-E8A4-0F9D-C034D6CE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02" y="413425"/>
            <a:ext cx="7656970" cy="561800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5C0A7D6-0EFE-30E5-3FF8-C05410607FA8}"/>
              </a:ext>
            </a:extLst>
          </p:cNvPr>
          <p:cNvSpPr/>
          <p:nvPr/>
        </p:nvSpPr>
        <p:spPr>
          <a:xfrm>
            <a:off x="3362109" y="2759287"/>
            <a:ext cx="380011" cy="38001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D30CD-24C0-5B87-1619-DCAF9EE6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672" y="4060587"/>
            <a:ext cx="1308100" cy="4699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F0A87C-517F-F55B-9C47-5CD8081AD29F}"/>
              </a:ext>
            </a:extLst>
          </p:cNvPr>
          <p:cNvCxnSpPr>
            <a:cxnSpLocks/>
          </p:cNvCxnSpPr>
          <p:nvPr/>
        </p:nvCxnSpPr>
        <p:spPr>
          <a:xfrm flipV="1">
            <a:off x="2050702" y="3127423"/>
            <a:ext cx="1299532" cy="9800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53E83F-2982-36BF-1A17-186C40E03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52" y="5853296"/>
            <a:ext cx="3619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D221672-7E23-D2BE-E48B-EC91ED9B8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763" y="1365661"/>
            <a:ext cx="5427023" cy="34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E0C894C-2D3B-D9A8-31D1-9A7FCFEB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786" y="1365661"/>
            <a:ext cx="6073570" cy="34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99D99-F095-8384-B6ED-7C86BD630E96}"/>
              </a:ext>
            </a:extLst>
          </p:cNvPr>
          <p:cNvSpPr txBox="1"/>
          <p:nvPr/>
        </p:nvSpPr>
        <p:spPr>
          <a:xfrm>
            <a:off x="3648306" y="481010"/>
            <a:ext cx="4046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15 - repaired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14220-4679-B2CB-6A30-225DD58877A9}"/>
              </a:ext>
            </a:extLst>
          </p:cNvPr>
          <p:cNvSpPr txBox="1"/>
          <p:nvPr/>
        </p:nvSpPr>
        <p:spPr>
          <a:xfrm>
            <a:off x="4374078" y="5261506"/>
            <a:ext cx="282236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C9CAAE-C271-6BF7-E76C-A174FE99F71E}"/>
              </a:ext>
            </a:extLst>
          </p:cNvPr>
          <p:cNvSpPr txBox="1"/>
          <p:nvPr/>
        </p:nvSpPr>
        <p:spPr>
          <a:xfrm>
            <a:off x="7196447" y="5261506"/>
            <a:ext cx="1165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✅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028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2CF43F8-C4DE-C9E0-2E5C-1B72B9889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89557" y="1385692"/>
            <a:ext cx="4843755" cy="441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875CC94-78A7-B569-D488-28BD6141D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14110" y="1588695"/>
            <a:ext cx="5862451" cy="36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B5F43-B1FA-E203-B986-4A08863DBC14}"/>
              </a:ext>
            </a:extLst>
          </p:cNvPr>
          <p:cNvSpPr txBox="1"/>
          <p:nvPr/>
        </p:nvSpPr>
        <p:spPr>
          <a:xfrm>
            <a:off x="3648306" y="481010"/>
            <a:ext cx="404690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HRPPD 16 - repaired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14C60-67FA-243A-715C-530A443208AF}"/>
              </a:ext>
            </a:extLst>
          </p:cNvPr>
          <p:cNvSpPr txBox="1"/>
          <p:nvPr/>
        </p:nvSpPr>
        <p:spPr>
          <a:xfrm>
            <a:off x="6096000" y="5552737"/>
            <a:ext cx="282236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inspection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FF5DBB-6BBE-3442-9EA9-1AC73EFAAB9F}"/>
              </a:ext>
            </a:extLst>
          </p:cNvPr>
          <p:cNvSpPr txBox="1"/>
          <p:nvPr/>
        </p:nvSpPr>
        <p:spPr>
          <a:xfrm>
            <a:off x="8918369" y="5552737"/>
            <a:ext cx="1165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✅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0850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24E401-B897-9B71-DE7A-01B756517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64" y="1250885"/>
            <a:ext cx="8861474" cy="4966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163E3-C38F-D3E2-E9C3-1D2101B437A8}"/>
              </a:ext>
            </a:extLst>
          </p:cNvPr>
          <p:cNvSpPr txBox="1"/>
          <p:nvPr/>
        </p:nvSpPr>
        <p:spPr>
          <a:xfrm>
            <a:off x="3942167" y="409654"/>
            <a:ext cx="3178826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Occasional Noise</a:t>
            </a:r>
          </a:p>
        </p:txBody>
      </p:sp>
    </p:spTree>
    <p:extLst>
      <p:ext uri="{BB962C8B-B14F-4D97-AF65-F5344CB8AC3E}">
        <p14:creationId xmlns:p14="http://schemas.microsoft.com/office/powerpoint/2010/main" val="47816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3E820-7D72-0570-894C-4DFD59CF7B9D}"/>
              </a:ext>
            </a:extLst>
          </p:cNvPr>
          <p:cNvSpPr txBox="1"/>
          <p:nvPr/>
        </p:nvSpPr>
        <p:spPr>
          <a:xfrm>
            <a:off x="3485618" y="157330"/>
            <a:ext cx="447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Two setups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BFCBBB-AD6E-153A-9382-133548B16BE1}"/>
              </a:ext>
            </a:extLst>
          </p:cNvPr>
          <p:cNvSpPr txBox="1"/>
          <p:nvPr/>
        </p:nvSpPr>
        <p:spPr>
          <a:xfrm>
            <a:off x="445560" y="836570"/>
            <a:ext cx="484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ARC L215 - Detector Group Lab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0B72C6-891E-2A89-3AF2-D45B71C3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88" y="1387853"/>
            <a:ext cx="5700858" cy="4275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BE10A9-092C-56D0-26ED-22BFA599F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87853"/>
            <a:ext cx="5763491" cy="43226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723A7D-A3F9-3FE9-2178-7BCB3AB9791B}"/>
              </a:ext>
            </a:extLst>
          </p:cNvPr>
          <p:cNvSpPr txBox="1"/>
          <p:nvPr/>
        </p:nvSpPr>
        <p:spPr>
          <a:xfrm>
            <a:off x="6271491" y="903339"/>
            <a:ext cx="438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In preparation for future full test program </a:t>
            </a:r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AC2524-1EE7-6FFE-0963-14F6824C6BAC}"/>
              </a:ext>
            </a:extLst>
          </p:cNvPr>
          <p:cNvGrpSpPr/>
          <p:nvPr/>
        </p:nvGrpSpPr>
        <p:grpSpPr>
          <a:xfrm>
            <a:off x="7107471" y="3747352"/>
            <a:ext cx="4594094" cy="1992709"/>
            <a:chOff x="6557240" y="2531009"/>
            <a:chExt cx="4594094" cy="1992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595E0C-F782-C550-A4BD-A00EE691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7240" y="2531009"/>
              <a:ext cx="4594094" cy="91283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B1C5D3-4A62-8BBA-10D8-C101B97FB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557240" y="3610885"/>
              <a:ext cx="4594094" cy="91283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D24D8BA-CB23-F962-83A2-30857FBA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3" y="280120"/>
            <a:ext cx="6399522" cy="6386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1FD23C-FF49-E6AC-EE54-D40FB48CA0E4}"/>
              </a:ext>
            </a:extLst>
          </p:cNvPr>
          <p:cNvSpPr txBox="1"/>
          <p:nvPr/>
        </p:nvSpPr>
        <p:spPr>
          <a:xfrm>
            <a:off x="2791432" y="1091442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BEA26-5296-D733-9099-096DCFC15CE4}"/>
              </a:ext>
            </a:extLst>
          </p:cNvPr>
          <p:cNvSpPr txBox="1"/>
          <p:nvPr/>
        </p:nvSpPr>
        <p:spPr>
          <a:xfrm>
            <a:off x="2176201" y="1714871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D5A8F1-8F21-6046-3996-8B00FE814E8F}"/>
              </a:ext>
            </a:extLst>
          </p:cNvPr>
          <p:cNvSpPr txBox="1"/>
          <p:nvPr/>
        </p:nvSpPr>
        <p:spPr>
          <a:xfrm>
            <a:off x="2181832" y="1091442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74306-A62E-4912-627D-1349CBEB1B84}"/>
              </a:ext>
            </a:extLst>
          </p:cNvPr>
          <p:cNvSpPr txBox="1"/>
          <p:nvPr/>
        </p:nvSpPr>
        <p:spPr>
          <a:xfrm>
            <a:off x="1526432" y="1714871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6A7EA-8D59-4215-226E-D6BD7B76267C}"/>
              </a:ext>
            </a:extLst>
          </p:cNvPr>
          <p:cNvSpPr txBox="1"/>
          <p:nvPr/>
        </p:nvSpPr>
        <p:spPr>
          <a:xfrm>
            <a:off x="1556791" y="1091442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D6B63-4D47-BDE1-0AB9-CBD33A3B3BF5}"/>
              </a:ext>
            </a:extLst>
          </p:cNvPr>
          <p:cNvSpPr txBox="1"/>
          <p:nvPr/>
        </p:nvSpPr>
        <p:spPr>
          <a:xfrm>
            <a:off x="913916" y="1714871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54C42-48ED-7DF2-26E2-980870EA255A}"/>
              </a:ext>
            </a:extLst>
          </p:cNvPr>
          <p:cNvSpPr txBox="1"/>
          <p:nvPr/>
        </p:nvSpPr>
        <p:spPr>
          <a:xfrm>
            <a:off x="913917" y="1091442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386C32-5269-9AEC-45FA-324AF0F5FC7F}"/>
              </a:ext>
            </a:extLst>
          </p:cNvPr>
          <p:cNvSpPr txBox="1"/>
          <p:nvPr/>
        </p:nvSpPr>
        <p:spPr>
          <a:xfrm>
            <a:off x="5357615" y="1714871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E23C26-07D0-2140-4A2C-382F597774DD}"/>
              </a:ext>
            </a:extLst>
          </p:cNvPr>
          <p:cNvSpPr txBox="1"/>
          <p:nvPr/>
        </p:nvSpPr>
        <p:spPr>
          <a:xfrm>
            <a:off x="5367111" y="1091442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CABDC2-03C7-5C10-4C5A-7CA892C7A7EC}"/>
              </a:ext>
            </a:extLst>
          </p:cNvPr>
          <p:cNvSpPr txBox="1"/>
          <p:nvPr/>
        </p:nvSpPr>
        <p:spPr>
          <a:xfrm>
            <a:off x="4714703" y="1714871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61108-6829-3A9F-81A4-8834F3738CAF}"/>
              </a:ext>
            </a:extLst>
          </p:cNvPr>
          <p:cNvSpPr txBox="1"/>
          <p:nvPr/>
        </p:nvSpPr>
        <p:spPr>
          <a:xfrm>
            <a:off x="4710441" y="1091442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C0701-EE91-105E-13B5-FD11B9751C84}"/>
              </a:ext>
            </a:extLst>
          </p:cNvPr>
          <p:cNvSpPr txBox="1"/>
          <p:nvPr/>
        </p:nvSpPr>
        <p:spPr>
          <a:xfrm>
            <a:off x="4079451" y="1714871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A5B8C5-11DB-7411-775D-E846EEA1AE53}"/>
              </a:ext>
            </a:extLst>
          </p:cNvPr>
          <p:cNvSpPr txBox="1"/>
          <p:nvPr/>
        </p:nvSpPr>
        <p:spPr>
          <a:xfrm>
            <a:off x="4092962" y="1091442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F15BD-A45D-309C-6165-FDA994A45CB0}"/>
              </a:ext>
            </a:extLst>
          </p:cNvPr>
          <p:cNvSpPr txBox="1"/>
          <p:nvPr/>
        </p:nvSpPr>
        <p:spPr>
          <a:xfrm>
            <a:off x="3409776" y="1714871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6713E-EA45-7707-1334-AED86A51292D}"/>
              </a:ext>
            </a:extLst>
          </p:cNvPr>
          <p:cNvSpPr txBox="1"/>
          <p:nvPr/>
        </p:nvSpPr>
        <p:spPr>
          <a:xfrm>
            <a:off x="3445662" y="1091442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CE8E5-C008-6E0B-628B-019FCE3A1C28}"/>
              </a:ext>
            </a:extLst>
          </p:cNvPr>
          <p:cNvSpPr txBox="1"/>
          <p:nvPr/>
        </p:nvSpPr>
        <p:spPr>
          <a:xfrm>
            <a:off x="2778320" y="1714871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2CD5E6-3122-A37B-F8A6-4FF894BB8421}"/>
              </a:ext>
            </a:extLst>
          </p:cNvPr>
          <p:cNvSpPr txBox="1"/>
          <p:nvPr/>
        </p:nvSpPr>
        <p:spPr>
          <a:xfrm>
            <a:off x="2789457" y="2348245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08FB8-7503-E6B6-05E9-302E6774992E}"/>
              </a:ext>
            </a:extLst>
          </p:cNvPr>
          <p:cNvSpPr txBox="1"/>
          <p:nvPr/>
        </p:nvSpPr>
        <p:spPr>
          <a:xfrm>
            <a:off x="2174226" y="2971674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A24D2F-80BF-FC89-1268-D89E2D78B55C}"/>
              </a:ext>
            </a:extLst>
          </p:cNvPr>
          <p:cNvSpPr txBox="1"/>
          <p:nvPr/>
        </p:nvSpPr>
        <p:spPr>
          <a:xfrm>
            <a:off x="2179857" y="2348245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C05453-A1D2-1C15-F9AB-F4A5CDEC47D4}"/>
              </a:ext>
            </a:extLst>
          </p:cNvPr>
          <p:cNvSpPr txBox="1"/>
          <p:nvPr/>
        </p:nvSpPr>
        <p:spPr>
          <a:xfrm>
            <a:off x="1524457" y="2971674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B89BD6-7AE9-BCFD-3B1E-4459C9D91165}"/>
              </a:ext>
            </a:extLst>
          </p:cNvPr>
          <p:cNvSpPr txBox="1"/>
          <p:nvPr/>
        </p:nvSpPr>
        <p:spPr>
          <a:xfrm>
            <a:off x="1554816" y="2348245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1CCE0B-B03E-E079-8FBF-C694E05E0906}"/>
              </a:ext>
            </a:extLst>
          </p:cNvPr>
          <p:cNvSpPr txBox="1"/>
          <p:nvPr/>
        </p:nvSpPr>
        <p:spPr>
          <a:xfrm>
            <a:off x="911941" y="2971674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558E01-7463-1D81-F8C6-1E43989926C3}"/>
              </a:ext>
            </a:extLst>
          </p:cNvPr>
          <p:cNvSpPr txBox="1"/>
          <p:nvPr/>
        </p:nvSpPr>
        <p:spPr>
          <a:xfrm>
            <a:off x="911942" y="2348245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F42DF-2699-D58D-F931-3583D7194C02}"/>
              </a:ext>
            </a:extLst>
          </p:cNvPr>
          <p:cNvSpPr txBox="1"/>
          <p:nvPr/>
        </p:nvSpPr>
        <p:spPr>
          <a:xfrm>
            <a:off x="5355640" y="2971674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BED0F8-2BBD-A567-616B-96A065756C97}"/>
              </a:ext>
            </a:extLst>
          </p:cNvPr>
          <p:cNvSpPr txBox="1"/>
          <p:nvPr/>
        </p:nvSpPr>
        <p:spPr>
          <a:xfrm>
            <a:off x="5365136" y="2348245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25710A-9A0D-37AD-6276-DF07C0840B7C}"/>
              </a:ext>
            </a:extLst>
          </p:cNvPr>
          <p:cNvSpPr txBox="1"/>
          <p:nvPr/>
        </p:nvSpPr>
        <p:spPr>
          <a:xfrm>
            <a:off x="4712728" y="2971674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6C4D3B-06D1-9225-753C-2F45D8DB74F3}"/>
              </a:ext>
            </a:extLst>
          </p:cNvPr>
          <p:cNvSpPr txBox="1"/>
          <p:nvPr/>
        </p:nvSpPr>
        <p:spPr>
          <a:xfrm>
            <a:off x="4708466" y="2348245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AA089A-F123-1786-6BCF-63F3BE6F8EE1}"/>
              </a:ext>
            </a:extLst>
          </p:cNvPr>
          <p:cNvSpPr txBox="1"/>
          <p:nvPr/>
        </p:nvSpPr>
        <p:spPr>
          <a:xfrm>
            <a:off x="4077476" y="2971674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C71B59-3C99-A23A-F5B1-40267DCC586D}"/>
              </a:ext>
            </a:extLst>
          </p:cNvPr>
          <p:cNvSpPr txBox="1"/>
          <p:nvPr/>
        </p:nvSpPr>
        <p:spPr>
          <a:xfrm>
            <a:off x="4090987" y="2348245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B34D5E-AB1F-6AAB-B28C-94511FA9D7EF}"/>
              </a:ext>
            </a:extLst>
          </p:cNvPr>
          <p:cNvSpPr txBox="1"/>
          <p:nvPr/>
        </p:nvSpPr>
        <p:spPr>
          <a:xfrm>
            <a:off x="3407801" y="2971674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292986-5B55-06F3-9487-F1C0E3AFB87D}"/>
              </a:ext>
            </a:extLst>
          </p:cNvPr>
          <p:cNvSpPr txBox="1"/>
          <p:nvPr/>
        </p:nvSpPr>
        <p:spPr>
          <a:xfrm>
            <a:off x="3443687" y="2348245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A31590-75C7-4515-6B10-3F7A5C0FDDAC}"/>
              </a:ext>
            </a:extLst>
          </p:cNvPr>
          <p:cNvSpPr txBox="1"/>
          <p:nvPr/>
        </p:nvSpPr>
        <p:spPr>
          <a:xfrm>
            <a:off x="2776345" y="2971674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29A737-4F41-D7DB-DE98-BC35F95C7699}"/>
              </a:ext>
            </a:extLst>
          </p:cNvPr>
          <p:cNvSpPr txBox="1"/>
          <p:nvPr/>
        </p:nvSpPr>
        <p:spPr>
          <a:xfrm>
            <a:off x="2787482" y="3605048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F0598D-743B-E4BD-6020-680C99670C0D}"/>
              </a:ext>
            </a:extLst>
          </p:cNvPr>
          <p:cNvSpPr txBox="1"/>
          <p:nvPr/>
        </p:nvSpPr>
        <p:spPr>
          <a:xfrm>
            <a:off x="2172251" y="4228477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14B081-7E11-4243-598E-8310240B0D46}"/>
              </a:ext>
            </a:extLst>
          </p:cNvPr>
          <p:cNvSpPr txBox="1"/>
          <p:nvPr/>
        </p:nvSpPr>
        <p:spPr>
          <a:xfrm>
            <a:off x="2177882" y="3605048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E2F5AD-2DF7-DFD8-A10A-6162A6901EF1}"/>
              </a:ext>
            </a:extLst>
          </p:cNvPr>
          <p:cNvSpPr txBox="1"/>
          <p:nvPr/>
        </p:nvSpPr>
        <p:spPr>
          <a:xfrm>
            <a:off x="1522482" y="4228477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6C6664-390F-AAF0-4CB1-DC918B6D3141}"/>
              </a:ext>
            </a:extLst>
          </p:cNvPr>
          <p:cNvSpPr txBox="1"/>
          <p:nvPr/>
        </p:nvSpPr>
        <p:spPr>
          <a:xfrm>
            <a:off x="1552841" y="3605048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AD241A-A62F-4B0E-211C-8558054486FA}"/>
              </a:ext>
            </a:extLst>
          </p:cNvPr>
          <p:cNvSpPr txBox="1"/>
          <p:nvPr/>
        </p:nvSpPr>
        <p:spPr>
          <a:xfrm>
            <a:off x="909966" y="4228477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EBC57C-3736-7178-A4CB-8A54432314DA}"/>
              </a:ext>
            </a:extLst>
          </p:cNvPr>
          <p:cNvSpPr txBox="1"/>
          <p:nvPr/>
        </p:nvSpPr>
        <p:spPr>
          <a:xfrm>
            <a:off x="909967" y="3605048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66624C-5C7F-7517-8104-352DCD8CF119}"/>
              </a:ext>
            </a:extLst>
          </p:cNvPr>
          <p:cNvSpPr txBox="1"/>
          <p:nvPr/>
        </p:nvSpPr>
        <p:spPr>
          <a:xfrm>
            <a:off x="5329914" y="4228477"/>
            <a:ext cx="664191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C20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D37441-E524-A935-2591-BC68C5FDD5D3}"/>
              </a:ext>
            </a:extLst>
          </p:cNvPr>
          <p:cNvSpPr txBox="1"/>
          <p:nvPr/>
        </p:nvSpPr>
        <p:spPr>
          <a:xfrm>
            <a:off x="5339410" y="3605048"/>
            <a:ext cx="62368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403BFE-385F-7943-472A-833B518952BC}"/>
              </a:ext>
            </a:extLst>
          </p:cNvPr>
          <p:cNvSpPr txBox="1"/>
          <p:nvPr/>
        </p:nvSpPr>
        <p:spPr>
          <a:xfrm>
            <a:off x="4687003" y="4228477"/>
            <a:ext cx="626682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92D7C3-36AF-DDF5-BF4C-12C24125049C}"/>
              </a:ext>
            </a:extLst>
          </p:cNvPr>
          <p:cNvSpPr txBox="1"/>
          <p:nvPr/>
        </p:nvSpPr>
        <p:spPr>
          <a:xfrm>
            <a:off x="4682740" y="3605048"/>
            <a:ext cx="65469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CA2EA7-6356-4FAF-516C-77897829CC2A}"/>
              </a:ext>
            </a:extLst>
          </p:cNvPr>
          <p:cNvSpPr txBox="1"/>
          <p:nvPr/>
        </p:nvSpPr>
        <p:spPr>
          <a:xfrm>
            <a:off x="4051751" y="4228477"/>
            <a:ext cx="62309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0C92CE-0356-ED59-8B60-E13028C2ADD5}"/>
              </a:ext>
            </a:extLst>
          </p:cNvPr>
          <p:cNvSpPr txBox="1"/>
          <p:nvPr/>
        </p:nvSpPr>
        <p:spPr>
          <a:xfrm>
            <a:off x="4053386" y="3616923"/>
            <a:ext cx="629401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07B22C-BE63-2007-5B08-33D14A07002B}"/>
              </a:ext>
            </a:extLst>
          </p:cNvPr>
          <p:cNvSpPr txBox="1"/>
          <p:nvPr/>
        </p:nvSpPr>
        <p:spPr>
          <a:xfrm>
            <a:off x="3393951" y="4228477"/>
            <a:ext cx="61896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655691-DEB2-3F98-D298-399990D2D908}"/>
              </a:ext>
            </a:extLst>
          </p:cNvPr>
          <p:cNvSpPr txBox="1"/>
          <p:nvPr/>
        </p:nvSpPr>
        <p:spPr>
          <a:xfrm>
            <a:off x="3441712" y="3605048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F9303A-AF90-79EE-0B37-7069F5AAE75B}"/>
              </a:ext>
            </a:extLst>
          </p:cNvPr>
          <p:cNvSpPr txBox="1"/>
          <p:nvPr/>
        </p:nvSpPr>
        <p:spPr>
          <a:xfrm>
            <a:off x="2750620" y="4228477"/>
            <a:ext cx="649138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2CAFDB-27F5-3039-67E2-F3A9F2373254}"/>
              </a:ext>
            </a:extLst>
          </p:cNvPr>
          <p:cNvSpPr txBox="1"/>
          <p:nvPr/>
        </p:nvSpPr>
        <p:spPr>
          <a:xfrm>
            <a:off x="2785507" y="4861851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3C1C55-1B7C-A2C2-615C-91696F008B44}"/>
              </a:ext>
            </a:extLst>
          </p:cNvPr>
          <p:cNvSpPr txBox="1"/>
          <p:nvPr/>
        </p:nvSpPr>
        <p:spPr>
          <a:xfrm>
            <a:off x="2170276" y="5485280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771FEE-D4D3-A40E-F627-760DDFB0C042}"/>
              </a:ext>
            </a:extLst>
          </p:cNvPr>
          <p:cNvSpPr txBox="1"/>
          <p:nvPr/>
        </p:nvSpPr>
        <p:spPr>
          <a:xfrm>
            <a:off x="2175907" y="4861851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35ED289-1FD9-0F40-459A-B61008235E8C}"/>
              </a:ext>
            </a:extLst>
          </p:cNvPr>
          <p:cNvSpPr txBox="1"/>
          <p:nvPr/>
        </p:nvSpPr>
        <p:spPr>
          <a:xfrm>
            <a:off x="1520507" y="5485280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253B44-F0BB-9C4B-17E9-D50020454354}"/>
              </a:ext>
            </a:extLst>
          </p:cNvPr>
          <p:cNvSpPr txBox="1"/>
          <p:nvPr/>
        </p:nvSpPr>
        <p:spPr>
          <a:xfrm>
            <a:off x="1550866" y="4861851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306431-6B5E-4340-0136-B2C62EA2F02A}"/>
              </a:ext>
            </a:extLst>
          </p:cNvPr>
          <p:cNvSpPr txBox="1"/>
          <p:nvPr/>
        </p:nvSpPr>
        <p:spPr>
          <a:xfrm>
            <a:off x="907991" y="5485280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8A412DF-BA8F-45B8-C979-B78D65EB5571}"/>
              </a:ext>
            </a:extLst>
          </p:cNvPr>
          <p:cNvSpPr txBox="1"/>
          <p:nvPr/>
        </p:nvSpPr>
        <p:spPr>
          <a:xfrm>
            <a:off x="907992" y="4861851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B803ECC-C3DB-E714-13FD-0CF868F61631}"/>
              </a:ext>
            </a:extLst>
          </p:cNvPr>
          <p:cNvSpPr txBox="1"/>
          <p:nvPr/>
        </p:nvSpPr>
        <p:spPr>
          <a:xfrm>
            <a:off x="5316065" y="5485280"/>
            <a:ext cx="667342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CBF324-4A33-2704-24C8-8B26720DBC12}"/>
              </a:ext>
            </a:extLst>
          </p:cNvPr>
          <p:cNvSpPr txBox="1"/>
          <p:nvPr/>
        </p:nvSpPr>
        <p:spPr>
          <a:xfrm>
            <a:off x="5337436" y="4861851"/>
            <a:ext cx="625398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8C5B50-5479-BCE8-E9F7-F787DAB47D86}"/>
              </a:ext>
            </a:extLst>
          </p:cNvPr>
          <p:cNvSpPr txBox="1"/>
          <p:nvPr/>
        </p:nvSpPr>
        <p:spPr>
          <a:xfrm>
            <a:off x="4696902" y="5485280"/>
            <a:ext cx="60418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A999AA-C570-3639-B0FD-6FF92D5192F6}"/>
              </a:ext>
            </a:extLst>
          </p:cNvPr>
          <p:cNvSpPr txBox="1"/>
          <p:nvPr/>
        </p:nvSpPr>
        <p:spPr>
          <a:xfrm>
            <a:off x="4692641" y="4861851"/>
            <a:ext cx="625398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7BDDDDA-5891-06DA-63C0-116E0B9D77FD}"/>
              </a:ext>
            </a:extLst>
          </p:cNvPr>
          <p:cNvSpPr txBox="1"/>
          <p:nvPr/>
        </p:nvSpPr>
        <p:spPr>
          <a:xfrm>
            <a:off x="4049776" y="5485280"/>
            <a:ext cx="62940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152EB2-7FF6-C33E-2B5D-8481518C4B98}"/>
              </a:ext>
            </a:extLst>
          </p:cNvPr>
          <p:cNvSpPr txBox="1"/>
          <p:nvPr/>
        </p:nvSpPr>
        <p:spPr>
          <a:xfrm>
            <a:off x="4063286" y="4861851"/>
            <a:ext cx="629401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2E6EF8-40E0-645E-E41E-1A0523D7281B}"/>
              </a:ext>
            </a:extLst>
          </p:cNvPr>
          <p:cNvSpPr txBox="1"/>
          <p:nvPr/>
        </p:nvSpPr>
        <p:spPr>
          <a:xfrm>
            <a:off x="3391975" y="5485280"/>
            <a:ext cx="65943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F005336-56A6-D4FC-3306-C2C30447A217}"/>
              </a:ext>
            </a:extLst>
          </p:cNvPr>
          <p:cNvSpPr txBox="1"/>
          <p:nvPr/>
        </p:nvSpPr>
        <p:spPr>
          <a:xfrm>
            <a:off x="3439737" y="4861851"/>
            <a:ext cx="5905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7165EA-A048-D2A8-26EA-76FC1934AF69}"/>
              </a:ext>
            </a:extLst>
          </p:cNvPr>
          <p:cNvSpPr txBox="1"/>
          <p:nvPr/>
        </p:nvSpPr>
        <p:spPr>
          <a:xfrm>
            <a:off x="2748645" y="5485280"/>
            <a:ext cx="667342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D10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012E7F3-3D61-1B2A-2B53-A6456AD425EE}"/>
              </a:ext>
            </a:extLst>
          </p:cNvPr>
          <p:cNvGrpSpPr/>
          <p:nvPr/>
        </p:nvGrpSpPr>
        <p:grpSpPr>
          <a:xfrm>
            <a:off x="8260040" y="431595"/>
            <a:ext cx="2774957" cy="1703576"/>
            <a:chOff x="7322300" y="2717577"/>
            <a:chExt cx="2774957" cy="170357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837AA1-3372-345F-9018-3AE967218699}"/>
                </a:ext>
              </a:extLst>
            </p:cNvPr>
            <p:cNvSpPr txBox="1"/>
            <p:nvPr/>
          </p:nvSpPr>
          <p:spPr>
            <a:xfrm>
              <a:off x="8020606" y="2717577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A8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73B8699-BB9F-8A3C-5C52-038A1C4792B4}"/>
                </a:ext>
              </a:extLst>
            </p:cNvPr>
            <p:cNvSpPr txBox="1"/>
            <p:nvPr/>
          </p:nvSpPr>
          <p:spPr>
            <a:xfrm>
              <a:off x="7322300" y="2717577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B3BB198-4F3D-8C74-B1FB-409B950DDF84}"/>
                </a:ext>
              </a:extLst>
            </p:cNvPr>
            <p:cNvSpPr txBox="1"/>
            <p:nvPr/>
          </p:nvSpPr>
          <p:spPr>
            <a:xfrm>
              <a:off x="9406281" y="2717577"/>
              <a:ext cx="690976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A18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B1E842E-7F38-664F-8035-0AB56299A962}"/>
                </a:ext>
              </a:extLst>
            </p:cNvPr>
            <p:cNvSpPr txBox="1"/>
            <p:nvPr/>
          </p:nvSpPr>
          <p:spPr>
            <a:xfrm>
              <a:off x="8664575" y="2717577"/>
              <a:ext cx="642602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A13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752B76F-4C0D-45CF-51D7-6E5951CF16B5}"/>
                </a:ext>
              </a:extLst>
            </p:cNvPr>
            <p:cNvSpPr txBox="1"/>
            <p:nvPr/>
          </p:nvSpPr>
          <p:spPr>
            <a:xfrm>
              <a:off x="8020606" y="3162325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B8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2FEC3B1-9E41-34BD-1CEB-C2EBBBAA5068}"/>
                </a:ext>
              </a:extLst>
            </p:cNvPr>
            <p:cNvSpPr txBox="1"/>
            <p:nvPr/>
          </p:nvSpPr>
          <p:spPr>
            <a:xfrm>
              <a:off x="7322300" y="3162325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55BE5C7-695E-0094-7FFA-8B6D3B3DB711}"/>
                </a:ext>
              </a:extLst>
            </p:cNvPr>
            <p:cNvSpPr txBox="1"/>
            <p:nvPr/>
          </p:nvSpPr>
          <p:spPr>
            <a:xfrm>
              <a:off x="9418156" y="3162325"/>
              <a:ext cx="667226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B18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EF59890-251A-5803-2ACB-4EFA1ED6EDC0}"/>
                </a:ext>
              </a:extLst>
            </p:cNvPr>
            <p:cNvSpPr txBox="1"/>
            <p:nvPr/>
          </p:nvSpPr>
          <p:spPr>
            <a:xfrm>
              <a:off x="8664575" y="3162325"/>
              <a:ext cx="650810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B13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87D194F-0798-9EEC-8E9F-376CF3200A9C}"/>
                </a:ext>
              </a:extLst>
            </p:cNvPr>
            <p:cNvSpPr txBox="1"/>
            <p:nvPr/>
          </p:nvSpPr>
          <p:spPr>
            <a:xfrm>
              <a:off x="8020606" y="3607073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C8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D9FF81E-10AA-B0F3-F48C-52F35725E3A6}"/>
                </a:ext>
              </a:extLst>
            </p:cNvPr>
            <p:cNvSpPr txBox="1"/>
            <p:nvPr/>
          </p:nvSpPr>
          <p:spPr>
            <a:xfrm>
              <a:off x="7322300" y="3607073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8E7AE4B-F6E7-4D3F-20E3-56CBF1ABF5B3}"/>
                </a:ext>
              </a:extLst>
            </p:cNvPr>
            <p:cNvSpPr txBox="1"/>
            <p:nvPr/>
          </p:nvSpPr>
          <p:spPr>
            <a:xfrm>
              <a:off x="9426364" y="3607073"/>
              <a:ext cx="650810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C18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25766E1-291E-7044-F9A3-29DF287255E0}"/>
                </a:ext>
              </a:extLst>
            </p:cNvPr>
            <p:cNvSpPr txBox="1"/>
            <p:nvPr/>
          </p:nvSpPr>
          <p:spPr>
            <a:xfrm>
              <a:off x="8664575" y="3607073"/>
              <a:ext cx="650810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C13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180C880-41FC-F0B8-AA7B-2530C7C4DFC6}"/>
                </a:ext>
              </a:extLst>
            </p:cNvPr>
            <p:cNvSpPr txBox="1"/>
            <p:nvPr/>
          </p:nvSpPr>
          <p:spPr>
            <a:xfrm>
              <a:off x="8020606" y="4051821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D8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BDA2737-94E3-DD71-0909-B1AD83F7854E}"/>
                </a:ext>
              </a:extLst>
            </p:cNvPr>
            <p:cNvSpPr txBox="1"/>
            <p:nvPr/>
          </p:nvSpPr>
          <p:spPr>
            <a:xfrm>
              <a:off x="7322300" y="4051821"/>
              <a:ext cx="545925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D3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D84EF8E-A856-01C0-3AD9-7BCE0F6C9A86}"/>
                </a:ext>
              </a:extLst>
            </p:cNvPr>
            <p:cNvSpPr txBox="1"/>
            <p:nvPr/>
          </p:nvSpPr>
          <p:spPr>
            <a:xfrm>
              <a:off x="9426364" y="4051821"/>
              <a:ext cx="650810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D18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B8EA59B-94AD-99AA-7677-3121E9A20734}"/>
                </a:ext>
              </a:extLst>
            </p:cNvPr>
            <p:cNvSpPr txBox="1"/>
            <p:nvPr/>
          </p:nvSpPr>
          <p:spPr>
            <a:xfrm>
              <a:off x="8664575" y="4051821"/>
              <a:ext cx="650810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D13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3586763-5857-B7E2-F0B4-30A2D8E1F17B}"/>
              </a:ext>
            </a:extLst>
          </p:cNvPr>
          <p:cNvSpPr txBox="1"/>
          <p:nvPr/>
        </p:nvSpPr>
        <p:spPr>
          <a:xfrm>
            <a:off x="9008231" y="2272079"/>
            <a:ext cx="128496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5FD4234-4AFF-A269-096A-B6BC63329C49}"/>
              </a:ext>
            </a:extLst>
          </p:cNvPr>
          <p:cNvSpPr/>
          <p:nvPr/>
        </p:nvSpPr>
        <p:spPr>
          <a:xfrm>
            <a:off x="7922851" y="169783"/>
            <a:ext cx="3455719" cy="265654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3CA1A7-E473-C535-A5F7-75475C47FAE8}"/>
              </a:ext>
            </a:extLst>
          </p:cNvPr>
          <p:cNvSpPr txBox="1"/>
          <p:nvPr/>
        </p:nvSpPr>
        <p:spPr>
          <a:xfrm>
            <a:off x="7058053" y="3684395"/>
            <a:ext cx="3738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EC519E5-7518-47B0-8A94-7E9DD0621E97}"/>
              </a:ext>
            </a:extLst>
          </p:cNvPr>
          <p:cNvSpPr txBox="1"/>
          <p:nvPr/>
        </p:nvSpPr>
        <p:spPr>
          <a:xfrm>
            <a:off x="7070719" y="4308565"/>
            <a:ext cx="3738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88C509F-722A-9423-CAC4-BC57E724572E}"/>
              </a:ext>
            </a:extLst>
          </p:cNvPr>
          <p:cNvSpPr txBox="1"/>
          <p:nvPr/>
        </p:nvSpPr>
        <p:spPr>
          <a:xfrm>
            <a:off x="7056743" y="4809516"/>
            <a:ext cx="3738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4B8C6E6-7E94-7BDC-7E6F-3B4E2850D982}"/>
              </a:ext>
            </a:extLst>
          </p:cNvPr>
          <p:cNvSpPr txBox="1"/>
          <p:nvPr/>
        </p:nvSpPr>
        <p:spPr>
          <a:xfrm>
            <a:off x="7056743" y="5421313"/>
            <a:ext cx="373814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92B5A3-0AAE-59EC-1C2D-0B492EE052B8}"/>
              </a:ext>
            </a:extLst>
          </p:cNvPr>
          <p:cNvSpPr txBox="1"/>
          <p:nvPr/>
        </p:nvSpPr>
        <p:spPr>
          <a:xfrm>
            <a:off x="7454037" y="3410562"/>
            <a:ext cx="37381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5FC3D1E-B69E-95A1-5647-B8960473CB91}"/>
              </a:ext>
            </a:extLst>
          </p:cNvPr>
          <p:cNvSpPr txBox="1"/>
          <p:nvPr/>
        </p:nvSpPr>
        <p:spPr>
          <a:xfrm>
            <a:off x="8336916" y="3410562"/>
            <a:ext cx="37381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D30482C-84FC-8213-5DAE-72C64AAE0896}"/>
              </a:ext>
            </a:extLst>
          </p:cNvPr>
          <p:cNvSpPr txBox="1"/>
          <p:nvPr/>
        </p:nvSpPr>
        <p:spPr>
          <a:xfrm>
            <a:off x="9075048" y="3410562"/>
            <a:ext cx="52496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46CC629-04C6-37B9-7F8B-8901972CB3F6}"/>
              </a:ext>
            </a:extLst>
          </p:cNvPr>
          <p:cNvSpPr txBox="1"/>
          <p:nvPr/>
        </p:nvSpPr>
        <p:spPr>
          <a:xfrm>
            <a:off x="9955909" y="3410562"/>
            <a:ext cx="52050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C2A8964-8D12-E802-95B9-E1BC7EB04248}"/>
              </a:ext>
            </a:extLst>
          </p:cNvPr>
          <p:cNvSpPr txBox="1"/>
          <p:nvPr/>
        </p:nvSpPr>
        <p:spPr>
          <a:xfrm>
            <a:off x="10874832" y="3410562"/>
            <a:ext cx="52050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A4A3F33-BD53-FC4B-7A95-3BD256B5293B}"/>
              </a:ext>
            </a:extLst>
          </p:cNvPr>
          <p:cNvSpPr txBox="1"/>
          <p:nvPr/>
        </p:nvSpPr>
        <p:spPr>
          <a:xfrm>
            <a:off x="2942533" y="6139873"/>
            <a:ext cx="109013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GRND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5F0E56F-F0AC-2541-57B7-EAE8700EB079}"/>
              </a:ext>
            </a:extLst>
          </p:cNvPr>
          <p:cNvSpPr txBox="1"/>
          <p:nvPr/>
        </p:nvSpPr>
        <p:spPr>
          <a:xfrm>
            <a:off x="3146180" y="395963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AB73070-2117-32A7-479D-DB6455CE6CE2}"/>
              </a:ext>
            </a:extLst>
          </p:cNvPr>
          <p:cNvSpPr txBox="1"/>
          <p:nvPr/>
        </p:nvSpPr>
        <p:spPr>
          <a:xfrm>
            <a:off x="4585941" y="6170346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EXBOT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7BB280B-3A74-0A83-E387-4B1BC92696A7}"/>
              </a:ext>
            </a:extLst>
          </p:cNvPr>
          <p:cNvSpPr txBox="1"/>
          <p:nvPr/>
        </p:nvSpPr>
        <p:spPr>
          <a:xfrm>
            <a:off x="1596803" y="6139873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EXTOP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4C82BE3-A605-5968-D3DA-5FE7EF1B4B2E}"/>
              </a:ext>
            </a:extLst>
          </p:cNvPr>
          <p:cNvSpPr txBox="1"/>
          <p:nvPr/>
        </p:nvSpPr>
        <p:spPr>
          <a:xfrm>
            <a:off x="4325814" y="395963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ENB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7359DB-AD10-46CE-877E-5C2B2FCBD90D}"/>
              </a:ext>
            </a:extLst>
          </p:cNvPr>
          <p:cNvSpPr txBox="1"/>
          <p:nvPr/>
        </p:nvSpPr>
        <p:spPr>
          <a:xfrm>
            <a:off x="1990031" y="395963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DD56EDC-2B0A-F978-5A58-FF3F3DA0F764}"/>
              </a:ext>
            </a:extLst>
          </p:cNvPr>
          <p:cNvSpPr txBox="1"/>
          <p:nvPr/>
        </p:nvSpPr>
        <p:spPr>
          <a:xfrm>
            <a:off x="8005495" y="6189480"/>
            <a:ext cx="3178826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Map</a:t>
            </a:r>
          </a:p>
        </p:txBody>
      </p:sp>
    </p:spTree>
    <p:extLst>
      <p:ext uri="{BB962C8B-B14F-4D97-AF65-F5344CB8AC3E}">
        <p14:creationId xmlns:p14="http://schemas.microsoft.com/office/powerpoint/2010/main" val="1579265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03EDA-F82E-DCB5-04E6-3C4AC31F6812}"/>
              </a:ext>
            </a:extLst>
          </p:cNvPr>
          <p:cNvSpPr txBox="1"/>
          <p:nvPr/>
        </p:nvSpPr>
        <p:spPr>
          <a:xfrm>
            <a:off x="3485618" y="157330"/>
            <a:ext cx="447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Test Setup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E8D23-5499-A510-565A-9174D24EA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07" y="1177994"/>
            <a:ext cx="11474985" cy="4706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3B1F0-F4FE-E888-F7C2-ED590C1677CA}"/>
              </a:ext>
            </a:extLst>
          </p:cNvPr>
          <p:cNvSpPr txBox="1"/>
          <p:nvPr/>
        </p:nvSpPr>
        <p:spPr>
          <a:xfrm>
            <a:off x="6998853" y="4450327"/>
            <a:ext cx="1892134" cy="461665"/>
          </a:xfrm>
          <a:prstGeom prst="rect">
            <a:avLst/>
          </a:prstGeom>
          <a:solidFill>
            <a:schemeClr val="accent4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HRPPD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68EE8-1C1F-43CD-A4C7-E4C9AE86ECCE}"/>
              </a:ext>
            </a:extLst>
          </p:cNvPr>
          <p:cNvSpPr txBox="1"/>
          <p:nvPr/>
        </p:nvSpPr>
        <p:spPr>
          <a:xfrm>
            <a:off x="9515394" y="4901784"/>
            <a:ext cx="1973283" cy="369332"/>
          </a:xfrm>
          <a:prstGeom prst="rect">
            <a:avLst/>
          </a:prstGeom>
          <a:solidFill>
            <a:schemeClr val="accent4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HV distribution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54C42-F87A-8E97-16BB-058510E065CD}"/>
              </a:ext>
            </a:extLst>
          </p:cNvPr>
          <p:cNvSpPr txBox="1"/>
          <p:nvPr/>
        </p:nvSpPr>
        <p:spPr>
          <a:xfrm>
            <a:off x="9766794" y="1182717"/>
            <a:ext cx="1973283" cy="646331"/>
          </a:xfrm>
          <a:prstGeom prst="rect">
            <a:avLst/>
          </a:prstGeom>
          <a:solidFill>
            <a:schemeClr val="accent4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32 of 1024 channels readout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3F19FC-B780-0833-B429-3A7E9BC1A4EC}"/>
              </a:ext>
            </a:extLst>
          </p:cNvPr>
          <p:cNvCxnSpPr>
            <a:cxnSpLocks/>
          </p:cNvCxnSpPr>
          <p:nvPr/>
        </p:nvCxnSpPr>
        <p:spPr>
          <a:xfrm>
            <a:off x="5919011" y="1636107"/>
            <a:ext cx="1673280" cy="34099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2E134D-248D-0740-A2A3-F648B33740FB}"/>
              </a:ext>
            </a:extLst>
          </p:cNvPr>
          <p:cNvSpPr txBox="1"/>
          <p:nvPr/>
        </p:nvSpPr>
        <p:spPr>
          <a:xfrm>
            <a:off x="4569931" y="1330772"/>
            <a:ext cx="1675411" cy="646331"/>
          </a:xfrm>
          <a:prstGeom prst="rect">
            <a:avLst/>
          </a:prstGeom>
          <a:solidFill>
            <a:schemeClr val="accent4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Photek</a:t>
            </a:r>
            <a:r>
              <a:rPr lang="en-US" b="1" dirty="0"/>
              <a:t> MCP reference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5CFAB-5CB2-478A-BB85-82D2FF1EB169}"/>
              </a:ext>
            </a:extLst>
          </p:cNvPr>
          <p:cNvSpPr txBox="1"/>
          <p:nvPr/>
        </p:nvSpPr>
        <p:spPr>
          <a:xfrm>
            <a:off x="458605" y="4542660"/>
            <a:ext cx="2146717" cy="369332"/>
          </a:xfrm>
          <a:prstGeom prst="rect">
            <a:avLst/>
          </a:prstGeom>
          <a:solidFill>
            <a:schemeClr val="accent4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Pulsed 405 nm laser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6CB57F-E794-AAE9-6388-0480164A38AE}"/>
              </a:ext>
            </a:extLst>
          </p:cNvPr>
          <p:cNvCxnSpPr>
            <a:cxnSpLocks/>
          </p:cNvCxnSpPr>
          <p:nvPr/>
        </p:nvCxnSpPr>
        <p:spPr>
          <a:xfrm>
            <a:off x="4950437" y="5512953"/>
            <a:ext cx="1675411" cy="65938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A7D060-664A-4912-B700-815E1970021C}"/>
              </a:ext>
            </a:extLst>
          </p:cNvPr>
          <p:cNvCxnSpPr>
            <a:cxnSpLocks/>
          </p:cNvCxnSpPr>
          <p:nvPr/>
        </p:nvCxnSpPr>
        <p:spPr>
          <a:xfrm flipV="1">
            <a:off x="8574374" y="3112655"/>
            <a:ext cx="539646" cy="11758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608C32-C609-8471-5BC0-8EB3183FA9ED}"/>
              </a:ext>
            </a:extLst>
          </p:cNvPr>
          <p:cNvCxnSpPr>
            <a:cxnSpLocks/>
          </p:cNvCxnSpPr>
          <p:nvPr/>
        </p:nvCxnSpPr>
        <p:spPr>
          <a:xfrm>
            <a:off x="5255237" y="5817753"/>
            <a:ext cx="1675411" cy="65938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5D74B2-D273-2EFC-01CD-ACCA8209BAC0}"/>
              </a:ext>
            </a:extLst>
          </p:cNvPr>
          <p:cNvCxnSpPr>
            <a:cxnSpLocks/>
          </p:cNvCxnSpPr>
          <p:nvPr/>
        </p:nvCxnSpPr>
        <p:spPr>
          <a:xfrm>
            <a:off x="5407637" y="5970153"/>
            <a:ext cx="1675411" cy="65938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E84733-8A4D-9818-DFA3-EAB6F7E09F6E}"/>
              </a:ext>
            </a:extLst>
          </p:cNvPr>
          <p:cNvCxnSpPr>
            <a:cxnSpLocks/>
          </p:cNvCxnSpPr>
          <p:nvPr/>
        </p:nvCxnSpPr>
        <p:spPr>
          <a:xfrm flipV="1">
            <a:off x="3781053" y="3295706"/>
            <a:ext cx="0" cy="94669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32286C-30EC-6D42-BF9F-E4EACCF874D4}"/>
              </a:ext>
            </a:extLst>
          </p:cNvPr>
          <p:cNvCxnSpPr>
            <a:cxnSpLocks/>
          </p:cNvCxnSpPr>
          <p:nvPr/>
        </p:nvCxnSpPr>
        <p:spPr>
          <a:xfrm flipV="1">
            <a:off x="1626608" y="3112655"/>
            <a:ext cx="627065" cy="145943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491A8C5-40BE-55C7-B2CE-1BF0A04DFCF0}"/>
              </a:ext>
            </a:extLst>
          </p:cNvPr>
          <p:cNvSpPr txBox="1"/>
          <p:nvPr/>
        </p:nvSpPr>
        <p:spPr>
          <a:xfrm>
            <a:off x="2889167" y="4242403"/>
            <a:ext cx="1783772" cy="659381"/>
          </a:xfrm>
          <a:prstGeom prst="rect">
            <a:avLst/>
          </a:prstGeom>
          <a:solidFill>
            <a:schemeClr val="accent4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 filter wheels + diffuser</a:t>
            </a:r>
          </a:p>
        </p:txBody>
      </p:sp>
    </p:spTree>
    <p:extLst>
      <p:ext uri="{BB962C8B-B14F-4D97-AF65-F5344CB8AC3E}">
        <p14:creationId xmlns:p14="http://schemas.microsoft.com/office/powerpoint/2010/main" val="3993810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7A973-B016-2644-92E9-1FB715E6A56B}"/>
              </a:ext>
            </a:extLst>
          </p:cNvPr>
          <p:cNvSpPr txBox="1"/>
          <p:nvPr/>
        </p:nvSpPr>
        <p:spPr>
          <a:xfrm>
            <a:off x="706466" y="825193"/>
            <a:ext cx="1014608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Much of HRPPD readout equipment is on loan from BNL – HRPPD enclosure, 3D-printed parts, interposers, readout board + connectors, MMCX adapters, MCX cables – thank you Alexander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 have VME crate with QDC and new V1742 digitizer (both 32 channels) – but need JLAB DAQ personnel to finish the JLAB software/hardware setup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Have several oscilloscopes on hand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Initial data for now based on oscilloscope measurements (transit time variation) and dark rate studies with NIM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Measurement test program is still evolving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Note – every HRPPD sample comes with test report generated by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Incom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 have weekly Wednesday meetings with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Incom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to discuss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 those with JLAB computer access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  <a:hlinkClick r:id="rId2"/>
              </a:rPr>
              <a:t>https://logbooks.jlab.org/book/hrppd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391DB-0190-E1BD-AD15-5912989547D8}"/>
              </a:ext>
            </a:extLst>
          </p:cNvPr>
          <p:cNvSpPr txBox="1"/>
          <p:nvPr/>
        </p:nvSpPr>
        <p:spPr>
          <a:xfrm>
            <a:off x="2050713" y="206267"/>
            <a:ext cx="767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Status of JLAB setup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CA6CB620-9D2A-9D81-F79B-23DC78F6B356}"/>
              </a:ext>
            </a:extLst>
          </p:cNvPr>
          <p:cNvSpPr/>
          <p:nvPr/>
        </p:nvSpPr>
        <p:spPr>
          <a:xfrm>
            <a:off x="6513341" y="4065563"/>
            <a:ext cx="998806" cy="506437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0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1A797EE-75B0-535E-40C2-03C17B23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50" y="455634"/>
            <a:ext cx="10571967" cy="594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37AA0-496F-EB08-8770-976A3412C8F7}"/>
              </a:ext>
            </a:extLst>
          </p:cNvPr>
          <p:cNvSpPr txBox="1"/>
          <p:nvPr/>
        </p:nvSpPr>
        <p:spPr>
          <a:xfrm>
            <a:off x="601250" y="455634"/>
            <a:ext cx="16269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Setup in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Darkbox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6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1DC13D-E4D1-2C4A-D68E-60175B7CA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44" y="551873"/>
            <a:ext cx="5448300" cy="55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2E49F1-AF6F-D821-4D59-6D6814FE1132}"/>
              </a:ext>
            </a:extLst>
          </p:cNvPr>
          <p:cNvSpPr txBox="1"/>
          <p:nvPr/>
        </p:nvSpPr>
        <p:spPr>
          <a:xfrm>
            <a:off x="2574399" y="6139873"/>
            <a:ext cx="109013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7BB6BE-B4FB-03DC-210E-B13152B5C328}"/>
              </a:ext>
            </a:extLst>
          </p:cNvPr>
          <p:cNvSpPr txBox="1"/>
          <p:nvPr/>
        </p:nvSpPr>
        <p:spPr>
          <a:xfrm>
            <a:off x="2754294" y="146583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2F6EC-38D0-D564-EEC6-E7A9008622F4}"/>
              </a:ext>
            </a:extLst>
          </p:cNvPr>
          <p:cNvSpPr txBox="1"/>
          <p:nvPr/>
        </p:nvSpPr>
        <p:spPr>
          <a:xfrm>
            <a:off x="4217807" y="6170346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EXBOT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611E3-E7FE-9857-1D8A-758B4BE6EEBB}"/>
              </a:ext>
            </a:extLst>
          </p:cNvPr>
          <p:cNvSpPr txBox="1"/>
          <p:nvPr/>
        </p:nvSpPr>
        <p:spPr>
          <a:xfrm>
            <a:off x="1228669" y="6139873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41723D-EE1F-1EA2-F883-0587CAD8C00E}"/>
              </a:ext>
            </a:extLst>
          </p:cNvPr>
          <p:cNvSpPr txBox="1"/>
          <p:nvPr/>
        </p:nvSpPr>
        <p:spPr>
          <a:xfrm>
            <a:off x="3933928" y="146583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00440-3F01-B81A-3CA6-30A28312CA23}"/>
              </a:ext>
            </a:extLst>
          </p:cNvPr>
          <p:cNvSpPr txBox="1"/>
          <p:nvPr/>
        </p:nvSpPr>
        <p:spPr>
          <a:xfrm>
            <a:off x="1598145" y="146583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818D04-884E-C001-D1D8-3B9FE09CE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92545" y="766950"/>
            <a:ext cx="5130800" cy="518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3A85E9-4F28-65EB-654B-F0F2F3E5F7CB}"/>
              </a:ext>
            </a:extLst>
          </p:cNvPr>
          <p:cNvSpPr txBox="1"/>
          <p:nvPr/>
        </p:nvSpPr>
        <p:spPr>
          <a:xfrm>
            <a:off x="8438627" y="5923150"/>
            <a:ext cx="947229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0B091-D221-6050-C968-61ACBD8BBA87}"/>
              </a:ext>
            </a:extLst>
          </p:cNvPr>
          <p:cNvSpPr txBox="1"/>
          <p:nvPr/>
        </p:nvSpPr>
        <p:spPr>
          <a:xfrm>
            <a:off x="8639280" y="450147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D8F0E-191D-C358-88C0-D93B8CC7E0EB}"/>
              </a:ext>
            </a:extLst>
          </p:cNvPr>
          <p:cNvSpPr txBox="1"/>
          <p:nvPr/>
        </p:nvSpPr>
        <p:spPr>
          <a:xfrm>
            <a:off x="9589998" y="5923150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EXBOT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FDBAD-FDAD-1394-C8D1-6BF62BFF639D}"/>
              </a:ext>
            </a:extLst>
          </p:cNvPr>
          <p:cNvSpPr txBox="1"/>
          <p:nvPr/>
        </p:nvSpPr>
        <p:spPr>
          <a:xfrm>
            <a:off x="7071663" y="5923150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EXTOP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8E9DB2-57DF-8B60-94DF-EFB2A1CC4337}"/>
              </a:ext>
            </a:extLst>
          </p:cNvPr>
          <p:cNvSpPr txBox="1"/>
          <p:nvPr/>
        </p:nvSpPr>
        <p:spPr>
          <a:xfrm>
            <a:off x="9620112" y="454971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F2F92-AC70-A41F-8E93-4699D2937B75}"/>
              </a:ext>
            </a:extLst>
          </p:cNvPr>
          <p:cNvSpPr txBox="1"/>
          <p:nvPr/>
        </p:nvSpPr>
        <p:spPr>
          <a:xfrm>
            <a:off x="7534595" y="450147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</a:p>
        </p:txBody>
      </p:sp>
    </p:spTree>
    <p:extLst>
      <p:ext uri="{BB962C8B-B14F-4D97-AF65-F5344CB8AC3E}">
        <p14:creationId xmlns:p14="http://schemas.microsoft.com/office/powerpoint/2010/main" val="202822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A81A1A1-C90D-2570-23FF-929C3C6CD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6432" y="1153551"/>
            <a:ext cx="7033846" cy="524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891BF-A755-90B3-79C8-CCFA78F8283E}"/>
              </a:ext>
            </a:extLst>
          </p:cNvPr>
          <p:cNvSpPr txBox="1"/>
          <p:nvPr/>
        </p:nvSpPr>
        <p:spPr>
          <a:xfrm>
            <a:off x="276708" y="1122512"/>
            <a:ext cx="21194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Samtec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interposers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E0D1E2B-E466-07F9-DE28-DEBF5DE9A099}"/>
              </a:ext>
            </a:extLst>
          </p:cNvPr>
          <p:cNvCxnSpPr>
            <a:cxnSpLocks/>
          </p:cNvCxnSpPr>
          <p:nvPr/>
        </p:nvCxnSpPr>
        <p:spPr>
          <a:xfrm>
            <a:off x="2396156" y="1538010"/>
            <a:ext cx="1852288" cy="98010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D516AAC-A574-8ED0-6446-00B0E096BA3B}"/>
              </a:ext>
            </a:extLst>
          </p:cNvPr>
          <p:cNvSpPr txBox="1"/>
          <p:nvPr/>
        </p:nvSpPr>
        <p:spPr>
          <a:xfrm>
            <a:off x="323557" y="157330"/>
            <a:ext cx="1161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Install interposers between anode array and readout board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A06214-5F6D-8FA5-000B-745B7F749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337" y="1286036"/>
            <a:ext cx="2823893" cy="2464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80990E-7135-D8E2-301C-536271847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337" y="3775109"/>
            <a:ext cx="2823892" cy="25540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BF61D3-AD20-08E2-D6C5-AA0304CBE0F4}"/>
              </a:ext>
            </a:extLst>
          </p:cNvPr>
          <p:cNvCxnSpPr>
            <a:cxnSpLocks/>
          </p:cNvCxnSpPr>
          <p:nvPr/>
        </p:nvCxnSpPr>
        <p:spPr>
          <a:xfrm>
            <a:off x="6732052" y="2733244"/>
            <a:ext cx="1968285" cy="1371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35638F-9277-B4D9-344D-0CF5310B5D2A}"/>
              </a:ext>
            </a:extLst>
          </p:cNvPr>
          <p:cNvCxnSpPr>
            <a:cxnSpLocks/>
          </p:cNvCxnSpPr>
          <p:nvPr/>
        </p:nvCxnSpPr>
        <p:spPr>
          <a:xfrm>
            <a:off x="6732052" y="2733244"/>
            <a:ext cx="1968285" cy="137380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39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96E8A-DD97-60A3-CB76-F1F1B4D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65" y="450735"/>
            <a:ext cx="9539613" cy="59565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A1076A-07EE-6194-E0A9-769EB7BCFE92}"/>
              </a:ext>
            </a:extLst>
          </p:cNvPr>
          <p:cNvSpPr txBox="1"/>
          <p:nvPr/>
        </p:nvSpPr>
        <p:spPr>
          <a:xfrm>
            <a:off x="7545889" y="4908744"/>
            <a:ext cx="128496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1A57E3-C904-7796-6936-1CE48FBB25B2}"/>
              </a:ext>
            </a:extLst>
          </p:cNvPr>
          <p:cNvSpPr txBox="1"/>
          <p:nvPr/>
        </p:nvSpPr>
        <p:spPr>
          <a:xfrm>
            <a:off x="10242637" y="4133488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EXBOT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AC427-4BD1-22A9-7E1F-E32E90A28028}"/>
              </a:ext>
            </a:extLst>
          </p:cNvPr>
          <p:cNvSpPr txBox="1"/>
          <p:nvPr/>
        </p:nvSpPr>
        <p:spPr>
          <a:xfrm>
            <a:off x="10242637" y="3525296"/>
            <a:ext cx="106836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0AFAC-4476-3587-157D-677DA5605300}"/>
              </a:ext>
            </a:extLst>
          </p:cNvPr>
          <p:cNvSpPr txBox="1"/>
          <p:nvPr/>
        </p:nvSpPr>
        <p:spPr>
          <a:xfrm>
            <a:off x="10242637" y="2778707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E7CCD-479D-A6FB-5892-8F329ECF1695}"/>
              </a:ext>
            </a:extLst>
          </p:cNvPr>
          <p:cNvSpPr txBox="1"/>
          <p:nvPr/>
        </p:nvSpPr>
        <p:spPr>
          <a:xfrm>
            <a:off x="10242637" y="2164576"/>
            <a:ext cx="78026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350F7-EA7F-FBEB-1ADE-4D4413768BF7}"/>
              </a:ext>
            </a:extLst>
          </p:cNvPr>
          <p:cNvSpPr txBox="1"/>
          <p:nvPr/>
        </p:nvSpPr>
        <p:spPr>
          <a:xfrm>
            <a:off x="10230894" y="1417987"/>
            <a:ext cx="545925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FC152A-FDD3-75C9-759A-EBD442476012}"/>
              </a:ext>
            </a:extLst>
          </p:cNvPr>
          <p:cNvCxnSpPr>
            <a:cxnSpLocks/>
          </p:cNvCxnSpPr>
          <p:nvPr/>
        </p:nvCxnSpPr>
        <p:spPr>
          <a:xfrm flipH="1" flipV="1">
            <a:off x="6101220" y="3781962"/>
            <a:ext cx="1351766" cy="11267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A41DC3-3020-F024-E111-571800F8A451}"/>
              </a:ext>
            </a:extLst>
          </p:cNvPr>
          <p:cNvSpPr txBox="1"/>
          <p:nvPr/>
        </p:nvSpPr>
        <p:spPr>
          <a:xfrm>
            <a:off x="98475" y="159831"/>
            <a:ext cx="294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Incom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HV scheme</a:t>
            </a:r>
          </a:p>
        </p:txBody>
      </p:sp>
    </p:spTree>
    <p:extLst>
      <p:ext uri="{BB962C8B-B14F-4D97-AF65-F5344CB8AC3E}">
        <p14:creationId xmlns:p14="http://schemas.microsoft.com/office/powerpoint/2010/main" val="165465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1049</TotalTime>
  <Words>913</Words>
  <Application>Microsoft Macintosh PowerPoint</Application>
  <PresentationFormat>Widescreen</PresentationFormat>
  <Paragraphs>278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PingFangSC-Regular</vt:lpstr>
      <vt:lpstr>.PingFangSC-Regular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Zorn</dc:creator>
  <cp:lastModifiedBy>Carl Zorn</cp:lastModifiedBy>
  <cp:revision>17</cp:revision>
  <dcterms:created xsi:type="dcterms:W3CDTF">2024-03-20T20:13:18Z</dcterms:created>
  <dcterms:modified xsi:type="dcterms:W3CDTF">2024-03-21T21:23:35Z</dcterms:modified>
</cp:coreProperties>
</file>