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928" r:id="rId2"/>
    <p:sldId id="927" r:id="rId3"/>
    <p:sldId id="919" r:id="rId4"/>
    <p:sldId id="934" r:id="rId5"/>
    <p:sldId id="921" r:id="rId6"/>
    <p:sldId id="931" r:id="rId7"/>
    <p:sldId id="932" r:id="rId8"/>
    <p:sldId id="925" r:id="rId9"/>
    <p:sldId id="926" r:id="rId10"/>
    <p:sldId id="929" r:id="rId11"/>
    <p:sldId id="917" r:id="rId12"/>
    <p:sldId id="918" r:id="rId13"/>
    <p:sldId id="923" r:id="rId14"/>
    <p:sldId id="922" r:id="rId15"/>
    <p:sldId id="924" r:id="rId16"/>
    <p:sldId id="9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/>
    <p:restoredTop sz="96966"/>
  </p:normalViewPr>
  <p:slideViewPr>
    <p:cSldViewPr snapToGrid="0" snapToObjects="1">
      <p:cViewPr varScale="1">
        <p:scale>
          <a:sx n="157" d="100"/>
          <a:sy n="157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bnsoftware.github.io/doxygen/db/d3c/classrecob_1_1OpFlash.html#a67b29f1867d1aef01ed676aca2896ec3" TargetMode="External"/><Relationship Id="rId2" Type="http://schemas.openxmlformats.org/officeDocument/2006/relationships/hyperlink" Target="https://sbnsoftware.github.io/doxygen/db/d3c/classrecob_1_1OpFlash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.bnl.gov/twister/bee/set/uboone/lee/2021/wire-cell-gallery/event/0/op/" TargetMode="External"/><Relationship Id="rId2" Type="http://schemas.openxmlformats.org/officeDocument/2006/relationships/hyperlink" Target="https://github.com/WireCell/wire-cell-bee/blob/master/tools/wire-cell-to-bee/WCReader.cc#L10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bnsoftware.github.io/doxygen/db/d3c/classrecob_1_1OpFlash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.bnl.gov/twister/bee/set/uboone/lee/2021/wire-cell-gallery/event/0/op/" TargetMode="External"/><Relationship Id="rId2" Type="http://schemas.openxmlformats.org/officeDocument/2006/relationships/hyperlink" Target="https://github.com/WireCell/wire-cell-bee/blob/master/tools/wire-cell-to-bee/WCReader.cc#L10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reCell/wire-cell-python" TargetMode="External"/><Relationship Id="rId2" Type="http://schemas.openxmlformats.org/officeDocument/2006/relationships/hyperlink" Target="https://github.com/HaiwangYu/larwirecell/tree/o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hy.bnl.gov/twister/bee/set/5ad5e915-f307-4c0e-a40e-a647546d2d78/event/1/" TargetMode="External"/><Relationship Id="rId5" Type="http://schemas.openxmlformats.org/officeDocument/2006/relationships/hyperlink" Target="https://www.phy.bnl.gov/twister/bee/set/db0b245c-2823-4bda-916a-7ff8712be4ef/event/1/" TargetMode="External"/><Relationship Id="rId4" Type="http://schemas.openxmlformats.org/officeDocument/2006/relationships/hyperlink" Target="https://github.com/HaiwangYu/sbnd-o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4807-210C-8D0C-C65E-43E8CA122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OpFlash</a:t>
            </a:r>
            <a:r>
              <a:rPr lang="en-US" dirty="0"/>
              <a:t> to WCT/BEE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376F6-D74E-EE78-7C5F-54D0D101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4" y="4065081"/>
            <a:ext cx="10334625" cy="746185"/>
          </a:xfrm>
        </p:spPr>
        <p:txBody>
          <a:bodyPr/>
          <a:lstStyle/>
          <a:p>
            <a:r>
              <a:rPr lang="en-US" dirty="0"/>
              <a:t>Haiwang</a:t>
            </a:r>
          </a:p>
          <a:p>
            <a:r>
              <a:rPr lang="en-US" dirty="0"/>
              <a:t>2024-03-21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0FF5F-7B45-85EC-F70C-D65413EC7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4" y="3435278"/>
            <a:ext cx="10334625" cy="1259607"/>
          </a:xfrm>
        </p:spPr>
        <p:txBody>
          <a:bodyPr/>
          <a:lstStyle/>
          <a:p>
            <a:r>
              <a:rPr lang="en-US" dirty="0"/>
              <a:t>Incorporate light to WCT</a:t>
            </a:r>
          </a:p>
        </p:txBody>
      </p:sp>
    </p:spTree>
    <p:extLst>
      <p:ext uri="{BB962C8B-B14F-4D97-AF65-F5344CB8AC3E}">
        <p14:creationId xmlns:p14="http://schemas.microsoft.com/office/powerpoint/2010/main" val="267363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288B-AE8E-A1EE-B0D6-63C5103D1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95BFB-396C-7E04-2D21-C6CE3C8B5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1BF3E-5DBC-2666-8C89-82577EC43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C4-E24B-877C-CCB5-9D95D05E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CE27D-FD2D-96CF-7014-E359866C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A0977-1116-DA2B-4A02-BF68BB417CB2}"/>
              </a:ext>
            </a:extLst>
          </p:cNvPr>
          <p:cNvSpPr txBox="1"/>
          <p:nvPr/>
        </p:nvSpPr>
        <p:spPr>
          <a:xfrm>
            <a:off x="474962" y="61830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larwirecell</a:t>
            </a:r>
            <a:r>
              <a:rPr lang="en-US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7EFBA-9BCA-C5D0-CC6B-B6A599934B9F}"/>
              </a:ext>
            </a:extLst>
          </p:cNvPr>
          <p:cNvSpPr/>
          <p:nvPr/>
        </p:nvSpPr>
        <p:spPr>
          <a:xfrm>
            <a:off x="2649051" y="3279777"/>
            <a:ext cx="2154264" cy="111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3"/>
                </a:solidFill>
              </a:rPr>
              <a:t>larwirecell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 err="1"/>
              <a:t>PMTSource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C1CDF-AFD6-2CBE-D8C6-448A471B9229}"/>
              </a:ext>
            </a:extLst>
          </p:cNvPr>
          <p:cNvSpPr/>
          <p:nvPr/>
        </p:nvSpPr>
        <p:spPr>
          <a:xfrm>
            <a:off x="5516238" y="3279777"/>
            <a:ext cx="2154264" cy="111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WCT</a:t>
            </a:r>
          </a:p>
          <a:p>
            <a:pPr algn="ctr"/>
            <a:r>
              <a:rPr lang="en-US" dirty="0" err="1"/>
              <a:t>PMTDump</a:t>
            </a:r>
            <a:endParaRPr lang="en-US" dirty="0"/>
          </a:p>
          <a:p>
            <a:pPr algn="ctr"/>
            <a:r>
              <a:rPr lang="en-US" dirty="0"/>
              <a:t>.</a:t>
            </a:r>
            <a:r>
              <a:rPr lang="en-US" dirty="0" err="1"/>
              <a:t>json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7E67-FE0E-4895-4B22-752BF8323E23}"/>
              </a:ext>
            </a:extLst>
          </p:cNvPr>
          <p:cNvSpPr/>
          <p:nvPr/>
        </p:nvSpPr>
        <p:spPr>
          <a:xfrm>
            <a:off x="2649051" y="4654071"/>
            <a:ext cx="2154264" cy="111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3"/>
                </a:solidFill>
              </a:rPr>
              <a:t>larwirecell</a:t>
            </a:r>
            <a:endParaRPr lang="en-US" dirty="0"/>
          </a:p>
          <a:p>
            <a:pPr algn="ctr"/>
            <a:r>
              <a:rPr lang="en-US" dirty="0" err="1"/>
              <a:t>FrameSource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760B-7296-F847-6673-57417728D80E}"/>
              </a:ext>
            </a:extLst>
          </p:cNvPr>
          <p:cNvSpPr/>
          <p:nvPr/>
        </p:nvSpPr>
        <p:spPr>
          <a:xfrm>
            <a:off x="5516238" y="4654071"/>
            <a:ext cx="2154264" cy="111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WCT</a:t>
            </a:r>
          </a:p>
          <a:p>
            <a:pPr algn="ctr"/>
            <a:r>
              <a:rPr lang="en-US" dirty="0" err="1"/>
              <a:t>ClusterDump</a:t>
            </a:r>
            <a:endParaRPr lang="en-US" dirty="0"/>
          </a:p>
          <a:p>
            <a:pPr algn="ctr"/>
            <a:r>
              <a:rPr lang="en-US" dirty="0"/>
              <a:t>.</a:t>
            </a:r>
            <a:r>
              <a:rPr lang="en-US" dirty="0" err="1"/>
              <a:t>json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1900DA-8ABE-8D83-A7FB-954AA1A6196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803315" y="3837716"/>
            <a:ext cx="712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577E2-2467-A73F-8E9E-6133AC4FF1C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803315" y="5212010"/>
            <a:ext cx="712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F8B11-2AAC-B489-80D1-DDCC77546C24}"/>
              </a:ext>
            </a:extLst>
          </p:cNvPr>
          <p:cNvSpPr/>
          <p:nvPr/>
        </p:nvSpPr>
        <p:spPr>
          <a:xfrm>
            <a:off x="9208736" y="4152365"/>
            <a:ext cx="2388503" cy="111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accent3"/>
                </a:solidFill>
              </a:rPr>
              <a:t>Python</a:t>
            </a:r>
          </a:p>
          <a:p>
            <a:r>
              <a:rPr lang="en-US" dirty="0" err="1"/>
              <a:t>wirecell-img</a:t>
            </a:r>
            <a:r>
              <a:rPr lang="en-US" dirty="0"/>
              <a:t> </a:t>
            </a:r>
            <a:r>
              <a:rPr lang="en-US" dirty="0" err="1"/>
              <a:t>beeblob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10F21-F973-7A51-89E5-AA0424BF7ED0}"/>
              </a:ext>
            </a:extLst>
          </p:cNvPr>
          <p:cNvSpPr/>
          <p:nvPr/>
        </p:nvSpPr>
        <p:spPr>
          <a:xfrm>
            <a:off x="1943878" y="1088051"/>
            <a:ext cx="6916900" cy="510153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accent3"/>
                </a:solidFill>
              </a:rPr>
              <a:t>WCT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2A42F-0F35-DC41-0EE7-28A235BD8F97}"/>
              </a:ext>
            </a:extLst>
          </p:cNvPr>
          <p:cNvSpPr/>
          <p:nvPr/>
        </p:nvSpPr>
        <p:spPr>
          <a:xfrm>
            <a:off x="2649051" y="1878819"/>
            <a:ext cx="2154264" cy="111587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3"/>
                </a:solidFill>
              </a:rPr>
              <a:t>larwirecell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/>
              <a:t>run-</a:t>
            </a:r>
            <a:r>
              <a:rPr lang="en-US" dirty="0" err="1"/>
              <a:t>subrun</a:t>
            </a:r>
            <a:r>
              <a:rPr lang="en-US" dirty="0"/>
              <a:t>-event</a:t>
            </a:r>
          </a:p>
        </p:txBody>
      </p:sp>
    </p:spTree>
    <p:extLst>
      <p:ext uri="{BB962C8B-B14F-4D97-AF65-F5344CB8AC3E}">
        <p14:creationId xmlns:p14="http://schemas.microsoft.com/office/powerpoint/2010/main" val="408683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39F2-040F-F4A6-1CA7-3C19408B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43EEE-3A7F-5813-3535-22E45B5C2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BCAF6-ECA1-8960-6380-36AF75F67D1A}"/>
              </a:ext>
            </a:extLst>
          </p:cNvPr>
          <p:cNvSpPr txBox="1"/>
          <p:nvPr/>
        </p:nvSpPr>
        <p:spPr>
          <a:xfrm>
            <a:off x="574535" y="1108609"/>
            <a:ext cx="78021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https://sbnsoftware.github.io/doxygen/db/d3c/classrecob_1_1OpFlash.html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vector&lt;</a:t>
            </a:r>
            <a:r>
              <a:rPr lang="en-US" dirty="0" err="1"/>
              <a:t>OpFlash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 err="1"/>
              <a:t>TensorSet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OpFlash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Tensor: scaler: 1 row x n 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Tensor: vector: n row x 3 col </a:t>
            </a:r>
            <a:r>
              <a:rPr lang="en-US" b="1" i="0" u="none" strike="sngStrike" dirty="0">
                <a:solidFill>
                  <a:srgbClr val="3D578C"/>
                </a:solidFill>
                <a:effectLst/>
                <a:latin typeface="Roboto" panose="02000000000000000000" pitchFamily="2" charset="0"/>
                <a:hlinkClick r:id="rId3"/>
              </a:rPr>
              <a:t>fPEperOpDet</a:t>
            </a:r>
            <a:endParaRPr lang="en-US" b="1" i="0" u="none" strike="sngStrike" dirty="0">
              <a:solidFill>
                <a:srgbClr val="3D578C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D578C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A7DEB0-D78E-1391-9A88-405BE8A77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15561"/>
              </p:ext>
            </p:extLst>
          </p:nvPr>
        </p:nvGraphicFramePr>
        <p:xfrm>
          <a:off x="571500" y="3667221"/>
          <a:ext cx="910657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62">
                  <a:extLst>
                    <a:ext uri="{9D8B030D-6E8A-4147-A177-3AD203B41FA5}">
                      <a16:colId xmlns:a16="http://schemas.microsoft.com/office/drawing/2014/main" val="726787735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464568667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987968628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2798972125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1597060406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348289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(f8)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 0 (f8)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 1 (f8)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OpFlash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0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OpFlash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0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57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D54AB0-C090-D77A-5C37-E7D0A98C196F}"/>
              </a:ext>
            </a:extLst>
          </p:cNvPr>
          <p:cNvSpPr txBox="1"/>
          <p:nvPr/>
        </p:nvSpPr>
        <p:spPr>
          <a:xfrm>
            <a:off x="571500" y="5400289"/>
            <a:ext cx="18155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 -&gt; PMT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CF810-2D06-C219-EBB5-07956DEDD6F8}"/>
              </a:ext>
            </a:extLst>
          </p:cNvPr>
          <p:cNvSpPr txBox="1"/>
          <p:nvPr/>
        </p:nvSpPr>
        <p:spPr>
          <a:xfrm>
            <a:off x="9038804" y="1221897"/>
            <a:ext cx="1475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PMTSource</a:t>
            </a:r>
            <a:endParaRPr lang="en-US" dirty="0"/>
          </a:p>
          <a:p>
            <a:r>
              <a:rPr lang="en-US" dirty="0" err="1"/>
              <a:t>PMTDump</a:t>
            </a:r>
            <a:endParaRPr lang="en-US" dirty="0"/>
          </a:p>
          <a:p>
            <a:endParaRPr lang="en-US" dirty="0"/>
          </a:p>
          <a:p>
            <a:r>
              <a:rPr lang="en-US" dirty="0"/>
              <a:t>PMT ID Map</a:t>
            </a:r>
          </a:p>
        </p:txBody>
      </p:sp>
    </p:spTree>
    <p:extLst>
      <p:ext uri="{BB962C8B-B14F-4D97-AF65-F5344CB8AC3E}">
        <p14:creationId xmlns:p14="http://schemas.microsoft.com/office/powerpoint/2010/main" val="6719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CFC2-4C96-CB24-08E8-B3B0ACC7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IEventInfo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3C0FF-8185-9825-4E8F-ED3C835CE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364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0669-538A-BD5C-678A-8D135791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94BD4-6DB4-E3FE-8098-5BAE5C4CB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CA90FFE-0165-1123-9F5A-BF8D20BA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" y="1630298"/>
            <a:ext cx="7182786" cy="2553283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3B0D7FF-766E-89F5-AD72-9D158DF7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14" y="1084333"/>
            <a:ext cx="4962135" cy="39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9E7E-B2DC-5E9F-58A8-C92E7160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89BF1-9B6E-8541-7828-A3AC6455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51A56E1-344E-20BF-FBEF-65185A63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96" y="0"/>
            <a:ext cx="50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0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30D0-6573-EF42-7023-0FF24E9C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3CC2F-4429-68B7-CD7D-4EDB0697E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E9D3-319E-8D82-360C-80F2A12E6F09}"/>
              </a:ext>
            </a:extLst>
          </p:cNvPr>
          <p:cNvSpPr txBox="1"/>
          <p:nvPr/>
        </p:nvSpPr>
        <p:spPr>
          <a:xfrm>
            <a:off x="598811" y="954860"/>
            <a:ext cx="106555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confirm with Chao that direct </a:t>
            </a:r>
            <a:r>
              <a:rPr lang="en-US" dirty="0" err="1">
                <a:solidFill>
                  <a:schemeClr val="accent3"/>
                </a:solidFill>
              </a:rPr>
              <a:t>json</a:t>
            </a:r>
            <a:r>
              <a:rPr lang="en-US" dirty="0">
                <a:solidFill>
                  <a:schemeClr val="accent3"/>
                </a:solidFill>
              </a:rPr>
              <a:t> PMT is OK? Yes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https://github.com/WireCell/wire-cell-bee/blob/master/tools/wire-cell-to-bee/WCReader.cc#L106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linkClick r:id="rId3"/>
              </a:rPr>
              <a:t>https://www.phy.bnl.gov/twister/bee/set/uboone/lee/2021/wire-cell-gallery/event/0/op/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multiple event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pass through full run/</a:t>
            </a:r>
            <a:r>
              <a:rPr lang="en-US" dirty="0" err="1">
                <a:solidFill>
                  <a:srgbClr val="FF0000"/>
                </a:solidFill>
              </a:rPr>
              <a:t>subrun</a:t>
            </a:r>
            <a:r>
              <a:rPr lang="en-US" dirty="0">
                <a:solidFill>
                  <a:srgbClr val="FF0000"/>
                </a:solidFill>
              </a:rPr>
              <a:t>/event information in WCT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run: 6 digit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event: 8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608F232-1859-9240-80AA-8D5CCAEE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025" y="3010236"/>
            <a:ext cx="2719391" cy="27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C830-885A-9091-47E8-CFBDC9FB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vector&lt;</a:t>
            </a:r>
            <a:r>
              <a:rPr lang="en-US" dirty="0" err="1"/>
              <a:t>OpFlash</a:t>
            </a:r>
            <a:r>
              <a:rPr lang="en-US" dirty="0"/>
              <a:t>&gt; -&gt; </a:t>
            </a:r>
            <a:r>
              <a:rPr lang="en-US" dirty="0" err="1"/>
              <a:t>ITensorSet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2F580-BF20-B107-B5BE-1E00B683F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602D9-6E6E-B299-007A-FE1CE0E925C4}"/>
              </a:ext>
            </a:extLst>
          </p:cNvPr>
          <p:cNvSpPr txBox="1"/>
          <p:nvPr/>
        </p:nvSpPr>
        <p:spPr>
          <a:xfrm>
            <a:off x="574535" y="1108609"/>
            <a:ext cx="7802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https://sbnsoftware.github.io/doxygen/db/d3c/classrecob_1_1OpFlash.html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TensorSet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Tensor (</a:t>
            </a:r>
            <a:r>
              <a:rPr lang="en-US" dirty="0" err="1"/>
              <a:t>nflash</a:t>
            </a:r>
            <a:r>
              <a:rPr lang="en-US" dirty="0"/>
              <a:t> x nmpt+1)</a:t>
            </a:r>
            <a:endParaRPr lang="en-US" b="1" dirty="0">
              <a:solidFill>
                <a:srgbClr val="3D578C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BD4DFF-B902-57AD-27EF-99B08E03A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55975"/>
              </p:ext>
            </p:extLst>
          </p:nvPr>
        </p:nvGraphicFramePr>
        <p:xfrm>
          <a:off x="692881" y="2687320"/>
          <a:ext cx="910657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62">
                  <a:extLst>
                    <a:ext uri="{9D8B030D-6E8A-4147-A177-3AD203B41FA5}">
                      <a16:colId xmlns:a16="http://schemas.microsoft.com/office/drawing/2014/main" val="726787735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464568667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987968628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2798972125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1597060406"/>
                    </a:ext>
                  </a:extLst>
                </a:gridCol>
                <a:gridCol w="1517762">
                  <a:extLst>
                    <a:ext uri="{9D8B030D-6E8A-4147-A177-3AD203B41FA5}">
                      <a16:colId xmlns:a16="http://schemas.microsoft.com/office/drawing/2014/main" val="348289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(f8)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 0 (f8)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 1 (f8)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OpFlash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0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OpFlash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0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5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60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30D0-6573-EF42-7023-0FF24E9C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 format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3CC2F-4429-68B7-CD7D-4EDB0697E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E9D3-319E-8D82-360C-80F2A12E6F09}"/>
              </a:ext>
            </a:extLst>
          </p:cNvPr>
          <p:cNvSpPr txBox="1"/>
          <p:nvPr/>
        </p:nvSpPr>
        <p:spPr>
          <a:xfrm>
            <a:off x="598811" y="954860"/>
            <a:ext cx="10193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https://github.com/WireCell/wire-cell-bee/blob/master/tools/wire-cell-to-bee/WCReader.cc#L106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linkClick r:id="rId3"/>
              </a:rPr>
              <a:t>https://www.phy.bnl.gov/twister/bee/set/uboone/lee/2021/wire-cell-gallery/event/0/op/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608F232-1859-9240-80AA-8D5CCAEE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96" y="2155189"/>
            <a:ext cx="2719391" cy="27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553D-3F52-59D8-FFD6-E99F1F62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event processing, need RSE info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25406-81F4-A4C1-A394-807135358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3ABA6-E4E5-3B78-38CA-33C8B1234456}"/>
              </a:ext>
            </a:extLst>
          </p:cNvPr>
          <p:cNvSpPr txBox="1"/>
          <p:nvPr/>
        </p:nvSpPr>
        <p:spPr>
          <a:xfrm>
            <a:off x="571500" y="1011504"/>
            <a:ext cx="60346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 1: replace </a:t>
            </a:r>
            <a:r>
              <a:rPr lang="en-US" dirty="0" err="1"/>
              <a:t>iface</a:t>
            </a:r>
            <a:r>
              <a:rPr lang="en-US" dirty="0"/>
              <a:t>::ident() with run-event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limitation 16 bit each (65536)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 2: dedicated WCT components to pass in RSE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EC5B4-EA35-CFAF-12FE-DB83708C7B48}"/>
              </a:ext>
            </a:extLst>
          </p:cNvPr>
          <p:cNvSpPr txBox="1"/>
          <p:nvPr/>
        </p:nvSpPr>
        <p:spPr>
          <a:xfrm>
            <a:off x="6425076" y="39536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run-</a:t>
            </a:r>
            <a:r>
              <a:rPr lang="en-US" dirty="0" err="1"/>
              <a:t>subrun</a:t>
            </a:r>
            <a:r>
              <a:rPr lang="en-US" dirty="0"/>
              <a:t>-event</a:t>
            </a:r>
          </a:p>
        </p:txBody>
      </p:sp>
    </p:spTree>
    <p:extLst>
      <p:ext uri="{BB962C8B-B14F-4D97-AF65-F5344CB8AC3E}">
        <p14:creationId xmlns:p14="http://schemas.microsoft.com/office/powerpoint/2010/main" val="374972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C4-E24B-877C-CCB5-9D95D05E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RSE as </a:t>
            </a:r>
            <a:r>
              <a:rPr lang="en-US" dirty="0" err="1"/>
              <a:t>ITensorSetSource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CE27D-FD2D-96CF-7014-E359866C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7EFBA-9BCA-C5D0-CC6B-B6A599934B9F}"/>
              </a:ext>
            </a:extLst>
          </p:cNvPr>
          <p:cNvSpPr/>
          <p:nvPr/>
        </p:nvSpPr>
        <p:spPr>
          <a:xfrm>
            <a:off x="493614" y="3002149"/>
            <a:ext cx="1448473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C1CDF-AFD6-2CBE-D8C6-448A471B9229}"/>
              </a:ext>
            </a:extLst>
          </p:cNvPr>
          <p:cNvSpPr/>
          <p:nvPr/>
        </p:nvSpPr>
        <p:spPr>
          <a:xfrm>
            <a:off x="6330084" y="3003522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Op-BEE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7E67-FE0E-4895-4B22-752BF8323E23}"/>
              </a:ext>
            </a:extLst>
          </p:cNvPr>
          <p:cNvSpPr/>
          <p:nvPr/>
        </p:nvSpPr>
        <p:spPr>
          <a:xfrm>
            <a:off x="493615" y="450841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FrameSource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760B-7296-F847-6673-57417728D80E}"/>
              </a:ext>
            </a:extLst>
          </p:cNvPr>
          <p:cNvSpPr/>
          <p:nvPr/>
        </p:nvSpPr>
        <p:spPr>
          <a:xfrm>
            <a:off x="2023386" y="4508413"/>
            <a:ext cx="213592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</a:t>
            </a:r>
            <a:r>
              <a:rPr lang="en-US" sz="1200" dirty="0"/>
              <a:t>-Clustering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1900DA-8ABE-8D83-A7FB-954AA1A61969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>
            <a:off x="1942087" y="3432784"/>
            <a:ext cx="2818669" cy="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577E2-2467-A73F-8E9E-6133AC4FF1C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677581" y="4939048"/>
            <a:ext cx="34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2A42F-0F35-DC41-0EE7-28A235BD8F97}"/>
              </a:ext>
            </a:extLst>
          </p:cNvPr>
          <p:cNvSpPr/>
          <p:nvPr/>
        </p:nvSpPr>
        <p:spPr>
          <a:xfrm>
            <a:off x="493615" y="1733161"/>
            <a:ext cx="1183966" cy="8612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/>
              <a:t>run-</a:t>
            </a:r>
            <a:r>
              <a:rPr lang="en-US" sz="1200" dirty="0" err="1"/>
              <a:t>subrun</a:t>
            </a:r>
            <a:r>
              <a:rPr lang="en-US" sz="1200" dirty="0"/>
              <a:t>-event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3E2FA58E-F0B7-556A-5FE9-402C538EE2BD}"/>
              </a:ext>
            </a:extLst>
          </p:cNvPr>
          <p:cNvSpPr/>
          <p:nvPr/>
        </p:nvSpPr>
        <p:spPr>
          <a:xfrm>
            <a:off x="4760756" y="3005854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1C0964CE-0235-DDD8-A805-BEB7346A4702}"/>
              </a:ext>
            </a:extLst>
          </p:cNvPr>
          <p:cNvSpPr/>
          <p:nvPr/>
        </p:nvSpPr>
        <p:spPr>
          <a:xfrm>
            <a:off x="4760755" y="4511750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PointCloud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AA1448-0DCB-0FFE-EF26-1A6C6866EA87}"/>
              </a:ext>
            </a:extLst>
          </p:cNvPr>
          <p:cNvCxnSpPr>
            <a:cxnSpLocks/>
            <a:stCxn id="8" idx="3"/>
            <a:endCxn id="29" idx="2"/>
          </p:cNvCxnSpPr>
          <p:nvPr/>
        </p:nvCxnSpPr>
        <p:spPr>
          <a:xfrm>
            <a:off x="4159307" y="4939048"/>
            <a:ext cx="601448" cy="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FE37FFD5-DB02-C550-D2B0-06261EB998EC}"/>
              </a:ext>
            </a:extLst>
          </p:cNvPr>
          <p:cNvSpPr/>
          <p:nvPr/>
        </p:nvSpPr>
        <p:spPr>
          <a:xfrm>
            <a:off x="7865406" y="1725136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json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016B58-A791-18B6-77BF-A76E36E1F3AA}"/>
              </a:ext>
            </a:extLst>
          </p:cNvPr>
          <p:cNvCxnSpPr>
            <a:cxnSpLocks/>
            <a:stCxn id="20" idx="3"/>
            <a:endCxn id="39" idx="2"/>
          </p:cNvCxnSpPr>
          <p:nvPr/>
        </p:nvCxnSpPr>
        <p:spPr>
          <a:xfrm>
            <a:off x="1677581" y="2163796"/>
            <a:ext cx="3083174" cy="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971488-A047-98B6-BA0C-0308B69256F1}"/>
              </a:ext>
            </a:extLst>
          </p:cNvPr>
          <p:cNvCxnSpPr>
            <a:cxnSpLocks/>
            <a:stCxn id="17" idx="0"/>
            <a:endCxn id="6" idx="1"/>
          </p:cNvCxnSpPr>
          <p:nvPr/>
        </p:nvCxnSpPr>
        <p:spPr>
          <a:xfrm>
            <a:off x="5833663" y="3434157"/>
            <a:ext cx="496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08BE7A3-D8DD-A2FC-16F5-44D4F3211E97}"/>
              </a:ext>
            </a:extLst>
          </p:cNvPr>
          <p:cNvSpPr/>
          <p:nvPr/>
        </p:nvSpPr>
        <p:spPr>
          <a:xfrm>
            <a:off x="6285380" y="449908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PC-BEE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+ 10 sec</a:t>
            </a:r>
          </a:p>
        </p:txBody>
      </p:sp>
      <p:sp>
        <p:nvSpPr>
          <p:cNvPr id="45" name="Snip Single Corner Rectangle 44">
            <a:extLst>
              <a:ext uri="{FF2B5EF4-FFF2-40B4-BE49-F238E27FC236}">
                <a16:creationId xmlns:a16="http://schemas.microsoft.com/office/drawing/2014/main" id="{1A09C56D-7DAD-40E9-EE7C-FB33ED057580}"/>
              </a:ext>
            </a:extLst>
          </p:cNvPr>
          <p:cNvSpPr/>
          <p:nvPr/>
        </p:nvSpPr>
        <p:spPr>
          <a:xfrm>
            <a:off x="7865407" y="3003522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json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>
            <a:extLst>
              <a:ext uri="{FF2B5EF4-FFF2-40B4-BE49-F238E27FC236}">
                <a16:creationId xmlns:a16="http://schemas.microsoft.com/office/drawing/2014/main" id="{1DEEF9D1-DE25-DA81-B627-BBF7D424C04B}"/>
              </a:ext>
            </a:extLst>
          </p:cNvPr>
          <p:cNvSpPr/>
          <p:nvPr/>
        </p:nvSpPr>
        <p:spPr>
          <a:xfrm>
            <a:off x="7865407" y="4503747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json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AB6FEB-E9F6-5254-7293-324FFD665E48}"/>
              </a:ext>
            </a:extLst>
          </p:cNvPr>
          <p:cNvSpPr/>
          <p:nvPr/>
        </p:nvSpPr>
        <p:spPr>
          <a:xfrm>
            <a:off x="9585658" y="2971727"/>
            <a:ext cx="2284082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Json</a:t>
            </a:r>
            <a:r>
              <a:rPr lang="en-US" sz="1200" dirty="0"/>
              <a:t>-BEE</a:t>
            </a:r>
          </a:p>
          <a:p>
            <a:pPr algn="ctr"/>
            <a:r>
              <a:rPr lang="en-US" sz="1200" dirty="0"/>
              <a:t>dump to BEE format on file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981DD1A-78B0-42C9-B022-2661F19F9486}"/>
              </a:ext>
            </a:extLst>
          </p:cNvPr>
          <p:cNvCxnSpPr>
            <a:cxnSpLocks/>
            <a:stCxn id="37" idx="0"/>
            <a:endCxn id="48" idx="1"/>
          </p:cNvCxnSpPr>
          <p:nvPr/>
        </p:nvCxnSpPr>
        <p:spPr>
          <a:xfrm>
            <a:off x="8938313" y="2153439"/>
            <a:ext cx="647345" cy="124892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F94C8A8C-3772-ED53-98C5-7F509C8D4867}"/>
              </a:ext>
            </a:extLst>
          </p:cNvPr>
          <p:cNvCxnSpPr>
            <a:cxnSpLocks/>
            <a:stCxn id="45" idx="0"/>
            <a:endCxn id="48" idx="1"/>
          </p:cNvCxnSpPr>
          <p:nvPr/>
        </p:nvCxnSpPr>
        <p:spPr>
          <a:xfrm flipV="1">
            <a:off x="8938314" y="3402362"/>
            <a:ext cx="647344" cy="294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BA7E5530-CB07-F7DD-6A7C-E1815E23E479}"/>
              </a:ext>
            </a:extLst>
          </p:cNvPr>
          <p:cNvCxnSpPr>
            <a:cxnSpLocks/>
            <a:stCxn id="46" idx="0"/>
            <a:endCxn id="48" idx="1"/>
          </p:cNvCxnSpPr>
          <p:nvPr/>
        </p:nvCxnSpPr>
        <p:spPr>
          <a:xfrm flipV="1">
            <a:off x="8938314" y="3402362"/>
            <a:ext cx="647344" cy="15296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AE6DE3E-9820-6356-A683-3AB2669F378F}"/>
              </a:ext>
            </a:extLst>
          </p:cNvPr>
          <p:cNvCxnSpPr>
            <a:cxnSpLocks/>
            <a:stCxn id="6" idx="3"/>
            <a:endCxn id="45" idx="2"/>
          </p:cNvCxnSpPr>
          <p:nvPr/>
        </p:nvCxnSpPr>
        <p:spPr>
          <a:xfrm flipV="1">
            <a:off x="7514050" y="3431825"/>
            <a:ext cx="351357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E42A9DB-CFFD-78B4-8E81-25823194AAF2}"/>
              </a:ext>
            </a:extLst>
          </p:cNvPr>
          <p:cNvCxnSpPr>
            <a:cxnSpLocks/>
            <a:stCxn id="29" idx="0"/>
            <a:endCxn id="44" idx="1"/>
          </p:cNvCxnSpPr>
          <p:nvPr/>
        </p:nvCxnSpPr>
        <p:spPr>
          <a:xfrm flipV="1">
            <a:off x="5833662" y="4929718"/>
            <a:ext cx="451718" cy="1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CB658D5-92D2-7B49-FD2D-28DDA34EDCD1}"/>
              </a:ext>
            </a:extLst>
          </p:cNvPr>
          <p:cNvCxnSpPr>
            <a:cxnSpLocks/>
            <a:stCxn id="44" idx="3"/>
            <a:endCxn id="46" idx="2"/>
          </p:cNvCxnSpPr>
          <p:nvPr/>
        </p:nvCxnSpPr>
        <p:spPr>
          <a:xfrm>
            <a:off x="7469346" y="4929718"/>
            <a:ext cx="396061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F8987-32FB-F0FF-859A-2C035A629FFC}"/>
              </a:ext>
            </a:extLst>
          </p:cNvPr>
          <p:cNvSpPr/>
          <p:nvPr/>
        </p:nvSpPr>
        <p:spPr>
          <a:xfrm>
            <a:off x="6045988" y="917924"/>
            <a:ext cx="3188313" cy="4762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rgbClr val="FF0000"/>
                </a:solidFill>
              </a:rPr>
              <a:t>Can be removed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6E4E8F-B011-16AA-42A5-28921890C278}"/>
              </a:ext>
            </a:extLst>
          </p:cNvPr>
          <p:cNvSpPr/>
          <p:nvPr/>
        </p:nvSpPr>
        <p:spPr>
          <a:xfrm>
            <a:off x="6315553" y="1733160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RSE-BEE</a:t>
            </a:r>
          </a:p>
        </p:txBody>
      </p:sp>
      <p:sp>
        <p:nvSpPr>
          <p:cNvPr id="39" name="Snip Single Corner Rectangle 38">
            <a:extLst>
              <a:ext uri="{FF2B5EF4-FFF2-40B4-BE49-F238E27FC236}">
                <a16:creationId xmlns:a16="http://schemas.microsoft.com/office/drawing/2014/main" id="{C294DD83-82B8-974E-9CBC-6E7B6A6D9A2B}"/>
              </a:ext>
            </a:extLst>
          </p:cNvPr>
          <p:cNvSpPr/>
          <p:nvPr/>
        </p:nvSpPr>
        <p:spPr>
          <a:xfrm>
            <a:off x="4760755" y="1737824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57329A3-6B74-1E01-C326-60068056652C}"/>
              </a:ext>
            </a:extLst>
          </p:cNvPr>
          <p:cNvCxnSpPr>
            <a:cxnSpLocks/>
            <a:stCxn id="39" idx="0"/>
            <a:endCxn id="36" idx="1"/>
          </p:cNvCxnSpPr>
          <p:nvPr/>
        </p:nvCxnSpPr>
        <p:spPr>
          <a:xfrm flipV="1">
            <a:off x="5833662" y="2163795"/>
            <a:ext cx="481891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623891-ECC7-1D78-5DA7-91FA34D78E4F}"/>
              </a:ext>
            </a:extLst>
          </p:cNvPr>
          <p:cNvCxnSpPr>
            <a:cxnSpLocks/>
            <a:stCxn id="36" idx="3"/>
            <a:endCxn id="37" idx="2"/>
          </p:cNvCxnSpPr>
          <p:nvPr/>
        </p:nvCxnSpPr>
        <p:spPr>
          <a:xfrm flipV="1">
            <a:off x="7499519" y="2153439"/>
            <a:ext cx="365887" cy="1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9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C4-E24B-877C-CCB5-9D95D05E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RSE as Service, e.g., </a:t>
            </a:r>
            <a:r>
              <a:rPr lang="en-US" dirty="0" err="1"/>
              <a:t>EmpiricalNoiseModel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CE27D-FD2D-96CF-7014-E359866C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7EFBA-9BCA-C5D0-CC6B-B6A599934B9F}"/>
              </a:ext>
            </a:extLst>
          </p:cNvPr>
          <p:cNvSpPr/>
          <p:nvPr/>
        </p:nvSpPr>
        <p:spPr>
          <a:xfrm>
            <a:off x="493614" y="3002149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C1CDF-AFD6-2CBE-D8C6-448A471B9229}"/>
              </a:ext>
            </a:extLst>
          </p:cNvPr>
          <p:cNvSpPr/>
          <p:nvPr/>
        </p:nvSpPr>
        <p:spPr>
          <a:xfrm>
            <a:off x="6330084" y="3003522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Op-BEE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7E67-FE0E-4895-4B22-752BF8323E23}"/>
              </a:ext>
            </a:extLst>
          </p:cNvPr>
          <p:cNvSpPr/>
          <p:nvPr/>
        </p:nvSpPr>
        <p:spPr>
          <a:xfrm>
            <a:off x="493615" y="450841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FrameSource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760B-7296-F847-6673-57417728D80E}"/>
              </a:ext>
            </a:extLst>
          </p:cNvPr>
          <p:cNvSpPr/>
          <p:nvPr/>
        </p:nvSpPr>
        <p:spPr>
          <a:xfrm>
            <a:off x="2023386" y="4508413"/>
            <a:ext cx="213592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</a:t>
            </a:r>
            <a:r>
              <a:rPr lang="en-US" sz="1200" dirty="0"/>
              <a:t>-Clustering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1900DA-8ABE-8D83-A7FB-954AA1A61969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>
            <a:off x="2023385" y="3432784"/>
            <a:ext cx="2737371" cy="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577E2-2467-A73F-8E9E-6133AC4FF1C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677581" y="4939048"/>
            <a:ext cx="34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2A42F-0F35-DC41-0EE7-28A235BD8F97}"/>
              </a:ext>
            </a:extLst>
          </p:cNvPr>
          <p:cNvSpPr/>
          <p:nvPr/>
        </p:nvSpPr>
        <p:spPr>
          <a:xfrm>
            <a:off x="493615" y="1733161"/>
            <a:ext cx="1183966" cy="8612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/>
              <a:t>run-</a:t>
            </a:r>
            <a:r>
              <a:rPr lang="en-US" sz="1200" dirty="0" err="1"/>
              <a:t>subrun</a:t>
            </a:r>
            <a:r>
              <a:rPr lang="en-US" sz="1200" dirty="0"/>
              <a:t>-event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3E2FA58E-F0B7-556A-5FE9-402C538EE2BD}"/>
              </a:ext>
            </a:extLst>
          </p:cNvPr>
          <p:cNvSpPr/>
          <p:nvPr/>
        </p:nvSpPr>
        <p:spPr>
          <a:xfrm>
            <a:off x="4760756" y="3005854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1C0964CE-0235-DDD8-A805-BEB7346A4702}"/>
              </a:ext>
            </a:extLst>
          </p:cNvPr>
          <p:cNvSpPr/>
          <p:nvPr/>
        </p:nvSpPr>
        <p:spPr>
          <a:xfrm>
            <a:off x="4760755" y="4511750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PointCloud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AA1448-0DCB-0FFE-EF26-1A6C6866EA87}"/>
              </a:ext>
            </a:extLst>
          </p:cNvPr>
          <p:cNvCxnSpPr>
            <a:cxnSpLocks/>
            <a:stCxn id="8" idx="3"/>
            <a:endCxn id="29" idx="2"/>
          </p:cNvCxnSpPr>
          <p:nvPr/>
        </p:nvCxnSpPr>
        <p:spPr>
          <a:xfrm>
            <a:off x="4159307" y="4939048"/>
            <a:ext cx="601448" cy="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971488-A047-98B6-BA0C-0308B69256F1}"/>
              </a:ext>
            </a:extLst>
          </p:cNvPr>
          <p:cNvCxnSpPr>
            <a:cxnSpLocks/>
            <a:stCxn id="17" idx="0"/>
            <a:endCxn id="6" idx="1"/>
          </p:cNvCxnSpPr>
          <p:nvPr/>
        </p:nvCxnSpPr>
        <p:spPr>
          <a:xfrm>
            <a:off x="5833663" y="3434157"/>
            <a:ext cx="496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08BE7A3-D8DD-A2FC-16F5-44D4F3211E97}"/>
              </a:ext>
            </a:extLst>
          </p:cNvPr>
          <p:cNvSpPr/>
          <p:nvPr/>
        </p:nvSpPr>
        <p:spPr>
          <a:xfrm>
            <a:off x="6285380" y="449908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PC-BEE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+ 10 sec</a:t>
            </a:r>
          </a:p>
        </p:txBody>
      </p:sp>
      <p:sp>
        <p:nvSpPr>
          <p:cNvPr id="45" name="Snip Single Corner Rectangle 44">
            <a:extLst>
              <a:ext uri="{FF2B5EF4-FFF2-40B4-BE49-F238E27FC236}">
                <a16:creationId xmlns:a16="http://schemas.microsoft.com/office/drawing/2014/main" id="{1A09C56D-7DAD-40E9-EE7C-FB33ED057580}"/>
              </a:ext>
            </a:extLst>
          </p:cNvPr>
          <p:cNvSpPr/>
          <p:nvPr/>
        </p:nvSpPr>
        <p:spPr>
          <a:xfrm>
            <a:off x="7865407" y="3003522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json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>
            <a:extLst>
              <a:ext uri="{FF2B5EF4-FFF2-40B4-BE49-F238E27FC236}">
                <a16:creationId xmlns:a16="http://schemas.microsoft.com/office/drawing/2014/main" id="{1DEEF9D1-DE25-DA81-B627-BBF7D424C04B}"/>
              </a:ext>
            </a:extLst>
          </p:cNvPr>
          <p:cNvSpPr/>
          <p:nvPr/>
        </p:nvSpPr>
        <p:spPr>
          <a:xfrm>
            <a:off x="7865407" y="4503747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json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AE6DE3E-9820-6356-A683-3AB2669F378F}"/>
              </a:ext>
            </a:extLst>
          </p:cNvPr>
          <p:cNvCxnSpPr>
            <a:cxnSpLocks/>
            <a:stCxn id="6" idx="3"/>
            <a:endCxn id="45" idx="2"/>
          </p:cNvCxnSpPr>
          <p:nvPr/>
        </p:nvCxnSpPr>
        <p:spPr>
          <a:xfrm flipV="1">
            <a:off x="7514050" y="3431825"/>
            <a:ext cx="351357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E42A9DB-CFFD-78B4-8E81-25823194AAF2}"/>
              </a:ext>
            </a:extLst>
          </p:cNvPr>
          <p:cNvCxnSpPr>
            <a:cxnSpLocks/>
            <a:stCxn id="29" idx="0"/>
            <a:endCxn id="44" idx="1"/>
          </p:cNvCxnSpPr>
          <p:nvPr/>
        </p:nvCxnSpPr>
        <p:spPr>
          <a:xfrm flipV="1">
            <a:off x="5833662" y="4929718"/>
            <a:ext cx="451718" cy="1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CB658D5-92D2-7B49-FD2D-28DDA34EDCD1}"/>
              </a:ext>
            </a:extLst>
          </p:cNvPr>
          <p:cNvCxnSpPr>
            <a:cxnSpLocks/>
            <a:stCxn id="44" idx="3"/>
            <a:endCxn id="46" idx="2"/>
          </p:cNvCxnSpPr>
          <p:nvPr/>
        </p:nvCxnSpPr>
        <p:spPr>
          <a:xfrm>
            <a:off x="7469346" y="4929718"/>
            <a:ext cx="396061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F502BBF4-CEC9-8D5E-7406-0339B1A9559C}"/>
              </a:ext>
            </a:extLst>
          </p:cNvPr>
          <p:cNvCxnSpPr>
            <a:cxnSpLocks/>
            <a:stCxn id="20" idx="3"/>
            <a:endCxn id="6" idx="0"/>
          </p:cNvCxnSpPr>
          <p:nvPr/>
        </p:nvCxnSpPr>
        <p:spPr>
          <a:xfrm>
            <a:off x="1677581" y="2163796"/>
            <a:ext cx="5244486" cy="839726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07D2CAE6-31F1-66B6-26B6-EC7866B2B88F}"/>
              </a:ext>
            </a:extLst>
          </p:cNvPr>
          <p:cNvCxnSpPr>
            <a:cxnSpLocks/>
            <a:stCxn id="20" idx="3"/>
            <a:endCxn id="44" idx="0"/>
          </p:cNvCxnSpPr>
          <p:nvPr/>
        </p:nvCxnSpPr>
        <p:spPr>
          <a:xfrm>
            <a:off x="1677581" y="2163796"/>
            <a:ext cx="5199782" cy="233528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C4-E24B-877C-CCB5-9D95D05E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have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CE27D-FD2D-96CF-7014-E359866C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7EFBA-9BCA-C5D0-CC6B-B6A599934B9F}"/>
              </a:ext>
            </a:extLst>
          </p:cNvPr>
          <p:cNvSpPr/>
          <p:nvPr/>
        </p:nvSpPr>
        <p:spPr>
          <a:xfrm>
            <a:off x="571500" y="825391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C1CDF-AFD6-2CBE-D8C6-448A471B9229}"/>
              </a:ext>
            </a:extLst>
          </p:cNvPr>
          <p:cNvSpPr/>
          <p:nvPr/>
        </p:nvSpPr>
        <p:spPr>
          <a:xfrm>
            <a:off x="4223120" y="826764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TensorFileSink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7E67-FE0E-4895-4B22-752BF8323E23}"/>
              </a:ext>
            </a:extLst>
          </p:cNvPr>
          <p:cNvSpPr/>
          <p:nvPr/>
        </p:nvSpPr>
        <p:spPr>
          <a:xfrm>
            <a:off x="571500" y="3447520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FrameSource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760B-7296-F847-6673-57417728D80E}"/>
              </a:ext>
            </a:extLst>
          </p:cNvPr>
          <p:cNvSpPr/>
          <p:nvPr/>
        </p:nvSpPr>
        <p:spPr>
          <a:xfrm>
            <a:off x="2435605" y="3453500"/>
            <a:ext cx="1362120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</a:t>
            </a:r>
            <a:endParaRPr lang="en-US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1900DA-8ABE-8D83-A7FB-954AA1A61969}"/>
              </a:ext>
            </a:extLst>
          </p:cNvPr>
          <p:cNvCxnSpPr>
            <a:cxnSpLocks/>
            <a:stCxn id="5" idx="3"/>
            <a:endCxn id="17" idx="2"/>
          </p:cNvCxnSpPr>
          <p:nvPr/>
        </p:nvCxnSpPr>
        <p:spPr>
          <a:xfrm>
            <a:off x="2101271" y="1256026"/>
            <a:ext cx="552521" cy="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577E2-2467-A73F-8E9E-6133AC4FF1C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755466" y="3878155"/>
            <a:ext cx="680139" cy="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3E2FA58E-F0B7-556A-5FE9-402C538EE2BD}"/>
              </a:ext>
            </a:extLst>
          </p:cNvPr>
          <p:cNvSpPr/>
          <p:nvPr/>
        </p:nvSpPr>
        <p:spPr>
          <a:xfrm>
            <a:off x="2653792" y="829096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1C0964CE-0235-DDD8-A805-BEB7346A4702}"/>
              </a:ext>
            </a:extLst>
          </p:cNvPr>
          <p:cNvSpPr/>
          <p:nvPr/>
        </p:nvSpPr>
        <p:spPr>
          <a:xfrm>
            <a:off x="6173885" y="3437003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ITensorSet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PointCloud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AA1448-0DCB-0FFE-EF26-1A6C6866EA87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3797725" y="3884135"/>
            <a:ext cx="237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971488-A047-98B6-BA0C-0308B69256F1}"/>
              </a:ext>
            </a:extLst>
          </p:cNvPr>
          <p:cNvCxnSpPr>
            <a:cxnSpLocks/>
            <a:stCxn id="17" idx="0"/>
            <a:endCxn id="6" idx="1"/>
          </p:cNvCxnSpPr>
          <p:nvPr/>
        </p:nvCxnSpPr>
        <p:spPr>
          <a:xfrm>
            <a:off x="3726699" y="1257399"/>
            <a:ext cx="496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08BE7A3-D8DD-A2FC-16F5-44D4F3211E97}"/>
              </a:ext>
            </a:extLst>
          </p:cNvPr>
          <p:cNvSpPr/>
          <p:nvPr/>
        </p:nvSpPr>
        <p:spPr>
          <a:xfrm>
            <a:off x="7698510" y="3424336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TensorFileSink</a:t>
            </a:r>
            <a:endParaRPr lang="en-US" sz="1200" dirty="0"/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dump</a:t>
            </a:r>
          </a:p>
        </p:txBody>
      </p:sp>
      <p:sp>
        <p:nvSpPr>
          <p:cNvPr id="45" name="Snip Single Corner Rectangle 44">
            <a:extLst>
              <a:ext uri="{FF2B5EF4-FFF2-40B4-BE49-F238E27FC236}">
                <a16:creationId xmlns:a16="http://schemas.microsoft.com/office/drawing/2014/main" id="{1A09C56D-7DAD-40E9-EE7C-FB33ED057580}"/>
              </a:ext>
            </a:extLst>
          </p:cNvPr>
          <p:cNvSpPr/>
          <p:nvPr/>
        </p:nvSpPr>
        <p:spPr>
          <a:xfrm>
            <a:off x="5758443" y="826764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tar.gz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>
            <a:extLst>
              <a:ext uri="{FF2B5EF4-FFF2-40B4-BE49-F238E27FC236}">
                <a16:creationId xmlns:a16="http://schemas.microsoft.com/office/drawing/2014/main" id="{1DEEF9D1-DE25-DA81-B627-BBF7D424C04B}"/>
              </a:ext>
            </a:extLst>
          </p:cNvPr>
          <p:cNvSpPr/>
          <p:nvPr/>
        </p:nvSpPr>
        <p:spPr>
          <a:xfrm>
            <a:off x="9278537" y="3429000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tar.gz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AE6DE3E-9820-6356-A683-3AB2669F378F}"/>
              </a:ext>
            </a:extLst>
          </p:cNvPr>
          <p:cNvCxnSpPr>
            <a:cxnSpLocks/>
            <a:stCxn id="6" idx="3"/>
            <a:endCxn id="45" idx="2"/>
          </p:cNvCxnSpPr>
          <p:nvPr/>
        </p:nvCxnSpPr>
        <p:spPr>
          <a:xfrm flipV="1">
            <a:off x="5407086" y="1255067"/>
            <a:ext cx="351357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E42A9DB-CFFD-78B4-8E81-25823194AAF2}"/>
              </a:ext>
            </a:extLst>
          </p:cNvPr>
          <p:cNvCxnSpPr>
            <a:cxnSpLocks/>
            <a:stCxn id="29" idx="0"/>
            <a:endCxn id="44" idx="1"/>
          </p:cNvCxnSpPr>
          <p:nvPr/>
        </p:nvCxnSpPr>
        <p:spPr>
          <a:xfrm flipV="1">
            <a:off x="7246792" y="3854971"/>
            <a:ext cx="451718" cy="1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CB658D5-92D2-7B49-FD2D-28DDA34EDCD1}"/>
              </a:ext>
            </a:extLst>
          </p:cNvPr>
          <p:cNvCxnSpPr>
            <a:cxnSpLocks/>
            <a:stCxn id="44" idx="3"/>
            <a:endCxn id="46" idx="2"/>
          </p:cNvCxnSpPr>
          <p:nvPr/>
        </p:nvCxnSpPr>
        <p:spPr>
          <a:xfrm>
            <a:off x="8882476" y="3854971"/>
            <a:ext cx="396061" cy="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3109C7-70FA-84BD-79CA-B48D39C1796B}"/>
              </a:ext>
            </a:extLst>
          </p:cNvPr>
          <p:cNvSpPr/>
          <p:nvPr/>
        </p:nvSpPr>
        <p:spPr>
          <a:xfrm>
            <a:off x="4035722" y="3453500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Clustering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5CF7D0-E3CC-1E76-549D-E47DAF38C086}"/>
              </a:ext>
            </a:extLst>
          </p:cNvPr>
          <p:cNvCxnSpPr>
            <a:cxnSpLocks/>
            <a:stCxn id="14" idx="3"/>
            <a:endCxn id="29" idx="2"/>
          </p:cNvCxnSpPr>
          <p:nvPr/>
        </p:nvCxnSpPr>
        <p:spPr>
          <a:xfrm flipV="1">
            <a:off x="5108629" y="3865306"/>
            <a:ext cx="1065256" cy="1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FDE81CDA-8E24-0C88-9002-CD3B6C06F69D}"/>
              </a:ext>
            </a:extLst>
          </p:cNvPr>
          <p:cNvSpPr/>
          <p:nvPr/>
        </p:nvSpPr>
        <p:spPr>
          <a:xfrm>
            <a:off x="9278536" y="2107967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bee.json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4F3FBC5-E46E-28D4-CE8B-0066EB0DEA31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rot="5400000" flipH="1" flipV="1">
            <a:off x="6466741" y="641705"/>
            <a:ext cx="917230" cy="47063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68AC1D-AB45-8590-FD3A-4A25E53B034F}"/>
              </a:ext>
            </a:extLst>
          </p:cNvPr>
          <p:cNvSpPr txBox="1"/>
          <p:nvPr/>
        </p:nvSpPr>
        <p:spPr>
          <a:xfrm>
            <a:off x="6468886" y="2455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debug out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1176B-41C1-9E25-BBE0-C6C5B10E809B}"/>
              </a:ext>
            </a:extLst>
          </p:cNvPr>
          <p:cNvSpPr/>
          <p:nvPr/>
        </p:nvSpPr>
        <p:spPr>
          <a:xfrm>
            <a:off x="7528935" y="825391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WC-Python</a:t>
            </a:r>
          </a:p>
        </p:txBody>
      </p: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9C9C6D0A-3899-5F09-2BB8-A2AC7A72FB88}"/>
              </a:ext>
            </a:extLst>
          </p:cNvPr>
          <p:cNvSpPr/>
          <p:nvPr/>
        </p:nvSpPr>
        <p:spPr>
          <a:xfrm>
            <a:off x="9269794" y="841579"/>
            <a:ext cx="1072907" cy="856605"/>
          </a:xfrm>
          <a:prstGeom prst="snip1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.</a:t>
            </a:r>
            <a:r>
              <a:rPr lang="en-US" sz="1200" dirty="0" err="1">
                <a:solidFill>
                  <a:schemeClr val="tx1"/>
                </a:solidFill>
              </a:rPr>
              <a:t>json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D8FFBD-A4ED-776B-ABF0-660B3F614C0A}"/>
              </a:ext>
            </a:extLst>
          </p:cNvPr>
          <p:cNvCxnSpPr>
            <a:cxnSpLocks/>
            <a:stCxn id="26" idx="3"/>
            <a:endCxn id="27" idx="2"/>
          </p:cNvCxnSpPr>
          <p:nvPr/>
        </p:nvCxnSpPr>
        <p:spPr>
          <a:xfrm>
            <a:off x="8712901" y="1256026"/>
            <a:ext cx="556893" cy="1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D30AFF-8A4A-2D9A-109F-E3B2C107A50A}"/>
              </a:ext>
            </a:extLst>
          </p:cNvPr>
          <p:cNvCxnSpPr>
            <a:cxnSpLocks/>
          </p:cNvCxnSpPr>
          <p:nvPr/>
        </p:nvCxnSpPr>
        <p:spPr>
          <a:xfrm flipV="1">
            <a:off x="7033019" y="1255066"/>
            <a:ext cx="294247" cy="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5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C069-C8CE-9A61-E0C5-3DA8AFB7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D6CCD-EF7A-7864-20FF-CF1C9C95C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1FF9D-3198-B5CE-B2C7-B95A114E02BA}"/>
              </a:ext>
            </a:extLst>
          </p:cNvPr>
          <p:cNvSpPr txBox="1"/>
          <p:nvPr/>
        </p:nvSpPr>
        <p:spPr>
          <a:xfrm>
            <a:off x="590719" y="954860"/>
            <a:ext cx="9426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larwirecell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https://github.com/HaiwangYu/larwirecell/tree/op</a:t>
            </a:r>
            <a:endParaRPr lang="en-US" dirty="0"/>
          </a:p>
          <a:p>
            <a:r>
              <a:rPr lang="en-US" dirty="0" err="1"/>
              <a:t>wc</a:t>
            </a:r>
            <a:r>
              <a:rPr lang="en-US" dirty="0"/>
              <a:t>-python: </a:t>
            </a:r>
            <a:r>
              <a:rPr lang="en-US" dirty="0">
                <a:hlinkClick r:id="rId3"/>
              </a:rPr>
              <a:t>https://github.com/WireCell/wire-cell-python</a:t>
            </a:r>
            <a:endParaRPr lang="en-US" dirty="0"/>
          </a:p>
          <a:p>
            <a:r>
              <a:rPr lang="en-US" dirty="0" err="1"/>
              <a:t>cfg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https://github.com/HaiwangYu/sbnd-op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BEE shows some results</a:t>
            </a:r>
          </a:p>
          <a:p>
            <a:r>
              <a:rPr lang="en-US" dirty="0">
                <a:hlinkClick r:id="rId5"/>
              </a:rPr>
              <a:t>https://www.phy.bnl.gov/twister/bee/set/db0b245c-2823-4bda-916a-7ff8712be4ef/event/1/</a:t>
            </a:r>
            <a:endParaRPr lang="en-US" dirty="0"/>
          </a:p>
          <a:p>
            <a:r>
              <a:rPr lang="en-US" dirty="0">
                <a:hlinkClick r:id="rId6"/>
              </a:rPr>
              <a:t>https://www.phy.bnl.gov/twister/bee/set/5ad5e915-f307-4c0e-a40e-a647546d2d78/event/1/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ACCB-1112-CCE6-4F6B-ADABF62D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175F3-93A7-FB3D-9456-C58EFCAF3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9A7D2-AB87-86E7-0155-5BC27E89D422}"/>
              </a:ext>
            </a:extLst>
          </p:cNvPr>
          <p:cNvSpPr txBox="1"/>
          <p:nvPr/>
        </p:nvSpPr>
        <p:spPr>
          <a:xfrm>
            <a:off x="571500" y="857756"/>
            <a:ext cx="76931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mapping for the PMT/x-</a:t>
            </a:r>
            <a:r>
              <a:rPr lang="en-US" dirty="0" err="1"/>
              <a:t>arapuca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imaging/clustering branch running </a:t>
            </a:r>
            <a:r>
              <a:rPr lang="en-US" dirty="0" err="1"/>
              <a:t>ryncronized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some charge-light matching mechanism, even a placeholder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will be most useful for now?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even a simple placeholder algorithm?</a:t>
            </a:r>
          </a:p>
        </p:txBody>
      </p:sp>
    </p:spTree>
    <p:extLst>
      <p:ext uri="{BB962C8B-B14F-4D97-AF65-F5344CB8AC3E}">
        <p14:creationId xmlns:p14="http://schemas.microsoft.com/office/powerpoint/2010/main" val="25170458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21614</TotalTime>
  <Words>584</Words>
  <Application>Microsoft Macintosh PowerPoint</Application>
  <PresentationFormat>Widescreen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Menlo</vt:lpstr>
      <vt:lpstr>Roboto</vt:lpstr>
      <vt:lpstr>BNL</vt:lpstr>
      <vt:lpstr>OpFlash to WCT/BEE</vt:lpstr>
      <vt:lpstr>vector&lt;OpFlash&gt; -&gt; ITensorSet</vt:lpstr>
      <vt:lpstr>BEE format</vt:lpstr>
      <vt:lpstr>multiple event processing, need RSE info</vt:lpstr>
      <vt:lpstr>RSE as ITensorSetSource</vt:lpstr>
      <vt:lpstr>RSE as Service, e.g., EmpiricalNoiseModel</vt:lpstr>
      <vt:lpstr>What I have now</vt:lpstr>
      <vt:lpstr>Current status</vt:lpstr>
      <vt:lpstr>Next</vt:lpstr>
      <vt:lpstr>other notes</vt:lpstr>
      <vt:lpstr>PowerPoint Presentation</vt:lpstr>
      <vt:lpstr>PowerPoint Presentation</vt:lpstr>
      <vt:lpstr>IEventInfo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861</cp:revision>
  <dcterms:created xsi:type="dcterms:W3CDTF">2022-02-26T15:56:48Z</dcterms:created>
  <dcterms:modified xsi:type="dcterms:W3CDTF">2024-03-21T17:12:08Z</dcterms:modified>
  <cp:category/>
</cp:coreProperties>
</file>