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815" r:id="rId2"/>
    <p:sldId id="3816" r:id="rId3"/>
    <p:sldId id="3817" r:id="rId4"/>
    <p:sldId id="3820" r:id="rId5"/>
    <p:sldId id="3819" r:id="rId6"/>
    <p:sldId id="38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04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69"/>
    <p:restoredTop sz="96197"/>
  </p:normalViewPr>
  <p:slideViewPr>
    <p:cSldViewPr snapToGrid="0" snapToObjects="1">
      <p:cViewPr varScale="1">
        <p:scale>
          <a:sx n="125" d="100"/>
          <a:sy n="125" d="100"/>
        </p:scale>
        <p:origin x="304" y="-8"/>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F1FDA-2065-124B-8829-102F55D7E4A0}" type="datetimeFigureOut">
              <a:rPr lang="en-US" smtClean="0"/>
              <a:t>3/28/24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46C33-F5F1-224B-851B-73BE8578DF3C}" type="slidenum">
              <a:rPr lang="en-US" smtClean="0"/>
              <a:t>‹#›</a:t>
            </a:fld>
            <a:endParaRPr lang="en-US"/>
          </a:p>
        </p:txBody>
      </p:sp>
    </p:spTree>
    <p:extLst>
      <p:ext uri="{BB962C8B-B14F-4D97-AF65-F5344CB8AC3E}">
        <p14:creationId xmlns:p14="http://schemas.microsoft.com/office/powerpoint/2010/main" val="208093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0699-FDCE-1346-807E-E3F608B9F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C43E8A-AA2E-0C4C-813C-17ABF162C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4B1229-0857-AA40-9B5A-6F67DE655757}"/>
              </a:ext>
            </a:extLst>
          </p:cNvPr>
          <p:cNvSpPr>
            <a:spLocks noGrp="1"/>
          </p:cNvSpPr>
          <p:nvPr>
            <p:ph type="dt" sz="half" idx="10"/>
          </p:nvPr>
        </p:nvSpPr>
        <p:spPr/>
        <p:txBody>
          <a:bodyPr/>
          <a:lstStyle/>
          <a:p>
            <a:fld id="{4F567C99-7A2D-4F4B-8091-892DA444C7B8}" type="datetime1">
              <a:rPr lang="en-US" smtClean="0"/>
              <a:t>3/28/24</a:t>
            </a:fld>
            <a:endParaRPr lang="en-US"/>
          </a:p>
        </p:txBody>
      </p:sp>
      <p:sp>
        <p:nvSpPr>
          <p:cNvPr id="5" name="Footer Placeholder 4">
            <a:extLst>
              <a:ext uri="{FF2B5EF4-FFF2-40B4-BE49-F238E27FC236}">
                <a16:creationId xmlns:a16="http://schemas.microsoft.com/office/drawing/2014/main" id="{17413B1B-483B-F941-8BF5-07932DA58609}"/>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172171FA-1E01-0A41-8B54-87739D022DA3}"/>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356094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2BE8-7884-DE45-A3AF-64C8CCD812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C70F6-9AE0-0C43-B8A2-FA5E7441F1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967C8-3CDD-184F-B546-F60071419ADF}"/>
              </a:ext>
            </a:extLst>
          </p:cNvPr>
          <p:cNvSpPr>
            <a:spLocks noGrp="1"/>
          </p:cNvSpPr>
          <p:nvPr>
            <p:ph type="dt" sz="half" idx="10"/>
          </p:nvPr>
        </p:nvSpPr>
        <p:spPr/>
        <p:txBody>
          <a:bodyPr/>
          <a:lstStyle/>
          <a:p>
            <a:fld id="{E73F774D-71CC-8C49-A7FB-2F6E8FB81282}" type="datetime1">
              <a:rPr lang="en-US" smtClean="0"/>
              <a:t>3/28/24</a:t>
            </a:fld>
            <a:endParaRPr lang="en-US"/>
          </a:p>
        </p:txBody>
      </p:sp>
      <p:sp>
        <p:nvSpPr>
          <p:cNvPr id="5" name="Footer Placeholder 4">
            <a:extLst>
              <a:ext uri="{FF2B5EF4-FFF2-40B4-BE49-F238E27FC236}">
                <a16:creationId xmlns:a16="http://schemas.microsoft.com/office/drawing/2014/main" id="{5F82CE58-9733-3041-9D95-791A73B95E1F}"/>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20A57AD5-BCBE-354A-A005-4A5E964F024C}"/>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671201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F6395F-C4F7-5B4C-BF02-C155CD4AAE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65E06E-2AED-B94F-89C6-4887B739A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9D7B7-F237-994C-9256-0ED5EE421283}"/>
              </a:ext>
            </a:extLst>
          </p:cNvPr>
          <p:cNvSpPr>
            <a:spLocks noGrp="1"/>
          </p:cNvSpPr>
          <p:nvPr>
            <p:ph type="dt" sz="half" idx="10"/>
          </p:nvPr>
        </p:nvSpPr>
        <p:spPr/>
        <p:txBody>
          <a:bodyPr/>
          <a:lstStyle/>
          <a:p>
            <a:fld id="{A9B0F217-F438-4C49-B90E-CB96668B2734}" type="datetime1">
              <a:rPr lang="en-US" smtClean="0"/>
              <a:t>3/28/24</a:t>
            </a:fld>
            <a:endParaRPr lang="en-US"/>
          </a:p>
        </p:txBody>
      </p:sp>
      <p:sp>
        <p:nvSpPr>
          <p:cNvPr id="5" name="Footer Placeholder 4">
            <a:extLst>
              <a:ext uri="{FF2B5EF4-FFF2-40B4-BE49-F238E27FC236}">
                <a16:creationId xmlns:a16="http://schemas.microsoft.com/office/drawing/2014/main" id="{1C07D33A-730A-BC43-88E1-CF03AB567FDB}"/>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2AEB8D4D-3F1A-2047-9CEE-16CE20F61B66}"/>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280851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8EFF-B5C9-D040-A74B-D25302D8207F}"/>
              </a:ext>
            </a:extLst>
          </p:cNvPr>
          <p:cNvSpPr>
            <a:spLocks noGrp="1"/>
          </p:cNvSpPr>
          <p:nvPr>
            <p:ph type="title"/>
          </p:nvPr>
        </p:nvSpPr>
        <p:spPr>
          <a:xfrm>
            <a:off x="0" y="-13246"/>
            <a:ext cx="12192000" cy="688646"/>
          </a:xfr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801F20-6B0C-1345-8E4B-84637EC67C93}"/>
              </a:ext>
            </a:extLst>
          </p:cNvPr>
          <p:cNvSpPr>
            <a:spLocks noGrp="1"/>
          </p:cNvSpPr>
          <p:nvPr>
            <p:ph idx="1"/>
          </p:nvPr>
        </p:nvSpPr>
        <p:spPr>
          <a:xfrm>
            <a:off x="0" y="675400"/>
            <a:ext cx="12192000" cy="5904076"/>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289F46D-59AE-CE4E-B79F-581C896B19DB}"/>
              </a:ext>
            </a:extLst>
          </p:cNvPr>
          <p:cNvSpPr>
            <a:spLocks noGrp="1"/>
          </p:cNvSpPr>
          <p:nvPr>
            <p:ph type="dt" sz="half" idx="10"/>
          </p:nvPr>
        </p:nvSpPr>
        <p:spPr>
          <a:xfrm>
            <a:off x="0" y="6579476"/>
            <a:ext cx="2743200" cy="278524"/>
          </a:xfrm>
        </p:spPr>
        <p:txBody>
          <a:bodyPr/>
          <a:lstStyle>
            <a:lvl1pPr>
              <a:defRPr>
                <a:latin typeface="Times New Roman" panose="02020603050405020304" pitchFamily="18" charset="0"/>
                <a:cs typeface="Times New Roman" panose="02020603050405020304" pitchFamily="18" charset="0"/>
              </a:defRPr>
            </a:lvl1pPr>
          </a:lstStyle>
          <a:p>
            <a:fld id="{0244AAD7-1960-364D-9F0C-440642AC727D}" type="datetime1">
              <a:rPr lang="en-US" smtClean="0"/>
              <a:t>3/28/24</a:t>
            </a:fld>
            <a:endParaRPr lang="en-US" dirty="0"/>
          </a:p>
        </p:txBody>
      </p:sp>
      <p:sp>
        <p:nvSpPr>
          <p:cNvPr id="5" name="Footer Placeholder 4">
            <a:extLst>
              <a:ext uri="{FF2B5EF4-FFF2-40B4-BE49-F238E27FC236}">
                <a16:creationId xmlns:a16="http://schemas.microsoft.com/office/drawing/2014/main" id="{4B77862A-769F-D54D-A684-AE227EA90440}"/>
              </a:ext>
            </a:extLst>
          </p:cNvPr>
          <p:cNvSpPr>
            <a:spLocks noGrp="1"/>
          </p:cNvSpPr>
          <p:nvPr>
            <p:ph type="ftr" sz="quarter" idx="11"/>
          </p:nvPr>
        </p:nvSpPr>
        <p:spPr>
          <a:xfrm>
            <a:off x="3563007" y="6579476"/>
            <a:ext cx="4133194" cy="265605"/>
          </a:xfrm>
        </p:spPr>
        <p:txBody>
          <a:bodyPr/>
          <a:lstStyle>
            <a:lvl1pPr>
              <a:defRPr>
                <a:latin typeface="Times New Roman" panose="02020603050405020304" pitchFamily="18" charset="0"/>
                <a:cs typeface="Times New Roman" panose="02020603050405020304" pitchFamily="18" charset="0"/>
              </a:defRPr>
            </a:lvl1pPr>
          </a:lstStyle>
          <a:p>
            <a:r>
              <a:rPr lang="en-US"/>
              <a:t>Zhenyu Ye @ UIC</a:t>
            </a:r>
            <a:endParaRPr lang="en-US" dirty="0"/>
          </a:p>
        </p:txBody>
      </p:sp>
      <p:sp>
        <p:nvSpPr>
          <p:cNvPr id="6" name="Slide Number Placeholder 5">
            <a:extLst>
              <a:ext uri="{FF2B5EF4-FFF2-40B4-BE49-F238E27FC236}">
                <a16:creationId xmlns:a16="http://schemas.microsoft.com/office/drawing/2014/main" id="{89C91A18-D0E1-E149-A010-B338B9C982F3}"/>
              </a:ext>
            </a:extLst>
          </p:cNvPr>
          <p:cNvSpPr>
            <a:spLocks noGrp="1"/>
          </p:cNvSpPr>
          <p:nvPr>
            <p:ph type="sldNum" sz="quarter" idx="12"/>
          </p:nvPr>
        </p:nvSpPr>
        <p:spPr>
          <a:xfrm>
            <a:off x="9448800" y="6579476"/>
            <a:ext cx="2743200" cy="278524"/>
          </a:xfrm>
        </p:spPr>
        <p:txBody>
          <a:bodyPr/>
          <a:lstStyle>
            <a:lvl1pPr>
              <a:defRPr>
                <a:latin typeface="Times New Roman" panose="02020603050405020304" pitchFamily="18" charset="0"/>
                <a:cs typeface="Times New Roman" panose="02020603050405020304" pitchFamily="18" charset="0"/>
              </a:defRPr>
            </a:lvl1pPr>
          </a:lstStyle>
          <a:p>
            <a:fld id="{05D146B9-B2FB-2A44-961F-0DC0BE25A4FC}" type="slidenum">
              <a:rPr lang="en-US" smtClean="0"/>
              <a:pPr/>
              <a:t>‹#›</a:t>
            </a:fld>
            <a:endParaRPr lang="en-US" dirty="0"/>
          </a:p>
        </p:txBody>
      </p:sp>
    </p:spTree>
    <p:extLst>
      <p:ext uri="{BB962C8B-B14F-4D97-AF65-F5344CB8AC3E}">
        <p14:creationId xmlns:p14="http://schemas.microsoft.com/office/powerpoint/2010/main" val="287875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AB5C-4666-BE40-B002-54C9A1EF6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5F2EE7-B79A-8741-93D6-5CAD787032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505086-0E19-194A-9EA6-18ADFE00A0C8}"/>
              </a:ext>
            </a:extLst>
          </p:cNvPr>
          <p:cNvSpPr>
            <a:spLocks noGrp="1"/>
          </p:cNvSpPr>
          <p:nvPr>
            <p:ph type="dt" sz="half" idx="10"/>
          </p:nvPr>
        </p:nvSpPr>
        <p:spPr/>
        <p:txBody>
          <a:bodyPr/>
          <a:lstStyle/>
          <a:p>
            <a:fld id="{AFCF2AB2-0071-9046-8E70-87FF9BC4A9B9}" type="datetime1">
              <a:rPr lang="en-US" smtClean="0"/>
              <a:t>3/28/24</a:t>
            </a:fld>
            <a:endParaRPr lang="en-US"/>
          </a:p>
        </p:txBody>
      </p:sp>
      <p:sp>
        <p:nvSpPr>
          <p:cNvPr id="5" name="Footer Placeholder 4">
            <a:extLst>
              <a:ext uri="{FF2B5EF4-FFF2-40B4-BE49-F238E27FC236}">
                <a16:creationId xmlns:a16="http://schemas.microsoft.com/office/drawing/2014/main" id="{93F7C30E-2655-1340-B60B-DB979AD140B3}"/>
              </a:ext>
            </a:extLst>
          </p:cNvPr>
          <p:cNvSpPr>
            <a:spLocks noGrp="1"/>
          </p:cNvSpPr>
          <p:nvPr>
            <p:ph type="ftr" sz="quarter" idx="11"/>
          </p:nvPr>
        </p:nvSpPr>
        <p:spPr/>
        <p:txBody>
          <a:bodyPr/>
          <a:lstStyle/>
          <a:p>
            <a:r>
              <a:rPr lang="en-US"/>
              <a:t>Zhenyu Ye @ UIC</a:t>
            </a:r>
          </a:p>
        </p:txBody>
      </p:sp>
      <p:sp>
        <p:nvSpPr>
          <p:cNvPr id="6" name="Slide Number Placeholder 5">
            <a:extLst>
              <a:ext uri="{FF2B5EF4-FFF2-40B4-BE49-F238E27FC236}">
                <a16:creationId xmlns:a16="http://schemas.microsoft.com/office/drawing/2014/main" id="{6E4B0DA7-79FD-8F48-B6A0-C062C795BC15}"/>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37914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52B9-8CD7-4A41-97B3-8696FBCDD0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94833-461A-EC4D-A43E-51925C4942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006CBE-5658-F64B-9684-87DB425861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1F027-FE76-9041-865B-31CBCCBFB344}"/>
              </a:ext>
            </a:extLst>
          </p:cNvPr>
          <p:cNvSpPr>
            <a:spLocks noGrp="1"/>
          </p:cNvSpPr>
          <p:nvPr>
            <p:ph type="dt" sz="half" idx="10"/>
          </p:nvPr>
        </p:nvSpPr>
        <p:spPr/>
        <p:txBody>
          <a:bodyPr/>
          <a:lstStyle/>
          <a:p>
            <a:fld id="{A53FE8FD-2805-CD41-9C20-A75A5A193AB1}" type="datetime1">
              <a:rPr lang="en-US" smtClean="0"/>
              <a:t>3/28/24</a:t>
            </a:fld>
            <a:endParaRPr lang="en-US"/>
          </a:p>
        </p:txBody>
      </p:sp>
      <p:sp>
        <p:nvSpPr>
          <p:cNvPr id="6" name="Footer Placeholder 5">
            <a:extLst>
              <a:ext uri="{FF2B5EF4-FFF2-40B4-BE49-F238E27FC236}">
                <a16:creationId xmlns:a16="http://schemas.microsoft.com/office/drawing/2014/main" id="{F1D2AC4D-1B87-0544-947E-181185C08C45}"/>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71E6AE01-D77C-0E4E-AA5D-C9CFF595696D}"/>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44675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D486-E9CA-D848-B1DE-1867595218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9B0151-6831-834F-AE89-F7C0D3F2F1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B881AB-621C-624A-8B89-5076AD17D5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C98EB-01EE-4E41-A1C6-5C43EEB02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CC2748-68D4-D445-8CE0-0C84DEDEA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88A434-7E45-CE4A-8E94-9B7234BE4779}"/>
              </a:ext>
            </a:extLst>
          </p:cNvPr>
          <p:cNvSpPr>
            <a:spLocks noGrp="1"/>
          </p:cNvSpPr>
          <p:nvPr>
            <p:ph type="dt" sz="half" idx="10"/>
          </p:nvPr>
        </p:nvSpPr>
        <p:spPr/>
        <p:txBody>
          <a:bodyPr/>
          <a:lstStyle/>
          <a:p>
            <a:fld id="{318CAC29-8970-654D-94ED-2F5AAF4AAD82}" type="datetime1">
              <a:rPr lang="en-US" smtClean="0"/>
              <a:t>3/28/24</a:t>
            </a:fld>
            <a:endParaRPr lang="en-US"/>
          </a:p>
        </p:txBody>
      </p:sp>
      <p:sp>
        <p:nvSpPr>
          <p:cNvPr id="8" name="Footer Placeholder 7">
            <a:extLst>
              <a:ext uri="{FF2B5EF4-FFF2-40B4-BE49-F238E27FC236}">
                <a16:creationId xmlns:a16="http://schemas.microsoft.com/office/drawing/2014/main" id="{2EA63A68-556C-7347-BDF7-CDB8A0EECA31}"/>
              </a:ext>
            </a:extLst>
          </p:cNvPr>
          <p:cNvSpPr>
            <a:spLocks noGrp="1"/>
          </p:cNvSpPr>
          <p:nvPr>
            <p:ph type="ftr" sz="quarter" idx="11"/>
          </p:nvPr>
        </p:nvSpPr>
        <p:spPr/>
        <p:txBody>
          <a:bodyPr/>
          <a:lstStyle/>
          <a:p>
            <a:r>
              <a:rPr lang="en-US"/>
              <a:t>Zhenyu Ye @ UIC</a:t>
            </a:r>
          </a:p>
        </p:txBody>
      </p:sp>
      <p:sp>
        <p:nvSpPr>
          <p:cNvPr id="9" name="Slide Number Placeholder 8">
            <a:extLst>
              <a:ext uri="{FF2B5EF4-FFF2-40B4-BE49-F238E27FC236}">
                <a16:creationId xmlns:a16="http://schemas.microsoft.com/office/drawing/2014/main" id="{9B290D18-F457-A143-8D30-72A7EA0163AC}"/>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92845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CEF01-F48B-3049-B901-31F0386974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D3EE1-F74E-8E44-8564-C00AA5AE2A14}"/>
              </a:ext>
            </a:extLst>
          </p:cNvPr>
          <p:cNvSpPr>
            <a:spLocks noGrp="1"/>
          </p:cNvSpPr>
          <p:nvPr>
            <p:ph type="dt" sz="half" idx="10"/>
          </p:nvPr>
        </p:nvSpPr>
        <p:spPr/>
        <p:txBody>
          <a:bodyPr/>
          <a:lstStyle/>
          <a:p>
            <a:fld id="{C0CE795E-E3EF-BB46-A28F-A3FAAA4F3941}" type="datetime1">
              <a:rPr lang="en-US" smtClean="0"/>
              <a:t>3/28/24</a:t>
            </a:fld>
            <a:endParaRPr lang="en-US"/>
          </a:p>
        </p:txBody>
      </p:sp>
      <p:sp>
        <p:nvSpPr>
          <p:cNvPr id="4" name="Footer Placeholder 3">
            <a:extLst>
              <a:ext uri="{FF2B5EF4-FFF2-40B4-BE49-F238E27FC236}">
                <a16:creationId xmlns:a16="http://schemas.microsoft.com/office/drawing/2014/main" id="{681AB8CB-951F-6845-90F4-48D8710F4762}"/>
              </a:ext>
            </a:extLst>
          </p:cNvPr>
          <p:cNvSpPr>
            <a:spLocks noGrp="1"/>
          </p:cNvSpPr>
          <p:nvPr>
            <p:ph type="ftr" sz="quarter" idx="11"/>
          </p:nvPr>
        </p:nvSpPr>
        <p:spPr/>
        <p:txBody>
          <a:bodyPr/>
          <a:lstStyle/>
          <a:p>
            <a:r>
              <a:rPr lang="en-US"/>
              <a:t>Zhenyu Ye @ UIC</a:t>
            </a:r>
          </a:p>
        </p:txBody>
      </p:sp>
      <p:sp>
        <p:nvSpPr>
          <p:cNvPr id="5" name="Slide Number Placeholder 4">
            <a:extLst>
              <a:ext uri="{FF2B5EF4-FFF2-40B4-BE49-F238E27FC236}">
                <a16:creationId xmlns:a16="http://schemas.microsoft.com/office/drawing/2014/main" id="{42B5F1A1-410B-8144-ABE8-372821A47A65}"/>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18152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CAC74E-9092-2243-AED5-F7829FCA8342}"/>
              </a:ext>
            </a:extLst>
          </p:cNvPr>
          <p:cNvSpPr>
            <a:spLocks noGrp="1"/>
          </p:cNvSpPr>
          <p:nvPr>
            <p:ph type="dt" sz="half" idx="10"/>
          </p:nvPr>
        </p:nvSpPr>
        <p:spPr/>
        <p:txBody>
          <a:bodyPr/>
          <a:lstStyle/>
          <a:p>
            <a:fld id="{FF0817C2-AA5E-3940-B498-371EE70087B4}" type="datetime1">
              <a:rPr lang="en-US" smtClean="0"/>
              <a:t>3/28/24</a:t>
            </a:fld>
            <a:endParaRPr lang="en-US"/>
          </a:p>
        </p:txBody>
      </p:sp>
      <p:sp>
        <p:nvSpPr>
          <p:cNvPr id="3" name="Footer Placeholder 2">
            <a:extLst>
              <a:ext uri="{FF2B5EF4-FFF2-40B4-BE49-F238E27FC236}">
                <a16:creationId xmlns:a16="http://schemas.microsoft.com/office/drawing/2014/main" id="{AD9AE057-02C8-7143-9185-0AD987E7A08E}"/>
              </a:ext>
            </a:extLst>
          </p:cNvPr>
          <p:cNvSpPr>
            <a:spLocks noGrp="1"/>
          </p:cNvSpPr>
          <p:nvPr>
            <p:ph type="ftr" sz="quarter" idx="11"/>
          </p:nvPr>
        </p:nvSpPr>
        <p:spPr/>
        <p:txBody>
          <a:bodyPr/>
          <a:lstStyle/>
          <a:p>
            <a:r>
              <a:rPr lang="en-US"/>
              <a:t>Zhenyu Ye @ UIC</a:t>
            </a:r>
          </a:p>
        </p:txBody>
      </p:sp>
      <p:sp>
        <p:nvSpPr>
          <p:cNvPr id="4" name="Slide Number Placeholder 3">
            <a:extLst>
              <a:ext uri="{FF2B5EF4-FFF2-40B4-BE49-F238E27FC236}">
                <a16:creationId xmlns:a16="http://schemas.microsoft.com/office/drawing/2014/main" id="{80D5C0B2-D249-AC47-B2C7-1C5F241946A1}"/>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427977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1D20-607E-2F41-9373-10A5C8B51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309F16-6719-1647-B377-53ACE24FE4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A3C48-5C5C-E042-AA73-64CAB0418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A0EA18-9E29-B348-9EAC-FD53CCEE6E7F}"/>
              </a:ext>
            </a:extLst>
          </p:cNvPr>
          <p:cNvSpPr>
            <a:spLocks noGrp="1"/>
          </p:cNvSpPr>
          <p:nvPr>
            <p:ph type="dt" sz="half" idx="10"/>
          </p:nvPr>
        </p:nvSpPr>
        <p:spPr/>
        <p:txBody>
          <a:bodyPr/>
          <a:lstStyle/>
          <a:p>
            <a:fld id="{02C297C3-7144-054F-B95E-89BCAF382F67}" type="datetime1">
              <a:rPr lang="en-US" smtClean="0"/>
              <a:t>3/28/24</a:t>
            </a:fld>
            <a:endParaRPr lang="en-US"/>
          </a:p>
        </p:txBody>
      </p:sp>
      <p:sp>
        <p:nvSpPr>
          <p:cNvPr id="6" name="Footer Placeholder 5">
            <a:extLst>
              <a:ext uri="{FF2B5EF4-FFF2-40B4-BE49-F238E27FC236}">
                <a16:creationId xmlns:a16="http://schemas.microsoft.com/office/drawing/2014/main" id="{25C5D5CF-470F-0B4E-8045-66FCFAAB5FE0}"/>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242CED24-8CC6-984A-9F45-97CA81F32D84}"/>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20600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90E8-44EE-7F4A-BBC7-9589F58E9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1FBC6E-1B0E-F64D-AE81-D68B76E656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804638-8716-4B4B-8CC5-C83C71B2C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50686-807C-2F4E-8064-48643DA7C7A8}"/>
              </a:ext>
            </a:extLst>
          </p:cNvPr>
          <p:cNvSpPr>
            <a:spLocks noGrp="1"/>
          </p:cNvSpPr>
          <p:nvPr>
            <p:ph type="dt" sz="half" idx="10"/>
          </p:nvPr>
        </p:nvSpPr>
        <p:spPr/>
        <p:txBody>
          <a:bodyPr/>
          <a:lstStyle/>
          <a:p>
            <a:fld id="{AE36329A-CD35-8F4F-89C1-D5CB5C143420}" type="datetime1">
              <a:rPr lang="en-US" smtClean="0"/>
              <a:t>3/28/24</a:t>
            </a:fld>
            <a:endParaRPr lang="en-US"/>
          </a:p>
        </p:txBody>
      </p:sp>
      <p:sp>
        <p:nvSpPr>
          <p:cNvPr id="6" name="Footer Placeholder 5">
            <a:extLst>
              <a:ext uri="{FF2B5EF4-FFF2-40B4-BE49-F238E27FC236}">
                <a16:creationId xmlns:a16="http://schemas.microsoft.com/office/drawing/2014/main" id="{B38D0AC3-6364-1C42-9292-B76664AD0C77}"/>
              </a:ext>
            </a:extLst>
          </p:cNvPr>
          <p:cNvSpPr>
            <a:spLocks noGrp="1"/>
          </p:cNvSpPr>
          <p:nvPr>
            <p:ph type="ftr" sz="quarter" idx="11"/>
          </p:nvPr>
        </p:nvSpPr>
        <p:spPr/>
        <p:txBody>
          <a:bodyPr/>
          <a:lstStyle/>
          <a:p>
            <a:r>
              <a:rPr lang="en-US"/>
              <a:t>Zhenyu Ye @ UIC</a:t>
            </a:r>
          </a:p>
        </p:txBody>
      </p:sp>
      <p:sp>
        <p:nvSpPr>
          <p:cNvPr id="7" name="Slide Number Placeholder 6">
            <a:extLst>
              <a:ext uri="{FF2B5EF4-FFF2-40B4-BE49-F238E27FC236}">
                <a16:creationId xmlns:a16="http://schemas.microsoft.com/office/drawing/2014/main" id="{7602DEED-275C-BE4D-9DD9-9DC0D37B7C18}"/>
              </a:ext>
            </a:extLst>
          </p:cNvPr>
          <p:cNvSpPr>
            <a:spLocks noGrp="1"/>
          </p:cNvSpPr>
          <p:nvPr>
            <p:ph type="sldNum" sz="quarter" idx="12"/>
          </p:nvPr>
        </p:nvSpPr>
        <p:spPr/>
        <p:txBody>
          <a:bodyPr/>
          <a:lstStyle/>
          <a:p>
            <a:fld id="{05D146B9-B2FB-2A44-961F-0DC0BE25A4FC}" type="slidenum">
              <a:rPr lang="en-US" smtClean="0"/>
              <a:t>‹#›</a:t>
            </a:fld>
            <a:endParaRPr lang="en-US"/>
          </a:p>
        </p:txBody>
      </p:sp>
    </p:spTree>
    <p:extLst>
      <p:ext uri="{BB962C8B-B14F-4D97-AF65-F5344CB8AC3E}">
        <p14:creationId xmlns:p14="http://schemas.microsoft.com/office/powerpoint/2010/main" val="144952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7CEFAC-47FA-9D4C-9087-8504CCBEAC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80BD4F-FD8C-C846-8774-9E4619AC3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F3AA0-6FB2-4B44-ACED-0BBCD4BD4B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35E55-7CAE-464E-AC0A-4DF33428DF07}" type="datetime1">
              <a:rPr lang="en-US" smtClean="0"/>
              <a:t>3/28/24</a:t>
            </a:fld>
            <a:endParaRPr lang="en-US"/>
          </a:p>
        </p:txBody>
      </p:sp>
      <p:sp>
        <p:nvSpPr>
          <p:cNvPr id="5" name="Footer Placeholder 4">
            <a:extLst>
              <a:ext uri="{FF2B5EF4-FFF2-40B4-BE49-F238E27FC236}">
                <a16:creationId xmlns:a16="http://schemas.microsoft.com/office/drawing/2014/main" id="{E52D37A0-DE20-9C42-86B8-CD4DD4F98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Zhenyu Ye @ UIC</a:t>
            </a:r>
          </a:p>
        </p:txBody>
      </p:sp>
      <p:sp>
        <p:nvSpPr>
          <p:cNvPr id="6" name="Slide Number Placeholder 5">
            <a:extLst>
              <a:ext uri="{FF2B5EF4-FFF2-40B4-BE49-F238E27FC236}">
                <a16:creationId xmlns:a16="http://schemas.microsoft.com/office/drawing/2014/main" id="{8B59AF34-AD4A-054C-BD73-0EBE9A597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146B9-B2FB-2A44-961F-0DC0BE25A4FC}" type="slidenum">
              <a:rPr lang="en-US" smtClean="0"/>
              <a:t>‹#›</a:t>
            </a:fld>
            <a:endParaRPr lang="en-US"/>
          </a:p>
        </p:txBody>
      </p:sp>
    </p:spTree>
    <p:extLst>
      <p:ext uri="{BB962C8B-B14F-4D97-AF65-F5344CB8AC3E}">
        <p14:creationId xmlns:p14="http://schemas.microsoft.com/office/powerpoint/2010/main" val="3613848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mgignac@ucsc.edu" TargetMode="External"/><Relationship Id="rId13" Type="http://schemas.openxmlformats.org/officeDocument/2006/relationships/hyperlink" Target="mailto:syang@scnu.edu.cn" TargetMode="External"/><Relationship Id="rId18" Type="http://schemas.openxmlformats.org/officeDocument/2006/relationships/hyperlink" Target="mailto:yezhenyu2003@gmail.com" TargetMode="External"/><Relationship Id="rId3" Type="http://schemas.openxmlformats.org/officeDocument/2006/relationships/hyperlink" Target="mailto:xuanli@lanl.gov" TargetMode="External"/><Relationship Id="rId7" Type="http://schemas.openxmlformats.org/officeDocument/2006/relationships/hyperlink" Target="mailto:anjung@purdue.edu" TargetMode="External"/><Relationship Id="rId12" Type="http://schemas.openxmlformats.org/officeDocument/2006/relationships/hyperlink" Target="mailto:gunji@cns.s.u-tokyo.ac.jp" TargetMode="External"/><Relationship Id="rId17" Type="http://schemas.openxmlformats.org/officeDocument/2006/relationships/hyperlink" Target="mailto:rslu@phys.ntu.edu.tw" TargetMode="External"/><Relationship Id="rId2" Type="http://schemas.openxmlformats.org/officeDocument/2006/relationships/hyperlink" Target="mailto:tribady@bnl.gov" TargetMode="External"/><Relationship Id="rId16" Type="http://schemas.openxmlformats.org/officeDocument/2006/relationships/hyperlink" Target="mailto:yiyang@ncku.edu.tw" TargetMode="External"/><Relationship Id="rId20" Type="http://schemas.openxmlformats.org/officeDocument/2006/relationships/hyperlink" Target="mailto:hachiya@cc.nara-wu.ac.jp" TargetMode="External"/><Relationship Id="rId1" Type="http://schemas.openxmlformats.org/officeDocument/2006/relationships/slideLayout" Target="../slideLayouts/slideLayout2.xml"/><Relationship Id="rId6" Type="http://schemas.openxmlformats.org/officeDocument/2006/relationships/hyperlink" Target="mailto:Brandenburg.89@osu.edu" TargetMode="External"/><Relationship Id="rId11" Type="http://schemas.openxmlformats.org/officeDocument/2006/relationships/hyperlink" Target="mailto:kawade@shinshu-u.ac.jp" TargetMode="External"/><Relationship Id="rId5" Type="http://schemas.openxmlformats.org/officeDocument/2006/relationships/hyperlink" Target="mailto:hartbricho@ornl.gov" TargetMode="External"/><Relationship Id="rId15" Type="http://schemas.openxmlformats.org/officeDocument/2006/relationships/hyperlink" Target="mailto:ganesh.tambave@niser.ac.in" TargetMode="External"/><Relationship Id="rId10" Type="http://schemas.openxmlformats.org/officeDocument/2006/relationships/hyperlink" Target="mailto:goto@bnl.gov" TargetMode="External"/><Relationship Id="rId19" Type="http://schemas.openxmlformats.org/officeDocument/2006/relationships/hyperlink" Target="mailto:zxu22@kent.edu" TargetMode="External"/><Relationship Id="rId4" Type="http://schemas.openxmlformats.org/officeDocument/2006/relationships/hyperlink" Target="mailto:wl33@rice.edu" TargetMode="External"/><Relationship Id="rId9" Type="http://schemas.openxmlformats.org/officeDocument/2006/relationships/hyperlink" Target="mailto:shigaki@hiroshima-u.ac.jp" TargetMode="External"/><Relationship Id="rId14" Type="http://schemas.openxmlformats.org/officeDocument/2006/relationships/hyperlink" Target="mailto:prabhakar.palni@unigoa.ac.i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B9D6-F1FE-3B8A-EF27-4A1BD23653EB}"/>
              </a:ext>
            </a:extLst>
          </p:cNvPr>
          <p:cNvSpPr>
            <a:spLocks noGrp="1"/>
          </p:cNvSpPr>
          <p:nvPr>
            <p:ph type="title"/>
          </p:nvPr>
        </p:nvSpPr>
        <p:spPr/>
        <p:txBody>
          <a:bodyPr>
            <a:normAutofit fontScale="90000"/>
          </a:bodyPr>
          <a:lstStyle/>
          <a:p>
            <a:r>
              <a:rPr lang="en-US" dirty="0"/>
              <a:t>R&amp;D efforts and contributions from 10/2023</a:t>
            </a:r>
          </a:p>
        </p:txBody>
      </p:sp>
      <p:pic>
        <p:nvPicPr>
          <p:cNvPr id="8" name="Content Placeholder 7">
            <a:extLst>
              <a:ext uri="{FF2B5EF4-FFF2-40B4-BE49-F238E27FC236}">
                <a16:creationId xmlns:a16="http://schemas.microsoft.com/office/drawing/2014/main" id="{26056657-70D8-D8A5-5334-826EA757ECA3}"/>
              </a:ext>
            </a:extLst>
          </p:cNvPr>
          <p:cNvPicPr>
            <a:picLocks noGrp="1" noChangeAspect="1"/>
          </p:cNvPicPr>
          <p:nvPr>
            <p:ph idx="1"/>
          </p:nvPr>
        </p:nvPicPr>
        <p:blipFill>
          <a:blip r:embed="rId2"/>
          <a:stretch>
            <a:fillRect/>
          </a:stretch>
        </p:blipFill>
        <p:spPr>
          <a:xfrm>
            <a:off x="492021" y="640768"/>
            <a:ext cx="10935025" cy="6150952"/>
          </a:xfrm>
        </p:spPr>
      </p:pic>
      <p:sp>
        <p:nvSpPr>
          <p:cNvPr id="6" name="Slide Number Placeholder 5">
            <a:extLst>
              <a:ext uri="{FF2B5EF4-FFF2-40B4-BE49-F238E27FC236}">
                <a16:creationId xmlns:a16="http://schemas.microsoft.com/office/drawing/2014/main" id="{D35FA855-E3C8-6BE5-114C-6A5188375517}"/>
              </a:ext>
            </a:extLst>
          </p:cNvPr>
          <p:cNvSpPr>
            <a:spLocks noGrp="1"/>
          </p:cNvSpPr>
          <p:nvPr>
            <p:ph type="sldNum" sz="quarter" idx="12"/>
          </p:nvPr>
        </p:nvSpPr>
        <p:spPr/>
        <p:txBody>
          <a:bodyPr/>
          <a:lstStyle/>
          <a:p>
            <a:fld id="{05D146B9-B2FB-2A44-961F-0DC0BE25A4FC}" type="slidenum">
              <a:rPr lang="en-US" smtClean="0"/>
              <a:pPr/>
              <a:t>1</a:t>
            </a:fld>
            <a:endParaRPr lang="en-US" dirty="0"/>
          </a:p>
        </p:txBody>
      </p:sp>
    </p:spTree>
    <p:extLst>
      <p:ext uri="{BB962C8B-B14F-4D97-AF65-F5344CB8AC3E}">
        <p14:creationId xmlns:p14="http://schemas.microsoft.com/office/powerpoint/2010/main" val="4400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64A2-F7C0-9DB6-A7AA-1BC1416C382F}"/>
              </a:ext>
            </a:extLst>
          </p:cNvPr>
          <p:cNvSpPr>
            <a:spLocks noGrp="1"/>
          </p:cNvSpPr>
          <p:nvPr>
            <p:ph type="title"/>
          </p:nvPr>
        </p:nvSpPr>
        <p:spPr/>
        <p:txBody>
          <a:bodyPr>
            <a:normAutofit fontScale="90000"/>
          </a:bodyPr>
          <a:lstStyle/>
          <a:p>
            <a:r>
              <a:rPr lang="en-US" dirty="0"/>
              <a:t>Possible institution efforts and contributions from 10/2023</a:t>
            </a:r>
          </a:p>
        </p:txBody>
      </p:sp>
      <p:pic>
        <p:nvPicPr>
          <p:cNvPr id="7" name="Content Placeholder 6">
            <a:extLst>
              <a:ext uri="{FF2B5EF4-FFF2-40B4-BE49-F238E27FC236}">
                <a16:creationId xmlns:a16="http://schemas.microsoft.com/office/drawing/2014/main" id="{8631D9DA-4266-16DE-E097-B7227FF603BD}"/>
              </a:ext>
            </a:extLst>
          </p:cNvPr>
          <p:cNvPicPr>
            <a:picLocks noGrp="1" noChangeAspect="1"/>
          </p:cNvPicPr>
          <p:nvPr>
            <p:ph idx="1"/>
          </p:nvPr>
        </p:nvPicPr>
        <p:blipFill>
          <a:blip r:embed="rId2"/>
          <a:stretch>
            <a:fillRect/>
          </a:stretch>
        </p:blipFill>
        <p:spPr>
          <a:xfrm>
            <a:off x="623928" y="569180"/>
            <a:ext cx="11180122" cy="6288819"/>
          </a:xfrm>
          <a:prstGeom prst="rect">
            <a:avLst/>
          </a:prstGeom>
        </p:spPr>
      </p:pic>
      <p:sp>
        <p:nvSpPr>
          <p:cNvPr id="6" name="Slide Number Placeholder 5">
            <a:extLst>
              <a:ext uri="{FF2B5EF4-FFF2-40B4-BE49-F238E27FC236}">
                <a16:creationId xmlns:a16="http://schemas.microsoft.com/office/drawing/2014/main" id="{3D3E3FCB-3529-9384-2B5F-F03650A96AC1}"/>
              </a:ext>
            </a:extLst>
          </p:cNvPr>
          <p:cNvSpPr>
            <a:spLocks noGrp="1"/>
          </p:cNvSpPr>
          <p:nvPr>
            <p:ph type="sldNum" sz="quarter" idx="12"/>
          </p:nvPr>
        </p:nvSpPr>
        <p:spPr/>
        <p:txBody>
          <a:bodyPr/>
          <a:lstStyle/>
          <a:p>
            <a:fld id="{05D146B9-B2FB-2A44-961F-0DC0BE25A4FC}" type="slidenum">
              <a:rPr lang="en-US" smtClean="0"/>
              <a:pPr/>
              <a:t>2</a:t>
            </a:fld>
            <a:endParaRPr lang="en-US" dirty="0"/>
          </a:p>
        </p:txBody>
      </p:sp>
    </p:spTree>
    <p:extLst>
      <p:ext uri="{BB962C8B-B14F-4D97-AF65-F5344CB8AC3E}">
        <p14:creationId xmlns:p14="http://schemas.microsoft.com/office/powerpoint/2010/main" val="355686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3CFAA-9154-4484-CCD5-FD44404B402A}"/>
              </a:ext>
            </a:extLst>
          </p:cNvPr>
          <p:cNvSpPr>
            <a:spLocks noGrp="1"/>
          </p:cNvSpPr>
          <p:nvPr>
            <p:ph type="title"/>
          </p:nvPr>
        </p:nvSpPr>
        <p:spPr/>
        <p:txBody>
          <a:bodyPr>
            <a:noAutofit/>
          </a:bodyPr>
          <a:lstStyle/>
          <a:p>
            <a:r>
              <a:rPr lang="en-US" sz="3200" dirty="0"/>
              <a:t>Estimate of in-kind contributions (both domestic and international)</a:t>
            </a:r>
          </a:p>
        </p:txBody>
      </p:sp>
      <p:sp>
        <p:nvSpPr>
          <p:cNvPr id="3" name="Content Placeholder 2">
            <a:extLst>
              <a:ext uri="{FF2B5EF4-FFF2-40B4-BE49-F238E27FC236}">
                <a16:creationId xmlns:a16="http://schemas.microsoft.com/office/drawing/2014/main" id="{A12D4418-19CE-4B27-D29E-E298B880EF39}"/>
              </a:ext>
            </a:extLst>
          </p:cNvPr>
          <p:cNvSpPr>
            <a:spLocks noGrp="1"/>
          </p:cNvSpPr>
          <p:nvPr>
            <p:ph idx="1"/>
          </p:nvPr>
        </p:nvSpPr>
        <p:spPr/>
        <p:txBody>
          <a:bodyPr/>
          <a:lstStyle/>
          <a:p>
            <a:r>
              <a:rPr lang="en-US" dirty="0"/>
              <a:t>Based on the previous table and new efforts, </a:t>
            </a:r>
          </a:p>
          <a:p>
            <a:r>
              <a:rPr lang="en-US" dirty="0"/>
              <a:t>Estimate of in-kind contributions </a:t>
            </a:r>
          </a:p>
          <a:p>
            <a:r>
              <a:rPr lang="en-US" dirty="0"/>
              <a:t>DSL will contact each group representative on this </a:t>
            </a:r>
          </a:p>
          <a:p>
            <a:r>
              <a:rPr lang="en-US" dirty="0"/>
              <a:t>Please help us on this iteration with CAM</a:t>
            </a:r>
          </a:p>
        </p:txBody>
      </p:sp>
      <p:sp>
        <p:nvSpPr>
          <p:cNvPr id="4" name="Date Placeholder 3">
            <a:extLst>
              <a:ext uri="{FF2B5EF4-FFF2-40B4-BE49-F238E27FC236}">
                <a16:creationId xmlns:a16="http://schemas.microsoft.com/office/drawing/2014/main" id="{B9C7514C-66D7-27B8-0DB4-C73106A38AB2}"/>
              </a:ext>
            </a:extLst>
          </p:cNvPr>
          <p:cNvSpPr>
            <a:spLocks noGrp="1"/>
          </p:cNvSpPr>
          <p:nvPr>
            <p:ph type="dt" sz="half" idx="10"/>
          </p:nvPr>
        </p:nvSpPr>
        <p:spPr/>
        <p:txBody>
          <a:bodyPr/>
          <a:lstStyle/>
          <a:p>
            <a:fld id="{0244AAD7-1960-364D-9F0C-440642AC727D}" type="datetime1">
              <a:rPr lang="en-US" smtClean="0"/>
              <a:t>3/28/24</a:t>
            </a:fld>
            <a:endParaRPr lang="en-US" dirty="0"/>
          </a:p>
        </p:txBody>
      </p:sp>
      <p:sp>
        <p:nvSpPr>
          <p:cNvPr id="6" name="Slide Number Placeholder 5">
            <a:extLst>
              <a:ext uri="{FF2B5EF4-FFF2-40B4-BE49-F238E27FC236}">
                <a16:creationId xmlns:a16="http://schemas.microsoft.com/office/drawing/2014/main" id="{1E7AD6FF-11CA-1ED3-5ADC-5E34C24ECE77}"/>
              </a:ext>
            </a:extLst>
          </p:cNvPr>
          <p:cNvSpPr>
            <a:spLocks noGrp="1"/>
          </p:cNvSpPr>
          <p:nvPr>
            <p:ph type="sldNum" sz="quarter" idx="12"/>
          </p:nvPr>
        </p:nvSpPr>
        <p:spPr/>
        <p:txBody>
          <a:bodyPr/>
          <a:lstStyle/>
          <a:p>
            <a:fld id="{05D146B9-B2FB-2A44-961F-0DC0BE25A4FC}" type="slidenum">
              <a:rPr lang="en-US" smtClean="0"/>
              <a:pPr/>
              <a:t>3</a:t>
            </a:fld>
            <a:endParaRPr lang="en-US" dirty="0"/>
          </a:p>
        </p:txBody>
      </p:sp>
    </p:spTree>
    <p:extLst>
      <p:ext uri="{BB962C8B-B14F-4D97-AF65-F5344CB8AC3E}">
        <p14:creationId xmlns:p14="http://schemas.microsoft.com/office/powerpoint/2010/main" val="3944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D925-8CC0-3EC4-EA07-B6B8924D77D8}"/>
              </a:ext>
            </a:extLst>
          </p:cNvPr>
          <p:cNvSpPr>
            <a:spLocks noGrp="1"/>
          </p:cNvSpPr>
          <p:nvPr>
            <p:ph type="title"/>
          </p:nvPr>
        </p:nvSpPr>
        <p:spPr/>
        <p:txBody>
          <a:bodyPr>
            <a:normAutofit fontScale="90000"/>
          </a:bodyPr>
          <a:lstStyle/>
          <a:p>
            <a:endParaRPr lang="en-US"/>
          </a:p>
        </p:txBody>
      </p:sp>
      <p:sp>
        <p:nvSpPr>
          <p:cNvPr id="3" name="Content Placeholder 2">
            <a:extLst>
              <a:ext uri="{FF2B5EF4-FFF2-40B4-BE49-F238E27FC236}">
                <a16:creationId xmlns:a16="http://schemas.microsoft.com/office/drawing/2014/main" id="{E1CA13A5-0DC7-74AE-52A8-A3B6D2CC54A3}"/>
              </a:ext>
            </a:extLst>
          </p:cNvPr>
          <p:cNvSpPr>
            <a:spLocks noGrp="1"/>
          </p:cNvSpPr>
          <p:nvPr>
            <p:ph idx="1"/>
          </p:nvPr>
        </p:nvSpPr>
        <p:spPr/>
        <p:txBody>
          <a:bodyPr/>
          <a:lstStyle/>
          <a:p>
            <a:r>
              <a:rPr lang="en-US" dirty="0"/>
              <a:t>BTOF radial space (Andy, Yi, me, Satoshi, </a:t>
            </a:r>
            <a:r>
              <a:rPr lang="en-US" dirty="0" err="1"/>
              <a:t>Zhenyu</a:t>
            </a:r>
            <a:r>
              <a:rPr lang="en-US" dirty="0"/>
              <a:t>, Matthew) </a:t>
            </a:r>
          </a:p>
          <a:p>
            <a:r>
              <a:rPr lang="en-US" dirty="0"/>
              <a:t>FTOF material (Andy, Yi, Wei, </a:t>
            </a:r>
            <a:r>
              <a:rPr lang="en-US" dirty="0" err="1"/>
              <a:t>Zhangbu</a:t>
            </a:r>
            <a:r>
              <a:rPr lang="en-US" dirty="0"/>
              <a:t>, Satoshi, Mathieu, Tonko) </a:t>
            </a:r>
            <a:br>
              <a:rPr lang="en-US" dirty="0"/>
            </a:br>
            <a:r>
              <a:rPr lang="en-US" dirty="0"/>
              <a:t>&lt;5% (</a:t>
            </a:r>
            <a:r>
              <a:rPr lang="en-US" dirty="0" err="1"/>
              <a:t>rn</a:t>
            </a:r>
            <a:r>
              <a:rPr lang="en-US" dirty="0"/>
              <a:t> 2.7%) </a:t>
            </a:r>
            <a:br>
              <a:rPr lang="en-US" dirty="0"/>
            </a:br>
            <a:br>
              <a:rPr lang="en-US" dirty="0"/>
            </a:br>
            <a:r>
              <a:rPr lang="en-US" dirty="0"/>
              <a:t>FTE (Wei, Mathieu)</a:t>
            </a:r>
          </a:p>
          <a:p>
            <a:pPr marL="0" indent="0">
              <a:buNone/>
            </a:pPr>
            <a:endParaRPr lang="en-US" dirty="0"/>
          </a:p>
          <a:p>
            <a:r>
              <a:rPr lang="en-US" dirty="0"/>
              <a:t>Slow Control Survey</a:t>
            </a:r>
          </a:p>
          <a:p>
            <a:r>
              <a:rPr lang="en-US" dirty="0" err="1"/>
              <a:t>Software+simulation</a:t>
            </a:r>
            <a:r>
              <a:rPr lang="en-US" dirty="0"/>
              <a:t>: </a:t>
            </a:r>
            <a:r>
              <a:rPr lang="en-US" sz="2000" dirty="0"/>
              <a:t>(</a:t>
            </a:r>
            <a:r>
              <a:rPr lang="en-US" sz="2000" dirty="0" err="1"/>
              <a:t>Kentaro</a:t>
            </a:r>
            <a:r>
              <a:rPr lang="en-US" sz="2000" dirty="0"/>
              <a:t> </a:t>
            </a:r>
            <a:r>
              <a:rPr lang="en-US" sz="2000" dirty="0" err="1"/>
              <a:t>Kawade</a:t>
            </a:r>
            <a:r>
              <a:rPr lang="en-US" sz="2000" dirty="0"/>
              <a:t> from Shinshu, Tommy Tsang from Kent)</a:t>
            </a:r>
            <a:br>
              <a:rPr lang="en-US" sz="2000" dirty="0"/>
            </a:br>
            <a:r>
              <a:rPr lang="en-US" dirty="0"/>
              <a:t>detector response + realistic material (additional institutions?) </a:t>
            </a:r>
          </a:p>
          <a:p>
            <a:endParaRPr lang="en-US" dirty="0"/>
          </a:p>
          <a:p>
            <a:endParaRPr lang="en-US" dirty="0"/>
          </a:p>
        </p:txBody>
      </p:sp>
      <p:sp>
        <p:nvSpPr>
          <p:cNvPr id="6" name="Slide Number Placeholder 5">
            <a:extLst>
              <a:ext uri="{FF2B5EF4-FFF2-40B4-BE49-F238E27FC236}">
                <a16:creationId xmlns:a16="http://schemas.microsoft.com/office/drawing/2014/main" id="{8D53A2A1-8078-31C1-A281-D271FACD0173}"/>
              </a:ext>
            </a:extLst>
          </p:cNvPr>
          <p:cNvSpPr>
            <a:spLocks noGrp="1"/>
          </p:cNvSpPr>
          <p:nvPr>
            <p:ph type="sldNum" sz="quarter" idx="12"/>
          </p:nvPr>
        </p:nvSpPr>
        <p:spPr/>
        <p:txBody>
          <a:bodyPr/>
          <a:lstStyle/>
          <a:p>
            <a:fld id="{05D146B9-B2FB-2A44-961F-0DC0BE25A4FC}" type="slidenum">
              <a:rPr lang="en-US" smtClean="0"/>
              <a:pPr/>
              <a:t>4</a:t>
            </a:fld>
            <a:endParaRPr lang="en-US" dirty="0"/>
          </a:p>
        </p:txBody>
      </p:sp>
    </p:spTree>
    <p:extLst>
      <p:ext uri="{BB962C8B-B14F-4D97-AF65-F5344CB8AC3E}">
        <p14:creationId xmlns:p14="http://schemas.microsoft.com/office/powerpoint/2010/main" val="224820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B3CC8F39-B131-87DC-613A-F341AF278FA8}"/>
              </a:ext>
            </a:extLst>
          </p:cNvPr>
          <p:cNvGraphicFramePr>
            <a:graphicFrameLocks noGrp="1"/>
          </p:cNvGraphicFramePr>
          <p:nvPr>
            <p:ph idx="1"/>
            <p:extLst>
              <p:ext uri="{D42A27DB-BD31-4B8C-83A1-F6EECF244321}">
                <p14:modId xmlns:p14="http://schemas.microsoft.com/office/powerpoint/2010/main" val="570782748"/>
              </p:ext>
            </p:extLst>
          </p:nvPr>
        </p:nvGraphicFramePr>
        <p:xfrm>
          <a:off x="1" y="-189943"/>
          <a:ext cx="12191999" cy="7237885"/>
        </p:xfrm>
        <a:graphic>
          <a:graphicData uri="http://schemas.openxmlformats.org/drawingml/2006/table">
            <a:tbl>
              <a:tblPr firstRow="1" bandRow="1">
                <a:tableStyleId>{5C22544A-7EE6-4342-B048-85BDC9FD1C3A}</a:tableStyleId>
              </a:tblPr>
              <a:tblGrid>
                <a:gridCol w="2062479">
                  <a:extLst>
                    <a:ext uri="{9D8B030D-6E8A-4147-A177-3AD203B41FA5}">
                      <a16:colId xmlns:a16="http://schemas.microsoft.com/office/drawing/2014/main" val="1488008796"/>
                    </a:ext>
                  </a:extLst>
                </a:gridCol>
                <a:gridCol w="4358640">
                  <a:extLst>
                    <a:ext uri="{9D8B030D-6E8A-4147-A177-3AD203B41FA5}">
                      <a16:colId xmlns:a16="http://schemas.microsoft.com/office/drawing/2014/main" val="957344188"/>
                    </a:ext>
                  </a:extLst>
                </a:gridCol>
                <a:gridCol w="2692400">
                  <a:extLst>
                    <a:ext uri="{9D8B030D-6E8A-4147-A177-3AD203B41FA5}">
                      <a16:colId xmlns:a16="http://schemas.microsoft.com/office/drawing/2014/main" val="2390580706"/>
                    </a:ext>
                  </a:extLst>
                </a:gridCol>
                <a:gridCol w="3078480">
                  <a:extLst>
                    <a:ext uri="{9D8B030D-6E8A-4147-A177-3AD203B41FA5}">
                      <a16:colId xmlns:a16="http://schemas.microsoft.com/office/drawing/2014/main" val="2390215607"/>
                    </a:ext>
                  </a:extLst>
                </a:gridCol>
              </a:tblGrid>
              <a:tr h="282625">
                <a:tc>
                  <a:txBody>
                    <a:bodyPr/>
                    <a:lstStyle/>
                    <a:p>
                      <a:endParaRPr lang="en-US" sz="1400" dirty="0">
                        <a:effectLst/>
                      </a:endParaRPr>
                    </a:p>
                  </a:txBody>
                  <a:tcPr anchor="ctr"/>
                </a:tc>
                <a:tc>
                  <a:txBody>
                    <a:bodyPr/>
                    <a:lstStyle/>
                    <a:p>
                      <a:r>
                        <a:rPr lang="en-US" sz="1400" dirty="0">
                          <a:effectLst/>
                        </a:rPr>
                        <a:t>10/2023</a:t>
                      </a:r>
                    </a:p>
                  </a:txBody>
                  <a:tcPr anchor="ctr"/>
                </a:tc>
                <a:tc>
                  <a:txBody>
                    <a:bodyPr/>
                    <a:lstStyle/>
                    <a:p>
                      <a:endParaRPr lang="en-US" sz="1400" dirty="0">
                        <a:effectLst/>
                      </a:endParaRPr>
                    </a:p>
                  </a:txBody>
                  <a:tcPr anchor="ctr"/>
                </a:tc>
                <a:tc>
                  <a:txBody>
                    <a:bodyPr/>
                    <a:lstStyle/>
                    <a:p>
                      <a:r>
                        <a:rPr lang="en-US" sz="1400" dirty="0"/>
                        <a:t>NOW (TDR-&gt;Project)</a:t>
                      </a:r>
                    </a:p>
                  </a:txBody>
                  <a:tcPr/>
                </a:tc>
                <a:extLst>
                  <a:ext uri="{0D108BD9-81ED-4DB2-BD59-A6C34878D82A}">
                    <a16:rowId xmlns:a16="http://schemas.microsoft.com/office/drawing/2014/main" val="2539773009"/>
                  </a:ext>
                </a:extLst>
              </a:tr>
              <a:tr h="367413">
                <a:tc>
                  <a:txBody>
                    <a:bodyPr/>
                    <a:lstStyle/>
                    <a:p>
                      <a:r>
                        <a:rPr lang="en-US" sz="1000" dirty="0">
                          <a:solidFill>
                            <a:srgbClr val="00B050"/>
                          </a:solidFill>
                          <a:effectLst/>
                          <a:latin typeface="TimesNewRomanPSMT"/>
                        </a:rPr>
                        <a:t>Brookhaven National Laboratory </a:t>
                      </a:r>
                      <a:endParaRPr lang="en-US" sz="1000" dirty="0">
                        <a:solidFill>
                          <a:srgbClr val="00B050"/>
                        </a:solidFill>
                        <a:effectLst/>
                      </a:endParaRPr>
                    </a:p>
                  </a:txBody>
                  <a:tcPr anchor="ctr"/>
                </a:tc>
                <a:tc>
                  <a:txBody>
                    <a:bodyPr/>
                    <a:lstStyle/>
                    <a:p>
                      <a:r>
                        <a:rPr lang="en-US" sz="1000" b="1" dirty="0">
                          <a:effectLst/>
                          <a:latin typeface="TimesNewRomanPS"/>
                        </a:rPr>
                        <a:t>BTOF: </a:t>
                      </a:r>
                      <a:r>
                        <a:rPr lang="en-US" sz="1000" dirty="0">
                          <a:solidFill>
                            <a:srgbClr val="7030A0"/>
                          </a:solidFill>
                          <a:effectLst/>
                          <a:latin typeface="TimesNewRomanPSMT"/>
                        </a:rPr>
                        <a:t>sensor, sensor-ASIC integration</a:t>
                      </a:r>
                      <a:r>
                        <a:rPr lang="en-US" sz="1000" dirty="0">
                          <a:effectLst/>
                          <a:latin typeface="TimesNewRomanPSMT"/>
                        </a:rPr>
                        <a:t>, module assembly; </a:t>
                      </a:r>
                      <a:r>
                        <a:rPr lang="en-US" sz="1000" b="1" dirty="0">
                          <a:effectLst/>
                          <a:latin typeface="TimesNewRomanPS"/>
                        </a:rPr>
                        <a:t>CS</a:t>
                      </a:r>
                      <a:r>
                        <a:rPr lang="en-US" sz="1000" dirty="0">
                          <a:effectLst/>
                          <a:latin typeface="TimesNewRomanPSMT"/>
                        </a:rPr>
                        <a:t>: backend electronics;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endParaRPr lang="en-US" sz="1000" dirty="0">
                        <a:effectLst/>
                      </a:endParaRPr>
                    </a:p>
                  </a:txBody>
                  <a:tcPr anchor="ctr"/>
                </a:tc>
                <a:tc>
                  <a:txBody>
                    <a:bodyPr/>
                    <a:lstStyle/>
                    <a:p>
                      <a:r>
                        <a:rPr lang="en-US" sz="1000" dirty="0" err="1">
                          <a:effectLst/>
                        </a:rPr>
                        <a:t>Prithwish</a:t>
                      </a:r>
                      <a:r>
                        <a:rPr lang="en-US" sz="1000" dirty="0">
                          <a:effectLst/>
                        </a:rPr>
                        <a:t> </a:t>
                      </a:r>
                      <a:r>
                        <a:rPr lang="en-US" sz="1000" dirty="0" err="1">
                          <a:effectLst/>
                        </a:rPr>
                        <a:t>Tribedy</a:t>
                      </a:r>
                      <a:r>
                        <a:rPr lang="en-US" sz="1000" dirty="0">
                          <a:effectLst/>
                        </a:rPr>
                        <a:t>  </a:t>
                      </a:r>
                      <a:r>
                        <a:rPr lang="en-US" sz="1000" dirty="0">
                          <a:effectLst/>
                          <a:hlinkClick r:id="rId2"/>
                        </a:rPr>
                        <a:t>tribady@bnl.gov</a:t>
                      </a:r>
                      <a:endParaRPr lang="en-US" sz="1000" dirty="0">
                        <a:effectLst/>
                      </a:endParaRPr>
                    </a:p>
                  </a:txBody>
                  <a:tcPr anchor="ctr"/>
                </a:tc>
                <a:tc>
                  <a:txBody>
                    <a:bodyPr/>
                    <a:lstStyle/>
                    <a:p>
                      <a:r>
                        <a:rPr lang="en-US" sz="1000" dirty="0"/>
                        <a:t>DAQ readout chain readout, </a:t>
                      </a:r>
                      <a:r>
                        <a:rPr lang="en-US" sz="1000" dirty="0">
                          <a:solidFill>
                            <a:srgbClr val="7030A0"/>
                          </a:solidFill>
                        </a:rPr>
                        <a:t>sensor-ASIC integration, sensor  with </a:t>
                      </a:r>
                      <a:r>
                        <a:rPr lang="en-US" sz="1000" dirty="0">
                          <a:solidFill>
                            <a:schemeClr val="tx1"/>
                          </a:solidFill>
                        </a:rPr>
                        <a:t>FF AC-LGAD; EICROC testing</a:t>
                      </a:r>
                    </a:p>
                  </a:txBody>
                  <a:tcPr/>
                </a:tc>
                <a:extLst>
                  <a:ext uri="{0D108BD9-81ED-4DB2-BD59-A6C34878D82A}">
                    <a16:rowId xmlns:a16="http://schemas.microsoft.com/office/drawing/2014/main" val="1115328759"/>
                  </a:ext>
                </a:extLst>
              </a:tr>
              <a:tr h="226100">
                <a:tc>
                  <a:txBody>
                    <a:bodyPr/>
                    <a:lstStyle/>
                    <a:p>
                      <a:r>
                        <a:rPr lang="en-US" sz="1000" dirty="0">
                          <a:solidFill>
                            <a:srgbClr val="00B050"/>
                          </a:solidFill>
                          <a:effectLst/>
                          <a:latin typeface="TimesNewRomanPSMT"/>
                        </a:rPr>
                        <a:t>Fermi National Accelerator </a:t>
                      </a:r>
                      <a:endParaRPr lang="en-US" sz="1000" dirty="0">
                        <a:solidFill>
                          <a:srgbClr val="00B050"/>
                        </a:solidFill>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t>FCFD ASIC (no </a:t>
                      </a:r>
                      <a:r>
                        <a:rPr lang="en-US" sz="1000" dirty="0" err="1"/>
                        <a:t>ePIC</a:t>
                      </a:r>
                      <a:r>
                        <a:rPr lang="en-US" sz="1000" dirty="0"/>
                        <a:t>)</a:t>
                      </a:r>
                    </a:p>
                  </a:txBody>
                  <a:tcPr/>
                </a:tc>
                <a:extLst>
                  <a:ext uri="{0D108BD9-81ED-4DB2-BD59-A6C34878D82A}">
                    <a16:rowId xmlns:a16="http://schemas.microsoft.com/office/drawing/2014/main" val="2121091193"/>
                  </a:ext>
                </a:extLst>
              </a:tr>
              <a:tr h="346108">
                <a:tc>
                  <a:txBody>
                    <a:bodyPr/>
                    <a:lstStyle/>
                    <a:p>
                      <a:r>
                        <a:rPr lang="en-US" sz="1000" dirty="0">
                          <a:effectLst/>
                          <a:latin typeface="TimesNewRomanPSMT"/>
                        </a:rPr>
                        <a:t>Los Alamos National Laboratory </a:t>
                      </a:r>
                      <a:endParaRPr lang="en-US" sz="1000" dirty="0">
                        <a:effectLst/>
                      </a:endParaRPr>
                    </a:p>
                  </a:txBody>
                  <a:tcPr anchor="ctr"/>
                </a:tc>
                <a:tc>
                  <a:txBody>
                    <a:bodyPr/>
                    <a:lstStyle/>
                    <a:p>
                      <a:r>
                        <a:rPr lang="en-US" sz="1000" b="1" dirty="0">
                          <a:effectLst/>
                          <a:latin typeface="TimesNewRomanPS"/>
                        </a:rPr>
                        <a:t>FTOF</a:t>
                      </a:r>
                      <a:r>
                        <a:rPr lang="en-US" sz="1000" dirty="0">
                          <a:effectLst/>
                          <a:latin typeface="TimesNewRomanPSMT"/>
                        </a:rPr>
                        <a:t>: </a:t>
                      </a:r>
                      <a:r>
                        <a:rPr lang="en-US" sz="1000" dirty="0">
                          <a:solidFill>
                            <a:srgbClr val="7030A0"/>
                          </a:solidFill>
                          <a:effectLst/>
                          <a:latin typeface="TimesNewRomanPSMT"/>
                        </a:rPr>
                        <a:t>sensor</a:t>
                      </a:r>
                      <a:r>
                        <a:rPr lang="en-US" sz="1000" dirty="0">
                          <a:effectLst/>
                          <a:latin typeface="TimesNewRomanPSMT"/>
                        </a:rPr>
                        <a:t>, module assembly; </a:t>
                      </a:r>
                      <a:r>
                        <a:rPr lang="en-US" sz="1000" b="1" dirty="0">
                          <a:effectLst/>
                          <a:latin typeface="TimesNewRomanPS"/>
                        </a:rPr>
                        <a:t>CS</a:t>
                      </a:r>
                      <a:r>
                        <a:rPr lang="en-US" sz="1000" dirty="0">
                          <a:effectLst/>
                          <a:latin typeface="TimesNewRomanPSMT"/>
                        </a:rPr>
                        <a:t>: cooling system and support structure;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r>
                        <a:rPr lang="en-US" sz="1000" dirty="0">
                          <a:effectLst/>
                          <a:latin typeface="TimesNewRomanPSMT"/>
                        </a:rPr>
                        <a:t>. </a:t>
                      </a:r>
                      <a:endParaRPr lang="en-US" sz="1000" dirty="0">
                        <a:effectLst/>
                      </a:endParaRPr>
                    </a:p>
                  </a:txBody>
                  <a:tcPr anchor="ctr"/>
                </a:tc>
                <a:tc>
                  <a:txBody>
                    <a:bodyPr/>
                    <a:lstStyle/>
                    <a:p>
                      <a:r>
                        <a:rPr lang="en-US" sz="1000" dirty="0">
                          <a:effectLst/>
                        </a:rPr>
                        <a:t>Xuan Li </a:t>
                      </a:r>
                      <a:r>
                        <a:rPr lang="en-US" sz="1000" dirty="0">
                          <a:effectLst/>
                          <a:hlinkClick r:id="rId3"/>
                        </a:rPr>
                        <a:t>xuanli@lanl.gov</a:t>
                      </a:r>
                      <a:r>
                        <a:rPr lang="en-US" sz="1000" dirty="0">
                          <a:effectLst/>
                        </a:rPr>
                        <a:t> </a:t>
                      </a:r>
                    </a:p>
                  </a:txBody>
                  <a:tcPr anchor="ctr"/>
                </a:tc>
                <a:tc>
                  <a:txBody>
                    <a:bodyPr/>
                    <a:lstStyle/>
                    <a:p>
                      <a:endParaRPr lang="en-US" sz="1000" dirty="0"/>
                    </a:p>
                  </a:txBody>
                  <a:tcPr/>
                </a:tc>
                <a:extLst>
                  <a:ext uri="{0D108BD9-81ED-4DB2-BD59-A6C34878D82A}">
                    <a16:rowId xmlns:a16="http://schemas.microsoft.com/office/drawing/2014/main" val="2120073793"/>
                  </a:ext>
                </a:extLst>
              </a:tr>
              <a:tr h="367413">
                <a:tc>
                  <a:txBody>
                    <a:bodyPr/>
                    <a:lstStyle/>
                    <a:p>
                      <a:r>
                        <a:rPr lang="en-US" sz="1000" dirty="0">
                          <a:solidFill>
                            <a:srgbClr val="00B050"/>
                          </a:solidFill>
                          <a:effectLst/>
                          <a:latin typeface="TimesNewRomanPSMT"/>
                        </a:rPr>
                        <a:t>Rice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Front-end electronics; </a:t>
                      </a:r>
                      <a:r>
                        <a:rPr lang="en-US" sz="1000" b="1" dirty="0">
                          <a:effectLst/>
                          <a:latin typeface="TimesNewRomanPS"/>
                        </a:rPr>
                        <a:t>CS</a:t>
                      </a:r>
                      <a:r>
                        <a:rPr lang="en-US" sz="1000" dirty="0">
                          <a:effectLst/>
                          <a:latin typeface="TimesNewRomanPSMT"/>
                        </a:rPr>
                        <a:t>: backend electronics;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r>
                        <a:rPr lang="en-US" sz="1000" dirty="0">
                          <a:effectLst/>
                        </a:rPr>
                        <a:t>Wei Li  </a:t>
                      </a:r>
                      <a:r>
                        <a:rPr lang="en-US" sz="1000" dirty="0">
                          <a:effectLst/>
                          <a:hlinkClick r:id="rId4"/>
                        </a:rPr>
                        <a:t>wl33@rice.edu</a:t>
                      </a:r>
                      <a:r>
                        <a:rPr lang="en-US" sz="1000" dirty="0">
                          <a:effectLst/>
                        </a:rPr>
                        <a:t> </a:t>
                      </a:r>
                    </a:p>
                  </a:txBody>
                  <a:tcPr anchor="ctr"/>
                </a:tc>
                <a:tc>
                  <a:txBody>
                    <a:bodyPr/>
                    <a:lstStyle/>
                    <a:p>
                      <a:r>
                        <a:rPr lang="en-US" sz="1000" dirty="0"/>
                        <a:t>B/FTOF FEE?, Backend electronics (postdoc) , simulation and reconstruction </a:t>
                      </a:r>
                    </a:p>
                  </a:txBody>
                  <a:tcPr/>
                </a:tc>
                <a:extLst>
                  <a:ext uri="{0D108BD9-81ED-4DB2-BD59-A6C34878D82A}">
                    <a16:rowId xmlns:a16="http://schemas.microsoft.com/office/drawing/2014/main" val="4213246227"/>
                  </a:ext>
                </a:extLst>
              </a:tr>
              <a:tr h="367413">
                <a:tc>
                  <a:txBody>
                    <a:bodyPr/>
                    <a:lstStyle/>
                    <a:p>
                      <a:r>
                        <a:rPr lang="en-US" sz="1000" dirty="0">
                          <a:solidFill>
                            <a:srgbClr val="00B050"/>
                          </a:solidFill>
                          <a:effectLst/>
                          <a:latin typeface="TimesNewRomanPSMT"/>
                        </a:rPr>
                        <a:t>Oak Ridge National Laboratory </a:t>
                      </a:r>
                      <a:endParaRPr lang="en-US" sz="1000" dirty="0">
                        <a:solidFill>
                          <a:srgbClr val="00B050"/>
                        </a:solidFill>
                        <a:effectLst/>
                      </a:endParaRPr>
                    </a:p>
                  </a:txBody>
                  <a:tcPr anchor="ctr"/>
                </a:tc>
                <a:tc>
                  <a:txBody>
                    <a:bodyPr/>
                    <a:lstStyle/>
                    <a:p>
                      <a:r>
                        <a:rPr lang="en-US" sz="1000" b="1" dirty="0">
                          <a:effectLst/>
                          <a:latin typeface="TimesNewRomanPS"/>
                        </a:rPr>
                        <a:t>BTOF/FTOF: </a:t>
                      </a:r>
                      <a:r>
                        <a:rPr lang="en-US" sz="1000" b="1" dirty="0">
                          <a:solidFill>
                            <a:srgbClr val="7030A0"/>
                          </a:solidFill>
                          <a:effectLst/>
                          <a:latin typeface="TimesNewRomanPS"/>
                        </a:rPr>
                        <a:t>s</a:t>
                      </a:r>
                      <a:r>
                        <a:rPr lang="en-US" sz="1000" dirty="0">
                          <a:solidFill>
                            <a:srgbClr val="7030A0"/>
                          </a:solidFill>
                          <a:effectLst/>
                          <a:latin typeface="TimesNewRomanPSMT"/>
                        </a:rPr>
                        <a:t>ensor, sensor-ASIC integration</a:t>
                      </a:r>
                      <a:r>
                        <a:rPr lang="en-US" sz="1000" dirty="0">
                          <a:effectLst/>
                          <a:latin typeface="TimesNewRomanPSMT"/>
                        </a:rPr>
                        <a:t>, frontend electronics, </a:t>
                      </a:r>
                      <a:r>
                        <a:rPr lang="en-US" sz="1000" dirty="0">
                          <a:solidFill>
                            <a:srgbClr val="FF0000"/>
                          </a:solidFill>
                          <a:effectLst/>
                          <a:latin typeface="TimesNewRomanPSMT"/>
                        </a:rPr>
                        <a:t>module assembly </a:t>
                      </a:r>
                      <a:endParaRPr lang="en-US" sz="1000" dirty="0">
                        <a:solidFill>
                          <a:srgbClr val="FF0000"/>
                        </a:solidFill>
                        <a:effectLst/>
                      </a:endParaRPr>
                    </a:p>
                  </a:txBody>
                  <a:tcPr anchor="ctr"/>
                </a:tc>
                <a:tc>
                  <a:txBody>
                    <a:bodyPr/>
                    <a:lstStyle/>
                    <a:p>
                      <a:r>
                        <a:rPr lang="en-US" sz="1000" dirty="0">
                          <a:effectLst/>
                        </a:rPr>
                        <a:t>Oskar </a:t>
                      </a:r>
                      <a:r>
                        <a:rPr lang="en-US" sz="1000" dirty="0" err="1">
                          <a:effectLst/>
                        </a:rPr>
                        <a:t>Hartbirch</a:t>
                      </a:r>
                      <a:r>
                        <a:rPr lang="en-US" sz="1000" dirty="0">
                          <a:effectLst/>
                        </a:rPr>
                        <a:t>  </a:t>
                      </a:r>
                      <a:r>
                        <a:rPr lang="en-US" sz="1000" dirty="0">
                          <a:effectLst/>
                          <a:hlinkClick r:id="rId5"/>
                        </a:rPr>
                        <a:t>hartbricho@ornl.gov</a:t>
                      </a:r>
                      <a:r>
                        <a:rPr lang="en-US" sz="1000" dirty="0">
                          <a:effectLst/>
                        </a:rPr>
                        <a:t> </a:t>
                      </a:r>
                    </a:p>
                  </a:txBody>
                  <a:tcPr anchor="ctr"/>
                </a:tc>
                <a:tc>
                  <a:txBody>
                    <a:bodyPr/>
                    <a:lstStyle/>
                    <a:p>
                      <a:r>
                        <a:rPr lang="en-US" sz="1000" dirty="0">
                          <a:solidFill>
                            <a:srgbClr val="7030A0"/>
                          </a:solidFill>
                          <a:effectLst/>
                          <a:latin typeface="TimesNewRomanPSMT"/>
                        </a:rPr>
                        <a:t>sensor-ASIC integration</a:t>
                      </a:r>
                      <a:r>
                        <a:rPr lang="en-US" sz="1000" dirty="0">
                          <a:effectLst/>
                          <a:latin typeface="TimesNewRomanPSMT"/>
                        </a:rPr>
                        <a:t>, frontend electronics (waffle probing), </a:t>
                      </a:r>
                      <a:r>
                        <a:rPr lang="en-US" sz="1000" dirty="0">
                          <a:solidFill>
                            <a:srgbClr val="FF0000"/>
                          </a:solidFill>
                          <a:effectLst/>
                          <a:latin typeface="TimesNewRomanPSMT"/>
                        </a:rPr>
                        <a:t>module assembly </a:t>
                      </a:r>
                      <a:endParaRPr lang="en-US" sz="1000" dirty="0">
                        <a:solidFill>
                          <a:srgbClr val="FF0000"/>
                        </a:solidFill>
                      </a:endParaRPr>
                    </a:p>
                  </a:txBody>
                  <a:tcPr/>
                </a:tc>
                <a:extLst>
                  <a:ext uri="{0D108BD9-81ED-4DB2-BD59-A6C34878D82A}">
                    <a16:rowId xmlns:a16="http://schemas.microsoft.com/office/drawing/2014/main" val="1963424342"/>
                  </a:ext>
                </a:extLst>
              </a:tr>
              <a:tr h="226100">
                <a:tc>
                  <a:txBody>
                    <a:bodyPr/>
                    <a:lstStyle/>
                    <a:p>
                      <a:r>
                        <a:rPr lang="en-US" sz="1000" dirty="0">
                          <a:solidFill>
                            <a:srgbClr val="0260BF"/>
                          </a:solidFill>
                          <a:effectLst/>
                          <a:latin typeface="TimesNewRomanPSMT"/>
                        </a:rPr>
                        <a:t>Ohio State University </a:t>
                      </a:r>
                      <a:endParaRPr lang="en-US" sz="1000" dirty="0">
                        <a:effectLst/>
                      </a:endParaRPr>
                    </a:p>
                  </a:txBody>
                  <a:tcPr anchor="ctr"/>
                </a:tc>
                <a:tc>
                  <a:txBody>
                    <a:bodyPr/>
                    <a:lstStyle/>
                    <a:p>
                      <a:r>
                        <a:rPr lang="en-US" sz="1000" b="1" dirty="0">
                          <a:effectLst/>
                          <a:latin typeface="TimesNewRomanPS"/>
                        </a:rPr>
                        <a:t>BTOF/FTOF: </a:t>
                      </a:r>
                      <a:r>
                        <a:rPr lang="en-US" sz="1000" dirty="0">
                          <a:effectLst/>
                          <a:latin typeface="TimesNewRomanPSMT"/>
                        </a:rPr>
                        <a:t>module assembly; </a:t>
                      </a:r>
                      <a:r>
                        <a:rPr lang="en-US" sz="1000" b="1" dirty="0">
                          <a:effectLst/>
                          <a:latin typeface="TimesNewRomanPS"/>
                        </a:rPr>
                        <a:t>CS</a:t>
                      </a:r>
                      <a:r>
                        <a:rPr lang="en-US" sz="1000" dirty="0">
                          <a:effectLst/>
                          <a:latin typeface="TimesNewRomanPSMT"/>
                        </a:rPr>
                        <a:t>: backend electronics, alignment; </a:t>
                      </a:r>
                      <a:r>
                        <a:rPr lang="en-US" sz="1000" b="1" dirty="0">
                          <a:effectLst/>
                          <a:latin typeface="TimesNewRomanPS"/>
                        </a:rPr>
                        <a:t>DP</a:t>
                      </a:r>
                      <a:r>
                        <a:rPr lang="en-US" sz="1000" dirty="0">
                          <a:effectLst/>
                          <a:latin typeface="TimesNewRomanPSMT"/>
                        </a:rPr>
                        <a:t>: simulation and </a:t>
                      </a:r>
                      <a:r>
                        <a:rPr lang="en-US" sz="1000" dirty="0" err="1">
                          <a:effectLst/>
                          <a:latin typeface="TimesNewRomanPSMT"/>
                        </a:rPr>
                        <a:t>reco</a:t>
                      </a:r>
                      <a:r>
                        <a:rPr lang="en-US" sz="1000" dirty="0">
                          <a:effectLst/>
                          <a:latin typeface="TimesNewRomanPSMT"/>
                        </a:rPr>
                        <a:t>. </a:t>
                      </a:r>
                      <a:endParaRPr lang="en-US" sz="1000" dirty="0">
                        <a:effectLst/>
                      </a:endParaRPr>
                    </a:p>
                  </a:txBody>
                  <a:tcPr anchor="ctr"/>
                </a:tc>
                <a:tc>
                  <a:txBody>
                    <a:bodyPr/>
                    <a:lstStyle/>
                    <a:p>
                      <a:r>
                        <a:rPr lang="en-US" sz="1000" dirty="0">
                          <a:effectLst/>
                        </a:rPr>
                        <a:t>Daniel Brandenburg </a:t>
                      </a:r>
                      <a:r>
                        <a:rPr lang="en-US" sz="1000" dirty="0">
                          <a:effectLst/>
                          <a:hlinkClick r:id="rId6"/>
                        </a:rPr>
                        <a:t>Brandenburg.89@osu.edu</a:t>
                      </a:r>
                      <a:r>
                        <a:rPr lang="en-US" sz="1000" dirty="0">
                          <a:effectLst/>
                        </a:rPr>
                        <a:t> </a:t>
                      </a:r>
                    </a:p>
                  </a:txBody>
                  <a:tcPr anchor="ctr"/>
                </a:tc>
                <a:tc>
                  <a:txBody>
                    <a:bodyPr/>
                    <a:lstStyle/>
                    <a:p>
                      <a:endParaRPr lang="en-US" sz="1000" dirty="0"/>
                    </a:p>
                  </a:txBody>
                  <a:tcPr/>
                </a:tc>
                <a:extLst>
                  <a:ext uri="{0D108BD9-81ED-4DB2-BD59-A6C34878D82A}">
                    <a16:rowId xmlns:a16="http://schemas.microsoft.com/office/drawing/2014/main" val="2673428285"/>
                  </a:ext>
                </a:extLst>
              </a:tr>
              <a:tr h="226100">
                <a:tc>
                  <a:txBody>
                    <a:bodyPr/>
                    <a:lstStyle/>
                    <a:p>
                      <a:r>
                        <a:rPr lang="en-US" sz="1000" dirty="0">
                          <a:solidFill>
                            <a:srgbClr val="00B050"/>
                          </a:solidFill>
                          <a:effectLst/>
                          <a:latin typeface="TimesNewRomanPSMT"/>
                        </a:rPr>
                        <a:t>Purdue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module structure; </a:t>
                      </a:r>
                      <a:r>
                        <a:rPr lang="en-US" sz="1000" b="1" dirty="0">
                          <a:effectLst/>
                          <a:latin typeface="TimesNewRomanPS"/>
                        </a:rPr>
                        <a:t>CS: </a:t>
                      </a:r>
                      <a:r>
                        <a:rPr lang="en-US" sz="1000" dirty="0">
                          <a:effectLst/>
                          <a:latin typeface="TimesNewRomanPSMT"/>
                        </a:rPr>
                        <a:t>cooling system and support structure </a:t>
                      </a:r>
                      <a:endParaRPr lang="en-US" sz="1000" dirty="0">
                        <a:effectLst/>
                      </a:endParaRPr>
                    </a:p>
                  </a:txBody>
                  <a:tcPr anchor="ctr"/>
                </a:tc>
                <a:tc>
                  <a:txBody>
                    <a:bodyPr/>
                    <a:lstStyle/>
                    <a:p>
                      <a:r>
                        <a:rPr lang="en-US" sz="1000" dirty="0">
                          <a:effectLst/>
                        </a:rPr>
                        <a:t>Andreas Jung  </a:t>
                      </a:r>
                      <a:r>
                        <a:rPr lang="en-US" sz="1000" dirty="0">
                          <a:effectLst/>
                          <a:hlinkClick r:id="rId7"/>
                        </a:rPr>
                        <a:t>anjung@purdue.edu</a:t>
                      </a:r>
                      <a:r>
                        <a:rPr lang="en-US" sz="1000" dirty="0">
                          <a:effectLst/>
                        </a:rPr>
                        <a:t> </a:t>
                      </a:r>
                    </a:p>
                  </a:txBody>
                  <a:tcPr anchor="ctr"/>
                </a:tc>
                <a:tc>
                  <a:txBody>
                    <a:bodyPr/>
                    <a:lstStyle/>
                    <a:p>
                      <a:r>
                        <a:rPr lang="en-US" sz="1000" dirty="0">
                          <a:solidFill>
                            <a:srgbClr val="FF0000"/>
                          </a:solidFill>
                        </a:rPr>
                        <a:t>Module assembly </a:t>
                      </a:r>
                    </a:p>
                  </a:txBody>
                  <a:tcPr/>
                </a:tc>
                <a:extLst>
                  <a:ext uri="{0D108BD9-81ED-4DB2-BD59-A6C34878D82A}">
                    <a16:rowId xmlns:a16="http://schemas.microsoft.com/office/drawing/2014/main" val="1253556100"/>
                  </a:ext>
                </a:extLst>
              </a:tr>
              <a:tr h="226100">
                <a:tc>
                  <a:txBody>
                    <a:bodyPr/>
                    <a:lstStyle/>
                    <a:p>
                      <a:r>
                        <a:rPr lang="en-US" sz="1000" dirty="0">
                          <a:solidFill>
                            <a:srgbClr val="00B050"/>
                          </a:solidFill>
                          <a:effectLst/>
                          <a:latin typeface="TimesNewRomanPSMT"/>
                        </a:rPr>
                        <a:t>Univ. of California, Santa Cruz </a:t>
                      </a:r>
                      <a:endParaRPr lang="en-US" sz="1000" dirty="0">
                        <a:solidFill>
                          <a:srgbClr val="00B050"/>
                        </a:solidFill>
                        <a:effectLst/>
                      </a:endParaRPr>
                    </a:p>
                  </a:txBody>
                  <a:tcPr anchor="ctr"/>
                </a:tc>
                <a:tc>
                  <a:txBody>
                    <a:bodyPr/>
                    <a:lstStyle/>
                    <a:p>
                      <a:r>
                        <a:rPr lang="en-US" sz="1000" b="1" dirty="0">
                          <a:effectLst/>
                          <a:latin typeface="TimesNewRomanPS"/>
                        </a:rPr>
                        <a:t>BTOF</a:t>
                      </a:r>
                      <a:r>
                        <a:rPr lang="en-US" sz="1000" dirty="0">
                          <a:effectLst/>
                          <a:latin typeface="TimesNewRomanPSMT"/>
                        </a:rPr>
                        <a:t>: </a:t>
                      </a:r>
                      <a:r>
                        <a:rPr lang="en-US" sz="1000" dirty="0">
                          <a:solidFill>
                            <a:srgbClr val="7030A0"/>
                          </a:solidFill>
                          <a:effectLst/>
                          <a:latin typeface="TimesNewRomanPSMT"/>
                        </a:rPr>
                        <a:t>sensor, sensor-ASIC integration</a:t>
                      </a:r>
                      <a:r>
                        <a:rPr lang="en-US" sz="1000" dirty="0">
                          <a:effectLst/>
                          <a:latin typeface="TimesNewRomanPSMT"/>
                        </a:rPr>
                        <a:t>, </a:t>
                      </a:r>
                      <a:r>
                        <a:rPr lang="en-US" sz="1000" dirty="0">
                          <a:solidFill>
                            <a:srgbClr val="FF0000"/>
                          </a:solidFill>
                          <a:effectLst/>
                          <a:latin typeface="TimesNewRomanPSMT"/>
                        </a:rPr>
                        <a:t>module assembly </a:t>
                      </a:r>
                      <a:endParaRPr lang="en-US" sz="1000" dirty="0">
                        <a:solidFill>
                          <a:srgbClr val="FF0000"/>
                        </a:solidFill>
                        <a:effectLst/>
                      </a:endParaRPr>
                    </a:p>
                  </a:txBody>
                  <a:tcPr anchor="ctr"/>
                </a:tc>
                <a:tc>
                  <a:txBody>
                    <a:bodyPr/>
                    <a:lstStyle/>
                    <a:p>
                      <a:r>
                        <a:rPr lang="en-US" sz="1000" dirty="0">
                          <a:effectLst/>
                        </a:rPr>
                        <a:t>Matthew Gignac  </a:t>
                      </a:r>
                      <a:r>
                        <a:rPr lang="en-US" sz="1000" dirty="0">
                          <a:effectLst/>
                          <a:hlinkClick r:id="rId8"/>
                        </a:rPr>
                        <a:t>mgignac@ucsc.edu</a:t>
                      </a:r>
                      <a:r>
                        <a:rPr lang="en-US" sz="1000" dirty="0">
                          <a:effectLst/>
                        </a:rPr>
                        <a:t> </a:t>
                      </a:r>
                    </a:p>
                  </a:txBody>
                  <a:tcPr anchor="ctr"/>
                </a:tc>
                <a:tc>
                  <a:txBody>
                    <a:bodyPr/>
                    <a:lstStyle/>
                    <a:p>
                      <a:r>
                        <a:rPr lang="en-US" sz="1000" dirty="0">
                          <a:solidFill>
                            <a:srgbClr val="7030A0"/>
                          </a:solidFill>
                        </a:rPr>
                        <a:t>Sensor, sensor-ASIC integration</a:t>
                      </a:r>
                      <a:r>
                        <a:rPr lang="en-US" sz="1000" dirty="0"/>
                        <a:t>, module assembly (no in-kind)</a:t>
                      </a:r>
                    </a:p>
                  </a:txBody>
                  <a:tcPr/>
                </a:tc>
                <a:extLst>
                  <a:ext uri="{0D108BD9-81ED-4DB2-BD59-A6C34878D82A}">
                    <a16:rowId xmlns:a16="http://schemas.microsoft.com/office/drawing/2014/main" val="3811551657"/>
                  </a:ext>
                </a:extLst>
              </a:tr>
              <a:tr h="190858">
                <a:tc>
                  <a:txBody>
                    <a:bodyPr/>
                    <a:lstStyle/>
                    <a:p>
                      <a:r>
                        <a:rPr lang="en-US" sz="1000" dirty="0">
                          <a:effectLst/>
                          <a:latin typeface="TimesNewRomanPSMT"/>
                        </a:rPr>
                        <a:t>University of Illinois at Chicago </a:t>
                      </a:r>
                      <a:endParaRPr lang="en-US" sz="1000" dirty="0">
                        <a:effectLst/>
                      </a:endParaRPr>
                    </a:p>
                  </a:txBody>
                  <a:tcPr anchor="ctr"/>
                </a:tc>
                <a:tc>
                  <a:txBody>
                    <a:bodyPr/>
                    <a:lstStyle/>
                    <a:p>
                      <a:r>
                        <a:rPr lang="en-US" sz="1000" b="1" dirty="0">
                          <a:effectLst/>
                          <a:latin typeface="TimesNewRomanPS"/>
                        </a:rPr>
                        <a:t>BTOF/FTOF</a:t>
                      </a:r>
                      <a:r>
                        <a:rPr lang="en-US" sz="1000" dirty="0">
                          <a:effectLst/>
                          <a:latin typeface="TimesNewRomanPSMT"/>
                        </a:rPr>
                        <a:t>: </a:t>
                      </a:r>
                      <a:r>
                        <a:rPr lang="en-US" sz="1000" dirty="0">
                          <a:solidFill>
                            <a:srgbClr val="7030A0"/>
                          </a:solidFill>
                          <a:effectLst/>
                          <a:latin typeface="TimesNewRomanPSMT"/>
                        </a:rPr>
                        <a:t>sensor, sensor-ASIC integration</a:t>
                      </a:r>
                      <a:r>
                        <a:rPr lang="en-US" sz="1000" dirty="0">
                          <a:effectLst/>
                          <a:latin typeface="TimesNewRomanPSMT"/>
                        </a:rPr>
                        <a:t>, module assembly;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r>
                        <a:rPr lang="en-US" sz="1000" dirty="0" err="1">
                          <a:effectLst/>
                        </a:rPr>
                        <a:t>Zhenyu</a:t>
                      </a:r>
                      <a:r>
                        <a:rPr lang="en-US" sz="1000" dirty="0">
                          <a:effectLst/>
                        </a:rPr>
                        <a:t> Ye?</a:t>
                      </a:r>
                    </a:p>
                  </a:txBody>
                  <a:tcPr anchor="ctr"/>
                </a:tc>
                <a:tc>
                  <a:txBody>
                    <a:bodyPr/>
                    <a:lstStyle/>
                    <a:p>
                      <a:endParaRPr lang="en-US" sz="1000" dirty="0"/>
                    </a:p>
                  </a:txBody>
                  <a:tcPr/>
                </a:tc>
                <a:extLst>
                  <a:ext uri="{0D108BD9-81ED-4DB2-BD59-A6C34878D82A}">
                    <a16:rowId xmlns:a16="http://schemas.microsoft.com/office/drawing/2014/main" val="2753065061"/>
                  </a:ext>
                </a:extLst>
              </a:tr>
              <a:tr h="0">
                <a:tc>
                  <a:txBody>
                    <a:bodyPr/>
                    <a:lstStyle/>
                    <a:p>
                      <a:r>
                        <a:rPr lang="en-US" sz="1000" dirty="0">
                          <a:solidFill>
                            <a:srgbClr val="00B050"/>
                          </a:solidFill>
                          <a:effectLst/>
                          <a:latin typeface="TimesNewRomanPSMT"/>
                        </a:rPr>
                        <a:t>Hiroshima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a:t>
                      </a:r>
                      <a:r>
                        <a:rPr lang="en-US" sz="1000" dirty="0">
                          <a:solidFill>
                            <a:srgbClr val="7030A0"/>
                          </a:solidFill>
                          <a:effectLst/>
                          <a:latin typeface="TimesNewRomanPSMT"/>
                        </a:rPr>
                        <a:t>sensor, ASIC</a:t>
                      </a:r>
                      <a:r>
                        <a:rPr lang="en-US" sz="1000" dirty="0">
                          <a:effectLst/>
                          <a:latin typeface="TimesNewRomanPSMT"/>
                        </a:rPr>
                        <a:t>; </a:t>
                      </a:r>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r>
                        <a:rPr lang="en-US" sz="1000" dirty="0">
                          <a:effectLst/>
                        </a:rPr>
                        <a:t>Kenta </a:t>
                      </a:r>
                      <a:r>
                        <a:rPr lang="en-US" sz="1000" dirty="0" err="1">
                          <a:effectLst/>
                        </a:rPr>
                        <a:t>Shigaki</a:t>
                      </a:r>
                      <a:r>
                        <a:rPr lang="en-US" sz="1000" dirty="0">
                          <a:effectLst/>
                        </a:rPr>
                        <a:t> </a:t>
                      </a:r>
                      <a:r>
                        <a:rPr lang="en-US" sz="1000" dirty="0">
                          <a:effectLst/>
                          <a:hlinkClick r:id="rId9"/>
                        </a:rPr>
                        <a:t>shigaki@hiroshima-u.ac.jp</a:t>
                      </a:r>
                      <a:r>
                        <a:rPr lang="en-US" sz="1000" dirty="0">
                          <a:effectLst/>
                        </a:rPr>
                        <a:t> </a:t>
                      </a:r>
                    </a:p>
                  </a:txBody>
                  <a:tcPr anchor="ctr"/>
                </a:tc>
                <a:tc>
                  <a:txBody>
                    <a:bodyPr/>
                    <a:lstStyle/>
                    <a:p>
                      <a:r>
                        <a:rPr lang="en-US" sz="1000" dirty="0"/>
                        <a:t>EICROC testing, </a:t>
                      </a:r>
                      <a:r>
                        <a:rPr lang="en-US" sz="1000" dirty="0">
                          <a:solidFill>
                            <a:srgbClr val="7030A0"/>
                          </a:solidFill>
                        </a:rPr>
                        <a:t>sensor testing </a:t>
                      </a:r>
                      <a:r>
                        <a:rPr lang="en-US" sz="1000" dirty="0"/>
                        <a:t>(30%), simulation</a:t>
                      </a:r>
                    </a:p>
                  </a:txBody>
                  <a:tcPr/>
                </a:tc>
                <a:extLst>
                  <a:ext uri="{0D108BD9-81ED-4DB2-BD59-A6C34878D82A}">
                    <a16:rowId xmlns:a16="http://schemas.microsoft.com/office/drawing/2014/main" val="2092884488"/>
                  </a:ext>
                </a:extLst>
              </a:tr>
              <a:tr h="124630">
                <a:tc>
                  <a:txBody>
                    <a:bodyPr/>
                    <a:lstStyle/>
                    <a:p>
                      <a:r>
                        <a:rPr lang="en-US" sz="1000" dirty="0">
                          <a:solidFill>
                            <a:srgbClr val="00B050"/>
                          </a:solidFill>
                          <a:effectLst/>
                          <a:latin typeface="TimesNewRomanPSMT"/>
                        </a:rPr>
                        <a:t>RIKEN </a:t>
                      </a:r>
                      <a:endParaRPr lang="en-US" sz="1000" dirty="0">
                        <a:solidFill>
                          <a:srgbClr val="00B050"/>
                        </a:solidFill>
                        <a:effectLst/>
                      </a:endParaRPr>
                    </a:p>
                  </a:txBody>
                  <a:tcPr anchor="ctr"/>
                </a:tc>
                <a:tc>
                  <a:txBody>
                    <a:bodyPr/>
                    <a:lstStyle/>
                    <a:p>
                      <a:r>
                        <a:rPr lang="en-US" sz="1000" b="1" dirty="0">
                          <a:effectLst/>
                          <a:latin typeface="TimesNewRomanPS"/>
                        </a:rPr>
                        <a:t>BTOF/</a:t>
                      </a:r>
                      <a:r>
                        <a:rPr lang="en-US" sz="1000" b="1" dirty="0">
                          <a:solidFill>
                            <a:schemeClr val="tx1"/>
                          </a:solidFill>
                          <a:effectLst/>
                          <a:latin typeface="TimesNewRomanPS"/>
                        </a:rPr>
                        <a:t>FTOF: </a:t>
                      </a:r>
                      <a:r>
                        <a:rPr lang="en-US" sz="1000" dirty="0">
                          <a:solidFill>
                            <a:schemeClr val="tx1"/>
                          </a:solidFill>
                          <a:effectLst/>
                          <a:latin typeface="TimesNewRomanPSMT"/>
                        </a:rPr>
                        <a:t>module assembly </a:t>
                      </a:r>
                      <a:endParaRPr lang="en-US" sz="1000" dirty="0">
                        <a:solidFill>
                          <a:schemeClr val="tx1"/>
                        </a:solidFill>
                        <a:effectLst/>
                      </a:endParaRPr>
                    </a:p>
                  </a:txBody>
                  <a:tcPr anchor="ctr"/>
                </a:tc>
                <a:tc>
                  <a:txBody>
                    <a:bodyPr/>
                    <a:lstStyle/>
                    <a:p>
                      <a:r>
                        <a:rPr lang="en-US" sz="1000" dirty="0">
                          <a:effectLst/>
                        </a:rPr>
                        <a:t>Yuji </a:t>
                      </a:r>
                      <a:r>
                        <a:rPr lang="en-US" sz="1000" dirty="0" err="1">
                          <a:effectLst/>
                        </a:rPr>
                        <a:t>Goto</a:t>
                      </a:r>
                      <a:r>
                        <a:rPr lang="en-US" sz="1000" dirty="0">
                          <a:effectLst/>
                        </a:rPr>
                        <a:t>. </a:t>
                      </a:r>
                      <a:r>
                        <a:rPr lang="en-US" sz="1000" dirty="0">
                          <a:effectLst/>
                          <a:hlinkClick r:id="rId10"/>
                        </a:rPr>
                        <a:t>goto@bnl.gov</a:t>
                      </a:r>
                      <a:r>
                        <a:rPr lang="en-US" sz="1000" dirty="0">
                          <a:effectLst/>
                        </a:rPr>
                        <a:t> </a:t>
                      </a:r>
                    </a:p>
                  </a:txBody>
                  <a:tcPr anchor="ctr"/>
                </a:tc>
                <a:tc>
                  <a:txBody>
                    <a:bodyPr/>
                    <a:lstStyle/>
                    <a:p>
                      <a:r>
                        <a:rPr lang="en-US" sz="1000" dirty="0">
                          <a:solidFill>
                            <a:srgbClr val="FF0000"/>
                          </a:solidFill>
                        </a:rPr>
                        <a:t>BTOF: module assembly</a:t>
                      </a:r>
                    </a:p>
                  </a:txBody>
                  <a:tcPr/>
                </a:tc>
                <a:extLst>
                  <a:ext uri="{0D108BD9-81ED-4DB2-BD59-A6C34878D82A}">
                    <a16:rowId xmlns:a16="http://schemas.microsoft.com/office/drawing/2014/main" val="3341637520"/>
                  </a:ext>
                </a:extLst>
              </a:tr>
              <a:tr h="0">
                <a:tc>
                  <a:txBody>
                    <a:bodyPr/>
                    <a:lstStyle/>
                    <a:p>
                      <a:r>
                        <a:rPr lang="en-US" sz="1000" dirty="0">
                          <a:solidFill>
                            <a:srgbClr val="00B050"/>
                          </a:solidFill>
                          <a:effectLst/>
                          <a:latin typeface="TimesNewRomanPSMT"/>
                        </a:rPr>
                        <a:t>Shinshu University </a:t>
                      </a:r>
                      <a:endParaRPr lang="en-US" sz="1000" dirty="0">
                        <a:solidFill>
                          <a:srgbClr val="00B050"/>
                        </a:solidFill>
                        <a:effectLst/>
                      </a:endParaRPr>
                    </a:p>
                  </a:txBody>
                  <a:tcPr anchor="ctr"/>
                </a:tc>
                <a:tc>
                  <a:txBody>
                    <a:bodyPr/>
                    <a:lstStyle/>
                    <a:p>
                      <a:r>
                        <a:rPr lang="en-US" sz="1000" b="1" dirty="0">
                          <a:effectLst/>
                          <a:latin typeface="TimesNewRomanPS"/>
                        </a:rPr>
                        <a:t>BTOF/FTOF: </a:t>
                      </a:r>
                      <a:r>
                        <a:rPr lang="en-US" sz="1000" dirty="0">
                          <a:solidFill>
                            <a:srgbClr val="7030A0"/>
                          </a:solidFill>
                          <a:effectLst/>
                          <a:latin typeface="TimesNewRomanPSMT"/>
                        </a:rPr>
                        <a:t>sensor </a:t>
                      </a:r>
                      <a:endParaRPr lang="en-US" sz="1000" dirty="0">
                        <a:solidFill>
                          <a:srgbClr val="7030A0"/>
                        </a:solidFill>
                        <a:effectLst/>
                      </a:endParaRPr>
                    </a:p>
                  </a:txBody>
                  <a:tcPr anchor="ctr"/>
                </a:tc>
                <a:tc>
                  <a:txBody>
                    <a:bodyPr/>
                    <a:lstStyle/>
                    <a:p>
                      <a:r>
                        <a:rPr lang="en-US" sz="1000" dirty="0" err="1">
                          <a:effectLst/>
                        </a:rPr>
                        <a:t>Kentaro</a:t>
                      </a:r>
                      <a:r>
                        <a:rPr lang="en-US" sz="1000" dirty="0">
                          <a:effectLst/>
                        </a:rPr>
                        <a:t> </a:t>
                      </a:r>
                      <a:r>
                        <a:rPr lang="en-US" sz="1000" dirty="0" err="1">
                          <a:effectLst/>
                        </a:rPr>
                        <a:t>Kawaide</a:t>
                      </a:r>
                      <a:r>
                        <a:rPr lang="en-US" sz="1000" dirty="0">
                          <a:effectLst/>
                        </a:rPr>
                        <a:t> </a:t>
                      </a:r>
                      <a:r>
                        <a:rPr lang="en-US" sz="1000" dirty="0">
                          <a:effectLst/>
                          <a:hlinkClick r:id="rId11"/>
                        </a:rPr>
                        <a:t>kawade@shinshu-u.ac.jp</a:t>
                      </a:r>
                      <a:r>
                        <a:rPr lang="en-US" sz="1000" dirty="0">
                          <a:effectLst/>
                        </a:rPr>
                        <a:t> </a:t>
                      </a:r>
                    </a:p>
                  </a:txBody>
                  <a:tcPr anchor="ctr"/>
                </a:tc>
                <a:tc>
                  <a:txBody>
                    <a:bodyPr/>
                    <a:lstStyle/>
                    <a:p>
                      <a:r>
                        <a:rPr lang="en-US" sz="1000" dirty="0">
                          <a:solidFill>
                            <a:srgbClr val="7030A0"/>
                          </a:solidFill>
                        </a:rPr>
                        <a:t>Sensor testing,</a:t>
                      </a:r>
                      <a:r>
                        <a:rPr lang="en-US" sz="1000" dirty="0"/>
                        <a:t> simulations</a:t>
                      </a:r>
                    </a:p>
                  </a:txBody>
                  <a:tcPr/>
                </a:tc>
                <a:extLst>
                  <a:ext uri="{0D108BD9-81ED-4DB2-BD59-A6C34878D82A}">
                    <a16:rowId xmlns:a16="http://schemas.microsoft.com/office/drawing/2014/main" val="2795150183"/>
                  </a:ext>
                </a:extLst>
              </a:tr>
              <a:tr h="226100">
                <a:tc>
                  <a:txBody>
                    <a:bodyPr/>
                    <a:lstStyle/>
                    <a:p>
                      <a:r>
                        <a:rPr lang="en-US" sz="1000" dirty="0">
                          <a:effectLst/>
                          <a:latin typeface="TimesNewRomanPSMT"/>
                        </a:rPr>
                        <a:t>University of Tokyo </a:t>
                      </a:r>
                      <a:endParaRPr lang="en-US" sz="1000" dirty="0">
                        <a:effectLst/>
                      </a:endParaRPr>
                    </a:p>
                  </a:txBody>
                  <a:tcPr anchor="ctr"/>
                </a:tc>
                <a:tc>
                  <a:txBody>
                    <a:bodyPr/>
                    <a:lstStyle/>
                    <a:p>
                      <a:r>
                        <a:rPr lang="en-US" sz="1000" b="1" dirty="0">
                          <a:effectLst/>
                          <a:latin typeface="TimesNewRomanPS"/>
                        </a:rPr>
                        <a:t>CS: </a:t>
                      </a:r>
                      <a:r>
                        <a:rPr lang="en-US" sz="1000" dirty="0">
                          <a:effectLst/>
                          <a:latin typeface="TimesNewRomanPSMT"/>
                        </a:rPr>
                        <a:t>streaming readout; </a:t>
                      </a:r>
                      <a:r>
                        <a:rPr lang="en-US" sz="1000" b="1" dirty="0">
                          <a:effectLst/>
                          <a:latin typeface="TimesNewRomanPS"/>
                        </a:rPr>
                        <a:t>DP</a:t>
                      </a:r>
                      <a:r>
                        <a:rPr lang="en-US" sz="1000" dirty="0">
                          <a:effectLst/>
                          <a:latin typeface="TimesNewRomanPSMT"/>
                        </a:rPr>
                        <a:t>: online reconstruction </a:t>
                      </a:r>
                      <a:endParaRPr lang="en-US" sz="1000" dirty="0">
                        <a:effectLst/>
                      </a:endParaRPr>
                    </a:p>
                  </a:txBody>
                  <a:tcPr anchor="ctr"/>
                </a:tc>
                <a:tc>
                  <a:txBody>
                    <a:bodyPr/>
                    <a:lstStyle/>
                    <a:p>
                      <a:r>
                        <a:rPr lang="en-US" sz="1000" dirty="0" err="1">
                          <a:effectLst/>
                        </a:rPr>
                        <a:t>Taku</a:t>
                      </a:r>
                      <a:r>
                        <a:rPr lang="en-US" sz="1000" dirty="0">
                          <a:effectLst/>
                        </a:rPr>
                        <a:t> </a:t>
                      </a:r>
                      <a:r>
                        <a:rPr lang="en-US" sz="1000" dirty="0" err="1">
                          <a:effectLst/>
                        </a:rPr>
                        <a:t>Gunji</a:t>
                      </a:r>
                      <a:r>
                        <a:rPr lang="en-US" sz="1000" dirty="0">
                          <a:effectLst/>
                        </a:rPr>
                        <a:t> </a:t>
                      </a:r>
                      <a:r>
                        <a:rPr lang="en-US" sz="1000" dirty="0">
                          <a:effectLst/>
                          <a:hlinkClick r:id="rId12"/>
                        </a:rPr>
                        <a:t>gunji@cns.s.u-tokyo.ac.jp</a:t>
                      </a:r>
                      <a:r>
                        <a:rPr lang="en-US" sz="1000" dirty="0">
                          <a:effectLst/>
                        </a:rPr>
                        <a:t> </a:t>
                      </a:r>
                    </a:p>
                  </a:txBody>
                  <a:tcPr anchor="ctr"/>
                </a:tc>
                <a:tc>
                  <a:txBody>
                    <a:bodyPr/>
                    <a:lstStyle/>
                    <a:p>
                      <a:r>
                        <a:rPr lang="en-US" sz="1000" dirty="0"/>
                        <a:t>DAQ streaming readout</a:t>
                      </a:r>
                    </a:p>
                  </a:txBody>
                  <a:tcPr/>
                </a:tc>
                <a:extLst>
                  <a:ext uri="{0D108BD9-81ED-4DB2-BD59-A6C34878D82A}">
                    <a16:rowId xmlns:a16="http://schemas.microsoft.com/office/drawing/2014/main" val="2720356611"/>
                  </a:ext>
                </a:extLst>
              </a:tr>
              <a:tr h="0">
                <a:tc>
                  <a:txBody>
                    <a:bodyPr/>
                    <a:lstStyle/>
                    <a:p>
                      <a:r>
                        <a:rPr lang="en-US" sz="1000" dirty="0">
                          <a:solidFill>
                            <a:srgbClr val="0260BF"/>
                          </a:solidFill>
                          <a:effectLst/>
                          <a:latin typeface="TimesNewRomanPSMT"/>
                        </a:rPr>
                        <a:t>South China Normal University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effectLst/>
                        </a:rPr>
                        <a:t>Shuai Yang </a:t>
                      </a:r>
                      <a:r>
                        <a:rPr lang="en-US" sz="1000" dirty="0">
                          <a:effectLst/>
                          <a:hlinkClick r:id="rId13"/>
                        </a:rPr>
                        <a:t>syang@scnu.edu.cn</a:t>
                      </a:r>
                      <a:r>
                        <a:rPr lang="en-US" sz="1000" dirty="0">
                          <a:effectLst/>
                        </a:rPr>
                        <a:t> </a:t>
                      </a:r>
                    </a:p>
                  </a:txBody>
                  <a:tcPr anchor="ctr"/>
                </a:tc>
                <a:tc>
                  <a:txBody>
                    <a:bodyPr/>
                    <a:lstStyle/>
                    <a:p>
                      <a:endParaRPr lang="en-US" sz="1000" dirty="0"/>
                    </a:p>
                  </a:txBody>
                  <a:tcPr/>
                </a:tc>
                <a:extLst>
                  <a:ext uri="{0D108BD9-81ED-4DB2-BD59-A6C34878D82A}">
                    <a16:rowId xmlns:a16="http://schemas.microsoft.com/office/drawing/2014/main" val="2738963435"/>
                  </a:ext>
                </a:extLst>
              </a:tr>
              <a:tr h="0">
                <a:tc>
                  <a:txBody>
                    <a:bodyPr/>
                    <a:lstStyle/>
                    <a:p>
                      <a:r>
                        <a:rPr lang="en-US" sz="1000" dirty="0">
                          <a:solidFill>
                            <a:srgbClr val="0260BF"/>
                          </a:solidFill>
                          <a:effectLst/>
                          <a:latin typeface="TimesNewRomanPSMT"/>
                        </a:rPr>
                        <a:t>Univ of Sci. and Tech. of China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err="1">
                          <a:effectLst/>
                        </a:rPr>
                        <a:t>Yanwen</a:t>
                      </a:r>
                      <a:r>
                        <a:rPr lang="en-US" sz="1000" dirty="0">
                          <a:effectLst/>
                        </a:rPr>
                        <a:t> Liu</a:t>
                      </a:r>
                    </a:p>
                  </a:txBody>
                  <a:tcPr anchor="ctr"/>
                </a:tc>
                <a:tc>
                  <a:txBody>
                    <a:bodyPr/>
                    <a:lstStyle/>
                    <a:p>
                      <a:endParaRPr lang="en-US" sz="1000" dirty="0"/>
                    </a:p>
                  </a:txBody>
                  <a:tcPr/>
                </a:tc>
                <a:extLst>
                  <a:ext uri="{0D108BD9-81ED-4DB2-BD59-A6C34878D82A}">
                    <a16:rowId xmlns:a16="http://schemas.microsoft.com/office/drawing/2014/main" val="3089381645"/>
                  </a:ext>
                </a:extLst>
              </a:tr>
              <a:tr h="0">
                <a:tc>
                  <a:txBody>
                    <a:bodyPr/>
                    <a:lstStyle/>
                    <a:p>
                      <a:r>
                        <a:rPr lang="en-US" sz="1000" dirty="0">
                          <a:solidFill>
                            <a:srgbClr val="00B050"/>
                          </a:solidFill>
                          <a:effectLst/>
                          <a:latin typeface="TimesNewRomanPSMT"/>
                        </a:rPr>
                        <a:t>Indian Institute of Tech., Mandi</a:t>
                      </a:r>
                      <a:r>
                        <a:rPr lang="en-US" sz="1000" dirty="0">
                          <a:effectLst/>
                          <a:latin typeface="TimesNewRomanPSMT"/>
                        </a:rPr>
                        <a:t> </a:t>
                      </a:r>
                      <a:endParaRPr lang="en-US" sz="1000" dirty="0">
                        <a:effectLst/>
                      </a:endParaRPr>
                    </a:p>
                  </a:txBody>
                  <a:tcPr anchor="ctr"/>
                </a:tc>
                <a:tc>
                  <a:txBody>
                    <a:bodyPr/>
                    <a:lstStyle/>
                    <a:p>
                      <a:r>
                        <a:rPr lang="en-US" sz="1000" b="1" dirty="0">
                          <a:effectLst/>
                          <a:latin typeface="TimesNewRomanPS"/>
                        </a:rPr>
                        <a:t>DP</a:t>
                      </a:r>
                      <a:r>
                        <a:rPr lang="en-US" sz="1000" dirty="0">
                          <a:effectLst/>
                          <a:latin typeface="TimesNewRomanPSMT"/>
                        </a:rPr>
                        <a:t>: simulation and reconstruction </a:t>
                      </a:r>
                      <a:endParaRPr lang="en-US" sz="1000" dirty="0">
                        <a:effectLst/>
                      </a:endParaRPr>
                    </a:p>
                  </a:txBody>
                  <a:tcPr anchor="ctr"/>
                </a:tc>
                <a:tc>
                  <a:txBody>
                    <a:bodyPr/>
                    <a:lstStyle/>
                    <a:p>
                      <a:r>
                        <a:rPr lang="en-US" sz="1000" dirty="0">
                          <a:effectLst/>
                        </a:rPr>
                        <a:t>Prabhakar </a:t>
                      </a:r>
                      <a:r>
                        <a:rPr lang="en-US" sz="1000" dirty="0" err="1">
                          <a:effectLst/>
                        </a:rPr>
                        <a:t>Palni</a:t>
                      </a:r>
                      <a:r>
                        <a:rPr lang="en-US" sz="1000" dirty="0">
                          <a:effectLst/>
                        </a:rPr>
                        <a:t> </a:t>
                      </a:r>
                      <a:r>
                        <a:rPr lang="en-US" sz="1000" dirty="0">
                          <a:effectLst/>
                          <a:hlinkClick r:id="rId14"/>
                        </a:rPr>
                        <a:t>prabhakar.palni@unigoa.ac.in</a:t>
                      </a:r>
                      <a:r>
                        <a:rPr lang="en-US" sz="1000" dirty="0">
                          <a:effectLst/>
                        </a:rPr>
                        <a:t> </a:t>
                      </a:r>
                    </a:p>
                  </a:txBody>
                  <a:tcPr anchor="ctr"/>
                </a:tc>
                <a:tc>
                  <a:txBody>
                    <a:bodyPr/>
                    <a:lstStyle/>
                    <a:p>
                      <a:r>
                        <a:rPr lang="en-US" sz="1000" dirty="0">
                          <a:solidFill>
                            <a:srgbClr val="FF0000"/>
                          </a:solidFill>
                        </a:rPr>
                        <a:t>FTOF Module Assembly/QA, </a:t>
                      </a:r>
                      <a:r>
                        <a:rPr lang="en-US" sz="1000" dirty="0">
                          <a:solidFill>
                            <a:srgbClr val="7030A0"/>
                          </a:solidFill>
                        </a:rPr>
                        <a:t>sensor testing</a:t>
                      </a:r>
                    </a:p>
                  </a:txBody>
                  <a:tcPr/>
                </a:tc>
                <a:extLst>
                  <a:ext uri="{0D108BD9-81ED-4DB2-BD59-A6C34878D82A}">
                    <a16:rowId xmlns:a16="http://schemas.microsoft.com/office/drawing/2014/main" val="794812951"/>
                  </a:ext>
                </a:extLst>
              </a:tr>
              <a:tr h="138747">
                <a:tc>
                  <a:txBody>
                    <a:bodyPr/>
                    <a:lstStyle/>
                    <a:p>
                      <a:r>
                        <a:rPr lang="en-US" sz="1000" dirty="0">
                          <a:solidFill>
                            <a:srgbClr val="0260BF"/>
                          </a:solidFill>
                          <a:effectLst/>
                          <a:latin typeface="TimesNewRomanPSMT"/>
                        </a:rPr>
                        <a:t>National Inst. of Sci. Edu. Res.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effectLst/>
                        </a:rPr>
                        <a:t>Ganesh </a:t>
                      </a:r>
                      <a:r>
                        <a:rPr lang="en-US" sz="1000" dirty="0" err="1">
                          <a:effectLst/>
                        </a:rPr>
                        <a:t>Tambave</a:t>
                      </a:r>
                      <a:r>
                        <a:rPr lang="en-US" sz="1000" dirty="0">
                          <a:effectLst/>
                        </a:rPr>
                        <a:t>  </a:t>
                      </a:r>
                      <a:r>
                        <a:rPr lang="en-US" sz="1000" dirty="0">
                          <a:effectLst/>
                          <a:hlinkClick r:id="rId15"/>
                        </a:rPr>
                        <a:t>ganesh.tambave@niser.ac.in</a:t>
                      </a:r>
                      <a:r>
                        <a:rPr lang="en-US" sz="1000" dirty="0">
                          <a:effectLst/>
                        </a:rPr>
                        <a:t> </a:t>
                      </a:r>
                    </a:p>
                  </a:txBody>
                  <a:tcPr anchor="ctr"/>
                </a:tc>
                <a:tc>
                  <a:txBody>
                    <a:bodyPr/>
                    <a:lstStyle/>
                    <a:p>
                      <a:r>
                        <a:rPr lang="en-US" sz="1000" dirty="0">
                          <a:solidFill>
                            <a:srgbClr val="FF0000"/>
                          </a:solidFill>
                        </a:rPr>
                        <a:t>Module Assembly</a:t>
                      </a:r>
                    </a:p>
                  </a:txBody>
                  <a:tcPr/>
                </a:tc>
                <a:extLst>
                  <a:ext uri="{0D108BD9-81ED-4DB2-BD59-A6C34878D82A}">
                    <a16:rowId xmlns:a16="http://schemas.microsoft.com/office/drawing/2014/main" val="2973555988"/>
                  </a:ext>
                </a:extLst>
              </a:tr>
              <a:tr h="118643">
                <a:tc>
                  <a:txBody>
                    <a:bodyPr/>
                    <a:lstStyle/>
                    <a:p>
                      <a:r>
                        <a:rPr lang="en-US" sz="1000" dirty="0">
                          <a:effectLst/>
                          <a:latin typeface="TimesNewRomanPSMT"/>
                        </a:rPr>
                        <a:t>National Central University </a:t>
                      </a:r>
                      <a:endParaRPr lang="en-US" sz="1000" dirty="0">
                        <a:effectLst/>
                      </a:endParaRPr>
                    </a:p>
                  </a:txBody>
                  <a:tcPr anchor="ctr"/>
                </a:tc>
                <a:tc>
                  <a:txBody>
                    <a:bodyPr/>
                    <a:lstStyle/>
                    <a:p>
                      <a:r>
                        <a:rPr lang="en-US" sz="1000" b="1" dirty="0">
                          <a:effectLst/>
                          <a:latin typeface="TimesNewRomanPS"/>
                        </a:rPr>
                        <a:t>DP: </a:t>
                      </a:r>
                      <a:r>
                        <a:rPr lang="en-US" sz="1000" dirty="0">
                          <a:effectLst/>
                          <a:latin typeface="TimesNewRomanPSMT"/>
                        </a:rPr>
                        <a:t>simulation </a:t>
                      </a:r>
                      <a:endParaRPr lang="en-US" sz="1000" dirty="0">
                        <a:effectLst/>
                      </a:endParaRPr>
                    </a:p>
                  </a:txBody>
                  <a:tcPr anchor="ctr"/>
                </a:tc>
                <a:tc>
                  <a:txBody>
                    <a:bodyPr/>
                    <a:lstStyle/>
                    <a:p>
                      <a:endParaRPr lang="en-US" sz="1000" dirty="0">
                        <a:effectLst/>
                      </a:endParaRPr>
                    </a:p>
                  </a:txBody>
                  <a:tcPr anchor="ctr"/>
                </a:tc>
                <a:tc>
                  <a:txBody>
                    <a:bodyPr/>
                    <a:lstStyle/>
                    <a:p>
                      <a:r>
                        <a:rPr lang="en-US" sz="1000" dirty="0">
                          <a:solidFill>
                            <a:srgbClr val="7030A0"/>
                          </a:solidFill>
                        </a:rPr>
                        <a:t>FF AC-LGAD (sensor QA)</a:t>
                      </a:r>
                    </a:p>
                  </a:txBody>
                  <a:tcPr/>
                </a:tc>
                <a:extLst>
                  <a:ext uri="{0D108BD9-81ED-4DB2-BD59-A6C34878D82A}">
                    <a16:rowId xmlns:a16="http://schemas.microsoft.com/office/drawing/2014/main" val="230984666"/>
                  </a:ext>
                </a:extLst>
              </a:tr>
              <a:tr h="226100">
                <a:tc>
                  <a:txBody>
                    <a:bodyPr/>
                    <a:lstStyle/>
                    <a:p>
                      <a:r>
                        <a:rPr lang="en-US" sz="1000" dirty="0">
                          <a:solidFill>
                            <a:srgbClr val="00B050"/>
                          </a:solidFill>
                          <a:effectLst/>
                          <a:latin typeface="TimesNewRomanPSMT"/>
                        </a:rPr>
                        <a:t>National Cheng-Kung University </a:t>
                      </a:r>
                      <a:endParaRPr lang="en-US" sz="1000" dirty="0">
                        <a:solidFill>
                          <a:srgbClr val="00B050"/>
                        </a:solidFill>
                        <a:effectLst/>
                      </a:endParaRPr>
                    </a:p>
                  </a:txBody>
                  <a:tcPr anchor="ctr"/>
                </a:tc>
                <a:tc>
                  <a:txBody>
                    <a:bodyPr/>
                    <a:lstStyle/>
                    <a:p>
                      <a:r>
                        <a:rPr lang="en-US" sz="1000" b="1" dirty="0">
                          <a:effectLst/>
                          <a:latin typeface="TimesNewRomanPS"/>
                        </a:rPr>
                        <a:t>BTOF/FTOF</a:t>
                      </a:r>
                      <a:r>
                        <a:rPr lang="en-US" sz="1000" dirty="0">
                          <a:effectLst/>
                          <a:latin typeface="TimesNewRomanPSMT"/>
                        </a:rPr>
                        <a:t>: module structure; </a:t>
                      </a:r>
                      <a:r>
                        <a:rPr lang="en-US" sz="1000" b="1" dirty="0">
                          <a:effectLst/>
                          <a:latin typeface="TimesNewRomanPS"/>
                        </a:rPr>
                        <a:t>CS</a:t>
                      </a:r>
                      <a:r>
                        <a:rPr lang="en-US" sz="1000" dirty="0">
                          <a:effectLst/>
                          <a:latin typeface="TimesNewRomanPSMT"/>
                        </a:rPr>
                        <a:t>: cooling system and support structure </a:t>
                      </a:r>
                      <a:endParaRPr lang="en-US" sz="1000" dirty="0">
                        <a:effectLst/>
                      </a:endParaRPr>
                    </a:p>
                  </a:txBody>
                  <a:tcPr anchor="ctr"/>
                </a:tc>
                <a:tc>
                  <a:txBody>
                    <a:bodyPr/>
                    <a:lstStyle/>
                    <a:p>
                      <a:r>
                        <a:rPr lang="en-US" sz="1000" dirty="0">
                          <a:effectLst/>
                        </a:rPr>
                        <a:t>Yi Yang </a:t>
                      </a:r>
                      <a:r>
                        <a:rPr lang="en-US" sz="1000" dirty="0">
                          <a:effectLst/>
                          <a:hlinkClick r:id="rId16"/>
                        </a:rPr>
                        <a:t>yiyang@ncku.edu.tw</a:t>
                      </a:r>
                      <a:r>
                        <a:rPr lang="en-US" sz="1000" dirty="0">
                          <a:effectLst/>
                        </a:rPr>
                        <a:t> </a:t>
                      </a:r>
                    </a:p>
                  </a:txBody>
                  <a:tcPr anchor="ctr"/>
                </a:tc>
                <a:tc>
                  <a:txBody>
                    <a:bodyPr/>
                    <a:lstStyle/>
                    <a:p>
                      <a:endParaRPr lang="en-US" sz="1000" dirty="0"/>
                    </a:p>
                  </a:txBody>
                  <a:tcPr/>
                </a:tc>
                <a:extLst>
                  <a:ext uri="{0D108BD9-81ED-4DB2-BD59-A6C34878D82A}">
                    <a16:rowId xmlns:a16="http://schemas.microsoft.com/office/drawing/2014/main" val="2601582997"/>
                  </a:ext>
                </a:extLst>
              </a:tr>
              <a:tr h="226100">
                <a:tc>
                  <a:txBody>
                    <a:bodyPr/>
                    <a:lstStyle/>
                    <a:p>
                      <a:r>
                        <a:rPr lang="en-US" sz="1000" dirty="0">
                          <a:effectLst/>
                          <a:latin typeface="TimesNewRomanPSMT"/>
                        </a:rPr>
                        <a:t>National Taiwan University </a:t>
                      </a:r>
                      <a:endParaRPr lang="en-US" sz="1000" dirty="0">
                        <a:effectLst/>
                      </a:endParaRPr>
                    </a:p>
                  </a:txBody>
                  <a:tcPr anchor="ctr"/>
                </a:tc>
                <a:tc>
                  <a:txBody>
                    <a:bodyPr/>
                    <a:lstStyle/>
                    <a:p>
                      <a:r>
                        <a:rPr lang="en-US" sz="1000" b="1" dirty="0">
                          <a:effectLst/>
                          <a:latin typeface="TimesNewRomanPS"/>
                        </a:rPr>
                        <a:t>BTOF</a:t>
                      </a:r>
                      <a:r>
                        <a:rPr lang="en-US" sz="1000" dirty="0">
                          <a:effectLst/>
                          <a:latin typeface="TimesNewRomanPSMT"/>
                        </a:rPr>
                        <a:t>: </a:t>
                      </a:r>
                      <a:r>
                        <a:rPr lang="en-US" sz="1000" dirty="0">
                          <a:solidFill>
                            <a:srgbClr val="7030A0"/>
                          </a:solidFill>
                          <a:effectLst/>
                          <a:latin typeface="TimesNewRomanPSMT"/>
                        </a:rPr>
                        <a:t>sensor-ASIC integration</a:t>
                      </a:r>
                      <a:r>
                        <a:rPr lang="en-US" sz="1000" dirty="0">
                          <a:effectLst/>
                          <a:latin typeface="TimesNewRomanPSMT"/>
                        </a:rPr>
                        <a:t>, frontend electronics, </a:t>
                      </a:r>
                      <a:r>
                        <a:rPr lang="en-US" sz="1000" dirty="0">
                          <a:solidFill>
                            <a:schemeClr val="tx1"/>
                          </a:solidFill>
                          <a:effectLst/>
                          <a:latin typeface="TimesNewRomanPSMT"/>
                        </a:rPr>
                        <a:t>module assembly </a:t>
                      </a:r>
                      <a:endParaRPr lang="en-US" sz="1000" dirty="0">
                        <a:solidFill>
                          <a:schemeClr val="tx1"/>
                        </a:solidFill>
                        <a:effectLst/>
                      </a:endParaRPr>
                    </a:p>
                  </a:txBody>
                  <a:tcPr anchor="ctr"/>
                </a:tc>
                <a:tc>
                  <a:txBody>
                    <a:bodyPr/>
                    <a:lstStyle/>
                    <a:p>
                      <a:r>
                        <a:rPr lang="en-US" sz="1000" dirty="0">
                          <a:effectLst/>
                        </a:rPr>
                        <a:t>Rong-</a:t>
                      </a:r>
                      <a:r>
                        <a:rPr lang="en-US" sz="1000" dirty="0" err="1">
                          <a:effectLst/>
                        </a:rPr>
                        <a:t>Shyan</a:t>
                      </a:r>
                      <a:r>
                        <a:rPr lang="en-US" sz="1000" dirty="0">
                          <a:effectLst/>
                        </a:rPr>
                        <a:t> Lu </a:t>
                      </a:r>
                      <a:r>
                        <a:rPr lang="en-US" sz="1000" dirty="0">
                          <a:effectLst/>
                          <a:hlinkClick r:id="rId17"/>
                        </a:rPr>
                        <a:t>rslu@phys.ntu.edu.tw</a:t>
                      </a:r>
                      <a:r>
                        <a:rPr lang="en-US" sz="1000" dirty="0">
                          <a:effectLst/>
                        </a:rPr>
                        <a:t> </a:t>
                      </a:r>
                    </a:p>
                  </a:txBody>
                  <a:tcPr anchor="ctr"/>
                </a:tc>
                <a:tc>
                  <a:txBody>
                    <a:bodyPr/>
                    <a:lstStyle/>
                    <a:p>
                      <a:r>
                        <a:rPr lang="en-US" sz="1000" dirty="0">
                          <a:solidFill>
                            <a:srgbClr val="7030A0"/>
                          </a:solidFill>
                        </a:rPr>
                        <a:t>FF AC-LGAD</a:t>
                      </a:r>
                      <a:r>
                        <a:rPr lang="en-US" sz="1000" dirty="0"/>
                        <a:t>; </a:t>
                      </a:r>
                      <a:r>
                        <a:rPr lang="en-US" sz="1000" dirty="0">
                          <a:solidFill>
                            <a:srgbClr val="FF0000"/>
                          </a:solidFill>
                        </a:rPr>
                        <a:t>module assembly</a:t>
                      </a:r>
                    </a:p>
                  </a:txBody>
                  <a:tcPr/>
                </a:tc>
                <a:extLst>
                  <a:ext uri="{0D108BD9-81ED-4DB2-BD59-A6C34878D82A}">
                    <a16:rowId xmlns:a16="http://schemas.microsoft.com/office/drawing/2014/main" val="3145068374"/>
                  </a:ext>
                </a:extLst>
              </a:tr>
              <a:tr h="0">
                <a:tc>
                  <a:txBody>
                    <a:bodyPr/>
                    <a:lstStyle/>
                    <a:p>
                      <a:r>
                        <a:rPr lang="en-US" sz="1000" dirty="0">
                          <a:effectLst/>
                          <a:latin typeface="TimesNewRomanPSMT"/>
                        </a:rPr>
                        <a:t>Univ. </a:t>
                      </a:r>
                      <a:r>
                        <a:rPr lang="en-US" sz="1000" dirty="0" err="1">
                          <a:effectLst/>
                          <a:latin typeface="TimesNewRomanPSMT"/>
                        </a:rPr>
                        <a:t>Técnica</a:t>
                      </a:r>
                      <a:r>
                        <a:rPr lang="en-US" sz="1000" dirty="0">
                          <a:effectLst/>
                          <a:latin typeface="TimesNewRomanPSMT"/>
                        </a:rPr>
                        <a:t> Federico Santa </a:t>
                      </a:r>
                      <a:r>
                        <a:rPr lang="en-US" sz="1000" dirty="0" err="1">
                          <a:effectLst/>
                          <a:latin typeface="TimesNewRomanPSMT"/>
                        </a:rPr>
                        <a:t>María</a:t>
                      </a:r>
                      <a:r>
                        <a:rPr lang="en-US" sz="1000" dirty="0">
                          <a:effectLst/>
                          <a:latin typeface="TimesNewRomanPSMT"/>
                        </a:rPr>
                        <a:t> </a:t>
                      </a:r>
                      <a:endParaRPr lang="en-US" sz="1000" dirty="0">
                        <a:effectLst/>
                      </a:endParaRPr>
                    </a:p>
                  </a:txBody>
                  <a:tcPr anchor="ctr"/>
                </a:tc>
                <a:tc>
                  <a:txBody>
                    <a:bodyPr/>
                    <a:lstStyle/>
                    <a:p>
                      <a:endParaRPr lang="en-US" sz="1000" dirty="0">
                        <a:effectLst/>
                      </a:endParaRPr>
                    </a:p>
                  </a:txBody>
                  <a:tcPr anchor="ctr"/>
                </a:tc>
                <a:tc>
                  <a:txBody>
                    <a:bodyPr/>
                    <a:lstStyle/>
                    <a:p>
                      <a:endParaRPr lang="en-US" sz="1000" dirty="0">
                        <a:effectLst/>
                      </a:endParaRPr>
                    </a:p>
                  </a:txBody>
                  <a:tcPr anchor="ctr"/>
                </a:tc>
                <a:tc>
                  <a:txBody>
                    <a:bodyPr/>
                    <a:lstStyle/>
                    <a:p>
                      <a:r>
                        <a:rPr lang="en-US" sz="1000" dirty="0"/>
                        <a:t>Simulations </a:t>
                      </a:r>
                    </a:p>
                  </a:txBody>
                  <a:tcPr/>
                </a:tc>
                <a:extLst>
                  <a:ext uri="{0D108BD9-81ED-4DB2-BD59-A6C34878D82A}">
                    <a16:rowId xmlns:a16="http://schemas.microsoft.com/office/drawing/2014/main" val="2562384097"/>
                  </a:ext>
                </a:extLst>
              </a:tr>
              <a:tr h="144243">
                <a:tc>
                  <a:txBody>
                    <a:bodyPr/>
                    <a:lstStyle/>
                    <a:p>
                      <a:r>
                        <a:rPr lang="en-US" sz="1000" dirty="0">
                          <a:solidFill>
                            <a:srgbClr val="00B050"/>
                          </a:solidFill>
                          <a:effectLst/>
                        </a:rPr>
                        <a:t>LBNL</a:t>
                      </a:r>
                    </a:p>
                  </a:txBody>
                  <a:tcPr anchor="ctr"/>
                </a:tc>
                <a:tc>
                  <a:txBody>
                    <a:bodyPr/>
                    <a:lstStyle/>
                    <a:p>
                      <a:endParaRPr lang="en-US" sz="100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err="1">
                          <a:effectLst/>
                        </a:rPr>
                        <a:t>Zhenyu</a:t>
                      </a:r>
                      <a:r>
                        <a:rPr lang="en-US" sz="1000" dirty="0">
                          <a:effectLst/>
                        </a:rPr>
                        <a:t> Ye </a:t>
                      </a:r>
                      <a:r>
                        <a:rPr lang="en-US" sz="1000" kern="1200" dirty="0">
                          <a:solidFill>
                            <a:schemeClr val="dk1"/>
                          </a:solidFill>
                          <a:effectLst/>
                          <a:latin typeface="+mn-lt"/>
                          <a:ea typeface="+mn-ea"/>
                          <a:cs typeface="+mn-cs"/>
                          <a:hlinkClick r:id="rId18"/>
                        </a:rPr>
                        <a:t>yezhenyu2003@gmail.com</a:t>
                      </a:r>
                      <a:endParaRPr lang="en-US" sz="1000" dirty="0">
                        <a:effectLst/>
                      </a:endParaRPr>
                    </a:p>
                  </a:txBody>
                  <a:tcPr anchor="ctr"/>
                </a:tc>
                <a:tc>
                  <a:txBody>
                    <a:bodyPr/>
                    <a:lstStyle/>
                    <a:p>
                      <a:r>
                        <a:rPr lang="en-US" sz="1000" dirty="0"/>
                        <a:t>BTOF ASIC testing; SH</a:t>
                      </a:r>
                    </a:p>
                  </a:txBody>
                  <a:tcPr/>
                </a:tc>
                <a:extLst>
                  <a:ext uri="{0D108BD9-81ED-4DB2-BD59-A6C34878D82A}">
                    <a16:rowId xmlns:a16="http://schemas.microsoft.com/office/drawing/2014/main" val="2707528908"/>
                  </a:ext>
                </a:extLst>
              </a:tr>
              <a:tr h="172143">
                <a:tc>
                  <a:txBody>
                    <a:bodyPr/>
                    <a:lstStyle/>
                    <a:p>
                      <a:r>
                        <a:rPr lang="en-US" sz="1000" dirty="0">
                          <a:solidFill>
                            <a:srgbClr val="00B050"/>
                          </a:solidFill>
                          <a:effectLst/>
                        </a:rPr>
                        <a:t>Kent State University</a:t>
                      </a:r>
                    </a:p>
                  </a:txBody>
                  <a:tcPr anchor="ctr"/>
                </a:tc>
                <a:tc>
                  <a:txBody>
                    <a:bodyPr/>
                    <a:lstStyle/>
                    <a:p>
                      <a:endParaRPr lang="en-US" sz="1000" dirty="0">
                        <a:effectLst/>
                      </a:endParaRPr>
                    </a:p>
                  </a:txBody>
                  <a:tcPr anchor="ctr"/>
                </a:tc>
                <a:tc>
                  <a:txBody>
                    <a:bodyPr/>
                    <a:lstStyle/>
                    <a:p>
                      <a:r>
                        <a:rPr lang="en-US" sz="1000" dirty="0" err="1">
                          <a:effectLst/>
                        </a:rPr>
                        <a:t>Zhangbu</a:t>
                      </a:r>
                      <a:r>
                        <a:rPr lang="en-US" sz="1000" dirty="0">
                          <a:effectLst/>
                        </a:rPr>
                        <a:t> Xu </a:t>
                      </a:r>
                      <a:r>
                        <a:rPr lang="en-US" sz="1000" dirty="0">
                          <a:effectLst/>
                          <a:hlinkClick r:id="rId19"/>
                        </a:rPr>
                        <a:t>zxu22@kent.edu</a:t>
                      </a:r>
                      <a:r>
                        <a:rPr lang="en-US" sz="1000" dirty="0">
                          <a:effectLst/>
                        </a:rPr>
                        <a:t> </a:t>
                      </a:r>
                    </a:p>
                  </a:txBody>
                  <a:tcPr anchor="ctr"/>
                </a:tc>
                <a:tc>
                  <a:txBody>
                    <a:bodyPr/>
                    <a:lstStyle/>
                    <a:p>
                      <a:r>
                        <a:rPr lang="en-US" sz="1000" dirty="0"/>
                        <a:t>Simulation, slow control, machine shop (in-kind)</a:t>
                      </a:r>
                    </a:p>
                  </a:txBody>
                  <a:tcPr/>
                </a:tc>
                <a:extLst>
                  <a:ext uri="{0D108BD9-81ED-4DB2-BD59-A6C34878D82A}">
                    <a16:rowId xmlns:a16="http://schemas.microsoft.com/office/drawing/2014/main" val="1221137334"/>
                  </a:ext>
                </a:extLst>
              </a:tr>
              <a:tr h="257965">
                <a:tc>
                  <a:txBody>
                    <a:bodyPr/>
                    <a:lstStyle/>
                    <a:p>
                      <a:r>
                        <a:rPr lang="en-US" sz="1000" dirty="0">
                          <a:solidFill>
                            <a:srgbClr val="00B050"/>
                          </a:solidFill>
                          <a:effectLst/>
                        </a:rPr>
                        <a:t>Nara</a:t>
                      </a:r>
                    </a:p>
                  </a:txBody>
                  <a:tcPr anchor="ctr"/>
                </a:tc>
                <a:tc>
                  <a:txBody>
                    <a:bodyPr/>
                    <a:lstStyle/>
                    <a:p>
                      <a:endParaRPr lang="en-US" sz="1000" dirty="0">
                        <a:effectLst/>
                      </a:endParaRPr>
                    </a:p>
                  </a:txBody>
                  <a:tcPr anchor="ctr"/>
                </a:tc>
                <a:tc>
                  <a:txBody>
                    <a:bodyPr/>
                    <a:lstStyle/>
                    <a:p>
                      <a:r>
                        <a:rPr lang="en-US" sz="1000" dirty="0">
                          <a:effectLst/>
                        </a:rPr>
                        <a:t>Takashi </a:t>
                      </a:r>
                      <a:r>
                        <a:rPr lang="en-US" sz="1000" dirty="0" err="1">
                          <a:effectLst/>
                        </a:rPr>
                        <a:t>Hachiya</a:t>
                      </a:r>
                      <a:r>
                        <a:rPr lang="en-US" sz="1000" dirty="0">
                          <a:effectLst/>
                        </a:rPr>
                        <a:t> </a:t>
                      </a:r>
                      <a:r>
                        <a:rPr lang="en-US" sz="1000" dirty="0">
                          <a:effectLst/>
                          <a:hlinkClick r:id="rId20"/>
                        </a:rPr>
                        <a:t>hachiya@cc.nara-wu.ac.jp</a:t>
                      </a:r>
                      <a:r>
                        <a:rPr lang="en-US" sz="1000" dirty="0">
                          <a:effectLst/>
                        </a:rPr>
                        <a:t> </a:t>
                      </a:r>
                    </a:p>
                  </a:txBody>
                  <a:tcPr anchor="ctr"/>
                </a:tc>
                <a:tc>
                  <a:txBody>
                    <a:bodyPr/>
                    <a:lstStyle/>
                    <a:p>
                      <a:r>
                        <a:rPr lang="en-US" sz="1000" dirty="0">
                          <a:solidFill>
                            <a:srgbClr val="FF0000"/>
                          </a:solidFill>
                        </a:rPr>
                        <a:t>BTOF module assembly</a:t>
                      </a:r>
                      <a:r>
                        <a:rPr lang="en-US" sz="1000" dirty="0"/>
                        <a:t>/validation/FPCB</a:t>
                      </a:r>
                    </a:p>
                  </a:txBody>
                  <a:tcPr/>
                </a:tc>
                <a:extLst>
                  <a:ext uri="{0D108BD9-81ED-4DB2-BD59-A6C34878D82A}">
                    <a16:rowId xmlns:a16="http://schemas.microsoft.com/office/drawing/2014/main" val="18307068"/>
                  </a:ext>
                </a:extLst>
              </a:tr>
            </a:tbl>
          </a:graphicData>
        </a:graphic>
      </p:graphicFrame>
      <p:sp>
        <p:nvSpPr>
          <p:cNvPr id="6" name="Slide Number Placeholder 5">
            <a:extLst>
              <a:ext uri="{FF2B5EF4-FFF2-40B4-BE49-F238E27FC236}">
                <a16:creationId xmlns:a16="http://schemas.microsoft.com/office/drawing/2014/main" id="{EFB95415-9C5A-7563-24C1-A9575AA90DA4}"/>
              </a:ext>
            </a:extLst>
          </p:cNvPr>
          <p:cNvSpPr>
            <a:spLocks noGrp="1"/>
          </p:cNvSpPr>
          <p:nvPr>
            <p:ph type="sldNum" sz="quarter" idx="12"/>
          </p:nvPr>
        </p:nvSpPr>
        <p:spPr/>
        <p:txBody>
          <a:bodyPr/>
          <a:lstStyle/>
          <a:p>
            <a:fld id="{05D146B9-B2FB-2A44-961F-0DC0BE25A4FC}" type="slidenum">
              <a:rPr lang="en-US" smtClean="0"/>
              <a:pPr/>
              <a:t>5</a:t>
            </a:fld>
            <a:endParaRPr lang="en-US" dirty="0"/>
          </a:p>
        </p:txBody>
      </p:sp>
    </p:spTree>
    <p:extLst>
      <p:ext uri="{BB962C8B-B14F-4D97-AF65-F5344CB8AC3E}">
        <p14:creationId xmlns:p14="http://schemas.microsoft.com/office/powerpoint/2010/main" val="53092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7AE3-04C6-8946-F5A8-387282DD08C0}"/>
              </a:ext>
            </a:extLst>
          </p:cNvPr>
          <p:cNvSpPr>
            <a:spLocks noGrp="1"/>
          </p:cNvSpPr>
          <p:nvPr>
            <p:ph type="title"/>
          </p:nvPr>
        </p:nvSpPr>
        <p:spPr/>
        <p:txBody>
          <a:bodyPr>
            <a:normAutofit fontScale="90000"/>
          </a:bodyPr>
          <a:lstStyle/>
          <a:p>
            <a:r>
              <a:rPr lang="en-US" dirty="0"/>
              <a:t>Simulation Work Package and task list</a:t>
            </a:r>
          </a:p>
        </p:txBody>
      </p:sp>
      <p:sp>
        <p:nvSpPr>
          <p:cNvPr id="3" name="Content Placeholder 2">
            <a:extLst>
              <a:ext uri="{FF2B5EF4-FFF2-40B4-BE49-F238E27FC236}">
                <a16:creationId xmlns:a16="http://schemas.microsoft.com/office/drawing/2014/main" id="{B0FF3DF5-309C-12F1-3C12-A3C07CC91BCB}"/>
              </a:ext>
            </a:extLst>
          </p:cNvPr>
          <p:cNvSpPr>
            <a:spLocks noGrp="1"/>
          </p:cNvSpPr>
          <p:nvPr>
            <p:ph idx="1"/>
          </p:nvPr>
        </p:nvSpPr>
        <p:spPr>
          <a:xfrm>
            <a:off x="527538" y="675400"/>
            <a:ext cx="10257693" cy="5904076"/>
          </a:xfrm>
        </p:spPr>
        <p:txBody>
          <a:bodyPr>
            <a:normAutofit fontScale="92500" lnSpcReduction="20000"/>
          </a:bodyPr>
          <a:lstStyle/>
          <a:p>
            <a:pPr marL="0" indent="0">
              <a:buNone/>
            </a:pPr>
            <a:r>
              <a:rPr lang="en-US" sz="1400" b="0" i="0" u="none" strike="noStrike" dirty="0">
                <a:solidFill>
                  <a:srgbClr val="000000"/>
                </a:solidFill>
                <a:effectLst/>
                <a:latin typeface="Helvetica" pitchFamily="2" charset="0"/>
              </a:rPr>
              <a:t>A few thoughts from Nico and me on the topic:</a:t>
            </a:r>
            <a:br>
              <a:rPr lang="en-US" sz="1400" dirty="0"/>
            </a:br>
            <a:br>
              <a:rPr lang="en-US" sz="1400" dirty="0"/>
            </a:br>
            <a:r>
              <a:rPr lang="en-US" sz="1400" b="0" i="0" u="none" strike="noStrike" dirty="0">
                <a:solidFill>
                  <a:srgbClr val="000000"/>
                </a:solidFill>
                <a:effectLst/>
                <a:latin typeface="Helvetica" pitchFamily="2" charset="0"/>
              </a:rPr>
              <a:t>While one can continue to repeat (and re-repeat) the studies on "impact of TOF material budget on tracking/angular resolution/pointing into Cherenkov detectors" etc., we feel that as long as there is no real progress on </a:t>
            </a:r>
            <a:r>
              <a:rPr lang="en-US" sz="1400" b="0" i="0" u="none" strike="noStrike" dirty="0">
                <a:solidFill>
                  <a:srgbClr val="C00000"/>
                </a:solidFill>
                <a:effectLst/>
                <a:latin typeface="Helvetica" pitchFamily="2" charset="0"/>
              </a:rPr>
              <a:t>the exact mechanical structure and the resulting material budgets</a:t>
            </a:r>
            <a:r>
              <a:rPr lang="en-US" sz="1400" b="0" i="0" u="none" strike="noStrike" dirty="0">
                <a:solidFill>
                  <a:srgbClr val="000000"/>
                </a:solidFill>
                <a:effectLst/>
                <a:latin typeface="Helvetica" pitchFamily="2" charset="0"/>
              </a:rPr>
              <a:t> </a:t>
            </a:r>
            <a:r>
              <a:rPr lang="en-US" sz="1400" b="0" i="0" u="none" strike="noStrike" dirty="0" err="1">
                <a:solidFill>
                  <a:srgbClr val="000000"/>
                </a:solidFill>
                <a:effectLst/>
                <a:latin typeface="Helvetica" pitchFamily="2" charset="0"/>
              </a:rPr>
              <a:t>etc</a:t>
            </a:r>
            <a:r>
              <a:rPr lang="en-US" sz="1400" b="0" i="0" u="none" strike="noStrike" dirty="0">
                <a:solidFill>
                  <a:srgbClr val="000000"/>
                </a:solidFill>
                <a:effectLst/>
                <a:latin typeface="Helvetica" pitchFamily="2" charset="0"/>
              </a:rPr>
              <a:t>, there is very little added value in doing those apart from making sure that there are no crazy new bugs in </a:t>
            </a:r>
            <a:r>
              <a:rPr lang="en-US" sz="1400" b="0" i="0" u="none" strike="noStrike" dirty="0" err="1">
                <a:solidFill>
                  <a:srgbClr val="000000"/>
                </a:solidFill>
                <a:effectLst/>
                <a:latin typeface="Helvetica" pitchFamily="2" charset="0"/>
              </a:rPr>
              <a:t>EICsoft</a:t>
            </a:r>
            <a:r>
              <a:rPr lang="en-US" sz="1400" b="0" i="0" u="none" strike="noStrike" dirty="0">
                <a:solidFill>
                  <a:srgbClr val="000000"/>
                </a:solidFill>
                <a:effectLst/>
                <a:latin typeface="Helvetica" pitchFamily="2" charset="0"/>
              </a:rPr>
              <a:t> + </a:t>
            </a:r>
            <a:r>
              <a:rPr lang="en-US" sz="1400" b="0" i="0" u="none" strike="noStrike" dirty="0" err="1">
                <a:solidFill>
                  <a:srgbClr val="000000"/>
                </a:solidFill>
                <a:effectLst/>
                <a:latin typeface="Helvetica" pitchFamily="2" charset="0"/>
              </a:rPr>
              <a:t>eicrecon</a:t>
            </a:r>
            <a:r>
              <a:rPr lang="en-US" sz="1400" b="0" i="0" u="none" strike="noStrike" dirty="0">
                <a:solidFill>
                  <a:srgbClr val="000000"/>
                </a:solidFill>
                <a:effectLst/>
                <a:latin typeface="Helvetica" pitchFamily="2" charset="0"/>
              </a:rPr>
              <a:t> that would cause sudden huge changes in the results.</a:t>
            </a:r>
            <a:br>
              <a:rPr lang="en-US" sz="1400" dirty="0"/>
            </a:br>
            <a:br>
              <a:rPr lang="en-US" sz="1400" dirty="0"/>
            </a:br>
            <a:r>
              <a:rPr lang="en-US" sz="1400" b="0" i="0" u="none" strike="noStrike" dirty="0">
                <a:solidFill>
                  <a:srgbClr val="000000"/>
                </a:solidFill>
                <a:effectLst/>
                <a:latin typeface="Helvetica" pitchFamily="2" charset="0"/>
              </a:rPr>
              <a:t>However there is a whole field of studies that nobody has even started: </a:t>
            </a:r>
            <a:r>
              <a:rPr lang="en-US" sz="1400" b="0" i="0" u="none" strike="noStrike" dirty="0">
                <a:solidFill>
                  <a:srgbClr val="C00000"/>
                </a:solidFill>
                <a:effectLst/>
                <a:latin typeface="Helvetica" pitchFamily="2" charset="0"/>
              </a:rPr>
              <a:t>TOF simulations with beam backgrounds</a:t>
            </a:r>
            <a:r>
              <a:rPr lang="en-US" sz="1400" b="0" i="0" u="none" strike="noStrike" dirty="0">
                <a:solidFill>
                  <a:srgbClr val="000000"/>
                </a:solidFill>
                <a:effectLst/>
                <a:latin typeface="Helvetica" pitchFamily="2" charset="0"/>
              </a:rPr>
              <a:t>. I understand that it is now possible to overlay simulated events with separate beam background events (both </a:t>
            </a:r>
            <a:r>
              <a:rPr lang="en-US" sz="1400" b="0" i="0" u="none" strike="noStrike" dirty="0" err="1">
                <a:solidFill>
                  <a:srgbClr val="000000"/>
                </a:solidFill>
                <a:effectLst/>
                <a:latin typeface="Helvetica" pitchFamily="2" charset="0"/>
              </a:rPr>
              <a:t>beamgas</a:t>
            </a:r>
            <a:r>
              <a:rPr lang="en-US" sz="1400" b="0" i="0" u="none" strike="noStrike" dirty="0">
                <a:solidFill>
                  <a:srgbClr val="000000"/>
                </a:solidFill>
                <a:effectLst/>
                <a:latin typeface="Helvetica" pitchFamily="2" charset="0"/>
              </a:rPr>
              <a:t> interactions as well as synchrotron radiation). Those should majorly complicate things. Even though we claim that TOF is fairly immune to beam background effects due to the precise timing of TOF hits, that needs to be demonstrated with the appropriate simulations.</a:t>
            </a:r>
            <a:br>
              <a:rPr lang="en-US" sz="1400" dirty="0"/>
            </a:br>
            <a:br>
              <a:rPr lang="en-US" sz="1400" dirty="0"/>
            </a:br>
            <a:r>
              <a:rPr lang="en-US" sz="1400" b="0" i="0" u="none" strike="noStrike" dirty="0">
                <a:solidFill>
                  <a:srgbClr val="000000"/>
                </a:solidFill>
                <a:effectLst/>
                <a:latin typeface="Helvetica" pitchFamily="2" charset="0"/>
              </a:rPr>
              <a:t>A first step could be to study the overall </a:t>
            </a:r>
            <a:r>
              <a:rPr lang="en-US" sz="1400" b="0" i="0" u="none" strike="noStrike" dirty="0" err="1">
                <a:solidFill>
                  <a:srgbClr val="000000"/>
                </a:solidFill>
                <a:effectLst/>
                <a:latin typeface="Helvetica" pitchFamily="2" charset="0"/>
              </a:rPr>
              <a:t>ePIC</a:t>
            </a:r>
            <a:r>
              <a:rPr lang="en-US" sz="1400" b="0" i="0" u="none" strike="noStrike" dirty="0">
                <a:solidFill>
                  <a:srgbClr val="000000"/>
                </a:solidFill>
                <a:effectLst/>
                <a:latin typeface="Helvetica" pitchFamily="2" charset="0"/>
              </a:rPr>
              <a:t> tracking performance with and without beam backgrounds, with and without including TOF hits into the track reconstruction. This of course needs to be done with realistic seeding based on simulated hits only, and not on the MC truth track parameters... A </a:t>
            </a:r>
            <a:r>
              <a:rPr lang="en-US" sz="1400" b="0" i="0" u="none" strike="noStrike" dirty="0" err="1">
                <a:solidFill>
                  <a:srgbClr val="000000"/>
                </a:solidFill>
                <a:effectLst/>
                <a:latin typeface="Helvetica" pitchFamily="2" charset="0"/>
              </a:rPr>
              <a:t>followup</a:t>
            </a:r>
            <a:r>
              <a:rPr lang="en-US" sz="1400" b="0" i="0" u="none" strike="noStrike" dirty="0">
                <a:solidFill>
                  <a:srgbClr val="000000"/>
                </a:solidFill>
                <a:effectLst/>
                <a:latin typeface="Helvetica" pitchFamily="2" charset="0"/>
              </a:rPr>
              <a:t> to that could be to investigate whether TOF hits can be used as track seeds (since in principle a strict timing cut should make for very clean seed hits). That  will require input and collaboration with whoever the "tracking reconstruction people" are, since using TOF hits for seeding requires an "outside In" tracking approach, while the current track reconstruction is "inside out" for all I know and understand.</a:t>
            </a:r>
            <a:br>
              <a:rPr lang="en-US" sz="1400" dirty="0"/>
            </a:br>
            <a:br>
              <a:rPr lang="en-US" sz="1400" dirty="0"/>
            </a:br>
            <a:r>
              <a:rPr lang="en-US" sz="1400" b="0" i="0" u="none" strike="noStrike" dirty="0">
                <a:solidFill>
                  <a:srgbClr val="000000"/>
                </a:solidFill>
                <a:effectLst/>
                <a:latin typeface="Helvetica" pitchFamily="2" charset="0"/>
              </a:rPr>
              <a:t>Another important and relevant study would be to </a:t>
            </a:r>
            <a:r>
              <a:rPr lang="en-US" sz="1400" b="0" i="0" u="none" strike="noStrike" dirty="0">
                <a:solidFill>
                  <a:srgbClr val="C00000"/>
                </a:solidFill>
                <a:effectLst/>
                <a:latin typeface="Helvetica" pitchFamily="2" charset="0"/>
              </a:rPr>
              <a:t>understand and optimize track&lt;-&gt;TOF hit matching</a:t>
            </a:r>
            <a:r>
              <a:rPr lang="en-US" sz="1400" b="0" i="0" u="none" strike="noStrike" dirty="0">
                <a:solidFill>
                  <a:srgbClr val="000000"/>
                </a:solidFill>
                <a:effectLst/>
                <a:latin typeface="Helvetica" pitchFamily="2" charset="0"/>
              </a:rPr>
              <a:t> in the presence of beam backgrounds. The time of flight PID reconstruction obviously critically depends on using the correct hit cluster for the TOF time of arrival. In the current single-particle performance studies that I developed originally, no beam backgrounds are included and thus using simply the closest TOF hit to the extrapolated track is sufficient and fairly efficient (even though I use fairly arbitrary cuts on that and don't even know the exact efficiency numbers off the top of my hat).</a:t>
            </a:r>
            <a:br>
              <a:rPr lang="en-US" sz="1400" dirty="0"/>
            </a:br>
            <a:br>
              <a:rPr lang="en-US" sz="1400" dirty="0"/>
            </a:br>
            <a:r>
              <a:rPr lang="en-US" sz="1400" b="0" i="0" u="none" strike="noStrike" dirty="0">
                <a:solidFill>
                  <a:srgbClr val="000000"/>
                </a:solidFill>
                <a:effectLst/>
                <a:latin typeface="Helvetica" pitchFamily="2" charset="0"/>
              </a:rPr>
              <a:t>A third study would be to implement a </a:t>
            </a:r>
            <a:r>
              <a:rPr lang="en-US" sz="1400" b="0" i="0" u="none" strike="noStrike" dirty="0">
                <a:solidFill>
                  <a:srgbClr val="C00000"/>
                </a:solidFill>
                <a:effectLst/>
                <a:latin typeface="Helvetica" pitchFamily="2" charset="0"/>
              </a:rPr>
              <a:t>T0 reconstruction</a:t>
            </a:r>
            <a:r>
              <a:rPr lang="en-US" sz="1400" b="0" i="0" u="none" strike="noStrike" dirty="0">
                <a:solidFill>
                  <a:srgbClr val="000000"/>
                </a:solidFill>
                <a:effectLst/>
                <a:latin typeface="Helvetica" pitchFamily="2" charset="0"/>
              </a:rPr>
              <a:t>. Several approaches have been shown to work in principle during the ECCE proposal time (and I am sure ATHENA as well, I am just less familiar). Then in addition Brian Page showed a while ago that the beam spot position yields an additional constraint. Pulling this all together and potentially expanding on it is important for a more realistic </a:t>
            </a:r>
            <a:r>
              <a:rPr lang="en-US" sz="1400" b="0" i="0" u="none" strike="noStrike" dirty="0" err="1">
                <a:solidFill>
                  <a:srgbClr val="000000"/>
                </a:solidFill>
                <a:effectLst/>
                <a:latin typeface="Helvetica" pitchFamily="2" charset="0"/>
              </a:rPr>
              <a:t>ePIC</a:t>
            </a:r>
            <a:r>
              <a:rPr lang="en-US" sz="1400" b="0" i="0" u="none" strike="noStrike" dirty="0">
                <a:solidFill>
                  <a:srgbClr val="000000"/>
                </a:solidFill>
                <a:effectLst/>
                <a:latin typeface="Helvetica" pitchFamily="2" charset="0"/>
              </a:rPr>
              <a:t> TOF PID reconstruction, and will of course be required once real data exists.</a:t>
            </a:r>
            <a:br>
              <a:rPr lang="en-US" sz="1400" dirty="0"/>
            </a:br>
            <a:br>
              <a:rPr lang="en-US" sz="1400" dirty="0"/>
            </a:br>
            <a:r>
              <a:rPr lang="en-US" sz="1400" b="0" i="0" u="none" strike="noStrike" dirty="0">
                <a:solidFill>
                  <a:srgbClr val="000000"/>
                </a:solidFill>
                <a:effectLst/>
                <a:latin typeface="Helvetica" pitchFamily="2" charset="0"/>
              </a:rPr>
              <a:t>Since we are talking about software things, in an earlier email you asked whether I would be interested in taking over the TOF PID software WBS. I am very unsure about that to be honest. Experience has shown that I simply do not have the time to write a lot of software myself, and the number of other tasks (including a lot of LFHCAL </a:t>
            </a:r>
            <a:r>
              <a:rPr lang="en-US" sz="1400" b="0" i="0" u="none" strike="noStrike" dirty="0" err="1">
                <a:solidFill>
                  <a:srgbClr val="000000"/>
                </a:solidFill>
                <a:effectLst/>
                <a:latin typeface="Helvetica" pitchFamily="2" charset="0"/>
              </a:rPr>
              <a:t>testbeam</a:t>
            </a:r>
            <a:r>
              <a:rPr lang="en-US" sz="1400" b="0" i="0" u="none" strike="noStrike" dirty="0">
                <a:solidFill>
                  <a:srgbClr val="000000"/>
                </a:solidFill>
                <a:effectLst/>
                <a:latin typeface="Helvetica" pitchFamily="2" charset="0"/>
              </a:rPr>
              <a:t> hardware preparation) is only growing over time. I think a good software coordinator should be able to actively contribute to the software development more than I am able to. In any case I would be happy to share my knowledge on PID and TOF systems with whoever will start working on future simulation analysis and give my input in whichever way possible (of course there is never a shortage of opinions in any case...).</a:t>
            </a:r>
            <a:br>
              <a:rPr lang="en-US" sz="1400" dirty="0"/>
            </a:br>
            <a:br>
              <a:rPr lang="en-US" sz="1400" dirty="0"/>
            </a:br>
            <a:r>
              <a:rPr lang="en-US" sz="1400" b="0" i="0" u="none" strike="noStrike" dirty="0">
                <a:solidFill>
                  <a:srgbClr val="000000"/>
                </a:solidFill>
                <a:effectLst/>
                <a:latin typeface="Helvetica" pitchFamily="2" charset="0"/>
              </a:rPr>
              <a:t>Cheers,</a:t>
            </a:r>
            <a:br>
              <a:rPr lang="en-US" sz="1400" dirty="0"/>
            </a:br>
            <a:r>
              <a:rPr lang="en-US" sz="1400" b="0" i="0" u="none" strike="noStrike" dirty="0">
                <a:solidFill>
                  <a:srgbClr val="000000"/>
                </a:solidFill>
                <a:effectLst/>
                <a:latin typeface="Helvetica" pitchFamily="2" charset="0"/>
              </a:rPr>
              <a:t>Oskar</a:t>
            </a:r>
            <a:br>
              <a:rPr lang="en-US" sz="1400" dirty="0"/>
            </a:br>
            <a:endParaRPr lang="en-US" sz="1400" dirty="0"/>
          </a:p>
        </p:txBody>
      </p:sp>
      <p:sp>
        <p:nvSpPr>
          <p:cNvPr id="4" name="Date Placeholder 3">
            <a:extLst>
              <a:ext uri="{FF2B5EF4-FFF2-40B4-BE49-F238E27FC236}">
                <a16:creationId xmlns:a16="http://schemas.microsoft.com/office/drawing/2014/main" id="{830D8C6A-ED3C-372B-C010-BD49A5329AA5}"/>
              </a:ext>
            </a:extLst>
          </p:cNvPr>
          <p:cNvSpPr>
            <a:spLocks noGrp="1"/>
          </p:cNvSpPr>
          <p:nvPr>
            <p:ph type="dt" sz="half" idx="10"/>
          </p:nvPr>
        </p:nvSpPr>
        <p:spPr/>
        <p:txBody>
          <a:bodyPr/>
          <a:lstStyle/>
          <a:p>
            <a:fld id="{0244AAD7-1960-364D-9F0C-440642AC727D}" type="datetime1">
              <a:rPr lang="en-US" smtClean="0"/>
              <a:t>3/28/24</a:t>
            </a:fld>
            <a:endParaRPr lang="en-US" dirty="0"/>
          </a:p>
        </p:txBody>
      </p:sp>
      <p:sp>
        <p:nvSpPr>
          <p:cNvPr id="6" name="Slide Number Placeholder 5">
            <a:extLst>
              <a:ext uri="{FF2B5EF4-FFF2-40B4-BE49-F238E27FC236}">
                <a16:creationId xmlns:a16="http://schemas.microsoft.com/office/drawing/2014/main" id="{A641944A-46D9-13D1-85B4-B458AB4FE086}"/>
              </a:ext>
            </a:extLst>
          </p:cNvPr>
          <p:cNvSpPr>
            <a:spLocks noGrp="1"/>
          </p:cNvSpPr>
          <p:nvPr>
            <p:ph type="sldNum" sz="quarter" idx="12"/>
          </p:nvPr>
        </p:nvSpPr>
        <p:spPr/>
        <p:txBody>
          <a:bodyPr/>
          <a:lstStyle/>
          <a:p>
            <a:fld id="{05D146B9-B2FB-2A44-961F-0DC0BE25A4FC}" type="slidenum">
              <a:rPr lang="en-US" smtClean="0"/>
              <a:pPr/>
              <a:t>6</a:t>
            </a:fld>
            <a:endParaRPr lang="en-US" dirty="0"/>
          </a:p>
        </p:txBody>
      </p:sp>
    </p:spTree>
    <p:extLst>
      <p:ext uri="{BB962C8B-B14F-4D97-AF65-F5344CB8AC3E}">
        <p14:creationId xmlns:p14="http://schemas.microsoft.com/office/powerpoint/2010/main" val="153221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36312</TotalTime>
  <Words>1413</Words>
  <Application>Microsoft Macintosh PowerPoint</Application>
  <PresentationFormat>Widescreen</PresentationFormat>
  <Paragraphs>103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TimesNewRomanPS</vt:lpstr>
      <vt:lpstr>TimesNewRomanPSMT</vt:lpstr>
      <vt:lpstr>Arial</vt:lpstr>
      <vt:lpstr>Calibri</vt:lpstr>
      <vt:lpstr>Calibri Light</vt:lpstr>
      <vt:lpstr>Helvetica</vt:lpstr>
      <vt:lpstr>Times New Roman</vt:lpstr>
      <vt:lpstr>Office Theme</vt:lpstr>
      <vt:lpstr>R&amp;D efforts and contributions from 10/2023</vt:lpstr>
      <vt:lpstr>Possible institution efforts and contributions from 10/2023</vt:lpstr>
      <vt:lpstr>Estimate of in-kind contributions (both domestic and international)</vt:lpstr>
      <vt:lpstr>PowerPoint Presentation</vt:lpstr>
      <vt:lpstr>PowerPoint Presentation</vt:lpstr>
      <vt:lpstr>Simulation Work Package and task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ETROC – Read-out ASIC for ETL</dc:title>
  <dc:creator>Ye, Zhenyu</dc:creator>
  <cp:lastModifiedBy>Xu, Zhangbu</cp:lastModifiedBy>
  <cp:revision>5173</cp:revision>
  <cp:lastPrinted>2022-08-09T22:08:59Z</cp:lastPrinted>
  <dcterms:created xsi:type="dcterms:W3CDTF">2019-07-06T19:47:03Z</dcterms:created>
  <dcterms:modified xsi:type="dcterms:W3CDTF">2024-03-28T16:18:52Z</dcterms:modified>
</cp:coreProperties>
</file>