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5832" r:id="rId2"/>
    <p:sldId id="5833" r:id="rId3"/>
    <p:sldId id="582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9" autoAdjust="0"/>
    <p:restoredTop sz="94660"/>
  </p:normalViewPr>
  <p:slideViewPr>
    <p:cSldViewPr snapToGrid="0">
      <p:cViewPr varScale="1">
        <p:scale>
          <a:sx n="107" d="100"/>
          <a:sy n="107" d="100"/>
        </p:scale>
        <p:origin x="10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93696C-4B11-4A20-A368-DE89020CE191}" type="datetimeFigureOut">
              <a:rPr lang="en-US" smtClean="0"/>
              <a:t>4/4/2024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B9B53-4558-4A0C-8BFF-65D65AF97EE9}" type="slidenum">
              <a:rPr lang="en-US" smtClean="0"/>
              <a:t>‹#›</a:t>
            </a:fld>
            <a:endParaRPr lang="en-US"/>
          </a:p>
        </p:txBody>
      </p:sp>
    </p:spTree>
    <p:extLst>
      <p:ext uri="{BB962C8B-B14F-4D97-AF65-F5344CB8AC3E}">
        <p14:creationId xmlns:p14="http://schemas.microsoft.com/office/powerpoint/2010/main" val="1598279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AF8A1-81E2-B452-5C72-828B41D6B5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602715-D64E-40A4-8F0C-E99E6595D6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CC9530-A5D0-AC99-786A-9C811DF80666}"/>
              </a:ext>
            </a:extLst>
          </p:cNvPr>
          <p:cNvSpPr>
            <a:spLocks noGrp="1"/>
          </p:cNvSpPr>
          <p:nvPr>
            <p:ph type="dt" sz="half" idx="10"/>
          </p:nvPr>
        </p:nvSpPr>
        <p:spPr/>
        <p:txBody>
          <a:bodyPr/>
          <a:lstStyle/>
          <a:p>
            <a:fld id="{EA3DEA02-B751-4A33-83D3-023E0C399B18}" type="datetime1">
              <a:rPr lang="en-US" smtClean="0"/>
              <a:t>4/4/2024</a:t>
            </a:fld>
            <a:endParaRPr lang="en-US"/>
          </a:p>
        </p:txBody>
      </p:sp>
      <p:sp>
        <p:nvSpPr>
          <p:cNvPr id="5" name="Footer Placeholder 4">
            <a:extLst>
              <a:ext uri="{FF2B5EF4-FFF2-40B4-BE49-F238E27FC236}">
                <a16:creationId xmlns:a16="http://schemas.microsoft.com/office/drawing/2014/main" id="{5090C4CE-39B0-9063-E966-DF6B6F582CCF}"/>
              </a:ext>
            </a:extLst>
          </p:cNvPr>
          <p:cNvSpPr>
            <a:spLocks noGrp="1"/>
          </p:cNvSpPr>
          <p:nvPr>
            <p:ph type="ftr" sz="quarter" idx="11"/>
          </p:nvPr>
        </p:nvSpPr>
        <p:spPr/>
        <p:txBody>
          <a:bodyPr/>
          <a:lstStyle/>
          <a:p>
            <a:r>
              <a:rPr lang="en-US"/>
              <a:t>Ad-Hoc Committee Meeting </a:t>
            </a:r>
          </a:p>
        </p:txBody>
      </p:sp>
      <p:sp>
        <p:nvSpPr>
          <p:cNvPr id="6" name="Slide Number Placeholder 5">
            <a:extLst>
              <a:ext uri="{FF2B5EF4-FFF2-40B4-BE49-F238E27FC236}">
                <a16:creationId xmlns:a16="http://schemas.microsoft.com/office/drawing/2014/main" id="{B77924BC-D46B-EBA1-D872-A9A458C193A9}"/>
              </a:ext>
            </a:extLst>
          </p:cNvPr>
          <p:cNvSpPr>
            <a:spLocks noGrp="1"/>
          </p:cNvSpPr>
          <p:nvPr>
            <p:ph type="sldNum" sz="quarter" idx="12"/>
          </p:nvPr>
        </p:nvSpPr>
        <p:spPr/>
        <p:txBody>
          <a:bodyPr/>
          <a:lstStyle/>
          <a:p>
            <a:fld id="{529C6AE0-1833-4B18-BF15-4BB558686F08}" type="slidenum">
              <a:rPr lang="en-US" smtClean="0"/>
              <a:t>‹#›</a:t>
            </a:fld>
            <a:endParaRPr lang="en-US"/>
          </a:p>
        </p:txBody>
      </p:sp>
    </p:spTree>
    <p:extLst>
      <p:ext uri="{BB962C8B-B14F-4D97-AF65-F5344CB8AC3E}">
        <p14:creationId xmlns:p14="http://schemas.microsoft.com/office/powerpoint/2010/main" val="697900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1D52D-A8F8-5D32-1125-377B5F0A70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9A81574-4F4E-7170-8118-340886BB9F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D26B7B-741B-3827-D8D6-3CF28B43E432}"/>
              </a:ext>
            </a:extLst>
          </p:cNvPr>
          <p:cNvSpPr>
            <a:spLocks noGrp="1"/>
          </p:cNvSpPr>
          <p:nvPr>
            <p:ph type="dt" sz="half" idx="10"/>
          </p:nvPr>
        </p:nvSpPr>
        <p:spPr/>
        <p:txBody>
          <a:bodyPr/>
          <a:lstStyle/>
          <a:p>
            <a:fld id="{65C9D2AA-A46B-401B-B277-1B315996F196}" type="datetime1">
              <a:rPr lang="en-US" smtClean="0"/>
              <a:t>4/4/2024</a:t>
            </a:fld>
            <a:endParaRPr lang="en-US"/>
          </a:p>
        </p:txBody>
      </p:sp>
      <p:sp>
        <p:nvSpPr>
          <p:cNvPr id="5" name="Footer Placeholder 4">
            <a:extLst>
              <a:ext uri="{FF2B5EF4-FFF2-40B4-BE49-F238E27FC236}">
                <a16:creationId xmlns:a16="http://schemas.microsoft.com/office/drawing/2014/main" id="{A88FC060-B9AE-D77A-3896-2E16BBA6042C}"/>
              </a:ext>
            </a:extLst>
          </p:cNvPr>
          <p:cNvSpPr>
            <a:spLocks noGrp="1"/>
          </p:cNvSpPr>
          <p:nvPr>
            <p:ph type="ftr" sz="quarter" idx="11"/>
          </p:nvPr>
        </p:nvSpPr>
        <p:spPr/>
        <p:txBody>
          <a:bodyPr/>
          <a:lstStyle/>
          <a:p>
            <a:r>
              <a:rPr lang="en-US"/>
              <a:t>Ad-Hoc Committee Meeting </a:t>
            </a:r>
          </a:p>
        </p:txBody>
      </p:sp>
      <p:sp>
        <p:nvSpPr>
          <p:cNvPr id="6" name="Slide Number Placeholder 5">
            <a:extLst>
              <a:ext uri="{FF2B5EF4-FFF2-40B4-BE49-F238E27FC236}">
                <a16:creationId xmlns:a16="http://schemas.microsoft.com/office/drawing/2014/main" id="{7DAD222F-21D6-E147-3BF1-F77C1978B4D2}"/>
              </a:ext>
            </a:extLst>
          </p:cNvPr>
          <p:cNvSpPr>
            <a:spLocks noGrp="1"/>
          </p:cNvSpPr>
          <p:nvPr>
            <p:ph type="sldNum" sz="quarter" idx="12"/>
          </p:nvPr>
        </p:nvSpPr>
        <p:spPr/>
        <p:txBody>
          <a:bodyPr/>
          <a:lstStyle/>
          <a:p>
            <a:fld id="{529C6AE0-1833-4B18-BF15-4BB558686F08}" type="slidenum">
              <a:rPr lang="en-US" smtClean="0"/>
              <a:t>‹#›</a:t>
            </a:fld>
            <a:endParaRPr lang="en-US"/>
          </a:p>
        </p:txBody>
      </p:sp>
    </p:spTree>
    <p:extLst>
      <p:ext uri="{BB962C8B-B14F-4D97-AF65-F5344CB8AC3E}">
        <p14:creationId xmlns:p14="http://schemas.microsoft.com/office/powerpoint/2010/main" val="1898058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FC4965-CD15-DD21-C7E6-67DD79069C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890F08-A466-7BEA-F22C-5D89C70844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542DB-B73E-21D2-A42B-D8174B1D1BE4}"/>
              </a:ext>
            </a:extLst>
          </p:cNvPr>
          <p:cNvSpPr>
            <a:spLocks noGrp="1"/>
          </p:cNvSpPr>
          <p:nvPr>
            <p:ph type="dt" sz="half" idx="10"/>
          </p:nvPr>
        </p:nvSpPr>
        <p:spPr/>
        <p:txBody>
          <a:bodyPr/>
          <a:lstStyle/>
          <a:p>
            <a:fld id="{F2C03CAA-9E33-46B0-BE3E-8BD354D46600}" type="datetime1">
              <a:rPr lang="en-US" smtClean="0"/>
              <a:t>4/4/2024</a:t>
            </a:fld>
            <a:endParaRPr lang="en-US"/>
          </a:p>
        </p:txBody>
      </p:sp>
      <p:sp>
        <p:nvSpPr>
          <p:cNvPr id="5" name="Footer Placeholder 4">
            <a:extLst>
              <a:ext uri="{FF2B5EF4-FFF2-40B4-BE49-F238E27FC236}">
                <a16:creationId xmlns:a16="http://schemas.microsoft.com/office/drawing/2014/main" id="{DD916E7B-9821-8567-B21C-A44F9AD09B2E}"/>
              </a:ext>
            </a:extLst>
          </p:cNvPr>
          <p:cNvSpPr>
            <a:spLocks noGrp="1"/>
          </p:cNvSpPr>
          <p:nvPr>
            <p:ph type="ftr" sz="quarter" idx="11"/>
          </p:nvPr>
        </p:nvSpPr>
        <p:spPr/>
        <p:txBody>
          <a:bodyPr/>
          <a:lstStyle/>
          <a:p>
            <a:r>
              <a:rPr lang="en-US"/>
              <a:t>Ad-Hoc Committee Meeting </a:t>
            </a:r>
          </a:p>
        </p:txBody>
      </p:sp>
      <p:sp>
        <p:nvSpPr>
          <p:cNvPr id="6" name="Slide Number Placeholder 5">
            <a:extLst>
              <a:ext uri="{FF2B5EF4-FFF2-40B4-BE49-F238E27FC236}">
                <a16:creationId xmlns:a16="http://schemas.microsoft.com/office/drawing/2014/main" id="{674A893B-ADC7-F379-3637-CA3ACD6FF6E7}"/>
              </a:ext>
            </a:extLst>
          </p:cNvPr>
          <p:cNvSpPr>
            <a:spLocks noGrp="1"/>
          </p:cNvSpPr>
          <p:nvPr>
            <p:ph type="sldNum" sz="quarter" idx="12"/>
          </p:nvPr>
        </p:nvSpPr>
        <p:spPr/>
        <p:txBody>
          <a:bodyPr/>
          <a:lstStyle/>
          <a:p>
            <a:fld id="{529C6AE0-1833-4B18-BF15-4BB558686F08}" type="slidenum">
              <a:rPr lang="en-US" smtClean="0"/>
              <a:t>‹#›</a:t>
            </a:fld>
            <a:endParaRPr lang="en-US"/>
          </a:p>
        </p:txBody>
      </p:sp>
    </p:spTree>
    <p:extLst>
      <p:ext uri="{BB962C8B-B14F-4D97-AF65-F5344CB8AC3E}">
        <p14:creationId xmlns:p14="http://schemas.microsoft.com/office/powerpoint/2010/main" val="1354313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E93-4DF2-2E8F-440A-573A67B9C3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7DCB32-E021-CBC0-4BB7-1917B8F7A8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9CE93F-47F4-1BB2-99FA-60E20F199F1E}"/>
              </a:ext>
            </a:extLst>
          </p:cNvPr>
          <p:cNvSpPr>
            <a:spLocks noGrp="1"/>
          </p:cNvSpPr>
          <p:nvPr>
            <p:ph type="dt" sz="half" idx="10"/>
          </p:nvPr>
        </p:nvSpPr>
        <p:spPr/>
        <p:txBody>
          <a:bodyPr/>
          <a:lstStyle/>
          <a:p>
            <a:fld id="{7FE03458-68CF-4F3D-950F-E7137552D0BF}" type="datetime1">
              <a:rPr lang="en-US" smtClean="0"/>
              <a:t>4/4/2024</a:t>
            </a:fld>
            <a:endParaRPr lang="en-US"/>
          </a:p>
        </p:txBody>
      </p:sp>
      <p:sp>
        <p:nvSpPr>
          <p:cNvPr id="5" name="Footer Placeholder 4">
            <a:extLst>
              <a:ext uri="{FF2B5EF4-FFF2-40B4-BE49-F238E27FC236}">
                <a16:creationId xmlns:a16="http://schemas.microsoft.com/office/drawing/2014/main" id="{8A92C60D-A7E2-A617-6AEA-F54887D80AEE}"/>
              </a:ext>
            </a:extLst>
          </p:cNvPr>
          <p:cNvSpPr>
            <a:spLocks noGrp="1"/>
          </p:cNvSpPr>
          <p:nvPr>
            <p:ph type="ftr" sz="quarter" idx="11"/>
          </p:nvPr>
        </p:nvSpPr>
        <p:spPr/>
        <p:txBody>
          <a:bodyPr/>
          <a:lstStyle/>
          <a:p>
            <a:r>
              <a:rPr lang="en-US"/>
              <a:t>Ad-Hoc Committee Meeting </a:t>
            </a:r>
          </a:p>
        </p:txBody>
      </p:sp>
      <p:sp>
        <p:nvSpPr>
          <p:cNvPr id="6" name="Slide Number Placeholder 5">
            <a:extLst>
              <a:ext uri="{FF2B5EF4-FFF2-40B4-BE49-F238E27FC236}">
                <a16:creationId xmlns:a16="http://schemas.microsoft.com/office/drawing/2014/main" id="{05F3D6F0-1587-4514-6DA8-0C60A174F8AA}"/>
              </a:ext>
            </a:extLst>
          </p:cNvPr>
          <p:cNvSpPr>
            <a:spLocks noGrp="1"/>
          </p:cNvSpPr>
          <p:nvPr>
            <p:ph type="sldNum" sz="quarter" idx="12"/>
          </p:nvPr>
        </p:nvSpPr>
        <p:spPr/>
        <p:txBody>
          <a:bodyPr/>
          <a:lstStyle/>
          <a:p>
            <a:fld id="{529C6AE0-1833-4B18-BF15-4BB558686F08}" type="slidenum">
              <a:rPr lang="en-US" smtClean="0"/>
              <a:t>‹#›</a:t>
            </a:fld>
            <a:endParaRPr lang="en-US"/>
          </a:p>
        </p:txBody>
      </p:sp>
    </p:spTree>
    <p:extLst>
      <p:ext uri="{BB962C8B-B14F-4D97-AF65-F5344CB8AC3E}">
        <p14:creationId xmlns:p14="http://schemas.microsoft.com/office/powerpoint/2010/main" val="2719956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F7C62-31F9-E8B1-E3F4-0AD864B781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5D2608-9F6B-9465-1884-67ED9F54DF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1E16C2-5785-5C03-5117-909109341507}"/>
              </a:ext>
            </a:extLst>
          </p:cNvPr>
          <p:cNvSpPr>
            <a:spLocks noGrp="1"/>
          </p:cNvSpPr>
          <p:nvPr>
            <p:ph type="dt" sz="half" idx="10"/>
          </p:nvPr>
        </p:nvSpPr>
        <p:spPr/>
        <p:txBody>
          <a:bodyPr/>
          <a:lstStyle/>
          <a:p>
            <a:fld id="{360B6F8E-7D1B-4805-ADDB-BE2CC01D0FEF}" type="datetime1">
              <a:rPr lang="en-US" smtClean="0"/>
              <a:t>4/4/2024</a:t>
            </a:fld>
            <a:endParaRPr lang="en-US"/>
          </a:p>
        </p:txBody>
      </p:sp>
      <p:sp>
        <p:nvSpPr>
          <p:cNvPr id="5" name="Footer Placeholder 4">
            <a:extLst>
              <a:ext uri="{FF2B5EF4-FFF2-40B4-BE49-F238E27FC236}">
                <a16:creationId xmlns:a16="http://schemas.microsoft.com/office/drawing/2014/main" id="{117FE6E0-4211-3213-1573-6E682F011514}"/>
              </a:ext>
            </a:extLst>
          </p:cNvPr>
          <p:cNvSpPr>
            <a:spLocks noGrp="1"/>
          </p:cNvSpPr>
          <p:nvPr>
            <p:ph type="ftr" sz="quarter" idx="11"/>
          </p:nvPr>
        </p:nvSpPr>
        <p:spPr/>
        <p:txBody>
          <a:bodyPr/>
          <a:lstStyle/>
          <a:p>
            <a:r>
              <a:rPr lang="en-US"/>
              <a:t>Ad-Hoc Committee Meeting </a:t>
            </a:r>
          </a:p>
        </p:txBody>
      </p:sp>
      <p:sp>
        <p:nvSpPr>
          <p:cNvPr id="6" name="Slide Number Placeholder 5">
            <a:extLst>
              <a:ext uri="{FF2B5EF4-FFF2-40B4-BE49-F238E27FC236}">
                <a16:creationId xmlns:a16="http://schemas.microsoft.com/office/drawing/2014/main" id="{8E73645F-DA8B-EA57-5846-54DEC7A8371B}"/>
              </a:ext>
            </a:extLst>
          </p:cNvPr>
          <p:cNvSpPr>
            <a:spLocks noGrp="1"/>
          </p:cNvSpPr>
          <p:nvPr>
            <p:ph type="sldNum" sz="quarter" idx="12"/>
          </p:nvPr>
        </p:nvSpPr>
        <p:spPr/>
        <p:txBody>
          <a:bodyPr/>
          <a:lstStyle/>
          <a:p>
            <a:fld id="{529C6AE0-1833-4B18-BF15-4BB558686F08}" type="slidenum">
              <a:rPr lang="en-US" smtClean="0"/>
              <a:t>‹#›</a:t>
            </a:fld>
            <a:endParaRPr lang="en-US"/>
          </a:p>
        </p:txBody>
      </p:sp>
    </p:spTree>
    <p:extLst>
      <p:ext uri="{BB962C8B-B14F-4D97-AF65-F5344CB8AC3E}">
        <p14:creationId xmlns:p14="http://schemas.microsoft.com/office/powerpoint/2010/main" val="108054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D9049-E8B2-837F-1717-11C7B8F172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C7D762-EEDF-5E25-F4ED-5086D2B6FA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42C1DE-2060-1A6A-A2AB-85087FA837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2FC4E5-252F-FBCF-BC8C-CF02A78F9E6C}"/>
              </a:ext>
            </a:extLst>
          </p:cNvPr>
          <p:cNvSpPr>
            <a:spLocks noGrp="1"/>
          </p:cNvSpPr>
          <p:nvPr>
            <p:ph type="dt" sz="half" idx="10"/>
          </p:nvPr>
        </p:nvSpPr>
        <p:spPr/>
        <p:txBody>
          <a:bodyPr/>
          <a:lstStyle/>
          <a:p>
            <a:fld id="{D551865E-4767-4A0B-9E2D-D9A067F0021F}" type="datetime1">
              <a:rPr lang="en-US" smtClean="0"/>
              <a:t>4/4/2024</a:t>
            </a:fld>
            <a:endParaRPr lang="en-US"/>
          </a:p>
        </p:txBody>
      </p:sp>
      <p:sp>
        <p:nvSpPr>
          <p:cNvPr id="6" name="Footer Placeholder 5">
            <a:extLst>
              <a:ext uri="{FF2B5EF4-FFF2-40B4-BE49-F238E27FC236}">
                <a16:creationId xmlns:a16="http://schemas.microsoft.com/office/drawing/2014/main" id="{AF935E13-F85B-92BE-3E12-B6BA3B49F45D}"/>
              </a:ext>
            </a:extLst>
          </p:cNvPr>
          <p:cNvSpPr>
            <a:spLocks noGrp="1"/>
          </p:cNvSpPr>
          <p:nvPr>
            <p:ph type="ftr" sz="quarter" idx="11"/>
          </p:nvPr>
        </p:nvSpPr>
        <p:spPr/>
        <p:txBody>
          <a:bodyPr/>
          <a:lstStyle/>
          <a:p>
            <a:r>
              <a:rPr lang="en-US"/>
              <a:t>Ad-Hoc Committee Meeting </a:t>
            </a:r>
          </a:p>
        </p:txBody>
      </p:sp>
      <p:sp>
        <p:nvSpPr>
          <p:cNvPr id="7" name="Slide Number Placeholder 6">
            <a:extLst>
              <a:ext uri="{FF2B5EF4-FFF2-40B4-BE49-F238E27FC236}">
                <a16:creationId xmlns:a16="http://schemas.microsoft.com/office/drawing/2014/main" id="{90C148D6-1E9B-5C51-F3B5-2D4BCD6A2FE6}"/>
              </a:ext>
            </a:extLst>
          </p:cNvPr>
          <p:cNvSpPr>
            <a:spLocks noGrp="1"/>
          </p:cNvSpPr>
          <p:nvPr>
            <p:ph type="sldNum" sz="quarter" idx="12"/>
          </p:nvPr>
        </p:nvSpPr>
        <p:spPr/>
        <p:txBody>
          <a:bodyPr/>
          <a:lstStyle/>
          <a:p>
            <a:fld id="{529C6AE0-1833-4B18-BF15-4BB558686F08}" type="slidenum">
              <a:rPr lang="en-US" smtClean="0"/>
              <a:t>‹#›</a:t>
            </a:fld>
            <a:endParaRPr lang="en-US"/>
          </a:p>
        </p:txBody>
      </p:sp>
    </p:spTree>
    <p:extLst>
      <p:ext uri="{BB962C8B-B14F-4D97-AF65-F5344CB8AC3E}">
        <p14:creationId xmlns:p14="http://schemas.microsoft.com/office/powerpoint/2010/main" val="1990503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E3159-8A30-6410-288C-7AA91AF7CF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C12F75-CC42-C657-32DE-8A9C11EA4A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60F757-4100-1F4D-D54E-3463D00AF8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04B848-84C3-85E8-D34C-E1DF450D52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DAE9A0-AF8C-D921-5F8F-48E57AD198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516364-6ED4-51A5-679E-F4C553725A61}"/>
              </a:ext>
            </a:extLst>
          </p:cNvPr>
          <p:cNvSpPr>
            <a:spLocks noGrp="1"/>
          </p:cNvSpPr>
          <p:nvPr>
            <p:ph type="dt" sz="half" idx="10"/>
          </p:nvPr>
        </p:nvSpPr>
        <p:spPr/>
        <p:txBody>
          <a:bodyPr/>
          <a:lstStyle/>
          <a:p>
            <a:fld id="{42EAC27B-650C-4096-8FA3-EDD35C2D42A6}" type="datetime1">
              <a:rPr lang="en-US" smtClean="0"/>
              <a:t>4/4/2024</a:t>
            </a:fld>
            <a:endParaRPr lang="en-US"/>
          </a:p>
        </p:txBody>
      </p:sp>
      <p:sp>
        <p:nvSpPr>
          <p:cNvPr id="8" name="Footer Placeholder 7">
            <a:extLst>
              <a:ext uri="{FF2B5EF4-FFF2-40B4-BE49-F238E27FC236}">
                <a16:creationId xmlns:a16="http://schemas.microsoft.com/office/drawing/2014/main" id="{79091995-A63D-3C3F-69C0-FC78A42FDDC0}"/>
              </a:ext>
            </a:extLst>
          </p:cNvPr>
          <p:cNvSpPr>
            <a:spLocks noGrp="1"/>
          </p:cNvSpPr>
          <p:nvPr>
            <p:ph type="ftr" sz="quarter" idx="11"/>
          </p:nvPr>
        </p:nvSpPr>
        <p:spPr/>
        <p:txBody>
          <a:bodyPr/>
          <a:lstStyle/>
          <a:p>
            <a:r>
              <a:rPr lang="en-US"/>
              <a:t>Ad-Hoc Committee Meeting </a:t>
            </a:r>
          </a:p>
        </p:txBody>
      </p:sp>
      <p:sp>
        <p:nvSpPr>
          <p:cNvPr id="9" name="Slide Number Placeholder 8">
            <a:extLst>
              <a:ext uri="{FF2B5EF4-FFF2-40B4-BE49-F238E27FC236}">
                <a16:creationId xmlns:a16="http://schemas.microsoft.com/office/drawing/2014/main" id="{C0325570-601C-7A02-FD76-1188315FD642}"/>
              </a:ext>
            </a:extLst>
          </p:cNvPr>
          <p:cNvSpPr>
            <a:spLocks noGrp="1"/>
          </p:cNvSpPr>
          <p:nvPr>
            <p:ph type="sldNum" sz="quarter" idx="12"/>
          </p:nvPr>
        </p:nvSpPr>
        <p:spPr/>
        <p:txBody>
          <a:bodyPr/>
          <a:lstStyle/>
          <a:p>
            <a:fld id="{529C6AE0-1833-4B18-BF15-4BB558686F08}" type="slidenum">
              <a:rPr lang="en-US" smtClean="0"/>
              <a:t>‹#›</a:t>
            </a:fld>
            <a:endParaRPr lang="en-US"/>
          </a:p>
        </p:txBody>
      </p:sp>
    </p:spTree>
    <p:extLst>
      <p:ext uri="{BB962C8B-B14F-4D97-AF65-F5344CB8AC3E}">
        <p14:creationId xmlns:p14="http://schemas.microsoft.com/office/powerpoint/2010/main" val="938714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CCDCE-343D-AF9C-F54E-CC9268E9EA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E02774-060E-A686-D79F-32F365130FEA}"/>
              </a:ext>
            </a:extLst>
          </p:cNvPr>
          <p:cNvSpPr>
            <a:spLocks noGrp="1"/>
          </p:cNvSpPr>
          <p:nvPr>
            <p:ph type="dt" sz="half" idx="10"/>
          </p:nvPr>
        </p:nvSpPr>
        <p:spPr/>
        <p:txBody>
          <a:bodyPr/>
          <a:lstStyle/>
          <a:p>
            <a:fld id="{99A35574-7D96-49F3-A30E-2D295F994398}" type="datetime1">
              <a:rPr lang="en-US" smtClean="0"/>
              <a:t>4/4/2024</a:t>
            </a:fld>
            <a:endParaRPr lang="en-US"/>
          </a:p>
        </p:txBody>
      </p:sp>
      <p:sp>
        <p:nvSpPr>
          <p:cNvPr id="4" name="Footer Placeholder 3">
            <a:extLst>
              <a:ext uri="{FF2B5EF4-FFF2-40B4-BE49-F238E27FC236}">
                <a16:creationId xmlns:a16="http://schemas.microsoft.com/office/drawing/2014/main" id="{D8097094-8657-24A4-66F9-220D35D7E526}"/>
              </a:ext>
            </a:extLst>
          </p:cNvPr>
          <p:cNvSpPr>
            <a:spLocks noGrp="1"/>
          </p:cNvSpPr>
          <p:nvPr>
            <p:ph type="ftr" sz="quarter" idx="11"/>
          </p:nvPr>
        </p:nvSpPr>
        <p:spPr/>
        <p:txBody>
          <a:bodyPr/>
          <a:lstStyle/>
          <a:p>
            <a:r>
              <a:rPr lang="en-US"/>
              <a:t>Ad-Hoc Committee Meeting </a:t>
            </a:r>
          </a:p>
        </p:txBody>
      </p:sp>
      <p:sp>
        <p:nvSpPr>
          <p:cNvPr id="5" name="Slide Number Placeholder 4">
            <a:extLst>
              <a:ext uri="{FF2B5EF4-FFF2-40B4-BE49-F238E27FC236}">
                <a16:creationId xmlns:a16="http://schemas.microsoft.com/office/drawing/2014/main" id="{57DE8E3F-80E7-0543-5AEA-D70B9961C606}"/>
              </a:ext>
            </a:extLst>
          </p:cNvPr>
          <p:cNvSpPr>
            <a:spLocks noGrp="1"/>
          </p:cNvSpPr>
          <p:nvPr>
            <p:ph type="sldNum" sz="quarter" idx="12"/>
          </p:nvPr>
        </p:nvSpPr>
        <p:spPr/>
        <p:txBody>
          <a:bodyPr/>
          <a:lstStyle/>
          <a:p>
            <a:fld id="{529C6AE0-1833-4B18-BF15-4BB558686F08}" type="slidenum">
              <a:rPr lang="en-US" smtClean="0"/>
              <a:t>‹#›</a:t>
            </a:fld>
            <a:endParaRPr lang="en-US"/>
          </a:p>
        </p:txBody>
      </p:sp>
    </p:spTree>
    <p:extLst>
      <p:ext uri="{BB962C8B-B14F-4D97-AF65-F5344CB8AC3E}">
        <p14:creationId xmlns:p14="http://schemas.microsoft.com/office/powerpoint/2010/main" val="1574069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37ED2A-A495-1BA9-3086-BEBECB3F0212}"/>
              </a:ext>
            </a:extLst>
          </p:cNvPr>
          <p:cNvSpPr>
            <a:spLocks noGrp="1"/>
          </p:cNvSpPr>
          <p:nvPr>
            <p:ph type="dt" sz="half" idx="10"/>
          </p:nvPr>
        </p:nvSpPr>
        <p:spPr/>
        <p:txBody>
          <a:bodyPr/>
          <a:lstStyle/>
          <a:p>
            <a:fld id="{F265F5DC-FB3E-4190-9FA1-585D919B2E3A}" type="datetime1">
              <a:rPr lang="en-US" smtClean="0"/>
              <a:t>4/4/2024</a:t>
            </a:fld>
            <a:endParaRPr lang="en-US"/>
          </a:p>
        </p:txBody>
      </p:sp>
      <p:sp>
        <p:nvSpPr>
          <p:cNvPr id="3" name="Footer Placeholder 2">
            <a:extLst>
              <a:ext uri="{FF2B5EF4-FFF2-40B4-BE49-F238E27FC236}">
                <a16:creationId xmlns:a16="http://schemas.microsoft.com/office/drawing/2014/main" id="{9525C2D8-E010-1645-1E2A-46A6C5F290E7}"/>
              </a:ext>
            </a:extLst>
          </p:cNvPr>
          <p:cNvSpPr>
            <a:spLocks noGrp="1"/>
          </p:cNvSpPr>
          <p:nvPr>
            <p:ph type="ftr" sz="quarter" idx="11"/>
          </p:nvPr>
        </p:nvSpPr>
        <p:spPr/>
        <p:txBody>
          <a:bodyPr/>
          <a:lstStyle/>
          <a:p>
            <a:r>
              <a:rPr lang="en-US"/>
              <a:t>Ad-Hoc Committee Meeting </a:t>
            </a:r>
          </a:p>
        </p:txBody>
      </p:sp>
      <p:sp>
        <p:nvSpPr>
          <p:cNvPr id="4" name="Slide Number Placeholder 3">
            <a:extLst>
              <a:ext uri="{FF2B5EF4-FFF2-40B4-BE49-F238E27FC236}">
                <a16:creationId xmlns:a16="http://schemas.microsoft.com/office/drawing/2014/main" id="{AD2B6F75-816A-1289-D1AB-115D94BAAD93}"/>
              </a:ext>
            </a:extLst>
          </p:cNvPr>
          <p:cNvSpPr>
            <a:spLocks noGrp="1"/>
          </p:cNvSpPr>
          <p:nvPr>
            <p:ph type="sldNum" sz="quarter" idx="12"/>
          </p:nvPr>
        </p:nvSpPr>
        <p:spPr/>
        <p:txBody>
          <a:bodyPr/>
          <a:lstStyle/>
          <a:p>
            <a:fld id="{529C6AE0-1833-4B18-BF15-4BB558686F08}" type="slidenum">
              <a:rPr lang="en-US" smtClean="0"/>
              <a:t>‹#›</a:t>
            </a:fld>
            <a:endParaRPr lang="en-US"/>
          </a:p>
        </p:txBody>
      </p:sp>
    </p:spTree>
    <p:extLst>
      <p:ext uri="{BB962C8B-B14F-4D97-AF65-F5344CB8AC3E}">
        <p14:creationId xmlns:p14="http://schemas.microsoft.com/office/powerpoint/2010/main" val="3992239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E512E-7BD5-8748-BD72-58B99B5ACF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0538AC-06E9-7F28-7EEF-57F0C9E592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62918C-D0DC-F780-8464-A76DBD41EF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CBB2A8-1C03-1990-2FD2-B063AB94F17F}"/>
              </a:ext>
            </a:extLst>
          </p:cNvPr>
          <p:cNvSpPr>
            <a:spLocks noGrp="1"/>
          </p:cNvSpPr>
          <p:nvPr>
            <p:ph type="dt" sz="half" idx="10"/>
          </p:nvPr>
        </p:nvSpPr>
        <p:spPr/>
        <p:txBody>
          <a:bodyPr/>
          <a:lstStyle/>
          <a:p>
            <a:fld id="{61CD9B62-B639-48FD-BE17-E06441125D4A}" type="datetime1">
              <a:rPr lang="en-US" smtClean="0"/>
              <a:t>4/4/2024</a:t>
            </a:fld>
            <a:endParaRPr lang="en-US"/>
          </a:p>
        </p:txBody>
      </p:sp>
      <p:sp>
        <p:nvSpPr>
          <p:cNvPr id="6" name="Footer Placeholder 5">
            <a:extLst>
              <a:ext uri="{FF2B5EF4-FFF2-40B4-BE49-F238E27FC236}">
                <a16:creationId xmlns:a16="http://schemas.microsoft.com/office/drawing/2014/main" id="{83948DE4-15DF-268E-3F66-5366DDB006D9}"/>
              </a:ext>
            </a:extLst>
          </p:cNvPr>
          <p:cNvSpPr>
            <a:spLocks noGrp="1"/>
          </p:cNvSpPr>
          <p:nvPr>
            <p:ph type="ftr" sz="quarter" idx="11"/>
          </p:nvPr>
        </p:nvSpPr>
        <p:spPr/>
        <p:txBody>
          <a:bodyPr/>
          <a:lstStyle/>
          <a:p>
            <a:r>
              <a:rPr lang="en-US"/>
              <a:t>Ad-Hoc Committee Meeting </a:t>
            </a:r>
          </a:p>
        </p:txBody>
      </p:sp>
      <p:sp>
        <p:nvSpPr>
          <p:cNvPr id="7" name="Slide Number Placeholder 6">
            <a:extLst>
              <a:ext uri="{FF2B5EF4-FFF2-40B4-BE49-F238E27FC236}">
                <a16:creationId xmlns:a16="http://schemas.microsoft.com/office/drawing/2014/main" id="{CA323800-1948-80B2-243A-71F35A02B0BC}"/>
              </a:ext>
            </a:extLst>
          </p:cNvPr>
          <p:cNvSpPr>
            <a:spLocks noGrp="1"/>
          </p:cNvSpPr>
          <p:nvPr>
            <p:ph type="sldNum" sz="quarter" idx="12"/>
          </p:nvPr>
        </p:nvSpPr>
        <p:spPr/>
        <p:txBody>
          <a:bodyPr/>
          <a:lstStyle/>
          <a:p>
            <a:fld id="{529C6AE0-1833-4B18-BF15-4BB558686F08}" type="slidenum">
              <a:rPr lang="en-US" smtClean="0"/>
              <a:t>‹#›</a:t>
            </a:fld>
            <a:endParaRPr lang="en-US"/>
          </a:p>
        </p:txBody>
      </p:sp>
    </p:spTree>
    <p:extLst>
      <p:ext uri="{BB962C8B-B14F-4D97-AF65-F5344CB8AC3E}">
        <p14:creationId xmlns:p14="http://schemas.microsoft.com/office/powerpoint/2010/main" val="101152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AB3C2-AF93-D8D0-0055-F8AD6B22A2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44A38E-20EB-CC63-E453-43D08C5A61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BB4D08-8409-54B2-DAFA-2BA4A56AE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F8501D-1F42-830A-4D90-4D3AF7F1FDCF}"/>
              </a:ext>
            </a:extLst>
          </p:cNvPr>
          <p:cNvSpPr>
            <a:spLocks noGrp="1"/>
          </p:cNvSpPr>
          <p:nvPr>
            <p:ph type="dt" sz="half" idx="10"/>
          </p:nvPr>
        </p:nvSpPr>
        <p:spPr/>
        <p:txBody>
          <a:bodyPr/>
          <a:lstStyle/>
          <a:p>
            <a:fld id="{9741653F-A460-4F75-B3AF-39A8A5F1252E}" type="datetime1">
              <a:rPr lang="en-US" smtClean="0"/>
              <a:t>4/4/2024</a:t>
            </a:fld>
            <a:endParaRPr lang="en-US"/>
          </a:p>
        </p:txBody>
      </p:sp>
      <p:sp>
        <p:nvSpPr>
          <p:cNvPr id="6" name="Footer Placeholder 5">
            <a:extLst>
              <a:ext uri="{FF2B5EF4-FFF2-40B4-BE49-F238E27FC236}">
                <a16:creationId xmlns:a16="http://schemas.microsoft.com/office/drawing/2014/main" id="{1279A247-2EC2-F0E9-7D5A-645C46EC018E}"/>
              </a:ext>
            </a:extLst>
          </p:cNvPr>
          <p:cNvSpPr>
            <a:spLocks noGrp="1"/>
          </p:cNvSpPr>
          <p:nvPr>
            <p:ph type="ftr" sz="quarter" idx="11"/>
          </p:nvPr>
        </p:nvSpPr>
        <p:spPr/>
        <p:txBody>
          <a:bodyPr/>
          <a:lstStyle/>
          <a:p>
            <a:r>
              <a:rPr lang="en-US"/>
              <a:t>Ad-Hoc Committee Meeting </a:t>
            </a:r>
          </a:p>
        </p:txBody>
      </p:sp>
      <p:sp>
        <p:nvSpPr>
          <p:cNvPr id="7" name="Slide Number Placeholder 6">
            <a:extLst>
              <a:ext uri="{FF2B5EF4-FFF2-40B4-BE49-F238E27FC236}">
                <a16:creationId xmlns:a16="http://schemas.microsoft.com/office/drawing/2014/main" id="{C173B983-1033-1FAB-B5BD-5CDA51B9AF03}"/>
              </a:ext>
            </a:extLst>
          </p:cNvPr>
          <p:cNvSpPr>
            <a:spLocks noGrp="1"/>
          </p:cNvSpPr>
          <p:nvPr>
            <p:ph type="sldNum" sz="quarter" idx="12"/>
          </p:nvPr>
        </p:nvSpPr>
        <p:spPr/>
        <p:txBody>
          <a:bodyPr/>
          <a:lstStyle/>
          <a:p>
            <a:fld id="{529C6AE0-1833-4B18-BF15-4BB558686F08}" type="slidenum">
              <a:rPr lang="en-US" smtClean="0"/>
              <a:t>‹#›</a:t>
            </a:fld>
            <a:endParaRPr lang="en-US"/>
          </a:p>
        </p:txBody>
      </p:sp>
    </p:spTree>
    <p:extLst>
      <p:ext uri="{BB962C8B-B14F-4D97-AF65-F5344CB8AC3E}">
        <p14:creationId xmlns:p14="http://schemas.microsoft.com/office/powerpoint/2010/main" val="129802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1D574-FEAE-0ED8-D45B-C4C0227AC5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91285F-370E-1D80-642C-9E75D9A73E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43CA0D-3526-3D9C-59BE-7639EE4B31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F5BF6B-319D-4657-839F-43AE2186B41A}" type="datetime1">
              <a:rPr lang="en-US" smtClean="0"/>
              <a:t>4/4/2024</a:t>
            </a:fld>
            <a:endParaRPr lang="en-US"/>
          </a:p>
        </p:txBody>
      </p:sp>
      <p:sp>
        <p:nvSpPr>
          <p:cNvPr id="5" name="Footer Placeholder 4">
            <a:extLst>
              <a:ext uri="{FF2B5EF4-FFF2-40B4-BE49-F238E27FC236}">
                <a16:creationId xmlns:a16="http://schemas.microsoft.com/office/drawing/2014/main" id="{5E8F792E-7445-BE61-2F1E-7356BE3951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Ad-Hoc Committee Meeting </a:t>
            </a:r>
          </a:p>
        </p:txBody>
      </p:sp>
      <p:sp>
        <p:nvSpPr>
          <p:cNvPr id="6" name="Slide Number Placeholder 5">
            <a:extLst>
              <a:ext uri="{FF2B5EF4-FFF2-40B4-BE49-F238E27FC236}">
                <a16:creationId xmlns:a16="http://schemas.microsoft.com/office/drawing/2014/main" id="{8C096C25-484D-62C6-A7C0-4C715F0336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C6AE0-1833-4B18-BF15-4BB558686F08}" type="slidenum">
              <a:rPr lang="en-US" smtClean="0"/>
              <a:t>‹#›</a:t>
            </a:fld>
            <a:endParaRPr lang="en-US"/>
          </a:p>
        </p:txBody>
      </p:sp>
    </p:spTree>
    <p:extLst>
      <p:ext uri="{BB962C8B-B14F-4D97-AF65-F5344CB8AC3E}">
        <p14:creationId xmlns:p14="http://schemas.microsoft.com/office/powerpoint/2010/main" val="410277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FD601-BE50-5591-A168-E4C9BB33439D}"/>
              </a:ext>
            </a:extLst>
          </p:cNvPr>
          <p:cNvSpPr>
            <a:spLocks noGrp="1"/>
          </p:cNvSpPr>
          <p:nvPr>
            <p:ph type="title"/>
          </p:nvPr>
        </p:nvSpPr>
        <p:spPr>
          <a:xfrm>
            <a:off x="838200" y="365126"/>
            <a:ext cx="10515600" cy="942382"/>
          </a:xfrm>
        </p:spPr>
        <p:txBody>
          <a:bodyPr/>
          <a:lstStyle/>
          <a:p>
            <a:r>
              <a:rPr lang="en-US" b="1" dirty="0">
                <a:solidFill>
                  <a:schemeClr val="accent1"/>
                </a:solidFill>
              </a:rPr>
              <a:t>Collaborative Tools I</a:t>
            </a:r>
          </a:p>
        </p:txBody>
      </p:sp>
      <p:sp>
        <p:nvSpPr>
          <p:cNvPr id="3" name="Content Placeholder 2">
            <a:extLst>
              <a:ext uri="{FF2B5EF4-FFF2-40B4-BE49-F238E27FC236}">
                <a16:creationId xmlns:a16="http://schemas.microsoft.com/office/drawing/2014/main" id="{9A257B74-02D6-9BE3-2B0A-5EF5536AFA32}"/>
              </a:ext>
            </a:extLst>
          </p:cNvPr>
          <p:cNvSpPr>
            <a:spLocks noGrp="1"/>
          </p:cNvSpPr>
          <p:nvPr>
            <p:ph idx="1"/>
          </p:nvPr>
        </p:nvSpPr>
        <p:spPr>
          <a:xfrm>
            <a:off x="838200" y="1307508"/>
            <a:ext cx="10515600" cy="5048842"/>
          </a:xfrm>
        </p:spPr>
        <p:txBody>
          <a:bodyPr>
            <a:normAutofit fontScale="70000" lnSpcReduction="20000"/>
          </a:bodyPr>
          <a:lstStyle/>
          <a:p>
            <a:r>
              <a:rPr lang="en-US" dirty="0"/>
              <a:t>In mid-2023 we formed a small group to look at options for collaborative tools: </a:t>
            </a:r>
          </a:p>
          <a:p>
            <a:pPr lvl="1"/>
            <a:r>
              <a:rPr lang="en-US" sz="2400" dirty="0">
                <a:effectLst/>
                <a:latin typeface="Calibri" panose="020F0502020204030204" pitchFamily="34" charset="0"/>
                <a:ea typeface="Calibri" panose="020F0502020204030204" pitchFamily="34" charset="0"/>
              </a:rPr>
              <a:t>Technical support: Implementation of the technical solutions and interface with the host labs, in particular with BNL </a:t>
            </a:r>
            <a:r>
              <a:rPr lang="en-US" sz="2400" b="1" dirty="0">
                <a:solidFill>
                  <a:schemeClr val="accent1"/>
                </a:solidFill>
                <a:effectLst/>
                <a:latin typeface="Calibri" panose="020F0502020204030204" pitchFamily="34" charset="0"/>
                <a:ea typeface="Calibri" panose="020F0502020204030204" pitchFamily="34" charset="0"/>
              </a:rPr>
              <a:t>(Maxim Potekhin)</a:t>
            </a:r>
            <a:endParaRPr lang="en-US" sz="2400" b="1" dirty="0">
              <a:solidFill>
                <a:schemeClr val="accent1"/>
              </a:solidFill>
              <a:latin typeface="Calibri" panose="020F0502020204030204" pitchFamily="34" charset="0"/>
              <a:ea typeface="Calibri" panose="020F0502020204030204" pitchFamily="34" charset="0"/>
            </a:endParaRPr>
          </a:p>
          <a:p>
            <a:pPr lvl="1"/>
            <a:r>
              <a:rPr lang="en-US" sz="2400" dirty="0">
                <a:effectLst/>
                <a:latin typeface="Calibri" panose="020F0502020204030204" pitchFamily="34" charset="0"/>
                <a:ea typeface="Calibri" panose="020F0502020204030204" pitchFamily="34" charset="0"/>
              </a:rPr>
              <a:t>Website design: The overall structure and navigation within the website and integration with external resources </a:t>
            </a:r>
            <a:r>
              <a:rPr lang="en-US" sz="2400" b="1" dirty="0">
                <a:solidFill>
                  <a:schemeClr val="accent1"/>
                </a:solidFill>
                <a:effectLst/>
                <a:latin typeface="Calibri" panose="020F0502020204030204" pitchFamily="34" charset="0"/>
                <a:ea typeface="Calibri" panose="020F0502020204030204" pitchFamily="34" charset="0"/>
              </a:rPr>
              <a:t>(Thomas Ullrich)</a:t>
            </a:r>
            <a:endParaRPr lang="en-US" sz="2400" b="1" dirty="0">
              <a:solidFill>
                <a:schemeClr val="accent1"/>
              </a:solidFill>
              <a:latin typeface="Calibri" panose="020F0502020204030204" pitchFamily="34" charset="0"/>
              <a:ea typeface="Calibri" panose="020F0502020204030204" pitchFamily="34" charset="0"/>
            </a:endParaRPr>
          </a:p>
          <a:p>
            <a:pPr lvl="1"/>
            <a:r>
              <a:rPr lang="en-US" sz="2400" dirty="0">
                <a:effectLst/>
                <a:latin typeface="Calibri" panose="020F0502020204030204" pitchFamily="34" charset="0"/>
                <a:ea typeface="Calibri" panose="020F0502020204030204" pitchFamily="34" charset="0"/>
              </a:rPr>
              <a:t>Document management: An initial solution to archive talks, images, technical notes, etc. in a way that they can be easily accessed by the collaboration </a:t>
            </a:r>
            <a:r>
              <a:rPr lang="en-US" sz="2400" b="1" dirty="0">
                <a:solidFill>
                  <a:schemeClr val="accent1"/>
                </a:solidFill>
                <a:effectLst/>
                <a:latin typeface="Calibri" panose="020F0502020204030204" pitchFamily="34" charset="0"/>
                <a:ea typeface="Calibri" panose="020F0502020204030204" pitchFamily="34" charset="0"/>
              </a:rPr>
              <a:t>(Peter Steinberg)</a:t>
            </a:r>
            <a:endParaRPr lang="en-US" sz="2400" b="1" dirty="0">
              <a:solidFill>
                <a:schemeClr val="accent1"/>
              </a:solidFill>
              <a:latin typeface="Calibri" panose="020F0502020204030204" pitchFamily="34" charset="0"/>
              <a:ea typeface="Calibri" panose="020F0502020204030204" pitchFamily="34" charset="0"/>
            </a:endParaRPr>
          </a:p>
          <a:p>
            <a:pPr lvl="1"/>
            <a:r>
              <a:rPr lang="en-US" sz="2400" dirty="0">
                <a:effectLst/>
                <a:latin typeface="Calibri" panose="020F0502020204030204" pitchFamily="34" charset="0"/>
                <a:ea typeface="Calibri" panose="020F0502020204030204" pitchFamily="34" charset="0"/>
              </a:rPr>
              <a:t>User-centered design: Ensure that web resources are properly organized and can be navigated in a way that is useful and straightforward, both to existing and new collaborators </a:t>
            </a:r>
            <a:r>
              <a:rPr lang="en-US" sz="2400" b="1" dirty="0">
                <a:solidFill>
                  <a:schemeClr val="accent1"/>
                </a:solidFill>
                <a:effectLst/>
                <a:latin typeface="Calibri" panose="020F0502020204030204" pitchFamily="34" charset="0"/>
                <a:ea typeface="Calibri" panose="020F0502020204030204" pitchFamily="34" charset="0"/>
              </a:rPr>
              <a:t>(Markus Diefenthaler)</a:t>
            </a:r>
          </a:p>
          <a:p>
            <a:r>
              <a:rPr lang="en-US" dirty="0">
                <a:effectLst/>
                <a:latin typeface="Calibri" panose="020F0502020204030204" pitchFamily="34" charset="0"/>
                <a:ea typeface="Calibri" panose="020F0502020204030204" pitchFamily="34" charset="0"/>
              </a:rPr>
              <a:t>Ther</a:t>
            </a:r>
            <a:r>
              <a:rPr lang="en-US" dirty="0">
                <a:latin typeface="Calibri" panose="020F0502020204030204" pitchFamily="34" charset="0"/>
                <a:ea typeface="Calibri" panose="020F0502020204030204" pitchFamily="34" charset="0"/>
              </a:rPr>
              <a:t>e has been substantial progress in developing options, as well as a broadening of the discussion to include database needs as well.</a:t>
            </a:r>
          </a:p>
          <a:p>
            <a:pPr lvl="1"/>
            <a:r>
              <a:rPr lang="en-US" dirty="0">
                <a:latin typeface="Calibri" panose="020F0502020204030204" pitchFamily="34" charset="0"/>
                <a:ea typeface="Calibri" panose="020F0502020204030204" pitchFamily="34" charset="0"/>
              </a:rPr>
              <a:t>Some BNL resources have been allocated to this effort as well.  </a:t>
            </a:r>
          </a:p>
          <a:p>
            <a:r>
              <a:rPr lang="en-US" dirty="0">
                <a:effectLst/>
                <a:highlight>
                  <a:srgbClr val="FFFF00"/>
                </a:highlight>
                <a:latin typeface="Calibri" panose="020F0502020204030204" pitchFamily="34" charset="0"/>
                <a:ea typeface="Calibri" panose="020F0502020204030204" pitchFamily="34" charset="0"/>
              </a:rPr>
              <a:t>We are nearing the point where decisions will need to be made on the implementation of some of the collaborative tools. </a:t>
            </a:r>
          </a:p>
          <a:p>
            <a:r>
              <a:rPr lang="en-US" dirty="0">
                <a:latin typeface="Calibri" panose="020F0502020204030204" pitchFamily="34" charset="0"/>
                <a:ea typeface="Calibri" panose="020F0502020204030204" pitchFamily="34" charset="0"/>
              </a:rPr>
              <a:t>The SP and CC Offices have discussed this, and see a need to re-organize these efforts so there is a decision-making process that: </a:t>
            </a:r>
          </a:p>
          <a:p>
            <a:pPr lvl="1"/>
            <a:r>
              <a:rPr lang="en-US" dirty="0">
                <a:effectLst/>
                <a:latin typeface="Calibri" panose="020F0502020204030204" pitchFamily="34" charset="0"/>
                <a:ea typeface="Calibri" panose="020F0502020204030204" pitchFamily="34" charset="0"/>
              </a:rPr>
              <a:t>Offers the opportunity for all relevant stakeholders in the collaboration to have input</a:t>
            </a:r>
          </a:p>
          <a:p>
            <a:pPr lvl="1"/>
            <a:r>
              <a:rPr lang="en-US" dirty="0">
                <a:latin typeface="Calibri" panose="020F0502020204030204" pitchFamily="34" charset="0"/>
                <a:ea typeface="Calibri" panose="020F0502020204030204" pitchFamily="34" charset="0"/>
              </a:rPr>
              <a:t>Makes clear to the collaboration </a:t>
            </a:r>
            <a:r>
              <a:rPr lang="en-US" i="1" dirty="0">
                <a:latin typeface="Calibri" panose="020F0502020204030204" pitchFamily="34" charset="0"/>
                <a:ea typeface="Calibri" panose="020F0502020204030204" pitchFamily="34" charset="0"/>
              </a:rPr>
              <a:t>how</a:t>
            </a:r>
            <a:r>
              <a:rPr lang="en-US" dirty="0">
                <a:latin typeface="Calibri" panose="020F0502020204030204" pitchFamily="34" charset="0"/>
                <a:ea typeface="Calibri" panose="020F0502020204030204" pitchFamily="34" charset="0"/>
              </a:rPr>
              <a:t> important decisions will be made </a:t>
            </a:r>
          </a:p>
          <a:p>
            <a:pPr lvl="1"/>
            <a:r>
              <a:rPr lang="en-US" dirty="0">
                <a:effectLst/>
                <a:latin typeface="Calibri" panose="020F0502020204030204" pitchFamily="34" charset="0"/>
                <a:ea typeface="Calibri" panose="020F0502020204030204" pitchFamily="34" charset="0"/>
              </a:rPr>
              <a:t>No “one size fits all” solution</a:t>
            </a:r>
          </a:p>
          <a:p>
            <a:r>
              <a:rPr lang="en-US" dirty="0"/>
              <a:t>What follows was discussed with EB (3/14) and Coordinators (3/15)</a:t>
            </a:r>
          </a:p>
        </p:txBody>
      </p:sp>
      <p:sp>
        <p:nvSpPr>
          <p:cNvPr id="4" name="Date Placeholder 3">
            <a:extLst>
              <a:ext uri="{FF2B5EF4-FFF2-40B4-BE49-F238E27FC236}">
                <a16:creationId xmlns:a16="http://schemas.microsoft.com/office/drawing/2014/main" id="{5D580ACF-AC31-0264-6DE9-69A802B57C7A}"/>
              </a:ext>
            </a:extLst>
          </p:cNvPr>
          <p:cNvSpPr>
            <a:spLocks noGrp="1"/>
          </p:cNvSpPr>
          <p:nvPr>
            <p:ph type="dt" sz="half" idx="10"/>
          </p:nvPr>
        </p:nvSpPr>
        <p:spPr/>
        <p:txBody>
          <a:bodyPr/>
          <a:lstStyle/>
          <a:p>
            <a:fld id="{05B87F7D-1FF4-4B18-B3F1-66F7C853F417}" type="datetime1">
              <a:rPr lang="en-US" smtClean="0"/>
              <a:t>4/4/2024</a:t>
            </a:fld>
            <a:endParaRPr lang="en-US"/>
          </a:p>
        </p:txBody>
      </p:sp>
      <p:sp>
        <p:nvSpPr>
          <p:cNvPr id="5" name="Footer Placeholder 4">
            <a:extLst>
              <a:ext uri="{FF2B5EF4-FFF2-40B4-BE49-F238E27FC236}">
                <a16:creationId xmlns:a16="http://schemas.microsoft.com/office/drawing/2014/main" id="{215546D8-D3BF-10DE-2929-79EFC6CBF5B0}"/>
              </a:ext>
            </a:extLst>
          </p:cNvPr>
          <p:cNvSpPr>
            <a:spLocks noGrp="1"/>
          </p:cNvSpPr>
          <p:nvPr>
            <p:ph type="ftr" sz="quarter" idx="11"/>
          </p:nvPr>
        </p:nvSpPr>
        <p:spPr/>
        <p:txBody>
          <a:bodyPr/>
          <a:lstStyle/>
          <a:p>
            <a:r>
              <a:rPr lang="en-US"/>
              <a:t>Ad-Hoc Committee Meeting </a:t>
            </a:r>
          </a:p>
        </p:txBody>
      </p:sp>
      <p:sp>
        <p:nvSpPr>
          <p:cNvPr id="6" name="Slide Number Placeholder 5">
            <a:extLst>
              <a:ext uri="{FF2B5EF4-FFF2-40B4-BE49-F238E27FC236}">
                <a16:creationId xmlns:a16="http://schemas.microsoft.com/office/drawing/2014/main" id="{FD9C209B-1927-2D13-7EA5-C144BF1078E3}"/>
              </a:ext>
            </a:extLst>
          </p:cNvPr>
          <p:cNvSpPr>
            <a:spLocks noGrp="1"/>
          </p:cNvSpPr>
          <p:nvPr>
            <p:ph type="sldNum" sz="quarter" idx="12"/>
          </p:nvPr>
        </p:nvSpPr>
        <p:spPr/>
        <p:txBody>
          <a:bodyPr/>
          <a:lstStyle/>
          <a:p>
            <a:fld id="{588949A8-7CCD-4D90-AA9A-1451BFC6FB3A}" type="slidenum">
              <a:rPr lang="en-US" smtClean="0"/>
              <a:t>1</a:t>
            </a:fld>
            <a:endParaRPr lang="en-US"/>
          </a:p>
        </p:txBody>
      </p:sp>
    </p:spTree>
    <p:extLst>
      <p:ext uri="{BB962C8B-B14F-4D97-AF65-F5344CB8AC3E}">
        <p14:creationId xmlns:p14="http://schemas.microsoft.com/office/powerpoint/2010/main" val="3207590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A0D03-6FC6-C14D-6CA9-B6752F4167FC}"/>
              </a:ext>
            </a:extLst>
          </p:cNvPr>
          <p:cNvSpPr>
            <a:spLocks noGrp="1"/>
          </p:cNvSpPr>
          <p:nvPr>
            <p:ph type="title"/>
          </p:nvPr>
        </p:nvSpPr>
        <p:spPr>
          <a:xfrm>
            <a:off x="838200" y="365126"/>
            <a:ext cx="10515600" cy="1019294"/>
          </a:xfrm>
        </p:spPr>
        <p:txBody>
          <a:bodyPr/>
          <a:lstStyle/>
          <a:p>
            <a:r>
              <a:rPr lang="en-US" b="1" dirty="0">
                <a:solidFill>
                  <a:schemeClr val="accent1"/>
                </a:solidFill>
              </a:rPr>
              <a:t>Collaborative Tools II</a:t>
            </a:r>
          </a:p>
        </p:txBody>
      </p:sp>
      <p:sp>
        <p:nvSpPr>
          <p:cNvPr id="3" name="Content Placeholder 2">
            <a:extLst>
              <a:ext uri="{FF2B5EF4-FFF2-40B4-BE49-F238E27FC236}">
                <a16:creationId xmlns:a16="http://schemas.microsoft.com/office/drawing/2014/main" id="{74E12092-7390-40BD-A57A-B5AF0426DF41}"/>
              </a:ext>
            </a:extLst>
          </p:cNvPr>
          <p:cNvSpPr>
            <a:spLocks noGrp="1"/>
          </p:cNvSpPr>
          <p:nvPr>
            <p:ph idx="1"/>
          </p:nvPr>
        </p:nvSpPr>
        <p:spPr>
          <a:xfrm>
            <a:off x="838200" y="1384420"/>
            <a:ext cx="10515600" cy="5108454"/>
          </a:xfrm>
        </p:spPr>
        <p:txBody>
          <a:bodyPr>
            <a:normAutofit lnSpcReduction="10000"/>
          </a:bodyPr>
          <a:lstStyle/>
          <a:p>
            <a:r>
              <a:rPr lang="en-US" dirty="0"/>
              <a:t>For the “phone book” or collaboration database: </a:t>
            </a:r>
          </a:p>
          <a:p>
            <a:pPr lvl="1"/>
            <a:r>
              <a:rPr lang="en-US" dirty="0"/>
              <a:t>Requirements document developed</a:t>
            </a:r>
          </a:p>
          <a:p>
            <a:pPr lvl="1"/>
            <a:r>
              <a:rPr lang="en-US" dirty="0"/>
              <a:t>Existing solution based on </a:t>
            </a:r>
            <a:r>
              <a:rPr lang="en-US" dirty="0" err="1"/>
              <a:t>sPHENIX</a:t>
            </a:r>
            <a:r>
              <a:rPr lang="en-US" dirty="0"/>
              <a:t>/EICUG phonebook, with extensions for </a:t>
            </a:r>
            <a:r>
              <a:rPr lang="en-US" dirty="0" err="1"/>
              <a:t>ePIC</a:t>
            </a:r>
            <a:endParaRPr lang="en-US" dirty="0"/>
          </a:p>
          <a:p>
            <a:pPr lvl="1"/>
            <a:r>
              <a:rPr lang="en-US" dirty="0"/>
              <a:t>Overseen by CC Office and Membership Committee</a:t>
            </a:r>
          </a:p>
          <a:p>
            <a:pPr lvl="1"/>
            <a:r>
              <a:rPr lang="en-US" dirty="0">
                <a:solidFill>
                  <a:schemeClr val="accent1"/>
                </a:solidFill>
              </a:rPr>
              <a:t>This arrangement will continue</a:t>
            </a:r>
          </a:p>
          <a:p>
            <a:r>
              <a:rPr lang="en-US" dirty="0"/>
              <a:t>Databases</a:t>
            </a:r>
          </a:p>
          <a:p>
            <a:pPr lvl="1"/>
            <a:r>
              <a:rPr lang="en-US" dirty="0"/>
              <a:t>This spans an enormous range – from simple parts-tracking DB up to real-time DB to interact with Streaming Readout</a:t>
            </a:r>
          </a:p>
          <a:p>
            <a:pPr lvl="1"/>
            <a:r>
              <a:rPr lang="en-US" dirty="0"/>
              <a:t>No yet at the implementation stage</a:t>
            </a:r>
          </a:p>
          <a:p>
            <a:pPr lvl="2"/>
            <a:r>
              <a:rPr lang="en-US" dirty="0"/>
              <a:t>Requirements document for detector construction DB needs being developed (Prakhar Garg)</a:t>
            </a:r>
          </a:p>
          <a:p>
            <a:pPr lvl="1"/>
            <a:r>
              <a:rPr lang="en-US" dirty="0">
                <a:solidFill>
                  <a:schemeClr val="accent1"/>
                </a:solidFill>
              </a:rPr>
              <a:t>TC Office and Software and Computing will work together to develop requirements and implementation options</a:t>
            </a:r>
          </a:p>
        </p:txBody>
      </p:sp>
      <p:sp>
        <p:nvSpPr>
          <p:cNvPr id="4" name="Date Placeholder 3">
            <a:extLst>
              <a:ext uri="{FF2B5EF4-FFF2-40B4-BE49-F238E27FC236}">
                <a16:creationId xmlns:a16="http://schemas.microsoft.com/office/drawing/2014/main" id="{F7363BE1-926E-F9DD-548B-FBD25DD75D50}"/>
              </a:ext>
            </a:extLst>
          </p:cNvPr>
          <p:cNvSpPr>
            <a:spLocks noGrp="1"/>
          </p:cNvSpPr>
          <p:nvPr>
            <p:ph type="dt" sz="half" idx="10"/>
          </p:nvPr>
        </p:nvSpPr>
        <p:spPr/>
        <p:txBody>
          <a:bodyPr/>
          <a:lstStyle/>
          <a:p>
            <a:fld id="{A7B7B08E-25AC-48B6-B255-5FCDCD4A04E1}" type="datetime1">
              <a:rPr lang="en-US" smtClean="0"/>
              <a:t>4/4/2024</a:t>
            </a:fld>
            <a:endParaRPr lang="en-US"/>
          </a:p>
        </p:txBody>
      </p:sp>
      <p:sp>
        <p:nvSpPr>
          <p:cNvPr id="5" name="Footer Placeholder 4">
            <a:extLst>
              <a:ext uri="{FF2B5EF4-FFF2-40B4-BE49-F238E27FC236}">
                <a16:creationId xmlns:a16="http://schemas.microsoft.com/office/drawing/2014/main" id="{A1F5AACA-7FBD-EEF7-91B4-3DF03EB4CF04}"/>
              </a:ext>
            </a:extLst>
          </p:cNvPr>
          <p:cNvSpPr>
            <a:spLocks noGrp="1"/>
          </p:cNvSpPr>
          <p:nvPr>
            <p:ph type="ftr" sz="quarter" idx="11"/>
          </p:nvPr>
        </p:nvSpPr>
        <p:spPr/>
        <p:txBody>
          <a:bodyPr/>
          <a:lstStyle/>
          <a:p>
            <a:r>
              <a:rPr lang="en-US"/>
              <a:t>Ad-Hoc Committee Meeting </a:t>
            </a:r>
          </a:p>
        </p:txBody>
      </p:sp>
      <p:sp>
        <p:nvSpPr>
          <p:cNvPr id="6" name="Slide Number Placeholder 5">
            <a:extLst>
              <a:ext uri="{FF2B5EF4-FFF2-40B4-BE49-F238E27FC236}">
                <a16:creationId xmlns:a16="http://schemas.microsoft.com/office/drawing/2014/main" id="{39BC737F-8D0F-9041-33D5-AB2DCB738DF4}"/>
              </a:ext>
            </a:extLst>
          </p:cNvPr>
          <p:cNvSpPr>
            <a:spLocks noGrp="1"/>
          </p:cNvSpPr>
          <p:nvPr>
            <p:ph type="sldNum" sz="quarter" idx="12"/>
          </p:nvPr>
        </p:nvSpPr>
        <p:spPr/>
        <p:txBody>
          <a:bodyPr/>
          <a:lstStyle/>
          <a:p>
            <a:fld id="{588949A8-7CCD-4D90-AA9A-1451BFC6FB3A}" type="slidenum">
              <a:rPr lang="en-US" smtClean="0"/>
              <a:t>2</a:t>
            </a:fld>
            <a:endParaRPr lang="en-US"/>
          </a:p>
        </p:txBody>
      </p:sp>
      <p:sp>
        <p:nvSpPr>
          <p:cNvPr id="7" name="TextBox 6">
            <a:extLst>
              <a:ext uri="{FF2B5EF4-FFF2-40B4-BE49-F238E27FC236}">
                <a16:creationId xmlns:a16="http://schemas.microsoft.com/office/drawing/2014/main" id="{02FB243D-7CB0-448A-990F-06785D82D08C}"/>
              </a:ext>
            </a:extLst>
          </p:cNvPr>
          <p:cNvSpPr txBox="1"/>
          <p:nvPr/>
        </p:nvSpPr>
        <p:spPr>
          <a:xfrm>
            <a:off x="700755" y="1384420"/>
            <a:ext cx="10515600" cy="2187722"/>
          </a:xfrm>
          <a:prstGeom prst="rect">
            <a:avLst/>
          </a:prstGeom>
          <a:noFill/>
          <a:ln w="22225">
            <a:solidFill>
              <a:srgbClr val="FF0000"/>
            </a:solidFill>
          </a:ln>
        </p:spPr>
        <p:txBody>
          <a:bodyPr wrap="square" rtlCol="0">
            <a:spAutoFit/>
          </a:bodyPr>
          <a:lstStyle/>
          <a:p>
            <a:endParaRPr lang="en-US" dirty="0"/>
          </a:p>
        </p:txBody>
      </p:sp>
      <p:sp>
        <p:nvSpPr>
          <p:cNvPr id="8" name="TextBox 7">
            <a:extLst>
              <a:ext uri="{FF2B5EF4-FFF2-40B4-BE49-F238E27FC236}">
                <a16:creationId xmlns:a16="http://schemas.microsoft.com/office/drawing/2014/main" id="{E72197DF-9923-E05A-37F3-4CE3AF226A9B}"/>
              </a:ext>
            </a:extLst>
          </p:cNvPr>
          <p:cNvSpPr txBox="1"/>
          <p:nvPr/>
        </p:nvSpPr>
        <p:spPr>
          <a:xfrm>
            <a:off x="700755" y="3572141"/>
            <a:ext cx="10790490" cy="2699449"/>
          </a:xfrm>
          <a:prstGeom prst="rect">
            <a:avLst/>
          </a:prstGeom>
          <a:noFill/>
          <a:ln w="22225">
            <a:solidFill>
              <a:srgbClr val="FF0000"/>
            </a:solidFill>
          </a:ln>
        </p:spPr>
        <p:txBody>
          <a:bodyPr wrap="square" rtlCol="0">
            <a:spAutoFit/>
          </a:bodyPr>
          <a:lstStyle/>
          <a:p>
            <a:endParaRPr lang="en-US" dirty="0"/>
          </a:p>
        </p:txBody>
      </p:sp>
    </p:spTree>
    <p:extLst>
      <p:ext uri="{BB962C8B-B14F-4D97-AF65-F5344CB8AC3E}">
        <p14:creationId xmlns:p14="http://schemas.microsoft.com/office/powerpoint/2010/main" val="1769262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A0D03-6FC6-C14D-6CA9-B6752F4167FC}"/>
              </a:ext>
            </a:extLst>
          </p:cNvPr>
          <p:cNvSpPr>
            <a:spLocks noGrp="1"/>
          </p:cNvSpPr>
          <p:nvPr>
            <p:ph type="title"/>
          </p:nvPr>
        </p:nvSpPr>
        <p:spPr>
          <a:xfrm>
            <a:off x="838200" y="365126"/>
            <a:ext cx="10515600" cy="1019294"/>
          </a:xfrm>
        </p:spPr>
        <p:txBody>
          <a:bodyPr/>
          <a:lstStyle/>
          <a:p>
            <a:r>
              <a:rPr lang="en-US" b="1" dirty="0">
                <a:solidFill>
                  <a:schemeClr val="accent1"/>
                </a:solidFill>
              </a:rPr>
              <a:t>Collaborative Tools III</a:t>
            </a:r>
          </a:p>
        </p:txBody>
      </p:sp>
      <p:sp>
        <p:nvSpPr>
          <p:cNvPr id="3" name="Content Placeholder 2">
            <a:extLst>
              <a:ext uri="{FF2B5EF4-FFF2-40B4-BE49-F238E27FC236}">
                <a16:creationId xmlns:a16="http://schemas.microsoft.com/office/drawing/2014/main" id="{74E12092-7390-40BD-A57A-B5AF0426DF41}"/>
              </a:ext>
            </a:extLst>
          </p:cNvPr>
          <p:cNvSpPr>
            <a:spLocks noGrp="1"/>
          </p:cNvSpPr>
          <p:nvPr>
            <p:ph idx="1"/>
          </p:nvPr>
        </p:nvSpPr>
        <p:spPr>
          <a:xfrm>
            <a:off x="735651" y="1384420"/>
            <a:ext cx="10515600" cy="5108454"/>
          </a:xfrm>
        </p:spPr>
        <p:txBody>
          <a:bodyPr>
            <a:normAutofit fontScale="77500" lnSpcReduction="20000"/>
          </a:bodyPr>
          <a:lstStyle/>
          <a:p>
            <a:r>
              <a:rPr lang="en-US" dirty="0"/>
              <a:t>Website and Document Management</a:t>
            </a:r>
          </a:p>
          <a:p>
            <a:pPr lvl="1"/>
            <a:r>
              <a:rPr lang="en-US" dirty="0"/>
              <a:t>Requirements documents developed, including access requirements</a:t>
            </a:r>
          </a:p>
          <a:p>
            <a:pPr lvl="1"/>
            <a:r>
              <a:rPr lang="en-US" dirty="0"/>
              <a:t>Proposal for website framework (Maxim and Thomas)</a:t>
            </a:r>
          </a:p>
          <a:p>
            <a:pPr lvl="1"/>
            <a:r>
              <a:rPr lang="en-US" dirty="0"/>
              <a:t>Competing ideas for document repository and management (</a:t>
            </a:r>
            <a:r>
              <a:rPr lang="en-US" dirty="0" err="1"/>
              <a:t>Zenodo</a:t>
            </a:r>
            <a:r>
              <a:rPr lang="en-US" dirty="0"/>
              <a:t>, </a:t>
            </a:r>
            <a:r>
              <a:rPr lang="en-US" dirty="0" err="1"/>
              <a:t>InvenioRDM</a:t>
            </a:r>
            <a:r>
              <a:rPr lang="en-US" dirty="0"/>
              <a:t>, Glance…)</a:t>
            </a:r>
          </a:p>
          <a:p>
            <a:pPr lvl="2"/>
            <a:r>
              <a:rPr lang="en-US" dirty="0"/>
              <a:t>Key issues are search and document review workflow</a:t>
            </a:r>
          </a:p>
          <a:p>
            <a:pPr lvl="1"/>
            <a:r>
              <a:rPr lang="en-US" dirty="0">
                <a:solidFill>
                  <a:schemeClr val="accent1"/>
                </a:solidFill>
              </a:rPr>
              <a:t>SP/CC Offices have formed a joint ad-hoc Committee charged to make implementation recommendations:</a:t>
            </a:r>
          </a:p>
          <a:p>
            <a:pPr lvl="2"/>
            <a:r>
              <a:rPr lang="en-US" dirty="0"/>
              <a:t>Original four (Maxim, Thomas, Peter and Markus)</a:t>
            </a:r>
          </a:p>
          <a:p>
            <a:pPr lvl="2"/>
            <a:r>
              <a:rPr lang="en-US" dirty="0"/>
              <a:t>Conferences and Talks Committee chair Maria Zurek has agreed to serve</a:t>
            </a:r>
          </a:p>
          <a:p>
            <a:pPr lvl="2"/>
            <a:r>
              <a:rPr lang="en-US" dirty="0"/>
              <a:t>CC/SP Office are ex-office</a:t>
            </a:r>
          </a:p>
          <a:p>
            <a:pPr lvl="1"/>
            <a:r>
              <a:rPr lang="en-US" dirty="0"/>
              <a:t>Will report to General and/or CC Meetings</a:t>
            </a:r>
          </a:p>
          <a:p>
            <a:pPr lvl="1"/>
            <a:r>
              <a:rPr lang="en-US" dirty="0"/>
              <a:t>Recommendations to be presented to CC </a:t>
            </a:r>
          </a:p>
          <a:p>
            <a:r>
              <a:rPr lang="en-US" dirty="0"/>
              <a:t>Charge to ad-hoc committee: </a:t>
            </a:r>
          </a:p>
          <a:p>
            <a:pPr lvl="1"/>
            <a:r>
              <a:rPr lang="en-US" sz="2200" dirty="0">
                <a:effectLst/>
                <a:highlight>
                  <a:srgbClr val="FFFF00"/>
                </a:highlight>
                <a:latin typeface="Calibri" panose="020F0502020204030204" pitchFamily="34" charset="0"/>
                <a:ea typeface="Calibri" panose="020F0502020204030204" pitchFamily="34" charset="0"/>
              </a:rPr>
              <a:t>The Collaborative Tools ad-hoc committee is charged to examine implementation options that have been developed for (</a:t>
            </a:r>
            <a:r>
              <a:rPr lang="en-US" sz="2200" dirty="0" err="1">
                <a:effectLst/>
                <a:highlight>
                  <a:srgbClr val="FFFF00"/>
                </a:highlight>
                <a:latin typeface="Calibri" panose="020F0502020204030204" pitchFamily="34" charset="0"/>
                <a:ea typeface="Calibri" panose="020F0502020204030204" pitchFamily="34" charset="0"/>
              </a:rPr>
              <a:t>i</a:t>
            </a:r>
            <a:r>
              <a:rPr lang="en-US" sz="2200" dirty="0">
                <a:effectLst/>
                <a:highlight>
                  <a:srgbClr val="FFFF00"/>
                </a:highlight>
                <a:latin typeface="Calibri" panose="020F0502020204030204" pitchFamily="34" charset="0"/>
                <a:ea typeface="Calibri" panose="020F0502020204030204" pitchFamily="34" charset="0"/>
              </a:rPr>
              <a:t>) an </a:t>
            </a:r>
            <a:r>
              <a:rPr lang="en-US" sz="2200" dirty="0" err="1">
                <a:effectLst/>
                <a:highlight>
                  <a:srgbClr val="FFFF00"/>
                </a:highlight>
                <a:latin typeface="Calibri" panose="020F0502020204030204" pitchFamily="34" charset="0"/>
                <a:ea typeface="Calibri" panose="020F0502020204030204" pitchFamily="34" charset="0"/>
              </a:rPr>
              <a:t>ePIC</a:t>
            </a:r>
            <a:r>
              <a:rPr lang="en-US" sz="2200" dirty="0">
                <a:effectLst/>
                <a:highlight>
                  <a:srgbClr val="FFFF00"/>
                </a:highlight>
                <a:latin typeface="Calibri" panose="020F0502020204030204" pitchFamily="34" charset="0"/>
                <a:ea typeface="Calibri" panose="020F0502020204030204" pitchFamily="34" charset="0"/>
              </a:rPr>
              <a:t> Collaboration website and (ii) a document database and to make specific recommendations to the CC and SP Offices for implementation of these important collaboration tools.  The committee should carefully consider the previously developed requirements documents for the website, document database, and document handling when making their recommendations.  Issues surrounding the hosting of these services, the level of support provided by the host laboratories, access and usability for collaboration members, and the workforce required by the collaboration to maintain these resources should also be considered.</a:t>
            </a:r>
            <a:endParaRPr lang="en-US" dirty="0">
              <a:highlight>
                <a:srgbClr val="FFFF00"/>
              </a:highlight>
            </a:endParaRPr>
          </a:p>
        </p:txBody>
      </p:sp>
      <p:sp>
        <p:nvSpPr>
          <p:cNvPr id="4" name="Date Placeholder 3">
            <a:extLst>
              <a:ext uri="{FF2B5EF4-FFF2-40B4-BE49-F238E27FC236}">
                <a16:creationId xmlns:a16="http://schemas.microsoft.com/office/drawing/2014/main" id="{F7363BE1-926E-F9DD-548B-FBD25DD75D50}"/>
              </a:ext>
            </a:extLst>
          </p:cNvPr>
          <p:cNvSpPr>
            <a:spLocks noGrp="1"/>
          </p:cNvSpPr>
          <p:nvPr>
            <p:ph type="dt" sz="half" idx="10"/>
          </p:nvPr>
        </p:nvSpPr>
        <p:spPr/>
        <p:txBody>
          <a:bodyPr/>
          <a:lstStyle/>
          <a:p>
            <a:fld id="{86D970B9-40B3-4AE0-A13E-645B077E8F25}" type="datetime1">
              <a:rPr lang="en-US" smtClean="0"/>
              <a:t>4/4/2024</a:t>
            </a:fld>
            <a:endParaRPr lang="en-US"/>
          </a:p>
        </p:txBody>
      </p:sp>
      <p:sp>
        <p:nvSpPr>
          <p:cNvPr id="5" name="Footer Placeholder 4">
            <a:extLst>
              <a:ext uri="{FF2B5EF4-FFF2-40B4-BE49-F238E27FC236}">
                <a16:creationId xmlns:a16="http://schemas.microsoft.com/office/drawing/2014/main" id="{A1F5AACA-7FBD-EEF7-91B4-3DF03EB4CF04}"/>
              </a:ext>
            </a:extLst>
          </p:cNvPr>
          <p:cNvSpPr>
            <a:spLocks noGrp="1"/>
          </p:cNvSpPr>
          <p:nvPr>
            <p:ph type="ftr" sz="quarter" idx="11"/>
          </p:nvPr>
        </p:nvSpPr>
        <p:spPr/>
        <p:txBody>
          <a:bodyPr/>
          <a:lstStyle/>
          <a:p>
            <a:r>
              <a:rPr lang="en-US"/>
              <a:t>Ad-Hoc Committee Meeting </a:t>
            </a:r>
          </a:p>
        </p:txBody>
      </p:sp>
      <p:sp>
        <p:nvSpPr>
          <p:cNvPr id="6" name="Slide Number Placeholder 5">
            <a:extLst>
              <a:ext uri="{FF2B5EF4-FFF2-40B4-BE49-F238E27FC236}">
                <a16:creationId xmlns:a16="http://schemas.microsoft.com/office/drawing/2014/main" id="{39BC737F-8D0F-9041-33D5-AB2DCB738DF4}"/>
              </a:ext>
            </a:extLst>
          </p:cNvPr>
          <p:cNvSpPr>
            <a:spLocks noGrp="1"/>
          </p:cNvSpPr>
          <p:nvPr>
            <p:ph type="sldNum" sz="quarter" idx="12"/>
          </p:nvPr>
        </p:nvSpPr>
        <p:spPr/>
        <p:txBody>
          <a:bodyPr/>
          <a:lstStyle/>
          <a:p>
            <a:fld id="{588949A8-7CCD-4D90-AA9A-1451BFC6FB3A}" type="slidenum">
              <a:rPr lang="en-US" smtClean="0"/>
              <a:t>3</a:t>
            </a:fld>
            <a:endParaRPr lang="en-US"/>
          </a:p>
        </p:txBody>
      </p:sp>
    </p:spTree>
    <p:extLst>
      <p:ext uri="{BB962C8B-B14F-4D97-AF65-F5344CB8AC3E}">
        <p14:creationId xmlns:p14="http://schemas.microsoft.com/office/powerpoint/2010/main" val="222419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589</Words>
  <Application>Microsoft Office PowerPoint</Application>
  <PresentationFormat>Widescreen</PresentationFormat>
  <Paragraphs>48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Collaborative Tools I</vt:lpstr>
      <vt:lpstr>Collaborative Tools II</vt:lpstr>
      <vt:lpstr>Collaborative Tools III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Collaborative Tools I</dc:title>
  <dc:creator>Lajoie, John</dc:creator>
  <cp:lastModifiedBy>Lajoie, John</cp:lastModifiedBy>
  <cp:revision>1</cp:revision>
  <dcterms:created xsi:type="dcterms:W3CDTF">2024-04-04T13:35:22Z</dcterms:created>
  <dcterms:modified xsi:type="dcterms:W3CDTF">2024-04-04T13:36:51Z</dcterms:modified>
</cp:coreProperties>
</file>