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9" r:id="rId6"/>
    <p:sldId id="267" r:id="rId7"/>
    <p:sldId id="268" r:id="rId8"/>
    <p:sldId id="269" r:id="rId9"/>
    <p:sldId id="260" r:id="rId10"/>
    <p:sldId id="265" r:id="rId11"/>
    <p:sldId id="262" r:id="rId12"/>
    <p:sldId id="263" r:id="rId13"/>
    <p:sldId id="264" r:id="rId14"/>
    <p:sldId id="270" r:id="rId15"/>
    <p:sldId id="266" r:id="rId16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2">
          <p15:clr>
            <a:srgbClr val="A4A3A4"/>
          </p15:clr>
        </p15:guide>
        <p15:guide id="2" pos="5568">
          <p15:clr>
            <a:srgbClr val="A4A3A4"/>
          </p15:clr>
        </p15:guide>
        <p15:guide id="3" pos="144">
          <p15:clr>
            <a:srgbClr val="A4A3A4"/>
          </p15:clr>
        </p15:guide>
        <p15:guide id="4" orient="horz" pos="46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2628">
          <p15:clr>
            <a:srgbClr val="A4A3A4"/>
          </p15:clr>
        </p15:guide>
        <p15:guide id="7" orient="horz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4D102C-BF2F-46CF-A949-1B09D626DDCB}">
  <a:tblStyle styleId="{BC4D102C-BF2F-46CF-A949-1B09D626DDC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F3E6"/>
          </a:solidFill>
        </a:fill>
      </a:tcStyle>
    </a:wholeTbl>
    <a:band1H>
      <a:tcTxStyle/>
      <a:tcStyle>
        <a:tcBdr/>
        <a:fill>
          <a:solidFill>
            <a:srgbClr val="D6E6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6E6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AF064B-6869-4A23-A0C0-9C300036D53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44" y="546"/>
      </p:cViewPr>
      <p:guideLst>
        <p:guide orient="horz" pos="852"/>
        <p:guide pos="5568"/>
        <p:guide pos="144"/>
        <p:guide orient="horz" pos="468"/>
        <p:guide orient="horz" pos="2916"/>
        <p:guide orient="horz" pos="2628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102" y="1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FEFBCF-9ADB-1427-2286-09179212C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9701E-E01F-1581-0123-5A207B600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A7E57-3364-4591-92B6-B16CE43F0438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03A6-A8FD-A147-1AFE-6B1FA4FCE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37064-6DD7-0B05-01EA-655583ECAD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2EDE9-88DA-4E73-A54B-045EC0A2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B">
  <p:cSld name="*Cover Option B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48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" y="153714"/>
            <a:ext cx="58515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7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8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Vertical">
  <p:cSld name="*TWO IMAGES - Vertical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4503575" y="1417872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495680" y="1417871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12"/>
          <p:cNvSpPr>
            <a:spLocks noGrp="1"/>
          </p:cNvSpPr>
          <p:nvPr>
            <p:ph type="pic" idx="3"/>
          </p:nvPr>
        </p:nvSpPr>
        <p:spPr>
          <a:xfrm>
            <a:off x="495680" y="3203316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5"/>
          </p:nvPr>
        </p:nvSpPr>
        <p:spPr>
          <a:xfrm>
            <a:off x="4503575" y="3193094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 - vertical">
  <p:cSld name="*THREE IMAGES - vertica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3045309" y="1451045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489394" y="1442711"/>
            <a:ext cx="20238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6" name="Google Shape;96;p13"/>
          <p:cNvSpPr>
            <a:spLocks noGrp="1"/>
          </p:cNvSpPr>
          <p:nvPr>
            <p:ph type="pic" idx="3"/>
          </p:nvPr>
        </p:nvSpPr>
        <p:spPr>
          <a:xfrm>
            <a:off x="487015" y="262020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5"/>
          </p:nvPr>
        </p:nvSpPr>
        <p:spPr>
          <a:xfrm>
            <a:off x="3045309" y="2630976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>
            <a:spLocks noGrp="1"/>
          </p:cNvSpPr>
          <p:nvPr>
            <p:ph type="pic" idx="6"/>
          </p:nvPr>
        </p:nvSpPr>
        <p:spPr>
          <a:xfrm>
            <a:off x="487014" y="380713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1" name="Google Shape;101;p13"/>
          <p:cNvSpPr txBox="1">
            <a:spLocks noGrp="1"/>
          </p:cNvSpPr>
          <p:nvPr>
            <p:ph type="body" idx="7"/>
          </p:nvPr>
        </p:nvSpPr>
        <p:spPr>
          <a:xfrm>
            <a:off x="3045309" y="3794491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top horizontal">
  <p:cSld name="*TWO IMAGES - top horizontal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488732" y="3141637"/>
            <a:ext cx="41148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3"/>
          </p:nvPr>
        </p:nvSpPr>
        <p:spPr>
          <a:xfrm>
            <a:off x="4716216" y="3141637"/>
            <a:ext cx="40977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>
            <a:spLocks noGrp="1"/>
          </p:cNvSpPr>
          <p:nvPr>
            <p:ph type="pic" idx="4"/>
          </p:nvPr>
        </p:nvSpPr>
        <p:spPr>
          <a:xfrm>
            <a:off x="495679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0" name="Google Shape;110;p14"/>
          <p:cNvSpPr>
            <a:spLocks noGrp="1"/>
          </p:cNvSpPr>
          <p:nvPr>
            <p:ph type="pic" idx="5"/>
          </p:nvPr>
        </p:nvSpPr>
        <p:spPr>
          <a:xfrm>
            <a:off x="4709050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Bottom horizontal">
  <p:cSld name="*TWO IMAGES - Bottom horizontal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457201" y="1016890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457200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3"/>
          </p:nvPr>
        </p:nvSpPr>
        <p:spPr>
          <a:xfrm>
            <a:off x="4716215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>
            <a:spLocks noGrp="1"/>
          </p:cNvSpPr>
          <p:nvPr>
            <p:ph type="pic" idx="4"/>
          </p:nvPr>
        </p:nvSpPr>
        <p:spPr>
          <a:xfrm>
            <a:off x="464146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0" name="Google Shape;120;p15"/>
          <p:cNvSpPr>
            <a:spLocks noGrp="1"/>
          </p:cNvSpPr>
          <p:nvPr>
            <p:ph type="pic" idx="5"/>
          </p:nvPr>
        </p:nvSpPr>
        <p:spPr>
          <a:xfrm>
            <a:off x="4730864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6"/>
          </p:nvPr>
        </p:nvSpPr>
        <p:spPr>
          <a:xfrm>
            <a:off x="476266" y="4434669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7"/>
          </p:nvPr>
        </p:nvSpPr>
        <p:spPr>
          <a:xfrm>
            <a:off x="4750290" y="4444194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LRG IMAGES - top horizontal">
  <p:cSld name="*TWO LRG IMAGES - top horizont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88732" y="4106864"/>
            <a:ext cx="411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4716216" y="4106864"/>
            <a:ext cx="40977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3"/>
          </p:nvPr>
        </p:nvSpPr>
        <p:spPr>
          <a:xfrm>
            <a:off x="495679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1" name="Google Shape;131;p16"/>
          <p:cNvSpPr>
            <a:spLocks noGrp="1"/>
          </p:cNvSpPr>
          <p:nvPr>
            <p:ph type="pic" idx="4"/>
          </p:nvPr>
        </p:nvSpPr>
        <p:spPr>
          <a:xfrm>
            <a:off x="4709050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5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TWO images">
  <p:cSld name="*PICS/caption - TWO image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>
            <a:spLocks noGrp="1"/>
          </p:cNvSpPr>
          <p:nvPr>
            <p:ph type="pic" idx="2"/>
          </p:nvPr>
        </p:nvSpPr>
        <p:spPr>
          <a:xfrm>
            <a:off x="676630" y="1417046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676630" y="4256434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>
            <a:spLocks noGrp="1"/>
          </p:cNvSpPr>
          <p:nvPr>
            <p:ph type="pic" idx="4"/>
          </p:nvPr>
        </p:nvSpPr>
        <p:spPr>
          <a:xfrm>
            <a:off x="4765130" y="1416462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3" name="Google Shape;143;p17"/>
          <p:cNvSpPr txBox="1">
            <a:spLocks noGrp="1"/>
          </p:cNvSpPr>
          <p:nvPr>
            <p:ph type="body" idx="5"/>
          </p:nvPr>
        </p:nvSpPr>
        <p:spPr>
          <a:xfrm>
            <a:off x="4765130" y="4255850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">
  <p:cSld name="*THREE IMAGE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2"/>
          </p:nvPr>
        </p:nvSpPr>
        <p:spPr>
          <a:xfrm>
            <a:off x="495879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3"/>
          </p:nvPr>
        </p:nvSpPr>
        <p:spPr>
          <a:xfrm>
            <a:off x="3381086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>
            <a:spLocks noGrp="1"/>
          </p:cNvSpPr>
          <p:nvPr>
            <p:ph type="pic" idx="4"/>
          </p:nvPr>
        </p:nvSpPr>
        <p:spPr>
          <a:xfrm>
            <a:off x="503079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2" name="Google Shape;152;p18"/>
          <p:cNvSpPr>
            <a:spLocks noGrp="1"/>
          </p:cNvSpPr>
          <p:nvPr>
            <p:ph type="pic" idx="5"/>
          </p:nvPr>
        </p:nvSpPr>
        <p:spPr>
          <a:xfrm>
            <a:off x="3388286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3" name="Google Shape;153;p18"/>
          <p:cNvSpPr txBox="1">
            <a:spLocks noGrp="1"/>
          </p:cNvSpPr>
          <p:nvPr>
            <p:ph type="body" idx="6"/>
          </p:nvPr>
        </p:nvSpPr>
        <p:spPr>
          <a:xfrm>
            <a:off x="6261696" y="2856834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7"/>
          </p:nvPr>
        </p:nvSpPr>
        <p:spPr>
          <a:xfrm>
            <a:off x="6268896" y="1417569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s/bullets - FOUR Images">
  <p:cSld name="*PICS/captions/bullets - FOUR Image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>
            <a:spLocks noGrp="1"/>
          </p:cNvSpPr>
          <p:nvPr>
            <p:ph type="pic" idx="2"/>
          </p:nvPr>
        </p:nvSpPr>
        <p:spPr>
          <a:xfrm>
            <a:off x="218127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0" name="Google Shape;160;p19"/>
          <p:cNvSpPr>
            <a:spLocks noGrp="1"/>
          </p:cNvSpPr>
          <p:nvPr>
            <p:ph type="pic" idx="3"/>
          </p:nvPr>
        </p:nvSpPr>
        <p:spPr>
          <a:xfrm>
            <a:off x="2453235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1" name="Google Shape;161;p19"/>
          <p:cNvSpPr>
            <a:spLocks noGrp="1"/>
          </p:cNvSpPr>
          <p:nvPr>
            <p:ph type="pic" idx="4"/>
          </p:nvPr>
        </p:nvSpPr>
        <p:spPr>
          <a:xfrm>
            <a:off x="4688341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2" name="Google Shape;162;p19"/>
          <p:cNvSpPr>
            <a:spLocks noGrp="1"/>
          </p:cNvSpPr>
          <p:nvPr>
            <p:ph type="pic" idx="5"/>
          </p:nvPr>
        </p:nvSpPr>
        <p:spPr>
          <a:xfrm>
            <a:off x="6906022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469900" y="3672521"/>
            <a:ext cx="84345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  <a:defRPr sz="2000">
                <a:solidFill>
                  <a:srgbClr val="000000"/>
                </a:solidFill>
              </a:defRPr>
            </a:lvl1pPr>
            <a:lvl2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 sz="2000">
                <a:solidFill>
                  <a:srgbClr val="000000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6"/>
          </p:nvPr>
        </p:nvSpPr>
        <p:spPr>
          <a:xfrm>
            <a:off x="218128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7"/>
          </p:nvPr>
        </p:nvSpPr>
        <p:spPr>
          <a:xfrm>
            <a:off x="2442595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8"/>
          </p:nvPr>
        </p:nvSpPr>
        <p:spPr>
          <a:xfrm>
            <a:off x="4681064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9"/>
          </p:nvPr>
        </p:nvSpPr>
        <p:spPr>
          <a:xfrm>
            <a:off x="6905532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FOUR images">
  <p:cSld name="*PICS/caption - FOUR image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>
            <a:spLocks noGrp="1"/>
          </p:cNvSpPr>
          <p:nvPr>
            <p:ph type="pic" idx="2"/>
          </p:nvPr>
        </p:nvSpPr>
        <p:spPr>
          <a:xfrm>
            <a:off x="487437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9" name="Google Shape;179;p20"/>
          <p:cNvSpPr txBox="1">
            <a:spLocks noGrp="1"/>
          </p:cNvSpPr>
          <p:nvPr>
            <p:ph type="body" idx="3"/>
          </p:nvPr>
        </p:nvSpPr>
        <p:spPr>
          <a:xfrm>
            <a:off x="487437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>
            <a:spLocks noGrp="1"/>
          </p:cNvSpPr>
          <p:nvPr>
            <p:ph type="pic" idx="4"/>
          </p:nvPr>
        </p:nvSpPr>
        <p:spPr>
          <a:xfrm>
            <a:off x="4912432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1" name="Google Shape;181;p20"/>
          <p:cNvSpPr txBox="1">
            <a:spLocks noGrp="1"/>
          </p:cNvSpPr>
          <p:nvPr>
            <p:ph type="body" idx="5"/>
          </p:nvPr>
        </p:nvSpPr>
        <p:spPr>
          <a:xfrm>
            <a:off x="4912432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>
            <a:spLocks noGrp="1"/>
          </p:cNvSpPr>
          <p:nvPr>
            <p:ph type="pic" idx="6"/>
          </p:nvPr>
        </p:nvSpPr>
        <p:spPr>
          <a:xfrm>
            <a:off x="487437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3" name="Google Shape;183;p20"/>
          <p:cNvSpPr txBox="1">
            <a:spLocks noGrp="1"/>
          </p:cNvSpPr>
          <p:nvPr>
            <p:ph type="body" idx="7"/>
          </p:nvPr>
        </p:nvSpPr>
        <p:spPr>
          <a:xfrm>
            <a:off x="487437" y="4502674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>
            <a:spLocks noGrp="1"/>
          </p:cNvSpPr>
          <p:nvPr>
            <p:ph type="pic" idx="8"/>
          </p:nvPr>
        </p:nvSpPr>
        <p:spPr>
          <a:xfrm>
            <a:off x="4912432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5" name="Google Shape;185;p20"/>
          <p:cNvSpPr txBox="1">
            <a:spLocks noGrp="1"/>
          </p:cNvSpPr>
          <p:nvPr>
            <p:ph type="body" idx="9"/>
          </p:nvPr>
        </p:nvSpPr>
        <p:spPr>
          <a:xfrm>
            <a:off x="4912432" y="4505517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harts, Graphs, Tables">
  <p:cSld name="*Charts, Graphs, Table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457201" y="1417579"/>
            <a:ext cx="8373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2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3"/>
          </p:nvPr>
        </p:nvSpPr>
        <p:spPr>
          <a:xfrm>
            <a:off x="443573" y="4457863"/>
            <a:ext cx="371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">
  <p:cSld name="*Columns-TW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457201" y="1020763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57200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4700588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Video">
  <p:cSld name="*Vide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0" y="-5043"/>
            <a:ext cx="9144000" cy="5148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457201" y="386954"/>
            <a:ext cx="8373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A">
  <p:cSld name="*Cover Option A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1228" y="369832"/>
            <a:ext cx="2592519" cy="67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468796" y="574696"/>
            <a:ext cx="5685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800"/>
              <a:buNone/>
              <a:defRPr sz="18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3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4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5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6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7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8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9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C">
  <p:cSld name="*Cover Option C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8316" y="58557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469901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2"/>
          </p:nvPr>
        </p:nvSpPr>
        <p:spPr>
          <a:xfrm>
            <a:off x="469901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3"/>
          </p:nvPr>
        </p:nvSpPr>
        <p:spPr>
          <a:xfrm>
            <a:off x="3417372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4"/>
          </p:nvPr>
        </p:nvSpPr>
        <p:spPr>
          <a:xfrm>
            <a:off x="3417372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>
            <a:spLocks noGrp="1"/>
          </p:cNvSpPr>
          <p:nvPr>
            <p:ph type="pic" idx="5"/>
          </p:nvPr>
        </p:nvSpPr>
        <p:spPr>
          <a:xfrm>
            <a:off x="218127" y="674681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469900" y="2794775"/>
            <a:ext cx="84528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6"/>
          </p:nvPr>
        </p:nvSpPr>
        <p:spPr>
          <a:xfrm>
            <a:off x="6360197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7"/>
          </p:nvPr>
        </p:nvSpPr>
        <p:spPr>
          <a:xfrm>
            <a:off x="6360197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8"/>
          </p:nvPr>
        </p:nvSpPr>
        <p:spPr>
          <a:xfrm>
            <a:off x="469900" y="344193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9"/>
          </p:nvPr>
        </p:nvSpPr>
        <p:spPr>
          <a:xfrm>
            <a:off x="2" y="674680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3"/>
          </p:nvPr>
        </p:nvSpPr>
        <p:spPr>
          <a:xfrm>
            <a:off x="503238" y="300961"/>
            <a:ext cx="5984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 cap="none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4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D">
  <p:cSld name="*Cover Option D"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6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2888" y="139139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469901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2"/>
          </p:nvPr>
        </p:nvSpPr>
        <p:spPr>
          <a:xfrm>
            <a:off x="469901" y="3719301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3"/>
          </p:nvPr>
        </p:nvSpPr>
        <p:spPr>
          <a:xfrm>
            <a:off x="3417372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4"/>
          </p:nvPr>
        </p:nvSpPr>
        <p:spPr>
          <a:xfrm>
            <a:off x="3417372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>
            <a:spLocks noGrp="1"/>
          </p:cNvSpPr>
          <p:nvPr>
            <p:ph type="pic" idx="5"/>
          </p:nvPr>
        </p:nvSpPr>
        <p:spPr>
          <a:xfrm>
            <a:off x="218127" y="1261205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469901" y="82770"/>
            <a:ext cx="67761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6"/>
          </p:nvPr>
        </p:nvSpPr>
        <p:spPr>
          <a:xfrm>
            <a:off x="6360197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7"/>
          </p:nvPr>
        </p:nvSpPr>
        <p:spPr>
          <a:xfrm>
            <a:off x="6360197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8"/>
          </p:nvPr>
        </p:nvSpPr>
        <p:spPr>
          <a:xfrm>
            <a:off x="469900" y="92219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body" idx="9"/>
          </p:nvPr>
        </p:nvSpPr>
        <p:spPr>
          <a:xfrm>
            <a:off x="2" y="1261204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ONE Image">
  <p:cSld name="*Pic - ONE Image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2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>
            <a:spLocks noGrp="1"/>
          </p:cNvSpPr>
          <p:nvPr>
            <p:ph type="pic" idx="3"/>
          </p:nvPr>
        </p:nvSpPr>
        <p:spPr>
          <a:xfrm>
            <a:off x="218127" y="-1"/>
            <a:ext cx="8925900" cy="27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WO images">
  <p:cSld name="*Pic - TWO images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>
            <a:spLocks noGrp="1"/>
          </p:cNvSpPr>
          <p:nvPr>
            <p:ph type="pic" idx="2"/>
          </p:nvPr>
        </p:nvSpPr>
        <p:spPr>
          <a:xfrm>
            <a:off x="218127" y="0"/>
            <a:ext cx="4480500" cy="274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5" name="Google Shape;265;p29"/>
          <p:cNvSpPr>
            <a:spLocks noGrp="1"/>
          </p:cNvSpPr>
          <p:nvPr>
            <p:ph type="pic" idx="3"/>
          </p:nvPr>
        </p:nvSpPr>
        <p:spPr>
          <a:xfrm>
            <a:off x="4682525" y="0"/>
            <a:ext cx="4480500" cy="274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469900" y="3255513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4"/>
          </p:nvPr>
        </p:nvSpPr>
        <p:spPr>
          <a:xfrm>
            <a:off x="469900" y="388411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5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HREE Images">
  <p:cSld name="*Pic - THREE Images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>
            <a:spLocks noGrp="1"/>
          </p:cNvSpPr>
          <p:nvPr>
            <p:ph type="pic" idx="2"/>
          </p:nvPr>
        </p:nvSpPr>
        <p:spPr>
          <a:xfrm>
            <a:off x="218127" y="0"/>
            <a:ext cx="29901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5" name="Google Shape;275;p30"/>
          <p:cNvSpPr>
            <a:spLocks noGrp="1"/>
          </p:cNvSpPr>
          <p:nvPr>
            <p:ph type="pic" idx="3"/>
          </p:nvPr>
        </p:nvSpPr>
        <p:spPr>
          <a:xfrm>
            <a:off x="3194237" y="0"/>
            <a:ext cx="2990100" cy="2755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6" name="Google Shape;276;p30"/>
          <p:cNvSpPr>
            <a:spLocks noGrp="1"/>
          </p:cNvSpPr>
          <p:nvPr>
            <p:ph type="pic" idx="4"/>
          </p:nvPr>
        </p:nvSpPr>
        <p:spPr>
          <a:xfrm>
            <a:off x="6186112" y="0"/>
            <a:ext cx="29580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7" name="Google Shape;277;p30"/>
          <p:cNvSpPr txBox="1">
            <a:spLocks noGrp="1"/>
          </p:cNvSpPr>
          <p:nvPr>
            <p:ph type="body" idx="5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6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FOUR Images">
  <p:cSld name="*Pic - FOUR Images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1"/>
          <p:cNvSpPr>
            <a:spLocks noGrp="1"/>
          </p:cNvSpPr>
          <p:nvPr>
            <p:ph type="pic" idx="2"/>
          </p:nvPr>
        </p:nvSpPr>
        <p:spPr>
          <a:xfrm>
            <a:off x="218127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6" name="Google Shape;286;p31"/>
          <p:cNvSpPr>
            <a:spLocks noGrp="1"/>
          </p:cNvSpPr>
          <p:nvPr>
            <p:ph type="pic" idx="3"/>
          </p:nvPr>
        </p:nvSpPr>
        <p:spPr>
          <a:xfrm>
            <a:off x="2453235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7" name="Google Shape;287;p31"/>
          <p:cNvSpPr>
            <a:spLocks noGrp="1"/>
          </p:cNvSpPr>
          <p:nvPr>
            <p:ph type="pic" idx="4"/>
          </p:nvPr>
        </p:nvSpPr>
        <p:spPr>
          <a:xfrm>
            <a:off x="4688341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8" name="Google Shape;288;p31"/>
          <p:cNvSpPr>
            <a:spLocks noGrp="1"/>
          </p:cNvSpPr>
          <p:nvPr>
            <p:ph type="pic" idx="5"/>
          </p:nvPr>
        </p:nvSpPr>
        <p:spPr>
          <a:xfrm>
            <a:off x="6906022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9" name="Google Shape;289;p31"/>
          <p:cNvSpPr txBox="1">
            <a:spLocks noGrp="1"/>
          </p:cNvSpPr>
          <p:nvPr>
            <p:ph type="body" idx="6"/>
          </p:nvPr>
        </p:nvSpPr>
        <p:spPr>
          <a:xfrm>
            <a:off x="469900" y="348406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7"/>
          </p:nvPr>
        </p:nvSpPr>
        <p:spPr>
          <a:xfrm>
            <a:off x="218128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8"/>
          </p:nvPr>
        </p:nvSpPr>
        <p:spPr>
          <a:xfrm>
            <a:off x="2442595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9"/>
          </p:nvPr>
        </p:nvSpPr>
        <p:spPr>
          <a:xfrm>
            <a:off x="4681064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13"/>
          </p:nvPr>
        </p:nvSpPr>
        <p:spPr>
          <a:xfrm>
            <a:off x="6905532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ftr" idx="11"/>
          </p:nvPr>
        </p:nvSpPr>
        <p:spPr>
          <a:xfrm>
            <a:off x="0" y="-1"/>
            <a:ext cx="228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body" idx="1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">
  <p:cSld name="*Title Onl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457201" y="36790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tx">
  <p:cSld name="TITLE_AND_BOD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title"/>
          </p:nvPr>
        </p:nvSpPr>
        <p:spPr>
          <a:xfrm>
            <a:off x="84364" y="217799"/>
            <a:ext cx="8304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body" idx="1"/>
          </p:nvPr>
        </p:nvSpPr>
        <p:spPr>
          <a:xfrm>
            <a:off x="84363" y="816599"/>
            <a:ext cx="88773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1200"/>
              <a:buChar char="▪"/>
              <a:defRPr/>
            </a:lvl1pPr>
            <a:lvl2pPr marL="914400" lvl="1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–"/>
              <a:defRPr/>
            </a:lvl2pPr>
            <a:lvl3pPr marL="1371600" lvl="2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500"/>
              <a:buChar char="๏"/>
              <a:defRPr/>
            </a:lvl3pPr>
            <a:lvl4pPr marL="1828800" lvl="3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400"/>
              <a:buChar char="❖"/>
              <a:defRPr/>
            </a:lvl4pPr>
            <a:lvl5pPr marL="2286000" lvl="4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»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8761185" y="4890643"/>
            <a:ext cx="200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7F7F7F"/>
              </a:solidFill>
            </a:endParaRPr>
          </a:p>
        </p:txBody>
      </p:sp>
      <p:pic>
        <p:nvPicPr>
          <p:cNvPr id="310" name="Google Shape;310;p33" descr="image2.png"/>
          <p:cNvPicPr preferRelativeResize="0"/>
          <p:nvPr/>
        </p:nvPicPr>
        <p:blipFill rotWithShape="1">
          <a:blip r:embed="rId2">
            <a:alphaModFix/>
          </a:blip>
          <a:srcRect t="19" b="19"/>
          <a:stretch/>
        </p:blipFill>
        <p:spPr>
          <a:xfrm>
            <a:off x="4073257" y="6137197"/>
            <a:ext cx="557703" cy="70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Blue">
  <p:cSld name="*Section Break_Blu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0" y="-1"/>
            <a:ext cx="9144000" cy="4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Red">
  <p:cSld name="*Section Break_Re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Green">
  <p:cSld name="*Section Break_Gree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">
  <p:cSld name="*Section Brea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448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3">
            <a:alphaModFix amt="80000"/>
          </a:blip>
          <a:srcRect t="-240"/>
          <a:stretch/>
        </p:blipFill>
        <p:spPr>
          <a:xfrm>
            <a:off x="0" y="-10684"/>
            <a:ext cx="9144000" cy="44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9144000" cy="4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_">
  <p:cSld name="*Title Only_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*Title_Table">
  <p:cSld name="1_*Title_Tab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3" name="Google Shape;73;p10"/>
          <p:cNvGraphicFramePr/>
          <p:nvPr/>
        </p:nvGraphicFramePr>
        <p:xfrm>
          <a:off x="457200" y="15182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{BC4D102C-BF2F-46CF-A949-1B09D626DDCB}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 w/boxed heads">
  <p:cSld name="*Columns-TWO w/boxed head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6089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71487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71487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5"/>
          </p:nvPr>
        </p:nvSpPr>
        <p:spPr>
          <a:xfrm>
            <a:off x="46089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A close up of a sign&#10;&#10;Description automatically generated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860665" y="4794647"/>
            <a:ext cx="1044942" cy="298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1" y="1393826"/>
            <a:ext cx="83730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" name="Google Shape;14;p1"/>
          <p:cNvSpPr/>
          <p:nvPr/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457201" y="4827084"/>
            <a:ext cx="1418752" cy="1804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0" r:id="rId21"/>
    <p:sldLayoutId id="2147483671" r:id="rId22"/>
    <p:sldLayoutId id="2147483672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">
          <p15:clr>
            <a:srgbClr val="F26B43"/>
          </p15:clr>
        </p15:guide>
        <p15:guide id="2" pos="5568">
          <p15:clr>
            <a:srgbClr val="F26B43"/>
          </p15:clr>
        </p15:guide>
        <p15:guide id="3" orient="horz" pos="2964">
          <p15:clr>
            <a:srgbClr val="F26B43"/>
          </p15:clr>
        </p15:guide>
        <p15:guide id="4" orient="horz" pos="1720">
          <p15:clr>
            <a:srgbClr val="F26B43"/>
          </p15:clr>
        </p15:guide>
        <p15:guide id="5" orient="horz" pos="876">
          <p15:clr>
            <a:srgbClr val="F26B43"/>
          </p15:clr>
        </p15:guide>
        <p15:guide id="6" orient="horz" pos="3180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3156">
          <p15:clr>
            <a:srgbClr val="F26B43"/>
          </p15:clr>
        </p15:guide>
        <p15:guide id="9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0" y="1270716"/>
            <a:ext cx="91440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ePIC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BIC:  Interface Requirements Follow-up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body" idx="1"/>
          </p:nvPr>
        </p:nvSpPr>
        <p:spPr>
          <a:xfrm>
            <a:off x="0" y="153725"/>
            <a:ext cx="89622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April 26, 2024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</a:pPr>
            <a:endParaRPr/>
          </a:p>
        </p:txBody>
      </p:sp>
      <p:sp>
        <p:nvSpPr>
          <p:cNvPr id="324" name="Google Shape;324;p35"/>
          <p:cNvSpPr txBox="1"/>
          <p:nvPr/>
        </p:nvSpPr>
        <p:spPr>
          <a:xfrm>
            <a:off x="396718" y="3819292"/>
            <a:ext cx="90342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Global Mechanical Interfaces</a:t>
            </a:r>
            <a:endParaRPr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9338553" y="46757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1350"/>
            <a:ext cx="8373000" cy="621600"/>
          </a:xfrm>
        </p:spPr>
        <p:txBody>
          <a:bodyPr/>
          <a:lstStyle/>
          <a:p>
            <a:r>
              <a:rPr lang="en-US" sz="2400" dirty="0"/>
              <a:t>DIRC Interference, end view: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83BE8-9463-40DA-B3B0-CF981698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3" r="16451" b="4411"/>
          <a:stretch/>
        </p:blipFill>
        <p:spPr>
          <a:xfrm>
            <a:off x="1845669" y="866510"/>
            <a:ext cx="5452662" cy="392456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11008B-4B08-811B-EA0B-3595A26C4371}"/>
              </a:ext>
            </a:extLst>
          </p:cNvPr>
          <p:cNvCxnSpPr/>
          <p:nvPr/>
        </p:nvCxnSpPr>
        <p:spPr>
          <a:xfrm flipH="1">
            <a:off x="4572000" y="1209675"/>
            <a:ext cx="962025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E936923-98B2-1B30-0CCC-255311357061}"/>
              </a:ext>
            </a:extLst>
          </p:cNvPr>
          <p:cNvSpPr txBox="1"/>
          <p:nvPr/>
        </p:nvSpPr>
        <p:spPr>
          <a:xfrm>
            <a:off x="5467350" y="1086564"/>
            <a:ext cx="114341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New orientation</a:t>
            </a:r>
          </a:p>
        </p:txBody>
      </p:sp>
    </p:spTree>
    <p:extLst>
      <p:ext uri="{BB962C8B-B14F-4D97-AF65-F5344CB8AC3E}">
        <p14:creationId xmlns:p14="http://schemas.microsoft.com/office/powerpoint/2010/main" val="34375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1350"/>
            <a:ext cx="8373000" cy="621600"/>
          </a:xfrm>
        </p:spPr>
        <p:txBody>
          <a:bodyPr/>
          <a:lstStyle/>
          <a:p>
            <a:r>
              <a:rPr lang="en-US" sz="2400" dirty="0"/>
              <a:t>DRICH End: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83BE8-9463-40DA-B3B0-CF981698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0" r="13426" b="3951"/>
          <a:stretch/>
        </p:blipFill>
        <p:spPr>
          <a:xfrm>
            <a:off x="1750419" y="891033"/>
            <a:ext cx="5326656" cy="37695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11008B-4B08-811B-EA0B-3595A26C4371}"/>
              </a:ext>
            </a:extLst>
          </p:cNvPr>
          <p:cNvCxnSpPr>
            <a:cxnSpLocks/>
          </p:cNvCxnSpPr>
          <p:nvPr/>
        </p:nvCxnSpPr>
        <p:spPr>
          <a:xfrm flipH="1">
            <a:off x="4505325" y="269433"/>
            <a:ext cx="1247775" cy="2769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C784E8-F211-CE7D-6FFD-E2DEC5153C7C}"/>
              </a:ext>
            </a:extLst>
          </p:cNvPr>
          <p:cNvSpPr txBox="1"/>
          <p:nvPr/>
        </p:nvSpPr>
        <p:spPr>
          <a:xfrm>
            <a:off x="5683468" y="143596"/>
            <a:ext cx="1812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6.75cm gap to DRICH</a:t>
            </a:r>
          </a:p>
          <a:p>
            <a:r>
              <a:rPr lang="en-US" sz="800" dirty="0"/>
              <a:t>1.25cm beyond DIRC Bar</a:t>
            </a:r>
          </a:p>
        </p:txBody>
      </p:sp>
    </p:spTree>
    <p:extLst>
      <p:ext uri="{BB962C8B-B14F-4D97-AF65-F5344CB8AC3E}">
        <p14:creationId xmlns:p14="http://schemas.microsoft.com/office/powerpoint/2010/main" val="67179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0EAE-8C0B-F79A-5B19-658A34A5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Next Steps for Global Interface: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06849-5BBC-E6B0-0CC9-236855C7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229947"/>
            <a:ext cx="8373000" cy="374700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Finalize length of </a:t>
            </a:r>
            <a:r>
              <a:rPr lang="en-US" dirty="0" err="1"/>
              <a:t>astropix</a:t>
            </a:r>
            <a:r>
              <a:rPr lang="en-US" dirty="0"/>
              <a:t> staves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Adjust length of </a:t>
            </a:r>
            <a:r>
              <a:rPr lang="en-US" dirty="0" err="1"/>
              <a:t>ScFi</a:t>
            </a:r>
            <a:r>
              <a:rPr lang="en-US" dirty="0"/>
              <a:t>/Pb to match </a:t>
            </a:r>
            <a:r>
              <a:rPr lang="en-US" dirty="0" err="1"/>
              <a:t>astropix</a:t>
            </a:r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Resolve interference with DIRC </a:t>
            </a:r>
          </a:p>
          <a:p>
            <a:pPr marL="228600" indent="0"/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FD957-0004-6F9C-0829-65A64AB977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90EACD-668F-AD88-F5F5-7B9D62AD1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7" t="5029" r="14999" b="11801"/>
          <a:stretch/>
        </p:blipFill>
        <p:spPr>
          <a:xfrm>
            <a:off x="1657350" y="715419"/>
            <a:ext cx="5829300" cy="40566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62804"/>
            <a:ext cx="8373000" cy="621600"/>
          </a:xfrm>
        </p:spPr>
        <p:txBody>
          <a:bodyPr/>
          <a:lstStyle/>
          <a:p>
            <a:r>
              <a:rPr lang="en-US" sz="2400" dirty="0"/>
              <a:t>BIC Sector, End View:</a:t>
            </a:r>
          </a:p>
        </p:txBody>
      </p:sp>
    </p:spTree>
    <p:extLst>
      <p:ext uri="{BB962C8B-B14F-4D97-AF65-F5344CB8AC3E}">
        <p14:creationId xmlns:p14="http://schemas.microsoft.com/office/powerpoint/2010/main" val="39079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62804"/>
            <a:ext cx="8373000" cy="621600"/>
          </a:xfrm>
        </p:spPr>
        <p:txBody>
          <a:bodyPr/>
          <a:lstStyle/>
          <a:p>
            <a:r>
              <a:rPr lang="en-US" sz="2400" dirty="0"/>
              <a:t>Fiber Geometry, Layer 1</a:t>
            </a:r>
            <a:br>
              <a:rPr lang="en-US" sz="2400" dirty="0"/>
            </a:br>
            <a:r>
              <a:rPr lang="en-US" sz="1200" dirty="0"/>
              <a:t>17 Levels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0EACD-668F-AD88-F5F5-7B9D62AD1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0" t="16549" r="24169" b="46915"/>
          <a:stretch/>
        </p:blipFill>
        <p:spPr>
          <a:xfrm>
            <a:off x="1354092" y="887161"/>
            <a:ext cx="7320821" cy="246304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EE68B-C118-24C8-09EA-E70655CBE1E2}"/>
              </a:ext>
            </a:extLst>
          </p:cNvPr>
          <p:cNvSpPr txBox="1"/>
          <p:nvPr/>
        </p:nvSpPr>
        <p:spPr>
          <a:xfrm>
            <a:off x="5281301" y="989503"/>
            <a:ext cx="31704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B6AE83-5237-ACAE-21A1-DBC5EB1B2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46962"/>
              </p:ext>
            </p:extLst>
          </p:nvPr>
        </p:nvGraphicFramePr>
        <p:xfrm>
          <a:off x="1797050" y="3557057"/>
          <a:ext cx="3689349" cy="762000"/>
        </p:xfrm>
        <a:graphic>
          <a:graphicData uri="http://schemas.openxmlformats.org/drawingml/2006/table">
            <a:tbl>
              <a:tblPr/>
              <a:tblGrid>
                <a:gridCol w="993866">
                  <a:extLst>
                    <a:ext uri="{9D8B030D-6E8A-4147-A177-3AD203B41FA5}">
                      <a16:colId xmlns:a16="http://schemas.microsoft.com/office/drawing/2014/main" val="3021201256"/>
                    </a:ext>
                  </a:extLst>
                </a:gridCol>
                <a:gridCol w="1249861">
                  <a:extLst>
                    <a:ext uri="{9D8B030D-6E8A-4147-A177-3AD203B41FA5}">
                      <a16:colId xmlns:a16="http://schemas.microsoft.com/office/drawing/2014/main" val="3803375570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2842753635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24852606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Scheme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Fibers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587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Layer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[2(43)+1] x 9 levels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747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[2(43)] x 8 levels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491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 Layer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76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5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62804"/>
            <a:ext cx="8373000" cy="621600"/>
          </a:xfrm>
        </p:spPr>
        <p:txBody>
          <a:bodyPr/>
          <a:lstStyle/>
          <a:p>
            <a:r>
              <a:rPr lang="en-US" sz="2400" dirty="0"/>
              <a:t>Fiber Geometry, Layer 1, closer look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0EACD-668F-AD88-F5F5-7B9D62AD1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8" t="20817" r="63506" b="64366"/>
          <a:stretch/>
        </p:blipFill>
        <p:spPr>
          <a:xfrm>
            <a:off x="1124111" y="986994"/>
            <a:ext cx="4182893" cy="250195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27C9A2-EAB2-C0FB-4886-0AE7569AE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489711"/>
              </p:ext>
            </p:extLst>
          </p:nvPr>
        </p:nvGraphicFramePr>
        <p:xfrm>
          <a:off x="1521497" y="3748688"/>
          <a:ext cx="3689349" cy="762000"/>
        </p:xfrm>
        <a:graphic>
          <a:graphicData uri="http://schemas.openxmlformats.org/drawingml/2006/table">
            <a:tbl>
              <a:tblPr/>
              <a:tblGrid>
                <a:gridCol w="993866">
                  <a:extLst>
                    <a:ext uri="{9D8B030D-6E8A-4147-A177-3AD203B41FA5}">
                      <a16:colId xmlns:a16="http://schemas.microsoft.com/office/drawing/2014/main" val="3021201256"/>
                    </a:ext>
                  </a:extLst>
                </a:gridCol>
                <a:gridCol w="1249861">
                  <a:extLst>
                    <a:ext uri="{9D8B030D-6E8A-4147-A177-3AD203B41FA5}">
                      <a16:colId xmlns:a16="http://schemas.microsoft.com/office/drawing/2014/main" val="3803375570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2842753635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24852606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Scheme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Fibers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587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Layer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[2(43)+1] x 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747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[2(43)] x 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491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 Layer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76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62804"/>
            <a:ext cx="8373000" cy="621600"/>
          </a:xfrm>
        </p:spPr>
        <p:txBody>
          <a:bodyPr/>
          <a:lstStyle/>
          <a:p>
            <a:r>
              <a:rPr lang="en-US" sz="2400" dirty="0"/>
              <a:t>Fiber Totals*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09D018-7C4A-95E0-4135-682A3655E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09690"/>
              </p:ext>
            </p:extLst>
          </p:nvPr>
        </p:nvGraphicFramePr>
        <p:xfrm>
          <a:off x="674913" y="784404"/>
          <a:ext cx="5094515" cy="3809376"/>
        </p:xfrm>
        <a:graphic>
          <a:graphicData uri="http://schemas.openxmlformats.org/drawingml/2006/table">
            <a:tbl>
              <a:tblPr/>
              <a:tblGrid>
                <a:gridCol w="986036">
                  <a:extLst>
                    <a:ext uri="{9D8B030D-6E8A-4147-A177-3AD203B41FA5}">
                      <a16:colId xmlns:a16="http://schemas.microsoft.com/office/drawing/2014/main" val="2289089240"/>
                    </a:ext>
                  </a:extLst>
                </a:gridCol>
                <a:gridCol w="1240015">
                  <a:extLst>
                    <a:ext uri="{9D8B030D-6E8A-4147-A177-3AD203B41FA5}">
                      <a16:colId xmlns:a16="http://schemas.microsoft.com/office/drawing/2014/main" val="3036839819"/>
                    </a:ext>
                  </a:extLst>
                </a:gridCol>
                <a:gridCol w="717116">
                  <a:extLst>
                    <a:ext uri="{9D8B030D-6E8A-4147-A177-3AD203B41FA5}">
                      <a16:colId xmlns:a16="http://schemas.microsoft.com/office/drawing/2014/main" val="1076661005"/>
                    </a:ext>
                  </a:extLst>
                </a:gridCol>
                <a:gridCol w="717116">
                  <a:extLst>
                    <a:ext uri="{9D8B030D-6E8A-4147-A177-3AD203B41FA5}">
                      <a16:colId xmlns:a16="http://schemas.microsoft.com/office/drawing/2014/main" val="785393509"/>
                    </a:ext>
                  </a:extLst>
                </a:gridCol>
                <a:gridCol w="717116">
                  <a:extLst>
                    <a:ext uri="{9D8B030D-6E8A-4147-A177-3AD203B41FA5}">
                      <a16:colId xmlns:a16="http://schemas.microsoft.com/office/drawing/2014/main" val="1879464919"/>
                    </a:ext>
                  </a:extLst>
                </a:gridCol>
                <a:gridCol w="717116">
                  <a:extLst>
                    <a:ext uri="{9D8B030D-6E8A-4147-A177-3AD203B41FA5}">
                      <a16:colId xmlns:a16="http://schemas.microsoft.com/office/drawing/2014/main" val="2674225643"/>
                    </a:ext>
                  </a:extLst>
                </a:gridCol>
              </a:tblGrid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Scheme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Fibers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12951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Layer 1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[2(43)+1] x 9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783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343903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[2(43)] x 8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688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174172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1471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 Layer 1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71978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605904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Layer 2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[2(45)+1] x 9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819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816870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[2(45)] x 8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720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824828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1539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 Layer 2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020182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676953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Layer 3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[2(47)+1] x 9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855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121493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[2(47)] x 8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752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874881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1607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 Layer 3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00037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691144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Layer 4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[2(48)+1] x 9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873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38572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[2(49)] x 8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784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062067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1657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 Layer 4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3713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883425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Layer 5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[2(50)+1] x 9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909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014900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[2(51)] x 8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816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84219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1725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 Layer 5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160143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734943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Non-Imaging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[2(58)+1] x 60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7020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673238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[2(59)] x 59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6962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772213"/>
                  </a:ext>
                </a:extLst>
              </a:tr>
              <a:tr h="15872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13982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 Non-Imaging Layer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5640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6EAE35-471C-44A3-D8B6-687C946353F9}"/>
              </a:ext>
            </a:extLst>
          </p:cNvPr>
          <p:cNvSpPr txBox="1"/>
          <p:nvPr/>
        </p:nvSpPr>
        <p:spPr>
          <a:xfrm>
            <a:off x="4895850" y="2571750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TOTAL FIBERS PER SECTOR =  21981</a:t>
            </a:r>
          </a:p>
          <a:p>
            <a:r>
              <a:rPr lang="en-US" sz="1000" dirty="0">
                <a:latin typeface="Aptos" panose="020B0004020202020204" pitchFamily="34" charset="0"/>
              </a:rPr>
              <a:t>*assumes non-imaging layer built with uniform width (117 levels)</a:t>
            </a:r>
          </a:p>
          <a:p>
            <a:r>
              <a:rPr lang="en-US" sz="1000" dirty="0">
                <a:latin typeface="Aptos" panose="020B0004020202020204" pitchFamily="34" charset="0"/>
              </a:rPr>
              <a:t>   segmenting into two widths saves about 500 fibers</a:t>
            </a:r>
          </a:p>
          <a:p>
            <a:r>
              <a:rPr lang="en-US" sz="1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26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00" y="128621"/>
            <a:ext cx="8373000" cy="621600"/>
          </a:xfrm>
        </p:spPr>
        <p:txBody>
          <a:bodyPr/>
          <a:lstStyle/>
          <a:p>
            <a:r>
              <a:rPr lang="en-US" sz="2400" dirty="0"/>
              <a:t>BIC Length: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1F597-5FE8-4686-837B-758BA122C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7" t="9223" r="16695" b="4288"/>
          <a:stretch/>
        </p:blipFill>
        <p:spPr>
          <a:xfrm>
            <a:off x="1681162" y="770717"/>
            <a:ext cx="5781675" cy="42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0EAE-8C0B-F79A-5B19-658A34A5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Changes from April 12: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06849-5BBC-E6B0-0CC9-236855C7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229947"/>
            <a:ext cx="8373000" cy="2856278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Reduce active length from 440cm to 435cm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Change offset from -38.75cm to -41.25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Rotated barrel 3.75 degrees to put edge of sector on vertical plane</a:t>
            </a:r>
          </a:p>
          <a:p>
            <a:pPr marL="228600" indent="0"/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FD957-0004-6F9C-0829-65A64AB977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1350"/>
            <a:ext cx="8373000" cy="621600"/>
          </a:xfrm>
        </p:spPr>
        <p:txBody>
          <a:bodyPr/>
          <a:lstStyle/>
          <a:p>
            <a:r>
              <a:rPr lang="en-US" sz="2400" dirty="0"/>
              <a:t>BIC Placement in Global Model: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83BE8-9463-40DA-B3B0-CF981698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1" t="3463" r="16067" b="1881"/>
          <a:stretch/>
        </p:blipFill>
        <p:spPr>
          <a:xfrm>
            <a:off x="2161695" y="792950"/>
            <a:ext cx="5252582" cy="409474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CEFC3C-5176-C09C-3C99-749AB7442A48}"/>
              </a:ext>
            </a:extLst>
          </p:cNvPr>
          <p:cNvCxnSpPr>
            <a:cxnSpLocks/>
          </p:cNvCxnSpPr>
          <p:nvPr/>
        </p:nvCxnSpPr>
        <p:spPr>
          <a:xfrm flipV="1">
            <a:off x="2707019" y="2571750"/>
            <a:ext cx="693406" cy="664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E03C08-8E8C-7F0C-F345-0A370EA15209}"/>
              </a:ext>
            </a:extLst>
          </p:cNvPr>
          <p:cNvSpPr txBox="1"/>
          <p:nvPr/>
        </p:nvSpPr>
        <p:spPr>
          <a:xfrm>
            <a:off x="2075491" y="3335258"/>
            <a:ext cx="940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Interference</a:t>
            </a:r>
          </a:p>
          <a:p>
            <a:r>
              <a:rPr lang="en-US" sz="800" dirty="0"/>
              <a:t>w/DIRC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E013F-C226-6A29-AA83-B9CA7ADB3D03}"/>
              </a:ext>
            </a:extLst>
          </p:cNvPr>
          <p:cNvSpPr txBox="1"/>
          <p:nvPr/>
        </p:nvSpPr>
        <p:spPr>
          <a:xfrm>
            <a:off x="6450138" y="1095306"/>
            <a:ext cx="782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East (+Z)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10DAF-48F5-558D-7B9A-296C7A39F3A4}"/>
              </a:ext>
            </a:extLst>
          </p:cNvPr>
          <p:cNvSpPr txBox="1"/>
          <p:nvPr/>
        </p:nvSpPr>
        <p:spPr>
          <a:xfrm>
            <a:off x="2154431" y="1118953"/>
            <a:ext cx="782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West (-Z)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AF75CA-E0C9-2A92-AED2-6A2AB89E498E}"/>
              </a:ext>
            </a:extLst>
          </p:cNvPr>
          <p:cNvSpPr txBox="1"/>
          <p:nvPr/>
        </p:nvSpPr>
        <p:spPr>
          <a:xfrm>
            <a:off x="4252284" y="861576"/>
            <a:ext cx="1017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Facing North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926FD4-79BF-1D24-F48E-D6DCDDA770BD}"/>
              </a:ext>
            </a:extLst>
          </p:cNvPr>
          <p:cNvCxnSpPr>
            <a:cxnSpLocks/>
          </p:cNvCxnSpPr>
          <p:nvPr/>
        </p:nvCxnSpPr>
        <p:spPr>
          <a:xfrm flipH="1" flipV="1">
            <a:off x="5170025" y="2635170"/>
            <a:ext cx="1446836" cy="70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E1122F6-A61F-6A69-BEE6-DFAB52E0E3A3}"/>
              </a:ext>
            </a:extLst>
          </p:cNvPr>
          <p:cNvSpPr txBox="1"/>
          <p:nvPr/>
        </p:nvSpPr>
        <p:spPr>
          <a:xfrm>
            <a:off x="6559768" y="3236581"/>
            <a:ext cx="940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6.75cm gap to</a:t>
            </a:r>
          </a:p>
          <a:p>
            <a:r>
              <a:rPr lang="en-US" sz="800" dirty="0"/>
              <a:t>DRICH</a:t>
            </a:r>
          </a:p>
        </p:txBody>
      </p:sp>
    </p:spTree>
    <p:extLst>
      <p:ext uri="{BB962C8B-B14F-4D97-AF65-F5344CB8AC3E}">
        <p14:creationId xmlns:p14="http://schemas.microsoft.com/office/powerpoint/2010/main" val="8594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1350"/>
            <a:ext cx="8373000" cy="621600"/>
          </a:xfrm>
        </p:spPr>
        <p:txBody>
          <a:bodyPr/>
          <a:lstStyle/>
          <a:p>
            <a:r>
              <a:rPr lang="en-US" sz="2400" dirty="0"/>
              <a:t>DIRC Interference: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83BE8-9463-40DA-B3B0-CF981698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8" t="371" r="27165" b="30679"/>
          <a:stretch/>
        </p:blipFill>
        <p:spPr>
          <a:xfrm>
            <a:off x="1533526" y="1092200"/>
            <a:ext cx="5886449" cy="370522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DB0210-C8D6-9776-8502-2D5A4008524B}"/>
              </a:ext>
            </a:extLst>
          </p:cNvPr>
          <p:cNvCxnSpPr>
            <a:cxnSpLocks/>
          </p:cNvCxnSpPr>
          <p:nvPr/>
        </p:nvCxnSpPr>
        <p:spPr>
          <a:xfrm>
            <a:off x="4844137" y="3599986"/>
            <a:ext cx="184150" cy="32099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7D43A9-4E93-2CDA-5DAE-517989E2CF86}"/>
              </a:ext>
            </a:extLst>
          </p:cNvPr>
          <p:cNvCxnSpPr>
            <a:cxnSpLocks/>
          </p:cNvCxnSpPr>
          <p:nvPr/>
        </p:nvCxnSpPr>
        <p:spPr>
          <a:xfrm>
            <a:off x="6095617" y="3657600"/>
            <a:ext cx="162308" cy="26338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10D205-F653-48A4-8B87-ED68A78EEBB9}"/>
              </a:ext>
            </a:extLst>
          </p:cNvPr>
          <p:cNvCxnSpPr>
            <a:cxnSpLocks/>
          </p:cNvCxnSpPr>
          <p:nvPr/>
        </p:nvCxnSpPr>
        <p:spPr>
          <a:xfrm flipH="1">
            <a:off x="5028287" y="3920983"/>
            <a:ext cx="3340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4DE6A0-6462-DEE8-E09A-7AF644740F41}"/>
              </a:ext>
            </a:extLst>
          </p:cNvPr>
          <p:cNvSpPr txBox="1"/>
          <p:nvPr/>
        </p:nvSpPr>
        <p:spPr>
          <a:xfrm>
            <a:off x="5287095" y="3797873"/>
            <a:ext cx="177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4.74cm</a:t>
            </a:r>
          </a:p>
          <a:p>
            <a:r>
              <a:rPr lang="en-US" sz="1000" b="1" dirty="0"/>
              <a:t>unchanged from 4/12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86C26B-9D93-7FB0-8AB4-CDE53C7AEC36}"/>
              </a:ext>
            </a:extLst>
          </p:cNvPr>
          <p:cNvCxnSpPr>
            <a:cxnSpLocks/>
          </p:cNvCxnSpPr>
          <p:nvPr/>
        </p:nvCxnSpPr>
        <p:spPr>
          <a:xfrm>
            <a:off x="5864572" y="3920983"/>
            <a:ext cx="3933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E6710268A474DA2863D4634666AC7" ma:contentTypeVersion="11" ma:contentTypeDescription="Create a new document." ma:contentTypeScope="" ma:versionID="49d1315e2aaeeb0b335a1cdde7097473">
  <xsd:schema xmlns:xsd="http://www.w3.org/2001/XMLSchema" xmlns:xs="http://www.w3.org/2001/XMLSchema" xmlns:p="http://schemas.microsoft.com/office/2006/metadata/properties" xmlns:ns3="cd7f8294-370a-4aed-920a-4e0f038c6a95" xmlns:ns4="5e72cee1-0b0c-4c72-9171-6e19a6c421d8" targetNamespace="http://schemas.microsoft.com/office/2006/metadata/properties" ma:root="true" ma:fieldsID="55142802f5477572b7e9767d94ebe5d2" ns3:_="" ns4:_="">
    <xsd:import namespace="cd7f8294-370a-4aed-920a-4e0f038c6a95"/>
    <xsd:import namespace="5e72cee1-0b0c-4c72-9171-6e19a6c421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f8294-370a-4aed-920a-4e0f038c6a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2cee1-0b0c-4c72-9171-6e19a6c421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7f8294-370a-4aed-920a-4e0f038c6a95" xsi:nil="true"/>
  </documentManagement>
</p:properties>
</file>

<file path=customXml/itemProps1.xml><?xml version="1.0" encoding="utf-8"?>
<ds:datastoreItem xmlns:ds="http://schemas.openxmlformats.org/officeDocument/2006/customXml" ds:itemID="{E96DC931-C49F-41B7-ABA6-3E57AB5B2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4CE2D7-8510-4F6B-A796-42ADA9B81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f8294-370a-4aed-920a-4e0f038c6a95"/>
    <ds:schemaRef ds:uri="5e72cee1-0b0c-4c72-9171-6e19a6c42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79A324-EB9F-4296-9FF6-65D1F4FDCBAF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5e72cee1-0b0c-4c72-9171-6e19a6c421d8"/>
    <ds:schemaRef ds:uri="cd7f8294-370a-4aed-920a-4e0f038c6a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346</Words>
  <Application>Microsoft Office PowerPoint</Application>
  <PresentationFormat>On-screen Show (16:9)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 Narrow</vt:lpstr>
      <vt:lpstr>Roboto</vt:lpstr>
      <vt:lpstr>Noto Sans Symbols</vt:lpstr>
      <vt:lpstr>Arial</vt:lpstr>
      <vt:lpstr>Aptos</vt:lpstr>
      <vt:lpstr>1_presentation_16x9</vt:lpstr>
      <vt:lpstr>ePIC BIC:  Interface Requirements Follow-up</vt:lpstr>
      <vt:lpstr>BIC Sector, End View:</vt:lpstr>
      <vt:lpstr>Fiber Geometry, Layer 1 17 Levels</vt:lpstr>
      <vt:lpstr>Fiber Geometry, Layer 1, closer look </vt:lpstr>
      <vt:lpstr>Fiber Totals*</vt:lpstr>
      <vt:lpstr>BIC Length:</vt:lpstr>
      <vt:lpstr>Changes from April 12:</vt:lpstr>
      <vt:lpstr>BIC Placement in Global Model:</vt:lpstr>
      <vt:lpstr>DIRC Interference:</vt:lpstr>
      <vt:lpstr>DIRC Interference, end view:</vt:lpstr>
      <vt:lpstr>DRICH End:</vt:lpstr>
      <vt:lpstr>Next Steps for Global Interface: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Barrel ECAL</dc:title>
  <dc:creator>O'Connor, Thomas P.</dc:creator>
  <cp:lastModifiedBy>O'Connor, Thomas P.</cp:lastModifiedBy>
  <cp:revision>87</cp:revision>
  <dcterms:modified xsi:type="dcterms:W3CDTF">2024-04-25T20:50:13Z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0x010100A2CE6710268A474DA2863D4634666AC7</vt:lpwstr>
  </property>
</Properties>
</file>