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2" r:id="rId3"/>
    <p:sldId id="263" r:id="rId4"/>
    <p:sldId id="264" r:id="rId5"/>
    <p:sldId id="266" r:id="rId6"/>
    <p:sldId id="265" r:id="rId7"/>
    <p:sldId id="258" r:id="rId8"/>
    <p:sldId id="259" r:id="rId9"/>
    <p:sldId id="260" r:id="rId10"/>
    <p:sldId id="261" r:id="rId11"/>
    <p:sldId id="268" r:id="rId12"/>
    <p:sldId id="269" r:id="rId13"/>
    <p:sldId id="270"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54"/>
    <p:restoredTop sz="96715"/>
  </p:normalViewPr>
  <p:slideViewPr>
    <p:cSldViewPr snapToGrid="0">
      <p:cViewPr varScale="1">
        <p:scale>
          <a:sx n="140" d="100"/>
          <a:sy n="140" d="100"/>
        </p:scale>
        <p:origin x="21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14B6D-13CA-FA4C-9E12-AD5980E06E79}" type="datetimeFigureOut">
              <a:rPr lang="en-US" smtClean="0"/>
              <a:t>4/1/24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FE4DAA-4D2D-AE41-A3C4-3A41F4AABB59}" type="slidenum">
              <a:rPr lang="en-US" smtClean="0"/>
              <a:t>‹#›</a:t>
            </a:fld>
            <a:endParaRPr lang="en-US"/>
          </a:p>
        </p:txBody>
      </p:sp>
    </p:spTree>
    <p:extLst>
      <p:ext uri="{BB962C8B-B14F-4D97-AF65-F5344CB8AC3E}">
        <p14:creationId xmlns:p14="http://schemas.microsoft.com/office/powerpoint/2010/main" val="265611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2D21D3-BE2F-654B-BE9A-B8E19BD9CA08}" type="slidenum">
              <a:rPr lang="en-US" smtClean="0"/>
              <a:t>1</a:t>
            </a:fld>
            <a:endParaRPr lang="en-US"/>
          </a:p>
        </p:txBody>
      </p:sp>
    </p:spTree>
    <p:extLst>
      <p:ext uri="{BB962C8B-B14F-4D97-AF65-F5344CB8AC3E}">
        <p14:creationId xmlns:p14="http://schemas.microsoft.com/office/powerpoint/2010/main" val="287181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227BA-CFC5-F187-D736-E51C5D1482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5C2F2D-0BF3-49B1-1AF7-40359D605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9D467D-7F48-C62E-E4A9-07B534EF5C90}"/>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5" name="Footer Placeholder 4">
            <a:extLst>
              <a:ext uri="{FF2B5EF4-FFF2-40B4-BE49-F238E27FC236}">
                <a16:creationId xmlns:a16="http://schemas.microsoft.com/office/drawing/2014/main" id="{0D79D8AE-8471-A0E5-74FA-726CAED17E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A5E073-CE27-78B9-7A88-0AE179FB4F04}"/>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20033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CAAE-140E-6AC3-A8A1-C02625CAE4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70C018-20D0-9896-7882-C53D89FAA3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A0B79-88DD-3CBA-36A8-3F674A04257E}"/>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5" name="Footer Placeholder 4">
            <a:extLst>
              <a:ext uri="{FF2B5EF4-FFF2-40B4-BE49-F238E27FC236}">
                <a16:creationId xmlns:a16="http://schemas.microsoft.com/office/drawing/2014/main" id="{1FB830CC-784B-0173-9A81-8A64437B40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87589D-EE04-68B8-1381-0A185A1CDC56}"/>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42772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13D8D1-624F-7F8F-D394-4DBD3B353E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39707C-A390-1034-BA5F-83846FB0A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B55AA-3C1C-9390-9A2D-39C5987BBE76}"/>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5" name="Footer Placeholder 4">
            <a:extLst>
              <a:ext uri="{FF2B5EF4-FFF2-40B4-BE49-F238E27FC236}">
                <a16:creationId xmlns:a16="http://schemas.microsoft.com/office/drawing/2014/main" id="{27DD5720-4F74-683E-AB71-32E7AA9E48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38CB96-6E32-CBE1-FD8C-E05828466AA9}"/>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27556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52BEA-D078-C305-6F82-189C065838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7462A6-0BAD-04B1-FB44-09BEC9807C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8F30EA-FD16-626E-E470-236F4A3A6D8A}"/>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5" name="Footer Placeholder 4">
            <a:extLst>
              <a:ext uri="{FF2B5EF4-FFF2-40B4-BE49-F238E27FC236}">
                <a16:creationId xmlns:a16="http://schemas.microsoft.com/office/drawing/2014/main" id="{9D8532E8-EE9F-65C9-04D2-3608FBC3A4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A133B5-39EA-B4E9-BB8F-8B058352A0AA}"/>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19968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896C-7B42-AC90-15BE-D8A39E3AC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7D262-FA48-EE6A-94B4-E27BC76E9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8F7018-77E3-5E13-73B1-6AA73513D8C8}"/>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5" name="Footer Placeholder 4">
            <a:extLst>
              <a:ext uri="{FF2B5EF4-FFF2-40B4-BE49-F238E27FC236}">
                <a16:creationId xmlns:a16="http://schemas.microsoft.com/office/drawing/2014/main" id="{4CF5A86A-13D8-21ED-C196-C5A8AACF62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451C3B-817A-6FD1-6471-FFAF287E189E}"/>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82942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04CA-F57F-CCA2-B8BE-91F8FB064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EC27E-516B-4143-3FB6-344F2932C6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8A498-D743-A34A-59F9-4BE039FEF5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662EBA-F1E1-16E1-B538-7CAC99020160}"/>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6" name="Footer Placeholder 5">
            <a:extLst>
              <a:ext uri="{FF2B5EF4-FFF2-40B4-BE49-F238E27FC236}">
                <a16:creationId xmlns:a16="http://schemas.microsoft.com/office/drawing/2014/main" id="{AA0C0DEE-21F7-9187-A601-FE1F6A8F09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EDB80D-E445-25A6-83C0-70C28664166E}"/>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53563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43C66-BE92-F189-66D5-6E10E6AB26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D529E7-60FA-BB79-EB01-BACB167E45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8E7722-E4BE-063A-18DF-92CE283F21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6060D1-F57A-871E-9F5A-A96A51BE83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2E27E0-5A47-217A-B06A-052F5FFCA3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4A3D09-4361-8AAA-44FE-CF76C6DFCEE5}"/>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8" name="Footer Placeholder 7">
            <a:extLst>
              <a:ext uri="{FF2B5EF4-FFF2-40B4-BE49-F238E27FC236}">
                <a16:creationId xmlns:a16="http://schemas.microsoft.com/office/drawing/2014/main" id="{AC750D4C-5BBB-C7D1-7B84-E9C1044EDF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21575CB-8231-56CA-45A1-FE81E1A161B6}"/>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00860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291C-6276-2D45-D1F0-A875078062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C58956-3A9B-8A97-2543-2D9D4642A476}"/>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4" name="Footer Placeholder 3">
            <a:extLst>
              <a:ext uri="{FF2B5EF4-FFF2-40B4-BE49-F238E27FC236}">
                <a16:creationId xmlns:a16="http://schemas.microsoft.com/office/drawing/2014/main" id="{A9F3E041-46F7-BAA1-1BF3-D2FC511DE2C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92B9D39-C554-46C1-2619-EA1BD5B36C0B}"/>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402990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8D5374-0307-5BE2-20F9-424053BD1D1B}"/>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3" name="Footer Placeholder 2">
            <a:extLst>
              <a:ext uri="{FF2B5EF4-FFF2-40B4-BE49-F238E27FC236}">
                <a16:creationId xmlns:a16="http://schemas.microsoft.com/office/drawing/2014/main" id="{161E39E2-6B46-D16D-B4E9-6B3C16FC35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F931ADF-1DED-5BEB-FE25-80174372ADE2}"/>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38520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E056-C67B-360B-793A-19E54293B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8451D5-4E96-00C1-9076-9E13FA25B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A71E6D-9B04-1416-E67F-172F00A7D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0D8FA8-327B-B830-09B2-4C428AE1CC9D}"/>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6" name="Footer Placeholder 5">
            <a:extLst>
              <a:ext uri="{FF2B5EF4-FFF2-40B4-BE49-F238E27FC236}">
                <a16:creationId xmlns:a16="http://schemas.microsoft.com/office/drawing/2014/main" id="{680BB5D4-EF55-CC79-870D-0CB39A08FA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D76B37-FD74-014C-ED8C-12608D7B168D}"/>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82130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07B4-8A31-AE91-D0E4-EDC71B2AC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964301-106D-DF29-21C0-07482A356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867EDEC-120C-25DC-9368-F7C3B09E0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1ED1BF-7982-138F-6187-2648ECABDC13}"/>
              </a:ext>
            </a:extLst>
          </p:cNvPr>
          <p:cNvSpPr>
            <a:spLocks noGrp="1"/>
          </p:cNvSpPr>
          <p:nvPr>
            <p:ph type="dt" sz="half" idx="10"/>
          </p:nvPr>
        </p:nvSpPr>
        <p:spPr/>
        <p:txBody>
          <a:bodyPr/>
          <a:lstStyle/>
          <a:p>
            <a:fld id="{A1C9549D-4FE2-1C44-9681-6BFF6CACD479}" type="datetimeFigureOut">
              <a:rPr lang="en-US" smtClean="0"/>
              <a:t>4/1/24</a:t>
            </a:fld>
            <a:endParaRPr lang="en-US" dirty="0"/>
          </a:p>
        </p:txBody>
      </p:sp>
      <p:sp>
        <p:nvSpPr>
          <p:cNvPr id="6" name="Footer Placeholder 5">
            <a:extLst>
              <a:ext uri="{FF2B5EF4-FFF2-40B4-BE49-F238E27FC236}">
                <a16:creationId xmlns:a16="http://schemas.microsoft.com/office/drawing/2014/main" id="{E686A777-8001-8F8B-0A82-384368101C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FB1FE6-B304-BC57-179A-77F8F18AEAA6}"/>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57710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30EA0-9DE3-54DC-07E8-FD5F782C8A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C9132B-3686-D64A-80EE-1BA86292D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DDFDD-FBB2-2C2B-D23B-9D514910E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9549D-4FE2-1C44-9681-6BFF6CACD479}" type="datetimeFigureOut">
              <a:rPr lang="en-US" smtClean="0"/>
              <a:t>4/1/24</a:t>
            </a:fld>
            <a:endParaRPr lang="en-US" dirty="0"/>
          </a:p>
        </p:txBody>
      </p:sp>
      <p:sp>
        <p:nvSpPr>
          <p:cNvPr id="5" name="Footer Placeholder 4">
            <a:extLst>
              <a:ext uri="{FF2B5EF4-FFF2-40B4-BE49-F238E27FC236}">
                <a16:creationId xmlns:a16="http://schemas.microsoft.com/office/drawing/2014/main" id="{16ED515D-117F-B8FC-1B65-269C13FEC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6A656DB-8ED4-EA51-DB78-5C44D0C15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997F5-8412-9A48-844C-DBFC502DEA31}" type="slidenum">
              <a:rPr lang="en-US" smtClean="0"/>
              <a:t>‹#›</a:t>
            </a:fld>
            <a:endParaRPr lang="en-US" dirty="0"/>
          </a:p>
        </p:txBody>
      </p:sp>
    </p:spTree>
    <p:extLst>
      <p:ext uri="{BB962C8B-B14F-4D97-AF65-F5344CB8AC3E}">
        <p14:creationId xmlns:p14="http://schemas.microsoft.com/office/powerpoint/2010/main" val="156451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ithub.com/JeffersonLab/JANA2/tree/nbrei_omni" TargetMode="Externa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A6A5-1729-5172-790E-67A77A8CDD6A}"/>
              </a:ext>
            </a:extLst>
          </p:cNvPr>
          <p:cNvSpPr>
            <a:spLocks noGrp="1"/>
          </p:cNvSpPr>
          <p:nvPr>
            <p:ph type="ctrTitle"/>
          </p:nvPr>
        </p:nvSpPr>
        <p:spPr/>
        <p:txBody>
          <a:bodyPr/>
          <a:lstStyle/>
          <a:p>
            <a:r>
              <a:rPr lang="en-US" dirty="0"/>
              <a:t>JANA2 </a:t>
            </a:r>
            <a:r>
              <a:rPr lang="en-US" dirty="0" err="1"/>
              <a:t>Timeslices</a:t>
            </a:r>
            <a:r>
              <a:rPr lang="en-US" dirty="0"/>
              <a:t> Update</a:t>
            </a:r>
          </a:p>
        </p:txBody>
      </p:sp>
      <p:sp>
        <p:nvSpPr>
          <p:cNvPr id="3" name="Subtitle 2">
            <a:extLst>
              <a:ext uri="{FF2B5EF4-FFF2-40B4-BE49-F238E27FC236}">
                <a16:creationId xmlns:a16="http://schemas.microsoft.com/office/drawing/2014/main" id="{9F03DF02-23FA-CF53-4427-F0234152D0A2}"/>
              </a:ext>
            </a:extLst>
          </p:cNvPr>
          <p:cNvSpPr>
            <a:spLocks noGrp="1"/>
          </p:cNvSpPr>
          <p:nvPr>
            <p:ph type="subTitle" idx="1"/>
          </p:nvPr>
        </p:nvSpPr>
        <p:spPr/>
        <p:txBody>
          <a:bodyPr/>
          <a:lstStyle/>
          <a:p>
            <a:r>
              <a:rPr lang="en-US" dirty="0"/>
              <a:t>Nathan Brei</a:t>
            </a:r>
          </a:p>
          <a:p>
            <a:r>
              <a:rPr lang="en-US" dirty="0"/>
              <a:t>Jefferson Lab</a:t>
            </a:r>
          </a:p>
          <a:p>
            <a:r>
              <a:rPr lang="en-US" dirty="0"/>
              <a:t>26 Mar 2024</a:t>
            </a:r>
          </a:p>
        </p:txBody>
      </p:sp>
    </p:spTree>
    <p:extLst>
      <p:ext uri="{BB962C8B-B14F-4D97-AF65-F5344CB8AC3E}">
        <p14:creationId xmlns:p14="http://schemas.microsoft.com/office/powerpoint/2010/main" val="303730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8BFA846-15EA-56D9-62E8-CC2DE887AE96}"/>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CEF06B40-FDC6-D50F-86E5-FB06EA9009B9}"/>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82DBA1F-7C0D-7A32-0222-C67F7A37C5E2}"/>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2E781004-734C-B776-85DA-8C09FCD83619}"/>
              </a:ext>
            </a:extLst>
          </p:cNvPr>
          <p:cNvSpPr txBox="1"/>
          <p:nvPr/>
        </p:nvSpPr>
        <p:spPr>
          <a:xfrm rot="16200000">
            <a:off x="229791" y="3195810"/>
            <a:ext cx="927050" cy="523220"/>
          </a:xfrm>
          <a:prstGeom prst="rect">
            <a:avLst/>
          </a:prstGeom>
          <a:noFill/>
        </p:spPr>
        <p:txBody>
          <a:bodyPr wrap="none" rtlCol="0">
            <a:spAutoFit/>
          </a:bodyPr>
          <a:lstStyle/>
          <a:p>
            <a:pPr algn="ctr"/>
            <a:r>
              <a:rPr lang="en-US" sz="1400" dirty="0" err="1"/>
              <a:t>PhysEvent</a:t>
            </a:r>
            <a:endParaRPr lang="en-US" sz="1400" dirty="0"/>
          </a:p>
          <a:p>
            <a:pPr algn="ctr"/>
            <a:r>
              <a:rPr lang="en-US" sz="1400" dirty="0"/>
              <a:t>level</a:t>
            </a:r>
          </a:p>
        </p:txBody>
      </p:sp>
      <p:sp>
        <p:nvSpPr>
          <p:cNvPr id="71" name="TextBox 70">
            <a:extLst>
              <a:ext uri="{FF2B5EF4-FFF2-40B4-BE49-F238E27FC236}">
                <a16:creationId xmlns:a16="http://schemas.microsoft.com/office/drawing/2014/main" id="{2D98E1FB-78F1-6B80-2350-1D00AB52548B}"/>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72" name="TextBox 71">
            <a:extLst>
              <a:ext uri="{FF2B5EF4-FFF2-40B4-BE49-F238E27FC236}">
                <a16:creationId xmlns:a16="http://schemas.microsoft.com/office/drawing/2014/main" id="{D0F03ECB-2008-1C52-BC78-C7E87246167F}"/>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a:t>Subevent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6" idx="1"/>
          </p:cNvCxnSpPr>
          <p:nvPr/>
        </p:nvCxnSpPr>
        <p:spPr>
          <a:xfrm>
            <a:off x="3492944" y="2161437"/>
            <a:ext cx="241413" cy="38841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cxnSp>
        <p:nvCxnSpPr>
          <p:cNvPr id="32" name="Curved Connector 31">
            <a:extLst>
              <a:ext uri="{FF2B5EF4-FFF2-40B4-BE49-F238E27FC236}">
                <a16:creationId xmlns:a16="http://schemas.microsoft.com/office/drawing/2014/main" id="{5A732610-CE60-7F79-90CF-12C4425D2C68}"/>
              </a:ext>
            </a:extLst>
          </p:cNvPr>
          <p:cNvCxnSpPr>
            <a:cxnSpLocks/>
            <a:stCxn id="6" idx="2"/>
            <a:endCxn id="17" idx="0"/>
          </p:cNvCxnSpPr>
          <p:nvPr/>
        </p:nvCxnSpPr>
        <p:spPr>
          <a:xfrm rot="5400000">
            <a:off x="3780434" y="3110681"/>
            <a:ext cx="733235" cy="12700"/>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6" name="Curved Connector 35">
            <a:extLst>
              <a:ext uri="{FF2B5EF4-FFF2-40B4-BE49-F238E27FC236}">
                <a16:creationId xmlns:a16="http://schemas.microsoft.com/office/drawing/2014/main" id="{EEACDCAF-66D9-B5B6-B09A-F7A839C450BC}"/>
              </a:ext>
            </a:extLst>
          </p:cNvPr>
          <p:cNvCxnSpPr>
            <a:cxnSpLocks/>
            <a:stCxn id="19" idx="3"/>
            <a:endCxn id="20" idx="1"/>
          </p:cNvCxnSpPr>
          <p:nvPr/>
        </p:nvCxnSpPr>
        <p:spPr>
          <a:xfrm flipV="1">
            <a:off x="6693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9" name="Curved Connector 38">
            <a:extLst>
              <a:ext uri="{FF2B5EF4-FFF2-40B4-BE49-F238E27FC236}">
                <a16:creationId xmlns:a16="http://schemas.microsoft.com/office/drawing/2014/main" id="{844CE821-D725-9689-913C-B8CA40503DD8}"/>
              </a:ext>
            </a:extLst>
          </p:cNvPr>
          <p:cNvCxnSpPr>
            <a:cxnSpLocks/>
            <a:stCxn id="20" idx="3"/>
            <a:endCxn id="22" idx="2"/>
          </p:cNvCxnSpPr>
          <p:nvPr/>
        </p:nvCxnSpPr>
        <p:spPr>
          <a:xfrm flipV="1">
            <a:off x="7760144" y="3274997"/>
            <a:ext cx="241413" cy="1"/>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5" name="Curved Connector 44">
            <a:extLst>
              <a:ext uri="{FF2B5EF4-FFF2-40B4-BE49-F238E27FC236}">
                <a16:creationId xmlns:a16="http://schemas.microsoft.com/office/drawing/2014/main" id="{D7BC7004-C8FF-6179-F22A-2F03A0E975E8}"/>
              </a:ext>
            </a:extLst>
          </p:cNvPr>
          <p:cNvCxnSpPr>
            <a:cxnSpLocks/>
            <a:stCxn id="21" idx="6"/>
            <a:endCxn id="15" idx="1"/>
          </p:cNvCxnSpPr>
          <p:nvPr/>
        </p:nvCxnSpPr>
        <p:spPr>
          <a:xfrm>
            <a:off x="1359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0" name="Curved Connector 49">
            <a:extLst>
              <a:ext uri="{FF2B5EF4-FFF2-40B4-BE49-F238E27FC236}">
                <a16:creationId xmlns:a16="http://schemas.microsoft.com/office/drawing/2014/main" id="{0AC6F3BC-4B5B-D165-63B4-4B37DF7E17F2}"/>
              </a:ext>
            </a:extLst>
          </p:cNvPr>
          <p:cNvCxnSpPr>
            <a:cxnSpLocks/>
            <a:stCxn id="22" idx="0"/>
            <a:endCxn id="12" idx="4"/>
          </p:cNvCxnSpPr>
          <p:nvPr/>
        </p:nvCxnSpPr>
        <p:spPr>
          <a:xfrm rot="5400000" flipH="1" flipV="1">
            <a:off x="7682144" y="2714170"/>
            <a:ext cx="880240" cy="1270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34" name="Curved Connector 33">
            <a:extLst>
              <a:ext uri="{FF2B5EF4-FFF2-40B4-BE49-F238E27FC236}">
                <a16:creationId xmlns:a16="http://schemas.microsoft.com/office/drawing/2014/main" id="{FC9F0610-F8B2-9560-72ED-0373B46CE516}"/>
              </a:ext>
            </a:extLst>
          </p:cNvPr>
          <p:cNvCxnSpPr>
            <a:cxnSpLocks/>
            <a:stCxn id="15" idx="3"/>
            <a:endCxn id="6" idx="1"/>
          </p:cNvCxnSpPr>
          <p:nvPr/>
        </p:nvCxnSpPr>
        <p:spPr>
          <a:xfrm flipV="1">
            <a:off x="2426144" y="2549855"/>
            <a:ext cx="1308213" cy="733235"/>
          </a:xfrm>
          <a:prstGeom prst="curvedConnector3">
            <a:avLst>
              <a:gd name="adj1" fmla="val 52621"/>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3" name="Curved Connector 32">
            <a:extLst>
              <a:ext uri="{FF2B5EF4-FFF2-40B4-BE49-F238E27FC236}">
                <a16:creationId xmlns:a16="http://schemas.microsoft.com/office/drawing/2014/main" id="{561B4760-7D10-EC40-8FA1-F1CDE026B798}"/>
              </a:ext>
            </a:extLst>
          </p:cNvPr>
          <p:cNvCxnSpPr>
            <a:cxnSpLocks/>
            <a:stCxn id="17" idx="2"/>
            <a:endCxn id="28" idx="1"/>
          </p:cNvCxnSpPr>
          <p:nvPr/>
        </p:nvCxnSpPr>
        <p:spPr>
          <a:xfrm rot="16200000" flipH="1">
            <a:off x="4742037" y="3270731"/>
            <a:ext cx="530934" cy="1720906"/>
          </a:xfrm>
          <a:prstGeom prst="curvedConnector2">
            <a:avLst/>
          </a:prstGeom>
          <a:ln w="12700">
            <a:prstDash val="sysDot"/>
            <a:tailEnd type="triangle"/>
          </a:ln>
        </p:spPr>
        <p:style>
          <a:lnRef idx="1">
            <a:schemeClr val="dk1"/>
          </a:lnRef>
          <a:fillRef idx="0">
            <a:schemeClr val="dk1"/>
          </a:fillRef>
          <a:effectRef idx="0">
            <a:schemeClr val="dk1"/>
          </a:effectRef>
          <a:fontRef idx="minor">
            <a:schemeClr val="tx1"/>
          </a:fontRef>
        </p:style>
      </p:cxnSp>
      <p:cxnSp>
        <p:nvCxnSpPr>
          <p:cNvPr id="38" name="Curved Connector 37">
            <a:extLst>
              <a:ext uri="{FF2B5EF4-FFF2-40B4-BE49-F238E27FC236}">
                <a16:creationId xmlns:a16="http://schemas.microsoft.com/office/drawing/2014/main" id="{D1E6E687-B2E8-19A4-5B83-0E0AE642371E}"/>
              </a:ext>
            </a:extLst>
          </p:cNvPr>
          <p:cNvCxnSpPr>
            <a:cxnSpLocks/>
            <a:stCxn id="30" idx="6"/>
            <a:endCxn id="17" idx="1"/>
          </p:cNvCxnSpPr>
          <p:nvPr/>
        </p:nvCxnSpPr>
        <p:spPr>
          <a:xfrm flipV="1">
            <a:off x="1359344" y="3671508"/>
            <a:ext cx="2375013" cy="717051"/>
          </a:xfrm>
          <a:prstGeom prst="curvedConnector3">
            <a:avLst>
              <a:gd name="adj1" fmla="val 50000"/>
            </a:avLst>
          </a:prstGeom>
          <a:ln w="12700">
            <a:prstDash val="sysDot"/>
            <a:tailEnd type="triangle"/>
          </a:ln>
        </p:spPr>
        <p:style>
          <a:lnRef idx="1">
            <a:schemeClr val="dk1"/>
          </a:lnRef>
          <a:fillRef idx="0">
            <a:schemeClr val="dk1"/>
          </a:fillRef>
          <a:effectRef idx="0">
            <a:schemeClr val="dk1"/>
          </a:effectRef>
          <a:fontRef idx="minor">
            <a:schemeClr val="tx1"/>
          </a:fontRef>
        </p:style>
      </p:cxnSp>
      <p:cxnSp>
        <p:nvCxnSpPr>
          <p:cNvPr id="46" name="Curved Connector 45">
            <a:extLst>
              <a:ext uri="{FF2B5EF4-FFF2-40B4-BE49-F238E27FC236}">
                <a16:creationId xmlns:a16="http://schemas.microsoft.com/office/drawing/2014/main" id="{D85C995C-6381-688F-7263-F603593FF4FF}"/>
              </a:ext>
            </a:extLst>
          </p:cNvPr>
          <p:cNvCxnSpPr>
            <a:cxnSpLocks/>
            <a:stCxn id="28" idx="0"/>
            <a:endCxn id="18" idx="2"/>
          </p:cNvCxnSpPr>
          <p:nvPr/>
        </p:nvCxnSpPr>
        <p:spPr>
          <a:xfrm rot="16200000" flipV="1">
            <a:off x="5574843" y="3496634"/>
            <a:ext cx="344817" cy="1066800"/>
          </a:xfrm>
          <a:prstGeom prst="curvedConnector3">
            <a:avLst>
              <a:gd name="adj1" fmla="val 50000"/>
            </a:avLst>
          </a:prstGeom>
          <a:ln w="12700">
            <a:prstDash val="sysDot"/>
            <a:tailEnd type="triangle"/>
          </a:ln>
        </p:spPr>
        <p:style>
          <a:lnRef idx="1">
            <a:schemeClr val="dk1"/>
          </a:lnRef>
          <a:fillRef idx="0">
            <a:schemeClr val="dk1"/>
          </a:fillRef>
          <a:effectRef idx="0">
            <a:schemeClr val="dk1"/>
          </a:effectRef>
          <a:fontRef idx="minor">
            <a:schemeClr val="tx1"/>
          </a:fontRef>
        </p:style>
      </p:cxnSp>
      <p:cxnSp>
        <p:nvCxnSpPr>
          <p:cNvPr id="55" name="Curved Connector 54">
            <a:extLst>
              <a:ext uri="{FF2B5EF4-FFF2-40B4-BE49-F238E27FC236}">
                <a16:creationId xmlns:a16="http://schemas.microsoft.com/office/drawing/2014/main" id="{BFAE4831-18FE-2B7F-DBC8-A725E99F92DA}"/>
              </a:ext>
            </a:extLst>
          </p:cNvPr>
          <p:cNvCxnSpPr>
            <a:cxnSpLocks/>
            <a:stCxn id="18" idx="0"/>
            <a:endCxn id="19" idx="1"/>
          </p:cNvCxnSpPr>
          <p:nvPr/>
        </p:nvCxnSpPr>
        <p:spPr>
          <a:xfrm rot="5400000" flipH="1" flipV="1">
            <a:off x="5447846" y="3049096"/>
            <a:ext cx="186117" cy="654106"/>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8" name="Curved Connector 57">
            <a:extLst>
              <a:ext uri="{FF2B5EF4-FFF2-40B4-BE49-F238E27FC236}">
                <a16:creationId xmlns:a16="http://schemas.microsoft.com/office/drawing/2014/main" id="{90BF32A7-BC7C-B059-B8D0-516C50177767}"/>
              </a:ext>
            </a:extLst>
          </p:cNvPr>
          <p:cNvCxnSpPr>
            <a:cxnSpLocks/>
            <a:stCxn id="18" idx="3"/>
            <a:endCxn id="31" idx="2"/>
          </p:cNvCxnSpPr>
          <p:nvPr/>
        </p:nvCxnSpPr>
        <p:spPr>
          <a:xfrm>
            <a:off x="5626544" y="3663416"/>
            <a:ext cx="2375013" cy="725142"/>
          </a:xfrm>
          <a:prstGeom prst="curvedConnector3">
            <a:avLst>
              <a:gd name="adj1" fmla="val 50000"/>
            </a:avLst>
          </a:prstGeom>
          <a:ln w="12700">
            <a:prstDash val="sysDot"/>
            <a:tailEnd type="triangle"/>
          </a:ln>
        </p:spPr>
        <p:style>
          <a:lnRef idx="1">
            <a:schemeClr val="dk1"/>
          </a:lnRef>
          <a:fillRef idx="0">
            <a:schemeClr val="dk1"/>
          </a:fillRef>
          <a:effectRef idx="0">
            <a:schemeClr val="dk1"/>
          </a:effectRef>
          <a:fontRef idx="minor">
            <a:schemeClr val="tx1"/>
          </a:fontRef>
        </p:style>
      </p:cxnSp>
      <p:sp>
        <p:nvSpPr>
          <p:cNvPr id="73" name="Rectangle 72">
            <a:extLst>
              <a:ext uri="{FF2B5EF4-FFF2-40B4-BE49-F238E27FC236}">
                <a16:creationId xmlns:a16="http://schemas.microsoft.com/office/drawing/2014/main" id="{7A504B63-4C07-9691-F0DC-FD725215CA35}"/>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74" name="Rectangle 73">
            <a:extLst>
              <a:ext uri="{FF2B5EF4-FFF2-40B4-BE49-F238E27FC236}">
                <a16:creationId xmlns:a16="http://schemas.microsoft.com/office/drawing/2014/main" id="{FF4FFF44-FF2B-9AEE-6E12-DCD7DF73567E}"/>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2560221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76DD-ED41-A469-B83A-AA1F86752622}"/>
              </a:ext>
            </a:extLst>
          </p:cNvPr>
          <p:cNvSpPr>
            <a:spLocks noGrp="1"/>
          </p:cNvSpPr>
          <p:nvPr>
            <p:ph type="title"/>
          </p:nvPr>
        </p:nvSpPr>
        <p:spPr/>
        <p:txBody>
          <a:bodyPr/>
          <a:lstStyle/>
          <a:p>
            <a:r>
              <a:rPr lang="en-US" dirty="0"/>
              <a:t>Memory management -- Concept</a:t>
            </a:r>
          </a:p>
        </p:txBody>
      </p:sp>
      <p:sp>
        <p:nvSpPr>
          <p:cNvPr id="3" name="Content Placeholder 2">
            <a:extLst>
              <a:ext uri="{FF2B5EF4-FFF2-40B4-BE49-F238E27FC236}">
                <a16:creationId xmlns:a16="http://schemas.microsoft.com/office/drawing/2014/main" id="{A5AB92C0-5A58-594D-724D-7072C4E0C060}"/>
              </a:ext>
            </a:extLst>
          </p:cNvPr>
          <p:cNvSpPr>
            <a:spLocks noGrp="1"/>
          </p:cNvSpPr>
          <p:nvPr>
            <p:ph idx="1"/>
          </p:nvPr>
        </p:nvSpPr>
        <p:spPr>
          <a:xfrm>
            <a:off x="838200" y="1825625"/>
            <a:ext cx="10515600" cy="4351338"/>
          </a:xfrm>
        </p:spPr>
        <p:txBody>
          <a:bodyPr>
            <a:normAutofit fontScale="92500" lnSpcReduction="20000"/>
          </a:bodyPr>
          <a:lstStyle/>
          <a:p>
            <a:r>
              <a:rPr lang="en-US" dirty="0"/>
              <a:t>Events can have multiple parents</a:t>
            </a:r>
          </a:p>
          <a:p>
            <a:r>
              <a:rPr lang="en-US" dirty="0"/>
              <a:t>Parents have shared-</a:t>
            </a:r>
            <a:r>
              <a:rPr lang="en-US" dirty="0" err="1"/>
              <a:t>ptr</a:t>
            </a:r>
            <a:r>
              <a:rPr lang="en-US" dirty="0"/>
              <a:t>-like semantics (except they are recycled to a pool)</a:t>
            </a:r>
          </a:p>
          <a:p>
            <a:r>
              <a:rPr lang="en-US" dirty="0"/>
              <a:t>Parents are uniquely identified by their event level</a:t>
            </a:r>
          </a:p>
          <a:p>
            <a:r>
              <a:rPr lang="en-US" dirty="0"/>
              <a:t>“Diamond inheritance” not permitted – Parent must be uniquely identifiable </a:t>
            </a:r>
          </a:p>
          <a:p>
            <a:r>
              <a:rPr lang="en-US" dirty="0"/>
              <a:t>To get data from a parent, you have to ask for the parent explicitly (no searching or “importing”)</a:t>
            </a:r>
          </a:p>
          <a:p>
            <a:r>
              <a:rPr lang="en-US" dirty="0"/>
              <a:t>Parents always outlive their children</a:t>
            </a:r>
          </a:p>
          <a:p>
            <a:r>
              <a:rPr lang="en-US" dirty="0"/>
              <a:t>Event sources will be able to emit events that already have parents</a:t>
            </a:r>
          </a:p>
          <a:p>
            <a:r>
              <a:rPr lang="en-US" dirty="0"/>
              <a:t>Windowing is handled using ‘siblings’, analogous to parents except weak-</a:t>
            </a:r>
            <a:r>
              <a:rPr lang="en-US" dirty="0" err="1"/>
              <a:t>ptr</a:t>
            </a:r>
            <a:r>
              <a:rPr lang="en-US" dirty="0"/>
              <a:t>-like</a:t>
            </a:r>
          </a:p>
          <a:p>
            <a:endParaRPr lang="en-US" dirty="0"/>
          </a:p>
        </p:txBody>
      </p:sp>
    </p:spTree>
    <p:extLst>
      <p:ext uri="{BB962C8B-B14F-4D97-AF65-F5344CB8AC3E}">
        <p14:creationId xmlns:p14="http://schemas.microsoft.com/office/powerpoint/2010/main" val="306660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76DD-ED41-A469-B83A-AA1F86752622}"/>
              </a:ext>
            </a:extLst>
          </p:cNvPr>
          <p:cNvSpPr>
            <a:spLocks noGrp="1"/>
          </p:cNvSpPr>
          <p:nvPr>
            <p:ph type="title"/>
          </p:nvPr>
        </p:nvSpPr>
        <p:spPr/>
        <p:txBody>
          <a:bodyPr/>
          <a:lstStyle/>
          <a:p>
            <a:r>
              <a:rPr lang="en-US" dirty="0"/>
              <a:t>Event key</a:t>
            </a:r>
          </a:p>
        </p:txBody>
      </p:sp>
      <p:sp>
        <p:nvSpPr>
          <p:cNvPr id="3" name="Content Placeholder 2">
            <a:extLst>
              <a:ext uri="{FF2B5EF4-FFF2-40B4-BE49-F238E27FC236}">
                <a16:creationId xmlns:a16="http://schemas.microsoft.com/office/drawing/2014/main" id="{A5AB92C0-5A58-594D-724D-7072C4E0C060}"/>
              </a:ext>
            </a:extLst>
          </p:cNvPr>
          <p:cNvSpPr>
            <a:spLocks noGrp="1"/>
          </p:cNvSpPr>
          <p:nvPr>
            <p:ph idx="1"/>
          </p:nvPr>
        </p:nvSpPr>
        <p:spPr>
          <a:xfrm>
            <a:off x="838200" y="1825625"/>
            <a:ext cx="10515600" cy="4351338"/>
          </a:xfrm>
        </p:spPr>
        <p:txBody>
          <a:bodyPr>
            <a:normAutofit/>
          </a:bodyPr>
          <a:lstStyle/>
          <a:p>
            <a:r>
              <a:rPr lang="en-US" dirty="0"/>
              <a:t>Generalizes the concept of event number and possibly run number to streaming scenarios</a:t>
            </a:r>
          </a:p>
          <a:p>
            <a:r>
              <a:rPr lang="en-US" dirty="0"/>
              <a:t>Event number: For each level in the event hierarchy, have:</a:t>
            </a:r>
          </a:p>
          <a:p>
            <a:pPr lvl="1"/>
            <a:r>
              <a:rPr lang="en-US" dirty="0"/>
              <a:t>Absolute number: Starts at 0, increments by 1 monotonically</a:t>
            </a:r>
          </a:p>
          <a:p>
            <a:pPr lvl="1"/>
            <a:r>
              <a:rPr lang="en-US" dirty="0"/>
              <a:t>Relative number: Starts at 0 for each parent, increments by 1 monotonically</a:t>
            </a:r>
          </a:p>
          <a:p>
            <a:pPr lvl="1"/>
            <a:r>
              <a:rPr lang="en-US" dirty="0"/>
              <a:t>User key: Could be anything</a:t>
            </a:r>
          </a:p>
          <a:p>
            <a:r>
              <a:rPr lang="en-US" dirty="0"/>
              <a:t>Run number:</a:t>
            </a:r>
          </a:p>
          <a:p>
            <a:pPr lvl="1"/>
            <a:r>
              <a:rPr lang="en-US" dirty="0"/>
              <a:t>Key for reloading resources such as calibrations</a:t>
            </a:r>
          </a:p>
          <a:p>
            <a:pPr lvl="1"/>
            <a:r>
              <a:rPr lang="en-US" dirty="0"/>
              <a:t>Helps to be a number, not an interval</a:t>
            </a:r>
          </a:p>
          <a:p>
            <a:pPr lvl="1"/>
            <a:endParaRPr lang="en-US" dirty="0"/>
          </a:p>
          <a:p>
            <a:pPr lvl="1"/>
            <a:endParaRPr lang="en-US" dirty="0"/>
          </a:p>
        </p:txBody>
      </p:sp>
    </p:spTree>
    <p:extLst>
      <p:ext uri="{BB962C8B-B14F-4D97-AF65-F5344CB8AC3E}">
        <p14:creationId xmlns:p14="http://schemas.microsoft.com/office/powerpoint/2010/main" val="3396960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48F33-C499-8993-B573-667AAE9681FF}"/>
              </a:ext>
            </a:extLst>
          </p:cNvPr>
          <p:cNvSpPr>
            <a:spLocks noGrp="1"/>
          </p:cNvSpPr>
          <p:nvPr>
            <p:ph type="title"/>
          </p:nvPr>
        </p:nvSpPr>
        <p:spPr/>
        <p:txBody>
          <a:bodyPr/>
          <a:lstStyle/>
          <a:p>
            <a:r>
              <a:rPr lang="en-US" dirty="0"/>
              <a:t>Memory management</a:t>
            </a:r>
          </a:p>
        </p:txBody>
      </p:sp>
      <p:sp>
        <p:nvSpPr>
          <p:cNvPr id="4" name="Rectangle 3">
            <a:extLst>
              <a:ext uri="{FF2B5EF4-FFF2-40B4-BE49-F238E27FC236}">
                <a16:creationId xmlns:a16="http://schemas.microsoft.com/office/drawing/2014/main" id="{C8D6C826-581B-BE1E-DEC7-AED3E594A4AD}"/>
              </a:ext>
            </a:extLst>
          </p:cNvPr>
          <p:cNvSpPr/>
          <p:nvPr/>
        </p:nvSpPr>
        <p:spPr>
          <a:xfrm>
            <a:off x="4654685" y="4342874"/>
            <a:ext cx="3813244"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Timeslice</a:t>
            </a:r>
            <a:r>
              <a:rPr lang="en-US" dirty="0"/>
              <a:t> #45</a:t>
            </a:r>
          </a:p>
          <a:p>
            <a:pPr algn="ctr"/>
            <a:r>
              <a:rPr lang="en-US" dirty="0"/>
              <a:t>(3.22.0)</a:t>
            </a:r>
          </a:p>
        </p:txBody>
      </p:sp>
      <p:sp>
        <p:nvSpPr>
          <p:cNvPr id="5" name="Rectangle 4">
            <a:extLst>
              <a:ext uri="{FF2B5EF4-FFF2-40B4-BE49-F238E27FC236}">
                <a16:creationId xmlns:a16="http://schemas.microsoft.com/office/drawing/2014/main" id="{90EF7443-21DB-13D7-2E38-D9E8B074D4C7}"/>
              </a:ext>
            </a:extLst>
          </p:cNvPr>
          <p:cNvSpPr/>
          <p:nvPr/>
        </p:nvSpPr>
        <p:spPr>
          <a:xfrm>
            <a:off x="700391" y="3190671"/>
            <a:ext cx="6595354"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Slow Controls #22</a:t>
            </a:r>
          </a:p>
          <a:p>
            <a:pPr algn="ctr"/>
            <a:r>
              <a:rPr lang="en-US" dirty="0"/>
              <a:t>(3.22)</a:t>
            </a:r>
          </a:p>
        </p:txBody>
      </p:sp>
      <p:sp>
        <p:nvSpPr>
          <p:cNvPr id="6" name="Rectangle 5">
            <a:extLst>
              <a:ext uri="{FF2B5EF4-FFF2-40B4-BE49-F238E27FC236}">
                <a16:creationId xmlns:a16="http://schemas.microsoft.com/office/drawing/2014/main" id="{127809E5-FEC1-208C-F3F8-3CBD1AC90792}"/>
              </a:ext>
            </a:extLst>
          </p:cNvPr>
          <p:cNvSpPr/>
          <p:nvPr/>
        </p:nvSpPr>
        <p:spPr>
          <a:xfrm>
            <a:off x="700391" y="2032118"/>
            <a:ext cx="11186809"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Run #3</a:t>
            </a:r>
          </a:p>
        </p:txBody>
      </p:sp>
      <p:sp>
        <p:nvSpPr>
          <p:cNvPr id="8" name="Rectangle 7">
            <a:extLst>
              <a:ext uri="{FF2B5EF4-FFF2-40B4-BE49-F238E27FC236}">
                <a16:creationId xmlns:a16="http://schemas.microsoft.com/office/drawing/2014/main" id="{15DC05B3-2C08-B28B-62E0-A36DE593257D}"/>
              </a:ext>
            </a:extLst>
          </p:cNvPr>
          <p:cNvSpPr/>
          <p:nvPr/>
        </p:nvSpPr>
        <p:spPr>
          <a:xfrm>
            <a:off x="7723762" y="3190671"/>
            <a:ext cx="4163438"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Slow Controls #21</a:t>
            </a:r>
          </a:p>
          <a:p>
            <a:pPr algn="ctr"/>
            <a:r>
              <a:rPr lang="en-US" dirty="0"/>
              <a:t>(3.21)</a:t>
            </a:r>
          </a:p>
        </p:txBody>
      </p:sp>
      <p:sp>
        <p:nvSpPr>
          <p:cNvPr id="9" name="Rectangle 8">
            <a:extLst>
              <a:ext uri="{FF2B5EF4-FFF2-40B4-BE49-F238E27FC236}">
                <a16:creationId xmlns:a16="http://schemas.microsoft.com/office/drawing/2014/main" id="{E2DBA756-58A0-8742-294D-D60F993BD489}"/>
              </a:ext>
            </a:extLst>
          </p:cNvPr>
          <p:cNvSpPr/>
          <p:nvPr/>
        </p:nvSpPr>
        <p:spPr>
          <a:xfrm>
            <a:off x="700392" y="4349224"/>
            <a:ext cx="2373548"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Timeslice</a:t>
            </a:r>
            <a:r>
              <a:rPr lang="en-US" dirty="0"/>
              <a:t> #46</a:t>
            </a:r>
          </a:p>
          <a:p>
            <a:pPr algn="ctr"/>
            <a:r>
              <a:rPr lang="en-US" dirty="0"/>
              <a:t>(3.22.1)</a:t>
            </a:r>
          </a:p>
        </p:txBody>
      </p:sp>
      <p:sp>
        <p:nvSpPr>
          <p:cNvPr id="10" name="Rectangle 9">
            <a:extLst>
              <a:ext uri="{FF2B5EF4-FFF2-40B4-BE49-F238E27FC236}">
                <a16:creationId xmlns:a16="http://schemas.microsoft.com/office/drawing/2014/main" id="{AFB928F5-1DC1-85E4-49C1-323FC5F960DD}"/>
              </a:ext>
            </a:extLst>
          </p:cNvPr>
          <p:cNvSpPr/>
          <p:nvPr/>
        </p:nvSpPr>
        <p:spPr>
          <a:xfrm>
            <a:off x="8802790" y="4358750"/>
            <a:ext cx="2568102"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Timeslice</a:t>
            </a:r>
            <a:r>
              <a:rPr lang="en-US" dirty="0"/>
              <a:t> #44</a:t>
            </a:r>
          </a:p>
          <a:p>
            <a:pPr algn="ctr"/>
            <a:r>
              <a:rPr lang="en-US" dirty="0"/>
              <a:t>(3.21.5)</a:t>
            </a:r>
          </a:p>
        </p:txBody>
      </p:sp>
      <p:sp>
        <p:nvSpPr>
          <p:cNvPr id="11" name="Rectangle 10">
            <a:extLst>
              <a:ext uri="{FF2B5EF4-FFF2-40B4-BE49-F238E27FC236}">
                <a16:creationId xmlns:a16="http://schemas.microsoft.com/office/drawing/2014/main" id="{8AC15983-9499-D2D3-FBC5-CC6A27CEE226}"/>
              </a:ext>
            </a:extLst>
          </p:cNvPr>
          <p:cNvSpPr/>
          <p:nvPr/>
        </p:nvSpPr>
        <p:spPr>
          <a:xfrm>
            <a:off x="5749047" y="5507777"/>
            <a:ext cx="1546698"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Event #555</a:t>
            </a:r>
          </a:p>
          <a:p>
            <a:pPr algn="ctr"/>
            <a:r>
              <a:rPr lang="en-US" dirty="0"/>
              <a:t>(3.22.0.0)</a:t>
            </a:r>
          </a:p>
        </p:txBody>
      </p:sp>
      <p:sp>
        <p:nvSpPr>
          <p:cNvPr id="12" name="Rectangle 11">
            <a:extLst>
              <a:ext uri="{FF2B5EF4-FFF2-40B4-BE49-F238E27FC236}">
                <a16:creationId xmlns:a16="http://schemas.microsoft.com/office/drawing/2014/main" id="{9C9F2631-D0FD-95E1-01A5-4C74E2201303}"/>
              </a:ext>
            </a:extLst>
          </p:cNvPr>
          <p:cNvSpPr/>
          <p:nvPr/>
        </p:nvSpPr>
        <p:spPr>
          <a:xfrm>
            <a:off x="3482500" y="5507777"/>
            <a:ext cx="1896895"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Event #556</a:t>
            </a:r>
          </a:p>
          <a:p>
            <a:pPr algn="ctr"/>
            <a:r>
              <a:rPr lang="en-US" dirty="0"/>
              <a:t>(3.22.0.1)</a:t>
            </a:r>
          </a:p>
        </p:txBody>
      </p:sp>
      <p:sp>
        <p:nvSpPr>
          <p:cNvPr id="13" name="Rectangle 12">
            <a:extLst>
              <a:ext uri="{FF2B5EF4-FFF2-40B4-BE49-F238E27FC236}">
                <a16:creationId xmlns:a16="http://schemas.microsoft.com/office/drawing/2014/main" id="{A444D664-1BCF-50F0-D51C-7BBB4F74D324}"/>
              </a:ext>
            </a:extLst>
          </p:cNvPr>
          <p:cNvSpPr/>
          <p:nvPr/>
        </p:nvSpPr>
        <p:spPr>
          <a:xfrm>
            <a:off x="9032132" y="5514128"/>
            <a:ext cx="1546698"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Event #554</a:t>
            </a:r>
          </a:p>
          <a:p>
            <a:pPr algn="ctr"/>
            <a:r>
              <a:rPr lang="en-US" dirty="0"/>
              <a:t>(3.21.5.6)</a:t>
            </a:r>
          </a:p>
        </p:txBody>
      </p:sp>
      <p:sp>
        <p:nvSpPr>
          <p:cNvPr id="14" name="Rectangle 13">
            <a:extLst>
              <a:ext uri="{FF2B5EF4-FFF2-40B4-BE49-F238E27FC236}">
                <a16:creationId xmlns:a16="http://schemas.microsoft.com/office/drawing/2014/main" id="{CA1A54AC-C2FF-49A4-DC5C-5C7B80F05270}"/>
              </a:ext>
            </a:extLst>
          </p:cNvPr>
          <p:cNvSpPr/>
          <p:nvPr/>
        </p:nvSpPr>
        <p:spPr>
          <a:xfrm>
            <a:off x="938718" y="5507777"/>
            <a:ext cx="1896895" cy="865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Event #557</a:t>
            </a:r>
          </a:p>
          <a:p>
            <a:pPr algn="ctr"/>
            <a:r>
              <a:rPr lang="en-US" dirty="0"/>
              <a:t>(3.22.1.0)</a:t>
            </a:r>
          </a:p>
        </p:txBody>
      </p:sp>
      <p:cxnSp>
        <p:nvCxnSpPr>
          <p:cNvPr id="18" name="Curved Connector 17">
            <a:extLst>
              <a:ext uri="{FF2B5EF4-FFF2-40B4-BE49-F238E27FC236}">
                <a16:creationId xmlns:a16="http://schemas.microsoft.com/office/drawing/2014/main" id="{3CBD39C2-996F-6E5C-8290-DDE1FAA8AA3A}"/>
              </a:ext>
            </a:extLst>
          </p:cNvPr>
          <p:cNvCxnSpPr>
            <a:cxnSpLocks/>
            <a:stCxn id="4" idx="0"/>
            <a:endCxn id="6" idx="2"/>
          </p:cNvCxnSpPr>
          <p:nvPr/>
        </p:nvCxnSpPr>
        <p:spPr>
          <a:xfrm rot="16200000" flipV="1">
            <a:off x="5705055" y="3486621"/>
            <a:ext cx="1444994" cy="267511"/>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a:extLst>
              <a:ext uri="{FF2B5EF4-FFF2-40B4-BE49-F238E27FC236}">
                <a16:creationId xmlns:a16="http://schemas.microsoft.com/office/drawing/2014/main" id="{EB7034E1-96AF-5901-D4B8-5C6228995B47}"/>
              </a:ext>
            </a:extLst>
          </p:cNvPr>
          <p:cNvCxnSpPr>
            <a:cxnSpLocks/>
            <a:stCxn id="10" idx="0"/>
            <a:endCxn id="6" idx="2"/>
          </p:cNvCxnSpPr>
          <p:nvPr/>
        </p:nvCxnSpPr>
        <p:spPr>
          <a:xfrm rot="16200000" flipV="1">
            <a:off x="7459884" y="1731792"/>
            <a:ext cx="1460870" cy="3793045"/>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a:extLst>
              <a:ext uri="{FF2B5EF4-FFF2-40B4-BE49-F238E27FC236}">
                <a16:creationId xmlns:a16="http://schemas.microsoft.com/office/drawing/2014/main" id="{2E7DB300-B92D-BE8E-2612-BCCC70E5AE61}"/>
              </a:ext>
            </a:extLst>
          </p:cNvPr>
          <p:cNvCxnSpPr>
            <a:cxnSpLocks/>
            <a:stCxn id="14" idx="0"/>
            <a:endCxn id="5" idx="2"/>
          </p:cNvCxnSpPr>
          <p:nvPr/>
        </p:nvCxnSpPr>
        <p:spPr>
          <a:xfrm rot="5400000" flipH="1" flipV="1">
            <a:off x="2216945" y="3726654"/>
            <a:ext cx="1451344" cy="2110902"/>
          </a:xfrm>
          <a:prstGeom prst="curvedConnector3">
            <a:avLst>
              <a:gd name="adj1" fmla="val 11568"/>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a:extLst>
              <a:ext uri="{FF2B5EF4-FFF2-40B4-BE49-F238E27FC236}">
                <a16:creationId xmlns:a16="http://schemas.microsoft.com/office/drawing/2014/main" id="{BBDA6126-B2B2-1B4A-C1BF-DBC6635A386C}"/>
              </a:ext>
            </a:extLst>
          </p:cNvPr>
          <p:cNvCxnSpPr>
            <a:cxnSpLocks/>
            <a:stCxn id="12" idx="0"/>
            <a:endCxn id="5" idx="2"/>
          </p:cNvCxnSpPr>
          <p:nvPr/>
        </p:nvCxnSpPr>
        <p:spPr>
          <a:xfrm rot="16200000" flipV="1">
            <a:off x="3488836" y="4565665"/>
            <a:ext cx="1451344" cy="432880"/>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a:extLst>
              <a:ext uri="{FF2B5EF4-FFF2-40B4-BE49-F238E27FC236}">
                <a16:creationId xmlns:a16="http://schemas.microsoft.com/office/drawing/2014/main" id="{25D2CF90-D4D4-9ADF-9F40-7323769BFB6E}"/>
              </a:ext>
            </a:extLst>
          </p:cNvPr>
          <p:cNvCxnSpPr>
            <a:cxnSpLocks/>
            <a:stCxn id="13" idx="0"/>
            <a:endCxn id="8" idx="2"/>
          </p:cNvCxnSpPr>
          <p:nvPr/>
        </p:nvCxnSpPr>
        <p:spPr>
          <a:xfrm rot="5400000" flipH="1" flipV="1">
            <a:off x="9076634" y="4785281"/>
            <a:ext cx="1457695" cy="12700"/>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32">
            <a:extLst>
              <a:ext uri="{FF2B5EF4-FFF2-40B4-BE49-F238E27FC236}">
                <a16:creationId xmlns:a16="http://schemas.microsoft.com/office/drawing/2014/main" id="{93FAB7F1-60CB-6229-27C4-3E98DDEBA6D5}"/>
              </a:ext>
            </a:extLst>
          </p:cNvPr>
          <p:cNvCxnSpPr>
            <a:cxnSpLocks/>
            <a:stCxn id="14" idx="0"/>
            <a:endCxn id="9" idx="2"/>
          </p:cNvCxnSpPr>
          <p:nvPr/>
        </p:nvCxnSpPr>
        <p:spPr>
          <a:xfrm rot="5400000" flipH="1" flipV="1">
            <a:off x="1740771" y="5361382"/>
            <a:ext cx="292791" cy="12700"/>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a:extLst>
              <a:ext uri="{FF2B5EF4-FFF2-40B4-BE49-F238E27FC236}">
                <a16:creationId xmlns:a16="http://schemas.microsoft.com/office/drawing/2014/main" id="{F3DD2344-A92B-EF46-C271-6D46D1ED599F}"/>
              </a:ext>
            </a:extLst>
          </p:cNvPr>
          <p:cNvCxnSpPr>
            <a:cxnSpLocks/>
            <a:stCxn id="12" idx="0"/>
            <a:endCxn id="4" idx="2"/>
          </p:cNvCxnSpPr>
          <p:nvPr/>
        </p:nvCxnSpPr>
        <p:spPr>
          <a:xfrm rot="5400000" flipH="1" flipV="1">
            <a:off x="5346557" y="4293028"/>
            <a:ext cx="299141" cy="2130359"/>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39">
            <a:extLst>
              <a:ext uri="{FF2B5EF4-FFF2-40B4-BE49-F238E27FC236}">
                <a16:creationId xmlns:a16="http://schemas.microsoft.com/office/drawing/2014/main" id="{E2B044C2-689E-8A2A-56CB-5606C6FB3A20}"/>
              </a:ext>
            </a:extLst>
          </p:cNvPr>
          <p:cNvCxnSpPr>
            <a:cxnSpLocks/>
            <a:stCxn id="11" idx="0"/>
            <a:endCxn id="4" idx="2"/>
          </p:cNvCxnSpPr>
          <p:nvPr/>
        </p:nvCxnSpPr>
        <p:spPr>
          <a:xfrm rot="5400000" flipH="1" flipV="1">
            <a:off x="6392281" y="5338752"/>
            <a:ext cx="299141" cy="38911"/>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42">
            <a:extLst>
              <a:ext uri="{FF2B5EF4-FFF2-40B4-BE49-F238E27FC236}">
                <a16:creationId xmlns:a16="http://schemas.microsoft.com/office/drawing/2014/main" id="{038E20A6-B67A-CB74-79BF-21559781E498}"/>
              </a:ext>
            </a:extLst>
          </p:cNvPr>
          <p:cNvCxnSpPr>
            <a:cxnSpLocks/>
            <a:stCxn id="13" idx="0"/>
            <a:endCxn id="10" idx="2"/>
          </p:cNvCxnSpPr>
          <p:nvPr/>
        </p:nvCxnSpPr>
        <p:spPr>
          <a:xfrm rot="5400000" flipH="1" flipV="1">
            <a:off x="9801353" y="5228640"/>
            <a:ext cx="289616" cy="281360"/>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4" name="Curved Connector 63">
            <a:extLst>
              <a:ext uri="{FF2B5EF4-FFF2-40B4-BE49-F238E27FC236}">
                <a16:creationId xmlns:a16="http://schemas.microsoft.com/office/drawing/2014/main" id="{DBEE43FB-ADED-00CD-AC89-2BA580A1C2D5}"/>
              </a:ext>
            </a:extLst>
          </p:cNvPr>
          <p:cNvCxnSpPr>
            <a:cxnSpLocks/>
            <a:stCxn id="9" idx="0"/>
            <a:endCxn id="6" idx="2"/>
          </p:cNvCxnSpPr>
          <p:nvPr/>
        </p:nvCxnSpPr>
        <p:spPr>
          <a:xfrm rot="5400000" flipH="1" flipV="1">
            <a:off x="3364809" y="1420237"/>
            <a:ext cx="1451344" cy="4406630"/>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02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BE17-9591-A29E-1FF0-5C517C7C485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74B276C-DF0C-2200-A3AA-115BA5F00928}"/>
              </a:ext>
            </a:extLst>
          </p:cNvPr>
          <p:cNvSpPr>
            <a:spLocks noGrp="1"/>
          </p:cNvSpPr>
          <p:nvPr>
            <p:ph idx="1"/>
          </p:nvPr>
        </p:nvSpPr>
        <p:spPr/>
        <p:txBody>
          <a:bodyPr>
            <a:normAutofit fontScale="92500" lnSpcReduction="10000"/>
          </a:bodyPr>
          <a:lstStyle/>
          <a:p>
            <a:r>
              <a:rPr lang="en-US" dirty="0"/>
              <a:t>Check out the code: </a:t>
            </a:r>
            <a:r>
              <a:rPr lang="en-US" dirty="0" err="1"/>
              <a:t>src</a:t>
            </a:r>
            <a:r>
              <a:rPr lang="en-US" dirty="0"/>
              <a:t>/examples/</a:t>
            </a:r>
            <a:r>
              <a:rPr lang="en-US" dirty="0" err="1"/>
              <a:t>TimesliceExample</a:t>
            </a:r>
            <a:r>
              <a:rPr lang="en-US" dirty="0"/>
              <a:t> on </a:t>
            </a:r>
            <a:r>
              <a:rPr lang="en-US" dirty="0">
                <a:hlinkClick r:id="rId2"/>
              </a:rPr>
              <a:t>https://github.com/JeffersonLab/JANA2/tree/nbrei_omni</a:t>
            </a:r>
            <a:endParaRPr lang="en-US" dirty="0"/>
          </a:p>
          <a:p>
            <a:endParaRPr lang="en-US" dirty="0"/>
          </a:p>
          <a:p>
            <a:r>
              <a:rPr lang="en-US" dirty="0"/>
              <a:t>Create </a:t>
            </a:r>
            <a:r>
              <a:rPr lang="en-US" dirty="0" err="1"/>
              <a:t>timeslice</a:t>
            </a:r>
            <a:r>
              <a:rPr lang="en-US" dirty="0"/>
              <a:t> data file</a:t>
            </a:r>
          </a:p>
          <a:p>
            <a:r>
              <a:rPr lang="en-US" dirty="0"/>
              <a:t>Design logic for splitting </a:t>
            </a:r>
            <a:r>
              <a:rPr lang="en-US" dirty="0" err="1"/>
              <a:t>timeslice</a:t>
            </a:r>
            <a:r>
              <a:rPr lang="en-US" dirty="0"/>
              <a:t> into physics events</a:t>
            </a:r>
          </a:p>
          <a:p>
            <a:r>
              <a:rPr lang="en-US" dirty="0"/>
              <a:t>Designing an ‘event key’ to better generalize event and run numbers</a:t>
            </a:r>
          </a:p>
          <a:p>
            <a:r>
              <a:rPr lang="en-US" dirty="0"/>
              <a:t>Ironing out small details</a:t>
            </a:r>
          </a:p>
          <a:p>
            <a:pPr lvl="1"/>
            <a:r>
              <a:rPr lang="en-US" dirty="0"/>
              <a:t>Default event level in Omni Inputs</a:t>
            </a:r>
          </a:p>
          <a:p>
            <a:pPr lvl="1"/>
            <a:r>
              <a:rPr lang="en-US" dirty="0"/>
              <a:t>Recycling parents via an </a:t>
            </a:r>
            <a:r>
              <a:rPr lang="en-US" dirty="0" err="1"/>
              <a:t>EventFolder</a:t>
            </a:r>
            <a:r>
              <a:rPr lang="en-US" dirty="0"/>
              <a:t> vs directly to event pool</a:t>
            </a:r>
          </a:p>
          <a:p>
            <a:pPr lvl="1"/>
            <a:r>
              <a:rPr lang="en-US" dirty="0" err="1"/>
              <a:t>JEventSourceGenerator</a:t>
            </a:r>
            <a:r>
              <a:rPr lang="en-US" dirty="0"/>
              <a:t> that can set </a:t>
            </a:r>
            <a:r>
              <a:rPr lang="en-US" dirty="0" err="1"/>
              <a:t>EventLevel</a:t>
            </a:r>
            <a:endParaRPr lang="en-US" dirty="0"/>
          </a:p>
          <a:p>
            <a:pPr lvl="1"/>
            <a:r>
              <a:rPr lang="en-US" dirty="0" err="1"/>
              <a:t>Etc</a:t>
            </a:r>
            <a:endParaRPr lang="en-US" dirty="0"/>
          </a:p>
          <a:p>
            <a:pPr lvl="1"/>
            <a:endParaRPr lang="en-US" dirty="0"/>
          </a:p>
        </p:txBody>
      </p:sp>
      <p:pic>
        <p:nvPicPr>
          <p:cNvPr id="5" name="Graphic 4" descr="Questions">
            <a:extLst>
              <a:ext uri="{FF2B5EF4-FFF2-40B4-BE49-F238E27FC236}">
                <a16:creationId xmlns:a16="http://schemas.microsoft.com/office/drawing/2014/main" id="{D0766028-848C-452F-56B0-D9A1C6969E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6541" y="2940908"/>
            <a:ext cx="611659" cy="611659"/>
          </a:xfrm>
          <a:prstGeom prst="rect">
            <a:avLst/>
          </a:prstGeom>
        </p:spPr>
      </p:pic>
      <p:pic>
        <p:nvPicPr>
          <p:cNvPr id="6" name="Graphic 5" descr="Questions">
            <a:extLst>
              <a:ext uri="{FF2B5EF4-FFF2-40B4-BE49-F238E27FC236}">
                <a16:creationId xmlns:a16="http://schemas.microsoft.com/office/drawing/2014/main" id="{B020D655-B683-A687-4A8A-B9FBF8D64F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6541" y="3432884"/>
            <a:ext cx="611659" cy="611659"/>
          </a:xfrm>
          <a:prstGeom prst="rect">
            <a:avLst/>
          </a:prstGeom>
        </p:spPr>
      </p:pic>
      <p:pic>
        <p:nvPicPr>
          <p:cNvPr id="7" name="Graphic 6" descr="Line arrow Slight curve">
            <a:extLst>
              <a:ext uri="{FF2B5EF4-FFF2-40B4-BE49-F238E27FC236}">
                <a16:creationId xmlns:a16="http://schemas.microsoft.com/office/drawing/2014/main" id="{880080DB-CDB4-AD6D-5763-4137CDCC51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3219" y="3940473"/>
            <a:ext cx="678304" cy="678304"/>
          </a:xfrm>
          <a:prstGeom prst="rect">
            <a:avLst/>
          </a:prstGeom>
        </p:spPr>
      </p:pic>
      <p:pic>
        <p:nvPicPr>
          <p:cNvPr id="8" name="Graphic 7" descr="Line arrow Slight curve">
            <a:extLst>
              <a:ext uri="{FF2B5EF4-FFF2-40B4-BE49-F238E27FC236}">
                <a16:creationId xmlns:a16="http://schemas.microsoft.com/office/drawing/2014/main" id="{CD36FD38-6BA0-1765-C1BE-55D0B4DD6A4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3219" y="4328379"/>
            <a:ext cx="678304" cy="678304"/>
          </a:xfrm>
          <a:prstGeom prst="rect">
            <a:avLst/>
          </a:prstGeom>
        </p:spPr>
      </p:pic>
    </p:spTree>
    <p:extLst>
      <p:ext uri="{BB962C8B-B14F-4D97-AF65-F5344CB8AC3E}">
        <p14:creationId xmlns:p14="http://schemas.microsoft.com/office/powerpoint/2010/main" val="65416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74C2-68AF-995F-EDC0-E39C3F0C86F4}"/>
              </a:ext>
            </a:extLst>
          </p:cNvPr>
          <p:cNvSpPr>
            <a:spLocks noGrp="1"/>
          </p:cNvSpPr>
          <p:nvPr>
            <p:ph type="title"/>
          </p:nvPr>
        </p:nvSpPr>
        <p:spPr/>
        <p:txBody>
          <a:bodyPr/>
          <a:lstStyle/>
          <a:p>
            <a:r>
              <a:rPr lang="en-US" dirty="0" err="1"/>
              <a:t>Timeslices</a:t>
            </a:r>
            <a:r>
              <a:rPr lang="en-US" dirty="0"/>
              <a:t> problem as of 26 Jan</a:t>
            </a:r>
          </a:p>
        </p:txBody>
      </p:sp>
      <p:sp>
        <p:nvSpPr>
          <p:cNvPr id="3" name="Content Placeholder 2">
            <a:extLst>
              <a:ext uri="{FF2B5EF4-FFF2-40B4-BE49-F238E27FC236}">
                <a16:creationId xmlns:a16="http://schemas.microsoft.com/office/drawing/2014/main" id="{19DB17B9-1265-3B9F-9F7A-3980B5A812DE}"/>
              </a:ext>
            </a:extLst>
          </p:cNvPr>
          <p:cNvSpPr>
            <a:spLocks noGrp="1"/>
          </p:cNvSpPr>
          <p:nvPr>
            <p:ph idx="1"/>
          </p:nvPr>
        </p:nvSpPr>
        <p:spPr>
          <a:xfrm>
            <a:off x="838200" y="1552755"/>
            <a:ext cx="10515600" cy="4624208"/>
          </a:xfrm>
        </p:spPr>
        <p:txBody>
          <a:bodyPr>
            <a:normAutofit fontScale="92500" lnSpcReduction="20000"/>
          </a:bodyPr>
          <a:lstStyle/>
          <a:p>
            <a:pPr marL="0" indent="0">
              <a:buNone/>
            </a:pPr>
            <a:r>
              <a:rPr lang="en-US" dirty="0"/>
              <a:t>What do we still need in order to have a ‘good’ </a:t>
            </a:r>
            <a:r>
              <a:rPr lang="en-US" dirty="0" err="1"/>
              <a:t>timeslices</a:t>
            </a:r>
            <a:r>
              <a:rPr lang="en-US" dirty="0"/>
              <a:t> implementation?</a:t>
            </a:r>
          </a:p>
          <a:p>
            <a:pPr marL="0" indent="0">
              <a:buNone/>
            </a:pPr>
            <a:endParaRPr lang="en-US" dirty="0"/>
          </a:p>
          <a:p>
            <a:r>
              <a:rPr lang="en-US" b="1" dirty="0"/>
              <a:t>Closure</a:t>
            </a:r>
            <a:r>
              <a:rPr lang="en-US" dirty="0"/>
              <a:t>: Sophisticated machinery, such as J{Omni}Factory, exists at the event level, but not at the </a:t>
            </a:r>
            <a:r>
              <a:rPr lang="en-US" dirty="0" err="1"/>
              <a:t>timeslice</a:t>
            </a:r>
            <a:r>
              <a:rPr lang="en-US" dirty="0"/>
              <a:t> or subevent level. Current </a:t>
            </a:r>
            <a:r>
              <a:rPr lang="en-US" dirty="0" err="1"/>
              <a:t>timeslice</a:t>
            </a:r>
            <a:r>
              <a:rPr lang="en-US" dirty="0"/>
              <a:t>/block/subevent processors are templatized on their input type. E.g. a source is essentially </a:t>
            </a:r>
            <a:r>
              <a:rPr lang="en-US" sz="1600" dirty="0">
                <a:latin typeface="Monaco" pitchFamily="2" charset="77"/>
              </a:rPr>
              <a:t>next: () -&gt; T</a:t>
            </a:r>
            <a:r>
              <a:rPr lang="en-US" dirty="0">
                <a:cs typeface="Calibri" panose="020F0502020204030204" pitchFamily="34" charset="0"/>
              </a:rPr>
              <a:t>, a factory is essentially </a:t>
            </a:r>
            <a:r>
              <a:rPr lang="en-US" sz="1600" dirty="0">
                <a:latin typeface="Monaco" pitchFamily="2" charset="77"/>
              </a:rPr>
              <a:t>process: T -&gt; U, </a:t>
            </a:r>
            <a:r>
              <a:rPr lang="en-US" dirty="0"/>
              <a:t>and a splitter is essentially </a:t>
            </a:r>
            <a:r>
              <a:rPr lang="en-US" sz="1600" dirty="0">
                <a:latin typeface="Monaco" pitchFamily="2" charset="77"/>
              </a:rPr>
              <a:t>split: T -&gt; [JEvent].</a:t>
            </a:r>
          </a:p>
          <a:p>
            <a:endParaRPr lang="en-US" sz="1600" dirty="0"/>
          </a:p>
          <a:p>
            <a:r>
              <a:rPr lang="en-US" b="1" dirty="0"/>
              <a:t>User-friendliness/separation of concerns</a:t>
            </a:r>
            <a:r>
              <a:rPr lang="en-US" dirty="0"/>
              <a:t>: Having sources, processors, and splitters be templatized on their inputs and outputs ultimately forces </a:t>
            </a:r>
            <a:r>
              <a:rPr lang="en-US" dirty="0" err="1"/>
              <a:t>EICrecon</a:t>
            </a:r>
            <a:r>
              <a:rPr lang="en-US" dirty="0"/>
              <a:t> to manually specify a </a:t>
            </a:r>
            <a:r>
              <a:rPr lang="en-US" dirty="0" err="1"/>
              <a:t>JArrowTopology</a:t>
            </a:r>
            <a:r>
              <a:rPr lang="en-US" dirty="0"/>
              <a:t>. This is abstruse and best left as an internal detail to the framework. If sources, processors, and splitters can work on arbitrary levels while sharing sensible base classes, JANA can assemble the arrow topology by itself.</a:t>
            </a:r>
          </a:p>
        </p:txBody>
      </p:sp>
    </p:spTree>
    <p:extLst>
      <p:ext uri="{BB962C8B-B14F-4D97-AF65-F5344CB8AC3E}">
        <p14:creationId xmlns:p14="http://schemas.microsoft.com/office/powerpoint/2010/main" val="217267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11AAB-30D0-3141-97A6-9B01A89F9B8C}"/>
              </a:ext>
            </a:extLst>
          </p:cNvPr>
          <p:cNvSpPr>
            <a:spLocks noGrp="1"/>
          </p:cNvSpPr>
          <p:nvPr>
            <p:ph type="title"/>
          </p:nvPr>
        </p:nvSpPr>
        <p:spPr/>
        <p:txBody>
          <a:bodyPr/>
          <a:lstStyle/>
          <a:p>
            <a:r>
              <a:rPr lang="en-US" dirty="0" err="1"/>
              <a:t>Timeslices</a:t>
            </a:r>
            <a:r>
              <a:rPr lang="en-US" dirty="0"/>
              <a:t> project roadmap</a:t>
            </a:r>
          </a:p>
        </p:txBody>
      </p:sp>
      <p:sp>
        <p:nvSpPr>
          <p:cNvPr id="3" name="Content Placeholder 2">
            <a:extLst>
              <a:ext uri="{FF2B5EF4-FFF2-40B4-BE49-F238E27FC236}">
                <a16:creationId xmlns:a16="http://schemas.microsoft.com/office/drawing/2014/main" id="{9CA2A75B-5FA3-216E-BA2B-0451F2B2C16B}"/>
              </a:ext>
            </a:extLst>
          </p:cNvPr>
          <p:cNvSpPr>
            <a:spLocks noGrp="1"/>
          </p:cNvSpPr>
          <p:nvPr>
            <p:ph idx="1"/>
          </p:nvPr>
        </p:nvSpPr>
        <p:spPr>
          <a:xfrm>
            <a:off x="847343" y="1545336"/>
            <a:ext cx="10854505" cy="5152026"/>
          </a:xfrm>
        </p:spPr>
        <p:txBody>
          <a:bodyPr>
            <a:normAutofit fontScale="70000" lnSpcReduction="20000"/>
          </a:bodyPr>
          <a:lstStyle/>
          <a:p>
            <a:pPr marL="514350" indent="-514350">
              <a:buAutoNum type="arabicPeriod"/>
            </a:pPr>
            <a:r>
              <a:rPr lang="en-US" dirty="0"/>
              <a:t>Provide JEvent with</a:t>
            </a:r>
          </a:p>
          <a:p>
            <a:pPr marL="971550" lvl="1" indent="-514350">
              <a:buFont typeface="+mj-lt"/>
              <a:buAutoNum type="alphaLcParenR"/>
            </a:pPr>
            <a:r>
              <a:rPr lang="en-US" dirty="0"/>
              <a:t>A ‘level’ tag: </a:t>
            </a:r>
            <a:r>
              <a:rPr lang="en-US" sz="1600" dirty="0">
                <a:latin typeface="Monaco" pitchFamily="2" charset="77"/>
              </a:rPr>
              <a:t>{ </a:t>
            </a:r>
            <a:r>
              <a:rPr lang="en-US" sz="1600" dirty="0" err="1">
                <a:latin typeface="Monaco" pitchFamily="2" charset="77"/>
              </a:rPr>
              <a:t>Timeslice</a:t>
            </a:r>
            <a:r>
              <a:rPr lang="en-US" sz="1600" dirty="0">
                <a:latin typeface="Monaco" pitchFamily="2" charset="77"/>
              </a:rPr>
              <a:t>, </a:t>
            </a:r>
            <a:r>
              <a:rPr lang="en-US" sz="1600" dirty="0" err="1">
                <a:latin typeface="Monaco" pitchFamily="2" charset="77"/>
              </a:rPr>
              <a:t>PhysicsEvent</a:t>
            </a:r>
            <a:r>
              <a:rPr lang="en-US" sz="1600" dirty="0">
                <a:latin typeface="Monaco" pitchFamily="2" charset="77"/>
              </a:rPr>
              <a:t>, </a:t>
            </a:r>
            <a:r>
              <a:rPr lang="en-US" sz="1600" dirty="0" err="1">
                <a:latin typeface="Monaco" pitchFamily="2" charset="77"/>
              </a:rPr>
              <a:t>SlowControls</a:t>
            </a:r>
            <a:r>
              <a:rPr lang="en-US" sz="1600" dirty="0">
                <a:latin typeface="Monaco" pitchFamily="2" charset="77"/>
              </a:rPr>
              <a:t>, Subevent, Block, Run, </a:t>
            </a:r>
            <a:r>
              <a:rPr lang="en-US" sz="1600" dirty="0" err="1">
                <a:latin typeface="Monaco" pitchFamily="2" charset="77"/>
              </a:rPr>
              <a:t>SubRun</a:t>
            </a:r>
            <a:r>
              <a:rPr lang="en-US" sz="1600" dirty="0">
                <a:latin typeface="Monaco" pitchFamily="2" charset="77"/>
              </a:rPr>
              <a:t>, …}</a:t>
            </a:r>
          </a:p>
          <a:p>
            <a:pPr marL="971550" lvl="1" indent="-514350">
              <a:buFont typeface="+mj-lt"/>
              <a:buAutoNum type="alphaLcParenR"/>
            </a:pPr>
            <a:r>
              <a:rPr lang="en-US" dirty="0"/>
              <a:t>A ‘parent’ relation (e.g. </a:t>
            </a:r>
            <a:r>
              <a:rPr lang="en-US" dirty="0" err="1"/>
              <a:t>PhysicsEvent</a:t>
            </a:r>
            <a:r>
              <a:rPr lang="en-US" dirty="0"/>
              <a:t> has a </a:t>
            </a:r>
            <a:r>
              <a:rPr lang="en-US" dirty="0" err="1"/>
              <a:t>Timeslice</a:t>
            </a:r>
            <a:r>
              <a:rPr lang="en-US" dirty="0"/>
              <a:t> parent)</a:t>
            </a:r>
          </a:p>
          <a:p>
            <a:pPr marL="971550" lvl="1" indent="-514350">
              <a:buFont typeface="+mj-lt"/>
              <a:buAutoNum type="alphaLcParenR"/>
            </a:pPr>
            <a:r>
              <a:rPr lang="en-US" dirty="0"/>
              <a:t>Reset() logic to enforce the lifespan of parent events</a:t>
            </a:r>
          </a:p>
          <a:p>
            <a:pPr marL="971550" lvl="1" indent="-514350">
              <a:buFont typeface="+mj-lt"/>
              <a:buAutoNum type="alphaLcParenR"/>
            </a:pPr>
            <a:endParaRPr lang="en-US" dirty="0"/>
          </a:p>
          <a:p>
            <a:pPr marL="514350" indent="-514350">
              <a:buFont typeface="+mj-lt"/>
              <a:buAutoNum type="arabicPeriod"/>
            </a:pPr>
            <a:r>
              <a:rPr lang="en-US" dirty="0"/>
              <a:t>Create a </a:t>
            </a:r>
            <a:r>
              <a:rPr lang="en-US" dirty="0" err="1"/>
              <a:t>JEventSplitter</a:t>
            </a:r>
            <a:r>
              <a:rPr lang="en-US" dirty="0"/>
              <a:t> abstract class (structurally similar to </a:t>
            </a:r>
            <a:r>
              <a:rPr lang="en-US" dirty="0" err="1"/>
              <a:t>JBlockedEventSource</a:t>
            </a:r>
            <a:r>
              <a:rPr lang="en-US" dirty="0"/>
              <a:t> and </a:t>
            </a:r>
            <a:r>
              <a:rPr lang="en-US" dirty="0" err="1"/>
              <a:t>JSubeventProcessor</a:t>
            </a:r>
            <a:r>
              <a:rPr lang="en-US" dirty="0"/>
              <a:t>). The existing </a:t>
            </a:r>
            <a:r>
              <a:rPr lang="en-US" dirty="0" err="1"/>
              <a:t>JSplitArrow</a:t>
            </a:r>
            <a:r>
              <a:rPr lang="en-US" dirty="0"/>
              <a:t> can most likely be reused with minimal modification.</a:t>
            </a:r>
          </a:p>
          <a:p>
            <a:pPr marL="514350" indent="-514350">
              <a:buFont typeface="+mj-lt"/>
              <a:buAutoNum type="arabicPeriod"/>
            </a:pPr>
            <a:endParaRPr lang="en-US" dirty="0"/>
          </a:p>
          <a:p>
            <a:pPr marL="514350" indent="-514350">
              <a:buFont typeface="+mj-lt"/>
              <a:buAutoNum type="arabicPeriod"/>
            </a:pPr>
            <a:r>
              <a:rPr lang="en-US" dirty="0"/>
              <a:t>Adapt </a:t>
            </a:r>
            <a:r>
              <a:rPr lang="en-US" dirty="0" err="1"/>
              <a:t>JTopologyBuilder</a:t>
            </a:r>
            <a:r>
              <a:rPr lang="en-US" dirty="0"/>
              <a:t> to assemble a topology that respects event level </a:t>
            </a:r>
          </a:p>
          <a:p>
            <a:pPr marL="514350" indent="-514350">
              <a:buFont typeface="+mj-lt"/>
              <a:buAutoNum type="arabicPeriod"/>
            </a:pPr>
            <a:endParaRPr lang="en-US" dirty="0"/>
          </a:p>
          <a:p>
            <a:pPr marL="514350" indent="-514350">
              <a:buFont typeface="+mj-lt"/>
              <a:buAutoNum type="arabicPeriod"/>
            </a:pPr>
            <a:r>
              <a:rPr lang="en-US" dirty="0"/>
              <a:t>Adapt </a:t>
            </a:r>
            <a:r>
              <a:rPr lang="en-US" dirty="0" err="1"/>
              <a:t>JOmniFactory</a:t>
            </a:r>
            <a:r>
              <a:rPr lang="en-US" dirty="0"/>
              <a:t> so that it accepts inputs at different levels, e.g.</a:t>
            </a:r>
            <a:r>
              <a:rPr lang="en-US" sz="1900" dirty="0">
                <a:latin typeface="Monaco" pitchFamily="2" charset="77"/>
              </a:rPr>
              <a:t> </a:t>
            </a:r>
            <a:r>
              <a:rPr lang="en-US" sz="1900" dirty="0" err="1">
                <a:latin typeface="Monaco" pitchFamily="2" charset="77"/>
              </a:rPr>
              <a:t>PodioInput</a:t>
            </a:r>
            <a:r>
              <a:rPr lang="en-US" sz="1900" dirty="0">
                <a:latin typeface="Monaco" pitchFamily="2" charset="77"/>
              </a:rPr>
              <a:t>&lt;edm4eic::</a:t>
            </a:r>
            <a:r>
              <a:rPr lang="en-US" sz="1900" dirty="0" err="1">
                <a:latin typeface="Monaco" pitchFamily="2" charset="77"/>
              </a:rPr>
              <a:t>ProtoCluster</a:t>
            </a:r>
            <a:r>
              <a:rPr lang="en-US" sz="1900" dirty="0">
                <a:latin typeface="Monaco" pitchFamily="2" charset="77"/>
              </a:rPr>
              <a:t>&gt; </a:t>
            </a:r>
            <a:r>
              <a:rPr lang="en-US" sz="1900" dirty="0" err="1">
                <a:latin typeface="Monaco" pitchFamily="2" charset="77"/>
              </a:rPr>
              <a:t>m_clusters_input</a:t>
            </a:r>
            <a:r>
              <a:rPr lang="en-US" sz="1900" dirty="0">
                <a:latin typeface="Monaco" pitchFamily="2" charset="77"/>
              </a:rPr>
              <a:t> {this, Level::</a:t>
            </a:r>
            <a:r>
              <a:rPr lang="en-US" sz="1900" dirty="0" err="1">
                <a:latin typeface="Monaco" pitchFamily="2" charset="77"/>
              </a:rPr>
              <a:t>Timeslice</a:t>
            </a:r>
            <a:r>
              <a:rPr lang="en-US" sz="1900" dirty="0">
                <a:latin typeface="Monaco" pitchFamily="2" charset="77"/>
              </a:rPr>
              <a:t>};</a:t>
            </a:r>
          </a:p>
          <a:p>
            <a:pPr marL="514350" indent="-514350">
              <a:buFont typeface="+mj-lt"/>
              <a:buAutoNum type="arabicPeriod"/>
            </a:pPr>
            <a:endParaRPr lang="en-US" dirty="0"/>
          </a:p>
          <a:p>
            <a:pPr marL="514350" indent="-514350">
              <a:buFont typeface="+mj-lt"/>
              <a:buAutoNum type="arabicPeriod"/>
            </a:pPr>
            <a:r>
              <a:rPr lang="en-US" dirty="0"/>
              <a:t>Adapt </a:t>
            </a:r>
            <a:r>
              <a:rPr lang="en-US" dirty="0" err="1"/>
              <a:t>EICrecon</a:t>
            </a:r>
            <a:r>
              <a:rPr lang="en-US" dirty="0"/>
              <a:t> as needed</a:t>
            </a:r>
          </a:p>
          <a:p>
            <a:pPr marL="971550" lvl="1" indent="-514350">
              <a:buFont typeface="+mj-lt"/>
              <a:buAutoNum type="arabicPeriod"/>
            </a:pPr>
            <a:r>
              <a:rPr lang="en-US" strike="sngStrike" dirty="0"/>
              <a:t>Create </a:t>
            </a:r>
            <a:r>
              <a:rPr lang="en-US" strike="sngStrike" dirty="0" err="1"/>
              <a:t>PODIOTimesliceSource</a:t>
            </a:r>
            <a:endParaRPr lang="en-US" strike="sngStrike" dirty="0"/>
          </a:p>
          <a:p>
            <a:pPr marL="971550" lvl="1" indent="-514350">
              <a:buFont typeface="+mj-lt"/>
              <a:buAutoNum type="arabicPeriod"/>
            </a:pPr>
            <a:r>
              <a:rPr lang="en-US" dirty="0"/>
              <a:t>Adapt data model?</a:t>
            </a:r>
          </a:p>
          <a:p>
            <a:pPr marL="971550" lvl="1" indent="-514350">
              <a:buFont typeface="+mj-lt"/>
              <a:buAutoNum type="arabicPeriod"/>
            </a:pPr>
            <a:r>
              <a:rPr lang="en-US" dirty="0"/>
              <a:t>Write </a:t>
            </a:r>
            <a:r>
              <a:rPr lang="en-US" dirty="0" err="1"/>
              <a:t>timeslice</a:t>
            </a:r>
            <a:r>
              <a:rPr lang="en-US" dirty="0"/>
              <a:t> splitting logic</a:t>
            </a:r>
          </a:p>
          <a:p>
            <a:pPr marL="0" indent="0">
              <a:buNone/>
            </a:pPr>
            <a:endParaRPr lang="en-US" sz="3400" dirty="0"/>
          </a:p>
          <a:p>
            <a:pPr marL="0" indent="0">
              <a:buNone/>
            </a:pPr>
            <a:endParaRPr lang="en-US" sz="3400" dirty="0"/>
          </a:p>
          <a:p>
            <a:pPr marL="514350" indent="-514350">
              <a:buFont typeface="+mj-lt"/>
              <a:buAutoNum type="arabicPeriod"/>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a:p>
            <a:pPr marL="457200" lvl="1" indent="0">
              <a:buNone/>
            </a:pPr>
            <a:endParaRPr lang="en-US" sz="1200" dirty="0">
              <a:latin typeface="Monaco" pitchFamily="2" charset="77"/>
            </a:endParaRPr>
          </a:p>
          <a:p>
            <a:pPr marL="342900" indent="-342900">
              <a:buAutoNum type="arabicPeriod"/>
            </a:pPr>
            <a:endParaRPr lang="en-US" sz="1600" dirty="0">
              <a:latin typeface="Monaco" pitchFamily="2" charset="77"/>
            </a:endParaRPr>
          </a:p>
        </p:txBody>
      </p:sp>
      <p:pic>
        <p:nvPicPr>
          <p:cNvPr id="5" name="Graphic 4" descr="Checkmark">
            <a:extLst>
              <a:ext uri="{FF2B5EF4-FFF2-40B4-BE49-F238E27FC236}">
                <a16:creationId xmlns:a16="http://schemas.microsoft.com/office/drawing/2014/main" id="{4402FF36-EBB8-7BEA-E501-10BB6FE3BE7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758" y="1434126"/>
            <a:ext cx="470298" cy="470298"/>
          </a:xfrm>
          <a:prstGeom prst="rect">
            <a:avLst/>
          </a:prstGeom>
        </p:spPr>
      </p:pic>
      <p:pic>
        <p:nvPicPr>
          <p:cNvPr id="6" name="Graphic 5" descr="Checkmark">
            <a:extLst>
              <a:ext uri="{FF2B5EF4-FFF2-40B4-BE49-F238E27FC236}">
                <a16:creationId xmlns:a16="http://schemas.microsoft.com/office/drawing/2014/main" id="{6F2A7B25-E1F1-8CF6-69DD-7CCFAD3B28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7045" y="2751244"/>
            <a:ext cx="470298" cy="470298"/>
          </a:xfrm>
          <a:prstGeom prst="rect">
            <a:avLst/>
          </a:prstGeom>
        </p:spPr>
      </p:pic>
      <p:pic>
        <p:nvPicPr>
          <p:cNvPr id="7" name="Graphic 6" descr="Checkmark">
            <a:extLst>
              <a:ext uri="{FF2B5EF4-FFF2-40B4-BE49-F238E27FC236}">
                <a16:creationId xmlns:a16="http://schemas.microsoft.com/office/drawing/2014/main" id="{A4AD8472-F3D6-8449-6480-F7D6B5C7AA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758" y="3811647"/>
            <a:ext cx="470298" cy="470298"/>
          </a:xfrm>
          <a:prstGeom prst="rect">
            <a:avLst/>
          </a:prstGeom>
        </p:spPr>
      </p:pic>
      <p:pic>
        <p:nvPicPr>
          <p:cNvPr id="8" name="Graphic 7" descr="Checkmark">
            <a:extLst>
              <a:ext uri="{FF2B5EF4-FFF2-40B4-BE49-F238E27FC236}">
                <a16:creationId xmlns:a16="http://schemas.microsoft.com/office/drawing/2014/main" id="{751AB829-74B6-0EE9-6D40-1D227DC715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758" y="4517780"/>
            <a:ext cx="470298" cy="470298"/>
          </a:xfrm>
          <a:prstGeom prst="rect">
            <a:avLst/>
          </a:prstGeom>
        </p:spPr>
      </p:pic>
      <p:pic>
        <p:nvPicPr>
          <p:cNvPr id="9" name="Graphic 8" descr="Questions">
            <a:extLst>
              <a:ext uri="{FF2B5EF4-FFF2-40B4-BE49-F238E27FC236}">
                <a16:creationId xmlns:a16="http://schemas.microsoft.com/office/drawing/2014/main" id="{E40B2F97-AC79-8610-A0DF-52ED7D0E45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3041" y="5312664"/>
            <a:ext cx="574301" cy="574301"/>
          </a:xfrm>
          <a:prstGeom prst="rect">
            <a:avLst/>
          </a:prstGeom>
        </p:spPr>
      </p:pic>
    </p:spTree>
    <p:extLst>
      <p:ext uri="{BB962C8B-B14F-4D97-AF65-F5344CB8AC3E}">
        <p14:creationId xmlns:p14="http://schemas.microsoft.com/office/powerpoint/2010/main" val="21107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A6DE-8A75-FCEB-903E-E2AE6A95163A}"/>
              </a:ext>
            </a:extLst>
          </p:cNvPr>
          <p:cNvSpPr>
            <a:spLocks noGrp="1"/>
          </p:cNvSpPr>
          <p:nvPr>
            <p:ph type="title"/>
          </p:nvPr>
        </p:nvSpPr>
        <p:spPr/>
        <p:txBody>
          <a:bodyPr/>
          <a:lstStyle/>
          <a:p>
            <a:r>
              <a:rPr lang="en-US" dirty="0"/>
              <a:t>Unanswered questions </a:t>
            </a:r>
            <a:r>
              <a:rPr lang="en-US" dirty="0" err="1"/>
              <a:t>w.r.t.</a:t>
            </a:r>
            <a:r>
              <a:rPr lang="en-US" dirty="0"/>
              <a:t> </a:t>
            </a:r>
            <a:r>
              <a:rPr lang="en-US" dirty="0" err="1"/>
              <a:t>timeslices</a:t>
            </a:r>
            <a:endParaRPr lang="en-US" dirty="0"/>
          </a:p>
        </p:txBody>
      </p:sp>
      <p:sp>
        <p:nvSpPr>
          <p:cNvPr id="3" name="Content Placeholder 2">
            <a:extLst>
              <a:ext uri="{FF2B5EF4-FFF2-40B4-BE49-F238E27FC236}">
                <a16:creationId xmlns:a16="http://schemas.microsoft.com/office/drawing/2014/main" id="{48AE5B58-7544-7070-CA0B-ED5C1ECEBD94}"/>
              </a:ext>
            </a:extLst>
          </p:cNvPr>
          <p:cNvSpPr>
            <a:spLocks noGrp="1"/>
          </p:cNvSpPr>
          <p:nvPr>
            <p:ph idx="1"/>
          </p:nvPr>
        </p:nvSpPr>
        <p:spPr/>
        <p:txBody>
          <a:bodyPr>
            <a:normAutofit fontScale="92500" lnSpcReduction="10000"/>
          </a:bodyPr>
          <a:lstStyle/>
          <a:p>
            <a:r>
              <a:rPr lang="en-US" dirty="0"/>
              <a:t>PODIO: Establishing and persisting associations between different Frames</a:t>
            </a:r>
          </a:p>
          <a:p>
            <a:pPr lvl="1"/>
            <a:r>
              <a:rPr lang="en-US" dirty="0"/>
              <a:t>Worst-case scenario: Clone the </a:t>
            </a:r>
            <a:r>
              <a:rPr lang="en-US" dirty="0" err="1"/>
              <a:t>timeslice</a:t>
            </a:r>
            <a:r>
              <a:rPr lang="en-US" dirty="0"/>
              <a:t>-level data into event-level data</a:t>
            </a:r>
          </a:p>
          <a:p>
            <a:pPr marL="457200" lvl="1" indent="0">
              <a:buNone/>
            </a:pPr>
            <a:endParaRPr lang="en-US" dirty="0"/>
          </a:p>
          <a:p>
            <a:r>
              <a:rPr lang="en-US" dirty="0"/>
              <a:t>“Sliding window” for </a:t>
            </a:r>
            <a:r>
              <a:rPr lang="en-US" dirty="0" err="1"/>
              <a:t>timeslices</a:t>
            </a:r>
            <a:endParaRPr lang="en-US" dirty="0"/>
          </a:p>
          <a:p>
            <a:pPr lvl="1"/>
            <a:r>
              <a:rPr lang="en-US" strike="sngStrike" dirty="0"/>
              <a:t>Option 1: Clone data from adjacent </a:t>
            </a:r>
            <a:r>
              <a:rPr lang="en-US" strike="sngStrike" dirty="0" err="1"/>
              <a:t>timeslices</a:t>
            </a:r>
            <a:r>
              <a:rPr lang="en-US" strike="sngStrike" dirty="0"/>
              <a:t> into separate collections within the ‘focused’ </a:t>
            </a:r>
            <a:r>
              <a:rPr lang="en-US" strike="sngStrike" dirty="0" err="1"/>
              <a:t>timeslice</a:t>
            </a:r>
            <a:endParaRPr lang="en-US" strike="sngStrike" dirty="0"/>
          </a:p>
          <a:p>
            <a:pPr lvl="1"/>
            <a:endParaRPr lang="en-US" dirty="0"/>
          </a:p>
          <a:p>
            <a:pPr lvl="1"/>
            <a:r>
              <a:rPr lang="en-US" dirty="0"/>
              <a:t>Option 2: Reference data from adjacent </a:t>
            </a:r>
            <a:r>
              <a:rPr lang="en-US" dirty="0" err="1"/>
              <a:t>timeslices</a:t>
            </a:r>
            <a:endParaRPr lang="en-US" dirty="0"/>
          </a:p>
          <a:p>
            <a:pPr lvl="2"/>
            <a:r>
              <a:rPr lang="en-US" dirty="0"/>
              <a:t>This requires establishing a ‘sibling’ relationship between </a:t>
            </a:r>
            <a:r>
              <a:rPr lang="en-US" dirty="0" err="1"/>
              <a:t>JEvents</a:t>
            </a:r>
            <a:r>
              <a:rPr lang="en-US" dirty="0"/>
              <a:t> (not just frames!) in order to ensure that the frame lives long enough</a:t>
            </a:r>
          </a:p>
          <a:p>
            <a:pPr lvl="1"/>
            <a:endParaRPr lang="en-US" dirty="0"/>
          </a:p>
          <a:p>
            <a:pPr lvl="1"/>
            <a:r>
              <a:rPr lang="en-US" dirty="0"/>
              <a:t>Do we handle the sliding window within the event source? Or do we create a separate abstract class, e.g. </a:t>
            </a:r>
            <a:r>
              <a:rPr lang="en-US" dirty="0" err="1"/>
              <a:t>JSlidingWindow</a:t>
            </a:r>
            <a:r>
              <a:rPr lang="en-US" dirty="0"/>
              <a:t>?</a:t>
            </a:r>
          </a:p>
          <a:p>
            <a:pPr lvl="1"/>
            <a:endParaRPr lang="en-US" dirty="0"/>
          </a:p>
        </p:txBody>
      </p:sp>
      <p:pic>
        <p:nvPicPr>
          <p:cNvPr id="4" name="Graphic 3" descr="Checkmark">
            <a:extLst>
              <a:ext uri="{FF2B5EF4-FFF2-40B4-BE49-F238E27FC236}">
                <a16:creationId xmlns:a16="http://schemas.microsoft.com/office/drawing/2014/main" id="{3D78634B-F753-D73D-C300-ED37E8D98C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5076" y="1825625"/>
            <a:ext cx="470298" cy="470298"/>
          </a:xfrm>
          <a:prstGeom prst="rect">
            <a:avLst/>
          </a:prstGeom>
        </p:spPr>
      </p:pic>
      <p:pic>
        <p:nvPicPr>
          <p:cNvPr id="7" name="Graphic 6" descr="Line arrow Slight curve">
            <a:extLst>
              <a:ext uri="{FF2B5EF4-FFF2-40B4-BE49-F238E27FC236}">
                <a16:creationId xmlns:a16="http://schemas.microsoft.com/office/drawing/2014/main" id="{CD70A434-4235-CA15-2C45-47D67BB388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1699" y="4099358"/>
            <a:ext cx="678304" cy="678304"/>
          </a:xfrm>
          <a:prstGeom prst="rect">
            <a:avLst/>
          </a:prstGeom>
        </p:spPr>
      </p:pic>
      <p:pic>
        <p:nvPicPr>
          <p:cNvPr id="10" name="Graphic 9" descr="Questions">
            <a:extLst>
              <a:ext uri="{FF2B5EF4-FFF2-40B4-BE49-F238E27FC236}">
                <a16:creationId xmlns:a16="http://schemas.microsoft.com/office/drawing/2014/main" id="{3A94647C-2829-300F-1D30-A8B336BB0C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5374" y="5300307"/>
            <a:ext cx="574301" cy="574301"/>
          </a:xfrm>
          <a:prstGeom prst="rect">
            <a:avLst/>
          </a:prstGeom>
        </p:spPr>
      </p:pic>
    </p:spTree>
    <p:extLst>
      <p:ext uri="{BB962C8B-B14F-4D97-AF65-F5344CB8AC3E}">
        <p14:creationId xmlns:p14="http://schemas.microsoft.com/office/powerpoint/2010/main" val="78674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F70C-AF79-9DB9-A097-EA72B6F33B1F}"/>
              </a:ext>
            </a:extLst>
          </p:cNvPr>
          <p:cNvSpPr>
            <a:spLocks noGrp="1"/>
          </p:cNvSpPr>
          <p:nvPr>
            <p:ph type="title"/>
          </p:nvPr>
        </p:nvSpPr>
        <p:spPr/>
        <p:txBody>
          <a:bodyPr/>
          <a:lstStyle/>
          <a:p>
            <a:r>
              <a:rPr lang="en-US" dirty="0"/>
              <a:t>Important changes</a:t>
            </a:r>
          </a:p>
        </p:txBody>
      </p:sp>
      <p:sp>
        <p:nvSpPr>
          <p:cNvPr id="3" name="Content Placeholder 2">
            <a:extLst>
              <a:ext uri="{FF2B5EF4-FFF2-40B4-BE49-F238E27FC236}">
                <a16:creationId xmlns:a16="http://schemas.microsoft.com/office/drawing/2014/main" id="{99281BA5-1BA2-E94C-F897-561D33426C3B}"/>
              </a:ext>
            </a:extLst>
          </p:cNvPr>
          <p:cNvSpPr>
            <a:spLocks noGrp="1"/>
          </p:cNvSpPr>
          <p:nvPr>
            <p:ph idx="1"/>
          </p:nvPr>
        </p:nvSpPr>
        <p:spPr/>
        <p:txBody>
          <a:bodyPr>
            <a:normAutofit fontScale="92500" lnSpcReduction="10000"/>
          </a:bodyPr>
          <a:lstStyle/>
          <a:p>
            <a:r>
              <a:rPr lang="en-US" dirty="0"/>
              <a:t>Sources, Processors, and </a:t>
            </a:r>
            <a:r>
              <a:rPr lang="en-US" dirty="0" err="1"/>
              <a:t>Omnifactories</a:t>
            </a:r>
            <a:r>
              <a:rPr lang="en-US" dirty="0"/>
              <a:t> can all be tagged with an “event level” := {…, </a:t>
            </a:r>
            <a:r>
              <a:rPr lang="en-US" dirty="0" err="1"/>
              <a:t>Timeslice</a:t>
            </a:r>
            <a:r>
              <a:rPr lang="en-US" dirty="0"/>
              <a:t>, Event, Subevent, …}</a:t>
            </a:r>
          </a:p>
          <a:p>
            <a:r>
              <a:rPr lang="en-US" dirty="0"/>
              <a:t>We introduce a `</a:t>
            </a:r>
            <a:r>
              <a:rPr lang="en-US" dirty="0" err="1"/>
              <a:t>JEventUnfolder</a:t>
            </a:r>
            <a:r>
              <a:rPr lang="en-US" dirty="0"/>
              <a:t>` which lets us </a:t>
            </a:r>
            <a:r>
              <a:rPr lang="en-US" b="1" dirty="0"/>
              <a:t>split</a:t>
            </a:r>
            <a:r>
              <a:rPr lang="en-US" dirty="0"/>
              <a:t> a </a:t>
            </a:r>
            <a:r>
              <a:rPr lang="en-US" dirty="0" err="1"/>
              <a:t>timeslice</a:t>
            </a:r>
            <a:r>
              <a:rPr lang="en-US" dirty="0"/>
              <a:t> into events, and also </a:t>
            </a:r>
            <a:r>
              <a:rPr lang="en-US" b="1" dirty="0"/>
              <a:t>merge</a:t>
            </a:r>
            <a:r>
              <a:rPr lang="en-US" dirty="0"/>
              <a:t> two independent streams</a:t>
            </a:r>
          </a:p>
          <a:p>
            <a:r>
              <a:rPr lang="en-US" dirty="0"/>
              <a:t>Components at any level  (e.g. Event) are able to safely and easily reference the data at higher levels (e.g. </a:t>
            </a:r>
            <a:r>
              <a:rPr lang="en-US" dirty="0" err="1"/>
              <a:t>Timeslice</a:t>
            </a:r>
            <a:r>
              <a:rPr lang="en-US" dirty="0"/>
              <a:t>)</a:t>
            </a:r>
          </a:p>
          <a:p>
            <a:r>
              <a:rPr lang="en-US" dirty="0"/>
              <a:t>We extend the </a:t>
            </a:r>
            <a:r>
              <a:rPr lang="en-US" b="1" dirty="0" err="1"/>
              <a:t>OmniFactory</a:t>
            </a:r>
            <a:r>
              <a:rPr lang="en-US" b="1" dirty="0"/>
              <a:t> </a:t>
            </a:r>
            <a:r>
              <a:rPr lang="en-US" dirty="0"/>
              <a:t>interface patterns to </a:t>
            </a:r>
            <a:r>
              <a:rPr lang="en-US" dirty="0" err="1"/>
              <a:t>JEventUnfolder</a:t>
            </a:r>
            <a:endParaRPr lang="en-US" dirty="0"/>
          </a:p>
          <a:p>
            <a:r>
              <a:rPr lang="en-US" dirty="0"/>
              <a:t>JANA is now able to automatically build a complex topology given different components at different event levels</a:t>
            </a:r>
          </a:p>
          <a:p>
            <a:r>
              <a:rPr lang="en-US" dirty="0"/>
              <a:t>And in case it can’t, it’s feasible to specify a topology wiring via a parameter</a:t>
            </a:r>
          </a:p>
        </p:txBody>
      </p:sp>
    </p:spTree>
    <p:extLst>
      <p:ext uri="{BB962C8B-B14F-4D97-AF65-F5344CB8AC3E}">
        <p14:creationId xmlns:p14="http://schemas.microsoft.com/office/powerpoint/2010/main" val="332100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700D2F6-E098-0385-89C8-091351EE5196}"/>
              </a:ext>
            </a:extLst>
          </p:cNvPr>
          <p:cNvPicPr>
            <a:picLocks noGrp="1" noChangeAspect="1"/>
          </p:cNvPicPr>
          <p:nvPr>
            <p:ph idx="1"/>
          </p:nvPr>
        </p:nvPicPr>
        <p:blipFill>
          <a:blip r:embed="rId2"/>
          <a:stretch>
            <a:fillRect/>
          </a:stretch>
        </p:blipFill>
        <p:spPr>
          <a:xfrm>
            <a:off x="741003" y="494978"/>
            <a:ext cx="10493753" cy="5868044"/>
          </a:xfrm>
        </p:spPr>
      </p:pic>
    </p:spTree>
    <p:extLst>
      <p:ext uri="{BB962C8B-B14F-4D97-AF65-F5344CB8AC3E}">
        <p14:creationId xmlns:p14="http://schemas.microsoft.com/office/powerpoint/2010/main" val="339579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B83B8A5E-0C10-A9AA-6EF4-9116D29E75C6}"/>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10D71CE-B119-A092-5063-EA73FFEE32C7}"/>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72BE78A-F741-DC03-B1A5-FF02A93C98E8}"/>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a:t>Basic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4" name="Curved Connector 13">
            <a:extLst>
              <a:ext uri="{FF2B5EF4-FFF2-40B4-BE49-F238E27FC236}">
                <a16:creationId xmlns:a16="http://schemas.microsoft.com/office/drawing/2014/main" id="{B90DF5DE-2A81-1870-E1DF-BB8D6CDA281C}"/>
              </a:ext>
            </a:extLst>
          </p:cNvPr>
          <p:cNvCxnSpPr>
            <a:stCxn id="9" idx="3"/>
            <a:endCxn id="12" idx="2"/>
          </p:cNvCxnSpPr>
          <p:nvPr/>
        </p:nvCxnSpPr>
        <p:spPr>
          <a:xfrm flipV="1">
            <a:off x="7760144" y="2153344"/>
            <a:ext cx="241413" cy="1"/>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9" idx="1"/>
          </p:cNvCxnSpPr>
          <p:nvPr/>
        </p:nvCxnSpPr>
        <p:spPr>
          <a:xfrm flipV="1">
            <a:off x="3492944" y="2153345"/>
            <a:ext cx="3441813" cy="8092"/>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sp>
        <p:nvSpPr>
          <p:cNvPr id="57" name="TextBox 56">
            <a:extLst>
              <a:ext uri="{FF2B5EF4-FFF2-40B4-BE49-F238E27FC236}">
                <a16:creationId xmlns:a16="http://schemas.microsoft.com/office/drawing/2014/main" id="{C16E26C7-84C6-51C8-09C9-21550F430670}"/>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59" name="TextBox 58">
            <a:extLst>
              <a:ext uri="{FF2B5EF4-FFF2-40B4-BE49-F238E27FC236}">
                <a16:creationId xmlns:a16="http://schemas.microsoft.com/office/drawing/2014/main" id="{DDAAF4D7-1DF4-C176-5CEE-D57057CF5339}"/>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60" name="TextBox 59">
            <a:extLst>
              <a:ext uri="{FF2B5EF4-FFF2-40B4-BE49-F238E27FC236}">
                <a16:creationId xmlns:a16="http://schemas.microsoft.com/office/drawing/2014/main" id="{04F42705-E2BC-FCA0-DE05-8B708CEA6231}"/>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61" name="Rectangle 60">
            <a:extLst>
              <a:ext uri="{FF2B5EF4-FFF2-40B4-BE49-F238E27FC236}">
                <a16:creationId xmlns:a16="http://schemas.microsoft.com/office/drawing/2014/main" id="{A416ED19-374E-F3F1-91E1-70772A56BA63}"/>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62" name="Rectangle 61">
            <a:extLst>
              <a:ext uri="{FF2B5EF4-FFF2-40B4-BE49-F238E27FC236}">
                <a16:creationId xmlns:a16="http://schemas.microsoft.com/office/drawing/2014/main" id="{8E23735E-D30A-E1B6-BBC8-BCC5AD396224}"/>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191891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987B1781-4CC9-DA74-9090-7B206EA4D13E}"/>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136BB1A3-AF36-B3A7-BD5F-B34874BB3BE9}"/>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EE974AB-552A-13E7-0498-9D8EE9DF1ACF}"/>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180032F-1384-B98B-241D-277518C528B9}"/>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59" name="TextBox 58">
            <a:extLst>
              <a:ext uri="{FF2B5EF4-FFF2-40B4-BE49-F238E27FC236}">
                <a16:creationId xmlns:a16="http://schemas.microsoft.com/office/drawing/2014/main" id="{8BD034ED-5083-C4E6-D7FA-67C4780B5651}"/>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60" name="TextBox 59">
            <a:extLst>
              <a:ext uri="{FF2B5EF4-FFF2-40B4-BE49-F238E27FC236}">
                <a16:creationId xmlns:a16="http://schemas.microsoft.com/office/drawing/2014/main" id="{AC128B52-3270-424F-A4F2-9CD1371F78A3}"/>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err="1"/>
              <a:t>Timeslices</a:t>
            </a:r>
            <a:r>
              <a:rPr lang="en-US" dirty="0"/>
              <a:t>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6" idx="1"/>
          </p:cNvCxnSpPr>
          <p:nvPr/>
        </p:nvCxnSpPr>
        <p:spPr>
          <a:xfrm>
            <a:off x="3492944" y="2161437"/>
            <a:ext cx="241413" cy="38841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cxnSp>
        <p:nvCxnSpPr>
          <p:cNvPr id="32" name="Curved Connector 31">
            <a:extLst>
              <a:ext uri="{FF2B5EF4-FFF2-40B4-BE49-F238E27FC236}">
                <a16:creationId xmlns:a16="http://schemas.microsoft.com/office/drawing/2014/main" id="{5A732610-CE60-7F79-90CF-12C4425D2C68}"/>
              </a:ext>
            </a:extLst>
          </p:cNvPr>
          <p:cNvCxnSpPr>
            <a:cxnSpLocks/>
            <a:stCxn id="6" idx="2"/>
            <a:endCxn id="19" idx="1"/>
          </p:cNvCxnSpPr>
          <p:nvPr/>
        </p:nvCxnSpPr>
        <p:spPr>
          <a:xfrm rot="16200000" flipH="1">
            <a:off x="4737991" y="2153124"/>
            <a:ext cx="539026" cy="1720906"/>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6" name="Curved Connector 35">
            <a:extLst>
              <a:ext uri="{FF2B5EF4-FFF2-40B4-BE49-F238E27FC236}">
                <a16:creationId xmlns:a16="http://schemas.microsoft.com/office/drawing/2014/main" id="{EEACDCAF-66D9-B5B6-B09A-F7A839C450BC}"/>
              </a:ext>
            </a:extLst>
          </p:cNvPr>
          <p:cNvCxnSpPr>
            <a:cxnSpLocks/>
            <a:stCxn id="19" idx="3"/>
            <a:endCxn id="20" idx="1"/>
          </p:cNvCxnSpPr>
          <p:nvPr/>
        </p:nvCxnSpPr>
        <p:spPr>
          <a:xfrm flipV="1">
            <a:off x="6693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9" name="Curved Connector 38">
            <a:extLst>
              <a:ext uri="{FF2B5EF4-FFF2-40B4-BE49-F238E27FC236}">
                <a16:creationId xmlns:a16="http://schemas.microsoft.com/office/drawing/2014/main" id="{844CE821-D725-9689-913C-B8CA40503DD8}"/>
              </a:ext>
            </a:extLst>
          </p:cNvPr>
          <p:cNvCxnSpPr>
            <a:cxnSpLocks/>
            <a:stCxn id="20" idx="3"/>
            <a:endCxn id="22" idx="2"/>
          </p:cNvCxnSpPr>
          <p:nvPr/>
        </p:nvCxnSpPr>
        <p:spPr>
          <a:xfrm flipV="1">
            <a:off x="7760144" y="3274997"/>
            <a:ext cx="241413" cy="1"/>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5" name="Curved Connector 44">
            <a:extLst>
              <a:ext uri="{FF2B5EF4-FFF2-40B4-BE49-F238E27FC236}">
                <a16:creationId xmlns:a16="http://schemas.microsoft.com/office/drawing/2014/main" id="{D7BC7004-C8FF-6179-F22A-2F03A0E975E8}"/>
              </a:ext>
            </a:extLst>
          </p:cNvPr>
          <p:cNvCxnSpPr>
            <a:cxnSpLocks/>
            <a:stCxn id="21" idx="0"/>
            <a:endCxn id="6" idx="1"/>
          </p:cNvCxnSpPr>
          <p:nvPr/>
        </p:nvCxnSpPr>
        <p:spPr>
          <a:xfrm rot="5400000" flipH="1" flipV="1">
            <a:off x="2184279" y="1604214"/>
            <a:ext cx="604436" cy="2495719"/>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0" name="Curved Connector 49">
            <a:extLst>
              <a:ext uri="{FF2B5EF4-FFF2-40B4-BE49-F238E27FC236}">
                <a16:creationId xmlns:a16="http://schemas.microsoft.com/office/drawing/2014/main" id="{0AC6F3BC-4B5B-D165-63B4-4B37DF7E17F2}"/>
              </a:ext>
            </a:extLst>
          </p:cNvPr>
          <p:cNvCxnSpPr>
            <a:cxnSpLocks/>
            <a:stCxn id="22" idx="0"/>
            <a:endCxn id="12" idx="4"/>
          </p:cNvCxnSpPr>
          <p:nvPr/>
        </p:nvCxnSpPr>
        <p:spPr>
          <a:xfrm rot="5400000" flipH="1" flipV="1">
            <a:off x="7682144" y="2714170"/>
            <a:ext cx="880240" cy="1270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53" name="Rectangle 52">
            <a:extLst>
              <a:ext uri="{FF2B5EF4-FFF2-40B4-BE49-F238E27FC236}">
                <a16:creationId xmlns:a16="http://schemas.microsoft.com/office/drawing/2014/main" id="{EAE7463E-FDB0-86B0-CF4E-39EF41BB8004}"/>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54" name="Rectangle 53">
            <a:extLst>
              <a:ext uri="{FF2B5EF4-FFF2-40B4-BE49-F238E27FC236}">
                <a16:creationId xmlns:a16="http://schemas.microsoft.com/office/drawing/2014/main" id="{F8A2660C-F541-6180-307F-53B74E6FCD32}"/>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64410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B3AE9D0-58AE-E728-67FA-6BD93F3C4EE1}"/>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B6EF04A-A25E-8E46-ECFE-ABD2723C7F41}"/>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C8FC43C-CBAA-CC90-F7E7-7C7E9994810E}"/>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42BFB26-959B-F1B5-79F6-425245BD9545}"/>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51" name="TextBox 50">
            <a:extLst>
              <a:ext uri="{FF2B5EF4-FFF2-40B4-BE49-F238E27FC236}">
                <a16:creationId xmlns:a16="http://schemas.microsoft.com/office/drawing/2014/main" id="{482210BC-516C-9D57-9CB6-407487770E54}"/>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52" name="TextBox 51">
            <a:extLst>
              <a:ext uri="{FF2B5EF4-FFF2-40B4-BE49-F238E27FC236}">
                <a16:creationId xmlns:a16="http://schemas.microsoft.com/office/drawing/2014/main" id="{68D3A3CA-C2B7-2266-A158-FB85158E86D2}"/>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a:t>Merging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4" name="Curved Connector 13">
            <a:extLst>
              <a:ext uri="{FF2B5EF4-FFF2-40B4-BE49-F238E27FC236}">
                <a16:creationId xmlns:a16="http://schemas.microsoft.com/office/drawing/2014/main" id="{B90DF5DE-2A81-1870-E1DF-BB8D6CDA281C}"/>
              </a:ext>
            </a:extLst>
          </p:cNvPr>
          <p:cNvCxnSpPr>
            <a:stCxn id="9" idx="3"/>
            <a:endCxn id="12" idx="2"/>
          </p:cNvCxnSpPr>
          <p:nvPr/>
        </p:nvCxnSpPr>
        <p:spPr>
          <a:xfrm flipV="1">
            <a:off x="7760144" y="2153344"/>
            <a:ext cx="241413" cy="1"/>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6" idx="1"/>
          </p:cNvCxnSpPr>
          <p:nvPr/>
        </p:nvCxnSpPr>
        <p:spPr>
          <a:xfrm>
            <a:off x="3492944" y="2161437"/>
            <a:ext cx="241413" cy="38841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cxnSp>
        <p:nvCxnSpPr>
          <p:cNvPr id="32" name="Curved Connector 31">
            <a:extLst>
              <a:ext uri="{FF2B5EF4-FFF2-40B4-BE49-F238E27FC236}">
                <a16:creationId xmlns:a16="http://schemas.microsoft.com/office/drawing/2014/main" id="{5A732610-CE60-7F79-90CF-12C4425D2C68}"/>
              </a:ext>
            </a:extLst>
          </p:cNvPr>
          <p:cNvCxnSpPr>
            <a:cxnSpLocks/>
            <a:stCxn id="6" idx="2"/>
            <a:endCxn id="19" idx="1"/>
          </p:cNvCxnSpPr>
          <p:nvPr/>
        </p:nvCxnSpPr>
        <p:spPr>
          <a:xfrm rot="16200000" flipH="1">
            <a:off x="4737991" y="2153124"/>
            <a:ext cx="539026" cy="1720906"/>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6" name="Curved Connector 35">
            <a:extLst>
              <a:ext uri="{FF2B5EF4-FFF2-40B4-BE49-F238E27FC236}">
                <a16:creationId xmlns:a16="http://schemas.microsoft.com/office/drawing/2014/main" id="{EEACDCAF-66D9-B5B6-B09A-F7A839C450BC}"/>
              </a:ext>
            </a:extLst>
          </p:cNvPr>
          <p:cNvCxnSpPr>
            <a:cxnSpLocks/>
            <a:stCxn id="19" idx="3"/>
            <a:endCxn id="20" idx="1"/>
          </p:cNvCxnSpPr>
          <p:nvPr/>
        </p:nvCxnSpPr>
        <p:spPr>
          <a:xfrm flipV="1">
            <a:off x="6693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9" name="Curved Connector 38">
            <a:extLst>
              <a:ext uri="{FF2B5EF4-FFF2-40B4-BE49-F238E27FC236}">
                <a16:creationId xmlns:a16="http://schemas.microsoft.com/office/drawing/2014/main" id="{844CE821-D725-9689-913C-B8CA40503DD8}"/>
              </a:ext>
            </a:extLst>
          </p:cNvPr>
          <p:cNvCxnSpPr>
            <a:cxnSpLocks/>
            <a:stCxn id="20" idx="3"/>
            <a:endCxn id="22" idx="2"/>
          </p:cNvCxnSpPr>
          <p:nvPr/>
        </p:nvCxnSpPr>
        <p:spPr>
          <a:xfrm flipV="1">
            <a:off x="7760144" y="3274997"/>
            <a:ext cx="241413" cy="1"/>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5" name="Curved Connector 44">
            <a:extLst>
              <a:ext uri="{FF2B5EF4-FFF2-40B4-BE49-F238E27FC236}">
                <a16:creationId xmlns:a16="http://schemas.microsoft.com/office/drawing/2014/main" id="{D7BC7004-C8FF-6179-F22A-2F03A0E975E8}"/>
              </a:ext>
            </a:extLst>
          </p:cNvPr>
          <p:cNvCxnSpPr>
            <a:cxnSpLocks/>
            <a:stCxn id="21" idx="6"/>
            <a:endCxn id="15" idx="1"/>
          </p:cNvCxnSpPr>
          <p:nvPr/>
        </p:nvCxnSpPr>
        <p:spPr>
          <a:xfrm>
            <a:off x="1359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0" name="Curved Connector 49">
            <a:extLst>
              <a:ext uri="{FF2B5EF4-FFF2-40B4-BE49-F238E27FC236}">
                <a16:creationId xmlns:a16="http://schemas.microsoft.com/office/drawing/2014/main" id="{0AC6F3BC-4B5B-D165-63B4-4B37DF7E17F2}"/>
              </a:ext>
            </a:extLst>
          </p:cNvPr>
          <p:cNvCxnSpPr>
            <a:cxnSpLocks/>
            <a:stCxn id="22" idx="0"/>
            <a:endCxn id="12" idx="4"/>
          </p:cNvCxnSpPr>
          <p:nvPr/>
        </p:nvCxnSpPr>
        <p:spPr>
          <a:xfrm rot="5400000" flipH="1" flipV="1">
            <a:off x="7682144" y="2714170"/>
            <a:ext cx="880240" cy="1270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34" name="Curved Connector 33">
            <a:extLst>
              <a:ext uri="{FF2B5EF4-FFF2-40B4-BE49-F238E27FC236}">
                <a16:creationId xmlns:a16="http://schemas.microsoft.com/office/drawing/2014/main" id="{FC9F0610-F8B2-9560-72ED-0373B46CE516}"/>
              </a:ext>
            </a:extLst>
          </p:cNvPr>
          <p:cNvCxnSpPr>
            <a:cxnSpLocks/>
            <a:stCxn id="15" idx="3"/>
            <a:endCxn id="6" idx="1"/>
          </p:cNvCxnSpPr>
          <p:nvPr/>
        </p:nvCxnSpPr>
        <p:spPr>
          <a:xfrm flipV="1">
            <a:off x="2426144" y="2549855"/>
            <a:ext cx="1308213" cy="733235"/>
          </a:xfrm>
          <a:prstGeom prst="curvedConnector3">
            <a:avLst>
              <a:gd name="adj1" fmla="val 52621"/>
            </a:avLst>
          </a:prstGeom>
          <a:ln w="12700">
            <a:prstDash val="dash"/>
            <a:tailEnd type="triangle"/>
          </a:ln>
        </p:spPr>
        <p:style>
          <a:lnRef idx="1">
            <a:schemeClr val="dk1"/>
          </a:lnRef>
          <a:fillRef idx="0">
            <a:schemeClr val="dk1"/>
          </a:fillRef>
          <a:effectRef idx="0">
            <a:schemeClr val="dk1"/>
          </a:effectRef>
          <a:fontRef idx="minor">
            <a:schemeClr val="tx1"/>
          </a:fontRef>
        </p:style>
      </p:cxnSp>
      <p:sp>
        <p:nvSpPr>
          <p:cNvPr id="53" name="Rectangle 52">
            <a:extLst>
              <a:ext uri="{FF2B5EF4-FFF2-40B4-BE49-F238E27FC236}">
                <a16:creationId xmlns:a16="http://schemas.microsoft.com/office/drawing/2014/main" id="{1835FDAE-CF7F-F8B8-C16D-E6293A0B3C2A}"/>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54" name="Rectangle 53">
            <a:extLst>
              <a:ext uri="{FF2B5EF4-FFF2-40B4-BE49-F238E27FC236}">
                <a16:creationId xmlns:a16="http://schemas.microsoft.com/office/drawing/2014/main" id="{40A43407-0FEC-607C-39B1-49C9C1358739}"/>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2896643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2843</TotalTime>
  <Words>1148</Words>
  <Application>Microsoft Macintosh PowerPoint</Application>
  <PresentationFormat>Widescreen</PresentationFormat>
  <Paragraphs>275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Monaco</vt:lpstr>
      <vt:lpstr>Office Theme</vt:lpstr>
      <vt:lpstr>JANA2 Timeslices Update</vt:lpstr>
      <vt:lpstr>Timeslices problem as of 26 Jan</vt:lpstr>
      <vt:lpstr>Timeslices project roadmap</vt:lpstr>
      <vt:lpstr>Unanswered questions w.r.t. timeslices</vt:lpstr>
      <vt:lpstr>Important changes</vt:lpstr>
      <vt:lpstr>PowerPoint Presentation</vt:lpstr>
      <vt:lpstr>Basic topology</vt:lpstr>
      <vt:lpstr>Timeslices topology</vt:lpstr>
      <vt:lpstr>Merging topology</vt:lpstr>
      <vt:lpstr>Subevent topology</vt:lpstr>
      <vt:lpstr>Memory management -- Concept</vt:lpstr>
      <vt:lpstr>Event key</vt:lpstr>
      <vt:lpstr>Memory management</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Brei</dc:creator>
  <cp:lastModifiedBy>Nathan Brei</cp:lastModifiedBy>
  <cp:revision>78</cp:revision>
  <dcterms:created xsi:type="dcterms:W3CDTF">2024-03-25T15:59:07Z</dcterms:created>
  <dcterms:modified xsi:type="dcterms:W3CDTF">2024-04-02T14:11:27Z</dcterms:modified>
</cp:coreProperties>
</file>