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91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43B92-70A7-1FE9-7800-95CE0DC8D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1918BB-AA3C-7205-55FA-11BF97072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63A13-6E94-A414-3F21-BEB38A9A8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9545-FF9C-4C93-B245-0D46AAB35E8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E8028-2D9A-5B74-188F-FB4E992E2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FBF34-1778-7D78-C5FC-220E5744C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6F21-8C3A-4547-8FF5-5FF1C7484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9260C-633F-8329-0C02-B87546219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A437DF-E405-EF30-6FF5-A64A8BFCD2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CACB8-3B1F-01D8-46FF-346D7587C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9545-FF9C-4C93-B245-0D46AAB35E8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DBFAF-4D6C-A57E-3122-42A6ED9AD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6F818-4799-3C66-988D-AA4FD1810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6F21-8C3A-4547-8FF5-5FF1C7484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12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80C8C8-326E-06A3-590B-303FD79B28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E9CE88-1F5E-A925-7DAB-5CC161795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603FD-DAAC-C8A4-5B0E-86E5B52D0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9545-FF9C-4C93-B245-0D46AAB35E8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D313B-0C99-1D06-2F14-5D7C07FA1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7AC94-0B76-5C1F-D51F-8DDC9272B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6F21-8C3A-4547-8FF5-5FF1C7484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3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4079F-3EBF-1B32-F0C1-734E6F1B0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F88B7-775F-1C63-0C53-A10DB8E4A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C7B60-3B0D-BF77-021F-41AD74849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9545-FF9C-4C93-B245-0D46AAB35E8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199E1-1553-9B7A-7FA5-8880D7D3A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3581B-D768-529A-8454-2B1FA8C7E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6F21-8C3A-4547-8FF5-5FF1C7484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1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0741-C686-222D-9D08-A687BC561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92381-6769-AF13-EE45-9FA0E56A6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E3749-1EFD-EE48-7F36-19F36B29D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9545-FF9C-4C93-B245-0D46AAB35E8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B15B1-6F66-9349-ACE8-9F901315D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02F33-9904-199F-0169-DD7F4975C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6F21-8C3A-4547-8FF5-5FF1C7484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3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A89BB-DFC4-8D75-2B45-2F0588BE6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F4E16-0C4C-DF46-5AE6-6CB07B57CA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0CE948-60EF-2244-1FAE-77E4DA640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632737-9570-096D-70CB-B0723BCBA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9545-FF9C-4C93-B245-0D46AAB35E8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6CCF9-84AF-B7B8-0FA1-9DCA20582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FDA6B4-9BDF-65C8-CC5A-069E2EF1C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6F21-8C3A-4547-8FF5-5FF1C7484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1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5D9B4-1BEE-5E7A-6689-1DF5BD7A4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03E54E-A0AE-9BAC-9584-58914EA08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A000BC-20F5-58ED-C840-2FF9F9B2B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B94D07-7432-9FD6-EDE8-E1E0EA7F31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6FA42D-30E6-5503-8F93-020564B2F2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806586-76BF-94C0-48C9-3DBA8F169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9545-FF9C-4C93-B245-0D46AAB35E8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1E9B58-3DD9-BA84-6FCC-6FE9F66B6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9ED6D0-54ED-2DDB-626C-B8508D1DE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6F21-8C3A-4547-8FF5-5FF1C7484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3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21D4B-791E-A607-2875-1B4343230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FB9AC9-E0A7-C691-0158-DEF2A8973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9545-FF9C-4C93-B245-0D46AAB35E8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777A73-1B6D-900A-AB68-B622D2D18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0E9582-3F68-31C9-AB60-045BA75B8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6F21-8C3A-4547-8FF5-5FF1C7484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8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D40017-ADFE-6A18-49DC-7A640A6E1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9545-FF9C-4C93-B245-0D46AAB35E8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45FED-1498-0B7C-BD19-1D3137CAC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CB6349-F792-670B-26B9-CDFFFA752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6F21-8C3A-4547-8FF5-5FF1C7484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7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922EE-BC37-AD6D-CF57-4EAE39E5A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53E83-9AE7-B19A-4AD6-E7626E5B7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FDCC20-45E7-F012-F676-BA86E6948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C11EA3-E7E3-5ABB-4656-ECF595B29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9545-FF9C-4C93-B245-0D46AAB35E8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75BCBB-CFB6-A31F-F383-3515A7817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14E74-1F47-3EE6-78C0-372875846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6F21-8C3A-4547-8FF5-5FF1C7484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37AE9-725B-E202-E0A9-6AB958591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31C643-7875-E4C7-BF28-F69FDE3789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9193F5-8937-5B20-3164-998C22770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C5A6AC-11B3-A637-9FB7-9F6CDA088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D9545-FF9C-4C93-B245-0D46AAB35E8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9519C3-8721-386A-E423-070945BA2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E90CF0-EE3C-EC4D-8C2C-A3700B3C8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6F21-8C3A-4547-8FF5-5FF1C7484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04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352D8A-6F05-C09D-5640-4DDFD451B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0A86C-E8C8-4C50-BE76-9909BA72A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E16C9-B3AC-0715-F8A1-697555E197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FD9545-FF9C-4C93-B245-0D46AAB35E86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2BBBF-8F4D-2939-2C5A-2CB1C9F486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E5C97-E924-CC67-D0A7-FFDC7DECED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AF6F21-8C3A-4547-8FF5-5FF1C7484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5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1E961-4246-FE16-2206-423D46456B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Simulation Normalization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2B5948-6A0C-70DA-2337-454DC8D1C1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7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81BBEC-6E65-7439-4255-4AEFFEAF0478}"/>
              </a:ext>
            </a:extLst>
          </p:cNvPr>
          <p:cNvSpPr txBox="1"/>
          <p:nvPr/>
        </p:nvSpPr>
        <p:spPr>
          <a:xfrm>
            <a:off x="312516" y="173620"/>
            <a:ext cx="8461094" cy="64818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Introduction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A43B2D-6A42-F8F6-F9F8-F9EB8530C819}"/>
              </a:ext>
            </a:extLst>
          </p:cNvPr>
          <p:cNvSpPr txBox="1"/>
          <p:nvPr/>
        </p:nvSpPr>
        <p:spPr>
          <a:xfrm>
            <a:off x="453081" y="922636"/>
            <a:ext cx="11129319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When working with simulation, you will often need to normalize your results 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Estimate statistical power of some measurement assuming a given amount of data taken (integrated luminosity)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/>
              <a:t>Combine several simulation sets which have different cross sections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Typically, we normalize to a given integrated luminosity (often in fb^-1 for the EIC)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Integrated Luminosity = </a:t>
            </a:r>
            <a:r>
              <a:rPr lang="en-US" dirty="0" err="1"/>
              <a:t>N_events</a:t>
            </a:r>
            <a:r>
              <a:rPr lang="en-US" dirty="0"/>
              <a:t> / Cross Section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From the above, it is obvious we need two pieces of information: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 err="1"/>
              <a:t>N_events</a:t>
            </a:r>
            <a:r>
              <a:rPr lang="en-US" dirty="0"/>
              <a:t>: this is the number of events which were generated, or, the number of events which enter your analysis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dirty="0"/>
              <a:t>Cross Section: A measure of the probability for an event to occur – The cross section depends on the process(es) being simulated and the various phase space restrictions applied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The cross section is often reported in the log output of the generator. It can also be found in the </a:t>
            </a:r>
            <a:r>
              <a:rPr lang="en-US" dirty="0" err="1"/>
              <a:t>hepmc</a:t>
            </a:r>
            <a:r>
              <a:rPr lang="en-US" dirty="0"/>
              <a:t> files stored on S3. Note: the cross section is updated for each event and asymptotically approaches the “correct” value for N-&gt;large, so take the cross section value from the end of the </a:t>
            </a:r>
            <a:r>
              <a:rPr lang="en-US" dirty="0" err="1"/>
              <a:t>hepmc</a:t>
            </a:r>
            <a:r>
              <a:rPr lang="en-US" dirty="0"/>
              <a:t> file. Note: </a:t>
            </a:r>
            <a:r>
              <a:rPr lang="en-US" dirty="0" err="1"/>
              <a:t>hepmc</a:t>
            </a:r>
            <a:r>
              <a:rPr lang="en-US" dirty="0"/>
              <a:t> default is to report cross section in picobarn</a:t>
            </a:r>
          </a:p>
        </p:txBody>
      </p:sp>
    </p:spTree>
    <p:extLst>
      <p:ext uri="{BB962C8B-B14F-4D97-AF65-F5344CB8AC3E}">
        <p14:creationId xmlns:p14="http://schemas.microsoft.com/office/powerpoint/2010/main" val="2597767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81BBEC-6E65-7439-4255-4AEFFEAF0478}"/>
              </a:ext>
            </a:extLst>
          </p:cNvPr>
          <p:cNvSpPr txBox="1"/>
          <p:nvPr/>
        </p:nvSpPr>
        <p:spPr>
          <a:xfrm>
            <a:off x="312516" y="173620"/>
            <a:ext cx="8461094" cy="64818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Normalization Procedure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A43B2D-6A42-F8F6-F9F8-F9EB8530C819}"/>
              </a:ext>
            </a:extLst>
          </p:cNvPr>
          <p:cNvSpPr txBox="1"/>
          <p:nvPr/>
        </p:nvSpPr>
        <p:spPr>
          <a:xfrm>
            <a:off x="453081" y="922636"/>
            <a:ext cx="1112931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Assume we have a histogram h1 and we want to scale it such that the counts would correspond to those expected for a given integrated luminosity (say 10 fb^-1 for this example)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double </a:t>
            </a:r>
            <a:r>
              <a:rPr lang="en-US" dirty="0" err="1"/>
              <a:t>intLumi</a:t>
            </a:r>
            <a:r>
              <a:rPr lang="en-US" dirty="0"/>
              <a:t> = Number of events analyzed / sample cross section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double </a:t>
            </a:r>
            <a:r>
              <a:rPr lang="en-US" dirty="0" err="1"/>
              <a:t>normFactor</a:t>
            </a:r>
            <a:r>
              <a:rPr lang="en-US" dirty="0"/>
              <a:t> = 10 fb^-1 / </a:t>
            </a:r>
            <a:r>
              <a:rPr lang="en-US" dirty="0" err="1"/>
              <a:t>intLumi</a:t>
            </a:r>
            <a:r>
              <a:rPr lang="en-US" dirty="0"/>
              <a:t> (make sure the cross section is in fb)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h1-&gt;Scale(</a:t>
            </a:r>
            <a:r>
              <a:rPr lang="en-US" dirty="0" err="1"/>
              <a:t>normFactor</a:t>
            </a:r>
            <a:r>
              <a:rPr lang="en-US" dirty="0"/>
              <a:t>)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If one wants to scale statistical uncertainties: sqrt(counts)/sqrt(</a:t>
            </a:r>
            <a:r>
              <a:rPr lang="en-US" dirty="0" err="1"/>
              <a:t>normFactor</a:t>
            </a:r>
            <a:r>
              <a:rPr lang="en-US" dirty="0"/>
              <a:t>)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Same basic philosophy holds if you want to combine results from multiple samples with different cross sections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Define </a:t>
            </a:r>
            <a:r>
              <a:rPr lang="en-US" dirty="0" err="1"/>
              <a:t>initLumi</a:t>
            </a:r>
            <a:r>
              <a:rPr lang="en-US" dirty="0"/>
              <a:t> and therefore </a:t>
            </a:r>
            <a:r>
              <a:rPr lang="en-US" dirty="0" err="1"/>
              <a:t>normFactor</a:t>
            </a:r>
            <a:r>
              <a:rPr lang="en-US" dirty="0"/>
              <a:t> for each sample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Scale the histogram from each sample by the appropriate </a:t>
            </a:r>
            <a:r>
              <a:rPr lang="en-US" dirty="0" err="1"/>
              <a:t>normFactor</a:t>
            </a:r>
            <a:endParaRPr lang="en-US" dirty="0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/>
              <a:t>Add histograms as normal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117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345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Wingdings</vt:lpstr>
      <vt:lpstr>Office Theme</vt:lpstr>
      <vt:lpstr>Simulation Normalization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Simulation Normalization</dc:title>
  <dc:creator>Page, Brian</dc:creator>
  <cp:lastModifiedBy>Page, Brian</cp:lastModifiedBy>
  <cp:revision>1</cp:revision>
  <dcterms:created xsi:type="dcterms:W3CDTF">2024-04-03T08:03:19Z</dcterms:created>
  <dcterms:modified xsi:type="dcterms:W3CDTF">2024-04-03T08:04:06Z</dcterms:modified>
</cp:coreProperties>
</file>