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  <p:sldMasterId id="2147483655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1228" r:id="rId5"/>
    <p:sldId id="1229" r:id="rId6"/>
    <p:sldId id="1223" r:id="rId7"/>
    <p:sldId id="1224" r:id="rId8"/>
    <p:sldId id="1225" r:id="rId9"/>
    <p:sldId id="1226" r:id="rId10"/>
    <p:sldId id="1227" r:id="rId11"/>
  </p:sldIdLst>
  <p:sldSz cx="12801600" cy="7772400"/>
  <p:notesSz cx="6858000" cy="9144000"/>
  <p:embeddedFontLst>
    <p:embeddedFont>
      <p:font typeface="Helvetica Neue" panose="02000503000000020004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76">
          <p15:clr>
            <a:srgbClr val="EFEFEF"/>
          </p15:clr>
        </p15:guide>
        <p15:guide id="2" pos="7488">
          <p15:clr>
            <a:srgbClr val="EFEFEF"/>
          </p15:clr>
        </p15:guide>
        <p15:guide id="3" pos="1728">
          <p15:clr>
            <a:srgbClr val="EFEFEF"/>
          </p15:clr>
        </p15:guide>
        <p15:guide id="4" pos="6336">
          <p15:clr>
            <a:srgbClr val="EFEFEF"/>
          </p15:clr>
        </p15:guide>
        <p15:guide id="5" pos="2880">
          <p15:clr>
            <a:srgbClr val="EFEFEF"/>
          </p15:clr>
        </p15:guide>
        <p15:guide id="6" pos="5184">
          <p15:clr>
            <a:srgbClr val="EFEFEF"/>
          </p15:clr>
        </p15:guide>
        <p15:guide id="7" pos="4032">
          <p15:clr>
            <a:srgbClr val="EFEFEF"/>
          </p15:clr>
        </p15:guide>
        <p15:guide id="8" orient="horz" pos="4608">
          <p15:clr>
            <a:srgbClr val="EFEFEF"/>
          </p15:clr>
        </p15:guide>
        <p15:guide id="9" orient="horz" pos="461">
          <p15:clr>
            <a:srgbClr val="EFEFEF"/>
          </p15:clr>
        </p15:guide>
        <p15:guide id="10" orient="horz" pos="1152">
          <p15:clr>
            <a:srgbClr val="EFEFEF"/>
          </p15:clr>
        </p15:guide>
        <p15:guide id="11" orient="horz" pos="1843">
          <p15:clr>
            <a:srgbClr val="EFEFEF"/>
          </p15:clr>
        </p15:guide>
        <p15:guide id="12" orient="horz" pos="2534">
          <p15:clr>
            <a:srgbClr val="EFEFEF"/>
          </p15:clr>
        </p15:guide>
        <p15:guide id="13" orient="horz" pos="3226">
          <p15:clr>
            <a:srgbClr val="EFEFEF"/>
          </p15:clr>
        </p15:guide>
        <p15:guide id="14" orient="horz" pos="3917">
          <p15:clr>
            <a:srgbClr val="EFEFEF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Laycock" initials="" lastIdx="10" clrIdx="0"/>
  <p:cmAuthor id="1" name="Torre Wenaus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0A"/>
    <a:srgbClr val="FFDF00"/>
    <a:srgbClr val="F70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1"/>
    <p:restoredTop sz="94966"/>
  </p:normalViewPr>
  <p:slideViewPr>
    <p:cSldViewPr snapToGrid="0">
      <p:cViewPr varScale="1">
        <p:scale>
          <a:sx n="107" d="100"/>
          <a:sy n="107" d="100"/>
        </p:scale>
        <p:origin x="1280" y="168"/>
      </p:cViewPr>
      <p:guideLst>
        <p:guide pos="576"/>
        <p:guide pos="7488"/>
        <p:guide pos="1728"/>
        <p:guide pos="6336"/>
        <p:guide pos="2880"/>
        <p:guide pos="5184"/>
        <p:guide pos="4032"/>
        <p:guide orient="horz" pos="4608"/>
        <p:guide orient="horz" pos="461"/>
        <p:guide orient="horz" pos="1152"/>
        <p:guide orient="horz" pos="1843"/>
        <p:guide orient="horz" pos="2534"/>
        <p:guide orient="horz" pos="3226"/>
        <p:guide orient="horz"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C8A014-2C09-7398-FE7A-AEEA884F3E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252C1-41B9-21D8-44E5-03185C25E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1325B-05BE-F749-97A0-007E2DD78E4E}" type="datetime1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DDFB6-FBF3-8C8A-66B0-9B1F1A884A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B2069-D25F-5A3E-45A5-7D5C34E57E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DED81-E51F-0D44-B50F-1AA45DD0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244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05419" y="685800"/>
            <a:ext cx="5647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de3255a171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685800"/>
            <a:ext cx="56483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de3255a171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NL4 Slide" userDrawn="1">
  <p:cSld name="TITLE_AND_BODY_3_1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0" y="7094425"/>
            <a:ext cx="128016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FY 2022 National Laboratory Energy Frontier Research Program Review</a:t>
            </a:r>
            <a:endParaRPr>
              <a:solidFill>
                <a:srgbClr val="66666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r="8332"/>
          <a:stretch/>
        </p:blipFill>
        <p:spPr>
          <a:xfrm>
            <a:off x="-1910" y="-45725"/>
            <a:ext cx="12803510" cy="786384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228600" y="1010975"/>
            <a:ext cx="12599400" cy="6175500"/>
          </a:xfrm>
          <a:prstGeom prst="rect">
            <a:avLst/>
          </a:prstGeom>
        </p:spPr>
        <p:txBody>
          <a:bodyPr spcFirstLastPara="1" wrap="square" lIns="128000" tIns="128000" rIns="128000" bIns="128000" anchor="t" anchorCtr="0">
            <a:noAutofit/>
          </a:bodyPr>
          <a:lstStyle>
            <a:lvl1pPr marL="457200" lvl="0" indent="-38100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﻿"/>
              <a:defRPr b="0" i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42900" rtl="0">
              <a:spcBef>
                <a:spcPts val="500"/>
              </a:spcBef>
              <a:spcAft>
                <a:spcPts val="0"/>
              </a:spcAft>
              <a:buSzPts val="1800"/>
              <a:buFont typeface="Helvetica Neue"/>
              <a:buChar char="●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30200" rtl="0">
              <a:spcBef>
                <a:spcPts val="500"/>
              </a:spcBef>
              <a:spcAft>
                <a:spcPts val="0"/>
              </a:spcAft>
              <a:buSzPts val="1600"/>
              <a:buFont typeface="Helvetica Neue"/>
              <a:buChar char="●"/>
              <a:defRPr sz="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 rtl="0">
              <a:spcBef>
                <a:spcPts val="500"/>
              </a:spcBef>
              <a:spcAft>
                <a:spcPts val="0"/>
              </a:spcAft>
              <a:buSzPts val="1400"/>
              <a:buFont typeface="Helvetica Neue"/>
              <a:buChar char="●"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30" name="Google Shape;30;p4"/>
          <p:cNvSpPr txBox="1"/>
          <p:nvPr/>
        </p:nvSpPr>
        <p:spPr>
          <a:xfrm>
            <a:off x="1454496" y="7163047"/>
            <a:ext cx="6913756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Alexei Klimentov</a:t>
            </a:r>
            <a:endParaRPr>
              <a:solidFill>
                <a:srgbClr val="66666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FF18C-02D6-6EF0-47AA-E36C99A0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071468" y="7091797"/>
            <a:ext cx="1528052" cy="594900"/>
          </a:xfrm>
          <a:prstGeom prst="rect">
            <a:avLst/>
          </a:prstGeom>
        </p:spPr>
        <p:txBody>
          <a:bodyPr spcFirstLastPara="1" wrap="square" lIns="98625" tIns="98625" rIns="98625" bIns="98625" anchor="ctr" anchorCtr="0">
            <a:noAutofit/>
          </a:bodyPr>
          <a:lstStyle>
            <a:lvl1pPr lvl="0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buNone/>
              <a:defRPr sz="1400" b="0" i="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21B95-C8BB-6F5A-611E-336AB5BCE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517525"/>
            <a:ext cx="4129087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1F1A-677C-EB20-54B2-FBC29BB23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950" y="1119188"/>
            <a:ext cx="648176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963C0-B0B9-C27A-47C1-9294C2674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063" y="2332038"/>
            <a:ext cx="4129087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16B08-3103-3349-4A80-51E500232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734C5-F31F-3853-3A16-25E3F44C4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1B2C1-D052-3BDA-5238-BA9D32E0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0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F3057-B84E-E386-5CE4-75D7D5CFC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517525"/>
            <a:ext cx="4129087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396BB-396C-F3D7-81C0-55A73E560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1950" y="1119188"/>
            <a:ext cx="648176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5FC97-6FF7-3F23-4CFE-65DFF51F9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063" y="2332038"/>
            <a:ext cx="4129087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566FA-B474-2FA6-4146-BEB8E724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0714A-7220-3573-13B1-249AF19E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8D6408-7996-CD0F-6BF0-21CE7721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3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DA5A4-F40C-CE30-75B3-7DB96A1C0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D826A-0320-38B1-FD3B-D6AC16535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18D8A-1BF7-9F37-9835-11674A20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64BC0-0824-93D6-DE8E-2143274D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ED4EF-C0B9-59F6-6769-225F798B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47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0D0CA8-F777-327F-D86D-B61FDB4B3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463" y="414338"/>
            <a:ext cx="2760662" cy="65865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388ED-3A0D-6C10-1C8A-1FF0F0315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79475" y="414338"/>
            <a:ext cx="8129588" cy="65865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18620-0778-E0C5-3C2C-DBA0C46E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BD6F7-F838-DE9B-E6E3-BBFEDE737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28E57-C325-9CB6-EA01-D7D9BC2F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5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NL4 Titl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853834" y="2880714"/>
            <a:ext cx="10851300" cy="22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25" tIns="49250" rIns="98525" bIns="49250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Helvetica Neue"/>
              <a:buNone/>
              <a:defRPr sz="4800" i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853834" y="6542993"/>
            <a:ext cx="108513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25" tIns="49250" rIns="98525" bIns="49250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Helvetica Neue"/>
              <a:buNone/>
              <a:defRPr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853834" y="5101637"/>
            <a:ext cx="10851300" cy="14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25" tIns="49250" rIns="98525" bIns="4925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Helvetica Neue"/>
              <a:buNone/>
              <a:defRPr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■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●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○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■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pic>
        <p:nvPicPr>
          <p:cNvPr id="35" name="Google Shape;3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6688" y="658388"/>
            <a:ext cx="331470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87000" y="1839500"/>
            <a:ext cx="1962150" cy="66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  <p15:guide id="2" pos="4032">
          <p15:clr>
            <a:srgbClr val="FBAE40"/>
          </p15:clr>
        </p15:guide>
        <p15:guide id="3" orient="horz" pos="4406">
          <p15:clr>
            <a:srgbClr val="FBAE40"/>
          </p15:clr>
        </p15:guide>
        <p15:guide id="4" pos="378">
          <p15:clr>
            <a:srgbClr val="FBAE40"/>
          </p15:clr>
        </p15:guide>
        <p15:guide id="5" pos="7686">
          <p15:clr>
            <a:srgbClr val="FBAE40"/>
          </p15:clr>
        </p15:guide>
        <p15:guide id="6" orient="horz" pos="451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F839-4890-306F-6B3D-BF3A8F879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71588"/>
            <a:ext cx="96012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DF9B4-EAC8-E64D-1DE8-E8DFCFB9F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083050"/>
            <a:ext cx="96012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3DD0D-C6ED-6D1E-97C6-147356FC0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C9FBF-F820-296E-1095-DE9282AC3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BF89C-EBE7-C235-127D-26261DD9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0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8B189-23C2-2539-A007-798B9500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16C7-5260-6369-7B7F-D4DC50CDA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8F8E7-20BF-DD9C-E9F3-DBBEDE21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4E09D-A50A-6768-52D8-AE74C8D1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00777-00B7-5CE0-1297-6BEEF33A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8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C8E7-7DA1-FAA5-7A65-1AB42DD20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125" y="1938338"/>
            <a:ext cx="11041063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5DFFE-69E5-1319-62CF-99C138A95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125" y="5200650"/>
            <a:ext cx="11041063" cy="17002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E1E67-551A-0DD7-BBE4-5E963027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93AEB-4824-C0A4-9C4C-3ADFE0CC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700FB-D024-D254-3704-0D20434C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7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375CC-10ED-E201-A413-854A7D6AF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EC56A-3E22-5EEA-B72A-A8AE3EA17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9475" y="2068513"/>
            <a:ext cx="5445125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24B73-B6F8-B37C-BB37-BF22EEA09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68513"/>
            <a:ext cx="5445125" cy="493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41E38-A3D1-F94F-9FEC-54D79925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FB85F-1731-231E-8B2F-5D341149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E929-ED02-677D-F7DB-754DE740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7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0FA1C-EC6D-E247-2E63-5C33EFE4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3" y="414338"/>
            <a:ext cx="11042650" cy="1501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D258E-88BD-696B-9416-38D92BEB7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063" y="1905000"/>
            <a:ext cx="5416550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3EA13-97BA-42E7-BB0B-6017643A8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063" y="2838450"/>
            <a:ext cx="5416550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17E0D-A2EF-69CA-3A2B-4CE4A064F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175" y="1905000"/>
            <a:ext cx="54435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C27CD-C881-BEA7-A895-6F2AEB082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175" y="2838450"/>
            <a:ext cx="5443538" cy="4176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620A51-FB27-F7A9-0353-CA5E1DC8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282684-54FA-E34A-BB34-4CA0F323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A85F5-247B-1035-7DAF-CDE014DB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5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3B1A-DF42-A167-44E5-F2A21AD4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58BA9D-36DC-13EB-8531-05E0DA8D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5968A-79D1-FF83-E7F3-54CCBD7B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A6A3A-F126-56E0-0529-3D94E34B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7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CFE634-D74E-A1FA-907B-41C409F0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F2C85A-D38A-6E38-F074-26698FE1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CA0E5-40CF-1423-41C7-4B0D73B5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4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4">
            <a:alphaModFix/>
          </a:blip>
          <a:srcRect l="2236" r="6113"/>
          <a:stretch/>
        </p:blipFill>
        <p:spPr>
          <a:xfrm>
            <a:off x="-8525" y="-82300"/>
            <a:ext cx="12801600" cy="78638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/>
          <p:nvPr/>
        </p:nvSpPr>
        <p:spPr>
          <a:xfrm>
            <a:off x="9883900" y="6494750"/>
            <a:ext cx="2832000" cy="1201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0" y="7094425"/>
            <a:ext cx="128016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DAOD lifetime exceptions </a:t>
            </a:r>
            <a:endParaRPr>
              <a:solidFill>
                <a:srgbClr val="66666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228600" y="1014984"/>
            <a:ext cx="12376500" cy="60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128000" rIns="128000" bIns="1280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Helvetica Neue"/>
              <a:buChar char="●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105C78"/>
              </a:buClr>
              <a:buSzPts val="1800"/>
              <a:buFont typeface="Helvetica Neue"/>
              <a:buChar char="○"/>
              <a:defRPr sz="1800">
                <a:solidFill>
                  <a:srgbClr val="105C7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Helvetica Neue"/>
              <a:buChar char="■"/>
              <a:defRPr sz="16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○"/>
              <a:defRPr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Helvetica Neue"/>
              <a:buChar char="■"/>
              <a:defRPr sz="12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Helvetica Neue"/>
              <a:buChar char="●"/>
              <a:defRPr sz="12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Helvetica Neue"/>
              <a:buChar char="○"/>
              <a:defRPr sz="12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Helvetica Neue"/>
              <a:buChar char="■"/>
              <a:defRPr sz="1200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23020" y="98430"/>
            <a:ext cx="12376500" cy="865500"/>
          </a:xfrm>
          <a:prstGeom prst="rect">
            <a:avLst/>
          </a:prstGeom>
          <a:noFill/>
          <a:ln>
            <a:noFill/>
          </a:ln>
          <a:effectLst>
            <a:outerShdw blurRad="71438"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31450" tIns="131450" rIns="131450" bIns="13145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Helvetica Neue"/>
              <a:buNone/>
              <a:defRPr sz="40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Franklin"/>
              <a:buNone/>
              <a:defRPr sz="4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11533359" y="7018580"/>
            <a:ext cx="7683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625" tIns="98625" rIns="98625" bIns="98625" anchor="ctr" anchorCtr="0">
            <a:noAutofit/>
          </a:bodyPr>
          <a:lstStyle>
            <a:lvl1pPr lvl="0" algn="ctr" rtl="0">
              <a:buNone/>
              <a:defRPr sz="1500" b="1" i="1">
                <a:solidFill>
                  <a:srgbClr val="105C78"/>
                </a:solidFill>
              </a:defRPr>
            </a:lvl1pPr>
            <a:lvl2pPr lvl="1" algn="ctr" rtl="0">
              <a:buNone/>
              <a:defRPr sz="1500" b="1" i="1">
                <a:solidFill>
                  <a:srgbClr val="105C78"/>
                </a:solidFill>
              </a:defRPr>
            </a:lvl2pPr>
            <a:lvl3pPr lvl="2" algn="ctr" rtl="0">
              <a:buNone/>
              <a:defRPr sz="1500" b="1" i="1">
                <a:solidFill>
                  <a:srgbClr val="105C78"/>
                </a:solidFill>
              </a:defRPr>
            </a:lvl3pPr>
            <a:lvl4pPr lvl="3" algn="ctr" rtl="0">
              <a:buNone/>
              <a:defRPr sz="1500" b="1" i="1">
                <a:solidFill>
                  <a:srgbClr val="105C78"/>
                </a:solidFill>
              </a:defRPr>
            </a:lvl4pPr>
            <a:lvl5pPr lvl="4" algn="ctr" rtl="0">
              <a:buNone/>
              <a:defRPr sz="1500" b="1" i="1">
                <a:solidFill>
                  <a:srgbClr val="105C78"/>
                </a:solidFill>
              </a:defRPr>
            </a:lvl5pPr>
            <a:lvl6pPr lvl="5" algn="ctr" rtl="0">
              <a:buNone/>
              <a:defRPr sz="1500" b="1" i="1">
                <a:solidFill>
                  <a:srgbClr val="105C78"/>
                </a:solidFill>
              </a:defRPr>
            </a:lvl6pPr>
            <a:lvl7pPr lvl="6" algn="ctr" rtl="0">
              <a:buNone/>
              <a:defRPr sz="1500" b="1" i="1">
                <a:solidFill>
                  <a:srgbClr val="105C78"/>
                </a:solidFill>
              </a:defRPr>
            </a:lvl7pPr>
            <a:lvl8pPr lvl="7" algn="ctr" rtl="0">
              <a:buNone/>
              <a:defRPr sz="1500" b="1" i="1">
                <a:solidFill>
                  <a:srgbClr val="105C78"/>
                </a:solidFill>
              </a:defRPr>
            </a:lvl8pPr>
            <a:lvl9pPr lvl="8" algn="ctr" rtl="0">
              <a:buNone/>
              <a:defRPr sz="1500" b="1" i="1">
                <a:solidFill>
                  <a:srgbClr val="105C78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1"/>
          <p:cNvSpPr txBox="1"/>
          <p:nvPr/>
        </p:nvSpPr>
        <p:spPr>
          <a:xfrm>
            <a:off x="3057275" y="511575"/>
            <a:ext cx="16809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B3761-DEA9-46CE-0189-90E0E87C8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475" y="414338"/>
            <a:ext cx="1104265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596F3-CEDC-C2ED-941C-DED4B3C44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9475" y="2068513"/>
            <a:ext cx="1104265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60D10-0FAC-1B50-7E67-9853B3D21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9475" y="7204075"/>
            <a:ext cx="2881313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22E74-F5CA-4FE0-991F-FDFE96974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213" y="7204075"/>
            <a:ext cx="43211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8CF94-A7FB-EE9E-B9E6-892A4E248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0813" y="7204075"/>
            <a:ext cx="2881312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0423D-FBE5-214F-B689-3056574A4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4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bnl.gov/event/22938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ds.cern.ch/" TargetMode="External"/><Relationship Id="rId4" Type="http://schemas.openxmlformats.org/officeDocument/2006/relationships/hyperlink" Target="https://docs.google.com/document/d/1yZ-5bVOD7wtASL0dkFFC1xBbKuHM8SACtqPPBtqYVQM/edit#heading=h.rrhn7io6who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QC5OgimCnUNX_4oEgBY3WOulXuI9JLx1ACL9_omVbJM/edit#gid=0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ew-cds.cern.ch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ctrTitle"/>
          </p:nvPr>
        </p:nvSpPr>
        <p:spPr>
          <a:xfrm>
            <a:off x="558140" y="2645155"/>
            <a:ext cx="11685319" cy="2207100"/>
          </a:xfrm>
          <a:prstGeom prst="rect">
            <a:avLst/>
          </a:prstGeom>
        </p:spPr>
        <p:txBody>
          <a:bodyPr spcFirstLastPara="1" wrap="square" lIns="98525" tIns="49250" rIns="98525" bIns="49250" anchor="t" anchorCtr="0">
            <a:noAutofit/>
          </a:bodyPr>
          <a:lstStyle/>
          <a:p>
            <a:r>
              <a:rPr lang="en-US" sz="3600" b="0" dirty="0">
                <a:solidFill>
                  <a:srgbClr val="F9F9F9"/>
                </a:solidFill>
                <a:latin typeface="+mj-lt"/>
              </a:rPr>
              <a:t>Highlights of the </a:t>
            </a:r>
            <a:r>
              <a:rPr lang="en-US" sz="3600" b="0" i="0" u="none" strike="noStrike" dirty="0">
                <a:solidFill>
                  <a:srgbClr val="F9F9F9"/>
                </a:solidFill>
                <a:effectLst/>
                <a:latin typeface="+mj-lt"/>
              </a:rPr>
              <a:t>BNL NPP Discussion on </a:t>
            </a:r>
            <a:r>
              <a:rPr lang="en-US" sz="3600" b="0" i="0" u="none" strike="noStrike" dirty="0" err="1">
                <a:solidFill>
                  <a:srgbClr val="F9F9F9"/>
                </a:solidFill>
                <a:effectLst/>
                <a:latin typeface="+mj-lt"/>
              </a:rPr>
              <a:t>ePIC</a:t>
            </a:r>
            <a:r>
              <a:rPr lang="en-US" sz="3600" b="0" i="0" u="none" strike="noStrike" dirty="0">
                <a:solidFill>
                  <a:srgbClr val="F9F9F9"/>
                </a:solidFill>
                <a:effectLst/>
                <a:latin typeface="+mj-lt"/>
              </a:rPr>
              <a:t> Collaboration Tools and Technologies</a:t>
            </a:r>
            <a:br>
              <a:rPr lang="en-US" sz="3600" b="0" i="0" u="none" strike="noStrike" dirty="0">
                <a:solidFill>
                  <a:srgbClr val="F9F9F9"/>
                </a:solidFill>
                <a:effectLst/>
                <a:latin typeface="+mj-lt"/>
              </a:rPr>
            </a:br>
            <a:endParaRPr sz="3600" b="0" i="1" dirty="0"/>
          </a:p>
        </p:txBody>
      </p:sp>
      <p:sp>
        <p:nvSpPr>
          <p:cNvPr id="49" name="Google Shape;49;p8"/>
          <p:cNvSpPr txBox="1">
            <a:spLocks noGrp="1"/>
          </p:cNvSpPr>
          <p:nvPr>
            <p:ph type="subTitle" idx="1"/>
          </p:nvPr>
        </p:nvSpPr>
        <p:spPr>
          <a:xfrm>
            <a:off x="853834" y="6305486"/>
            <a:ext cx="10851300" cy="845700"/>
          </a:xfrm>
          <a:prstGeom prst="rect">
            <a:avLst/>
          </a:prstGeom>
        </p:spPr>
        <p:txBody>
          <a:bodyPr spcFirstLastPara="1" wrap="square" lIns="98525" tIns="49250" rIns="98525" bIns="49250" anchor="t" anchorCtr="0">
            <a:noAutofit/>
          </a:bodyPr>
          <a:lstStyle/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en" dirty="0"/>
              <a:t>April 18, 2024</a:t>
            </a:r>
            <a:endParaRPr dirty="0"/>
          </a:p>
          <a:p>
            <a:pPr marL="0" lvl="0" indent="0" algn="l" rtl="0">
              <a:spcBef>
                <a:spcPts val="1100"/>
              </a:spcBef>
              <a:spcAft>
                <a:spcPts val="500"/>
              </a:spcAft>
              <a:buNone/>
            </a:pPr>
            <a:endParaRPr dirty="0"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53834" y="4626624"/>
            <a:ext cx="10851300" cy="1427700"/>
          </a:xfrm>
          <a:prstGeom prst="rect">
            <a:avLst/>
          </a:prstGeom>
        </p:spPr>
        <p:txBody>
          <a:bodyPr spcFirstLastPara="1" wrap="square" lIns="98525" tIns="49250" rIns="98525" bIns="49250" anchor="t" anchorCtr="0">
            <a:noAutofit/>
          </a:bodyPr>
          <a:lstStyle/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en" dirty="0"/>
              <a:t>Alexei Klimentov</a:t>
            </a:r>
          </a:p>
          <a:p>
            <a:pPr marL="0" lvl="0" indent="0" algn="l" rtl="0">
              <a:spcBef>
                <a:spcPts val="1100"/>
              </a:spcBef>
              <a:spcAft>
                <a:spcPts val="500"/>
              </a:spcAft>
              <a:buNone/>
            </a:pPr>
            <a:r>
              <a:rPr lang="en-US" sz="2000" dirty="0"/>
              <a:t>Brookhaven National Laboratory</a:t>
            </a:r>
            <a:endParaRPr sz="2000" baseline="30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87ADB-4D85-A151-2853-568A3AE88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450" y="-78336"/>
            <a:ext cx="12571800" cy="1089300"/>
          </a:xfrm>
        </p:spPr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72ECA-BCAB-CF28-FC41-4E14B4034F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968500" lvl="4" indent="0">
              <a:buNone/>
            </a:pPr>
            <a:endParaRPr lang="en-US" sz="3200" dirty="0"/>
          </a:p>
          <a:p>
            <a:pPr marL="1511300" lvl="3" indent="0"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96E8B-51CC-0BAB-7DD5-83CB96FA15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 dirty="0"/>
              <a:t> </a:t>
            </a:r>
            <a:fld id="{E203AB13-5705-184C-BA2A-ABE2E46D9DDC}" type="slidenum">
              <a:rPr lang="en" smtClean="0"/>
              <a:pPr/>
              <a:t>2</a:t>
            </a:fld>
            <a:endParaRPr lang="en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442FB3CB-7D2A-F86A-ACD4-3D60B00C1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560" y="189162"/>
            <a:ext cx="8341988" cy="62251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99F8F9-E030-E03D-6A79-78CB12031699}"/>
              </a:ext>
            </a:extLst>
          </p:cNvPr>
          <p:cNvSpPr txBox="1"/>
          <p:nvPr/>
        </p:nvSpPr>
        <p:spPr>
          <a:xfrm>
            <a:off x="10172407" y="5943874"/>
            <a:ext cx="2629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i="1" dirty="0">
              <a:hlinkClick r:id="rId3"/>
            </a:endParaRPr>
          </a:p>
          <a:p>
            <a:endParaRPr lang="en-US" i="1" dirty="0">
              <a:hlinkClick r:id="rId3"/>
            </a:endParaRPr>
          </a:p>
          <a:p>
            <a:r>
              <a:rPr lang="en-US" i="1" dirty="0">
                <a:hlinkClick r:id="rId3"/>
              </a:rPr>
              <a:t>Indico page</a:t>
            </a:r>
            <a:r>
              <a:rPr lang="en-US" i="1" dirty="0"/>
              <a:t> and presentations</a:t>
            </a:r>
          </a:p>
          <a:p>
            <a:r>
              <a:rPr lang="en-US" i="1" dirty="0">
                <a:hlinkClick r:id="rId4"/>
              </a:rPr>
              <a:t>Live notes</a:t>
            </a:r>
            <a:endParaRPr lang="en-US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FD34A8-D327-66C6-2C88-07AF1CEA2D0F}"/>
              </a:ext>
            </a:extLst>
          </p:cNvPr>
          <p:cNvSpPr txBox="1"/>
          <p:nvPr/>
        </p:nvSpPr>
        <p:spPr>
          <a:xfrm>
            <a:off x="10711533" y="6113151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25+ participants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E29209-4C4B-28C8-D097-818F2817547C}"/>
              </a:ext>
            </a:extLst>
          </p:cNvPr>
          <p:cNvSpPr txBox="1"/>
          <p:nvPr/>
        </p:nvSpPr>
        <p:spPr>
          <a:xfrm>
            <a:off x="7973618" y="218666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April 12,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8FA20D-C14D-4A12-5816-43C8E1BB8AAF}"/>
              </a:ext>
            </a:extLst>
          </p:cNvPr>
          <p:cNvSpPr txBox="1"/>
          <p:nvPr/>
        </p:nvSpPr>
        <p:spPr>
          <a:xfrm>
            <a:off x="442551" y="6422081"/>
            <a:ext cx="8820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0" u="sng" dirty="0">
                <a:solidFill>
                  <a:srgbClr val="2574B9"/>
                </a:solidFill>
                <a:effectLst/>
                <a:latin typeface="sourcesans-regular"/>
                <a:hlinkClick r:id="rId5"/>
              </a:rPr>
              <a:t>CDS (CERN Document Server) </a:t>
            </a:r>
            <a:r>
              <a:rPr lang="en-US" sz="1000" b="0" i="0" u="none" strike="noStrike" dirty="0">
                <a:solidFill>
                  <a:srgbClr val="333333"/>
                </a:solidFill>
                <a:effectLst/>
                <a:latin typeface="sourcesans-regular"/>
              </a:rPr>
              <a:t>is the CERN official repository for publications, articles, reports and multimedia content</a:t>
            </a:r>
          </a:p>
          <a:p>
            <a:r>
              <a:rPr lang="en-US" sz="1100" b="0" i="0" u="none" strike="noStrike" dirty="0">
                <a:solidFill>
                  <a:srgbClr val="333333"/>
                </a:solidFill>
                <a:effectLst/>
                <a:latin typeface="-apple-system"/>
              </a:rPr>
              <a:t>The Glance system, a generic mechanism for accessing any database, acts as an intermediate layer isolating the user from </a:t>
            </a:r>
          </a:p>
          <a:p>
            <a:r>
              <a:rPr lang="en-US" sz="1100" b="0" i="0" u="none" strike="noStrike" dirty="0">
                <a:solidFill>
                  <a:srgbClr val="333333"/>
                </a:solidFill>
                <a:effectLst/>
                <a:latin typeface="-apple-system"/>
              </a:rPr>
              <a:t>the particularities of each database. It retrieves, inserts and updates the database independently of its technology and modeling. 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5326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2E45CA-A5EA-1E06-9F64-F505A08A6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020" y="793991"/>
            <a:ext cx="12599400" cy="3347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set of requirements for collaborative tools have been discussed by the </a:t>
            </a:r>
            <a:r>
              <a:rPr lang="en-US" sz="2000" dirty="0" err="1"/>
              <a:t>ePIC</a:t>
            </a:r>
            <a:r>
              <a:rPr lang="en-US" sz="2000" dirty="0"/>
              <a:t> collaboration some as far ahead as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Helvetica" pitchFamily="2" charset="0"/>
              </a:rPr>
              <a:t>T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he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ePIC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Ad-Hoc Collaborative Tools Committee will come up  with an updated list of requirements and possibly a conclusion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None of the available today solutions meet all the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ePIC</a:t>
            </a:r>
            <a:r>
              <a:rPr lang="en-US" sz="2000" dirty="0"/>
              <a:t> needs these tools today, even if they provide very basic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All agreed that we need to be pragmatic (address </a:t>
            </a:r>
            <a:r>
              <a:rPr lang="en-US" sz="2000" dirty="0" err="1"/>
              <a:t>ePIC</a:t>
            </a:r>
            <a:r>
              <a:rPr lang="en-US" sz="2000" dirty="0"/>
              <a:t> TDR needs) and agreed with the proverb</a:t>
            </a:r>
            <a:endParaRPr lang="ru-RU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A bird in the hand is better than  a pie in the sky</a:t>
            </a:r>
            <a:endParaRPr lang="ru-RU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All agreed that </a:t>
            </a:r>
            <a: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can only make  a proposal, it's up to </a:t>
            </a:r>
            <a:r>
              <a:rPr lang="en-US" sz="18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decide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Torre’s </a:t>
            </a:r>
            <a:r>
              <a:rPr lang="en-US" sz="2000" dirty="0">
                <a:hlinkClick r:id="rId2"/>
              </a:rPr>
              <a:t>table</a:t>
            </a:r>
            <a:r>
              <a:rPr lang="en-US" sz="2000" dirty="0"/>
              <a:t> summarizes the current state of available tools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following tools were discussed in the context of available expertise, readiness  and user experience</a:t>
            </a:r>
          </a:p>
          <a:p>
            <a:pPr marL="5715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96BE6-A8DF-FA0B-B512-12CF4CC7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463AC-29E6-E5D6-A2BD-2CFFD69209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3</a:t>
            </a:fld>
            <a:endParaRPr lang="en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D0E8038-7509-5E3B-445B-D6174B40A4A2}"/>
              </a:ext>
            </a:extLst>
          </p:cNvPr>
          <p:cNvSpPr txBox="1">
            <a:spLocks/>
          </p:cNvSpPr>
          <p:nvPr/>
        </p:nvSpPr>
        <p:spPr>
          <a:xfrm>
            <a:off x="250842" y="4232324"/>
            <a:ext cx="5445125" cy="2586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128000" rIns="128000" bIns="1280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﻿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105C78"/>
              </a:buClr>
              <a:buSzPts val="1800"/>
              <a:buFont typeface="Helvetica Neue"/>
              <a:buChar char="●"/>
              <a:defRPr sz="1800" b="0" i="0" u="none" strike="noStrike" cap="none">
                <a:solidFill>
                  <a:srgbClr val="105C7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Helvetica Neue"/>
              <a:buChar char="●"/>
              <a:defRPr sz="16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lvl="1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Membership database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“Dmitry’s phonebook”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bg1">
                    <a:lumMod val="65000"/>
                  </a:schemeClr>
                </a:solidFill>
              </a:rPr>
              <a:t>Glance</a:t>
            </a:r>
          </a:p>
          <a:p>
            <a:pPr marL="571500" lvl="1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Document database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dirty="0" err="1"/>
              <a:t>Zenodo</a:t>
            </a:r>
            <a:r>
              <a:rPr lang="en-US" sz="1400" b="1" dirty="0"/>
              <a:t> + overleaf + </a:t>
            </a:r>
            <a:r>
              <a:rPr lang="en-US" sz="1400" b="1" dirty="0" err="1"/>
              <a:t>github</a:t>
            </a:r>
            <a:endParaRPr lang="en-US" sz="1400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/>
              <a:t>Invenio</a:t>
            </a:r>
            <a:r>
              <a:rPr lang="en-US" sz="1400" dirty="0"/>
              <a:t> RDM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chemeClr val="bg1">
                    <a:lumMod val="65000"/>
                  </a:schemeClr>
                </a:solidFill>
              </a:rPr>
              <a:t>Glance + CDS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3D37365-EAC5-D89F-E4C3-2418DACE1E16}"/>
              </a:ext>
            </a:extLst>
          </p:cNvPr>
          <p:cNvSpPr txBox="1">
            <a:spLocks/>
          </p:cNvSpPr>
          <p:nvPr/>
        </p:nvSpPr>
        <p:spPr>
          <a:xfrm>
            <a:off x="6526221" y="4414793"/>
            <a:ext cx="5445125" cy="258661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1"/>
            <a:r>
              <a:rPr lang="en-US" sz="1600" dirty="0">
                <a:solidFill>
                  <a:srgbClr val="0070C0"/>
                </a:solidFill>
              </a:rPr>
              <a:t>Document development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dirty="0" err="1"/>
              <a:t>Zenodo</a:t>
            </a:r>
            <a:endParaRPr lang="en-US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dirty="0" err="1"/>
              <a:t>Invenio</a:t>
            </a:r>
            <a:r>
              <a:rPr lang="en-US" dirty="0"/>
              <a:t> RDM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chemeClr val="bg1">
                    <a:lumMod val="65000"/>
                  </a:schemeClr>
                </a:solidFill>
              </a:rPr>
              <a:t>Glance + CDS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89CF2-BDC1-F5DE-3C6B-11AFDBB8FFEA}"/>
              </a:ext>
            </a:extLst>
          </p:cNvPr>
          <p:cNvSpPr txBox="1"/>
          <p:nvPr/>
        </p:nvSpPr>
        <p:spPr>
          <a:xfrm>
            <a:off x="4253948" y="5525631"/>
            <a:ext cx="8441635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Zenodo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</a:rPr>
              <a:t>q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uite similar in many ways, and related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Arial" panose="020B0604020202020204" pitchFamily="34" charset="0"/>
              </a:rPr>
              <a:t>Glance not suitable for TDR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a development we learned of after the meeting, the EIC Project has decided  that </a:t>
            </a:r>
            <a:r>
              <a:rPr lang="en-US" sz="1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Overleaf+GitHub</a:t>
            </a:r>
            <a:r>
              <a:rPr lang="en-US" sz="1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will be used for the TDR. Overleaf licenses have been purchased</a:t>
            </a:r>
            <a:endParaRPr lang="en-US" i="1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0" i="0" u="none" strike="noStrike" dirty="0">
                <a:effectLst/>
                <a:latin typeface="Helvetica" pitchFamily="2" charset="0"/>
              </a:rPr>
              <a:t>Workforce consideration (that is a valid consideration that could  lead to a pragmatic choice)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is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authorisation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done?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do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Zenodo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compare to the requirements 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to migrate content from </a:t>
            </a:r>
            <a:r>
              <a:rPr lang="en-US" i="1" dirty="0" err="1">
                <a:latin typeface="Arial" panose="020B0604020202020204" pitchFamily="34" charset="0"/>
              </a:rPr>
              <a:t>Z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enodo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en-US" i="1" dirty="0" err="1">
                <a:latin typeface="Arial" panose="020B0604020202020204" pitchFamily="34" charset="0"/>
              </a:rPr>
              <a:t>I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nvenio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(and the other way round) ?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What are the external dependencies 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D5B504-1EAC-BCF1-50F4-286D38F416BF}"/>
              </a:ext>
            </a:extLst>
          </p:cNvPr>
          <p:cNvSpPr txBox="1"/>
          <p:nvPr/>
        </p:nvSpPr>
        <p:spPr>
          <a:xfrm>
            <a:off x="424070" y="6756113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In italic – not suitable for TDR timeline</a:t>
            </a:r>
          </a:p>
        </p:txBody>
      </p:sp>
    </p:spTree>
    <p:extLst>
      <p:ext uri="{BB962C8B-B14F-4D97-AF65-F5344CB8AC3E}">
        <p14:creationId xmlns:p14="http://schemas.microsoft.com/office/powerpoint/2010/main" val="121427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B74808-C66C-AC9F-B3BB-7DEC1E9EB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D0E6C-51B2-E411-5AA0-A21560FFB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The following slides for the </a:t>
            </a:r>
            <a:r>
              <a:rPr lang="en-US" sz="3200" dirty="0" err="1">
                <a:solidFill>
                  <a:srgbClr val="FF0000"/>
                </a:solidFill>
              </a:rPr>
              <a:t>ePIC</a:t>
            </a:r>
            <a:r>
              <a:rPr lang="en-US" sz="3200" dirty="0">
                <a:solidFill>
                  <a:srgbClr val="FF0000"/>
                </a:solidFill>
              </a:rPr>
              <a:t> Collaboration to consider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34B6A-5488-CA7F-9E8C-C5C58F3352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166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3091B4-3F1E-8435-B43E-29A21C892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marR="63500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1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Adopt the system developed and maintained by D. </a:t>
            </a:r>
            <a:r>
              <a:rPr lang="en-US" sz="2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Arkhipkin</a:t>
            </a: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the system to use now.</a:t>
            </a:r>
          </a:p>
          <a:p>
            <a:pPr marL="1143000" marR="63500" lvl="2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Dmitry commits to supporting the membership DB components of the system for </a:t>
            </a:r>
            <a:r>
              <a:rPr lang="en-US" sz="22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The code is public in </a:t>
            </a:r>
            <a:r>
              <a:rPr lang="en-US" sz="22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github</a:t>
            </a: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1600200" marR="63500" lvl="3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BNL will find a way to hand over some of his RHIC tasks to another person</a:t>
            </a:r>
          </a:p>
          <a:p>
            <a:pPr marL="1600200" marR="63500" lvl="3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/BNL will find someone to work part-time with Dmitry.</a:t>
            </a: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Begin researching a strategy for the longer term.</a:t>
            </a:r>
          </a:p>
          <a:p>
            <a:pPr marL="1143000" marR="63500" lvl="2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Glance is a possibility, very popular with its users, but it is a 20 year old system written in </a:t>
            </a:r>
            <a:r>
              <a:rPr lang="en-US" sz="2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php</a:t>
            </a: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that has never been used with a non-Oracle DB or with infrastructure outside CERN. Is it practical and sustainable to pursue BNL-resident non-Oracle Glance.</a:t>
            </a:r>
          </a:p>
          <a:p>
            <a:pPr marL="1143000" marR="63500" lvl="2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Is there any possibility of using Glance at CERN by </a:t>
            </a:r>
            <a:r>
              <a:rPr lang="en-US" sz="2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2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? It would still leave a lot of work, it takes an entire team to tailor an instance for each experiment, but it would greatly reduce the effort and uncertainty.</a:t>
            </a:r>
          </a:p>
          <a:p>
            <a:pPr marL="1600200" marR="63500" lvl="3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will be asking the glance teams about their interest in evaluating non-Oracle backends. </a:t>
            </a:r>
          </a:p>
          <a:p>
            <a:pPr marL="1600200" marR="63500" lvl="3" indent="-228600" algn="l" rtl="0" fontAlgn="base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2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will be asking the glance team about their plans to have code modular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A499B7-D405-1968-B6FD-B5A4EE973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Membership database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C6077-EE49-DBF8-69B0-67DA3DC382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3836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9B4B94-0B8B-8953-2AE4-C2331008BD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63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Adopt </a:t>
            </a:r>
            <a:r>
              <a:rPr lang="en-US" sz="3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zenodo.org</a:t>
            </a: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a system meeting immediate needs and available today without further development, as the system to use through the TDR period.</a:t>
            </a:r>
          </a:p>
          <a:p>
            <a:pPr marL="76200" marR="63500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3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marR="63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Content put in </a:t>
            </a:r>
            <a:r>
              <a:rPr lang="en-US" sz="3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zenodo.org</a:t>
            </a: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will be able to be migrated to other </a:t>
            </a:r>
            <a:r>
              <a:rPr lang="en-US" sz="3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based systems in the future, should </a:t>
            </a:r>
            <a:r>
              <a:rPr lang="en-US" sz="3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decide to do so.</a:t>
            </a:r>
          </a:p>
          <a:p>
            <a:pPr marR="63500" lvl="1" fontAlgn="base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222222"/>
                </a:solidFill>
                <a:latin typeface="Arial" panose="020B0604020202020204" pitchFamily="34" charset="0"/>
              </a:rPr>
              <a:t>Do we need to demonstrate/evaluate content migration today ?</a:t>
            </a:r>
            <a:endParaRPr lang="en-US" sz="2600" b="0" i="1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76200" marR="63500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32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marR="63500" algn="l" rtl="0" fontAlgn="base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Review after the TDR whether to continue with </a:t>
            </a:r>
            <a:r>
              <a:rPr lang="en-US" sz="32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zenodo.org</a:t>
            </a:r>
            <a:r>
              <a:rPr lang="en-US" sz="32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 move to another solution.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F67F4-FC98-FE1D-E11C-7C33D0497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Document Database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1BBD6-2FAD-72E7-DDEA-4C2579D6F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042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C79AEE-3054-C88E-5669-2ED34986CB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63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a development we learned of after the meeting, the EIC Project has decided that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Overleaf+GitHub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will be used for the TDR. Overleaf licenses have been purchased. So </a:t>
            </a:r>
            <a:r>
              <a:rPr lang="en-US" sz="2000" b="1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document development toolset through the TDR period is settled.</a:t>
            </a:r>
          </a:p>
          <a:p>
            <a:pPr marL="76200" marR="63500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marR="63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remains an option for the longer term that integrates document development and management. EIC should follow the development of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evaluating it periodically and helping to guide the development.</a:t>
            </a:r>
          </a:p>
          <a:p>
            <a:pPr marL="76200" marR="63500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marR="635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learned in the meeting that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sPHENIX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InvenioRDM’s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search problem has been addressed (drafts are now indexed). In light of this, reevaluate the performance and usability of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sPHENIX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Assemble a list of essential requirements that remain to be implemented to satisfy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ePIC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needs.</a:t>
            </a:r>
          </a:p>
          <a:p>
            <a:pPr marL="1143000" marR="63500" lvl="2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Start evaluation/development of an interface between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membership DB</a:t>
            </a:r>
          </a:p>
          <a:p>
            <a:pPr marL="1143000" marR="63500" lvl="2" indent="-22860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Establish how to obtain DOIs</a:t>
            </a: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Translate the list into an effort plan and timeline, explicitly indicating effort coming from BNL and from the core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team.</a:t>
            </a:r>
          </a:p>
          <a:p>
            <a:pPr marL="742950" marR="63500" lvl="1" indent="-285750" algn="l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Assess the plan and decide whether to plan for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adoption post-TDR.</a:t>
            </a:r>
          </a:p>
          <a:p>
            <a:pPr marL="457200" marR="63500" lvl="1" indent="0" algn="l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457200" marR="63500" algn="l" rtl="0" fontAlgn="base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There is a ‘</a:t>
            </a:r>
            <a:r>
              <a:rPr lang="en-US" sz="20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new CDS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’ emerging, implemented with </a:t>
            </a:r>
            <a:r>
              <a:rPr lang="en-US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InvenioRDM</a:t>
            </a:r>
            <a:r>
              <a:rPr lang="en-US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If it presents the opportunity to use CDS in the longer term, that will be an interesting option to evaluate.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96A169-151C-3A80-BE58-60FBB835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: Document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F383F2-8536-B05E-FC1B-B439A7301E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28731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8B5049-5073-3395-B62F-C4E6DB47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522DB-1126-57C0-BCF2-04B1E6157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8</a:t>
            </a:fld>
            <a:endParaRPr lang="e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002268-65CA-BA90-9E91-606FC9221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495169"/>
              </p:ext>
            </p:extLst>
          </p:nvPr>
        </p:nvGraphicFramePr>
        <p:xfrm>
          <a:off x="1570095" y="963930"/>
          <a:ext cx="10376481" cy="5796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7158">
                  <a:extLst>
                    <a:ext uri="{9D8B030D-6E8A-4147-A177-3AD203B41FA5}">
                      <a16:colId xmlns:a16="http://schemas.microsoft.com/office/drawing/2014/main" val="1656673862"/>
                    </a:ext>
                  </a:extLst>
                </a:gridCol>
                <a:gridCol w="1959908">
                  <a:extLst>
                    <a:ext uri="{9D8B030D-6E8A-4147-A177-3AD203B41FA5}">
                      <a16:colId xmlns:a16="http://schemas.microsoft.com/office/drawing/2014/main" val="695877208"/>
                    </a:ext>
                  </a:extLst>
                </a:gridCol>
                <a:gridCol w="3585295">
                  <a:extLst>
                    <a:ext uri="{9D8B030D-6E8A-4147-A177-3AD203B41FA5}">
                      <a16:colId xmlns:a16="http://schemas.microsoft.com/office/drawing/2014/main" val="1342764253"/>
                    </a:ext>
                  </a:extLst>
                </a:gridCol>
                <a:gridCol w="2594120">
                  <a:extLst>
                    <a:ext uri="{9D8B030D-6E8A-4147-A177-3AD203B41FA5}">
                      <a16:colId xmlns:a16="http://schemas.microsoft.com/office/drawing/2014/main" val="2371899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Today’s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7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Membership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Dmitry’s phonebook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Functionality needed now is there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Long-time support and integration with Document 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58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Continue discussion with 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6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Document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Zenodo.org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Overleaf&amp;Github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Feature set looks good now, holes have been filled, e.g. private documents, multiple managers, community (e.g. experiment) support, excellent search,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citeable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software (GitHub integration)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BNL </a:t>
                      </a:r>
                      <a:r>
                        <a:rPr lang="en-US" dirty="0" err="1"/>
                        <a:t>zenodo</a:t>
                      </a:r>
                      <a:r>
                        <a:rPr lang="en-US" dirty="0"/>
                        <a:t> instance</a:t>
                      </a:r>
                    </a:p>
                    <a:p>
                      <a:r>
                        <a:rPr lang="en-US" dirty="0"/>
                        <a:t>Document identifiers to be added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90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InvenioRDM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version for </a:t>
                      </a:r>
                      <a:r>
                        <a:rPr lang="en-US" dirty="0" err="1"/>
                        <a:t>sPHENIX</a:t>
                      </a:r>
                      <a:r>
                        <a:rPr lang="en-US" dirty="0"/>
                        <a:t> with not all functionalities requested by </a:t>
                      </a:r>
                      <a:r>
                        <a:rPr lang="en-US" dirty="0" err="1"/>
                        <a:t>ePIC</a:t>
                      </a:r>
                      <a:r>
                        <a:rPr lang="en-US" dirty="0"/>
                        <a:t>;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ePIC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prototype@BNL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Federated ID and accounts to access to be evaluated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438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Glance + CDS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continue discussion with 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Document Development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Glance + CDS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CDS </a:t>
                      </a:r>
                      <a:r>
                        <a:rPr lang="en-US" dirty="0">
                          <a:sym typeface="Wingdings" pitchFamily="2" charset="2"/>
                        </a:rPr>
                        <a:t> </a:t>
                      </a:r>
                      <a:r>
                        <a:rPr lang="en-US" dirty="0" err="1">
                          <a:sym typeface="Wingdings" pitchFamily="2" charset="2"/>
                        </a:rPr>
                        <a:t>InvenioRDM</a:t>
                      </a:r>
                      <a:r>
                        <a:rPr lang="en-US" dirty="0">
                          <a:sym typeface="Wingdings" pitchFamily="2" charset="2"/>
                        </a:rPr>
                        <a:t> (by CERN)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05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Zenodo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 development and support to be assessed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46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InvenioRDM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/>
                        <a:t>Required development and support to be assessed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3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17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FDF896-1322-66BF-D2BF-D122E421C3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Thanks to </a:t>
            </a:r>
            <a:r>
              <a:rPr lang="en-US" dirty="0" err="1"/>
              <a:t>D.Arkhipkin</a:t>
            </a:r>
            <a:r>
              <a:rPr lang="en-US" dirty="0"/>
              <a:t>, </a:t>
            </a:r>
            <a:r>
              <a:rPr lang="en-US" dirty="0" err="1"/>
              <a:t>J.Lauret</a:t>
            </a:r>
            <a:r>
              <a:rPr lang="en-US" dirty="0"/>
              <a:t>, </a:t>
            </a:r>
            <a:r>
              <a:rPr lang="en-US" dirty="0" err="1"/>
              <a:t>P.Steinberg</a:t>
            </a:r>
            <a:r>
              <a:rPr lang="en-US" dirty="0"/>
              <a:t>, </a:t>
            </a:r>
            <a:r>
              <a:rPr lang="en-US" dirty="0" err="1"/>
              <a:t>T.Ullrich</a:t>
            </a:r>
            <a:r>
              <a:rPr lang="en-US" dirty="0"/>
              <a:t> and </a:t>
            </a:r>
            <a:r>
              <a:rPr lang="en-US" dirty="0" err="1"/>
              <a:t>T.Wenaus</a:t>
            </a:r>
            <a:r>
              <a:rPr lang="en-US" dirty="0"/>
              <a:t> for slides and materials</a:t>
            </a:r>
          </a:p>
          <a:p>
            <a:endParaRPr lang="en-US" dirty="0"/>
          </a:p>
          <a:p>
            <a:r>
              <a:rPr lang="en-US" dirty="0"/>
              <a:t>Thanks to all BNL NPP people for very fruitful discussion and excellent presentations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215177-54E9-016F-D159-E8BB77E2A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5348D-0FAC-DE62-5266-D1F44B2DB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"/>
              <a:t> </a:t>
            </a:r>
            <a:fld id="{E203AB13-5705-184C-BA2A-ABE2E46D9DDC}" type="slidenum">
              <a:rPr lang="en" smtClean="0"/>
              <a:pPr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51386659"/>
      </p:ext>
    </p:extLst>
  </p:cSld>
  <p:clrMapOvr>
    <a:masterClrMapping/>
  </p:clrMapOvr>
</p:sld>
</file>

<file path=ppt/theme/theme1.xml><?xml version="1.0" encoding="utf-8"?>
<a:theme xmlns:a="http://schemas.openxmlformats.org/drawingml/2006/main" name="Begel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40326</TotalTime>
  <Words>1086</Words>
  <Application>Microsoft Macintosh PowerPoint</Application>
  <PresentationFormat>Custom</PresentationFormat>
  <Paragraphs>120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Calibri Light</vt:lpstr>
      <vt:lpstr>-apple-system</vt:lpstr>
      <vt:lpstr>Arial</vt:lpstr>
      <vt:lpstr>Helvetica</vt:lpstr>
      <vt:lpstr>Helvetica Neue</vt:lpstr>
      <vt:lpstr>Calibri</vt:lpstr>
      <vt:lpstr>Wingdings</vt:lpstr>
      <vt:lpstr>sourcesans-regular</vt:lpstr>
      <vt:lpstr>Begel</vt:lpstr>
      <vt:lpstr>Custom Design</vt:lpstr>
      <vt:lpstr>Highlights of the BNL NPP Discussion on ePIC Collaboration Tools and Technologies </vt:lpstr>
      <vt:lpstr>Agenda </vt:lpstr>
      <vt:lpstr>Outline</vt:lpstr>
      <vt:lpstr>The following slides for the ePIC Collaboration to consider</vt:lpstr>
      <vt:lpstr>Proposal : Membership database</vt:lpstr>
      <vt:lpstr>Proposal : Document Database</vt:lpstr>
      <vt:lpstr>Proposal : Document development</vt:lpstr>
      <vt:lpstr>Summary Table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Carousel and DAOD handling</dc:title>
  <dc:creator>Ofer</dc:creator>
  <cp:lastModifiedBy>Klimentov, Alexei</cp:lastModifiedBy>
  <cp:revision>208</cp:revision>
  <cp:lastPrinted>2024-04-17T20:53:55Z</cp:lastPrinted>
  <dcterms:modified xsi:type="dcterms:W3CDTF">2024-04-18T15:51:02Z</dcterms:modified>
</cp:coreProperties>
</file>