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1" r:id="rId4"/>
    <p:sldId id="282" r:id="rId5"/>
    <p:sldId id="263" r:id="rId6"/>
    <p:sldId id="264" r:id="rId7"/>
    <p:sldId id="272" r:id="rId8"/>
    <p:sldId id="271" r:id="rId9"/>
    <p:sldId id="280" r:id="rId10"/>
    <p:sldId id="283" r:id="rId11"/>
    <p:sldId id="266" r:id="rId12"/>
    <p:sldId id="267" r:id="rId13"/>
    <p:sldId id="284" r:id="rId14"/>
    <p:sldId id="260" r:id="rId15"/>
    <p:sldId id="285" r:id="rId16"/>
    <p:sldId id="289" r:id="rId17"/>
    <p:sldId id="288" r:id="rId18"/>
    <p:sldId id="291" r:id="rId19"/>
    <p:sldId id="290" r:id="rId20"/>
    <p:sldId id="292" r:id="rId21"/>
    <p:sldId id="279" r:id="rId22"/>
    <p:sldId id="281"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216"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D9220D12-E87B-4CD9-8C43-9CAB61CDF60D}" type="datetimeFigureOut">
              <a:rPr lang="en-US" smtClean="0"/>
              <a:t>4/10/2024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17D79EFC-7F00-41C5-80FA-88F672CB5B6D}" type="slidenum">
              <a:rPr lang="en-US" smtClean="0"/>
              <a:t>‹#›</a:t>
            </a:fld>
            <a:endParaRPr lang="en-US"/>
          </a:p>
        </p:txBody>
      </p:sp>
    </p:spTree>
    <p:extLst>
      <p:ext uri="{BB962C8B-B14F-4D97-AF65-F5344CB8AC3E}">
        <p14:creationId xmlns:p14="http://schemas.microsoft.com/office/powerpoint/2010/main" val="134270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B4929F-C7FA-4B04-9588-D4F897D87CB2}"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87363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B4929F-C7FA-4B04-9588-D4F897D87CB2}"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4030028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B4929F-C7FA-4B04-9588-D4F897D87CB2}"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422061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B4929F-C7FA-4B04-9588-D4F897D87CB2}"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7080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B4929F-C7FA-4B04-9588-D4F897D87CB2}"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183346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B4929F-C7FA-4B04-9588-D4F897D87CB2}"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25770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B4929F-C7FA-4B04-9588-D4F897D87CB2}"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426597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B4929F-C7FA-4B04-9588-D4F897D87CB2}"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113312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4929F-C7FA-4B04-9588-D4F897D87CB2}"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89855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B4929F-C7FA-4B04-9588-D4F897D87CB2}"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425103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B4929F-C7FA-4B04-9588-D4F897D87CB2}"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1876373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4929F-C7FA-4B04-9588-D4F897D87CB2}" type="datetimeFigureOut">
              <a:rPr lang="en-US" smtClean="0"/>
              <a:t>4/10/2024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55592-8B82-4753-9DAA-A74D8CD82D94}" type="slidenum">
              <a:rPr lang="en-US" smtClean="0"/>
              <a:t>‹#›</a:t>
            </a:fld>
            <a:endParaRPr lang="en-US"/>
          </a:p>
        </p:txBody>
      </p:sp>
    </p:spTree>
    <p:extLst>
      <p:ext uri="{BB962C8B-B14F-4D97-AF65-F5344CB8AC3E}">
        <p14:creationId xmlns:p14="http://schemas.microsoft.com/office/powerpoint/2010/main" val="1067565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9294" y="980902"/>
            <a:ext cx="8499186" cy="1138773"/>
          </a:xfrm>
          <a:prstGeom prst="rect">
            <a:avLst/>
          </a:prstGeom>
          <a:noFill/>
        </p:spPr>
        <p:txBody>
          <a:bodyPr wrap="none" rtlCol="0">
            <a:spAutoFit/>
          </a:bodyPr>
          <a:lstStyle/>
          <a:p>
            <a:pPr algn="ctr"/>
            <a:r>
              <a:rPr lang="en-US" sz="3600" b="1" dirty="0" err="1" smtClean="0"/>
              <a:t>ePIC</a:t>
            </a:r>
            <a:r>
              <a:rPr lang="en-US" sz="3600" b="1" dirty="0" smtClean="0"/>
              <a:t> Synchronization and Clock distribution</a:t>
            </a:r>
          </a:p>
          <a:p>
            <a:pPr algn="ctr"/>
            <a:r>
              <a:rPr lang="en-US" sz="3200" dirty="0" smtClean="0"/>
              <a:t>William Gu*</a:t>
            </a:r>
            <a:endParaRPr lang="en-US" sz="3200" dirty="0"/>
          </a:p>
        </p:txBody>
      </p:sp>
      <p:sp>
        <p:nvSpPr>
          <p:cNvPr id="5" name="TextBox 4"/>
          <p:cNvSpPr txBox="1"/>
          <p:nvPr/>
        </p:nvSpPr>
        <p:spPr>
          <a:xfrm>
            <a:off x="2103119" y="3017520"/>
            <a:ext cx="5347811" cy="2677656"/>
          </a:xfrm>
          <a:prstGeom prst="rect">
            <a:avLst/>
          </a:prstGeom>
          <a:noFill/>
        </p:spPr>
        <p:txBody>
          <a:bodyPr wrap="none" rtlCol="0">
            <a:spAutoFit/>
          </a:bodyPr>
          <a:lstStyle/>
          <a:p>
            <a:pPr marL="342900" indent="-342900">
              <a:buAutoNum type="arabicPeriod"/>
            </a:pPr>
            <a:r>
              <a:rPr lang="en-US" sz="2800" b="1" dirty="0" smtClean="0"/>
              <a:t>EIC beam (crossing) structure</a:t>
            </a:r>
          </a:p>
          <a:p>
            <a:pPr marL="342900" indent="-342900">
              <a:buAutoNum type="arabicPeriod"/>
            </a:pPr>
            <a:r>
              <a:rPr lang="en-US" sz="2800" b="1" dirty="0" smtClean="0"/>
              <a:t>Overall hardware design</a:t>
            </a:r>
          </a:p>
          <a:p>
            <a:pPr marL="342900" indent="-342900">
              <a:buAutoNum type="arabicPeriod"/>
            </a:pPr>
            <a:r>
              <a:rPr lang="en-US" sz="2800" b="1" dirty="0" smtClean="0"/>
              <a:t>Detailed signal implementations</a:t>
            </a:r>
          </a:p>
          <a:p>
            <a:pPr marL="342900" indent="-342900">
              <a:buAutoNum type="arabicPeriod"/>
            </a:pPr>
            <a:r>
              <a:rPr lang="en-US" sz="2800" b="1" dirty="0"/>
              <a:t>Clock distribution test results </a:t>
            </a:r>
            <a:endParaRPr lang="en-US" sz="2800" b="1" dirty="0" smtClean="0"/>
          </a:p>
          <a:p>
            <a:pPr marL="342900" indent="-342900">
              <a:buAutoNum type="arabicPeriod"/>
            </a:pPr>
            <a:r>
              <a:rPr lang="en-US" sz="2800" b="1" dirty="0" smtClean="0"/>
              <a:t>Current </a:t>
            </a:r>
            <a:r>
              <a:rPr lang="en-US" sz="2800" b="1" dirty="0" smtClean="0"/>
              <a:t>status</a:t>
            </a:r>
          </a:p>
          <a:p>
            <a:pPr marL="342900" indent="-342900">
              <a:buAutoNum type="arabicPeriod"/>
            </a:pPr>
            <a:r>
              <a:rPr lang="en-US" sz="2800" b="1" dirty="0" smtClean="0"/>
              <a:t>To do </a:t>
            </a:r>
            <a:endParaRPr lang="en-US" sz="2800" b="1" dirty="0"/>
          </a:p>
        </p:txBody>
      </p:sp>
      <p:sp>
        <p:nvSpPr>
          <p:cNvPr id="6" name="TextBox 5"/>
          <p:cNvSpPr txBox="1"/>
          <p:nvPr/>
        </p:nvSpPr>
        <p:spPr>
          <a:xfrm>
            <a:off x="6867331" y="6408355"/>
            <a:ext cx="3445367" cy="369332"/>
          </a:xfrm>
          <a:prstGeom prst="rect">
            <a:avLst/>
          </a:prstGeom>
          <a:noFill/>
        </p:spPr>
        <p:txBody>
          <a:bodyPr wrap="none" rtlCol="0">
            <a:spAutoFit/>
          </a:bodyPr>
          <a:lstStyle/>
          <a:p>
            <a:r>
              <a:rPr lang="en-US" dirty="0" smtClean="0"/>
              <a:t>* Credits give to all the community</a:t>
            </a:r>
            <a:endParaRPr lang="en-US" dirty="0"/>
          </a:p>
        </p:txBody>
      </p:sp>
    </p:spTree>
    <p:extLst>
      <p:ext uri="{BB962C8B-B14F-4D97-AF65-F5344CB8AC3E}">
        <p14:creationId xmlns:p14="http://schemas.microsoft.com/office/powerpoint/2010/main" val="110728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3672" y="2267647"/>
            <a:ext cx="957770" cy="284926"/>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47897" y="856510"/>
            <a:ext cx="4317400" cy="400110"/>
          </a:xfrm>
          <a:prstGeom prst="rect">
            <a:avLst/>
          </a:prstGeom>
          <a:noFill/>
        </p:spPr>
        <p:txBody>
          <a:bodyPr wrap="none" rtlCol="0">
            <a:spAutoFit/>
          </a:bodyPr>
          <a:lstStyle/>
          <a:p>
            <a:r>
              <a:rPr lang="en-US" sz="2000" b="1" dirty="0" smtClean="0"/>
              <a:t>3.4: </a:t>
            </a:r>
            <a:r>
              <a:rPr lang="en-US" sz="2000" b="1" dirty="0" smtClean="0"/>
              <a:t>Fiber</a:t>
            </a:r>
            <a:r>
              <a:rPr lang="en-US" sz="2000" b="1" dirty="0" smtClean="0"/>
              <a:t> </a:t>
            </a:r>
            <a:r>
              <a:rPr lang="en-US" sz="2000" b="1" dirty="0" smtClean="0"/>
              <a:t>link between GTU and DAM: </a:t>
            </a:r>
            <a:endParaRPr lang="en-US" sz="2000" b="1" dirty="0"/>
          </a:p>
        </p:txBody>
      </p:sp>
      <p:sp>
        <p:nvSpPr>
          <p:cNvPr id="65" name="TextBox 64"/>
          <p:cNvSpPr txBox="1"/>
          <p:nvPr/>
        </p:nvSpPr>
        <p:spPr>
          <a:xfrm>
            <a:off x="847897" y="365760"/>
            <a:ext cx="5362237" cy="523220"/>
          </a:xfrm>
          <a:prstGeom prst="rect">
            <a:avLst/>
          </a:prstGeom>
          <a:noFill/>
        </p:spPr>
        <p:txBody>
          <a:bodyPr wrap="none" rtlCol="0">
            <a:spAutoFit/>
          </a:bodyPr>
          <a:lstStyle/>
          <a:p>
            <a:r>
              <a:rPr lang="en-US" sz="2800" b="1" dirty="0" smtClean="0"/>
              <a:t>3. Detailed signal implementations</a:t>
            </a:r>
          </a:p>
        </p:txBody>
      </p:sp>
      <p:sp>
        <p:nvSpPr>
          <p:cNvPr id="66" name="TextBox 65"/>
          <p:cNvSpPr txBox="1"/>
          <p:nvPr/>
        </p:nvSpPr>
        <p:spPr>
          <a:xfrm>
            <a:off x="509130" y="5401866"/>
            <a:ext cx="11402008" cy="584775"/>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t>Using </a:t>
            </a:r>
            <a:r>
              <a:rPr lang="en-US" sz="1600" dirty="0" err="1" smtClean="0"/>
              <a:t>FireFly</a:t>
            </a:r>
            <a:r>
              <a:rPr lang="en-US" sz="1600" dirty="0" smtClean="0"/>
              <a:t> TX/RX modules will save power than regular QSFP optic transceivers, but the fiber connection/mapping can be challenging (easy to make mistake).</a:t>
            </a:r>
            <a:endParaRPr lang="en-US" sz="1600" dirty="0" smtClean="0"/>
          </a:p>
        </p:txBody>
      </p:sp>
      <p:sp>
        <p:nvSpPr>
          <p:cNvPr id="41" name="Rectangle 40"/>
          <p:cNvSpPr/>
          <p:nvPr/>
        </p:nvSpPr>
        <p:spPr>
          <a:xfrm>
            <a:off x="1256024" y="1747370"/>
            <a:ext cx="1104790" cy="30092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479077" y="2963572"/>
            <a:ext cx="824136" cy="523220"/>
          </a:xfrm>
          <a:prstGeom prst="rect">
            <a:avLst/>
          </a:prstGeom>
          <a:noFill/>
        </p:spPr>
        <p:txBody>
          <a:bodyPr wrap="none" rtlCol="0">
            <a:spAutoFit/>
          </a:bodyPr>
          <a:lstStyle/>
          <a:p>
            <a:r>
              <a:rPr lang="en-US" sz="2800" b="1" dirty="0" smtClean="0"/>
              <a:t>GTU</a:t>
            </a:r>
            <a:endParaRPr lang="en-US" sz="2800" b="1" dirty="0"/>
          </a:p>
        </p:txBody>
      </p:sp>
      <p:sp>
        <p:nvSpPr>
          <p:cNvPr id="55" name="Rectangle 54"/>
          <p:cNvSpPr/>
          <p:nvPr/>
        </p:nvSpPr>
        <p:spPr>
          <a:xfrm>
            <a:off x="9178325" y="1747370"/>
            <a:ext cx="1128714" cy="30092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9183176" y="2947598"/>
            <a:ext cx="934487" cy="523220"/>
          </a:xfrm>
          <a:prstGeom prst="rect">
            <a:avLst/>
          </a:prstGeom>
          <a:noFill/>
        </p:spPr>
        <p:txBody>
          <a:bodyPr wrap="none" rtlCol="0">
            <a:spAutoFit/>
          </a:bodyPr>
          <a:lstStyle/>
          <a:p>
            <a:r>
              <a:rPr lang="en-US" sz="2800" b="1" dirty="0" smtClean="0"/>
              <a:t>DAM</a:t>
            </a:r>
            <a:endParaRPr lang="en-US" sz="2800" b="1" dirty="0"/>
          </a:p>
        </p:txBody>
      </p:sp>
      <p:cxnSp>
        <p:nvCxnSpPr>
          <p:cNvPr id="67" name="Straight Arrow Connector 66"/>
          <p:cNvCxnSpPr/>
          <p:nvPr/>
        </p:nvCxnSpPr>
        <p:spPr>
          <a:xfrm>
            <a:off x="2360814" y="2045610"/>
            <a:ext cx="68175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212177" y="1747370"/>
            <a:ext cx="1891865" cy="369332"/>
          </a:xfrm>
          <a:prstGeom prst="rect">
            <a:avLst/>
          </a:prstGeom>
          <a:noFill/>
        </p:spPr>
        <p:txBody>
          <a:bodyPr wrap="none" rtlCol="0">
            <a:spAutoFit/>
          </a:bodyPr>
          <a:lstStyle/>
          <a:p>
            <a:r>
              <a:rPr lang="en-US" dirty="0" smtClean="0"/>
              <a:t>Clock @ 98.5 MHz</a:t>
            </a:r>
            <a:endParaRPr lang="en-US" dirty="0"/>
          </a:p>
        </p:txBody>
      </p:sp>
      <p:cxnSp>
        <p:nvCxnSpPr>
          <p:cNvPr id="69" name="Straight Arrow Connector 68"/>
          <p:cNvCxnSpPr/>
          <p:nvPr/>
        </p:nvCxnSpPr>
        <p:spPr>
          <a:xfrm>
            <a:off x="2360814" y="2552573"/>
            <a:ext cx="68175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454983" y="2243292"/>
            <a:ext cx="4534896" cy="369332"/>
          </a:xfrm>
          <a:prstGeom prst="rect">
            <a:avLst/>
          </a:prstGeom>
          <a:noFill/>
        </p:spPr>
        <p:txBody>
          <a:bodyPr wrap="none" rtlCol="0">
            <a:spAutoFit/>
          </a:bodyPr>
          <a:lstStyle/>
          <a:p>
            <a:r>
              <a:rPr lang="en-US" dirty="0" smtClean="0"/>
              <a:t>GTU_CONTROL, 8-bits </a:t>
            </a:r>
            <a:r>
              <a:rPr lang="en-US" dirty="0" smtClean="0"/>
              <a:t>(+ 1 </a:t>
            </a:r>
            <a:r>
              <a:rPr lang="en-US" dirty="0" err="1" smtClean="0"/>
              <a:t>k_bit</a:t>
            </a:r>
            <a:r>
              <a:rPr lang="en-US" dirty="0" smtClean="0"/>
              <a:t>) @ </a:t>
            </a:r>
            <a:r>
              <a:rPr lang="en-US" dirty="0" smtClean="0"/>
              <a:t>98.5 MHz</a:t>
            </a:r>
            <a:endParaRPr lang="en-US" dirty="0"/>
          </a:p>
        </p:txBody>
      </p:sp>
      <p:cxnSp>
        <p:nvCxnSpPr>
          <p:cNvPr id="71" name="Straight Arrow Connector 70"/>
          <p:cNvCxnSpPr/>
          <p:nvPr/>
        </p:nvCxnSpPr>
        <p:spPr>
          <a:xfrm>
            <a:off x="2360814" y="3877520"/>
            <a:ext cx="6817511"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549260" y="3580570"/>
            <a:ext cx="4599016" cy="369332"/>
          </a:xfrm>
          <a:prstGeom prst="rect">
            <a:avLst/>
          </a:prstGeom>
          <a:noFill/>
        </p:spPr>
        <p:txBody>
          <a:bodyPr wrap="none" rtlCol="0">
            <a:spAutoFit/>
          </a:bodyPr>
          <a:lstStyle/>
          <a:p>
            <a:r>
              <a:rPr lang="en-US" dirty="0" smtClean="0"/>
              <a:t>DAM/RDO Status, 8-bits </a:t>
            </a:r>
            <a:r>
              <a:rPr lang="en-US" dirty="0" smtClean="0"/>
              <a:t>(+ 1 </a:t>
            </a:r>
            <a:r>
              <a:rPr lang="en-US" dirty="0" err="1" smtClean="0"/>
              <a:t>k_bit</a:t>
            </a:r>
            <a:r>
              <a:rPr lang="en-US" dirty="0" smtClean="0"/>
              <a:t>) @ </a:t>
            </a:r>
            <a:r>
              <a:rPr lang="en-US" dirty="0" smtClean="0"/>
              <a:t>98.5 MHz</a:t>
            </a:r>
            <a:endParaRPr lang="en-US" dirty="0"/>
          </a:p>
        </p:txBody>
      </p:sp>
      <p:cxnSp>
        <p:nvCxnSpPr>
          <p:cNvPr id="73" name="Straight Arrow Connector 72"/>
          <p:cNvCxnSpPr/>
          <p:nvPr/>
        </p:nvCxnSpPr>
        <p:spPr>
          <a:xfrm>
            <a:off x="2360814" y="4384483"/>
            <a:ext cx="6817511"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025663" y="4024333"/>
            <a:ext cx="5631222" cy="369332"/>
          </a:xfrm>
          <a:prstGeom prst="rect">
            <a:avLst/>
          </a:prstGeom>
          <a:noFill/>
        </p:spPr>
        <p:txBody>
          <a:bodyPr wrap="none" rtlCol="0">
            <a:spAutoFit/>
          </a:bodyPr>
          <a:lstStyle/>
          <a:p>
            <a:r>
              <a:rPr lang="en-US" dirty="0" smtClean="0"/>
              <a:t>Clock feedback @ </a:t>
            </a:r>
            <a:r>
              <a:rPr lang="en-US" dirty="0" smtClean="0"/>
              <a:t>98.5 MHz, 197 MHz, or maybe 394 MHz</a:t>
            </a:r>
            <a:endParaRPr lang="en-US" dirty="0"/>
          </a:p>
        </p:txBody>
      </p:sp>
      <p:sp>
        <p:nvSpPr>
          <p:cNvPr id="75" name="TextBox 74"/>
          <p:cNvSpPr txBox="1"/>
          <p:nvPr/>
        </p:nvSpPr>
        <p:spPr>
          <a:xfrm>
            <a:off x="1293687" y="3928567"/>
            <a:ext cx="1070486" cy="369332"/>
          </a:xfrm>
          <a:prstGeom prst="rect">
            <a:avLst/>
          </a:prstGeom>
          <a:noFill/>
        </p:spPr>
        <p:txBody>
          <a:bodyPr wrap="none" rtlCol="0">
            <a:spAutoFit/>
          </a:bodyPr>
          <a:lstStyle/>
          <a:p>
            <a:r>
              <a:rPr lang="en-US" dirty="0" smtClean="0"/>
              <a:t>Receivers</a:t>
            </a:r>
            <a:endParaRPr lang="en-US" dirty="0"/>
          </a:p>
        </p:txBody>
      </p:sp>
      <p:sp>
        <p:nvSpPr>
          <p:cNvPr id="76" name="TextBox 75"/>
          <p:cNvSpPr txBox="1"/>
          <p:nvPr/>
        </p:nvSpPr>
        <p:spPr>
          <a:xfrm>
            <a:off x="1244940" y="2104042"/>
            <a:ext cx="1218732" cy="338554"/>
          </a:xfrm>
          <a:prstGeom prst="rect">
            <a:avLst/>
          </a:prstGeom>
          <a:noFill/>
        </p:spPr>
        <p:txBody>
          <a:bodyPr wrap="none" rtlCol="0">
            <a:spAutoFit/>
          </a:bodyPr>
          <a:lstStyle/>
          <a:p>
            <a:r>
              <a:rPr lang="en-US" sz="1600" dirty="0" smtClean="0"/>
              <a:t>Transmitters</a:t>
            </a:r>
            <a:endParaRPr lang="en-US" sz="1600" dirty="0"/>
          </a:p>
        </p:txBody>
      </p:sp>
      <p:sp>
        <p:nvSpPr>
          <p:cNvPr id="77" name="TextBox 76"/>
          <p:cNvSpPr txBox="1"/>
          <p:nvPr/>
        </p:nvSpPr>
        <p:spPr>
          <a:xfrm>
            <a:off x="9111244" y="2082981"/>
            <a:ext cx="1070486" cy="369332"/>
          </a:xfrm>
          <a:prstGeom prst="rect">
            <a:avLst/>
          </a:prstGeom>
          <a:noFill/>
        </p:spPr>
        <p:txBody>
          <a:bodyPr wrap="none" rtlCol="0">
            <a:spAutoFit/>
          </a:bodyPr>
          <a:lstStyle/>
          <a:p>
            <a:r>
              <a:rPr lang="en-US" dirty="0" smtClean="0"/>
              <a:t>Receivers</a:t>
            </a:r>
            <a:endParaRPr lang="en-US" dirty="0"/>
          </a:p>
        </p:txBody>
      </p:sp>
      <p:sp>
        <p:nvSpPr>
          <p:cNvPr id="78" name="TextBox 77"/>
          <p:cNvSpPr txBox="1"/>
          <p:nvPr/>
        </p:nvSpPr>
        <p:spPr>
          <a:xfrm>
            <a:off x="9111244" y="3928567"/>
            <a:ext cx="1218732" cy="338554"/>
          </a:xfrm>
          <a:prstGeom prst="rect">
            <a:avLst/>
          </a:prstGeom>
          <a:noFill/>
        </p:spPr>
        <p:txBody>
          <a:bodyPr wrap="none" rtlCol="0">
            <a:spAutoFit/>
          </a:bodyPr>
          <a:lstStyle/>
          <a:p>
            <a:r>
              <a:rPr lang="en-US" sz="1600" dirty="0" smtClean="0"/>
              <a:t>Transmitters</a:t>
            </a:r>
            <a:endParaRPr lang="en-US" sz="1600" dirty="0"/>
          </a:p>
        </p:txBody>
      </p:sp>
      <p:pic>
        <p:nvPicPr>
          <p:cNvPr id="79" name="Picture 3"/>
          <p:cNvPicPr>
            <a:picLocks noChangeAspect="1"/>
          </p:cNvPicPr>
          <p:nvPr/>
        </p:nvPicPr>
        <p:blipFill>
          <a:blip r:embed="rId2">
            <a:extLst>
              <a:ext uri="{28A0092B-C50C-407E-A947-70E740481C1C}">
                <a14:useLocalDpi xmlns:a14="http://schemas.microsoft.com/office/drawing/2010/main" val="0"/>
              </a:ext>
            </a:extLst>
          </a:blip>
          <a:srcRect l="9335" t="45370" r="9604" b="39815"/>
          <a:stretch>
            <a:fillRect/>
          </a:stretch>
        </p:blipFill>
        <p:spPr bwMode="auto">
          <a:xfrm>
            <a:off x="2734205" y="2785018"/>
            <a:ext cx="607072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53741" y="2243113"/>
            <a:ext cx="871649" cy="307777"/>
          </a:xfrm>
          <a:prstGeom prst="rect">
            <a:avLst/>
          </a:prstGeom>
          <a:noFill/>
        </p:spPr>
        <p:txBody>
          <a:bodyPr wrap="none" rtlCol="0">
            <a:spAutoFit/>
          </a:bodyPr>
          <a:lstStyle/>
          <a:p>
            <a:r>
              <a:rPr lang="en-US" sz="1400" dirty="0" smtClean="0"/>
              <a:t>Downlink</a:t>
            </a:r>
            <a:endParaRPr lang="en-US" sz="1400" dirty="0"/>
          </a:p>
        </p:txBody>
      </p:sp>
      <p:sp>
        <p:nvSpPr>
          <p:cNvPr id="80" name="Rectangle 79"/>
          <p:cNvSpPr/>
          <p:nvPr/>
        </p:nvSpPr>
        <p:spPr>
          <a:xfrm>
            <a:off x="2583889" y="3607783"/>
            <a:ext cx="668455" cy="269736"/>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97998" y="3616964"/>
            <a:ext cx="654346" cy="307777"/>
          </a:xfrm>
          <a:prstGeom prst="rect">
            <a:avLst/>
          </a:prstGeom>
        </p:spPr>
        <p:txBody>
          <a:bodyPr wrap="none">
            <a:spAutoFit/>
          </a:bodyPr>
          <a:lstStyle/>
          <a:p>
            <a:r>
              <a:rPr lang="en-US" sz="1400" dirty="0" smtClean="0"/>
              <a:t>Uplink</a:t>
            </a:r>
            <a:endParaRPr lang="en-US" sz="1400" dirty="0"/>
          </a:p>
        </p:txBody>
      </p:sp>
    </p:spTree>
    <p:extLst>
      <p:ext uri="{BB962C8B-B14F-4D97-AF65-F5344CB8AC3E}">
        <p14:creationId xmlns:p14="http://schemas.microsoft.com/office/powerpoint/2010/main" val="1665647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897" y="856510"/>
            <a:ext cx="4283417" cy="400110"/>
          </a:xfrm>
          <a:prstGeom prst="rect">
            <a:avLst/>
          </a:prstGeom>
          <a:noFill/>
        </p:spPr>
        <p:txBody>
          <a:bodyPr wrap="none" rtlCol="0">
            <a:spAutoFit/>
          </a:bodyPr>
          <a:lstStyle/>
          <a:p>
            <a:r>
              <a:rPr lang="en-US" sz="2000" b="1" dirty="0" smtClean="0"/>
              <a:t>3.5: Fiber link between DAM and RDO:</a:t>
            </a:r>
            <a:endParaRPr lang="en-US" sz="2000" b="1" dirty="0"/>
          </a:p>
        </p:txBody>
      </p:sp>
      <p:sp>
        <p:nvSpPr>
          <p:cNvPr id="33" name="TextBox 32"/>
          <p:cNvSpPr txBox="1"/>
          <p:nvPr/>
        </p:nvSpPr>
        <p:spPr>
          <a:xfrm>
            <a:off x="1255454" y="1196214"/>
            <a:ext cx="7124643" cy="646331"/>
          </a:xfrm>
          <a:prstGeom prst="rect">
            <a:avLst/>
          </a:prstGeom>
          <a:noFill/>
        </p:spPr>
        <p:txBody>
          <a:bodyPr wrap="none" rtlCol="0">
            <a:spAutoFit/>
          </a:bodyPr>
          <a:lstStyle/>
          <a:p>
            <a:r>
              <a:rPr lang="en-US" dirty="0" smtClean="0"/>
              <a:t>One pair (two) of optic fibers (850nm Multimode), less than 150 meters</a:t>
            </a:r>
          </a:p>
          <a:p>
            <a:r>
              <a:rPr lang="en-US" dirty="0" smtClean="0"/>
              <a:t>Fiber length/signal delay to be measured, and delay compensated on RDO</a:t>
            </a:r>
            <a:endParaRPr lang="en-US" dirty="0"/>
          </a:p>
        </p:txBody>
      </p:sp>
      <p:sp>
        <p:nvSpPr>
          <p:cNvPr id="38" name="TextBox 37"/>
          <p:cNvSpPr txBox="1"/>
          <p:nvPr/>
        </p:nvSpPr>
        <p:spPr>
          <a:xfrm>
            <a:off x="847897" y="365760"/>
            <a:ext cx="5362237" cy="523220"/>
          </a:xfrm>
          <a:prstGeom prst="rect">
            <a:avLst/>
          </a:prstGeom>
          <a:noFill/>
        </p:spPr>
        <p:txBody>
          <a:bodyPr wrap="none" rtlCol="0">
            <a:spAutoFit/>
          </a:bodyPr>
          <a:lstStyle/>
          <a:p>
            <a:r>
              <a:rPr lang="en-US" sz="2800" b="1" dirty="0" smtClean="0"/>
              <a:t>3. Detailed signal implementations</a:t>
            </a:r>
          </a:p>
        </p:txBody>
      </p:sp>
      <p:sp>
        <p:nvSpPr>
          <p:cNvPr id="39" name="TextBox 38"/>
          <p:cNvSpPr txBox="1"/>
          <p:nvPr/>
        </p:nvSpPr>
        <p:spPr>
          <a:xfrm>
            <a:off x="1001960" y="5641531"/>
            <a:ext cx="10879174"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err="1" smtClean="0"/>
              <a:t>RunControl</a:t>
            </a:r>
            <a:r>
              <a:rPr lang="en-US" sz="1600" dirty="0" smtClean="0"/>
              <a:t> (from GTU) is guaranteed every </a:t>
            </a:r>
            <a:r>
              <a:rPr lang="en-US" sz="1600" dirty="0" err="1" smtClean="0"/>
              <a:t>beamcrossing</a:t>
            </a:r>
            <a:r>
              <a:rPr lang="en-US" sz="1600" dirty="0" smtClean="0"/>
              <a:t> cycle (98.5MHz).  It can be hijacked by the DAM for sub-system test</a:t>
            </a:r>
          </a:p>
          <a:p>
            <a:pPr marL="285750" indent="-285750">
              <a:buFont typeface="Arial" panose="020B0604020202020204" pitchFamily="34" charset="0"/>
              <a:buChar char="•"/>
            </a:pPr>
            <a:r>
              <a:rPr lang="en-US" sz="1600" dirty="0" smtClean="0"/>
              <a:t>The </a:t>
            </a:r>
            <a:r>
              <a:rPr lang="en-US" sz="1600" dirty="0" smtClean="0"/>
              <a:t>RDO/FEB </a:t>
            </a:r>
            <a:r>
              <a:rPr lang="en-US" sz="1600" dirty="0" smtClean="0"/>
              <a:t>configuration depends on the specific DAM (which comes from the host computer).  </a:t>
            </a:r>
            <a:endParaRPr lang="en-US" sz="1600" dirty="0"/>
          </a:p>
        </p:txBody>
      </p:sp>
      <p:sp>
        <p:nvSpPr>
          <p:cNvPr id="24" name="Rectangle 23"/>
          <p:cNvSpPr/>
          <p:nvPr/>
        </p:nvSpPr>
        <p:spPr>
          <a:xfrm>
            <a:off x="1378527" y="2008239"/>
            <a:ext cx="939338" cy="30092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36128" y="3224441"/>
            <a:ext cx="934487" cy="523220"/>
          </a:xfrm>
          <a:prstGeom prst="rect">
            <a:avLst/>
          </a:prstGeom>
          <a:noFill/>
        </p:spPr>
        <p:txBody>
          <a:bodyPr wrap="none" rtlCol="0">
            <a:spAutoFit/>
          </a:bodyPr>
          <a:lstStyle/>
          <a:p>
            <a:r>
              <a:rPr lang="en-US" sz="2800" b="1" dirty="0" smtClean="0"/>
              <a:t>DAM</a:t>
            </a:r>
            <a:endParaRPr lang="en-US" sz="2800" b="1" dirty="0"/>
          </a:p>
        </p:txBody>
      </p:sp>
      <p:sp>
        <p:nvSpPr>
          <p:cNvPr id="26" name="Rectangle 25"/>
          <p:cNvSpPr/>
          <p:nvPr/>
        </p:nvSpPr>
        <p:spPr>
          <a:xfrm>
            <a:off x="7509588" y="2008239"/>
            <a:ext cx="2565126" cy="2650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235081" y="3651225"/>
            <a:ext cx="854721" cy="523220"/>
          </a:xfrm>
          <a:prstGeom prst="rect">
            <a:avLst/>
          </a:prstGeom>
          <a:noFill/>
        </p:spPr>
        <p:txBody>
          <a:bodyPr wrap="none" rtlCol="0">
            <a:spAutoFit/>
          </a:bodyPr>
          <a:lstStyle/>
          <a:p>
            <a:r>
              <a:rPr lang="en-US" sz="2800" b="1" dirty="0" smtClean="0"/>
              <a:t>RDO</a:t>
            </a:r>
            <a:endParaRPr lang="en-US" sz="2800" b="1" dirty="0"/>
          </a:p>
        </p:txBody>
      </p:sp>
      <p:cxnSp>
        <p:nvCxnSpPr>
          <p:cNvPr id="30" name="Straight Arrow Connector 29"/>
          <p:cNvCxnSpPr/>
          <p:nvPr/>
        </p:nvCxnSpPr>
        <p:spPr>
          <a:xfrm>
            <a:off x="2317865" y="2306479"/>
            <a:ext cx="5191723" cy="9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03299" y="2008239"/>
            <a:ext cx="4502643" cy="369332"/>
          </a:xfrm>
          <a:prstGeom prst="rect">
            <a:avLst/>
          </a:prstGeom>
          <a:noFill/>
        </p:spPr>
        <p:txBody>
          <a:bodyPr wrap="none" rtlCol="0">
            <a:spAutoFit/>
          </a:bodyPr>
          <a:lstStyle/>
          <a:p>
            <a:r>
              <a:rPr lang="en-US" dirty="0" smtClean="0"/>
              <a:t>DOWNLINK @ 7.88 Gb/s (80 bits @ 98.5 MHz)</a:t>
            </a:r>
            <a:endParaRPr lang="en-US" dirty="0"/>
          </a:p>
        </p:txBody>
      </p:sp>
      <p:cxnSp>
        <p:nvCxnSpPr>
          <p:cNvPr id="34" name="Straight Arrow Connector 33"/>
          <p:cNvCxnSpPr/>
          <p:nvPr/>
        </p:nvCxnSpPr>
        <p:spPr>
          <a:xfrm flipV="1">
            <a:off x="2330449" y="4323626"/>
            <a:ext cx="5191723" cy="18142"/>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478218" y="3999637"/>
            <a:ext cx="3963329" cy="369332"/>
          </a:xfrm>
          <a:prstGeom prst="rect">
            <a:avLst/>
          </a:prstGeom>
          <a:noFill/>
        </p:spPr>
        <p:txBody>
          <a:bodyPr wrap="none" rtlCol="0">
            <a:spAutoFit/>
          </a:bodyPr>
          <a:lstStyle/>
          <a:p>
            <a:r>
              <a:rPr lang="en-US" dirty="0" smtClean="0"/>
              <a:t>UPLINK @7.88 Gb/s (80bits @98.5 MHz)</a:t>
            </a:r>
            <a:endParaRPr lang="en-US" dirty="0"/>
          </a:p>
        </p:txBody>
      </p:sp>
      <p:sp>
        <p:nvSpPr>
          <p:cNvPr id="40" name="TextBox 39"/>
          <p:cNvSpPr txBox="1"/>
          <p:nvPr/>
        </p:nvSpPr>
        <p:spPr>
          <a:xfrm>
            <a:off x="1396822" y="4184303"/>
            <a:ext cx="999441" cy="369332"/>
          </a:xfrm>
          <a:prstGeom prst="rect">
            <a:avLst/>
          </a:prstGeom>
          <a:noFill/>
        </p:spPr>
        <p:txBody>
          <a:bodyPr wrap="none" rtlCol="0">
            <a:spAutoFit/>
          </a:bodyPr>
          <a:lstStyle/>
          <a:p>
            <a:r>
              <a:rPr lang="en-US" dirty="0" smtClean="0"/>
              <a:t>MGT_RX</a:t>
            </a:r>
            <a:endParaRPr lang="en-US" dirty="0"/>
          </a:p>
        </p:txBody>
      </p:sp>
      <p:sp>
        <p:nvSpPr>
          <p:cNvPr id="41" name="TextBox 40"/>
          <p:cNvSpPr txBox="1"/>
          <p:nvPr/>
        </p:nvSpPr>
        <p:spPr>
          <a:xfrm>
            <a:off x="7469422" y="4138960"/>
            <a:ext cx="986617" cy="369332"/>
          </a:xfrm>
          <a:prstGeom prst="rect">
            <a:avLst/>
          </a:prstGeom>
          <a:noFill/>
        </p:spPr>
        <p:txBody>
          <a:bodyPr wrap="none" rtlCol="0">
            <a:spAutoFit/>
          </a:bodyPr>
          <a:lstStyle/>
          <a:p>
            <a:r>
              <a:rPr lang="en-US" dirty="0" smtClean="0"/>
              <a:t>MGT_TX</a:t>
            </a:r>
            <a:endParaRPr lang="en-US" dirty="0"/>
          </a:p>
        </p:txBody>
      </p:sp>
      <p:sp>
        <p:nvSpPr>
          <p:cNvPr id="42" name="TextBox 41"/>
          <p:cNvSpPr txBox="1"/>
          <p:nvPr/>
        </p:nvSpPr>
        <p:spPr>
          <a:xfrm>
            <a:off x="1396822" y="2121813"/>
            <a:ext cx="986617" cy="369332"/>
          </a:xfrm>
          <a:prstGeom prst="rect">
            <a:avLst/>
          </a:prstGeom>
          <a:noFill/>
        </p:spPr>
        <p:txBody>
          <a:bodyPr wrap="none" rtlCol="0">
            <a:spAutoFit/>
          </a:bodyPr>
          <a:lstStyle/>
          <a:p>
            <a:r>
              <a:rPr lang="en-US" dirty="0" smtClean="0"/>
              <a:t>MGT_TX</a:t>
            </a:r>
            <a:endParaRPr lang="en-US" dirty="0"/>
          </a:p>
        </p:txBody>
      </p:sp>
      <p:sp>
        <p:nvSpPr>
          <p:cNvPr id="43" name="TextBox 42"/>
          <p:cNvSpPr txBox="1"/>
          <p:nvPr/>
        </p:nvSpPr>
        <p:spPr>
          <a:xfrm>
            <a:off x="8860479" y="2078666"/>
            <a:ext cx="999441" cy="369332"/>
          </a:xfrm>
          <a:prstGeom prst="rect">
            <a:avLst/>
          </a:prstGeom>
          <a:noFill/>
        </p:spPr>
        <p:txBody>
          <a:bodyPr wrap="none" rtlCol="0">
            <a:spAutoFit/>
          </a:bodyPr>
          <a:lstStyle/>
          <a:p>
            <a:r>
              <a:rPr lang="en-US" dirty="0" smtClean="0"/>
              <a:t>MGT_RX</a:t>
            </a:r>
            <a:endParaRPr lang="en-US" dirty="0"/>
          </a:p>
        </p:txBody>
      </p:sp>
      <p:sp>
        <p:nvSpPr>
          <p:cNvPr id="44" name="Rectangle 43"/>
          <p:cNvSpPr/>
          <p:nvPr/>
        </p:nvSpPr>
        <p:spPr>
          <a:xfrm>
            <a:off x="7509348" y="2085471"/>
            <a:ext cx="381000" cy="584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459237" y="2182941"/>
            <a:ext cx="481222" cy="369332"/>
          </a:xfrm>
          <a:prstGeom prst="rect">
            <a:avLst/>
          </a:prstGeom>
          <a:noFill/>
        </p:spPr>
        <p:txBody>
          <a:bodyPr wrap="none" rtlCol="0">
            <a:spAutoFit/>
          </a:bodyPr>
          <a:lstStyle/>
          <a:p>
            <a:r>
              <a:rPr lang="en-US" dirty="0" smtClean="0"/>
              <a:t>1:2</a:t>
            </a:r>
            <a:endParaRPr lang="en-US" dirty="0"/>
          </a:p>
        </p:txBody>
      </p:sp>
      <p:cxnSp>
        <p:nvCxnSpPr>
          <p:cNvPr id="46" name="Straight Arrow Connector 45"/>
          <p:cNvCxnSpPr/>
          <p:nvPr/>
        </p:nvCxnSpPr>
        <p:spPr>
          <a:xfrm flipV="1">
            <a:off x="7888803" y="2256982"/>
            <a:ext cx="1060732" cy="8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8067675" y="3002091"/>
            <a:ext cx="820729" cy="72959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980570" y="2947211"/>
            <a:ext cx="1015586" cy="830997"/>
          </a:xfrm>
          <a:prstGeom prst="rect">
            <a:avLst/>
          </a:prstGeom>
          <a:noFill/>
        </p:spPr>
        <p:txBody>
          <a:bodyPr wrap="square" rtlCol="0">
            <a:spAutoFit/>
          </a:bodyPr>
          <a:lstStyle/>
          <a:p>
            <a:r>
              <a:rPr lang="en-US" sz="1200" dirty="0" smtClean="0"/>
              <a:t>System Clock Generation</a:t>
            </a:r>
          </a:p>
          <a:p>
            <a:r>
              <a:rPr lang="en-US" sz="1200" dirty="0" smtClean="0"/>
              <a:t>(and Phase</a:t>
            </a:r>
          </a:p>
          <a:p>
            <a:r>
              <a:rPr lang="en-US" sz="1200" dirty="0" smtClean="0"/>
              <a:t>Detection)</a:t>
            </a:r>
            <a:endParaRPr lang="en-US" sz="1200" dirty="0"/>
          </a:p>
        </p:txBody>
      </p:sp>
      <p:cxnSp>
        <p:nvCxnSpPr>
          <p:cNvPr id="49" name="Elbow Connector 48"/>
          <p:cNvCxnSpPr/>
          <p:nvPr/>
        </p:nvCxnSpPr>
        <p:spPr>
          <a:xfrm rot="16200000" flipH="1">
            <a:off x="7849578" y="2561263"/>
            <a:ext cx="470046" cy="391597"/>
          </a:xfrm>
          <a:prstGeom prst="bentConnector3">
            <a:avLst>
              <a:gd name="adj1" fmla="val -201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5400000">
            <a:off x="8620023" y="2440014"/>
            <a:ext cx="638380" cy="4857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344263" y="2467611"/>
            <a:ext cx="915443" cy="276999"/>
          </a:xfrm>
          <a:prstGeom prst="rect">
            <a:avLst/>
          </a:prstGeom>
          <a:noFill/>
        </p:spPr>
        <p:txBody>
          <a:bodyPr wrap="none" rtlCol="0">
            <a:spAutoFit/>
          </a:bodyPr>
          <a:lstStyle/>
          <a:p>
            <a:r>
              <a:rPr lang="en-US" sz="1200" dirty="0" err="1" smtClean="0"/>
              <a:t>Rx_REC_Clk</a:t>
            </a:r>
            <a:endParaRPr lang="en-US" sz="1200" dirty="0"/>
          </a:p>
        </p:txBody>
      </p:sp>
      <p:sp>
        <p:nvSpPr>
          <p:cNvPr id="52" name="TextBox 51"/>
          <p:cNvSpPr txBox="1"/>
          <p:nvPr/>
        </p:nvSpPr>
        <p:spPr>
          <a:xfrm>
            <a:off x="2673089" y="2344500"/>
            <a:ext cx="4674357" cy="738664"/>
          </a:xfrm>
          <a:prstGeom prst="rect">
            <a:avLst/>
          </a:prstGeom>
          <a:noFill/>
        </p:spPr>
        <p:txBody>
          <a:bodyPr wrap="none" rtlCol="0">
            <a:spAutoFit/>
          </a:bodyPr>
          <a:lstStyle/>
          <a:p>
            <a:r>
              <a:rPr lang="en-US" sz="1400" dirty="0" err="1" smtClean="0"/>
              <a:t>Pseudo_Clock</a:t>
            </a:r>
            <a:r>
              <a:rPr lang="en-US" sz="1400" dirty="0" smtClean="0"/>
              <a:t>: 0x0000_0003_FFFF_FFFF_FC00 (LSB first)</a:t>
            </a:r>
          </a:p>
          <a:p>
            <a:r>
              <a:rPr lang="en-US" sz="1400" dirty="0" smtClean="0"/>
              <a:t>CONTROL: DAM3_DAM2_DAM1_DAM0_GTU_ENABLE_FFC00</a:t>
            </a:r>
          </a:p>
          <a:p>
            <a:r>
              <a:rPr lang="en-US" sz="1400" i="1" dirty="0" smtClean="0"/>
              <a:t> * </a:t>
            </a:r>
            <a:r>
              <a:rPr lang="en-US" sz="1400" i="1" dirty="0" err="1" smtClean="0"/>
              <a:t>DAMn</a:t>
            </a:r>
            <a:r>
              <a:rPr lang="en-US" sz="1400" i="1" dirty="0" smtClean="0"/>
              <a:t>, GTU, ENABLE are 8b10b encoded</a:t>
            </a:r>
            <a:endParaRPr lang="en-US" sz="1400" i="1" dirty="0"/>
          </a:p>
        </p:txBody>
      </p:sp>
      <p:sp>
        <p:nvSpPr>
          <p:cNvPr id="53" name="TextBox 52"/>
          <p:cNvSpPr txBox="1"/>
          <p:nvPr/>
        </p:nvSpPr>
        <p:spPr>
          <a:xfrm>
            <a:off x="2602799" y="4323626"/>
            <a:ext cx="4381841" cy="738664"/>
          </a:xfrm>
          <a:prstGeom prst="rect">
            <a:avLst/>
          </a:prstGeom>
          <a:noFill/>
        </p:spPr>
        <p:txBody>
          <a:bodyPr wrap="none" rtlCol="0">
            <a:spAutoFit/>
          </a:bodyPr>
          <a:lstStyle/>
          <a:p>
            <a:r>
              <a:rPr lang="en-US" sz="1400" dirty="0" smtClean="0"/>
              <a:t>IDLE: 0x0000_0003_FFFF_FFFF_FC00 (LSB first)</a:t>
            </a:r>
          </a:p>
          <a:p>
            <a:r>
              <a:rPr lang="en-US" sz="1400" dirty="0" smtClean="0"/>
              <a:t>STATUS: STAT3_STAT2_STAT1_STAT0_STAT_ENABLE_FFC00</a:t>
            </a:r>
          </a:p>
          <a:p>
            <a:r>
              <a:rPr lang="en-US" sz="1400" dirty="0" smtClean="0"/>
              <a:t>DATA: 64-bit Frontend data with 8b10b encoding</a:t>
            </a:r>
            <a:endParaRPr lang="en-US" sz="1400" i="1" dirty="0" smtClean="0"/>
          </a:p>
        </p:txBody>
      </p:sp>
      <p:cxnSp>
        <p:nvCxnSpPr>
          <p:cNvPr id="54" name="Elbow Connector 53"/>
          <p:cNvCxnSpPr/>
          <p:nvPr/>
        </p:nvCxnSpPr>
        <p:spPr>
          <a:xfrm rot="5400000" flipH="1" flipV="1">
            <a:off x="8851820" y="2414156"/>
            <a:ext cx="789139" cy="715971"/>
          </a:xfrm>
          <a:prstGeom prst="bentConnector3">
            <a:avLst>
              <a:gd name="adj1" fmla="val -41330"/>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060849" y="3249943"/>
            <a:ext cx="949171" cy="307777"/>
          </a:xfrm>
          <a:prstGeom prst="rect">
            <a:avLst/>
          </a:prstGeom>
          <a:noFill/>
        </p:spPr>
        <p:txBody>
          <a:bodyPr wrap="none" rtlCol="0">
            <a:spAutoFit/>
          </a:bodyPr>
          <a:lstStyle/>
          <a:p>
            <a:r>
              <a:rPr lang="en-US" sz="1400" dirty="0" err="1" smtClean="0"/>
              <a:t>CDR_reset</a:t>
            </a:r>
            <a:endParaRPr lang="en-US" sz="1400" dirty="0"/>
          </a:p>
        </p:txBody>
      </p:sp>
      <p:cxnSp>
        <p:nvCxnSpPr>
          <p:cNvPr id="56" name="Straight Arrow Connector 55"/>
          <p:cNvCxnSpPr/>
          <p:nvPr/>
        </p:nvCxnSpPr>
        <p:spPr>
          <a:xfrm flipH="1">
            <a:off x="8188325" y="3747661"/>
            <a:ext cx="15875" cy="455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8740775" y="3740346"/>
            <a:ext cx="19989" cy="1226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8034977" y="4995370"/>
            <a:ext cx="1569397" cy="3872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8266478" y="4990094"/>
            <a:ext cx="1119217" cy="369332"/>
          </a:xfrm>
          <a:prstGeom prst="rect">
            <a:avLst/>
          </a:prstGeom>
          <a:noFill/>
        </p:spPr>
        <p:txBody>
          <a:bodyPr wrap="none" rtlCol="0">
            <a:spAutoFit/>
          </a:bodyPr>
          <a:lstStyle/>
          <a:p>
            <a:r>
              <a:rPr lang="en-US" dirty="0" smtClean="0"/>
              <a:t>FEB/ASICs</a:t>
            </a:r>
            <a:endParaRPr lang="en-US" dirty="0"/>
          </a:p>
        </p:txBody>
      </p:sp>
      <p:cxnSp>
        <p:nvCxnSpPr>
          <p:cNvPr id="60" name="Straight Arrow Connector 59"/>
          <p:cNvCxnSpPr/>
          <p:nvPr/>
        </p:nvCxnSpPr>
        <p:spPr>
          <a:xfrm flipV="1">
            <a:off x="9182101" y="4658960"/>
            <a:ext cx="0" cy="331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1" name="Picture 207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3731" y="3023640"/>
            <a:ext cx="4419989" cy="7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88178" y="2105961"/>
            <a:ext cx="1105809" cy="193997"/>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556616" y="4087163"/>
            <a:ext cx="700019" cy="193997"/>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00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74047" y="1215249"/>
            <a:ext cx="923651" cy="400110"/>
          </a:xfrm>
          <a:prstGeom prst="rect">
            <a:avLst/>
          </a:prstGeom>
          <a:noFill/>
        </p:spPr>
        <p:txBody>
          <a:bodyPr wrap="none" rtlCol="0">
            <a:spAutoFit/>
          </a:bodyPr>
          <a:lstStyle/>
          <a:p>
            <a:r>
              <a:rPr lang="en-US" sz="2000" dirty="0" smtClean="0"/>
              <a:t>Uplink:</a:t>
            </a:r>
            <a:endParaRPr lang="en-US" sz="2000" dirty="0"/>
          </a:p>
        </p:txBody>
      </p:sp>
      <p:sp>
        <p:nvSpPr>
          <p:cNvPr id="30" name="TextBox 29"/>
          <p:cNvSpPr txBox="1"/>
          <p:nvPr/>
        </p:nvSpPr>
        <p:spPr>
          <a:xfrm>
            <a:off x="1943636" y="1248090"/>
            <a:ext cx="6901889" cy="369332"/>
          </a:xfrm>
          <a:prstGeom prst="rect">
            <a:avLst/>
          </a:prstGeom>
          <a:noFill/>
        </p:spPr>
        <p:txBody>
          <a:bodyPr wrap="none" rtlCol="0">
            <a:spAutoFit/>
          </a:bodyPr>
          <a:lstStyle/>
          <a:p>
            <a:r>
              <a:rPr lang="en-US" dirty="0" smtClean="0"/>
              <a:t>98.5 MHz clock (or maybe other frequencies) , Serial speed </a:t>
            </a:r>
            <a:r>
              <a:rPr lang="en-US" dirty="0" smtClean="0"/>
              <a:t>at 7.88 </a:t>
            </a:r>
            <a:r>
              <a:rPr lang="en-US" dirty="0" err="1" smtClean="0"/>
              <a:t>gbps</a:t>
            </a:r>
            <a:r>
              <a:rPr lang="en-US" dirty="0" smtClean="0"/>
              <a:t>.</a:t>
            </a:r>
            <a:endParaRPr lang="en-US" sz="1400" dirty="0"/>
          </a:p>
        </p:txBody>
      </p:sp>
      <p:sp>
        <p:nvSpPr>
          <p:cNvPr id="32" name="TextBox 31"/>
          <p:cNvSpPr txBox="1"/>
          <p:nvPr/>
        </p:nvSpPr>
        <p:spPr>
          <a:xfrm>
            <a:off x="863404" y="888980"/>
            <a:ext cx="2747291" cy="369332"/>
          </a:xfrm>
          <a:prstGeom prst="rect">
            <a:avLst/>
          </a:prstGeom>
          <a:noFill/>
        </p:spPr>
        <p:txBody>
          <a:bodyPr wrap="none" rtlCol="0">
            <a:spAutoFit/>
          </a:bodyPr>
          <a:lstStyle/>
          <a:p>
            <a:r>
              <a:rPr lang="en-US" b="1" dirty="0" smtClean="0"/>
              <a:t>3.5.1: </a:t>
            </a:r>
            <a:r>
              <a:rPr lang="en-US" b="1" dirty="0" smtClean="0"/>
              <a:t>DAM_RX </a:t>
            </a:r>
            <a:r>
              <a:rPr lang="en-US" b="1" dirty="0" smtClean="0">
                <a:sym typeface="Wingdings" panose="05000000000000000000" pitchFamily="2" charset="2"/>
              </a:rPr>
              <a:t> RDO_TX</a:t>
            </a:r>
            <a:endParaRPr lang="en-US" b="1" dirty="0"/>
          </a:p>
        </p:txBody>
      </p:sp>
      <p:sp>
        <p:nvSpPr>
          <p:cNvPr id="34" name="Rectangle 33"/>
          <p:cNvSpPr/>
          <p:nvPr/>
        </p:nvSpPr>
        <p:spPr>
          <a:xfrm>
            <a:off x="4075286" y="2075422"/>
            <a:ext cx="1688840" cy="636288"/>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362989" y="2070490"/>
            <a:ext cx="995658" cy="646331"/>
          </a:xfrm>
          <a:prstGeom prst="rect">
            <a:avLst/>
          </a:prstGeom>
          <a:noFill/>
        </p:spPr>
        <p:txBody>
          <a:bodyPr wrap="none" rtlCol="0">
            <a:spAutoFit/>
          </a:bodyPr>
          <a:lstStyle/>
          <a:p>
            <a:pPr algn="ctr"/>
            <a:r>
              <a:rPr lang="en-US" dirty="0" smtClean="0"/>
              <a:t>FEB </a:t>
            </a:r>
            <a:r>
              <a:rPr lang="en-US" dirty="0" smtClean="0"/>
              <a:t>data</a:t>
            </a:r>
          </a:p>
          <a:p>
            <a:pPr algn="ctr"/>
            <a:r>
              <a:rPr lang="en-US" dirty="0" smtClean="0"/>
              <a:t>64-bit</a:t>
            </a:r>
          </a:p>
        </p:txBody>
      </p:sp>
      <p:sp>
        <p:nvSpPr>
          <p:cNvPr id="36" name="Rectangle 35"/>
          <p:cNvSpPr/>
          <p:nvPr/>
        </p:nvSpPr>
        <p:spPr>
          <a:xfrm>
            <a:off x="4669414" y="3242941"/>
            <a:ext cx="2802215" cy="369332"/>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722900" y="3204724"/>
            <a:ext cx="1223668" cy="369332"/>
          </a:xfrm>
          <a:prstGeom prst="rect">
            <a:avLst/>
          </a:prstGeom>
          <a:noFill/>
        </p:spPr>
        <p:txBody>
          <a:bodyPr wrap="square" rtlCol="0">
            <a:spAutoFit/>
          </a:bodyPr>
          <a:lstStyle/>
          <a:p>
            <a:r>
              <a:rPr lang="en-US" dirty="0" smtClean="0"/>
              <a:t>MUX </a:t>
            </a:r>
            <a:endParaRPr lang="en-US" sz="1600" dirty="0" smtClean="0"/>
          </a:p>
        </p:txBody>
      </p:sp>
      <p:cxnSp>
        <p:nvCxnSpPr>
          <p:cNvPr id="38" name="Straight Connector 37"/>
          <p:cNvCxnSpPr/>
          <p:nvPr/>
        </p:nvCxnSpPr>
        <p:spPr>
          <a:xfrm>
            <a:off x="2517771" y="5293300"/>
            <a:ext cx="3606827" cy="1064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124598" y="5303944"/>
            <a:ext cx="0" cy="44495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24598" y="5745723"/>
            <a:ext cx="3629051" cy="161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17772" y="5299303"/>
            <a:ext cx="0" cy="444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753649" y="5299303"/>
            <a:ext cx="0" cy="444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421" y="5744257"/>
            <a:ext cx="171135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753649" y="5300767"/>
            <a:ext cx="174627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7335" y="2071004"/>
            <a:ext cx="1688840" cy="678341"/>
          </a:xfrm>
          <a:prstGeom prst="rect">
            <a:avLst/>
          </a:prstGeom>
          <a:solidFill>
            <a:srgbClr val="92D05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506872" y="2103014"/>
            <a:ext cx="1607812" cy="646331"/>
          </a:xfrm>
          <a:prstGeom prst="rect">
            <a:avLst/>
          </a:prstGeom>
          <a:noFill/>
        </p:spPr>
        <p:txBody>
          <a:bodyPr wrap="none" rtlCol="0">
            <a:spAutoFit/>
          </a:bodyPr>
          <a:lstStyle/>
          <a:p>
            <a:pPr algn="ctr"/>
            <a:r>
              <a:rPr lang="en-US" dirty="0" smtClean="0"/>
              <a:t>Status</a:t>
            </a:r>
          </a:p>
          <a:p>
            <a:pPr algn="ctr"/>
            <a:r>
              <a:rPr lang="en-US" dirty="0" smtClean="0"/>
              <a:t>32</a:t>
            </a:r>
            <a:r>
              <a:rPr lang="en-US" dirty="0" smtClean="0"/>
              <a:t>-bit </a:t>
            </a:r>
            <a:r>
              <a:rPr lang="en-US" dirty="0" smtClean="0"/>
              <a:t>+ K-code</a:t>
            </a:r>
          </a:p>
        </p:txBody>
      </p:sp>
      <p:sp>
        <p:nvSpPr>
          <p:cNvPr id="47" name="Rectangle 46"/>
          <p:cNvSpPr/>
          <p:nvPr/>
        </p:nvSpPr>
        <p:spPr>
          <a:xfrm>
            <a:off x="5206137" y="4060388"/>
            <a:ext cx="1688840" cy="605661"/>
          </a:xfrm>
          <a:prstGeom prst="rect">
            <a:avLst/>
          </a:prstGeom>
          <a:solidFill>
            <a:srgbClr val="92D05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512764" y="4019718"/>
            <a:ext cx="1223668" cy="646331"/>
          </a:xfrm>
          <a:prstGeom prst="rect">
            <a:avLst/>
          </a:prstGeom>
          <a:noFill/>
        </p:spPr>
        <p:txBody>
          <a:bodyPr wrap="square" rtlCol="0">
            <a:spAutoFit/>
          </a:bodyPr>
          <a:lstStyle/>
          <a:p>
            <a:r>
              <a:rPr lang="en-US" dirty="0" smtClean="0"/>
              <a:t>8B/10B encoding</a:t>
            </a:r>
          </a:p>
        </p:txBody>
      </p:sp>
      <p:sp>
        <p:nvSpPr>
          <p:cNvPr id="49" name="TextBox 48"/>
          <p:cNvSpPr txBox="1"/>
          <p:nvPr/>
        </p:nvSpPr>
        <p:spPr>
          <a:xfrm>
            <a:off x="718352" y="5452599"/>
            <a:ext cx="1624163" cy="369332"/>
          </a:xfrm>
          <a:prstGeom prst="rect">
            <a:avLst/>
          </a:prstGeom>
          <a:noFill/>
        </p:spPr>
        <p:txBody>
          <a:bodyPr wrap="none" rtlCol="0">
            <a:spAutoFit/>
          </a:bodyPr>
          <a:lstStyle/>
          <a:p>
            <a:r>
              <a:rPr lang="en-US" b="1" dirty="0" smtClean="0"/>
              <a:t>98.5 MHz clock</a:t>
            </a:r>
            <a:endParaRPr lang="en-US" sz="1400" dirty="0"/>
          </a:p>
        </p:txBody>
      </p:sp>
      <p:cxnSp>
        <p:nvCxnSpPr>
          <p:cNvPr id="50" name="Straight Arrow Connector 49"/>
          <p:cNvCxnSpPr/>
          <p:nvPr/>
        </p:nvCxnSpPr>
        <p:spPr>
          <a:xfrm flipH="1">
            <a:off x="6042232" y="3620629"/>
            <a:ext cx="3174" cy="43516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7260219" y="2690105"/>
            <a:ext cx="9524" cy="539516"/>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919705" y="2703425"/>
            <a:ext cx="9524" cy="539516"/>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042232" y="4666049"/>
            <a:ext cx="2" cy="589905"/>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22983" y="6131436"/>
            <a:ext cx="11574302"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rgbClr val="00B050"/>
                </a:solidFill>
              </a:rPr>
              <a:t>It </a:t>
            </a:r>
            <a:r>
              <a:rPr lang="en-US" sz="1400" dirty="0" smtClean="0">
                <a:solidFill>
                  <a:srgbClr val="00B050"/>
                </a:solidFill>
              </a:rPr>
              <a:t>is possible to use 64B/66B or other encoding for high efficient data link…, or higher clock frequencies </a:t>
            </a:r>
            <a:endParaRPr lang="en-US" sz="1400" dirty="0" smtClean="0">
              <a:solidFill>
                <a:srgbClr val="00B050"/>
              </a:solidFill>
            </a:endParaRPr>
          </a:p>
          <a:p>
            <a:pPr marL="285750" indent="-285750">
              <a:buFont typeface="Arial" panose="020B0604020202020204" pitchFamily="34" charset="0"/>
              <a:buChar char="•"/>
            </a:pPr>
            <a:r>
              <a:rPr lang="en-US" sz="1400" dirty="0" smtClean="0">
                <a:solidFill>
                  <a:srgbClr val="00B050"/>
                </a:solidFill>
              </a:rPr>
              <a:t>If the uplink works at 98.5MHz, the DAM can potentially use the uplink and monitor the clock shift (most likely) caused by the fiber temperature changes.</a:t>
            </a:r>
            <a:endParaRPr lang="en-US" sz="1400" dirty="0">
              <a:solidFill>
                <a:srgbClr val="00B050"/>
              </a:solidFill>
            </a:endParaRPr>
          </a:p>
        </p:txBody>
      </p:sp>
      <p:sp>
        <p:nvSpPr>
          <p:cNvPr id="55" name="TextBox 54"/>
          <p:cNvSpPr txBox="1"/>
          <p:nvPr/>
        </p:nvSpPr>
        <p:spPr>
          <a:xfrm>
            <a:off x="1436513" y="2335197"/>
            <a:ext cx="2861397" cy="1231106"/>
          </a:xfrm>
          <a:prstGeom prst="rect">
            <a:avLst/>
          </a:prstGeom>
          <a:noFill/>
        </p:spPr>
        <p:txBody>
          <a:bodyPr wrap="square" rtlCol="0">
            <a:spAutoFit/>
          </a:bodyPr>
          <a:lstStyle/>
          <a:p>
            <a:r>
              <a:rPr lang="en-US" sz="2000" dirty="0" smtClean="0"/>
              <a:t>Data:</a:t>
            </a:r>
          </a:p>
          <a:p>
            <a:r>
              <a:rPr lang="en-US" dirty="0" smtClean="0"/>
              <a:t>time-slice packaged data</a:t>
            </a:r>
          </a:p>
          <a:p>
            <a:r>
              <a:rPr lang="en-US" dirty="0" smtClean="0"/>
              <a:t>Can have K-code package header/trailers</a:t>
            </a:r>
          </a:p>
        </p:txBody>
      </p:sp>
      <p:sp>
        <p:nvSpPr>
          <p:cNvPr id="56" name="Rectangle 55"/>
          <p:cNvSpPr/>
          <p:nvPr/>
        </p:nvSpPr>
        <p:spPr>
          <a:xfrm>
            <a:off x="8394583" y="2296858"/>
            <a:ext cx="2412300" cy="1508105"/>
          </a:xfrm>
          <a:prstGeom prst="rect">
            <a:avLst/>
          </a:prstGeom>
        </p:spPr>
        <p:txBody>
          <a:bodyPr wrap="square">
            <a:spAutoFit/>
          </a:bodyPr>
          <a:lstStyle/>
          <a:p>
            <a:r>
              <a:rPr lang="en-US" sz="2000" dirty="0" smtClean="0"/>
              <a:t>Status:</a:t>
            </a:r>
          </a:p>
          <a:p>
            <a:r>
              <a:rPr lang="en-US" dirty="0" smtClean="0"/>
              <a:t>I2C/SPI returned data, </a:t>
            </a:r>
          </a:p>
          <a:p>
            <a:r>
              <a:rPr lang="en-US" dirty="0" smtClean="0"/>
              <a:t>BUSY</a:t>
            </a:r>
          </a:p>
          <a:p>
            <a:r>
              <a:rPr lang="en-US" dirty="0" err="1" smtClean="0"/>
              <a:t>Fifo</a:t>
            </a:r>
            <a:r>
              <a:rPr lang="en-US" dirty="0" smtClean="0"/>
              <a:t>/buffer status</a:t>
            </a:r>
          </a:p>
          <a:p>
            <a:r>
              <a:rPr lang="en-US" dirty="0" smtClean="0"/>
              <a:t>……</a:t>
            </a:r>
            <a:endParaRPr lang="en-US" dirty="0"/>
          </a:p>
        </p:txBody>
      </p:sp>
      <p:sp>
        <p:nvSpPr>
          <p:cNvPr id="58" name="Rectangle 57"/>
          <p:cNvSpPr/>
          <p:nvPr/>
        </p:nvSpPr>
        <p:spPr>
          <a:xfrm>
            <a:off x="8543064" y="3835828"/>
            <a:ext cx="3053367" cy="1323439"/>
          </a:xfrm>
          <a:prstGeom prst="rect">
            <a:avLst/>
          </a:prstGeom>
        </p:spPr>
        <p:txBody>
          <a:bodyPr wrap="square">
            <a:spAutoFit/>
          </a:bodyPr>
          <a:lstStyle/>
          <a:p>
            <a:r>
              <a:rPr lang="en-US" sz="2000" dirty="0" smtClean="0"/>
              <a:t>The Data and Status are recovered by the FPGA’MGT</a:t>
            </a:r>
          </a:p>
          <a:p>
            <a:r>
              <a:rPr lang="en-US" sz="2000" dirty="0" smtClean="0"/>
              <a:t>By </a:t>
            </a:r>
            <a:r>
              <a:rPr lang="en-US" sz="2000" b="1" dirty="0" smtClean="0"/>
              <a:t>DAM</a:t>
            </a:r>
            <a:r>
              <a:rPr lang="en-US" sz="2000" dirty="0" smtClean="0"/>
              <a:t> board</a:t>
            </a:r>
          </a:p>
        </p:txBody>
      </p:sp>
      <p:sp>
        <p:nvSpPr>
          <p:cNvPr id="59" name="TextBox 58"/>
          <p:cNvSpPr txBox="1"/>
          <p:nvPr/>
        </p:nvSpPr>
        <p:spPr>
          <a:xfrm>
            <a:off x="6536250" y="2788768"/>
            <a:ext cx="1611009" cy="369332"/>
          </a:xfrm>
          <a:prstGeom prst="rect">
            <a:avLst/>
          </a:prstGeom>
          <a:noFill/>
        </p:spPr>
        <p:txBody>
          <a:bodyPr wrap="square" rtlCol="0">
            <a:spAutoFit/>
          </a:bodyPr>
          <a:lstStyle/>
          <a:p>
            <a:r>
              <a:rPr lang="en-US" dirty="0" smtClean="0"/>
              <a:t>Higher priority </a:t>
            </a:r>
            <a:endParaRPr lang="en-US" sz="1600" dirty="0" smtClean="0"/>
          </a:p>
        </p:txBody>
      </p:sp>
      <p:sp>
        <p:nvSpPr>
          <p:cNvPr id="60" name="TextBox 59"/>
          <p:cNvSpPr txBox="1"/>
          <p:nvPr/>
        </p:nvSpPr>
        <p:spPr>
          <a:xfrm>
            <a:off x="2624159" y="5325095"/>
            <a:ext cx="7045327" cy="369332"/>
          </a:xfrm>
          <a:prstGeom prst="rect">
            <a:avLst/>
          </a:prstGeom>
          <a:noFill/>
        </p:spPr>
        <p:txBody>
          <a:bodyPr wrap="none" rtlCol="0">
            <a:spAutoFit/>
          </a:bodyPr>
          <a:lstStyle/>
          <a:p>
            <a:r>
              <a:rPr lang="en-US" dirty="0" smtClean="0"/>
              <a:t>80-bit per clock cycle for 7.88 </a:t>
            </a:r>
            <a:r>
              <a:rPr lang="en-US" dirty="0" err="1" smtClean="0"/>
              <a:t>Gbps</a:t>
            </a:r>
            <a:r>
              <a:rPr lang="en-US" dirty="0" smtClean="0"/>
              <a:t> (Data, Status, or idle/</a:t>
            </a:r>
            <a:r>
              <a:rPr lang="en-US" dirty="0" err="1" smtClean="0"/>
              <a:t>no_useful_data</a:t>
            </a:r>
            <a:r>
              <a:rPr lang="en-US" dirty="0" smtClean="0"/>
              <a:t>)</a:t>
            </a:r>
            <a:endParaRPr lang="en-US" dirty="0"/>
          </a:p>
        </p:txBody>
      </p:sp>
      <p:sp>
        <p:nvSpPr>
          <p:cNvPr id="62" name="TextBox 61"/>
          <p:cNvSpPr txBox="1"/>
          <p:nvPr/>
        </p:nvSpPr>
        <p:spPr>
          <a:xfrm>
            <a:off x="847897" y="365760"/>
            <a:ext cx="5362237" cy="523220"/>
          </a:xfrm>
          <a:prstGeom prst="rect">
            <a:avLst/>
          </a:prstGeom>
          <a:noFill/>
        </p:spPr>
        <p:txBody>
          <a:bodyPr wrap="none" rtlCol="0">
            <a:spAutoFit/>
          </a:bodyPr>
          <a:lstStyle/>
          <a:p>
            <a:r>
              <a:rPr lang="en-US" sz="2800" b="1" dirty="0" smtClean="0"/>
              <a:t>3. Detailed signal implementations</a:t>
            </a:r>
          </a:p>
        </p:txBody>
      </p:sp>
    </p:spTree>
    <p:extLst>
      <p:ext uri="{BB962C8B-B14F-4D97-AF65-F5344CB8AC3E}">
        <p14:creationId xmlns:p14="http://schemas.microsoft.com/office/powerpoint/2010/main" val="713453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863404" y="888980"/>
            <a:ext cx="2480679" cy="369332"/>
          </a:xfrm>
          <a:prstGeom prst="rect">
            <a:avLst/>
          </a:prstGeom>
          <a:noFill/>
        </p:spPr>
        <p:txBody>
          <a:bodyPr wrap="none" rtlCol="0">
            <a:spAutoFit/>
          </a:bodyPr>
          <a:lstStyle/>
          <a:p>
            <a:r>
              <a:rPr lang="en-US" b="1" dirty="0" smtClean="0"/>
              <a:t>3.5.2: SRO time window</a:t>
            </a:r>
            <a:endParaRPr lang="en-US" b="1" dirty="0"/>
          </a:p>
        </p:txBody>
      </p:sp>
      <p:sp>
        <p:nvSpPr>
          <p:cNvPr id="62" name="TextBox 61"/>
          <p:cNvSpPr txBox="1"/>
          <p:nvPr/>
        </p:nvSpPr>
        <p:spPr>
          <a:xfrm>
            <a:off x="847897" y="365760"/>
            <a:ext cx="5362237" cy="523220"/>
          </a:xfrm>
          <a:prstGeom prst="rect">
            <a:avLst/>
          </a:prstGeom>
          <a:noFill/>
        </p:spPr>
        <p:txBody>
          <a:bodyPr wrap="none" rtlCol="0">
            <a:spAutoFit/>
          </a:bodyPr>
          <a:lstStyle/>
          <a:p>
            <a:r>
              <a:rPr lang="en-US" sz="2800" b="1" dirty="0" smtClean="0"/>
              <a:t>3. Detailed signal implementations</a:t>
            </a:r>
          </a:p>
        </p:txBody>
      </p:sp>
      <p:cxnSp>
        <p:nvCxnSpPr>
          <p:cNvPr id="33" name="Straight Connector 32"/>
          <p:cNvCxnSpPr/>
          <p:nvPr/>
        </p:nvCxnSpPr>
        <p:spPr>
          <a:xfrm flipV="1">
            <a:off x="1443135" y="2558823"/>
            <a:ext cx="7513320" cy="24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603155" y="2415948"/>
            <a:ext cx="89487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05060" y="2345463"/>
            <a:ext cx="0" cy="14287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498029" y="2415948"/>
            <a:ext cx="89487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499934" y="2345463"/>
            <a:ext cx="0" cy="1428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392903" y="2415948"/>
            <a:ext cx="89487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394808" y="2345463"/>
            <a:ext cx="0" cy="1428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287777" y="2415948"/>
            <a:ext cx="412908"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289682" y="2345463"/>
            <a:ext cx="0" cy="1428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494594" y="2420870"/>
            <a:ext cx="89487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496499" y="2350385"/>
            <a:ext cx="0" cy="14287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389468" y="2420870"/>
            <a:ext cx="89487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391373" y="2350385"/>
            <a:ext cx="0" cy="1428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284342" y="2420870"/>
            <a:ext cx="89487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286247" y="2350385"/>
            <a:ext cx="0" cy="1428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8179216" y="2419953"/>
            <a:ext cx="777239" cy="91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181121" y="2350385"/>
            <a:ext cx="0" cy="1428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339934" y="2138949"/>
            <a:ext cx="564450" cy="276999"/>
          </a:xfrm>
          <a:prstGeom prst="rect">
            <a:avLst/>
          </a:prstGeom>
          <a:noFill/>
        </p:spPr>
        <p:txBody>
          <a:bodyPr wrap="none" rtlCol="0">
            <a:spAutoFit/>
          </a:bodyPr>
          <a:lstStyle/>
          <a:p>
            <a:r>
              <a:rPr lang="en-US" sz="1200" dirty="0" smtClean="0">
                <a:solidFill>
                  <a:srgbClr val="00B050"/>
                </a:solidFill>
              </a:rPr>
              <a:t>START</a:t>
            </a:r>
            <a:endParaRPr lang="en-US" sz="1200" dirty="0">
              <a:solidFill>
                <a:srgbClr val="00B050"/>
              </a:solidFill>
            </a:endParaRPr>
          </a:p>
        </p:txBody>
      </p:sp>
      <p:sp>
        <p:nvSpPr>
          <p:cNvPr id="78" name="TextBox 77"/>
          <p:cNvSpPr txBox="1"/>
          <p:nvPr/>
        </p:nvSpPr>
        <p:spPr>
          <a:xfrm>
            <a:off x="2147178" y="2135526"/>
            <a:ext cx="769634" cy="276999"/>
          </a:xfrm>
          <a:prstGeom prst="rect">
            <a:avLst/>
          </a:prstGeom>
          <a:noFill/>
        </p:spPr>
        <p:txBody>
          <a:bodyPr wrap="none" rtlCol="0">
            <a:spAutoFit/>
          </a:bodyPr>
          <a:lstStyle/>
          <a:p>
            <a:r>
              <a:rPr lang="en-US" sz="1200" dirty="0" smtClean="0">
                <a:solidFill>
                  <a:srgbClr val="7030A0"/>
                </a:solidFill>
              </a:rPr>
              <a:t>RE-START</a:t>
            </a:r>
            <a:endParaRPr lang="en-US" sz="1200" dirty="0">
              <a:solidFill>
                <a:srgbClr val="7030A0"/>
              </a:solidFill>
            </a:endParaRPr>
          </a:p>
        </p:txBody>
      </p:sp>
      <p:sp>
        <p:nvSpPr>
          <p:cNvPr id="79" name="TextBox 78"/>
          <p:cNvSpPr txBox="1"/>
          <p:nvPr/>
        </p:nvSpPr>
        <p:spPr>
          <a:xfrm>
            <a:off x="3008086" y="2130466"/>
            <a:ext cx="769634" cy="276999"/>
          </a:xfrm>
          <a:prstGeom prst="rect">
            <a:avLst/>
          </a:prstGeom>
          <a:noFill/>
        </p:spPr>
        <p:txBody>
          <a:bodyPr wrap="none" rtlCol="0">
            <a:spAutoFit/>
          </a:bodyPr>
          <a:lstStyle/>
          <a:p>
            <a:r>
              <a:rPr lang="en-US" sz="1200" dirty="0" smtClean="0">
                <a:solidFill>
                  <a:srgbClr val="7030A0"/>
                </a:solidFill>
              </a:rPr>
              <a:t>RE-START</a:t>
            </a:r>
            <a:endParaRPr lang="en-US" sz="1200" dirty="0">
              <a:solidFill>
                <a:srgbClr val="7030A0"/>
              </a:solidFill>
            </a:endParaRPr>
          </a:p>
        </p:txBody>
      </p:sp>
      <p:sp>
        <p:nvSpPr>
          <p:cNvPr id="80" name="TextBox 79"/>
          <p:cNvSpPr txBox="1"/>
          <p:nvPr/>
        </p:nvSpPr>
        <p:spPr>
          <a:xfrm>
            <a:off x="3891678" y="2138032"/>
            <a:ext cx="769634" cy="276999"/>
          </a:xfrm>
          <a:prstGeom prst="rect">
            <a:avLst/>
          </a:prstGeom>
          <a:noFill/>
        </p:spPr>
        <p:txBody>
          <a:bodyPr wrap="none" rtlCol="0">
            <a:spAutoFit/>
          </a:bodyPr>
          <a:lstStyle/>
          <a:p>
            <a:r>
              <a:rPr lang="en-US" sz="1200" dirty="0" smtClean="0">
                <a:solidFill>
                  <a:srgbClr val="7030A0"/>
                </a:solidFill>
              </a:rPr>
              <a:t>RE-START</a:t>
            </a:r>
            <a:endParaRPr lang="en-US" sz="1200" dirty="0">
              <a:solidFill>
                <a:srgbClr val="7030A0"/>
              </a:solidFill>
            </a:endParaRPr>
          </a:p>
        </p:txBody>
      </p:sp>
      <p:sp>
        <p:nvSpPr>
          <p:cNvPr id="81" name="TextBox 80"/>
          <p:cNvSpPr txBox="1"/>
          <p:nvPr/>
        </p:nvSpPr>
        <p:spPr>
          <a:xfrm>
            <a:off x="5242655" y="2143871"/>
            <a:ext cx="564450" cy="276999"/>
          </a:xfrm>
          <a:prstGeom prst="rect">
            <a:avLst/>
          </a:prstGeom>
          <a:noFill/>
        </p:spPr>
        <p:txBody>
          <a:bodyPr wrap="none" rtlCol="0">
            <a:spAutoFit/>
          </a:bodyPr>
          <a:lstStyle/>
          <a:p>
            <a:r>
              <a:rPr lang="en-US" sz="1200" dirty="0" smtClean="0">
                <a:solidFill>
                  <a:srgbClr val="00B050"/>
                </a:solidFill>
              </a:rPr>
              <a:t>START</a:t>
            </a:r>
            <a:endParaRPr lang="en-US" sz="1200" dirty="0">
              <a:solidFill>
                <a:srgbClr val="00B050"/>
              </a:solidFill>
            </a:endParaRPr>
          </a:p>
        </p:txBody>
      </p:sp>
      <p:sp>
        <p:nvSpPr>
          <p:cNvPr id="82" name="TextBox 81"/>
          <p:cNvSpPr txBox="1"/>
          <p:nvPr/>
        </p:nvSpPr>
        <p:spPr>
          <a:xfrm>
            <a:off x="6049899" y="2140448"/>
            <a:ext cx="769634" cy="276999"/>
          </a:xfrm>
          <a:prstGeom prst="rect">
            <a:avLst/>
          </a:prstGeom>
          <a:noFill/>
        </p:spPr>
        <p:txBody>
          <a:bodyPr wrap="none" rtlCol="0">
            <a:spAutoFit/>
          </a:bodyPr>
          <a:lstStyle/>
          <a:p>
            <a:r>
              <a:rPr lang="en-US" sz="1200" dirty="0" smtClean="0">
                <a:solidFill>
                  <a:srgbClr val="7030A0"/>
                </a:solidFill>
              </a:rPr>
              <a:t>RE-START</a:t>
            </a:r>
            <a:endParaRPr lang="en-US" sz="1200" dirty="0">
              <a:solidFill>
                <a:srgbClr val="7030A0"/>
              </a:solidFill>
            </a:endParaRPr>
          </a:p>
        </p:txBody>
      </p:sp>
      <p:sp>
        <p:nvSpPr>
          <p:cNvPr id="83" name="TextBox 82"/>
          <p:cNvSpPr txBox="1"/>
          <p:nvPr/>
        </p:nvSpPr>
        <p:spPr>
          <a:xfrm>
            <a:off x="6910807" y="2135388"/>
            <a:ext cx="769634" cy="276999"/>
          </a:xfrm>
          <a:prstGeom prst="rect">
            <a:avLst/>
          </a:prstGeom>
          <a:noFill/>
        </p:spPr>
        <p:txBody>
          <a:bodyPr wrap="none" rtlCol="0">
            <a:spAutoFit/>
          </a:bodyPr>
          <a:lstStyle/>
          <a:p>
            <a:r>
              <a:rPr lang="en-US" sz="1200" dirty="0" smtClean="0">
                <a:solidFill>
                  <a:srgbClr val="7030A0"/>
                </a:solidFill>
              </a:rPr>
              <a:t>RE-START</a:t>
            </a:r>
            <a:endParaRPr lang="en-US" sz="1200" dirty="0">
              <a:solidFill>
                <a:srgbClr val="7030A0"/>
              </a:solidFill>
            </a:endParaRPr>
          </a:p>
        </p:txBody>
      </p:sp>
      <p:sp>
        <p:nvSpPr>
          <p:cNvPr id="84" name="TextBox 83"/>
          <p:cNvSpPr txBox="1"/>
          <p:nvPr/>
        </p:nvSpPr>
        <p:spPr>
          <a:xfrm>
            <a:off x="7794399" y="2142954"/>
            <a:ext cx="769634" cy="276999"/>
          </a:xfrm>
          <a:prstGeom prst="rect">
            <a:avLst/>
          </a:prstGeom>
          <a:noFill/>
        </p:spPr>
        <p:txBody>
          <a:bodyPr wrap="none" rtlCol="0">
            <a:spAutoFit/>
          </a:bodyPr>
          <a:lstStyle/>
          <a:p>
            <a:r>
              <a:rPr lang="en-US" sz="1200" dirty="0" smtClean="0">
                <a:solidFill>
                  <a:srgbClr val="7030A0"/>
                </a:solidFill>
              </a:rPr>
              <a:t>RE-START</a:t>
            </a:r>
            <a:endParaRPr lang="en-US" sz="1200" dirty="0">
              <a:solidFill>
                <a:srgbClr val="7030A0"/>
              </a:solidFill>
            </a:endParaRPr>
          </a:p>
        </p:txBody>
      </p:sp>
      <p:cxnSp>
        <p:nvCxnSpPr>
          <p:cNvPr id="85" name="Straight Connector 84"/>
          <p:cNvCxnSpPr/>
          <p:nvPr/>
        </p:nvCxnSpPr>
        <p:spPr>
          <a:xfrm>
            <a:off x="4707829" y="2336027"/>
            <a:ext cx="0" cy="1428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504372" y="2138032"/>
            <a:ext cx="507896" cy="276999"/>
          </a:xfrm>
          <a:prstGeom prst="rect">
            <a:avLst/>
          </a:prstGeom>
          <a:noFill/>
        </p:spPr>
        <p:txBody>
          <a:bodyPr wrap="none" rtlCol="0">
            <a:spAutoFit/>
          </a:bodyPr>
          <a:lstStyle/>
          <a:p>
            <a:r>
              <a:rPr lang="en-US" sz="1200" dirty="0" smtClean="0">
                <a:solidFill>
                  <a:srgbClr val="FF0000"/>
                </a:solidFill>
              </a:rPr>
              <a:t>STOP</a:t>
            </a:r>
            <a:endParaRPr lang="en-US" sz="1200" dirty="0">
              <a:solidFill>
                <a:srgbClr val="FF0000"/>
              </a:solidFill>
            </a:endParaRPr>
          </a:p>
        </p:txBody>
      </p:sp>
      <p:cxnSp>
        <p:nvCxnSpPr>
          <p:cNvPr id="87" name="Straight Connector 86"/>
          <p:cNvCxnSpPr/>
          <p:nvPr/>
        </p:nvCxnSpPr>
        <p:spPr>
          <a:xfrm>
            <a:off x="4700685" y="2421787"/>
            <a:ext cx="797525" cy="91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603155" y="2886607"/>
            <a:ext cx="358140" cy="178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914505" y="2764890"/>
            <a:ext cx="3568221" cy="276999"/>
          </a:xfrm>
          <a:prstGeom prst="rect">
            <a:avLst/>
          </a:prstGeom>
          <a:noFill/>
        </p:spPr>
        <p:txBody>
          <a:bodyPr wrap="none" rtlCol="0">
            <a:spAutoFit/>
          </a:bodyPr>
          <a:lstStyle/>
          <a:p>
            <a:r>
              <a:rPr lang="en-US" sz="1200" dirty="0" smtClean="0">
                <a:solidFill>
                  <a:srgbClr val="7030A0"/>
                </a:solidFill>
              </a:rPr>
              <a:t>RE-START: </a:t>
            </a:r>
            <a:r>
              <a:rPr lang="en-US" sz="1200" dirty="0" smtClean="0">
                <a:solidFill>
                  <a:srgbClr val="002060"/>
                </a:solidFill>
              </a:rPr>
              <a:t>STOP and START at the same Beam Crossing</a:t>
            </a:r>
            <a:endParaRPr lang="en-US" sz="1200" dirty="0">
              <a:solidFill>
                <a:srgbClr val="002060"/>
              </a:solidFill>
            </a:endParaRPr>
          </a:p>
        </p:txBody>
      </p:sp>
      <p:sp>
        <p:nvSpPr>
          <p:cNvPr id="90" name="TextBox 89"/>
          <p:cNvSpPr txBox="1"/>
          <p:nvPr/>
        </p:nvSpPr>
        <p:spPr>
          <a:xfrm>
            <a:off x="1961295" y="2764890"/>
            <a:ext cx="1831784" cy="276999"/>
          </a:xfrm>
          <a:prstGeom prst="rect">
            <a:avLst/>
          </a:prstGeom>
          <a:noFill/>
        </p:spPr>
        <p:txBody>
          <a:bodyPr wrap="none" rtlCol="0">
            <a:spAutoFit/>
          </a:bodyPr>
          <a:lstStyle/>
          <a:p>
            <a:r>
              <a:rPr lang="en-US" sz="1200" dirty="0" smtClean="0"/>
              <a:t>Whole detector dead time</a:t>
            </a:r>
            <a:endParaRPr lang="en-US" sz="1200" dirty="0"/>
          </a:p>
        </p:txBody>
      </p:sp>
      <p:sp>
        <p:nvSpPr>
          <p:cNvPr id="91" name="TextBox 90"/>
          <p:cNvSpPr txBox="1"/>
          <p:nvPr/>
        </p:nvSpPr>
        <p:spPr>
          <a:xfrm>
            <a:off x="1349837" y="1735919"/>
            <a:ext cx="3444789" cy="369332"/>
          </a:xfrm>
          <a:prstGeom prst="rect">
            <a:avLst/>
          </a:prstGeom>
          <a:noFill/>
        </p:spPr>
        <p:txBody>
          <a:bodyPr wrap="none" rtlCol="0">
            <a:spAutoFit/>
          </a:bodyPr>
          <a:lstStyle/>
          <a:p>
            <a:r>
              <a:rPr lang="en-US" dirty="0" smtClean="0"/>
              <a:t>Streaming </a:t>
            </a:r>
            <a:r>
              <a:rPr lang="en-US" dirty="0" err="1" smtClean="0"/>
              <a:t>ReadOut</a:t>
            </a:r>
            <a:r>
              <a:rPr lang="en-US" dirty="0" smtClean="0"/>
              <a:t> time windows:</a:t>
            </a:r>
            <a:endParaRPr lang="en-US" dirty="0"/>
          </a:p>
        </p:txBody>
      </p:sp>
      <p:cxnSp>
        <p:nvCxnSpPr>
          <p:cNvPr id="124" name="Straight Connector 123"/>
          <p:cNvCxnSpPr/>
          <p:nvPr/>
        </p:nvCxnSpPr>
        <p:spPr>
          <a:xfrm>
            <a:off x="991696" y="4828336"/>
            <a:ext cx="358140" cy="178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1349837" y="4706619"/>
            <a:ext cx="9540048" cy="523220"/>
          </a:xfrm>
          <a:prstGeom prst="rect">
            <a:avLst/>
          </a:prstGeom>
          <a:noFill/>
        </p:spPr>
        <p:txBody>
          <a:bodyPr wrap="square" rtlCol="0">
            <a:spAutoFit/>
          </a:bodyPr>
          <a:lstStyle/>
          <a:p>
            <a:r>
              <a:rPr lang="en-US" sz="1400" dirty="0" smtClean="0">
                <a:solidFill>
                  <a:srgbClr val="FF0000"/>
                </a:solidFill>
              </a:rPr>
              <a:t>I hope that </a:t>
            </a:r>
            <a:r>
              <a:rPr lang="en-US" sz="1400" dirty="0" smtClean="0"/>
              <a:t>“Whole </a:t>
            </a:r>
            <a:r>
              <a:rPr lang="en-US" sz="1400" dirty="0" smtClean="0"/>
              <a:t>detector dead </a:t>
            </a:r>
            <a:r>
              <a:rPr lang="en-US" sz="1400" dirty="0" smtClean="0"/>
              <a:t>time</a:t>
            </a:r>
            <a:r>
              <a:rPr lang="en-US" sz="1400" dirty="0" smtClean="0">
                <a:solidFill>
                  <a:srgbClr val="FF0000"/>
                </a:solidFill>
              </a:rPr>
              <a:t>” will never happen, but the DAQ may be more efficient if the data rate is too high that the DAM/RDO loses so much data that </a:t>
            </a:r>
            <a:r>
              <a:rPr lang="en-US" sz="1400" dirty="0" smtClean="0">
                <a:solidFill>
                  <a:srgbClr val="FF0000"/>
                </a:solidFill>
              </a:rPr>
              <a:t>deems </a:t>
            </a:r>
            <a:r>
              <a:rPr lang="en-US" sz="1400" dirty="0" smtClean="0">
                <a:solidFill>
                  <a:srgbClr val="FF0000"/>
                </a:solidFill>
              </a:rPr>
              <a:t>the data is un-usable</a:t>
            </a:r>
            <a:endParaRPr lang="en-US" sz="1400" dirty="0">
              <a:solidFill>
                <a:srgbClr val="FF0000"/>
              </a:solidFill>
            </a:endParaRPr>
          </a:p>
        </p:txBody>
      </p:sp>
      <p:sp>
        <p:nvSpPr>
          <p:cNvPr id="2" name="TextBox 1"/>
          <p:cNvSpPr txBox="1"/>
          <p:nvPr/>
        </p:nvSpPr>
        <p:spPr>
          <a:xfrm>
            <a:off x="1041491" y="3446815"/>
            <a:ext cx="10340884"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time intervals do not need to be uniform, as long as all the RDOs do the same.  For example, shorter window at the beginning, and longer window at the end of beam life.</a:t>
            </a:r>
          </a:p>
          <a:p>
            <a:pPr marL="285750" indent="-285750">
              <a:buFont typeface="Arial" panose="020B0604020202020204" pitchFamily="34" charset="0"/>
              <a:buChar char="•"/>
            </a:pPr>
            <a:r>
              <a:rPr lang="en-US" dirty="0" smtClean="0"/>
              <a:t>The START, STOP, and RE-START are not necessarily on the first BX in the orbit, but it helps in signal overlap if utilizing the 1 us no-BX.</a:t>
            </a:r>
          </a:p>
        </p:txBody>
      </p:sp>
    </p:spTree>
    <p:extLst>
      <p:ext uri="{BB962C8B-B14F-4D97-AF65-F5344CB8AC3E}">
        <p14:creationId xmlns:p14="http://schemas.microsoft.com/office/powerpoint/2010/main" val="2932204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897" y="365760"/>
            <a:ext cx="4890634" cy="523220"/>
          </a:xfrm>
          <a:prstGeom prst="rect">
            <a:avLst/>
          </a:prstGeom>
          <a:noFill/>
        </p:spPr>
        <p:txBody>
          <a:bodyPr wrap="none" rtlCol="0">
            <a:spAutoFit/>
          </a:bodyPr>
          <a:lstStyle/>
          <a:p>
            <a:r>
              <a:rPr lang="en-US" sz="2800" b="1" dirty="0"/>
              <a:t>4</a:t>
            </a:r>
            <a:r>
              <a:rPr lang="en-US" sz="2800" b="1" dirty="0" smtClean="0"/>
              <a:t>. Clock distribution test results</a:t>
            </a:r>
            <a:endParaRPr lang="en-US" sz="2800" b="1" dirty="0"/>
          </a:p>
        </p:txBody>
      </p:sp>
      <p:sp>
        <p:nvSpPr>
          <p:cNvPr id="2" name="TextBox 1"/>
          <p:cNvSpPr txBox="1"/>
          <p:nvPr/>
        </p:nvSpPr>
        <p:spPr>
          <a:xfrm>
            <a:off x="847897" y="961053"/>
            <a:ext cx="725263" cy="369332"/>
          </a:xfrm>
          <a:prstGeom prst="rect">
            <a:avLst/>
          </a:prstGeom>
          <a:noFill/>
        </p:spPr>
        <p:txBody>
          <a:bodyPr wrap="none" rtlCol="0">
            <a:spAutoFit/>
          </a:bodyPr>
          <a:lstStyle/>
          <a:p>
            <a:r>
              <a:rPr lang="en-US" dirty="0" smtClean="0"/>
              <a:t>Setup</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916" t="11214" r="12987" b="5339"/>
          <a:stretch/>
        </p:blipFill>
        <p:spPr>
          <a:xfrm>
            <a:off x="1491710" y="1330385"/>
            <a:ext cx="8257592" cy="4721289"/>
          </a:xfrm>
          <a:prstGeom prst="rect">
            <a:avLst/>
          </a:prstGeom>
        </p:spPr>
      </p:pic>
    </p:spTree>
    <p:extLst>
      <p:ext uri="{BB962C8B-B14F-4D97-AF65-F5344CB8AC3E}">
        <p14:creationId xmlns:p14="http://schemas.microsoft.com/office/powerpoint/2010/main" val="333435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897" y="365760"/>
            <a:ext cx="4890634" cy="523220"/>
          </a:xfrm>
          <a:prstGeom prst="rect">
            <a:avLst/>
          </a:prstGeom>
          <a:noFill/>
        </p:spPr>
        <p:txBody>
          <a:bodyPr wrap="none" rtlCol="0">
            <a:spAutoFit/>
          </a:bodyPr>
          <a:lstStyle/>
          <a:p>
            <a:r>
              <a:rPr lang="en-US" sz="2800" b="1" dirty="0"/>
              <a:t>4</a:t>
            </a:r>
            <a:r>
              <a:rPr lang="en-US" sz="2800" b="1" dirty="0" smtClean="0"/>
              <a:t>. Clock distribution test results</a:t>
            </a:r>
            <a:endParaRPr lang="en-US" sz="2800" b="1" dirty="0"/>
          </a:p>
        </p:txBody>
      </p:sp>
      <p:sp>
        <p:nvSpPr>
          <p:cNvPr id="2" name="TextBox 1"/>
          <p:cNvSpPr txBox="1"/>
          <p:nvPr/>
        </p:nvSpPr>
        <p:spPr>
          <a:xfrm>
            <a:off x="847897" y="961053"/>
            <a:ext cx="5515100" cy="646331"/>
          </a:xfrm>
          <a:prstGeom prst="rect">
            <a:avLst/>
          </a:prstGeom>
          <a:noFill/>
        </p:spPr>
        <p:txBody>
          <a:bodyPr wrap="none" rtlCol="0">
            <a:spAutoFit/>
          </a:bodyPr>
          <a:lstStyle/>
          <a:p>
            <a:r>
              <a:rPr lang="en-US" dirty="0" smtClean="0"/>
              <a:t>EIC/Common Platform/GTU clock:  Si5344H as reference;</a:t>
            </a:r>
          </a:p>
          <a:p>
            <a:endParaRPr lang="en-US" dirty="0" smtClean="0"/>
          </a:p>
        </p:txBody>
      </p:sp>
      <p:cxnSp>
        <p:nvCxnSpPr>
          <p:cNvPr id="6" name="Straight Arrow Connector 5"/>
          <p:cNvCxnSpPr/>
          <p:nvPr/>
        </p:nvCxnSpPr>
        <p:spPr>
          <a:xfrm>
            <a:off x="9241926" y="5823931"/>
            <a:ext cx="0" cy="33540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241926" y="5785020"/>
            <a:ext cx="2046522" cy="369332"/>
          </a:xfrm>
          <a:prstGeom prst="rect">
            <a:avLst/>
          </a:prstGeom>
          <a:noFill/>
        </p:spPr>
        <p:txBody>
          <a:bodyPr wrap="none" rtlCol="0">
            <a:spAutoFit/>
          </a:bodyPr>
          <a:lstStyle/>
          <a:p>
            <a:r>
              <a:rPr lang="en-US" dirty="0" smtClean="0"/>
              <a:t>Oscilloscope Probes</a:t>
            </a:r>
            <a:endParaRPr lang="en-US" dirty="0"/>
          </a:p>
        </p:txBody>
      </p:sp>
      <p:sp>
        <p:nvSpPr>
          <p:cNvPr id="9" name="Rectangle 8"/>
          <p:cNvSpPr/>
          <p:nvPr/>
        </p:nvSpPr>
        <p:spPr>
          <a:xfrm>
            <a:off x="6764694" y="946902"/>
            <a:ext cx="1284790" cy="11458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29233" y="1335183"/>
            <a:ext cx="955711" cy="369332"/>
          </a:xfrm>
          <a:prstGeom prst="rect">
            <a:avLst/>
          </a:prstGeom>
          <a:noFill/>
        </p:spPr>
        <p:txBody>
          <a:bodyPr wrap="none" rtlCol="0">
            <a:spAutoFit/>
          </a:bodyPr>
          <a:lstStyle/>
          <a:p>
            <a:r>
              <a:rPr lang="en-US" dirty="0" smtClean="0"/>
              <a:t>Si5344H</a:t>
            </a:r>
            <a:endParaRPr lang="en-US" dirty="0"/>
          </a:p>
        </p:txBody>
      </p:sp>
      <p:sp>
        <p:nvSpPr>
          <p:cNvPr id="11" name="Rectangle 10"/>
          <p:cNvSpPr/>
          <p:nvPr/>
        </p:nvSpPr>
        <p:spPr>
          <a:xfrm>
            <a:off x="10209808" y="3626969"/>
            <a:ext cx="1671109" cy="16310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374348" y="4015251"/>
            <a:ext cx="918072" cy="369332"/>
          </a:xfrm>
          <a:prstGeom prst="rect">
            <a:avLst/>
          </a:prstGeom>
          <a:noFill/>
        </p:spPr>
        <p:txBody>
          <a:bodyPr wrap="none" rtlCol="0">
            <a:spAutoFit/>
          </a:bodyPr>
          <a:lstStyle/>
          <a:p>
            <a:r>
              <a:rPr lang="en-US" dirty="0" smtClean="0"/>
              <a:t>KCU105</a:t>
            </a:r>
            <a:endParaRPr lang="en-US" dirty="0"/>
          </a:p>
        </p:txBody>
      </p:sp>
      <p:sp>
        <p:nvSpPr>
          <p:cNvPr id="13" name="Rectangle 12"/>
          <p:cNvSpPr/>
          <p:nvPr/>
        </p:nvSpPr>
        <p:spPr>
          <a:xfrm>
            <a:off x="6778197" y="3626971"/>
            <a:ext cx="1284790" cy="11458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942736" y="4015252"/>
            <a:ext cx="944489" cy="369332"/>
          </a:xfrm>
          <a:prstGeom prst="rect">
            <a:avLst/>
          </a:prstGeom>
          <a:noFill/>
        </p:spPr>
        <p:txBody>
          <a:bodyPr wrap="none" rtlCol="0">
            <a:spAutoFit/>
          </a:bodyPr>
          <a:lstStyle/>
          <a:p>
            <a:r>
              <a:rPr lang="en-US" dirty="0" smtClean="0"/>
              <a:t>Si5394A</a:t>
            </a:r>
            <a:endParaRPr lang="en-US" dirty="0"/>
          </a:p>
        </p:txBody>
      </p:sp>
      <p:sp>
        <p:nvSpPr>
          <p:cNvPr id="15" name="Rectangle 14"/>
          <p:cNvSpPr/>
          <p:nvPr/>
        </p:nvSpPr>
        <p:spPr>
          <a:xfrm>
            <a:off x="10209809" y="946902"/>
            <a:ext cx="1284790" cy="11458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374348" y="1335183"/>
            <a:ext cx="859531" cy="369332"/>
          </a:xfrm>
          <a:prstGeom prst="rect">
            <a:avLst/>
          </a:prstGeom>
          <a:noFill/>
        </p:spPr>
        <p:txBody>
          <a:bodyPr wrap="none" rtlCol="0">
            <a:spAutoFit/>
          </a:bodyPr>
          <a:lstStyle/>
          <a:p>
            <a:r>
              <a:rPr lang="en-US" dirty="0" smtClean="0"/>
              <a:t>FLX182</a:t>
            </a:r>
            <a:endParaRPr lang="en-US" dirty="0"/>
          </a:p>
        </p:txBody>
      </p:sp>
      <p:cxnSp>
        <p:nvCxnSpPr>
          <p:cNvPr id="17" name="Straight Arrow Connector 16"/>
          <p:cNvCxnSpPr/>
          <p:nvPr/>
        </p:nvCxnSpPr>
        <p:spPr>
          <a:xfrm>
            <a:off x="8049484" y="1193780"/>
            <a:ext cx="21603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89928" y="888980"/>
            <a:ext cx="989373" cy="369332"/>
          </a:xfrm>
          <a:prstGeom prst="rect">
            <a:avLst/>
          </a:prstGeom>
          <a:noFill/>
        </p:spPr>
        <p:txBody>
          <a:bodyPr wrap="none" rtlCol="0">
            <a:spAutoFit/>
          </a:bodyPr>
          <a:lstStyle/>
          <a:p>
            <a:r>
              <a:rPr lang="en-US" dirty="0" smtClean="0"/>
              <a:t>Clk_98.6</a:t>
            </a:r>
            <a:endParaRPr lang="en-US" dirty="0"/>
          </a:p>
        </p:txBody>
      </p:sp>
      <p:cxnSp>
        <p:nvCxnSpPr>
          <p:cNvPr id="19" name="Straight Arrow Connector 18"/>
          <p:cNvCxnSpPr/>
          <p:nvPr/>
        </p:nvCxnSpPr>
        <p:spPr>
          <a:xfrm>
            <a:off x="11233879" y="2092796"/>
            <a:ext cx="0" cy="1534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695978" y="2801236"/>
            <a:ext cx="1184940" cy="369332"/>
          </a:xfrm>
          <a:prstGeom prst="rect">
            <a:avLst/>
          </a:prstGeom>
          <a:noFill/>
        </p:spPr>
        <p:txBody>
          <a:bodyPr wrap="none" rtlCol="0">
            <a:spAutoFit/>
          </a:bodyPr>
          <a:lstStyle/>
          <a:p>
            <a:r>
              <a:rPr lang="en-US" dirty="0" smtClean="0"/>
              <a:t>Fiber_7.89</a:t>
            </a:r>
            <a:endParaRPr lang="en-US" dirty="0"/>
          </a:p>
        </p:txBody>
      </p:sp>
      <p:cxnSp>
        <p:nvCxnSpPr>
          <p:cNvPr id="21" name="Straight Arrow Connector 20"/>
          <p:cNvCxnSpPr/>
          <p:nvPr/>
        </p:nvCxnSpPr>
        <p:spPr>
          <a:xfrm flipH="1">
            <a:off x="8049484" y="4546274"/>
            <a:ext cx="2160325"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354692" y="4274364"/>
            <a:ext cx="1665008" cy="369332"/>
          </a:xfrm>
          <a:prstGeom prst="rect">
            <a:avLst/>
          </a:prstGeom>
          <a:noFill/>
        </p:spPr>
        <p:txBody>
          <a:bodyPr wrap="none" rtlCol="0">
            <a:spAutoFit/>
          </a:bodyPr>
          <a:lstStyle/>
          <a:p>
            <a:r>
              <a:rPr lang="en-US" dirty="0" smtClean="0"/>
              <a:t>RxRecClk_197.3</a:t>
            </a:r>
            <a:endParaRPr lang="en-US" dirty="0"/>
          </a:p>
        </p:txBody>
      </p:sp>
      <p:cxnSp>
        <p:nvCxnSpPr>
          <p:cNvPr id="23" name="Straight Arrow Connector 22"/>
          <p:cNvCxnSpPr/>
          <p:nvPr/>
        </p:nvCxnSpPr>
        <p:spPr>
          <a:xfrm>
            <a:off x="8062152" y="4063013"/>
            <a:ext cx="21603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402596" y="3758213"/>
            <a:ext cx="1284198" cy="369332"/>
          </a:xfrm>
          <a:prstGeom prst="rect">
            <a:avLst/>
          </a:prstGeom>
          <a:noFill/>
        </p:spPr>
        <p:txBody>
          <a:bodyPr wrap="none" rtlCol="0">
            <a:spAutoFit/>
          </a:bodyPr>
          <a:lstStyle/>
          <a:p>
            <a:r>
              <a:rPr lang="en-US" dirty="0" smtClean="0"/>
              <a:t>ClkSys_98.6</a:t>
            </a:r>
            <a:endParaRPr lang="en-US" dirty="0"/>
          </a:p>
        </p:txBody>
      </p:sp>
      <p:cxnSp>
        <p:nvCxnSpPr>
          <p:cNvPr id="25" name="Elbow Connector 24"/>
          <p:cNvCxnSpPr/>
          <p:nvPr/>
        </p:nvCxnSpPr>
        <p:spPr>
          <a:xfrm>
            <a:off x="8049484" y="1747572"/>
            <a:ext cx="2146822" cy="1930288"/>
          </a:xfrm>
          <a:prstGeom prst="bentConnector3">
            <a:avLst>
              <a:gd name="adj1" fmla="val 32253"/>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038341" y="3365492"/>
            <a:ext cx="1250663" cy="369332"/>
          </a:xfrm>
          <a:prstGeom prst="rect">
            <a:avLst/>
          </a:prstGeom>
          <a:noFill/>
        </p:spPr>
        <p:txBody>
          <a:bodyPr wrap="none" rtlCol="0">
            <a:spAutoFit/>
          </a:bodyPr>
          <a:lstStyle/>
          <a:p>
            <a:r>
              <a:rPr lang="en-US" dirty="0" smtClean="0"/>
              <a:t>ClkPD_98.6</a:t>
            </a:r>
            <a:endParaRPr lang="en-US" dirty="0"/>
          </a:p>
        </p:txBody>
      </p:sp>
      <p:sp>
        <p:nvSpPr>
          <p:cNvPr id="27" name="Rectangle 26"/>
          <p:cNvSpPr/>
          <p:nvPr/>
        </p:nvSpPr>
        <p:spPr>
          <a:xfrm>
            <a:off x="10209807" y="3651747"/>
            <a:ext cx="434998" cy="447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TextBox 27"/>
          <p:cNvSpPr txBox="1"/>
          <p:nvPr/>
        </p:nvSpPr>
        <p:spPr>
          <a:xfrm>
            <a:off x="10129618" y="3630221"/>
            <a:ext cx="598947" cy="461665"/>
          </a:xfrm>
          <a:prstGeom prst="rect">
            <a:avLst/>
          </a:prstGeom>
          <a:noFill/>
        </p:spPr>
        <p:txBody>
          <a:bodyPr wrap="none" rtlCol="0">
            <a:spAutoFit/>
          </a:bodyPr>
          <a:lstStyle/>
          <a:p>
            <a:r>
              <a:rPr lang="en-US" sz="1200" dirty="0" smtClean="0"/>
              <a:t>Phase</a:t>
            </a:r>
          </a:p>
          <a:p>
            <a:r>
              <a:rPr lang="en-US" sz="1200" dirty="0" smtClean="0"/>
              <a:t>Detect</a:t>
            </a:r>
            <a:endParaRPr lang="en-US" sz="1200" dirty="0"/>
          </a:p>
        </p:txBody>
      </p:sp>
      <p:cxnSp>
        <p:nvCxnSpPr>
          <p:cNvPr id="29" name="Straight Arrow Connector 28"/>
          <p:cNvCxnSpPr/>
          <p:nvPr/>
        </p:nvCxnSpPr>
        <p:spPr>
          <a:xfrm>
            <a:off x="7884944" y="2092796"/>
            <a:ext cx="0" cy="33540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904214" y="4772865"/>
            <a:ext cx="0" cy="33540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359218" y="2077494"/>
            <a:ext cx="0" cy="33540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0422336" y="5257980"/>
            <a:ext cx="0" cy="33540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542542" y="2327864"/>
            <a:ext cx="684803" cy="369332"/>
          </a:xfrm>
          <a:prstGeom prst="rect">
            <a:avLst/>
          </a:prstGeom>
          <a:noFill/>
        </p:spPr>
        <p:txBody>
          <a:bodyPr wrap="none" rtlCol="0">
            <a:spAutoFit/>
          </a:bodyPr>
          <a:lstStyle/>
          <a:p>
            <a:r>
              <a:rPr lang="en-US" dirty="0" smtClean="0">
                <a:solidFill>
                  <a:srgbClr val="7030A0"/>
                </a:solidFill>
              </a:rPr>
              <a:t>CH#1</a:t>
            </a:r>
            <a:endParaRPr lang="en-US" dirty="0">
              <a:solidFill>
                <a:srgbClr val="7030A0"/>
              </a:solidFill>
            </a:endParaRPr>
          </a:p>
        </p:txBody>
      </p:sp>
      <p:sp>
        <p:nvSpPr>
          <p:cNvPr id="34" name="TextBox 33"/>
          <p:cNvSpPr txBox="1"/>
          <p:nvPr/>
        </p:nvSpPr>
        <p:spPr>
          <a:xfrm>
            <a:off x="9998594" y="2290219"/>
            <a:ext cx="684803" cy="369332"/>
          </a:xfrm>
          <a:prstGeom prst="rect">
            <a:avLst/>
          </a:prstGeom>
          <a:noFill/>
        </p:spPr>
        <p:txBody>
          <a:bodyPr wrap="none" rtlCol="0">
            <a:spAutoFit/>
          </a:bodyPr>
          <a:lstStyle/>
          <a:p>
            <a:r>
              <a:rPr lang="en-US" dirty="0" smtClean="0">
                <a:solidFill>
                  <a:srgbClr val="7030A0"/>
                </a:solidFill>
              </a:rPr>
              <a:t>CH#2</a:t>
            </a:r>
            <a:endParaRPr lang="en-US" dirty="0">
              <a:solidFill>
                <a:srgbClr val="7030A0"/>
              </a:solidFill>
            </a:endParaRPr>
          </a:p>
        </p:txBody>
      </p:sp>
      <p:sp>
        <p:nvSpPr>
          <p:cNvPr id="36" name="TextBox 35"/>
          <p:cNvSpPr txBox="1"/>
          <p:nvPr/>
        </p:nvSpPr>
        <p:spPr>
          <a:xfrm>
            <a:off x="7561812" y="4956707"/>
            <a:ext cx="684803" cy="369332"/>
          </a:xfrm>
          <a:prstGeom prst="rect">
            <a:avLst/>
          </a:prstGeom>
          <a:noFill/>
        </p:spPr>
        <p:txBody>
          <a:bodyPr wrap="none" rtlCol="0">
            <a:spAutoFit/>
          </a:bodyPr>
          <a:lstStyle/>
          <a:p>
            <a:r>
              <a:rPr lang="en-US" dirty="0" smtClean="0">
                <a:solidFill>
                  <a:srgbClr val="7030A0"/>
                </a:solidFill>
              </a:rPr>
              <a:t>CH#3</a:t>
            </a:r>
            <a:endParaRPr lang="en-US" dirty="0">
              <a:solidFill>
                <a:srgbClr val="7030A0"/>
              </a:solidFill>
            </a:endParaRPr>
          </a:p>
        </p:txBody>
      </p:sp>
      <p:cxnSp>
        <p:nvCxnSpPr>
          <p:cNvPr id="37" name="Straight Arrow Connector 36"/>
          <p:cNvCxnSpPr/>
          <p:nvPr/>
        </p:nvCxnSpPr>
        <p:spPr>
          <a:xfrm>
            <a:off x="7174824" y="2087634"/>
            <a:ext cx="0" cy="33540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832422" y="2322702"/>
            <a:ext cx="684803" cy="369332"/>
          </a:xfrm>
          <a:prstGeom prst="rect">
            <a:avLst/>
          </a:prstGeom>
          <a:noFill/>
        </p:spPr>
        <p:txBody>
          <a:bodyPr wrap="none" rtlCol="0">
            <a:spAutoFit/>
          </a:bodyPr>
          <a:lstStyle/>
          <a:p>
            <a:r>
              <a:rPr lang="en-US" dirty="0" smtClean="0">
                <a:solidFill>
                  <a:srgbClr val="7030A0"/>
                </a:solidFill>
              </a:rPr>
              <a:t>CH#3</a:t>
            </a:r>
            <a:endParaRPr lang="en-US" dirty="0">
              <a:solidFill>
                <a:srgbClr val="7030A0"/>
              </a:solidFill>
            </a:endParaRPr>
          </a:p>
        </p:txBody>
      </p:sp>
      <p:sp>
        <p:nvSpPr>
          <p:cNvPr id="39" name="Rectangle 38"/>
          <p:cNvSpPr/>
          <p:nvPr/>
        </p:nvSpPr>
        <p:spPr>
          <a:xfrm>
            <a:off x="11048094" y="3633512"/>
            <a:ext cx="342669" cy="212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TextBox 39"/>
          <p:cNvSpPr txBox="1"/>
          <p:nvPr/>
        </p:nvSpPr>
        <p:spPr>
          <a:xfrm>
            <a:off x="10992629" y="3568888"/>
            <a:ext cx="488467" cy="276999"/>
          </a:xfrm>
          <a:prstGeom prst="rect">
            <a:avLst/>
          </a:prstGeom>
          <a:noFill/>
        </p:spPr>
        <p:txBody>
          <a:bodyPr wrap="none" rtlCol="0">
            <a:spAutoFit/>
          </a:bodyPr>
          <a:lstStyle/>
          <a:p>
            <a:r>
              <a:rPr lang="en-US" sz="1200" dirty="0" smtClean="0"/>
              <a:t>MGT</a:t>
            </a:r>
            <a:endParaRPr lang="en-US" sz="1200" dirty="0"/>
          </a:p>
        </p:txBody>
      </p:sp>
      <p:sp>
        <p:nvSpPr>
          <p:cNvPr id="41" name="Rectangle 40"/>
          <p:cNvSpPr/>
          <p:nvPr/>
        </p:nvSpPr>
        <p:spPr>
          <a:xfrm>
            <a:off x="10915562" y="2303603"/>
            <a:ext cx="372886" cy="187513"/>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TextBox 41"/>
          <p:cNvSpPr txBox="1"/>
          <p:nvPr/>
        </p:nvSpPr>
        <p:spPr>
          <a:xfrm>
            <a:off x="10905010" y="2252495"/>
            <a:ext cx="383438" cy="276999"/>
          </a:xfrm>
          <a:prstGeom prst="rect">
            <a:avLst/>
          </a:prstGeom>
          <a:noFill/>
        </p:spPr>
        <p:txBody>
          <a:bodyPr wrap="none" rtlCol="0">
            <a:spAutoFit/>
          </a:bodyPr>
          <a:lstStyle/>
          <a:p>
            <a:r>
              <a:rPr lang="en-US" sz="1200" dirty="0" smtClean="0"/>
              <a:t>1:2</a:t>
            </a:r>
            <a:endParaRPr lang="en-US" sz="1200" dirty="0"/>
          </a:p>
        </p:txBody>
      </p:sp>
      <p:cxnSp>
        <p:nvCxnSpPr>
          <p:cNvPr id="43" name="Elbow Connector 42"/>
          <p:cNvCxnSpPr>
            <a:stCxn id="42" idx="2"/>
          </p:cNvCxnSpPr>
          <p:nvPr/>
        </p:nvCxnSpPr>
        <p:spPr>
          <a:xfrm rot="5400000">
            <a:off x="9984032" y="2565163"/>
            <a:ext cx="1148366" cy="1077029"/>
          </a:xfrm>
          <a:prstGeom prst="bentConnector3">
            <a:avLst>
              <a:gd name="adj1" fmla="val 23873"/>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40" idx="2"/>
          </p:cNvCxnSpPr>
          <p:nvPr/>
        </p:nvCxnSpPr>
        <p:spPr>
          <a:xfrm rot="5400000">
            <a:off x="10412741" y="3722151"/>
            <a:ext cx="700387" cy="947859"/>
          </a:xfrm>
          <a:prstGeom prst="bentConnector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690279" y="1335183"/>
            <a:ext cx="2053171"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690280" y="1341186"/>
            <a:ext cx="0" cy="444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466850" y="1786140"/>
            <a:ext cx="122342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280886" y="1400719"/>
            <a:ext cx="2818785" cy="338554"/>
          </a:xfrm>
          <a:prstGeom prst="rect">
            <a:avLst/>
          </a:prstGeom>
          <a:noFill/>
        </p:spPr>
        <p:txBody>
          <a:bodyPr wrap="none" rtlCol="0">
            <a:spAutoFit/>
          </a:bodyPr>
          <a:lstStyle/>
          <a:p>
            <a:r>
              <a:rPr lang="en-US" sz="1600" dirty="0" smtClean="0">
                <a:solidFill>
                  <a:srgbClr val="FF0000"/>
                </a:solidFill>
              </a:rPr>
              <a:t>Beam Crossing/Reference Clock</a:t>
            </a:r>
            <a:endParaRPr lang="en-US" sz="1200" dirty="0">
              <a:solidFill>
                <a:srgbClr val="FF0000"/>
              </a:solidFill>
            </a:endParaRPr>
          </a:p>
        </p:txBody>
      </p:sp>
      <p:sp>
        <p:nvSpPr>
          <p:cNvPr id="62" name="TextBox 61"/>
          <p:cNvSpPr txBox="1"/>
          <p:nvPr/>
        </p:nvSpPr>
        <p:spPr>
          <a:xfrm>
            <a:off x="740159" y="2412898"/>
            <a:ext cx="5113836" cy="646331"/>
          </a:xfrm>
          <a:prstGeom prst="rect">
            <a:avLst/>
          </a:prstGeom>
          <a:noFill/>
        </p:spPr>
        <p:txBody>
          <a:bodyPr wrap="none" rtlCol="0">
            <a:spAutoFit/>
          </a:bodyPr>
          <a:lstStyle/>
          <a:p>
            <a:r>
              <a:rPr lang="en-US" dirty="0" smtClean="0"/>
              <a:t>DAM MGT_TX output:  FLX182/KCU105 </a:t>
            </a:r>
            <a:r>
              <a:rPr lang="en-US" dirty="0" err="1" smtClean="0"/>
              <a:t>pseudoClock</a:t>
            </a:r>
            <a:endParaRPr lang="en-US" dirty="0" smtClean="0"/>
          </a:p>
          <a:p>
            <a:endParaRPr lang="en-US" dirty="0" smtClean="0"/>
          </a:p>
        </p:txBody>
      </p:sp>
      <p:cxnSp>
        <p:nvCxnSpPr>
          <p:cNvPr id="63" name="Straight Connector 62"/>
          <p:cNvCxnSpPr/>
          <p:nvPr/>
        </p:nvCxnSpPr>
        <p:spPr>
          <a:xfrm>
            <a:off x="2582541" y="2787028"/>
            <a:ext cx="2053171"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582542" y="2793031"/>
            <a:ext cx="0" cy="44495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359112" y="3237985"/>
            <a:ext cx="1223429"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129342" y="2852564"/>
            <a:ext cx="1394805" cy="338554"/>
          </a:xfrm>
          <a:prstGeom prst="rect">
            <a:avLst/>
          </a:prstGeom>
          <a:noFill/>
        </p:spPr>
        <p:txBody>
          <a:bodyPr wrap="none" rtlCol="0">
            <a:spAutoFit/>
          </a:bodyPr>
          <a:lstStyle/>
          <a:p>
            <a:r>
              <a:rPr lang="en-US" sz="1600" dirty="0" smtClean="0">
                <a:solidFill>
                  <a:srgbClr val="7030A0"/>
                </a:solidFill>
              </a:rPr>
              <a:t>Encoded Clock</a:t>
            </a:r>
            <a:endParaRPr lang="en-US" sz="1200" dirty="0">
              <a:solidFill>
                <a:srgbClr val="7030A0"/>
              </a:solidFill>
            </a:endParaRPr>
          </a:p>
        </p:txBody>
      </p:sp>
      <p:sp>
        <p:nvSpPr>
          <p:cNvPr id="67" name="TextBox 66"/>
          <p:cNvSpPr txBox="1"/>
          <p:nvPr/>
        </p:nvSpPr>
        <p:spPr>
          <a:xfrm>
            <a:off x="734828" y="3732854"/>
            <a:ext cx="5769336" cy="646331"/>
          </a:xfrm>
          <a:prstGeom prst="rect">
            <a:avLst/>
          </a:prstGeom>
          <a:noFill/>
        </p:spPr>
        <p:txBody>
          <a:bodyPr wrap="none" rtlCol="0">
            <a:spAutoFit/>
          </a:bodyPr>
          <a:lstStyle/>
          <a:p>
            <a:r>
              <a:rPr lang="en-US" dirty="0" smtClean="0"/>
              <a:t>RDO/FEB Recovered Clock:  XEM8320/KCU105 plus Si5394A</a:t>
            </a:r>
          </a:p>
          <a:p>
            <a:endParaRPr lang="en-US" dirty="0" smtClean="0"/>
          </a:p>
        </p:txBody>
      </p:sp>
      <p:cxnSp>
        <p:nvCxnSpPr>
          <p:cNvPr id="68" name="Straight Connector 67"/>
          <p:cNvCxnSpPr/>
          <p:nvPr/>
        </p:nvCxnSpPr>
        <p:spPr>
          <a:xfrm>
            <a:off x="2577210" y="4106984"/>
            <a:ext cx="2053171"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577211" y="4112987"/>
            <a:ext cx="0" cy="4449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353781" y="4557941"/>
            <a:ext cx="1223429"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050570" y="4190763"/>
            <a:ext cx="1552348" cy="338554"/>
          </a:xfrm>
          <a:prstGeom prst="rect">
            <a:avLst/>
          </a:prstGeom>
          <a:noFill/>
        </p:spPr>
        <p:txBody>
          <a:bodyPr wrap="none" rtlCol="0">
            <a:spAutoFit/>
          </a:bodyPr>
          <a:lstStyle/>
          <a:p>
            <a:r>
              <a:rPr lang="en-US" sz="1600" dirty="0" smtClean="0">
                <a:solidFill>
                  <a:srgbClr val="00B050"/>
                </a:solidFill>
              </a:rPr>
              <a:t>Recovered Clock</a:t>
            </a:r>
            <a:endParaRPr lang="en-US" sz="1200" dirty="0">
              <a:solidFill>
                <a:srgbClr val="00B050"/>
              </a:solidFill>
            </a:endParaRPr>
          </a:p>
        </p:txBody>
      </p:sp>
      <p:sp>
        <p:nvSpPr>
          <p:cNvPr id="72" name="TextBox 71"/>
          <p:cNvSpPr txBox="1"/>
          <p:nvPr/>
        </p:nvSpPr>
        <p:spPr>
          <a:xfrm>
            <a:off x="465031" y="4933527"/>
            <a:ext cx="7096780" cy="1477328"/>
          </a:xfrm>
          <a:prstGeom prst="rect">
            <a:avLst/>
          </a:prstGeom>
          <a:noFill/>
        </p:spPr>
        <p:txBody>
          <a:bodyPr wrap="square" rtlCol="0">
            <a:spAutoFit/>
          </a:bodyPr>
          <a:lstStyle/>
          <a:p>
            <a:r>
              <a:rPr lang="en-US" dirty="0" smtClean="0"/>
              <a:t>Phase/Jitter </a:t>
            </a:r>
            <a:r>
              <a:rPr lang="en-US" dirty="0" err="1" smtClean="0"/>
              <a:t>easuring</a:t>
            </a:r>
            <a:r>
              <a:rPr lang="en-US" dirty="0" smtClean="0"/>
              <a:t> method using a scope (Tektronix MSO64):</a:t>
            </a:r>
          </a:p>
          <a:p>
            <a:endParaRPr lang="en-US" dirty="0"/>
          </a:p>
          <a:p>
            <a:r>
              <a:rPr lang="en-US" dirty="0" smtClean="0">
                <a:solidFill>
                  <a:srgbClr val="0070C0"/>
                </a:solidFill>
              </a:rPr>
              <a:t>Phase difference == WIDTH </a:t>
            </a:r>
            <a:r>
              <a:rPr lang="en-US" dirty="0" smtClean="0"/>
              <a:t>of the difference of the two signals</a:t>
            </a:r>
          </a:p>
          <a:p>
            <a:r>
              <a:rPr lang="en-US" dirty="0" smtClean="0">
                <a:solidFill>
                  <a:srgbClr val="0070C0"/>
                </a:solidFill>
              </a:rPr>
              <a:t>Jitter == uncertainty of the WIDTH </a:t>
            </a:r>
            <a:r>
              <a:rPr lang="en-US" dirty="0" smtClean="0"/>
              <a:t>of the difference of the two signals assuming the reference clock is perfect.</a:t>
            </a:r>
            <a:endParaRPr lang="en-US" dirty="0"/>
          </a:p>
        </p:txBody>
      </p:sp>
    </p:spTree>
    <p:extLst>
      <p:ext uri="{BB962C8B-B14F-4D97-AF65-F5344CB8AC3E}">
        <p14:creationId xmlns:p14="http://schemas.microsoft.com/office/powerpoint/2010/main" val="3702483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0332084" y="6543934"/>
            <a:ext cx="1861407" cy="369332"/>
          </a:xfrm>
          <a:prstGeom prst="rect">
            <a:avLst/>
          </a:prstGeom>
          <a:noFill/>
        </p:spPr>
        <p:txBody>
          <a:bodyPr wrap="none" rtlCol="0">
            <a:spAutoFit/>
          </a:bodyPr>
          <a:lstStyle/>
          <a:p>
            <a:r>
              <a:rPr lang="en-US" dirty="0" smtClean="0"/>
              <a:t>William GU @Jlab</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373" y="1475113"/>
            <a:ext cx="4171562" cy="422504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7546" y="1472033"/>
            <a:ext cx="4206552" cy="4228124"/>
          </a:xfrm>
          <a:prstGeom prst="rect">
            <a:avLst/>
          </a:prstGeom>
        </p:spPr>
      </p:pic>
      <p:sp>
        <p:nvSpPr>
          <p:cNvPr id="5" name="TextBox 4"/>
          <p:cNvSpPr txBox="1"/>
          <p:nvPr/>
        </p:nvSpPr>
        <p:spPr>
          <a:xfrm>
            <a:off x="550506" y="5700157"/>
            <a:ext cx="3534109" cy="984885"/>
          </a:xfrm>
          <a:prstGeom prst="rect">
            <a:avLst/>
          </a:prstGeom>
          <a:noFill/>
        </p:spPr>
        <p:txBody>
          <a:bodyPr wrap="none" rtlCol="0">
            <a:spAutoFit/>
          </a:bodyPr>
          <a:lstStyle/>
          <a:p>
            <a:r>
              <a:rPr lang="en-US" sz="1600" dirty="0" err="1" smtClean="0"/>
              <a:t>RxRECclk</a:t>
            </a:r>
            <a:r>
              <a:rPr lang="en-US" sz="1600" dirty="0" smtClean="0"/>
              <a:t> vs </a:t>
            </a:r>
            <a:r>
              <a:rPr lang="en-US" sz="1600" dirty="0" err="1" smtClean="0"/>
              <a:t>ReferenceClock</a:t>
            </a:r>
            <a:r>
              <a:rPr lang="en-US" sz="1600" dirty="0" smtClean="0"/>
              <a:t> at 197 MHz:</a:t>
            </a:r>
          </a:p>
          <a:p>
            <a:r>
              <a:rPr lang="en-US" sz="1400" dirty="0" smtClean="0"/>
              <a:t>Positive Width: 1556 ± 2.5 ps</a:t>
            </a:r>
          </a:p>
          <a:p>
            <a:r>
              <a:rPr lang="en-US" sz="1400" dirty="0" smtClean="0"/>
              <a:t>Negative </a:t>
            </a:r>
            <a:r>
              <a:rPr lang="en-US" sz="1400" dirty="0"/>
              <a:t>Width: </a:t>
            </a:r>
            <a:r>
              <a:rPr lang="en-US" sz="1400" dirty="0" smtClean="0"/>
              <a:t>1545 </a:t>
            </a:r>
            <a:r>
              <a:rPr lang="en-US" sz="1400" dirty="0"/>
              <a:t>± </a:t>
            </a:r>
            <a:r>
              <a:rPr lang="en-US" sz="1400" dirty="0" smtClean="0"/>
              <a:t>2.6 </a:t>
            </a:r>
            <a:r>
              <a:rPr lang="en-US" sz="1400" dirty="0"/>
              <a:t>ps</a:t>
            </a:r>
          </a:p>
          <a:p>
            <a:r>
              <a:rPr lang="en-US" sz="1400" dirty="0" err="1" smtClean="0"/>
              <a:t>RxRECclk</a:t>
            </a:r>
            <a:r>
              <a:rPr lang="en-US" sz="1400" dirty="0" smtClean="0"/>
              <a:t> Period: 5070 </a:t>
            </a:r>
            <a:r>
              <a:rPr lang="en-US" sz="1400" dirty="0"/>
              <a:t>± </a:t>
            </a:r>
            <a:r>
              <a:rPr lang="en-US" sz="1400" dirty="0" smtClean="0"/>
              <a:t>1.3 ps</a:t>
            </a:r>
            <a:endParaRPr lang="en-US" sz="1400" dirty="0"/>
          </a:p>
        </p:txBody>
      </p:sp>
      <p:sp>
        <p:nvSpPr>
          <p:cNvPr id="14" name="TextBox 13"/>
          <p:cNvSpPr txBox="1"/>
          <p:nvPr/>
        </p:nvSpPr>
        <p:spPr>
          <a:xfrm>
            <a:off x="6773246" y="5699600"/>
            <a:ext cx="4732899" cy="984885"/>
          </a:xfrm>
          <a:prstGeom prst="rect">
            <a:avLst/>
          </a:prstGeom>
          <a:noFill/>
        </p:spPr>
        <p:txBody>
          <a:bodyPr wrap="none" rtlCol="0">
            <a:spAutoFit/>
          </a:bodyPr>
          <a:lstStyle/>
          <a:p>
            <a:r>
              <a:rPr lang="en-US" sz="1600" dirty="0" err="1" smtClean="0"/>
              <a:t>RxRECclk</a:t>
            </a:r>
            <a:r>
              <a:rPr lang="en-US" sz="1600" dirty="0" smtClean="0"/>
              <a:t> jitter cleaned vs </a:t>
            </a:r>
            <a:r>
              <a:rPr lang="en-US" sz="1600" dirty="0" err="1" smtClean="0"/>
              <a:t>ReferenceClock</a:t>
            </a:r>
            <a:r>
              <a:rPr lang="en-US" sz="1600" dirty="0" smtClean="0"/>
              <a:t> at 98.6 MHz:</a:t>
            </a:r>
          </a:p>
          <a:p>
            <a:r>
              <a:rPr lang="en-US" sz="1400" dirty="0" smtClean="0"/>
              <a:t>Positive Width: 2044 ± 2.7 ps</a:t>
            </a:r>
          </a:p>
          <a:p>
            <a:r>
              <a:rPr lang="en-US" sz="1400" dirty="0" smtClean="0"/>
              <a:t>Negative </a:t>
            </a:r>
            <a:r>
              <a:rPr lang="en-US" sz="1400" dirty="0"/>
              <a:t>Width: </a:t>
            </a:r>
            <a:r>
              <a:rPr lang="en-US" sz="1400" dirty="0" smtClean="0"/>
              <a:t>2038 </a:t>
            </a:r>
            <a:r>
              <a:rPr lang="en-US" sz="1400" dirty="0"/>
              <a:t>± </a:t>
            </a:r>
            <a:r>
              <a:rPr lang="en-US" sz="1400" dirty="0" smtClean="0"/>
              <a:t>2.4 </a:t>
            </a:r>
            <a:r>
              <a:rPr lang="en-US" sz="1400" dirty="0"/>
              <a:t>ps</a:t>
            </a:r>
          </a:p>
          <a:p>
            <a:r>
              <a:rPr lang="en-US" sz="1400" dirty="0" smtClean="0"/>
              <a:t>Period: 10.14ns </a:t>
            </a:r>
            <a:r>
              <a:rPr lang="en-US" sz="1400" dirty="0"/>
              <a:t>± </a:t>
            </a:r>
            <a:r>
              <a:rPr lang="en-US" sz="1400" dirty="0" smtClean="0"/>
              <a:t>3 ps</a:t>
            </a:r>
            <a:endParaRPr lang="en-US" sz="1400" dirty="0"/>
          </a:p>
        </p:txBody>
      </p:sp>
      <p:sp>
        <p:nvSpPr>
          <p:cNvPr id="8" name="TextBox 7"/>
          <p:cNvSpPr txBox="1"/>
          <p:nvPr/>
        </p:nvSpPr>
        <p:spPr>
          <a:xfrm>
            <a:off x="390697" y="244462"/>
            <a:ext cx="4890634" cy="523220"/>
          </a:xfrm>
          <a:prstGeom prst="rect">
            <a:avLst/>
          </a:prstGeom>
          <a:noFill/>
        </p:spPr>
        <p:txBody>
          <a:bodyPr wrap="none" rtlCol="0">
            <a:spAutoFit/>
          </a:bodyPr>
          <a:lstStyle/>
          <a:p>
            <a:r>
              <a:rPr lang="en-US" sz="2800" b="1" dirty="0"/>
              <a:t>4</a:t>
            </a:r>
            <a:r>
              <a:rPr lang="en-US" sz="2800" b="1" dirty="0" smtClean="0"/>
              <a:t>. Clock distribution test results</a:t>
            </a:r>
            <a:endParaRPr lang="en-US" sz="2800" b="1" dirty="0"/>
          </a:p>
        </p:txBody>
      </p:sp>
      <p:sp>
        <p:nvSpPr>
          <p:cNvPr id="9" name="TextBox 8"/>
          <p:cNvSpPr txBox="1"/>
          <p:nvPr/>
        </p:nvSpPr>
        <p:spPr>
          <a:xfrm>
            <a:off x="390697" y="735212"/>
            <a:ext cx="2941254" cy="400110"/>
          </a:xfrm>
          <a:prstGeom prst="rect">
            <a:avLst/>
          </a:prstGeom>
          <a:noFill/>
        </p:spPr>
        <p:txBody>
          <a:bodyPr wrap="none" rtlCol="0">
            <a:spAutoFit/>
          </a:bodyPr>
          <a:lstStyle/>
          <a:p>
            <a:r>
              <a:rPr lang="en-US" sz="2000" b="1" dirty="0" smtClean="0"/>
              <a:t>4.1</a:t>
            </a:r>
            <a:r>
              <a:rPr lang="en-US" sz="2000" b="1" dirty="0" smtClean="0"/>
              <a:t>: RDO recovered Clock</a:t>
            </a:r>
            <a:endParaRPr lang="en-US" sz="2000" b="1" dirty="0"/>
          </a:p>
        </p:txBody>
      </p:sp>
      <p:sp>
        <p:nvSpPr>
          <p:cNvPr id="10" name="TextBox 9"/>
          <p:cNvSpPr txBox="1"/>
          <p:nvPr/>
        </p:nvSpPr>
        <p:spPr>
          <a:xfrm>
            <a:off x="1362533" y="1168398"/>
            <a:ext cx="2475165" cy="307777"/>
          </a:xfrm>
          <a:prstGeom prst="rect">
            <a:avLst/>
          </a:prstGeom>
          <a:noFill/>
        </p:spPr>
        <p:txBody>
          <a:bodyPr wrap="none" rtlCol="0">
            <a:spAutoFit/>
          </a:bodyPr>
          <a:lstStyle/>
          <a:p>
            <a:r>
              <a:rPr lang="en-US" sz="1400" dirty="0" err="1" smtClean="0"/>
              <a:t>RxRECclk</a:t>
            </a:r>
            <a:r>
              <a:rPr lang="en-US" sz="1400" dirty="0" smtClean="0"/>
              <a:t>, without jitter cleaner</a:t>
            </a:r>
            <a:endParaRPr lang="en-US" sz="1400" dirty="0"/>
          </a:p>
        </p:txBody>
      </p:sp>
      <p:sp>
        <p:nvSpPr>
          <p:cNvPr id="6" name="Rectangle 5"/>
          <p:cNvSpPr/>
          <p:nvPr/>
        </p:nvSpPr>
        <p:spPr>
          <a:xfrm>
            <a:off x="6975777" y="1168398"/>
            <a:ext cx="3855223" cy="307777"/>
          </a:xfrm>
          <a:prstGeom prst="rect">
            <a:avLst/>
          </a:prstGeom>
        </p:spPr>
        <p:txBody>
          <a:bodyPr wrap="none">
            <a:spAutoFit/>
          </a:bodyPr>
          <a:lstStyle/>
          <a:p>
            <a:r>
              <a:rPr lang="en-US" sz="1400" dirty="0" smtClean="0"/>
              <a:t>Si5394A </a:t>
            </a:r>
            <a:r>
              <a:rPr lang="en-US" sz="1400" dirty="0"/>
              <a:t>jitter </a:t>
            </a:r>
            <a:r>
              <a:rPr lang="en-US" sz="1400" dirty="0" smtClean="0"/>
              <a:t>cleaned, and frequency regenerated</a:t>
            </a:r>
            <a:endParaRPr lang="en-US" sz="1400" dirty="0"/>
          </a:p>
        </p:txBody>
      </p:sp>
      <p:sp>
        <p:nvSpPr>
          <p:cNvPr id="7" name="Rectangle 6"/>
          <p:cNvSpPr/>
          <p:nvPr/>
        </p:nvSpPr>
        <p:spPr>
          <a:xfrm>
            <a:off x="6377158" y="341980"/>
            <a:ext cx="6096000" cy="707886"/>
          </a:xfrm>
          <a:prstGeom prst="rect">
            <a:avLst/>
          </a:prstGeom>
        </p:spPr>
        <p:txBody>
          <a:bodyPr>
            <a:spAutoFit/>
          </a:bodyPr>
          <a:lstStyle/>
          <a:p>
            <a:pPr marL="342900" indent="-342900">
              <a:buFont typeface="Arial" panose="020B0604020202020204" pitchFamily="34" charset="0"/>
              <a:buChar char="•"/>
            </a:pPr>
            <a:r>
              <a:rPr lang="en-US" sz="2000" b="1" dirty="0"/>
              <a:t>Jitter: &lt; 3 ps, </a:t>
            </a:r>
            <a:endParaRPr lang="en-US" sz="2000" b="1" dirty="0" smtClean="0"/>
          </a:p>
          <a:p>
            <a:pPr marL="342900" indent="-342900">
              <a:buFont typeface="Arial" panose="020B0604020202020204" pitchFamily="34" charset="0"/>
              <a:buChar char="•"/>
            </a:pPr>
            <a:r>
              <a:rPr lang="en-US" sz="2000" b="1" dirty="0" smtClean="0"/>
              <a:t>Phase </a:t>
            </a:r>
            <a:r>
              <a:rPr lang="en-US" sz="2000" b="1" dirty="0"/>
              <a:t>is stable </a:t>
            </a:r>
            <a:r>
              <a:rPr lang="en-US" sz="1600" dirty="0"/>
              <a:t>(16 µs range with &gt; hour accumulation)</a:t>
            </a:r>
            <a:endParaRPr lang="en-US" sz="1600" dirty="0"/>
          </a:p>
        </p:txBody>
      </p:sp>
    </p:spTree>
    <p:extLst>
      <p:ext uri="{BB962C8B-B14F-4D97-AF65-F5344CB8AC3E}">
        <p14:creationId xmlns:p14="http://schemas.microsoft.com/office/powerpoint/2010/main" val="1045262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897" y="365760"/>
            <a:ext cx="4890634" cy="523220"/>
          </a:xfrm>
          <a:prstGeom prst="rect">
            <a:avLst/>
          </a:prstGeom>
          <a:noFill/>
        </p:spPr>
        <p:txBody>
          <a:bodyPr wrap="none" rtlCol="0">
            <a:spAutoFit/>
          </a:bodyPr>
          <a:lstStyle/>
          <a:p>
            <a:r>
              <a:rPr lang="en-US" sz="2800" b="1" dirty="0"/>
              <a:t>4</a:t>
            </a:r>
            <a:r>
              <a:rPr lang="en-US" sz="2800" b="1" dirty="0" smtClean="0"/>
              <a:t>. Clock distribution test results</a:t>
            </a:r>
            <a:endParaRPr lang="en-US" sz="2800" b="1" dirty="0"/>
          </a:p>
        </p:txBody>
      </p:sp>
      <p:sp>
        <p:nvSpPr>
          <p:cNvPr id="56" name="TextBox 55"/>
          <p:cNvSpPr txBox="1"/>
          <p:nvPr/>
        </p:nvSpPr>
        <p:spPr>
          <a:xfrm>
            <a:off x="847897" y="856510"/>
            <a:ext cx="4996432" cy="400110"/>
          </a:xfrm>
          <a:prstGeom prst="rect">
            <a:avLst/>
          </a:prstGeom>
          <a:noFill/>
        </p:spPr>
        <p:txBody>
          <a:bodyPr wrap="none" rtlCol="0">
            <a:spAutoFit/>
          </a:bodyPr>
          <a:lstStyle/>
          <a:p>
            <a:r>
              <a:rPr lang="en-US" sz="2000" b="1" dirty="0" smtClean="0"/>
              <a:t>4.1</a:t>
            </a:r>
            <a:r>
              <a:rPr lang="en-US" sz="2000" b="1" dirty="0" smtClean="0"/>
              <a:t>: RDO recovered Clock: The </a:t>
            </a:r>
            <a:r>
              <a:rPr lang="en-US" sz="2000" b="1" dirty="0" smtClean="0">
                <a:solidFill>
                  <a:srgbClr val="C00000"/>
                </a:solidFill>
              </a:rPr>
              <a:t>RESET</a:t>
            </a:r>
            <a:r>
              <a:rPr lang="en-US" sz="2000" b="1" dirty="0" smtClean="0"/>
              <a:t> stability</a:t>
            </a:r>
            <a:endParaRPr lang="en-US" sz="20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869" y="1539551"/>
            <a:ext cx="4524360" cy="4712344"/>
          </a:xfrm>
          <a:prstGeom prst="rect">
            <a:avLst/>
          </a:prstGeom>
        </p:spPr>
      </p:pic>
      <p:sp>
        <p:nvSpPr>
          <p:cNvPr id="35" name="TextBox 34"/>
          <p:cNvSpPr txBox="1"/>
          <p:nvPr/>
        </p:nvSpPr>
        <p:spPr>
          <a:xfrm>
            <a:off x="6522099" y="1884784"/>
            <a:ext cx="5113174" cy="1477328"/>
          </a:xfrm>
          <a:prstGeom prst="rect">
            <a:avLst/>
          </a:prstGeom>
          <a:noFill/>
        </p:spPr>
        <p:txBody>
          <a:bodyPr wrap="square" rtlCol="0">
            <a:spAutoFit/>
          </a:bodyPr>
          <a:lstStyle/>
          <a:p>
            <a:r>
              <a:rPr lang="en-US" dirty="0" smtClean="0"/>
              <a:t>There is a N*UI (UI = 126.73ps) on </a:t>
            </a:r>
            <a:r>
              <a:rPr lang="en-US" b="1" dirty="0" smtClean="0">
                <a:solidFill>
                  <a:srgbClr val="C00000"/>
                </a:solidFill>
              </a:rPr>
              <a:t>RESET</a:t>
            </a:r>
            <a:r>
              <a:rPr lang="en-US" dirty="0" smtClean="0"/>
              <a:t>;</a:t>
            </a:r>
          </a:p>
          <a:p>
            <a:r>
              <a:rPr lang="en-US" dirty="0" smtClean="0"/>
              <a:t>The automatic re-reset logic initiated by the FPGA’s internal phase difference measurement (precision of ~10ps) logic can set the RDO recovered clock phase to a </a:t>
            </a:r>
            <a:r>
              <a:rPr lang="en-US" b="1" dirty="0" smtClean="0"/>
              <a:t>predetermined value (N).</a:t>
            </a:r>
          </a:p>
        </p:txBody>
      </p:sp>
      <p:sp>
        <p:nvSpPr>
          <p:cNvPr id="9" name="Rectangle 8"/>
          <p:cNvSpPr/>
          <p:nvPr/>
        </p:nvSpPr>
        <p:spPr>
          <a:xfrm>
            <a:off x="6522099" y="4371055"/>
            <a:ext cx="6096000" cy="1015663"/>
          </a:xfrm>
          <a:prstGeom prst="rect">
            <a:avLst/>
          </a:prstGeom>
        </p:spPr>
        <p:txBody>
          <a:bodyPr>
            <a:spAutoFit/>
          </a:bodyPr>
          <a:lstStyle/>
          <a:p>
            <a:r>
              <a:rPr lang="en-US" sz="2000" b="1" dirty="0" err="1" smtClean="0"/>
              <a:t>RxRECclk</a:t>
            </a:r>
            <a:r>
              <a:rPr lang="en-US" sz="2000" b="1" dirty="0" smtClean="0"/>
              <a:t>: </a:t>
            </a:r>
            <a:r>
              <a:rPr lang="en-US" sz="2000" dirty="0" smtClean="0"/>
              <a:t>Recovered CLOCK directly from MGT</a:t>
            </a:r>
          </a:p>
          <a:p>
            <a:pPr marL="342900" indent="-342900">
              <a:buFont typeface="Arial" panose="020B0604020202020204" pitchFamily="34" charset="0"/>
              <a:buChar char="•"/>
            </a:pPr>
            <a:r>
              <a:rPr lang="en-US" sz="2000" b="1" dirty="0" smtClean="0"/>
              <a:t>Jitter</a:t>
            </a:r>
            <a:r>
              <a:rPr lang="en-US" sz="2000" b="1" dirty="0"/>
              <a:t>: &lt; 3 ps, </a:t>
            </a:r>
            <a:endParaRPr lang="en-US" sz="2000" b="1" dirty="0" smtClean="0"/>
          </a:p>
          <a:p>
            <a:pPr marL="342900" indent="-342900">
              <a:buFont typeface="Arial" panose="020B0604020202020204" pitchFamily="34" charset="0"/>
              <a:buChar char="•"/>
            </a:pPr>
            <a:r>
              <a:rPr lang="en-US" sz="2000" b="1" dirty="0" smtClean="0"/>
              <a:t>Phase </a:t>
            </a:r>
            <a:r>
              <a:rPr lang="en-US" sz="2000" b="1" dirty="0"/>
              <a:t>is </a:t>
            </a:r>
            <a:r>
              <a:rPr lang="en-US" sz="2000" b="1" dirty="0" smtClean="0"/>
              <a:t>determined after resets: ~ps</a:t>
            </a:r>
            <a:endParaRPr lang="en-US" sz="1600" dirty="0"/>
          </a:p>
        </p:txBody>
      </p:sp>
    </p:spTree>
    <p:extLst>
      <p:ext uri="{BB962C8B-B14F-4D97-AF65-F5344CB8AC3E}">
        <p14:creationId xmlns:p14="http://schemas.microsoft.com/office/powerpoint/2010/main" val="33451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0332084" y="6543934"/>
            <a:ext cx="1861407" cy="369332"/>
          </a:xfrm>
          <a:prstGeom prst="rect">
            <a:avLst/>
          </a:prstGeom>
          <a:noFill/>
        </p:spPr>
        <p:txBody>
          <a:bodyPr wrap="none" rtlCol="0">
            <a:spAutoFit/>
          </a:bodyPr>
          <a:lstStyle/>
          <a:p>
            <a:r>
              <a:rPr lang="en-US" dirty="0" smtClean="0"/>
              <a:t>William GU @Jlab</a:t>
            </a:r>
            <a:endParaRPr lang="en-US" dirty="0"/>
          </a:p>
        </p:txBody>
      </p:sp>
      <p:sp>
        <p:nvSpPr>
          <p:cNvPr id="9" name="TextBox 8"/>
          <p:cNvSpPr txBox="1"/>
          <p:nvPr/>
        </p:nvSpPr>
        <p:spPr>
          <a:xfrm>
            <a:off x="5827141" y="1699872"/>
            <a:ext cx="5996840"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MGT </a:t>
            </a:r>
            <a:r>
              <a:rPr lang="en-US" sz="1600" dirty="0" err="1" smtClean="0"/>
              <a:t>Tx</a:t>
            </a:r>
            <a:r>
              <a:rPr lang="en-US" sz="1600" dirty="0" smtClean="0"/>
              <a:t> signal is very nice, and pretty stable (drift &lt; </a:t>
            </a:r>
            <a:r>
              <a:rPr lang="en-US" sz="1600" dirty="0"/>
              <a:t>2</a:t>
            </a:r>
            <a:r>
              <a:rPr lang="en-US" sz="1600" dirty="0" smtClean="0"/>
              <a:t>ps in hours</a:t>
            </a:r>
            <a:r>
              <a:rPr lang="en-US" sz="1600" dirty="0" smtClean="0"/>
              <a:t>).</a:t>
            </a:r>
          </a:p>
          <a:p>
            <a:pPr marL="285750" indent="-285750">
              <a:buFont typeface="Arial" panose="020B0604020202020204" pitchFamily="34" charset="0"/>
              <a:buChar char="•"/>
            </a:pPr>
            <a:r>
              <a:rPr lang="en-US" sz="1600" dirty="0"/>
              <a:t>The positive width of </a:t>
            </a:r>
            <a:r>
              <a:rPr lang="en-US" sz="1600" dirty="0" err="1" smtClean="0"/>
              <a:t>Tx_serial-ReferenceClolk</a:t>
            </a:r>
            <a:r>
              <a:rPr lang="en-US" sz="1600" dirty="0" smtClean="0"/>
              <a:t>: 4.942ns </a:t>
            </a:r>
            <a:r>
              <a:rPr lang="en-US" sz="1600" dirty="0"/>
              <a:t>± 1.8ps. </a:t>
            </a:r>
            <a:r>
              <a:rPr lang="en-US" sz="1600" dirty="0" smtClean="0"/>
              <a:t>This </a:t>
            </a:r>
            <a:r>
              <a:rPr lang="en-US" sz="1600" dirty="0"/>
              <a:t>means very low jitter and determined TX signal (relative to the </a:t>
            </a:r>
            <a:r>
              <a:rPr lang="en-US" sz="1600" dirty="0" err="1"/>
              <a:t>Refernce</a:t>
            </a:r>
            <a:r>
              <a:rPr lang="en-US" sz="1600" dirty="0"/>
              <a:t> Clock).</a:t>
            </a:r>
          </a:p>
          <a:p>
            <a:pPr marL="285750" indent="-285750">
              <a:buFont typeface="Arial" panose="020B0604020202020204" pitchFamily="34" charset="0"/>
              <a:buChar char="•"/>
            </a:pPr>
            <a:r>
              <a:rPr lang="en-US" sz="1600" dirty="0"/>
              <a:t>The </a:t>
            </a:r>
            <a:r>
              <a:rPr lang="en-US" sz="1600" dirty="0" err="1" smtClean="0"/>
              <a:t>PCS_ClockOutput</a:t>
            </a:r>
            <a:r>
              <a:rPr lang="en-US" sz="1600" dirty="0" smtClean="0"/>
              <a:t> </a:t>
            </a:r>
            <a:r>
              <a:rPr lang="en-US" sz="1600" dirty="0"/>
              <a:t>has a larger jitter (wider spread than the TX_P/TX_N in the scope photo</a:t>
            </a:r>
            <a:r>
              <a:rPr lang="en-US" sz="1600" dirty="0" smtClean="0"/>
              <a:t>).</a:t>
            </a:r>
            <a:endParaRPr lang="en-US" sz="1600" dirty="0" smtClean="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705" y="1559210"/>
            <a:ext cx="4798564" cy="4968228"/>
          </a:xfrm>
          <a:prstGeom prst="rect">
            <a:avLst/>
          </a:prstGeom>
        </p:spPr>
      </p:pic>
      <p:cxnSp>
        <p:nvCxnSpPr>
          <p:cNvPr id="14" name="Straight Connector 13"/>
          <p:cNvCxnSpPr/>
          <p:nvPr/>
        </p:nvCxnSpPr>
        <p:spPr>
          <a:xfrm flipV="1">
            <a:off x="2478458" y="5863686"/>
            <a:ext cx="426529" cy="4764"/>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69070" y="5539953"/>
            <a:ext cx="682046" cy="369332"/>
          </a:xfrm>
          <a:prstGeom prst="rect">
            <a:avLst/>
          </a:prstGeom>
          <a:noFill/>
        </p:spPr>
        <p:txBody>
          <a:bodyPr wrap="none" rtlCol="0">
            <a:spAutoFit/>
          </a:bodyPr>
          <a:lstStyle/>
          <a:p>
            <a:r>
              <a:rPr lang="en-US" dirty="0" smtClean="0">
                <a:solidFill>
                  <a:srgbClr val="FFFF00"/>
                </a:solidFill>
              </a:rPr>
              <a:t>40 ps</a:t>
            </a:r>
            <a:endParaRPr lang="en-US" dirty="0">
              <a:solidFill>
                <a:srgbClr val="FFFF00"/>
              </a:solidFill>
            </a:endParaRPr>
          </a:p>
        </p:txBody>
      </p:sp>
      <p:cxnSp>
        <p:nvCxnSpPr>
          <p:cNvPr id="18" name="Straight Arrow Connector 17"/>
          <p:cNvCxnSpPr/>
          <p:nvPr/>
        </p:nvCxnSpPr>
        <p:spPr>
          <a:xfrm flipH="1" flipV="1">
            <a:off x="4634798" y="5865427"/>
            <a:ext cx="1239699" cy="42112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29301" y="5980721"/>
            <a:ext cx="1936620" cy="646331"/>
          </a:xfrm>
          <a:prstGeom prst="rect">
            <a:avLst/>
          </a:prstGeom>
          <a:noFill/>
        </p:spPr>
        <p:txBody>
          <a:bodyPr wrap="none" rtlCol="0">
            <a:spAutoFit/>
          </a:bodyPr>
          <a:lstStyle/>
          <a:p>
            <a:r>
              <a:rPr lang="en-US" dirty="0" smtClean="0"/>
              <a:t>Reference Clock</a:t>
            </a:r>
          </a:p>
          <a:p>
            <a:r>
              <a:rPr lang="en-US" dirty="0" smtClean="0"/>
              <a:t>Ch#1 scope trigger</a:t>
            </a:r>
            <a:endParaRPr lang="en-US" dirty="0"/>
          </a:p>
        </p:txBody>
      </p:sp>
      <p:cxnSp>
        <p:nvCxnSpPr>
          <p:cNvPr id="21" name="Straight Arrow Connector 20"/>
          <p:cNvCxnSpPr/>
          <p:nvPr/>
        </p:nvCxnSpPr>
        <p:spPr>
          <a:xfrm flipH="1" flipV="1">
            <a:off x="4563945" y="5619728"/>
            <a:ext cx="1310552" cy="151797"/>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75639" y="5577126"/>
            <a:ext cx="1225657" cy="369332"/>
          </a:xfrm>
          <a:prstGeom prst="rect">
            <a:avLst/>
          </a:prstGeom>
          <a:noFill/>
        </p:spPr>
        <p:txBody>
          <a:bodyPr wrap="none" rtlCol="0">
            <a:spAutoFit/>
          </a:bodyPr>
          <a:lstStyle/>
          <a:p>
            <a:r>
              <a:rPr lang="en-US" dirty="0" smtClean="0"/>
              <a:t>TX_P/TX_N</a:t>
            </a:r>
            <a:endParaRPr lang="en-US" dirty="0"/>
          </a:p>
        </p:txBody>
      </p:sp>
      <p:cxnSp>
        <p:nvCxnSpPr>
          <p:cNvPr id="24" name="Straight Arrow Connector 23"/>
          <p:cNvCxnSpPr/>
          <p:nvPr/>
        </p:nvCxnSpPr>
        <p:spPr>
          <a:xfrm flipH="1">
            <a:off x="762886" y="5237034"/>
            <a:ext cx="5111611" cy="419197"/>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27141" y="5048732"/>
            <a:ext cx="1279517" cy="369332"/>
          </a:xfrm>
          <a:prstGeom prst="rect">
            <a:avLst/>
          </a:prstGeom>
          <a:noFill/>
        </p:spPr>
        <p:txBody>
          <a:bodyPr wrap="none" rtlCol="0">
            <a:spAutoFit/>
          </a:bodyPr>
          <a:lstStyle/>
          <a:p>
            <a:r>
              <a:rPr lang="en-US" dirty="0" err="1" smtClean="0"/>
              <a:t>ClkOut_PCS</a:t>
            </a:r>
            <a:endParaRPr lang="en-US" dirty="0"/>
          </a:p>
        </p:txBody>
      </p:sp>
      <p:sp>
        <p:nvSpPr>
          <p:cNvPr id="17" name="TextBox 16"/>
          <p:cNvSpPr txBox="1"/>
          <p:nvPr/>
        </p:nvSpPr>
        <p:spPr>
          <a:xfrm>
            <a:off x="465137" y="306394"/>
            <a:ext cx="4890634" cy="523220"/>
          </a:xfrm>
          <a:prstGeom prst="rect">
            <a:avLst/>
          </a:prstGeom>
          <a:noFill/>
        </p:spPr>
        <p:txBody>
          <a:bodyPr wrap="none" rtlCol="0">
            <a:spAutoFit/>
          </a:bodyPr>
          <a:lstStyle/>
          <a:p>
            <a:r>
              <a:rPr lang="en-US" sz="2800" b="1" dirty="0"/>
              <a:t>4</a:t>
            </a:r>
            <a:r>
              <a:rPr lang="en-US" sz="2800" b="1" dirty="0" smtClean="0"/>
              <a:t>. Clock distribution test results</a:t>
            </a:r>
            <a:endParaRPr lang="en-US" sz="2800" b="1" dirty="0"/>
          </a:p>
        </p:txBody>
      </p:sp>
      <p:sp>
        <p:nvSpPr>
          <p:cNvPr id="20" name="TextBox 19"/>
          <p:cNvSpPr txBox="1"/>
          <p:nvPr/>
        </p:nvSpPr>
        <p:spPr>
          <a:xfrm>
            <a:off x="465137" y="797144"/>
            <a:ext cx="5813194" cy="677108"/>
          </a:xfrm>
          <a:prstGeom prst="rect">
            <a:avLst/>
          </a:prstGeom>
          <a:noFill/>
        </p:spPr>
        <p:txBody>
          <a:bodyPr wrap="none" rtlCol="0">
            <a:spAutoFit/>
          </a:bodyPr>
          <a:lstStyle/>
          <a:p>
            <a:r>
              <a:rPr lang="en-US" sz="2000" b="1" dirty="0" smtClean="0"/>
              <a:t>4.2</a:t>
            </a:r>
            <a:r>
              <a:rPr lang="en-US" sz="2000" b="1" dirty="0" smtClean="0"/>
              <a:t>: DAM MGT_TX output vs Reference clock.</a:t>
            </a:r>
          </a:p>
          <a:p>
            <a:r>
              <a:rPr lang="en-US" dirty="0" smtClean="0"/>
              <a:t>  The kcu105 is used as DAM, because of its SMA connectors</a:t>
            </a:r>
            <a:endParaRPr lang="en-US" dirty="0"/>
          </a:p>
        </p:txBody>
      </p:sp>
    </p:spTree>
    <p:extLst>
      <p:ext uri="{BB962C8B-B14F-4D97-AF65-F5344CB8AC3E}">
        <p14:creationId xmlns:p14="http://schemas.microsoft.com/office/powerpoint/2010/main" val="4225550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897" y="365760"/>
            <a:ext cx="4890634" cy="523220"/>
          </a:xfrm>
          <a:prstGeom prst="rect">
            <a:avLst/>
          </a:prstGeom>
          <a:noFill/>
        </p:spPr>
        <p:txBody>
          <a:bodyPr wrap="none" rtlCol="0">
            <a:spAutoFit/>
          </a:bodyPr>
          <a:lstStyle/>
          <a:p>
            <a:r>
              <a:rPr lang="en-US" sz="2800" b="1" dirty="0"/>
              <a:t>4</a:t>
            </a:r>
            <a:r>
              <a:rPr lang="en-US" sz="2800" b="1" dirty="0" smtClean="0"/>
              <a:t>. Clock distribution test results</a:t>
            </a:r>
            <a:endParaRPr lang="en-US" sz="2800" b="1" dirty="0"/>
          </a:p>
        </p:txBody>
      </p:sp>
      <p:sp>
        <p:nvSpPr>
          <p:cNvPr id="56" name="TextBox 55"/>
          <p:cNvSpPr txBox="1"/>
          <p:nvPr/>
        </p:nvSpPr>
        <p:spPr>
          <a:xfrm>
            <a:off x="847897" y="856510"/>
            <a:ext cx="7055008" cy="400110"/>
          </a:xfrm>
          <a:prstGeom prst="rect">
            <a:avLst/>
          </a:prstGeom>
          <a:noFill/>
        </p:spPr>
        <p:txBody>
          <a:bodyPr wrap="none" rtlCol="0">
            <a:spAutoFit/>
          </a:bodyPr>
          <a:lstStyle/>
          <a:p>
            <a:r>
              <a:rPr lang="en-US" sz="2000" b="1" dirty="0" smtClean="0"/>
              <a:t>4.2</a:t>
            </a:r>
            <a:r>
              <a:rPr lang="en-US" sz="2000" b="1" dirty="0" smtClean="0"/>
              <a:t>: DAM MGT_TX output vs Reference clock: The </a:t>
            </a:r>
            <a:r>
              <a:rPr lang="en-US" sz="2000" b="1" dirty="0" smtClean="0">
                <a:solidFill>
                  <a:srgbClr val="C00000"/>
                </a:solidFill>
              </a:rPr>
              <a:t>RESET</a:t>
            </a:r>
            <a:r>
              <a:rPr lang="en-US" sz="2000" b="1" dirty="0" smtClean="0"/>
              <a:t> stability</a:t>
            </a:r>
            <a:endParaRPr lang="en-US" sz="2000" b="1"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813" b="8799"/>
          <a:stretch/>
        </p:blipFill>
        <p:spPr>
          <a:xfrm>
            <a:off x="962025" y="1876425"/>
            <a:ext cx="4759140" cy="4667508"/>
          </a:xfrm>
          <a:prstGeom prst="rect">
            <a:avLst/>
          </a:prstGeom>
        </p:spPr>
      </p:pic>
      <p:sp>
        <p:nvSpPr>
          <p:cNvPr id="2" name="Rectangle 1"/>
          <p:cNvSpPr/>
          <p:nvPr/>
        </p:nvSpPr>
        <p:spPr>
          <a:xfrm>
            <a:off x="847897" y="1507093"/>
            <a:ext cx="5707396" cy="369332"/>
          </a:xfrm>
          <a:prstGeom prst="rect">
            <a:avLst/>
          </a:prstGeom>
        </p:spPr>
        <p:txBody>
          <a:bodyPr wrap="none">
            <a:spAutoFit/>
          </a:bodyPr>
          <a:lstStyle/>
          <a:p>
            <a:r>
              <a:rPr lang="en-US" dirty="0"/>
              <a:t>The kcu105 is used as DAM, because of its SMA connectors</a:t>
            </a:r>
            <a:endParaRPr lang="en-US" dirty="0"/>
          </a:p>
        </p:txBody>
      </p:sp>
      <p:sp>
        <p:nvSpPr>
          <p:cNvPr id="8" name="TextBox 7"/>
          <p:cNvSpPr txBox="1"/>
          <p:nvPr/>
        </p:nvSpPr>
        <p:spPr>
          <a:xfrm>
            <a:off x="6057900" y="2126898"/>
            <a:ext cx="569595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After CPLL reset, the </a:t>
            </a:r>
            <a:r>
              <a:rPr lang="en-US" dirty="0" err="1" smtClean="0"/>
              <a:t>Txoutput</a:t>
            </a:r>
            <a:r>
              <a:rPr lang="en-US" dirty="0" smtClean="0"/>
              <a:t> phase and the </a:t>
            </a:r>
            <a:r>
              <a:rPr lang="en-US" dirty="0" err="1" smtClean="0"/>
              <a:t>PCS_Clk</a:t>
            </a:r>
            <a:r>
              <a:rPr lang="en-US" dirty="0" err="1" smtClean="0"/>
              <a:t>Out</a:t>
            </a:r>
            <a:r>
              <a:rPr lang="en-US" dirty="0" smtClean="0"/>
              <a:t> </a:t>
            </a:r>
            <a:r>
              <a:rPr lang="en-US" dirty="0" smtClean="0"/>
              <a:t>phase could be anywhere;</a:t>
            </a:r>
          </a:p>
          <a:p>
            <a:pPr marL="285750" indent="-285750">
              <a:buFont typeface="Arial" panose="020B0604020202020204" pitchFamily="34" charset="0"/>
              <a:buChar char="•"/>
            </a:pPr>
            <a:r>
              <a:rPr lang="en-US" dirty="0" smtClean="0"/>
              <a:t>After PMA alignment, both the </a:t>
            </a:r>
            <a:r>
              <a:rPr lang="en-US" dirty="0" err="1" smtClean="0"/>
              <a:t>Txoutput</a:t>
            </a:r>
            <a:r>
              <a:rPr lang="en-US" dirty="0" smtClean="0"/>
              <a:t> phase and the </a:t>
            </a:r>
            <a:r>
              <a:rPr lang="en-US" dirty="0" err="1" smtClean="0"/>
              <a:t>PCS_ClkOut</a:t>
            </a:r>
            <a:r>
              <a:rPr lang="en-US" dirty="0" smtClean="0"/>
              <a:t> phase is roughly aligned to the reference clock (within 20% 0f one UI, ~30ps), and jumping around on PMA re-alignment;</a:t>
            </a:r>
          </a:p>
          <a:p>
            <a:pPr marL="285750" indent="-285750">
              <a:buFont typeface="Arial" panose="020B0604020202020204" pitchFamily="34" charset="0"/>
              <a:buChar char="•"/>
            </a:pPr>
            <a:r>
              <a:rPr lang="en-US" dirty="0" smtClean="0"/>
              <a:t>But, the phase difference between </a:t>
            </a:r>
            <a:r>
              <a:rPr lang="en-US" dirty="0" err="1" smtClean="0"/>
              <a:t>Txoutput</a:t>
            </a:r>
            <a:r>
              <a:rPr lang="en-US" dirty="0" smtClean="0"/>
              <a:t> and </a:t>
            </a:r>
            <a:r>
              <a:rPr lang="en-US" dirty="0" err="1" smtClean="0"/>
              <a:t>PCS_ClkOut</a:t>
            </a:r>
            <a:r>
              <a:rPr lang="en-US" dirty="0" smtClean="0"/>
              <a:t> is relatively small (P_P: ~8 ps).</a:t>
            </a:r>
          </a:p>
        </p:txBody>
      </p:sp>
      <p:sp>
        <p:nvSpPr>
          <p:cNvPr id="3" name="TextBox 2"/>
          <p:cNvSpPr txBox="1"/>
          <p:nvPr/>
        </p:nvSpPr>
        <p:spPr>
          <a:xfrm>
            <a:off x="6376987" y="4685695"/>
            <a:ext cx="5057775" cy="1754326"/>
          </a:xfrm>
          <a:prstGeom prst="rect">
            <a:avLst/>
          </a:prstGeom>
          <a:noFill/>
        </p:spPr>
        <p:txBody>
          <a:bodyPr wrap="square" rtlCol="0">
            <a:spAutoFit/>
          </a:bodyPr>
          <a:lstStyle/>
          <a:p>
            <a:r>
              <a:rPr lang="en-US" dirty="0" smtClean="0">
                <a:solidFill>
                  <a:srgbClr val="C00000"/>
                </a:solidFill>
              </a:rPr>
              <a:t>More to do: on the FLX182, not the kcu105</a:t>
            </a:r>
          </a:p>
          <a:p>
            <a:r>
              <a:rPr lang="en-US" dirty="0" smtClean="0"/>
              <a:t>1. To understand the phase difference between </a:t>
            </a:r>
            <a:r>
              <a:rPr lang="en-US" dirty="0" err="1" smtClean="0"/>
              <a:t>Txoutput</a:t>
            </a:r>
            <a:r>
              <a:rPr lang="en-US" dirty="0" smtClean="0"/>
              <a:t> and </a:t>
            </a:r>
            <a:r>
              <a:rPr lang="en-US" dirty="0" err="1" smtClean="0"/>
              <a:t>PCS_ClkOut</a:t>
            </a:r>
            <a:r>
              <a:rPr lang="en-US" dirty="0" smtClean="0"/>
              <a:t>;</a:t>
            </a:r>
          </a:p>
          <a:p>
            <a:r>
              <a:rPr lang="en-US" dirty="0" smtClean="0"/>
              <a:t>2. Implement phase difference measurement logic to initiate PMA re-alignment, (automatically) until the pre-determined phase reached.</a:t>
            </a:r>
            <a:endParaRPr lang="en-US" dirty="0"/>
          </a:p>
        </p:txBody>
      </p:sp>
    </p:spTree>
    <p:extLst>
      <p:ext uri="{BB962C8B-B14F-4D97-AF65-F5344CB8AC3E}">
        <p14:creationId xmlns:p14="http://schemas.microsoft.com/office/powerpoint/2010/main" val="54843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897" y="365760"/>
            <a:ext cx="4947573" cy="523220"/>
          </a:xfrm>
          <a:prstGeom prst="rect">
            <a:avLst/>
          </a:prstGeom>
          <a:noFill/>
        </p:spPr>
        <p:txBody>
          <a:bodyPr wrap="none" rtlCol="0">
            <a:spAutoFit/>
          </a:bodyPr>
          <a:lstStyle/>
          <a:p>
            <a:pPr marL="342900" indent="-342900">
              <a:buAutoNum type="arabicPeriod"/>
            </a:pPr>
            <a:r>
              <a:rPr lang="en-US" sz="2800" b="1" dirty="0" smtClean="0"/>
              <a:t> EIC beam (crossing) structure</a:t>
            </a:r>
          </a:p>
        </p:txBody>
      </p:sp>
      <p:graphicFrame>
        <p:nvGraphicFramePr>
          <p:cNvPr id="86" name="Content Placeholder 5">
            <a:extLst>
              <a:ext uri="{FF2B5EF4-FFF2-40B4-BE49-F238E27FC236}">
                <a16:creationId xmlns:a16="http://schemas.microsoft.com/office/drawing/2014/main" id="{9B753AC1-D295-8047-A39E-C2FDCEF26442}"/>
              </a:ext>
            </a:extLst>
          </p:cNvPr>
          <p:cNvGraphicFramePr>
            <a:graphicFrameLocks/>
          </p:cNvGraphicFramePr>
          <p:nvPr>
            <p:extLst>
              <p:ext uri="{D42A27DB-BD31-4B8C-83A1-F6EECF244321}">
                <p14:modId xmlns:p14="http://schemas.microsoft.com/office/powerpoint/2010/main" val="3401365050"/>
              </p:ext>
            </p:extLst>
          </p:nvPr>
        </p:nvGraphicFramePr>
        <p:xfrm>
          <a:off x="1135726" y="955483"/>
          <a:ext cx="8063172" cy="3707568"/>
        </p:xfrm>
        <a:graphic>
          <a:graphicData uri="http://schemas.openxmlformats.org/drawingml/2006/table">
            <a:tbl>
              <a:tblPr firstRow="1" bandRow="1">
                <a:tableStyleId>{5C22544A-7EE6-4342-B048-85BDC9FD1C3A}</a:tableStyleId>
              </a:tblPr>
              <a:tblGrid>
                <a:gridCol w="3024447">
                  <a:extLst>
                    <a:ext uri="{9D8B030D-6E8A-4147-A177-3AD203B41FA5}">
                      <a16:colId xmlns:a16="http://schemas.microsoft.com/office/drawing/2014/main" val="2333280335"/>
                    </a:ext>
                  </a:extLst>
                </a:gridCol>
                <a:gridCol w="1543050">
                  <a:extLst>
                    <a:ext uri="{9D8B030D-6E8A-4147-A177-3AD203B41FA5}">
                      <a16:colId xmlns:a16="http://schemas.microsoft.com/office/drawing/2014/main" val="887112599"/>
                    </a:ext>
                  </a:extLst>
                </a:gridCol>
                <a:gridCol w="1666875">
                  <a:extLst>
                    <a:ext uri="{9D8B030D-6E8A-4147-A177-3AD203B41FA5}">
                      <a16:colId xmlns:a16="http://schemas.microsoft.com/office/drawing/2014/main" val="1635295104"/>
                    </a:ext>
                  </a:extLst>
                </a:gridCol>
                <a:gridCol w="1828800">
                  <a:extLst>
                    <a:ext uri="{9D8B030D-6E8A-4147-A177-3AD203B41FA5}">
                      <a16:colId xmlns:a16="http://schemas.microsoft.com/office/drawing/2014/main" val="2933255690"/>
                    </a:ext>
                  </a:extLst>
                </a:gridCol>
              </a:tblGrid>
              <a:tr h="369008">
                <a:tc>
                  <a:txBody>
                    <a:bodyPr/>
                    <a:lstStyle/>
                    <a:p>
                      <a:endParaRPr lang="en-US"/>
                    </a:p>
                  </a:txBody>
                  <a:tcPr/>
                </a:tc>
                <a:tc>
                  <a:txBody>
                    <a:bodyPr/>
                    <a:lstStyle/>
                    <a:p>
                      <a:pPr algn="ctr"/>
                      <a:r>
                        <a:rPr lang="en-US" dirty="0" smtClean="0"/>
                        <a:t>Electron Storage Ring (ESR)</a:t>
                      </a:r>
                      <a:endParaRPr lang="en-US" dirty="0"/>
                    </a:p>
                  </a:txBody>
                  <a:tcPr/>
                </a:tc>
                <a:tc>
                  <a:txBody>
                    <a:bodyPr/>
                    <a:lstStyle/>
                    <a:p>
                      <a:pPr algn="ctr"/>
                      <a:r>
                        <a:rPr lang="en-US" dirty="0" smtClean="0"/>
                        <a:t>Hadron Storage Ring (HSR) (</a:t>
                      </a:r>
                      <a:r>
                        <a:rPr lang="en-US" dirty="0" err="1" smtClean="0"/>
                        <a:t>N</a:t>
                      </a:r>
                      <a:r>
                        <a:rPr lang="en-US" baseline="-25000" dirty="0" err="1" smtClean="0"/>
                        <a:t>b</a:t>
                      </a:r>
                      <a:r>
                        <a:rPr lang="en-US" dirty="0" smtClean="0"/>
                        <a:t>=290</a:t>
                      </a:r>
                      <a:r>
                        <a:rPr lang="en-US" dirty="0"/>
                        <a:t>)</a:t>
                      </a:r>
                    </a:p>
                  </a:txBody>
                  <a:tcPr/>
                </a:tc>
                <a:tc>
                  <a:txBody>
                    <a:bodyPr/>
                    <a:lstStyle/>
                    <a:p>
                      <a:pPr algn="ctr"/>
                      <a:r>
                        <a:rPr lang="en-US"/>
                        <a:t>HSR (N</a:t>
                      </a:r>
                      <a:r>
                        <a:rPr lang="en-US" baseline="-25000"/>
                        <a:t>b</a:t>
                      </a:r>
                      <a:r>
                        <a:rPr lang="en-US"/>
                        <a:t>=1160)</a:t>
                      </a:r>
                    </a:p>
                  </a:txBody>
                  <a:tcPr/>
                </a:tc>
                <a:extLst>
                  <a:ext uri="{0D108BD9-81ED-4DB2-BD59-A6C34878D82A}">
                    <a16:rowId xmlns:a16="http://schemas.microsoft.com/office/drawing/2014/main" val="538643664"/>
                  </a:ext>
                </a:extLst>
              </a:tr>
              <a:tr h="369008">
                <a:tc>
                  <a:txBody>
                    <a:bodyPr/>
                    <a:lstStyle/>
                    <a:p>
                      <a:r>
                        <a:rPr lang="en-US"/>
                        <a:t>Circumference C </a:t>
                      </a:r>
                      <a:r>
                        <a:rPr lang="en-US" sz="1400"/>
                        <a:t>[m]</a:t>
                      </a:r>
                    </a:p>
                  </a:txBody>
                  <a:tcPr/>
                </a:tc>
                <a:tc>
                  <a:txBody>
                    <a:bodyPr/>
                    <a:lstStyle/>
                    <a:p>
                      <a:pPr algn="ctr"/>
                      <a:r>
                        <a:rPr lang="en-US"/>
                        <a:t>3833.940</a:t>
                      </a:r>
                    </a:p>
                  </a:txBody>
                  <a:tcPr/>
                </a:tc>
                <a:tc>
                  <a:txBody>
                    <a:bodyPr/>
                    <a:lstStyle/>
                    <a:p>
                      <a:pPr algn="ctr"/>
                      <a:r>
                        <a:rPr lang="en-US"/>
                        <a:t>match T</a:t>
                      </a:r>
                      <a:r>
                        <a:rPr lang="en-US" baseline="-25000"/>
                        <a:t>rev</a:t>
                      </a:r>
                    </a:p>
                  </a:txBody>
                  <a:tcPr/>
                </a:tc>
                <a:tc>
                  <a:txBody>
                    <a:bodyPr/>
                    <a:lstStyle/>
                    <a:p>
                      <a:pPr algn="ctr"/>
                      <a:r>
                        <a:rPr lang="en-US" dirty="0"/>
                        <a:t>match T</a:t>
                      </a:r>
                      <a:r>
                        <a:rPr lang="en-US" baseline="-25000" dirty="0"/>
                        <a:t>rev</a:t>
                      </a:r>
                    </a:p>
                  </a:txBody>
                  <a:tcPr/>
                </a:tc>
                <a:extLst>
                  <a:ext uri="{0D108BD9-81ED-4DB2-BD59-A6C34878D82A}">
                    <a16:rowId xmlns:a16="http://schemas.microsoft.com/office/drawing/2014/main" val="475057006"/>
                  </a:ext>
                </a:extLst>
              </a:tr>
              <a:tr h="369008">
                <a:tc>
                  <a:txBody>
                    <a:bodyPr/>
                    <a:lstStyle/>
                    <a:p>
                      <a:r>
                        <a:rPr lang="en-US" dirty="0"/>
                        <a:t>Revolution period T</a:t>
                      </a:r>
                      <a:r>
                        <a:rPr lang="en-US" baseline="-25000" dirty="0"/>
                        <a:t>rev</a:t>
                      </a:r>
                      <a:r>
                        <a:rPr lang="en-US" dirty="0"/>
                        <a:t>=C/c </a:t>
                      </a:r>
                      <a:r>
                        <a:rPr lang="en-US" sz="1400" dirty="0" smtClean="0"/>
                        <a:t>[</a:t>
                      </a:r>
                      <a:r>
                        <a:rPr lang="en-US" sz="1400" dirty="0"/>
                        <a:t>µ</a:t>
                      </a:r>
                      <a:r>
                        <a:rPr lang="en-US" sz="1400" dirty="0" smtClean="0"/>
                        <a:t>s</a:t>
                      </a:r>
                      <a:r>
                        <a:rPr lang="en-US" sz="1400" dirty="0"/>
                        <a:t>]</a:t>
                      </a:r>
                    </a:p>
                  </a:txBody>
                  <a:tcPr/>
                </a:tc>
                <a:tc gridSpan="3">
                  <a:txBody>
                    <a:bodyPr/>
                    <a:lstStyle/>
                    <a:p>
                      <a:pPr algn="ctr"/>
                      <a:r>
                        <a:rPr lang="en-US"/>
                        <a:t>12.7886</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517404"/>
                  </a:ext>
                </a:extLst>
              </a:tr>
              <a:tr h="369008">
                <a:tc>
                  <a:txBody>
                    <a:bodyPr/>
                    <a:lstStyle/>
                    <a:p>
                      <a:r>
                        <a:rPr lang="en-US"/>
                        <a:t>RF harmonic number h </a:t>
                      </a:r>
                      <a:r>
                        <a:rPr lang="en-US" sz="1400"/>
                        <a:t>[-]</a:t>
                      </a:r>
                    </a:p>
                  </a:txBody>
                  <a:tcPr/>
                </a:tc>
                <a:tc>
                  <a:txBody>
                    <a:bodyPr/>
                    <a:lstStyle/>
                    <a:p>
                      <a:pPr algn="ctr"/>
                      <a:r>
                        <a:rPr lang="en-US" sz="1700"/>
                        <a:t>match HSR</a:t>
                      </a:r>
                    </a:p>
                  </a:txBody>
                  <a:tcPr/>
                </a:tc>
                <a:tc>
                  <a:txBody>
                    <a:bodyPr/>
                    <a:lstStyle/>
                    <a:p>
                      <a:pPr algn="ctr"/>
                      <a:r>
                        <a:rPr lang="en-US"/>
                        <a:t>2520</a:t>
                      </a:r>
                    </a:p>
                  </a:txBody>
                  <a:tcPr/>
                </a:tc>
                <a:tc>
                  <a:txBody>
                    <a:bodyPr/>
                    <a:lstStyle/>
                    <a:p>
                      <a:pPr algn="ctr"/>
                      <a:r>
                        <a:rPr lang="en-US"/>
                        <a:t>7560</a:t>
                      </a:r>
                    </a:p>
                  </a:txBody>
                  <a:tcPr/>
                </a:tc>
                <a:extLst>
                  <a:ext uri="{0D108BD9-81ED-4DB2-BD59-A6C34878D82A}">
                    <a16:rowId xmlns:a16="http://schemas.microsoft.com/office/drawing/2014/main" val="3096727057"/>
                  </a:ext>
                </a:extLst>
              </a:tr>
              <a:tr h="576259">
                <a:tc>
                  <a:txBody>
                    <a:bodyPr/>
                    <a:lstStyle/>
                    <a:p>
                      <a:r>
                        <a:rPr lang="en-US"/>
                        <a:t>RF bucket spacing T</a:t>
                      </a:r>
                      <a:r>
                        <a:rPr lang="en-US" baseline="-25000"/>
                        <a:t>b</a:t>
                      </a:r>
                      <a:r>
                        <a:rPr lang="en-US" baseline="0"/>
                        <a:t>=T</a:t>
                      </a:r>
                      <a:r>
                        <a:rPr lang="en-US" baseline="-25000"/>
                        <a:t>rev</a:t>
                      </a:r>
                      <a:r>
                        <a:rPr lang="en-US" baseline="0"/>
                        <a:t>/h </a:t>
                      </a:r>
                      <a:r>
                        <a:rPr lang="en-US" sz="1400" baseline="0"/>
                        <a:t>[ns]</a:t>
                      </a:r>
                    </a:p>
                    <a:p>
                      <a:r>
                        <a:rPr lang="en-US" sz="1400" baseline="0"/>
                        <a:t>          NOT bunch spacing!!!</a:t>
                      </a:r>
                      <a:endParaRPr lang="en-US" sz="1400"/>
                    </a:p>
                  </a:txBody>
                  <a:tcPr/>
                </a:tc>
                <a:tc>
                  <a:txBody>
                    <a:bodyPr/>
                    <a:lstStyle/>
                    <a:p>
                      <a:pPr algn="ctr"/>
                      <a:r>
                        <a:rPr lang="en-US" sz="1700"/>
                        <a:t>match HSR</a:t>
                      </a:r>
                    </a:p>
                  </a:txBody>
                  <a:tcPr/>
                </a:tc>
                <a:tc>
                  <a:txBody>
                    <a:bodyPr/>
                    <a:lstStyle/>
                    <a:p>
                      <a:pPr algn="ctr"/>
                      <a:r>
                        <a:rPr lang="en-US"/>
                        <a:t>5.075</a:t>
                      </a:r>
                    </a:p>
                  </a:txBody>
                  <a:tcPr/>
                </a:tc>
                <a:tc>
                  <a:txBody>
                    <a:bodyPr/>
                    <a:lstStyle/>
                    <a:p>
                      <a:pPr algn="ctr"/>
                      <a:r>
                        <a:rPr lang="en-US"/>
                        <a:t>1.692</a:t>
                      </a:r>
                    </a:p>
                  </a:txBody>
                  <a:tcPr/>
                </a:tc>
                <a:extLst>
                  <a:ext uri="{0D108BD9-81ED-4DB2-BD59-A6C34878D82A}">
                    <a16:rowId xmlns:a16="http://schemas.microsoft.com/office/drawing/2014/main" val="2008129013"/>
                  </a:ext>
                </a:extLst>
              </a:tr>
              <a:tr h="369008">
                <a:tc>
                  <a:txBody>
                    <a:bodyPr/>
                    <a:lstStyle/>
                    <a:p>
                      <a:r>
                        <a:rPr lang="en-US"/>
                        <a:t>Number of bunches N</a:t>
                      </a:r>
                      <a:r>
                        <a:rPr lang="en-US" baseline="-25000"/>
                        <a:t>b</a:t>
                      </a:r>
                      <a:endParaRPr lang="en-US"/>
                    </a:p>
                  </a:txBody>
                  <a:tcPr/>
                </a:tc>
                <a:tc>
                  <a:txBody>
                    <a:bodyPr/>
                    <a:lstStyle/>
                    <a:p>
                      <a:pPr algn="ctr"/>
                      <a:r>
                        <a:rPr lang="en-US" sz="1700"/>
                        <a:t>match HSR</a:t>
                      </a:r>
                    </a:p>
                  </a:txBody>
                  <a:tcPr/>
                </a:tc>
                <a:tc>
                  <a:txBody>
                    <a:bodyPr/>
                    <a:lstStyle/>
                    <a:p>
                      <a:pPr algn="ctr"/>
                      <a:r>
                        <a:rPr lang="en-US"/>
                        <a:t>290</a:t>
                      </a:r>
                    </a:p>
                  </a:txBody>
                  <a:tcPr/>
                </a:tc>
                <a:tc>
                  <a:txBody>
                    <a:bodyPr/>
                    <a:lstStyle/>
                    <a:p>
                      <a:pPr algn="ctr"/>
                      <a:r>
                        <a:rPr lang="en-US"/>
                        <a:t>1160</a:t>
                      </a:r>
                    </a:p>
                  </a:txBody>
                  <a:tcPr/>
                </a:tc>
                <a:extLst>
                  <a:ext uri="{0D108BD9-81ED-4DB2-BD59-A6C34878D82A}">
                    <a16:rowId xmlns:a16="http://schemas.microsoft.com/office/drawing/2014/main" val="4112655883"/>
                  </a:ext>
                </a:extLst>
              </a:tr>
              <a:tr h="369008">
                <a:tc>
                  <a:txBody>
                    <a:bodyPr/>
                    <a:lstStyle/>
                    <a:p>
                      <a:r>
                        <a:rPr lang="en-US" b="1">
                          <a:solidFill>
                            <a:srgbClr val="FF0000"/>
                          </a:solidFill>
                        </a:rPr>
                        <a:t>Bunch spacing T</a:t>
                      </a:r>
                      <a:r>
                        <a:rPr lang="en-US" b="1" baseline="-25000">
                          <a:solidFill>
                            <a:srgbClr val="FF0000"/>
                          </a:solidFill>
                        </a:rPr>
                        <a:t>bun</a:t>
                      </a:r>
                      <a:r>
                        <a:rPr lang="en-US" b="1" baseline="0">
                          <a:solidFill>
                            <a:srgbClr val="FF0000"/>
                          </a:solidFill>
                        </a:rPr>
                        <a:t> </a:t>
                      </a:r>
                      <a:r>
                        <a:rPr lang="en-US" sz="1400" b="1" baseline="0">
                          <a:solidFill>
                            <a:srgbClr val="FF0000"/>
                          </a:solidFill>
                        </a:rPr>
                        <a:t>[ns]</a:t>
                      </a:r>
                      <a:endParaRPr lang="en-US" sz="1400" b="1" baseline="-25000">
                        <a:solidFill>
                          <a:srgbClr val="FF0000"/>
                        </a:solidFill>
                      </a:endParaRPr>
                    </a:p>
                  </a:txBody>
                  <a:tcPr/>
                </a:tc>
                <a:tc>
                  <a:txBody>
                    <a:bodyPr/>
                    <a:lstStyle/>
                    <a:p>
                      <a:pPr algn="ctr"/>
                      <a:r>
                        <a:rPr lang="en-US" sz="1700" b="1">
                          <a:solidFill>
                            <a:srgbClr val="FF0000"/>
                          </a:solidFill>
                        </a:rPr>
                        <a:t>match HSR</a:t>
                      </a:r>
                    </a:p>
                  </a:txBody>
                  <a:tcPr/>
                </a:tc>
                <a:tc>
                  <a:txBody>
                    <a:bodyPr/>
                    <a:lstStyle/>
                    <a:p>
                      <a:pPr algn="ctr"/>
                      <a:r>
                        <a:rPr lang="en-US" b="1">
                          <a:solidFill>
                            <a:srgbClr val="FF0000"/>
                          </a:solidFill>
                        </a:rPr>
                        <a:t>40.599</a:t>
                      </a:r>
                    </a:p>
                  </a:txBody>
                  <a:tcPr/>
                </a:tc>
                <a:tc>
                  <a:txBody>
                    <a:bodyPr/>
                    <a:lstStyle/>
                    <a:p>
                      <a:pPr algn="ctr"/>
                      <a:r>
                        <a:rPr lang="en-US" b="1">
                          <a:solidFill>
                            <a:srgbClr val="FF0000"/>
                          </a:solidFill>
                        </a:rPr>
                        <a:t>10.150</a:t>
                      </a:r>
                    </a:p>
                  </a:txBody>
                  <a:tcPr/>
                </a:tc>
                <a:extLst>
                  <a:ext uri="{0D108BD9-81ED-4DB2-BD59-A6C34878D82A}">
                    <a16:rowId xmlns:a16="http://schemas.microsoft.com/office/drawing/2014/main" val="461129642"/>
                  </a:ext>
                </a:extLst>
              </a:tr>
              <a:tr h="369008">
                <a:tc>
                  <a:txBody>
                    <a:bodyPr/>
                    <a:lstStyle/>
                    <a:p>
                      <a:r>
                        <a:rPr lang="en-US" sz="1800" b="1" baseline="0">
                          <a:solidFill>
                            <a:srgbClr val="FF0000"/>
                          </a:solidFill>
                        </a:rPr>
                        <a:t>Gap length </a:t>
                      </a:r>
                      <a:r>
                        <a:rPr lang="en-US" sz="1400" b="1" baseline="0">
                          <a:solidFill>
                            <a:srgbClr val="FF0000"/>
                          </a:solidFill>
                        </a:rPr>
                        <a:t>[ns]</a:t>
                      </a:r>
                    </a:p>
                  </a:txBody>
                  <a:tcPr/>
                </a:tc>
                <a:tc>
                  <a:txBody>
                    <a:bodyPr/>
                    <a:lstStyle/>
                    <a:p>
                      <a:pPr algn="ctr"/>
                      <a:r>
                        <a:rPr lang="en-US" sz="1700" b="1">
                          <a:solidFill>
                            <a:srgbClr val="FF0000"/>
                          </a:solidFill>
                        </a:rPr>
                        <a:t>match HSR</a:t>
                      </a:r>
                    </a:p>
                  </a:txBody>
                  <a:tcPr/>
                </a:tc>
                <a:tc>
                  <a:txBody>
                    <a:bodyPr/>
                    <a:lstStyle/>
                    <a:p>
                      <a:pPr algn="ctr"/>
                      <a:r>
                        <a:rPr lang="en-US" b="1">
                          <a:solidFill>
                            <a:srgbClr val="FF0000"/>
                          </a:solidFill>
                        </a:rPr>
                        <a:t>1015</a:t>
                      </a:r>
                    </a:p>
                  </a:txBody>
                  <a:tcPr/>
                </a:tc>
                <a:tc>
                  <a:txBody>
                    <a:bodyPr/>
                    <a:lstStyle/>
                    <a:p>
                      <a:pPr algn="ctr"/>
                      <a:r>
                        <a:rPr lang="en-US" b="1" dirty="0">
                          <a:solidFill>
                            <a:srgbClr val="FF0000"/>
                          </a:solidFill>
                        </a:rPr>
                        <a:t>1015</a:t>
                      </a:r>
                    </a:p>
                  </a:txBody>
                  <a:tcPr/>
                </a:tc>
                <a:extLst>
                  <a:ext uri="{0D108BD9-81ED-4DB2-BD59-A6C34878D82A}">
                    <a16:rowId xmlns:a16="http://schemas.microsoft.com/office/drawing/2014/main" val="2246966476"/>
                  </a:ext>
                </a:extLst>
              </a:tr>
            </a:tbl>
          </a:graphicData>
        </a:graphic>
      </p:graphicFrame>
      <p:sp>
        <p:nvSpPr>
          <p:cNvPr id="87" name="TextBox 86"/>
          <p:cNvSpPr txBox="1"/>
          <p:nvPr/>
        </p:nvSpPr>
        <p:spPr>
          <a:xfrm>
            <a:off x="9222403" y="2809267"/>
            <a:ext cx="2844112" cy="707886"/>
          </a:xfrm>
          <a:prstGeom prst="rect">
            <a:avLst/>
          </a:prstGeom>
          <a:noFill/>
        </p:spPr>
        <p:txBody>
          <a:bodyPr wrap="none" rtlCol="0">
            <a:spAutoFit/>
          </a:bodyPr>
          <a:lstStyle/>
          <a:p>
            <a:r>
              <a:rPr lang="en-US" sz="2000" b="1" dirty="0" smtClean="0">
                <a:solidFill>
                  <a:srgbClr val="C00000"/>
                </a:solidFill>
              </a:rPr>
              <a:t>Beam crossing: 98.5MHz</a:t>
            </a:r>
          </a:p>
          <a:p>
            <a:r>
              <a:rPr lang="en-US" sz="2000" b="1" dirty="0" smtClean="0">
                <a:solidFill>
                  <a:srgbClr val="C00000"/>
                </a:solidFill>
              </a:rPr>
              <a:t>Orbit period: 12.7886 µs</a:t>
            </a:r>
            <a:endParaRPr lang="en-US" sz="2000" b="1" dirty="0">
              <a:solidFill>
                <a:srgbClr val="C00000"/>
              </a:solidFill>
            </a:endParaRPr>
          </a:p>
        </p:txBody>
      </p:sp>
      <p:graphicFrame>
        <p:nvGraphicFramePr>
          <p:cNvPr id="88" name="Content Placeholder 5">
            <a:extLst>
              <a:ext uri="{FF2B5EF4-FFF2-40B4-BE49-F238E27FC236}">
                <a16:creationId xmlns:a16="http://schemas.microsoft.com/office/drawing/2014/main" id="{01437A1A-AB63-C44B-963A-23E3F388C055}"/>
              </a:ext>
            </a:extLst>
          </p:cNvPr>
          <p:cNvGraphicFramePr>
            <a:graphicFrameLocks/>
          </p:cNvGraphicFramePr>
          <p:nvPr>
            <p:extLst>
              <p:ext uri="{D42A27DB-BD31-4B8C-83A1-F6EECF244321}">
                <p14:modId xmlns:p14="http://schemas.microsoft.com/office/powerpoint/2010/main" val="2659830999"/>
              </p:ext>
            </p:extLst>
          </p:nvPr>
        </p:nvGraphicFramePr>
        <p:xfrm>
          <a:off x="1135726" y="4792678"/>
          <a:ext cx="5882832" cy="1854200"/>
        </p:xfrm>
        <a:graphic>
          <a:graphicData uri="http://schemas.openxmlformats.org/drawingml/2006/table">
            <a:tbl>
              <a:tblPr firstRow="1" bandRow="1">
                <a:tableStyleId>{5C22544A-7EE6-4342-B048-85BDC9FD1C3A}</a:tableStyleId>
              </a:tblPr>
              <a:tblGrid>
                <a:gridCol w="3057716">
                  <a:extLst>
                    <a:ext uri="{9D8B030D-6E8A-4147-A177-3AD203B41FA5}">
                      <a16:colId xmlns:a16="http://schemas.microsoft.com/office/drawing/2014/main" val="2333280335"/>
                    </a:ext>
                  </a:extLst>
                </a:gridCol>
                <a:gridCol w="1201783">
                  <a:extLst>
                    <a:ext uri="{9D8B030D-6E8A-4147-A177-3AD203B41FA5}">
                      <a16:colId xmlns:a16="http://schemas.microsoft.com/office/drawing/2014/main" val="887112599"/>
                    </a:ext>
                  </a:extLst>
                </a:gridCol>
                <a:gridCol w="1623333">
                  <a:extLst>
                    <a:ext uri="{9D8B030D-6E8A-4147-A177-3AD203B41FA5}">
                      <a16:colId xmlns:a16="http://schemas.microsoft.com/office/drawing/2014/main" val="4266322476"/>
                    </a:ext>
                  </a:extLst>
                </a:gridCol>
              </a:tblGrid>
              <a:tr h="370840">
                <a:tc>
                  <a:txBody>
                    <a:bodyPr/>
                    <a:lstStyle/>
                    <a:p>
                      <a:endParaRPr lang="en-US" dirty="0"/>
                    </a:p>
                  </a:txBody>
                  <a:tcPr/>
                </a:tc>
                <a:tc>
                  <a:txBody>
                    <a:bodyPr/>
                    <a:lstStyle/>
                    <a:p>
                      <a:pPr algn="ctr"/>
                      <a:r>
                        <a:rPr lang="en-US"/>
                        <a:t>ESR</a:t>
                      </a:r>
                    </a:p>
                  </a:txBody>
                  <a:tcPr/>
                </a:tc>
                <a:tc>
                  <a:txBody>
                    <a:bodyPr/>
                    <a:lstStyle/>
                    <a:p>
                      <a:pPr algn="ctr"/>
                      <a:r>
                        <a:rPr lang="en-US"/>
                        <a:t>HSR</a:t>
                      </a:r>
                    </a:p>
                  </a:txBody>
                  <a:tcPr/>
                </a:tc>
                <a:extLst>
                  <a:ext uri="{0D108BD9-81ED-4DB2-BD59-A6C34878D82A}">
                    <a16:rowId xmlns:a16="http://schemas.microsoft.com/office/drawing/2014/main" val="538643664"/>
                  </a:ext>
                </a:extLst>
              </a:tr>
              <a:tr h="370840">
                <a:tc>
                  <a:txBody>
                    <a:bodyPr/>
                    <a:lstStyle/>
                    <a:p>
                      <a:r>
                        <a:rPr lang="en-US" dirty="0">
                          <a:solidFill>
                            <a:srgbClr val="FF0000"/>
                          </a:solidFill>
                        </a:rPr>
                        <a:t>RMS bunch length </a:t>
                      </a:r>
                      <a:r>
                        <a:rPr lang="en-US" dirty="0" err="1">
                          <a:solidFill>
                            <a:srgbClr val="FF0000"/>
                          </a:solidFill>
                          <a:latin typeface="Symbol" pitchFamily="2" charset="2"/>
                        </a:rPr>
                        <a:t>s</a:t>
                      </a:r>
                      <a:r>
                        <a:rPr lang="en-US" baseline="-25000" dirty="0" err="1">
                          <a:solidFill>
                            <a:srgbClr val="FF0000"/>
                          </a:solidFill>
                          <a:latin typeface="Calibri" panose="020F0502020204030204" pitchFamily="34" charset="0"/>
                          <a:cs typeface="Calibri" panose="020F0502020204030204" pitchFamily="34" charset="0"/>
                        </a:rPr>
                        <a:t>z</a:t>
                      </a:r>
                      <a:r>
                        <a:rPr lang="en-US" sz="1400" baseline="0" dirty="0">
                          <a:solidFill>
                            <a:srgbClr val="FF0000"/>
                          </a:solidFill>
                          <a:latin typeface="Calibri" panose="020F0502020204030204" pitchFamily="34" charset="0"/>
                          <a:cs typeface="Calibri" panose="020F0502020204030204" pitchFamily="34" charset="0"/>
                        </a:rPr>
                        <a:t> [</a:t>
                      </a:r>
                      <a:r>
                        <a:rPr lang="en-US" sz="1400" dirty="0">
                          <a:solidFill>
                            <a:srgbClr val="FF0000"/>
                          </a:solidFill>
                        </a:rPr>
                        <a:t>mm/</a:t>
                      </a:r>
                      <a:r>
                        <a:rPr lang="en-US" sz="1400" dirty="0" err="1">
                          <a:solidFill>
                            <a:srgbClr val="FF0000"/>
                          </a:solidFill>
                        </a:rPr>
                        <a:t>ps</a:t>
                      </a:r>
                      <a:r>
                        <a:rPr lang="en-US" sz="1400" dirty="0">
                          <a:solidFill>
                            <a:srgbClr val="FF0000"/>
                          </a:solidFill>
                        </a:rPr>
                        <a:t>]</a:t>
                      </a:r>
                    </a:p>
                  </a:txBody>
                  <a:tcPr/>
                </a:tc>
                <a:tc>
                  <a:txBody>
                    <a:bodyPr/>
                    <a:lstStyle/>
                    <a:p>
                      <a:pPr algn="ctr"/>
                      <a:r>
                        <a:rPr lang="en-US">
                          <a:solidFill>
                            <a:srgbClr val="FF0000"/>
                          </a:solidFill>
                        </a:rPr>
                        <a:t>7-9/23-30</a:t>
                      </a:r>
                    </a:p>
                  </a:txBody>
                  <a:tcPr/>
                </a:tc>
                <a:tc>
                  <a:txBody>
                    <a:bodyPr/>
                    <a:lstStyle/>
                    <a:p>
                      <a:pPr algn="ctr"/>
                      <a:r>
                        <a:rPr lang="en-US" dirty="0">
                          <a:solidFill>
                            <a:srgbClr val="FF0000"/>
                          </a:solidFill>
                        </a:rPr>
                        <a:t>75-60/250-200</a:t>
                      </a:r>
                      <a:endParaRPr lang="en-US" baseline="-25000" dirty="0">
                        <a:solidFill>
                          <a:srgbClr val="FF0000"/>
                        </a:solidFill>
                      </a:endParaRPr>
                    </a:p>
                  </a:txBody>
                  <a:tcPr/>
                </a:tc>
                <a:extLst>
                  <a:ext uri="{0D108BD9-81ED-4DB2-BD59-A6C34878D82A}">
                    <a16:rowId xmlns:a16="http://schemas.microsoft.com/office/drawing/2014/main" val="475057006"/>
                  </a:ext>
                </a:extLst>
              </a:tr>
              <a:tr h="370840">
                <a:tc>
                  <a:txBody>
                    <a:bodyPr/>
                    <a:lstStyle/>
                    <a:p>
                      <a:r>
                        <a:rPr lang="en-US" dirty="0"/>
                        <a:t>RMS momentum spread </a:t>
                      </a:r>
                      <a:r>
                        <a:rPr lang="en-US" sz="1400" dirty="0"/>
                        <a:t>[10</a:t>
                      </a:r>
                      <a:r>
                        <a:rPr lang="en-US" sz="1400" baseline="30000" dirty="0"/>
                        <a:t>-4</a:t>
                      </a:r>
                      <a:r>
                        <a:rPr lang="en-US" sz="1400" dirty="0"/>
                        <a:t>]</a:t>
                      </a:r>
                    </a:p>
                  </a:txBody>
                  <a:tcPr/>
                </a:tc>
                <a:tc>
                  <a:txBody>
                    <a:bodyPr/>
                    <a:lstStyle/>
                    <a:p>
                      <a:pPr algn="ctr"/>
                      <a:r>
                        <a:rPr lang="en-US" sz="1700"/>
                        <a:t>5.8-10.9</a:t>
                      </a:r>
                    </a:p>
                  </a:txBody>
                  <a:tcPr/>
                </a:tc>
                <a:tc>
                  <a:txBody>
                    <a:bodyPr/>
                    <a:lstStyle/>
                    <a:p>
                      <a:pPr algn="ctr"/>
                      <a:r>
                        <a:rPr lang="en-US"/>
                        <a:t>10.3-6.8</a:t>
                      </a:r>
                    </a:p>
                  </a:txBody>
                  <a:tcPr/>
                </a:tc>
                <a:extLst>
                  <a:ext uri="{0D108BD9-81ED-4DB2-BD59-A6C34878D82A}">
                    <a16:rowId xmlns:a16="http://schemas.microsoft.com/office/drawing/2014/main" val="3096727057"/>
                  </a:ext>
                </a:extLst>
              </a:tr>
              <a:tr h="370840">
                <a:tc>
                  <a:txBody>
                    <a:bodyPr/>
                    <a:lstStyle/>
                    <a:p>
                      <a:r>
                        <a:rPr lang="en-US" sz="1800"/>
                        <a:t>RMS horiz beam size </a:t>
                      </a:r>
                      <a:r>
                        <a:rPr lang="en-US" sz="1800">
                          <a:latin typeface="Symbol" pitchFamily="2" charset="2"/>
                        </a:rPr>
                        <a:t>s</a:t>
                      </a:r>
                      <a:r>
                        <a:rPr lang="en-US" sz="1800" baseline="-25000">
                          <a:latin typeface="Calibri" panose="020F0502020204030204" pitchFamily="34" charset="0"/>
                          <a:cs typeface="Calibri" panose="020F0502020204030204" pitchFamily="34" charset="0"/>
                        </a:rPr>
                        <a:t>x</a:t>
                      </a:r>
                      <a:r>
                        <a:rPr lang="en-US" sz="1400" baseline="-25000">
                          <a:latin typeface="Calibri" panose="020F0502020204030204" pitchFamily="34" charset="0"/>
                          <a:cs typeface="Calibri" panose="020F0502020204030204" pitchFamily="34" charset="0"/>
                        </a:rPr>
                        <a:t> </a:t>
                      </a:r>
                      <a:r>
                        <a:rPr lang="en-US" sz="1400"/>
                        <a:t>[um]</a:t>
                      </a:r>
                    </a:p>
                  </a:txBody>
                  <a:tcPr/>
                </a:tc>
                <a:tc gridSpan="2">
                  <a:txBody>
                    <a:bodyPr/>
                    <a:lstStyle/>
                    <a:p>
                      <a:pPr algn="ctr"/>
                      <a:r>
                        <a:rPr lang="en-US" sz="1700"/>
                        <a:t>100-250</a:t>
                      </a:r>
                    </a:p>
                  </a:txBody>
                  <a:tcPr/>
                </a:tc>
                <a:tc hMerge="1">
                  <a:txBody>
                    <a:bodyPr/>
                    <a:lstStyle/>
                    <a:p>
                      <a:pPr algn="ctr"/>
                      <a:endParaRPr lang="en-US"/>
                    </a:p>
                  </a:txBody>
                  <a:tcPr/>
                </a:tc>
                <a:extLst>
                  <a:ext uri="{0D108BD9-81ED-4DB2-BD59-A6C34878D82A}">
                    <a16:rowId xmlns:a16="http://schemas.microsoft.com/office/drawing/2014/main" val="2963363182"/>
                  </a:ext>
                </a:extLst>
              </a:tr>
              <a:tr h="370840">
                <a:tc>
                  <a:txBody>
                    <a:bodyPr/>
                    <a:lstStyle/>
                    <a:p>
                      <a:r>
                        <a:rPr lang="en-US">
                          <a:latin typeface="Symbol" pitchFamily="2" charset="2"/>
                        </a:rPr>
                        <a:t>s</a:t>
                      </a:r>
                      <a:r>
                        <a:rPr lang="en-US" baseline="-25000">
                          <a:latin typeface="Calibri" panose="020F0502020204030204" pitchFamily="34" charset="0"/>
                          <a:cs typeface="Calibri" panose="020F0502020204030204" pitchFamily="34" charset="0"/>
                        </a:rPr>
                        <a:t>z</a:t>
                      </a:r>
                      <a:r>
                        <a:rPr lang="en-US" sz="1800"/>
                        <a:t>/</a:t>
                      </a:r>
                      <a:r>
                        <a:rPr lang="en-US" sz="1800">
                          <a:latin typeface="Symbol" pitchFamily="2" charset="2"/>
                        </a:rPr>
                        <a:t>s</a:t>
                      </a:r>
                      <a:r>
                        <a:rPr lang="en-US" sz="1800" baseline="-25000">
                          <a:latin typeface="Calibri" panose="020F0502020204030204" pitchFamily="34" charset="0"/>
                          <a:cs typeface="Calibri" panose="020F0502020204030204" pitchFamily="34" charset="0"/>
                        </a:rPr>
                        <a:t>x</a:t>
                      </a:r>
                      <a:r>
                        <a:rPr lang="en-US" sz="1800"/>
                        <a:t> ratio </a:t>
                      </a:r>
                      <a:r>
                        <a:rPr lang="en-US" sz="1400"/>
                        <a:t>[-]</a:t>
                      </a:r>
                    </a:p>
                  </a:txBody>
                  <a:tcPr/>
                </a:tc>
                <a:tc>
                  <a:txBody>
                    <a:bodyPr/>
                    <a:lstStyle/>
                    <a:p>
                      <a:pPr algn="ctr"/>
                      <a:r>
                        <a:rPr lang="en-US" sz="1700"/>
                        <a:t>28-90</a:t>
                      </a:r>
                    </a:p>
                  </a:txBody>
                  <a:tcPr/>
                </a:tc>
                <a:tc>
                  <a:txBody>
                    <a:bodyPr/>
                    <a:lstStyle/>
                    <a:p>
                      <a:pPr algn="ctr"/>
                      <a:r>
                        <a:rPr lang="en-US" dirty="0"/>
                        <a:t>240-750</a:t>
                      </a:r>
                    </a:p>
                  </a:txBody>
                  <a:tcPr/>
                </a:tc>
                <a:extLst>
                  <a:ext uri="{0D108BD9-81ED-4DB2-BD59-A6C34878D82A}">
                    <a16:rowId xmlns:a16="http://schemas.microsoft.com/office/drawing/2014/main" val="3728019271"/>
                  </a:ext>
                </a:extLst>
              </a:tr>
            </a:tbl>
          </a:graphicData>
        </a:graphic>
      </p:graphicFrame>
      <p:cxnSp>
        <p:nvCxnSpPr>
          <p:cNvPr id="89" name="Straight Connector 88"/>
          <p:cNvCxnSpPr/>
          <p:nvPr/>
        </p:nvCxnSpPr>
        <p:spPr>
          <a:xfrm>
            <a:off x="9343542" y="4713354"/>
            <a:ext cx="0" cy="1659471"/>
          </a:xfrm>
          <a:prstGeom prst="line">
            <a:avLst/>
          </a:prstGeom>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9037326" y="5892497"/>
            <a:ext cx="1884453" cy="6000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763004" y="5156268"/>
            <a:ext cx="1884453" cy="6000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8036543" y="5306074"/>
            <a:ext cx="1884453" cy="6000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400430" y="5475940"/>
            <a:ext cx="1884453" cy="6000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798955" y="5687366"/>
            <a:ext cx="1884453" cy="6000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9669744" y="5313217"/>
            <a:ext cx="240506" cy="4571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Oval 95"/>
          <p:cNvSpPr/>
          <p:nvPr/>
        </p:nvSpPr>
        <p:spPr>
          <a:xfrm>
            <a:off x="8645836" y="5899641"/>
            <a:ext cx="240506" cy="4571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7" name="Oval 96"/>
          <p:cNvSpPr/>
          <p:nvPr/>
        </p:nvSpPr>
        <p:spPr>
          <a:xfrm>
            <a:off x="8830743" y="5688141"/>
            <a:ext cx="240506" cy="4571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8" name="Oval 97"/>
          <p:cNvSpPr/>
          <p:nvPr/>
        </p:nvSpPr>
        <p:spPr>
          <a:xfrm>
            <a:off x="9815930" y="5163411"/>
            <a:ext cx="240506" cy="4571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9" name="Oval 98"/>
          <p:cNvSpPr/>
          <p:nvPr/>
        </p:nvSpPr>
        <p:spPr>
          <a:xfrm>
            <a:off x="9222403" y="5475940"/>
            <a:ext cx="240506" cy="4571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Rectangle 16"/>
          <p:cNvSpPr/>
          <p:nvPr/>
        </p:nvSpPr>
        <p:spPr bwMode="auto">
          <a:xfrm>
            <a:off x="1172642" y="5543088"/>
            <a:ext cx="5845915" cy="104821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r>
              <a:rPr lang="en-US" sz="1800" dirty="0">
                <a:latin typeface="Times"/>
              </a:rPr>
              <a:t>Electron Beam Energy: 5 – 18 GeV</a:t>
            </a:r>
          </a:p>
          <a:p>
            <a:pPr>
              <a:defRPr/>
            </a:pPr>
            <a:r>
              <a:rPr lang="en-US" sz="1800" dirty="0">
                <a:latin typeface="Times"/>
              </a:rPr>
              <a:t>Proton Beam Energy: 41, 100, 275 GeV</a:t>
            </a:r>
          </a:p>
          <a:p>
            <a:pPr>
              <a:defRPr/>
            </a:pPr>
            <a:r>
              <a:rPr lang="en-US" sz="1800" dirty="0">
                <a:latin typeface="Times"/>
              </a:rPr>
              <a:t>Luminosity:  10</a:t>
            </a:r>
            <a:r>
              <a:rPr lang="en-US" sz="1800" baseline="30000" dirty="0">
                <a:latin typeface="Times"/>
              </a:rPr>
              <a:t>34</a:t>
            </a:r>
            <a:r>
              <a:rPr lang="en-US" sz="1800" dirty="0">
                <a:latin typeface="Times"/>
              </a:rPr>
              <a:t> cm</a:t>
            </a:r>
            <a:r>
              <a:rPr lang="en-US" sz="1800" baseline="30000" dirty="0">
                <a:latin typeface="Times"/>
              </a:rPr>
              <a:t>-2</a:t>
            </a:r>
            <a:r>
              <a:rPr lang="en-US" sz="1800" dirty="0">
                <a:latin typeface="Times"/>
              </a:rPr>
              <a:t>s</a:t>
            </a:r>
            <a:r>
              <a:rPr lang="en-US" sz="1800" baseline="30000" dirty="0">
                <a:latin typeface="Times"/>
              </a:rPr>
              <a:t>-1</a:t>
            </a:r>
          </a:p>
        </p:txBody>
      </p:sp>
    </p:spTree>
    <p:extLst>
      <p:ext uri="{BB962C8B-B14F-4D97-AF65-F5344CB8AC3E}">
        <p14:creationId xmlns:p14="http://schemas.microsoft.com/office/powerpoint/2010/main" val="2019553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p:cNvSpPr>
            <a:spLocks noChangeArrowheads="1"/>
          </p:cNvSpPr>
          <p:nvPr/>
        </p:nvSpPr>
        <p:spPr bwMode="auto">
          <a:xfrm>
            <a:off x="657569" y="1294878"/>
            <a:ext cx="107057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1500">
                <a:solidFill>
                  <a:schemeClr val="tx1"/>
                </a:solidFill>
                <a:latin typeface="Times" panose="02020603050405020304" pitchFamily="18" charset="0"/>
              </a:defRPr>
            </a:lvl1pPr>
            <a:lvl2pPr marL="742950" indent="-285750">
              <a:defRPr sz="11500">
                <a:solidFill>
                  <a:schemeClr val="tx1"/>
                </a:solidFill>
                <a:latin typeface="Times" panose="02020603050405020304" pitchFamily="18" charset="0"/>
              </a:defRPr>
            </a:lvl2pPr>
            <a:lvl3pPr marL="1143000" indent="-228600">
              <a:defRPr sz="11500">
                <a:solidFill>
                  <a:schemeClr val="tx1"/>
                </a:solidFill>
                <a:latin typeface="Times" panose="02020603050405020304" pitchFamily="18" charset="0"/>
              </a:defRPr>
            </a:lvl3pPr>
            <a:lvl4pPr marL="1600200" indent="-228600">
              <a:defRPr sz="11500">
                <a:solidFill>
                  <a:schemeClr val="tx1"/>
                </a:solidFill>
                <a:latin typeface="Times" panose="02020603050405020304" pitchFamily="18" charset="0"/>
              </a:defRPr>
            </a:lvl4pPr>
            <a:lvl5pPr marL="2057400" indent="-228600">
              <a:defRPr sz="11500">
                <a:solidFill>
                  <a:schemeClr val="tx1"/>
                </a:solidFill>
                <a:latin typeface="Times" panose="02020603050405020304" pitchFamily="18" charset="0"/>
              </a:defRPr>
            </a:lvl5pPr>
            <a:lvl6pPr marL="2514600" indent="-228600" eaLnBrk="0" fontAlgn="base" hangingPunct="0">
              <a:spcBef>
                <a:spcPct val="0"/>
              </a:spcBef>
              <a:spcAft>
                <a:spcPct val="0"/>
              </a:spcAft>
              <a:defRPr sz="11500">
                <a:solidFill>
                  <a:schemeClr val="tx1"/>
                </a:solidFill>
                <a:latin typeface="Times" panose="02020603050405020304" pitchFamily="18" charset="0"/>
              </a:defRPr>
            </a:lvl6pPr>
            <a:lvl7pPr marL="2971800" indent="-228600" eaLnBrk="0" fontAlgn="base" hangingPunct="0">
              <a:spcBef>
                <a:spcPct val="0"/>
              </a:spcBef>
              <a:spcAft>
                <a:spcPct val="0"/>
              </a:spcAft>
              <a:defRPr sz="11500">
                <a:solidFill>
                  <a:schemeClr val="tx1"/>
                </a:solidFill>
                <a:latin typeface="Times" panose="02020603050405020304" pitchFamily="18" charset="0"/>
              </a:defRPr>
            </a:lvl7pPr>
            <a:lvl8pPr marL="3429000" indent="-228600" eaLnBrk="0" fontAlgn="base" hangingPunct="0">
              <a:spcBef>
                <a:spcPct val="0"/>
              </a:spcBef>
              <a:spcAft>
                <a:spcPct val="0"/>
              </a:spcAft>
              <a:defRPr sz="11500">
                <a:solidFill>
                  <a:schemeClr val="tx1"/>
                </a:solidFill>
                <a:latin typeface="Times" panose="02020603050405020304" pitchFamily="18" charset="0"/>
              </a:defRPr>
            </a:lvl8pPr>
            <a:lvl9pPr marL="3886200" indent="-228600" eaLnBrk="0" fontAlgn="base" hangingPunct="0">
              <a:spcBef>
                <a:spcPct val="0"/>
              </a:spcBef>
              <a:spcAft>
                <a:spcPct val="0"/>
              </a:spcAft>
              <a:defRPr sz="11500">
                <a:solidFill>
                  <a:schemeClr val="tx1"/>
                </a:solidFill>
                <a:latin typeface="Times" panose="02020603050405020304" pitchFamily="18" charset="0"/>
              </a:defRPr>
            </a:lvl9pPr>
          </a:lstStyle>
          <a:p>
            <a:pPr marL="342900" indent="-342900">
              <a:buFont typeface="Arial" panose="020B0604020202020204" pitchFamily="34" charset="0"/>
              <a:buChar char="•"/>
            </a:pPr>
            <a:r>
              <a:rPr lang="en-US" altLang="en-US" sz="2400" dirty="0" err="1" smtClean="0"/>
              <a:t>Jlab’s</a:t>
            </a:r>
            <a:r>
              <a:rPr lang="en-US" altLang="en-US" sz="2400" dirty="0" smtClean="0"/>
              <a:t> </a:t>
            </a:r>
            <a:r>
              <a:rPr lang="en-US" altLang="en-US" sz="2400" dirty="0"/>
              <a:t>12 GeV upgrade program proved that the dedicated clock distribution </a:t>
            </a:r>
            <a:r>
              <a:rPr lang="en-US" altLang="en-US" sz="2400" dirty="0" smtClean="0"/>
              <a:t>through fibers is viable;</a:t>
            </a:r>
          </a:p>
          <a:p>
            <a:pPr marL="342900" indent="-342900">
              <a:buFont typeface="Arial" panose="020B0604020202020204" pitchFamily="34" charset="0"/>
              <a:buChar char="•"/>
            </a:pPr>
            <a:r>
              <a:rPr lang="en-US" altLang="en-US" sz="2400" dirty="0" err="1"/>
              <a:t>Jlab’s</a:t>
            </a:r>
            <a:r>
              <a:rPr lang="en-US" altLang="en-US" sz="2400" dirty="0"/>
              <a:t> 12 GeV upgrade program proved that </a:t>
            </a:r>
            <a:r>
              <a:rPr lang="en-US" altLang="en-US" sz="2400" dirty="0" smtClean="0"/>
              <a:t>the </a:t>
            </a:r>
            <a:r>
              <a:rPr lang="en-US" altLang="en-US" sz="2400" dirty="0"/>
              <a:t>DAQ (BUSY) feedback </a:t>
            </a:r>
            <a:r>
              <a:rPr lang="en-US" altLang="en-US" sz="2400" dirty="0" smtClean="0"/>
              <a:t>is </a:t>
            </a:r>
            <a:r>
              <a:rPr lang="en-US" altLang="en-US" sz="2400" dirty="0"/>
              <a:t>viable.</a:t>
            </a:r>
          </a:p>
        </p:txBody>
      </p:sp>
      <p:sp>
        <p:nvSpPr>
          <p:cNvPr id="7" name="TextBox 6"/>
          <p:cNvSpPr txBox="1"/>
          <p:nvPr/>
        </p:nvSpPr>
        <p:spPr>
          <a:xfrm>
            <a:off x="460547" y="331163"/>
            <a:ext cx="2652649" cy="523220"/>
          </a:xfrm>
          <a:prstGeom prst="rect">
            <a:avLst/>
          </a:prstGeom>
          <a:noFill/>
        </p:spPr>
        <p:txBody>
          <a:bodyPr wrap="none" rtlCol="0">
            <a:spAutoFit/>
          </a:bodyPr>
          <a:lstStyle/>
          <a:p>
            <a:r>
              <a:rPr lang="en-US" sz="2800" b="1" dirty="0"/>
              <a:t>5</a:t>
            </a:r>
            <a:r>
              <a:rPr lang="en-US" sz="2800" b="1" dirty="0" smtClean="0"/>
              <a:t>. Current status</a:t>
            </a:r>
            <a:endParaRPr lang="en-US" sz="2800" b="1" dirty="0"/>
          </a:p>
        </p:txBody>
      </p:sp>
      <p:sp>
        <p:nvSpPr>
          <p:cNvPr id="8" name="TextBox 7"/>
          <p:cNvSpPr txBox="1"/>
          <p:nvPr/>
        </p:nvSpPr>
        <p:spPr>
          <a:xfrm>
            <a:off x="460547" y="771658"/>
            <a:ext cx="2849691" cy="400110"/>
          </a:xfrm>
          <a:prstGeom prst="rect">
            <a:avLst/>
          </a:prstGeom>
          <a:noFill/>
        </p:spPr>
        <p:txBody>
          <a:bodyPr wrap="none" rtlCol="0">
            <a:spAutoFit/>
          </a:bodyPr>
          <a:lstStyle/>
          <a:p>
            <a:r>
              <a:rPr lang="en-US" sz="2000" b="1" dirty="0" smtClean="0"/>
              <a:t>5.0 JLAB 12 GeV program</a:t>
            </a:r>
            <a:endParaRPr lang="en-US" sz="2000" dirty="0"/>
          </a:p>
        </p:txBody>
      </p:sp>
    </p:spTree>
    <p:extLst>
      <p:ext uri="{BB962C8B-B14F-4D97-AF65-F5344CB8AC3E}">
        <p14:creationId xmlns:p14="http://schemas.microsoft.com/office/powerpoint/2010/main" val="2874291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srcRect t="9030" r="373" b="1304"/>
          <a:stretch/>
        </p:blipFill>
        <p:spPr>
          <a:xfrm>
            <a:off x="4447788" y="1729585"/>
            <a:ext cx="7744212" cy="3598148"/>
          </a:xfrm>
          <a:prstGeom prst="rect">
            <a:avLst/>
          </a:prstGeom>
          <a:scene3d>
            <a:camera prst="orthographicFront">
              <a:rot lat="0" lon="0" rev="0"/>
            </a:camera>
            <a:lightRig rig="threePt" dir="t"/>
          </a:scene3d>
        </p:spPr>
      </p:pic>
      <p:sp>
        <p:nvSpPr>
          <p:cNvPr id="43" name="TextBox 42"/>
          <p:cNvSpPr txBox="1"/>
          <p:nvPr/>
        </p:nvSpPr>
        <p:spPr>
          <a:xfrm>
            <a:off x="531162" y="283035"/>
            <a:ext cx="2652649" cy="523220"/>
          </a:xfrm>
          <a:prstGeom prst="rect">
            <a:avLst/>
          </a:prstGeom>
          <a:noFill/>
        </p:spPr>
        <p:txBody>
          <a:bodyPr wrap="none" rtlCol="0">
            <a:spAutoFit/>
          </a:bodyPr>
          <a:lstStyle/>
          <a:p>
            <a:r>
              <a:rPr lang="en-US" sz="2800" b="1" dirty="0"/>
              <a:t>5</a:t>
            </a:r>
            <a:r>
              <a:rPr lang="en-US" sz="2800" b="1" dirty="0" smtClean="0"/>
              <a:t>. Current status</a:t>
            </a:r>
            <a:endParaRPr lang="en-US" sz="2800" b="1" dirty="0"/>
          </a:p>
        </p:txBody>
      </p:sp>
      <p:sp>
        <p:nvSpPr>
          <p:cNvPr id="44" name="TextBox 43"/>
          <p:cNvSpPr txBox="1"/>
          <p:nvPr/>
        </p:nvSpPr>
        <p:spPr>
          <a:xfrm>
            <a:off x="847897" y="806255"/>
            <a:ext cx="3152658" cy="400110"/>
          </a:xfrm>
          <a:prstGeom prst="rect">
            <a:avLst/>
          </a:prstGeom>
          <a:noFill/>
        </p:spPr>
        <p:txBody>
          <a:bodyPr wrap="none" rtlCol="0">
            <a:spAutoFit/>
          </a:bodyPr>
          <a:lstStyle/>
          <a:p>
            <a:r>
              <a:rPr lang="en-US" sz="2000" b="1" dirty="0" smtClean="0"/>
              <a:t>5.1 </a:t>
            </a:r>
            <a:r>
              <a:rPr lang="en-US" sz="2000" b="1" dirty="0" err="1" smtClean="0"/>
              <a:t>ppRDO</a:t>
            </a:r>
            <a:r>
              <a:rPr lang="en-US" sz="2000" b="1" dirty="0" smtClean="0"/>
              <a:t> is expected soon</a:t>
            </a:r>
            <a:endParaRPr lang="en-US" sz="20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296" t="6734" r="30743" b="5892"/>
          <a:stretch/>
        </p:blipFill>
        <p:spPr>
          <a:xfrm>
            <a:off x="531162" y="1289090"/>
            <a:ext cx="3931921" cy="3719051"/>
          </a:xfrm>
          <a:prstGeom prst="rect">
            <a:avLst/>
          </a:prstGeom>
        </p:spPr>
      </p:pic>
      <p:sp>
        <p:nvSpPr>
          <p:cNvPr id="22" name="TextBox 21"/>
          <p:cNvSpPr txBox="1"/>
          <p:nvPr/>
        </p:nvSpPr>
        <p:spPr>
          <a:xfrm>
            <a:off x="5942597" y="888980"/>
            <a:ext cx="6249403" cy="400110"/>
          </a:xfrm>
          <a:prstGeom prst="rect">
            <a:avLst/>
          </a:prstGeom>
          <a:noFill/>
        </p:spPr>
        <p:txBody>
          <a:bodyPr wrap="none" rtlCol="0">
            <a:spAutoFit/>
          </a:bodyPr>
          <a:lstStyle/>
          <a:p>
            <a:r>
              <a:rPr lang="en-US" sz="2000" b="1" dirty="0" smtClean="0"/>
              <a:t>5.2 prototype FLX155 is expected by the end of the year</a:t>
            </a:r>
            <a:endParaRPr lang="en-US" sz="2000" dirty="0"/>
          </a:p>
        </p:txBody>
      </p:sp>
    </p:spTree>
    <p:extLst>
      <p:ext uri="{BB962C8B-B14F-4D97-AF65-F5344CB8AC3E}">
        <p14:creationId xmlns:p14="http://schemas.microsoft.com/office/powerpoint/2010/main" val="3750385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897" y="365760"/>
            <a:ext cx="1384738" cy="523220"/>
          </a:xfrm>
          <a:prstGeom prst="rect">
            <a:avLst/>
          </a:prstGeom>
          <a:noFill/>
        </p:spPr>
        <p:txBody>
          <a:bodyPr wrap="none" rtlCol="0">
            <a:spAutoFit/>
          </a:bodyPr>
          <a:lstStyle/>
          <a:p>
            <a:r>
              <a:rPr lang="en-US" sz="2800" b="1" dirty="0" smtClean="0"/>
              <a:t>6. To Do</a:t>
            </a:r>
            <a:endParaRPr lang="en-US" sz="2800" b="1" dirty="0"/>
          </a:p>
        </p:txBody>
      </p:sp>
      <p:sp>
        <p:nvSpPr>
          <p:cNvPr id="6" name="TextBox 5"/>
          <p:cNvSpPr txBox="1"/>
          <p:nvPr/>
        </p:nvSpPr>
        <p:spPr>
          <a:xfrm>
            <a:off x="971722" y="901660"/>
            <a:ext cx="7066806" cy="3785652"/>
          </a:xfrm>
          <a:prstGeom prst="rect">
            <a:avLst/>
          </a:prstGeom>
          <a:noFill/>
        </p:spPr>
        <p:txBody>
          <a:bodyPr wrap="none" rtlCol="0">
            <a:spAutoFit/>
          </a:bodyPr>
          <a:lstStyle/>
          <a:p>
            <a:pPr>
              <a:lnSpc>
                <a:spcPct val="150000"/>
              </a:lnSpc>
            </a:pPr>
            <a:r>
              <a:rPr lang="en-US" sz="2000" b="1" dirty="0" smtClean="0"/>
              <a:t>6.1 </a:t>
            </a:r>
            <a:r>
              <a:rPr lang="en-US" sz="2000" b="1" dirty="0" smtClean="0"/>
              <a:t> FLX182 </a:t>
            </a:r>
            <a:r>
              <a:rPr lang="en-US" sz="2000" b="1" dirty="0" smtClean="0">
                <a:sym typeface="Wingdings" panose="05000000000000000000" pitchFamily="2" charset="2"/>
              </a:rPr>
              <a:t> </a:t>
            </a:r>
            <a:r>
              <a:rPr lang="en-US" sz="2000" b="1" dirty="0" err="1" smtClean="0">
                <a:sym typeface="Wingdings" panose="05000000000000000000" pitchFamily="2" charset="2"/>
              </a:rPr>
              <a:t>ppRDO</a:t>
            </a:r>
            <a:r>
              <a:rPr lang="en-US" sz="2000" b="1" dirty="0" smtClean="0">
                <a:sym typeface="Wingdings" panose="05000000000000000000" pitchFamily="2" charset="2"/>
              </a:rPr>
              <a:t>, then FLX155  </a:t>
            </a:r>
            <a:r>
              <a:rPr lang="en-US" sz="2000" b="1" dirty="0" err="1" smtClean="0">
                <a:sym typeface="Wingdings" panose="05000000000000000000" pitchFamily="2" charset="2"/>
              </a:rPr>
              <a:t>ppRDO</a:t>
            </a:r>
            <a:r>
              <a:rPr lang="en-US" sz="2000" b="1" dirty="0" smtClean="0">
                <a:sym typeface="Wingdings" panose="05000000000000000000" pitchFamily="2" charset="2"/>
              </a:rPr>
              <a:t>/</a:t>
            </a:r>
            <a:r>
              <a:rPr lang="en-US" sz="2000" b="1" dirty="0" err="1" smtClean="0">
                <a:sym typeface="Wingdings" panose="05000000000000000000" pitchFamily="2" charset="2"/>
              </a:rPr>
              <a:t>pRDO</a:t>
            </a:r>
            <a:endParaRPr lang="en-US" sz="2000" b="1" dirty="0" smtClean="0"/>
          </a:p>
          <a:p>
            <a:pPr>
              <a:lnSpc>
                <a:spcPct val="150000"/>
              </a:lnSpc>
            </a:pPr>
            <a:r>
              <a:rPr lang="en-US" sz="2000" b="1" dirty="0" smtClean="0">
                <a:sym typeface="Wingdings" panose="05000000000000000000" pitchFamily="2" charset="2"/>
              </a:rPr>
              <a:t>6.2 </a:t>
            </a:r>
            <a:r>
              <a:rPr lang="en-US" sz="2000" b="1" dirty="0" smtClean="0">
                <a:sym typeface="Wingdings" panose="05000000000000000000" pitchFamily="2" charset="2"/>
              </a:rPr>
              <a:t>Define the data format</a:t>
            </a:r>
          </a:p>
          <a:p>
            <a:pPr lvl="1">
              <a:lnSpc>
                <a:spcPct val="150000"/>
              </a:lnSpc>
            </a:pPr>
            <a:r>
              <a:rPr lang="en-US" sz="2000" b="1" dirty="0" smtClean="0">
                <a:sym typeface="Wingdings" panose="05000000000000000000" pitchFamily="2" charset="2"/>
              </a:rPr>
              <a:t>6.2.1 define the </a:t>
            </a:r>
            <a:r>
              <a:rPr lang="en-US" sz="2000" b="1" dirty="0" smtClean="0">
                <a:sym typeface="Wingdings" panose="05000000000000000000" pitchFamily="2" charset="2"/>
              </a:rPr>
              <a:t>8-bit (plus K) </a:t>
            </a:r>
            <a:r>
              <a:rPr lang="en-US" sz="2000" b="1" dirty="0" err="1" smtClean="0">
                <a:sym typeface="Wingdings" panose="05000000000000000000" pitchFamily="2" charset="2"/>
              </a:rPr>
              <a:t>RunControl</a:t>
            </a:r>
            <a:r>
              <a:rPr lang="en-US" sz="2000" b="1" dirty="0" smtClean="0">
                <a:sym typeface="Wingdings" panose="05000000000000000000" pitchFamily="2" charset="2"/>
              </a:rPr>
              <a:t> commands,</a:t>
            </a:r>
          </a:p>
          <a:p>
            <a:pPr lvl="1">
              <a:lnSpc>
                <a:spcPct val="150000"/>
              </a:lnSpc>
            </a:pPr>
            <a:r>
              <a:rPr lang="en-US" sz="2000" b="1" dirty="0" smtClean="0">
                <a:sym typeface="Wingdings" panose="05000000000000000000" pitchFamily="2" charset="2"/>
              </a:rPr>
              <a:t>6.2.2 define the status word,</a:t>
            </a:r>
          </a:p>
          <a:p>
            <a:pPr lvl="1">
              <a:lnSpc>
                <a:spcPct val="150000"/>
              </a:lnSpc>
            </a:pPr>
            <a:r>
              <a:rPr lang="en-US" sz="2000" b="1" dirty="0" smtClean="0">
                <a:sym typeface="Wingdings" panose="05000000000000000000" pitchFamily="2" charset="2"/>
              </a:rPr>
              <a:t>6.2.3 define the (DAM</a:t>
            </a:r>
            <a:r>
              <a:rPr lang="en-US" sz="2000" b="1" dirty="0" smtClean="0">
                <a:sym typeface="Wingdings" panose="05000000000000000000" pitchFamily="2" charset="2"/>
              </a:rPr>
              <a:t>RDO/FEB/ASIC) </a:t>
            </a:r>
            <a:r>
              <a:rPr lang="en-US" sz="2000" b="1" dirty="0" smtClean="0">
                <a:sym typeface="Wingdings" panose="05000000000000000000" pitchFamily="2" charset="2"/>
              </a:rPr>
              <a:t>configure protocols,</a:t>
            </a:r>
          </a:p>
          <a:p>
            <a:pPr lvl="1">
              <a:lnSpc>
                <a:spcPct val="150000"/>
              </a:lnSpc>
            </a:pPr>
            <a:r>
              <a:rPr lang="en-US" sz="2000" b="1" dirty="0" smtClean="0">
                <a:sym typeface="Wingdings" panose="05000000000000000000" pitchFamily="2" charset="2"/>
              </a:rPr>
              <a:t>6.2.4 </a:t>
            </a:r>
            <a:r>
              <a:rPr lang="en-US" sz="2000" b="1" dirty="0" smtClean="0">
                <a:sym typeface="Wingdings" panose="05000000000000000000" pitchFamily="2" charset="2"/>
              </a:rPr>
              <a:t>define the data format,</a:t>
            </a:r>
          </a:p>
          <a:p>
            <a:pPr>
              <a:lnSpc>
                <a:spcPct val="150000"/>
              </a:lnSpc>
            </a:pPr>
            <a:r>
              <a:rPr lang="en-US" sz="2000" b="1" dirty="0" smtClean="0">
                <a:sym typeface="Wingdings" panose="05000000000000000000" pitchFamily="2" charset="2"/>
              </a:rPr>
              <a:t>6.3 Subsystem DAQ setup (one DAM plus many RDOs)</a:t>
            </a:r>
          </a:p>
          <a:p>
            <a:pPr>
              <a:lnSpc>
                <a:spcPct val="150000"/>
              </a:lnSpc>
            </a:pPr>
            <a:r>
              <a:rPr lang="en-US" sz="2000" b="1" dirty="0" smtClean="0">
                <a:sym typeface="Wingdings" panose="05000000000000000000" pitchFamily="2" charset="2"/>
              </a:rPr>
              <a:t>6.4 GTU </a:t>
            </a:r>
            <a:r>
              <a:rPr lang="en-US" sz="2000" b="1" dirty="0" smtClean="0">
                <a:sym typeface="Wingdings" panose="05000000000000000000" pitchFamily="2" charset="2"/>
              </a:rPr>
              <a:t>prototyping, </a:t>
            </a:r>
            <a:r>
              <a:rPr lang="en-US" sz="2000" b="1" dirty="0" smtClean="0">
                <a:sym typeface="Wingdings" panose="05000000000000000000" pitchFamily="2" charset="2"/>
              </a:rPr>
              <a:t>and the full system setup</a:t>
            </a:r>
          </a:p>
        </p:txBody>
      </p:sp>
    </p:spTree>
    <p:extLst>
      <p:ext uri="{BB962C8B-B14F-4D97-AF65-F5344CB8AC3E}">
        <p14:creationId xmlns:p14="http://schemas.microsoft.com/office/powerpoint/2010/main" val="408586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897" y="365760"/>
            <a:ext cx="4947573" cy="523220"/>
          </a:xfrm>
          <a:prstGeom prst="rect">
            <a:avLst/>
          </a:prstGeom>
          <a:noFill/>
        </p:spPr>
        <p:txBody>
          <a:bodyPr wrap="none" rtlCol="0">
            <a:spAutoFit/>
          </a:bodyPr>
          <a:lstStyle/>
          <a:p>
            <a:pPr marL="342900" indent="-342900">
              <a:buAutoNum type="arabicPeriod"/>
            </a:pPr>
            <a:r>
              <a:rPr lang="en-US" sz="2800" b="1" dirty="0" smtClean="0"/>
              <a:t> EIC beam (crossing) structure</a:t>
            </a:r>
          </a:p>
        </p:txBody>
      </p:sp>
      <p:sp>
        <p:nvSpPr>
          <p:cNvPr id="6" name="Rectangle 5"/>
          <p:cNvSpPr/>
          <p:nvPr/>
        </p:nvSpPr>
        <p:spPr>
          <a:xfrm>
            <a:off x="2126410" y="25118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07383" y="25118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83596" y="25118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64569" y="25118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24117" y="25118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05090" y="25118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81303" y="25118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62276" y="25118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74282" y="25118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355255" y="25118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31468" y="25118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12441" y="25118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71989" y="25118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52962" y="25118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29175" y="25118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10148" y="25118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593503" y="2510541"/>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774476" y="2510541"/>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50689" y="2510541"/>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131662" y="2510541"/>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010334" y="2517879"/>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191307" y="2517879"/>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367520" y="2517879"/>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548493" y="2517879"/>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081098" y="3199822"/>
            <a:ext cx="1544012" cy="369332"/>
          </a:xfrm>
          <a:prstGeom prst="rect">
            <a:avLst/>
          </a:prstGeom>
          <a:noFill/>
        </p:spPr>
        <p:txBody>
          <a:bodyPr wrap="none" rtlCol="0">
            <a:spAutoFit/>
          </a:bodyPr>
          <a:lstStyle/>
          <a:p>
            <a:r>
              <a:rPr lang="en-US" dirty="0" smtClean="0"/>
              <a:t>1 2 3 4  5 6 7 8</a:t>
            </a:r>
            <a:endParaRPr lang="en-US" dirty="0"/>
          </a:p>
        </p:txBody>
      </p:sp>
      <p:sp>
        <p:nvSpPr>
          <p:cNvPr id="31" name="TextBox 30"/>
          <p:cNvSpPr txBox="1"/>
          <p:nvPr/>
        </p:nvSpPr>
        <p:spPr>
          <a:xfrm>
            <a:off x="4105227" y="3185145"/>
            <a:ext cx="2276585" cy="369332"/>
          </a:xfrm>
          <a:prstGeom prst="rect">
            <a:avLst/>
          </a:prstGeom>
          <a:noFill/>
        </p:spPr>
        <p:txBody>
          <a:bodyPr wrap="none" rtlCol="0">
            <a:spAutoFit/>
          </a:bodyPr>
          <a:lstStyle/>
          <a:p>
            <a:r>
              <a:rPr lang="en-US" dirty="0" smtClean="0"/>
              <a:t>3 4 5  6 7 8 9 0  1 2 3 4</a:t>
            </a:r>
            <a:endParaRPr lang="en-US" dirty="0"/>
          </a:p>
        </p:txBody>
      </p:sp>
      <p:sp>
        <p:nvSpPr>
          <p:cNvPr id="32" name="TextBox 31"/>
          <p:cNvSpPr txBox="1"/>
          <p:nvPr/>
        </p:nvSpPr>
        <p:spPr>
          <a:xfrm>
            <a:off x="4116648" y="3000479"/>
            <a:ext cx="2329484" cy="369332"/>
          </a:xfrm>
          <a:prstGeom prst="rect">
            <a:avLst/>
          </a:prstGeom>
          <a:noFill/>
        </p:spPr>
        <p:txBody>
          <a:bodyPr wrap="none" rtlCol="0">
            <a:spAutoFit/>
          </a:bodyPr>
          <a:lstStyle/>
          <a:p>
            <a:r>
              <a:rPr lang="en-US" dirty="0" smtClean="0"/>
              <a:t>5 5 5  5 5 5 5 6  6 6 6 6</a:t>
            </a:r>
            <a:endParaRPr lang="en-US" dirty="0"/>
          </a:p>
        </p:txBody>
      </p:sp>
      <p:sp>
        <p:nvSpPr>
          <p:cNvPr id="33" name="TextBox 32"/>
          <p:cNvSpPr txBox="1"/>
          <p:nvPr/>
        </p:nvSpPr>
        <p:spPr>
          <a:xfrm>
            <a:off x="4116648" y="2801137"/>
            <a:ext cx="2276585" cy="369332"/>
          </a:xfrm>
          <a:prstGeom prst="rect">
            <a:avLst/>
          </a:prstGeom>
          <a:noFill/>
        </p:spPr>
        <p:txBody>
          <a:bodyPr wrap="none" rtlCol="0">
            <a:spAutoFit/>
          </a:bodyPr>
          <a:lstStyle/>
          <a:p>
            <a:r>
              <a:rPr lang="en-US" dirty="0" smtClean="0"/>
              <a:t>1 1 1  1 1 1 1 1  1 1 1 1</a:t>
            </a:r>
            <a:endParaRPr lang="en-US" dirty="0"/>
          </a:p>
        </p:txBody>
      </p:sp>
      <p:sp>
        <p:nvSpPr>
          <p:cNvPr id="34" name="TextBox 33"/>
          <p:cNvSpPr txBox="1"/>
          <p:nvPr/>
        </p:nvSpPr>
        <p:spPr>
          <a:xfrm>
            <a:off x="4116647" y="2616471"/>
            <a:ext cx="2276585" cy="369332"/>
          </a:xfrm>
          <a:prstGeom prst="rect">
            <a:avLst/>
          </a:prstGeom>
          <a:noFill/>
        </p:spPr>
        <p:txBody>
          <a:bodyPr wrap="none" rtlCol="0">
            <a:spAutoFit/>
          </a:bodyPr>
          <a:lstStyle/>
          <a:p>
            <a:r>
              <a:rPr lang="en-US" dirty="0" smtClean="0"/>
              <a:t>1 1 1  1 1 1 1 1  1 1 1 1</a:t>
            </a:r>
            <a:endParaRPr lang="en-US" dirty="0"/>
          </a:p>
        </p:txBody>
      </p:sp>
      <p:sp>
        <p:nvSpPr>
          <p:cNvPr id="35" name="TextBox 34"/>
          <p:cNvSpPr txBox="1"/>
          <p:nvPr/>
        </p:nvSpPr>
        <p:spPr>
          <a:xfrm>
            <a:off x="6950583" y="2835117"/>
            <a:ext cx="811441" cy="369332"/>
          </a:xfrm>
          <a:prstGeom prst="rect">
            <a:avLst/>
          </a:prstGeom>
          <a:noFill/>
        </p:spPr>
        <p:txBody>
          <a:bodyPr wrap="none" rtlCol="0">
            <a:spAutoFit/>
          </a:bodyPr>
          <a:lstStyle/>
          <a:p>
            <a:r>
              <a:rPr lang="en-US" dirty="0" smtClean="0"/>
              <a:t>2 2 2 2</a:t>
            </a:r>
            <a:endParaRPr lang="en-US" dirty="0"/>
          </a:p>
        </p:txBody>
      </p:sp>
      <p:sp>
        <p:nvSpPr>
          <p:cNvPr id="36" name="TextBox 35"/>
          <p:cNvSpPr txBox="1"/>
          <p:nvPr/>
        </p:nvSpPr>
        <p:spPr>
          <a:xfrm>
            <a:off x="6950582" y="2650451"/>
            <a:ext cx="811441" cy="369332"/>
          </a:xfrm>
          <a:prstGeom prst="rect">
            <a:avLst/>
          </a:prstGeom>
          <a:noFill/>
        </p:spPr>
        <p:txBody>
          <a:bodyPr wrap="none" rtlCol="0">
            <a:spAutoFit/>
          </a:bodyPr>
          <a:lstStyle/>
          <a:p>
            <a:r>
              <a:rPr lang="en-US" dirty="0" smtClean="0"/>
              <a:t>1 1 1 1</a:t>
            </a:r>
            <a:endParaRPr lang="en-US" dirty="0"/>
          </a:p>
        </p:txBody>
      </p:sp>
      <p:sp>
        <p:nvSpPr>
          <p:cNvPr id="37" name="TextBox 36"/>
          <p:cNvSpPr txBox="1"/>
          <p:nvPr/>
        </p:nvSpPr>
        <p:spPr>
          <a:xfrm>
            <a:off x="6950583" y="3194447"/>
            <a:ext cx="811441" cy="369332"/>
          </a:xfrm>
          <a:prstGeom prst="rect">
            <a:avLst/>
          </a:prstGeom>
          <a:noFill/>
        </p:spPr>
        <p:txBody>
          <a:bodyPr wrap="none" rtlCol="0">
            <a:spAutoFit/>
          </a:bodyPr>
          <a:lstStyle/>
          <a:p>
            <a:r>
              <a:rPr lang="en-US" dirty="0" smtClean="0"/>
              <a:t>7 8 9 0</a:t>
            </a:r>
            <a:endParaRPr lang="en-US" dirty="0"/>
          </a:p>
        </p:txBody>
      </p:sp>
      <p:sp>
        <p:nvSpPr>
          <p:cNvPr id="38" name="TextBox 37"/>
          <p:cNvSpPr txBox="1"/>
          <p:nvPr/>
        </p:nvSpPr>
        <p:spPr>
          <a:xfrm>
            <a:off x="6950582" y="3009781"/>
            <a:ext cx="811441" cy="369332"/>
          </a:xfrm>
          <a:prstGeom prst="rect">
            <a:avLst/>
          </a:prstGeom>
          <a:noFill/>
        </p:spPr>
        <p:txBody>
          <a:bodyPr wrap="none" rtlCol="0">
            <a:spAutoFit/>
          </a:bodyPr>
          <a:lstStyle/>
          <a:p>
            <a:r>
              <a:rPr lang="en-US" dirty="0" smtClean="0"/>
              <a:t>5 5 5 6</a:t>
            </a:r>
            <a:endParaRPr lang="en-US" dirty="0"/>
          </a:p>
        </p:txBody>
      </p:sp>
      <p:sp>
        <p:nvSpPr>
          <p:cNvPr id="39" name="Rectangle 38"/>
          <p:cNvSpPr/>
          <p:nvPr/>
        </p:nvSpPr>
        <p:spPr>
          <a:xfrm>
            <a:off x="2314044" y="2509652"/>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994275" y="2506936"/>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42485" y="2506936"/>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358588" y="251787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a:off x="2126410" y="2616471"/>
            <a:ext cx="0" cy="12906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581543" y="2539812"/>
            <a:ext cx="0" cy="1290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724706" y="2616471"/>
            <a:ext cx="0" cy="129066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725061" y="2513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7906034" y="2513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082247" y="2513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263220" y="2513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912695" y="2511777"/>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425601" y="2513929"/>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606574" y="2513929"/>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782787" y="2513929"/>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63760" y="2513929"/>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365850" y="2831167"/>
            <a:ext cx="811441" cy="369332"/>
          </a:xfrm>
          <a:prstGeom prst="rect">
            <a:avLst/>
          </a:prstGeom>
          <a:noFill/>
        </p:spPr>
        <p:txBody>
          <a:bodyPr wrap="none" rtlCol="0">
            <a:spAutoFit/>
          </a:bodyPr>
          <a:lstStyle/>
          <a:p>
            <a:r>
              <a:rPr lang="en-US" dirty="0" smtClean="0"/>
              <a:t>2 2 2 2</a:t>
            </a:r>
            <a:endParaRPr lang="en-US" dirty="0"/>
          </a:p>
        </p:txBody>
      </p:sp>
      <p:sp>
        <p:nvSpPr>
          <p:cNvPr id="56" name="TextBox 55"/>
          <p:cNvSpPr txBox="1"/>
          <p:nvPr/>
        </p:nvSpPr>
        <p:spPr>
          <a:xfrm>
            <a:off x="1365849" y="2646501"/>
            <a:ext cx="811441" cy="369332"/>
          </a:xfrm>
          <a:prstGeom prst="rect">
            <a:avLst/>
          </a:prstGeom>
          <a:noFill/>
        </p:spPr>
        <p:txBody>
          <a:bodyPr wrap="none" rtlCol="0">
            <a:spAutoFit/>
          </a:bodyPr>
          <a:lstStyle/>
          <a:p>
            <a:r>
              <a:rPr lang="en-US" dirty="0" smtClean="0"/>
              <a:t>1 1 1 1</a:t>
            </a:r>
            <a:endParaRPr lang="en-US" dirty="0"/>
          </a:p>
        </p:txBody>
      </p:sp>
      <p:sp>
        <p:nvSpPr>
          <p:cNvPr id="57" name="TextBox 56"/>
          <p:cNvSpPr txBox="1"/>
          <p:nvPr/>
        </p:nvSpPr>
        <p:spPr>
          <a:xfrm>
            <a:off x="1365850" y="3190497"/>
            <a:ext cx="811441" cy="369332"/>
          </a:xfrm>
          <a:prstGeom prst="rect">
            <a:avLst/>
          </a:prstGeom>
          <a:noFill/>
        </p:spPr>
        <p:txBody>
          <a:bodyPr wrap="none" rtlCol="0">
            <a:spAutoFit/>
          </a:bodyPr>
          <a:lstStyle/>
          <a:p>
            <a:r>
              <a:rPr lang="en-US" dirty="0" smtClean="0"/>
              <a:t>7 8 9 0</a:t>
            </a:r>
            <a:endParaRPr lang="en-US" dirty="0"/>
          </a:p>
        </p:txBody>
      </p:sp>
      <p:sp>
        <p:nvSpPr>
          <p:cNvPr id="58" name="TextBox 57"/>
          <p:cNvSpPr txBox="1"/>
          <p:nvPr/>
        </p:nvSpPr>
        <p:spPr>
          <a:xfrm>
            <a:off x="1365849" y="3005831"/>
            <a:ext cx="811441" cy="369332"/>
          </a:xfrm>
          <a:prstGeom prst="rect">
            <a:avLst/>
          </a:prstGeom>
          <a:noFill/>
        </p:spPr>
        <p:txBody>
          <a:bodyPr wrap="none" rtlCol="0">
            <a:spAutoFit/>
          </a:bodyPr>
          <a:lstStyle/>
          <a:p>
            <a:r>
              <a:rPr lang="en-US" dirty="0" smtClean="0"/>
              <a:t>5 5 5 6</a:t>
            </a:r>
            <a:endParaRPr lang="en-US" dirty="0"/>
          </a:p>
        </p:txBody>
      </p:sp>
      <p:sp>
        <p:nvSpPr>
          <p:cNvPr id="59" name="TextBox 58"/>
          <p:cNvSpPr txBox="1"/>
          <p:nvPr/>
        </p:nvSpPr>
        <p:spPr>
          <a:xfrm>
            <a:off x="7686043" y="3175813"/>
            <a:ext cx="811441" cy="369332"/>
          </a:xfrm>
          <a:prstGeom prst="rect">
            <a:avLst/>
          </a:prstGeom>
          <a:noFill/>
        </p:spPr>
        <p:txBody>
          <a:bodyPr wrap="none" rtlCol="0">
            <a:spAutoFit/>
          </a:bodyPr>
          <a:lstStyle/>
          <a:p>
            <a:r>
              <a:rPr lang="en-US" dirty="0" smtClean="0"/>
              <a:t>1 2 3 4</a:t>
            </a:r>
            <a:endParaRPr lang="en-US" dirty="0"/>
          </a:p>
        </p:txBody>
      </p:sp>
      <p:cxnSp>
        <p:nvCxnSpPr>
          <p:cNvPr id="60" name="Straight Connector 59"/>
          <p:cNvCxnSpPr/>
          <p:nvPr/>
        </p:nvCxnSpPr>
        <p:spPr>
          <a:xfrm>
            <a:off x="8497484" y="3107421"/>
            <a:ext cx="542889"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573758" y="3107421"/>
            <a:ext cx="542889"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93232" y="3107421"/>
            <a:ext cx="542889" cy="0"/>
          </a:xfrm>
          <a:prstGeom prst="line">
            <a:avLst/>
          </a:prstGeom>
          <a:ln w="317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22960" y="3107421"/>
            <a:ext cx="542889" cy="0"/>
          </a:xfrm>
          <a:prstGeom prst="line">
            <a:avLst/>
          </a:prstGeom>
          <a:ln w="317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139973" y="3830477"/>
            <a:ext cx="5584733"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562992" y="3520608"/>
            <a:ext cx="2749471" cy="369332"/>
          </a:xfrm>
          <a:prstGeom prst="rect">
            <a:avLst/>
          </a:prstGeom>
          <a:noFill/>
        </p:spPr>
        <p:txBody>
          <a:bodyPr wrap="none" rtlCol="0">
            <a:spAutoFit/>
          </a:bodyPr>
          <a:lstStyle/>
          <a:p>
            <a:r>
              <a:rPr lang="en-US" dirty="0" smtClean="0"/>
              <a:t>1160 (all or 1/4 with beam)</a:t>
            </a:r>
            <a:endParaRPr lang="en-US" dirty="0"/>
          </a:p>
        </p:txBody>
      </p:sp>
      <p:sp>
        <p:nvSpPr>
          <p:cNvPr id="66" name="TextBox 65"/>
          <p:cNvSpPr txBox="1"/>
          <p:nvPr/>
        </p:nvSpPr>
        <p:spPr>
          <a:xfrm>
            <a:off x="5666017" y="3535143"/>
            <a:ext cx="2051908" cy="369332"/>
          </a:xfrm>
          <a:prstGeom prst="rect">
            <a:avLst/>
          </a:prstGeom>
          <a:noFill/>
        </p:spPr>
        <p:txBody>
          <a:bodyPr wrap="none" rtlCol="0">
            <a:spAutoFit/>
          </a:bodyPr>
          <a:lstStyle/>
          <a:p>
            <a:r>
              <a:rPr lang="en-US" dirty="0" smtClean="0"/>
              <a:t>100 (no-beam /gap)</a:t>
            </a:r>
            <a:endParaRPr lang="en-US" dirty="0"/>
          </a:p>
        </p:txBody>
      </p:sp>
      <p:sp>
        <p:nvSpPr>
          <p:cNvPr id="67" name="TextBox 66"/>
          <p:cNvSpPr txBox="1"/>
          <p:nvPr/>
        </p:nvSpPr>
        <p:spPr>
          <a:xfrm>
            <a:off x="2824117" y="3932434"/>
            <a:ext cx="4192173" cy="369332"/>
          </a:xfrm>
          <a:prstGeom prst="rect">
            <a:avLst/>
          </a:prstGeom>
          <a:noFill/>
        </p:spPr>
        <p:txBody>
          <a:bodyPr wrap="none" rtlCol="0">
            <a:spAutoFit/>
          </a:bodyPr>
          <a:lstStyle/>
          <a:p>
            <a:r>
              <a:rPr lang="en-US" dirty="0" smtClean="0"/>
              <a:t>Orbit period: 1260*10.150 ns = 12.7886 µs</a:t>
            </a:r>
            <a:endParaRPr lang="en-US" dirty="0"/>
          </a:p>
        </p:txBody>
      </p:sp>
      <p:sp>
        <p:nvSpPr>
          <p:cNvPr id="68" name="TextBox 67"/>
          <p:cNvSpPr txBox="1"/>
          <p:nvPr/>
        </p:nvSpPr>
        <p:spPr>
          <a:xfrm>
            <a:off x="1147700" y="4577958"/>
            <a:ext cx="5975034" cy="400110"/>
          </a:xfrm>
          <a:prstGeom prst="rect">
            <a:avLst/>
          </a:prstGeom>
          <a:noFill/>
        </p:spPr>
        <p:txBody>
          <a:bodyPr wrap="none" rtlCol="0">
            <a:spAutoFit/>
          </a:bodyPr>
          <a:lstStyle/>
          <a:p>
            <a:r>
              <a:rPr lang="en-US" sz="2000" dirty="0" smtClean="0"/>
              <a:t>The natural streaming readout time slice: N*12.7886 µs</a:t>
            </a:r>
            <a:endParaRPr lang="en-US" sz="2000" dirty="0"/>
          </a:p>
        </p:txBody>
      </p:sp>
      <p:cxnSp>
        <p:nvCxnSpPr>
          <p:cNvPr id="69" name="Straight Connector 68"/>
          <p:cNvCxnSpPr/>
          <p:nvPr/>
        </p:nvCxnSpPr>
        <p:spPr>
          <a:xfrm>
            <a:off x="1028773" y="2081714"/>
            <a:ext cx="9481885" cy="1295"/>
          </a:xfrm>
          <a:prstGeom prst="line">
            <a:avLst/>
          </a:prstGeom>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2392467" y="1604453"/>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804275" y="1609182"/>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205139" y="1606605"/>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616947" y="1611334"/>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8031370" y="1608013"/>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443178" y="1612742"/>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978044" y="1609182"/>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1066151" y="1276994"/>
            <a:ext cx="1627433" cy="369332"/>
          </a:xfrm>
          <a:prstGeom prst="rect">
            <a:avLst/>
          </a:prstGeom>
          <a:noFill/>
        </p:spPr>
        <p:txBody>
          <a:bodyPr wrap="none" rtlCol="0">
            <a:spAutoFit/>
          </a:bodyPr>
          <a:lstStyle/>
          <a:p>
            <a:r>
              <a:rPr lang="en-US" dirty="0" smtClean="0"/>
              <a:t>Streaming Data</a:t>
            </a:r>
            <a:endParaRPr lang="en-US" dirty="0"/>
          </a:p>
        </p:txBody>
      </p:sp>
      <p:sp>
        <p:nvSpPr>
          <p:cNvPr id="78" name="TextBox 77"/>
          <p:cNvSpPr txBox="1"/>
          <p:nvPr/>
        </p:nvSpPr>
        <p:spPr>
          <a:xfrm>
            <a:off x="1173870" y="2162664"/>
            <a:ext cx="4049763" cy="369332"/>
          </a:xfrm>
          <a:prstGeom prst="rect">
            <a:avLst/>
          </a:prstGeom>
          <a:noFill/>
        </p:spPr>
        <p:txBody>
          <a:bodyPr wrap="none" rtlCol="0">
            <a:spAutoFit/>
          </a:bodyPr>
          <a:lstStyle/>
          <a:p>
            <a:r>
              <a:rPr lang="en-US" dirty="0" smtClean="0"/>
              <a:t>Beam crossing  ( * electron ion collision ) </a:t>
            </a:r>
            <a:endParaRPr lang="en-US" dirty="0"/>
          </a:p>
        </p:txBody>
      </p:sp>
      <p:sp>
        <p:nvSpPr>
          <p:cNvPr id="79" name="TextBox 78"/>
          <p:cNvSpPr txBox="1"/>
          <p:nvPr/>
        </p:nvSpPr>
        <p:spPr>
          <a:xfrm>
            <a:off x="9464436" y="1660914"/>
            <a:ext cx="1447832" cy="338554"/>
          </a:xfrm>
          <a:prstGeom prst="rect">
            <a:avLst/>
          </a:prstGeom>
          <a:noFill/>
        </p:spPr>
        <p:txBody>
          <a:bodyPr wrap="none" rtlCol="0">
            <a:spAutoFit/>
          </a:bodyPr>
          <a:lstStyle/>
          <a:p>
            <a:r>
              <a:rPr lang="en-US" sz="1600" dirty="0" smtClean="0"/>
              <a:t>Time Slice M+5</a:t>
            </a:r>
            <a:endParaRPr lang="en-US" sz="1600" dirty="0"/>
          </a:p>
        </p:txBody>
      </p:sp>
      <p:sp>
        <p:nvSpPr>
          <p:cNvPr id="80" name="TextBox 79"/>
          <p:cNvSpPr txBox="1"/>
          <p:nvPr/>
        </p:nvSpPr>
        <p:spPr>
          <a:xfrm>
            <a:off x="985931" y="1655061"/>
            <a:ext cx="1407758" cy="338554"/>
          </a:xfrm>
          <a:prstGeom prst="rect">
            <a:avLst/>
          </a:prstGeom>
          <a:noFill/>
        </p:spPr>
        <p:txBody>
          <a:bodyPr wrap="none" rtlCol="0">
            <a:spAutoFit/>
          </a:bodyPr>
          <a:lstStyle/>
          <a:p>
            <a:r>
              <a:rPr lang="en-US" sz="1600" dirty="0" smtClean="0"/>
              <a:t>Time Slice M-1</a:t>
            </a:r>
            <a:endParaRPr lang="en-US" sz="1600" dirty="0"/>
          </a:p>
        </p:txBody>
      </p:sp>
      <p:sp>
        <p:nvSpPr>
          <p:cNvPr id="81" name="TextBox 80"/>
          <p:cNvSpPr txBox="1"/>
          <p:nvPr/>
        </p:nvSpPr>
        <p:spPr>
          <a:xfrm>
            <a:off x="8050013" y="1673939"/>
            <a:ext cx="1447832" cy="338554"/>
          </a:xfrm>
          <a:prstGeom prst="rect">
            <a:avLst/>
          </a:prstGeom>
          <a:noFill/>
        </p:spPr>
        <p:txBody>
          <a:bodyPr wrap="none" rtlCol="0">
            <a:spAutoFit/>
          </a:bodyPr>
          <a:lstStyle/>
          <a:p>
            <a:r>
              <a:rPr lang="en-US" sz="1600" dirty="0" smtClean="0"/>
              <a:t>Time Slice M+4</a:t>
            </a:r>
            <a:endParaRPr lang="en-US" sz="1600" dirty="0"/>
          </a:p>
        </p:txBody>
      </p:sp>
      <p:sp>
        <p:nvSpPr>
          <p:cNvPr id="82" name="TextBox 81"/>
          <p:cNvSpPr txBox="1"/>
          <p:nvPr/>
        </p:nvSpPr>
        <p:spPr>
          <a:xfrm>
            <a:off x="6643604" y="1666789"/>
            <a:ext cx="1447832" cy="338554"/>
          </a:xfrm>
          <a:prstGeom prst="rect">
            <a:avLst/>
          </a:prstGeom>
          <a:noFill/>
        </p:spPr>
        <p:txBody>
          <a:bodyPr wrap="none" rtlCol="0">
            <a:spAutoFit/>
          </a:bodyPr>
          <a:lstStyle/>
          <a:p>
            <a:r>
              <a:rPr lang="en-US" sz="1600" dirty="0" smtClean="0"/>
              <a:t>Time Slice M+3</a:t>
            </a:r>
            <a:endParaRPr lang="en-US" sz="1600" dirty="0"/>
          </a:p>
        </p:txBody>
      </p:sp>
      <p:sp>
        <p:nvSpPr>
          <p:cNvPr id="83" name="TextBox 82"/>
          <p:cNvSpPr txBox="1"/>
          <p:nvPr/>
        </p:nvSpPr>
        <p:spPr>
          <a:xfrm>
            <a:off x="5216844" y="1660914"/>
            <a:ext cx="1447832" cy="338554"/>
          </a:xfrm>
          <a:prstGeom prst="rect">
            <a:avLst/>
          </a:prstGeom>
          <a:noFill/>
        </p:spPr>
        <p:txBody>
          <a:bodyPr wrap="none" rtlCol="0">
            <a:spAutoFit/>
          </a:bodyPr>
          <a:lstStyle/>
          <a:p>
            <a:r>
              <a:rPr lang="en-US" sz="1600" dirty="0" smtClean="0"/>
              <a:t>Time Slice M+2</a:t>
            </a:r>
            <a:endParaRPr lang="en-US" sz="1600" dirty="0"/>
          </a:p>
        </p:txBody>
      </p:sp>
      <p:sp>
        <p:nvSpPr>
          <p:cNvPr id="84" name="TextBox 83"/>
          <p:cNvSpPr txBox="1"/>
          <p:nvPr/>
        </p:nvSpPr>
        <p:spPr>
          <a:xfrm>
            <a:off x="3757691" y="1655061"/>
            <a:ext cx="1447832" cy="338554"/>
          </a:xfrm>
          <a:prstGeom prst="rect">
            <a:avLst/>
          </a:prstGeom>
          <a:noFill/>
        </p:spPr>
        <p:txBody>
          <a:bodyPr wrap="none" rtlCol="0">
            <a:spAutoFit/>
          </a:bodyPr>
          <a:lstStyle/>
          <a:p>
            <a:r>
              <a:rPr lang="en-US" sz="1600" dirty="0" smtClean="0"/>
              <a:t>Time Slice M+1</a:t>
            </a:r>
            <a:endParaRPr lang="en-US" sz="1600" dirty="0"/>
          </a:p>
        </p:txBody>
      </p:sp>
      <p:sp>
        <p:nvSpPr>
          <p:cNvPr id="85" name="TextBox 84"/>
          <p:cNvSpPr txBox="1"/>
          <p:nvPr/>
        </p:nvSpPr>
        <p:spPr>
          <a:xfrm>
            <a:off x="2440412" y="1651937"/>
            <a:ext cx="1241045" cy="338554"/>
          </a:xfrm>
          <a:prstGeom prst="rect">
            <a:avLst/>
          </a:prstGeom>
          <a:noFill/>
        </p:spPr>
        <p:txBody>
          <a:bodyPr wrap="none" rtlCol="0">
            <a:spAutoFit/>
          </a:bodyPr>
          <a:lstStyle/>
          <a:p>
            <a:r>
              <a:rPr lang="en-US" sz="1600" dirty="0" smtClean="0"/>
              <a:t>Time Slice M</a:t>
            </a:r>
            <a:endParaRPr lang="en-US" sz="1600" dirty="0"/>
          </a:p>
        </p:txBody>
      </p:sp>
      <p:sp>
        <p:nvSpPr>
          <p:cNvPr id="2" name="TextBox 1"/>
          <p:cNvSpPr txBox="1"/>
          <p:nvPr/>
        </p:nvSpPr>
        <p:spPr>
          <a:xfrm>
            <a:off x="8795559" y="3824469"/>
            <a:ext cx="2482924" cy="2185214"/>
          </a:xfrm>
          <a:prstGeom prst="rect">
            <a:avLst/>
          </a:prstGeom>
          <a:noFill/>
        </p:spPr>
        <p:txBody>
          <a:bodyPr wrap="none" rtlCol="0">
            <a:spAutoFit/>
          </a:bodyPr>
          <a:lstStyle/>
          <a:p>
            <a:r>
              <a:rPr lang="en-US" sz="2000" dirty="0" smtClean="0"/>
              <a:t>SRO data header:</a:t>
            </a:r>
          </a:p>
          <a:p>
            <a:pPr marL="342900" indent="-342900">
              <a:buFont typeface="Arial" panose="020B0604020202020204" pitchFamily="34" charset="0"/>
              <a:buChar char="•"/>
            </a:pPr>
            <a:r>
              <a:rPr lang="en-US" sz="1600" dirty="0" smtClean="0"/>
              <a:t>Packet number,</a:t>
            </a:r>
          </a:p>
          <a:p>
            <a:pPr marL="342900" indent="-342900">
              <a:buFont typeface="Arial" panose="020B0604020202020204" pitchFamily="34" charset="0"/>
              <a:buChar char="•"/>
            </a:pPr>
            <a:r>
              <a:rPr lang="en-US" sz="1600" dirty="0" smtClean="0"/>
              <a:t>Data source ID,</a:t>
            </a:r>
          </a:p>
          <a:p>
            <a:pPr marL="342900" indent="-342900">
              <a:buFont typeface="Arial" panose="020B0604020202020204" pitchFamily="34" charset="0"/>
              <a:buChar char="•"/>
            </a:pPr>
            <a:r>
              <a:rPr lang="en-US" sz="1600" dirty="0" smtClean="0"/>
              <a:t>Starting orbit count</a:t>
            </a:r>
          </a:p>
          <a:p>
            <a:r>
              <a:rPr lang="en-US" sz="2000" dirty="0" smtClean="0"/>
              <a:t>SRO data trailer:</a:t>
            </a:r>
          </a:p>
          <a:p>
            <a:pPr marL="285750" indent="-285750">
              <a:buFont typeface="Arial" panose="020B0604020202020204" pitchFamily="34" charset="0"/>
              <a:buChar char="•"/>
            </a:pPr>
            <a:r>
              <a:rPr lang="en-US" sz="1600" dirty="0" smtClean="0"/>
              <a:t>Ending orbit count</a:t>
            </a:r>
          </a:p>
          <a:p>
            <a:pPr marL="285750" indent="-285750">
              <a:buFont typeface="Arial" panose="020B0604020202020204" pitchFamily="34" charset="0"/>
              <a:buChar char="•"/>
            </a:pPr>
            <a:r>
              <a:rPr lang="en-US" sz="1600" dirty="0" smtClean="0"/>
              <a:t>Sync/Error/buffer status</a:t>
            </a:r>
          </a:p>
          <a:p>
            <a:pPr marL="285750" indent="-285750">
              <a:buFont typeface="Arial" panose="020B0604020202020204" pitchFamily="34" charset="0"/>
              <a:buChar char="•"/>
            </a:pPr>
            <a:r>
              <a:rPr lang="en-US" sz="1600" dirty="0" smtClean="0"/>
              <a:t>Total word count</a:t>
            </a:r>
          </a:p>
        </p:txBody>
      </p:sp>
      <p:sp>
        <p:nvSpPr>
          <p:cNvPr id="3" name="TextBox 2"/>
          <p:cNvSpPr txBox="1"/>
          <p:nvPr/>
        </p:nvSpPr>
        <p:spPr>
          <a:xfrm>
            <a:off x="1417044" y="4915940"/>
            <a:ext cx="6568540" cy="923330"/>
          </a:xfrm>
          <a:prstGeom prst="rect">
            <a:avLst/>
          </a:prstGeom>
          <a:noFill/>
        </p:spPr>
        <p:txBody>
          <a:bodyPr wrap="square" rtlCol="0">
            <a:spAutoFit/>
          </a:bodyPr>
          <a:lstStyle/>
          <a:p>
            <a:r>
              <a:rPr lang="en-US" dirty="0" smtClean="0"/>
              <a:t>*If this is used, there will be less data overlapping in between the time slice (the overlap can still occur if the detector response time is longer than 1 µs).  There will be easier synchronization check.</a:t>
            </a:r>
            <a:endParaRPr lang="en-US" dirty="0"/>
          </a:p>
        </p:txBody>
      </p:sp>
      <p:sp>
        <p:nvSpPr>
          <p:cNvPr id="89" name="TextBox 88"/>
          <p:cNvSpPr txBox="1"/>
          <p:nvPr/>
        </p:nvSpPr>
        <p:spPr>
          <a:xfrm>
            <a:off x="2089032" y="2449055"/>
            <a:ext cx="1478290" cy="369332"/>
          </a:xfrm>
          <a:prstGeom prst="rect">
            <a:avLst/>
          </a:prstGeom>
          <a:noFill/>
        </p:spPr>
        <p:txBody>
          <a:bodyPr wrap="none" rtlCol="0">
            <a:spAutoFit/>
          </a:bodyPr>
          <a:lstStyle/>
          <a:p>
            <a:r>
              <a:rPr lang="en-US" dirty="0" smtClean="0"/>
              <a:t>* </a:t>
            </a:r>
            <a:r>
              <a:rPr lang="en-US" b="1" dirty="0" smtClean="0"/>
              <a:t>* </a:t>
            </a:r>
            <a:r>
              <a:rPr lang="en-US" dirty="0" smtClean="0"/>
              <a:t>* * * </a:t>
            </a:r>
            <a:r>
              <a:rPr lang="en-US" b="1" dirty="0" smtClean="0"/>
              <a:t>* </a:t>
            </a:r>
            <a:r>
              <a:rPr lang="en-US" dirty="0" smtClean="0"/>
              <a:t>* *</a:t>
            </a:r>
            <a:endParaRPr lang="en-US" dirty="0"/>
          </a:p>
        </p:txBody>
      </p:sp>
      <p:sp>
        <p:nvSpPr>
          <p:cNvPr id="90" name="TextBox 89"/>
          <p:cNvSpPr txBox="1"/>
          <p:nvPr/>
        </p:nvSpPr>
        <p:spPr>
          <a:xfrm>
            <a:off x="4140692" y="2449055"/>
            <a:ext cx="1478290" cy="369332"/>
          </a:xfrm>
          <a:prstGeom prst="rect">
            <a:avLst/>
          </a:prstGeom>
          <a:noFill/>
        </p:spPr>
        <p:txBody>
          <a:bodyPr wrap="none" rtlCol="0">
            <a:spAutoFit/>
          </a:bodyPr>
          <a:lstStyle/>
          <a:p>
            <a:r>
              <a:rPr lang="en-US" dirty="0" smtClean="0"/>
              <a:t>* </a:t>
            </a:r>
            <a:r>
              <a:rPr lang="en-US" b="1" dirty="0" smtClean="0"/>
              <a:t>* </a:t>
            </a:r>
            <a:r>
              <a:rPr lang="en-US" dirty="0" smtClean="0"/>
              <a:t>* * * </a:t>
            </a:r>
            <a:r>
              <a:rPr lang="en-US" b="1" dirty="0" smtClean="0"/>
              <a:t>* </a:t>
            </a:r>
            <a:r>
              <a:rPr lang="en-US" dirty="0" smtClean="0"/>
              <a:t>* *</a:t>
            </a:r>
            <a:endParaRPr lang="en-US" dirty="0"/>
          </a:p>
        </p:txBody>
      </p:sp>
      <p:sp>
        <p:nvSpPr>
          <p:cNvPr id="92" name="TextBox 91"/>
          <p:cNvSpPr txBox="1"/>
          <p:nvPr/>
        </p:nvSpPr>
        <p:spPr>
          <a:xfrm>
            <a:off x="7686043" y="2461556"/>
            <a:ext cx="1478290" cy="369332"/>
          </a:xfrm>
          <a:prstGeom prst="rect">
            <a:avLst/>
          </a:prstGeom>
          <a:noFill/>
        </p:spPr>
        <p:txBody>
          <a:bodyPr wrap="none" rtlCol="0">
            <a:spAutoFit/>
          </a:bodyPr>
          <a:lstStyle/>
          <a:p>
            <a:r>
              <a:rPr lang="en-US" dirty="0" smtClean="0"/>
              <a:t>* </a:t>
            </a:r>
            <a:r>
              <a:rPr lang="en-US" b="1" dirty="0" smtClean="0"/>
              <a:t>* </a:t>
            </a:r>
            <a:r>
              <a:rPr lang="en-US" dirty="0" smtClean="0"/>
              <a:t>* * * </a:t>
            </a:r>
            <a:r>
              <a:rPr lang="en-US" b="1" dirty="0" smtClean="0"/>
              <a:t>* </a:t>
            </a:r>
            <a:r>
              <a:rPr lang="en-US" dirty="0" smtClean="0"/>
              <a:t>* *</a:t>
            </a:r>
            <a:endParaRPr lang="en-US" dirty="0"/>
          </a:p>
        </p:txBody>
      </p:sp>
    </p:spTree>
    <p:extLst>
      <p:ext uri="{BB962C8B-B14F-4D97-AF65-F5344CB8AC3E}">
        <p14:creationId xmlns:p14="http://schemas.microsoft.com/office/powerpoint/2010/main" val="72934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414773" y="1660787"/>
            <a:ext cx="835677" cy="634264"/>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515732" y="978810"/>
            <a:ext cx="4409814" cy="1178838"/>
          </a:xfrm>
          <a:prstGeom prst="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6392489" y="4488603"/>
            <a:ext cx="5505595" cy="824272"/>
          </a:xfrm>
          <a:prstGeom prst="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392489" y="3193734"/>
            <a:ext cx="5533057" cy="1049903"/>
          </a:xfrm>
          <a:prstGeom prst="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3141" y="422947"/>
            <a:ext cx="5048305" cy="523220"/>
          </a:xfrm>
          <a:prstGeom prst="rect">
            <a:avLst/>
          </a:prstGeom>
          <a:noFill/>
        </p:spPr>
        <p:txBody>
          <a:bodyPr wrap="none" rtlCol="0">
            <a:spAutoFit/>
          </a:bodyPr>
          <a:lstStyle/>
          <a:p>
            <a:r>
              <a:rPr lang="en-US" sz="2800" b="1" dirty="0"/>
              <a:t>2</a:t>
            </a:r>
            <a:r>
              <a:rPr lang="en-US" sz="2800" b="1" dirty="0" smtClean="0"/>
              <a:t>. </a:t>
            </a:r>
            <a:r>
              <a:rPr lang="en-US" sz="2800" b="1" dirty="0" err="1"/>
              <a:t>e</a:t>
            </a:r>
            <a:r>
              <a:rPr lang="en-US" sz="2800" b="1" dirty="0" err="1" smtClean="0"/>
              <a:t>PIC</a:t>
            </a:r>
            <a:r>
              <a:rPr lang="en-US" sz="2800" b="1" dirty="0" smtClean="0"/>
              <a:t> Design </a:t>
            </a:r>
            <a:r>
              <a:rPr lang="en-US" sz="2800" dirty="0" smtClean="0"/>
              <a:t>- general structure</a:t>
            </a:r>
          </a:p>
        </p:txBody>
      </p:sp>
      <p:sp>
        <p:nvSpPr>
          <p:cNvPr id="85" name="TextBox 84"/>
          <p:cNvSpPr txBox="1"/>
          <p:nvPr/>
        </p:nvSpPr>
        <p:spPr>
          <a:xfrm>
            <a:off x="628953" y="946167"/>
            <a:ext cx="5146553" cy="5539978"/>
          </a:xfrm>
          <a:prstGeom prst="rect">
            <a:avLst/>
          </a:prstGeom>
          <a:noFill/>
        </p:spPr>
        <p:txBody>
          <a:bodyPr wrap="square" rtlCol="0">
            <a:spAutoFit/>
          </a:bodyPr>
          <a:lstStyle/>
          <a:p>
            <a:r>
              <a:rPr lang="en-US" sz="2000" b="1" dirty="0" smtClean="0"/>
              <a:t>GTU: Global Timing Unit </a:t>
            </a:r>
          </a:p>
          <a:p>
            <a:pPr lvl="1"/>
            <a:r>
              <a:rPr lang="en-US" dirty="0" smtClean="0"/>
              <a:t>control encoding, status decoding.</a:t>
            </a:r>
            <a:endParaRPr lang="en-US" dirty="0"/>
          </a:p>
          <a:p>
            <a:pPr lvl="1"/>
            <a:r>
              <a:rPr lang="en-US" dirty="0" smtClean="0"/>
              <a:t>The interface for machine clock source, </a:t>
            </a:r>
          </a:p>
          <a:p>
            <a:pPr lvl="1"/>
            <a:r>
              <a:rPr lang="en-US" dirty="0" smtClean="0"/>
              <a:t>Data acquisition control and monitor etc.  </a:t>
            </a:r>
          </a:p>
          <a:p>
            <a:r>
              <a:rPr lang="en-US" sz="2000" b="1" dirty="0" smtClean="0"/>
              <a:t>DAM: Data Aggregation Module: </a:t>
            </a:r>
          </a:p>
          <a:p>
            <a:pPr lvl="1"/>
            <a:r>
              <a:rPr lang="en-US" dirty="0" smtClean="0"/>
              <a:t>The clock/control </a:t>
            </a:r>
            <a:r>
              <a:rPr lang="en-US" dirty="0" err="1" smtClean="0"/>
              <a:t>fanout</a:t>
            </a:r>
            <a:r>
              <a:rPr lang="en-US" dirty="0" smtClean="0"/>
              <a:t>, and status/busy accumulation.  </a:t>
            </a:r>
          </a:p>
          <a:p>
            <a:pPr lvl="1"/>
            <a:r>
              <a:rPr lang="en-US" dirty="0" smtClean="0"/>
              <a:t>local control over the RDO boards connected, though the main function of the DAM is for Data Acquisition.</a:t>
            </a:r>
          </a:p>
          <a:p>
            <a:r>
              <a:rPr lang="en-US" sz="2000" b="1" dirty="0" smtClean="0"/>
              <a:t>RDO: optical interface of detector </a:t>
            </a:r>
            <a:r>
              <a:rPr lang="en-US" sz="2000" b="1" dirty="0" err="1" smtClean="0"/>
              <a:t>ReaDOut</a:t>
            </a:r>
            <a:endParaRPr lang="en-US" sz="2000" b="1" dirty="0"/>
          </a:p>
          <a:p>
            <a:pPr lvl="1"/>
            <a:r>
              <a:rPr lang="en-US" dirty="0" smtClean="0"/>
              <a:t>control decoding, status encoding.</a:t>
            </a:r>
          </a:p>
          <a:p>
            <a:pPr lvl="1"/>
            <a:r>
              <a:rPr lang="en-US" dirty="0" smtClean="0"/>
              <a:t>The clock/control interface to the front end electronics. </a:t>
            </a:r>
          </a:p>
          <a:p>
            <a:pPr lvl="1"/>
            <a:r>
              <a:rPr lang="en-US" dirty="0" smtClean="0"/>
              <a:t>Data collection from Frontend boards, and data transmission to the DAM</a:t>
            </a:r>
          </a:p>
          <a:p>
            <a:r>
              <a:rPr lang="en-US" sz="2000" b="1" dirty="0" smtClean="0"/>
              <a:t>FEB: </a:t>
            </a:r>
          </a:p>
          <a:p>
            <a:pPr lvl="1"/>
            <a:r>
              <a:rPr lang="en-US" sz="2000" dirty="0" smtClean="0"/>
              <a:t>Detector dependent Front End / ASIC  carrier boards</a:t>
            </a:r>
            <a:r>
              <a:rPr lang="en-US" dirty="0" smtClean="0"/>
              <a:t>.</a:t>
            </a:r>
            <a:endParaRPr lang="en-US" dirty="0"/>
          </a:p>
        </p:txBody>
      </p:sp>
      <p:sp>
        <p:nvSpPr>
          <p:cNvPr id="90" name="Rectangle 89"/>
          <p:cNvSpPr/>
          <p:nvPr/>
        </p:nvSpPr>
        <p:spPr>
          <a:xfrm>
            <a:off x="8013533" y="1108295"/>
            <a:ext cx="1449847" cy="902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GTU</a:t>
            </a:r>
            <a:endParaRPr lang="en-US" dirty="0"/>
          </a:p>
        </p:txBody>
      </p:sp>
      <p:cxnSp>
        <p:nvCxnSpPr>
          <p:cNvPr id="91" name="Straight Arrow Connector 90"/>
          <p:cNvCxnSpPr/>
          <p:nvPr/>
        </p:nvCxnSpPr>
        <p:spPr>
          <a:xfrm>
            <a:off x="7306950" y="1917747"/>
            <a:ext cx="706582" cy="0"/>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250451" y="1641836"/>
            <a:ext cx="684803" cy="369332"/>
          </a:xfrm>
          <a:prstGeom prst="rect">
            <a:avLst/>
          </a:prstGeom>
          <a:noFill/>
        </p:spPr>
        <p:txBody>
          <a:bodyPr wrap="none" rtlCol="0">
            <a:spAutoFit/>
          </a:bodyPr>
          <a:lstStyle/>
          <a:p>
            <a:r>
              <a:rPr lang="en-US" dirty="0" smtClean="0">
                <a:solidFill>
                  <a:schemeClr val="accent6">
                    <a:lumMod val="75000"/>
                  </a:schemeClr>
                </a:solidFill>
              </a:rPr>
              <a:t>Clock</a:t>
            </a:r>
            <a:endParaRPr lang="en-US" dirty="0">
              <a:solidFill>
                <a:schemeClr val="accent6">
                  <a:lumMod val="75000"/>
                </a:schemeClr>
              </a:solidFill>
            </a:endParaRPr>
          </a:p>
        </p:txBody>
      </p:sp>
      <p:cxnSp>
        <p:nvCxnSpPr>
          <p:cNvPr id="99" name="Straight Arrow Connector 98"/>
          <p:cNvCxnSpPr/>
          <p:nvPr/>
        </p:nvCxnSpPr>
        <p:spPr>
          <a:xfrm>
            <a:off x="7306950" y="1590554"/>
            <a:ext cx="706582" cy="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7163309" y="1291455"/>
            <a:ext cx="877741" cy="369332"/>
          </a:xfrm>
          <a:prstGeom prst="rect">
            <a:avLst/>
          </a:prstGeom>
          <a:noFill/>
        </p:spPr>
        <p:txBody>
          <a:bodyPr wrap="none" rtlCol="0">
            <a:spAutoFit/>
          </a:bodyPr>
          <a:lstStyle/>
          <a:p>
            <a:r>
              <a:rPr lang="en-US" dirty="0" smtClean="0">
                <a:solidFill>
                  <a:srgbClr val="7030A0"/>
                </a:solidFill>
              </a:rPr>
              <a:t>Control</a:t>
            </a:r>
            <a:endParaRPr lang="en-US" dirty="0">
              <a:solidFill>
                <a:srgbClr val="7030A0"/>
              </a:solidFill>
            </a:endParaRPr>
          </a:p>
        </p:txBody>
      </p:sp>
      <p:cxnSp>
        <p:nvCxnSpPr>
          <p:cNvPr id="101" name="Straight Arrow Connector 100"/>
          <p:cNvCxnSpPr/>
          <p:nvPr/>
        </p:nvCxnSpPr>
        <p:spPr>
          <a:xfrm>
            <a:off x="7306950" y="1191545"/>
            <a:ext cx="706582" cy="0"/>
          </a:xfrm>
          <a:prstGeom prst="straightConnector1">
            <a:avLst/>
          </a:prstGeom>
          <a:ln w="254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7279431" y="897196"/>
            <a:ext cx="761619" cy="369332"/>
          </a:xfrm>
          <a:prstGeom prst="rect">
            <a:avLst/>
          </a:prstGeom>
          <a:noFill/>
        </p:spPr>
        <p:txBody>
          <a:bodyPr wrap="none" rtlCol="0">
            <a:spAutoFit/>
          </a:bodyPr>
          <a:lstStyle/>
          <a:p>
            <a:r>
              <a:rPr lang="en-US" dirty="0" smtClean="0">
                <a:solidFill>
                  <a:srgbClr val="00B050"/>
                </a:solidFill>
              </a:rPr>
              <a:t>Status</a:t>
            </a:r>
            <a:endParaRPr lang="en-US" dirty="0">
              <a:solidFill>
                <a:srgbClr val="00B050"/>
              </a:solidFill>
            </a:endParaRPr>
          </a:p>
        </p:txBody>
      </p:sp>
      <p:sp>
        <p:nvSpPr>
          <p:cNvPr id="104" name="Rectangle 103"/>
          <p:cNvSpPr/>
          <p:nvPr/>
        </p:nvSpPr>
        <p:spPr>
          <a:xfrm>
            <a:off x="9038617" y="3541836"/>
            <a:ext cx="1324724" cy="589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DAM</a:t>
            </a:r>
            <a:endParaRPr lang="en-US" dirty="0"/>
          </a:p>
        </p:txBody>
      </p:sp>
      <p:sp>
        <p:nvSpPr>
          <p:cNvPr id="105" name="Rectangle 104"/>
          <p:cNvSpPr/>
          <p:nvPr/>
        </p:nvSpPr>
        <p:spPr>
          <a:xfrm>
            <a:off x="7019114" y="3548512"/>
            <a:ext cx="1324724" cy="589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DAM</a:t>
            </a:r>
            <a:endParaRPr lang="en-US" dirty="0"/>
          </a:p>
        </p:txBody>
      </p:sp>
      <p:sp>
        <p:nvSpPr>
          <p:cNvPr id="106" name="Rectangle 105"/>
          <p:cNvSpPr/>
          <p:nvPr/>
        </p:nvSpPr>
        <p:spPr>
          <a:xfrm>
            <a:off x="9929188" y="4608732"/>
            <a:ext cx="694659" cy="589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RDO</a:t>
            </a:r>
            <a:endParaRPr lang="en-US" dirty="0"/>
          </a:p>
        </p:txBody>
      </p:sp>
      <p:sp>
        <p:nvSpPr>
          <p:cNvPr id="107" name="Rectangle 106"/>
          <p:cNvSpPr/>
          <p:nvPr/>
        </p:nvSpPr>
        <p:spPr>
          <a:xfrm>
            <a:off x="8907361" y="4608732"/>
            <a:ext cx="626888" cy="589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RDO</a:t>
            </a:r>
            <a:endParaRPr lang="en-US" dirty="0"/>
          </a:p>
        </p:txBody>
      </p:sp>
      <p:sp>
        <p:nvSpPr>
          <p:cNvPr id="108" name="Rectangle 107"/>
          <p:cNvSpPr/>
          <p:nvPr/>
        </p:nvSpPr>
        <p:spPr>
          <a:xfrm>
            <a:off x="7672775" y="4588412"/>
            <a:ext cx="603250" cy="589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RDO</a:t>
            </a:r>
            <a:endParaRPr lang="en-US" dirty="0"/>
          </a:p>
        </p:txBody>
      </p:sp>
      <p:sp>
        <p:nvSpPr>
          <p:cNvPr id="116" name="Rectangle 115"/>
          <p:cNvSpPr/>
          <p:nvPr/>
        </p:nvSpPr>
        <p:spPr>
          <a:xfrm>
            <a:off x="6588088" y="4588412"/>
            <a:ext cx="666109" cy="589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RDO</a:t>
            </a:r>
            <a:endParaRPr lang="en-US" dirty="0"/>
          </a:p>
        </p:txBody>
      </p:sp>
      <p:cxnSp>
        <p:nvCxnSpPr>
          <p:cNvPr id="120" name="Straight Arrow Connector 119"/>
          <p:cNvCxnSpPr>
            <a:endCxn id="104" idx="0"/>
          </p:cNvCxnSpPr>
          <p:nvPr/>
        </p:nvCxnSpPr>
        <p:spPr>
          <a:xfrm>
            <a:off x="9143689" y="1723327"/>
            <a:ext cx="557290" cy="1818509"/>
          </a:xfrm>
          <a:prstGeom prst="straightConnector1">
            <a:avLst/>
          </a:prstGeom>
          <a:ln w="222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endCxn id="107" idx="0"/>
          </p:cNvCxnSpPr>
          <p:nvPr/>
        </p:nvCxnSpPr>
        <p:spPr>
          <a:xfrm flipH="1">
            <a:off x="9220805" y="4131058"/>
            <a:ext cx="197018" cy="477674"/>
          </a:xfrm>
          <a:prstGeom prst="straightConnector1">
            <a:avLst/>
          </a:prstGeom>
          <a:ln w="2222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endCxn id="116" idx="0"/>
          </p:cNvCxnSpPr>
          <p:nvPr/>
        </p:nvCxnSpPr>
        <p:spPr>
          <a:xfrm flipH="1">
            <a:off x="6921143" y="4121022"/>
            <a:ext cx="365090" cy="467390"/>
          </a:xfrm>
          <a:prstGeom prst="straightConnector1">
            <a:avLst/>
          </a:prstGeom>
          <a:ln w="2222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endCxn id="108" idx="0"/>
          </p:cNvCxnSpPr>
          <p:nvPr/>
        </p:nvCxnSpPr>
        <p:spPr>
          <a:xfrm>
            <a:off x="7852436" y="4131058"/>
            <a:ext cx="121964" cy="457354"/>
          </a:xfrm>
          <a:prstGeom prst="straightConnector1">
            <a:avLst/>
          </a:prstGeom>
          <a:ln w="2222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endCxn id="106" idx="0"/>
          </p:cNvCxnSpPr>
          <p:nvPr/>
        </p:nvCxnSpPr>
        <p:spPr>
          <a:xfrm>
            <a:off x="10142482" y="4121022"/>
            <a:ext cx="134036" cy="487710"/>
          </a:xfrm>
          <a:prstGeom prst="straightConnector1">
            <a:avLst/>
          </a:prstGeom>
          <a:ln w="2222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endCxn id="105" idx="0"/>
          </p:cNvCxnSpPr>
          <p:nvPr/>
        </p:nvCxnSpPr>
        <p:spPr>
          <a:xfrm flipH="1">
            <a:off x="7681476" y="1726898"/>
            <a:ext cx="574045" cy="1821614"/>
          </a:xfrm>
          <a:prstGeom prst="straightConnector1">
            <a:avLst/>
          </a:prstGeom>
          <a:ln w="222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0030575" y="3024366"/>
            <a:ext cx="298450" cy="5884"/>
          </a:xfrm>
          <a:prstGeom prst="line">
            <a:avLst/>
          </a:prstGeom>
          <a:ln w="47625">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550380" y="2592503"/>
            <a:ext cx="298450" cy="5884"/>
          </a:xfrm>
          <a:prstGeom prst="line">
            <a:avLst/>
          </a:prstGeom>
          <a:ln w="476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7426537" y="4348833"/>
            <a:ext cx="298450" cy="5884"/>
          </a:xfrm>
          <a:prstGeom prst="line">
            <a:avLst/>
          </a:prstGeom>
          <a:ln w="476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9667236" y="4342949"/>
            <a:ext cx="298450" cy="5884"/>
          </a:xfrm>
          <a:prstGeom prst="line">
            <a:avLst/>
          </a:prstGeom>
          <a:ln w="47625">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9740373" y="2395350"/>
            <a:ext cx="1245936" cy="50013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Acquisition</a:t>
            </a:r>
            <a:endParaRPr lang="en-US" dirty="0"/>
          </a:p>
        </p:txBody>
      </p:sp>
      <p:cxnSp>
        <p:nvCxnSpPr>
          <p:cNvPr id="134" name="Straight Arrow Connector 133"/>
          <p:cNvCxnSpPr/>
          <p:nvPr/>
        </p:nvCxnSpPr>
        <p:spPr>
          <a:xfrm flipH="1">
            <a:off x="10059093" y="2901718"/>
            <a:ext cx="816665" cy="637397"/>
          </a:xfrm>
          <a:prstGeom prst="straightConnector1">
            <a:avLst/>
          </a:prstGeom>
          <a:ln w="19050">
            <a:solidFill>
              <a:schemeClr val="accent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a:off x="8171746" y="2895488"/>
            <a:ext cx="1757442" cy="640186"/>
          </a:xfrm>
          <a:prstGeom prst="straightConnector1">
            <a:avLst/>
          </a:prstGeom>
          <a:ln w="19050">
            <a:solidFill>
              <a:schemeClr val="accent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742902" y="3252125"/>
            <a:ext cx="1188146" cy="954107"/>
          </a:xfrm>
          <a:prstGeom prst="rect">
            <a:avLst/>
          </a:prstGeom>
          <a:noFill/>
        </p:spPr>
        <p:txBody>
          <a:bodyPr wrap="none" rtlCol="0">
            <a:spAutoFit/>
          </a:bodyPr>
          <a:lstStyle/>
          <a:p>
            <a:pPr algn="ctr"/>
            <a:r>
              <a:rPr lang="en-US" sz="2800" dirty="0" smtClean="0"/>
              <a:t>DAM</a:t>
            </a:r>
          </a:p>
          <a:p>
            <a:pPr algn="ctr"/>
            <a:r>
              <a:rPr lang="en-US" sz="2800" dirty="0" smtClean="0"/>
              <a:t>(O)100</a:t>
            </a:r>
            <a:endParaRPr lang="en-US" sz="2800" dirty="0"/>
          </a:p>
        </p:txBody>
      </p:sp>
      <p:sp>
        <p:nvSpPr>
          <p:cNvPr id="137" name="TextBox 136"/>
          <p:cNvSpPr txBox="1"/>
          <p:nvPr/>
        </p:nvSpPr>
        <p:spPr>
          <a:xfrm>
            <a:off x="10598306" y="4393815"/>
            <a:ext cx="1370888" cy="954107"/>
          </a:xfrm>
          <a:prstGeom prst="rect">
            <a:avLst/>
          </a:prstGeom>
          <a:noFill/>
        </p:spPr>
        <p:txBody>
          <a:bodyPr wrap="none" rtlCol="0">
            <a:spAutoFit/>
          </a:bodyPr>
          <a:lstStyle/>
          <a:p>
            <a:pPr algn="ctr"/>
            <a:r>
              <a:rPr lang="en-US" sz="2800" dirty="0" smtClean="0"/>
              <a:t>RDO</a:t>
            </a:r>
          </a:p>
          <a:p>
            <a:pPr algn="ctr"/>
            <a:r>
              <a:rPr lang="en-US" sz="2800" dirty="0" smtClean="0"/>
              <a:t>(O)1000</a:t>
            </a:r>
            <a:endParaRPr lang="en-US" sz="2800" dirty="0"/>
          </a:p>
        </p:txBody>
      </p:sp>
      <p:sp>
        <p:nvSpPr>
          <p:cNvPr id="139" name="TextBox 138"/>
          <p:cNvSpPr txBox="1"/>
          <p:nvPr/>
        </p:nvSpPr>
        <p:spPr>
          <a:xfrm>
            <a:off x="10598673" y="1095408"/>
            <a:ext cx="997154" cy="954107"/>
          </a:xfrm>
          <a:prstGeom prst="rect">
            <a:avLst/>
          </a:prstGeom>
          <a:noFill/>
        </p:spPr>
        <p:txBody>
          <a:bodyPr wrap="square" rtlCol="0">
            <a:spAutoFit/>
          </a:bodyPr>
          <a:lstStyle/>
          <a:p>
            <a:pPr algn="ctr"/>
            <a:r>
              <a:rPr lang="en-US" sz="2800" dirty="0" smtClean="0"/>
              <a:t>GTU (O)1</a:t>
            </a:r>
            <a:endParaRPr lang="en-US" sz="2800" dirty="0"/>
          </a:p>
        </p:txBody>
      </p:sp>
      <p:sp>
        <p:nvSpPr>
          <p:cNvPr id="140" name="TextBox 139"/>
          <p:cNvSpPr txBox="1"/>
          <p:nvPr/>
        </p:nvSpPr>
        <p:spPr>
          <a:xfrm>
            <a:off x="10598306" y="175350"/>
            <a:ext cx="843501" cy="523220"/>
          </a:xfrm>
          <a:prstGeom prst="rect">
            <a:avLst/>
          </a:prstGeom>
          <a:noFill/>
        </p:spPr>
        <p:txBody>
          <a:bodyPr wrap="none" rtlCol="0">
            <a:spAutoFit/>
          </a:bodyPr>
          <a:lstStyle/>
          <a:p>
            <a:r>
              <a:rPr lang="en-US" sz="2800" b="1" dirty="0" err="1"/>
              <a:t>e</a:t>
            </a:r>
            <a:r>
              <a:rPr lang="en-US" sz="2800" b="1" dirty="0" err="1" smtClean="0"/>
              <a:t>PIC</a:t>
            </a:r>
            <a:endParaRPr lang="en-US" sz="2800" b="1" dirty="0"/>
          </a:p>
        </p:txBody>
      </p:sp>
      <p:sp>
        <p:nvSpPr>
          <p:cNvPr id="9" name="TextBox 8"/>
          <p:cNvSpPr txBox="1"/>
          <p:nvPr/>
        </p:nvSpPr>
        <p:spPr>
          <a:xfrm>
            <a:off x="6409256" y="1568229"/>
            <a:ext cx="849913" cy="800219"/>
          </a:xfrm>
          <a:prstGeom prst="rect">
            <a:avLst/>
          </a:prstGeom>
          <a:noFill/>
        </p:spPr>
        <p:txBody>
          <a:bodyPr wrap="none" rtlCol="0">
            <a:spAutoFit/>
          </a:bodyPr>
          <a:lstStyle/>
          <a:p>
            <a:pPr algn="ctr"/>
            <a:r>
              <a:rPr lang="en-US" dirty="0" smtClean="0"/>
              <a:t>EIC</a:t>
            </a:r>
          </a:p>
          <a:p>
            <a:pPr algn="ctr"/>
            <a:r>
              <a:rPr lang="en-US" sz="1400" dirty="0" smtClean="0"/>
              <a:t>Common</a:t>
            </a:r>
          </a:p>
          <a:p>
            <a:pPr algn="ctr"/>
            <a:r>
              <a:rPr lang="en-US" sz="1400" dirty="0" smtClean="0"/>
              <a:t>Platform</a:t>
            </a:r>
            <a:endParaRPr lang="en-US" sz="1400" dirty="0"/>
          </a:p>
        </p:txBody>
      </p:sp>
      <p:sp>
        <p:nvSpPr>
          <p:cNvPr id="142" name="Rectangle 141"/>
          <p:cNvSpPr/>
          <p:nvPr/>
        </p:nvSpPr>
        <p:spPr>
          <a:xfrm>
            <a:off x="6313251" y="983041"/>
            <a:ext cx="835677" cy="682096"/>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291103" y="994514"/>
            <a:ext cx="894910" cy="584775"/>
          </a:xfrm>
          <a:prstGeom prst="rect">
            <a:avLst/>
          </a:prstGeom>
          <a:noFill/>
        </p:spPr>
        <p:txBody>
          <a:bodyPr wrap="square" rtlCol="0">
            <a:spAutoFit/>
          </a:bodyPr>
          <a:lstStyle/>
          <a:p>
            <a:pPr algn="ctr"/>
            <a:r>
              <a:rPr lang="en-US" dirty="0" smtClean="0"/>
              <a:t>Online </a:t>
            </a:r>
            <a:r>
              <a:rPr lang="en-US" sz="1400" dirty="0" smtClean="0"/>
              <a:t>computer</a:t>
            </a:r>
            <a:endParaRPr lang="en-US" sz="1400" dirty="0"/>
          </a:p>
        </p:txBody>
      </p:sp>
      <p:sp>
        <p:nvSpPr>
          <p:cNvPr id="143" name="TextBox 142"/>
          <p:cNvSpPr txBox="1"/>
          <p:nvPr/>
        </p:nvSpPr>
        <p:spPr>
          <a:xfrm>
            <a:off x="11718404" y="6362235"/>
            <a:ext cx="340158" cy="461665"/>
          </a:xfrm>
          <a:prstGeom prst="rect">
            <a:avLst/>
          </a:prstGeom>
          <a:noFill/>
        </p:spPr>
        <p:txBody>
          <a:bodyPr wrap="none" rtlCol="0">
            <a:spAutoFit/>
          </a:bodyPr>
          <a:lstStyle/>
          <a:p>
            <a:r>
              <a:rPr lang="en-US" sz="2400" dirty="0" smtClean="0"/>
              <a:t>4</a:t>
            </a:r>
            <a:endParaRPr lang="en-US" sz="2400" dirty="0"/>
          </a:p>
        </p:txBody>
      </p:sp>
      <p:sp>
        <p:nvSpPr>
          <p:cNvPr id="61" name="Rectangle 60"/>
          <p:cNvSpPr/>
          <p:nvPr/>
        </p:nvSpPr>
        <p:spPr>
          <a:xfrm>
            <a:off x="6390891" y="5502939"/>
            <a:ext cx="5505595" cy="617147"/>
          </a:xfrm>
          <a:prstGeom prst="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050103" y="5668750"/>
            <a:ext cx="603250" cy="390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FEB</a:t>
            </a:r>
            <a:endParaRPr lang="en-US" dirty="0"/>
          </a:p>
        </p:txBody>
      </p:sp>
      <p:sp>
        <p:nvSpPr>
          <p:cNvPr id="65" name="Rectangle 64"/>
          <p:cNvSpPr/>
          <p:nvPr/>
        </p:nvSpPr>
        <p:spPr>
          <a:xfrm>
            <a:off x="6965416" y="5668750"/>
            <a:ext cx="666109" cy="390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FEB</a:t>
            </a:r>
            <a:endParaRPr lang="en-US" dirty="0"/>
          </a:p>
        </p:txBody>
      </p:sp>
      <p:cxnSp>
        <p:nvCxnSpPr>
          <p:cNvPr id="67" name="Straight Arrow Connector 66"/>
          <p:cNvCxnSpPr/>
          <p:nvPr/>
        </p:nvCxnSpPr>
        <p:spPr>
          <a:xfrm flipH="1">
            <a:off x="7384139" y="5165367"/>
            <a:ext cx="365090" cy="467390"/>
          </a:xfrm>
          <a:prstGeom prst="straightConnector1">
            <a:avLst/>
          </a:prstGeom>
          <a:ln w="222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4" idx="0"/>
          </p:cNvCxnSpPr>
          <p:nvPr/>
        </p:nvCxnSpPr>
        <p:spPr>
          <a:xfrm>
            <a:off x="8202082" y="5177634"/>
            <a:ext cx="149646" cy="491116"/>
          </a:xfrm>
          <a:prstGeom prst="straightConnector1">
            <a:avLst/>
          </a:prstGeom>
          <a:ln w="222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803865" y="5429171"/>
            <a:ext cx="298450" cy="5884"/>
          </a:xfrm>
          <a:prstGeom prst="line">
            <a:avLst/>
          </a:prstGeom>
          <a:ln w="4762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0875758" y="5468997"/>
            <a:ext cx="720069" cy="523220"/>
          </a:xfrm>
          <a:prstGeom prst="rect">
            <a:avLst/>
          </a:prstGeom>
          <a:noFill/>
        </p:spPr>
        <p:txBody>
          <a:bodyPr wrap="none" rtlCol="0">
            <a:spAutoFit/>
          </a:bodyPr>
          <a:lstStyle/>
          <a:p>
            <a:r>
              <a:rPr lang="en-US" sz="2800" dirty="0" smtClean="0"/>
              <a:t>FEB</a:t>
            </a:r>
            <a:endParaRPr lang="en-US" sz="2800" dirty="0"/>
          </a:p>
        </p:txBody>
      </p:sp>
      <p:sp>
        <p:nvSpPr>
          <p:cNvPr id="25" name="Rectangle 24"/>
          <p:cNvSpPr/>
          <p:nvPr/>
        </p:nvSpPr>
        <p:spPr>
          <a:xfrm>
            <a:off x="6136960" y="333166"/>
            <a:ext cx="4291175" cy="369332"/>
          </a:xfrm>
          <a:prstGeom prst="rect">
            <a:avLst/>
          </a:prstGeom>
        </p:spPr>
        <p:txBody>
          <a:bodyPr wrap="none">
            <a:spAutoFit/>
          </a:bodyPr>
          <a:lstStyle/>
          <a:p>
            <a:r>
              <a:rPr lang="en-US" b="1" dirty="0"/>
              <a:t>System Clock: 98.5 </a:t>
            </a:r>
            <a:r>
              <a:rPr lang="en-US" b="1" dirty="0" smtClean="0"/>
              <a:t>MHz (100MHz nominal)</a:t>
            </a:r>
            <a:endParaRPr lang="en-US" b="1" dirty="0"/>
          </a:p>
        </p:txBody>
      </p:sp>
    </p:spTree>
    <p:extLst>
      <p:ext uri="{BB962C8B-B14F-4D97-AF65-F5344CB8AC3E}">
        <p14:creationId xmlns:p14="http://schemas.microsoft.com/office/powerpoint/2010/main" val="1958571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3539600" y="1290611"/>
            <a:ext cx="6506785" cy="3753286"/>
          </a:xfrm>
          <a:prstGeom prst="rect">
            <a:avLst/>
          </a:prstGeom>
          <a:solidFill>
            <a:srgbClr val="FFC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3222414" y="3110322"/>
            <a:ext cx="1070589" cy="2240618"/>
          </a:xfrm>
          <a:prstGeom prst="rect">
            <a:avLst/>
          </a:prstGeom>
          <a:pattFill prst="pct30">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864129" y="3936236"/>
            <a:ext cx="1320480" cy="1999479"/>
          </a:xfrm>
          <a:prstGeom prst="rect">
            <a:avLst/>
          </a:prstGeom>
          <a:pattFill prst="pct1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874461" y="1123640"/>
            <a:ext cx="934114" cy="1063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57983" y="1214693"/>
            <a:ext cx="1202078" cy="830997"/>
          </a:xfrm>
          <a:prstGeom prst="rect">
            <a:avLst/>
          </a:prstGeom>
          <a:noFill/>
        </p:spPr>
        <p:txBody>
          <a:bodyPr wrap="square" rtlCol="0">
            <a:spAutoFit/>
          </a:bodyPr>
          <a:lstStyle/>
          <a:p>
            <a:pPr algn="ctr"/>
            <a:r>
              <a:rPr lang="en-US" sz="1600" dirty="0" smtClean="0"/>
              <a:t>EIC</a:t>
            </a:r>
          </a:p>
          <a:p>
            <a:pPr algn="ctr"/>
            <a:r>
              <a:rPr lang="en-US" sz="1600" dirty="0" smtClean="0"/>
              <a:t>COMMON PLATFORM</a:t>
            </a:r>
            <a:endParaRPr lang="en-US" sz="1600" dirty="0"/>
          </a:p>
        </p:txBody>
      </p:sp>
      <p:sp>
        <p:nvSpPr>
          <p:cNvPr id="6" name="Rectangle 5"/>
          <p:cNvSpPr/>
          <p:nvPr/>
        </p:nvSpPr>
        <p:spPr>
          <a:xfrm>
            <a:off x="3700705" y="1318843"/>
            <a:ext cx="1769706" cy="7401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00705" y="1332171"/>
            <a:ext cx="2141741" cy="646331"/>
          </a:xfrm>
          <a:prstGeom prst="rect">
            <a:avLst/>
          </a:prstGeom>
          <a:noFill/>
        </p:spPr>
        <p:txBody>
          <a:bodyPr wrap="square" rtlCol="0">
            <a:spAutoFit/>
          </a:bodyPr>
          <a:lstStyle/>
          <a:p>
            <a:r>
              <a:rPr lang="en-US" dirty="0" smtClean="0"/>
              <a:t>EIC/</a:t>
            </a:r>
            <a:r>
              <a:rPr lang="en-US" dirty="0" err="1" smtClean="0"/>
              <a:t>ePIC</a:t>
            </a:r>
            <a:r>
              <a:rPr lang="en-US" dirty="0" smtClean="0"/>
              <a:t> clock  &amp; beam orbit info</a:t>
            </a:r>
            <a:endParaRPr lang="en-US" dirty="0"/>
          </a:p>
        </p:txBody>
      </p:sp>
      <p:sp>
        <p:nvSpPr>
          <p:cNvPr id="8" name="Rectangle 7"/>
          <p:cNvSpPr/>
          <p:nvPr/>
        </p:nvSpPr>
        <p:spPr>
          <a:xfrm>
            <a:off x="7061280" y="365760"/>
            <a:ext cx="1769706" cy="7401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37480" y="412688"/>
            <a:ext cx="1770421" cy="646331"/>
          </a:xfrm>
          <a:prstGeom prst="rect">
            <a:avLst/>
          </a:prstGeom>
          <a:noFill/>
        </p:spPr>
        <p:txBody>
          <a:bodyPr wrap="none" rtlCol="0">
            <a:spAutoFit/>
          </a:bodyPr>
          <a:lstStyle/>
          <a:p>
            <a:r>
              <a:rPr lang="en-US" dirty="0" smtClean="0"/>
              <a:t>Online computer</a:t>
            </a:r>
          </a:p>
          <a:p>
            <a:r>
              <a:rPr lang="en-US" dirty="0" smtClean="0"/>
              <a:t>Run control</a:t>
            </a:r>
            <a:endParaRPr lang="en-US" dirty="0"/>
          </a:p>
        </p:txBody>
      </p:sp>
      <p:sp>
        <p:nvSpPr>
          <p:cNvPr id="10" name="Rectangle 9"/>
          <p:cNvSpPr/>
          <p:nvPr/>
        </p:nvSpPr>
        <p:spPr>
          <a:xfrm>
            <a:off x="5971153" y="1544827"/>
            <a:ext cx="3949960" cy="2722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2"/>
            <a:endCxn id="10" idx="0"/>
          </p:cNvCxnSpPr>
          <p:nvPr/>
        </p:nvCxnSpPr>
        <p:spPr>
          <a:xfrm>
            <a:off x="7946133" y="1105945"/>
            <a:ext cx="0" cy="438882"/>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3"/>
            <a:endCxn id="7" idx="1"/>
          </p:cNvCxnSpPr>
          <p:nvPr/>
        </p:nvCxnSpPr>
        <p:spPr>
          <a:xfrm>
            <a:off x="2808575" y="1655336"/>
            <a:ext cx="892130"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53900" y="1688935"/>
            <a:ext cx="5165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232669" y="1978502"/>
            <a:ext cx="688444" cy="1773069"/>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356093" y="2590686"/>
            <a:ext cx="441596" cy="369332"/>
          </a:xfrm>
          <a:prstGeom prst="rect">
            <a:avLst/>
          </a:prstGeom>
          <a:noFill/>
        </p:spPr>
        <p:txBody>
          <a:bodyPr wrap="none" rtlCol="0">
            <a:spAutoFit/>
          </a:bodyPr>
          <a:lstStyle/>
          <a:p>
            <a:r>
              <a:rPr lang="en-US" dirty="0" smtClean="0"/>
              <a:t>GT</a:t>
            </a:r>
            <a:endParaRPr lang="en-US" dirty="0"/>
          </a:p>
        </p:txBody>
      </p:sp>
      <p:sp>
        <p:nvSpPr>
          <p:cNvPr id="22" name="Rectangle 21"/>
          <p:cNvSpPr/>
          <p:nvPr/>
        </p:nvSpPr>
        <p:spPr>
          <a:xfrm>
            <a:off x="3625833" y="3403302"/>
            <a:ext cx="1919449" cy="731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996631" y="3461662"/>
            <a:ext cx="1395767" cy="369332"/>
          </a:xfrm>
          <a:prstGeom prst="rect">
            <a:avLst/>
          </a:prstGeom>
          <a:noFill/>
        </p:spPr>
        <p:txBody>
          <a:bodyPr wrap="none" rtlCol="0">
            <a:spAutoFit/>
          </a:bodyPr>
          <a:lstStyle/>
          <a:p>
            <a:r>
              <a:rPr lang="en-US" dirty="0" smtClean="0"/>
              <a:t>Clock buffers</a:t>
            </a:r>
            <a:endParaRPr lang="en-US" dirty="0"/>
          </a:p>
        </p:txBody>
      </p:sp>
      <p:cxnSp>
        <p:nvCxnSpPr>
          <p:cNvPr id="24" name="Straight Arrow Connector 23"/>
          <p:cNvCxnSpPr>
            <a:stCxn id="6" idx="2"/>
            <a:endCxn id="22" idx="0"/>
          </p:cNvCxnSpPr>
          <p:nvPr/>
        </p:nvCxnSpPr>
        <p:spPr>
          <a:xfrm>
            <a:off x="4585558" y="2059028"/>
            <a:ext cx="0" cy="1344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128057" y="4408905"/>
            <a:ext cx="692845" cy="426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6" name="TextBox 25"/>
          <p:cNvSpPr txBox="1"/>
          <p:nvPr/>
        </p:nvSpPr>
        <p:spPr>
          <a:xfrm>
            <a:off x="2172152" y="4329949"/>
            <a:ext cx="604653" cy="584775"/>
          </a:xfrm>
          <a:prstGeom prst="rect">
            <a:avLst/>
          </a:prstGeom>
          <a:noFill/>
        </p:spPr>
        <p:txBody>
          <a:bodyPr wrap="square" rtlCol="0">
            <a:spAutoFit/>
          </a:bodyPr>
          <a:lstStyle/>
          <a:p>
            <a:r>
              <a:rPr lang="en-US" dirty="0" smtClean="0">
                <a:solidFill>
                  <a:schemeClr val="bg1">
                    <a:lumMod val="65000"/>
                  </a:schemeClr>
                </a:solidFill>
              </a:rPr>
              <a:t>RDO </a:t>
            </a:r>
            <a:r>
              <a:rPr lang="en-US" sz="1400" dirty="0" smtClean="0">
                <a:solidFill>
                  <a:schemeClr val="bg1">
                    <a:lumMod val="65000"/>
                  </a:schemeClr>
                </a:solidFill>
              </a:rPr>
              <a:t>(TOF)</a:t>
            </a:r>
            <a:endParaRPr lang="en-US" sz="1400" dirty="0">
              <a:solidFill>
                <a:schemeClr val="bg1">
                  <a:lumMod val="65000"/>
                </a:schemeClr>
              </a:solidFill>
            </a:endParaRPr>
          </a:p>
        </p:txBody>
      </p:sp>
      <p:cxnSp>
        <p:nvCxnSpPr>
          <p:cNvPr id="27" name="Elbow Connector 26"/>
          <p:cNvCxnSpPr>
            <a:endCxn id="25" idx="3"/>
          </p:cNvCxnSpPr>
          <p:nvPr/>
        </p:nvCxnSpPr>
        <p:spPr>
          <a:xfrm rot="10800000" flipV="1">
            <a:off x="2820902" y="4138272"/>
            <a:ext cx="882752" cy="484066"/>
          </a:xfrm>
          <a:prstGeom prst="bentConnector3">
            <a:avLst>
              <a:gd name="adj1" fmla="val -13878"/>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128056" y="5354124"/>
            <a:ext cx="692845" cy="426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9" name="TextBox 28"/>
          <p:cNvSpPr txBox="1"/>
          <p:nvPr/>
        </p:nvSpPr>
        <p:spPr>
          <a:xfrm>
            <a:off x="2172151" y="5275168"/>
            <a:ext cx="604653" cy="584775"/>
          </a:xfrm>
          <a:prstGeom prst="rect">
            <a:avLst/>
          </a:prstGeom>
          <a:noFill/>
        </p:spPr>
        <p:txBody>
          <a:bodyPr wrap="square" rtlCol="0">
            <a:spAutoFit/>
          </a:bodyPr>
          <a:lstStyle/>
          <a:p>
            <a:r>
              <a:rPr lang="en-US" dirty="0" smtClean="0">
                <a:solidFill>
                  <a:schemeClr val="bg1">
                    <a:lumMod val="65000"/>
                  </a:schemeClr>
                </a:solidFill>
              </a:rPr>
              <a:t>RDO </a:t>
            </a:r>
            <a:r>
              <a:rPr lang="en-US" sz="1400" dirty="0" smtClean="0">
                <a:solidFill>
                  <a:schemeClr val="bg1">
                    <a:lumMod val="65000"/>
                  </a:schemeClr>
                </a:solidFill>
              </a:rPr>
              <a:t>(TOF)</a:t>
            </a:r>
            <a:endParaRPr lang="en-US" sz="1400" dirty="0">
              <a:solidFill>
                <a:schemeClr val="bg1">
                  <a:lumMod val="65000"/>
                </a:schemeClr>
              </a:solidFill>
            </a:endParaRPr>
          </a:p>
        </p:txBody>
      </p:sp>
      <p:cxnSp>
        <p:nvCxnSpPr>
          <p:cNvPr id="30" name="Straight Connector 29"/>
          <p:cNvCxnSpPr>
            <a:stCxn id="26" idx="2"/>
            <a:endCxn id="29" idx="0"/>
          </p:cNvCxnSpPr>
          <p:nvPr/>
        </p:nvCxnSpPr>
        <p:spPr>
          <a:xfrm flipH="1">
            <a:off x="2474478" y="4914724"/>
            <a:ext cx="1" cy="360444"/>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184609" y="4326765"/>
            <a:ext cx="514885" cy="369332"/>
          </a:xfrm>
          <a:prstGeom prst="rect">
            <a:avLst/>
          </a:prstGeom>
          <a:noFill/>
        </p:spPr>
        <p:txBody>
          <a:bodyPr wrap="none" rtlCol="0">
            <a:spAutoFit/>
          </a:bodyPr>
          <a:lstStyle/>
          <a:p>
            <a:r>
              <a:rPr lang="en-US" dirty="0" smtClean="0"/>
              <a:t>SFP</a:t>
            </a:r>
            <a:endParaRPr lang="en-US" dirty="0"/>
          </a:p>
        </p:txBody>
      </p:sp>
      <p:sp>
        <p:nvSpPr>
          <p:cNvPr id="32" name="Rectangle 31"/>
          <p:cNvSpPr/>
          <p:nvPr/>
        </p:nvSpPr>
        <p:spPr>
          <a:xfrm>
            <a:off x="5828371" y="5350940"/>
            <a:ext cx="692845" cy="426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Elbow Connector 32"/>
          <p:cNvCxnSpPr/>
          <p:nvPr/>
        </p:nvCxnSpPr>
        <p:spPr>
          <a:xfrm rot="16200000" flipH="1">
            <a:off x="5039108" y="4419588"/>
            <a:ext cx="1215852" cy="646851"/>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2" idx="0"/>
          </p:cNvCxnSpPr>
          <p:nvPr/>
        </p:nvCxnSpPr>
        <p:spPr>
          <a:xfrm>
            <a:off x="6170439" y="4267318"/>
            <a:ext cx="4355" cy="108362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359390" y="4267318"/>
            <a:ext cx="0" cy="108362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867063" y="5350940"/>
            <a:ext cx="654153" cy="584775"/>
          </a:xfrm>
          <a:prstGeom prst="rect">
            <a:avLst/>
          </a:prstGeom>
          <a:noFill/>
        </p:spPr>
        <p:txBody>
          <a:bodyPr wrap="none" rtlCol="0">
            <a:spAutoFit/>
          </a:bodyPr>
          <a:lstStyle/>
          <a:p>
            <a:r>
              <a:rPr lang="en-US" dirty="0" smtClean="0"/>
              <a:t>DAM</a:t>
            </a:r>
          </a:p>
          <a:p>
            <a:endParaRPr lang="en-US" sz="1400" dirty="0"/>
          </a:p>
        </p:txBody>
      </p:sp>
      <p:sp>
        <p:nvSpPr>
          <p:cNvPr id="37" name="Rectangle 36"/>
          <p:cNvSpPr/>
          <p:nvPr/>
        </p:nvSpPr>
        <p:spPr>
          <a:xfrm>
            <a:off x="5262410" y="6093836"/>
            <a:ext cx="604653" cy="3956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285355" y="6093969"/>
            <a:ext cx="604653" cy="369332"/>
          </a:xfrm>
          <a:prstGeom prst="rect">
            <a:avLst/>
          </a:prstGeom>
          <a:noFill/>
        </p:spPr>
        <p:txBody>
          <a:bodyPr wrap="square" rtlCol="0">
            <a:spAutoFit/>
          </a:bodyPr>
          <a:lstStyle/>
          <a:p>
            <a:r>
              <a:rPr lang="en-US" dirty="0" smtClean="0"/>
              <a:t>RDO</a:t>
            </a:r>
            <a:endParaRPr lang="en-US" sz="1400" dirty="0"/>
          </a:p>
        </p:txBody>
      </p:sp>
      <p:sp>
        <p:nvSpPr>
          <p:cNvPr id="39" name="Rectangle 38"/>
          <p:cNvSpPr/>
          <p:nvPr/>
        </p:nvSpPr>
        <p:spPr>
          <a:xfrm>
            <a:off x="6405806" y="6093836"/>
            <a:ext cx="604653" cy="3956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428751" y="6093969"/>
            <a:ext cx="604653" cy="369332"/>
          </a:xfrm>
          <a:prstGeom prst="rect">
            <a:avLst/>
          </a:prstGeom>
          <a:noFill/>
        </p:spPr>
        <p:txBody>
          <a:bodyPr wrap="square" rtlCol="0">
            <a:spAutoFit/>
          </a:bodyPr>
          <a:lstStyle/>
          <a:p>
            <a:r>
              <a:rPr lang="en-US" dirty="0" smtClean="0"/>
              <a:t>RDO</a:t>
            </a:r>
            <a:endParaRPr lang="en-US" sz="1400" dirty="0"/>
          </a:p>
        </p:txBody>
      </p:sp>
      <p:cxnSp>
        <p:nvCxnSpPr>
          <p:cNvPr id="41" name="Straight Connector 40"/>
          <p:cNvCxnSpPr>
            <a:stCxn id="38" idx="3"/>
            <a:endCxn id="40" idx="1"/>
          </p:cNvCxnSpPr>
          <p:nvPr/>
        </p:nvCxnSpPr>
        <p:spPr>
          <a:xfrm>
            <a:off x="5890008" y="6278635"/>
            <a:ext cx="538743"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6200000" flipH="1">
            <a:off x="6337925" y="5868631"/>
            <a:ext cx="316031" cy="134378"/>
          </a:xfrm>
          <a:prstGeom prst="bentConnector3">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5400000">
            <a:off x="5688726" y="5869608"/>
            <a:ext cx="316031" cy="132425"/>
          </a:xfrm>
          <a:prstGeom prst="bentConnector3">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8841353" y="5352581"/>
            <a:ext cx="692845" cy="426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879009" y="5354312"/>
            <a:ext cx="654153" cy="369332"/>
          </a:xfrm>
          <a:prstGeom prst="rect">
            <a:avLst/>
          </a:prstGeom>
          <a:noFill/>
        </p:spPr>
        <p:txBody>
          <a:bodyPr wrap="none" rtlCol="0">
            <a:spAutoFit/>
          </a:bodyPr>
          <a:lstStyle/>
          <a:p>
            <a:r>
              <a:rPr lang="en-US" dirty="0" smtClean="0"/>
              <a:t>DAM</a:t>
            </a:r>
          </a:p>
        </p:txBody>
      </p:sp>
      <p:sp>
        <p:nvSpPr>
          <p:cNvPr id="46" name="Rectangle 45"/>
          <p:cNvSpPr/>
          <p:nvPr/>
        </p:nvSpPr>
        <p:spPr>
          <a:xfrm>
            <a:off x="8275392" y="6095477"/>
            <a:ext cx="604653" cy="3956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8298337" y="6095610"/>
            <a:ext cx="604653" cy="369332"/>
          </a:xfrm>
          <a:prstGeom prst="rect">
            <a:avLst/>
          </a:prstGeom>
          <a:noFill/>
        </p:spPr>
        <p:txBody>
          <a:bodyPr wrap="square" rtlCol="0">
            <a:spAutoFit/>
          </a:bodyPr>
          <a:lstStyle/>
          <a:p>
            <a:r>
              <a:rPr lang="en-US" dirty="0" smtClean="0"/>
              <a:t>RDO</a:t>
            </a:r>
            <a:endParaRPr lang="en-US" sz="1400" dirty="0"/>
          </a:p>
        </p:txBody>
      </p:sp>
      <p:sp>
        <p:nvSpPr>
          <p:cNvPr id="48" name="Rectangle 47"/>
          <p:cNvSpPr/>
          <p:nvPr/>
        </p:nvSpPr>
        <p:spPr>
          <a:xfrm>
            <a:off x="9418788" y="6095477"/>
            <a:ext cx="604653" cy="3956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9441733" y="6095610"/>
            <a:ext cx="604653" cy="369332"/>
          </a:xfrm>
          <a:prstGeom prst="rect">
            <a:avLst/>
          </a:prstGeom>
          <a:noFill/>
        </p:spPr>
        <p:txBody>
          <a:bodyPr wrap="square" rtlCol="0">
            <a:spAutoFit/>
          </a:bodyPr>
          <a:lstStyle/>
          <a:p>
            <a:r>
              <a:rPr lang="en-US" dirty="0" smtClean="0"/>
              <a:t>RDO</a:t>
            </a:r>
            <a:endParaRPr lang="en-US" sz="1400" dirty="0"/>
          </a:p>
        </p:txBody>
      </p:sp>
      <p:cxnSp>
        <p:nvCxnSpPr>
          <p:cNvPr id="50" name="Straight Connector 49"/>
          <p:cNvCxnSpPr>
            <a:stCxn id="47" idx="3"/>
            <a:endCxn id="49" idx="1"/>
          </p:cNvCxnSpPr>
          <p:nvPr/>
        </p:nvCxnSpPr>
        <p:spPr>
          <a:xfrm>
            <a:off x="8902990" y="6280276"/>
            <a:ext cx="538743"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16200000" flipH="1">
            <a:off x="9350907" y="5870272"/>
            <a:ext cx="316031" cy="134378"/>
          </a:xfrm>
          <a:prstGeom prst="bentConnector3">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5400000">
            <a:off x="8701708" y="5871249"/>
            <a:ext cx="316031" cy="132425"/>
          </a:xfrm>
          <a:prstGeom prst="bentConnector3">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817129" y="5548722"/>
            <a:ext cx="1847850" cy="9525"/>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545282" y="3584529"/>
            <a:ext cx="425178"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44905" y="6018661"/>
            <a:ext cx="319224" cy="259973"/>
          </a:xfrm>
          <a:prstGeom prst="rect">
            <a:avLst/>
          </a:prstGeom>
          <a:pattFill prst="pct30">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824243" y="6026989"/>
            <a:ext cx="3161315" cy="276999"/>
          </a:xfrm>
          <a:prstGeom prst="rect">
            <a:avLst/>
          </a:prstGeom>
          <a:noFill/>
        </p:spPr>
        <p:txBody>
          <a:bodyPr wrap="none" rtlCol="0">
            <a:spAutoFit/>
          </a:bodyPr>
          <a:lstStyle/>
          <a:p>
            <a:r>
              <a:rPr lang="en-US" sz="1200" dirty="0" smtClean="0"/>
              <a:t>Could be a separate clock fanout PCB, if needed</a:t>
            </a:r>
            <a:endParaRPr lang="en-US" sz="1200" dirty="0"/>
          </a:p>
        </p:txBody>
      </p:sp>
      <p:sp>
        <p:nvSpPr>
          <p:cNvPr id="59" name="TextBox 58"/>
          <p:cNvSpPr txBox="1"/>
          <p:nvPr/>
        </p:nvSpPr>
        <p:spPr>
          <a:xfrm>
            <a:off x="8825410" y="4597177"/>
            <a:ext cx="814518" cy="523220"/>
          </a:xfrm>
          <a:prstGeom prst="rect">
            <a:avLst/>
          </a:prstGeom>
          <a:noFill/>
        </p:spPr>
        <p:txBody>
          <a:bodyPr wrap="none" rtlCol="0">
            <a:spAutoFit/>
          </a:bodyPr>
          <a:lstStyle/>
          <a:p>
            <a:r>
              <a:rPr lang="en-US" sz="2800" dirty="0" smtClean="0"/>
              <a:t>GTU</a:t>
            </a:r>
            <a:endParaRPr lang="en-US" sz="2800" dirty="0"/>
          </a:p>
        </p:txBody>
      </p:sp>
      <p:sp>
        <p:nvSpPr>
          <p:cNvPr id="60" name="TextBox 59"/>
          <p:cNvSpPr txBox="1"/>
          <p:nvPr/>
        </p:nvSpPr>
        <p:spPr>
          <a:xfrm>
            <a:off x="8730072" y="3936236"/>
            <a:ext cx="688009" cy="369332"/>
          </a:xfrm>
          <a:prstGeom prst="rect">
            <a:avLst/>
          </a:prstGeom>
          <a:noFill/>
        </p:spPr>
        <p:txBody>
          <a:bodyPr wrap="none" rtlCol="0">
            <a:spAutoFit/>
          </a:bodyPr>
          <a:lstStyle/>
          <a:p>
            <a:r>
              <a:rPr lang="en-US" dirty="0" smtClean="0"/>
              <a:t>FPGA</a:t>
            </a:r>
            <a:endParaRPr lang="en-US" dirty="0"/>
          </a:p>
        </p:txBody>
      </p:sp>
      <p:sp>
        <p:nvSpPr>
          <p:cNvPr id="61" name="Rectangle 60"/>
          <p:cNvSpPr/>
          <p:nvPr/>
        </p:nvSpPr>
        <p:spPr>
          <a:xfrm>
            <a:off x="4360572" y="5350940"/>
            <a:ext cx="692845" cy="426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flipV="1">
            <a:off x="5175800" y="5593006"/>
            <a:ext cx="536380" cy="1"/>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415244" y="5394535"/>
            <a:ext cx="654153" cy="369332"/>
          </a:xfrm>
          <a:prstGeom prst="rect">
            <a:avLst/>
          </a:prstGeom>
          <a:noFill/>
        </p:spPr>
        <p:txBody>
          <a:bodyPr wrap="none" rtlCol="0">
            <a:spAutoFit/>
          </a:bodyPr>
          <a:lstStyle/>
          <a:p>
            <a:r>
              <a:rPr lang="en-US" dirty="0" smtClean="0"/>
              <a:t>DAM</a:t>
            </a:r>
          </a:p>
        </p:txBody>
      </p:sp>
      <p:cxnSp>
        <p:nvCxnSpPr>
          <p:cNvPr id="64" name="Elbow Connector 63"/>
          <p:cNvCxnSpPr>
            <a:stCxn id="61" idx="1"/>
          </p:cNvCxnSpPr>
          <p:nvPr/>
        </p:nvCxnSpPr>
        <p:spPr>
          <a:xfrm rot="10800000">
            <a:off x="2831476" y="4756889"/>
            <a:ext cx="1529096" cy="807484"/>
          </a:xfrm>
          <a:prstGeom prst="bentConnector3">
            <a:avLst>
              <a:gd name="adj1" fmla="val 81395"/>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220484" y="3791948"/>
            <a:ext cx="936475" cy="369332"/>
          </a:xfrm>
          <a:prstGeom prst="rect">
            <a:avLst/>
          </a:prstGeom>
          <a:noFill/>
        </p:spPr>
        <p:txBody>
          <a:bodyPr wrap="none" rtlCol="0">
            <a:spAutoFit/>
          </a:bodyPr>
          <a:lstStyle/>
          <a:p>
            <a:r>
              <a:rPr lang="en-US" dirty="0" smtClean="0"/>
              <a:t>1 : ~200</a:t>
            </a:r>
            <a:endParaRPr lang="en-US" dirty="0"/>
          </a:p>
        </p:txBody>
      </p:sp>
      <p:sp>
        <p:nvSpPr>
          <p:cNvPr id="68" name="Rectangle 67"/>
          <p:cNvSpPr/>
          <p:nvPr/>
        </p:nvSpPr>
        <p:spPr>
          <a:xfrm>
            <a:off x="1536770" y="6334766"/>
            <a:ext cx="327360" cy="249184"/>
          </a:xfrm>
          <a:prstGeom prst="rect">
            <a:avLst/>
          </a:prstGeom>
          <a:pattFill prst="pct1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829658" y="6315106"/>
            <a:ext cx="3081741" cy="307777"/>
          </a:xfrm>
          <a:prstGeom prst="rect">
            <a:avLst/>
          </a:prstGeom>
          <a:noFill/>
        </p:spPr>
        <p:txBody>
          <a:bodyPr wrap="none" rtlCol="0">
            <a:spAutoFit/>
          </a:bodyPr>
          <a:lstStyle/>
          <a:p>
            <a:r>
              <a:rPr lang="en-US" sz="1400" dirty="0" smtClean="0">
                <a:solidFill>
                  <a:schemeClr val="bg1">
                    <a:lumMod val="65000"/>
                  </a:schemeClr>
                </a:solidFill>
              </a:rPr>
              <a:t>May be needed</a:t>
            </a:r>
            <a:r>
              <a:rPr lang="en-US" sz="1400" dirty="0" smtClean="0"/>
              <a:t>, </a:t>
            </a:r>
            <a:r>
              <a:rPr lang="en-US" sz="1400" dirty="0" smtClean="0">
                <a:solidFill>
                  <a:schemeClr val="bg1">
                    <a:lumMod val="65000"/>
                  </a:schemeClr>
                </a:solidFill>
              </a:rPr>
              <a:t>RDO</a:t>
            </a:r>
            <a:r>
              <a:rPr lang="en-US" sz="1100" dirty="0" smtClean="0">
                <a:solidFill>
                  <a:schemeClr val="bg1">
                    <a:lumMod val="65000"/>
                  </a:schemeClr>
                </a:solidFill>
              </a:rPr>
              <a:t>(TOF) </a:t>
            </a:r>
            <a:r>
              <a:rPr lang="en-US" sz="1400" dirty="0" smtClean="0">
                <a:solidFill>
                  <a:schemeClr val="bg1">
                    <a:lumMod val="65000"/>
                  </a:schemeClr>
                </a:solidFill>
              </a:rPr>
              <a:t>, DAM</a:t>
            </a:r>
            <a:r>
              <a:rPr lang="en-US" sz="1100" dirty="0" smtClean="0">
                <a:solidFill>
                  <a:schemeClr val="bg1">
                    <a:lumMod val="65000"/>
                  </a:schemeClr>
                </a:solidFill>
              </a:rPr>
              <a:t>(</a:t>
            </a:r>
            <a:r>
              <a:rPr lang="en-US" sz="1100" dirty="0" err="1" smtClean="0">
                <a:solidFill>
                  <a:schemeClr val="bg1">
                    <a:lumMod val="65000"/>
                  </a:schemeClr>
                </a:solidFill>
              </a:rPr>
              <a:t>dRICH</a:t>
            </a:r>
            <a:r>
              <a:rPr lang="en-US" sz="1100" dirty="0" smtClean="0">
                <a:solidFill>
                  <a:schemeClr val="bg1">
                    <a:lumMod val="65000"/>
                  </a:schemeClr>
                </a:solidFill>
              </a:rPr>
              <a:t>)</a:t>
            </a:r>
            <a:endParaRPr lang="en-US" sz="1100" dirty="0">
              <a:solidFill>
                <a:schemeClr val="bg1">
                  <a:lumMod val="65000"/>
                </a:schemeClr>
              </a:solidFill>
            </a:endParaRPr>
          </a:p>
        </p:txBody>
      </p:sp>
      <p:sp>
        <p:nvSpPr>
          <p:cNvPr id="70" name="TextBox 69"/>
          <p:cNvSpPr txBox="1"/>
          <p:nvPr/>
        </p:nvSpPr>
        <p:spPr>
          <a:xfrm>
            <a:off x="5609160" y="4905398"/>
            <a:ext cx="591637" cy="276999"/>
          </a:xfrm>
          <a:prstGeom prst="rect">
            <a:avLst/>
          </a:prstGeom>
          <a:noFill/>
        </p:spPr>
        <p:txBody>
          <a:bodyPr wrap="none" rtlCol="0">
            <a:spAutoFit/>
            <a:scene3d>
              <a:camera prst="orthographicFront">
                <a:rot lat="0" lon="0" rev="5400000"/>
              </a:camera>
              <a:lightRig rig="threePt" dir="t"/>
            </a:scene3d>
          </a:bodyPr>
          <a:lstStyle/>
          <a:p>
            <a:r>
              <a:rPr lang="en-US" sz="1200" dirty="0" smtClean="0">
                <a:solidFill>
                  <a:srgbClr val="FF0000"/>
                </a:solidFill>
              </a:rPr>
              <a:t>CLOCK</a:t>
            </a:r>
            <a:endParaRPr lang="en-US" sz="1200" dirty="0">
              <a:solidFill>
                <a:srgbClr val="FF0000"/>
              </a:solidFill>
            </a:endParaRPr>
          </a:p>
        </p:txBody>
      </p:sp>
      <p:sp>
        <p:nvSpPr>
          <p:cNvPr id="71" name="TextBox 70"/>
          <p:cNvSpPr txBox="1"/>
          <p:nvPr/>
        </p:nvSpPr>
        <p:spPr>
          <a:xfrm>
            <a:off x="5673848" y="4754524"/>
            <a:ext cx="889282" cy="276999"/>
          </a:xfrm>
          <a:prstGeom prst="rect">
            <a:avLst/>
          </a:prstGeom>
          <a:noFill/>
        </p:spPr>
        <p:txBody>
          <a:bodyPr wrap="none" rtlCol="0">
            <a:spAutoFit/>
            <a:scene3d>
              <a:camera prst="orthographicFront">
                <a:rot lat="0" lon="0" rev="5400000"/>
              </a:camera>
              <a:lightRig rig="threePt" dir="t"/>
            </a:scene3d>
          </a:bodyPr>
          <a:lstStyle/>
          <a:p>
            <a:r>
              <a:rPr lang="en-US" sz="1200" dirty="0" err="1" smtClean="0">
                <a:solidFill>
                  <a:srgbClr val="FF0000"/>
                </a:solidFill>
              </a:rPr>
              <a:t>RunControl</a:t>
            </a:r>
            <a:endParaRPr lang="en-US" sz="1200" dirty="0">
              <a:solidFill>
                <a:srgbClr val="FF0000"/>
              </a:solidFill>
            </a:endParaRPr>
          </a:p>
        </p:txBody>
      </p:sp>
      <p:sp>
        <p:nvSpPr>
          <p:cNvPr id="72" name="TextBox 71"/>
          <p:cNvSpPr txBox="1"/>
          <p:nvPr/>
        </p:nvSpPr>
        <p:spPr>
          <a:xfrm>
            <a:off x="5984410" y="4895270"/>
            <a:ext cx="640432" cy="276999"/>
          </a:xfrm>
          <a:prstGeom prst="rect">
            <a:avLst/>
          </a:prstGeom>
          <a:noFill/>
        </p:spPr>
        <p:txBody>
          <a:bodyPr wrap="none" rtlCol="0">
            <a:spAutoFit/>
            <a:scene3d>
              <a:camera prst="orthographicFront">
                <a:rot lat="0" lon="0" rev="5400000"/>
              </a:camera>
              <a:lightRig rig="threePt" dir="t"/>
            </a:scene3d>
          </a:bodyPr>
          <a:lstStyle/>
          <a:p>
            <a:r>
              <a:rPr lang="en-US" sz="1200" dirty="0" smtClean="0">
                <a:solidFill>
                  <a:srgbClr val="FF0000"/>
                </a:solidFill>
              </a:rPr>
              <a:t>STATUS</a:t>
            </a:r>
            <a:endParaRPr lang="en-US" sz="1200" dirty="0">
              <a:solidFill>
                <a:srgbClr val="FF0000"/>
              </a:solidFill>
            </a:endParaRPr>
          </a:p>
        </p:txBody>
      </p:sp>
      <p:sp>
        <p:nvSpPr>
          <p:cNvPr id="2" name="TextBox 1"/>
          <p:cNvSpPr txBox="1"/>
          <p:nvPr/>
        </p:nvSpPr>
        <p:spPr>
          <a:xfrm>
            <a:off x="847897" y="806255"/>
            <a:ext cx="1026563" cy="400110"/>
          </a:xfrm>
          <a:prstGeom prst="rect">
            <a:avLst/>
          </a:prstGeom>
          <a:noFill/>
        </p:spPr>
        <p:txBody>
          <a:bodyPr wrap="none" rtlCol="0">
            <a:spAutoFit/>
          </a:bodyPr>
          <a:lstStyle/>
          <a:p>
            <a:r>
              <a:rPr lang="en-US" sz="2000" b="1" dirty="0"/>
              <a:t>2</a:t>
            </a:r>
            <a:r>
              <a:rPr lang="en-US" sz="2000" b="1" dirty="0" smtClean="0"/>
              <a:t>.1 GTU</a:t>
            </a:r>
            <a:endParaRPr lang="en-US" sz="2000" b="1" dirty="0"/>
          </a:p>
        </p:txBody>
      </p:sp>
      <p:sp>
        <p:nvSpPr>
          <p:cNvPr id="73" name="TextBox 72"/>
          <p:cNvSpPr txBox="1"/>
          <p:nvPr/>
        </p:nvSpPr>
        <p:spPr>
          <a:xfrm>
            <a:off x="847897" y="365760"/>
            <a:ext cx="4173515" cy="523220"/>
          </a:xfrm>
          <a:prstGeom prst="rect">
            <a:avLst/>
          </a:prstGeom>
          <a:noFill/>
        </p:spPr>
        <p:txBody>
          <a:bodyPr wrap="none" rtlCol="0">
            <a:spAutoFit/>
          </a:bodyPr>
          <a:lstStyle/>
          <a:p>
            <a:r>
              <a:rPr lang="en-US" sz="2800" b="1" dirty="0" smtClean="0"/>
              <a:t>2. Overall hardware design</a:t>
            </a:r>
          </a:p>
        </p:txBody>
      </p:sp>
    </p:spTree>
    <p:extLst>
      <p:ext uri="{BB962C8B-B14F-4D97-AF65-F5344CB8AC3E}">
        <p14:creationId xmlns:p14="http://schemas.microsoft.com/office/powerpoint/2010/main" val="3566591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a:xfrm>
            <a:off x="1436914" y="1206365"/>
            <a:ext cx="7828384" cy="4923793"/>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47897" y="806255"/>
            <a:ext cx="4447756" cy="400110"/>
          </a:xfrm>
          <a:prstGeom prst="rect">
            <a:avLst/>
          </a:prstGeom>
          <a:noFill/>
        </p:spPr>
        <p:txBody>
          <a:bodyPr wrap="none" rtlCol="0">
            <a:spAutoFit/>
          </a:bodyPr>
          <a:lstStyle/>
          <a:p>
            <a:r>
              <a:rPr lang="en-US" sz="2000" b="1" dirty="0"/>
              <a:t>2</a:t>
            </a:r>
            <a:r>
              <a:rPr lang="en-US" sz="2000" b="1" dirty="0" smtClean="0"/>
              <a:t>.2 </a:t>
            </a:r>
            <a:r>
              <a:rPr lang="en-US" sz="2000" b="1" dirty="0" smtClean="0"/>
              <a:t>DAM (</a:t>
            </a:r>
            <a:r>
              <a:rPr lang="en-US" sz="2000" dirty="0" smtClean="0"/>
              <a:t>FLX155, ATLAS FELIX upgrade</a:t>
            </a:r>
            <a:r>
              <a:rPr lang="en-US" sz="2000" b="1" dirty="0" smtClean="0"/>
              <a:t>)</a:t>
            </a:r>
            <a:endParaRPr lang="en-US" sz="2000" b="1" dirty="0"/>
          </a:p>
        </p:txBody>
      </p:sp>
      <p:sp>
        <p:nvSpPr>
          <p:cNvPr id="2" name="Rectangle 1"/>
          <p:cNvSpPr/>
          <p:nvPr/>
        </p:nvSpPr>
        <p:spPr>
          <a:xfrm>
            <a:off x="1268963" y="2079837"/>
            <a:ext cx="550507" cy="783771"/>
          </a:xfrm>
          <a:prstGeom prst="rect">
            <a:avLst/>
          </a:prstGeom>
          <a:solidFill>
            <a:srgbClr val="FF0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30585" y="2036795"/>
            <a:ext cx="798808" cy="923330"/>
          </a:xfrm>
          <a:prstGeom prst="rect">
            <a:avLst/>
          </a:prstGeom>
          <a:noFill/>
        </p:spPr>
        <p:txBody>
          <a:bodyPr wrap="none" rtlCol="0">
            <a:spAutoFit/>
          </a:bodyPr>
          <a:lstStyle/>
          <a:p>
            <a:pPr algn="ctr"/>
            <a:r>
              <a:rPr lang="en-US" dirty="0" smtClean="0"/>
              <a:t>LTI</a:t>
            </a:r>
          </a:p>
          <a:p>
            <a:pPr algn="ctr"/>
            <a:r>
              <a:rPr lang="en-US" dirty="0" err="1" smtClean="0"/>
              <a:t>FireFly</a:t>
            </a:r>
            <a:endParaRPr lang="en-US" dirty="0" smtClean="0"/>
          </a:p>
          <a:p>
            <a:pPr algn="ctr"/>
            <a:r>
              <a:rPr lang="en-US" dirty="0" err="1" smtClean="0"/>
              <a:t>Tx</a:t>
            </a:r>
            <a:r>
              <a:rPr lang="en-US" dirty="0" smtClean="0"/>
              <a:t>/Rx</a:t>
            </a:r>
            <a:endParaRPr lang="en-US" dirty="0"/>
          </a:p>
        </p:txBody>
      </p:sp>
      <p:sp>
        <p:nvSpPr>
          <p:cNvPr id="7" name="Rectangle 6"/>
          <p:cNvSpPr/>
          <p:nvPr/>
        </p:nvSpPr>
        <p:spPr>
          <a:xfrm>
            <a:off x="3117580" y="5745902"/>
            <a:ext cx="2074249" cy="481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174832" y="5668493"/>
            <a:ext cx="2100190" cy="646331"/>
          </a:xfrm>
          <a:prstGeom prst="rect">
            <a:avLst/>
          </a:prstGeom>
          <a:noFill/>
        </p:spPr>
        <p:txBody>
          <a:bodyPr wrap="none" rtlCol="0">
            <a:spAutoFit/>
          </a:bodyPr>
          <a:lstStyle/>
          <a:p>
            <a:r>
              <a:rPr lang="en-US" dirty="0" smtClean="0"/>
              <a:t>PCIexpress </a:t>
            </a:r>
            <a:r>
              <a:rPr lang="en-US" dirty="0" smtClean="0"/>
              <a:t>GEN</a:t>
            </a:r>
            <a:r>
              <a:rPr lang="en-US" dirty="0" smtClean="0"/>
              <a:t>4x16</a:t>
            </a:r>
          </a:p>
          <a:p>
            <a:r>
              <a:rPr lang="en-US" dirty="0" smtClean="0"/>
              <a:t> 2* GEN5x8</a:t>
            </a:r>
            <a:endParaRPr lang="en-US" dirty="0"/>
          </a:p>
        </p:txBody>
      </p:sp>
      <p:sp>
        <p:nvSpPr>
          <p:cNvPr id="9" name="Rectangle 8"/>
          <p:cNvSpPr/>
          <p:nvPr/>
        </p:nvSpPr>
        <p:spPr>
          <a:xfrm>
            <a:off x="3121192" y="1383447"/>
            <a:ext cx="756938" cy="80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121192" y="1463202"/>
            <a:ext cx="756938" cy="646331"/>
          </a:xfrm>
          <a:prstGeom prst="rect">
            <a:avLst/>
          </a:prstGeom>
          <a:noFill/>
        </p:spPr>
        <p:txBody>
          <a:bodyPr wrap="none" rtlCol="0">
            <a:spAutoFit/>
          </a:bodyPr>
          <a:lstStyle/>
          <a:p>
            <a:r>
              <a:rPr lang="en-US" dirty="0" smtClean="0"/>
              <a:t>Clock</a:t>
            </a:r>
          </a:p>
          <a:p>
            <a:r>
              <a:rPr lang="en-US" dirty="0" smtClean="0"/>
              <a:t>buffer</a:t>
            </a:r>
            <a:endParaRPr lang="en-US" dirty="0"/>
          </a:p>
        </p:txBody>
      </p:sp>
      <p:sp>
        <p:nvSpPr>
          <p:cNvPr id="11" name="Rectangle 10"/>
          <p:cNvSpPr/>
          <p:nvPr/>
        </p:nvSpPr>
        <p:spPr>
          <a:xfrm>
            <a:off x="3121192" y="2443733"/>
            <a:ext cx="4441658" cy="2918841"/>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285481" y="4744346"/>
            <a:ext cx="1358398" cy="646331"/>
          </a:xfrm>
          <a:prstGeom prst="rect">
            <a:avLst/>
          </a:prstGeom>
          <a:noFill/>
        </p:spPr>
        <p:txBody>
          <a:bodyPr wrap="square" rtlCol="0">
            <a:spAutoFit/>
          </a:bodyPr>
          <a:lstStyle/>
          <a:p>
            <a:pPr algn="ctr"/>
            <a:r>
              <a:rPr lang="en-US" dirty="0" smtClean="0"/>
              <a:t>FPGA</a:t>
            </a:r>
          </a:p>
          <a:p>
            <a:pPr algn="ctr"/>
            <a:r>
              <a:rPr lang="en-US" dirty="0" smtClean="0"/>
              <a:t>Xilinx </a:t>
            </a:r>
            <a:r>
              <a:rPr lang="en-US" dirty="0" err="1" smtClean="0"/>
              <a:t>Versal</a:t>
            </a:r>
            <a:endParaRPr lang="en-US" dirty="0"/>
          </a:p>
        </p:txBody>
      </p:sp>
      <p:cxnSp>
        <p:nvCxnSpPr>
          <p:cNvPr id="16" name="Elbow Connector 15"/>
          <p:cNvCxnSpPr>
            <a:endCxn id="10" idx="1"/>
          </p:cNvCxnSpPr>
          <p:nvPr/>
        </p:nvCxnSpPr>
        <p:spPr>
          <a:xfrm flipV="1">
            <a:off x="1819470" y="1786368"/>
            <a:ext cx="1301722" cy="402919"/>
          </a:xfrm>
          <a:prstGeom prst="bentConnector3">
            <a:avLst>
              <a:gd name="adj1" fmla="val 16707"/>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1819470" y="2575249"/>
            <a:ext cx="1301722" cy="121298"/>
          </a:xfrm>
          <a:prstGeom prst="bentConnector3">
            <a:avLst>
              <a:gd name="adj1" fmla="val 7634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1802728" y="2794887"/>
            <a:ext cx="1318467" cy="137440"/>
          </a:xfrm>
          <a:prstGeom prst="bentConnector3">
            <a:avLst>
              <a:gd name="adj1" fmla="val 8287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082406" y="1524757"/>
            <a:ext cx="840295" cy="523220"/>
          </a:xfrm>
          <a:prstGeom prst="rect">
            <a:avLst/>
          </a:prstGeom>
          <a:noFill/>
        </p:spPr>
        <p:txBody>
          <a:bodyPr wrap="none" rtlCol="0">
            <a:spAutoFit/>
          </a:bodyPr>
          <a:lstStyle/>
          <a:p>
            <a:r>
              <a:rPr lang="en-US" sz="1400" dirty="0" smtClean="0">
                <a:solidFill>
                  <a:srgbClr val="FF0000"/>
                </a:solidFill>
              </a:rPr>
              <a:t>CLOCK</a:t>
            </a:r>
          </a:p>
          <a:p>
            <a:r>
              <a:rPr lang="en-US" sz="1400" dirty="0" smtClean="0">
                <a:solidFill>
                  <a:srgbClr val="FF0000"/>
                </a:solidFill>
              </a:rPr>
              <a:t>98.5MHz</a:t>
            </a:r>
            <a:endParaRPr lang="en-US" sz="1400" dirty="0">
              <a:solidFill>
                <a:srgbClr val="FF0000"/>
              </a:solidFill>
            </a:endParaRPr>
          </a:p>
        </p:txBody>
      </p:sp>
      <p:sp>
        <p:nvSpPr>
          <p:cNvPr id="26" name="TextBox 25"/>
          <p:cNvSpPr txBox="1"/>
          <p:nvPr/>
        </p:nvSpPr>
        <p:spPr>
          <a:xfrm>
            <a:off x="1946360" y="2338199"/>
            <a:ext cx="1012072" cy="307777"/>
          </a:xfrm>
          <a:prstGeom prst="rect">
            <a:avLst/>
          </a:prstGeom>
          <a:noFill/>
        </p:spPr>
        <p:txBody>
          <a:bodyPr wrap="none" rtlCol="0">
            <a:spAutoFit/>
          </a:bodyPr>
          <a:lstStyle/>
          <a:p>
            <a:r>
              <a:rPr lang="en-US" sz="1400" dirty="0" err="1" smtClean="0">
                <a:solidFill>
                  <a:srgbClr val="FF0000"/>
                </a:solidFill>
              </a:rPr>
              <a:t>RunControl</a:t>
            </a:r>
            <a:endParaRPr lang="en-US" sz="1400" dirty="0">
              <a:solidFill>
                <a:srgbClr val="FF0000"/>
              </a:solidFill>
            </a:endParaRPr>
          </a:p>
        </p:txBody>
      </p:sp>
      <p:sp>
        <p:nvSpPr>
          <p:cNvPr id="27" name="TextBox 26"/>
          <p:cNvSpPr txBox="1"/>
          <p:nvPr/>
        </p:nvSpPr>
        <p:spPr>
          <a:xfrm>
            <a:off x="2062798" y="2700508"/>
            <a:ext cx="714811" cy="307777"/>
          </a:xfrm>
          <a:prstGeom prst="rect">
            <a:avLst/>
          </a:prstGeom>
          <a:noFill/>
        </p:spPr>
        <p:txBody>
          <a:bodyPr wrap="none" rtlCol="0">
            <a:spAutoFit/>
          </a:bodyPr>
          <a:lstStyle/>
          <a:p>
            <a:r>
              <a:rPr lang="en-US" sz="1400" dirty="0" smtClean="0">
                <a:solidFill>
                  <a:srgbClr val="FF0000"/>
                </a:solidFill>
              </a:rPr>
              <a:t>STATUS</a:t>
            </a:r>
            <a:endParaRPr lang="en-US" sz="1400" dirty="0">
              <a:solidFill>
                <a:srgbClr val="FF0000"/>
              </a:solidFill>
            </a:endParaRPr>
          </a:p>
        </p:txBody>
      </p:sp>
      <p:sp>
        <p:nvSpPr>
          <p:cNvPr id="28" name="Rectangle 27"/>
          <p:cNvSpPr/>
          <p:nvPr/>
        </p:nvSpPr>
        <p:spPr>
          <a:xfrm>
            <a:off x="428312" y="2081539"/>
            <a:ext cx="550507" cy="783771"/>
          </a:xfrm>
          <a:prstGeom prst="rect">
            <a:avLst/>
          </a:prstGeom>
          <a:solidFill>
            <a:srgbClr val="FFC0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428312" y="2214258"/>
            <a:ext cx="589072" cy="369332"/>
          </a:xfrm>
          <a:prstGeom prst="rect">
            <a:avLst/>
          </a:prstGeom>
          <a:noFill/>
        </p:spPr>
        <p:txBody>
          <a:bodyPr wrap="none" rtlCol="0">
            <a:spAutoFit/>
          </a:bodyPr>
          <a:lstStyle/>
          <a:p>
            <a:r>
              <a:rPr lang="en-US" dirty="0" smtClean="0"/>
              <a:t>GTU</a:t>
            </a:r>
            <a:endParaRPr lang="en-US" dirty="0"/>
          </a:p>
        </p:txBody>
      </p:sp>
      <p:cxnSp>
        <p:nvCxnSpPr>
          <p:cNvPr id="31" name="Straight Arrow Connector 30"/>
          <p:cNvCxnSpPr/>
          <p:nvPr/>
        </p:nvCxnSpPr>
        <p:spPr>
          <a:xfrm>
            <a:off x="978819" y="2635898"/>
            <a:ext cx="290144"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801706" y="5744712"/>
            <a:ext cx="1565108" cy="481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6083664" y="5775280"/>
            <a:ext cx="971741" cy="369332"/>
          </a:xfrm>
          <a:prstGeom prst="rect">
            <a:avLst/>
          </a:prstGeom>
          <a:noFill/>
        </p:spPr>
        <p:txBody>
          <a:bodyPr wrap="none" rtlCol="0">
            <a:spAutoFit/>
          </a:bodyPr>
          <a:lstStyle/>
          <a:p>
            <a:r>
              <a:rPr lang="en-US" dirty="0" smtClean="0"/>
              <a:t>100 </a:t>
            </a:r>
            <a:r>
              <a:rPr lang="en-US" dirty="0" smtClean="0"/>
              <a:t>GBE</a:t>
            </a:r>
            <a:endParaRPr lang="en-US" dirty="0"/>
          </a:p>
        </p:txBody>
      </p:sp>
      <p:sp>
        <p:nvSpPr>
          <p:cNvPr id="34" name="Rectangle 33"/>
          <p:cNvSpPr/>
          <p:nvPr/>
        </p:nvSpPr>
        <p:spPr>
          <a:xfrm>
            <a:off x="1267394" y="4224423"/>
            <a:ext cx="550507" cy="675238"/>
          </a:xfrm>
          <a:prstGeom prst="rect">
            <a:avLst/>
          </a:prstGeom>
          <a:solidFill>
            <a:srgbClr val="00B05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1267394" y="4293141"/>
            <a:ext cx="617477" cy="369332"/>
          </a:xfrm>
          <a:prstGeom prst="rect">
            <a:avLst/>
          </a:prstGeom>
          <a:noFill/>
        </p:spPr>
        <p:txBody>
          <a:bodyPr wrap="none" rtlCol="0">
            <a:spAutoFit/>
          </a:bodyPr>
          <a:lstStyle/>
          <a:p>
            <a:r>
              <a:rPr lang="en-US" dirty="0" smtClean="0"/>
              <a:t>RJ45</a:t>
            </a:r>
          </a:p>
        </p:txBody>
      </p:sp>
      <p:cxnSp>
        <p:nvCxnSpPr>
          <p:cNvPr id="37" name="Straight Arrow Connector 36"/>
          <p:cNvCxnSpPr/>
          <p:nvPr/>
        </p:nvCxnSpPr>
        <p:spPr>
          <a:xfrm flipV="1">
            <a:off x="1817901" y="4594860"/>
            <a:ext cx="1303291" cy="762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33536" y="4293141"/>
            <a:ext cx="1053685" cy="338554"/>
          </a:xfrm>
          <a:prstGeom prst="rect">
            <a:avLst/>
          </a:prstGeom>
          <a:noFill/>
        </p:spPr>
        <p:txBody>
          <a:bodyPr wrap="none" rtlCol="0">
            <a:spAutoFit/>
          </a:bodyPr>
          <a:lstStyle/>
          <a:p>
            <a:pPr algn="ctr"/>
            <a:r>
              <a:rPr lang="en-US" sz="1600" dirty="0" err="1" smtClean="0"/>
              <a:t>GigaBitEth</a:t>
            </a:r>
            <a:endParaRPr lang="en-US" sz="1600" dirty="0"/>
          </a:p>
        </p:txBody>
      </p:sp>
      <p:cxnSp>
        <p:nvCxnSpPr>
          <p:cNvPr id="41" name="Elbow Connector 40"/>
          <p:cNvCxnSpPr/>
          <p:nvPr/>
        </p:nvCxnSpPr>
        <p:spPr>
          <a:xfrm>
            <a:off x="3878130" y="1987827"/>
            <a:ext cx="579570" cy="455906"/>
          </a:xfrm>
          <a:prstGeom prst="bentConnector3">
            <a:avLst>
              <a:gd name="adj1" fmla="val 100399"/>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a:off x="3878130" y="1524757"/>
            <a:ext cx="3277050" cy="918976"/>
          </a:xfrm>
          <a:prstGeom prst="bentConnector3">
            <a:avLst>
              <a:gd name="adj1" fmla="val 99848"/>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096176" y="2373381"/>
            <a:ext cx="747512" cy="646331"/>
          </a:xfrm>
          <a:prstGeom prst="rect">
            <a:avLst/>
          </a:prstGeom>
          <a:noFill/>
        </p:spPr>
        <p:txBody>
          <a:bodyPr wrap="none" rtlCol="0">
            <a:spAutoFit/>
          </a:bodyPr>
          <a:lstStyle/>
          <a:p>
            <a:r>
              <a:rPr lang="en-US" dirty="0" smtClean="0"/>
              <a:t>Fabric</a:t>
            </a:r>
          </a:p>
          <a:p>
            <a:r>
              <a:rPr lang="en-US" dirty="0" smtClean="0"/>
              <a:t>Clock</a:t>
            </a:r>
            <a:endParaRPr lang="en-US" dirty="0"/>
          </a:p>
        </p:txBody>
      </p:sp>
      <p:sp>
        <p:nvSpPr>
          <p:cNvPr id="47" name="TextBox 46"/>
          <p:cNvSpPr txBox="1"/>
          <p:nvPr/>
        </p:nvSpPr>
        <p:spPr>
          <a:xfrm>
            <a:off x="6641028" y="2412116"/>
            <a:ext cx="857735" cy="369332"/>
          </a:xfrm>
          <a:prstGeom prst="rect">
            <a:avLst/>
          </a:prstGeom>
          <a:noFill/>
        </p:spPr>
        <p:txBody>
          <a:bodyPr wrap="none" rtlCol="0">
            <a:spAutoFit/>
          </a:bodyPr>
          <a:lstStyle/>
          <a:p>
            <a:pPr algn="ctr"/>
            <a:r>
              <a:rPr lang="en-US" dirty="0" err="1" smtClean="0"/>
              <a:t>RefClks</a:t>
            </a:r>
            <a:endParaRPr lang="en-US" dirty="0"/>
          </a:p>
        </p:txBody>
      </p:sp>
      <p:sp>
        <p:nvSpPr>
          <p:cNvPr id="48" name="TextBox 47"/>
          <p:cNvSpPr txBox="1"/>
          <p:nvPr/>
        </p:nvSpPr>
        <p:spPr>
          <a:xfrm>
            <a:off x="6522892" y="3270874"/>
            <a:ext cx="883575" cy="646331"/>
          </a:xfrm>
          <a:prstGeom prst="rect">
            <a:avLst/>
          </a:prstGeom>
          <a:noFill/>
        </p:spPr>
        <p:txBody>
          <a:bodyPr wrap="none" rtlCol="0">
            <a:spAutoFit/>
          </a:bodyPr>
          <a:lstStyle/>
          <a:p>
            <a:pPr algn="ctr"/>
            <a:r>
              <a:rPr lang="en-US" dirty="0" smtClean="0"/>
              <a:t>GTYs</a:t>
            </a:r>
          </a:p>
          <a:p>
            <a:pPr algn="ctr"/>
            <a:r>
              <a:rPr lang="en-US" dirty="0" smtClean="0"/>
              <a:t>(24/48)</a:t>
            </a:r>
            <a:endParaRPr lang="en-US" dirty="0"/>
          </a:p>
        </p:txBody>
      </p:sp>
      <p:sp>
        <p:nvSpPr>
          <p:cNvPr id="49" name="TextBox 48"/>
          <p:cNvSpPr txBox="1"/>
          <p:nvPr/>
        </p:nvSpPr>
        <p:spPr>
          <a:xfrm>
            <a:off x="7096495" y="2841495"/>
            <a:ext cx="506870" cy="369332"/>
          </a:xfrm>
          <a:prstGeom prst="rect">
            <a:avLst/>
          </a:prstGeom>
          <a:noFill/>
        </p:spPr>
        <p:txBody>
          <a:bodyPr wrap="none" rtlCol="0">
            <a:spAutoFit/>
          </a:bodyPr>
          <a:lstStyle/>
          <a:p>
            <a:pPr algn="ctr"/>
            <a:r>
              <a:rPr lang="en-US" dirty="0" smtClean="0"/>
              <a:t>TXs</a:t>
            </a:r>
            <a:endParaRPr lang="en-US" dirty="0"/>
          </a:p>
        </p:txBody>
      </p:sp>
      <p:sp>
        <p:nvSpPr>
          <p:cNvPr id="50" name="TextBox 49"/>
          <p:cNvSpPr txBox="1"/>
          <p:nvPr/>
        </p:nvSpPr>
        <p:spPr>
          <a:xfrm>
            <a:off x="7079097" y="4023248"/>
            <a:ext cx="519694" cy="369332"/>
          </a:xfrm>
          <a:prstGeom prst="rect">
            <a:avLst/>
          </a:prstGeom>
          <a:noFill/>
        </p:spPr>
        <p:txBody>
          <a:bodyPr wrap="none" rtlCol="0">
            <a:spAutoFit/>
          </a:bodyPr>
          <a:lstStyle/>
          <a:p>
            <a:pPr algn="ctr"/>
            <a:r>
              <a:rPr lang="en-US" dirty="0" smtClean="0"/>
              <a:t>RXs</a:t>
            </a:r>
            <a:endParaRPr lang="en-US" dirty="0"/>
          </a:p>
        </p:txBody>
      </p:sp>
      <p:sp>
        <p:nvSpPr>
          <p:cNvPr id="51" name="Rectangle 50"/>
          <p:cNvSpPr/>
          <p:nvPr/>
        </p:nvSpPr>
        <p:spPr>
          <a:xfrm>
            <a:off x="6522892" y="2443733"/>
            <a:ext cx="1046988" cy="2118309"/>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661196" y="2662368"/>
            <a:ext cx="756938" cy="80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661196" y="2742123"/>
            <a:ext cx="798808" cy="646331"/>
          </a:xfrm>
          <a:prstGeom prst="rect">
            <a:avLst/>
          </a:prstGeom>
          <a:noFill/>
        </p:spPr>
        <p:txBody>
          <a:bodyPr wrap="none" rtlCol="0">
            <a:spAutoFit/>
          </a:bodyPr>
          <a:lstStyle/>
          <a:p>
            <a:r>
              <a:rPr lang="en-US" dirty="0" err="1" smtClean="0"/>
              <a:t>FireFly</a:t>
            </a:r>
            <a:endParaRPr lang="en-US" dirty="0" smtClean="0"/>
          </a:p>
          <a:p>
            <a:pPr algn="ctr"/>
            <a:r>
              <a:rPr lang="en-US" dirty="0" smtClean="0"/>
              <a:t>TX</a:t>
            </a:r>
            <a:endParaRPr lang="en-US" dirty="0"/>
          </a:p>
        </p:txBody>
      </p:sp>
      <p:sp>
        <p:nvSpPr>
          <p:cNvPr id="54" name="Rectangle 53"/>
          <p:cNvSpPr/>
          <p:nvPr/>
        </p:nvSpPr>
        <p:spPr>
          <a:xfrm>
            <a:off x="8662280" y="3756202"/>
            <a:ext cx="756938" cy="80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8662280" y="3835957"/>
            <a:ext cx="798808" cy="646331"/>
          </a:xfrm>
          <a:prstGeom prst="rect">
            <a:avLst/>
          </a:prstGeom>
          <a:noFill/>
        </p:spPr>
        <p:txBody>
          <a:bodyPr wrap="none" rtlCol="0">
            <a:spAutoFit/>
          </a:bodyPr>
          <a:lstStyle/>
          <a:p>
            <a:r>
              <a:rPr lang="en-US" dirty="0" err="1" smtClean="0"/>
              <a:t>FireFly</a:t>
            </a:r>
            <a:endParaRPr lang="en-US" dirty="0" smtClean="0"/>
          </a:p>
          <a:p>
            <a:pPr algn="ctr"/>
            <a:r>
              <a:rPr lang="en-US" dirty="0" smtClean="0"/>
              <a:t>RX</a:t>
            </a:r>
            <a:endParaRPr lang="en-US" dirty="0"/>
          </a:p>
        </p:txBody>
      </p:sp>
      <p:sp>
        <p:nvSpPr>
          <p:cNvPr id="56" name="Rectangle 55"/>
          <p:cNvSpPr/>
          <p:nvPr/>
        </p:nvSpPr>
        <p:spPr>
          <a:xfrm>
            <a:off x="10137801" y="2684734"/>
            <a:ext cx="680795" cy="458516"/>
          </a:xfrm>
          <a:prstGeom prst="rect">
            <a:avLst/>
          </a:prstGeom>
          <a:solidFill>
            <a:srgbClr val="FFC0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10213943" y="2695956"/>
            <a:ext cx="604653" cy="369332"/>
          </a:xfrm>
          <a:prstGeom prst="rect">
            <a:avLst/>
          </a:prstGeom>
          <a:noFill/>
        </p:spPr>
        <p:txBody>
          <a:bodyPr wrap="none" rtlCol="0">
            <a:spAutoFit/>
          </a:bodyPr>
          <a:lstStyle/>
          <a:p>
            <a:r>
              <a:rPr lang="en-US" dirty="0" smtClean="0"/>
              <a:t>RDO</a:t>
            </a:r>
            <a:endParaRPr lang="en-US" dirty="0"/>
          </a:p>
        </p:txBody>
      </p:sp>
      <p:sp>
        <p:nvSpPr>
          <p:cNvPr id="58" name="Rectangle 57"/>
          <p:cNvSpPr/>
          <p:nvPr/>
        </p:nvSpPr>
        <p:spPr>
          <a:xfrm>
            <a:off x="10142289" y="4028535"/>
            <a:ext cx="680795" cy="45851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10218431" y="4039757"/>
            <a:ext cx="604653" cy="369332"/>
          </a:xfrm>
          <a:prstGeom prst="rect">
            <a:avLst/>
          </a:prstGeom>
          <a:noFill/>
        </p:spPr>
        <p:txBody>
          <a:bodyPr wrap="none" rtlCol="0">
            <a:spAutoFit/>
          </a:bodyPr>
          <a:lstStyle/>
          <a:p>
            <a:r>
              <a:rPr lang="en-US" dirty="0" smtClean="0"/>
              <a:t>RDO</a:t>
            </a:r>
            <a:endParaRPr lang="en-US" dirty="0"/>
          </a:p>
        </p:txBody>
      </p:sp>
      <p:cxnSp>
        <p:nvCxnSpPr>
          <p:cNvPr id="61" name="Elbow Connector 60"/>
          <p:cNvCxnSpPr/>
          <p:nvPr/>
        </p:nvCxnSpPr>
        <p:spPr>
          <a:xfrm flipV="1">
            <a:off x="9418134" y="2781448"/>
            <a:ext cx="719667" cy="82160"/>
          </a:xfrm>
          <a:prstGeom prst="bentConnector3">
            <a:avLst>
              <a:gd name="adj1" fmla="val 35772"/>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rot="10800000" flipV="1">
            <a:off x="9418135" y="4392579"/>
            <a:ext cx="719667" cy="85227"/>
          </a:xfrm>
          <a:prstGeom prst="bentConnector3">
            <a:avLst>
              <a:gd name="adj1" fmla="val 23860"/>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a:off x="9426958" y="3362791"/>
            <a:ext cx="710842" cy="710397"/>
          </a:xfrm>
          <a:prstGeom prst="bentConnector3">
            <a:avLst>
              <a:gd name="adj1" fmla="val 35260"/>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p:nvPr/>
        </p:nvCxnSpPr>
        <p:spPr>
          <a:xfrm rot="10800000" flipV="1">
            <a:off x="9418135" y="3083417"/>
            <a:ext cx="719667" cy="704182"/>
          </a:xfrm>
          <a:prstGeom prst="bentConnector3">
            <a:avLst>
              <a:gd name="adj1" fmla="val 29816"/>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0478198" y="3233738"/>
            <a:ext cx="0" cy="683467"/>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7562850" y="3024859"/>
            <a:ext cx="1098345" cy="893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7569882" y="4196406"/>
            <a:ext cx="1098345" cy="8938"/>
          </a:xfrm>
          <a:prstGeom prst="straightConnector1">
            <a:avLst/>
          </a:prstGeom>
          <a:ln w="31750">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30269" y="6191843"/>
            <a:ext cx="2074249" cy="481745"/>
          </a:xfrm>
          <a:prstGeom prst="rect">
            <a:avLst/>
          </a:prstGeom>
          <a:solidFill>
            <a:srgbClr val="FFC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04345" y="6247292"/>
            <a:ext cx="2126095" cy="369332"/>
          </a:xfrm>
          <a:prstGeom prst="rect">
            <a:avLst/>
          </a:prstGeom>
          <a:noFill/>
        </p:spPr>
        <p:txBody>
          <a:bodyPr wrap="none" rtlCol="0">
            <a:spAutoFit/>
          </a:bodyPr>
          <a:lstStyle/>
          <a:p>
            <a:r>
              <a:rPr lang="en-US" dirty="0" smtClean="0"/>
              <a:t>Host Computer/DAQ</a:t>
            </a:r>
            <a:endParaRPr lang="en-US" dirty="0"/>
          </a:p>
        </p:txBody>
      </p:sp>
      <p:sp>
        <p:nvSpPr>
          <p:cNvPr id="87" name="Rectangle 86"/>
          <p:cNvSpPr/>
          <p:nvPr/>
        </p:nvSpPr>
        <p:spPr>
          <a:xfrm>
            <a:off x="8381009" y="6212748"/>
            <a:ext cx="2074249" cy="48174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p:nvSpPr>
        <p:spPr>
          <a:xfrm>
            <a:off x="8363909" y="6185607"/>
            <a:ext cx="2257734" cy="369332"/>
          </a:xfrm>
          <a:prstGeom prst="rect">
            <a:avLst/>
          </a:prstGeom>
          <a:noFill/>
        </p:spPr>
        <p:txBody>
          <a:bodyPr wrap="none" rtlCol="0">
            <a:spAutoFit/>
          </a:bodyPr>
          <a:lstStyle/>
          <a:p>
            <a:r>
              <a:rPr lang="en-US" dirty="0" smtClean="0"/>
              <a:t>Network Switch/DAQ</a:t>
            </a:r>
            <a:endParaRPr lang="en-US" dirty="0"/>
          </a:p>
        </p:txBody>
      </p:sp>
      <p:cxnSp>
        <p:nvCxnSpPr>
          <p:cNvPr id="90" name="Elbow Connector 89"/>
          <p:cNvCxnSpPr>
            <a:endCxn id="88" idx="1"/>
          </p:cNvCxnSpPr>
          <p:nvPr/>
        </p:nvCxnSpPr>
        <p:spPr>
          <a:xfrm>
            <a:off x="7374704" y="6130158"/>
            <a:ext cx="989205" cy="240115"/>
          </a:xfrm>
          <a:prstGeom prst="bentConnector3">
            <a:avLst/>
          </a:prstGeom>
          <a:ln w="254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p:nvPr/>
        </p:nvCxnSpPr>
        <p:spPr>
          <a:xfrm flipV="1">
            <a:off x="2304518" y="6130158"/>
            <a:ext cx="813062" cy="117134"/>
          </a:xfrm>
          <a:prstGeom prst="bentConnector3">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007075" y="3042751"/>
            <a:ext cx="1555525" cy="675238"/>
          </a:xfrm>
          <a:prstGeom prst="rect">
            <a:avLst/>
          </a:prstGeom>
          <a:solidFill>
            <a:srgbClr val="00B05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3969298" y="3057204"/>
            <a:ext cx="1648143" cy="646331"/>
          </a:xfrm>
          <a:prstGeom prst="rect">
            <a:avLst/>
          </a:prstGeom>
          <a:noFill/>
        </p:spPr>
        <p:txBody>
          <a:bodyPr wrap="none" rtlCol="0">
            <a:spAutoFit/>
          </a:bodyPr>
          <a:lstStyle/>
          <a:p>
            <a:r>
              <a:rPr lang="en-US" dirty="0" err="1" smtClean="0"/>
              <a:t>RunControl</a:t>
            </a:r>
            <a:endParaRPr lang="en-US" dirty="0" smtClean="0"/>
          </a:p>
          <a:p>
            <a:r>
              <a:rPr lang="en-US" dirty="0" smtClean="0"/>
              <a:t>RDO/FEE config</a:t>
            </a:r>
          </a:p>
        </p:txBody>
      </p:sp>
      <p:sp>
        <p:nvSpPr>
          <p:cNvPr id="96" name="Rectangle 95"/>
          <p:cNvSpPr/>
          <p:nvPr/>
        </p:nvSpPr>
        <p:spPr>
          <a:xfrm>
            <a:off x="4044852" y="4075995"/>
            <a:ext cx="1555525" cy="675238"/>
          </a:xfrm>
          <a:prstGeom prst="rect">
            <a:avLst/>
          </a:prstGeom>
          <a:solidFill>
            <a:srgbClr val="00B05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4007075" y="4090448"/>
            <a:ext cx="1613903" cy="646331"/>
          </a:xfrm>
          <a:prstGeom prst="rect">
            <a:avLst/>
          </a:prstGeom>
          <a:noFill/>
        </p:spPr>
        <p:txBody>
          <a:bodyPr wrap="none" rtlCol="0">
            <a:spAutoFit/>
          </a:bodyPr>
          <a:lstStyle/>
          <a:p>
            <a:r>
              <a:rPr lang="en-US" dirty="0" smtClean="0"/>
              <a:t>Status merging</a:t>
            </a:r>
          </a:p>
          <a:p>
            <a:r>
              <a:rPr lang="en-US" dirty="0" err="1" smtClean="0"/>
              <a:t>DataProcessing</a:t>
            </a:r>
            <a:endParaRPr lang="en-US" dirty="0" smtClean="0"/>
          </a:p>
        </p:txBody>
      </p:sp>
      <p:cxnSp>
        <p:nvCxnSpPr>
          <p:cNvPr id="107" name="Straight Arrow Connector 106"/>
          <p:cNvCxnSpPr>
            <a:endCxn id="97" idx="3"/>
          </p:cNvCxnSpPr>
          <p:nvPr/>
        </p:nvCxnSpPr>
        <p:spPr>
          <a:xfrm flipH="1">
            <a:off x="5620978" y="4224423"/>
            <a:ext cx="1458119" cy="1891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95" idx="3"/>
          </p:cNvCxnSpPr>
          <p:nvPr/>
        </p:nvCxnSpPr>
        <p:spPr>
          <a:xfrm flipV="1">
            <a:off x="5617441" y="3056593"/>
            <a:ext cx="1537739" cy="32377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96" idx="2"/>
            <a:endCxn id="32" idx="0"/>
          </p:cNvCxnSpPr>
          <p:nvPr/>
        </p:nvCxnSpPr>
        <p:spPr>
          <a:xfrm>
            <a:off x="4822615" y="4751233"/>
            <a:ext cx="1761645" cy="99347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96" idx="2"/>
            <a:endCxn id="7" idx="0"/>
          </p:cNvCxnSpPr>
          <p:nvPr/>
        </p:nvCxnSpPr>
        <p:spPr>
          <a:xfrm flipH="1">
            <a:off x="4154705" y="4751233"/>
            <a:ext cx="667910" cy="99466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3128144" y="2708551"/>
            <a:ext cx="896107" cy="502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flipV="1">
            <a:off x="3135884" y="2932328"/>
            <a:ext cx="887222" cy="133768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3142938" y="3583286"/>
            <a:ext cx="856397" cy="1019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3370901" y="3717988"/>
            <a:ext cx="659945" cy="20082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a:off x="3134739" y="4284461"/>
            <a:ext cx="908968" cy="318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2304518" y="6554939"/>
            <a:ext cx="6076491" cy="0"/>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847897" y="365760"/>
            <a:ext cx="4173515" cy="523220"/>
          </a:xfrm>
          <a:prstGeom prst="rect">
            <a:avLst/>
          </a:prstGeom>
          <a:noFill/>
        </p:spPr>
        <p:txBody>
          <a:bodyPr wrap="none" rtlCol="0">
            <a:spAutoFit/>
          </a:bodyPr>
          <a:lstStyle/>
          <a:p>
            <a:r>
              <a:rPr lang="en-US" sz="2800" b="1" dirty="0" smtClean="0"/>
              <a:t>2. Overall hardware design</a:t>
            </a:r>
          </a:p>
        </p:txBody>
      </p:sp>
    </p:spTree>
    <p:extLst>
      <p:ext uri="{BB962C8B-B14F-4D97-AF65-F5344CB8AC3E}">
        <p14:creationId xmlns:p14="http://schemas.microsoft.com/office/powerpoint/2010/main" val="3549656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7897" y="806255"/>
            <a:ext cx="1050288" cy="400110"/>
          </a:xfrm>
          <a:prstGeom prst="rect">
            <a:avLst/>
          </a:prstGeom>
          <a:noFill/>
        </p:spPr>
        <p:txBody>
          <a:bodyPr wrap="none" rtlCol="0">
            <a:spAutoFit/>
          </a:bodyPr>
          <a:lstStyle/>
          <a:p>
            <a:r>
              <a:rPr lang="en-US" sz="2000" b="1" dirty="0"/>
              <a:t>2</a:t>
            </a:r>
            <a:r>
              <a:rPr lang="en-US" sz="2000" b="1" dirty="0" smtClean="0"/>
              <a:t>.3 RDO</a:t>
            </a:r>
            <a:endParaRPr lang="en-US" sz="2000" b="1" dirty="0"/>
          </a:p>
        </p:txBody>
      </p:sp>
      <p:sp>
        <p:nvSpPr>
          <p:cNvPr id="6" name="Rectangle 5"/>
          <p:cNvSpPr/>
          <p:nvPr/>
        </p:nvSpPr>
        <p:spPr>
          <a:xfrm>
            <a:off x="1276350" y="1419224"/>
            <a:ext cx="10067925" cy="5010151"/>
          </a:xfrm>
          <a:prstGeom prst="rect">
            <a:avLst/>
          </a:prstGeom>
          <a:solidFill>
            <a:srgbClr val="FFFF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276350" y="1419224"/>
            <a:ext cx="10067925" cy="5010151"/>
          </a:xfrm>
          <a:prstGeom prst="rect">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558211" y="2174033"/>
            <a:ext cx="1296955" cy="1548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58211" y="2625307"/>
            <a:ext cx="1259633" cy="646331"/>
          </a:xfrm>
          <a:prstGeom prst="rect">
            <a:avLst/>
          </a:prstGeom>
          <a:noFill/>
        </p:spPr>
        <p:txBody>
          <a:bodyPr wrap="square" rtlCol="0">
            <a:spAutoFit/>
          </a:bodyPr>
          <a:lstStyle/>
          <a:p>
            <a:pPr algn="ctr"/>
            <a:r>
              <a:rPr lang="en-US" dirty="0" smtClean="0"/>
              <a:t>Optic transceiver</a:t>
            </a:r>
            <a:endParaRPr lang="en-US" dirty="0"/>
          </a:p>
        </p:txBody>
      </p:sp>
      <p:sp>
        <p:nvSpPr>
          <p:cNvPr id="9" name="TextBox 8"/>
          <p:cNvSpPr txBox="1"/>
          <p:nvPr/>
        </p:nvSpPr>
        <p:spPr>
          <a:xfrm>
            <a:off x="2443901" y="2329246"/>
            <a:ext cx="429926" cy="369332"/>
          </a:xfrm>
          <a:prstGeom prst="rect">
            <a:avLst/>
          </a:prstGeom>
          <a:noFill/>
        </p:spPr>
        <p:txBody>
          <a:bodyPr wrap="none" rtlCol="0">
            <a:spAutoFit/>
          </a:bodyPr>
          <a:lstStyle/>
          <a:p>
            <a:pPr algn="r"/>
            <a:r>
              <a:rPr lang="en-US" dirty="0" smtClean="0"/>
              <a:t>RX</a:t>
            </a:r>
            <a:endParaRPr lang="en-US" dirty="0"/>
          </a:p>
        </p:txBody>
      </p:sp>
      <p:sp>
        <p:nvSpPr>
          <p:cNvPr id="10" name="TextBox 9"/>
          <p:cNvSpPr txBox="1"/>
          <p:nvPr/>
        </p:nvSpPr>
        <p:spPr>
          <a:xfrm>
            <a:off x="2456725" y="3312610"/>
            <a:ext cx="417102" cy="369332"/>
          </a:xfrm>
          <a:prstGeom prst="rect">
            <a:avLst/>
          </a:prstGeom>
          <a:noFill/>
        </p:spPr>
        <p:txBody>
          <a:bodyPr wrap="none" rtlCol="0">
            <a:spAutoFit/>
          </a:bodyPr>
          <a:lstStyle/>
          <a:p>
            <a:r>
              <a:rPr lang="en-US" dirty="0" smtClean="0"/>
              <a:t>TX</a:t>
            </a:r>
            <a:endParaRPr lang="en-US" dirty="0"/>
          </a:p>
        </p:txBody>
      </p:sp>
      <p:sp>
        <p:nvSpPr>
          <p:cNvPr id="11" name="Rectangle 10"/>
          <p:cNvSpPr/>
          <p:nvPr/>
        </p:nvSpPr>
        <p:spPr>
          <a:xfrm>
            <a:off x="3912636" y="1626046"/>
            <a:ext cx="917175" cy="1548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12637" y="2077320"/>
            <a:ext cx="898514" cy="646331"/>
          </a:xfrm>
          <a:prstGeom prst="rect">
            <a:avLst/>
          </a:prstGeom>
          <a:noFill/>
        </p:spPr>
        <p:txBody>
          <a:bodyPr wrap="square" rtlCol="0">
            <a:spAutoFit/>
          </a:bodyPr>
          <a:lstStyle/>
          <a:p>
            <a:pPr algn="ctr"/>
            <a:r>
              <a:rPr lang="en-US" dirty="0" smtClean="0"/>
              <a:t>1:2 fanout</a:t>
            </a:r>
            <a:endParaRPr lang="en-US" dirty="0"/>
          </a:p>
        </p:txBody>
      </p:sp>
      <p:sp>
        <p:nvSpPr>
          <p:cNvPr id="13" name="TextBox 12"/>
          <p:cNvSpPr txBox="1"/>
          <p:nvPr/>
        </p:nvSpPr>
        <p:spPr>
          <a:xfrm>
            <a:off x="4490265" y="1804701"/>
            <a:ext cx="453971" cy="369332"/>
          </a:xfrm>
          <a:prstGeom prst="rect">
            <a:avLst/>
          </a:prstGeom>
          <a:noFill/>
        </p:spPr>
        <p:txBody>
          <a:bodyPr wrap="none" rtlCol="0">
            <a:spAutoFit/>
          </a:bodyPr>
          <a:lstStyle/>
          <a:p>
            <a:pPr algn="r"/>
            <a:r>
              <a:rPr lang="en-US" dirty="0" smtClean="0"/>
              <a:t>O1</a:t>
            </a:r>
            <a:endParaRPr lang="en-US" dirty="0"/>
          </a:p>
        </p:txBody>
      </p:sp>
      <p:sp>
        <p:nvSpPr>
          <p:cNvPr id="14" name="TextBox 13"/>
          <p:cNvSpPr txBox="1"/>
          <p:nvPr/>
        </p:nvSpPr>
        <p:spPr>
          <a:xfrm>
            <a:off x="4469922" y="2764623"/>
            <a:ext cx="453970" cy="369332"/>
          </a:xfrm>
          <a:prstGeom prst="rect">
            <a:avLst/>
          </a:prstGeom>
          <a:noFill/>
        </p:spPr>
        <p:txBody>
          <a:bodyPr wrap="none" rtlCol="0">
            <a:spAutoFit/>
          </a:bodyPr>
          <a:lstStyle/>
          <a:p>
            <a:r>
              <a:rPr lang="en-US" dirty="0" smtClean="0"/>
              <a:t>O2</a:t>
            </a:r>
            <a:endParaRPr lang="en-US" dirty="0"/>
          </a:p>
        </p:txBody>
      </p:sp>
      <p:cxnSp>
        <p:nvCxnSpPr>
          <p:cNvPr id="15" name="Straight Arrow Connector 14"/>
          <p:cNvCxnSpPr>
            <a:stCxn id="9" idx="3"/>
          </p:cNvCxnSpPr>
          <p:nvPr/>
        </p:nvCxnSpPr>
        <p:spPr>
          <a:xfrm>
            <a:off x="2873827" y="2513912"/>
            <a:ext cx="1038809"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57836" y="3417860"/>
            <a:ext cx="4449854" cy="2824362"/>
          </a:xfrm>
          <a:prstGeom prst="rect">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722927" y="5649509"/>
            <a:ext cx="1259633" cy="400110"/>
          </a:xfrm>
          <a:prstGeom prst="rect">
            <a:avLst/>
          </a:prstGeom>
          <a:noFill/>
        </p:spPr>
        <p:txBody>
          <a:bodyPr wrap="square" rtlCol="0">
            <a:spAutoFit/>
          </a:bodyPr>
          <a:lstStyle/>
          <a:p>
            <a:pPr algn="ctr"/>
            <a:r>
              <a:rPr lang="en-US" sz="2000" b="1" dirty="0" smtClean="0"/>
              <a:t>FPGA</a:t>
            </a:r>
          </a:p>
        </p:txBody>
      </p:sp>
      <p:sp>
        <p:nvSpPr>
          <p:cNvPr id="18" name="Rectangle 17"/>
          <p:cNvSpPr/>
          <p:nvPr/>
        </p:nvSpPr>
        <p:spPr>
          <a:xfrm>
            <a:off x="5759999" y="3417860"/>
            <a:ext cx="1294703" cy="11336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46259" y="3902936"/>
            <a:ext cx="806540" cy="400110"/>
          </a:xfrm>
          <a:prstGeom prst="rect">
            <a:avLst/>
          </a:prstGeom>
          <a:noFill/>
        </p:spPr>
        <p:txBody>
          <a:bodyPr wrap="square" rtlCol="0">
            <a:spAutoFit/>
          </a:bodyPr>
          <a:lstStyle/>
          <a:p>
            <a:pPr algn="ctr"/>
            <a:r>
              <a:rPr lang="en-US" sz="2000" dirty="0" smtClean="0"/>
              <a:t>GTY</a:t>
            </a:r>
            <a:endParaRPr lang="en-US" sz="2000" dirty="0"/>
          </a:p>
        </p:txBody>
      </p:sp>
      <p:sp>
        <p:nvSpPr>
          <p:cNvPr id="20" name="TextBox 19"/>
          <p:cNvSpPr txBox="1"/>
          <p:nvPr/>
        </p:nvSpPr>
        <p:spPr>
          <a:xfrm>
            <a:off x="5753962" y="3450282"/>
            <a:ext cx="429926" cy="369332"/>
          </a:xfrm>
          <a:prstGeom prst="rect">
            <a:avLst/>
          </a:prstGeom>
          <a:noFill/>
        </p:spPr>
        <p:txBody>
          <a:bodyPr wrap="none" rtlCol="0">
            <a:spAutoFit/>
          </a:bodyPr>
          <a:lstStyle/>
          <a:p>
            <a:pPr algn="r"/>
            <a:r>
              <a:rPr lang="en-US" dirty="0" smtClean="0"/>
              <a:t>RX</a:t>
            </a:r>
            <a:endParaRPr lang="en-US" dirty="0"/>
          </a:p>
        </p:txBody>
      </p:sp>
      <p:sp>
        <p:nvSpPr>
          <p:cNvPr id="21" name="TextBox 20"/>
          <p:cNvSpPr txBox="1"/>
          <p:nvPr/>
        </p:nvSpPr>
        <p:spPr>
          <a:xfrm>
            <a:off x="5729990" y="4103317"/>
            <a:ext cx="417102" cy="369332"/>
          </a:xfrm>
          <a:prstGeom prst="rect">
            <a:avLst/>
          </a:prstGeom>
          <a:noFill/>
        </p:spPr>
        <p:txBody>
          <a:bodyPr wrap="none" rtlCol="0">
            <a:spAutoFit/>
          </a:bodyPr>
          <a:lstStyle/>
          <a:p>
            <a:r>
              <a:rPr lang="en-US" dirty="0" smtClean="0"/>
              <a:t>TX</a:t>
            </a:r>
            <a:endParaRPr lang="en-US" dirty="0"/>
          </a:p>
        </p:txBody>
      </p:sp>
      <p:cxnSp>
        <p:nvCxnSpPr>
          <p:cNvPr id="22" name="Elbow Connector 21"/>
          <p:cNvCxnSpPr>
            <a:stCxn id="14" idx="3"/>
            <a:endCxn id="20" idx="1"/>
          </p:cNvCxnSpPr>
          <p:nvPr/>
        </p:nvCxnSpPr>
        <p:spPr>
          <a:xfrm>
            <a:off x="4923892" y="2949289"/>
            <a:ext cx="830070" cy="6856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1" idx="1"/>
            <a:endCxn id="10" idx="3"/>
          </p:cNvCxnSpPr>
          <p:nvPr/>
        </p:nvCxnSpPr>
        <p:spPr>
          <a:xfrm rot="10800000">
            <a:off x="2873828" y="3497277"/>
            <a:ext cx="2856163" cy="7907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506946" y="1682286"/>
            <a:ext cx="1296955" cy="12670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506946" y="2133559"/>
            <a:ext cx="1259633" cy="369332"/>
          </a:xfrm>
          <a:prstGeom prst="rect">
            <a:avLst/>
          </a:prstGeom>
          <a:noFill/>
        </p:spPr>
        <p:txBody>
          <a:bodyPr wrap="square" rtlCol="0">
            <a:spAutoFit/>
          </a:bodyPr>
          <a:lstStyle/>
          <a:p>
            <a:pPr algn="ctr"/>
            <a:r>
              <a:rPr lang="en-US" dirty="0" smtClean="0"/>
              <a:t>Si53x5</a:t>
            </a:r>
            <a:endParaRPr lang="en-US" dirty="0"/>
          </a:p>
        </p:txBody>
      </p:sp>
      <p:sp>
        <p:nvSpPr>
          <p:cNvPr id="26" name="TextBox 25"/>
          <p:cNvSpPr txBox="1"/>
          <p:nvPr/>
        </p:nvSpPr>
        <p:spPr>
          <a:xfrm>
            <a:off x="9417288" y="1691648"/>
            <a:ext cx="453970" cy="369332"/>
          </a:xfrm>
          <a:prstGeom prst="rect">
            <a:avLst/>
          </a:prstGeom>
          <a:noFill/>
        </p:spPr>
        <p:txBody>
          <a:bodyPr wrap="none" rtlCol="0">
            <a:spAutoFit/>
          </a:bodyPr>
          <a:lstStyle/>
          <a:p>
            <a:pPr algn="r"/>
            <a:r>
              <a:rPr lang="en-US" dirty="0" smtClean="0"/>
              <a:t>O1</a:t>
            </a:r>
            <a:endParaRPr lang="en-US" dirty="0"/>
          </a:p>
        </p:txBody>
      </p:sp>
      <p:sp>
        <p:nvSpPr>
          <p:cNvPr id="27" name="TextBox 26"/>
          <p:cNvSpPr txBox="1"/>
          <p:nvPr/>
        </p:nvSpPr>
        <p:spPr>
          <a:xfrm>
            <a:off x="9365545" y="2702864"/>
            <a:ext cx="453970" cy="369332"/>
          </a:xfrm>
          <a:prstGeom prst="rect">
            <a:avLst/>
          </a:prstGeom>
          <a:noFill/>
        </p:spPr>
        <p:txBody>
          <a:bodyPr wrap="none" rtlCol="0">
            <a:spAutoFit/>
          </a:bodyPr>
          <a:lstStyle/>
          <a:p>
            <a:r>
              <a:rPr lang="en-US" dirty="0" smtClean="0"/>
              <a:t>O0</a:t>
            </a:r>
            <a:endParaRPr lang="en-US" dirty="0"/>
          </a:p>
        </p:txBody>
      </p:sp>
      <p:sp>
        <p:nvSpPr>
          <p:cNvPr id="28" name="TextBox 27"/>
          <p:cNvSpPr txBox="1"/>
          <p:nvPr/>
        </p:nvSpPr>
        <p:spPr>
          <a:xfrm>
            <a:off x="9425061" y="1909398"/>
            <a:ext cx="453971" cy="369332"/>
          </a:xfrm>
          <a:prstGeom prst="rect">
            <a:avLst/>
          </a:prstGeom>
          <a:noFill/>
        </p:spPr>
        <p:txBody>
          <a:bodyPr wrap="none" rtlCol="0">
            <a:spAutoFit/>
          </a:bodyPr>
          <a:lstStyle/>
          <a:p>
            <a:pPr algn="r"/>
            <a:r>
              <a:rPr lang="en-US" dirty="0" smtClean="0"/>
              <a:t>O2</a:t>
            </a:r>
            <a:endParaRPr lang="en-US" dirty="0"/>
          </a:p>
        </p:txBody>
      </p:sp>
      <p:sp>
        <p:nvSpPr>
          <p:cNvPr id="29" name="TextBox 28"/>
          <p:cNvSpPr txBox="1"/>
          <p:nvPr/>
        </p:nvSpPr>
        <p:spPr>
          <a:xfrm>
            <a:off x="8412865" y="2387981"/>
            <a:ext cx="391454" cy="369332"/>
          </a:xfrm>
          <a:prstGeom prst="rect">
            <a:avLst/>
          </a:prstGeom>
          <a:noFill/>
        </p:spPr>
        <p:txBody>
          <a:bodyPr wrap="none" rtlCol="0">
            <a:spAutoFit/>
          </a:bodyPr>
          <a:lstStyle/>
          <a:p>
            <a:r>
              <a:rPr lang="en-US" dirty="0" smtClean="0"/>
              <a:t>IN</a:t>
            </a:r>
            <a:endParaRPr lang="en-US" dirty="0"/>
          </a:p>
        </p:txBody>
      </p:sp>
      <p:sp>
        <p:nvSpPr>
          <p:cNvPr id="30" name="TextBox 29"/>
          <p:cNvSpPr txBox="1"/>
          <p:nvPr/>
        </p:nvSpPr>
        <p:spPr>
          <a:xfrm>
            <a:off x="6118247" y="3577983"/>
            <a:ext cx="1021946" cy="369332"/>
          </a:xfrm>
          <a:prstGeom prst="rect">
            <a:avLst/>
          </a:prstGeom>
          <a:noFill/>
        </p:spPr>
        <p:txBody>
          <a:bodyPr wrap="none" rtlCol="0">
            <a:spAutoFit/>
          </a:bodyPr>
          <a:lstStyle/>
          <a:p>
            <a:r>
              <a:rPr lang="en-US" dirty="0" err="1" smtClean="0"/>
              <a:t>RxRECclk</a:t>
            </a:r>
            <a:endParaRPr lang="en-US" dirty="0"/>
          </a:p>
        </p:txBody>
      </p:sp>
      <p:cxnSp>
        <p:nvCxnSpPr>
          <p:cNvPr id="31" name="Elbow Connector 30"/>
          <p:cNvCxnSpPr>
            <a:stCxn id="30" idx="3"/>
            <a:endCxn id="29" idx="1"/>
          </p:cNvCxnSpPr>
          <p:nvPr/>
        </p:nvCxnSpPr>
        <p:spPr>
          <a:xfrm flipV="1">
            <a:off x="7140193" y="2572647"/>
            <a:ext cx="1272672" cy="11900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430972" y="4551555"/>
            <a:ext cx="801823" cy="369332"/>
          </a:xfrm>
          <a:prstGeom prst="rect">
            <a:avLst/>
          </a:prstGeom>
          <a:noFill/>
        </p:spPr>
        <p:txBody>
          <a:bodyPr wrap="none" rtlCol="0">
            <a:spAutoFit/>
          </a:bodyPr>
          <a:lstStyle/>
          <a:p>
            <a:r>
              <a:rPr lang="en-US" dirty="0" smtClean="0"/>
              <a:t>GENIO</a:t>
            </a:r>
            <a:endParaRPr lang="en-US" dirty="0"/>
          </a:p>
        </p:txBody>
      </p:sp>
      <p:cxnSp>
        <p:nvCxnSpPr>
          <p:cNvPr id="33" name="Elbow Connector 32"/>
          <p:cNvCxnSpPr/>
          <p:nvPr/>
        </p:nvCxnSpPr>
        <p:spPr>
          <a:xfrm flipV="1">
            <a:off x="10179194" y="2948475"/>
            <a:ext cx="1863737" cy="1723979"/>
          </a:xfrm>
          <a:prstGeom prst="bentConnector3">
            <a:avLst>
              <a:gd name="adj1" fmla="val 4182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6" idx="3"/>
          </p:cNvCxnSpPr>
          <p:nvPr/>
        </p:nvCxnSpPr>
        <p:spPr>
          <a:xfrm>
            <a:off x="9871258" y="1876314"/>
            <a:ext cx="2171674" cy="9177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433874" y="2440641"/>
            <a:ext cx="527709" cy="369332"/>
          </a:xfrm>
          <a:prstGeom prst="rect">
            <a:avLst/>
          </a:prstGeom>
          <a:noFill/>
        </p:spPr>
        <p:txBody>
          <a:bodyPr wrap="none" rtlCol="0">
            <a:spAutoFit/>
          </a:bodyPr>
          <a:lstStyle/>
          <a:p>
            <a:r>
              <a:rPr lang="en-US" dirty="0" smtClean="0"/>
              <a:t>FEB</a:t>
            </a:r>
            <a:endParaRPr lang="en-US" dirty="0"/>
          </a:p>
        </p:txBody>
      </p:sp>
      <p:cxnSp>
        <p:nvCxnSpPr>
          <p:cNvPr id="36" name="Elbow Connector 35"/>
          <p:cNvCxnSpPr/>
          <p:nvPr/>
        </p:nvCxnSpPr>
        <p:spPr>
          <a:xfrm rot="5400000">
            <a:off x="9184968" y="3020288"/>
            <a:ext cx="468571" cy="3265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171756" y="3426271"/>
            <a:ext cx="1296955" cy="820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171756" y="3323154"/>
            <a:ext cx="1259633" cy="923330"/>
          </a:xfrm>
          <a:prstGeom prst="rect">
            <a:avLst/>
          </a:prstGeom>
          <a:noFill/>
        </p:spPr>
        <p:txBody>
          <a:bodyPr wrap="square" rtlCol="0">
            <a:spAutoFit/>
          </a:bodyPr>
          <a:lstStyle/>
          <a:p>
            <a:pPr algn="ctr"/>
            <a:r>
              <a:rPr lang="en-US" dirty="0" smtClean="0"/>
              <a:t>Phase difference detection</a:t>
            </a:r>
            <a:endParaRPr lang="en-US" dirty="0"/>
          </a:p>
        </p:txBody>
      </p:sp>
      <p:cxnSp>
        <p:nvCxnSpPr>
          <p:cNvPr id="39" name="Straight Connector 38"/>
          <p:cNvCxnSpPr>
            <a:stCxn id="13" idx="3"/>
          </p:cNvCxnSpPr>
          <p:nvPr/>
        </p:nvCxnSpPr>
        <p:spPr>
          <a:xfrm>
            <a:off x="4944236" y="1989367"/>
            <a:ext cx="16967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630150" y="1989367"/>
            <a:ext cx="10798" cy="959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626111" y="2948472"/>
            <a:ext cx="16291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8276253" y="2948472"/>
            <a:ext cx="37323" cy="469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142052" y="4170655"/>
            <a:ext cx="10297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39755" y="2698578"/>
            <a:ext cx="7184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793102" y="2809973"/>
            <a:ext cx="7651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73610" y="2384944"/>
            <a:ext cx="660758" cy="369332"/>
          </a:xfrm>
          <a:prstGeom prst="rect">
            <a:avLst/>
          </a:prstGeom>
          <a:noFill/>
        </p:spPr>
        <p:txBody>
          <a:bodyPr wrap="none" rtlCol="0">
            <a:spAutoFit/>
          </a:bodyPr>
          <a:lstStyle/>
          <a:p>
            <a:r>
              <a:rPr lang="en-US" dirty="0" smtClean="0"/>
              <a:t>Fiber</a:t>
            </a:r>
            <a:endParaRPr lang="en-US" dirty="0"/>
          </a:p>
        </p:txBody>
      </p:sp>
      <p:sp>
        <p:nvSpPr>
          <p:cNvPr id="47" name="TextBox 46"/>
          <p:cNvSpPr txBox="1"/>
          <p:nvPr/>
        </p:nvSpPr>
        <p:spPr>
          <a:xfrm>
            <a:off x="11477679" y="3722914"/>
            <a:ext cx="527709" cy="369332"/>
          </a:xfrm>
          <a:prstGeom prst="rect">
            <a:avLst/>
          </a:prstGeom>
          <a:noFill/>
        </p:spPr>
        <p:txBody>
          <a:bodyPr wrap="none" rtlCol="0">
            <a:spAutoFit/>
          </a:bodyPr>
          <a:lstStyle/>
          <a:p>
            <a:r>
              <a:rPr lang="en-US" dirty="0" smtClean="0"/>
              <a:t>FEB</a:t>
            </a:r>
            <a:endParaRPr lang="en-US" dirty="0"/>
          </a:p>
        </p:txBody>
      </p:sp>
      <p:cxnSp>
        <p:nvCxnSpPr>
          <p:cNvPr id="48" name="Straight Connector 47"/>
          <p:cNvCxnSpPr/>
          <p:nvPr/>
        </p:nvCxnSpPr>
        <p:spPr>
          <a:xfrm>
            <a:off x="11697728" y="3133955"/>
            <a:ext cx="0" cy="500993"/>
          </a:xfrm>
          <a:prstGeom prst="line">
            <a:avLst/>
          </a:prstGeom>
          <a:ln w="34925">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081111" y="1537624"/>
            <a:ext cx="1229395" cy="1071990"/>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optional emergency circuit I</a:t>
            </a:r>
            <a:r>
              <a:rPr lang="en-US" baseline="30000" dirty="0" smtClean="0"/>
              <a:t>2</a:t>
            </a:r>
            <a:r>
              <a:rPr lang="en-US" dirty="0" smtClean="0"/>
              <a:t>C</a:t>
            </a:r>
            <a:endParaRPr lang="en-US" dirty="0"/>
          </a:p>
        </p:txBody>
      </p:sp>
      <p:sp>
        <p:nvSpPr>
          <p:cNvPr id="50" name="TextBox 49"/>
          <p:cNvSpPr txBox="1"/>
          <p:nvPr/>
        </p:nvSpPr>
        <p:spPr>
          <a:xfrm>
            <a:off x="1272476" y="5838741"/>
            <a:ext cx="1024639" cy="646331"/>
          </a:xfrm>
          <a:prstGeom prst="rect">
            <a:avLst/>
          </a:prstGeom>
          <a:noFill/>
        </p:spPr>
        <p:txBody>
          <a:bodyPr wrap="none" rtlCol="0">
            <a:spAutoFit/>
          </a:bodyPr>
          <a:lstStyle/>
          <a:p>
            <a:r>
              <a:rPr lang="en-US" sz="3600" dirty="0" smtClean="0"/>
              <a:t>RDO</a:t>
            </a:r>
            <a:endParaRPr lang="en-US" sz="3600" dirty="0"/>
          </a:p>
        </p:txBody>
      </p:sp>
      <p:cxnSp>
        <p:nvCxnSpPr>
          <p:cNvPr id="51" name="Straight Connector 50"/>
          <p:cNvCxnSpPr/>
          <p:nvPr/>
        </p:nvCxnSpPr>
        <p:spPr>
          <a:xfrm flipH="1">
            <a:off x="10029112" y="2133559"/>
            <a:ext cx="10628" cy="2351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7142053" y="4472649"/>
            <a:ext cx="2887059" cy="12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0165307" y="1584729"/>
            <a:ext cx="1640193" cy="338554"/>
          </a:xfrm>
          <a:prstGeom prst="rect">
            <a:avLst/>
          </a:prstGeom>
          <a:noFill/>
        </p:spPr>
        <p:txBody>
          <a:bodyPr wrap="none" rtlCol="0">
            <a:spAutoFit/>
          </a:bodyPr>
          <a:lstStyle/>
          <a:p>
            <a:r>
              <a:rPr lang="en-US" sz="1600" dirty="0" smtClean="0"/>
              <a:t>(N/M)* </a:t>
            </a:r>
            <a:r>
              <a:rPr lang="en-US" sz="1600" dirty="0" smtClean="0"/>
              <a:t>98.5 MHz</a:t>
            </a:r>
            <a:endParaRPr lang="en-US" sz="1600" dirty="0"/>
          </a:p>
        </p:txBody>
      </p:sp>
      <p:sp>
        <p:nvSpPr>
          <p:cNvPr id="54" name="TextBox 53"/>
          <p:cNvSpPr txBox="1"/>
          <p:nvPr/>
        </p:nvSpPr>
        <p:spPr>
          <a:xfrm>
            <a:off x="7599198" y="2330856"/>
            <a:ext cx="835485" cy="523220"/>
          </a:xfrm>
          <a:prstGeom prst="rect">
            <a:avLst/>
          </a:prstGeom>
          <a:noFill/>
        </p:spPr>
        <p:txBody>
          <a:bodyPr wrap="none" rtlCol="0">
            <a:spAutoFit/>
          </a:bodyPr>
          <a:lstStyle/>
          <a:p>
            <a:r>
              <a:rPr lang="en-US" sz="1400" dirty="0" smtClean="0"/>
              <a:t>197 or </a:t>
            </a:r>
          </a:p>
          <a:p>
            <a:r>
              <a:rPr lang="en-US" sz="1400" dirty="0" smtClean="0"/>
              <a:t>394</a:t>
            </a:r>
            <a:r>
              <a:rPr lang="en-US" sz="1400" dirty="0" smtClean="0"/>
              <a:t> </a:t>
            </a:r>
            <a:r>
              <a:rPr lang="en-US" sz="1400" dirty="0" smtClean="0"/>
              <a:t>MHz</a:t>
            </a:r>
            <a:endParaRPr lang="en-US" sz="1400" dirty="0"/>
          </a:p>
        </p:txBody>
      </p:sp>
      <p:sp>
        <p:nvSpPr>
          <p:cNvPr id="55" name="TextBox 54"/>
          <p:cNvSpPr txBox="1"/>
          <p:nvPr/>
        </p:nvSpPr>
        <p:spPr>
          <a:xfrm>
            <a:off x="7413328" y="3918326"/>
            <a:ext cx="777200" cy="338554"/>
          </a:xfrm>
          <a:prstGeom prst="rect">
            <a:avLst/>
          </a:prstGeom>
          <a:noFill/>
        </p:spPr>
        <p:txBody>
          <a:bodyPr wrap="none" rtlCol="0">
            <a:spAutoFit/>
          </a:bodyPr>
          <a:lstStyle/>
          <a:p>
            <a:r>
              <a:rPr lang="en-US" sz="1600" dirty="0" smtClean="0"/>
              <a:t>control</a:t>
            </a:r>
            <a:endParaRPr lang="en-US" sz="1600" dirty="0"/>
          </a:p>
        </p:txBody>
      </p:sp>
      <p:sp>
        <p:nvSpPr>
          <p:cNvPr id="56" name="TextBox 55"/>
          <p:cNvSpPr txBox="1"/>
          <p:nvPr/>
        </p:nvSpPr>
        <p:spPr>
          <a:xfrm>
            <a:off x="6574913" y="4224719"/>
            <a:ext cx="705065" cy="338554"/>
          </a:xfrm>
          <a:prstGeom prst="rect">
            <a:avLst/>
          </a:prstGeom>
          <a:noFill/>
        </p:spPr>
        <p:txBody>
          <a:bodyPr wrap="none" rtlCol="0">
            <a:spAutoFit/>
          </a:bodyPr>
          <a:lstStyle/>
          <a:p>
            <a:r>
              <a:rPr lang="en-US" sz="1600" dirty="0" err="1" smtClean="0"/>
              <a:t>ClkRef</a:t>
            </a:r>
            <a:endParaRPr lang="en-US" sz="1600" dirty="0"/>
          </a:p>
        </p:txBody>
      </p:sp>
      <p:sp>
        <p:nvSpPr>
          <p:cNvPr id="57" name="Rectangle 56"/>
          <p:cNvSpPr/>
          <p:nvPr/>
        </p:nvSpPr>
        <p:spPr>
          <a:xfrm>
            <a:off x="4810047" y="1720235"/>
            <a:ext cx="1226618" cy="523220"/>
          </a:xfrm>
          <a:prstGeom prst="rect">
            <a:avLst/>
          </a:prstGeom>
        </p:spPr>
        <p:txBody>
          <a:bodyPr wrap="none">
            <a:spAutoFit/>
          </a:bodyPr>
          <a:lstStyle/>
          <a:p>
            <a:r>
              <a:rPr lang="en-US" sz="1400" dirty="0" err="1" smtClean="0">
                <a:latin typeface="Book Antiqua" panose="02040602050305030304" pitchFamily="18" charset="0"/>
              </a:rPr>
              <a:t>pseudoClock</a:t>
            </a:r>
            <a:endParaRPr lang="en-US" sz="1400" dirty="0" smtClean="0">
              <a:latin typeface="Book Antiqua" panose="02040602050305030304" pitchFamily="18" charset="0"/>
            </a:endParaRPr>
          </a:p>
          <a:p>
            <a:r>
              <a:rPr lang="en-US" sz="1400" dirty="0" smtClean="0">
                <a:latin typeface="Book Antiqua" panose="02040602050305030304" pitchFamily="18" charset="0"/>
              </a:rPr>
              <a:t> </a:t>
            </a:r>
            <a:r>
              <a:rPr lang="en-US" sz="1400" dirty="0">
                <a:latin typeface="Book Antiqua" panose="02040602050305030304" pitchFamily="18" charset="0"/>
              </a:rPr>
              <a:t>98.5 MHz</a:t>
            </a:r>
            <a:endParaRPr lang="en-US" sz="1400" dirty="0"/>
          </a:p>
        </p:txBody>
      </p:sp>
      <p:sp>
        <p:nvSpPr>
          <p:cNvPr id="58" name="TextBox 57"/>
          <p:cNvSpPr txBox="1"/>
          <p:nvPr/>
        </p:nvSpPr>
        <p:spPr>
          <a:xfrm>
            <a:off x="8988206" y="1578026"/>
            <a:ext cx="596638" cy="369332"/>
          </a:xfrm>
          <a:prstGeom prst="rect">
            <a:avLst/>
          </a:prstGeom>
          <a:noFill/>
        </p:spPr>
        <p:txBody>
          <a:bodyPr wrap="none" rtlCol="0">
            <a:spAutoFit/>
          </a:bodyPr>
          <a:lstStyle/>
          <a:p>
            <a:pPr algn="r"/>
            <a:r>
              <a:rPr lang="en-US" dirty="0" smtClean="0"/>
              <a:t>OUT</a:t>
            </a:r>
            <a:endParaRPr lang="en-US" dirty="0"/>
          </a:p>
        </p:txBody>
      </p:sp>
      <p:sp>
        <p:nvSpPr>
          <p:cNvPr id="59" name="TextBox 58"/>
          <p:cNvSpPr txBox="1"/>
          <p:nvPr/>
        </p:nvSpPr>
        <p:spPr>
          <a:xfrm>
            <a:off x="8428088" y="1576625"/>
            <a:ext cx="508474" cy="369332"/>
          </a:xfrm>
          <a:prstGeom prst="rect">
            <a:avLst/>
          </a:prstGeom>
          <a:noFill/>
        </p:spPr>
        <p:txBody>
          <a:bodyPr wrap="none" rtlCol="0">
            <a:spAutoFit/>
          </a:bodyPr>
          <a:lstStyle/>
          <a:p>
            <a:pPr algn="r"/>
            <a:r>
              <a:rPr lang="en-US" dirty="0" smtClean="0"/>
              <a:t>IN3</a:t>
            </a:r>
            <a:endParaRPr lang="en-US" dirty="0"/>
          </a:p>
        </p:txBody>
      </p:sp>
      <p:cxnSp>
        <p:nvCxnSpPr>
          <p:cNvPr id="60" name="Straight Connector 59"/>
          <p:cNvCxnSpPr/>
          <p:nvPr/>
        </p:nvCxnSpPr>
        <p:spPr>
          <a:xfrm flipV="1">
            <a:off x="9425061" y="1537624"/>
            <a:ext cx="0" cy="144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8591203" y="1529461"/>
            <a:ext cx="0" cy="144662"/>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591203" y="1537624"/>
            <a:ext cx="826085"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8479567" y="1302178"/>
            <a:ext cx="1176028" cy="307777"/>
          </a:xfrm>
          <a:prstGeom prst="rect">
            <a:avLst/>
          </a:prstGeom>
          <a:noFill/>
        </p:spPr>
        <p:txBody>
          <a:bodyPr wrap="none" rtlCol="0">
            <a:spAutoFit/>
          </a:bodyPr>
          <a:lstStyle/>
          <a:p>
            <a:r>
              <a:rPr lang="en-US" sz="1400" dirty="0" smtClean="0"/>
              <a:t>Zero Delay FB</a:t>
            </a:r>
            <a:endParaRPr lang="en-US" sz="1400" dirty="0"/>
          </a:p>
        </p:txBody>
      </p:sp>
      <p:cxnSp>
        <p:nvCxnSpPr>
          <p:cNvPr id="64" name="Straight Connector 63"/>
          <p:cNvCxnSpPr/>
          <p:nvPr/>
        </p:nvCxnSpPr>
        <p:spPr>
          <a:xfrm flipH="1">
            <a:off x="9803901" y="2134171"/>
            <a:ext cx="225357"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276822" y="2315788"/>
            <a:ext cx="550507" cy="783771"/>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231019" y="2484744"/>
            <a:ext cx="654153" cy="369332"/>
          </a:xfrm>
          <a:prstGeom prst="rect">
            <a:avLst/>
          </a:prstGeom>
          <a:noFill/>
        </p:spPr>
        <p:txBody>
          <a:bodyPr wrap="none" rtlCol="0">
            <a:spAutoFit/>
          </a:bodyPr>
          <a:lstStyle/>
          <a:p>
            <a:r>
              <a:rPr lang="en-US" dirty="0" smtClean="0"/>
              <a:t>DAM</a:t>
            </a:r>
            <a:endParaRPr lang="en-US" dirty="0"/>
          </a:p>
        </p:txBody>
      </p:sp>
      <p:sp>
        <p:nvSpPr>
          <p:cNvPr id="67" name="Rectangle 66"/>
          <p:cNvSpPr/>
          <p:nvPr/>
        </p:nvSpPr>
        <p:spPr>
          <a:xfrm>
            <a:off x="11526167" y="2440641"/>
            <a:ext cx="415832" cy="276141"/>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11553872" y="3794108"/>
            <a:ext cx="415832" cy="276141"/>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847897" y="365760"/>
            <a:ext cx="4173515" cy="523220"/>
          </a:xfrm>
          <a:prstGeom prst="rect">
            <a:avLst/>
          </a:prstGeom>
          <a:noFill/>
        </p:spPr>
        <p:txBody>
          <a:bodyPr wrap="none" rtlCol="0">
            <a:spAutoFit/>
          </a:bodyPr>
          <a:lstStyle/>
          <a:p>
            <a:r>
              <a:rPr lang="en-US" sz="2800" b="1" dirty="0" smtClean="0"/>
              <a:t>2. Overall hardware design</a:t>
            </a:r>
          </a:p>
        </p:txBody>
      </p:sp>
      <p:sp>
        <p:nvSpPr>
          <p:cNvPr id="70" name="Rectangle 69"/>
          <p:cNvSpPr/>
          <p:nvPr/>
        </p:nvSpPr>
        <p:spPr>
          <a:xfrm>
            <a:off x="10471947" y="2029218"/>
            <a:ext cx="908122" cy="600056"/>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optional </a:t>
            </a:r>
            <a:r>
              <a:rPr lang="en-US" sz="1600" dirty="0" smtClean="0"/>
              <a:t>clock buffer</a:t>
            </a:r>
            <a:endParaRPr lang="en-US" sz="1600" dirty="0"/>
          </a:p>
        </p:txBody>
      </p:sp>
    </p:spTree>
    <p:extLst>
      <p:ext uri="{BB962C8B-B14F-4D97-AF65-F5344CB8AC3E}">
        <p14:creationId xmlns:p14="http://schemas.microsoft.com/office/powerpoint/2010/main" val="2633257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3420549" y="4895845"/>
            <a:ext cx="1126514" cy="624270"/>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47897" y="365760"/>
            <a:ext cx="5362237" cy="523220"/>
          </a:xfrm>
          <a:prstGeom prst="rect">
            <a:avLst/>
          </a:prstGeom>
          <a:noFill/>
        </p:spPr>
        <p:txBody>
          <a:bodyPr wrap="none" rtlCol="0">
            <a:spAutoFit/>
          </a:bodyPr>
          <a:lstStyle/>
          <a:p>
            <a:r>
              <a:rPr lang="en-US" sz="2800" b="1" dirty="0" smtClean="0"/>
              <a:t>3. Detailed signal implementations</a:t>
            </a:r>
          </a:p>
        </p:txBody>
      </p:sp>
      <p:sp>
        <p:nvSpPr>
          <p:cNvPr id="3" name="TextBox 2"/>
          <p:cNvSpPr txBox="1"/>
          <p:nvPr/>
        </p:nvSpPr>
        <p:spPr>
          <a:xfrm>
            <a:off x="847897" y="806255"/>
            <a:ext cx="2464457" cy="400110"/>
          </a:xfrm>
          <a:prstGeom prst="rect">
            <a:avLst/>
          </a:prstGeom>
          <a:noFill/>
        </p:spPr>
        <p:txBody>
          <a:bodyPr wrap="none" rtlCol="0">
            <a:spAutoFit/>
          </a:bodyPr>
          <a:lstStyle/>
          <a:p>
            <a:r>
              <a:rPr lang="en-US" sz="2000" b="1" dirty="0" smtClean="0"/>
              <a:t>3.1 Clock Distribution</a:t>
            </a:r>
            <a:endParaRPr lang="en-US" sz="2000" b="1" dirty="0"/>
          </a:p>
        </p:txBody>
      </p:sp>
      <p:sp>
        <p:nvSpPr>
          <p:cNvPr id="2" name="Rectangle 1"/>
          <p:cNvSpPr/>
          <p:nvPr/>
        </p:nvSpPr>
        <p:spPr>
          <a:xfrm>
            <a:off x="3381621" y="893531"/>
            <a:ext cx="1095375" cy="574161"/>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01827" y="915251"/>
            <a:ext cx="1278020" cy="538609"/>
          </a:xfrm>
          <a:prstGeom prst="rect">
            <a:avLst/>
          </a:prstGeom>
          <a:noFill/>
        </p:spPr>
        <p:txBody>
          <a:bodyPr wrap="square" rtlCol="0">
            <a:spAutoFit/>
          </a:bodyPr>
          <a:lstStyle/>
          <a:p>
            <a:pPr algn="ctr"/>
            <a:r>
              <a:rPr lang="en-US" dirty="0" smtClean="0"/>
              <a:t>EIC</a:t>
            </a:r>
          </a:p>
          <a:p>
            <a:pPr algn="ctr"/>
            <a:r>
              <a:rPr lang="en-US" sz="1100" dirty="0" smtClean="0"/>
              <a:t>common platform</a:t>
            </a:r>
            <a:endParaRPr lang="en-US" sz="1100" dirty="0"/>
          </a:p>
        </p:txBody>
      </p:sp>
      <p:sp>
        <p:nvSpPr>
          <p:cNvPr id="6" name="Rectangle 5"/>
          <p:cNvSpPr/>
          <p:nvPr/>
        </p:nvSpPr>
        <p:spPr>
          <a:xfrm>
            <a:off x="3381621" y="1871052"/>
            <a:ext cx="3838575" cy="815840"/>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01418" y="2419811"/>
            <a:ext cx="751755" cy="369332"/>
          </a:xfrm>
          <a:prstGeom prst="rect">
            <a:avLst/>
          </a:prstGeom>
          <a:noFill/>
        </p:spPr>
        <p:txBody>
          <a:bodyPr wrap="square" rtlCol="0">
            <a:spAutoFit/>
          </a:bodyPr>
          <a:lstStyle/>
          <a:p>
            <a:r>
              <a:rPr lang="en-US" dirty="0" smtClean="0"/>
              <a:t>GTU</a:t>
            </a:r>
            <a:endParaRPr lang="en-US" dirty="0"/>
          </a:p>
        </p:txBody>
      </p:sp>
      <p:sp>
        <p:nvSpPr>
          <p:cNvPr id="8" name="Rectangle 7"/>
          <p:cNvSpPr/>
          <p:nvPr/>
        </p:nvSpPr>
        <p:spPr>
          <a:xfrm>
            <a:off x="5943846" y="753317"/>
            <a:ext cx="1276350" cy="714375"/>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943846" y="787338"/>
            <a:ext cx="1370879" cy="646331"/>
          </a:xfrm>
          <a:prstGeom prst="rect">
            <a:avLst/>
          </a:prstGeom>
          <a:noFill/>
        </p:spPr>
        <p:txBody>
          <a:bodyPr wrap="square" rtlCol="0">
            <a:spAutoFit/>
          </a:bodyPr>
          <a:lstStyle/>
          <a:p>
            <a:r>
              <a:rPr lang="en-US" dirty="0" err="1" smtClean="0"/>
              <a:t>RunControl</a:t>
            </a:r>
            <a:r>
              <a:rPr lang="en-US" dirty="0" smtClean="0"/>
              <a:t> computer</a:t>
            </a:r>
            <a:endParaRPr lang="en-US" dirty="0"/>
          </a:p>
        </p:txBody>
      </p:sp>
      <p:sp>
        <p:nvSpPr>
          <p:cNvPr id="10" name="TextBox 9"/>
          <p:cNvSpPr txBox="1"/>
          <p:nvPr/>
        </p:nvSpPr>
        <p:spPr>
          <a:xfrm>
            <a:off x="3381621" y="1883887"/>
            <a:ext cx="1475725" cy="738664"/>
          </a:xfrm>
          <a:prstGeom prst="rect">
            <a:avLst/>
          </a:prstGeom>
          <a:noFill/>
        </p:spPr>
        <p:txBody>
          <a:bodyPr wrap="none" rtlCol="0">
            <a:spAutoFit/>
          </a:bodyPr>
          <a:lstStyle/>
          <a:p>
            <a:r>
              <a:rPr lang="en-US" sz="1400" dirty="0" smtClean="0"/>
              <a:t>System clock </a:t>
            </a:r>
          </a:p>
          <a:p>
            <a:r>
              <a:rPr lang="en-US" sz="1400" dirty="0" smtClean="0"/>
              <a:t>(98.5MHz)</a:t>
            </a:r>
          </a:p>
          <a:p>
            <a:r>
              <a:rPr lang="en-US" sz="1400" dirty="0" smtClean="0"/>
              <a:t>Two-level </a:t>
            </a:r>
            <a:r>
              <a:rPr lang="en-US" sz="1400" dirty="0" err="1" smtClean="0"/>
              <a:t>fanouts</a:t>
            </a:r>
            <a:endParaRPr lang="en-US" sz="1400" dirty="0"/>
          </a:p>
        </p:txBody>
      </p:sp>
      <p:sp>
        <p:nvSpPr>
          <p:cNvPr id="11" name="TextBox 10"/>
          <p:cNvSpPr txBox="1"/>
          <p:nvPr/>
        </p:nvSpPr>
        <p:spPr>
          <a:xfrm>
            <a:off x="4562720" y="1883251"/>
            <a:ext cx="781050" cy="523220"/>
          </a:xfrm>
          <a:prstGeom prst="rect">
            <a:avLst/>
          </a:prstGeom>
          <a:noFill/>
        </p:spPr>
        <p:txBody>
          <a:bodyPr wrap="square" rtlCol="0">
            <a:spAutoFit/>
          </a:bodyPr>
          <a:lstStyle/>
          <a:p>
            <a:r>
              <a:rPr lang="en-US" sz="1400" dirty="0" smtClean="0"/>
              <a:t>Beam orbit</a:t>
            </a:r>
            <a:endParaRPr lang="en-US" sz="1400" dirty="0"/>
          </a:p>
        </p:txBody>
      </p:sp>
      <p:sp>
        <p:nvSpPr>
          <p:cNvPr id="12" name="Rectangle 11"/>
          <p:cNvSpPr/>
          <p:nvPr/>
        </p:nvSpPr>
        <p:spPr>
          <a:xfrm>
            <a:off x="3434009" y="1883251"/>
            <a:ext cx="1633537" cy="721226"/>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03402" y="1888907"/>
            <a:ext cx="1633537" cy="721226"/>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2" idx="0"/>
          </p:cNvCxnSpPr>
          <p:nvPr/>
        </p:nvCxnSpPr>
        <p:spPr>
          <a:xfrm>
            <a:off x="4250777" y="1467692"/>
            <a:ext cx="1" cy="415559"/>
          </a:xfrm>
          <a:prstGeom prst="straightConnector1">
            <a:avLst/>
          </a:prstGeom>
          <a:ln w="222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410571" y="1467692"/>
            <a:ext cx="9525" cy="415559"/>
          </a:xfrm>
          <a:prstGeom prst="straightConnector1">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58270" y="1504371"/>
            <a:ext cx="822789" cy="307777"/>
          </a:xfrm>
          <a:prstGeom prst="rect">
            <a:avLst/>
          </a:prstGeom>
          <a:noFill/>
        </p:spPr>
        <p:txBody>
          <a:bodyPr wrap="none" rtlCol="0">
            <a:spAutoFit/>
          </a:bodyPr>
          <a:lstStyle/>
          <a:p>
            <a:r>
              <a:rPr lang="en-US" sz="1400" dirty="0">
                <a:solidFill>
                  <a:srgbClr val="FF0000"/>
                </a:solidFill>
              </a:rPr>
              <a:t>E</a:t>
            </a:r>
            <a:r>
              <a:rPr lang="en-US" sz="1400" dirty="0" smtClean="0">
                <a:solidFill>
                  <a:srgbClr val="FF0000"/>
                </a:solidFill>
              </a:rPr>
              <a:t>thernet</a:t>
            </a:r>
            <a:endParaRPr lang="en-US" sz="1400" dirty="0">
              <a:solidFill>
                <a:srgbClr val="FF0000"/>
              </a:solidFill>
            </a:endParaRPr>
          </a:p>
        </p:txBody>
      </p:sp>
      <p:cxnSp>
        <p:nvCxnSpPr>
          <p:cNvPr id="20" name="Straight Arrow Connector 19"/>
          <p:cNvCxnSpPr/>
          <p:nvPr/>
        </p:nvCxnSpPr>
        <p:spPr>
          <a:xfrm>
            <a:off x="5067546" y="2053480"/>
            <a:ext cx="435856" cy="2381"/>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067546" y="2418670"/>
            <a:ext cx="435856"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381621" y="3424886"/>
            <a:ext cx="3838575" cy="815840"/>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789001" y="3370111"/>
            <a:ext cx="751755" cy="369332"/>
          </a:xfrm>
          <a:prstGeom prst="rect">
            <a:avLst/>
          </a:prstGeom>
          <a:noFill/>
        </p:spPr>
        <p:txBody>
          <a:bodyPr wrap="square" rtlCol="0">
            <a:spAutoFit/>
          </a:bodyPr>
          <a:lstStyle/>
          <a:p>
            <a:r>
              <a:rPr lang="en-US" dirty="0" smtClean="0"/>
              <a:t>DAM</a:t>
            </a:r>
            <a:endParaRPr lang="en-US" dirty="0"/>
          </a:p>
        </p:txBody>
      </p:sp>
      <p:sp>
        <p:nvSpPr>
          <p:cNvPr id="26" name="TextBox 25"/>
          <p:cNvSpPr txBox="1"/>
          <p:nvPr/>
        </p:nvSpPr>
        <p:spPr>
          <a:xfrm>
            <a:off x="3357218" y="3381636"/>
            <a:ext cx="1393735" cy="461665"/>
          </a:xfrm>
          <a:prstGeom prst="rect">
            <a:avLst/>
          </a:prstGeom>
          <a:noFill/>
        </p:spPr>
        <p:txBody>
          <a:bodyPr wrap="square" rtlCol="0">
            <a:spAutoFit/>
          </a:bodyPr>
          <a:lstStyle/>
          <a:p>
            <a:pPr algn="ctr"/>
            <a:r>
              <a:rPr lang="en-US" sz="1400" dirty="0" smtClean="0"/>
              <a:t>Clock fanout</a:t>
            </a:r>
          </a:p>
          <a:p>
            <a:pPr algn="ctr"/>
            <a:r>
              <a:rPr lang="en-US" sz="1000" dirty="0" smtClean="0"/>
              <a:t>(optional jitter cleaner)</a:t>
            </a:r>
            <a:endParaRPr lang="en-US" sz="1000" dirty="0"/>
          </a:p>
        </p:txBody>
      </p:sp>
      <p:sp>
        <p:nvSpPr>
          <p:cNvPr id="28" name="Rectangle 27"/>
          <p:cNvSpPr/>
          <p:nvPr/>
        </p:nvSpPr>
        <p:spPr>
          <a:xfrm>
            <a:off x="3468572" y="3447910"/>
            <a:ext cx="1148035" cy="438641"/>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462764" y="3420335"/>
            <a:ext cx="554629" cy="307777"/>
          </a:xfrm>
          <a:prstGeom prst="rect">
            <a:avLst/>
          </a:prstGeom>
          <a:noFill/>
        </p:spPr>
        <p:txBody>
          <a:bodyPr wrap="square" rtlCol="0">
            <a:spAutoFit/>
          </a:bodyPr>
          <a:lstStyle/>
          <a:p>
            <a:r>
              <a:rPr lang="en-US" sz="1400" dirty="0" smtClean="0"/>
              <a:t>DAQ</a:t>
            </a:r>
            <a:endParaRPr lang="en-US" sz="1400" dirty="0"/>
          </a:p>
        </p:txBody>
      </p:sp>
      <p:sp>
        <p:nvSpPr>
          <p:cNvPr id="29" name="Rectangle 28"/>
          <p:cNvSpPr/>
          <p:nvPr/>
        </p:nvSpPr>
        <p:spPr>
          <a:xfrm>
            <a:off x="6426552" y="3443266"/>
            <a:ext cx="539853" cy="328096"/>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221828" y="1795870"/>
            <a:ext cx="1779590" cy="861774"/>
          </a:xfrm>
          <a:prstGeom prst="rect">
            <a:avLst/>
          </a:prstGeom>
          <a:noFill/>
        </p:spPr>
        <p:txBody>
          <a:bodyPr wrap="none" rtlCol="0">
            <a:spAutoFit/>
          </a:bodyPr>
          <a:lstStyle/>
          <a:p>
            <a:r>
              <a:rPr lang="en-US" sz="1600" dirty="0" smtClean="0"/>
              <a:t>PCB and </a:t>
            </a:r>
            <a:r>
              <a:rPr lang="en-US" sz="1600" dirty="0" err="1" smtClean="0"/>
              <a:t>fanouts</a:t>
            </a:r>
            <a:r>
              <a:rPr lang="en-US" sz="1600" dirty="0" smtClean="0"/>
              <a:t>:</a:t>
            </a:r>
          </a:p>
          <a:p>
            <a:r>
              <a:rPr lang="en-US" sz="1600" dirty="0" smtClean="0"/>
              <a:t>Additive Jitter &lt;1ps</a:t>
            </a:r>
          </a:p>
          <a:p>
            <a:r>
              <a:rPr lang="en-US" sz="1600" dirty="0" smtClean="0"/>
              <a:t>Phase: fixed</a:t>
            </a:r>
            <a:endParaRPr lang="en-US" sz="1600" dirty="0"/>
          </a:p>
        </p:txBody>
      </p:sp>
      <p:sp>
        <p:nvSpPr>
          <p:cNvPr id="33" name="TextBox 32"/>
          <p:cNvSpPr txBox="1"/>
          <p:nvPr/>
        </p:nvSpPr>
        <p:spPr>
          <a:xfrm>
            <a:off x="1555351" y="2622113"/>
            <a:ext cx="1779590" cy="861774"/>
          </a:xfrm>
          <a:prstGeom prst="rect">
            <a:avLst/>
          </a:prstGeom>
          <a:noFill/>
        </p:spPr>
        <p:txBody>
          <a:bodyPr wrap="none" rtlCol="0">
            <a:spAutoFit/>
          </a:bodyPr>
          <a:lstStyle/>
          <a:p>
            <a:r>
              <a:rPr lang="en-US" sz="1600" dirty="0" smtClean="0"/>
              <a:t>Fiber cable:</a:t>
            </a:r>
            <a:endParaRPr lang="en-US" sz="1600" dirty="0" smtClean="0"/>
          </a:p>
          <a:p>
            <a:r>
              <a:rPr lang="en-US" sz="1600" dirty="0" smtClean="0"/>
              <a:t>Additive Jitter &lt;1ps</a:t>
            </a:r>
          </a:p>
          <a:p>
            <a:r>
              <a:rPr lang="en-US" sz="1600" dirty="0" smtClean="0"/>
              <a:t>Phase: fixed</a:t>
            </a:r>
            <a:endParaRPr lang="en-US" sz="1600" dirty="0"/>
          </a:p>
        </p:txBody>
      </p:sp>
      <p:sp>
        <p:nvSpPr>
          <p:cNvPr id="34" name="TextBox 33"/>
          <p:cNvSpPr txBox="1"/>
          <p:nvPr/>
        </p:nvSpPr>
        <p:spPr>
          <a:xfrm>
            <a:off x="1152261" y="3360847"/>
            <a:ext cx="1779590" cy="861774"/>
          </a:xfrm>
          <a:prstGeom prst="rect">
            <a:avLst/>
          </a:prstGeom>
          <a:noFill/>
        </p:spPr>
        <p:txBody>
          <a:bodyPr wrap="none" rtlCol="0">
            <a:spAutoFit/>
          </a:bodyPr>
          <a:lstStyle/>
          <a:p>
            <a:r>
              <a:rPr lang="en-US" sz="1600" dirty="0" smtClean="0"/>
              <a:t>PCB and </a:t>
            </a:r>
            <a:r>
              <a:rPr lang="en-US" sz="1600" dirty="0" err="1" smtClean="0"/>
              <a:t>fanouts</a:t>
            </a:r>
            <a:r>
              <a:rPr lang="en-US" sz="1600" dirty="0" smtClean="0"/>
              <a:t>:</a:t>
            </a:r>
          </a:p>
          <a:p>
            <a:r>
              <a:rPr lang="en-US" sz="1600" dirty="0" smtClean="0"/>
              <a:t>Additive Jitter &lt;1ps</a:t>
            </a:r>
          </a:p>
          <a:p>
            <a:r>
              <a:rPr lang="en-US" sz="1600" dirty="0" smtClean="0"/>
              <a:t>Phase: fixed</a:t>
            </a:r>
            <a:endParaRPr lang="en-US" sz="1600" dirty="0"/>
          </a:p>
        </p:txBody>
      </p:sp>
      <p:sp>
        <p:nvSpPr>
          <p:cNvPr id="35" name="Rectangle 34"/>
          <p:cNvSpPr/>
          <p:nvPr/>
        </p:nvSpPr>
        <p:spPr>
          <a:xfrm>
            <a:off x="3400945" y="4889428"/>
            <a:ext cx="3838575" cy="815840"/>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020742" y="5438187"/>
            <a:ext cx="751755" cy="369332"/>
          </a:xfrm>
          <a:prstGeom prst="rect">
            <a:avLst/>
          </a:prstGeom>
          <a:noFill/>
        </p:spPr>
        <p:txBody>
          <a:bodyPr wrap="square" rtlCol="0">
            <a:spAutoFit/>
          </a:bodyPr>
          <a:lstStyle/>
          <a:p>
            <a:r>
              <a:rPr lang="en-US" dirty="0" smtClean="0"/>
              <a:t>RDO</a:t>
            </a:r>
            <a:endParaRPr lang="en-US" dirty="0"/>
          </a:p>
        </p:txBody>
      </p:sp>
      <p:sp>
        <p:nvSpPr>
          <p:cNvPr id="37" name="TextBox 36"/>
          <p:cNvSpPr txBox="1"/>
          <p:nvPr/>
        </p:nvSpPr>
        <p:spPr>
          <a:xfrm>
            <a:off x="3358954" y="4836543"/>
            <a:ext cx="1273105" cy="661720"/>
          </a:xfrm>
          <a:prstGeom prst="rect">
            <a:avLst/>
          </a:prstGeom>
          <a:noFill/>
        </p:spPr>
        <p:txBody>
          <a:bodyPr wrap="none" rtlCol="0">
            <a:spAutoFit/>
          </a:bodyPr>
          <a:lstStyle/>
          <a:p>
            <a:r>
              <a:rPr lang="en-US" sz="1400" dirty="0"/>
              <a:t>C</a:t>
            </a:r>
            <a:r>
              <a:rPr lang="en-US" sz="1400" dirty="0" smtClean="0"/>
              <a:t>lock recovery</a:t>
            </a:r>
          </a:p>
          <a:p>
            <a:r>
              <a:rPr lang="en-US" sz="900" dirty="0" smtClean="0"/>
              <a:t>(optional </a:t>
            </a:r>
            <a:r>
              <a:rPr lang="en-US" sz="900" dirty="0" err="1"/>
              <a:t>i</a:t>
            </a:r>
            <a:r>
              <a:rPr lang="en-US" sz="900" dirty="0" err="1" smtClean="0"/>
              <a:t>itter</a:t>
            </a:r>
            <a:r>
              <a:rPr lang="en-US" sz="900" dirty="0" smtClean="0"/>
              <a:t> cleaner)</a:t>
            </a:r>
          </a:p>
          <a:p>
            <a:r>
              <a:rPr lang="en-US" sz="1400" dirty="0" smtClean="0"/>
              <a:t>Clock </a:t>
            </a:r>
            <a:r>
              <a:rPr lang="en-US" sz="1400" dirty="0" err="1" smtClean="0"/>
              <a:t>fanouts</a:t>
            </a:r>
            <a:endParaRPr lang="en-US" sz="1400" dirty="0"/>
          </a:p>
        </p:txBody>
      </p:sp>
      <p:sp>
        <p:nvSpPr>
          <p:cNvPr id="38" name="TextBox 37"/>
          <p:cNvSpPr txBox="1"/>
          <p:nvPr/>
        </p:nvSpPr>
        <p:spPr>
          <a:xfrm>
            <a:off x="6299752" y="4847905"/>
            <a:ext cx="781050" cy="738664"/>
          </a:xfrm>
          <a:prstGeom prst="rect">
            <a:avLst/>
          </a:prstGeom>
          <a:noFill/>
        </p:spPr>
        <p:txBody>
          <a:bodyPr wrap="square" rtlCol="0">
            <a:spAutoFit/>
          </a:bodyPr>
          <a:lstStyle/>
          <a:p>
            <a:r>
              <a:rPr lang="en-US" sz="1400" dirty="0" smtClean="0"/>
              <a:t>Control</a:t>
            </a:r>
          </a:p>
          <a:p>
            <a:r>
              <a:rPr lang="en-US" sz="1400" dirty="0" smtClean="0"/>
              <a:t>Config</a:t>
            </a:r>
          </a:p>
          <a:p>
            <a:r>
              <a:rPr lang="en-US" sz="1400" dirty="0" smtClean="0"/>
              <a:t>DAQ</a:t>
            </a:r>
            <a:endParaRPr lang="en-US" sz="1400" dirty="0"/>
          </a:p>
        </p:txBody>
      </p:sp>
      <p:sp>
        <p:nvSpPr>
          <p:cNvPr id="40" name="Rectangle 39"/>
          <p:cNvSpPr/>
          <p:nvPr/>
        </p:nvSpPr>
        <p:spPr>
          <a:xfrm>
            <a:off x="6161180" y="4901627"/>
            <a:ext cx="1058194" cy="721226"/>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V="1">
            <a:off x="4539607" y="5010691"/>
            <a:ext cx="250453" cy="7097"/>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369046" y="5520115"/>
            <a:ext cx="0" cy="476108"/>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468630" y="4156014"/>
            <a:ext cx="1779590" cy="861774"/>
          </a:xfrm>
          <a:prstGeom prst="rect">
            <a:avLst/>
          </a:prstGeom>
          <a:noFill/>
        </p:spPr>
        <p:txBody>
          <a:bodyPr wrap="none" rtlCol="0">
            <a:spAutoFit/>
          </a:bodyPr>
          <a:lstStyle/>
          <a:p>
            <a:r>
              <a:rPr lang="en-US" sz="1600" dirty="0" smtClean="0"/>
              <a:t>Optic fiber cable:</a:t>
            </a:r>
          </a:p>
          <a:p>
            <a:r>
              <a:rPr lang="en-US" sz="1600" dirty="0" smtClean="0"/>
              <a:t>Additive Jitter &lt;1ps</a:t>
            </a:r>
          </a:p>
          <a:p>
            <a:r>
              <a:rPr lang="en-US" sz="1600" dirty="0" smtClean="0"/>
              <a:t>Phase: fixed</a:t>
            </a:r>
            <a:endParaRPr lang="en-US" sz="1600" dirty="0"/>
          </a:p>
        </p:txBody>
      </p:sp>
      <p:sp>
        <p:nvSpPr>
          <p:cNvPr id="44" name="TextBox 43"/>
          <p:cNvSpPr txBox="1"/>
          <p:nvPr/>
        </p:nvSpPr>
        <p:spPr>
          <a:xfrm>
            <a:off x="1065011" y="4901202"/>
            <a:ext cx="2636299" cy="1077218"/>
          </a:xfrm>
          <a:prstGeom prst="rect">
            <a:avLst/>
          </a:prstGeom>
          <a:noFill/>
        </p:spPr>
        <p:txBody>
          <a:bodyPr wrap="none" rtlCol="0">
            <a:spAutoFit/>
          </a:bodyPr>
          <a:lstStyle/>
          <a:p>
            <a:r>
              <a:rPr lang="en-US" sz="1600" dirty="0" smtClean="0"/>
              <a:t>GTY </a:t>
            </a:r>
            <a:r>
              <a:rPr lang="en-US" sz="1600" dirty="0" smtClean="0"/>
              <a:t>REC </a:t>
            </a:r>
            <a:r>
              <a:rPr lang="en-US" sz="1600" dirty="0" smtClean="0"/>
              <a:t>Clock:</a:t>
            </a:r>
          </a:p>
          <a:p>
            <a:r>
              <a:rPr lang="en-US" sz="1600" dirty="0" smtClean="0"/>
              <a:t>Additive Jitter &lt;3ps</a:t>
            </a:r>
          </a:p>
          <a:p>
            <a:r>
              <a:rPr lang="en-US" sz="1600" dirty="0" smtClean="0"/>
              <a:t>Phase: stable, but NOT fixed;</a:t>
            </a:r>
          </a:p>
          <a:p>
            <a:r>
              <a:rPr lang="en-US" sz="1600" dirty="0" smtClean="0">
                <a:solidFill>
                  <a:srgbClr val="7030A0"/>
                </a:solidFill>
              </a:rPr>
              <a:t>Automatic Reset to fix.</a:t>
            </a:r>
            <a:endParaRPr lang="en-US" sz="1600" dirty="0">
              <a:solidFill>
                <a:srgbClr val="7030A0"/>
              </a:solidFill>
            </a:endParaRPr>
          </a:p>
        </p:txBody>
      </p:sp>
      <p:cxnSp>
        <p:nvCxnSpPr>
          <p:cNvPr id="46" name="Straight Arrow Connector 45"/>
          <p:cNvCxnSpPr/>
          <p:nvPr/>
        </p:nvCxnSpPr>
        <p:spPr>
          <a:xfrm>
            <a:off x="4054086" y="2686892"/>
            <a:ext cx="0" cy="737994"/>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189240" y="1857942"/>
            <a:ext cx="4418042" cy="584775"/>
          </a:xfrm>
          <a:prstGeom prst="rect">
            <a:avLst/>
          </a:prstGeom>
          <a:noFill/>
        </p:spPr>
        <p:txBody>
          <a:bodyPr wrap="square" rtlCol="0">
            <a:spAutoFit/>
          </a:bodyPr>
          <a:lstStyle/>
          <a:p>
            <a:pPr marL="457200" indent="-457200"/>
            <a:r>
              <a:rPr lang="en-US" dirty="0" err="1" smtClean="0"/>
              <a:t>RunControl</a:t>
            </a:r>
            <a:r>
              <a:rPr lang="en-US" dirty="0" smtClean="0"/>
              <a:t>: </a:t>
            </a:r>
            <a:r>
              <a:rPr lang="en-US" sz="1400" dirty="0" err="1" smtClean="0"/>
              <a:t>Run_Start</a:t>
            </a:r>
            <a:r>
              <a:rPr lang="en-US" sz="1400" dirty="0" smtClean="0"/>
              <a:t>/Stop, </a:t>
            </a:r>
            <a:r>
              <a:rPr lang="en-US" sz="1400" dirty="0" err="1" smtClean="0"/>
              <a:t>Run_type</a:t>
            </a:r>
            <a:r>
              <a:rPr lang="en-US" sz="1400" dirty="0" smtClean="0"/>
              <a:t>, config, Reset, Synchronization, SRO </a:t>
            </a:r>
            <a:r>
              <a:rPr lang="en-US" sz="1400" dirty="0" err="1" smtClean="0"/>
              <a:t>time_start</a:t>
            </a:r>
            <a:r>
              <a:rPr lang="en-US" sz="1400" dirty="0" smtClean="0"/>
              <a:t>/stop, </a:t>
            </a:r>
            <a:r>
              <a:rPr lang="en-US" sz="1400" dirty="0" err="1" smtClean="0"/>
              <a:t>Trottling</a:t>
            </a:r>
            <a:r>
              <a:rPr lang="en-US" sz="1400" dirty="0" smtClean="0"/>
              <a:t>…</a:t>
            </a:r>
            <a:endParaRPr lang="en-US" sz="1400" dirty="0"/>
          </a:p>
        </p:txBody>
      </p:sp>
      <p:sp>
        <p:nvSpPr>
          <p:cNvPr id="48" name="TextBox 47"/>
          <p:cNvSpPr txBox="1"/>
          <p:nvPr/>
        </p:nvSpPr>
        <p:spPr>
          <a:xfrm>
            <a:off x="7220196" y="2332643"/>
            <a:ext cx="2718949" cy="369332"/>
          </a:xfrm>
          <a:prstGeom prst="rect">
            <a:avLst/>
          </a:prstGeom>
          <a:noFill/>
        </p:spPr>
        <p:txBody>
          <a:bodyPr wrap="none" rtlCol="0">
            <a:spAutoFit/>
          </a:bodyPr>
          <a:lstStyle/>
          <a:p>
            <a:r>
              <a:rPr lang="en-US" dirty="0" smtClean="0"/>
              <a:t>Status: </a:t>
            </a:r>
            <a:r>
              <a:rPr lang="en-US" sz="1400" dirty="0" smtClean="0"/>
              <a:t>Buffer busy, out of sync </a:t>
            </a:r>
            <a:r>
              <a:rPr lang="en-US" sz="1100" dirty="0" smtClean="0"/>
              <a:t>…</a:t>
            </a:r>
            <a:endParaRPr lang="en-US" sz="1100" dirty="0"/>
          </a:p>
        </p:txBody>
      </p:sp>
      <p:sp>
        <p:nvSpPr>
          <p:cNvPr id="49" name="TextBox 48"/>
          <p:cNvSpPr txBox="1"/>
          <p:nvPr/>
        </p:nvSpPr>
        <p:spPr>
          <a:xfrm>
            <a:off x="4928080" y="3990492"/>
            <a:ext cx="487762" cy="307777"/>
          </a:xfrm>
          <a:prstGeom prst="rect">
            <a:avLst/>
          </a:prstGeom>
          <a:noFill/>
        </p:spPr>
        <p:txBody>
          <a:bodyPr wrap="square" rtlCol="0">
            <a:spAutoFit/>
          </a:bodyPr>
          <a:lstStyle/>
          <a:p>
            <a:r>
              <a:rPr lang="en-US" sz="1400" dirty="0" smtClean="0"/>
              <a:t>GTY</a:t>
            </a:r>
            <a:endParaRPr lang="en-US" sz="1400" dirty="0"/>
          </a:p>
        </p:txBody>
      </p:sp>
      <p:sp>
        <p:nvSpPr>
          <p:cNvPr id="50" name="Rectangle 49"/>
          <p:cNvSpPr/>
          <p:nvPr/>
        </p:nvSpPr>
        <p:spPr>
          <a:xfrm>
            <a:off x="4669046" y="3821858"/>
            <a:ext cx="1178950" cy="425286"/>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506172" y="3368214"/>
            <a:ext cx="1027282" cy="461665"/>
          </a:xfrm>
          <a:prstGeom prst="rect">
            <a:avLst/>
          </a:prstGeom>
          <a:noFill/>
        </p:spPr>
        <p:txBody>
          <a:bodyPr wrap="square" rtlCol="0">
            <a:spAutoFit/>
          </a:bodyPr>
          <a:lstStyle/>
          <a:p>
            <a:r>
              <a:rPr lang="en-US" sz="1200" dirty="0" smtClean="0"/>
              <a:t>Control config, status</a:t>
            </a:r>
            <a:endParaRPr lang="en-US" sz="1200" dirty="0"/>
          </a:p>
        </p:txBody>
      </p:sp>
      <p:sp>
        <p:nvSpPr>
          <p:cNvPr id="52" name="Rectangle 51"/>
          <p:cNvSpPr/>
          <p:nvPr/>
        </p:nvSpPr>
        <p:spPr>
          <a:xfrm>
            <a:off x="5609277" y="3442637"/>
            <a:ext cx="817010" cy="328096"/>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867011" y="2814194"/>
            <a:ext cx="851142" cy="368312"/>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867011" y="2801971"/>
            <a:ext cx="909864" cy="369332"/>
          </a:xfrm>
          <a:prstGeom prst="rect">
            <a:avLst/>
          </a:prstGeom>
          <a:noFill/>
        </p:spPr>
        <p:txBody>
          <a:bodyPr wrap="none" rtlCol="0">
            <a:spAutoFit/>
          </a:bodyPr>
          <a:lstStyle/>
          <a:p>
            <a:r>
              <a:rPr lang="en-US" dirty="0" smtClean="0"/>
              <a:t>Host PC</a:t>
            </a:r>
            <a:endParaRPr lang="en-US" dirty="0"/>
          </a:p>
        </p:txBody>
      </p:sp>
      <p:cxnSp>
        <p:nvCxnSpPr>
          <p:cNvPr id="56" name="Straight Arrow Connector 55"/>
          <p:cNvCxnSpPr/>
          <p:nvPr/>
        </p:nvCxnSpPr>
        <p:spPr>
          <a:xfrm flipH="1">
            <a:off x="6507318" y="3171303"/>
            <a:ext cx="629620" cy="248507"/>
          </a:xfrm>
          <a:prstGeom prst="straightConnector1">
            <a:avLst/>
          </a:prstGeom>
          <a:ln w="349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943846" y="2686892"/>
            <a:ext cx="0" cy="73291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339494" y="2701975"/>
            <a:ext cx="18776" cy="71783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331667" y="3867433"/>
            <a:ext cx="648147" cy="307777"/>
          </a:xfrm>
          <a:prstGeom prst="rect">
            <a:avLst/>
          </a:prstGeom>
          <a:noFill/>
        </p:spPr>
        <p:txBody>
          <a:bodyPr wrap="square" rtlCol="0">
            <a:spAutoFit/>
          </a:bodyPr>
          <a:lstStyle/>
          <a:p>
            <a:r>
              <a:rPr lang="en-US" sz="1400" dirty="0" smtClean="0"/>
              <a:t>TX/RX</a:t>
            </a:r>
            <a:endParaRPr lang="en-US" sz="1400" dirty="0"/>
          </a:p>
        </p:txBody>
      </p:sp>
      <p:sp>
        <p:nvSpPr>
          <p:cNvPr id="62" name="TextBox 61"/>
          <p:cNvSpPr txBox="1"/>
          <p:nvPr/>
        </p:nvSpPr>
        <p:spPr>
          <a:xfrm>
            <a:off x="4579847" y="3777775"/>
            <a:ext cx="746796" cy="307777"/>
          </a:xfrm>
          <a:prstGeom prst="rect">
            <a:avLst/>
          </a:prstGeom>
          <a:noFill/>
        </p:spPr>
        <p:txBody>
          <a:bodyPr wrap="square" rtlCol="0">
            <a:spAutoFit/>
          </a:bodyPr>
          <a:lstStyle/>
          <a:p>
            <a:r>
              <a:rPr lang="en-US" sz="1400" dirty="0" err="1" smtClean="0"/>
              <a:t>RefClk</a:t>
            </a:r>
            <a:endParaRPr lang="en-US" sz="1400" dirty="0"/>
          </a:p>
        </p:txBody>
      </p:sp>
      <p:sp>
        <p:nvSpPr>
          <p:cNvPr id="63" name="TextBox 62"/>
          <p:cNvSpPr txBox="1"/>
          <p:nvPr/>
        </p:nvSpPr>
        <p:spPr>
          <a:xfrm>
            <a:off x="5836430" y="1863928"/>
            <a:ext cx="1166840" cy="707886"/>
          </a:xfrm>
          <a:prstGeom prst="rect">
            <a:avLst/>
          </a:prstGeom>
          <a:noFill/>
        </p:spPr>
        <p:txBody>
          <a:bodyPr wrap="square" rtlCol="0">
            <a:spAutoFit/>
          </a:bodyPr>
          <a:lstStyle/>
          <a:p>
            <a:pPr algn="ctr"/>
            <a:r>
              <a:rPr lang="en-US" sz="1200" dirty="0" smtClean="0"/>
              <a:t>Beam Orbit </a:t>
            </a:r>
            <a:r>
              <a:rPr lang="en-US" sz="1400" dirty="0" smtClean="0"/>
              <a:t>synchronized </a:t>
            </a:r>
            <a:r>
              <a:rPr lang="en-US" sz="1400" dirty="0" err="1" smtClean="0"/>
              <a:t>RunControl</a:t>
            </a:r>
            <a:endParaRPr lang="en-US" sz="1400" dirty="0"/>
          </a:p>
        </p:txBody>
      </p:sp>
      <p:cxnSp>
        <p:nvCxnSpPr>
          <p:cNvPr id="65" name="Elbow Connector 64"/>
          <p:cNvCxnSpPr/>
          <p:nvPr/>
        </p:nvCxnSpPr>
        <p:spPr>
          <a:xfrm>
            <a:off x="4369046" y="3886551"/>
            <a:ext cx="300000" cy="59693"/>
          </a:xfrm>
          <a:prstGeom prst="bentConnector3">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5847995" y="3777775"/>
            <a:ext cx="572101" cy="352443"/>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616607" y="3667894"/>
            <a:ext cx="1029944" cy="73"/>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206948" y="5099218"/>
            <a:ext cx="487762" cy="307777"/>
          </a:xfrm>
          <a:prstGeom prst="rect">
            <a:avLst/>
          </a:prstGeom>
          <a:noFill/>
        </p:spPr>
        <p:txBody>
          <a:bodyPr wrap="square" rtlCol="0">
            <a:spAutoFit/>
          </a:bodyPr>
          <a:lstStyle/>
          <a:p>
            <a:r>
              <a:rPr lang="en-US" sz="1400" dirty="0" smtClean="0"/>
              <a:t>GTY</a:t>
            </a:r>
            <a:endParaRPr lang="en-US" sz="1400" dirty="0"/>
          </a:p>
        </p:txBody>
      </p:sp>
      <p:sp>
        <p:nvSpPr>
          <p:cNvPr id="74" name="Rectangle 73"/>
          <p:cNvSpPr/>
          <p:nvPr/>
        </p:nvSpPr>
        <p:spPr>
          <a:xfrm>
            <a:off x="4782097" y="4891653"/>
            <a:ext cx="1056435" cy="425286"/>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335236" y="4883413"/>
            <a:ext cx="648147" cy="276999"/>
          </a:xfrm>
          <a:prstGeom prst="rect">
            <a:avLst/>
          </a:prstGeom>
          <a:noFill/>
        </p:spPr>
        <p:txBody>
          <a:bodyPr wrap="square" rtlCol="0">
            <a:spAutoFit/>
          </a:bodyPr>
          <a:lstStyle/>
          <a:p>
            <a:r>
              <a:rPr lang="en-US" sz="1200" dirty="0" smtClean="0"/>
              <a:t>TX/RX</a:t>
            </a:r>
            <a:endParaRPr lang="en-US" sz="1200" dirty="0"/>
          </a:p>
        </p:txBody>
      </p:sp>
      <p:sp>
        <p:nvSpPr>
          <p:cNvPr id="76" name="TextBox 75"/>
          <p:cNvSpPr txBox="1"/>
          <p:nvPr/>
        </p:nvSpPr>
        <p:spPr>
          <a:xfrm>
            <a:off x="4704033" y="4862497"/>
            <a:ext cx="746796" cy="276999"/>
          </a:xfrm>
          <a:prstGeom prst="rect">
            <a:avLst/>
          </a:prstGeom>
          <a:noFill/>
        </p:spPr>
        <p:txBody>
          <a:bodyPr wrap="square" rtlCol="0">
            <a:spAutoFit/>
          </a:bodyPr>
          <a:lstStyle/>
          <a:p>
            <a:r>
              <a:rPr lang="en-US" sz="1200" dirty="0" err="1" smtClean="0"/>
              <a:t>RefClk</a:t>
            </a:r>
            <a:endParaRPr lang="en-US" sz="1200" dirty="0"/>
          </a:p>
        </p:txBody>
      </p:sp>
      <p:sp>
        <p:nvSpPr>
          <p:cNvPr id="77" name="TextBox 76"/>
          <p:cNvSpPr txBox="1"/>
          <p:nvPr/>
        </p:nvSpPr>
        <p:spPr>
          <a:xfrm>
            <a:off x="4697101" y="5089718"/>
            <a:ext cx="746796" cy="276999"/>
          </a:xfrm>
          <a:prstGeom prst="rect">
            <a:avLst/>
          </a:prstGeom>
          <a:noFill/>
        </p:spPr>
        <p:txBody>
          <a:bodyPr wrap="square" rtlCol="0">
            <a:spAutoFit/>
          </a:bodyPr>
          <a:lstStyle/>
          <a:p>
            <a:r>
              <a:rPr lang="en-US" sz="1200" dirty="0" err="1" smtClean="0"/>
              <a:t>RecClk</a:t>
            </a:r>
            <a:endParaRPr lang="en-US" sz="1400" dirty="0"/>
          </a:p>
        </p:txBody>
      </p:sp>
      <p:cxnSp>
        <p:nvCxnSpPr>
          <p:cNvPr id="78" name="Straight Arrow Connector 77"/>
          <p:cNvCxnSpPr/>
          <p:nvPr/>
        </p:nvCxnSpPr>
        <p:spPr>
          <a:xfrm flipH="1">
            <a:off x="5579590" y="4249510"/>
            <a:ext cx="1" cy="619833"/>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4547063" y="5236722"/>
            <a:ext cx="242744" cy="12836"/>
          </a:xfrm>
          <a:prstGeom prst="straightConnector1">
            <a:avLst/>
          </a:prstGeom>
          <a:ln w="15875">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4543819" y="5462843"/>
            <a:ext cx="1617361" cy="4507"/>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837872" y="5017788"/>
            <a:ext cx="317029" cy="0"/>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3391026" y="5996223"/>
            <a:ext cx="3838575" cy="233033"/>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4732250" y="5924202"/>
            <a:ext cx="1040247" cy="369332"/>
          </a:xfrm>
          <a:prstGeom prst="rect">
            <a:avLst/>
          </a:prstGeom>
          <a:noFill/>
        </p:spPr>
        <p:txBody>
          <a:bodyPr wrap="square" rtlCol="0">
            <a:spAutoFit/>
          </a:bodyPr>
          <a:lstStyle/>
          <a:p>
            <a:r>
              <a:rPr lang="en-US" dirty="0" smtClean="0"/>
              <a:t>FEB/ASIC</a:t>
            </a:r>
            <a:endParaRPr lang="en-US" dirty="0"/>
          </a:p>
        </p:txBody>
      </p:sp>
      <p:cxnSp>
        <p:nvCxnSpPr>
          <p:cNvPr id="97" name="Straight Arrow Connector 96"/>
          <p:cNvCxnSpPr/>
          <p:nvPr/>
        </p:nvCxnSpPr>
        <p:spPr>
          <a:xfrm>
            <a:off x="6462764" y="5622853"/>
            <a:ext cx="0" cy="37337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6919913" y="5622853"/>
            <a:ext cx="0" cy="37337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7790818" y="898382"/>
            <a:ext cx="2779287" cy="400110"/>
          </a:xfrm>
          <a:prstGeom prst="rect">
            <a:avLst/>
          </a:prstGeom>
          <a:noFill/>
        </p:spPr>
        <p:txBody>
          <a:bodyPr wrap="none" rtlCol="0">
            <a:spAutoFit/>
          </a:bodyPr>
          <a:lstStyle/>
          <a:p>
            <a:r>
              <a:rPr lang="en-US" sz="2000" b="1" dirty="0" smtClean="0"/>
              <a:t>3.2 </a:t>
            </a:r>
            <a:r>
              <a:rPr lang="en-US" sz="2000" b="1" dirty="0" err="1" smtClean="0"/>
              <a:t>RunControl</a:t>
            </a:r>
            <a:r>
              <a:rPr lang="en-US" sz="2000" b="1" dirty="0" smtClean="0"/>
              <a:t> and DAQ</a:t>
            </a:r>
            <a:endParaRPr lang="en-US" sz="2000" b="1" dirty="0"/>
          </a:p>
        </p:txBody>
      </p:sp>
      <p:sp>
        <p:nvSpPr>
          <p:cNvPr id="102" name="TextBox 101"/>
          <p:cNvSpPr txBox="1"/>
          <p:nvPr/>
        </p:nvSpPr>
        <p:spPr>
          <a:xfrm>
            <a:off x="7166441" y="3374842"/>
            <a:ext cx="4418042" cy="584775"/>
          </a:xfrm>
          <a:prstGeom prst="rect">
            <a:avLst/>
          </a:prstGeom>
          <a:noFill/>
        </p:spPr>
        <p:txBody>
          <a:bodyPr wrap="square" rtlCol="0">
            <a:spAutoFit/>
          </a:bodyPr>
          <a:lstStyle/>
          <a:p>
            <a:pPr marL="457200" indent="-457200"/>
            <a:r>
              <a:rPr lang="en-US" dirty="0" err="1" smtClean="0"/>
              <a:t>RunControl</a:t>
            </a:r>
            <a:r>
              <a:rPr lang="en-US" dirty="0" smtClean="0"/>
              <a:t>: </a:t>
            </a:r>
            <a:r>
              <a:rPr lang="en-US" sz="1400" dirty="0" smtClean="0"/>
              <a:t>forward or ‘hijack’ the GTU control;</a:t>
            </a:r>
          </a:p>
          <a:p>
            <a:pPr marL="457200" indent="-457200"/>
            <a:r>
              <a:rPr lang="en-US" sz="1400" dirty="0" smtClean="0"/>
              <a:t>DAM, RDO, </a:t>
            </a:r>
            <a:r>
              <a:rPr lang="en-US" sz="1400" dirty="0" smtClean="0"/>
              <a:t>FEB/ASIC </a:t>
            </a:r>
            <a:r>
              <a:rPr lang="en-US" sz="1400" dirty="0" smtClean="0"/>
              <a:t>configuration, readout backpressure</a:t>
            </a:r>
          </a:p>
        </p:txBody>
      </p:sp>
      <p:sp>
        <p:nvSpPr>
          <p:cNvPr id="103" name="TextBox 102"/>
          <p:cNvSpPr txBox="1"/>
          <p:nvPr/>
        </p:nvSpPr>
        <p:spPr>
          <a:xfrm>
            <a:off x="7157422" y="3894837"/>
            <a:ext cx="2065630" cy="369332"/>
          </a:xfrm>
          <a:prstGeom prst="rect">
            <a:avLst/>
          </a:prstGeom>
          <a:noFill/>
        </p:spPr>
        <p:txBody>
          <a:bodyPr wrap="none" rtlCol="0">
            <a:spAutoFit/>
          </a:bodyPr>
          <a:lstStyle/>
          <a:p>
            <a:r>
              <a:rPr lang="en-US" dirty="0" smtClean="0"/>
              <a:t>Status: </a:t>
            </a:r>
            <a:r>
              <a:rPr lang="en-US" sz="1400" dirty="0" smtClean="0"/>
              <a:t>Buffer, sync, etc.</a:t>
            </a:r>
            <a:endParaRPr lang="en-US" sz="1100" dirty="0"/>
          </a:p>
        </p:txBody>
      </p:sp>
      <p:sp>
        <p:nvSpPr>
          <p:cNvPr id="104" name="TextBox 103"/>
          <p:cNvSpPr txBox="1"/>
          <p:nvPr/>
        </p:nvSpPr>
        <p:spPr>
          <a:xfrm>
            <a:off x="7220196" y="4867064"/>
            <a:ext cx="4714629" cy="646331"/>
          </a:xfrm>
          <a:prstGeom prst="rect">
            <a:avLst/>
          </a:prstGeom>
          <a:noFill/>
        </p:spPr>
        <p:txBody>
          <a:bodyPr wrap="square" rtlCol="0">
            <a:spAutoFit/>
          </a:bodyPr>
          <a:lstStyle/>
          <a:p>
            <a:r>
              <a:rPr lang="en-US" dirty="0" smtClean="0"/>
              <a:t>Config synchronized with beam orbit, </a:t>
            </a:r>
            <a:r>
              <a:rPr lang="en-US" dirty="0" smtClean="0"/>
              <a:t>FEB/ASIC </a:t>
            </a:r>
            <a:r>
              <a:rPr lang="en-US" dirty="0" smtClean="0"/>
              <a:t>readout and control</a:t>
            </a:r>
          </a:p>
        </p:txBody>
      </p:sp>
      <p:sp>
        <p:nvSpPr>
          <p:cNvPr id="105" name="TextBox 104"/>
          <p:cNvSpPr txBox="1"/>
          <p:nvPr/>
        </p:nvSpPr>
        <p:spPr>
          <a:xfrm>
            <a:off x="7222082" y="5369937"/>
            <a:ext cx="2065630" cy="369332"/>
          </a:xfrm>
          <a:prstGeom prst="rect">
            <a:avLst/>
          </a:prstGeom>
          <a:noFill/>
        </p:spPr>
        <p:txBody>
          <a:bodyPr wrap="none" rtlCol="0">
            <a:spAutoFit/>
          </a:bodyPr>
          <a:lstStyle/>
          <a:p>
            <a:r>
              <a:rPr lang="en-US" dirty="0" smtClean="0"/>
              <a:t>Status: </a:t>
            </a:r>
            <a:r>
              <a:rPr lang="en-US" sz="1400" dirty="0" smtClean="0"/>
              <a:t>Buffer, sync, etc.</a:t>
            </a:r>
            <a:endParaRPr lang="en-US" sz="1100" dirty="0"/>
          </a:p>
        </p:txBody>
      </p:sp>
      <p:sp>
        <p:nvSpPr>
          <p:cNvPr id="14" name="TextBox 13"/>
          <p:cNvSpPr txBox="1"/>
          <p:nvPr/>
        </p:nvSpPr>
        <p:spPr>
          <a:xfrm>
            <a:off x="631346" y="6336553"/>
            <a:ext cx="2960554" cy="369332"/>
          </a:xfrm>
          <a:prstGeom prst="rect">
            <a:avLst/>
          </a:prstGeom>
          <a:noFill/>
        </p:spPr>
        <p:txBody>
          <a:bodyPr wrap="none" rtlCol="0">
            <a:spAutoFit/>
          </a:bodyPr>
          <a:lstStyle/>
          <a:p>
            <a:r>
              <a:rPr lang="en-US" dirty="0" smtClean="0">
                <a:solidFill>
                  <a:srgbClr val="C00000"/>
                </a:solidFill>
              </a:rPr>
              <a:t>Beam Crossing phase aligned </a:t>
            </a:r>
            <a:endParaRPr lang="en-US" dirty="0">
              <a:solidFill>
                <a:srgbClr val="C00000"/>
              </a:solidFill>
            </a:endParaRPr>
          </a:p>
        </p:txBody>
      </p:sp>
      <p:sp>
        <p:nvSpPr>
          <p:cNvPr id="80" name="TextBox 79"/>
          <p:cNvSpPr txBox="1"/>
          <p:nvPr/>
        </p:nvSpPr>
        <p:spPr>
          <a:xfrm>
            <a:off x="7527446" y="6336553"/>
            <a:ext cx="2629246" cy="369332"/>
          </a:xfrm>
          <a:prstGeom prst="rect">
            <a:avLst/>
          </a:prstGeom>
          <a:noFill/>
        </p:spPr>
        <p:txBody>
          <a:bodyPr wrap="none" rtlCol="0">
            <a:spAutoFit/>
          </a:bodyPr>
          <a:lstStyle/>
          <a:p>
            <a:r>
              <a:rPr lang="en-US" dirty="0" smtClean="0">
                <a:solidFill>
                  <a:srgbClr val="C00000"/>
                </a:solidFill>
              </a:rPr>
              <a:t>Beam orbit phase aligned </a:t>
            </a:r>
            <a:endParaRPr lang="en-US" dirty="0">
              <a:solidFill>
                <a:srgbClr val="C00000"/>
              </a:solidFill>
            </a:endParaRPr>
          </a:p>
        </p:txBody>
      </p:sp>
    </p:spTree>
    <p:extLst>
      <p:ext uri="{BB962C8B-B14F-4D97-AF65-F5344CB8AC3E}">
        <p14:creationId xmlns:p14="http://schemas.microsoft.com/office/powerpoint/2010/main" val="193062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545" y="733246"/>
            <a:ext cx="4335161" cy="400110"/>
          </a:xfrm>
          <a:prstGeom prst="rect">
            <a:avLst/>
          </a:prstGeom>
          <a:noFill/>
        </p:spPr>
        <p:txBody>
          <a:bodyPr wrap="none" rtlCol="0">
            <a:spAutoFit/>
          </a:bodyPr>
          <a:lstStyle/>
          <a:p>
            <a:r>
              <a:rPr lang="en-US" sz="2000" b="1" dirty="0" smtClean="0"/>
              <a:t>3.3: </a:t>
            </a:r>
            <a:r>
              <a:rPr lang="en-US" sz="2000" b="1" dirty="0" smtClean="0"/>
              <a:t>Synchronization and Buffer control</a:t>
            </a:r>
            <a:endParaRPr lang="en-US" sz="2000" b="1" dirty="0"/>
          </a:p>
        </p:txBody>
      </p:sp>
      <p:sp>
        <p:nvSpPr>
          <p:cNvPr id="6" name="TextBox 5"/>
          <p:cNvSpPr txBox="1"/>
          <p:nvPr/>
        </p:nvSpPr>
        <p:spPr>
          <a:xfrm>
            <a:off x="433338" y="1102578"/>
            <a:ext cx="6922396" cy="575542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DAM/RDO to implement time measurement, so that RDOs can compensate the fiber length delay to within one clock period</a:t>
            </a:r>
            <a:r>
              <a:rPr lang="en-US" sz="1600" dirty="0" smtClean="0"/>
              <a:t>;</a:t>
            </a:r>
          </a:p>
          <a:p>
            <a:pPr marL="285750" indent="-285750">
              <a:buFont typeface="Arial" panose="020B0604020202020204" pitchFamily="34" charset="0"/>
              <a:buChar char="•"/>
            </a:pPr>
            <a:r>
              <a:rPr lang="en-US" sz="1600" dirty="0"/>
              <a:t>GTU broadcasts the orbit counter periodically for sync </a:t>
            </a:r>
            <a:r>
              <a:rPr lang="en-US" sz="1600" dirty="0" smtClean="0"/>
              <a:t>check</a:t>
            </a:r>
            <a:endParaRPr lang="en-US" sz="1600" dirty="0" smtClean="0"/>
          </a:p>
          <a:p>
            <a:pPr marL="285750" indent="-285750">
              <a:buFont typeface="Arial" panose="020B0604020202020204" pitchFamily="34" charset="0"/>
              <a:buChar char="•"/>
            </a:pPr>
            <a:r>
              <a:rPr lang="en-US" sz="1600" dirty="0" smtClean="0"/>
              <a:t>GTU/DAM/RDO to keep a 11-bit beam crossing counter (terminates at 1260), synchronization check with streaming readout time slice (start/stop) commands; online/offline check with beam orbit structure (collision or no collision</a:t>
            </a:r>
            <a:r>
              <a:rPr lang="en-US" sz="1600" dirty="0" smtClean="0"/>
              <a:t>); RDO </a:t>
            </a:r>
            <a:r>
              <a:rPr lang="en-US" sz="1600" dirty="0" smtClean="0"/>
              <a:t>to keep a </a:t>
            </a:r>
            <a:r>
              <a:rPr lang="en-US" sz="1600" dirty="0"/>
              <a:t>beam orbit </a:t>
            </a:r>
            <a:r>
              <a:rPr lang="en-US" sz="1600" dirty="0" smtClean="0"/>
              <a:t>counter: 5-bit </a:t>
            </a:r>
            <a:r>
              <a:rPr lang="en-US" sz="1600" dirty="0" smtClean="0"/>
              <a:t>(min.  ~409ms), 21-bit (preferred,  ~26seconds), or 32-bit (over 15 hours</a:t>
            </a:r>
            <a:r>
              <a:rPr lang="en-US" sz="1600" dirty="0" smtClean="0"/>
              <a:t>); </a:t>
            </a:r>
            <a:endParaRPr lang="en-US" sz="1600" dirty="0" smtClean="0"/>
          </a:p>
          <a:p>
            <a:pPr marL="285750" indent="-285750">
              <a:buFont typeface="Arial" panose="020B0604020202020204" pitchFamily="34" charset="0"/>
              <a:buChar char="•"/>
            </a:pPr>
            <a:r>
              <a:rPr lang="en-US" sz="1600" dirty="0" smtClean="0"/>
              <a:t>GTU and DAM should keep a larger beam orbit </a:t>
            </a:r>
            <a:r>
              <a:rPr lang="en-US" sz="1600" dirty="0" smtClean="0"/>
              <a:t>counter (at least 32-bit);</a:t>
            </a:r>
            <a:endParaRPr lang="en-US" sz="1600" dirty="0" smtClean="0"/>
          </a:p>
          <a:p>
            <a:pPr marL="285750" indent="-285750">
              <a:buFont typeface="Arial" panose="020B0604020202020204" pitchFamily="34" charset="0"/>
              <a:buChar char="•"/>
            </a:pPr>
            <a:r>
              <a:rPr lang="en-US" sz="1600" dirty="0" smtClean="0"/>
              <a:t>RDO to keep a 16-bit (min), or 32-bit (preferred) time slice counter.  This counter should not overflow for a run (start/stop).</a:t>
            </a:r>
          </a:p>
          <a:p>
            <a:pPr marL="285750" indent="-285750">
              <a:buFont typeface="Arial" panose="020B0604020202020204" pitchFamily="34" charset="0"/>
              <a:buChar char="•"/>
            </a:pPr>
            <a:r>
              <a:rPr lang="en-US" sz="1600" dirty="0" smtClean="0"/>
              <a:t>RDO should assert buffer </a:t>
            </a:r>
            <a:r>
              <a:rPr lang="en-US" sz="1600" dirty="0" err="1" smtClean="0"/>
              <a:t>high_marker</a:t>
            </a:r>
            <a:r>
              <a:rPr lang="en-US" sz="1600" dirty="0" smtClean="0"/>
              <a:t> no later than </a:t>
            </a:r>
            <a:r>
              <a:rPr lang="en-US" sz="1600" dirty="0" smtClean="0"/>
              <a:t>( ~1 µs) </a:t>
            </a:r>
            <a:r>
              <a:rPr lang="en-US" sz="1600" dirty="0" smtClean="0"/>
              <a:t>before it is full and starts to lose data.</a:t>
            </a:r>
          </a:p>
          <a:p>
            <a:pPr marL="285750" indent="-285750">
              <a:buFont typeface="Arial" panose="020B0604020202020204" pitchFamily="34" charset="0"/>
              <a:buChar char="•"/>
            </a:pPr>
            <a:r>
              <a:rPr lang="en-US" sz="1600" dirty="0" smtClean="0"/>
              <a:t>RDO starts a new data packet upon receiving time-</a:t>
            </a:r>
            <a:r>
              <a:rPr lang="en-US" sz="1600" dirty="0" err="1" smtClean="0"/>
              <a:t>slice_start</a:t>
            </a:r>
            <a:r>
              <a:rPr lang="en-US" sz="1600" dirty="0" smtClean="0"/>
              <a:t>, and end the current packet upon receiving time-</a:t>
            </a:r>
            <a:r>
              <a:rPr lang="en-US" sz="1600" dirty="0" err="1" smtClean="0"/>
              <a:t>slice_end</a:t>
            </a:r>
            <a:r>
              <a:rPr lang="en-US" sz="1600" dirty="0"/>
              <a:t> </a:t>
            </a:r>
            <a:r>
              <a:rPr lang="en-US" sz="1600" dirty="0" smtClean="0"/>
              <a:t>or upon receiving a new </a:t>
            </a:r>
            <a:r>
              <a:rPr lang="en-US" sz="1600" dirty="0" smtClean="0"/>
              <a:t>time-</a:t>
            </a:r>
            <a:r>
              <a:rPr lang="en-US" sz="1600" dirty="0" err="1" smtClean="0"/>
              <a:t>slice_start</a:t>
            </a:r>
            <a:r>
              <a:rPr lang="en-US" sz="1600" dirty="0" smtClean="0"/>
              <a:t> (time-slice-restart).</a:t>
            </a:r>
            <a:endParaRPr lang="en-US" sz="1600" dirty="0" smtClean="0"/>
          </a:p>
          <a:p>
            <a:pPr marL="285750" indent="-285750">
              <a:buFont typeface="Arial" panose="020B0604020202020204" pitchFamily="34" charset="0"/>
              <a:buChar char="•"/>
            </a:pPr>
            <a:r>
              <a:rPr lang="en-US" sz="1600" dirty="0" smtClean="0"/>
              <a:t>RDO to hold data if the DAM is busy (potential buffer full), and the DAM to hold data if the host computer/Network switch is busy.</a:t>
            </a:r>
          </a:p>
          <a:p>
            <a:pPr marL="285750" indent="-285750">
              <a:buFont typeface="Arial" panose="020B0604020202020204" pitchFamily="34" charset="0"/>
              <a:buChar char="•"/>
            </a:pPr>
            <a:r>
              <a:rPr lang="en-US" sz="1600" dirty="0" smtClean="0"/>
              <a:t>The GTU can record dead time by sending </a:t>
            </a:r>
            <a:r>
              <a:rPr lang="en-US" sz="1600" dirty="0" err="1"/>
              <a:t>T</a:t>
            </a:r>
            <a:r>
              <a:rPr lang="en-US" sz="1600" dirty="0" err="1" smtClean="0"/>
              <a:t>imeSlice_end</a:t>
            </a:r>
            <a:r>
              <a:rPr lang="en-US" sz="1600" dirty="0" smtClean="0"/>
              <a:t>, and holding </a:t>
            </a:r>
            <a:r>
              <a:rPr lang="en-US" sz="1600" dirty="0" err="1" smtClean="0"/>
              <a:t>TimeSlice_start</a:t>
            </a:r>
            <a:r>
              <a:rPr lang="en-US" sz="1600" dirty="0" smtClean="0"/>
              <a:t> in responding to RDO busy.</a:t>
            </a:r>
          </a:p>
          <a:p>
            <a:pPr marL="285750" indent="-285750">
              <a:buFont typeface="Arial" panose="020B0604020202020204" pitchFamily="34" charset="0"/>
              <a:buChar char="•"/>
            </a:pPr>
            <a:r>
              <a:rPr lang="en-US" sz="1600" dirty="0" smtClean="0"/>
              <a:t>RDO should generate one packet on every readout time slice.  The RDO can discard detector data to avoid buffer overflow, or out of synchronization, but this occurrence must be recorded in the data package/trailer.</a:t>
            </a:r>
          </a:p>
        </p:txBody>
      </p:sp>
      <p:sp>
        <p:nvSpPr>
          <p:cNvPr id="8" name="Rectangle 7"/>
          <p:cNvSpPr/>
          <p:nvPr/>
        </p:nvSpPr>
        <p:spPr>
          <a:xfrm>
            <a:off x="8298873" y="1133356"/>
            <a:ext cx="1247775" cy="733425"/>
          </a:xfrm>
          <a:prstGeom prst="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560256" y="1269235"/>
            <a:ext cx="725007" cy="461665"/>
          </a:xfrm>
          <a:prstGeom prst="rect">
            <a:avLst/>
          </a:prstGeom>
          <a:noFill/>
        </p:spPr>
        <p:txBody>
          <a:bodyPr wrap="none" rtlCol="0">
            <a:spAutoFit/>
          </a:bodyPr>
          <a:lstStyle/>
          <a:p>
            <a:r>
              <a:rPr lang="en-US" sz="2400" dirty="0" smtClean="0"/>
              <a:t>GTU</a:t>
            </a:r>
            <a:endParaRPr lang="en-US" sz="2400" dirty="0"/>
          </a:p>
        </p:txBody>
      </p:sp>
      <p:sp>
        <p:nvSpPr>
          <p:cNvPr id="57" name="Rectangle 56"/>
          <p:cNvSpPr/>
          <p:nvPr/>
        </p:nvSpPr>
        <p:spPr>
          <a:xfrm>
            <a:off x="8037490" y="4991335"/>
            <a:ext cx="1247775" cy="733425"/>
          </a:xfrm>
          <a:prstGeom prst="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8298873" y="5127214"/>
            <a:ext cx="744114" cy="461665"/>
          </a:xfrm>
          <a:prstGeom prst="rect">
            <a:avLst/>
          </a:prstGeom>
          <a:noFill/>
        </p:spPr>
        <p:txBody>
          <a:bodyPr wrap="none" rtlCol="0">
            <a:spAutoFit/>
          </a:bodyPr>
          <a:lstStyle/>
          <a:p>
            <a:r>
              <a:rPr lang="en-US" sz="2400" dirty="0" smtClean="0"/>
              <a:t>RDO</a:t>
            </a:r>
            <a:endParaRPr lang="en-US" sz="2400" dirty="0"/>
          </a:p>
        </p:txBody>
      </p:sp>
      <p:sp>
        <p:nvSpPr>
          <p:cNvPr id="62" name="Rectangle 61"/>
          <p:cNvSpPr/>
          <p:nvPr/>
        </p:nvSpPr>
        <p:spPr>
          <a:xfrm>
            <a:off x="8037490" y="3422239"/>
            <a:ext cx="1247775" cy="733425"/>
          </a:xfrm>
          <a:prstGeom prst="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p:nvSpPr>
        <p:spPr>
          <a:xfrm>
            <a:off x="8298873" y="3558118"/>
            <a:ext cx="810158" cy="461665"/>
          </a:xfrm>
          <a:prstGeom prst="rect">
            <a:avLst/>
          </a:prstGeom>
          <a:noFill/>
        </p:spPr>
        <p:txBody>
          <a:bodyPr wrap="none" rtlCol="0">
            <a:spAutoFit/>
          </a:bodyPr>
          <a:lstStyle/>
          <a:p>
            <a:r>
              <a:rPr lang="en-US" sz="2400" dirty="0" smtClean="0"/>
              <a:t>DAM</a:t>
            </a:r>
            <a:endParaRPr lang="en-US" sz="2400" dirty="0"/>
          </a:p>
        </p:txBody>
      </p:sp>
      <p:sp>
        <p:nvSpPr>
          <p:cNvPr id="64" name="Rectangle 63"/>
          <p:cNvSpPr/>
          <p:nvPr/>
        </p:nvSpPr>
        <p:spPr>
          <a:xfrm>
            <a:off x="7252552" y="2040145"/>
            <a:ext cx="1247775" cy="733425"/>
          </a:xfrm>
          <a:prstGeom prst="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7440220" y="2149012"/>
            <a:ext cx="750590" cy="461665"/>
          </a:xfrm>
          <a:prstGeom prst="rect">
            <a:avLst/>
          </a:prstGeom>
          <a:noFill/>
        </p:spPr>
        <p:txBody>
          <a:bodyPr wrap="none" rtlCol="0">
            <a:spAutoFit/>
          </a:bodyPr>
          <a:lstStyle/>
          <a:p>
            <a:r>
              <a:rPr lang="en-US" sz="2400" dirty="0" smtClean="0"/>
              <a:t>DAQ</a:t>
            </a:r>
            <a:endParaRPr lang="en-US" sz="2400" dirty="0"/>
          </a:p>
        </p:txBody>
      </p:sp>
      <p:cxnSp>
        <p:nvCxnSpPr>
          <p:cNvPr id="11" name="Straight Arrow Connector 10"/>
          <p:cNvCxnSpPr>
            <a:stCxn id="64" idx="2"/>
          </p:cNvCxnSpPr>
          <p:nvPr/>
        </p:nvCxnSpPr>
        <p:spPr>
          <a:xfrm>
            <a:off x="7876440" y="2773570"/>
            <a:ext cx="422433" cy="648669"/>
          </a:xfrm>
          <a:prstGeom prst="straightConnector1">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8298873" y="4149636"/>
            <a:ext cx="0" cy="841697"/>
          </a:xfrm>
          <a:prstGeom prst="straightConnector1">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810603" y="4149636"/>
            <a:ext cx="0" cy="83567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8" idx="2"/>
          </p:cNvCxnSpPr>
          <p:nvPr/>
        </p:nvCxnSpPr>
        <p:spPr>
          <a:xfrm flipV="1">
            <a:off x="8810603" y="1866781"/>
            <a:ext cx="112158" cy="155545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042987" y="1866779"/>
            <a:ext cx="242276" cy="155545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9103101" y="4149636"/>
            <a:ext cx="0" cy="8416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9479143" y="2611906"/>
            <a:ext cx="328007" cy="5882"/>
          </a:xfrm>
          <a:prstGeom prst="straightConnector1">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9479143" y="3680135"/>
            <a:ext cx="328007" cy="522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9485002" y="4850602"/>
            <a:ext cx="328007" cy="159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9784859" y="2427240"/>
            <a:ext cx="2013441" cy="646331"/>
          </a:xfrm>
          <a:prstGeom prst="rect">
            <a:avLst/>
          </a:prstGeom>
          <a:noFill/>
        </p:spPr>
        <p:txBody>
          <a:bodyPr wrap="square" rtlCol="0">
            <a:spAutoFit/>
          </a:bodyPr>
          <a:lstStyle/>
          <a:p>
            <a:r>
              <a:rPr lang="en-US" dirty="0" smtClean="0"/>
              <a:t>Data Buffer ‘FULL’ backpressure</a:t>
            </a:r>
            <a:endParaRPr lang="en-US" dirty="0"/>
          </a:p>
        </p:txBody>
      </p:sp>
      <p:sp>
        <p:nvSpPr>
          <p:cNvPr id="77" name="TextBox 76"/>
          <p:cNvSpPr txBox="1"/>
          <p:nvPr/>
        </p:nvSpPr>
        <p:spPr>
          <a:xfrm>
            <a:off x="9784858" y="3480694"/>
            <a:ext cx="2407142" cy="1107996"/>
          </a:xfrm>
          <a:prstGeom prst="rect">
            <a:avLst/>
          </a:prstGeom>
          <a:noFill/>
        </p:spPr>
        <p:txBody>
          <a:bodyPr wrap="square" rtlCol="0">
            <a:spAutoFit/>
          </a:bodyPr>
          <a:lstStyle/>
          <a:p>
            <a:r>
              <a:rPr lang="en-US" dirty="0" smtClean="0"/>
              <a:t>Status accumulation:</a:t>
            </a:r>
          </a:p>
          <a:p>
            <a:r>
              <a:rPr lang="en-US" sz="1600" dirty="0" smtClean="0"/>
              <a:t>Data Buffer conditions, Out of Sync, </a:t>
            </a:r>
            <a:r>
              <a:rPr lang="en-US" sz="1600" dirty="0" err="1" smtClean="0"/>
              <a:t>Reset_request</a:t>
            </a:r>
            <a:r>
              <a:rPr lang="en-US" sz="1600" dirty="0" smtClean="0"/>
              <a:t>, etc.</a:t>
            </a:r>
            <a:endParaRPr lang="en-US" sz="1600" dirty="0"/>
          </a:p>
        </p:txBody>
      </p:sp>
      <p:sp>
        <p:nvSpPr>
          <p:cNvPr id="78" name="TextBox 77"/>
          <p:cNvSpPr txBox="1"/>
          <p:nvPr/>
        </p:nvSpPr>
        <p:spPr>
          <a:xfrm>
            <a:off x="9784858" y="4662970"/>
            <a:ext cx="2254742" cy="923330"/>
          </a:xfrm>
          <a:prstGeom prst="rect">
            <a:avLst/>
          </a:prstGeom>
          <a:noFill/>
        </p:spPr>
        <p:txBody>
          <a:bodyPr wrap="square" rtlCol="0">
            <a:spAutoFit/>
          </a:bodyPr>
          <a:lstStyle/>
          <a:p>
            <a:r>
              <a:rPr lang="en-US" dirty="0" err="1" smtClean="0"/>
              <a:t>Run_control</a:t>
            </a:r>
            <a:r>
              <a:rPr lang="en-US" dirty="0" smtClean="0"/>
              <a:t>:</a:t>
            </a:r>
          </a:p>
          <a:p>
            <a:r>
              <a:rPr lang="en-US" dirty="0" err="1" smtClean="0"/>
              <a:t>SRO_time_start</a:t>
            </a:r>
            <a:r>
              <a:rPr lang="en-US" dirty="0" smtClean="0"/>
              <a:t>/stop, RESETs, etc.</a:t>
            </a:r>
            <a:endParaRPr lang="en-US" dirty="0"/>
          </a:p>
        </p:txBody>
      </p:sp>
      <p:sp>
        <p:nvSpPr>
          <p:cNvPr id="79" name="TextBox 78"/>
          <p:cNvSpPr txBox="1"/>
          <p:nvPr/>
        </p:nvSpPr>
        <p:spPr>
          <a:xfrm>
            <a:off x="363545" y="242496"/>
            <a:ext cx="5362237" cy="523220"/>
          </a:xfrm>
          <a:prstGeom prst="rect">
            <a:avLst/>
          </a:prstGeom>
          <a:noFill/>
        </p:spPr>
        <p:txBody>
          <a:bodyPr wrap="none" rtlCol="0">
            <a:spAutoFit/>
          </a:bodyPr>
          <a:lstStyle/>
          <a:p>
            <a:r>
              <a:rPr lang="en-US" sz="2800" b="1" dirty="0" smtClean="0"/>
              <a:t>3. Detailed signal implementations</a:t>
            </a:r>
          </a:p>
        </p:txBody>
      </p:sp>
      <p:cxnSp>
        <p:nvCxnSpPr>
          <p:cNvPr id="27" name="Straight Arrow Connector 26"/>
          <p:cNvCxnSpPr/>
          <p:nvPr/>
        </p:nvCxnSpPr>
        <p:spPr>
          <a:xfrm flipV="1">
            <a:off x="8509830" y="4149636"/>
            <a:ext cx="0" cy="83567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8190810" y="2773570"/>
            <a:ext cx="274570" cy="64866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479143" y="2149012"/>
            <a:ext cx="328007"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784858" y="1958188"/>
            <a:ext cx="1082925" cy="369332"/>
          </a:xfrm>
          <a:prstGeom prst="rect">
            <a:avLst/>
          </a:prstGeom>
        </p:spPr>
        <p:txBody>
          <a:bodyPr wrap="none">
            <a:spAutoFit/>
          </a:bodyPr>
          <a:lstStyle/>
          <a:p>
            <a:r>
              <a:rPr lang="en-US" dirty="0" smtClean="0"/>
              <a:t>Data flow</a:t>
            </a:r>
            <a:endParaRPr lang="en-US" dirty="0"/>
          </a:p>
        </p:txBody>
      </p:sp>
    </p:spTree>
    <p:extLst>
      <p:ext uri="{BB962C8B-B14F-4D97-AF65-F5344CB8AC3E}">
        <p14:creationId xmlns:p14="http://schemas.microsoft.com/office/powerpoint/2010/main" val="3172020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7249</TotalTime>
  <Words>2513</Words>
  <Application>Microsoft Office PowerPoint</Application>
  <PresentationFormat>Widescreen</PresentationFormat>
  <Paragraphs>495</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Book Antiqua</vt:lpstr>
      <vt:lpstr>Calibri</vt:lpstr>
      <vt:lpstr>Calibri Light</vt:lpstr>
      <vt:lpstr>Symbol</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Gu</dc:creator>
  <cp:lastModifiedBy>William Gu</cp:lastModifiedBy>
  <cp:revision>250</cp:revision>
  <cp:lastPrinted>2023-12-20T19:13:11Z</cp:lastPrinted>
  <dcterms:created xsi:type="dcterms:W3CDTF">2023-12-18T15:27:50Z</dcterms:created>
  <dcterms:modified xsi:type="dcterms:W3CDTF">2024-04-11T11:51:18Z</dcterms:modified>
</cp:coreProperties>
</file>